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67"/>
  </p:notesMasterIdLst>
  <p:sldIdLst>
    <p:sldId id="256" r:id="rId3"/>
    <p:sldId id="535" r:id="rId4"/>
    <p:sldId id="559" r:id="rId5"/>
    <p:sldId id="512" r:id="rId6"/>
    <p:sldId id="513" r:id="rId7"/>
    <p:sldId id="514" r:id="rId8"/>
    <p:sldId id="520" r:id="rId9"/>
    <p:sldId id="525" r:id="rId10"/>
    <p:sldId id="526" r:id="rId11"/>
    <p:sldId id="530" r:id="rId12"/>
    <p:sldId id="529" r:id="rId13"/>
    <p:sldId id="516" r:id="rId14"/>
    <p:sldId id="521" r:id="rId15"/>
    <p:sldId id="517" r:id="rId16"/>
    <p:sldId id="522" r:id="rId17"/>
    <p:sldId id="523" r:id="rId18"/>
    <p:sldId id="580" r:id="rId19"/>
    <p:sldId id="531" r:id="rId20"/>
    <p:sldId id="532" r:id="rId21"/>
    <p:sldId id="536" r:id="rId22"/>
    <p:sldId id="539" r:id="rId23"/>
    <p:sldId id="541" r:id="rId24"/>
    <p:sldId id="540" r:id="rId25"/>
    <p:sldId id="537" r:id="rId26"/>
    <p:sldId id="542" r:id="rId27"/>
    <p:sldId id="547" r:id="rId28"/>
    <p:sldId id="548" r:id="rId29"/>
    <p:sldId id="576" r:id="rId30"/>
    <p:sldId id="549" r:id="rId31"/>
    <p:sldId id="579" r:id="rId32"/>
    <p:sldId id="577" r:id="rId33"/>
    <p:sldId id="578" r:id="rId34"/>
    <p:sldId id="550" r:id="rId35"/>
    <p:sldId id="495" r:id="rId36"/>
    <p:sldId id="502" r:id="rId37"/>
    <p:sldId id="511" r:id="rId38"/>
    <p:sldId id="553" r:id="rId39"/>
    <p:sldId id="554" r:id="rId40"/>
    <p:sldId id="558" r:id="rId41"/>
    <p:sldId id="563" r:id="rId42"/>
    <p:sldId id="555" r:id="rId43"/>
    <p:sldId id="560" r:id="rId44"/>
    <p:sldId id="561" r:id="rId45"/>
    <p:sldId id="562" r:id="rId46"/>
    <p:sldId id="564" r:id="rId47"/>
    <p:sldId id="565" r:id="rId48"/>
    <p:sldId id="566" r:id="rId49"/>
    <p:sldId id="568" r:id="rId50"/>
    <p:sldId id="567" r:id="rId51"/>
    <p:sldId id="569" r:id="rId52"/>
    <p:sldId id="503" r:id="rId53"/>
    <p:sldId id="505" r:id="rId54"/>
    <p:sldId id="506" r:id="rId55"/>
    <p:sldId id="507" r:id="rId56"/>
    <p:sldId id="508" r:id="rId57"/>
    <p:sldId id="509" r:id="rId58"/>
    <p:sldId id="510" r:id="rId59"/>
    <p:sldId id="570" r:id="rId60"/>
    <p:sldId id="571" r:id="rId61"/>
    <p:sldId id="572" r:id="rId62"/>
    <p:sldId id="573" r:id="rId63"/>
    <p:sldId id="574" r:id="rId64"/>
    <p:sldId id="575" r:id="rId65"/>
    <p:sldId id="475" r:id="rId66"/>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E17B087-C072-422B-A42A-17310FF060D5}">
          <p14:sldIdLst>
            <p14:sldId id="256"/>
            <p14:sldId id="535"/>
            <p14:sldId id="559"/>
            <p14:sldId id="512"/>
            <p14:sldId id="513"/>
            <p14:sldId id="514"/>
            <p14:sldId id="520"/>
            <p14:sldId id="525"/>
            <p14:sldId id="526"/>
            <p14:sldId id="530"/>
            <p14:sldId id="529"/>
            <p14:sldId id="516"/>
            <p14:sldId id="521"/>
            <p14:sldId id="517"/>
            <p14:sldId id="522"/>
            <p14:sldId id="523"/>
            <p14:sldId id="580"/>
            <p14:sldId id="531"/>
            <p14:sldId id="532"/>
            <p14:sldId id="536"/>
            <p14:sldId id="539"/>
            <p14:sldId id="541"/>
            <p14:sldId id="540"/>
            <p14:sldId id="537"/>
            <p14:sldId id="542"/>
            <p14:sldId id="547"/>
            <p14:sldId id="548"/>
            <p14:sldId id="576"/>
            <p14:sldId id="549"/>
            <p14:sldId id="579"/>
            <p14:sldId id="577"/>
            <p14:sldId id="578"/>
            <p14:sldId id="550"/>
            <p14:sldId id="495"/>
            <p14:sldId id="502"/>
            <p14:sldId id="511"/>
            <p14:sldId id="553"/>
            <p14:sldId id="554"/>
            <p14:sldId id="558"/>
            <p14:sldId id="563"/>
            <p14:sldId id="555"/>
            <p14:sldId id="560"/>
            <p14:sldId id="561"/>
            <p14:sldId id="562"/>
            <p14:sldId id="564"/>
            <p14:sldId id="565"/>
            <p14:sldId id="566"/>
            <p14:sldId id="568"/>
            <p14:sldId id="567"/>
            <p14:sldId id="569"/>
            <p14:sldId id="503"/>
            <p14:sldId id="505"/>
            <p14:sldId id="506"/>
            <p14:sldId id="507"/>
            <p14:sldId id="508"/>
            <p14:sldId id="509"/>
            <p14:sldId id="510"/>
            <p14:sldId id="570"/>
            <p14:sldId id="571"/>
            <p14:sldId id="572"/>
            <p14:sldId id="573"/>
            <p14:sldId id="574"/>
            <p14:sldId id="575"/>
          </p14:sldIdLst>
        </p14:section>
        <p14:section name="Başlıksız Bölüm" id="{4C2B7A37-A0B2-4254-BBC2-D929D8BB1D87}">
          <p14:sldIdLst>
            <p14:sldId id="47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uk Tari" initials="FT" lastIdx="1" clrIdx="0">
    <p:extLst>
      <p:ext uri="{19B8F6BF-5375-455C-9EA6-DF929625EA0E}">
        <p15:presenceInfo xmlns:p15="http://schemas.microsoft.com/office/powerpoint/2012/main" userId="S-1-5-21-1210653227-1550178159-501392459-88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4186" autoAdjust="0"/>
  </p:normalViewPr>
  <p:slideViewPr>
    <p:cSldViewPr>
      <p:cViewPr varScale="1">
        <p:scale>
          <a:sx n="97" d="100"/>
          <a:sy n="97" d="100"/>
        </p:scale>
        <p:origin x="196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05F2479-DF6D-4531-AC52-35C91BFFD660}" type="datetimeFigureOut">
              <a:rPr lang="tr-TR" smtClean="0"/>
              <a:t>1.07.2024</a:t>
            </a:fld>
            <a:endParaRPr lang="tr-TR"/>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0A5E852-AB5E-496E-A2A0-2EAC6EC0A571}" type="slidenum">
              <a:rPr lang="tr-TR" smtClean="0"/>
              <a:t>‹#›</a:t>
            </a:fld>
            <a:endParaRPr lang="tr-TR"/>
          </a:p>
        </p:txBody>
      </p:sp>
    </p:spTree>
    <p:extLst>
      <p:ext uri="{BB962C8B-B14F-4D97-AF65-F5344CB8AC3E}">
        <p14:creationId xmlns:p14="http://schemas.microsoft.com/office/powerpoint/2010/main" val="427912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0A5E852-AB5E-496E-A2A0-2EAC6EC0A571}" type="slidenum">
              <a:rPr lang="tr-TR" smtClean="0"/>
              <a:t>6</a:t>
            </a:fld>
            <a:endParaRPr lang="tr-TR"/>
          </a:p>
        </p:txBody>
      </p:sp>
    </p:spTree>
    <p:extLst>
      <p:ext uri="{BB962C8B-B14F-4D97-AF65-F5344CB8AC3E}">
        <p14:creationId xmlns:p14="http://schemas.microsoft.com/office/powerpoint/2010/main" val="196916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0A5E852-AB5E-496E-A2A0-2EAC6EC0A571}" type="slidenum">
              <a:rPr lang="tr-TR" smtClean="0"/>
              <a:t>8</a:t>
            </a:fld>
            <a:endParaRPr lang="tr-TR"/>
          </a:p>
        </p:txBody>
      </p:sp>
    </p:spTree>
    <p:extLst>
      <p:ext uri="{BB962C8B-B14F-4D97-AF65-F5344CB8AC3E}">
        <p14:creationId xmlns:p14="http://schemas.microsoft.com/office/powerpoint/2010/main" val="101477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0A5E852-AB5E-496E-A2A0-2EAC6EC0A571}" type="slidenum">
              <a:rPr lang="tr-TR" smtClean="0"/>
              <a:t>12</a:t>
            </a:fld>
            <a:endParaRPr lang="tr-TR"/>
          </a:p>
        </p:txBody>
      </p:sp>
    </p:spTree>
    <p:extLst>
      <p:ext uri="{BB962C8B-B14F-4D97-AF65-F5344CB8AC3E}">
        <p14:creationId xmlns:p14="http://schemas.microsoft.com/office/powerpoint/2010/main" val="227559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0A5E852-AB5E-496E-A2A0-2EAC6EC0A571}" type="slidenum">
              <a:rPr lang="tr-TR" smtClean="0"/>
              <a:t>48</a:t>
            </a:fld>
            <a:endParaRPr lang="tr-TR"/>
          </a:p>
        </p:txBody>
      </p:sp>
    </p:spTree>
    <p:extLst>
      <p:ext uri="{BB962C8B-B14F-4D97-AF65-F5344CB8AC3E}">
        <p14:creationId xmlns:p14="http://schemas.microsoft.com/office/powerpoint/2010/main" val="88690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extLst>
      <p:ext uri="{BB962C8B-B14F-4D97-AF65-F5344CB8AC3E}">
        <p14:creationId xmlns:p14="http://schemas.microsoft.com/office/powerpoint/2010/main" val="328840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u="heavy">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Calibri"/>
                <a:cs typeface="Calibri"/>
              </a:defRPr>
            </a:lvl1pPr>
          </a:lstStyle>
          <a:p>
            <a:endParaRPr/>
          </a:p>
        </p:txBody>
      </p:sp>
      <p:sp>
        <p:nvSpPr>
          <p:cNvPr id="3" name="Holder 3"/>
          <p:cNvSpPr>
            <a:spLocks noGrp="1"/>
          </p:cNvSpPr>
          <p:nvPr>
            <p:ph sz="half" idx="2"/>
          </p:nvPr>
        </p:nvSpPr>
        <p:spPr>
          <a:xfrm>
            <a:off x="630173" y="2314194"/>
            <a:ext cx="3708400" cy="37858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extLst>
      <p:ext uri="{BB962C8B-B14F-4D97-AF65-F5344CB8AC3E}">
        <p14:creationId xmlns:p14="http://schemas.microsoft.com/office/powerpoint/2010/main" val="61510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extLst>
      <p:ext uri="{BB962C8B-B14F-4D97-AF65-F5344CB8AC3E}">
        <p14:creationId xmlns:p14="http://schemas.microsoft.com/office/powerpoint/2010/main" val="217045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extLst>
      <p:ext uri="{BB962C8B-B14F-4D97-AF65-F5344CB8AC3E}">
        <p14:creationId xmlns:p14="http://schemas.microsoft.com/office/powerpoint/2010/main" val="259808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extLst>
      <p:ext uri="{BB962C8B-B14F-4D97-AF65-F5344CB8AC3E}">
        <p14:creationId xmlns:p14="http://schemas.microsoft.com/office/powerpoint/2010/main" val="2631452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9831" y="6452615"/>
            <a:ext cx="8641080" cy="0"/>
          </a:xfrm>
          <a:custGeom>
            <a:avLst/>
            <a:gdLst/>
            <a:ahLst/>
            <a:cxnLst/>
            <a:rect l="l" t="t" r="r" b="b"/>
            <a:pathLst>
              <a:path w="8641080">
                <a:moveTo>
                  <a:pt x="0" y="0"/>
                </a:moveTo>
                <a:lnTo>
                  <a:pt x="8640699" y="0"/>
                </a:lnTo>
              </a:path>
            </a:pathLst>
          </a:custGeom>
          <a:ln w="6096">
            <a:solidFill>
              <a:srgbClr val="333E50"/>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146304" y="67056"/>
            <a:ext cx="3212592" cy="850392"/>
          </a:xfrm>
          <a:prstGeom prst="rect">
            <a:avLst/>
          </a:prstGeom>
        </p:spPr>
      </p:pic>
      <p:sp>
        <p:nvSpPr>
          <p:cNvPr id="2" name="Holder 2"/>
          <p:cNvSpPr>
            <a:spLocks noGrp="1"/>
          </p:cNvSpPr>
          <p:nvPr>
            <p:ph type="title"/>
          </p:nvPr>
        </p:nvSpPr>
        <p:spPr>
          <a:xfrm>
            <a:off x="2210815" y="1302766"/>
            <a:ext cx="4722368" cy="452119"/>
          </a:xfrm>
          <a:prstGeom prst="rect">
            <a:avLst/>
          </a:prstGeom>
        </p:spPr>
        <p:txBody>
          <a:bodyPr wrap="square" lIns="0" tIns="0" rIns="0" bIns="0">
            <a:spAutoFit/>
          </a:bodyPr>
          <a:lstStyle>
            <a:lvl1pPr>
              <a:defRPr sz="2800" b="1" i="0">
                <a:solidFill>
                  <a:srgbClr val="FF0000"/>
                </a:solidFill>
                <a:latin typeface="Calibri"/>
                <a:cs typeface="Calibri"/>
              </a:defRPr>
            </a:lvl1pPr>
          </a:lstStyle>
          <a:p>
            <a:endParaRPr/>
          </a:p>
        </p:txBody>
      </p:sp>
      <p:sp>
        <p:nvSpPr>
          <p:cNvPr id="3" name="Holder 3"/>
          <p:cNvSpPr>
            <a:spLocks noGrp="1"/>
          </p:cNvSpPr>
          <p:nvPr>
            <p:ph type="body" idx="1"/>
          </p:nvPr>
        </p:nvSpPr>
        <p:spPr>
          <a:xfrm>
            <a:off x="481685" y="1929765"/>
            <a:ext cx="8180628" cy="2952750"/>
          </a:xfrm>
          <a:prstGeom prst="rect">
            <a:avLst/>
          </a:prstGeom>
        </p:spPr>
        <p:txBody>
          <a:bodyPr wrap="square" lIns="0" tIns="0" rIns="0" bIns="0">
            <a:spAutoFit/>
          </a:bodyPr>
          <a:lstStyle>
            <a:lvl1pPr>
              <a:defRPr sz="2400" b="0" i="0" u="heavy">
                <a:solidFill>
                  <a:schemeClr val="tx1"/>
                </a:solidFill>
                <a:latin typeface="Calibri"/>
                <a:cs typeface="Calibri"/>
              </a:defRPr>
            </a:lvl1pPr>
          </a:lstStyle>
          <a:p>
            <a:endParaRPr/>
          </a:p>
        </p:txBody>
      </p:sp>
      <p:sp>
        <p:nvSpPr>
          <p:cNvPr id="4" name="Holder 4"/>
          <p:cNvSpPr>
            <a:spLocks noGrp="1"/>
          </p:cNvSpPr>
          <p:nvPr>
            <p:ph type="ftr" sz="quarter" idx="5"/>
          </p:nvPr>
        </p:nvSpPr>
        <p:spPr>
          <a:xfrm>
            <a:off x="3361690" y="6479844"/>
            <a:ext cx="2420620" cy="140334"/>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a:xfrm>
            <a:off x="8269858" y="6479844"/>
            <a:ext cx="192404" cy="140334"/>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9831" y="6452615"/>
            <a:ext cx="8641080" cy="0"/>
          </a:xfrm>
          <a:custGeom>
            <a:avLst/>
            <a:gdLst/>
            <a:ahLst/>
            <a:cxnLst/>
            <a:rect l="l" t="t" r="r" b="b"/>
            <a:pathLst>
              <a:path w="8641080">
                <a:moveTo>
                  <a:pt x="0" y="0"/>
                </a:moveTo>
                <a:lnTo>
                  <a:pt x="8640699" y="0"/>
                </a:lnTo>
              </a:path>
            </a:pathLst>
          </a:custGeom>
          <a:ln w="6096">
            <a:solidFill>
              <a:srgbClr val="333E50"/>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146304" y="67056"/>
            <a:ext cx="3211068" cy="851916"/>
          </a:xfrm>
          <a:prstGeom prst="rect">
            <a:avLst/>
          </a:prstGeom>
        </p:spPr>
      </p:pic>
      <p:sp>
        <p:nvSpPr>
          <p:cNvPr id="2" name="Holder 2"/>
          <p:cNvSpPr>
            <a:spLocks noGrp="1"/>
          </p:cNvSpPr>
          <p:nvPr>
            <p:ph type="title"/>
          </p:nvPr>
        </p:nvSpPr>
        <p:spPr>
          <a:xfrm>
            <a:off x="3457702" y="985520"/>
            <a:ext cx="1938654" cy="574040"/>
          </a:xfrm>
          <a:prstGeom prst="rect">
            <a:avLst/>
          </a:prstGeom>
        </p:spPr>
        <p:txBody>
          <a:bodyPr wrap="square" lIns="0" tIns="0" rIns="0" bIns="0">
            <a:spAutoFit/>
          </a:bodyPr>
          <a:lstStyle>
            <a:lvl1pPr>
              <a:defRPr sz="3600" b="1" i="0">
                <a:solidFill>
                  <a:srgbClr val="FF0000"/>
                </a:solidFill>
                <a:latin typeface="Calibri"/>
                <a:cs typeface="Calibri"/>
              </a:defRPr>
            </a:lvl1pPr>
          </a:lstStyle>
          <a:p>
            <a:endParaRPr/>
          </a:p>
        </p:txBody>
      </p:sp>
      <p:sp>
        <p:nvSpPr>
          <p:cNvPr id="3" name="Holder 3"/>
          <p:cNvSpPr>
            <a:spLocks noGrp="1"/>
          </p:cNvSpPr>
          <p:nvPr>
            <p:ph type="body" idx="1"/>
          </p:nvPr>
        </p:nvSpPr>
        <p:spPr>
          <a:xfrm>
            <a:off x="317500" y="1546225"/>
            <a:ext cx="8625205" cy="47529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1690" y="6479844"/>
            <a:ext cx="2420620" cy="140334"/>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12700">
              <a:lnSpc>
                <a:spcPts val="955"/>
              </a:lnSpc>
            </a:pPr>
            <a:r>
              <a:rPr spc="-5" dirty="0"/>
              <a:t>PİYASA</a:t>
            </a:r>
            <a:r>
              <a:rPr spc="-10" dirty="0"/>
              <a:t> </a:t>
            </a:r>
            <a:r>
              <a:rPr spc="-5" dirty="0"/>
              <a:t>GÖZETİMİ</a:t>
            </a:r>
            <a:r>
              <a:rPr spc="-10" dirty="0"/>
              <a:t> </a:t>
            </a:r>
            <a:r>
              <a:rPr dirty="0"/>
              <a:t>VE</a:t>
            </a:r>
            <a:r>
              <a:rPr spc="-10" dirty="0"/>
              <a:t> </a:t>
            </a:r>
            <a:r>
              <a:rPr spc="-5" dirty="0"/>
              <a:t>DENETİMİ</a:t>
            </a:r>
            <a:r>
              <a:rPr spc="-20" dirty="0"/>
              <a:t> </a:t>
            </a:r>
            <a:r>
              <a:rPr spc="-5" dirty="0"/>
              <a:t>ŞUBE</a:t>
            </a:r>
            <a:r>
              <a:rPr spc="-10" dirty="0"/>
              <a:t> </a:t>
            </a:r>
            <a:r>
              <a:rPr spc="-5" dirty="0"/>
              <a:t>MÜDÜRLÜĞÜ</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a:xfrm>
            <a:off x="8269858" y="6479844"/>
            <a:ext cx="192404" cy="140334"/>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extLst>
      <p:ext uri="{BB962C8B-B14F-4D97-AF65-F5344CB8AC3E}">
        <p14:creationId xmlns:p14="http://schemas.microsoft.com/office/powerpoint/2010/main" val="1580023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8" name="object 4"/>
          <p:cNvSpPr txBox="1"/>
          <p:nvPr/>
        </p:nvSpPr>
        <p:spPr>
          <a:xfrm>
            <a:off x="8353170" y="6451193"/>
            <a:ext cx="333630" cy="151323"/>
          </a:xfrm>
          <a:prstGeom prst="rect">
            <a:avLst/>
          </a:prstGeom>
        </p:spPr>
        <p:txBody>
          <a:bodyPr vert="horz" wrap="square" lIns="0" tIns="12700" rIns="0" bIns="0" rtlCol="0">
            <a:spAutoFit/>
          </a:bodyPr>
          <a:lstStyle/>
          <a:p>
            <a:pPr marL="12700">
              <a:lnSpc>
                <a:spcPct val="100000"/>
              </a:lnSpc>
              <a:spcBef>
                <a:spcPts val="100"/>
              </a:spcBef>
            </a:pPr>
            <a:r>
              <a:rPr lang="tr-TR" sz="900" dirty="0">
                <a:solidFill>
                  <a:srgbClr val="888888"/>
                </a:solidFill>
                <a:latin typeface="Calibri"/>
                <a:cs typeface="Calibri"/>
              </a:rPr>
              <a:t>1</a:t>
            </a:r>
            <a:endParaRPr sz="900" dirty="0">
              <a:latin typeface="Calibri"/>
              <a:cs typeface="Calibri"/>
            </a:endParaRPr>
          </a:p>
        </p:txBody>
      </p:sp>
      <p:pic>
        <p:nvPicPr>
          <p:cNvPr id="9" name="Picture 1"/>
          <p:cNvPicPr>
            <a:picLocks noChangeAspect="1" noChangeArrowheads="1"/>
          </p:cNvPicPr>
          <p:nvPr/>
        </p:nvPicPr>
        <p:blipFill>
          <a:blip r:embed="rId2" cstate="print"/>
          <a:srcRect/>
          <a:stretch>
            <a:fillRect/>
          </a:stretch>
        </p:blipFill>
        <p:spPr bwMode="auto">
          <a:xfrm>
            <a:off x="35169" y="5211084"/>
            <a:ext cx="9108831" cy="1268760"/>
          </a:xfrm>
          <a:prstGeom prst="rect">
            <a:avLst/>
          </a:prstGeom>
          <a:ln>
            <a:noFill/>
          </a:ln>
          <a:effectLst>
            <a:softEdge rad="112500"/>
          </a:effectLst>
        </p:spPr>
      </p:pic>
      <p:sp>
        <p:nvSpPr>
          <p:cNvPr id="2" name="Unvan 1"/>
          <p:cNvSpPr>
            <a:spLocks noGrp="1"/>
          </p:cNvSpPr>
          <p:nvPr>
            <p:ph type="title"/>
          </p:nvPr>
        </p:nvSpPr>
        <p:spPr>
          <a:xfrm>
            <a:off x="457200" y="1302766"/>
            <a:ext cx="8686800" cy="1600438"/>
          </a:xfrm>
        </p:spPr>
        <p:txBody>
          <a:bodyPr/>
          <a:lstStyle/>
          <a:p>
            <a:r>
              <a:rPr lang="tr-TR" dirty="0" smtClean="0"/>
              <a:t/>
            </a:r>
            <a:br>
              <a:rPr lang="tr-TR" dirty="0" smtClean="0"/>
            </a:br>
            <a:r>
              <a:rPr lang="tr-TR" sz="2400" dirty="0" smtClean="0"/>
              <a:t>7223 Sayılı «Ürün Güvenliği ve Teknik Düzenlemeler Kanunu»             </a:t>
            </a:r>
            <a:r>
              <a:rPr lang="tr-TR" dirty="0" smtClean="0"/>
              <a:t>		</a:t>
            </a:r>
            <a:r>
              <a:rPr lang="tr-TR" dirty="0" smtClean="0">
                <a:solidFill>
                  <a:srgbClr val="0070C0"/>
                </a:solidFill>
              </a:rPr>
              <a:t>		</a:t>
            </a:r>
            <a:r>
              <a:rPr lang="tr-TR" sz="2400" dirty="0" smtClean="0">
                <a:solidFill>
                  <a:srgbClr val="0070C0"/>
                </a:solidFill>
              </a:rPr>
              <a:t>ve </a:t>
            </a:r>
            <a:r>
              <a:rPr lang="tr-TR" dirty="0" smtClean="0">
                <a:solidFill>
                  <a:srgbClr val="0070C0"/>
                </a:solidFill>
              </a:rPr>
              <a:t/>
            </a:r>
            <a:br>
              <a:rPr lang="tr-TR" dirty="0" smtClean="0">
                <a:solidFill>
                  <a:srgbClr val="0070C0"/>
                </a:solidFill>
              </a:rPr>
            </a:br>
            <a:r>
              <a:rPr lang="tr-TR" sz="2400" dirty="0" smtClean="0">
                <a:solidFill>
                  <a:srgbClr val="0070C0"/>
                </a:solidFill>
              </a:rPr>
              <a:t>Agrega Yapı Malzemesinde Piyasa Gözetimi ve Denetimi faaliyeti </a:t>
            </a:r>
            <a:endParaRPr lang="tr-TR" sz="2400" dirty="0">
              <a:solidFill>
                <a:srgbClr val="0070C0"/>
              </a:solidFill>
            </a:endParaRPr>
          </a:p>
        </p:txBody>
      </p:sp>
      <p:sp>
        <p:nvSpPr>
          <p:cNvPr id="7" name="Dikdörtgen 6"/>
          <p:cNvSpPr/>
          <p:nvPr/>
        </p:nvSpPr>
        <p:spPr>
          <a:xfrm>
            <a:off x="2210815" y="3886200"/>
            <a:ext cx="4757537" cy="1449628"/>
          </a:xfrm>
          <a:prstGeom prst="rect">
            <a:avLst/>
          </a:prstGeom>
        </p:spPr>
        <p:txBody>
          <a:bodyPr wrap="square">
            <a:spAutoFit/>
          </a:bodyPr>
          <a:lstStyle/>
          <a:p>
            <a:pPr algn="ctr">
              <a:lnSpc>
                <a:spcPct val="90000"/>
              </a:lnSpc>
              <a:defRPr/>
            </a:pPr>
            <a:r>
              <a:rPr lang="tr-TR" b="1" dirty="0">
                <a:solidFill>
                  <a:schemeClr val="tx2">
                    <a:lumMod val="75000"/>
                  </a:schemeClr>
                </a:solidFill>
                <a:cs typeface="Arial" charset="0"/>
              </a:rPr>
              <a:t>T.C.</a:t>
            </a:r>
          </a:p>
          <a:p>
            <a:pPr algn="ctr">
              <a:defRPr/>
            </a:pPr>
            <a:r>
              <a:rPr lang="tr-TR" b="1" dirty="0" smtClean="0">
                <a:solidFill>
                  <a:srgbClr val="002060"/>
                </a:solidFill>
                <a:effectLst>
                  <a:outerShdw blurRad="38100" dist="38100" dir="2700000" algn="tl">
                    <a:srgbClr val="C0C0C0"/>
                  </a:outerShdw>
                </a:effectLst>
                <a:cs typeface="Arial" charset="0"/>
              </a:rPr>
              <a:t>Bursa Valiliği </a:t>
            </a:r>
            <a:endParaRPr lang="tr-TR" b="1" dirty="0">
              <a:solidFill>
                <a:srgbClr val="002060"/>
              </a:solidFill>
              <a:effectLst>
                <a:outerShdw blurRad="38100" dist="38100" dir="2700000" algn="tl">
                  <a:srgbClr val="C0C0C0"/>
                </a:outerShdw>
              </a:effectLst>
              <a:cs typeface="Arial" charset="0"/>
            </a:endParaRPr>
          </a:p>
          <a:p>
            <a:pPr algn="ctr">
              <a:defRPr/>
            </a:pPr>
            <a:r>
              <a:rPr lang="tr-TR" b="1" dirty="0" smtClean="0">
                <a:solidFill>
                  <a:srgbClr val="002060"/>
                </a:solidFill>
                <a:effectLst>
                  <a:outerShdw blurRad="38100" dist="38100" dir="2700000" algn="tl">
                    <a:srgbClr val="C0C0C0"/>
                  </a:outerShdw>
                </a:effectLst>
                <a:cs typeface="Arial" charset="0"/>
              </a:rPr>
              <a:t>Çevre, Şehircilik ve İklim Değişikliği </a:t>
            </a:r>
            <a:r>
              <a:rPr lang="tr-TR" b="1" dirty="0">
                <a:solidFill>
                  <a:srgbClr val="002060"/>
                </a:solidFill>
                <a:effectLst>
                  <a:outerShdw blurRad="38100" dist="38100" dir="2700000" algn="tl">
                    <a:srgbClr val="C0C0C0"/>
                  </a:outerShdw>
                </a:effectLst>
                <a:cs typeface="Arial" charset="0"/>
              </a:rPr>
              <a:t>İl Müdürlüğü</a:t>
            </a:r>
          </a:p>
          <a:p>
            <a:pPr algn="ctr">
              <a:defRPr/>
            </a:pPr>
            <a:r>
              <a:rPr lang="tr-TR" b="1" dirty="0">
                <a:solidFill>
                  <a:srgbClr val="002060"/>
                </a:solidFill>
                <a:effectLst>
                  <a:outerShdw blurRad="38100" dist="38100" dir="2700000" algn="tl">
                    <a:srgbClr val="C0C0C0"/>
                  </a:outerShdw>
                </a:effectLst>
                <a:cs typeface="Arial" charset="0"/>
              </a:rPr>
              <a:t> Yapı Malzemeleri Şube Müdürlüğü</a:t>
            </a:r>
          </a:p>
          <a:p>
            <a:pPr algn="ctr">
              <a:defRPr/>
            </a:pPr>
            <a:r>
              <a:rPr lang="tr-TR" b="1" dirty="0" smtClean="0">
                <a:solidFill>
                  <a:schemeClr val="tx2">
                    <a:lumMod val="75000"/>
                  </a:schemeClr>
                </a:solidFill>
                <a:cs typeface="Arial" charset="0"/>
              </a:rPr>
              <a:t>2024</a:t>
            </a:r>
            <a:endParaRPr lang="tr-TR" b="1" dirty="0">
              <a:solidFill>
                <a:schemeClr val="tx2">
                  <a:lumMod val="75000"/>
                </a:schemeClr>
              </a:solidFill>
              <a:cs typeface="Arial" charset="0"/>
            </a:endParaRPr>
          </a:p>
        </p:txBody>
      </p:sp>
      <p:pic>
        <p:nvPicPr>
          <p:cNvPr id="11" name="Resim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1447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81200" y="990600"/>
            <a:ext cx="5304155" cy="998350"/>
          </a:xfrm>
          <a:prstGeom prst="rect">
            <a:avLst/>
          </a:prstGeom>
        </p:spPr>
        <p:txBody>
          <a:bodyPr vert="horz" wrap="square" lIns="0" tIns="13335" rIns="0" bIns="0" rtlCol="0">
            <a:spAutoFit/>
          </a:bodyPr>
          <a:lstStyle/>
          <a:p>
            <a:pPr marL="12700" marR="5080" algn="ctr">
              <a:lnSpc>
                <a:spcPct val="100000"/>
              </a:lnSpc>
              <a:spcBef>
                <a:spcPts val="105"/>
              </a:spcBef>
            </a:pPr>
            <a:r>
              <a:rPr lang="tr-TR" sz="3200" spc="-55" dirty="0" smtClean="0">
                <a:solidFill>
                  <a:srgbClr val="00B0F0"/>
                </a:solidFill>
              </a:rPr>
              <a:t/>
            </a:r>
            <a:br>
              <a:rPr lang="tr-TR" sz="3200" spc="-55" dirty="0" smtClean="0">
                <a:solidFill>
                  <a:srgbClr val="00B0F0"/>
                </a:solidFill>
              </a:rPr>
            </a:br>
            <a:endParaRPr sz="3200" dirty="0">
              <a:solidFill>
                <a:srgbClr val="00B0F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9" name="Oval 11"/>
          <p:cNvSpPr>
            <a:spLocks noChangeArrowheads="1"/>
          </p:cNvSpPr>
          <p:nvPr/>
        </p:nvSpPr>
        <p:spPr bwMode="auto">
          <a:xfrm>
            <a:off x="1403350" y="981075"/>
            <a:ext cx="3024188" cy="7921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400" dirty="0">
                <a:solidFill>
                  <a:schemeClr val="bg1"/>
                </a:solidFill>
                <a:latin typeface="Comic Sans MS" panose="030F0702030302020204" pitchFamily="66" charset="0"/>
              </a:rPr>
              <a:t>Düzenlenmiş Alan</a:t>
            </a:r>
            <a:endParaRPr lang="en-US" altLang="tr-TR" sz="2400" dirty="0">
              <a:solidFill>
                <a:schemeClr val="bg1"/>
              </a:solidFill>
              <a:latin typeface="Comic Sans MS" panose="030F0702030302020204" pitchFamily="66" charset="0"/>
            </a:endParaRPr>
          </a:p>
        </p:txBody>
      </p:sp>
      <p:sp>
        <p:nvSpPr>
          <p:cNvPr id="10" name="Oval 9"/>
          <p:cNvSpPr>
            <a:spLocks noChangeArrowheads="1"/>
          </p:cNvSpPr>
          <p:nvPr/>
        </p:nvSpPr>
        <p:spPr bwMode="auto">
          <a:xfrm>
            <a:off x="5148263" y="981075"/>
            <a:ext cx="3024187" cy="7921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400">
                <a:solidFill>
                  <a:schemeClr val="bg1"/>
                </a:solidFill>
                <a:latin typeface="Comic Sans MS" panose="030F0702030302020204" pitchFamily="66" charset="0"/>
              </a:rPr>
              <a:t>Düzenlenmemiş Alan</a:t>
            </a:r>
            <a:endParaRPr lang="en-US" altLang="tr-TR" sz="2400">
              <a:solidFill>
                <a:schemeClr val="bg1"/>
              </a:solidFill>
              <a:latin typeface="Comic Sans MS" panose="030F0702030302020204" pitchFamily="66" charset="0"/>
            </a:endParaRPr>
          </a:p>
        </p:txBody>
      </p:sp>
      <p:sp>
        <p:nvSpPr>
          <p:cNvPr id="14" name="Rectangle 1027"/>
          <p:cNvSpPr>
            <a:spLocks noChangeArrowheads="1"/>
          </p:cNvSpPr>
          <p:nvPr/>
        </p:nvSpPr>
        <p:spPr bwMode="auto">
          <a:xfrm>
            <a:off x="539750" y="2187575"/>
            <a:ext cx="388778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342900" indent="-342900">
              <a:lnSpc>
                <a:spcPct val="90000"/>
              </a:lnSpc>
              <a:spcBef>
                <a:spcPts val="700"/>
              </a:spcBef>
              <a:buClr>
                <a:schemeClr val="tx1"/>
              </a:buClr>
              <a:buFont typeface="Wingdings" pitchFamily="2" charset="2"/>
              <a:buChar char="§"/>
              <a:defRPr/>
            </a:pPr>
            <a:r>
              <a:rPr lang="tr-TR" sz="2600" dirty="0">
                <a:latin typeface="Corbel" pitchFamily="34" charset="0"/>
              </a:rPr>
              <a:t>AB tarafından çıkarılan bir mevzuat tarafından düzenlenen alandır,</a:t>
            </a:r>
          </a:p>
          <a:p>
            <a:pPr marL="342900" indent="-342900">
              <a:lnSpc>
                <a:spcPct val="90000"/>
              </a:lnSpc>
              <a:spcBef>
                <a:spcPts val="700"/>
              </a:spcBef>
              <a:buClr>
                <a:schemeClr val="tx1"/>
              </a:buClr>
              <a:buFont typeface="Wingdings" pitchFamily="2" charset="2"/>
              <a:buChar char="§"/>
              <a:defRPr/>
            </a:pPr>
            <a:r>
              <a:rPr lang="tr-TR" sz="2600" dirty="0">
                <a:latin typeface="Corbel" pitchFamily="34" charset="0"/>
              </a:rPr>
              <a:t>Bu alanda yer alan bir ürünün ticareti ortak AB mevzuatına uygun bir şekilde yapılmalıdır!</a:t>
            </a:r>
          </a:p>
          <a:p>
            <a:pPr>
              <a:lnSpc>
                <a:spcPct val="90000"/>
              </a:lnSpc>
              <a:spcBef>
                <a:spcPts val="700"/>
              </a:spcBef>
              <a:buClr>
                <a:schemeClr val="tx1"/>
              </a:buClr>
              <a:defRPr/>
            </a:pPr>
            <a:r>
              <a:rPr lang="tr-TR" dirty="0">
                <a:solidFill>
                  <a:srgbClr val="FF0000"/>
                </a:solidFill>
                <a:latin typeface="Comic Sans MS" pitchFamily="66" charset="0"/>
              </a:rPr>
              <a:t>                     </a:t>
            </a:r>
            <a:endParaRPr lang="tr-TR" sz="2600" dirty="0">
              <a:latin typeface="Corbel" pitchFamily="34" charset="0"/>
            </a:endParaRPr>
          </a:p>
        </p:txBody>
      </p:sp>
      <p:sp>
        <p:nvSpPr>
          <p:cNvPr id="15" name="Rectangle 3"/>
          <p:cNvSpPr>
            <a:spLocks noChangeArrowheads="1"/>
          </p:cNvSpPr>
          <p:nvPr/>
        </p:nvSpPr>
        <p:spPr bwMode="auto">
          <a:xfrm>
            <a:off x="4932363" y="1916113"/>
            <a:ext cx="3754437"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342900" indent="-342900">
              <a:lnSpc>
                <a:spcPct val="90000"/>
              </a:lnSpc>
              <a:spcBef>
                <a:spcPts val="700"/>
              </a:spcBef>
              <a:buClr>
                <a:schemeClr val="tx1"/>
              </a:buClr>
              <a:buFont typeface="Wingdings" pitchFamily="2" charset="2"/>
              <a:buChar char="§"/>
              <a:defRPr/>
            </a:pPr>
            <a:r>
              <a:rPr lang="tr-TR" sz="2600" dirty="0">
                <a:latin typeface="Corbel" pitchFamily="34" charset="0"/>
              </a:rPr>
              <a:t>AB’nin ortak mevzuatının bulunmadığı, ulusal mevzuat ile düzenlenen alandır, </a:t>
            </a:r>
          </a:p>
          <a:p>
            <a:pPr marL="342900" indent="-342900">
              <a:lnSpc>
                <a:spcPct val="90000"/>
              </a:lnSpc>
              <a:spcBef>
                <a:spcPts val="700"/>
              </a:spcBef>
              <a:buClr>
                <a:schemeClr val="tx1"/>
              </a:buClr>
              <a:buFont typeface="Wingdings" pitchFamily="2" charset="2"/>
              <a:buChar char="§"/>
              <a:defRPr/>
            </a:pPr>
            <a:r>
              <a:rPr lang="tr-TR" sz="2600" dirty="0">
                <a:latin typeface="Corbel" pitchFamily="34" charset="0"/>
              </a:rPr>
              <a:t>Üye ülkeler arasında ticaret        “</a:t>
            </a:r>
            <a:r>
              <a:rPr lang="tr-TR" sz="2600" dirty="0">
                <a:latin typeface="Corbel" pitchFamily="34" charset="0"/>
                <a:hlinkClick r:id="" action="ppaction://noaction"/>
              </a:rPr>
              <a:t>karşılıklı tanıma ilkesi</a:t>
            </a:r>
            <a:r>
              <a:rPr lang="tr-TR" sz="2600" dirty="0">
                <a:latin typeface="Corbel" pitchFamily="34" charset="0"/>
              </a:rPr>
              <a:t>” doğrultusunda gerçekleştirilir. </a:t>
            </a:r>
          </a:p>
          <a:p>
            <a:pPr>
              <a:lnSpc>
                <a:spcPct val="90000"/>
              </a:lnSpc>
              <a:spcBef>
                <a:spcPts val="700"/>
              </a:spcBef>
              <a:buClr>
                <a:schemeClr val="tx1"/>
              </a:buClr>
              <a:defRPr/>
            </a:pPr>
            <a:endParaRPr lang="tr-TR" sz="2600" dirty="0">
              <a:latin typeface="Corbel" pitchFamily="34" charset="0"/>
            </a:endParaRPr>
          </a:p>
        </p:txBody>
      </p:sp>
      <p:pic>
        <p:nvPicPr>
          <p:cNvPr id="16" name="Picture 6" descr="C:\Documents and Settings\cuneyt.akin\Belgelerim\Resimlerim\Ce-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0006" y="5048084"/>
            <a:ext cx="1333193" cy="10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906" y="5047938"/>
            <a:ext cx="1335087"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48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81200" y="990600"/>
            <a:ext cx="5304155" cy="998350"/>
          </a:xfrm>
          <a:prstGeom prst="rect">
            <a:avLst/>
          </a:prstGeom>
        </p:spPr>
        <p:txBody>
          <a:bodyPr vert="horz" wrap="square" lIns="0" tIns="13335" rIns="0" bIns="0" rtlCol="0">
            <a:spAutoFit/>
          </a:bodyPr>
          <a:lstStyle/>
          <a:p>
            <a:pPr marL="12700" marR="5080" algn="ctr">
              <a:lnSpc>
                <a:spcPct val="100000"/>
              </a:lnSpc>
              <a:spcBef>
                <a:spcPts val="105"/>
              </a:spcBef>
            </a:pPr>
            <a:r>
              <a:rPr lang="tr-TR" sz="3200" spc="-55" dirty="0" smtClean="0">
                <a:solidFill>
                  <a:srgbClr val="00B0F0"/>
                </a:solidFill>
              </a:rPr>
              <a:t/>
            </a:r>
            <a:br>
              <a:rPr lang="tr-TR" sz="3200" spc="-55" dirty="0" smtClean="0">
                <a:solidFill>
                  <a:srgbClr val="00B0F0"/>
                </a:solidFill>
              </a:rPr>
            </a:br>
            <a:endParaRPr sz="3200" dirty="0">
              <a:solidFill>
                <a:srgbClr val="00B0F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9" name="Oval 11"/>
          <p:cNvSpPr>
            <a:spLocks noChangeArrowheads="1"/>
          </p:cNvSpPr>
          <p:nvPr/>
        </p:nvSpPr>
        <p:spPr bwMode="auto">
          <a:xfrm>
            <a:off x="1403350" y="981075"/>
            <a:ext cx="3024188" cy="7921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400" dirty="0" smtClean="0">
                <a:solidFill>
                  <a:schemeClr val="bg1"/>
                </a:solidFill>
                <a:latin typeface="Comic Sans MS" panose="030F0702030302020204" pitchFamily="66" charset="0"/>
              </a:rPr>
              <a:t>Onaylanmış Kuruluş</a:t>
            </a:r>
            <a:endParaRPr lang="en-US" altLang="tr-TR" sz="2400" dirty="0">
              <a:solidFill>
                <a:schemeClr val="bg1"/>
              </a:solidFill>
              <a:latin typeface="Comic Sans MS" panose="030F0702030302020204" pitchFamily="66" charset="0"/>
            </a:endParaRPr>
          </a:p>
        </p:txBody>
      </p:sp>
      <p:sp>
        <p:nvSpPr>
          <p:cNvPr id="10" name="Oval 9"/>
          <p:cNvSpPr>
            <a:spLocks noChangeArrowheads="1"/>
          </p:cNvSpPr>
          <p:nvPr/>
        </p:nvSpPr>
        <p:spPr bwMode="auto">
          <a:xfrm>
            <a:off x="5105399" y="990599"/>
            <a:ext cx="3581401" cy="78263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000" dirty="0" smtClean="0">
                <a:solidFill>
                  <a:schemeClr val="bg1"/>
                </a:solidFill>
                <a:latin typeface="Comic Sans MS" panose="030F0702030302020204" pitchFamily="66" charset="0"/>
              </a:rPr>
              <a:t>Uygunluk Değerlendirme</a:t>
            </a:r>
          </a:p>
          <a:p>
            <a:pPr algn="ctr" eaLnBrk="1" hangingPunct="1"/>
            <a:r>
              <a:rPr lang="tr-TR" altLang="tr-TR" sz="2000" dirty="0" smtClean="0">
                <a:solidFill>
                  <a:schemeClr val="bg1"/>
                </a:solidFill>
                <a:latin typeface="Comic Sans MS" panose="030F0702030302020204" pitchFamily="66" charset="0"/>
              </a:rPr>
              <a:t>kuruluşu</a:t>
            </a:r>
            <a:endParaRPr lang="en-US" altLang="tr-TR" sz="2000" dirty="0">
              <a:solidFill>
                <a:schemeClr val="bg1"/>
              </a:solidFill>
              <a:latin typeface="Comic Sans MS" panose="030F0702030302020204" pitchFamily="66" charset="0"/>
            </a:endParaRPr>
          </a:p>
        </p:txBody>
      </p:sp>
      <p:sp>
        <p:nvSpPr>
          <p:cNvPr id="14" name="Rectangle 1027"/>
          <p:cNvSpPr>
            <a:spLocks noChangeArrowheads="1"/>
          </p:cNvSpPr>
          <p:nvPr/>
        </p:nvSpPr>
        <p:spPr bwMode="auto">
          <a:xfrm>
            <a:off x="539749" y="2187575"/>
            <a:ext cx="3891573"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lnSpc>
                <a:spcPct val="90000"/>
              </a:lnSpc>
              <a:spcBef>
                <a:spcPts val="700"/>
              </a:spcBef>
              <a:buClr>
                <a:schemeClr val="tx1"/>
              </a:buClr>
              <a:defRPr/>
            </a:pPr>
            <a:r>
              <a:rPr lang="tr-TR" sz="2000" dirty="0" smtClean="0">
                <a:latin typeface="Corbel" pitchFamily="34" charset="0"/>
              </a:rPr>
              <a:t>Test, muayene ve/veya belgelendirme kuruluşları arasından, bir veya birden fazla teknik düzenleme çerçevesinde uygunluk değerlendirme faaliyetinde bulunmak üzere, yetkili kuruluş tarafından belirlenerek, kanunda ve ilgili teknik düzenlemede belirtilen esaslar çerçevesinde yetkilendirilen özel veya kamu kuruluşu</a:t>
            </a:r>
            <a:endParaRPr lang="tr-TR" sz="2000" dirty="0">
              <a:latin typeface="Corbel" pitchFamily="34" charset="0"/>
            </a:endParaRPr>
          </a:p>
          <a:p>
            <a:pPr>
              <a:lnSpc>
                <a:spcPct val="90000"/>
              </a:lnSpc>
              <a:spcBef>
                <a:spcPts val="700"/>
              </a:spcBef>
              <a:buClr>
                <a:schemeClr val="tx1"/>
              </a:buClr>
              <a:defRPr/>
            </a:pPr>
            <a:r>
              <a:rPr lang="tr-TR" sz="2000" dirty="0">
                <a:solidFill>
                  <a:srgbClr val="FF0000"/>
                </a:solidFill>
                <a:latin typeface="Comic Sans MS" pitchFamily="66" charset="0"/>
              </a:rPr>
              <a:t>                     </a:t>
            </a:r>
            <a:endParaRPr lang="tr-TR" sz="2000" dirty="0">
              <a:latin typeface="Corbel" pitchFamily="34" charset="0"/>
            </a:endParaRPr>
          </a:p>
        </p:txBody>
      </p:sp>
      <p:sp>
        <p:nvSpPr>
          <p:cNvPr id="15" name="Rectangle 3"/>
          <p:cNvSpPr>
            <a:spLocks noChangeArrowheads="1"/>
          </p:cNvSpPr>
          <p:nvPr/>
        </p:nvSpPr>
        <p:spPr bwMode="auto">
          <a:xfrm>
            <a:off x="4932363" y="1916113"/>
            <a:ext cx="3754437"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nSpc>
                <a:spcPct val="90000"/>
              </a:lnSpc>
              <a:spcBef>
                <a:spcPts val="700"/>
              </a:spcBef>
              <a:buClr>
                <a:schemeClr val="tx1"/>
              </a:buClr>
              <a:defRPr/>
            </a:pPr>
            <a:r>
              <a:rPr lang="tr-TR" sz="2000" dirty="0" smtClean="0">
                <a:latin typeface="Corbel" pitchFamily="34" charset="0"/>
              </a:rPr>
              <a:t>Ürünün, ilgili teknik düzenlemeye uygunluğunun test edilmesi, muayene edilmesi ve/veya belgelendirilmesine  </a:t>
            </a:r>
            <a:r>
              <a:rPr lang="tr-TR" sz="2000" dirty="0" err="1" smtClean="0">
                <a:latin typeface="Corbel" pitchFamily="34" charset="0"/>
              </a:rPr>
              <a:t>ilşkin</a:t>
            </a:r>
            <a:r>
              <a:rPr lang="tr-TR" sz="2000" dirty="0" smtClean="0">
                <a:latin typeface="Corbel" pitchFamily="34" charset="0"/>
              </a:rPr>
              <a:t> faaliyette bulunan özel veya kamu kuruluşu </a:t>
            </a:r>
            <a:endParaRPr lang="tr-TR" sz="2000" dirty="0">
              <a:latin typeface="Corbel" pitchFamily="34" charset="0"/>
            </a:endParaRPr>
          </a:p>
          <a:p>
            <a:pPr>
              <a:lnSpc>
                <a:spcPct val="90000"/>
              </a:lnSpc>
              <a:spcBef>
                <a:spcPts val="700"/>
              </a:spcBef>
              <a:buClr>
                <a:schemeClr val="tx1"/>
              </a:buClr>
              <a:defRPr/>
            </a:pPr>
            <a:endParaRPr lang="tr-TR" sz="2600" dirty="0">
              <a:latin typeface="Corbel" pitchFamily="34" charset="0"/>
            </a:endParaRPr>
          </a:p>
        </p:txBody>
      </p:sp>
      <p:pic>
        <p:nvPicPr>
          <p:cNvPr id="16" name="Picture 6" descr="C:\Documents and Settings\cuneyt.akin\Belgelerim\Resimlerim\Ce-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0007" y="5486400"/>
            <a:ext cx="102839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099" y="5515708"/>
            <a:ext cx="1029494" cy="73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79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6072" y="76200"/>
            <a:ext cx="1481001" cy="789867"/>
          </a:xfrm>
          <a:prstGeom prst="rect">
            <a:avLst/>
          </a:prstGeom>
        </p:spPr>
      </p:pic>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8" name="Oval 11"/>
          <p:cNvSpPr>
            <a:spLocks noChangeArrowheads="1"/>
          </p:cNvSpPr>
          <p:nvPr/>
        </p:nvSpPr>
        <p:spPr bwMode="auto">
          <a:xfrm>
            <a:off x="2941002" y="684742"/>
            <a:ext cx="3384550" cy="6191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400" dirty="0">
                <a:solidFill>
                  <a:schemeClr val="bg1"/>
                </a:solidFill>
                <a:latin typeface="Comic Sans MS" panose="030F0702030302020204" pitchFamily="66" charset="0"/>
              </a:rPr>
              <a:t>CE İŞARETİ </a:t>
            </a:r>
            <a:endParaRPr lang="en-US" altLang="tr-TR" sz="2400" dirty="0">
              <a:solidFill>
                <a:schemeClr val="bg1"/>
              </a:solidFill>
              <a:latin typeface="Comic Sans MS" panose="030F0702030302020204" pitchFamily="66" charset="0"/>
            </a:endParaRPr>
          </a:p>
        </p:txBody>
      </p:sp>
      <p:sp>
        <p:nvSpPr>
          <p:cNvPr id="19" name="Dikdörtgen 14"/>
          <p:cNvSpPr>
            <a:spLocks noChangeArrowheads="1"/>
          </p:cNvSpPr>
          <p:nvPr/>
        </p:nvSpPr>
        <p:spPr bwMode="auto">
          <a:xfrm>
            <a:off x="488373" y="1649953"/>
            <a:ext cx="8610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tr-TR" altLang="tr-TR" sz="2000" b="1" dirty="0"/>
              <a:t>CE İşareti üzerine iliştirildiği ürünün insan, hayvan ve çevre açısından sağlıklı ve güvenli ürün olduğunu gösteren Avrupa Birliği'nin Yeni Yaklaşım Direktiflerine uygunluk işaretidir. </a:t>
            </a:r>
            <a:r>
              <a:rPr lang="tr-TR" altLang="tr-TR" dirty="0"/>
              <a:t>	</a:t>
            </a:r>
          </a:p>
        </p:txBody>
      </p:sp>
      <p:sp>
        <p:nvSpPr>
          <p:cNvPr id="11" name="object 3"/>
          <p:cNvSpPr txBox="1"/>
          <p:nvPr/>
        </p:nvSpPr>
        <p:spPr>
          <a:xfrm>
            <a:off x="609600" y="2665616"/>
            <a:ext cx="7543800" cy="3780522"/>
          </a:xfrm>
          <a:prstGeom prst="rect">
            <a:avLst/>
          </a:prstGeom>
        </p:spPr>
        <p:txBody>
          <a:bodyPr vert="horz" wrap="square" lIns="0" tIns="12700" rIns="0" bIns="0" rtlCol="0">
            <a:spAutoFit/>
          </a:bodyPr>
          <a:lstStyle/>
          <a:p>
            <a:pPr marL="355600" marR="6350" indent="-343535">
              <a:lnSpc>
                <a:spcPct val="100000"/>
              </a:lnSpc>
              <a:spcBef>
                <a:spcPts val="100"/>
              </a:spcBef>
              <a:buSzPct val="110416"/>
              <a:buFont typeface="Wingdings"/>
              <a:buChar char=""/>
              <a:tabLst>
                <a:tab pos="355600" algn="l"/>
                <a:tab pos="356235" algn="l"/>
                <a:tab pos="2035175" algn="l"/>
                <a:tab pos="2473960" algn="l"/>
                <a:tab pos="3119120" algn="l"/>
                <a:tab pos="4029075" algn="l"/>
                <a:tab pos="5855970" algn="l"/>
                <a:tab pos="6764655" algn="l"/>
              </a:tabLst>
            </a:pPr>
            <a:endParaRPr lang="tr-TR" sz="2000" spc="-190" dirty="0" smtClean="0">
              <a:latin typeface="Calibri"/>
              <a:cs typeface="Calibri"/>
            </a:endParaRPr>
          </a:p>
          <a:p>
            <a:pPr marL="355600" marR="5080" indent="-343535">
              <a:spcBef>
                <a:spcPts val="100"/>
              </a:spcBef>
              <a:buSzPct val="110416"/>
              <a:buFont typeface="Wingdings"/>
              <a:buChar char=""/>
              <a:tabLst>
                <a:tab pos="355600" algn="l"/>
                <a:tab pos="356235" algn="l"/>
                <a:tab pos="1202690" algn="l"/>
                <a:tab pos="2118995" algn="l"/>
                <a:tab pos="3257550" algn="l"/>
                <a:tab pos="4321810" algn="l"/>
              </a:tabLst>
            </a:pPr>
            <a:r>
              <a:rPr lang="tr-TR" sz="2000" b="1" u="heavy" spc="-35" dirty="0" smtClean="0">
                <a:uFill>
                  <a:solidFill>
                    <a:srgbClr val="000000"/>
                  </a:solidFill>
                </a:uFill>
                <a:cs typeface="Calibri"/>
              </a:rPr>
              <a:t>K</a:t>
            </a:r>
            <a:r>
              <a:rPr lang="tr-TR" sz="2000" b="1" u="heavy" dirty="0" smtClean="0">
                <a:uFill>
                  <a:solidFill>
                    <a:srgbClr val="000000"/>
                  </a:solidFill>
                </a:uFill>
                <a:cs typeface="Calibri"/>
              </a:rPr>
              <a:t>ali</a:t>
            </a:r>
            <a:r>
              <a:rPr lang="tr-TR" sz="2000" b="1" u="heavy" spc="-25" dirty="0" smtClean="0">
                <a:uFill>
                  <a:solidFill>
                    <a:srgbClr val="000000"/>
                  </a:solidFill>
                </a:uFill>
                <a:cs typeface="Calibri"/>
              </a:rPr>
              <a:t>t</a:t>
            </a:r>
            <a:r>
              <a:rPr lang="tr-TR" sz="2000" b="1" u="heavy" dirty="0" smtClean="0">
                <a:uFill>
                  <a:solidFill>
                    <a:srgbClr val="000000"/>
                  </a:solidFill>
                </a:uFill>
                <a:cs typeface="Calibri"/>
              </a:rPr>
              <a:t>e	işa</a:t>
            </a:r>
            <a:r>
              <a:rPr lang="tr-TR" sz="2000" b="1" u="heavy" spc="-35" dirty="0" smtClean="0">
                <a:uFill>
                  <a:solidFill>
                    <a:srgbClr val="000000"/>
                  </a:solidFill>
                </a:uFill>
                <a:cs typeface="Calibri"/>
              </a:rPr>
              <a:t>r</a:t>
            </a:r>
            <a:r>
              <a:rPr lang="tr-TR" sz="2000" b="1" u="heavy" dirty="0" smtClean="0">
                <a:uFill>
                  <a:solidFill>
                    <a:srgbClr val="000000"/>
                  </a:solidFill>
                </a:uFill>
                <a:cs typeface="Calibri"/>
              </a:rPr>
              <a:t>e</a:t>
            </a:r>
            <a:r>
              <a:rPr lang="tr-TR" sz="2000" b="1" u="heavy" spc="-20" dirty="0" smtClean="0">
                <a:uFill>
                  <a:solidFill>
                    <a:srgbClr val="000000"/>
                  </a:solidFill>
                </a:uFill>
                <a:cs typeface="Calibri"/>
              </a:rPr>
              <a:t>t</a:t>
            </a:r>
            <a:r>
              <a:rPr lang="tr-TR" sz="2000" b="1" u="heavy" dirty="0" smtClean="0">
                <a:uFill>
                  <a:solidFill>
                    <a:srgbClr val="000000"/>
                  </a:solidFill>
                </a:uFill>
                <a:cs typeface="Calibri"/>
              </a:rPr>
              <a:t>i	</a:t>
            </a:r>
            <a:r>
              <a:rPr lang="tr-TR" sz="2000" b="1" u="heavy" spc="-5" dirty="0" smtClean="0">
                <a:uFill>
                  <a:solidFill>
                    <a:srgbClr val="000000"/>
                  </a:solidFill>
                </a:uFill>
                <a:cs typeface="Calibri"/>
              </a:rPr>
              <a:t>d</a:t>
            </a:r>
            <a:r>
              <a:rPr lang="tr-TR" sz="2000" b="1" u="heavy" spc="5" dirty="0" smtClean="0">
                <a:uFill>
                  <a:solidFill>
                    <a:srgbClr val="000000"/>
                  </a:solidFill>
                </a:uFill>
                <a:cs typeface="Calibri"/>
              </a:rPr>
              <a:t>e</a:t>
            </a:r>
            <a:r>
              <a:rPr lang="tr-TR" sz="2000" b="1" u="heavy" dirty="0" smtClean="0">
                <a:uFill>
                  <a:solidFill>
                    <a:srgbClr val="000000"/>
                  </a:solidFill>
                </a:uFill>
                <a:cs typeface="Calibri"/>
              </a:rPr>
              <a:t>ğildi</a:t>
            </a:r>
            <a:r>
              <a:rPr lang="tr-TR" sz="2000" b="1" u="heavy" spc="-204" dirty="0" smtClean="0">
                <a:uFill>
                  <a:solidFill>
                    <a:srgbClr val="000000"/>
                  </a:solidFill>
                </a:uFill>
                <a:cs typeface="Calibri"/>
              </a:rPr>
              <a:t>r</a:t>
            </a:r>
            <a:r>
              <a:rPr lang="tr-TR" sz="2000" dirty="0" smtClean="0">
                <a:cs typeface="Calibri"/>
              </a:rPr>
              <a:t>,	</a:t>
            </a:r>
            <a:r>
              <a:rPr lang="tr-TR" sz="2000" spc="-5" dirty="0" smtClean="0">
                <a:cs typeface="Calibri"/>
              </a:rPr>
              <a:t>ürünü</a:t>
            </a:r>
            <a:r>
              <a:rPr lang="tr-TR" sz="2000" dirty="0" smtClean="0">
                <a:cs typeface="Calibri"/>
              </a:rPr>
              <a:t>n	gü</a:t>
            </a:r>
            <a:r>
              <a:rPr lang="tr-TR" sz="2000" spc="-35" dirty="0" smtClean="0">
                <a:cs typeface="Calibri"/>
              </a:rPr>
              <a:t>v</a:t>
            </a:r>
            <a:r>
              <a:rPr lang="tr-TR" sz="2000" spc="15" dirty="0" smtClean="0">
                <a:cs typeface="Calibri"/>
              </a:rPr>
              <a:t>e</a:t>
            </a:r>
            <a:r>
              <a:rPr lang="tr-TR" sz="2000" spc="-5" dirty="0" smtClean="0">
                <a:cs typeface="Calibri"/>
              </a:rPr>
              <a:t>nli oldu</a:t>
            </a:r>
            <a:r>
              <a:rPr lang="tr-TR" sz="2000" spc="-10" dirty="0" smtClean="0">
                <a:cs typeface="Calibri"/>
              </a:rPr>
              <a:t>ğ</a:t>
            </a:r>
            <a:r>
              <a:rPr lang="tr-TR" sz="2000" spc="-5" dirty="0" smtClean="0">
                <a:cs typeface="Calibri"/>
              </a:rPr>
              <a:t>un</a:t>
            </a:r>
            <a:r>
              <a:rPr lang="tr-TR" sz="2000" dirty="0" smtClean="0">
                <a:cs typeface="Calibri"/>
              </a:rPr>
              <a:t>u </a:t>
            </a:r>
            <a:r>
              <a:rPr lang="tr-TR" sz="2000" spc="-15" dirty="0" smtClean="0">
                <a:cs typeface="Calibri"/>
              </a:rPr>
              <a:t>g</a:t>
            </a:r>
            <a:r>
              <a:rPr lang="tr-TR" sz="2000" spc="-5" dirty="0" smtClean="0">
                <a:cs typeface="Calibri"/>
              </a:rPr>
              <a:t>ö</a:t>
            </a:r>
            <a:r>
              <a:rPr lang="tr-TR" sz="2000" spc="-35" dirty="0" smtClean="0">
                <a:cs typeface="Calibri"/>
              </a:rPr>
              <a:t>s</a:t>
            </a:r>
            <a:r>
              <a:rPr lang="tr-TR" sz="2000" spc="-25" dirty="0" smtClean="0">
                <a:cs typeface="Calibri"/>
              </a:rPr>
              <a:t>t</a:t>
            </a:r>
            <a:r>
              <a:rPr lang="tr-TR" sz="2000" dirty="0" smtClean="0">
                <a:cs typeface="Calibri"/>
              </a:rPr>
              <a:t>e</a:t>
            </a:r>
            <a:r>
              <a:rPr lang="tr-TR" sz="2000" spc="-30" dirty="0" smtClean="0">
                <a:cs typeface="Calibri"/>
              </a:rPr>
              <a:t>r</a:t>
            </a:r>
            <a:r>
              <a:rPr lang="tr-TR" sz="2000" dirty="0" smtClean="0">
                <a:cs typeface="Calibri"/>
              </a:rPr>
              <a:t>en</a:t>
            </a:r>
          </a:p>
          <a:p>
            <a:pPr marL="12065" marR="5080">
              <a:lnSpc>
                <a:spcPct val="100000"/>
              </a:lnSpc>
              <a:spcBef>
                <a:spcPts val="100"/>
              </a:spcBef>
              <a:buSzPct val="110416"/>
              <a:tabLst>
                <a:tab pos="355600" algn="l"/>
                <a:tab pos="356235" algn="l"/>
                <a:tab pos="1202690" algn="l"/>
                <a:tab pos="2118995" algn="l"/>
                <a:tab pos="3257550" algn="l"/>
                <a:tab pos="4321810" algn="l"/>
              </a:tabLst>
            </a:pPr>
            <a:r>
              <a:rPr lang="tr-TR" sz="2000" spc="-5" dirty="0" smtClean="0">
                <a:cs typeface="Calibri"/>
              </a:rPr>
              <a:t>     </a:t>
            </a:r>
            <a:r>
              <a:rPr lang="tr-TR" sz="2000" spc="-35" dirty="0">
                <a:cs typeface="Calibri"/>
              </a:rPr>
              <a:t>işarettir</a:t>
            </a:r>
            <a:r>
              <a:rPr lang="tr-TR" sz="2000" spc="-35" dirty="0" smtClean="0">
                <a:cs typeface="Calibri"/>
              </a:rPr>
              <a:t>.</a:t>
            </a:r>
            <a:endParaRPr lang="tr-TR" sz="2000" spc="-190" dirty="0" smtClean="0">
              <a:latin typeface="Calibri"/>
              <a:cs typeface="Calibri"/>
            </a:endParaRPr>
          </a:p>
          <a:p>
            <a:pPr marL="355600" marR="6350" indent="-343535">
              <a:lnSpc>
                <a:spcPct val="100000"/>
              </a:lnSpc>
              <a:spcBef>
                <a:spcPts val="100"/>
              </a:spcBef>
              <a:buSzPct val="110416"/>
              <a:buFont typeface="Wingdings"/>
              <a:buChar char=""/>
              <a:tabLst>
                <a:tab pos="355600" algn="l"/>
                <a:tab pos="356235" algn="l"/>
                <a:tab pos="2035175" algn="l"/>
                <a:tab pos="2473960" algn="l"/>
                <a:tab pos="3119120" algn="l"/>
                <a:tab pos="4029075" algn="l"/>
                <a:tab pos="5855970" algn="l"/>
                <a:tab pos="6764655" algn="l"/>
              </a:tabLst>
            </a:pPr>
            <a:r>
              <a:rPr sz="2000" b="1" u="sng" spc="-190" dirty="0" err="1" smtClean="0">
                <a:latin typeface="Calibri"/>
                <a:cs typeface="Calibri"/>
              </a:rPr>
              <a:t>Y</a:t>
            </a:r>
            <a:r>
              <a:rPr sz="2000" b="1" u="sng" spc="-5" dirty="0" err="1" smtClean="0">
                <a:latin typeface="Calibri"/>
                <a:cs typeface="Calibri"/>
              </a:rPr>
              <a:t>ön</a:t>
            </a:r>
            <a:r>
              <a:rPr sz="2000" b="1" u="sng" spc="-15" dirty="0" err="1" smtClean="0">
                <a:latin typeface="Calibri"/>
                <a:cs typeface="Calibri"/>
              </a:rPr>
              <a:t>e</a:t>
            </a:r>
            <a:r>
              <a:rPr sz="2000" b="1" u="sng" dirty="0" err="1" smtClean="0">
                <a:latin typeface="Calibri"/>
                <a:cs typeface="Calibri"/>
              </a:rPr>
              <a:t>tmeli</a:t>
            </a:r>
            <a:r>
              <a:rPr sz="2000" b="1" u="sng" spc="-30" dirty="0" err="1" smtClean="0">
                <a:latin typeface="Calibri"/>
                <a:cs typeface="Calibri"/>
              </a:rPr>
              <a:t>ğ</a:t>
            </a:r>
            <a:r>
              <a:rPr sz="2000" b="1" u="sng" dirty="0" err="1" smtClean="0">
                <a:latin typeface="Calibri"/>
                <a:cs typeface="Calibri"/>
              </a:rPr>
              <a:t>e</a:t>
            </a:r>
            <a:r>
              <a:rPr sz="2000" b="1" u="sng" dirty="0" smtClean="0">
                <a:latin typeface="Calibri"/>
                <a:cs typeface="Calibri"/>
              </a:rPr>
              <a:t>	</a:t>
            </a:r>
            <a:r>
              <a:rPr sz="2000" b="1" u="sng" spc="-30" dirty="0" err="1" smtClean="0">
                <a:latin typeface="Calibri"/>
                <a:cs typeface="Calibri"/>
              </a:rPr>
              <a:t>v</a:t>
            </a:r>
            <a:r>
              <a:rPr sz="2000" b="1" u="sng" dirty="0" err="1" smtClean="0">
                <a:latin typeface="Calibri"/>
                <a:cs typeface="Calibri"/>
              </a:rPr>
              <a:t>e</a:t>
            </a:r>
            <a:r>
              <a:rPr sz="2000" b="1" u="sng" dirty="0" smtClean="0">
                <a:latin typeface="Calibri"/>
                <a:cs typeface="Calibri"/>
              </a:rPr>
              <a:t>	</a:t>
            </a:r>
            <a:r>
              <a:rPr sz="2000" b="1" u="sng" dirty="0" err="1" smtClean="0">
                <a:latin typeface="Calibri"/>
                <a:cs typeface="Calibri"/>
              </a:rPr>
              <a:t>ilgili</a:t>
            </a:r>
            <a:r>
              <a:rPr sz="2000" b="1" u="sng" dirty="0" smtClean="0">
                <a:latin typeface="Calibri"/>
                <a:cs typeface="Calibri"/>
              </a:rPr>
              <a:t>	</a:t>
            </a:r>
            <a:r>
              <a:rPr sz="2000" b="1" u="sng" spc="-25" dirty="0" err="1" smtClean="0">
                <a:latin typeface="Calibri"/>
                <a:cs typeface="Calibri"/>
              </a:rPr>
              <a:t>t</a:t>
            </a:r>
            <a:r>
              <a:rPr sz="2000" b="1" u="sng" dirty="0" err="1" smtClean="0">
                <a:latin typeface="Calibri"/>
                <a:cs typeface="Calibri"/>
              </a:rPr>
              <a:t>eknik</a:t>
            </a:r>
            <a:r>
              <a:rPr sz="2000" b="1" u="sng" dirty="0" smtClean="0">
                <a:latin typeface="Calibri"/>
                <a:cs typeface="Calibri"/>
              </a:rPr>
              <a:t>	</a:t>
            </a:r>
            <a:r>
              <a:rPr sz="2000" b="1" u="sng" spc="-5" dirty="0" err="1" smtClean="0">
                <a:latin typeface="Calibri"/>
                <a:cs typeface="Calibri"/>
              </a:rPr>
              <a:t>şa</a:t>
            </a:r>
            <a:r>
              <a:rPr sz="2000" b="1" u="sng" spc="-10" dirty="0" err="1" smtClean="0">
                <a:latin typeface="Calibri"/>
                <a:cs typeface="Calibri"/>
              </a:rPr>
              <a:t>r</a:t>
            </a:r>
            <a:r>
              <a:rPr sz="2000" b="1" u="sng" dirty="0" err="1" smtClean="0">
                <a:latin typeface="Calibri"/>
                <a:cs typeface="Calibri"/>
              </a:rPr>
              <a:t>tn</a:t>
            </a:r>
            <a:r>
              <a:rPr sz="2000" b="1" u="sng" spc="-10" dirty="0" err="1" smtClean="0">
                <a:latin typeface="Calibri"/>
                <a:cs typeface="Calibri"/>
              </a:rPr>
              <a:t>a</a:t>
            </a:r>
            <a:r>
              <a:rPr sz="2000" b="1" u="sng" dirty="0" err="1" smtClean="0">
                <a:latin typeface="Calibri"/>
                <a:cs typeface="Calibri"/>
              </a:rPr>
              <a:t>mesine</a:t>
            </a:r>
            <a:r>
              <a:rPr sz="2000" dirty="0" smtClean="0">
                <a:latin typeface="Calibri"/>
                <a:cs typeface="Calibri"/>
              </a:rPr>
              <a:t>	</a:t>
            </a:r>
            <a:r>
              <a:rPr sz="2000" spc="-5" dirty="0" err="1" smtClean="0">
                <a:latin typeface="Calibri"/>
                <a:cs typeface="Calibri"/>
              </a:rPr>
              <a:t>u</a:t>
            </a:r>
            <a:r>
              <a:rPr sz="2000" spc="-30" dirty="0" err="1" smtClean="0">
                <a:latin typeface="Calibri"/>
                <a:cs typeface="Calibri"/>
              </a:rPr>
              <a:t>y</a:t>
            </a:r>
            <a:r>
              <a:rPr sz="2000" spc="-15" dirty="0" err="1" smtClean="0">
                <a:latin typeface="Calibri"/>
                <a:cs typeface="Calibri"/>
              </a:rPr>
              <a:t>g</a:t>
            </a:r>
            <a:r>
              <a:rPr sz="2000" spc="-5" dirty="0" err="1" smtClean="0">
                <a:latin typeface="Calibri"/>
                <a:cs typeface="Calibri"/>
              </a:rPr>
              <a:t>u</a:t>
            </a:r>
            <a:r>
              <a:rPr sz="2000" dirty="0" err="1" smtClean="0">
                <a:latin typeface="Calibri"/>
                <a:cs typeface="Calibri"/>
              </a:rPr>
              <a:t>n</a:t>
            </a:r>
            <a:r>
              <a:rPr sz="2000" dirty="0" smtClean="0">
                <a:latin typeface="Calibri"/>
                <a:cs typeface="Calibri"/>
              </a:rPr>
              <a:t>	</a:t>
            </a:r>
            <a:r>
              <a:rPr sz="2000" spc="-5" dirty="0" err="1" smtClean="0">
                <a:latin typeface="Calibri"/>
                <a:cs typeface="Calibri"/>
              </a:rPr>
              <a:t>oldu</a:t>
            </a:r>
            <a:r>
              <a:rPr sz="2000" spc="-10" dirty="0" err="1" smtClean="0">
                <a:latin typeface="Calibri"/>
                <a:cs typeface="Calibri"/>
              </a:rPr>
              <a:t>ğ</a:t>
            </a:r>
            <a:r>
              <a:rPr sz="2000" spc="-5" dirty="0" err="1" smtClean="0">
                <a:latin typeface="Calibri"/>
                <a:cs typeface="Calibri"/>
              </a:rPr>
              <a:t>u</a:t>
            </a:r>
            <a:r>
              <a:rPr sz="2000" spc="5" dirty="0" err="1" smtClean="0">
                <a:latin typeface="Calibri"/>
                <a:cs typeface="Calibri"/>
              </a:rPr>
              <a:t>n</a:t>
            </a:r>
            <a:r>
              <a:rPr sz="2000" dirty="0" err="1" smtClean="0">
                <a:latin typeface="Calibri"/>
                <a:cs typeface="Calibri"/>
              </a:rPr>
              <a:t>u</a:t>
            </a:r>
            <a:r>
              <a:rPr sz="2000" dirty="0" smtClean="0">
                <a:latin typeface="Calibri"/>
                <a:cs typeface="Calibri"/>
              </a:rPr>
              <a:t>  </a:t>
            </a:r>
            <a:r>
              <a:rPr sz="2000" spc="-15" dirty="0" err="1" smtClean="0">
                <a:latin typeface="Calibri"/>
                <a:cs typeface="Calibri"/>
              </a:rPr>
              <a:t>gösteren</a:t>
            </a:r>
            <a:r>
              <a:rPr sz="2000" spc="-20" dirty="0" smtClean="0">
                <a:latin typeface="Calibri"/>
                <a:cs typeface="Calibri"/>
              </a:rPr>
              <a:t> </a:t>
            </a:r>
            <a:r>
              <a:rPr sz="2000" spc="-5" dirty="0" smtClean="0">
                <a:latin typeface="Calibri"/>
                <a:cs typeface="Calibri"/>
              </a:rPr>
              <a:t>TEK</a:t>
            </a:r>
            <a:r>
              <a:rPr sz="2000" spc="10" dirty="0" smtClean="0">
                <a:latin typeface="Calibri"/>
                <a:cs typeface="Calibri"/>
              </a:rPr>
              <a:t> </a:t>
            </a:r>
            <a:r>
              <a:rPr sz="2000" spc="-35" dirty="0" err="1" smtClean="0">
                <a:latin typeface="Calibri"/>
                <a:cs typeface="Calibri"/>
              </a:rPr>
              <a:t>işarettir</a:t>
            </a:r>
            <a:r>
              <a:rPr sz="2000" spc="-35" dirty="0" smtClean="0">
                <a:latin typeface="Calibri"/>
                <a:cs typeface="Calibri"/>
              </a:rPr>
              <a:t>.</a:t>
            </a:r>
            <a:endParaRPr lang="tr-TR" sz="2000" spc="-35" dirty="0" smtClean="0">
              <a:latin typeface="Calibri"/>
              <a:cs typeface="Calibri"/>
            </a:endParaRPr>
          </a:p>
          <a:p>
            <a:pPr marL="355600" marR="6350" indent="-343535">
              <a:spcBef>
                <a:spcPts val="100"/>
              </a:spcBef>
              <a:buSzPct val="110416"/>
              <a:buFont typeface="Wingdings"/>
              <a:buChar char=""/>
              <a:tabLst>
                <a:tab pos="355600" algn="l"/>
                <a:tab pos="356235" algn="l"/>
                <a:tab pos="2035175" algn="l"/>
                <a:tab pos="2473960" algn="l"/>
                <a:tab pos="3119120" algn="l"/>
                <a:tab pos="4029075" algn="l"/>
                <a:tab pos="5855970" algn="l"/>
                <a:tab pos="6764655" algn="l"/>
              </a:tabLst>
            </a:pPr>
            <a:r>
              <a:rPr lang="tr-TR" sz="2000" b="1" u="heavy" spc="-5" dirty="0" smtClean="0">
                <a:uFill>
                  <a:solidFill>
                    <a:srgbClr val="000000"/>
                  </a:solidFill>
                </a:uFill>
                <a:cs typeface="Calibri"/>
              </a:rPr>
              <a:t>Uyumlaştırılmış</a:t>
            </a:r>
            <a:r>
              <a:rPr lang="tr-TR" sz="2000" b="1" u="heavy" spc="155" dirty="0" smtClean="0">
                <a:uFill>
                  <a:solidFill>
                    <a:srgbClr val="000000"/>
                  </a:solidFill>
                </a:uFill>
                <a:cs typeface="Calibri"/>
              </a:rPr>
              <a:t> </a:t>
            </a:r>
            <a:r>
              <a:rPr lang="tr-TR" sz="2000" b="1" u="heavy" spc="-10" dirty="0">
                <a:uFill>
                  <a:solidFill>
                    <a:srgbClr val="000000"/>
                  </a:solidFill>
                </a:uFill>
                <a:cs typeface="Calibri"/>
              </a:rPr>
              <a:t>standartlar</a:t>
            </a:r>
            <a:r>
              <a:rPr lang="tr-TR" sz="2000" u="heavy" spc="145" dirty="0">
                <a:uFill>
                  <a:solidFill>
                    <a:srgbClr val="000000"/>
                  </a:solidFill>
                </a:uFill>
                <a:cs typeface="Calibri"/>
              </a:rPr>
              <a:t> </a:t>
            </a:r>
            <a:r>
              <a:rPr lang="tr-TR" sz="2000" spc="-10" dirty="0">
                <a:cs typeface="Calibri"/>
              </a:rPr>
              <a:t>(Düzenlenmiş</a:t>
            </a:r>
            <a:r>
              <a:rPr lang="tr-TR" sz="2000" spc="165" dirty="0">
                <a:cs typeface="Calibri"/>
              </a:rPr>
              <a:t> </a:t>
            </a:r>
            <a:r>
              <a:rPr lang="tr-TR" sz="2000" spc="-5" dirty="0">
                <a:cs typeface="Calibri"/>
              </a:rPr>
              <a:t>alan)</a:t>
            </a:r>
            <a:r>
              <a:rPr lang="tr-TR" sz="2000" spc="150" dirty="0">
                <a:cs typeface="Calibri"/>
              </a:rPr>
              <a:t> </a:t>
            </a:r>
            <a:r>
              <a:rPr lang="tr-TR" sz="2000" spc="-10" dirty="0">
                <a:cs typeface="Calibri"/>
              </a:rPr>
              <a:t>kapsamındaki </a:t>
            </a:r>
            <a:r>
              <a:rPr lang="tr-TR" sz="2000" spc="-525" dirty="0">
                <a:cs typeface="Calibri"/>
              </a:rPr>
              <a:t> </a:t>
            </a:r>
            <a:r>
              <a:rPr lang="tr-TR" sz="2000" spc="-5" dirty="0">
                <a:cs typeface="Calibri"/>
              </a:rPr>
              <a:t>ürünler</a:t>
            </a:r>
            <a:r>
              <a:rPr lang="tr-TR" sz="2000" dirty="0">
                <a:cs typeface="Calibri"/>
              </a:rPr>
              <a:t> için</a:t>
            </a:r>
            <a:r>
              <a:rPr lang="tr-TR" sz="2000" spc="-15" dirty="0">
                <a:cs typeface="Calibri"/>
              </a:rPr>
              <a:t> </a:t>
            </a:r>
            <a:r>
              <a:rPr lang="tr-TR" sz="2000" spc="-10" dirty="0">
                <a:cs typeface="Calibri"/>
              </a:rPr>
              <a:t>kullanılan</a:t>
            </a:r>
            <a:r>
              <a:rPr lang="tr-TR" sz="2000" dirty="0">
                <a:cs typeface="Calibri"/>
              </a:rPr>
              <a:t> </a:t>
            </a:r>
            <a:r>
              <a:rPr lang="tr-TR" sz="2000" spc="-5" dirty="0">
                <a:cs typeface="Calibri"/>
              </a:rPr>
              <a:t>bir</a:t>
            </a:r>
            <a:r>
              <a:rPr lang="tr-TR" sz="2000" dirty="0">
                <a:cs typeface="Calibri"/>
              </a:rPr>
              <a:t> </a:t>
            </a:r>
            <a:r>
              <a:rPr lang="tr-TR" sz="2000" spc="-35" dirty="0">
                <a:cs typeface="Calibri"/>
              </a:rPr>
              <a:t>işarettir</a:t>
            </a:r>
            <a:r>
              <a:rPr lang="tr-TR" sz="2000" spc="-35" dirty="0" smtClean="0">
                <a:cs typeface="Calibri"/>
              </a:rPr>
              <a:t>.</a:t>
            </a:r>
            <a:endParaRPr sz="2000" dirty="0">
              <a:latin typeface="Calibri"/>
              <a:cs typeface="Calibri"/>
            </a:endParaRPr>
          </a:p>
          <a:p>
            <a:pPr marL="355600" indent="-343535">
              <a:lnSpc>
                <a:spcPct val="100000"/>
              </a:lnSpc>
              <a:spcBef>
                <a:spcPts val="695"/>
              </a:spcBef>
              <a:buSzPct val="110416"/>
              <a:buFont typeface="Wingdings"/>
              <a:buChar char=""/>
              <a:tabLst>
                <a:tab pos="355600" algn="l"/>
                <a:tab pos="356235" algn="l"/>
              </a:tabLst>
            </a:pPr>
            <a:r>
              <a:rPr sz="2000" spc="-30" dirty="0" err="1" smtClean="0">
                <a:latin typeface="Calibri"/>
                <a:cs typeface="Calibri"/>
              </a:rPr>
              <a:t>Köken</a:t>
            </a:r>
            <a:r>
              <a:rPr sz="2000" spc="-5" dirty="0" smtClean="0">
                <a:latin typeface="Calibri"/>
                <a:cs typeface="Calibri"/>
              </a:rPr>
              <a:t> </a:t>
            </a:r>
            <a:r>
              <a:rPr sz="2000" spc="-20" dirty="0">
                <a:latin typeface="Calibri"/>
                <a:cs typeface="Calibri"/>
              </a:rPr>
              <a:t>veya</a:t>
            </a:r>
            <a:r>
              <a:rPr sz="2000" spc="-5" dirty="0">
                <a:latin typeface="Calibri"/>
                <a:cs typeface="Calibri"/>
              </a:rPr>
              <a:t> </a:t>
            </a:r>
            <a:r>
              <a:rPr sz="2000" spc="-10" dirty="0">
                <a:latin typeface="Calibri"/>
                <a:cs typeface="Calibri"/>
              </a:rPr>
              <a:t>kalite</a:t>
            </a:r>
            <a:r>
              <a:rPr sz="2000" spc="-20" dirty="0">
                <a:latin typeface="Calibri"/>
                <a:cs typeface="Calibri"/>
              </a:rPr>
              <a:t> </a:t>
            </a:r>
            <a:r>
              <a:rPr sz="2000" spc="-10" dirty="0">
                <a:latin typeface="Calibri"/>
                <a:cs typeface="Calibri"/>
              </a:rPr>
              <a:t>belirten</a:t>
            </a:r>
            <a:r>
              <a:rPr sz="2000" spc="-5" dirty="0">
                <a:latin typeface="Calibri"/>
                <a:cs typeface="Calibri"/>
              </a:rPr>
              <a:t> bir</a:t>
            </a:r>
            <a:r>
              <a:rPr sz="2000" spc="-10" dirty="0">
                <a:latin typeface="Calibri"/>
                <a:cs typeface="Calibri"/>
              </a:rPr>
              <a:t> marka</a:t>
            </a:r>
            <a:r>
              <a:rPr sz="2000" spc="-30" dirty="0">
                <a:latin typeface="Calibri"/>
                <a:cs typeface="Calibri"/>
              </a:rPr>
              <a:t> değildir.</a:t>
            </a:r>
            <a:endParaRPr sz="2000" dirty="0">
              <a:latin typeface="Calibri"/>
              <a:cs typeface="Calibri"/>
            </a:endParaRPr>
          </a:p>
          <a:p>
            <a:pPr marL="355600" marR="5715" indent="-343535">
              <a:lnSpc>
                <a:spcPct val="100000"/>
              </a:lnSpc>
              <a:spcBef>
                <a:spcPts val="700"/>
              </a:spcBef>
              <a:buSzPct val="110416"/>
              <a:buFont typeface="Wingdings"/>
              <a:buChar char=""/>
              <a:tabLst>
                <a:tab pos="355600" algn="l"/>
                <a:tab pos="356235" algn="l"/>
                <a:tab pos="1690370" algn="l"/>
                <a:tab pos="3033395" algn="l"/>
                <a:tab pos="3535045" algn="l"/>
                <a:tab pos="4779010" algn="l"/>
                <a:tab pos="5481320" algn="l"/>
                <a:tab pos="6452235" algn="l"/>
              </a:tabLst>
            </a:pPr>
            <a:r>
              <a:rPr sz="2000" dirty="0">
                <a:latin typeface="Calibri"/>
                <a:cs typeface="Calibri"/>
              </a:rPr>
              <a:t>Ü</a:t>
            </a:r>
            <a:r>
              <a:rPr sz="2000" spc="-40" dirty="0">
                <a:latin typeface="Calibri"/>
                <a:cs typeface="Calibri"/>
              </a:rPr>
              <a:t>r</a:t>
            </a:r>
            <a:r>
              <a:rPr sz="2000" dirty="0">
                <a:latin typeface="Calibri"/>
                <a:cs typeface="Calibri"/>
              </a:rPr>
              <a:t>eticil</a:t>
            </a:r>
            <a:r>
              <a:rPr sz="2000" spc="-10" dirty="0">
                <a:latin typeface="Calibri"/>
                <a:cs typeface="Calibri"/>
              </a:rPr>
              <a:t>e</a:t>
            </a:r>
            <a:r>
              <a:rPr sz="2000" spc="-204" dirty="0">
                <a:latin typeface="Calibri"/>
                <a:cs typeface="Calibri"/>
              </a:rPr>
              <a:t>r</a:t>
            </a:r>
            <a:r>
              <a:rPr sz="2000" dirty="0">
                <a:latin typeface="Calibri"/>
                <a:cs typeface="Calibri"/>
              </a:rPr>
              <a:t>,	</a:t>
            </a:r>
            <a:r>
              <a:rPr sz="2000" spc="-50" dirty="0">
                <a:latin typeface="Calibri"/>
                <a:cs typeface="Calibri"/>
              </a:rPr>
              <a:t>k</a:t>
            </a:r>
            <a:r>
              <a:rPr sz="2000" dirty="0">
                <a:latin typeface="Calibri"/>
                <a:cs typeface="Calibri"/>
              </a:rPr>
              <a:t>arışıklı</a:t>
            </a:r>
            <a:r>
              <a:rPr sz="2000" spc="-50" dirty="0">
                <a:latin typeface="Calibri"/>
                <a:cs typeface="Calibri"/>
              </a:rPr>
              <a:t>ğ</a:t>
            </a:r>
            <a:r>
              <a:rPr sz="2000" dirty="0">
                <a:latin typeface="Calibri"/>
                <a:cs typeface="Calibri"/>
              </a:rPr>
              <a:t>a	</a:t>
            </a:r>
            <a:r>
              <a:rPr sz="2000" spc="-20" dirty="0">
                <a:latin typeface="Calibri"/>
                <a:cs typeface="Calibri"/>
              </a:rPr>
              <a:t>yo</a:t>
            </a:r>
            <a:r>
              <a:rPr sz="2000" dirty="0">
                <a:latin typeface="Calibri"/>
                <a:cs typeface="Calibri"/>
              </a:rPr>
              <a:t>l	</a:t>
            </a:r>
            <a:r>
              <a:rPr sz="2000" dirty="0" err="1" smtClean="0">
                <a:latin typeface="Calibri"/>
                <a:cs typeface="Calibri"/>
              </a:rPr>
              <a:t>açmadığı</a:t>
            </a:r>
            <a:r>
              <a:rPr lang="tr-TR" sz="2000" dirty="0">
                <a:latin typeface="Calibri"/>
                <a:cs typeface="Calibri"/>
              </a:rPr>
              <a:t> </a:t>
            </a:r>
            <a:r>
              <a:rPr lang="tr-TR" sz="2000" dirty="0" smtClean="0">
                <a:latin typeface="Calibri"/>
                <a:cs typeface="Calibri"/>
              </a:rPr>
              <a:t> </a:t>
            </a:r>
            <a:r>
              <a:rPr sz="2000" spc="-10" dirty="0" err="1" smtClean="0">
                <a:latin typeface="Calibri"/>
                <a:cs typeface="Calibri"/>
              </a:rPr>
              <a:t>sürece</a:t>
            </a:r>
            <a:r>
              <a:rPr sz="2000" spc="5" dirty="0" smtClean="0">
                <a:latin typeface="Calibri"/>
                <a:cs typeface="Calibri"/>
              </a:rPr>
              <a:t> </a:t>
            </a:r>
            <a:r>
              <a:rPr sz="2000" spc="-5" dirty="0">
                <a:latin typeface="Calibri"/>
                <a:cs typeface="Calibri"/>
              </a:rPr>
              <a:t>ürünlerinde</a:t>
            </a:r>
            <a:r>
              <a:rPr sz="2000" spc="10" dirty="0">
                <a:latin typeface="Calibri"/>
                <a:cs typeface="Calibri"/>
              </a:rPr>
              <a:t> </a:t>
            </a:r>
            <a:r>
              <a:rPr sz="2000" spc="-15" dirty="0">
                <a:latin typeface="Calibri"/>
                <a:cs typeface="Calibri"/>
              </a:rPr>
              <a:t>başka</a:t>
            </a:r>
            <a:r>
              <a:rPr sz="2000" spc="-10" dirty="0">
                <a:latin typeface="Calibri"/>
                <a:cs typeface="Calibri"/>
              </a:rPr>
              <a:t> </a:t>
            </a:r>
            <a:r>
              <a:rPr sz="2000" spc="-5" dirty="0">
                <a:latin typeface="Calibri"/>
                <a:cs typeface="Calibri"/>
              </a:rPr>
              <a:t>işaretlemeler</a:t>
            </a:r>
            <a:r>
              <a:rPr sz="2000" spc="-20" dirty="0">
                <a:latin typeface="Calibri"/>
                <a:cs typeface="Calibri"/>
              </a:rPr>
              <a:t> </a:t>
            </a:r>
            <a:r>
              <a:rPr sz="2000" spc="-5" dirty="0">
                <a:latin typeface="Calibri"/>
                <a:cs typeface="Calibri"/>
              </a:rPr>
              <a:t>de</a:t>
            </a:r>
            <a:r>
              <a:rPr sz="2000" dirty="0">
                <a:latin typeface="Calibri"/>
                <a:cs typeface="Calibri"/>
              </a:rPr>
              <a:t> </a:t>
            </a:r>
            <a:r>
              <a:rPr sz="2000" spc="-20" dirty="0">
                <a:latin typeface="Calibri"/>
                <a:cs typeface="Calibri"/>
              </a:rPr>
              <a:t>kullanabilirler.</a:t>
            </a:r>
            <a:endParaRPr sz="2000" dirty="0">
              <a:latin typeface="Calibri"/>
              <a:cs typeface="Calibri"/>
            </a:endParaRPr>
          </a:p>
          <a:p>
            <a:pPr marL="355600" indent="-343535">
              <a:lnSpc>
                <a:spcPct val="100000"/>
              </a:lnSpc>
              <a:spcBef>
                <a:spcPts val="705"/>
              </a:spcBef>
              <a:buSzPct val="110416"/>
              <a:buFont typeface="Wingdings"/>
              <a:buChar char=""/>
              <a:tabLst>
                <a:tab pos="355600" algn="l"/>
                <a:tab pos="356235" algn="l"/>
              </a:tabLst>
            </a:pPr>
            <a:r>
              <a:rPr sz="2000" dirty="0">
                <a:latin typeface="Calibri"/>
                <a:cs typeface="Calibri"/>
              </a:rPr>
              <a:t>Belirli</a:t>
            </a:r>
            <a:r>
              <a:rPr sz="2000" spc="-30" dirty="0">
                <a:latin typeface="Calibri"/>
                <a:cs typeface="Calibri"/>
              </a:rPr>
              <a:t> </a:t>
            </a:r>
            <a:r>
              <a:rPr sz="2000" spc="-15" dirty="0">
                <a:latin typeface="Calibri"/>
                <a:cs typeface="Calibri"/>
              </a:rPr>
              <a:t>oranlarda</a:t>
            </a:r>
            <a:r>
              <a:rPr sz="2000" spc="5" dirty="0">
                <a:latin typeface="Calibri"/>
                <a:cs typeface="Calibri"/>
              </a:rPr>
              <a:t> </a:t>
            </a:r>
            <a:r>
              <a:rPr sz="2000" spc="-5" dirty="0">
                <a:latin typeface="Calibri"/>
                <a:cs typeface="Calibri"/>
              </a:rPr>
              <a:t>büyültülüp</a:t>
            </a:r>
            <a:r>
              <a:rPr sz="2000" spc="5" dirty="0">
                <a:latin typeface="Calibri"/>
                <a:cs typeface="Calibri"/>
              </a:rPr>
              <a:t> </a:t>
            </a:r>
            <a:r>
              <a:rPr sz="2000" spc="-20" dirty="0">
                <a:latin typeface="Calibri"/>
                <a:cs typeface="Calibri"/>
              </a:rPr>
              <a:t>küçültülebilir</a:t>
            </a:r>
            <a:r>
              <a:rPr sz="2400" spc="-20" dirty="0">
                <a:latin typeface="Calibri"/>
                <a:cs typeface="Calibri"/>
              </a:rPr>
              <a:t>.</a:t>
            </a:r>
            <a:endParaRPr sz="2400" dirty="0">
              <a:latin typeface="Calibri"/>
              <a:cs typeface="Calibri"/>
            </a:endParaRPr>
          </a:p>
        </p:txBody>
      </p:sp>
    </p:spTree>
    <p:extLst>
      <p:ext uri="{BB962C8B-B14F-4D97-AF65-F5344CB8AC3E}">
        <p14:creationId xmlns:p14="http://schemas.microsoft.com/office/powerpoint/2010/main" val="16417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81200" y="990600"/>
            <a:ext cx="5304155" cy="505908"/>
          </a:xfrm>
          <a:prstGeom prst="rect">
            <a:avLst/>
          </a:prstGeom>
        </p:spPr>
        <p:txBody>
          <a:bodyPr vert="horz" wrap="square" lIns="0" tIns="13335" rIns="0" bIns="0" rtlCol="0">
            <a:spAutoFit/>
          </a:bodyPr>
          <a:lstStyle/>
          <a:p>
            <a:pPr marL="12700" marR="5080" algn="ctr">
              <a:lnSpc>
                <a:spcPct val="100000"/>
              </a:lnSpc>
              <a:spcBef>
                <a:spcPts val="105"/>
              </a:spcBef>
            </a:pPr>
            <a:endParaRPr sz="3200" dirty="0">
              <a:solidFill>
                <a:srgbClr val="00B0F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072" y="76200"/>
            <a:ext cx="1481001" cy="789867"/>
          </a:xfrm>
          <a:prstGeom prst="rect">
            <a:avLst/>
          </a:prstGeom>
        </p:spPr>
      </p:pic>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8" name="Oval 11"/>
          <p:cNvSpPr>
            <a:spLocks noChangeArrowheads="1"/>
          </p:cNvSpPr>
          <p:nvPr/>
        </p:nvSpPr>
        <p:spPr bwMode="auto">
          <a:xfrm>
            <a:off x="2895600" y="949383"/>
            <a:ext cx="3993198" cy="6191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400" dirty="0">
                <a:solidFill>
                  <a:schemeClr val="bg1"/>
                </a:solidFill>
                <a:latin typeface="Comic Sans MS" panose="030F0702030302020204" pitchFamily="66" charset="0"/>
              </a:rPr>
              <a:t>CE İŞARETİ </a:t>
            </a:r>
            <a:endParaRPr lang="en-US" altLang="tr-TR" sz="2400" dirty="0">
              <a:solidFill>
                <a:schemeClr val="bg1"/>
              </a:solidFill>
              <a:latin typeface="Comic Sans MS" panose="030F0702030302020204" pitchFamily="66" charset="0"/>
            </a:endParaRPr>
          </a:p>
        </p:txBody>
      </p:sp>
      <p:pic>
        <p:nvPicPr>
          <p:cNvPr id="10" name="object 7"/>
          <p:cNvPicPr/>
          <p:nvPr/>
        </p:nvPicPr>
        <p:blipFill>
          <a:blip r:embed="rId3" cstate="print"/>
          <a:stretch>
            <a:fillRect/>
          </a:stretch>
        </p:blipFill>
        <p:spPr>
          <a:xfrm>
            <a:off x="381000" y="1153904"/>
            <a:ext cx="1696482" cy="1296924"/>
          </a:xfrm>
          <a:prstGeom prst="rect">
            <a:avLst/>
          </a:prstGeom>
        </p:spPr>
      </p:pic>
      <p:sp>
        <p:nvSpPr>
          <p:cNvPr id="2" name="Dikdörtgen 1"/>
          <p:cNvSpPr/>
          <p:nvPr/>
        </p:nvSpPr>
        <p:spPr>
          <a:xfrm>
            <a:off x="685800" y="2643114"/>
            <a:ext cx="7543799" cy="3785652"/>
          </a:xfrm>
          <a:prstGeom prst="rect">
            <a:avLst/>
          </a:prstGeom>
        </p:spPr>
        <p:txBody>
          <a:bodyPr wrap="square">
            <a:spAutoFit/>
          </a:bodyPr>
          <a:lstStyle/>
          <a:p>
            <a:pPr marL="299085" marR="7620" indent="-287020" algn="just">
              <a:buFont typeface="Wingdings"/>
              <a:buChar char=""/>
              <a:tabLst>
                <a:tab pos="299720" algn="l"/>
              </a:tabLst>
            </a:pPr>
            <a:r>
              <a:rPr lang="tr-TR" sz="2400" spc="-5" dirty="0">
                <a:cs typeface="Calibri"/>
              </a:rPr>
              <a:t>İmalatçı, Yapı Malzemesine CE işaretini iliştirmekle Yapı Malzemesinin</a:t>
            </a:r>
            <a:r>
              <a:rPr lang="tr-TR" sz="2400" dirty="0">
                <a:cs typeface="Calibri"/>
              </a:rPr>
              <a:t> </a:t>
            </a:r>
            <a:r>
              <a:rPr lang="tr-TR" sz="2400" spc="-10" dirty="0">
                <a:cs typeface="Calibri"/>
              </a:rPr>
              <a:t>beyan</a:t>
            </a:r>
            <a:r>
              <a:rPr lang="tr-TR" sz="2400" spc="-5" dirty="0">
                <a:cs typeface="Calibri"/>
              </a:rPr>
              <a:t> </a:t>
            </a:r>
            <a:r>
              <a:rPr lang="tr-TR" sz="2400" dirty="0">
                <a:cs typeface="Calibri"/>
              </a:rPr>
              <a:t>edilen</a:t>
            </a:r>
            <a:r>
              <a:rPr lang="tr-TR" sz="2400" spc="5" dirty="0">
                <a:cs typeface="Calibri"/>
              </a:rPr>
              <a:t> </a:t>
            </a:r>
            <a:r>
              <a:rPr lang="tr-TR" sz="2400" spc="-5" dirty="0">
                <a:cs typeface="Calibri"/>
              </a:rPr>
              <a:t>performansına</a:t>
            </a:r>
            <a:r>
              <a:rPr lang="tr-TR" sz="2400" dirty="0">
                <a:cs typeface="Calibri"/>
              </a:rPr>
              <a:t> </a:t>
            </a:r>
            <a:r>
              <a:rPr lang="tr-TR" sz="2400" spc="-15" dirty="0">
                <a:cs typeface="Calibri"/>
              </a:rPr>
              <a:t>ve</a:t>
            </a:r>
            <a:r>
              <a:rPr lang="tr-TR" sz="2400" spc="-10" dirty="0">
                <a:cs typeface="Calibri"/>
              </a:rPr>
              <a:t> U</a:t>
            </a:r>
            <a:r>
              <a:rPr lang="tr-TR" sz="2400" spc="-5" dirty="0">
                <a:cs typeface="Calibri"/>
              </a:rPr>
              <a:t>lusal</a:t>
            </a:r>
            <a:r>
              <a:rPr lang="tr-TR" sz="2400" dirty="0">
                <a:cs typeface="Calibri"/>
              </a:rPr>
              <a:t> </a:t>
            </a:r>
            <a:r>
              <a:rPr lang="tr-TR" sz="2400" spc="-15" dirty="0">
                <a:cs typeface="Calibri"/>
              </a:rPr>
              <a:t>Mevzuata </a:t>
            </a:r>
            <a:r>
              <a:rPr lang="tr-TR" sz="2400" spc="-440" dirty="0">
                <a:cs typeface="Calibri"/>
              </a:rPr>
              <a:t> </a:t>
            </a:r>
            <a:r>
              <a:rPr lang="tr-TR" sz="2400" spc="-5" dirty="0">
                <a:cs typeface="Calibri"/>
              </a:rPr>
              <a:t>uygunluğunun</a:t>
            </a:r>
            <a:r>
              <a:rPr lang="tr-TR" sz="2400" spc="-45" dirty="0">
                <a:cs typeface="Calibri"/>
              </a:rPr>
              <a:t> </a:t>
            </a:r>
            <a:r>
              <a:rPr lang="tr-TR" sz="2400" spc="-5" dirty="0">
                <a:cs typeface="Calibri"/>
              </a:rPr>
              <a:t>sorumluluğunu üstlenmiş</a:t>
            </a:r>
            <a:r>
              <a:rPr lang="tr-TR" sz="2400" spc="15" dirty="0">
                <a:cs typeface="Calibri"/>
              </a:rPr>
              <a:t> </a:t>
            </a:r>
            <a:r>
              <a:rPr lang="tr-TR" sz="2400" spc="-45" dirty="0">
                <a:cs typeface="Calibri"/>
              </a:rPr>
              <a:t>olur.</a:t>
            </a:r>
          </a:p>
          <a:p>
            <a:pPr marL="12065" marR="7620" algn="just">
              <a:tabLst>
                <a:tab pos="299720" algn="l"/>
              </a:tabLst>
            </a:pPr>
            <a:endParaRPr lang="tr-TR" sz="2400" dirty="0">
              <a:cs typeface="Calibri"/>
            </a:endParaRPr>
          </a:p>
          <a:p>
            <a:pPr marL="299085" marR="5080" indent="-287020" algn="just">
              <a:lnSpc>
                <a:spcPct val="100000"/>
              </a:lnSpc>
              <a:buFont typeface="Wingdings"/>
              <a:buChar char=""/>
              <a:tabLst>
                <a:tab pos="299720" algn="l"/>
              </a:tabLst>
            </a:pPr>
            <a:r>
              <a:rPr lang="tr-TR" sz="2400" b="1" spc="-5" dirty="0">
                <a:solidFill>
                  <a:srgbClr val="FF0000"/>
                </a:solidFill>
                <a:cs typeface="Calibri"/>
              </a:rPr>
              <a:t>CE işareti </a:t>
            </a:r>
            <a:r>
              <a:rPr lang="tr-TR" sz="2400" b="1" spc="-15" dirty="0">
                <a:solidFill>
                  <a:srgbClr val="FF0000"/>
                </a:solidFill>
                <a:cs typeface="Calibri"/>
              </a:rPr>
              <a:t>taşıyan </a:t>
            </a:r>
            <a:r>
              <a:rPr lang="tr-TR" sz="2400" b="1" dirty="0">
                <a:solidFill>
                  <a:srgbClr val="FF0000"/>
                </a:solidFill>
                <a:cs typeface="Calibri"/>
              </a:rPr>
              <a:t>herhangi bir </a:t>
            </a:r>
            <a:r>
              <a:rPr lang="tr-TR" sz="2400" b="1" spc="-10" dirty="0">
                <a:solidFill>
                  <a:srgbClr val="FF0000"/>
                </a:solidFill>
                <a:cs typeface="Calibri"/>
              </a:rPr>
              <a:t>Yapı </a:t>
            </a:r>
            <a:r>
              <a:rPr lang="tr-TR" sz="2400" b="1" spc="-5" dirty="0">
                <a:solidFill>
                  <a:srgbClr val="FF0000"/>
                </a:solidFill>
                <a:cs typeface="Calibri"/>
              </a:rPr>
              <a:t>Malzemesi</a:t>
            </a:r>
            <a:r>
              <a:rPr lang="tr-TR" sz="2400" b="1" spc="-5" dirty="0">
                <a:cs typeface="Calibri"/>
              </a:rPr>
              <a:t>;  </a:t>
            </a:r>
            <a:r>
              <a:rPr lang="tr-TR" sz="2400" spc="-15" dirty="0">
                <a:cs typeface="Calibri"/>
              </a:rPr>
              <a:t>mevzuata </a:t>
            </a:r>
            <a:r>
              <a:rPr lang="tr-TR" sz="2400" spc="-10" dirty="0">
                <a:cs typeface="Calibri"/>
              </a:rPr>
              <a:t> </a:t>
            </a:r>
            <a:r>
              <a:rPr lang="tr-TR" sz="2400" spc="-5" dirty="0">
                <a:cs typeface="Calibri"/>
              </a:rPr>
              <a:t>aykırılık</a:t>
            </a:r>
            <a:r>
              <a:rPr lang="tr-TR" sz="2400" dirty="0">
                <a:cs typeface="Calibri"/>
              </a:rPr>
              <a:t> </a:t>
            </a:r>
            <a:r>
              <a:rPr lang="tr-TR" sz="2400" spc="-5" dirty="0">
                <a:cs typeface="Calibri"/>
              </a:rPr>
              <a:t>teşkil</a:t>
            </a:r>
            <a:r>
              <a:rPr lang="tr-TR" sz="2400" dirty="0">
                <a:cs typeface="Calibri"/>
              </a:rPr>
              <a:t> </a:t>
            </a:r>
            <a:r>
              <a:rPr lang="tr-TR" sz="2400" spc="-5" dirty="0">
                <a:cs typeface="Calibri"/>
              </a:rPr>
              <a:t>etmediği</a:t>
            </a:r>
            <a:r>
              <a:rPr lang="tr-TR" sz="2400" dirty="0">
                <a:cs typeface="Calibri"/>
              </a:rPr>
              <a:t> </a:t>
            </a:r>
            <a:r>
              <a:rPr lang="tr-TR" sz="2400" spc="-5" dirty="0">
                <a:cs typeface="Calibri"/>
              </a:rPr>
              <a:t>müddetçe,</a:t>
            </a:r>
            <a:r>
              <a:rPr lang="tr-TR" sz="2400" dirty="0">
                <a:cs typeface="Calibri"/>
              </a:rPr>
              <a:t> </a:t>
            </a:r>
            <a:r>
              <a:rPr lang="tr-TR" sz="2400" spc="-10" dirty="0">
                <a:cs typeface="Calibri"/>
              </a:rPr>
              <a:t>kamu</a:t>
            </a:r>
            <a:r>
              <a:rPr lang="tr-TR" sz="2400" spc="-5" dirty="0">
                <a:cs typeface="Calibri"/>
              </a:rPr>
              <a:t> </a:t>
            </a:r>
            <a:r>
              <a:rPr lang="tr-TR" sz="2400" spc="-10" dirty="0">
                <a:cs typeface="Calibri"/>
              </a:rPr>
              <a:t>kurum</a:t>
            </a:r>
            <a:r>
              <a:rPr lang="tr-TR" sz="2400" spc="-5" dirty="0">
                <a:cs typeface="Calibri"/>
              </a:rPr>
              <a:t> </a:t>
            </a:r>
            <a:r>
              <a:rPr lang="tr-TR" sz="2400" spc="-15" dirty="0">
                <a:cs typeface="Calibri"/>
              </a:rPr>
              <a:t>ve</a:t>
            </a:r>
            <a:r>
              <a:rPr lang="tr-TR" sz="2400" spc="-10" dirty="0">
                <a:cs typeface="Calibri"/>
              </a:rPr>
              <a:t> </a:t>
            </a:r>
            <a:r>
              <a:rPr lang="tr-TR" sz="2400" spc="-5" dirty="0">
                <a:cs typeface="Calibri"/>
              </a:rPr>
              <a:t>kuruluşlarının</a:t>
            </a:r>
            <a:r>
              <a:rPr lang="tr-TR" sz="2400" spc="440" dirty="0">
                <a:cs typeface="Calibri"/>
              </a:rPr>
              <a:t>, </a:t>
            </a:r>
            <a:r>
              <a:rPr lang="tr-TR" sz="2400" spc="-10" dirty="0">
                <a:cs typeface="Calibri"/>
              </a:rPr>
              <a:t>kamu </a:t>
            </a:r>
            <a:r>
              <a:rPr lang="tr-TR" sz="2400" dirty="0">
                <a:cs typeface="Calibri"/>
              </a:rPr>
              <a:t>iktisadî teşekküllerinin, </a:t>
            </a:r>
            <a:r>
              <a:rPr lang="tr-TR" sz="2400" spc="-5" dirty="0">
                <a:cs typeface="Calibri"/>
              </a:rPr>
              <a:t>kamusal yetkilerle donatılmış </a:t>
            </a:r>
            <a:r>
              <a:rPr lang="tr-TR" sz="2400" spc="-15" dirty="0">
                <a:cs typeface="Calibri"/>
              </a:rPr>
              <a:t>faaliyette </a:t>
            </a:r>
            <a:r>
              <a:rPr lang="tr-TR" sz="2400" spc="-5" dirty="0">
                <a:cs typeface="Calibri"/>
              </a:rPr>
              <a:t>bulunan </a:t>
            </a:r>
            <a:r>
              <a:rPr lang="tr-TR" sz="2400" spc="-20" dirty="0">
                <a:cs typeface="Calibri"/>
              </a:rPr>
              <a:t>özel </a:t>
            </a:r>
            <a:r>
              <a:rPr lang="tr-TR" sz="2400" spc="-15" dirty="0">
                <a:cs typeface="Calibri"/>
              </a:rPr>
              <a:t>ya </a:t>
            </a:r>
            <a:r>
              <a:rPr lang="tr-TR" sz="2400" dirty="0">
                <a:cs typeface="Calibri"/>
              </a:rPr>
              <a:t>da </a:t>
            </a:r>
            <a:r>
              <a:rPr lang="tr-TR" sz="2400" spc="-10" dirty="0">
                <a:cs typeface="Calibri"/>
              </a:rPr>
              <a:t>kamu </a:t>
            </a:r>
            <a:r>
              <a:rPr lang="tr-TR" sz="2400" spc="-5" dirty="0">
                <a:cs typeface="Calibri"/>
              </a:rPr>
              <a:t>teşebbüslerinin </a:t>
            </a:r>
            <a:r>
              <a:rPr lang="tr-TR" sz="2400" spc="-20" dirty="0">
                <a:cs typeface="Calibri"/>
              </a:rPr>
              <a:t>koyduğu </a:t>
            </a:r>
            <a:r>
              <a:rPr lang="tr-TR" sz="2400" spc="-15" dirty="0">
                <a:cs typeface="Calibri"/>
              </a:rPr>
              <a:t> </a:t>
            </a:r>
            <a:r>
              <a:rPr lang="tr-TR" sz="2400" spc="-10" dirty="0">
                <a:cs typeface="Calibri"/>
              </a:rPr>
              <a:t>kurallar</a:t>
            </a:r>
            <a:r>
              <a:rPr lang="tr-TR" sz="2400" spc="15" dirty="0">
                <a:cs typeface="Calibri"/>
              </a:rPr>
              <a:t> </a:t>
            </a:r>
            <a:r>
              <a:rPr lang="tr-TR" sz="2400" spc="-15" dirty="0">
                <a:cs typeface="Calibri"/>
              </a:rPr>
              <a:t>ve</a:t>
            </a:r>
            <a:r>
              <a:rPr lang="tr-TR" sz="2400" dirty="0">
                <a:cs typeface="Calibri"/>
              </a:rPr>
              <a:t> </a:t>
            </a:r>
            <a:r>
              <a:rPr lang="tr-TR" sz="2400" spc="-5" dirty="0">
                <a:cs typeface="Calibri"/>
              </a:rPr>
              <a:t>şartlar</a:t>
            </a:r>
            <a:r>
              <a:rPr lang="tr-TR" sz="2400" spc="25" dirty="0">
                <a:cs typeface="Calibri"/>
              </a:rPr>
              <a:t> </a:t>
            </a:r>
            <a:r>
              <a:rPr lang="tr-TR" sz="2400" spc="-15" dirty="0">
                <a:cs typeface="Calibri"/>
              </a:rPr>
              <a:t>gerekçe</a:t>
            </a:r>
            <a:r>
              <a:rPr lang="tr-TR" sz="2400" dirty="0">
                <a:cs typeface="Calibri"/>
              </a:rPr>
              <a:t> </a:t>
            </a:r>
            <a:r>
              <a:rPr lang="tr-TR" sz="2400" spc="-10" dirty="0">
                <a:cs typeface="Calibri"/>
              </a:rPr>
              <a:t>gösterilerek</a:t>
            </a:r>
            <a:r>
              <a:rPr lang="tr-TR" sz="2400" spc="25" dirty="0">
                <a:cs typeface="Calibri"/>
              </a:rPr>
              <a:t> </a:t>
            </a:r>
            <a:r>
              <a:rPr lang="tr-TR" sz="2400" b="1" spc="-5" dirty="0">
                <a:solidFill>
                  <a:srgbClr val="FF0000"/>
                </a:solidFill>
                <a:cs typeface="Calibri"/>
              </a:rPr>
              <a:t>kullanımı</a:t>
            </a:r>
            <a:r>
              <a:rPr lang="tr-TR" sz="2400" b="1" spc="-35" dirty="0">
                <a:solidFill>
                  <a:srgbClr val="FF0000"/>
                </a:solidFill>
                <a:cs typeface="Calibri"/>
              </a:rPr>
              <a:t> </a:t>
            </a:r>
            <a:r>
              <a:rPr lang="tr-TR" sz="2400" b="1" spc="-5" dirty="0">
                <a:solidFill>
                  <a:srgbClr val="FF0000"/>
                </a:solidFill>
                <a:cs typeface="Calibri"/>
              </a:rPr>
              <a:t>engellenemez.</a:t>
            </a:r>
            <a:endParaRPr lang="tr-TR" sz="2400" dirty="0">
              <a:cs typeface="Calibri"/>
            </a:endParaRPr>
          </a:p>
        </p:txBody>
      </p:sp>
    </p:spTree>
    <p:extLst>
      <p:ext uri="{BB962C8B-B14F-4D97-AF65-F5344CB8AC3E}">
        <p14:creationId xmlns:p14="http://schemas.microsoft.com/office/powerpoint/2010/main" val="25107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81200" y="990600"/>
            <a:ext cx="5304155" cy="998350"/>
          </a:xfrm>
          <a:prstGeom prst="rect">
            <a:avLst/>
          </a:prstGeom>
        </p:spPr>
        <p:txBody>
          <a:bodyPr vert="horz" wrap="square" lIns="0" tIns="13335" rIns="0" bIns="0" rtlCol="0">
            <a:spAutoFit/>
          </a:bodyPr>
          <a:lstStyle/>
          <a:p>
            <a:pPr marL="12700" marR="5080" algn="ctr">
              <a:lnSpc>
                <a:spcPct val="100000"/>
              </a:lnSpc>
              <a:spcBef>
                <a:spcPts val="105"/>
              </a:spcBef>
            </a:pPr>
            <a:r>
              <a:rPr lang="tr-TR" sz="3200" spc="-55" dirty="0" smtClean="0">
                <a:solidFill>
                  <a:srgbClr val="00B0F0"/>
                </a:solidFill>
              </a:rPr>
              <a:t/>
            </a:r>
            <a:br>
              <a:rPr lang="tr-TR" sz="3200" spc="-55" dirty="0" smtClean="0">
                <a:solidFill>
                  <a:srgbClr val="00B0F0"/>
                </a:solidFill>
              </a:rPr>
            </a:br>
            <a:endParaRPr sz="3200" dirty="0">
              <a:solidFill>
                <a:srgbClr val="00B0F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8" name="Alt Başlık 2"/>
          <p:cNvSpPr>
            <a:spLocks noGrp="1"/>
          </p:cNvSpPr>
          <p:nvPr/>
        </p:nvSpPr>
        <p:spPr bwMode="auto">
          <a:xfrm>
            <a:off x="1187450" y="1063625"/>
            <a:ext cx="72739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defRPr>
                <a:solidFill>
                  <a:schemeClr val="tx1"/>
                </a:solidFill>
                <a:latin typeface="Calibri" panose="020F0502020204030204" pitchFamily="34" charset="0"/>
                <a:cs typeface="Arial" panose="020B0604020202020204" pitchFamily="34" charset="0"/>
              </a:defRPr>
            </a:lvl1pPr>
            <a:lvl2pPr marL="742950" indent="-285750" defTabSz="685800" eaLnBrk="0" hangingPunct="0">
              <a:defRPr>
                <a:solidFill>
                  <a:schemeClr val="tx1"/>
                </a:solidFill>
                <a:latin typeface="Calibri" panose="020F0502020204030204" pitchFamily="34" charset="0"/>
                <a:cs typeface="Arial" panose="020B0604020202020204" pitchFamily="34" charset="0"/>
              </a:defRPr>
            </a:lvl2pPr>
            <a:lvl3pPr marL="1143000" indent="-228600" defTabSz="685800" eaLnBrk="0" hangingPunct="0">
              <a:defRPr>
                <a:solidFill>
                  <a:schemeClr val="tx1"/>
                </a:solidFill>
                <a:latin typeface="Calibri" panose="020F0502020204030204" pitchFamily="34" charset="0"/>
                <a:cs typeface="Arial" panose="020B0604020202020204" pitchFamily="34" charset="0"/>
              </a:defRPr>
            </a:lvl3pPr>
            <a:lvl4pPr marL="1600200" indent="-228600" defTabSz="685800" eaLnBrk="0" hangingPunct="0">
              <a:defRPr>
                <a:solidFill>
                  <a:schemeClr val="tx1"/>
                </a:solidFill>
                <a:latin typeface="Calibri" panose="020F0502020204030204" pitchFamily="34" charset="0"/>
                <a:cs typeface="Arial" panose="020B0604020202020204" pitchFamily="34" charset="0"/>
              </a:defRPr>
            </a:lvl4pPr>
            <a:lvl5pPr marL="2057400" indent="-228600" defTabSz="685800" eaLnBrk="0" hangingPunct="0">
              <a:defRPr>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90000"/>
              </a:lnSpc>
              <a:spcBef>
                <a:spcPts val="750"/>
              </a:spcBef>
              <a:buFont typeface="Arial" panose="020B0604020202020204" pitchFamily="34" charset="0"/>
              <a:buNone/>
            </a:pPr>
            <a:r>
              <a:rPr lang="tr-TR" altLang="tr-TR" sz="2400" b="1" dirty="0">
                <a:solidFill>
                  <a:srgbClr val="C00000"/>
                </a:solidFill>
                <a:latin typeface="Monotype Corsiva" panose="03010101010201010101" pitchFamily="66" charset="0"/>
              </a:rPr>
              <a:t>                                                </a:t>
            </a:r>
            <a:r>
              <a:rPr lang="tr-TR" altLang="tr-TR" sz="2400" b="1" dirty="0">
                <a:solidFill>
                  <a:srgbClr val="C00000"/>
                </a:solidFill>
              </a:rPr>
              <a:t> </a:t>
            </a:r>
            <a:r>
              <a:rPr lang="tr-TR" altLang="tr-TR" sz="2800" b="1" dirty="0">
                <a:solidFill>
                  <a:srgbClr val="C00000"/>
                </a:solidFill>
              </a:rPr>
              <a:t>İŞARETİ</a:t>
            </a:r>
          </a:p>
        </p:txBody>
      </p:sp>
      <p:pic>
        <p:nvPicPr>
          <p:cNvPr id="19" name="Picture 6" descr="C:\Documents and Settings\cuneyt.akin\Belgelerim\Resimlerim\Ce-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025525"/>
            <a:ext cx="57626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Başlık 1"/>
          <p:cNvSpPr>
            <a:spLocks noGrp="1"/>
          </p:cNvSpPr>
          <p:nvPr/>
        </p:nvSpPr>
        <p:spPr bwMode="auto">
          <a:xfrm>
            <a:off x="582124" y="1905000"/>
            <a:ext cx="7847013"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68263" defTabSz="685800" eaLnBrk="0" hangingPunct="0">
              <a:defRPr>
                <a:solidFill>
                  <a:schemeClr val="tx1"/>
                </a:solidFill>
                <a:latin typeface="Calibri" panose="020F0502020204030204" pitchFamily="34" charset="0"/>
                <a:cs typeface="Arial" panose="020B0604020202020204" pitchFamily="34" charset="0"/>
              </a:defRPr>
            </a:lvl1pPr>
            <a:lvl2pPr marL="742950" indent="-285750" defTabSz="685800" eaLnBrk="0" hangingPunct="0">
              <a:defRPr>
                <a:solidFill>
                  <a:schemeClr val="tx1"/>
                </a:solidFill>
                <a:latin typeface="Calibri" panose="020F0502020204030204" pitchFamily="34" charset="0"/>
                <a:cs typeface="Arial" panose="020B0604020202020204" pitchFamily="34" charset="0"/>
              </a:defRPr>
            </a:lvl2pPr>
            <a:lvl3pPr marL="1143000" indent="-228600" defTabSz="685800" eaLnBrk="0" hangingPunct="0">
              <a:defRPr>
                <a:solidFill>
                  <a:schemeClr val="tx1"/>
                </a:solidFill>
                <a:latin typeface="Calibri" panose="020F0502020204030204" pitchFamily="34" charset="0"/>
                <a:cs typeface="Arial" panose="020B0604020202020204" pitchFamily="34" charset="0"/>
              </a:defRPr>
            </a:lvl3pPr>
            <a:lvl4pPr marL="1600200" indent="-228600" defTabSz="685800" eaLnBrk="0" hangingPunct="0">
              <a:defRPr>
                <a:solidFill>
                  <a:schemeClr val="tx1"/>
                </a:solidFill>
                <a:latin typeface="Calibri" panose="020F0502020204030204" pitchFamily="34" charset="0"/>
                <a:cs typeface="Arial" panose="020B0604020202020204" pitchFamily="34" charset="0"/>
              </a:defRPr>
            </a:lvl4pPr>
            <a:lvl5pPr marL="2057400" indent="-228600" defTabSz="685800" eaLnBrk="0" hangingPunct="0">
              <a:defRPr>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700"/>
              </a:spcBef>
              <a:buClr>
                <a:schemeClr val="tx1"/>
              </a:buClr>
              <a:buSzPct val="90000"/>
            </a:pPr>
            <a:r>
              <a:rPr lang="tr-TR" altLang="tr-TR" sz="2800" b="1" dirty="0">
                <a:solidFill>
                  <a:srgbClr val="0070C0"/>
                </a:solidFill>
                <a:latin typeface="Times New Roman" panose="02020603050405020304" pitchFamily="18" charset="0"/>
              </a:rPr>
              <a:t>NASIL</a:t>
            </a:r>
            <a:r>
              <a:rPr lang="en-US" altLang="tr-TR" sz="2800" b="1" dirty="0">
                <a:solidFill>
                  <a:srgbClr val="0070C0"/>
                </a:solidFill>
                <a:latin typeface="Times New Roman" panose="02020603050405020304" pitchFamily="18" charset="0"/>
              </a:rPr>
              <a:t>:</a:t>
            </a:r>
            <a:r>
              <a:rPr lang="en-US" altLang="tr-TR" sz="2800" b="1" dirty="0">
                <a:solidFill>
                  <a:srgbClr val="FF7E27"/>
                </a:solidFill>
                <a:latin typeface="Times New Roman" panose="02020603050405020304" pitchFamily="18" charset="0"/>
              </a:rPr>
              <a:t/>
            </a:r>
            <a:br>
              <a:rPr lang="en-US" altLang="tr-TR" sz="2800" b="1" dirty="0">
                <a:solidFill>
                  <a:srgbClr val="FF7E27"/>
                </a:solidFill>
                <a:latin typeface="Times New Roman" panose="02020603050405020304" pitchFamily="18" charset="0"/>
              </a:rPr>
            </a:br>
            <a:r>
              <a:rPr lang="tr-TR" altLang="tr-TR" sz="2800" b="1" dirty="0">
                <a:solidFill>
                  <a:srgbClr val="0070C0"/>
                </a:solidFill>
                <a:latin typeface="Times New Roman" panose="02020603050405020304" pitchFamily="18" charset="0"/>
              </a:rPr>
              <a:t>*</a:t>
            </a:r>
            <a:r>
              <a:rPr lang="tr-TR" altLang="tr-TR" sz="2800" b="1" dirty="0">
                <a:solidFill>
                  <a:srgbClr val="FF7E27"/>
                </a:solidFill>
                <a:latin typeface="Times New Roman" panose="02020603050405020304" pitchFamily="18" charset="0"/>
              </a:rPr>
              <a:t> </a:t>
            </a:r>
            <a:r>
              <a:rPr lang="tr-TR" altLang="tr-TR" sz="2800" dirty="0">
                <a:latin typeface="Times New Roman" panose="02020603050405020304" pitchFamily="18" charset="0"/>
              </a:rPr>
              <a:t>Görünür</a:t>
            </a:r>
            <a:r>
              <a:rPr lang="en-US" altLang="tr-TR" sz="2800" dirty="0">
                <a:latin typeface="Times New Roman" panose="02020603050405020304" pitchFamily="18" charset="0"/>
              </a:rPr>
              <a:t/>
            </a:r>
            <a:br>
              <a:rPr lang="en-US" altLang="tr-TR" sz="2800" dirty="0">
                <a:latin typeface="Times New Roman" panose="02020603050405020304" pitchFamily="18" charset="0"/>
              </a:rPr>
            </a:br>
            <a:r>
              <a:rPr lang="tr-TR" altLang="tr-TR" sz="2800" b="1" dirty="0">
                <a:solidFill>
                  <a:srgbClr val="0070C0"/>
                </a:solidFill>
                <a:latin typeface="Times New Roman" panose="02020603050405020304" pitchFamily="18" charset="0"/>
              </a:rPr>
              <a:t>*</a:t>
            </a:r>
            <a:r>
              <a:rPr lang="tr-TR" altLang="tr-TR" sz="2800" b="1" dirty="0">
                <a:solidFill>
                  <a:srgbClr val="FF7E27"/>
                </a:solidFill>
                <a:latin typeface="Times New Roman" panose="02020603050405020304" pitchFamily="18" charset="0"/>
              </a:rPr>
              <a:t> </a:t>
            </a:r>
            <a:r>
              <a:rPr lang="tr-TR" altLang="tr-TR" sz="2800" dirty="0">
                <a:latin typeface="Times New Roman" panose="02020603050405020304" pitchFamily="18" charset="0"/>
              </a:rPr>
              <a:t>Okunaklı</a:t>
            </a:r>
            <a:r>
              <a:rPr lang="en-US" altLang="tr-TR" sz="2800" dirty="0">
                <a:latin typeface="Times New Roman" panose="02020603050405020304" pitchFamily="18" charset="0"/>
              </a:rPr>
              <a:t/>
            </a:r>
            <a:br>
              <a:rPr lang="en-US" altLang="tr-TR" sz="2800" dirty="0">
                <a:latin typeface="Times New Roman" panose="02020603050405020304" pitchFamily="18" charset="0"/>
              </a:rPr>
            </a:br>
            <a:r>
              <a:rPr lang="tr-TR" altLang="tr-TR" sz="2800" b="1" dirty="0">
                <a:solidFill>
                  <a:srgbClr val="0070C0"/>
                </a:solidFill>
                <a:latin typeface="Times New Roman" panose="02020603050405020304" pitchFamily="18" charset="0"/>
              </a:rPr>
              <a:t>*</a:t>
            </a:r>
            <a:r>
              <a:rPr lang="tr-TR" altLang="tr-TR" sz="2800" b="1" dirty="0">
                <a:solidFill>
                  <a:srgbClr val="FF7E27"/>
                </a:solidFill>
                <a:latin typeface="Times New Roman" panose="02020603050405020304" pitchFamily="18" charset="0"/>
              </a:rPr>
              <a:t> </a:t>
            </a:r>
            <a:r>
              <a:rPr lang="tr-TR" altLang="tr-TR" sz="2800" dirty="0">
                <a:latin typeface="Times New Roman" panose="02020603050405020304" pitchFamily="18" charset="0"/>
              </a:rPr>
              <a:t>Silinmez</a:t>
            </a:r>
            <a:r>
              <a:rPr lang="en-US" altLang="tr-TR" sz="2800" dirty="0">
                <a:latin typeface="Times New Roman" panose="02020603050405020304" pitchFamily="18" charset="0"/>
              </a:rPr>
              <a:t/>
            </a:r>
            <a:br>
              <a:rPr lang="en-US" altLang="tr-TR" sz="2800" dirty="0">
                <a:latin typeface="Times New Roman" panose="02020603050405020304" pitchFamily="18" charset="0"/>
              </a:rPr>
            </a:br>
            <a:r>
              <a:rPr lang="tr-TR" altLang="tr-TR" sz="2800" dirty="0">
                <a:latin typeface="Times New Roman" panose="02020603050405020304" pitchFamily="18" charset="0"/>
              </a:rPr>
              <a:t/>
            </a:r>
            <a:br>
              <a:rPr lang="tr-TR" altLang="tr-TR" sz="2800" dirty="0">
                <a:latin typeface="Times New Roman" panose="02020603050405020304" pitchFamily="18" charset="0"/>
              </a:rPr>
            </a:br>
            <a:r>
              <a:rPr lang="tr-TR" altLang="tr-TR" sz="2800" b="1" dirty="0">
                <a:solidFill>
                  <a:srgbClr val="0070C0"/>
                </a:solidFill>
                <a:latin typeface="Times New Roman" panose="02020603050405020304" pitchFamily="18" charset="0"/>
              </a:rPr>
              <a:t>NERED</a:t>
            </a:r>
            <a:r>
              <a:rPr lang="en-US" altLang="tr-TR" sz="2800" b="1" dirty="0">
                <a:solidFill>
                  <a:srgbClr val="0070C0"/>
                </a:solidFill>
                <a:latin typeface="Times New Roman" panose="02020603050405020304" pitchFamily="18" charset="0"/>
              </a:rPr>
              <a:t>E:</a:t>
            </a:r>
            <a:r>
              <a:rPr lang="en-US" altLang="tr-TR" sz="2800" b="1" dirty="0">
                <a:solidFill>
                  <a:srgbClr val="FF7E27"/>
                </a:solidFill>
                <a:latin typeface="Times New Roman" panose="02020603050405020304" pitchFamily="18" charset="0"/>
              </a:rPr>
              <a:t/>
            </a:r>
            <a:br>
              <a:rPr lang="en-US" altLang="tr-TR" sz="2800" b="1" dirty="0">
                <a:solidFill>
                  <a:srgbClr val="FF7E27"/>
                </a:solidFill>
                <a:latin typeface="Times New Roman" panose="02020603050405020304" pitchFamily="18" charset="0"/>
              </a:rPr>
            </a:br>
            <a:r>
              <a:rPr lang="tr-TR" altLang="tr-TR" sz="2800" b="1" dirty="0">
                <a:solidFill>
                  <a:srgbClr val="0070C0"/>
                </a:solidFill>
                <a:latin typeface="Times New Roman" panose="02020603050405020304" pitchFamily="18" charset="0"/>
              </a:rPr>
              <a:t>*</a:t>
            </a:r>
            <a:r>
              <a:rPr lang="tr-TR" altLang="tr-TR" sz="2800" dirty="0">
                <a:latin typeface="Times New Roman" panose="02020603050405020304" pitchFamily="18" charset="0"/>
              </a:rPr>
              <a:t>Ürünün üzerine</a:t>
            </a:r>
            <a:r>
              <a:rPr lang="en-US" altLang="tr-TR" sz="2800" dirty="0">
                <a:latin typeface="Times New Roman" panose="02020603050405020304" pitchFamily="18" charset="0"/>
              </a:rPr>
              <a:t>, </a:t>
            </a:r>
            <a:r>
              <a:rPr lang="tr-TR" altLang="tr-TR" sz="2800" dirty="0">
                <a:latin typeface="Times New Roman" panose="02020603050405020304" pitchFamily="18" charset="0"/>
              </a:rPr>
              <a:t>veya</a:t>
            </a:r>
            <a:r>
              <a:rPr lang="en-US" altLang="tr-TR" sz="2800" dirty="0">
                <a:latin typeface="Times New Roman" panose="02020603050405020304" pitchFamily="18" charset="0"/>
              </a:rPr>
              <a:t/>
            </a:r>
            <a:br>
              <a:rPr lang="en-US" altLang="tr-TR" sz="2800" dirty="0">
                <a:latin typeface="Times New Roman" panose="02020603050405020304" pitchFamily="18" charset="0"/>
              </a:rPr>
            </a:br>
            <a:r>
              <a:rPr lang="tr-TR" altLang="tr-TR" sz="2800" b="1" dirty="0">
                <a:solidFill>
                  <a:srgbClr val="0070C0"/>
                </a:solidFill>
                <a:latin typeface="Times New Roman" panose="02020603050405020304" pitchFamily="18" charset="0"/>
              </a:rPr>
              <a:t>*</a:t>
            </a:r>
            <a:r>
              <a:rPr lang="tr-TR" altLang="tr-TR" sz="2800" b="1" dirty="0">
                <a:solidFill>
                  <a:srgbClr val="FF7E27"/>
                </a:solidFill>
                <a:latin typeface="Times New Roman" panose="02020603050405020304" pitchFamily="18" charset="0"/>
              </a:rPr>
              <a:t> </a:t>
            </a:r>
            <a:r>
              <a:rPr lang="tr-TR" altLang="tr-TR" sz="2800" dirty="0">
                <a:latin typeface="Times New Roman" panose="02020603050405020304" pitchFamily="18" charset="0"/>
              </a:rPr>
              <a:t>Üzerine yapıştırılan bir etikete, veya</a:t>
            </a:r>
            <a:br>
              <a:rPr lang="tr-TR" altLang="tr-TR" sz="2800" dirty="0">
                <a:latin typeface="Times New Roman" panose="02020603050405020304" pitchFamily="18" charset="0"/>
              </a:rPr>
            </a:br>
            <a:r>
              <a:rPr lang="tr-TR" altLang="tr-TR" sz="2800" b="1" dirty="0">
                <a:solidFill>
                  <a:srgbClr val="0070C0"/>
                </a:solidFill>
                <a:latin typeface="Times New Roman" panose="02020603050405020304" pitchFamily="18" charset="0"/>
              </a:rPr>
              <a:t>*</a:t>
            </a:r>
            <a:r>
              <a:rPr lang="tr-TR" altLang="tr-TR" sz="2800" dirty="0">
                <a:latin typeface="Times New Roman" panose="02020603050405020304" pitchFamily="18" charset="0"/>
              </a:rPr>
              <a:t> Ambalajına</a:t>
            </a:r>
            <a:r>
              <a:rPr lang="en-US" altLang="tr-TR" sz="2800" dirty="0">
                <a:latin typeface="Times New Roman" panose="02020603050405020304" pitchFamily="18" charset="0"/>
              </a:rPr>
              <a:t> </a:t>
            </a:r>
            <a:r>
              <a:rPr lang="tr-TR" altLang="tr-TR" sz="2800" dirty="0">
                <a:latin typeface="Times New Roman" panose="02020603050405020304" pitchFamily="18" charset="0"/>
              </a:rPr>
              <a:t>veya</a:t>
            </a:r>
            <a:r>
              <a:rPr lang="en-US" altLang="tr-TR" sz="2800" dirty="0">
                <a:latin typeface="Times New Roman" panose="02020603050405020304" pitchFamily="18" charset="0"/>
              </a:rPr>
              <a:t/>
            </a:r>
            <a:br>
              <a:rPr lang="en-US" altLang="tr-TR" sz="2800" dirty="0">
                <a:latin typeface="Times New Roman" panose="02020603050405020304" pitchFamily="18" charset="0"/>
              </a:rPr>
            </a:br>
            <a:r>
              <a:rPr lang="tr-TR" altLang="tr-TR" sz="2800" b="1" dirty="0">
                <a:solidFill>
                  <a:srgbClr val="0070C0"/>
                </a:solidFill>
                <a:latin typeface="Times New Roman" panose="02020603050405020304" pitchFamily="18" charset="0"/>
              </a:rPr>
              <a:t>* </a:t>
            </a:r>
            <a:r>
              <a:rPr lang="tr-TR" altLang="tr-TR" sz="2800" dirty="0">
                <a:latin typeface="Times New Roman" panose="02020603050405020304" pitchFamily="18" charset="0"/>
              </a:rPr>
              <a:t>Yanındaki ticari dokümanlara</a:t>
            </a:r>
          </a:p>
        </p:txBody>
      </p:sp>
    </p:spTree>
    <p:extLst>
      <p:ext uri="{BB962C8B-B14F-4D97-AF65-F5344CB8AC3E}">
        <p14:creationId xmlns:p14="http://schemas.microsoft.com/office/powerpoint/2010/main" val="3115376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81200" y="990600"/>
            <a:ext cx="5304155" cy="998350"/>
          </a:xfrm>
          <a:prstGeom prst="rect">
            <a:avLst/>
          </a:prstGeom>
        </p:spPr>
        <p:txBody>
          <a:bodyPr vert="horz" wrap="square" lIns="0" tIns="13335" rIns="0" bIns="0" rtlCol="0">
            <a:spAutoFit/>
          </a:bodyPr>
          <a:lstStyle/>
          <a:p>
            <a:pPr marL="12700" marR="5080" algn="ctr">
              <a:lnSpc>
                <a:spcPct val="100000"/>
              </a:lnSpc>
              <a:spcBef>
                <a:spcPts val="105"/>
              </a:spcBef>
            </a:pPr>
            <a:r>
              <a:rPr lang="tr-TR" sz="3200" spc="-55" dirty="0" smtClean="0">
                <a:solidFill>
                  <a:srgbClr val="00B0F0"/>
                </a:solidFill>
              </a:rPr>
              <a:t/>
            </a:r>
            <a:br>
              <a:rPr lang="tr-TR" sz="3200" spc="-55" dirty="0" smtClean="0">
                <a:solidFill>
                  <a:srgbClr val="00B0F0"/>
                </a:solidFill>
              </a:rPr>
            </a:br>
            <a:endParaRPr sz="3200" dirty="0">
              <a:solidFill>
                <a:srgbClr val="00B0F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8" name="object 4"/>
          <p:cNvSpPr txBox="1"/>
          <p:nvPr/>
        </p:nvSpPr>
        <p:spPr>
          <a:xfrm>
            <a:off x="8353170" y="6451193"/>
            <a:ext cx="333630" cy="151323"/>
          </a:xfrm>
          <a:prstGeom prst="rect">
            <a:avLst/>
          </a:prstGeom>
        </p:spPr>
        <p:txBody>
          <a:bodyPr vert="horz" wrap="square" lIns="0" tIns="12700" rIns="0" bIns="0" rtlCol="0">
            <a:spAutoFit/>
          </a:bodyPr>
          <a:lstStyle/>
          <a:p>
            <a:pPr marL="12700">
              <a:lnSpc>
                <a:spcPct val="100000"/>
              </a:lnSpc>
              <a:spcBef>
                <a:spcPts val="100"/>
              </a:spcBef>
            </a:pPr>
            <a:r>
              <a:rPr lang="tr-TR" sz="900" dirty="0">
                <a:solidFill>
                  <a:srgbClr val="888888"/>
                </a:solidFill>
                <a:latin typeface="Calibri"/>
                <a:cs typeface="Calibri"/>
              </a:rPr>
              <a:t>1</a:t>
            </a:r>
            <a:endParaRPr sz="900" dirty="0">
              <a:latin typeface="Calibri"/>
              <a:cs typeface="Calibri"/>
            </a:endParaRPr>
          </a:p>
        </p:txBody>
      </p:sp>
      <p:sp>
        <p:nvSpPr>
          <p:cNvPr id="18" name="Alt Başlık 2"/>
          <p:cNvSpPr>
            <a:spLocks noGrp="1"/>
          </p:cNvSpPr>
          <p:nvPr/>
        </p:nvSpPr>
        <p:spPr bwMode="auto">
          <a:xfrm>
            <a:off x="1187450" y="1063625"/>
            <a:ext cx="72739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defRPr>
                <a:solidFill>
                  <a:schemeClr val="tx1"/>
                </a:solidFill>
                <a:latin typeface="Calibri" panose="020F0502020204030204" pitchFamily="34" charset="0"/>
                <a:cs typeface="Arial" panose="020B0604020202020204" pitchFamily="34" charset="0"/>
              </a:defRPr>
            </a:lvl1pPr>
            <a:lvl2pPr marL="742950" indent="-285750" defTabSz="685800" eaLnBrk="0" hangingPunct="0">
              <a:defRPr>
                <a:solidFill>
                  <a:schemeClr val="tx1"/>
                </a:solidFill>
                <a:latin typeface="Calibri" panose="020F0502020204030204" pitchFamily="34" charset="0"/>
                <a:cs typeface="Arial" panose="020B0604020202020204" pitchFamily="34" charset="0"/>
              </a:defRPr>
            </a:lvl2pPr>
            <a:lvl3pPr marL="1143000" indent="-228600" defTabSz="685800" eaLnBrk="0" hangingPunct="0">
              <a:defRPr>
                <a:solidFill>
                  <a:schemeClr val="tx1"/>
                </a:solidFill>
                <a:latin typeface="Calibri" panose="020F0502020204030204" pitchFamily="34" charset="0"/>
                <a:cs typeface="Arial" panose="020B0604020202020204" pitchFamily="34" charset="0"/>
              </a:defRPr>
            </a:lvl3pPr>
            <a:lvl4pPr marL="1600200" indent="-228600" defTabSz="685800" eaLnBrk="0" hangingPunct="0">
              <a:defRPr>
                <a:solidFill>
                  <a:schemeClr val="tx1"/>
                </a:solidFill>
                <a:latin typeface="Calibri" panose="020F0502020204030204" pitchFamily="34" charset="0"/>
                <a:cs typeface="Arial" panose="020B0604020202020204" pitchFamily="34" charset="0"/>
              </a:defRPr>
            </a:lvl4pPr>
            <a:lvl5pPr marL="2057400" indent="-228600" defTabSz="685800" eaLnBrk="0" hangingPunct="0">
              <a:defRPr>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90000"/>
              </a:lnSpc>
              <a:spcBef>
                <a:spcPts val="750"/>
              </a:spcBef>
              <a:buFont typeface="Arial" panose="020B0604020202020204" pitchFamily="34" charset="0"/>
              <a:buNone/>
            </a:pPr>
            <a:r>
              <a:rPr lang="tr-TR" altLang="tr-TR" sz="2400" b="1" dirty="0">
                <a:solidFill>
                  <a:srgbClr val="C00000"/>
                </a:solidFill>
                <a:latin typeface="Monotype Corsiva" panose="03010101010201010101" pitchFamily="66" charset="0"/>
              </a:rPr>
              <a:t>                                                </a:t>
            </a:r>
            <a:r>
              <a:rPr lang="tr-TR" altLang="tr-TR" sz="2400" b="1" dirty="0">
                <a:solidFill>
                  <a:srgbClr val="C00000"/>
                </a:solidFill>
              </a:rPr>
              <a:t> </a:t>
            </a:r>
            <a:r>
              <a:rPr lang="tr-TR" altLang="tr-TR" sz="2800" b="1" dirty="0">
                <a:solidFill>
                  <a:srgbClr val="C00000"/>
                </a:solidFill>
              </a:rPr>
              <a:t>İŞARETİ</a:t>
            </a:r>
          </a:p>
        </p:txBody>
      </p:sp>
      <p:sp>
        <p:nvSpPr>
          <p:cNvPr id="2" name="Dikdörtgen 1"/>
          <p:cNvSpPr/>
          <p:nvPr/>
        </p:nvSpPr>
        <p:spPr>
          <a:xfrm>
            <a:off x="838200" y="1899418"/>
            <a:ext cx="7924800" cy="6740307"/>
          </a:xfrm>
          <a:prstGeom prst="rect">
            <a:avLst/>
          </a:prstGeom>
        </p:spPr>
        <p:txBody>
          <a:bodyPr wrap="square">
            <a:spAutoFit/>
          </a:bodyPr>
          <a:lstStyle/>
          <a:p>
            <a:pPr marL="285750" indent="-285750" algn="just">
              <a:buFont typeface="Wingdings" panose="05000000000000000000" pitchFamily="2" charset="2"/>
              <a:buChar char="Ø"/>
            </a:pPr>
            <a:r>
              <a:rPr lang="tr-TR" dirty="0" smtClean="0"/>
              <a:t>Avrupa </a:t>
            </a:r>
            <a:r>
              <a:rPr lang="tr-TR" dirty="0"/>
              <a:t>Birliğinin ortak mevzuatının bulunmadığı ürünler düzenlenmemiş alanda yer alan ürünler olarak adlandırılmaktadır. Yapı Malzemeleri Yönetmeliğinde teknik şartnamelere tabi olmayan ürünlerin iç pazardaki denetiminin sağlanması ve bu ürünlerin güvenliği ile ilgili hususların belirli kurallara bağlanması amacıyla, Çevre</a:t>
            </a:r>
            <a:r>
              <a:rPr lang="tr-TR" dirty="0" smtClean="0"/>
              <a:t>, Şehircilik </a:t>
            </a:r>
            <a:r>
              <a:rPr lang="tr-TR" dirty="0"/>
              <a:t>ve İklim Değişikliği Bakanlığı tarafından güvenliği temsil eden “G” işareti uygulaması getirilmiştir.</a:t>
            </a:r>
          </a:p>
          <a:p>
            <a:pPr marL="285750" indent="-285750" algn="just">
              <a:buFont typeface="Wingdings" panose="05000000000000000000" pitchFamily="2" charset="2"/>
              <a:buChar char="Ø"/>
            </a:pPr>
            <a:r>
              <a:rPr lang="tr-TR" dirty="0" smtClean="0"/>
              <a:t>G </a:t>
            </a:r>
            <a:r>
              <a:rPr lang="tr-TR" dirty="0"/>
              <a:t>işaret uygulamasının mevzuat alt yapısı “Yapı Malzemelerinin Tabi Olacağı Kriterler Hakkında Yönetmelik” ile düzenlenmektedir.</a:t>
            </a:r>
            <a:r>
              <a:rPr lang="tr-TR" spc="-25" dirty="0">
                <a:cs typeface="Calibri"/>
              </a:rPr>
              <a:t> Yönetmelik</a:t>
            </a:r>
            <a:r>
              <a:rPr lang="tr-TR" spc="380" dirty="0">
                <a:cs typeface="Calibri"/>
              </a:rPr>
              <a:t> </a:t>
            </a:r>
            <a:r>
              <a:rPr lang="tr-TR" spc="-10" dirty="0">
                <a:solidFill>
                  <a:srgbClr val="FF0000"/>
                </a:solidFill>
                <a:cs typeface="Calibri"/>
              </a:rPr>
              <a:t>01.07.2010 </a:t>
            </a:r>
            <a:r>
              <a:rPr lang="tr-TR" spc="-530" dirty="0">
                <a:solidFill>
                  <a:srgbClr val="FF0000"/>
                </a:solidFill>
                <a:cs typeface="Calibri"/>
              </a:rPr>
              <a:t> </a:t>
            </a:r>
            <a:r>
              <a:rPr lang="tr-TR" spc="-5" dirty="0">
                <a:cs typeface="Calibri"/>
              </a:rPr>
              <a:t>tarihinden</a:t>
            </a:r>
            <a:r>
              <a:rPr lang="tr-TR" spc="5" dirty="0">
                <a:cs typeface="Calibri"/>
              </a:rPr>
              <a:t> </a:t>
            </a:r>
            <a:r>
              <a:rPr lang="tr-TR" spc="-5" dirty="0">
                <a:cs typeface="Calibri"/>
              </a:rPr>
              <a:t>itibaren</a:t>
            </a:r>
            <a:r>
              <a:rPr lang="tr-TR" spc="15" dirty="0">
                <a:cs typeface="Calibri"/>
              </a:rPr>
              <a:t> </a:t>
            </a:r>
            <a:r>
              <a:rPr lang="tr-TR" spc="-15" dirty="0">
                <a:cs typeface="Calibri"/>
              </a:rPr>
              <a:t>zorunlu</a:t>
            </a:r>
            <a:r>
              <a:rPr lang="tr-TR" spc="15" dirty="0">
                <a:cs typeface="Calibri"/>
              </a:rPr>
              <a:t> </a:t>
            </a:r>
            <a:r>
              <a:rPr lang="tr-TR" spc="-15" dirty="0">
                <a:cs typeface="Calibri"/>
              </a:rPr>
              <a:t>olarak </a:t>
            </a:r>
            <a:r>
              <a:rPr lang="tr-TR" spc="-5" dirty="0">
                <a:cs typeface="Calibri"/>
              </a:rPr>
              <a:t>yürürlüğe </a:t>
            </a:r>
            <a:r>
              <a:rPr lang="tr-TR" spc="-30" dirty="0">
                <a:cs typeface="Calibri"/>
              </a:rPr>
              <a:t>girmiştir</a:t>
            </a:r>
            <a:r>
              <a:rPr lang="tr-TR" spc="-30" dirty="0" smtClean="0">
                <a:cs typeface="Calibri"/>
              </a:rPr>
              <a:t>.</a:t>
            </a:r>
          </a:p>
          <a:p>
            <a:pPr marL="285750" indent="-285750" algn="just">
              <a:buFont typeface="Wingdings" panose="05000000000000000000" pitchFamily="2" charset="2"/>
              <a:buChar char="Ø"/>
            </a:pPr>
            <a:r>
              <a:rPr lang="tr-TR" spc="-25" dirty="0">
                <a:cs typeface="Calibri"/>
              </a:rPr>
              <a:t>Yönetmelik </a:t>
            </a:r>
            <a:r>
              <a:rPr lang="tr-TR" spc="-10" dirty="0">
                <a:cs typeface="Calibri"/>
              </a:rPr>
              <a:t>kapsamında </a:t>
            </a:r>
            <a:r>
              <a:rPr lang="tr-TR" spc="-5" dirty="0">
                <a:solidFill>
                  <a:srgbClr val="FF0000"/>
                </a:solidFill>
                <a:cs typeface="Calibri"/>
              </a:rPr>
              <a:t>ulusal </a:t>
            </a:r>
            <a:r>
              <a:rPr lang="tr-TR" spc="-15" dirty="0">
                <a:solidFill>
                  <a:srgbClr val="FF0000"/>
                </a:solidFill>
                <a:cs typeface="Calibri"/>
              </a:rPr>
              <a:t>standartlara </a:t>
            </a:r>
            <a:r>
              <a:rPr lang="tr-TR" spc="-10" dirty="0">
                <a:solidFill>
                  <a:srgbClr val="FF0000"/>
                </a:solidFill>
                <a:cs typeface="Calibri"/>
              </a:rPr>
              <a:t>tabi ürünlere </a:t>
            </a:r>
            <a:r>
              <a:rPr lang="tr-TR" spc="-5" dirty="0">
                <a:solidFill>
                  <a:srgbClr val="FF0000"/>
                </a:solidFill>
                <a:cs typeface="Calibri"/>
              </a:rPr>
              <a:t> </a:t>
            </a:r>
            <a:r>
              <a:rPr lang="tr-TR" spc="-20" dirty="0">
                <a:cs typeface="Calibri"/>
              </a:rPr>
              <a:t>“G</a:t>
            </a:r>
            <a:r>
              <a:rPr lang="tr-TR" spc="-15" dirty="0">
                <a:cs typeface="Calibri"/>
              </a:rPr>
              <a:t> </a:t>
            </a:r>
            <a:r>
              <a:rPr lang="tr-TR" spc="-5" dirty="0">
                <a:cs typeface="Calibri"/>
              </a:rPr>
              <a:t>işareti”</a:t>
            </a:r>
            <a:r>
              <a:rPr lang="tr-TR" dirty="0">
                <a:cs typeface="Calibri"/>
              </a:rPr>
              <a:t> </a:t>
            </a:r>
            <a:r>
              <a:rPr lang="tr-TR" spc="-5" dirty="0">
                <a:cs typeface="Calibri"/>
              </a:rPr>
              <a:t>iliştirilecek</a:t>
            </a:r>
            <a:r>
              <a:rPr lang="tr-TR" dirty="0">
                <a:cs typeface="Calibri"/>
              </a:rPr>
              <a:t> </a:t>
            </a:r>
            <a:r>
              <a:rPr lang="tr-TR" spc="-15" dirty="0">
                <a:cs typeface="Calibri"/>
              </a:rPr>
              <a:t>ve</a:t>
            </a:r>
            <a:r>
              <a:rPr lang="tr-TR" spc="-10" dirty="0">
                <a:cs typeface="Calibri"/>
              </a:rPr>
              <a:t> </a:t>
            </a:r>
            <a:r>
              <a:rPr lang="tr-TR" spc="-5" dirty="0">
                <a:solidFill>
                  <a:srgbClr val="FF0000"/>
                </a:solidFill>
                <a:cs typeface="Calibri"/>
              </a:rPr>
              <a:t>hakkında</a:t>
            </a:r>
            <a:r>
              <a:rPr lang="tr-TR" dirty="0">
                <a:solidFill>
                  <a:srgbClr val="FF0000"/>
                </a:solidFill>
                <a:cs typeface="Calibri"/>
              </a:rPr>
              <a:t> </a:t>
            </a:r>
            <a:r>
              <a:rPr lang="tr-TR" spc="-5" dirty="0">
                <a:solidFill>
                  <a:srgbClr val="FF0000"/>
                </a:solidFill>
                <a:cs typeface="Calibri"/>
              </a:rPr>
              <a:t>bir</a:t>
            </a:r>
            <a:r>
              <a:rPr lang="tr-TR" dirty="0">
                <a:solidFill>
                  <a:srgbClr val="FF0000"/>
                </a:solidFill>
                <a:cs typeface="Calibri"/>
              </a:rPr>
              <a:t> </a:t>
            </a:r>
            <a:r>
              <a:rPr lang="tr-TR" spc="-10" dirty="0">
                <a:solidFill>
                  <a:srgbClr val="FF0000"/>
                </a:solidFill>
                <a:cs typeface="Calibri"/>
              </a:rPr>
              <a:t>standart</a:t>
            </a:r>
            <a:r>
              <a:rPr lang="tr-TR" spc="-5" dirty="0">
                <a:solidFill>
                  <a:srgbClr val="FF0000"/>
                </a:solidFill>
                <a:cs typeface="Calibri"/>
              </a:rPr>
              <a:t> </a:t>
            </a:r>
            <a:r>
              <a:rPr lang="tr-TR" spc="-15" dirty="0">
                <a:solidFill>
                  <a:srgbClr val="FF0000"/>
                </a:solidFill>
                <a:cs typeface="Calibri"/>
              </a:rPr>
              <a:t>bulunmayan </a:t>
            </a:r>
            <a:r>
              <a:rPr lang="tr-TR" spc="-10" dirty="0">
                <a:solidFill>
                  <a:srgbClr val="FF0000"/>
                </a:solidFill>
                <a:cs typeface="Calibri"/>
              </a:rPr>
              <a:t> </a:t>
            </a:r>
            <a:r>
              <a:rPr lang="tr-TR" spc="-25" dirty="0">
                <a:solidFill>
                  <a:srgbClr val="FF0000"/>
                </a:solidFill>
                <a:cs typeface="Calibri"/>
              </a:rPr>
              <a:t>malzemeler,</a:t>
            </a:r>
            <a:r>
              <a:rPr lang="tr-TR" spc="-20" dirty="0">
                <a:solidFill>
                  <a:srgbClr val="FF0000"/>
                </a:solidFill>
                <a:cs typeface="Calibri"/>
              </a:rPr>
              <a:t> </a:t>
            </a:r>
            <a:r>
              <a:rPr lang="tr-TR" spc="-15" dirty="0">
                <a:solidFill>
                  <a:srgbClr val="FF0000"/>
                </a:solidFill>
                <a:cs typeface="Calibri"/>
              </a:rPr>
              <a:t>yenilikçi</a:t>
            </a:r>
            <a:r>
              <a:rPr lang="tr-TR" spc="-10" dirty="0">
                <a:solidFill>
                  <a:srgbClr val="FF0000"/>
                </a:solidFill>
                <a:cs typeface="Calibri"/>
              </a:rPr>
              <a:t> </a:t>
            </a:r>
            <a:r>
              <a:rPr lang="tr-TR" spc="-30" dirty="0">
                <a:solidFill>
                  <a:srgbClr val="FF0000"/>
                </a:solidFill>
                <a:cs typeface="Calibri"/>
              </a:rPr>
              <a:t>ürünler,</a:t>
            </a:r>
            <a:r>
              <a:rPr lang="tr-TR" spc="-25" dirty="0">
                <a:solidFill>
                  <a:srgbClr val="FF0000"/>
                </a:solidFill>
                <a:cs typeface="Calibri"/>
              </a:rPr>
              <a:t> </a:t>
            </a:r>
            <a:r>
              <a:rPr lang="tr-TR" spc="-5" dirty="0">
                <a:solidFill>
                  <a:srgbClr val="FF0000"/>
                </a:solidFill>
                <a:cs typeface="Calibri"/>
              </a:rPr>
              <a:t>ulusal</a:t>
            </a:r>
            <a:r>
              <a:rPr lang="tr-TR" spc="240" dirty="0">
                <a:solidFill>
                  <a:srgbClr val="FF0000"/>
                </a:solidFill>
                <a:cs typeface="Calibri"/>
              </a:rPr>
              <a:t> </a:t>
            </a:r>
            <a:r>
              <a:rPr lang="tr-TR" spc="-5" dirty="0">
                <a:solidFill>
                  <a:srgbClr val="FF0000"/>
                </a:solidFill>
                <a:cs typeface="Calibri"/>
              </a:rPr>
              <a:t>teknik</a:t>
            </a:r>
            <a:r>
              <a:rPr lang="tr-TR" spc="240" dirty="0">
                <a:solidFill>
                  <a:srgbClr val="FF0000"/>
                </a:solidFill>
                <a:cs typeface="Calibri"/>
              </a:rPr>
              <a:t> </a:t>
            </a:r>
            <a:r>
              <a:rPr lang="tr-TR" spc="-20" dirty="0">
                <a:solidFill>
                  <a:srgbClr val="FF0000"/>
                </a:solidFill>
                <a:cs typeface="Calibri"/>
              </a:rPr>
              <a:t>onay</a:t>
            </a:r>
            <a:r>
              <a:rPr lang="tr-TR" spc="235" dirty="0">
                <a:solidFill>
                  <a:srgbClr val="FF0000"/>
                </a:solidFill>
                <a:cs typeface="Calibri"/>
              </a:rPr>
              <a:t> </a:t>
            </a:r>
            <a:r>
              <a:rPr lang="tr-TR" dirty="0">
                <a:cs typeface="Calibri"/>
              </a:rPr>
              <a:t>almak</a:t>
            </a:r>
            <a:r>
              <a:rPr lang="tr-TR" spc="235" dirty="0">
                <a:cs typeface="Calibri"/>
              </a:rPr>
              <a:t> </a:t>
            </a:r>
            <a:r>
              <a:rPr lang="tr-TR" spc="-20" dirty="0">
                <a:cs typeface="Calibri"/>
              </a:rPr>
              <a:t>ve</a:t>
            </a:r>
            <a:r>
              <a:rPr lang="tr-TR" spc="235" dirty="0">
                <a:cs typeface="Calibri"/>
              </a:rPr>
              <a:t> </a:t>
            </a:r>
            <a:r>
              <a:rPr lang="tr-TR" spc="-5" dirty="0">
                <a:cs typeface="Calibri"/>
              </a:rPr>
              <a:t>buna</a:t>
            </a:r>
            <a:r>
              <a:rPr lang="tr-TR" spc="240" dirty="0">
                <a:cs typeface="Calibri"/>
              </a:rPr>
              <a:t> </a:t>
            </a:r>
            <a:r>
              <a:rPr lang="tr-TR" spc="-5" dirty="0">
                <a:cs typeface="Calibri"/>
              </a:rPr>
              <a:t>istinaden </a:t>
            </a:r>
            <a:r>
              <a:rPr lang="tr-TR" spc="-530" dirty="0">
                <a:cs typeface="Calibri"/>
              </a:rPr>
              <a:t> </a:t>
            </a:r>
            <a:r>
              <a:rPr lang="tr-TR" dirty="0">
                <a:cs typeface="Calibri"/>
              </a:rPr>
              <a:t>G </a:t>
            </a:r>
            <a:r>
              <a:rPr lang="tr-TR" spc="-5" dirty="0">
                <a:cs typeface="Calibri"/>
              </a:rPr>
              <a:t>işareti iliştirilmek </a:t>
            </a:r>
            <a:r>
              <a:rPr lang="tr-TR" spc="-10" dirty="0">
                <a:cs typeface="Calibri"/>
              </a:rPr>
              <a:t>suretiyle </a:t>
            </a:r>
            <a:r>
              <a:rPr lang="tr-TR" spc="-20" dirty="0">
                <a:cs typeface="Calibri"/>
              </a:rPr>
              <a:t>piyasaya </a:t>
            </a:r>
            <a:r>
              <a:rPr lang="tr-TR" dirty="0">
                <a:cs typeface="Calibri"/>
              </a:rPr>
              <a:t>arz </a:t>
            </a:r>
            <a:r>
              <a:rPr lang="tr-TR" spc="-20" dirty="0">
                <a:cs typeface="Calibri"/>
              </a:rPr>
              <a:t>edilebilecektir. </a:t>
            </a:r>
            <a:endParaRPr lang="tr-TR" spc="-20" dirty="0" smtClean="0">
              <a:cs typeface="Calibri"/>
            </a:endParaRPr>
          </a:p>
          <a:p>
            <a:pPr marL="285750" indent="-285750" algn="just">
              <a:buFont typeface="Wingdings" panose="05000000000000000000" pitchFamily="2" charset="2"/>
              <a:buChar char="Ø"/>
            </a:pPr>
            <a:r>
              <a:rPr lang="tr-TR" spc="-5" dirty="0">
                <a:cs typeface="Calibri"/>
              </a:rPr>
              <a:t>Ulusal</a:t>
            </a:r>
            <a:r>
              <a:rPr lang="tr-TR" dirty="0">
                <a:cs typeface="Calibri"/>
              </a:rPr>
              <a:t> </a:t>
            </a:r>
            <a:r>
              <a:rPr lang="tr-TR" spc="-10" dirty="0">
                <a:cs typeface="Calibri"/>
              </a:rPr>
              <a:t>standartlar</a:t>
            </a:r>
            <a:r>
              <a:rPr lang="tr-TR" spc="-5" dirty="0">
                <a:cs typeface="Calibri"/>
              </a:rPr>
              <a:t> </a:t>
            </a:r>
            <a:r>
              <a:rPr lang="tr-TR" spc="-10" dirty="0">
                <a:cs typeface="Calibri"/>
              </a:rPr>
              <a:t>kapsamındaki</a:t>
            </a:r>
            <a:r>
              <a:rPr lang="tr-TR" spc="-5" dirty="0">
                <a:cs typeface="Calibri"/>
              </a:rPr>
              <a:t> </a:t>
            </a:r>
            <a:r>
              <a:rPr lang="tr-TR" spc="-10" dirty="0">
                <a:cs typeface="Calibri"/>
              </a:rPr>
              <a:t>yapı</a:t>
            </a:r>
            <a:r>
              <a:rPr lang="tr-TR" spc="-5" dirty="0">
                <a:cs typeface="Calibri"/>
              </a:rPr>
              <a:t> malzemelerine </a:t>
            </a:r>
            <a:r>
              <a:rPr lang="tr-TR" dirty="0">
                <a:cs typeface="Calibri"/>
              </a:rPr>
              <a:t> </a:t>
            </a:r>
            <a:r>
              <a:rPr lang="tr-TR" spc="-5" dirty="0">
                <a:cs typeface="Calibri"/>
              </a:rPr>
              <a:t>Bakanlığımız </a:t>
            </a:r>
            <a:r>
              <a:rPr lang="tr-TR" spc="-15" dirty="0">
                <a:cs typeface="Calibri"/>
              </a:rPr>
              <a:t>tarafından </a:t>
            </a:r>
            <a:r>
              <a:rPr lang="tr-TR" spc="-5" dirty="0">
                <a:cs typeface="Calibri"/>
              </a:rPr>
              <a:t>görevlendirilen Uygunluk Değerlendirme </a:t>
            </a:r>
            <a:r>
              <a:rPr lang="tr-TR" dirty="0">
                <a:cs typeface="Calibri"/>
              </a:rPr>
              <a:t> </a:t>
            </a:r>
            <a:r>
              <a:rPr lang="tr-TR" spc="-10" dirty="0">
                <a:cs typeface="Calibri"/>
              </a:rPr>
              <a:t>Kuruluşları</a:t>
            </a:r>
            <a:r>
              <a:rPr lang="tr-TR" dirty="0">
                <a:cs typeface="Calibri"/>
              </a:rPr>
              <a:t> </a:t>
            </a:r>
            <a:r>
              <a:rPr lang="tr-TR" spc="-15" dirty="0">
                <a:cs typeface="Calibri"/>
              </a:rPr>
              <a:t>tarafından </a:t>
            </a:r>
            <a:r>
              <a:rPr lang="tr-TR" spc="-10" dirty="0">
                <a:cs typeface="Calibri"/>
              </a:rPr>
              <a:t>düzenlenen</a:t>
            </a:r>
            <a:r>
              <a:rPr lang="tr-TR" spc="20" dirty="0">
                <a:cs typeface="Calibri"/>
              </a:rPr>
              <a:t> </a:t>
            </a:r>
            <a:r>
              <a:rPr lang="tr-TR" dirty="0">
                <a:solidFill>
                  <a:srgbClr val="FF0000"/>
                </a:solidFill>
                <a:cs typeface="Calibri"/>
              </a:rPr>
              <a:t>G</a:t>
            </a:r>
            <a:r>
              <a:rPr lang="tr-TR" spc="-5" dirty="0">
                <a:solidFill>
                  <a:srgbClr val="FF0000"/>
                </a:solidFill>
                <a:cs typeface="Calibri"/>
              </a:rPr>
              <a:t> Uygunluk</a:t>
            </a:r>
            <a:r>
              <a:rPr lang="tr-TR" spc="-15" dirty="0">
                <a:solidFill>
                  <a:srgbClr val="FF0000"/>
                </a:solidFill>
                <a:cs typeface="Calibri"/>
              </a:rPr>
              <a:t> </a:t>
            </a:r>
            <a:r>
              <a:rPr lang="tr-TR" spc="-5" dirty="0">
                <a:solidFill>
                  <a:srgbClr val="FF0000"/>
                </a:solidFill>
                <a:cs typeface="Calibri"/>
              </a:rPr>
              <a:t>Belgesi</a:t>
            </a:r>
            <a:r>
              <a:rPr lang="tr-TR" spc="-10" dirty="0">
                <a:solidFill>
                  <a:srgbClr val="FF0000"/>
                </a:solidFill>
                <a:cs typeface="Calibri"/>
              </a:rPr>
              <a:t> </a:t>
            </a:r>
            <a:r>
              <a:rPr lang="tr-TR" spc="-35" dirty="0">
                <a:cs typeface="Calibri"/>
              </a:rPr>
              <a:t>verilir.</a:t>
            </a:r>
            <a:endParaRPr lang="tr-TR" dirty="0">
              <a:cs typeface="Calibri"/>
            </a:endParaRPr>
          </a:p>
          <a:p>
            <a:pPr marL="285750" indent="-285750" algn="just">
              <a:buFont typeface="Wingdings" panose="05000000000000000000" pitchFamily="2" charset="2"/>
              <a:buChar char="Ø"/>
            </a:pPr>
            <a:endParaRPr lang="tr-TR" dirty="0">
              <a:cs typeface="Calibri"/>
            </a:endParaRPr>
          </a:p>
          <a:p>
            <a:pPr marL="285750" indent="-285750" algn="just">
              <a:buFont typeface="Wingdings" panose="05000000000000000000" pitchFamily="2" charset="2"/>
              <a:buChar char="Ø"/>
            </a:pPr>
            <a:endParaRPr lang="tr-TR" spc="-30" dirty="0" smtClean="0">
              <a:cs typeface="Calibri"/>
            </a:endParaRPr>
          </a:p>
          <a:p>
            <a:pPr marL="285750" indent="-285750" algn="just">
              <a:buFont typeface="Wingdings" panose="05000000000000000000" pitchFamily="2" charset="2"/>
              <a:buChar char="Ø"/>
            </a:pPr>
            <a:endParaRPr lang="tr-TR" spc="-30" dirty="0" smtClean="0">
              <a:cs typeface="Calibri"/>
            </a:endParaRPr>
          </a:p>
          <a:p>
            <a:pPr algn="just"/>
            <a:endParaRPr lang="tr-TR" spc="-30" dirty="0">
              <a:cs typeface="Calibri"/>
            </a:endParaRPr>
          </a:p>
          <a:p>
            <a:pPr algn="just"/>
            <a:endParaRPr lang="tr-TR" spc="-30" dirty="0" smtClean="0">
              <a:cs typeface="Calibri"/>
            </a:endParaRPr>
          </a:p>
          <a:p>
            <a:pPr algn="just"/>
            <a:endParaRPr lang="tr-TR" spc="-30" dirty="0">
              <a:cs typeface="Calibri"/>
            </a:endParaRPr>
          </a:p>
          <a:p>
            <a:pPr algn="just"/>
            <a:endParaRPr lang="tr-TR" dirty="0">
              <a:cs typeface="Calibri"/>
            </a:endParaRPr>
          </a:p>
          <a:p>
            <a:endParaRPr lang="tr-TR" dirty="0"/>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90601"/>
            <a:ext cx="99613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47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81200" y="990600"/>
            <a:ext cx="5304155" cy="998350"/>
          </a:xfrm>
          <a:prstGeom prst="rect">
            <a:avLst/>
          </a:prstGeom>
        </p:spPr>
        <p:txBody>
          <a:bodyPr vert="horz" wrap="square" lIns="0" tIns="13335" rIns="0" bIns="0" rtlCol="0">
            <a:spAutoFit/>
          </a:bodyPr>
          <a:lstStyle/>
          <a:p>
            <a:pPr marL="12700" marR="5080" algn="ctr">
              <a:lnSpc>
                <a:spcPct val="100000"/>
              </a:lnSpc>
              <a:spcBef>
                <a:spcPts val="105"/>
              </a:spcBef>
            </a:pPr>
            <a:r>
              <a:rPr lang="tr-TR" sz="3200" spc="-55" dirty="0" smtClean="0">
                <a:solidFill>
                  <a:srgbClr val="00B0F0"/>
                </a:solidFill>
              </a:rPr>
              <a:t/>
            </a:r>
            <a:br>
              <a:rPr lang="tr-TR" sz="3200" spc="-55" dirty="0" smtClean="0">
                <a:solidFill>
                  <a:srgbClr val="00B0F0"/>
                </a:solidFill>
              </a:rPr>
            </a:br>
            <a:endParaRPr sz="3200" dirty="0">
              <a:solidFill>
                <a:srgbClr val="00B0F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8" name="Alt Başlık 2"/>
          <p:cNvSpPr>
            <a:spLocks noGrp="1"/>
          </p:cNvSpPr>
          <p:nvPr/>
        </p:nvSpPr>
        <p:spPr bwMode="auto">
          <a:xfrm>
            <a:off x="1187450" y="1063625"/>
            <a:ext cx="72739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defRPr>
                <a:solidFill>
                  <a:schemeClr val="tx1"/>
                </a:solidFill>
                <a:latin typeface="Calibri" panose="020F0502020204030204" pitchFamily="34" charset="0"/>
                <a:cs typeface="Arial" panose="020B0604020202020204" pitchFamily="34" charset="0"/>
              </a:defRPr>
            </a:lvl1pPr>
            <a:lvl2pPr marL="742950" indent="-285750" defTabSz="685800" eaLnBrk="0" hangingPunct="0">
              <a:defRPr>
                <a:solidFill>
                  <a:schemeClr val="tx1"/>
                </a:solidFill>
                <a:latin typeface="Calibri" panose="020F0502020204030204" pitchFamily="34" charset="0"/>
                <a:cs typeface="Arial" panose="020B0604020202020204" pitchFamily="34" charset="0"/>
              </a:defRPr>
            </a:lvl2pPr>
            <a:lvl3pPr marL="1143000" indent="-228600" defTabSz="685800" eaLnBrk="0" hangingPunct="0">
              <a:defRPr>
                <a:solidFill>
                  <a:schemeClr val="tx1"/>
                </a:solidFill>
                <a:latin typeface="Calibri" panose="020F0502020204030204" pitchFamily="34" charset="0"/>
                <a:cs typeface="Arial" panose="020B0604020202020204" pitchFamily="34" charset="0"/>
              </a:defRPr>
            </a:lvl3pPr>
            <a:lvl4pPr marL="1600200" indent="-228600" defTabSz="685800" eaLnBrk="0" hangingPunct="0">
              <a:defRPr>
                <a:solidFill>
                  <a:schemeClr val="tx1"/>
                </a:solidFill>
                <a:latin typeface="Calibri" panose="020F0502020204030204" pitchFamily="34" charset="0"/>
                <a:cs typeface="Arial" panose="020B0604020202020204" pitchFamily="34" charset="0"/>
              </a:defRPr>
            </a:lvl4pPr>
            <a:lvl5pPr marL="2057400" indent="-228600" defTabSz="685800" eaLnBrk="0" hangingPunct="0">
              <a:defRPr>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90000"/>
              </a:lnSpc>
              <a:spcBef>
                <a:spcPts val="750"/>
              </a:spcBef>
              <a:buFont typeface="Arial" panose="020B0604020202020204" pitchFamily="34" charset="0"/>
              <a:buNone/>
            </a:pPr>
            <a:endParaRPr lang="tr-TR" altLang="tr-TR" sz="2800" b="1" dirty="0">
              <a:solidFill>
                <a:srgbClr val="C00000"/>
              </a:solidFill>
            </a:endParaRPr>
          </a:p>
        </p:txBody>
      </p:sp>
      <p:pic>
        <p:nvPicPr>
          <p:cNvPr id="1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632012"/>
            <a:ext cx="685800" cy="59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3"/>
          <a:stretch>
            <a:fillRect/>
          </a:stretch>
        </p:blipFill>
        <p:spPr>
          <a:xfrm>
            <a:off x="857250" y="1336432"/>
            <a:ext cx="7429500" cy="4929187"/>
          </a:xfrm>
          <a:prstGeom prst="rect">
            <a:avLst/>
          </a:prstGeom>
        </p:spPr>
      </p:pic>
      <p:sp>
        <p:nvSpPr>
          <p:cNvPr id="3" name="Metin kutusu 2"/>
          <p:cNvSpPr txBox="1"/>
          <p:nvPr/>
        </p:nvSpPr>
        <p:spPr>
          <a:xfrm>
            <a:off x="4569068" y="780180"/>
            <a:ext cx="1213241" cy="461665"/>
          </a:xfrm>
          <a:prstGeom prst="rect">
            <a:avLst/>
          </a:prstGeom>
          <a:noFill/>
        </p:spPr>
        <p:txBody>
          <a:bodyPr wrap="square" rtlCol="0">
            <a:spAutoFit/>
          </a:bodyPr>
          <a:lstStyle/>
          <a:p>
            <a:r>
              <a:rPr lang="tr-TR" sz="2400" b="1" dirty="0" smtClean="0"/>
              <a:t>İŞARETİ</a:t>
            </a:r>
            <a:endParaRPr lang="tr-TR" sz="2400" b="1" dirty="0"/>
          </a:p>
        </p:txBody>
      </p:sp>
    </p:spTree>
    <p:extLst>
      <p:ext uri="{BB962C8B-B14F-4D97-AF65-F5344CB8AC3E}">
        <p14:creationId xmlns:p14="http://schemas.microsoft.com/office/powerpoint/2010/main" val="277178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2"/>
          <p:cNvSpPr>
            <a:spLocks noGrp="1"/>
          </p:cNvSpPr>
          <p:nvPr>
            <p:ph type="body" idx="1"/>
          </p:nvPr>
        </p:nvSpPr>
        <p:spPr>
          <a:xfrm>
            <a:off x="533400" y="990600"/>
            <a:ext cx="8180628" cy="2215991"/>
          </a:xfrm>
        </p:spPr>
        <p:txBody>
          <a:bodyPr/>
          <a:lstStyle/>
          <a:p>
            <a:pPr algn="ctr"/>
            <a:endParaRPr lang="tr-TR" b="1" u="none" dirty="0" smtClean="0">
              <a:solidFill>
                <a:srgbClr val="C00000"/>
              </a:solidFill>
            </a:endParaRPr>
          </a:p>
          <a:p>
            <a:pPr algn="ctr"/>
            <a:endParaRPr lang="tr-TR" b="1" u="none" dirty="0">
              <a:solidFill>
                <a:srgbClr val="C00000"/>
              </a:solidFill>
            </a:endParaRPr>
          </a:p>
          <a:p>
            <a:pPr algn="ctr"/>
            <a:r>
              <a:rPr lang="tr-TR" b="1" u="none" dirty="0">
                <a:solidFill>
                  <a:srgbClr val="C00000"/>
                </a:solidFill>
              </a:rPr>
              <a:t>2</a:t>
            </a:r>
            <a:r>
              <a:rPr lang="tr-TR" b="1" u="none" dirty="0" smtClean="0">
                <a:solidFill>
                  <a:srgbClr val="C00000"/>
                </a:solidFill>
              </a:rPr>
              <a:t>.BÖLÜM</a:t>
            </a:r>
          </a:p>
          <a:p>
            <a:pPr algn="ctr"/>
            <a:endParaRPr lang="tr-TR" b="1" u="none" dirty="0">
              <a:solidFill>
                <a:srgbClr val="C00000"/>
              </a:solidFill>
            </a:endParaRPr>
          </a:p>
          <a:p>
            <a:pPr algn="ctr"/>
            <a:r>
              <a:rPr lang="tr-TR" b="1" u="none" dirty="0" smtClean="0">
                <a:solidFill>
                  <a:srgbClr val="C00000"/>
                </a:solidFill>
              </a:rPr>
              <a:t>7223 SAYILI ÜRÜN GÜVENLİĞİ VE TEKNİK DÜZENLEMELER KANUNU VE GETİRMİŞ OLDUĞU YENİLİKLER</a:t>
            </a:r>
          </a:p>
        </p:txBody>
      </p:sp>
      <p:sp>
        <p:nvSpPr>
          <p:cNvPr id="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Tree>
    <p:extLst>
      <p:ext uri="{BB962C8B-B14F-4D97-AF65-F5344CB8AC3E}">
        <p14:creationId xmlns:p14="http://schemas.microsoft.com/office/powerpoint/2010/main" val="365849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81685" y="1929765"/>
            <a:ext cx="8180628" cy="4062651"/>
          </a:xfrm>
        </p:spPr>
        <p:txBody>
          <a:bodyPr/>
          <a:lstStyle/>
          <a:p>
            <a:pPr marL="355600" marR="5080" indent="-342900" algn="just">
              <a:lnSpc>
                <a:spcPct val="100000"/>
              </a:lnSpc>
              <a:spcBef>
                <a:spcPts val="100"/>
              </a:spcBef>
              <a:buFont typeface="Arial"/>
              <a:buChar char="•"/>
              <a:tabLst>
                <a:tab pos="424180" algn="l"/>
              </a:tabLst>
            </a:pPr>
            <a:r>
              <a:rPr lang="tr-TR" spc="-15" dirty="0"/>
              <a:t>Ülkemizde, </a:t>
            </a:r>
            <a:r>
              <a:rPr lang="tr-TR" spc="-5" dirty="0"/>
              <a:t>ürün güvenliği </a:t>
            </a:r>
            <a:r>
              <a:rPr lang="tr-TR" spc="-15" dirty="0"/>
              <a:t>ve </a:t>
            </a:r>
            <a:r>
              <a:rPr lang="tr-TR" spc="-10" dirty="0"/>
              <a:t>teknik düzenlemelere </a:t>
            </a:r>
            <a:r>
              <a:rPr lang="tr-TR" dirty="0"/>
              <a:t>ilişkin </a:t>
            </a:r>
            <a:r>
              <a:rPr lang="tr-TR" spc="5" dirty="0"/>
              <a:t> </a:t>
            </a:r>
            <a:r>
              <a:rPr lang="tr-TR" spc="-5" dirty="0"/>
              <a:t>hususlar</a:t>
            </a:r>
            <a:r>
              <a:rPr lang="tr-TR" dirty="0"/>
              <a:t> ilk </a:t>
            </a:r>
            <a:r>
              <a:rPr lang="tr-TR" spc="-15" dirty="0"/>
              <a:t>olarak</a:t>
            </a:r>
            <a:r>
              <a:rPr lang="tr-TR" spc="-10" dirty="0"/>
              <a:t> </a:t>
            </a:r>
            <a:r>
              <a:rPr lang="tr-TR" spc="-5" dirty="0"/>
              <a:t>29/06/2001 tarihli </a:t>
            </a:r>
            <a:r>
              <a:rPr lang="tr-TR" spc="-15" dirty="0"/>
              <a:t>ve </a:t>
            </a:r>
            <a:r>
              <a:rPr lang="tr-TR" b="1" u="sng" spc="-5" dirty="0">
                <a:solidFill>
                  <a:srgbClr val="FF0000"/>
                </a:solidFill>
                <a:uFill>
                  <a:solidFill>
                    <a:srgbClr val="000000"/>
                  </a:solidFill>
                </a:uFill>
              </a:rPr>
              <a:t>4703 </a:t>
            </a:r>
            <a:r>
              <a:rPr lang="tr-TR" b="1" u="sng" spc="-10" dirty="0">
                <a:solidFill>
                  <a:srgbClr val="FF0000"/>
                </a:solidFill>
                <a:uFill>
                  <a:solidFill>
                    <a:srgbClr val="000000"/>
                  </a:solidFill>
                </a:uFill>
              </a:rPr>
              <a:t>Sayılı </a:t>
            </a:r>
            <a:r>
              <a:rPr lang="tr-TR" b="1" spc="-5" dirty="0">
                <a:solidFill>
                  <a:srgbClr val="FF0000"/>
                </a:solidFill>
              </a:rPr>
              <a:t> Ürünlere</a:t>
            </a:r>
            <a:r>
              <a:rPr lang="tr-TR" b="1" dirty="0">
                <a:solidFill>
                  <a:srgbClr val="FF0000"/>
                </a:solidFill>
              </a:rPr>
              <a:t> </a:t>
            </a:r>
            <a:r>
              <a:rPr lang="tr-TR" b="1" spc="-5" dirty="0">
                <a:solidFill>
                  <a:srgbClr val="FF0000"/>
                </a:solidFill>
              </a:rPr>
              <a:t>İlişkin</a:t>
            </a:r>
            <a:r>
              <a:rPr lang="tr-TR" b="1" dirty="0">
                <a:solidFill>
                  <a:srgbClr val="FF0000"/>
                </a:solidFill>
              </a:rPr>
              <a:t> </a:t>
            </a:r>
            <a:r>
              <a:rPr lang="tr-TR" b="1" spc="-40" dirty="0">
                <a:solidFill>
                  <a:srgbClr val="FF0000"/>
                </a:solidFill>
              </a:rPr>
              <a:t>Teknik</a:t>
            </a:r>
            <a:r>
              <a:rPr lang="tr-TR" b="1" spc="-35" dirty="0">
                <a:solidFill>
                  <a:srgbClr val="FF0000"/>
                </a:solidFill>
              </a:rPr>
              <a:t> </a:t>
            </a:r>
            <a:r>
              <a:rPr lang="tr-TR" b="1" spc="-10" dirty="0">
                <a:solidFill>
                  <a:srgbClr val="FF0000"/>
                </a:solidFill>
              </a:rPr>
              <a:t>Mevzuatın</a:t>
            </a:r>
            <a:r>
              <a:rPr lang="tr-TR" b="1" spc="-5" dirty="0">
                <a:solidFill>
                  <a:srgbClr val="FF0000"/>
                </a:solidFill>
              </a:rPr>
              <a:t> Hazırlanması</a:t>
            </a:r>
            <a:r>
              <a:rPr lang="tr-TR" b="1" dirty="0">
                <a:solidFill>
                  <a:srgbClr val="FF0000"/>
                </a:solidFill>
              </a:rPr>
              <a:t> </a:t>
            </a:r>
            <a:r>
              <a:rPr lang="tr-TR" b="1" spc="-30" dirty="0">
                <a:solidFill>
                  <a:srgbClr val="FF0000"/>
                </a:solidFill>
              </a:rPr>
              <a:t>ve </a:t>
            </a:r>
            <a:r>
              <a:rPr lang="tr-TR" b="1" spc="-25" dirty="0">
                <a:solidFill>
                  <a:srgbClr val="FF0000"/>
                </a:solidFill>
              </a:rPr>
              <a:t> </a:t>
            </a:r>
            <a:r>
              <a:rPr lang="tr-TR" b="1" spc="-5" dirty="0">
                <a:solidFill>
                  <a:srgbClr val="FF0000"/>
                </a:solidFill>
              </a:rPr>
              <a:t>Uygulanmasına</a:t>
            </a:r>
            <a:r>
              <a:rPr lang="tr-TR" b="1" spc="-15" dirty="0">
                <a:solidFill>
                  <a:srgbClr val="FF0000"/>
                </a:solidFill>
              </a:rPr>
              <a:t> </a:t>
            </a:r>
            <a:r>
              <a:rPr lang="tr-TR" b="1" spc="-5" dirty="0">
                <a:solidFill>
                  <a:srgbClr val="FF0000"/>
                </a:solidFill>
              </a:rPr>
              <a:t>Dair</a:t>
            </a:r>
            <a:r>
              <a:rPr lang="tr-TR" b="1" spc="-10" dirty="0">
                <a:solidFill>
                  <a:srgbClr val="FF0000"/>
                </a:solidFill>
              </a:rPr>
              <a:t> Kanun</a:t>
            </a:r>
            <a:r>
              <a:rPr lang="tr-TR" dirty="0">
                <a:solidFill>
                  <a:srgbClr val="FF0000"/>
                </a:solidFill>
              </a:rPr>
              <a:t> </a:t>
            </a:r>
            <a:r>
              <a:rPr lang="tr-TR" dirty="0"/>
              <a:t>ile </a:t>
            </a:r>
            <a:r>
              <a:rPr lang="tr-TR" spc="-25" dirty="0"/>
              <a:t>düzenlenmiştir.</a:t>
            </a:r>
            <a:endParaRPr lang="tr-TR" dirty="0"/>
          </a:p>
          <a:p>
            <a:pPr marL="342900" indent="-342900" fontAlgn="t">
              <a:buFont typeface="Arial" panose="020B0604020202020204" pitchFamily="34" charset="0"/>
              <a:buChar char="•"/>
            </a:pPr>
            <a:endParaRPr lang="tr-TR" dirty="0" smtClean="0"/>
          </a:p>
          <a:p>
            <a:pPr marL="342900" indent="-342900" fontAlgn="t">
              <a:buFont typeface="Arial" panose="020B0604020202020204" pitchFamily="34" charset="0"/>
              <a:buChar char="•"/>
            </a:pPr>
            <a:r>
              <a:rPr lang="tr-TR" dirty="0" smtClean="0"/>
              <a:t>Bu</a:t>
            </a:r>
            <a:r>
              <a:rPr lang="tr-TR" spc="690" dirty="0" smtClean="0"/>
              <a:t> </a:t>
            </a:r>
            <a:r>
              <a:rPr lang="tr-TR" spc="-10" dirty="0"/>
              <a:t>çerçevede,</a:t>
            </a:r>
            <a:r>
              <a:rPr lang="tr-TR" spc="705" dirty="0"/>
              <a:t> </a:t>
            </a:r>
            <a:r>
              <a:rPr lang="tr-TR" spc="-5" dirty="0"/>
              <a:t>Ürün</a:t>
            </a:r>
            <a:r>
              <a:rPr lang="tr-TR" spc="695" dirty="0"/>
              <a:t> </a:t>
            </a:r>
            <a:r>
              <a:rPr lang="tr-TR" spc="-5" dirty="0"/>
              <a:t>Güvenliği,</a:t>
            </a:r>
            <a:r>
              <a:rPr lang="tr-TR" spc="690" dirty="0"/>
              <a:t> </a:t>
            </a:r>
            <a:r>
              <a:rPr lang="tr-TR" spc="-5" dirty="0"/>
              <a:t>“CE”</a:t>
            </a:r>
            <a:r>
              <a:rPr lang="tr-TR" spc="700" dirty="0"/>
              <a:t> </a:t>
            </a:r>
            <a:r>
              <a:rPr lang="tr-TR" spc="-5" dirty="0"/>
              <a:t>işareti,</a:t>
            </a:r>
            <a:r>
              <a:rPr lang="tr-TR" spc="680" dirty="0"/>
              <a:t> </a:t>
            </a:r>
            <a:r>
              <a:rPr lang="tr-TR" spc="-10" dirty="0"/>
              <a:t>Onaylanmış Kuruluş,</a:t>
            </a:r>
            <a:r>
              <a:rPr lang="tr-TR" spc="520" dirty="0"/>
              <a:t> </a:t>
            </a:r>
            <a:r>
              <a:rPr lang="tr-TR" spc="-10" dirty="0"/>
              <a:t>Piyasa</a:t>
            </a:r>
            <a:r>
              <a:rPr lang="tr-TR" spc="530" dirty="0"/>
              <a:t> </a:t>
            </a:r>
            <a:r>
              <a:rPr lang="tr-TR" spc="-20" dirty="0"/>
              <a:t>Gözetimi</a:t>
            </a:r>
            <a:r>
              <a:rPr lang="tr-TR" spc="520" dirty="0"/>
              <a:t> </a:t>
            </a:r>
            <a:r>
              <a:rPr lang="tr-TR" spc="-15" dirty="0"/>
              <a:t>ve</a:t>
            </a:r>
            <a:r>
              <a:rPr lang="tr-TR" spc="525" dirty="0"/>
              <a:t> </a:t>
            </a:r>
            <a:r>
              <a:rPr lang="tr-TR" spc="-5" dirty="0"/>
              <a:t>Denetimi</a:t>
            </a:r>
            <a:r>
              <a:rPr lang="tr-TR" spc="525" dirty="0"/>
              <a:t> </a:t>
            </a:r>
            <a:r>
              <a:rPr lang="tr-TR" dirty="0"/>
              <a:t>gibi</a:t>
            </a:r>
            <a:r>
              <a:rPr lang="tr-TR" spc="509" dirty="0"/>
              <a:t> </a:t>
            </a:r>
            <a:r>
              <a:rPr lang="tr-TR" spc="-15" dirty="0"/>
              <a:t>birçok</a:t>
            </a:r>
            <a:r>
              <a:rPr lang="tr-TR" spc="515" dirty="0"/>
              <a:t> </a:t>
            </a:r>
            <a:r>
              <a:rPr lang="tr-TR" spc="-25" dirty="0" smtClean="0"/>
              <a:t>kavram  </a:t>
            </a:r>
            <a:r>
              <a:rPr lang="tr-TR" spc="-25" dirty="0" err="1" smtClean="0"/>
              <a:t>kamuoyununda</a:t>
            </a:r>
            <a:r>
              <a:rPr lang="tr-TR" spc="-25" dirty="0" smtClean="0"/>
              <a:t> gündemine girmiş , imalatçı ve </a:t>
            </a:r>
            <a:r>
              <a:rPr lang="tr-TR" spc="-25" dirty="0" err="1" smtClean="0"/>
              <a:t>tüketcilerin</a:t>
            </a:r>
            <a:r>
              <a:rPr lang="tr-TR" spc="-25" dirty="0" smtClean="0"/>
              <a:t>  ürün </a:t>
            </a:r>
            <a:r>
              <a:rPr lang="tr-TR" spc="-25" dirty="0" err="1" smtClean="0"/>
              <a:t>gübenliği</a:t>
            </a:r>
            <a:r>
              <a:rPr lang="tr-TR" spc="-25" dirty="0" smtClean="0"/>
              <a:t> bilinci giderek artmaya </a:t>
            </a:r>
            <a:r>
              <a:rPr lang="tr-TR" u="none" dirty="0" smtClean="0"/>
              <a:t>başlamıştır</a:t>
            </a:r>
            <a:r>
              <a:rPr lang="tr-TR" u="none" dirty="0"/>
              <a:t>.</a:t>
            </a:r>
          </a:p>
          <a:p>
            <a:pPr marL="355600" marR="5715" indent="-342900" algn="just">
              <a:lnSpc>
                <a:spcPct val="100000"/>
              </a:lnSpc>
              <a:spcBef>
                <a:spcPts val="5"/>
              </a:spcBef>
              <a:buFont typeface="Arial"/>
              <a:buChar char="•"/>
              <a:tabLst>
                <a:tab pos="424180" algn="l"/>
              </a:tabLst>
            </a:pPr>
            <a:endParaRPr lang="tr-TR" dirty="0"/>
          </a:p>
          <a:p>
            <a:endParaRPr lang="tr-TR" dirty="0"/>
          </a:p>
        </p:txBody>
      </p:sp>
      <p:pic>
        <p:nvPicPr>
          <p:cNvPr id="4" name="Resim 3"/>
          <p:cNvPicPr>
            <a:picLocks noChangeAspect="1"/>
          </p:cNvPicPr>
          <p:nvPr/>
        </p:nvPicPr>
        <p:blipFill>
          <a:blip r:embed="rId2"/>
          <a:stretch>
            <a:fillRect/>
          </a:stretch>
        </p:blipFill>
        <p:spPr>
          <a:xfrm>
            <a:off x="4876800" y="330140"/>
            <a:ext cx="3429000" cy="1624965"/>
          </a:xfrm>
          <a:prstGeom prst="rect">
            <a:avLst/>
          </a:prstGeom>
        </p:spPr>
      </p:pic>
      <p:sp>
        <p:nvSpPr>
          <p:cNvPr id="2" name="Dikdörtgen 1"/>
          <p:cNvSpPr/>
          <p:nvPr/>
        </p:nvSpPr>
        <p:spPr>
          <a:xfrm>
            <a:off x="914400" y="685800"/>
            <a:ext cx="2435795" cy="369332"/>
          </a:xfrm>
          <a:prstGeom prst="rect">
            <a:avLst/>
          </a:prstGeom>
        </p:spPr>
        <p:txBody>
          <a:bodyPr wrap="none">
            <a:spAutoFit/>
          </a:bodyPr>
          <a:lstStyle/>
          <a:p>
            <a:pPr marL="12700">
              <a:lnSpc>
                <a:spcPct val="100000"/>
              </a:lnSpc>
              <a:spcBef>
                <a:spcPts val="105"/>
              </a:spcBef>
            </a:pPr>
            <a:r>
              <a:rPr lang="tr-TR" b="1" dirty="0">
                <a:solidFill>
                  <a:srgbClr val="C00000"/>
                </a:solidFill>
                <a:cs typeface="Calibri"/>
              </a:rPr>
              <a:t>BURSA İL MÜDÜRLÜĞÜ</a:t>
            </a:r>
          </a:p>
        </p:txBody>
      </p:sp>
      <p:sp>
        <p:nvSpPr>
          <p:cNvPr id="5"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3827658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914400"/>
            <a:ext cx="8153400" cy="1231106"/>
          </a:xfrm>
        </p:spPr>
        <p:txBody>
          <a:bodyPr/>
          <a:lstStyle/>
          <a:p>
            <a:r>
              <a:rPr lang="tr-TR" sz="2000" dirty="0">
                <a:latin typeface="+mj-lt"/>
                <a:cs typeface="Times New Roman" panose="02020603050405020304" pitchFamily="18" charset="0"/>
              </a:rPr>
              <a:t>Avrupa birliği mevzuatındaki gelişmeler (ürün güvenliği hususunda</a:t>
            </a:r>
            <a:br>
              <a:rPr lang="tr-TR" sz="2000" dirty="0">
                <a:latin typeface="+mj-lt"/>
                <a:cs typeface="Times New Roman" panose="02020603050405020304" pitchFamily="18" charset="0"/>
              </a:rPr>
            </a:br>
            <a:r>
              <a:rPr lang="tr-TR" sz="2000" dirty="0">
                <a:latin typeface="+mj-lt"/>
                <a:cs typeface="Times New Roman" panose="02020603050405020304" pitchFamily="18" charset="0"/>
              </a:rPr>
              <a:t>2019 yılında getirmiş olduğu yeni mevzuat) ve uygulamadaki mevcut</a:t>
            </a:r>
            <a:br>
              <a:rPr lang="tr-TR" sz="2000" dirty="0">
                <a:latin typeface="+mj-lt"/>
                <a:cs typeface="Times New Roman" panose="02020603050405020304" pitchFamily="18" charset="0"/>
              </a:rPr>
            </a:br>
            <a:r>
              <a:rPr lang="tr-TR" sz="2000" dirty="0">
                <a:latin typeface="+mj-lt"/>
                <a:cs typeface="Times New Roman" panose="02020603050405020304" pitchFamily="18" charset="0"/>
              </a:rPr>
              <a:t>talep ve boşluklar neticesinde;</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endParaRPr lang="tr-TR" sz="2000" dirty="0"/>
          </a:p>
        </p:txBody>
      </p:sp>
      <p:sp>
        <p:nvSpPr>
          <p:cNvPr id="3" name="Metin Yer Tutucusu 2"/>
          <p:cNvSpPr>
            <a:spLocks noGrp="1"/>
          </p:cNvSpPr>
          <p:nvPr>
            <p:ph type="body" idx="1"/>
          </p:nvPr>
        </p:nvSpPr>
        <p:spPr>
          <a:xfrm>
            <a:off x="481685" y="2057399"/>
            <a:ext cx="8180628" cy="3693319"/>
          </a:xfrm>
        </p:spPr>
        <p:txBody>
          <a:bodyPr/>
          <a:lstStyle/>
          <a:p>
            <a:pPr marL="1099185" marR="5080" indent="-343535">
              <a:lnSpc>
                <a:spcPct val="100000"/>
              </a:lnSpc>
              <a:buFont typeface="Arial"/>
              <a:buChar char="•"/>
              <a:tabLst>
                <a:tab pos="1099185" algn="l"/>
                <a:tab pos="1099820" algn="l"/>
                <a:tab pos="1914525" algn="l"/>
                <a:tab pos="3649345" algn="l"/>
                <a:tab pos="4586605" algn="l"/>
                <a:tab pos="5777230" algn="l"/>
                <a:tab pos="6839584" algn="l"/>
              </a:tabLst>
            </a:pPr>
            <a:r>
              <a:rPr lang="tr-TR" dirty="0"/>
              <a:t>Nihai	</a:t>
            </a:r>
            <a:r>
              <a:rPr lang="tr-TR" spc="-35" dirty="0"/>
              <a:t>k</a:t>
            </a:r>
            <a:r>
              <a:rPr lang="tr-TR" spc="-5" dirty="0"/>
              <a:t>ullanı</a:t>
            </a:r>
            <a:r>
              <a:rPr lang="tr-TR" dirty="0"/>
              <a:t>cıl</a:t>
            </a:r>
            <a:r>
              <a:rPr lang="tr-TR" spc="-10" dirty="0"/>
              <a:t>a</a:t>
            </a:r>
            <a:r>
              <a:rPr lang="tr-TR" dirty="0"/>
              <a:t>rın	elinde	</a:t>
            </a:r>
            <a:r>
              <a:rPr lang="tr-TR" spc="-5" dirty="0"/>
              <a:t>bul</a:t>
            </a:r>
            <a:r>
              <a:rPr lang="tr-TR" dirty="0"/>
              <a:t>u</a:t>
            </a:r>
            <a:r>
              <a:rPr lang="tr-TR" spc="-5" dirty="0"/>
              <a:t>n</a:t>
            </a:r>
            <a:r>
              <a:rPr lang="tr-TR" dirty="0"/>
              <a:t>an	gü</a:t>
            </a:r>
            <a:r>
              <a:rPr lang="tr-TR" spc="-35" dirty="0"/>
              <a:t>v</a:t>
            </a:r>
            <a:r>
              <a:rPr lang="tr-TR" dirty="0"/>
              <a:t>enli	</a:t>
            </a:r>
            <a:r>
              <a:rPr lang="tr-TR" spc="-5" dirty="0"/>
              <a:t>ol</a:t>
            </a:r>
            <a:r>
              <a:rPr lang="tr-TR" spc="5" dirty="0"/>
              <a:t>m</a:t>
            </a:r>
            <a:r>
              <a:rPr lang="tr-TR" spc="-50" dirty="0"/>
              <a:t>a</a:t>
            </a:r>
            <a:r>
              <a:rPr lang="tr-TR" spc="-35" dirty="0"/>
              <a:t>y</a:t>
            </a:r>
            <a:r>
              <a:rPr lang="tr-TR" dirty="0"/>
              <a:t>an  </a:t>
            </a:r>
            <a:r>
              <a:rPr lang="tr-TR" spc="-5" dirty="0"/>
              <a:t>ürünlerin</a:t>
            </a:r>
            <a:r>
              <a:rPr lang="tr-TR" dirty="0"/>
              <a:t> </a:t>
            </a:r>
            <a:r>
              <a:rPr lang="tr-TR" b="1" spc="-10" dirty="0">
                <a:solidFill>
                  <a:srgbClr val="FF0000"/>
                </a:solidFill>
              </a:rPr>
              <a:t>geri</a:t>
            </a:r>
            <a:r>
              <a:rPr lang="tr-TR" b="1" spc="-15" dirty="0">
                <a:solidFill>
                  <a:srgbClr val="FF0000"/>
                </a:solidFill>
              </a:rPr>
              <a:t> </a:t>
            </a:r>
            <a:r>
              <a:rPr lang="tr-TR" b="1" spc="-5" dirty="0">
                <a:solidFill>
                  <a:srgbClr val="FF0000"/>
                </a:solidFill>
              </a:rPr>
              <a:t>çağrılması</a:t>
            </a:r>
            <a:r>
              <a:rPr lang="tr-TR" spc="-5" dirty="0">
                <a:solidFill>
                  <a:srgbClr val="FF0000"/>
                </a:solidFill>
              </a:rPr>
              <a:t>,</a:t>
            </a:r>
            <a:endParaRPr lang="tr-TR" dirty="0"/>
          </a:p>
          <a:p>
            <a:pPr marL="1099185" indent="-343535">
              <a:lnSpc>
                <a:spcPct val="100000"/>
              </a:lnSpc>
              <a:buFont typeface="Arial"/>
              <a:buChar char="•"/>
              <a:tabLst>
                <a:tab pos="1099185" algn="l"/>
                <a:tab pos="1099820" algn="l"/>
              </a:tabLst>
            </a:pPr>
            <a:r>
              <a:rPr lang="tr-TR" spc="-5" dirty="0" smtClean="0"/>
              <a:t>Uygun olmayan ürünlerin sorumlularının bulunmasına </a:t>
            </a:r>
            <a:r>
              <a:rPr lang="tr-TR" spc="-5" dirty="0" err="1" smtClean="0"/>
              <a:t>teminen</a:t>
            </a:r>
            <a:r>
              <a:rPr lang="tr-TR" spc="-5" dirty="0" smtClean="0"/>
              <a:t> İktisadi</a:t>
            </a:r>
            <a:r>
              <a:rPr lang="tr-TR" spc="-20" dirty="0" smtClean="0"/>
              <a:t> </a:t>
            </a:r>
            <a:r>
              <a:rPr lang="tr-TR" dirty="0"/>
              <a:t>işletmecilerin</a:t>
            </a:r>
            <a:r>
              <a:rPr lang="tr-TR" spc="-40" dirty="0"/>
              <a:t> </a:t>
            </a:r>
            <a:r>
              <a:rPr lang="tr-TR" b="1" spc="-5" dirty="0">
                <a:solidFill>
                  <a:srgbClr val="FF0000"/>
                </a:solidFill>
              </a:rPr>
              <a:t>izlenebilirliği,</a:t>
            </a:r>
            <a:endParaRPr lang="tr-TR" dirty="0"/>
          </a:p>
          <a:p>
            <a:pPr marL="1099185" indent="-343535">
              <a:lnSpc>
                <a:spcPct val="100000"/>
              </a:lnSpc>
              <a:buFont typeface="Arial"/>
              <a:buChar char="•"/>
              <a:tabLst>
                <a:tab pos="1099185" algn="l"/>
                <a:tab pos="1099820" algn="l"/>
              </a:tabLst>
            </a:pPr>
            <a:r>
              <a:rPr lang="tr-TR" b="1" spc="-15" dirty="0">
                <a:solidFill>
                  <a:srgbClr val="FF0000"/>
                </a:solidFill>
              </a:rPr>
              <a:t>E-ticarette </a:t>
            </a:r>
            <a:r>
              <a:rPr lang="tr-TR" spc="-10" dirty="0"/>
              <a:t>piyasa</a:t>
            </a:r>
            <a:r>
              <a:rPr lang="tr-TR" spc="-15" dirty="0"/>
              <a:t> gözetimi</a:t>
            </a:r>
            <a:r>
              <a:rPr lang="tr-TR" spc="-25" dirty="0"/>
              <a:t> </a:t>
            </a:r>
            <a:r>
              <a:rPr lang="tr-TR" spc="-15" dirty="0"/>
              <a:t>ve</a:t>
            </a:r>
            <a:r>
              <a:rPr lang="tr-TR" dirty="0"/>
              <a:t> </a:t>
            </a:r>
            <a:r>
              <a:rPr lang="tr-TR" spc="-5" dirty="0"/>
              <a:t>denetimi,</a:t>
            </a:r>
            <a:endParaRPr lang="tr-TR" dirty="0"/>
          </a:p>
          <a:p>
            <a:pPr marL="1099185" indent="-343535">
              <a:lnSpc>
                <a:spcPct val="100000"/>
              </a:lnSpc>
              <a:buFont typeface="Arial"/>
              <a:buChar char="•"/>
              <a:tabLst>
                <a:tab pos="1099185" algn="l"/>
                <a:tab pos="1099820" algn="l"/>
              </a:tabLst>
            </a:pPr>
            <a:r>
              <a:rPr lang="tr-TR" b="1" dirty="0">
                <a:solidFill>
                  <a:srgbClr val="FF0000"/>
                </a:solidFill>
              </a:rPr>
              <a:t>Ürün</a:t>
            </a:r>
            <a:r>
              <a:rPr lang="tr-TR" b="1" spc="-40" dirty="0">
                <a:solidFill>
                  <a:srgbClr val="FF0000"/>
                </a:solidFill>
              </a:rPr>
              <a:t> </a:t>
            </a:r>
            <a:r>
              <a:rPr lang="tr-TR" b="1" spc="-5" dirty="0">
                <a:solidFill>
                  <a:srgbClr val="FF0000"/>
                </a:solidFill>
              </a:rPr>
              <a:t>sorumluluğu</a:t>
            </a:r>
            <a:r>
              <a:rPr lang="tr-TR" b="1" spc="-15" dirty="0">
                <a:solidFill>
                  <a:srgbClr val="FF0000"/>
                </a:solidFill>
              </a:rPr>
              <a:t> </a:t>
            </a:r>
            <a:r>
              <a:rPr lang="tr-TR" b="1" spc="-10" dirty="0">
                <a:solidFill>
                  <a:srgbClr val="FF0000"/>
                </a:solidFill>
              </a:rPr>
              <a:t>tazminatı,</a:t>
            </a:r>
            <a:endParaRPr lang="tr-TR" dirty="0"/>
          </a:p>
          <a:p>
            <a:pPr marL="1099185" marR="5715" indent="-343535" algn="just">
              <a:lnSpc>
                <a:spcPct val="100000"/>
              </a:lnSpc>
              <a:spcBef>
                <a:spcPts val="5"/>
              </a:spcBef>
              <a:buFont typeface="Arial"/>
              <a:buChar char="•"/>
              <a:tabLst>
                <a:tab pos="1099820" algn="l"/>
              </a:tabLst>
            </a:pPr>
            <a:r>
              <a:rPr lang="tr-TR" spc="-40" dirty="0"/>
              <a:t>Türk</a:t>
            </a:r>
            <a:r>
              <a:rPr lang="tr-TR" spc="-35" dirty="0"/>
              <a:t> </a:t>
            </a:r>
            <a:r>
              <a:rPr lang="tr-TR" dirty="0"/>
              <a:t>malı</a:t>
            </a:r>
            <a:r>
              <a:rPr lang="tr-TR" spc="5" dirty="0"/>
              <a:t> </a:t>
            </a:r>
            <a:r>
              <a:rPr lang="tr-TR" spc="-5" dirty="0"/>
              <a:t>imajının</a:t>
            </a:r>
            <a:r>
              <a:rPr lang="tr-TR" dirty="0"/>
              <a:t> </a:t>
            </a:r>
            <a:r>
              <a:rPr lang="tr-TR" spc="-15" dirty="0"/>
              <a:t>korunması</a:t>
            </a:r>
            <a:r>
              <a:rPr lang="tr-TR" spc="-10" dirty="0"/>
              <a:t> </a:t>
            </a:r>
            <a:r>
              <a:rPr lang="tr-TR" spc="-5" dirty="0"/>
              <a:t>amacıyla</a:t>
            </a:r>
            <a:r>
              <a:rPr lang="tr-TR" dirty="0"/>
              <a:t> </a:t>
            </a:r>
            <a:r>
              <a:rPr lang="tr-TR" b="1" spc="-15" dirty="0">
                <a:solidFill>
                  <a:srgbClr val="FF0000"/>
                </a:solidFill>
              </a:rPr>
              <a:t>ihraç</a:t>
            </a:r>
            <a:r>
              <a:rPr lang="tr-TR" b="1" spc="-10" dirty="0">
                <a:solidFill>
                  <a:srgbClr val="FF0000"/>
                </a:solidFill>
              </a:rPr>
              <a:t> </a:t>
            </a:r>
            <a:r>
              <a:rPr lang="tr-TR" b="1" spc="-5" dirty="0">
                <a:solidFill>
                  <a:srgbClr val="FF0000"/>
                </a:solidFill>
              </a:rPr>
              <a:t>edilen </a:t>
            </a:r>
            <a:r>
              <a:rPr lang="tr-TR" b="1" dirty="0">
                <a:solidFill>
                  <a:srgbClr val="FF0000"/>
                </a:solidFill>
              </a:rPr>
              <a:t> </a:t>
            </a:r>
            <a:r>
              <a:rPr lang="tr-TR" b="1" spc="-5" dirty="0">
                <a:solidFill>
                  <a:srgbClr val="FF0000"/>
                </a:solidFill>
              </a:rPr>
              <a:t>ürünlerin</a:t>
            </a:r>
            <a:r>
              <a:rPr lang="tr-TR" b="1" dirty="0">
                <a:solidFill>
                  <a:srgbClr val="FF0000"/>
                </a:solidFill>
              </a:rPr>
              <a:t> </a:t>
            </a:r>
            <a:r>
              <a:rPr lang="tr-TR" spc="5" dirty="0"/>
              <a:t>de</a:t>
            </a:r>
            <a:r>
              <a:rPr lang="tr-TR" spc="10" dirty="0"/>
              <a:t> </a:t>
            </a:r>
            <a:r>
              <a:rPr lang="tr-TR" spc="-5" dirty="0"/>
              <a:t>güvenli</a:t>
            </a:r>
            <a:r>
              <a:rPr lang="tr-TR" dirty="0"/>
              <a:t> </a:t>
            </a:r>
            <a:r>
              <a:rPr lang="tr-TR" spc="-5" dirty="0"/>
              <a:t>olmasının</a:t>
            </a:r>
            <a:r>
              <a:rPr lang="tr-TR" dirty="0"/>
              <a:t> </a:t>
            </a:r>
            <a:r>
              <a:rPr lang="tr-TR" spc="-5" dirty="0"/>
              <a:t>sağlanması</a:t>
            </a:r>
            <a:r>
              <a:rPr lang="tr-TR" dirty="0"/>
              <a:t> </a:t>
            </a:r>
            <a:r>
              <a:rPr lang="tr-TR" spc="-10" dirty="0"/>
              <a:t>hususları </a:t>
            </a:r>
            <a:r>
              <a:rPr lang="tr-TR" spc="-10" dirty="0" smtClean="0"/>
              <a:t>,</a:t>
            </a:r>
            <a:r>
              <a:rPr lang="tr-TR" spc="-5" dirty="0" smtClean="0"/>
              <a:t> </a:t>
            </a:r>
            <a:r>
              <a:rPr lang="tr-TR" spc="-5" dirty="0"/>
              <a:t>yeni</a:t>
            </a:r>
            <a:r>
              <a:rPr lang="tr-TR" spc="-20" dirty="0"/>
              <a:t> </a:t>
            </a:r>
            <a:r>
              <a:rPr lang="tr-TR" spc="-5" dirty="0"/>
              <a:t>bir</a:t>
            </a:r>
            <a:r>
              <a:rPr lang="tr-TR" dirty="0"/>
              <a:t> </a:t>
            </a:r>
            <a:r>
              <a:rPr lang="tr-TR" spc="-10" dirty="0"/>
              <a:t>düzenleme</a:t>
            </a:r>
            <a:r>
              <a:rPr lang="tr-TR" spc="-5" dirty="0"/>
              <a:t> </a:t>
            </a:r>
            <a:r>
              <a:rPr lang="tr-TR" spc="-10" dirty="0"/>
              <a:t>ihtiyacı</a:t>
            </a:r>
            <a:r>
              <a:rPr lang="tr-TR" spc="-25" dirty="0"/>
              <a:t> doğurmuştur.</a:t>
            </a:r>
            <a:endParaRPr lang="tr-TR" dirty="0"/>
          </a:p>
          <a:p>
            <a:endParaRPr lang="tr-TR" dirty="0"/>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3266660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0815" y="1302766"/>
            <a:ext cx="4722368" cy="430887"/>
          </a:xfrm>
        </p:spPr>
        <p:txBody>
          <a:bodyPr/>
          <a:lstStyle/>
          <a:p>
            <a:r>
              <a:rPr lang="tr-TR" dirty="0" smtClean="0"/>
              <a:t>                 İÇERİK</a:t>
            </a:r>
            <a:endParaRPr lang="tr-TR" dirty="0"/>
          </a:p>
        </p:txBody>
      </p:sp>
      <p:sp>
        <p:nvSpPr>
          <p:cNvPr id="3" name="Metin Yer Tutucusu 2"/>
          <p:cNvSpPr>
            <a:spLocks noGrp="1"/>
          </p:cNvSpPr>
          <p:nvPr>
            <p:ph type="body" idx="1"/>
          </p:nvPr>
        </p:nvSpPr>
        <p:spPr>
          <a:xfrm>
            <a:off x="481685" y="1929765"/>
            <a:ext cx="8180628" cy="3693319"/>
          </a:xfrm>
        </p:spPr>
        <p:txBody>
          <a:bodyPr/>
          <a:lstStyle/>
          <a:p>
            <a:pPr marL="457200" indent="-457200">
              <a:buAutoNum type="arabicPeriod"/>
            </a:pPr>
            <a:r>
              <a:rPr lang="tr-TR" dirty="0" smtClean="0"/>
              <a:t>BÖLÜM: TEMEL TANIMLAR VE KAVRAMLAR</a:t>
            </a:r>
          </a:p>
          <a:p>
            <a:pPr marL="457200" indent="-457200">
              <a:buAutoNum type="arabicPeriod"/>
            </a:pPr>
            <a:endParaRPr lang="tr-TR" dirty="0"/>
          </a:p>
          <a:p>
            <a:pPr marL="457200" indent="-457200">
              <a:buAutoNum type="arabicPeriod"/>
            </a:pPr>
            <a:r>
              <a:rPr lang="tr-TR" dirty="0" smtClean="0"/>
              <a:t>BÖLÜM: 7223 SAYILI ÜRÜN GÜVENLİĞİ TEKNİK DÜZENLEMELER KANUNU VE YÜKÜMLÜLÜKLER</a:t>
            </a:r>
          </a:p>
          <a:p>
            <a:pPr marL="457200" indent="-457200">
              <a:buAutoNum type="arabicPeriod"/>
            </a:pPr>
            <a:endParaRPr lang="tr-TR" dirty="0"/>
          </a:p>
          <a:p>
            <a:pPr marL="457200" indent="-457200">
              <a:buAutoNum type="arabicPeriod"/>
            </a:pPr>
            <a:endParaRPr lang="tr-TR" dirty="0" smtClean="0"/>
          </a:p>
          <a:p>
            <a:pPr marL="457200" indent="-457200">
              <a:buAutoNum type="arabicPeriod"/>
            </a:pPr>
            <a:r>
              <a:rPr lang="tr-TR" dirty="0" smtClean="0"/>
              <a:t>BÖLÜM: AGREGA YAPI MALZEMESİNE YÖNELİK YÜRÜTÜLEN PİYASA GÖZETİMİ VE DENETİMİ FAALİYETİ.</a:t>
            </a:r>
          </a:p>
          <a:p>
            <a:pPr marL="457200" indent="-457200">
              <a:buAutoNum type="arabicPeriod"/>
            </a:pPr>
            <a:endParaRPr lang="tr-TR" dirty="0"/>
          </a:p>
          <a:p>
            <a:endParaRPr lang="tr-TR" dirty="0" smtClean="0"/>
          </a:p>
        </p:txBody>
      </p:sp>
      <p:sp>
        <p:nvSpPr>
          <p:cNvPr id="4"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Tree>
    <p:extLst>
      <p:ext uri="{BB962C8B-B14F-4D97-AF65-F5344CB8AC3E}">
        <p14:creationId xmlns:p14="http://schemas.microsoft.com/office/powerpoint/2010/main" val="4026216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57200" y="1371600"/>
            <a:ext cx="8763000" cy="4953000"/>
          </a:xfrm>
          <a:prstGeom prst="rect">
            <a:avLst/>
          </a:prstGeom>
        </p:spPr>
      </p:pic>
      <p:sp>
        <p:nvSpPr>
          <p:cNvPr id="2" name="Dikdörtgen 1"/>
          <p:cNvSpPr/>
          <p:nvPr/>
        </p:nvSpPr>
        <p:spPr>
          <a:xfrm>
            <a:off x="3354102" y="3244334"/>
            <a:ext cx="2435795" cy="369332"/>
          </a:xfrm>
          <a:prstGeom prst="rect">
            <a:avLst/>
          </a:prstGeom>
        </p:spPr>
        <p:txBody>
          <a:bodyPr wrap="none">
            <a:spAutoFit/>
          </a:bodyPr>
          <a:lstStyle/>
          <a:p>
            <a:pPr marL="12700">
              <a:lnSpc>
                <a:spcPct val="100000"/>
              </a:lnSpc>
              <a:spcBef>
                <a:spcPts val="105"/>
              </a:spcBef>
            </a:pPr>
            <a:r>
              <a:rPr lang="tr-TR" b="1" dirty="0">
                <a:solidFill>
                  <a:srgbClr val="C00000"/>
                </a:solidFill>
                <a:cs typeface="Calibri"/>
              </a:rPr>
              <a:t>BURSA İL MÜDÜRLÜĞÜ</a:t>
            </a:r>
          </a:p>
        </p:txBody>
      </p:sp>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29532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62200" y="1143000"/>
            <a:ext cx="5181600" cy="461665"/>
          </a:xfrm>
          <a:prstGeom prst="rect">
            <a:avLst/>
          </a:prstGeom>
          <a:noFill/>
        </p:spPr>
        <p:txBody>
          <a:bodyPr wrap="square" rtlCol="0">
            <a:spAutoFit/>
          </a:bodyPr>
          <a:lstStyle/>
          <a:p>
            <a:r>
              <a:rPr lang="tr-TR" sz="2400" b="1" dirty="0" smtClean="0">
                <a:solidFill>
                  <a:srgbClr val="C00000"/>
                </a:solidFill>
              </a:rPr>
              <a:t>7223 SAYILI KANUNUN AMACI</a:t>
            </a:r>
          </a:p>
        </p:txBody>
      </p:sp>
      <p:sp>
        <p:nvSpPr>
          <p:cNvPr id="6" name="Metin kutusu 5"/>
          <p:cNvSpPr txBox="1"/>
          <p:nvPr/>
        </p:nvSpPr>
        <p:spPr>
          <a:xfrm>
            <a:off x="762000" y="1828800"/>
            <a:ext cx="7467600" cy="3139321"/>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ÜRÜNLERİN  </a:t>
            </a:r>
            <a:r>
              <a:rPr lang="tr-TR" dirty="0" smtClean="0">
                <a:solidFill>
                  <a:srgbClr val="C00000"/>
                </a:solidFill>
              </a:rPr>
              <a:t>GÜVENLİ </a:t>
            </a:r>
            <a:r>
              <a:rPr lang="tr-TR" dirty="0" smtClean="0"/>
              <a:t>VE İLGİLİ </a:t>
            </a:r>
            <a:r>
              <a:rPr lang="tr-TR" dirty="0" smtClean="0">
                <a:solidFill>
                  <a:srgbClr val="C00000"/>
                </a:solidFill>
              </a:rPr>
              <a:t>TEKNİK DÜZENLEMELERE UYGUN </a:t>
            </a:r>
            <a:r>
              <a:rPr lang="tr-TR" dirty="0" smtClean="0"/>
              <a:t>OLMASINI SAĞLAMAK</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smtClean="0"/>
              <a:t>PİYASA GÖZETİMİ VE DENETİMİNİN ESASLARINI BELİRLEMEK</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smtClean="0"/>
              <a:t>YETKİLİ KURULUŞLARIN GÖREVLERİNİ BELİRLEMEK</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smtClean="0"/>
              <a:t>İKTİSADİ İŞLETMELERİN YÜKÜMLÜLÜKLERİNİ BELİRLEMEK</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smtClean="0"/>
              <a:t>UYUNLUK DEĞERLENDİRME KURULUŞLARININ YÜKÜMLÜKÜKLERİNİ  BELİRLEMEK</a:t>
            </a:r>
            <a:endParaRPr lang="tr-TR" dirty="0"/>
          </a:p>
        </p:txBody>
      </p:sp>
      <p:sp>
        <p:nvSpPr>
          <p:cNvPr id="7"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8"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8666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endParaRPr lang="tr-TR"/>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381000" y="1066800"/>
            <a:ext cx="8458200" cy="5073923"/>
          </a:xfrm>
          <a:prstGeom prst="rect">
            <a:avLst/>
          </a:prstGeom>
        </p:spPr>
      </p:pic>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47863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3400" y="1295400"/>
            <a:ext cx="8153400" cy="54553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0000"/>
                </a:solidFill>
                <a:latin typeface="Calibri"/>
                <a:cs typeface="Calibri"/>
              </a:rPr>
              <a:t>İZLENEBİLİRLİK:</a:t>
            </a:r>
            <a:endParaRPr sz="1600" dirty="0">
              <a:latin typeface="Calibri"/>
              <a:cs typeface="Calibri"/>
            </a:endParaRPr>
          </a:p>
          <a:p>
            <a:pPr marL="12700" marR="5715" algn="just">
              <a:lnSpc>
                <a:spcPct val="100000"/>
              </a:lnSpc>
            </a:pPr>
            <a:r>
              <a:rPr sz="1600" spc="-5" dirty="0">
                <a:latin typeface="Calibri"/>
                <a:cs typeface="Calibri"/>
              </a:rPr>
              <a:t>Güvensiz ürünün </a:t>
            </a:r>
            <a:r>
              <a:rPr sz="1600" dirty="0">
                <a:latin typeface="Calibri"/>
                <a:cs typeface="Calibri"/>
              </a:rPr>
              <a:t>asli </a:t>
            </a:r>
            <a:r>
              <a:rPr sz="1600" spc="-5" dirty="0">
                <a:latin typeface="Calibri"/>
                <a:cs typeface="Calibri"/>
              </a:rPr>
              <a:t>sorumlusuna ulaşmak </a:t>
            </a:r>
            <a:r>
              <a:rPr sz="1600" spc="-5" dirty="0" err="1">
                <a:latin typeface="Calibri"/>
                <a:cs typeface="Calibri"/>
              </a:rPr>
              <a:t>amacıyla</a:t>
            </a:r>
            <a:r>
              <a:rPr sz="1600" spc="-5" dirty="0">
                <a:latin typeface="Calibri"/>
                <a:cs typeface="Calibri"/>
              </a:rPr>
              <a:t> </a:t>
            </a:r>
            <a:r>
              <a:rPr sz="1600" spc="-5" dirty="0" err="1" smtClean="0">
                <a:latin typeface="Calibri"/>
                <a:cs typeface="Calibri"/>
              </a:rPr>
              <a:t>tedarik</a:t>
            </a:r>
            <a:r>
              <a:rPr sz="1600" spc="535" dirty="0" smtClean="0">
                <a:latin typeface="Calibri"/>
                <a:cs typeface="Calibri"/>
              </a:rPr>
              <a:t> </a:t>
            </a:r>
            <a:r>
              <a:rPr sz="1600" spc="-5" dirty="0">
                <a:latin typeface="Calibri"/>
                <a:cs typeface="Calibri"/>
              </a:rPr>
              <a:t>zincirinde </a:t>
            </a:r>
            <a:r>
              <a:rPr sz="1600" spc="-530" dirty="0">
                <a:latin typeface="Calibri"/>
                <a:cs typeface="Calibri"/>
              </a:rPr>
              <a:t> </a:t>
            </a:r>
            <a:r>
              <a:rPr sz="1600" spc="-10" dirty="0">
                <a:latin typeface="Calibri"/>
                <a:cs typeface="Calibri"/>
              </a:rPr>
              <a:t>tüketicinin </a:t>
            </a:r>
            <a:r>
              <a:rPr sz="1600" spc="-5" dirty="0">
                <a:latin typeface="Calibri"/>
                <a:cs typeface="Calibri"/>
              </a:rPr>
              <a:t>eline ulaşana </a:t>
            </a:r>
            <a:r>
              <a:rPr sz="1600" spc="-10" dirty="0">
                <a:latin typeface="Calibri"/>
                <a:cs typeface="Calibri"/>
              </a:rPr>
              <a:t>kadar </a:t>
            </a:r>
            <a:r>
              <a:rPr sz="1600" spc="-5" dirty="0">
                <a:latin typeface="Calibri"/>
                <a:cs typeface="Calibri"/>
              </a:rPr>
              <a:t>geçen </a:t>
            </a:r>
            <a:r>
              <a:rPr sz="1600" spc="-10" dirty="0">
                <a:latin typeface="Calibri"/>
                <a:cs typeface="Calibri"/>
              </a:rPr>
              <a:t>süreçte </a:t>
            </a:r>
            <a:r>
              <a:rPr sz="1600" spc="-5" dirty="0">
                <a:latin typeface="Calibri"/>
                <a:cs typeface="Calibri"/>
              </a:rPr>
              <a:t>bir ürünü </a:t>
            </a:r>
            <a:r>
              <a:rPr sz="1600" spc="-15" dirty="0">
                <a:latin typeface="Calibri"/>
                <a:cs typeface="Calibri"/>
              </a:rPr>
              <a:t>satan </a:t>
            </a:r>
            <a:r>
              <a:rPr sz="1600" dirty="0">
                <a:latin typeface="Calibri"/>
                <a:cs typeface="Calibri"/>
              </a:rPr>
              <a:t>kişi, </a:t>
            </a:r>
            <a:r>
              <a:rPr sz="1600" spc="5" dirty="0">
                <a:latin typeface="Calibri"/>
                <a:cs typeface="Calibri"/>
              </a:rPr>
              <a:t> </a:t>
            </a:r>
            <a:r>
              <a:rPr sz="1600" spc="-5" dirty="0">
                <a:latin typeface="Calibri"/>
                <a:cs typeface="Calibri"/>
              </a:rPr>
              <a:t>ürünü</a:t>
            </a:r>
            <a:r>
              <a:rPr sz="1600" dirty="0">
                <a:latin typeface="Calibri"/>
                <a:cs typeface="Calibri"/>
              </a:rPr>
              <a:t> </a:t>
            </a:r>
            <a:r>
              <a:rPr sz="1600" spc="-5" dirty="0">
                <a:latin typeface="Calibri"/>
                <a:cs typeface="Calibri"/>
              </a:rPr>
              <a:t>kimden</a:t>
            </a:r>
            <a:r>
              <a:rPr sz="1600" dirty="0">
                <a:latin typeface="Calibri"/>
                <a:cs typeface="Calibri"/>
              </a:rPr>
              <a:t> aldığının</a:t>
            </a:r>
            <a:r>
              <a:rPr sz="1600" spc="5" dirty="0">
                <a:latin typeface="Calibri"/>
                <a:cs typeface="Calibri"/>
              </a:rPr>
              <a:t> </a:t>
            </a:r>
            <a:r>
              <a:rPr sz="1600" spc="-15" dirty="0">
                <a:latin typeface="Calibri"/>
                <a:cs typeface="Calibri"/>
              </a:rPr>
              <a:t>ve</a:t>
            </a:r>
            <a:r>
              <a:rPr sz="1600" spc="-10" dirty="0">
                <a:latin typeface="Calibri"/>
                <a:cs typeface="Calibri"/>
              </a:rPr>
              <a:t> </a:t>
            </a:r>
            <a:r>
              <a:rPr sz="1600" dirty="0">
                <a:latin typeface="Calibri"/>
                <a:cs typeface="Calibri"/>
              </a:rPr>
              <a:t>kime</a:t>
            </a:r>
            <a:r>
              <a:rPr sz="1600" spc="5" dirty="0">
                <a:latin typeface="Calibri"/>
                <a:cs typeface="Calibri"/>
              </a:rPr>
              <a:t> </a:t>
            </a:r>
            <a:r>
              <a:rPr sz="1600" spc="-10" dirty="0">
                <a:latin typeface="Calibri"/>
                <a:cs typeface="Calibri"/>
              </a:rPr>
              <a:t>sattığının</a:t>
            </a:r>
            <a:r>
              <a:rPr sz="1600" spc="-5" dirty="0">
                <a:latin typeface="Calibri"/>
                <a:cs typeface="Calibri"/>
              </a:rPr>
              <a:t> </a:t>
            </a:r>
            <a:r>
              <a:rPr sz="1600" spc="-20" dirty="0">
                <a:latin typeface="Calibri"/>
                <a:cs typeface="Calibri"/>
              </a:rPr>
              <a:t>kaydını</a:t>
            </a:r>
            <a:r>
              <a:rPr sz="1600" spc="-15" dirty="0">
                <a:latin typeface="Calibri"/>
                <a:cs typeface="Calibri"/>
              </a:rPr>
              <a:t> </a:t>
            </a:r>
            <a:r>
              <a:rPr sz="1600" spc="-30" dirty="0">
                <a:latin typeface="Calibri"/>
                <a:cs typeface="Calibri"/>
              </a:rPr>
              <a:t>tutacaktır. </a:t>
            </a:r>
            <a:r>
              <a:rPr sz="1600" spc="-25" dirty="0">
                <a:latin typeface="Calibri"/>
                <a:cs typeface="Calibri"/>
              </a:rPr>
              <a:t> </a:t>
            </a:r>
            <a:r>
              <a:rPr sz="1600" spc="-5" dirty="0">
                <a:latin typeface="Calibri"/>
                <a:cs typeface="Calibri"/>
              </a:rPr>
              <a:t>İzlenebilirlik, </a:t>
            </a:r>
            <a:r>
              <a:rPr sz="1600" spc="-20" dirty="0">
                <a:latin typeface="Calibri"/>
                <a:cs typeface="Calibri"/>
              </a:rPr>
              <a:t>kayıt </a:t>
            </a:r>
            <a:r>
              <a:rPr sz="1600" spc="-5" dirty="0">
                <a:latin typeface="Calibri"/>
                <a:cs typeface="Calibri"/>
              </a:rPr>
              <a:t>dışı </a:t>
            </a:r>
            <a:r>
              <a:rPr sz="1600" spc="-20" dirty="0">
                <a:latin typeface="Calibri"/>
                <a:cs typeface="Calibri"/>
              </a:rPr>
              <a:t>ekonomi </a:t>
            </a:r>
            <a:r>
              <a:rPr sz="1600" dirty="0">
                <a:latin typeface="Calibri"/>
                <a:cs typeface="Calibri"/>
              </a:rPr>
              <a:t>ile </a:t>
            </a:r>
            <a:r>
              <a:rPr sz="1600" spc="-5" dirty="0">
                <a:latin typeface="Calibri"/>
                <a:cs typeface="Calibri"/>
              </a:rPr>
              <a:t>mücadelede de önemli bir </a:t>
            </a:r>
            <a:r>
              <a:rPr sz="1600" spc="-15" dirty="0">
                <a:latin typeface="Calibri"/>
                <a:cs typeface="Calibri"/>
              </a:rPr>
              <a:t>araç </a:t>
            </a:r>
            <a:r>
              <a:rPr sz="1600" spc="-530" dirty="0">
                <a:latin typeface="Calibri"/>
                <a:cs typeface="Calibri"/>
              </a:rPr>
              <a:t> </a:t>
            </a:r>
            <a:r>
              <a:rPr sz="1600" spc="-30" dirty="0" err="1">
                <a:latin typeface="Calibri"/>
                <a:cs typeface="Calibri"/>
              </a:rPr>
              <a:t>olacaktır</a:t>
            </a:r>
            <a:r>
              <a:rPr sz="1600" spc="-30" dirty="0" smtClean="0">
                <a:latin typeface="Calibri"/>
                <a:cs typeface="Calibri"/>
              </a:rPr>
              <a:t>.</a:t>
            </a:r>
            <a:endParaRPr lang="tr-TR" sz="1600" spc="-30" dirty="0" smtClean="0">
              <a:latin typeface="Calibri"/>
              <a:cs typeface="Calibri"/>
            </a:endParaRPr>
          </a:p>
          <a:p>
            <a:pPr marL="12700" marR="5080" algn="just"/>
            <a:r>
              <a:rPr lang="tr-TR" sz="1600" b="1" spc="-5" dirty="0" smtClean="0">
                <a:solidFill>
                  <a:srgbClr val="FF0000"/>
                </a:solidFill>
                <a:cs typeface="Calibri"/>
              </a:rPr>
              <a:t>GERİ</a:t>
            </a:r>
            <a:r>
              <a:rPr lang="tr-TR" sz="1600" b="1" spc="-45" dirty="0" smtClean="0">
                <a:solidFill>
                  <a:srgbClr val="FF0000"/>
                </a:solidFill>
                <a:cs typeface="Calibri"/>
              </a:rPr>
              <a:t> </a:t>
            </a:r>
            <a:r>
              <a:rPr lang="tr-TR" sz="1600" b="1" spc="-10" dirty="0">
                <a:solidFill>
                  <a:srgbClr val="FF0000"/>
                </a:solidFill>
                <a:cs typeface="Calibri"/>
              </a:rPr>
              <a:t>ÇAĞIRMA:</a:t>
            </a:r>
            <a:endParaRPr lang="tr-TR" sz="1600" dirty="0">
              <a:cs typeface="Calibri"/>
            </a:endParaRPr>
          </a:p>
          <a:p>
            <a:pPr marL="12700" marR="5080" algn="just">
              <a:lnSpc>
                <a:spcPct val="100000"/>
              </a:lnSpc>
            </a:pPr>
            <a:r>
              <a:rPr lang="tr-TR" sz="1600" spc="-5" dirty="0" err="1" smtClean="0">
                <a:latin typeface="Calibri"/>
                <a:cs typeface="Calibri"/>
              </a:rPr>
              <a:t>Güven</a:t>
            </a:r>
            <a:r>
              <a:rPr lang="tr-TR" sz="1600" spc="-5" dirty="0" err="1">
                <a:latin typeface="Calibri"/>
                <a:cs typeface="Calibri"/>
              </a:rPr>
              <a:t>s</a:t>
            </a:r>
            <a:r>
              <a:rPr sz="1600" spc="-5" dirty="0" err="1" smtClean="0">
                <a:latin typeface="Calibri"/>
                <a:cs typeface="Calibri"/>
              </a:rPr>
              <a:t>iz</a:t>
            </a:r>
            <a:r>
              <a:rPr sz="1600" dirty="0" smtClean="0">
                <a:latin typeface="Calibri"/>
                <a:cs typeface="Calibri"/>
              </a:rPr>
              <a:t> </a:t>
            </a:r>
            <a:r>
              <a:rPr sz="1600" dirty="0">
                <a:latin typeface="Calibri"/>
                <a:cs typeface="Calibri"/>
              </a:rPr>
              <a:t>ürünlerin</a:t>
            </a:r>
            <a:r>
              <a:rPr sz="1600" spc="5" dirty="0">
                <a:latin typeface="Calibri"/>
                <a:cs typeface="Calibri"/>
              </a:rPr>
              <a:t> </a:t>
            </a:r>
            <a:r>
              <a:rPr sz="1600" spc="-10" dirty="0">
                <a:latin typeface="Calibri"/>
                <a:cs typeface="Calibri"/>
              </a:rPr>
              <a:t>tüketiciden</a:t>
            </a:r>
            <a:r>
              <a:rPr sz="1600" spc="-5" dirty="0">
                <a:latin typeface="Calibri"/>
                <a:cs typeface="Calibri"/>
              </a:rPr>
              <a:t> </a:t>
            </a:r>
            <a:r>
              <a:rPr sz="1600" spc="-10" dirty="0">
                <a:latin typeface="Calibri"/>
                <a:cs typeface="Calibri"/>
              </a:rPr>
              <a:t>geri</a:t>
            </a:r>
            <a:r>
              <a:rPr sz="1600" spc="-5" dirty="0">
                <a:latin typeface="Calibri"/>
                <a:cs typeface="Calibri"/>
              </a:rPr>
              <a:t> çağrılması</a:t>
            </a:r>
            <a:r>
              <a:rPr sz="1600" dirty="0">
                <a:latin typeface="Calibri"/>
                <a:cs typeface="Calibri"/>
              </a:rPr>
              <a:t> </a:t>
            </a:r>
            <a:r>
              <a:rPr sz="1600" spc="-15" dirty="0">
                <a:latin typeface="Calibri"/>
                <a:cs typeface="Calibri"/>
              </a:rPr>
              <a:t>zorunlu</a:t>
            </a:r>
            <a:r>
              <a:rPr sz="1600" spc="-10" dirty="0">
                <a:latin typeface="Calibri"/>
                <a:cs typeface="Calibri"/>
              </a:rPr>
              <a:t> </a:t>
            </a:r>
            <a:r>
              <a:rPr sz="1600" spc="-5" dirty="0">
                <a:latin typeface="Calibri"/>
                <a:cs typeface="Calibri"/>
              </a:rPr>
              <a:t>hale </a:t>
            </a:r>
            <a:r>
              <a:rPr sz="1600" dirty="0">
                <a:latin typeface="Calibri"/>
                <a:cs typeface="Calibri"/>
              </a:rPr>
              <a:t> </a:t>
            </a:r>
            <a:r>
              <a:rPr sz="1600" spc="-25" dirty="0">
                <a:latin typeface="Calibri"/>
                <a:cs typeface="Calibri"/>
              </a:rPr>
              <a:t>getirilmiştir.</a:t>
            </a:r>
            <a:r>
              <a:rPr sz="1600" spc="-20" dirty="0">
                <a:latin typeface="Calibri"/>
                <a:cs typeface="Calibri"/>
              </a:rPr>
              <a:t> </a:t>
            </a:r>
            <a:r>
              <a:rPr sz="1600" spc="-5" dirty="0" err="1">
                <a:latin typeface="Calibri"/>
                <a:cs typeface="Calibri"/>
              </a:rPr>
              <a:t>Böylece</a:t>
            </a:r>
            <a:r>
              <a:rPr sz="1600" dirty="0">
                <a:latin typeface="Calibri"/>
                <a:cs typeface="Calibri"/>
              </a:rPr>
              <a:t> </a:t>
            </a:r>
            <a:r>
              <a:rPr sz="1600" spc="-10" dirty="0" err="1" smtClean="0">
                <a:latin typeface="Calibri"/>
                <a:cs typeface="Calibri"/>
              </a:rPr>
              <a:t>tüketicilerin</a:t>
            </a:r>
            <a:r>
              <a:rPr lang="tr-TR" sz="1600" spc="-5" dirty="0">
                <a:latin typeface="Calibri"/>
                <a:cs typeface="Calibri"/>
              </a:rPr>
              <a:t> </a:t>
            </a:r>
            <a:r>
              <a:rPr sz="1600" spc="-5" dirty="0" err="1" smtClean="0">
                <a:latin typeface="Calibri"/>
                <a:cs typeface="Calibri"/>
              </a:rPr>
              <a:t>güvensiz</a:t>
            </a:r>
            <a:r>
              <a:rPr sz="1600" dirty="0" smtClean="0">
                <a:latin typeface="Calibri"/>
                <a:cs typeface="Calibri"/>
              </a:rPr>
              <a:t> </a:t>
            </a:r>
            <a:r>
              <a:rPr sz="1600" spc="-5" dirty="0">
                <a:latin typeface="Calibri"/>
                <a:cs typeface="Calibri"/>
              </a:rPr>
              <a:t>üründen</a:t>
            </a:r>
            <a:r>
              <a:rPr sz="1600" dirty="0">
                <a:latin typeface="Calibri"/>
                <a:cs typeface="Calibri"/>
              </a:rPr>
              <a:t> </a:t>
            </a:r>
            <a:r>
              <a:rPr sz="1600" spc="-10" dirty="0">
                <a:latin typeface="Calibri"/>
                <a:cs typeface="Calibri"/>
              </a:rPr>
              <a:t>kaynaklı </a:t>
            </a:r>
            <a:r>
              <a:rPr sz="1600" spc="-5" dirty="0">
                <a:latin typeface="Calibri"/>
                <a:cs typeface="Calibri"/>
              </a:rPr>
              <a:t> </a:t>
            </a:r>
            <a:r>
              <a:rPr sz="1600" spc="-10" dirty="0">
                <a:latin typeface="Calibri"/>
                <a:cs typeface="Calibri"/>
              </a:rPr>
              <a:t>mağduriyeti</a:t>
            </a:r>
            <a:r>
              <a:rPr sz="1600" spc="-40" dirty="0">
                <a:latin typeface="Calibri"/>
                <a:cs typeface="Calibri"/>
              </a:rPr>
              <a:t> </a:t>
            </a:r>
            <a:r>
              <a:rPr sz="1600" spc="-20" dirty="0" err="1">
                <a:latin typeface="Calibri"/>
                <a:cs typeface="Calibri"/>
              </a:rPr>
              <a:t>giderilecektir</a:t>
            </a:r>
            <a:r>
              <a:rPr sz="2400" spc="-20" dirty="0" smtClean="0">
                <a:latin typeface="Calibri"/>
                <a:cs typeface="Calibri"/>
              </a:rPr>
              <a:t>.</a:t>
            </a:r>
            <a:endParaRPr lang="tr-TR" sz="2400" spc="-20" dirty="0" smtClean="0">
              <a:latin typeface="Calibri"/>
              <a:cs typeface="Calibri"/>
            </a:endParaRPr>
          </a:p>
          <a:p>
            <a:pPr marL="12700">
              <a:lnSpc>
                <a:spcPct val="100000"/>
              </a:lnSpc>
              <a:spcBef>
                <a:spcPts val="100"/>
              </a:spcBef>
            </a:pPr>
            <a:r>
              <a:rPr lang="tr-TR" sz="1600" b="1" dirty="0">
                <a:solidFill>
                  <a:srgbClr val="FF0000"/>
                </a:solidFill>
                <a:cs typeface="Calibri"/>
              </a:rPr>
              <a:t>ÜRÜN</a:t>
            </a:r>
            <a:r>
              <a:rPr lang="tr-TR" sz="1600" b="1" spc="-70" dirty="0">
                <a:solidFill>
                  <a:srgbClr val="FF0000"/>
                </a:solidFill>
                <a:cs typeface="Calibri"/>
              </a:rPr>
              <a:t> </a:t>
            </a:r>
            <a:r>
              <a:rPr lang="tr-TR" sz="1600" b="1" spc="-10" dirty="0">
                <a:solidFill>
                  <a:srgbClr val="FF0000"/>
                </a:solidFill>
                <a:cs typeface="Calibri"/>
              </a:rPr>
              <a:t>SORUMLULUĞU:</a:t>
            </a:r>
            <a:endParaRPr lang="tr-TR" sz="1600" dirty="0">
              <a:cs typeface="Calibri"/>
            </a:endParaRPr>
          </a:p>
          <a:p>
            <a:pPr marL="12700" marR="5080" algn="just">
              <a:lnSpc>
                <a:spcPct val="100000"/>
              </a:lnSpc>
            </a:pPr>
            <a:r>
              <a:rPr lang="tr-TR" sz="1600" spc="-5" dirty="0">
                <a:cs typeface="Calibri"/>
              </a:rPr>
              <a:t>Güvensiz</a:t>
            </a:r>
            <a:r>
              <a:rPr lang="tr-TR" sz="1600" dirty="0">
                <a:cs typeface="Calibri"/>
              </a:rPr>
              <a:t> </a:t>
            </a:r>
            <a:r>
              <a:rPr lang="tr-TR" sz="1600" spc="-5" dirty="0">
                <a:cs typeface="Calibri"/>
              </a:rPr>
              <a:t>ürünün</a:t>
            </a:r>
            <a:r>
              <a:rPr lang="tr-TR" sz="1600" dirty="0">
                <a:cs typeface="Calibri"/>
              </a:rPr>
              <a:t> sebep</a:t>
            </a:r>
            <a:r>
              <a:rPr lang="tr-TR" sz="1600" spc="5" dirty="0">
                <a:cs typeface="Calibri"/>
              </a:rPr>
              <a:t> </a:t>
            </a:r>
            <a:r>
              <a:rPr lang="tr-TR" sz="1600" spc="-5" dirty="0">
                <a:cs typeface="Calibri"/>
              </a:rPr>
              <a:t>olduğu</a:t>
            </a:r>
            <a:r>
              <a:rPr lang="tr-TR" sz="1600" dirty="0">
                <a:cs typeface="Calibri"/>
              </a:rPr>
              <a:t> </a:t>
            </a:r>
            <a:r>
              <a:rPr lang="tr-TR" sz="1600" spc="-5" dirty="0">
                <a:cs typeface="Calibri"/>
              </a:rPr>
              <a:t>ölüm</a:t>
            </a:r>
            <a:r>
              <a:rPr lang="tr-TR" sz="1600" dirty="0">
                <a:cs typeface="Calibri"/>
              </a:rPr>
              <a:t> </a:t>
            </a:r>
            <a:r>
              <a:rPr lang="tr-TR" sz="1600" spc="-15" dirty="0">
                <a:cs typeface="Calibri"/>
              </a:rPr>
              <a:t>ve</a:t>
            </a:r>
            <a:r>
              <a:rPr lang="tr-TR" sz="1600" spc="-10" dirty="0">
                <a:cs typeface="Calibri"/>
              </a:rPr>
              <a:t> yaralanmalar</a:t>
            </a:r>
            <a:r>
              <a:rPr lang="tr-TR" sz="1600" spc="-5" dirty="0">
                <a:cs typeface="Calibri"/>
              </a:rPr>
              <a:t> </a:t>
            </a:r>
            <a:r>
              <a:rPr lang="tr-TR" sz="1600" spc="-20" dirty="0">
                <a:cs typeface="Calibri"/>
              </a:rPr>
              <a:t>veya </a:t>
            </a:r>
            <a:r>
              <a:rPr lang="tr-TR" sz="1600" spc="-530" dirty="0">
                <a:cs typeface="Calibri"/>
              </a:rPr>
              <a:t> </a:t>
            </a:r>
            <a:r>
              <a:rPr lang="tr-TR" sz="1600" spc="-15" dirty="0">
                <a:cs typeface="Calibri"/>
              </a:rPr>
              <a:t>başka </a:t>
            </a:r>
            <a:r>
              <a:rPr lang="tr-TR" sz="1600" spc="-5" dirty="0">
                <a:cs typeface="Calibri"/>
              </a:rPr>
              <a:t>bir </a:t>
            </a:r>
            <a:r>
              <a:rPr lang="tr-TR" sz="1600" spc="-10" dirty="0">
                <a:cs typeface="Calibri"/>
              </a:rPr>
              <a:t>ürüne </a:t>
            </a:r>
            <a:r>
              <a:rPr lang="tr-TR" sz="1600" spc="-15" dirty="0">
                <a:cs typeface="Calibri"/>
              </a:rPr>
              <a:t>verdiği </a:t>
            </a:r>
            <a:r>
              <a:rPr lang="tr-TR" sz="1600" spc="-20" dirty="0">
                <a:cs typeface="Calibri"/>
              </a:rPr>
              <a:t>zararlara karşı </a:t>
            </a:r>
            <a:r>
              <a:rPr lang="tr-TR" sz="1600" spc="-10" dirty="0">
                <a:cs typeface="Calibri"/>
              </a:rPr>
              <a:t>imalatçı </a:t>
            </a:r>
            <a:r>
              <a:rPr lang="tr-TR" sz="1600" spc="-20" dirty="0">
                <a:cs typeface="Calibri"/>
              </a:rPr>
              <a:t>veya </a:t>
            </a:r>
            <a:r>
              <a:rPr lang="tr-TR" sz="1600" spc="-10" dirty="0">
                <a:cs typeface="Calibri"/>
              </a:rPr>
              <a:t>ithalatçı, </a:t>
            </a:r>
            <a:r>
              <a:rPr lang="tr-TR" sz="1600" spc="-5" dirty="0">
                <a:cs typeface="Calibri"/>
              </a:rPr>
              <a:t> </a:t>
            </a:r>
            <a:r>
              <a:rPr lang="tr-TR" sz="1600" spc="-20" dirty="0">
                <a:cs typeface="Calibri"/>
              </a:rPr>
              <a:t>zarar</a:t>
            </a:r>
            <a:r>
              <a:rPr lang="tr-TR" sz="1600" spc="-15" dirty="0">
                <a:cs typeface="Calibri"/>
              </a:rPr>
              <a:t> </a:t>
            </a:r>
            <a:r>
              <a:rPr lang="tr-TR" sz="1600" spc="-10" dirty="0">
                <a:cs typeface="Calibri"/>
              </a:rPr>
              <a:t>görene</a:t>
            </a:r>
            <a:r>
              <a:rPr lang="tr-TR" sz="1600" spc="10" dirty="0">
                <a:cs typeface="Calibri"/>
              </a:rPr>
              <a:t> </a:t>
            </a:r>
            <a:r>
              <a:rPr lang="tr-TR" sz="1600" spc="-15" dirty="0">
                <a:cs typeface="Calibri"/>
              </a:rPr>
              <a:t>karşı</a:t>
            </a:r>
            <a:r>
              <a:rPr lang="tr-TR" sz="1600" spc="-30" dirty="0">
                <a:cs typeface="Calibri"/>
              </a:rPr>
              <a:t> </a:t>
            </a:r>
            <a:r>
              <a:rPr lang="tr-TR" sz="1600" spc="-5" dirty="0">
                <a:cs typeface="Calibri"/>
              </a:rPr>
              <a:t>tazminatla</a:t>
            </a:r>
            <a:r>
              <a:rPr lang="tr-TR" sz="1600" spc="-40" dirty="0">
                <a:cs typeface="Calibri"/>
              </a:rPr>
              <a:t> </a:t>
            </a:r>
            <a:r>
              <a:rPr lang="tr-TR" sz="1600" spc="-5" dirty="0">
                <a:cs typeface="Calibri"/>
              </a:rPr>
              <a:t>sorumlu</a:t>
            </a:r>
            <a:r>
              <a:rPr lang="tr-TR" sz="1600" dirty="0">
                <a:cs typeface="Calibri"/>
              </a:rPr>
              <a:t> </a:t>
            </a:r>
            <a:r>
              <a:rPr lang="tr-TR" sz="1600" spc="-30" dirty="0">
                <a:cs typeface="Calibri"/>
              </a:rPr>
              <a:t>olacaktır</a:t>
            </a:r>
            <a:r>
              <a:rPr lang="tr-TR" sz="1600" spc="-30" dirty="0" smtClean="0">
                <a:cs typeface="Calibri"/>
              </a:rPr>
              <a:t>.</a:t>
            </a:r>
          </a:p>
          <a:p>
            <a:pPr marL="12700" marR="5080" algn="just">
              <a:lnSpc>
                <a:spcPct val="100000"/>
              </a:lnSpc>
            </a:pPr>
            <a:r>
              <a:rPr lang="tr-TR" sz="1600" b="1" spc="-30" dirty="0" smtClean="0">
                <a:solidFill>
                  <a:srgbClr val="FF0000"/>
                </a:solidFill>
                <a:cs typeface="Calibri"/>
              </a:rPr>
              <a:t>DUYURU YAPILMASI:</a:t>
            </a:r>
          </a:p>
          <a:p>
            <a:pPr marL="12700" marR="5080" algn="just"/>
            <a:r>
              <a:rPr lang="tr-TR" sz="1600" spc="-5" dirty="0">
                <a:cs typeface="Calibri"/>
              </a:rPr>
              <a:t>Güvensiz</a:t>
            </a:r>
            <a:r>
              <a:rPr lang="tr-TR" sz="1600" dirty="0">
                <a:cs typeface="Calibri"/>
              </a:rPr>
              <a:t> </a:t>
            </a:r>
            <a:r>
              <a:rPr lang="tr-TR" sz="1600" spc="-10" dirty="0">
                <a:cs typeface="Calibri"/>
              </a:rPr>
              <a:t>ürünlere</a:t>
            </a:r>
            <a:r>
              <a:rPr lang="tr-TR" sz="1600" spc="-5" dirty="0">
                <a:cs typeface="Calibri"/>
              </a:rPr>
              <a:t> </a:t>
            </a:r>
            <a:r>
              <a:rPr lang="tr-TR" sz="1600" spc="-20" dirty="0">
                <a:cs typeface="Calibri"/>
              </a:rPr>
              <a:t>karşı</a:t>
            </a:r>
            <a:r>
              <a:rPr lang="tr-TR" sz="1600" spc="-15" dirty="0">
                <a:cs typeface="Calibri"/>
              </a:rPr>
              <a:t> kamuoyu</a:t>
            </a:r>
            <a:r>
              <a:rPr lang="tr-TR" sz="1600" spc="-10" dirty="0">
                <a:cs typeface="Calibri"/>
              </a:rPr>
              <a:t> </a:t>
            </a:r>
            <a:r>
              <a:rPr lang="tr-TR" sz="1600" dirty="0">
                <a:cs typeface="Calibri"/>
              </a:rPr>
              <a:t>etkin</a:t>
            </a:r>
            <a:r>
              <a:rPr lang="tr-TR" sz="1600" spc="5" dirty="0">
                <a:cs typeface="Calibri"/>
              </a:rPr>
              <a:t> </a:t>
            </a:r>
            <a:r>
              <a:rPr lang="tr-TR" sz="1600" spc="-5" dirty="0">
                <a:cs typeface="Calibri"/>
              </a:rPr>
              <a:t>bir</a:t>
            </a:r>
            <a:r>
              <a:rPr lang="tr-TR" sz="1600" dirty="0">
                <a:cs typeface="Calibri"/>
              </a:rPr>
              <a:t> </a:t>
            </a:r>
            <a:r>
              <a:rPr lang="tr-TR" sz="1600" spc="-5" dirty="0">
                <a:cs typeface="Calibri"/>
              </a:rPr>
              <a:t>biçimde </a:t>
            </a:r>
            <a:r>
              <a:rPr lang="tr-TR" sz="1600" dirty="0">
                <a:cs typeface="Calibri"/>
              </a:rPr>
              <a:t> </a:t>
            </a:r>
            <a:r>
              <a:rPr lang="tr-TR" sz="1600" spc="-15" dirty="0">
                <a:cs typeface="Calibri"/>
              </a:rPr>
              <a:t>bilgilendirilecektir.</a:t>
            </a:r>
            <a:r>
              <a:rPr lang="tr-TR" sz="1600" spc="-5" dirty="0">
                <a:cs typeface="Calibri"/>
              </a:rPr>
              <a:t> </a:t>
            </a:r>
            <a:r>
              <a:rPr lang="tr-TR" sz="1600" spc="-25" dirty="0">
                <a:cs typeface="Calibri"/>
              </a:rPr>
              <a:t>Bakanlıklar,</a:t>
            </a:r>
            <a:r>
              <a:rPr lang="tr-TR" sz="1600" spc="20" dirty="0">
                <a:cs typeface="Calibri"/>
              </a:rPr>
              <a:t> </a:t>
            </a:r>
            <a:r>
              <a:rPr lang="tr-TR" sz="1600" spc="-10" dirty="0">
                <a:cs typeface="Calibri"/>
              </a:rPr>
              <a:t>imalatçılar</a:t>
            </a:r>
            <a:r>
              <a:rPr lang="tr-TR" sz="1600" spc="-5" dirty="0">
                <a:cs typeface="Calibri"/>
              </a:rPr>
              <a:t> </a:t>
            </a:r>
            <a:r>
              <a:rPr lang="tr-TR" sz="1600" spc="-15" dirty="0">
                <a:cs typeface="Calibri"/>
              </a:rPr>
              <a:t>tarafından</a:t>
            </a:r>
            <a:r>
              <a:rPr lang="tr-TR" sz="1600" spc="10" dirty="0">
                <a:cs typeface="Calibri"/>
              </a:rPr>
              <a:t> </a:t>
            </a:r>
            <a:r>
              <a:rPr lang="tr-TR" sz="1600" spc="-10" dirty="0" smtClean="0">
                <a:cs typeface="Calibri"/>
              </a:rPr>
              <a:t>yapılan duyurunun etkin olmadığını değerlendirirse duyurunun yöntem ve şeklini değiştirebilecek gerekirse tekrarını isteyecektir.</a:t>
            </a:r>
          </a:p>
          <a:p>
            <a:pPr marL="12700" algn="just">
              <a:lnSpc>
                <a:spcPct val="100000"/>
              </a:lnSpc>
              <a:spcBef>
                <a:spcPts val="100"/>
              </a:spcBef>
            </a:pPr>
            <a:r>
              <a:rPr lang="tr-TR" sz="1600" b="1" spc="-35" dirty="0">
                <a:solidFill>
                  <a:srgbClr val="FF0000"/>
                </a:solidFill>
                <a:cs typeface="Calibri"/>
              </a:rPr>
              <a:t>İHRACAT </a:t>
            </a:r>
            <a:r>
              <a:rPr lang="tr-TR" sz="1600" b="1" spc="-5" dirty="0">
                <a:solidFill>
                  <a:srgbClr val="FF0000"/>
                </a:solidFill>
                <a:cs typeface="Calibri"/>
              </a:rPr>
              <a:t>KAPSAMA</a:t>
            </a:r>
            <a:r>
              <a:rPr lang="tr-TR" sz="1600" b="1" spc="-25" dirty="0">
                <a:solidFill>
                  <a:srgbClr val="FF0000"/>
                </a:solidFill>
                <a:cs typeface="Calibri"/>
              </a:rPr>
              <a:t> </a:t>
            </a:r>
            <a:r>
              <a:rPr lang="tr-TR" sz="1600" b="1" spc="-5" dirty="0">
                <a:solidFill>
                  <a:srgbClr val="FF0000"/>
                </a:solidFill>
                <a:cs typeface="Calibri"/>
              </a:rPr>
              <a:t>ALINMIŞTIR:</a:t>
            </a:r>
            <a:endParaRPr lang="tr-TR" sz="1600" dirty="0">
              <a:cs typeface="Calibri"/>
            </a:endParaRPr>
          </a:p>
          <a:p>
            <a:pPr marL="12700" marR="5080" algn="just">
              <a:lnSpc>
                <a:spcPct val="100000"/>
              </a:lnSpc>
            </a:pPr>
            <a:r>
              <a:rPr lang="tr-TR" sz="1600" spc="-40" dirty="0">
                <a:cs typeface="Calibri"/>
              </a:rPr>
              <a:t>Türk</a:t>
            </a:r>
            <a:r>
              <a:rPr lang="tr-TR" sz="1600" spc="-35" dirty="0">
                <a:cs typeface="Calibri"/>
              </a:rPr>
              <a:t> </a:t>
            </a:r>
            <a:r>
              <a:rPr lang="tr-TR" sz="1600" dirty="0">
                <a:cs typeface="Calibri"/>
              </a:rPr>
              <a:t>malı</a:t>
            </a:r>
            <a:r>
              <a:rPr lang="tr-TR" sz="1600" spc="5" dirty="0">
                <a:cs typeface="Calibri"/>
              </a:rPr>
              <a:t> </a:t>
            </a:r>
            <a:r>
              <a:rPr lang="tr-TR" sz="1600" spc="-5" dirty="0">
                <a:cs typeface="Calibri"/>
              </a:rPr>
              <a:t>imajına</a:t>
            </a:r>
            <a:r>
              <a:rPr lang="tr-TR" sz="1600" dirty="0">
                <a:cs typeface="Calibri"/>
              </a:rPr>
              <a:t> </a:t>
            </a:r>
            <a:r>
              <a:rPr lang="tr-TR" sz="1600" spc="-25" dirty="0">
                <a:cs typeface="Calibri"/>
              </a:rPr>
              <a:t>zarar</a:t>
            </a:r>
            <a:r>
              <a:rPr lang="tr-TR" sz="1600" spc="-20" dirty="0">
                <a:cs typeface="Calibri"/>
              </a:rPr>
              <a:t> </a:t>
            </a:r>
            <a:r>
              <a:rPr lang="tr-TR" sz="1600" spc="-15" dirty="0">
                <a:cs typeface="Calibri"/>
              </a:rPr>
              <a:t>veren</a:t>
            </a:r>
            <a:r>
              <a:rPr lang="tr-TR" sz="1600" spc="-10" dirty="0">
                <a:cs typeface="Calibri"/>
              </a:rPr>
              <a:t> </a:t>
            </a:r>
            <a:r>
              <a:rPr lang="tr-TR" sz="1600" spc="-5" dirty="0">
                <a:cs typeface="Calibri"/>
              </a:rPr>
              <a:t>güvensiz,</a:t>
            </a:r>
            <a:r>
              <a:rPr lang="tr-TR" sz="1600" dirty="0">
                <a:cs typeface="Calibri"/>
              </a:rPr>
              <a:t> </a:t>
            </a:r>
            <a:r>
              <a:rPr lang="tr-TR" sz="1600" spc="-5" dirty="0">
                <a:cs typeface="Calibri"/>
              </a:rPr>
              <a:t>tağşiş</a:t>
            </a:r>
            <a:r>
              <a:rPr lang="tr-TR" sz="1600" dirty="0">
                <a:cs typeface="Calibri"/>
              </a:rPr>
              <a:t> </a:t>
            </a:r>
            <a:r>
              <a:rPr lang="tr-TR" sz="1600" spc="-5" dirty="0">
                <a:cs typeface="Calibri"/>
              </a:rPr>
              <a:t>yapılmış,</a:t>
            </a:r>
            <a:r>
              <a:rPr lang="tr-TR" sz="1600" dirty="0">
                <a:cs typeface="Calibri"/>
              </a:rPr>
              <a:t> </a:t>
            </a:r>
            <a:r>
              <a:rPr lang="tr-TR" sz="1600" spc="-10" dirty="0">
                <a:cs typeface="Calibri"/>
              </a:rPr>
              <a:t>son </a:t>
            </a:r>
            <a:r>
              <a:rPr lang="tr-TR" sz="1600" spc="-5" dirty="0">
                <a:cs typeface="Calibri"/>
              </a:rPr>
              <a:t> </a:t>
            </a:r>
            <a:r>
              <a:rPr lang="tr-TR" sz="1600" spc="-10" dirty="0">
                <a:cs typeface="Calibri"/>
              </a:rPr>
              <a:t>kullanma</a:t>
            </a:r>
            <a:r>
              <a:rPr lang="tr-TR" sz="1600" spc="-5" dirty="0">
                <a:cs typeface="Calibri"/>
              </a:rPr>
              <a:t> </a:t>
            </a:r>
            <a:r>
              <a:rPr lang="tr-TR" sz="1600" spc="-10" dirty="0">
                <a:cs typeface="Calibri"/>
              </a:rPr>
              <a:t>tarihi</a:t>
            </a:r>
            <a:r>
              <a:rPr lang="tr-TR" sz="1600" spc="-5" dirty="0">
                <a:cs typeface="Calibri"/>
              </a:rPr>
              <a:t> geçmiş</a:t>
            </a:r>
            <a:r>
              <a:rPr lang="tr-TR" sz="1600" dirty="0">
                <a:cs typeface="Calibri"/>
              </a:rPr>
              <a:t> </a:t>
            </a:r>
            <a:r>
              <a:rPr lang="tr-TR" sz="1600" spc="-5" dirty="0">
                <a:cs typeface="Calibri"/>
              </a:rPr>
              <a:t>ürün</a:t>
            </a:r>
            <a:r>
              <a:rPr lang="tr-TR" sz="1600" dirty="0">
                <a:cs typeface="Calibri"/>
              </a:rPr>
              <a:t> </a:t>
            </a:r>
            <a:r>
              <a:rPr lang="tr-TR" sz="1600" spc="-10" dirty="0">
                <a:cs typeface="Calibri"/>
              </a:rPr>
              <a:t>ihraç</a:t>
            </a:r>
            <a:r>
              <a:rPr lang="tr-TR" sz="1600" spc="-5" dirty="0">
                <a:cs typeface="Calibri"/>
              </a:rPr>
              <a:t> edenlere</a:t>
            </a:r>
            <a:r>
              <a:rPr lang="tr-TR" sz="1600" dirty="0">
                <a:cs typeface="Calibri"/>
              </a:rPr>
              <a:t> </a:t>
            </a:r>
            <a:r>
              <a:rPr lang="tr-TR" sz="1600" spc="-10" dirty="0">
                <a:cs typeface="Calibri"/>
              </a:rPr>
              <a:t>Kanunda</a:t>
            </a:r>
            <a:r>
              <a:rPr lang="tr-TR" sz="1600" spc="-5" dirty="0">
                <a:cs typeface="Calibri"/>
              </a:rPr>
              <a:t> </a:t>
            </a:r>
            <a:r>
              <a:rPr lang="tr-TR" sz="1600" spc="-15" dirty="0">
                <a:cs typeface="Calibri"/>
              </a:rPr>
              <a:t>ceza </a:t>
            </a:r>
            <a:r>
              <a:rPr lang="tr-TR" sz="1600" spc="-10" dirty="0">
                <a:cs typeface="Calibri"/>
              </a:rPr>
              <a:t> </a:t>
            </a:r>
            <a:r>
              <a:rPr lang="tr-TR" sz="1600" spc="-25" dirty="0">
                <a:cs typeface="Calibri"/>
              </a:rPr>
              <a:t>öngörülmektedir.</a:t>
            </a:r>
            <a:r>
              <a:rPr lang="tr-TR" sz="1600" spc="-20" dirty="0">
                <a:cs typeface="Calibri"/>
              </a:rPr>
              <a:t> </a:t>
            </a:r>
            <a:r>
              <a:rPr lang="tr-TR" sz="1600" dirty="0">
                <a:cs typeface="Calibri"/>
              </a:rPr>
              <a:t>Bu</a:t>
            </a:r>
            <a:r>
              <a:rPr lang="tr-TR" sz="1600" spc="5" dirty="0">
                <a:cs typeface="Calibri"/>
              </a:rPr>
              <a:t> </a:t>
            </a:r>
            <a:r>
              <a:rPr lang="tr-TR" sz="1600" spc="-10" dirty="0">
                <a:cs typeface="Calibri"/>
              </a:rPr>
              <a:t>düzenleme</a:t>
            </a:r>
            <a:r>
              <a:rPr lang="tr-TR" sz="1600" spc="-5" dirty="0">
                <a:cs typeface="Calibri"/>
              </a:rPr>
              <a:t> ile,</a:t>
            </a:r>
            <a:r>
              <a:rPr lang="tr-TR" sz="1600" dirty="0">
                <a:cs typeface="Calibri"/>
              </a:rPr>
              <a:t> </a:t>
            </a:r>
            <a:r>
              <a:rPr lang="tr-TR" sz="1600" spc="-10" dirty="0">
                <a:cs typeface="Calibri"/>
              </a:rPr>
              <a:t>güvenli</a:t>
            </a:r>
            <a:r>
              <a:rPr lang="tr-TR" sz="1600" spc="-5" dirty="0">
                <a:cs typeface="Calibri"/>
              </a:rPr>
              <a:t> ürün</a:t>
            </a:r>
            <a:r>
              <a:rPr lang="tr-TR" sz="1600" dirty="0">
                <a:cs typeface="Calibri"/>
              </a:rPr>
              <a:t> </a:t>
            </a:r>
            <a:r>
              <a:rPr lang="tr-TR" sz="1600" spc="-10" dirty="0">
                <a:cs typeface="Calibri"/>
              </a:rPr>
              <a:t>ihraç</a:t>
            </a:r>
            <a:r>
              <a:rPr lang="tr-TR" sz="1600" spc="-5" dirty="0">
                <a:cs typeface="Calibri"/>
              </a:rPr>
              <a:t> eden </a:t>
            </a:r>
            <a:r>
              <a:rPr lang="tr-TR" sz="1600" dirty="0">
                <a:cs typeface="Calibri"/>
              </a:rPr>
              <a:t> </a:t>
            </a:r>
            <a:r>
              <a:rPr lang="tr-TR" sz="1600" spc="-5" dirty="0">
                <a:cs typeface="Calibri"/>
              </a:rPr>
              <a:t>firmalarımızın </a:t>
            </a:r>
            <a:r>
              <a:rPr lang="tr-TR" sz="1600" spc="-15" dirty="0">
                <a:cs typeface="Calibri"/>
              </a:rPr>
              <a:t>ve ihracat </a:t>
            </a:r>
            <a:r>
              <a:rPr lang="tr-TR" sz="1600" spc="-5" dirty="0">
                <a:cs typeface="Calibri"/>
              </a:rPr>
              <a:t>pazarlarımızın </a:t>
            </a:r>
            <a:r>
              <a:rPr lang="tr-TR" sz="1600" spc="-15" dirty="0">
                <a:cs typeface="Calibri"/>
              </a:rPr>
              <a:t>korunması ve </a:t>
            </a:r>
            <a:r>
              <a:rPr lang="tr-TR" sz="1600" spc="-5" dirty="0">
                <a:cs typeface="Calibri"/>
              </a:rPr>
              <a:t>artırılması </a:t>
            </a:r>
            <a:r>
              <a:rPr lang="tr-TR" sz="1600" spc="-530" dirty="0">
                <a:cs typeface="Calibri"/>
              </a:rPr>
              <a:t> </a:t>
            </a:r>
            <a:r>
              <a:rPr lang="tr-TR" sz="1600" spc="-20" dirty="0">
                <a:cs typeface="Calibri"/>
              </a:rPr>
              <a:t>amaçlanmıştır.</a:t>
            </a:r>
            <a:endParaRPr lang="tr-TR" sz="1600" dirty="0">
              <a:cs typeface="Calibri"/>
            </a:endParaRPr>
          </a:p>
          <a:p>
            <a:pPr marL="12700" marR="5080" algn="just"/>
            <a:endParaRPr lang="tr-TR" sz="1600" dirty="0">
              <a:cs typeface="Calibri"/>
            </a:endParaRPr>
          </a:p>
          <a:p>
            <a:pPr marL="12700" marR="5080" algn="just">
              <a:lnSpc>
                <a:spcPct val="100000"/>
              </a:lnSpc>
            </a:pPr>
            <a:endParaRPr lang="tr-TR" sz="1600" b="1" dirty="0">
              <a:solidFill>
                <a:srgbClr val="FF0000"/>
              </a:solidFill>
              <a:cs typeface="Calibri"/>
            </a:endParaRPr>
          </a:p>
          <a:p>
            <a:pPr marL="12700" marR="5080" algn="just">
              <a:lnSpc>
                <a:spcPct val="100000"/>
              </a:lnSpc>
            </a:pPr>
            <a:endParaRPr sz="2400" dirty="0">
              <a:latin typeface="Calibri"/>
              <a:cs typeface="Calibri"/>
            </a:endParaRPr>
          </a:p>
        </p:txBody>
      </p:sp>
      <p:sp>
        <p:nvSpPr>
          <p:cNvPr id="2" name="Metin kutusu 1"/>
          <p:cNvSpPr txBox="1"/>
          <p:nvPr/>
        </p:nvSpPr>
        <p:spPr>
          <a:xfrm>
            <a:off x="1371600" y="914400"/>
            <a:ext cx="5638800" cy="461665"/>
          </a:xfrm>
          <a:prstGeom prst="rect">
            <a:avLst/>
          </a:prstGeom>
          <a:noFill/>
        </p:spPr>
        <p:txBody>
          <a:bodyPr wrap="square" rtlCol="0">
            <a:spAutoFit/>
          </a:bodyPr>
          <a:lstStyle/>
          <a:p>
            <a:r>
              <a:rPr lang="tr-TR" sz="2400" b="1" dirty="0" smtClean="0">
                <a:solidFill>
                  <a:srgbClr val="FF0000"/>
                </a:solidFill>
              </a:rPr>
              <a:t>7223 SAYILI KANUN İLE GELEN YENİLİKLER</a:t>
            </a:r>
            <a:endParaRPr lang="tr-TR" sz="2400" b="1" dirty="0">
              <a:solidFill>
                <a:srgbClr val="FF0000"/>
              </a:solidFill>
            </a:endParaRPr>
          </a:p>
        </p:txBody>
      </p:sp>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000194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52400" y="1929764"/>
            <a:ext cx="8839200" cy="4090035"/>
          </a:xfrm>
        </p:spPr>
        <p:txBody>
          <a:bodyPr/>
          <a:lstStyle/>
          <a:p>
            <a:endParaRPr lang="tr-TR" dirty="0"/>
          </a:p>
        </p:txBody>
      </p:sp>
      <p:pic>
        <p:nvPicPr>
          <p:cNvPr id="5" name="Resim 4"/>
          <p:cNvPicPr>
            <a:picLocks noChangeAspect="1"/>
          </p:cNvPicPr>
          <p:nvPr/>
        </p:nvPicPr>
        <p:blipFill>
          <a:blip r:embed="rId2"/>
          <a:stretch>
            <a:fillRect/>
          </a:stretch>
        </p:blipFill>
        <p:spPr>
          <a:xfrm>
            <a:off x="457200" y="1676400"/>
            <a:ext cx="8001000" cy="4686300"/>
          </a:xfrm>
          <a:prstGeom prst="rect">
            <a:avLst/>
          </a:prstGeom>
        </p:spPr>
      </p:pic>
      <p:sp>
        <p:nvSpPr>
          <p:cNvPr id="6" name="Metin kutusu 5"/>
          <p:cNvSpPr txBox="1"/>
          <p:nvPr/>
        </p:nvSpPr>
        <p:spPr>
          <a:xfrm>
            <a:off x="1371600" y="914400"/>
            <a:ext cx="5638800" cy="461665"/>
          </a:xfrm>
          <a:prstGeom prst="rect">
            <a:avLst/>
          </a:prstGeom>
          <a:noFill/>
        </p:spPr>
        <p:txBody>
          <a:bodyPr wrap="square" rtlCol="0">
            <a:spAutoFit/>
          </a:bodyPr>
          <a:lstStyle/>
          <a:p>
            <a:r>
              <a:rPr lang="tr-TR" sz="2400" b="1" dirty="0" smtClean="0">
                <a:solidFill>
                  <a:srgbClr val="FF0000"/>
                </a:solidFill>
              </a:rPr>
              <a:t>7223 SAYILI KANUN İLE GELEN YENİLİKLER</a:t>
            </a:r>
            <a:endParaRPr lang="tr-TR" sz="2400" b="1" dirty="0">
              <a:solidFill>
                <a:srgbClr val="FF0000"/>
              </a:solidFill>
            </a:endParaRPr>
          </a:p>
        </p:txBody>
      </p:sp>
      <p:sp>
        <p:nvSpPr>
          <p:cNvPr id="8"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9"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56245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457200" y="1676399"/>
            <a:ext cx="8382000" cy="4691125"/>
          </a:xfrm>
          <a:prstGeom prst="rect">
            <a:avLst/>
          </a:prstGeom>
        </p:spPr>
      </p:pic>
      <p:sp>
        <p:nvSpPr>
          <p:cNvPr id="6" name="Metin kutusu 5"/>
          <p:cNvSpPr txBox="1"/>
          <p:nvPr/>
        </p:nvSpPr>
        <p:spPr>
          <a:xfrm>
            <a:off x="1371600" y="914400"/>
            <a:ext cx="5638800" cy="461665"/>
          </a:xfrm>
          <a:prstGeom prst="rect">
            <a:avLst/>
          </a:prstGeom>
          <a:noFill/>
        </p:spPr>
        <p:txBody>
          <a:bodyPr wrap="square" rtlCol="0">
            <a:spAutoFit/>
          </a:bodyPr>
          <a:lstStyle/>
          <a:p>
            <a:r>
              <a:rPr lang="tr-TR" sz="2400" b="1" dirty="0" smtClean="0">
                <a:solidFill>
                  <a:srgbClr val="FF0000"/>
                </a:solidFill>
              </a:rPr>
              <a:t>7223 SAYILI KANUN İLE GELEN YENİLİKLER</a:t>
            </a:r>
            <a:endParaRPr lang="tr-TR" sz="2400" b="1" dirty="0">
              <a:solidFill>
                <a:srgbClr val="FF0000"/>
              </a:solidFill>
            </a:endParaRPr>
          </a:p>
        </p:txBody>
      </p:sp>
      <p:sp>
        <p:nvSpPr>
          <p:cNvPr id="7"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8"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3281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288" y="1628775"/>
            <a:ext cx="8353425" cy="2586038"/>
          </a:xfrm>
          <a:prstGeom prst="rect">
            <a:avLst/>
          </a:prstGeom>
          <a:noFill/>
        </p:spPr>
        <p:txBody>
          <a:bodyPr>
            <a:spAutoFit/>
          </a:bodyPr>
          <a:lstStyle/>
          <a:p>
            <a:pPr>
              <a:defRPr/>
            </a:pPr>
            <a:r>
              <a:rPr lang="tr-TR" dirty="0"/>
              <a:t>  </a:t>
            </a:r>
            <a:r>
              <a:rPr lang="tr-TR" u="sng" dirty="0"/>
              <a:t>7223 Sayılı kanunun 6. maddesinde ürün sorumluluğu tazminatından bahsetmektedir.</a:t>
            </a:r>
          </a:p>
          <a:p>
            <a:pPr marL="285750" indent="-285750">
              <a:buFont typeface="Wingdings" panose="05000000000000000000" pitchFamily="2" charset="2"/>
              <a:buChar char="Ø"/>
              <a:defRPr/>
            </a:pPr>
            <a:endParaRPr lang="tr-TR" dirty="0"/>
          </a:p>
          <a:p>
            <a:pPr marL="285750" indent="-285750">
              <a:buFont typeface="Wingdings" panose="05000000000000000000" pitchFamily="2" charset="2"/>
              <a:buChar char="Ø"/>
              <a:defRPr/>
            </a:pPr>
            <a:r>
              <a:rPr lang="tr-TR" dirty="0"/>
              <a:t>Ürünün , bir kişiye veya bir mala zarar vermesi halinde , bu ürünün imalatçısı veya ithalatçısı zararı gidermekle yükümlüdür.</a:t>
            </a:r>
          </a:p>
          <a:p>
            <a:pPr marL="285750" indent="-285750">
              <a:buFont typeface="Wingdings" panose="05000000000000000000" pitchFamily="2" charset="2"/>
              <a:buChar char="Ø"/>
              <a:defRPr/>
            </a:pPr>
            <a:r>
              <a:rPr lang="tr-TR" dirty="0"/>
              <a:t>Ürünün sebep olduğu zarar nedeniyle ödenecek maddi ve manevi tazminat miktarının belirlenmesinde 6098 sayılı Türk Borçlar Kanunu hükümleri uygulanır.</a:t>
            </a:r>
          </a:p>
          <a:p>
            <a:pPr marL="285750" indent="-285750">
              <a:buFont typeface="Wingdings" panose="05000000000000000000" pitchFamily="2" charset="2"/>
              <a:buChar char="Ø"/>
              <a:defRPr/>
            </a:pPr>
            <a:r>
              <a:rPr lang="tr-TR" dirty="0"/>
              <a:t>Tazminat talebi için zaman aşımı süresi , zarar görenin zararı ve tazminat yükümlüsünü öğrendiği tarihten itibaren 3 yıl ve her halde zararın doğduğu  tarihten itibaren 10 yıldır.</a:t>
            </a:r>
          </a:p>
        </p:txBody>
      </p:sp>
      <p:sp>
        <p:nvSpPr>
          <p:cNvPr id="2" name="Metin kutusu 1"/>
          <p:cNvSpPr txBox="1"/>
          <p:nvPr/>
        </p:nvSpPr>
        <p:spPr>
          <a:xfrm>
            <a:off x="1371600" y="990600"/>
            <a:ext cx="5486400" cy="369332"/>
          </a:xfrm>
          <a:prstGeom prst="rect">
            <a:avLst/>
          </a:prstGeom>
          <a:noFill/>
        </p:spPr>
        <p:txBody>
          <a:bodyPr wrap="square" rtlCol="0">
            <a:spAutoFit/>
          </a:bodyPr>
          <a:lstStyle/>
          <a:p>
            <a:pPr algn="ctr"/>
            <a:r>
              <a:rPr lang="tr-TR" b="1" dirty="0" smtClean="0">
                <a:solidFill>
                  <a:srgbClr val="C00000"/>
                </a:solidFill>
              </a:rPr>
              <a:t>ÜRÜN SORUMLULUĞU TAZMİNATI</a:t>
            </a:r>
            <a:endParaRPr lang="tr-TR" b="1" dirty="0">
              <a:solidFill>
                <a:srgbClr val="C00000"/>
              </a:solidFill>
            </a:endParaRPr>
          </a:p>
        </p:txBody>
      </p:sp>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325455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0815" y="1302766"/>
            <a:ext cx="4722368" cy="430887"/>
          </a:xfrm>
        </p:spPr>
        <p:txBody>
          <a:bodyPr/>
          <a:lstStyle/>
          <a:p>
            <a:r>
              <a:rPr lang="tr-TR" dirty="0" smtClean="0"/>
              <a:t>     </a:t>
            </a:r>
            <a:endParaRPr lang="tr-TR" dirty="0"/>
          </a:p>
        </p:txBody>
      </p:sp>
      <p:pic>
        <p:nvPicPr>
          <p:cNvPr id="5" name="Resim 4"/>
          <p:cNvPicPr>
            <a:picLocks noChangeAspect="1"/>
          </p:cNvPicPr>
          <p:nvPr/>
        </p:nvPicPr>
        <p:blipFill>
          <a:blip r:embed="rId2"/>
          <a:stretch>
            <a:fillRect/>
          </a:stretch>
        </p:blipFill>
        <p:spPr>
          <a:xfrm>
            <a:off x="485775" y="1055132"/>
            <a:ext cx="8172450" cy="5117068"/>
          </a:xfrm>
          <a:prstGeom prst="rect">
            <a:avLst/>
          </a:prstGeom>
        </p:spPr>
      </p:pic>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651167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72275" y="1143000"/>
            <a:ext cx="7999448" cy="5061155"/>
          </a:xfrm>
          <a:prstGeom prst="rect">
            <a:avLst/>
          </a:prstGeom>
        </p:spPr>
      </p:pic>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3169354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288" y="1628775"/>
            <a:ext cx="8353425" cy="2585323"/>
          </a:xfrm>
          <a:prstGeom prst="rect">
            <a:avLst/>
          </a:prstGeom>
          <a:noFill/>
        </p:spPr>
        <p:txBody>
          <a:bodyPr>
            <a:spAutoFit/>
          </a:bodyPr>
          <a:lstStyle/>
          <a:p>
            <a:pPr>
              <a:defRPr/>
            </a:pPr>
            <a:r>
              <a:rPr lang="tr-TR" dirty="0"/>
              <a:t>  </a:t>
            </a:r>
            <a:r>
              <a:rPr lang="tr-TR" u="sng" dirty="0"/>
              <a:t>7223 Sayılı kanunun </a:t>
            </a:r>
            <a:r>
              <a:rPr lang="tr-TR" u="sng" dirty="0" smtClean="0"/>
              <a:t>12. </a:t>
            </a:r>
            <a:r>
              <a:rPr lang="tr-TR" u="sng" dirty="0"/>
              <a:t>maddesinde </a:t>
            </a:r>
            <a:r>
              <a:rPr lang="tr-TR" u="sng" dirty="0" smtClean="0"/>
              <a:t>İzlenebilirlikten bahsetmektedir</a:t>
            </a:r>
            <a:r>
              <a:rPr lang="tr-TR" u="sng" dirty="0"/>
              <a:t>.</a:t>
            </a:r>
          </a:p>
          <a:p>
            <a:pPr marL="285750" indent="-285750">
              <a:buFont typeface="Wingdings" panose="05000000000000000000" pitchFamily="2" charset="2"/>
              <a:buChar char="Ø"/>
              <a:defRPr/>
            </a:pPr>
            <a:endParaRPr lang="tr-TR" dirty="0"/>
          </a:p>
          <a:p>
            <a:pPr marL="285750" indent="-285750">
              <a:buFont typeface="Wingdings" panose="05000000000000000000" pitchFamily="2" charset="2"/>
              <a:buChar char="Ø"/>
              <a:defRPr/>
            </a:pPr>
            <a:r>
              <a:rPr lang="tr-TR" dirty="0" smtClean="0"/>
              <a:t>İktisadi işletmeciler , tedarik zincirinde yer alan bir önceki ve varsa sonraki iktisadi işletmecinin ismi, ticaret unvanı veya markası ve irtibat bilgilerini ile ürünün takibini kolaylaştıracak diğer bilgilerin kaydını düzenli bir şekilde tutar , ürünü piyasaya arz ettikleri veya piyasada bulundurmaya başladıkları tarihten itibaren en az 10 yıl boyunca muhafaza eder ve yetkili kuruluşun talebi halinde sunarlar.</a:t>
            </a:r>
          </a:p>
          <a:p>
            <a:pPr marL="285750" indent="-285750">
              <a:buFont typeface="Wingdings" panose="05000000000000000000" pitchFamily="2" charset="2"/>
              <a:buChar char="Ø"/>
              <a:defRPr/>
            </a:pPr>
            <a:endParaRPr lang="tr-TR" dirty="0"/>
          </a:p>
          <a:p>
            <a:pPr>
              <a:defRPr/>
            </a:pPr>
            <a:endParaRPr lang="tr-TR" dirty="0" smtClean="0"/>
          </a:p>
        </p:txBody>
      </p:sp>
      <p:sp>
        <p:nvSpPr>
          <p:cNvPr id="2" name="Metin kutusu 1"/>
          <p:cNvSpPr txBox="1"/>
          <p:nvPr/>
        </p:nvSpPr>
        <p:spPr>
          <a:xfrm>
            <a:off x="1371600" y="990600"/>
            <a:ext cx="5486400" cy="369332"/>
          </a:xfrm>
          <a:prstGeom prst="rect">
            <a:avLst/>
          </a:prstGeom>
          <a:noFill/>
        </p:spPr>
        <p:txBody>
          <a:bodyPr wrap="square" rtlCol="0">
            <a:spAutoFit/>
          </a:bodyPr>
          <a:lstStyle/>
          <a:p>
            <a:pPr algn="ctr"/>
            <a:r>
              <a:rPr lang="tr-TR" b="1" dirty="0" smtClean="0">
                <a:solidFill>
                  <a:srgbClr val="C00000"/>
                </a:solidFill>
              </a:rPr>
              <a:t>İZLENEBİLİRLİK</a:t>
            </a:r>
            <a:endParaRPr lang="tr-TR" b="1" dirty="0">
              <a:solidFill>
                <a:srgbClr val="C0000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272325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2"/>
          <p:cNvSpPr>
            <a:spLocks noGrp="1"/>
          </p:cNvSpPr>
          <p:nvPr>
            <p:ph type="body" idx="1"/>
          </p:nvPr>
        </p:nvSpPr>
        <p:spPr>
          <a:xfrm>
            <a:off x="533400" y="990600"/>
            <a:ext cx="8180628" cy="1846659"/>
          </a:xfrm>
        </p:spPr>
        <p:txBody>
          <a:bodyPr/>
          <a:lstStyle/>
          <a:p>
            <a:pPr algn="ctr"/>
            <a:endParaRPr lang="tr-TR" b="1" u="none" dirty="0" smtClean="0">
              <a:solidFill>
                <a:srgbClr val="C00000"/>
              </a:solidFill>
            </a:endParaRPr>
          </a:p>
          <a:p>
            <a:pPr algn="ctr"/>
            <a:endParaRPr lang="tr-TR" b="1" u="none" dirty="0">
              <a:solidFill>
                <a:srgbClr val="C00000"/>
              </a:solidFill>
            </a:endParaRPr>
          </a:p>
          <a:p>
            <a:pPr algn="ctr"/>
            <a:r>
              <a:rPr lang="tr-TR" b="1" u="none" dirty="0" smtClean="0">
                <a:solidFill>
                  <a:srgbClr val="C00000"/>
                </a:solidFill>
              </a:rPr>
              <a:t>1.BÖLÜM</a:t>
            </a:r>
          </a:p>
          <a:p>
            <a:pPr algn="ctr"/>
            <a:endParaRPr lang="tr-TR" b="1" u="none" dirty="0">
              <a:solidFill>
                <a:srgbClr val="C00000"/>
              </a:solidFill>
            </a:endParaRPr>
          </a:p>
          <a:p>
            <a:pPr algn="ctr"/>
            <a:r>
              <a:rPr lang="tr-TR" b="1" u="none" dirty="0" smtClean="0">
                <a:solidFill>
                  <a:srgbClr val="C00000"/>
                </a:solidFill>
              </a:rPr>
              <a:t>TEMEL TANIM VE KAVRAMLAR</a:t>
            </a:r>
          </a:p>
        </p:txBody>
      </p:sp>
      <p:pic>
        <p:nvPicPr>
          <p:cNvPr id="5" name="Picture 6" descr="C:\Documents and Settings\cuneyt.akin\Belgelerim\Resimlerim\Ce-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107339"/>
            <a:ext cx="1333193" cy="10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953" y="5045510"/>
            <a:ext cx="1335087"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6"/>
          <p:cNvPicPr>
            <a:picLocks noChangeAspect="1"/>
          </p:cNvPicPr>
          <p:nvPr/>
        </p:nvPicPr>
        <p:blipFill>
          <a:blip r:embed="rId4"/>
          <a:stretch>
            <a:fillRect/>
          </a:stretch>
        </p:blipFill>
        <p:spPr>
          <a:xfrm>
            <a:off x="5181600" y="4996933"/>
            <a:ext cx="1600200" cy="1273584"/>
          </a:xfrm>
          <a:prstGeom prst="rect">
            <a:avLst/>
          </a:prstGeom>
        </p:spPr>
      </p:pic>
      <p:pic>
        <p:nvPicPr>
          <p:cNvPr id="8" name="Resim 7"/>
          <p:cNvPicPr>
            <a:picLocks noChangeAspect="1"/>
          </p:cNvPicPr>
          <p:nvPr/>
        </p:nvPicPr>
        <p:blipFill>
          <a:blip r:embed="rId5"/>
          <a:stretch>
            <a:fillRect/>
          </a:stretch>
        </p:blipFill>
        <p:spPr>
          <a:xfrm>
            <a:off x="1066800" y="3200400"/>
            <a:ext cx="2209800" cy="1295401"/>
          </a:xfrm>
          <a:prstGeom prst="rect">
            <a:avLst/>
          </a:prstGeom>
        </p:spPr>
      </p:pic>
      <p:sp>
        <p:nvSpPr>
          <p:cNvPr id="9"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0"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Tree>
    <p:extLst>
      <p:ext uri="{BB962C8B-B14F-4D97-AF65-F5344CB8AC3E}">
        <p14:creationId xmlns:p14="http://schemas.microsoft.com/office/powerpoint/2010/main" val="1551435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7400" y="762000"/>
            <a:ext cx="4722368" cy="430887"/>
          </a:xfrm>
        </p:spPr>
        <p:txBody>
          <a:bodyPr/>
          <a:lstStyle/>
          <a:p>
            <a:r>
              <a:rPr lang="tr-TR" dirty="0" smtClean="0"/>
              <a:t>      İDARİ PARA CEZALARI</a:t>
            </a:r>
            <a:endParaRPr lang="tr-TR" dirty="0"/>
          </a:p>
        </p:txBody>
      </p:sp>
      <p:pic>
        <p:nvPicPr>
          <p:cNvPr id="4" name="Resim 3"/>
          <p:cNvPicPr>
            <a:picLocks noChangeAspect="1"/>
          </p:cNvPicPr>
          <p:nvPr/>
        </p:nvPicPr>
        <p:blipFill>
          <a:blip r:embed="rId2"/>
          <a:stretch>
            <a:fillRect/>
          </a:stretch>
        </p:blipFill>
        <p:spPr>
          <a:xfrm>
            <a:off x="1219200" y="1192887"/>
            <a:ext cx="6553200" cy="5110481"/>
          </a:xfrm>
          <a:prstGeom prst="rect">
            <a:avLst/>
          </a:prstGeom>
        </p:spPr>
      </p:pic>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436626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914400"/>
            <a:ext cx="5256785" cy="369332"/>
          </a:xfrm>
        </p:spPr>
        <p:txBody>
          <a:bodyPr/>
          <a:lstStyle/>
          <a:p>
            <a:r>
              <a:rPr lang="tr-TR" sz="2400" dirty="0" smtClean="0"/>
              <a:t>       İDARİ PARA CEZALARI</a:t>
            </a:r>
            <a:endParaRPr lang="tr-TR" sz="2400" dirty="0"/>
          </a:p>
        </p:txBody>
      </p:sp>
      <p:grpSp>
        <p:nvGrpSpPr>
          <p:cNvPr id="4" name="Grup 3"/>
          <p:cNvGrpSpPr/>
          <p:nvPr/>
        </p:nvGrpSpPr>
        <p:grpSpPr>
          <a:xfrm>
            <a:off x="850049" y="1874356"/>
            <a:ext cx="5598880" cy="716444"/>
            <a:chOff x="2501" y="1744"/>
            <a:chExt cx="2047110" cy="1341377"/>
          </a:xfrm>
          <a:solidFill>
            <a:srgbClr val="FF0000"/>
          </a:solidFill>
          <a:effectLst/>
        </p:grpSpPr>
        <p:sp>
          <p:nvSpPr>
            <p:cNvPr id="5" name="Yuvarlatılmış Dikdörtgen 4"/>
            <p:cNvSpPr/>
            <p:nvPr/>
          </p:nvSpPr>
          <p:spPr>
            <a:xfrm>
              <a:off x="2501" y="1744"/>
              <a:ext cx="2047110" cy="1341377"/>
            </a:xfrm>
            <a:prstGeom prst="roundRect">
              <a:avLst/>
            </a:prstGeom>
            <a:no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tr-TR" dirty="0"/>
            </a:p>
          </p:txBody>
        </p:sp>
        <p:sp>
          <p:nvSpPr>
            <p:cNvPr id="6" name="Yuvarlatılmış Dikdörtgen 4"/>
            <p:cNvSpPr txBox="1"/>
            <p:nvPr/>
          </p:nvSpPr>
          <p:spPr>
            <a:xfrm>
              <a:off x="67982" y="67225"/>
              <a:ext cx="1916148" cy="121041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dirty="0">
                  <a:solidFill>
                    <a:schemeClr val="tx1"/>
                  </a:solidFill>
                  <a:latin typeface="+mj-lt"/>
                </a:rPr>
                <a:t>Teknik düzenlemelerin veya genel ürün güvenliği mevzuatının ürün güvenliğine ilişkin hükümlerine aykırı hareket edenlere</a:t>
              </a:r>
              <a:endParaRPr lang="tr-TR" b="1" kern="1200" dirty="0">
                <a:solidFill>
                  <a:schemeClr val="tx1"/>
                </a:solidFill>
                <a:latin typeface="+mj-lt"/>
                <a:cs typeface="Times New Roman" panose="02020603050405020304" pitchFamily="18" charset="0"/>
              </a:endParaRPr>
            </a:p>
          </p:txBody>
        </p:sp>
      </p:grpSp>
      <p:grpSp>
        <p:nvGrpSpPr>
          <p:cNvPr id="11" name="Grup 10"/>
          <p:cNvGrpSpPr/>
          <p:nvPr/>
        </p:nvGrpSpPr>
        <p:grpSpPr>
          <a:xfrm>
            <a:off x="806664" y="3238006"/>
            <a:ext cx="5589437" cy="614114"/>
            <a:chOff x="-2747" y="-236691"/>
            <a:chExt cx="2047110" cy="1341376"/>
          </a:xfrm>
          <a:noFill/>
          <a:effectLst/>
        </p:grpSpPr>
        <p:sp>
          <p:nvSpPr>
            <p:cNvPr id="12" name="Yuvarlatılmış Dikdörtgen 11"/>
            <p:cNvSpPr/>
            <p:nvPr/>
          </p:nvSpPr>
          <p:spPr>
            <a:xfrm>
              <a:off x="-2747" y="-236691"/>
              <a:ext cx="2047110" cy="1341376"/>
            </a:xfrm>
            <a:prstGeom prst="roundRect">
              <a:avLst/>
            </a:prstGeom>
            <a:grp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Yuvarlatılmış Dikdörtgen 4"/>
            <p:cNvSpPr txBox="1"/>
            <p:nvPr/>
          </p:nvSpPr>
          <p:spPr>
            <a:xfrm>
              <a:off x="38388" y="-150081"/>
              <a:ext cx="1976179" cy="12104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dirty="0">
                  <a:solidFill>
                    <a:schemeClr val="tx1"/>
                  </a:solidFill>
                  <a:latin typeface="+mj-lt"/>
                </a:rPr>
                <a:t>Teknik dosyanın tanzimi, uygunluk değerlendirmenin yapılması/yaptırılması, uygunluk beyanının hazırlanması, uygunluk işaretinin ürüne iliştirilmesi hükümlerine uymama</a:t>
              </a:r>
              <a:endParaRPr lang="tr-TR" b="1" kern="1200" dirty="0">
                <a:solidFill>
                  <a:schemeClr val="tx1"/>
                </a:solidFill>
                <a:latin typeface="+mj-lt"/>
                <a:cs typeface="Times New Roman" panose="02020603050405020304" pitchFamily="18" charset="0"/>
              </a:endParaRPr>
            </a:p>
          </p:txBody>
        </p:sp>
      </p:grpSp>
      <p:grpSp>
        <p:nvGrpSpPr>
          <p:cNvPr id="14" name="Grup 13">
            <a:extLst>
              <a:ext uri="{FF2B5EF4-FFF2-40B4-BE49-F238E27FC236}">
                <a16:creationId xmlns:a16="http://schemas.microsoft.com/office/drawing/2014/main" id="{03F336FB-C9C6-47D8-87AE-2C7D4C676900}"/>
              </a:ext>
            </a:extLst>
          </p:cNvPr>
          <p:cNvGrpSpPr/>
          <p:nvPr/>
        </p:nvGrpSpPr>
        <p:grpSpPr>
          <a:xfrm>
            <a:off x="6448929" y="3250877"/>
            <a:ext cx="2333018" cy="581643"/>
            <a:chOff x="2049612" y="124784"/>
            <a:chExt cx="3070666" cy="1095296"/>
          </a:xfrm>
        </p:grpSpPr>
        <p:sp>
          <p:nvSpPr>
            <p:cNvPr id="15" name="Sağ Ok 16">
              <a:extLst>
                <a:ext uri="{FF2B5EF4-FFF2-40B4-BE49-F238E27FC236}">
                  <a16:creationId xmlns:a16="http://schemas.microsoft.com/office/drawing/2014/main" id="{8B8DA40D-0C2D-4311-BFC1-7210D9507211}"/>
                </a:ext>
              </a:extLst>
            </p:cNvPr>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Sağ Ok 4">
              <a:extLst>
                <a:ext uri="{FF2B5EF4-FFF2-40B4-BE49-F238E27FC236}">
                  <a16:creationId xmlns:a16="http://schemas.microsoft.com/office/drawing/2014/main" id="{8E8FCB68-FF23-41C1-A907-07330FBA68DD}"/>
                </a:ext>
              </a:extLst>
            </p:cNvPr>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dirty="0" smtClean="0">
                  <a:solidFill>
                    <a:srgbClr val="1B2C57"/>
                  </a:solidFill>
                  <a:latin typeface="Times New Roman" panose="02020603050405020304" pitchFamily="18" charset="0"/>
                  <a:cs typeface="Times New Roman" panose="02020603050405020304" pitchFamily="18" charset="0"/>
                </a:rPr>
                <a:t>96.226</a:t>
              </a:r>
              <a:r>
                <a:rPr lang="en-US" sz="1600" b="1" kern="1200" dirty="0" smtClean="0">
                  <a:solidFill>
                    <a:srgbClr val="1B2C57"/>
                  </a:solidFill>
                  <a:latin typeface="Times New Roman" panose="02020603050405020304" pitchFamily="18" charset="0"/>
                  <a:cs typeface="Times New Roman" panose="02020603050405020304" pitchFamily="18" charset="0"/>
                </a:rPr>
                <a:t>– </a:t>
              </a:r>
              <a:r>
                <a:rPr lang="tr-TR" sz="1600" b="1" dirty="0" smtClean="0">
                  <a:solidFill>
                    <a:srgbClr val="1B2C57"/>
                  </a:solidFill>
                  <a:latin typeface="Times New Roman" panose="02020603050405020304" pitchFamily="18" charset="0"/>
                  <a:cs typeface="Times New Roman" panose="02020603050405020304" pitchFamily="18" charset="0"/>
                </a:rPr>
                <a:t>962.265</a:t>
              </a:r>
              <a:r>
                <a:rPr lang="tr-TR" sz="1600" b="1" kern="1200" dirty="0" smtClean="0">
                  <a:solidFill>
                    <a:srgbClr val="1B2C57"/>
                  </a:solidFill>
                  <a:latin typeface="Times New Roman" panose="02020603050405020304" pitchFamily="18" charset="0"/>
                  <a:cs typeface="Times New Roman" panose="02020603050405020304" pitchFamily="18" charset="0"/>
                </a:rPr>
                <a:t> </a:t>
              </a:r>
              <a:r>
                <a:rPr lang="en-US" sz="1600" b="1" kern="1200" dirty="0">
                  <a:solidFill>
                    <a:srgbClr val="1B2C57"/>
                  </a:solidFill>
                  <a:latin typeface="Times New Roman" panose="02020603050405020304" pitchFamily="18" charset="0"/>
                  <a:cs typeface="Times New Roman" panose="02020603050405020304" pitchFamily="18" charset="0"/>
                </a:rPr>
                <a:t>TL</a:t>
              </a:r>
              <a:endParaRPr lang="en-US" sz="1600" b="1" kern="1200" dirty="0">
                <a:latin typeface="Times New Roman" panose="02020603050405020304" pitchFamily="18" charset="0"/>
                <a:cs typeface="Times New Roman" panose="02020603050405020304" pitchFamily="18" charset="0"/>
              </a:endParaRPr>
            </a:p>
          </p:txBody>
        </p:sp>
      </p:grpSp>
      <p:grpSp>
        <p:nvGrpSpPr>
          <p:cNvPr id="17" name="Grup 16"/>
          <p:cNvGrpSpPr/>
          <p:nvPr/>
        </p:nvGrpSpPr>
        <p:grpSpPr>
          <a:xfrm>
            <a:off x="918979" y="4746251"/>
            <a:ext cx="5613171" cy="690443"/>
            <a:chOff x="2501" y="1744"/>
            <a:chExt cx="2047110" cy="1341377"/>
          </a:xfrm>
          <a:solidFill>
            <a:srgbClr val="FF0000"/>
          </a:solidFill>
          <a:effectLst/>
        </p:grpSpPr>
        <p:sp>
          <p:nvSpPr>
            <p:cNvPr id="18" name="Yuvarlatılmış Dikdörtgen 17"/>
            <p:cNvSpPr/>
            <p:nvPr/>
          </p:nvSpPr>
          <p:spPr>
            <a:xfrm>
              <a:off x="2501" y="1744"/>
              <a:ext cx="2047110" cy="1341377"/>
            </a:xfrm>
            <a:prstGeom prst="roundRect">
              <a:avLst/>
            </a:prstGeom>
            <a:no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Yuvarlatılmış Dikdörtgen 4"/>
            <p:cNvSpPr txBox="1"/>
            <p:nvPr/>
          </p:nvSpPr>
          <p:spPr>
            <a:xfrm>
              <a:off x="22320" y="67225"/>
              <a:ext cx="2005927" cy="121041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dirty="0">
                  <a:solidFill>
                    <a:schemeClr val="tx1"/>
                  </a:solidFill>
                  <a:latin typeface="+mj-lt"/>
                </a:rPr>
                <a:t>Bir teknik düzenlemenin gerektirdiği ürünlere ilişkin her türlü uygunluk işareti ve belgesinin, test raporlarının ve diğer belgelerin gerçeğe aykırı şekilde düzenlenmesi, kullanılması, tahrif veya taklit edilmesi </a:t>
              </a:r>
              <a:endParaRPr lang="tr-TR" sz="1600" b="1" kern="1200" dirty="0">
                <a:solidFill>
                  <a:schemeClr val="tx1"/>
                </a:solidFill>
                <a:latin typeface="+mj-lt"/>
                <a:cs typeface="Times New Roman" panose="02020603050405020304" pitchFamily="18" charset="0"/>
              </a:endParaRPr>
            </a:p>
          </p:txBody>
        </p:sp>
      </p:grpSp>
      <p:grpSp>
        <p:nvGrpSpPr>
          <p:cNvPr id="20" name="Grup 19">
            <a:extLst>
              <a:ext uri="{FF2B5EF4-FFF2-40B4-BE49-F238E27FC236}">
                <a16:creationId xmlns:a16="http://schemas.microsoft.com/office/drawing/2014/main" id="{90E8D61D-3BFA-4909-9CE1-319CB1C4B8DD}"/>
              </a:ext>
            </a:extLst>
          </p:cNvPr>
          <p:cNvGrpSpPr/>
          <p:nvPr/>
        </p:nvGrpSpPr>
        <p:grpSpPr>
          <a:xfrm>
            <a:off x="6530372" y="4821346"/>
            <a:ext cx="2333018" cy="581643"/>
            <a:chOff x="2049612" y="124784"/>
            <a:chExt cx="3070666" cy="1095296"/>
          </a:xfrm>
        </p:grpSpPr>
        <p:sp>
          <p:nvSpPr>
            <p:cNvPr id="21" name="Sağ Ok 16">
              <a:extLst>
                <a:ext uri="{FF2B5EF4-FFF2-40B4-BE49-F238E27FC236}">
                  <a16:creationId xmlns:a16="http://schemas.microsoft.com/office/drawing/2014/main" id="{0B2B68A8-E417-4272-9E8E-D15374634B0B}"/>
                </a:ext>
              </a:extLst>
            </p:cNvPr>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Sağ Ok 4">
              <a:extLst>
                <a:ext uri="{FF2B5EF4-FFF2-40B4-BE49-F238E27FC236}">
                  <a16:creationId xmlns:a16="http://schemas.microsoft.com/office/drawing/2014/main" id="{D0B9D35A-FF7F-4ECA-BE06-1F70F172B6B6}"/>
                </a:ext>
              </a:extLst>
            </p:cNvPr>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dirty="0" smtClean="0">
                  <a:solidFill>
                    <a:srgbClr val="1B2C57"/>
                  </a:solidFill>
                  <a:latin typeface="Times New Roman" panose="02020603050405020304" pitchFamily="18" charset="0"/>
                  <a:cs typeface="Times New Roman" panose="02020603050405020304" pitchFamily="18" charset="0"/>
                </a:rPr>
                <a:t>96.226</a:t>
              </a:r>
              <a:r>
                <a:rPr lang="en-US" sz="1600" b="1" kern="1200" dirty="0" smtClean="0">
                  <a:solidFill>
                    <a:srgbClr val="1B2C57"/>
                  </a:solidFill>
                  <a:latin typeface="Times New Roman" panose="02020603050405020304" pitchFamily="18" charset="0"/>
                  <a:cs typeface="Times New Roman" panose="02020603050405020304" pitchFamily="18" charset="0"/>
                </a:rPr>
                <a:t>– </a:t>
              </a:r>
              <a:r>
                <a:rPr lang="tr-TR" sz="1600" b="1" dirty="0" smtClean="0">
                  <a:solidFill>
                    <a:srgbClr val="1B2C57"/>
                  </a:solidFill>
                  <a:latin typeface="Times New Roman" panose="02020603050405020304" pitchFamily="18" charset="0"/>
                  <a:cs typeface="Times New Roman" panose="02020603050405020304" pitchFamily="18" charset="0"/>
                </a:rPr>
                <a:t>962.265</a:t>
              </a:r>
              <a:r>
                <a:rPr lang="tr-TR" sz="1600" b="1" kern="1200" dirty="0" smtClean="0">
                  <a:solidFill>
                    <a:srgbClr val="1B2C57"/>
                  </a:solidFill>
                  <a:latin typeface="Times New Roman" panose="02020603050405020304" pitchFamily="18" charset="0"/>
                  <a:cs typeface="Times New Roman" panose="02020603050405020304" pitchFamily="18" charset="0"/>
                </a:rPr>
                <a:t> </a:t>
              </a:r>
              <a:r>
                <a:rPr lang="en-US" sz="1600" b="1" kern="1200" dirty="0">
                  <a:solidFill>
                    <a:srgbClr val="1B2C57"/>
                  </a:solidFill>
                  <a:latin typeface="Times New Roman" panose="02020603050405020304" pitchFamily="18" charset="0"/>
                  <a:cs typeface="Times New Roman" panose="02020603050405020304" pitchFamily="18" charset="0"/>
                </a:rPr>
                <a:t>TL</a:t>
              </a:r>
              <a:endParaRPr lang="en-US" sz="1600" b="1" kern="1200" dirty="0">
                <a:latin typeface="Times New Roman" panose="02020603050405020304" pitchFamily="18" charset="0"/>
                <a:cs typeface="Times New Roman" panose="02020603050405020304" pitchFamily="18" charset="0"/>
              </a:endParaRPr>
            </a:p>
          </p:txBody>
        </p:sp>
      </p:grpSp>
      <p:grpSp>
        <p:nvGrpSpPr>
          <p:cNvPr id="23" name="Grup 22"/>
          <p:cNvGrpSpPr/>
          <p:nvPr/>
        </p:nvGrpSpPr>
        <p:grpSpPr>
          <a:xfrm>
            <a:off x="6473570" y="1948596"/>
            <a:ext cx="2333018" cy="581643"/>
            <a:chOff x="2049612" y="124784"/>
            <a:chExt cx="3070666" cy="1095296"/>
          </a:xfrm>
        </p:grpSpPr>
        <p:sp>
          <p:nvSpPr>
            <p:cNvPr id="24" name="Sağ Ok 23"/>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Sağ Ok 4"/>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dirty="0" smtClean="0">
                  <a:solidFill>
                    <a:srgbClr val="1B2C57"/>
                  </a:solidFill>
                  <a:latin typeface="Times New Roman" panose="02020603050405020304" pitchFamily="18" charset="0"/>
                  <a:cs typeface="Times New Roman" panose="02020603050405020304" pitchFamily="18" charset="0"/>
                </a:rPr>
                <a:t>240.566</a:t>
              </a:r>
              <a:r>
                <a:rPr lang="en-US" sz="1600" b="1" kern="1200" dirty="0" smtClean="0">
                  <a:solidFill>
                    <a:srgbClr val="1B2C57"/>
                  </a:solidFill>
                  <a:latin typeface="Times New Roman" panose="02020603050405020304" pitchFamily="18" charset="0"/>
                  <a:cs typeface="Times New Roman" panose="02020603050405020304" pitchFamily="18" charset="0"/>
                </a:rPr>
                <a:t> </a:t>
              </a:r>
              <a:r>
                <a:rPr lang="en-US" sz="1600" b="1" kern="1200" dirty="0">
                  <a:solidFill>
                    <a:srgbClr val="1B2C57"/>
                  </a:solidFill>
                  <a:latin typeface="Times New Roman" panose="02020603050405020304" pitchFamily="18" charset="0"/>
                  <a:cs typeface="Times New Roman" panose="02020603050405020304" pitchFamily="18" charset="0"/>
                </a:rPr>
                <a:t>– </a:t>
              </a:r>
              <a:r>
                <a:rPr lang="tr-TR" sz="1600" b="1" dirty="0" smtClean="0">
                  <a:solidFill>
                    <a:srgbClr val="1B2C57"/>
                  </a:solidFill>
                  <a:latin typeface="Times New Roman" panose="02020603050405020304" pitchFamily="18" charset="0"/>
                  <a:cs typeface="Times New Roman" panose="02020603050405020304" pitchFamily="18" charset="0"/>
                </a:rPr>
                <a:t>2.405.655</a:t>
              </a:r>
              <a:r>
                <a:rPr lang="en-US" sz="1600" b="1" kern="1200" dirty="0" smtClean="0">
                  <a:solidFill>
                    <a:srgbClr val="1B2C57"/>
                  </a:solidFill>
                  <a:latin typeface="Times New Roman" panose="02020603050405020304" pitchFamily="18" charset="0"/>
                  <a:cs typeface="Times New Roman" panose="02020603050405020304" pitchFamily="18" charset="0"/>
                </a:rPr>
                <a:t> </a:t>
              </a:r>
              <a:r>
                <a:rPr lang="en-US" sz="1600" b="1" kern="1200" dirty="0">
                  <a:solidFill>
                    <a:srgbClr val="1B2C57"/>
                  </a:solidFill>
                  <a:latin typeface="Times New Roman" panose="02020603050405020304" pitchFamily="18" charset="0"/>
                  <a:cs typeface="Times New Roman" panose="02020603050405020304" pitchFamily="18" charset="0"/>
                </a:rPr>
                <a:t>TL</a:t>
              </a:r>
              <a:endParaRPr lang="en-US" sz="1600" b="1" kern="1200" dirty="0">
                <a:latin typeface="Times New Roman" panose="02020603050405020304" pitchFamily="18" charset="0"/>
                <a:cs typeface="Times New Roman" panose="02020603050405020304" pitchFamily="18" charset="0"/>
              </a:endParaRPr>
            </a:p>
          </p:txBody>
        </p:sp>
      </p:grpSp>
      <p:sp>
        <p:nvSpPr>
          <p:cNvPr id="2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2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898003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CCB28A84-812D-455E-906E-F40A25CFF853}"/>
              </a:ext>
            </a:extLst>
          </p:cNvPr>
          <p:cNvGrpSpPr/>
          <p:nvPr/>
        </p:nvGrpSpPr>
        <p:grpSpPr>
          <a:xfrm>
            <a:off x="845327" y="1664629"/>
            <a:ext cx="5589437" cy="988687"/>
            <a:chOff x="-2747" y="-236691"/>
            <a:chExt cx="2047110" cy="1341376"/>
          </a:xfrm>
          <a:noFill/>
          <a:effectLst/>
        </p:grpSpPr>
        <p:sp>
          <p:nvSpPr>
            <p:cNvPr id="5" name="Yuvarlatılmış Dikdörtgen 32">
              <a:extLst>
                <a:ext uri="{FF2B5EF4-FFF2-40B4-BE49-F238E27FC236}">
                  <a16:creationId xmlns:a16="http://schemas.microsoft.com/office/drawing/2014/main" id="{B0F1A8DB-B29E-4BD5-8777-7CE40B997BAC}"/>
                </a:ext>
              </a:extLst>
            </p:cNvPr>
            <p:cNvSpPr/>
            <p:nvPr/>
          </p:nvSpPr>
          <p:spPr>
            <a:xfrm>
              <a:off x="-2747" y="-236691"/>
              <a:ext cx="2047110" cy="1341376"/>
            </a:xfrm>
            <a:prstGeom prst="roundRect">
              <a:avLst/>
            </a:prstGeom>
            <a:grp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Yuvarlatılmış Dikdörtgen 4">
              <a:extLst>
                <a:ext uri="{FF2B5EF4-FFF2-40B4-BE49-F238E27FC236}">
                  <a16:creationId xmlns:a16="http://schemas.microsoft.com/office/drawing/2014/main" id="{3FBA05E0-5201-412B-8BB3-09C0B0EB29FB}"/>
                </a:ext>
              </a:extLst>
            </p:cNvPr>
            <p:cNvSpPr txBox="1"/>
            <p:nvPr/>
          </p:nvSpPr>
          <p:spPr>
            <a:xfrm>
              <a:off x="38388" y="-150081"/>
              <a:ext cx="1976179" cy="12104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b="0" i="0" dirty="0">
                  <a:solidFill>
                    <a:srgbClr val="000000"/>
                  </a:solidFill>
                  <a:effectLst/>
                  <a:latin typeface="+mj-lt"/>
                </a:rPr>
                <a:t>Ürüne, uygunluk işaretinin anlamı ve şekli hakkında üçüncü tarafları yanıltacak başka işaretler veya betimlemeler konulması. (Diğer her türlü işaret, ürüne ancak uygunluk işaretinin görünebilirliğini, okunabilirliğini ve anlamını bozmayacak şekilde konulabilir.)</a:t>
              </a:r>
              <a:endParaRPr lang="tr-TR" sz="1400" b="1" kern="1200" dirty="0">
                <a:solidFill>
                  <a:schemeClr val="tx1"/>
                </a:solidFill>
                <a:latin typeface="+mj-lt"/>
                <a:cs typeface="Times New Roman" panose="02020603050405020304" pitchFamily="18" charset="0"/>
              </a:endParaRPr>
            </a:p>
          </p:txBody>
        </p:sp>
      </p:grpSp>
      <p:grpSp>
        <p:nvGrpSpPr>
          <p:cNvPr id="7" name="Grup 6">
            <a:extLst>
              <a:ext uri="{FF2B5EF4-FFF2-40B4-BE49-F238E27FC236}">
                <a16:creationId xmlns:a16="http://schemas.microsoft.com/office/drawing/2014/main" id="{38D79CF0-0198-4D59-951F-90B5E200EB49}"/>
              </a:ext>
            </a:extLst>
          </p:cNvPr>
          <p:cNvGrpSpPr/>
          <p:nvPr/>
        </p:nvGrpSpPr>
        <p:grpSpPr>
          <a:xfrm>
            <a:off x="6434765" y="1883725"/>
            <a:ext cx="2333018" cy="581643"/>
            <a:chOff x="2049612" y="124784"/>
            <a:chExt cx="3070666" cy="1095296"/>
          </a:xfrm>
        </p:grpSpPr>
        <p:sp>
          <p:nvSpPr>
            <p:cNvPr id="8" name="Sağ Ok 16">
              <a:extLst>
                <a:ext uri="{FF2B5EF4-FFF2-40B4-BE49-F238E27FC236}">
                  <a16:creationId xmlns:a16="http://schemas.microsoft.com/office/drawing/2014/main" id="{109684FE-A702-4515-8697-B1858CB9115C}"/>
                </a:ext>
              </a:extLst>
            </p:cNvPr>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Sağ Ok 4">
              <a:extLst>
                <a:ext uri="{FF2B5EF4-FFF2-40B4-BE49-F238E27FC236}">
                  <a16:creationId xmlns:a16="http://schemas.microsoft.com/office/drawing/2014/main" id="{AF01BADD-567C-49A6-8C1B-61AA0FE5E7B3}"/>
                </a:ext>
              </a:extLst>
            </p:cNvPr>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dirty="0" smtClean="0">
                  <a:solidFill>
                    <a:srgbClr val="1B2C57"/>
                  </a:solidFill>
                  <a:latin typeface="Times New Roman" panose="02020603050405020304" pitchFamily="18" charset="0"/>
                  <a:cs typeface="Times New Roman" panose="02020603050405020304" pitchFamily="18" charset="0"/>
                </a:rPr>
                <a:t>48.113</a:t>
              </a:r>
              <a:r>
                <a:rPr lang="en-US" sz="1600" b="1" kern="1200" dirty="0" smtClean="0">
                  <a:solidFill>
                    <a:srgbClr val="1B2C57"/>
                  </a:solidFill>
                  <a:latin typeface="Times New Roman" panose="02020603050405020304" pitchFamily="18" charset="0"/>
                  <a:cs typeface="Times New Roman" panose="02020603050405020304" pitchFamily="18" charset="0"/>
                </a:rPr>
                <a:t> </a:t>
              </a:r>
              <a:r>
                <a:rPr lang="en-US" sz="1600" b="1" kern="1200" dirty="0">
                  <a:solidFill>
                    <a:srgbClr val="1B2C57"/>
                  </a:solidFill>
                  <a:latin typeface="Times New Roman" panose="02020603050405020304" pitchFamily="18" charset="0"/>
                  <a:cs typeface="Times New Roman" panose="02020603050405020304" pitchFamily="18" charset="0"/>
                </a:rPr>
                <a:t>– </a:t>
              </a:r>
              <a:r>
                <a:rPr lang="tr-TR" sz="1600" b="1" dirty="0" smtClean="0">
                  <a:solidFill>
                    <a:srgbClr val="1B2C57"/>
                  </a:solidFill>
                  <a:latin typeface="Times New Roman" panose="02020603050405020304" pitchFamily="18" charset="0"/>
                  <a:cs typeface="Times New Roman" panose="02020603050405020304" pitchFamily="18" charset="0"/>
                </a:rPr>
                <a:t>481.132</a:t>
              </a:r>
              <a:r>
                <a:rPr lang="tr-TR" sz="1600" b="1" kern="1200" dirty="0" smtClean="0">
                  <a:solidFill>
                    <a:srgbClr val="1B2C57"/>
                  </a:solidFill>
                  <a:latin typeface="Times New Roman" panose="02020603050405020304" pitchFamily="18" charset="0"/>
                  <a:cs typeface="Times New Roman" panose="02020603050405020304" pitchFamily="18" charset="0"/>
                </a:rPr>
                <a:t> </a:t>
              </a:r>
              <a:r>
                <a:rPr lang="en-US" sz="1600" b="1" kern="1200" dirty="0">
                  <a:solidFill>
                    <a:srgbClr val="1B2C57"/>
                  </a:solidFill>
                  <a:latin typeface="Times New Roman" panose="02020603050405020304" pitchFamily="18" charset="0"/>
                  <a:cs typeface="Times New Roman" panose="02020603050405020304" pitchFamily="18" charset="0"/>
                </a:rPr>
                <a:t>TL</a:t>
              </a:r>
              <a:endParaRPr lang="en-US" sz="1600" b="1" kern="1200" dirty="0">
                <a:latin typeface="Times New Roman" panose="02020603050405020304" pitchFamily="18" charset="0"/>
                <a:cs typeface="Times New Roman" panose="02020603050405020304" pitchFamily="18" charset="0"/>
              </a:endParaRPr>
            </a:p>
          </p:txBody>
        </p:sp>
      </p:grpSp>
      <p:grpSp>
        <p:nvGrpSpPr>
          <p:cNvPr id="10" name="Grup 9">
            <a:extLst>
              <a:ext uri="{FF2B5EF4-FFF2-40B4-BE49-F238E27FC236}">
                <a16:creationId xmlns:a16="http://schemas.microsoft.com/office/drawing/2014/main" id="{6E19030D-9175-44F6-BC9D-9E046D90075C}"/>
              </a:ext>
            </a:extLst>
          </p:cNvPr>
          <p:cNvGrpSpPr/>
          <p:nvPr/>
        </p:nvGrpSpPr>
        <p:grpSpPr>
          <a:xfrm>
            <a:off x="845327" y="2910412"/>
            <a:ext cx="5589437" cy="988687"/>
            <a:chOff x="-2747" y="-236691"/>
            <a:chExt cx="2047110" cy="1341376"/>
          </a:xfrm>
          <a:noFill/>
          <a:effectLst/>
        </p:grpSpPr>
        <p:sp>
          <p:nvSpPr>
            <p:cNvPr id="11" name="Yuvarlatılmış Dikdörtgen 32">
              <a:extLst>
                <a:ext uri="{FF2B5EF4-FFF2-40B4-BE49-F238E27FC236}">
                  <a16:creationId xmlns:a16="http://schemas.microsoft.com/office/drawing/2014/main" id="{9A691109-DDC2-488F-B2B2-8C757C5185F2}"/>
                </a:ext>
              </a:extLst>
            </p:cNvPr>
            <p:cNvSpPr/>
            <p:nvPr/>
          </p:nvSpPr>
          <p:spPr>
            <a:xfrm>
              <a:off x="-2747" y="-236691"/>
              <a:ext cx="2047110" cy="1341376"/>
            </a:xfrm>
            <a:prstGeom prst="roundRect">
              <a:avLst/>
            </a:prstGeom>
            <a:grp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Yuvarlatılmış Dikdörtgen 4">
              <a:extLst>
                <a:ext uri="{FF2B5EF4-FFF2-40B4-BE49-F238E27FC236}">
                  <a16:creationId xmlns:a16="http://schemas.microsoft.com/office/drawing/2014/main" id="{50DD32A1-B6E2-4C3A-AD6F-E32C70403448}"/>
                </a:ext>
              </a:extLst>
            </p:cNvPr>
            <p:cNvSpPr txBox="1"/>
            <p:nvPr/>
          </p:nvSpPr>
          <p:spPr>
            <a:xfrm>
              <a:off x="38388" y="-150081"/>
              <a:ext cx="1976179" cy="12104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b="0" dirty="0">
                  <a:solidFill>
                    <a:srgbClr val="000000"/>
                  </a:solidFill>
                  <a:effectLst/>
                  <a:latin typeface="+mj-lt"/>
                </a:rPr>
                <a:t>Faaliyetleri ile ilgili her türlü belge ve kaydı, teknik düzenlemede belirtilen süre, süre belirtilmediği durumlarda ise bu belge ve kayıtların düzenlendiği tarihten itibaren </a:t>
              </a:r>
              <a:r>
                <a:rPr lang="tr-TR" sz="1400" b="1" dirty="0">
                  <a:solidFill>
                    <a:srgbClr val="000000"/>
                  </a:solidFill>
                  <a:effectLst/>
                  <a:latin typeface="+mj-lt"/>
                </a:rPr>
                <a:t>en az on yıl boyunca</a:t>
              </a:r>
              <a:r>
                <a:rPr lang="tr-TR" sz="1400" b="0" dirty="0">
                  <a:solidFill>
                    <a:srgbClr val="000000"/>
                  </a:solidFill>
                  <a:effectLst/>
                  <a:latin typeface="+mj-lt"/>
                </a:rPr>
                <a:t> muhafaza etme ve yetkili kuruluşun talebi halinde sunma </a:t>
              </a:r>
              <a:r>
                <a:rPr lang="tr-TR" sz="1400" b="0" i="0" dirty="0">
                  <a:solidFill>
                    <a:srgbClr val="000000"/>
                  </a:solidFill>
                  <a:effectLst/>
                  <a:latin typeface="+mj-lt"/>
                </a:rPr>
                <a:t>hükümlerine uymama</a:t>
              </a:r>
              <a:endParaRPr lang="tr-TR" sz="1400" b="1" kern="1200" dirty="0">
                <a:solidFill>
                  <a:schemeClr val="tx1"/>
                </a:solidFill>
                <a:latin typeface="+mj-lt"/>
                <a:cs typeface="Times New Roman" panose="02020603050405020304" pitchFamily="18" charset="0"/>
              </a:endParaRPr>
            </a:p>
          </p:txBody>
        </p:sp>
      </p:grpSp>
      <p:grpSp>
        <p:nvGrpSpPr>
          <p:cNvPr id="13" name="Grup 12">
            <a:extLst>
              <a:ext uri="{FF2B5EF4-FFF2-40B4-BE49-F238E27FC236}">
                <a16:creationId xmlns:a16="http://schemas.microsoft.com/office/drawing/2014/main" id="{82EA1B84-8160-421C-91E9-F45390A11EC1}"/>
              </a:ext>
            </a:extLst>
          </p:cNvPr>
          <p:cNvGrpSpPr/>
          <p:nvPr/>
        </p:nvGrpSpPr>
        <p:grpSpPr>
          <a:xfrm>
            <a:off x="6428691" y="3129508"/>
            <a:ext cx="2333018" cy="581643"/>
            <a:chOff x="2049612" y="124784"/>
            <a:chExt cx="3070666" cy="1095296"/>
          </a:xfrm>
        </p:grpSpPr>
        <p:sp>
          <p:nvSpPr>
            <p:cNvPr id="14" name="Sağ Ok 16">
              <a:extLst>
                <a:ext uri="{FF2B5EF4-FFF2-40B4-BE49-F238E27FC236}">
                  <a16:creationId xmlns:a16="http://schemas.microsoft.com/office/drawing/2014/main" id="{35C512E2-C0C4-44E6-90F4-227B30927A1D}"/>
                </a:ext>
              </a:extLst>
            </p:cNvPr>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Sağ Ok 4">
              <a:extLst>
                <a:ext uri="{FF2B5EF4-FFF2-40B4-BE49-F238E27FC236}">
                  <a16:creationId xmlns:a16="http://schemas.microsoft.com/office/drawing/2014/main" id="{6E307E38-A888-446C-82CF-F01F730F5F86}"/>
                </a:ext>
              </a:extLst>
            </p:cNvPr>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dirty="0" smtClean="0">
                  <a:solidFill>
                    <a:srgbClr val="1B2C57"/>
                  </a:solidFill>
                  <a:latin typeface="Times New Roman" panose="02020603050405020304" pitchFamily="18" charset="0"/>
                  <a:cs typeface="Times New Roman" panose="02020603050405020304" pitchFamily="18" charset="0"/>
                </a:rPr>
                <a:t>48.113</a:t>
              </a:r>
              <a:r>
                <a:rPr lang="en-US" sz="1600" b="1" kern="1200" dirty="0" smtClean="0">
                  <a:solidFill>
                    <a:srgbClr val="1B2C57"/>
                  </a:solidFill>
                  <a:latin typeface="Times New Roman" panose="02020603050405020304" pitchFamily="18" charset="0"/>
                  <a:cs typeface="Times New Roman" panose="02020603050405020304" pitchFamily="18" charset="0"/>
                </a:rPr>
                <a:t> </a:t>
              </a:r>
              <a:r>
                <a:rPr lang="en-US" sz="1600" b="1" kern="1200" dirty="0">
                  <a:solidFill>
                    <a:srgbClr val="1B2C57"/>
                  </a:solidFill>
                  <a:latin typeface="Times New Roman" panose="02020603050405020304" pitchFamily="18" charset="0"/>
                  <a:cs typeface="Times New Roman" panose="02020603050405020304" pitchFamily="18" charset="0"/>
                </a:rPr>
                <a:t>– </a:t>
              </a:r>
              <a:r>
                <a:rPr lang="tr-TR" sz="1600" b="1" dirty="0" smtClean="0">
                  <a:solidFill>
                    <a:srgbClr val="1B2C57"/>
                  </a:solidFill>
                  <a:latin typeface="Times New Roman" panose="02020603050405020304" pitchFamily="18" charset="0"/>
                  <a:cs typeface="Times New Roman" panose="02020603050405020304" pitchFamily="18" charset="0"/>
                </a:rPr>
                <a:t>481.132</a:t>
              </a:r>
              <a:r>
                <a:rPr lang="tr-TR" sz="1600" b="1" kern="1200" dirty="0" smtClean="0">
                  <a:solidFill>
                    <a:srgbClr val="1B2C57"/>
                  </a:solidFill>
                  <a:latin typeface="Times New Roman" panose="02020603050405020304" pitchFamily="18" charset="0"/>
                  <a:cs typeface="Times New Roman" panose="02020603050405020304" pitchFamily="18" charset="0"/>
                </a:rPr>
                <a:t> </a:t>
              </a:r>
              <a:r>
                <a:rPr lang="en-US" sz="1600" b="1" kern="1200" dirty="0">
                  <a:solidFill>
                    <a:srgbClr val="1B2C57"/>
                  </a:solidFill>
                  <a:latin typeface="Times New Roman" panose="02020603050405020304" pitchFamily="18" charset="0"/>
                  <a:cs typeface="Times New Roman" panose="02020603050405020304" pitchFamily="18" charset="0"/>
                </a:rPr>
                <a:t>TL</a:t>
              </a:r>
              <a:endParaRPr lang="en-US" sz="1600" b="1" kern="1200" dirty="0">
                <a:latin typeface="Times New Roman" panose="02020603050405020304" pitchFamily="18" charset="0"/>
                <a:cs typeface="Times New Roman" panose="02020603050405020304" pitchFamily="18" charset="0"/>
              </a:endParaRPr>
            </a:p>
          </p:txBody>
        </p:sp>
      </p:grpSp>
      <p:grpSp>
        <p:nvGrpSpPr>
          <p:cNvPr id="16" name="Grup 15">
            <a:extLst>
              <a:ext uri="{FF2B5EF4-FFF2-40B4-BE49-F238E27FC236}">
                <a16:creationId xmlns:a16="http://schemas.microsoft.com/office/drawing/2014/main" id="{73580E85-42D2-455F-8447-44DBF8B5F3D1}"/>
              </a:ext>
            </a:extLst>
          </p:cNvPr>
          <p:cNvGrpSpPr/>
          <p:nvPr/>
        </p:nvGrpSpPr>
        <p:grpSpPr>
          <a:xfrm>
            <a:off x="671107" y="4724400"/>
            <a:ext cx="7958200" cy="782303"/>
            <a:chOff x="2501" y="1744"/>
            <a:chExt cx="2047110" cy="1341377"/>
          </a:xfrm>
          <a:noFill/>
          <a:effectLst/>
        </p:grpSpPr>
        <p:sp>
          <p:nvSpPr>
            <p:cNvPr id="17" name="Yuvarlatılmış Dikdörtgen 29">
              <a:extLst>
                <a:ext uri="{FF2B5EF4-FFF2-40B4-BE49-F238E27FC236}">
                  <a16:creationId xmlns:a16="http://schemas.microsoft.com/office/drawing/2014/main" id="{B625249D-62BC-49B0-9478-F5B27B81FA11}"/>
                </a:ext>
              </a:extLst>
            </p:cNvPr>
            <p:cNvSpPr/>
            <p:nvPr/>
          </p:nvSpPr>
          <p:spPr>
            <a:xfrm>
              <a:off x="2501" y="1744"/>
              <a:ext cx="2047110" cy="1341377"/>
            </a:xfrm>
            <a:prstGeom prst="roundRect">
              <a:avLst/>
            </a:prstGeom>
            <a:grp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Yuvarlatılmış Dikdörtgen 4">
              <a:extLst>
                <a:ext uri="{FF2B5EF4-FFF2-40B4-BE49-F238E27FC236}">
                  <a16:creationId xmlns:a16="http://schemas.microsoft.com/office/drawing/2014/main" id="{C00A5FAD-6D29-4FA8-B176-0155F96AB661}"/>
                </a:ext>
              </a:extLst>
            </p:cNvPr>
            <p:cNvSpPr txBox="1"/>
            <p:nvPr/>
          </p:nvSpPr>
          <p:spPr>
            <a:xfrm>
              <a:off x="67982" y="67225"/>
              <a:ext cx="1963106" cy="12104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r>
                <a:rPr lang="tr-TR" altLang="tr-TR" sz="1600" dirty="0">
                  <a:solidFill>
                    <a:schemeClr val="tx1"/>
                  </a:solidFill>
                  <a:latin typeface="+mj-lt"/>
                </a:rPr>
                <a:t>İdari para cezaları, bu cezalara konu uygunsuzluğun  </a:t>
              </a:r>
              <a:r>
                <a:rPr lang="tr-TR" altLang="tr-TR" sz="1600" b="1" u="sng" dirty="0">
                  <a:solidFill>
                    <a:schemeClr val="tx1"/>
                  </a:solidFill>
                  <a:latin typeface="+mj-lt"/>
                </a:rPr>
                <a:t>2 yıl içinde</a:t>
              </a:r>
              <a:r>
                <a:rPr lang="tr-TR" altLang="tr-TR" sz="1600" b="1" dirty="0">
                  <a:solidFill>
                    <a:schemeClr val="tx1"/>
                  </a:solidFill>
                  <a:latin typeface="+mj-lt"/>
                </a:rPr>
                <a:t> </a:t>
              </a:r>
              <a:r>
                <a:rPr lang="tr-TR" altLang="tr-TR" sz="1600" dirty="0">
                  <a:solidFill>
                    <a:schemeClr val="tx1"/>
                  </a:solidFill>
                  <a:latin typeface="+mj-lt"/>
                </a:rPr>
                <a:t>tekrarı halinde, her tekrar için bir önceki idari para cezasının  </a:t>
              </a:r>
              <a:r>
                <a:rPr lang="tr-TR" altLang="tr-TR" sz="1600" b="1" u="sng" dirty="0">
                  <a:solidFill>
                    <a:schemeClr val="tx1"/>
                  </a:solidFill>
                  <a:latin typeface="+mj-lt"/>
                </a:rPr>
                <a:t>2 katı </a:t>
              </a:r>
              <a:r>
                <a:rPr lang="tr-TR" altLang="tr-TR" sz="1600" dirty="0">
                  <a:solidFill>
                    <a:schemeClr val="tx1"/>
                  </a:solidFill>
                  <a:latin typeface="+mj-lt"/>
                </a:rPr>
                <a:t>uygulanır.</a:t>
              </a:r>
              <a:endParaRPr lang="tr-TR" sz="1600" b="1" dirty="0">
                <a:solidFill>
                  <a:schemeClr val="tx1"/>
                </a:solidFill>
                <a:latin typeface="+mj-lt"/>
                <a:cs typeface="Times New Roman" panose="02020603050405020304" pitchFamily="18" charset="0"/>
              </a:endParaRPr>
            </a:p>
          </p:txBody>
        </p:sp>
      </p:grpSp>
      <p:sp>
        <p:nvSpPr>
          <p:cNvPr id="19" name="Unvan 1"/>
          <p:cNvSpPr>
            <a:spLocks noGrp="1"/>
          </p:cNvSpPr>
          <p:nvPr>
            <p:ph type="title"/>
          </p:nvPr>
        </p:nvSpPr>
        <p:spPr>
          <a:xfrm>
            <a:off x="1981200" y="914400"/>
            <a:ext cx="5256785" cy="369332"/>
          </a:xfrm>
        </p:spPr>
        <p:txBody>
          <a:bodyPr/>
          <a:lstStyle/>
          <a:p>
            <a:r>
              <a:rPr lang="tr-TR" sz="2400" dirty="0" smtClean="0"/>
              <a:t>         İDARİ PARA CEZALARI</a:t>
            </a:r>
            <a:endParaRPr lang="tr-TR" sz="2400" dirty="0"/>
          </a:p>
        </p:txBody>
      </p:sp>
      <p:sp>
        <p:nvSpPr>
          <p:cNvPr id="20"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635241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33400" y="990600"/>
            <a:ext cx="8180628" cy="1477328"/>
          </a:xfrm>
        </p:spPr>
        <p:txBody>
          <a:bodyPr/>
          <a:lstStyle/>
          <a:p>
            <a:pPr algn="ctr"/>
            <a:r>
              <a:rPr lang="tr-TR" b="1" u="none" dirty="0" smtClean="0">
                <a:solidFill>
                  <a:srgbClr val="C00000"/>
                </a:solidFill>
              </a:rPr>
              <a:t>3.BÖLÜM</a:t>
            </a:r>
          </a:p>
          <a:p>
            <a:pPr algn="ctr"/>
            <a:endParaRPr lang="tr-TR" b="1" u="none" dirty="0">
              <a:solidFill>
                <a:srgbClr val="C00000"/>
              </a:solidFill>
            </a:endParaRPr>
          </a:p>
          <a:p>
            <a:pPr algn="ctr"/>
            <a:r>
              <a:rPr lang="tr-TR" b="1" u="none" dirty="0" smtClean="0">
                <a:solidFill>
                  <a:srgbClr val="C00000"/>
                </a:solidFill>
              </a:rPr>
              <a:t>AGREGA YAPI MALZEMESİNE YÖNELİK YÜRÜTLEN</a:t>
            </a:r>
          </a:p>
          <a:p>
            <a:pPr algn="ctr"/>
            <a:r>
              <a:rPr lang="tr-TR" b="1" u="none" dirty="0" smtClean="0">
                <a:solidFill>
                  <a:srgbClr val="C00000"/>
                </a:solidFill>
              </a:rPr>
              <a:t>PİYASA GÖZETİMİ VE DENETİMİ FAALİYETİ</a:t>
            </a:r>
          </a:p>
        </p:txBody>
      </p:sp>
      <p:pic>
        <p:nvPicPr>
          <p:cNvPr id="4" name="Resim 3"/>
          <p:cNvPicPr>
            <a:picLocks noChangeAspect="1"/>
          </p:cNvPicPr>
          <p:nvPr/>
        </p:nvPicPr>
        <p:blipFill>
          <a:blip r:embed="rId2"/>
          <a:stretch>
            <a:fillRect/>
          </a:stretch>
        </p:blipFill>
        <p:spPr>
          <a:xfrm>
            <a:off x="533400" y="3048000"/>
            <a:ext cx="3748088" cy="3276600"/>
          </a:xfrm>
          <a:prstGeom prst="rect">
            <a:avLst/>
          </a:prstGeom>
        </p:spPr>
      </p:pic>
      <p:pic>
        <p:nvPicPr>
          <p:cNvPr id="5" name="Resim 4"/>
          <p:cNvPicPr>
            <a:picLocks noChangeAspect="1"/>
          </p:cNvPicPr>
          <p:nvPr/>
        </p:nvPicPr>
        <p:blipFill>
          <a:blip r:embed="rId3"/>
          <a:stretch>
            <a:fillRect/>
          </a:stretch>
        </p:blipFill>
        <p:spPr>
          <a:xfrm>
            <a:off x="4495800" y="4195762"/>
            <a:ext cx="2752725" cy="2128838"/>
          </a:xfrm>
          <a:prstGeom prst="rect">
            <a:avLst/>
          </a:prstGeom>
        </p:spPr>
      </p:pic>
      <p:pic>
        <p:nvPicPr>
          <p:cNvPr id="6" name="Resim 5"/>
          <p:cNvPicPr>
            <a:picLocks noChangeAspect="1"/>
          </p:cNvPicPr>
          <p:nvPr/>
        </p:nvPicPr>
        <p:blipFill>
          <a:blip r:embed="rId4"/>
          <a:stretch>
            <a:fillRect/>
          </a:stretch>
        </p:blipFill>
        <p:spPr>
          <a:xfrm>
            <a:off x="6096000" y="2514600"/>
            <a:ext cx="2828925" cy="1571625"/>
          </a:xfrm>
          <a:prstGeom prst="rect">
            <a:avLst/>
          </a:prstGeom>
        </p:spPr>
      </p:pic>
      <p:sp>
        <p:nvSpPr>
          <p:cNvPr id="8"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9"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382314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28600" y="1686263"/>
            <a:ext cx="8686800" cy="1107996"/>
          </a:xfrm>
        </p:spPr>
        <p:txBody>
          <a:bodyPr/>
          <a:lstStyle/>
          <a:p>
            <a:endParaRPr lang="tr-TR" dirty="0" smtClean="0"/>
          </a:p>
          <a:p>
            <a:endParaRPr lang="tr-TR" dirty="0"/>
          </a:p>
          <a:p>
            <a:endParaRPr lang="tr-TR" dirty="0"/>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7" name="object 4"/>
          <p:cNvSpPr txBox="1"/>
          <p:nvPr/>
        </p:nvSpPr>
        <p:spPr>
          <a:xfrm>
            <a:off x="8353170" y="6451193"/>
            <a:ext cx="333630" cy="151323"/>
          </a:xfrm>
          <a:prstGeom prst="rect">
            <a:avLst/>
          </a:prstGeom>
        </p:spPr>
        <p:txBody>
          <a:bodyPr vert="horz" wrap="square" lIns="0" tIns="12700" rIns="0" bIns="0" rtlCol="0">
            <a:spAutoFit/>
          </a:bodyPr>
          <a:lstStyle/>
          <a:p>
            <a:pPr marL="12700">
              <a:lnSpc>
                <a:spcPct val="100000"/>
              </a:lnSpc>
              <a:spcBef>
                <a:spcPts val="100"/>
              </a:spcBef>
            </a:pPr>
            <a:r>
              <a:rPr lang="tr-TR" sz="900" dirty="0">
                <a:solidFill>
                  <a:srgbClr val="888888"/>
                </a:solidFill>
                <a:latin typeface="Calibri"/>
                <a:cs typeface="Calibri"/>
              </a:rPr>
              <a:t>2</a:t>
            </a:r>
            <a:endParaRPr sz="900" dirty="0">
              <a:latin typeface="Calibri"/>
              <a:cs typeface="Calibri"/>
            </a:endParaRPr>
          </a:p>
        </p:txBody>
      </p:sp>
      <p:pic>
        <p:nvPicPr>
          <p:cNvPr id="2" name="Resim 1"/>
          <p:cNvPicPr>
            <a:picLocks noChangeAspect="1"/>
          </p:cNvPicPr>
          <p:nvPr/>
        </p:nvPicPr>
        <p:blipFill>
          <a:blip r:embed="rId2"/>
          <a:stretch>
            <a:fillRect/>
          </a:stretch>
        </p:blipFill>
        <p:spPr>
          <a:xfrm>
            <a:off x="576262" y="1981200"/>
            <a:ext cx="7991475" cy="3886200"/>
          </a:xfrm>
          <a:prstGeom prst="rect">
            <a:avLst/>
          </a:prstGeom>
        </p:spPr>
      </p:pic>
      <p:sp>
        <p:nvSpPr>
          <p:cNvPr id="8" name="Metin kutusu 7"/>
          <p:cNvSpPr txBox="1"/>
          <p:nvPr/>
        </p:nvSpPr>
        <p:spPr>
          <a:xfrm>
            <a:off x="838200" y="1447800"/>
            <a:ext cx="7239000" cy="369332"/>
          </a:xfrm>
          <a:prstGeom prst="rect">
            <a:avLst/>
          </a:prstGeom>
          <a:noFill/>
        </p:spPr>
        <p:txBody>
          <a:bodyPr wrap="square" rtlCol="0">
            <a:spAutoFit/>
          </a:bodyPr>
          <a:lstStyle/>
          <a:p>
            <a:pPr algn="ctr"/>
            <a:r>
              <a:rPr lang="tr-TR" b="1" dirty="0" smtClean="0">
                <a:solidFill>
                  <a:srgbClr val="FF0000"/>
                </a:solidFill>
              </a:rPr>
              <a:t>AGREGA ÇEŞİTLERİ</a:t>
            </a:r>
            <a:endParaRPr lang="tr-TR" b="1" dirty="0">
              <a:solidFill>
                <a:srgbClr val="FF0000"/>
              </a:solidFill>
            </a:endParaRPr>
          </a:p>
        </p:txBody>
      </p:sp>
    </p:spTree>
    <p:extLst>
      <p:ext uri="{BB962C8B-B14F-4D97-AF65-F5344CB8AC3E}">
        <p14:creationId xmlns:p14="http://schemas.microsoft.com/office/powerpoint/2010/main" val="1711541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28600" y="1686263"/>
            <a:ext cx="8686800" cy="1107996"/>
          </a:xfrm>
        </p:spPr>
        <p:txBody>
          <a:bodyPr/>
          <a:lstStyle/>
          <a:p>
            <a:endParaRPr lang="tr-TR" dirty="0" smtClean="0"/>
          </a:p>
          <a:p>
            <a:endParaRPr lang="tr-TR" dirty="0"/>
          </a:p>
          <a:p>
            <a:endParaRPr lang="tr-TR" dirty="0"/>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7" name="object 4"/>
          <p:cNvSpPr txBox="1"/>
          <p:nvPr/>
        </p:nvSpPr>
        <p:spPr>
          <a:xfrm>
            <a:off x="8353170" y="6451193"/>
            <a:ext cx="333630" cy="151323"/>
          </a:xfrm>
          <a:prstGeom prst="rect">
            <a:avLst/>
          </a:prstGeom>
        </p:spPr>
        <p:txBody>
          <a:bodyPr vert="horz" wrap="square" lIns="0" tIns="12700" rIns="0" bIns="0" rtlCol="0">
            <a:spAutoFit/>
          </a:bodyPr>
          <a:lstStyle/>
          <a:p>
            <a:pPr marL="12700">
              <a:lnSpc>
                <a:spcPct val="100000"/>
              </a:lnSpc>
              <a:spcBef>
                <a:spcPts val="100"/>
              </a:spcBef>
            </a:pPr>
            <a:r>
              <a:rPr lang="tr-TR" sz="900" dirty="0">
                <a:solidFill>
                  <a:srgbClr val="888888"/>
                </a:solidFill>
                <a:latin typeface="Calibri"/>
                <a:cs typeface="Calibri"/>
              </a:rPr>
              <a:t>3</a:t>
            </a:r>
            <a:endParaRPr sz="900" dirty="0">
              <a:latin typeface="Calibri"/>
              <a:cs typeface="Calibri"/>
            </a:endParaRPr>
          </a:p>
        </p:txBody>
      </p:sp>
      <p:sp>
        <p:nvSpPr>
          <p:cNvPr id="8" name="Metin kutusu 7"/>
          <p:cNvSpPr txBox="1"/>
          <p:nvPr/>
        </p:nvSpPr>
        <p:spPr>
          <a:xfrm>
            <a:off x="685800" y="1382366"/>
            <a:ext cx="7239000" cy="369332"/>
          </a:xfrm>
          <a:prstGeom prst="rect">
            <a:avLst/>
          </a:prstGeom>
          <a:noFill/>
        </p:spPr>
        <p:txBody>
          <a:bodyPr wrap="square" rtlCol="0">
            <a:spAutoFit/>
          </a:bodyPr>
          <a:lstStyle/>
          <a:p>
            <a:pPr algn="ctr"/>
            <a:r>
              <a:rPr lang="tr-TR" b="1" dirty="0" smtClean="0">
                <a:solidFill>
                  <a:srgbClr val="FF0000"/>
                </a:solidFill>
              </a:rPr>
              <a:t>TANE SINIFINA GÖRE AGREGALAR </a:t>
            </a:r>
            <a:endParaRPr lang="tr-TR" b="1" dirty="0">
              <a:solidFill>
                <a:srgbClr val="FF0000"/>
              </a:solidFill>
            </a:endParaRPr>
          </a:p>
        </p:txBody>
      </p:sp>
      <p:pic>
        <p:nvPicPr>
          <p:cNvPr id="9" name="Resim 8"/>
          <p:cNvPicPr>
            <a:picLocks noChangeAspect="1"/>
          </p:cNvPicPr>
          <p:nvPr/>
        </p:nvPicPr>
        <p:blipFill>
          <a:blip r:embed="rId2"/>
          <a:stretch>
            <a:fillRect/>
          </a:stretch>
        </p:blipFill>
        <p:spPr>
          <a:xfrm>
            <a:off x="576135" y="1817132"/>
            <a:ext cx="7943850" cy="4438650"/>
          </a:xfrm>
          <a:prstGeom prst="rect">
            <a:avLst/>
          </a:prstGeom>
        </p:spPr>
      </p:pic>
    </p:spTree>
    <p:extLst>
      <p:ext uri="{BB962C8B-B14F-4D97-AF65-F5344CB8AC3E}">
        <p14:creationId xmlns:p14="http://schemas.microsoft.com/office/powerpoint/2010/main" val="9647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28600" y="1686263"/>
            <a:ext cx="8686800" cy="1107996"/>
          </a:xfrm>
        </p:spPr>
        <p:txBody>
          <a:bodyPr/>
          <a:lstStyle/>
          <a:p>
            <a:endParaRPr lang="tr-TR" dirty="0" smtClean="0"/>
          </a:p>
          <a:p>
            <a:endParaRPr lang="tr-TR" dirty="0"/>
          </a:p>
          <a:p>
            <a:endParaRPr lang="tr-TR" dirty="0"/>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7" name="object 4"/>
          <p:cNvSpPr txBox="1"/>
          <p:nvPr/>
        </p:nvSpPr>
        <p:spPr>
          <a:xfrm>
            <a:off x="8353170" y="6451193"/>
            <a:ext cx="333630" cy="151323"/>
          </a:xfrm>
          <a:prstGeom prst="rect">
            <a:avLst/>
          </a:prstGeom>
        </p:spPr>
        <p:txBody>
          <a:bodyPr vert="horz" wrap="square" lIns="0" tIns="12700" rIns="0" bIns="0" rtlCol="0">
            <a:spAutoFit/>
          </a:bodyPr>
          <a:lstStyle/>
          <a:p>
            <a:pPr marL="12700">
              <a:lnSpc>
                <a:spcPct val="100000"/>
              </a:lnSpc>
              <a:spcBef>
                <a:spcPts val="100"/>
              </a:spcBef>
            </a:pPr>
            <a:r>
              <a:rPr lang="tr-TR" sz="900" dirty="0">
                <a:solidFill>
                  <a:srgbClr val="888888"/>
                </a:solidFill>
                <a:latin typeface="Calibri"/>
                <a:cs typeface="Calibri"/>
              </a:rPr>
              <a:t>2</a:t>
            </a:r>
            <a:endParaRPr sz="900" dirty="0">
              <a:latin typeface="Calibri"/>
              <a:cs typeface="Calibri"/>
            </a:endParaRPr>
          </a:p>
        </p:txBody>
      </p:sp>
      <p:pic>
        <p:nvPicPr>
          <p:cNvPr id="2" name="Resim 1"/>
          <p:cNvPicPr>
            <a:picLocks noChangeAspect="1"/>
          </p:cNvPicPr>
          <p:nvPr/>
        </p:nvPicPr>
        <p:blipFill>
          <a:blip r:embed="rId2"/>
          <a:stretch>
            <a:fillRect/>
          </a:stretch>
        </p:blipFill>
        <p:spPr>
          <a:xfrm>
            <a:off x="457200" y="1556378"/>
            <a:ext cx="2438400" cy="3419475"/>
          </a:xfrm>
          <a:prstGeom prst="rect">
            <a:avLst/>
          </a:prstGeom>
        </p:spPr>
      </p:pic>
      <p:pic>
        <p:nvPicPr>
          <p:cNvPr id="10" name="Resim 9"/>
          <p:cNvPicPr>
            <a:picLocks noChangeAspect="1"/>
          </p:cNvPicPr>
          <p:nvPr/>
        </p:nvPicPr>
        <p:blipFill>
          <a:blip r:embed="rId3"/>
          <a:stretch>
            <a:fillRect/>
          </a:stretch>
        </p:blipFill>
        <p:spPr>
          <a:xfrm>
            <a:off x="3449199" y="1521209"/>
            <a:ext cx="2418202" cy="3469693"/>
          </a:xfrm>
          <a:prstGeom prst="rect">
            <a:avLst/>
          </a:prstGeom>
        </p:spPr>
      </p:pic>
      <p:pic>
        <p:nvPicPr>
          <p:cNvPr id="11" name="Resim 10"/>
          <p:cNvPicPr>
            <a:picLocks noChangeAspect="1"/>
          </p:cNvPicPr>
          <p:nvPr/>
        </p:nvPicPr>
        <p:blipFill>
          <a:blip r:embed="rId4"/>
          <a:stretch>
            <a:fillRect/>
          </a:stretch>
        </p:blipFill>
        <p:spPr>
          <a:xfrm>
            <a:off x="6421000" y="1531268"/>
            <a:ext cx="2371725" cy="3469693"/>
          </a:xfrm>
          <a:prstGeom prst="rect">
            <a:avLst/>
          </a:prstGeom>
        </p:spPr>
      </p:pic>
      <p:sp>
        <p:nvSpPr>
          <p:cNvPr id="12" name="Metin kutusu 11"/>
          <p:cNvSpPr txBox="1"/>
          <p:nvPr/>
        </p:nvSpPr>
        <p:spPr>
          <a:xfrm>
            <a:off x="619700" y="5257800"/>
            <a:ext cx="8173025" cy="381000"/>
          </a:xfrm>
          <a:prstGeom prst="rect">
            <a:avLst/>
          </a:prstGeom>
          <a:noFill/>
        </p:spPr>
        <p:txBody>
          <a:bodyPr wrap="square" rtlCol="0">
            <a:spAutoFit/>
          </a:bodyPr>
          <a:lstStyle/>
          <a:p>
            <a:r>
              <a:rPr lang="tr-TR" dirty="0" smtClean="0"/>
              <a:t>     İnce agrega                                   Karışık agrega                                   İri agrega                                    </a:t>
            </a:r>
            <a:endParaRPr lang="tr-TR" dirty="0"/>
          </a:p>
        </p:txBody>
      </p:sp>
    </p:spTree>
    <p:extLst>
      <p:ext uri="{BB962C8B-B14F-4D97-AF65-F5344CB8AC3E}">
        <p14:creationId xmlns:p14="http://schemas.microsoft.com/office/powerpoint/2010/main" val="3186324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0815" y="914400"/>
            <a:ext cx="4722368" cy="583287"/>
          </a:xfrm>
        </p:spPr>
        <p:txBody>
          <a:bodyPr/>
          <a:lstStyle/>
          <a:p>
            <a:r>
              <a:rPr lang="tr-TR" dirty="0" smtClean="0"/>
              <a:t>AGREGA STANDARTLARI</a:t>
            </a:r>
            <a:endParaRPr lang="tr-TR" dirty="0"/>
          </a:p>
        </p:txBody>
      </p:sp>
      <p:pic>
        <p:nvPicPr>
          <p:cNvPr id="4" name="Resim 3"/>
          <p:cNvPicPr>
            <a:picLocks noChangeAspect="1"/>
          </p:cNvPicPr>
          <p:nvPr/>
        </p:nvPicPr>
        <p:blipFill>
          <a:blip r:embed="rId2"/>
          <a:stretch>
            <a:fillRect/>
          </a:stretch>
        </p:blipFill>
        <p:spPr>
          <a:xfrm>
            <a:off x="152400" y="1371600"/>
            <a:ext cx="6629399" cy="4667250"/>
          </a:xfrm>
          <a:prstGeom prst="rect">
            <a:avLst/>
          </a:prstGeom>
        </p:spPr>
      </p:pic>
      <p:sp>
        <p:nvSpPr>
          <p:cNvPr id="5" name="Metin kutusu 4"/>
          <p:cNvSpPr txBox="1"/>
          <p:nvPr/>
        </p:nvSpPr>
        <p:spPr>
          <a:xfrm>
            <a:off x="5334000" y="5105400"/>
            <a:ext cx="1981200" cy="369332"/>
          </a:xfrm>
          <a:prstGeom prst="rect">
            <a:avLst/>
          </a:prstGeom>
          <a:noFill/>
        </p:spPr>
        <p:txBody>
          <a:bodyPr wrap="square" rtlCol="0">
            <a:spAutoFit/>
          </a:bodyPr>
          <a:lstStyle/>
          <a:p>
            <a:endParaRPr lang="tr-TR"/>
          </a:p>
        </p:txBody>
      </p:sp>
      <p:sp>
        <p:nvSpPr>
          <p:cNvPr id="6" name="Metin kutusu 5"/>
          <p:cNvSpPr txBox="1"/>
          <p:nvPr/>
        </p:nvSpPr>
        <p:spPr>
          <a:xfrm>
            <a:off x="7338646" y="1339362"/>
            <a:ext cx="1652952" cy="600164"/>
          </a:xfrm>
          <a:prstGeom prst="rect">
            <a:avLst/>
          </a:prstGeom>
          <a:noFill/>
        </p:spPr>
        <p:txBody>
          <a:bodyPr wrap="square" rtlCol="0">
            <a:spAutoFit/>
          </a:bodyPr>
          <a:lstStyle/>
          <a:p>
            <a:r>
              <a:rPr lang="tr-TR" sz="1100" b="1" dirty="0" smtClean="0"/>
              <a:t>( hazır sıva , tamir harcı vb. uygulamalarda kullanılan agregalar</a:t>
            </a:r>
            <a:r>
              <a:rPr lang="tr-TR" sz="1000" dirty="0" smtClean="0"/>
              <a:t>)</a:t>
            </a:r>
            <a:endParaRPr lang="tr-TR" sz="1000" dirty="0"/>
          </a:p>
        </p:txBody>
      </p:sp>
      <p:sp>
        <p:nvSpPr>
          <p:cNvPr id="8" name="Metin kutusu 7"/>
          <p:cNvSpPr txBox="1"/>
          <p:nvPr/>
        </p:nvSpPr>
        <p:spPr>
          <a:xfrm>
            <a:off x="7338646" y="3810000"/>
            <a:ext cx="1805354" cy="430887"/>
          </a:xfrm>
          <a:prstGeom prst="rect">
            <a:avLst/>
          </a:prstGeom>
          <a:noFill/>
        </p:spPr>
        <p:txBody>
          <a:bodyPr wrap="square" rtlCol="0">
            <a:spAutoFit/>
          </a:bodyPr>
          <a:lstStyle/>
          <a:p>
            <a:r>
              <a:rPr lang="tr-TR" sz="1100" b="1" dirty="0" smtClean="0"/>
              <a:t>(bitümlü sıcak karışımlarda kullanılan agregalar</a:t>
            </a:r>
            <a:r>
              <a:rPr lang="tr-TR" sz="1000" dirty="0" smtClean="0"/>
              <a:t>)</a:t>
            </a:r>
            <a:endParaRPr lang="tr-TR" sz="1000" dirty="0"/>
          </a:p>
        </p:txBody>
      </p:sp>
      <p:sp>
        <p:nvSpPr>
          <p:cNvPr id="9" name="Metin kutusu 8"/>
          <p:cNvSpPr txBox="1"/>
          <p:nvPr/>
        </p:nvSpPr>
        <p:spPr>
          <a:xfrm>
            <a:off x="7338646" y="3124200"/>
            <a:ext cx="1817075" cy="430887"/>
          </a:xfrm>
          <a:prstGeom prst="rect">
            <a:avLst/>
          </a:prstGeom>
          <a:noFill/>
        </p:spPr>
        <p:txBody>
          <a:bodyPr wrap="square" rtlCol="0">
            <a:spAutoFit/>
          </a:bodyPr>
          <a:lstStyle/>
          <a:p>
            <a:r>
              <a:rPr lang="tr-TR" sz="1100" b="1" dirty="0" smtClean="0"/>
              <a:t>(</a:t>
            </a:r>
            <a:r>
              <a:rPr lang="tr-TR" sz="1100" b="1" dirty="0" err="1" smtClean="0"/>
              <a:t>Plent</a:t>
            </a:r>
            <a:r>
              <a:rPr lang="tr-TR" sz="1100" b="1" dirty="0" smtClean="0"/>
              <a:t>-mix karışımlarında kullanılan agregalar</a:t>
            </a:r>
            <a:r>
              <a:rPr lang="tr-TR" sz="1000" dirty="0" smtClean="0"/>
              <a:t>)</a:t>
            </a:r>
            <a:endParaRPr lang="tr-TR" sz="1000" dirty="0"/>
          </a:p>
        </p:txBody>
      </p:sp>
      <p:sp>
        <p:nvSpPr>
          <p:cNvPr id="10" name="Dikdörtgen 9"/>
          <p:cNvSpPr/>
          <p:nvPr/>
        </p:nvSpPr>
        <p:spPr>
          <a:xfrm>
            <a:off x="990600" y="588928"/>
            <a:ext cx="2435795" cy="369332"/>
          </a:xfrm>
          <a:prstGeom prst="rect">
            <a:avLst/>
          </a:prstGeom>
        </p:spPr>
        <p:txBody>
          <a:bodyPr wrap="none">
            <a:spAutoFit/>
          </a:bodyPr>
          <a:lstStyle/>
          <a:p>
            <a:pPr marL="12700">
              <a:lnSpc>
                <a:spcPct val="100000"/>
              </a:lnSpc>
              <a:spcBef>
                <a:spcPts val="105"/>
              </a:spcBef>
            </a:pPr>
            <a:r>
              <a:rPr lang="tr-TR" b="1" dirty="0">
                <a:solidFill>
                  <a:srgbClr val="C00000"/>
                </a:solidFill>
                <a:cs typeface="Calibri"/>
              </a:rPr>
              <a:t>BURSA İL MÜDÜRLÜĞÜ</a:t>
            </a:r>
          </a:p>
        </p:txBody>
      </p:sp>
      <p:sp>
        <p:nvSpPr>
          <p:cNvPr id="11"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3654113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1302766"/>
            <a:ext cx="7467600" cy="307777"/>
          </a:xfrm>
        </p:spPr>
        <p:txBody>
          <a:bodyPr/>
          <a:lstStyle/>
          <a:p>
            <a:pPr algn="ctr"/>
            <a:r>
              <a:rPr lang="tr-TR" sz="2000" dirty="0" smtClean="0"/>
              <a:t>AGREGA KULLANIM ALANLARI VE STANDARTLAR</a:t>
            </a:r>
            <a:endParaRPr lang="tr-TR" sz="2000" dirty="0"/>
          </a:p>
        </p:txBody>
      </p:sp>
      <p:sp>
        <p:nvSpPr>
          <p:cNvPr id="3" name="Metin Yer Tutucusu 2"/>
          <p:cNvSpPr>
            <a:spLocks noGrp="1"/>
          </p:cNvSpPr>
          <p:nvPr>
            <p:ph type="body" idx="1"/>
          </p:nvPr>
        </p:nvSpPr>
        <p:spPr>
          <a:xfrm>
            <a:off x="481685" y="1929765"/>
            <a:ext cx="8180628" cy="5232202"/>
          </a:xfrm>
        </p:spPr>
        <p:txBody>
          <a:bodyPr/>
          <a:lstStyle/>
          <a:p>
            <a:pPr marL="342900" indent="-342900" algn="just">
              <a:buFont typeface="Wingdings" panose="05000000000000000000" pitchFamily="2" charset="2"/>
              <a:buChar char="Ø"/>
            </a:pPr>
            <a:r>
              <a:rPr lang="tr-TR" sz="2000" u="none" dirty="0" smtClean="0"/>
              <a:t>Üreticiler tarafından piyasaya sunulan agregalar farklı alanlarda kullanılmaktadır. Avrupa  Standartları Agregaları kullanım amaçlarına göre  standartlara ayırmıştır. Bu nedenle üreticiler birden fazla standarda göre uygunluklarını kanıtlamak zorundadırlar. Agrega standartları  yapı malzemeleri yönetmeliği kapsamında olup  </a:t>
            </a:r>
            <a:r>
              <a:rPr lang="tr-TR" sz="2000" b="1" u="none" dirty="0" smtClean="0">
                <a:solidFill>
                  <a:srgbClr val="C00000"/>
                </a:solidFill>
              </a:rPr>
              <a:t>CE işaretlemesi yapılarak piyasaya arz edilmek zorundadır.</a:t>
            </a:r>
          </a:p>
          <a:p>
            <a:pPr marL="342900" indent="-342900" algn="just">
              <a:buFont typeface="Wingdings" panose="05000000000000000000" pitchFamily="2" charset="2"/>
              <a:buChar char="Ø"/>
            </a:pPr>
            <a:r>
              <a:rPr lang="tr-TR" sz="2000" u="none" dirty="0" smtClean="0"/>
              <a:t>Standartların ZA Ekinde CE işaretlemesi ile maddeler ve örnekleri yer almaktadır.</a:t>
            </a:r>
          </a:p>
          <a:p>
            <a:pPr marL="342900" indent="-342900" algn="just">
              <a:buFont typeface="Wingdings" panose="05000000000000000000" pitchFamily="2" charset="2"/>
              <a:buChar char="Ø"/>
            </a:pPr>
            <a:r>
              <a:rPr lang="tr-TR" sz="2000" u="none" dirty="0" smtClean="0"/>
              <a:t>Tüm agrega standartlarında Üretim Kontrol Sistemi (EK H) genel hatlarıyla aynıdır.</a:t>
            </a:r>
          </a:p>
          <a:p>
            <a:pPr marL="342900" indent="-342900" algn="just">
              <a:buFont typeface="Wingdings" panose="05000000000000000000" pitchFamily="2" charset="2"/>
              <a:buChar char="Ø"/>
            </a:pPr>
            <a:r>
              <a:rPr lang="tr-TR" sz="2000" u="none" dirty="0" smtClean="0"/>
              <a:t>Farklılaşan bölümler;</a:t>
            </a:r>
          </a:p>
          <a:p>
            <a:pPr algn="just"/>
            <a:r>
              <a:rPr lang="tr-TR" sz="2000" u="none" dirty="0" smtClean="0"/>
              <a:t>        *Ek </a:t>
            </a:r>
            <a:r>
              <a:rPr lang="tr-TR" sz="2000" u="none" dirty="0" err="1" smtClean="0"/>
              <a:t>ZA’da</a:t>
            </a:r>
            <a:r>
              <a:rPr lang="tr-TR" sz="2000" u="none" dirty="0" smtClean="0"/>
              <a:t> tanımlanan karakteristikler</a:t>
            </a:r>
          </a:p>
          <a:p>
            <a:pPr algn="just"/>
            <a:r>
              <a:rPr lang="tr-TR" sz="2000" u="none" dirty="0" smtClean="0"/>
              <a:t>        *Bu karakteristiklere ait deney ve muayene sıklıkları</a:t>
            </a:r>
          </a:p>
          <a:p>
            <a:pPr algn="just"/>
            <a:endParaRPr lang="tr-TR" sz="2000" u="none" dirty="0" smtClean="0"/>
          </a:p>
          <a:p>
            <a:pPr algn="just"/>
            <a:endParaRPr lang="tr-TR" sz="2000" u="none" dirty="0" smtClean="0"/>
          </a:p>
          <a:p>
            <a:pPr algn="just"/>
            <a:endParaRPr lang="tr-TR" sz="2000" u="none" dirty="0" smtClean="0"/>
          </a:p>
          <a:p>
            <a:pPr marL="342900" indent="-342900">
              <a:buFont typeface="Wingdings" panose="05000000000000000000" pitchFamily="2" charset="2"/>
              <a:buChar char="Ø"/>
            </a:pPr>
            <a:endParaRPr lang="tr-TR" sz="2000" u="none" dirty="0"/>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805866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0" y="1302766"/>
            <a:ext cx="7696199" cy="369332"/>
          </a:xfrm>
        </p:spPr>
        <p:txBody>
          <a:bodyPr/>
          <a:lstStyle/>
          <a:p>
            <a:pPr algn="ctr"/>
            <a:r>
              <a:rPr lang="tr-TR" sz="2400" dirty="0" smtClean="0"/>
              <a:t>UYGUNLUK TEYİT SİSTEMİ VE  SORUMLULAR</a:t>
            </a:r>
            <a:endParaRPr lang="tr-TR" sz="2400" dirty="0"/>
          </a:p>
        </p:txBody>
      </p:sp>
      <p:pic>
        <p:nvPicPr>
          <p:cNvPr id="4" name="object 4"/>
          <p:cNvPicPr/>
          <p:nvPr/>
        </p:nvPicPr>
        <p:blipFill>
          <a:blip r:embed="rId2" cstate="print"/>
          <a:stretch>
            <a:fillRect/>
          </a:stretch>
        </p:blipFill>
        <p:spPr>
          <a:xfrm>
            <a:off x="669554" y="2041430"/>
            <a:ext cx="7788644" cy="3881655"/>
          </a:xfrm>
          <a:prstGeom prst="rect">
            <a:avLst/>
          </a:prstGeom>
        </p:spPr>
      </p:pic>
      <p:sp>
        <p:nvSpPr>
          <p:cNvPr id="3" name="Dikdörtgen 2"/>
          <p:cNvSpPr/>
          <p:nvPr/>
        </p:nvSpPr>
        <p:spPr>
          <a:xfrm>
            <a:off x="776653" y="1672098"/>
            <a:ext cx="7681545" cy="369332"/>
          </a:xfrm>
          <a:prstGeom prst="rect">
            <a:avLst/>
          </a:prstGeom>
        </p:spPr>
        <p:txBody>
          <a:bodyPr wrap="square">
            <a:spAutoFit/>
          </a:bodyPr>
          <a:lstStyle/>
          <a:p>
            <a:pPr marL="966469" marR="5080" indent="-954405">
              <a:lnSpc>
                <a:spcPct val="100000"/>
              </a:lnSpc>
              <a:spcBef>
                <a:spcPts val="100"/>
              </a:spcBef>
            </a:pPr>
            <a:r>
              <a:rPr lang="tr-TR" b="1" spc="-10" dirty="0">
                <a:solidFill>
                  <a:srgbClr val="0070C0"/>
                </a:solidFill>
                <a:cs typeface="Calibri"/>
              </a:rPr>
              <a:t>Performans</a:t>
            </a:r>
            <a:r>
              <a:rPr lang="tr-TR" b="1" spc="-5" dirty="0">
                <a:solidFill>
                  <a:srgbClr val="0070C0"/>
                </a:solidFill>
                <a:cs typeface="Calibri"/>
              </a:rPr>
              <a:t> </a:t>
            </a:r>
            <a:r>
              <a:rPr lang="tr-TR" b="1" spc="-10" dirty="0" smtClean="0">
                <a:solidFill>
                  <a:srgbClr val="0070C0"/>
                </a:solidFill>
                <a:cs typeface="Calibri"/>
              </a:rPr>
              <a:t>Değişmezliğinin Değerlendirilmesi </a:t>
            </a:r>
            <a:r>
              <a:rPr lang="tr-TR" b="1" spc="-10" dirty="0">
                <a:solidFill>
                  <a:srgbClr val="0070C0"/>
                </a:solidFill>
                <a:cs typeface="Calibri"/>
              </a:rPr>
              <a:t>ve</a:t>
            </a:r>
            <a:r>
              <a:rPr lang="tr-TR" b="1" spc="10" dirty="0">
                <a:solidFill>
                  <a:srgbClr val="0070C0"/>
                </a:solidFill>
                <a:cs typeface="Calibri"/>
              </a:rPr>
              <a:t> </a:t>
            </a:r>
            <a:r>
              <a:rPr lang="tr-TR" b="1" spc="-5" dirty="0">
                <a:solidFill>
                  <a:srgbClr val="0070C0"/>
                </a:solidFill>
                <a:cs typeface="Calibri"/>
              </a:rPr>
              <a:t>Doğrulanması</a:t>
            </a:r>
            <a:r>
              <a:rPr lang="tr-TR" b="1" spc="30" dirty="0">
                <a:solidFill>
                  <a:srgbClr val="0070C0"/>
                </a:solidFill>
                <a:cs typeface="Calibri"/>
              </a:rPr>
              <a:t> </a:t>
            </a:r>
            <a:r>
              <a:rPr lang="tr-TR" b="1" spc="-10" dirty="0" smtClean="0">
                <a:solidFill>
                  <a:srgbClr val="0070C0"/>
                </a:solidFill>
                <a:cs typeface="Calibri"/>
              </a:rPr>
              <a:t>Sistemi (PDDD)</a:t>
            </a:r>
            <a:endParaRPr lang="tr-TR" dirty="0">
              <a:solidFill>
                <a:srgbClr val="0070C0"/>
              </a:solidFill>
            </a:endParaRPr>
          </a:p>
        </p:txBody>
      </p:sp>
      <p:sp>
        <p:nvSpPr>
          <p:cNvPr id="7"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8"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4139637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19922" y="715977"/>
            <a:ext cx="5304155" cy="998350"/>
          </a:xfrm>
          <a:prstGeom prst="rect">
            <a:avLst/>
          </a:prstGeom>
        </p:spPr>
        <p:txBody>
          <a:bodyPr vert="horz" wrap="square" lIns="0" tIns="13335" rIns="0" bIns="0" rtlCol="0">
            <a:spAutoFit/>
          </a:bodyPr>
          <a:lstStyle/>
          <a:p>
            <a:pPr marL="12700" marR="5080" algn="ctr">
              <a:lnSpc>
                <a:spcPct val="100000"/>
              </a:lnSpc>
              <a:spcBef>
                <a:spcPts val="105"/>
              </a:spcBef>
            </a:pPr>
            <a:r>
              <a:rPr lang="tr-TR" sz="3200" spc="-55" dirty="0" smtClean="0">
                <a:solidFill>
                  <a:srgbClr val="00B0F0"/>
                </a:solidFill>
              </a:rPr>
              <a:t/>
            </a:r>
            <a:br>
              <a:rPr lang="tr-TR" sz="3200" spc="-55" dirty="0" smtClean="0">
                <a:solidFill>
                  <a:srgbClr val="00B0F0"/>
                </a:solidFill>
              </a:rPr>
            </a:br>
            <a:endParaRPr sz="3200" dirty="0">
              <a:solidFill>
                <a:srgbClr val="00B0F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8" name="object 4"/>
          <p:cNvSpPr txBox="1"/>
          <p:nvPr/>
        </p:nvSpPr>
        <p:spPr>
          <a:xfrm>
            <a:off x="8353170" y="6451193"/>
            <a:ext cx="333630" cy="151323"/>
          </a:xfrm>
          <a:prstGeom prst="rect">
            <a:avLst/>
          </a:prstGeom>
        </p:spPr>
        <p:txBody>
          <a:bodyPr vert="horz" wrap="square" lIns="0" tIns="12700" rIns="0" bIns="0" rtlCol="0">
            <a:spAutoFit/>
          </a:bodyPr>
          <a:lstStyle/>
          <a:p>
            <a:pPr marL="12700">
              <a:lnSpc>
                <a:spcPct val="100000"/>
              </a:lnSpc>
              <a:spcBef>
                <a:spcPts val="100"/>
              </a:spcBef>
            </a:pPr>
            <a:r>
              <a:rPr lang="tr-TR" sz="900" dirty="0">
                <a:solidFill>
                  <a:srgbClr val="888888"/>
                </a:solidFill>
                <a:latin typeface="Calibri"/>
                <a:cs typeface="Calibri"/>
              </a:rPr>
              <a:t>2</a:t>
            </a:r>
            <a:endParaRPr sz="900" dirty="0">
              <a:latin typeface="Calibri"/>
              <a:cs typeface="Calibri"/>
            </a:endParaRPr>
          </a:p>
        </p:txBody>
      </p:sp>
      <p:sp>
        <p:nvSpPr>
          <p:cNvPr id="9" name="Metin kutusu 8"/>
          <p:cNvSpPr txBox="1">
            <a:spLocks noChangeArrowheads="1"/>
          </p:cNvSpPr>
          <p:nvPr/>
        </p:nvSpPr>
        <p:spPr bwMode="auto">
          <a:xfrm>
            <a:off x="2438400" y="888825"/>
            <a:ext cx="579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3600" b="1" dirty="0" smtClean="0">
                <a:solidFill>
                  <a:srgbClr val="FF0000"/>
                </a:solidFill>
              </a:rPr>
              <a:t> YAPI MALZEMELERİNDE PGD </a:t>
            </a:r>
            <a:r>
              <a:rPr lang="tr-TR" altLang="tr-TR" sz="3600" b="1" dirty="0">
                <a:solidFill>
                  <a:srgbClr val="FF0000"/>
                </a:solidFill>
              </a:rPr>
              <a:t>NEDİR???</a:t>
            </a:r>
          </a:p>
        </p:txBody>
      </p:sp>
      <p:pic>
        <p:nvPicPr>
          <p:cNvPr id="10" name="Picture 2" descr="C:\Users\cuneyt.akin\Pictures\k_08161900_2012denetim.jpg"/>
          <p:cNvPicPr>
            <a:picLocks noChangeAspect="1" noChangeArrowheads="1"/>
          </p:cNvPicPr>
          <p:nvPr/>
        </p:nvPicPr>
        <p:blipFill>
          <a:blip r:embed="rId2"/>
          <a:srcRect/>
          <a:stretch>
            <a:fillRect/>
          </a:stretch>
        </p:blipFill>
        <p:spPr bwMode="auto">
          <a:xfrm>
            <a:off x="539750" y="2003425"/>
            <a:ext cx="3384550" cy="3778250"/>
          </a:xfrm>
          <a:prstGeom prst="rect">
            <a:avLst/>
          </a:prstGeom>
          <a:noFill/>
          <a:ln>
            <a:solidFill>
              <a:schemeClr val="bg1">
                <a:lumMod val="50000"/>
              </a:schemeClr>
            </a:solidFill>
          </a:ln>
        </p:spPr>
      </p:pic>
      <p:sp>
        <p:nvSpPr>
          <p:cNvPr id="7" name="Dikdörtgen 6"/>
          <p:cNvSpPr/>
          <p:nvPr/>
        </p:nvSpPr>
        <p:spPr>
          <a:xfrm>
            <a:off x="3947985" y="2646269"/>
            <a:ext cx="4572000" cy="3083921"/>
          </a:xfrm>
          <a:prstGeom prst="rect">
            <a:avLst/>
          </a:prstGeom>
        </p:spPr>
        <p:txBody>
          <a:bodyPr>
            <a:spAutoFit/>
          </a:bodyPr>
          <a:lstStyle/>
          <a:p>
            <a:pPr algn="just">
              <a:lnSpc>
                <a:spcPct val="90000"/>
              </a:lnSpc>
              <a:spcBef>
                <a:spcPct val="20000"/>
              </a:spcBef>
              <a:buClr>
                <a:schemeClr val="accent2"/>
              </a:buClr>
              <a:buSzPct val="80000"/>
            </a:pPr>
            <a:r>
              <a:rPr lang="tr-TR" altLang="tr-TR" sz="2400" dirty="0" smtClean="0"/>
              <a:t>PGD (Piyasa Gözetimi ve Denetimi); </a:t>
            </a:r>
            <a:r>
              <a:rPr lang="tr-TR" altLang="tr-TR" sz="2400" dirty="0"/>
              <a:t>Yapı malzemelerinin güvenli olup olmadığının denetlenmesi veya denetlettirilmesi, güvenli olmayan yapı malzemelerinin güvenli hale getirilmesinin temin edilmesi, gerektiğinde yaptırımların uygulanması faaliyetleri olarak tanımlanır</a:t>
            </a:r>
            <a:r>
              <a:rPr lang="tr-TR" altLang="tr-TR" dirty="0"/>
              <a:t>.</a:t>
            </a:r>
          </a:p>
        </p:txBody>
      </p:sp>
    </p:spTree>
    <p:extLst>
      <p:ext uri="{BB962C8B-B14F-4D97-AF65-F5344CB8AC3E}">
        <p14:creationId xmlns:p14="http://schemas.microsoft.com/office/powerpoint/2010/main" val="3475668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27538" y="1428750"/>
            <a:ext cx="8382000" cy="1419225"/>
          </a:xfrm>
          <a:prstGeom prst="rect">
            <a:avLst/>
          </a:prstGeom>
        </p:spPr>
      </p:pic>
      <p:pic>
        <p:nvPicPr>
          <p:cNvPr id="5" name="Resim 4"/>
          <p:cNvPicPr>
            <a:picLocks noChangeAspect="1"/>
          </p:cNvPicPr>
          <p:nvPr/>
        </p:nvPicPr>
        <p:blipFill>
          <a:blip r:embed="rId3"/>
          <a:stretch>
            <a:fillRect/>
          </a:stretch>
        </p:blipFill>
        <p:spPr>
          <a:xfrm>
            <a:off x="508488" y="3048000"/>
            <a:ext cx="8391525" cy="1323975"/>
          </a:xfrm>
          <a:prstGeom prst="rect">
            <a:avLst/>
          </a:prstGeom>
        </p:spPr>
      </p:pic>
      <p:pic>
        <p:nvPicPr>
          <p:cNvPr id="6" name="Resim 5"/>
          <p:cNvPicPr>
            <a:picLocks noChangeAspect="1"/>
          </p:cNvPicPr>
          <p:nvPr/>
        </p:nvPicPr>
        <p:blipFill>
          <a:blip r:embed="rId4"/>
          <a:stretch>
            <a:fillRect/>
          </a:stretch>
        </p:blipFill>
        <p:spPr>
          <a:xfrm>
            <a:off x="527538" y="4648200"/>
            <a:ext cx="8372475" cy="1409700"/>
          </a:xfrm>
          <a:prstGeom prst="rect">
            <a:avLst/>
          </a:prstGeom>
        </p:spPr>
      </p:pic>
      <p:sp>
        <p:nvSpPr>
          <p:cNvPr id="8"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9"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42976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95400" y="1164335"/>
            <a:ext cx="6629400" cy="590550"/>
          </a:xfrm>
          <a:prstGeom prst="rect">
            <a:avLst/>
          </a:prstGeom>
        </p:spPr>
      </p:pic>
      <p:pic>
        <p:nvPicPr>
          <p:cNvPr id="5" name="Resim 4"/>
          <p:cNvPicPr>
            <a:picLocks noChangeAspect="1"/>
          </p:cNvPicPr>
          <p:nvPr/>
        </p:nvPicPr>
        <p:blipFill>
          <a:blip r:embed="rId3"/>
          <a:stretch>
            <a:fillRect/>
          </a:stretch>
        </p:blipFill>
        <p:spPr>
          <a:xfrm>
            <a:off x="1447800" y="2848708"/>
            <a:ext cx="2590800" cy="2485292"/>
          </a:xfrm>
          <a:prstGeom prst="rect">
            <a:avLst/>
          </a:prstGeom>
        </p:spPr>
      </p:pic>
      <p:pic>
        <p:nvPicPr>
          <p:cNvPr id="6" name="Resim 5"/>
          <p:cNvPicPr>
            <a:picLocks noChangeAspect="1"/>
          </p:cNvPicPr>
          <p:nvPr/>
        </p:nvPicPr>
        <p:blipFill>
          <a:blip r:embed="rId4"/>
          <a:stretch>
            <a:fillRect/>
          </a:stretch>
        </p:blipFill>
        <p:spPr>
          <a:xfrm>
            <a:off x="5638800" y="3352800"/>
            <a:ext cx="1524000" cy="1143001"/>
          </a:xfrm>
          <a:prstGeom prst="rect">
            <a:avLst/>
          </a:prstGeom>
        </p:spPr>
      </p:pic>
      <p:sp>
        <p:nvSpPr>
          <p:cNvPr id="8"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9"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99713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09800" y="1066800"/>
            <a:ext cx="4722368" cy="430887"/>
          </a:xfrm>
        </p:spPr>
        <p:txBody>
          <a:bodyPr/>
          <a:lstStyle/>
          <a:p>
            <a:r>
              <a:rPr lang="tr-TR" dirty="0" smtClean="0"/>
              <a:t>BAŞLANGIÇ TİP DENEYLERİ</a:t>
            </a:r>
            <a:endParaRPr lang="tr-TR" dirty="0"/>
          </a:p>
        </p:txBody>
      </p:sp>
      <p:pic>
        <p:nvPicPr>
          <p:cNvPr id="4" name="Resim 3"/>
          <p:cNvPicPr>
            <a:picLocks noChangeAspect="1"/>
          </p:cNvPicPr>
          <p:nvPr/>
        </p:nvPicPr>
        <p:blipFill>
          <a:blip r:embed="rId2"/>
          <a:stretch>
            <a:fillRect/>
          </a:stretch>
        </p:blipFill>
        <p:spPr>
          <a:xfrm>
            <a:off x="838200" y="1754885"/>
            <a:ext cx="7696200" cy="4514850"/>
          </a:xfrm>
          <a:prstGeom prst="rect">
            <a:avLst/>
          </a:prstGeom>
        </p:spPr>
      </p:pic>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607460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14400"/>
            <a:ext cx="7238999" cy="369332"/>
          </a:xfrm>
        </p:spPr>
        <p:txBody>
          <a:bodyPr/>
          <a:lstStyle/>
          <a:p>
            <a:pPr algn="ctr"/>
            <a:r>
              <a:rPr lang="tr-TR" sz="2400" dirty="0" smtClean="0"/>
              <a:t>ÜRÜN BELGELENDİRME KURULUŞLARI</a:t>
            </a:r>
            <a:endParaRPr lang="tr-TR" sz="2400" dirty="0"/>
          </a:p>
        </p:txBody>
      </p:sp>
      <p:sp>
        <p:nvSpPr>
          <p:cNvPr id="3" name="Metin Yer Tutucusu 2"/>
          <p:cNvSpPr>
            <a:spLocks noGrp="1"/>
          </p:cNvSpPr>
          <p:nvPr>
            <p:ph type="body" idx="1"/>
          </p:nvPr>
        </p:nvSpPr>
        <p:spPr>
          <a:xfrm>
            <a:off x="481685" y="1371600"/>
            <a:ext cx="8180628" cy="5201424"/>
          </a:xfrm>
        </p:spPr>
        <p:txBody>
          <a:bodyPr/>
          <a:lstStyle/>
          <a:p>
            <a:r>
              <a:rPr lang="tr-TR" sz="2000" u="none" dirty="0"/>
              <a:t>1-TÜRKİYE ÇİMENTO SANAYİCİLERİ BİRLİĞİ DERNEĞİ KALİTE VE ÇEVRE KURULU İKTİSADİ </a:t>
            </a:r>
            <a:r>
              <a:rPr lang="tr-TR" sz="2000" u="none" dirty="0" smtClean="0"/>
              <a:t>İŞLETMESİ</a:t>
            </a:r>
          </a:p>
          <a:p>
            <a:r>
              <a:rPr lang="tr-TR" sz="2000" u="none" dirty="0" smtClean="0"/>
              <a:t>2-</a:t>
            </a:r>
            <a:r>
              <a:rPr lang="tr-TR" sz="2000" dirty="0"/>
              <a:t>TÜRKİYE HAZIR BETON ÜRETİCİLERİ BİRLİĞİ DERNEĞİ Kalite Güvence Sistemi İktisadi İşletmesi </a:t>
            </a:r>
            <a:endParaRPr lang="tr-TR" sz="2000" dirty="0" smtClean="0"/>
          </a:p>
          <a:p>
            <a:r>
              <a:rPr lang="tr-TR" sz="2000" u="none" dirty="0" smtClean="0"/>
              <a:t>3-</a:t>
            </a:r>
            <a:r>
              <a:rPr lang="tr-TR" sz="2000" dirty="0"/>
              <a:t>TÜRK STANDARDLARI ENSTİTÜSÜ </a:t>
            </a:r>
            <a:endParaRPr lang="tr-TR" sz="2000" dirty="0" smtClean="0"/>
          </a:p>
          <a:p>
            <a:r>
              <a:rPr lang="tr-TR" sz="2000" u="none" dirty="0" smtClean="0"/>
              <a:t>4-</a:t>
            </a:r>
            <a:r>
              <a:rPr lang="tr-TR" sz="2000" dirty="0"/>
              <a:t>ALBERK QA ULUSLARARASI TEKNİK KONTROL VE BELGELENDİRME A.Ş</a:t>
            </a:r>
            <a:r>
              <a:rPr lang="tr-TR" sz="2000" dirty="0" smtClean="0"/>
              <a:t>.</a:t>
            </a:r>
          </a:p>
          <a:p>
            <a:r>
              <a:rPr lang="tr-TR" sz="2000" u="none" dirty="0" smtClean="0"/>
              <a:t>5-</a:t>
            </a:r>
            <a:r>
              <a:rPr lang="tr-TR" sz="2000" dirty="0" smtClean="0"/>
              <a:t> </a:t>
            </a:r>
            <a:r>
              <a:rPr lang="tr-TR" sz="2000" dirty="0"/>
              <a:t>Universal Sertifikasyon Uygunluk Değerlendirme Anonim Şirketi </a:t>
            </a:r>
            <a:endParaRPr lang="tr-TR" sz="2000" dirty="0" smtClean="0"/>
          </a:p>
          <a:p>
            <a:r>
              <a:rPr lang="tr-TR" sz="2000" u="none" dirty="0" smtClean="0"/>
              <a:t>6-</a:t>
            </a:r>
            <a:r>
              <a:rPr lang="tr-TR" sz="2000" dirty="0"/>
              <a:t>ALİTEST BELGELENDİRME VE EĞİTİM HİZMETLERİ LTD. ŞTİ</a:t>
            </a:r>
            <a:r>
              <a:rPr lang="tr-TR" sz="2000" dirty="0" smtClean="0"/>
              <a:t>.</a:t>
            </a:r>
          </a:p>
          <a:p>
            <a:r>
              <a:rPr lang="tr-TR" sz="2000" u="none" dirty="0" smtClean="0"/>
              <a:t>7-</a:t>
            </a:r>
            <a:r>
              <a:rPr lang="tr-TR" sz="2000" dirty="0"/>
              <a:t>UDEM ULUSLARARASI BELGELENDİRME DENETİM EĞİTİM MERKEZİ SANAYİ ve TİC. A.Ş</a:t>
            </a:r>
            <a:r>
              <a:rPr lang="tr-TR" sz="2000" dirty="0" smtClean="0"/>
              <a:t>.</a:t>
            </a:r>
          </a:p>
          <a:p>
            <a:r>
              <a:rPr lang="tr-TR" sz="2000" u="none" dirty="0" smtClean="0"/>
              <a:t>8-</a:t>
            </a:r>
            <a:r>
              <a:rPr lang="tr-TR" sz="2000" dirty="0"/>
              <a:t>BVA BELGELENDİRME VE DIŞ TİCARET LTD. ŞTİ</a:t>
            </a:r>
            <a:r>
              <a:rPr lang="tr-TR" sz="2000" dirty="0" smtClean="0"/>
              <a:t>.</a:t>
            </a:r>
          </a:p>
          <a:p>
            <a:r>
              <a:rPr lang="tr-TR" sz="2000" u="none" dirty="0" smtClean="0"/>
              <a:t>9-</a:t>
            </a:r>
            <a:r>
              <a:rPr lang="tr-TR" sz="2000" dirty="0"/>
              <a:t>EUROGAP ULUSLARARASI STANDART SERTİFİKASYON ENSTİTÜSÜ LİMİTED </a:t>
            </a:r>
            <a:r>
              <a:rPr lang="tr-TR" sz="2000" dirty="0" smtClean="0"/>
              <a:t>ŞİRKETİ</a:t>
            </a:r>
          </a:p>
          <a:p>
            <a:r>
              <a:rPr lang="tr-TR" sz="2000" u="none" dirty="0" smtClean="0"/>
              <a:t>10-</a:t>
            </a:r>
            <a:r>
              <a:rPr lang="tr-TR" sz="2000" dirty="0"/>
              <a:t>CPC BELGELENDİRME MUAYENE VE DENEY HİZMETLERİ TİC. LTD. ŞTİ</a:t>
            </a:r>
            <a:r>
              <a:rPr lang="tr-TR" sz="2000" dirty="0" smtClean="0"/>
              <a:t>.</a:t>
            </a:r>
          </a:p>
          <a:p>
            <a:r>
              <a:rPr lang="tr-TR" sz="2000" u="none" dirty="0" smtClean="0"/>
              <a:t>11-</a:t>
            </a:r>
            <a:r>
              <a:rPr lang="tr-TR" sz="2000" dirty="0"/>
              <a:t>TÜRK STANDARDLARI </a:t>
            </a:r>
            <a:r>
              <a:rPr lang="tr-TR" sz="2000" dirty="0" smtClean="0"/>
              <a:t>ENTİTÜSÜ</a:t>
            </a:r>
          </a:p>
          <a:p>
            <a:r>
              <a:rPr lang="tr-TR" sz="2000" u="none" dirty="0" smtClean="0"/>
              <a:t>12-</a:t>
            </a:r>
            <a:r>
              <a:rPr lang="tr-TR" sz="2000" dirty="0"/>
              <a:t>- QSI BELGELENDİRME MUAYENE VE TEST HİZMETLERİ LİMİTED ŞİRKETİ</a:t>
            </a:r>
            <a:endParaRPr lang="tr-TR" sz="2000" u="none" dirty="0" smtClean="0"/>
          </a:p>
          <a:p>
            <a:endParaRPr lang="tr-TR" sz="1800" dirty="0"/>
          </a:p>
        </p:txBody>
      </p:sp>
      <p:sp>
        <p:nvSpPr>
          <p:cNvPr id="4" name="Dikdörtgen 3"/>
          <p:cNvSpPr/>
          <p:nvPr/>
        </p:nvSpPr>
        <p:spPr>
          <a:xfrm>
            <a:off x="990600" y="588928"/>
            <a:ext cx="2435795" cy="369332"/>
          </a:xfrm>
          <a:prstGeom prst="rect">
            <a:avLst/>
          </a:prstGeom>
        </p:spPr>
        <p:txBody>
          <a:bodyPr wrap="none">
            <a:spAutoFit/>
          </a:bodyPr>
          <a:lstStyle/>
          <a:p>
            <a:pPr marL="12700">
              <a:lnSpc>
                <a:spcPct val="100000"/>
              </a:lnSpc>
              <a:spcBef>
                <a:spcPts val="105"/>
              </a:spcBef>
            </a:pPr>
            <a:r>
              <a:rPr lang="tr-TR" b="1" dirty="0">
                <a:solidFill>
                  <a:srgbClr val="C00000"/>
                </a:solidFill>
                <a:cs typeface="Calibri"/>
              </a:rPr>
              <a:t>BURSA İL MÜDÜRLÜĞÜ</a:t>
            </a:r>
          </a:p>
        </p:txBody>
      </p:sp>
      <p:sp>
        <p:nvSpPr>
          <p:cNvPr id="5"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315468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1685" y="990600"/>
            <a:ext cx="8433715" cy="430887"/>
          </a:xfrm>
        </p:spPr>
        <p:txBody>
          <a:bodyPr/>
          <a:lstStyle/>
          <a:p>
            <a:pPr algn="ctr"/>
            <a:r>
              <a:rPr lang="tr-TR" dirty="0" smtClean="0"/>
              <a:t> </a:t>
            </a:r>
            <a:r>
              <a:rPr lang="tr-TR" sz="2000" dirty="0" smtClean="0"/>
              <a:t>FABRİKA ÜRETİMİ VE KONTROLÜ DÖKÜMANLARI</a:t>
            </a:r>
            <a:endParaRPr lang="tr-TR" sz="2000" dirty="0"/>
          </a:p>
        </p:txBody>
      </p:sp>
      <p:sp>
        <p:nvSpPr>
          <p:cNvPr id="3" name="Metin Yer Tutucusu 2"/>
          <p:cNvSpPr>
            <a:spLocks noGrp="1"/>
          </p:cNvSpPr>
          <p:nvPr>
            <p:ph type="body" idx="1"/>
          </p:nvPr>
        </p:nvSpPr>
        <p:spPr>
          <a:xfrm>
            <a:off x="481685" y="1600200"/>
            <a:ext cx="8180628" cy="4893647"/>
          </a:xfrm>
        </p:spPr>
        <p:txBody>
          <a:bodyPr/>
          <a:lstStyle/>
          <a:p>
            <a:pPr marL="342900" indent="-342900">
              <a:buFont typeface="Wingdings" panose="05000000000000000000" pitchFamily="2" charset="2"/>
              <a:buChar char="q"/>
            </a:pPr>
            <a:r>
              <a:rPr lang="tr-TR" dirty="0" smtClean="0"/>
              <a:t> </a:t>
            </a:r>
            <a:r>
              <a:rPr lang="tr-TR" sz="1800" dirty="0" smtClean="0">
                <a:solidFill>
                  <a:srgbClr val="FF0000"/>
                </a:solidFill>
              </a:rPr>
              <a:t>ORGANİZASYON</a:t>
            </a:r>
          </a:p>
          <a:p>
            <a:r>
              <a:rPr lang="tr-TR" sz="1800" u="none" dirty="0" smtClean="0">
                <a:solidFill>
                  <a:srgbClr val="FF0000"/>
                </a:solidFill>
              </a:rPr>
              <a:t>a)Sorumluluk ve yetki: </a:t>
            </a:r>
            <a:r>
              <a:rPr lang="tr-TR" sz="1800" u="none" dirty="0"/>
              <a:t>Kaliteyi etkileyen işleri idare eden, yapan ve kontrol eden tüm personel arasındaki sorumluluk, yetki ve </a:t>
            </a:r>
            <a:r>
              <a:rPr lang="tr-TR" sz="1800" u="none" dirty="0" smtClean="0"/>
              <a:t>ilişkilerin tanımlanması tarif edilmesi.</a:t>
            </a:r>
          </a:p>
          <a:p>
            <a:r>
              <a:rPr lang="tr-TR" sz="1800" u="none" dirty="0" smtClean="0">
                <a:solidFill>
                  <a:srgbClr val="FF0000"/>
                </a:solidFill>
              </a:rPr>
              <a:t>b)</a:t>
            </a:r>
            <a:r>
              <a:rPr lang="tr-TR" sz="1800" u="none" dirty="0"/>
              <a:t> </a:t>
            </a:r>
            <a:r>
              <a:rPr lang="tr-TR" sz="1800" u="none" dirty="0">
                <a:solidFill>
                  <a:srgbClr val="FF0000"/>
                </a:solidFill>
              </a:rPr>
              <a:t>Fabrika üretim kontrolü için yönetim </a:t>
            </a:r>
            <a:r>
              <a:rPr lang="tr-TR" sz="1800" u="none" dirty="0" err="1" smtClean="0">
                <a:solidFill>
                  <a:srgbClr val="FF0000"/>
                </a:solidFill>
              </a:rPr>
              <a:t>temsilcisi:</a:t>
            </a:r>
            <a:r>
              <a:rPr lang="tr-TR" sz="1800" u="none" dirty="0" err="1"/>
              <a:t>Üretici</a:t>
            </a:r>
            <a:r>
              <a:rPr lang="tr-TR" sz="1800" u="none" dirty="0"/>
              <a:t>, her bir agrega üretim tesisi için, </a:t>
            </a:r>
            <a:r>
              <a:rPr lang="tr-TR" sz="1800" u="none" dirty="0" smtClean="0"/>
              <a:t>standartta belirtilen </a:t>
            </a:r>
            <a:r>
              <a:rPr lang="tr-TR" sz="1800" u="none" dirty="0"/>
              <a:t>hususların uygulanmasını ve devam etmesini sağlamak amacıyla, uygun yetkilere sahip bir kişiyi atamalıdır. </a:t>
            </a:r>
            <a:endParaRPr lang="tr-TR" sz="1800" u="none" dirty="0" smtClean="0"/>
          </a:p>
          <a:p>
            <a:r>
              <a:rPr lang="tr-TR" sz="1800" u="sng" dirty="0" smtClean="0">
                <a:solidFill>
                  <a:srgbClr val="FF0000"/>
                </a:solidFill>
              </a:rPr>
              <a:t>c)Yönetimin </a:t>
            </a:r>
            <a:r>
              <a:rPr lang="tr-TR" sz="1800" u="sng" dirty="0">
                <a:solidFill>
                  <a:srgbClr val="FF0000"/>
                </a:solidFill>
              </a:rPr>
              <a:t>gözden </a:t>
            </a:r>
            <a:r>
              <a:rPr lang="tr-TR" sz="1800" u="sng" dirty="0" err="1" smtClean="0">
                <a:solidFill>
                  <a:srgbClr val="FF0000"/>
                </a:solidFill>
              </a:rPr>
              <a:t>geçirmesi:</a:t>
            </a:r>
            <a:r>
              <a:rPr lang="tr-TR" sz="1800" u="sng" dirty="0" err="1" smtClean="0"/>
              <a:t>Standartda</a:t>
            </a:r>
            <a:r>
              <a:rPr lang="tr-TR" sz="1800" u="sng" dirty="0" smtClean="0"/>
              <a:t> belirtilen </a:t>
            </a:r>
            <a:r>
              <a:rPr lang="tr-TR" sz="1800" u="sng" dirty="0"/>
              <a:t>hususların yerine getirilmesi amacıyla kabul edilmiş olan fabrika üretim kontrol sistemi, sistemin uygunluğunun ve etkinliğinin sürekli olarak temin edilmesi amacıyla, yönetim tarafından uygun aralıklarla denetlenmeli ve gözden geçirilmelidir. Bu gözden geçirmelerle ilgili kayıtlar tutulmalıdır</a:t>
            </a:r>
            <a:r>
              <a:rPr lang="tr-TR" sz="1800" u="sng" dirty="0" smtClean="0"/>
              <a:t>.</a:t>
            </a:r>
          </a:p>
          <a:p>
            <a:r>
              <a:rPr lang="tr-TR" sz="1800" dirty="0" smtClean="0">
                <a:solidFill>
                  <a:srgbClr val="FF0000"/>
                </a:solidFill>
              </a:rPr>
              <a:t> </a:t>
            </a:r>
            <a:r>
              <a:rPr lang="tr-TR" sz="1800" dirty="0">
                <a:solidFill>
                  <a:srgbClr val="FF0000"/>
                </a:solidFill>
              </a:rPr>
              <a:t>ÜRETİM </a:t>
            </a:r>
            <a:r>
              <a:rPr lang="tr-TR" sz="1800" dirty="0" smtClean="0">
                <a:solidFill>
                  <a:srgbClr val="FF0000"/>
                </a:solidFill>
              </a:rPr>
              <a:t>YÖNTEMİ</a:t>
            </a:r>
          </a:p>
          <a:p>
            <a:pPr marL="342900" indent="-342900">
              <a:buAutoNum type="alphaLcParenR"/>
            </a:pPr>
            <a:r>
              <a:rPr lang="tr-TR" sz="1800" u="sng" dirty="0" smtClean="0"/>
              <a:t>Malzemelerin </a:t>
            </a:r>
            <a:r>
              <a:rPr lang="tr-TR" sz="1800" u="sng" dirty="0"/>
              <a:t>Belirlenmesi ve </a:t>
            </a:r>
            <a:r>
              <a:rPr lang="tr-TR" sz="1800" u="sng" dirty="0" smtClean="0"/>
              <a:t>Kontrolü</a:t>
            </a:r>
          </a:p>
          <a:p>
            <a:pPr marL="342900" indent="-342900">
              <a:buAutoNum type="alphaLcParenR"/>
            </a:pPr>
            <a:r>
              <a:rPr lang="tr-TR" sz="1800" u="sng" dirty="0"/>
              <a:t>Tehlikeli Malzemelerin Belirlenmesi ve Kontrolü </a:t>
            </a:r>
            <a:endParaRPr lang="tr-TR" sz="1800" u="sng" dirty="0" smtClean="0"/>
          </a:p>
          <a:p>
            <a:pPr marL="342900" indent="-342900">
              <a:buAutoNum type="alphaLcParenR"/>
            </a:pPr>
            <a:r>
              <a:rPr lang="tr-TR" sz="1800" u="sng" dirty="0"/>
              <a:t>Stoklama </a:t>
            </a:r>
            <a:endParaRPr lang="tr-TR" sz="1800" u="sng" dirty="0" smtClean="0"/>
          </a:p>
          <a:p>
            <a:pPr marL="342900" indent="-342900">
              <a:buAutoNum type="alphaLcParenR"/>
            </a:pPr>
            <a:r>
              <a:rPr lang="tr-TR" sz="1800" u="sng" dirty="0"/>
              <a:t>Malzemenin Özelliklerinin </a:t>
            </a:r>
            <a:r>
              <a:rPr lang="tr-TR" sz="1800" u="sng" dirty="0" smtClean="0"/>
              <a:t>Bozulması</a:t>
            </a:r>
          </a:p>
          <a:p>
            <a:pPr marL="342900" indent="-342900">
              <a:buAutoNum type="alphaLcParenR"/>
            </a:pPr>
            <a:r>
              <a:rPr lang="tr-TR" sz="1800" u="sng" dirty="0"/>
              <a:t>Ürünün </a:t>
            </a:r>
            <a:r>
              <a:rPr lang="tr-TR" sz="1800" u="sng" dirty="0" err="1"/>
              <a:t>Belirlenebilirliği</a:t>
            </a:r>
            <a:endParaRPr lang="tr-TR" sz="1800" u="sng" dirty="0">
              <a:solidFill>
                <a:srgbClr val="FF0000"/>
              </a:solidFill>
            </a:endParaRPr>
          </a:p>
          <a:p>
            <a:endParaRPr lang="tr-TR" sz="1800" u="sng" dirty="0">
              <a:solidFill>
                <a:srgbClr val="FF000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3803215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33400" y="1981200"/>
            <a:ext cx="8001000" cy="3416320"/>
          </a:xfrm>
          <a:prstGeom prst="rect">
            <a:avLst/>
          </a:prstGeom>
          <a:noFill/>
        </p:spPr>
        <p:txBody>
          <a:bodyPr wrap="square" rtlCol="0">
            <a:spAutoFit/>
          </a:bodyPr>
          <a:lstStyle/>
          <a:p>
            <a:pPr marL="285750" indent="-285750">
              <a:buFont typeface="Wingdings" panose="05000000000000000000" pitchFamily="2" charset="2"/>
              <a:buChar char="q"/>
            </a:pPr>
            <a:r>
              <a:rPr lang="tr-TR" dirty="0" smtClean="0"/>
              <a:t> </a:t>
            </a:r>
            <a:r>
              <a:rPr lang="tr-TR" dirty="0">
                <a:solidFill>
                  <a:srgbClr val="FF0000"/>
                </a:solidFill>
              </a:rPr>
              <a:t>MUAYENE VE DENEYLER </a:t>
            </a:r>
            <a:endParaRPr lang="tr-TR" dirty="0" smtClean="0">
              <a:solidFill>
                <a:srgbClr val="FF0000"/>
              </a:solidFill>
            </a:endParaRPr>
          </a:p>
          <a:p>
            <a:endParaRPr lang="tr-TR" dirty="0"/>
          </a:p>
          <a:p>
            <a:pPr marL="285750" indent="-285750">
              <a:buFont typeface="Wingdings" panose="05000000000000000000" pitchFamily="2" charset="2"/>
              <a:buChar char="q"/>
            </a:pPr>
            <a:r>
              <a:rPr lang="tr-TR" dirty="0" smtClean="0"/>
              <a:t> </a:t>
            </a:r>
            <a:r>
              <a:rPr lang="tr-TR" dirty="0" smtClean="0">
                <a:solidFill>
                  <a:srgbClr val="FF0000"/>
                </a:solidFill>
              </a:rPr>
              <a:t>KAYITLAR</a:t>
            </a:r>
          </a:p>
          <a:p>
            <a:endParaRPr lang="tr-TR" dirty="0"/>
          </a:p>
          <a:p>
            <a:pPr marL="285750" indent="-285750">
              <a:buFont typeface="Wingdings" panose="05000000000000000000" pitchFamily="2" charset="2"/>
              <a:buChar char="q"/>
            </a:pPr>
            <a:r>
              <a:rPr lang="tr-TR" dirty="0" smtClean="0"/>
              <a:t> </a:t>
            </a:r>
            <a:r>
              <a:rPr lang="tr-TR" dirty="0">
                <a:solidFill>
                  <a:srgbClr val="FF0000"/>
                </a:solidFill>
              </a:rPr>
              <a:t>UYGUN OLMAYAN ÜRÜNE UYGULANACAK </a:t>
            </a:r>
            <a:r>
              <a:rPr lang="tr-TR" dirty="0" smtClean="0">
                <a:solidFill>
                  <a:srgbClr val="FF0000"/>
                </a:solidFill>
              </a:rPr>
              <a:t>İŞLEMLER</a:t>
            </a:r>
          </a:p>
          <a:p>
            <a:endParaRPr lang="tr-TR" dirty="0">
              <a:solidFill>
                <a:srgbClr val="FF0000"/>
              </a:solidFill>
            </a:endParaRPr>
          </a:p>
          <a:p>
            <a:pPr marL="285750" indent="-285750">
              <a:buFont typeface="Wingdings" panose="05000000000000000000" pitchFamily="2" charset="2"/>
              <a:buChar char="q"/>
            </a:pPr>
            <a:r>
              <a:rPr lang="tr-TR" dirty="0">
                <a:solidFill>
                  <a:srgbClr val="FF0000"/>
                </a:solidFill>
              </a:rPr>
              <a:t>ÜRETİM ALANLARINDA TAŞIMA, DEPOLAMA VE </a:t>
            </a:r>
            <a:r>
              <a:rPr lang="tr-TR" dirty="0" smtClean="0">
                <a:solidFill>
                  <a:srgbClr val="FF0000"/>
                </a:solidFill>
              </a:rPr>
              <a:t>İYİLEŞTİRME</a:t>
            </a:r>
          </a:p>
          <a:p>
            <a:endParaRPr lang="tr-TR" dirty="0"/>
          </a:p>
          <a:p>
            <a:pPr marL="285750" indent="-285750">
              <a:buFont typeface="Wingdings" panose="05000000000000000000" pitchFamily="2" charset="2"/>
              <a:buChar char="q"/>
            </a:pPr>
            <a:r>
              <a:rPr lang="tr-TR" dirty="0">
                <a:solidFill>
                  <a:srgbClr val="FF0000"/>
                </a:solidFill>
              </a:rPr>
              <a:t>TAŞIMA VE </a:t>
            </a:r>
            <a:r>
              <a:rPr lang="tr-TR" dirty="0" smtClean="0">
                <a:solidFill>
                  <a:srgbClr val="FF0000"/>
                </a:solidFill>
              </a:rPr>
              <a:t>AMBALAJLAMA</a:t>
            </a:r>
            <a:r>
              <a:rPr lang="tr-TR" dirty="0"/>
              <a:t> </a:t>
            </a:r>
          </a:p>
          <a:p>
            <a:pPr marL="285750" indent="-285750">
              <a:buFont typeface="Wingdings" panose="05000000000000000000" pitchFamily="2" charset="2"/>
              <a:buChar char="q"/>
            </a:pPr>
            <a:r>
              <a:rPr lang="tr-TR" dirty="0">
                <a:solidFill>
                  <a:srgbClr val="FF0000"/>
                </a:solidFill>
              </a:rPr>
              <a:t>PERSONELİN </a:t>
            </a:r>
            <a:r>
              <a:rPr lang="tr-TR" dirty="0" smtClean="0">
                <a:solidFill>
                  <a:srgbClr val="FF0000"/>
                </a:solidFill>
              </a:rPr>
              <a:t>EĞİTİMİ :</a:t>
            </a:r>
            <a:r>
              <a:rPr lang="tr-TR" dirty="0"/>
              <a:t> Üretici, fabrika üretim sisteminde görevli olan bütün personelin eğitilmesi ile ilgili işlemleri oluşturmalı ve sürdürmelidir. Uygun eğitim kayıtları tutulmalıdır. </a:t>
            </a:r>
            <a:endParaRPr lang="tr-TR" dirty="0">
              <a:solidFill>
                <a:srgbClr val="FF0000"/>
              </a:solidFill>
            </a:endParaRPr>
          </a:p>
        </p:txBody>
      </p:sp>
      <p:sp>
        <p:nvSpPr>
          <p:cNvPr id="6" name="Metin kutusu 5"/>
          <p:cNvSpPr txBox="1"/>
          <p:nvPr/>
        </p:nvSpPr>
        <p:spPr>
          <a:xfrm>
            <a:off x="1905000" y="1295400"/>
            <a:ext cx="5867400" cy="400110"/>
          </a:xfrm>
          <a:prstGeom prst="rect">
            <a:avLst/>
          </a:prstGeom>
          <a:noFill/>
        </p:spPr>
        <p:txBody>
          <a:bodyPr wrap="square" rtlCol="0">
            <a:spAutoFit/>
          </a:bodyPr>
          <a:lstStyle/>
          <a:p>
            <a:r>
              <a:rPr lang="tr-TR" sz="2000" b="1" dirty="0">
                <a:solidFill>
                  <a:srgbClr val="FF0000"/>
                </a:solidFill>
              </a:rPr>
              <a:t>FABRİKA ÜRETİMİ VE KONTROLÜ DÖKÜMANLARI</a:t>
            </a:r>
          </a:p>
        </p:txBody>
      </p:sp>
      <p:sp>
        <p:nvSpPr>
          <p:cNvPr id="7"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9"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148686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837486"/>
            <a:ext cx="7467600" cy="369332"/>
          </a:xfrm>
        </p:spPr>
        <p:txBody>
          <a:bodyPr/>
          <a:lstStyle/>
          <a:p>
            <a:pPr algn="ctr"/>
            <a:r>
              <a:rPr lang="tr-TR" sz="2400" dirty="0" smtClean="0"/>
              <a:t>FABRİKA ÜRETİMİ KONTROLÜ UYGUNLUK BELGESİ</a:t>
            </a:r>
            <a:endParaRPr lang="tr-TR" sz="2400" dirty="0"/>
          </a:p>
        </p:txBody>
      </p:sp>
      <p:pic>
        <p:nvPicPr>
          <p:cNvPr id="4" name="Resim 3"/>
          <p:cNvPicPr>
            <a:picLocks noChangeAspect="1"/>
          </p:cNvPicPr>
          <p:nvPr/>
        </p:nvPicPr>
        <p:blipFill>
          <a:blip r:embed="rId2"/>
          <a:stretch>
            <a:fillRect/>
          </a:stretch>
        </p:blipFill>
        <p:spPr>
          <a:xfrm>
            <a:off x="1752600" y="1295400"/>
            <a:ext cx="5486400" cy="4876800"/>
          </a:xfrm>
          <a:prstGeom prst="rect">
            <a:avLst/>
          </a:prstGeom>
        </p:spPr>
      </p:pic>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986228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080846" y="1371600"/>
            <a:ext cx="5134708" cy="5066614"/>
          </a:xfrm>
          <a:prstGeom prst="rect">
            <a:avLst/>
          </a:prstGeom>
        </p:spPr>
      </p:pic>
      <p:sp>
        <p:nvSpPr>
          <p:cNvPr id="5" name="Unvan 1"/>
          <p:cNvSpPr>
            <a:spLocks noGrp="1"/>
          </p:cNvSpPr>
          <p:nvPr>
            <p:ph type="title"/>
          </p:nvPr>
        </p:nvSpPr>
        <p:spPr>
          <a:xfrm>
            <a:off x="914400" y="914400"/>
            <a:ext cx="7467600" cy="369332"/>
          </a:xfrm>
        </p:spPr>
        <p:txBody>
          <a:bodyPr/>
          <a:lstStyle/>
          <a:p>
            <a:pPr algn="ctr"/>
            <a:r>
              <a:rPr lang="tr-TR" sz="2400" dirty="0" smtClean="0"/>
              <a:t>FABRİKA ÜRETİMİ KONTROLÜ UYGUNLUK BELGESİ</a:t>
            </a:r>
            <a:endParaRPr lang="tr-TR" sz="2400" dirty="0"/>
          </a:p>
        </p:txBody>
      </p:sp>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8"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2415754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914400"/>
            <a:ext cx="8686800" cy="307777"/>
          </a:xfrm>
        </p:spPr>
        <p:txBody>
          <a:bodyPr/>
          <a:lstStyle/>
          <a:p>
            <a:r>
              <a:rPr lang="tr-TR" sz="2000" dirty="0" smtClean="0"/>
              <a:t>                  Hazır Beton </a:t>
            </a:r>
            <a:r>
              <a:rPr lang="tr-TR" sz="2000" dirty="0"/>
              <a:t>A</a:t>
            </a:r>
            <a:r>
              <a:rPr lang="tr-TR" sz="2000" dirty="0" smtClean="0"/>
              <a:t>gregası için Örnek </a:t>
            </a:r>
            <a:r>
              <a:rPr lang="tr-TR" sz="2000" dirty="0"/>
              <a:t>P</a:t>
            </a:r>
            <a:r>
              <a:rPr lang="tr-TR" sz="2000" dirty="0" smtClean="0"/>
              <a:t>erformans Beyanları (0/4)</a:t>
            </a:r>
            <a:endParaRPr lang="tr-TR" sz="2000" dirty="0"/>
          </a:p>
        </p:txBody>
      </p:sp>
      <p:pic>
        <p:nvPicPr>
          <p:cNvPr id="7" name="Resim 6"/>
          <p:cNvPicPr>
            <a:picLocks noChangeAspect="1"/>
          </p:cNvPicPr>
          <p:nvPr/>
        </p:nvPicPr>
        <p:blipFill>
          <a:blip r:embed="rId3"/>
          <a:stretch>
            <a:fillRect/>
          </a:stretch>
        </p:blipFill>
        <p:spPr>
          <a:xfrm>
            <a:off x="1752600" y="1287030"/>
            <a:ext cx="5257800" cy="5186994"/>
          </a:xfrm>
          <a:prstGeom prst="rect">
            <a:avLst/>
          </a:prstGeom>
        </p:spPr>
      </p:pic>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824046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Resim 5"/>
          <p:cNvPicPr>
            <a:picLocks noChangeAspect="1"/>
          </p:cNvPicPr>
          <p:nvPr/>
        </p:nvPicPr>
        <p:blipFill>
          <a:blip r:embed="rId2"/>
          <a:stretch>
            <a:fillRect/>
          </a:stretch>
        </p:blipFill>
        <p:spPr>
          <a:xfrm rot="21435354">
            <a:off x="1467763" y="993653"/>
            <a:ext cx="5762625" cy="5791855"/>
          </a:xfrm>
          <a:prstGeom prst="rect">
            <a:avLst/>
          </a:prstGeom>
        </p:spPr>
      </p:pic>
      <p:sp>
        <p:nvSpPr>
          <p:cNvPr id="5" name="Unvan 1"/>
          <p:cNvSpPr txBox="1">
            <a:spLocks/>
          </p:cNvSpPr>
          <p:nvPr/>
        </p:nvSpPr>
        <p:spPr>
          <a:xfrm>
            <a:off x="228599" y="861808"/>
            <a:ext cx="8686800" cy="307777"/>
          </a:xfrm>
          <a:prstGeom prst="rect">
            <a:avLst/>
          </a:prstGeom>
        </p:spPr>
        <p:txBody>
          <a:bodyPr wrap="square" lIns="0" tIns="0" rIns="0" bIns="0">
            <a:spAutoFit/>
          </a:bodyPr>
          <a:lstStyle>
            <a:lvl1pPr>
              <a:defRPr sz="2800" b="1" i="0">
                <a:solidFill>
                  <a:srgbClr val="FF0000"/>
                </a:solidFill>
                <a:latin typeface="Calibri"/>
                <a:ea typeface="+mj-ea"/>
                <a:cs typeface="Calibri"/>
              </a:defRPr>
            </a:lvl1pPr>
          </a:lstStyle>
          <a:p>
            <a:r>
              <a:rPr lang="tr-TR" sz="2000" kern="0" dirty="0" smtClean="0"/>
              <a:t>                  Hazır Beton Agregası için Örnek Performans Beyanları (4/11,2)</a:t>
            </a:r>
            <a:endParaRPr lang="tr-TR" sz="2000" kern="0" dirty="0"/>
          </a:p>
        </p:txBody>
      </p:sp>
      <p:sp>
        <p:nvSpPr>
          <p:cNvPr id="8"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9"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3524321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981200" y="990600"/>
            <a:ext cx="5304155" cy="998350"/>
          </a:xfrm>
          <a:prstGeom prst="rect">
            <a:avLst/>
          </a:prstGeom>
        </p:spPr>
        <p:txBody>
          <a:bodyPr vert="horz" wrap="square" lIns="0" tIns="13335" rIns="0" bIns="0" rtlCol="0">
            <a:spAutoFit/>
          </a:bodyPr>
          <a:lstStyle/>
          <a:p>
            <a:pPr marL="12700" marR="5080" algn="ctr">
              <a:lnSpc>
                <a:spcPct val="100000"/>
              </a:lnSpc>
              <a:spcBef>
                <a:spcPts val="105"/>
              </a:spcBef>
            </a:pPr>
            <a:r>
              <a:rPr lang="tr-TR" sz="3200" spc="-55" dirty="0" smtClean="0">
                <a:solidFill>
                  <a:srgbClr val="00B0F0"/>
                </a:solidFill>
              </a:rPr>
              <a:t/>
            </a:r>
            <a:br>
              <a:rPr lang="tr-TR" sz="3200" spc="-55" dirty="0" smtClean="0">
                <a:solidFill>
                  <a:srgbClr val="00B0F0"/>
                </a:solidFill>
              </a:rPr>
            </a:br>
            <a:endParaRPr sz="3200" dirty="0">
              <a:solidFill>
                <a:srgbClr val="00B0F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1" name="Rectangle 3"/>
          <p:cNvSpPr>
            <a:spLocks noChangeArrowheads="1"/>
          </p:cNvSpPr>
          <p:nvPr/>
        </p:nvSpPr>
        <p:spPr bwMode="auto">
          <a:xfrm>
            <a:off x="1143001" y="1676400"/>
            <a:ext cx="76962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Wingdings" panose="05000000000000000000" pitchFamily="2" charset="2"/>
              <a:buChar char="Ø"/>
            </a:pPr>
            <a:r>
              <a:rPr lang="tr-TR" altLang="tr-TR" sz="2600" b="1" dirty="0">
                <a:solidFill>
                  <a:srgbClr val="FF0000"/>
                </a:solidFill>
              </a:rPr>
              <a:t>Piyasa Gözetimi ve Denetimi</a:t>
            </a:r>
          </a:p>
          <a:p>
            <a:pPr eaLnBrk="1" hangingPunct="1">
              <a:buFont typeface="Wingdings" panose="05000000000000000000" pitchFamily="2" charset="2"/>
              <a:buNone/>
            </a:pPr>
            <a:endParaRPr lang="tr-TR" altLang="tr-TR" sz="2600" dirty="0"/>
          </a:p>
          <a:p>
            <a:pPr lvl="1" eaLnBrk="1" hangingPunct="1">
              <a:buFont typeface="Wingdings" panose="05000000000000000000" pitchFamily="2" charset="2"/>
              <a:buChar char="§"/>
            </a:pPr>
            <a:r>
              <a:rPr lang="tr-TR" altLang="tr-TR" sz="2600" dirty="0"/>
              <a:t> Kamu görevidir,</a:t>
            </a:r>
          </a:p>
          <a:p>
            <a:pPr lvl="1" eaLnBrk="1" hangingPunct="1">
              <a:buFont typeface="Wingdings" panose="05000000000000000000" pitchFamily="2" charset="2"/>
              <a:buNone/>
            </a:pPr>
            <a:endParaRPr lang="tr-TR" altLang="tr-TR" sz="2600" dirty="0"/>
          </a:p>
          <a:p>
            <a:pPr lvl="1" eaLnBrk="1" hangingPunct="1">
              <a:buFont typeface="Wingdings" panose="05000000000000000000" pitchFamily="2" charset="2"/>
              <a:buChar char="§"/>
            </a:pPr>
            <a:r>
              <a:rPr lang="tr-TR" altLang="tr-TR" sz="2600" dirty="0"/>
              <a:t> Tüketicinin korunmasını hedefler,</a:t>
            </a:r>
          </a:p>
          <a:p>
            <a:pPr lvl="1" eaLnBrk="1" hangingPunct="1">
              <a:buFont typeface="Wingdings" panose="05000000000000000000" pitchFamily="2" charset="2"/>
              <a:buNone/>
            </a:pPr>
            <a:endParaRPr lang="tr-TR" altLang="tr-TR" sz="2600" dirty="0"/>
          </a:p>
          <a:p>
            <a:pPr lvl="1" eaLnBrk="1" hangingPunct="1">
              <a:buFont typeface="Wingdings" panose="05000000000000000000" pitchFamily="2" charset="2"/>
              <a:buChar char="§"/>
            </a:pPr>
            <a:r>
              <a:rPr lang="tr-TR" altLang="tr-TR" sz="2600" dirty="0"/>
              <a:t> Yerli ve ithal piyasaya arz edilmiş tüm yapı malzemelerini kapsar,</a:t>
            </a:r>
          </a:p>
          <a:p>
            <a:pPr lvl="1" eaLnBrk="1" hangingPunct="1">
              <a:buFont typeface="Wingdings" panose="05000000000000000000" pitchFamily="2" charset="2"/>
              <a:buNone/>
            </a:pPr>
            <a:endParaRPr lang="tr-TR" altLang="tr-TR" sz="2600" dirty="0"/>
          </a:p>
          <a:p>
            <a:pPr lvl="1" eaLnBrk="1" hangingPunct="1">
              <a:buFont typeface="Wingdings" panose="05000000000000000000" pitchFamily="2" charset="2"/>
              <a:buChar char="§"/>
            </a:pPr>
            <a:r>
              <a:rPr lang="tr-TR" altLang="tr-TR" sz="2600" dirty="0"/>
              <a:t> Ürünlerin ilgili mevzuata uygunluğunun kontrolüdür.</a:t>
            </a:r>
          </a:p>
        </p:txBody>
      </p:sp>
      <p:pic>
        <p:nvPicPr>
          <p:cNvPr id="12" name="Picture 4" descr="\\192.168.200.148\pgd\filigran\2009_10_31_193_denetim.jpg"/>
          <p:cNvPicPr>
            <a:picLocks noChangeAspect="1" noChangeArrowheads="1"/>
          </p:cNvPicPr>
          <p:nvPr/>
        </p:nvPicPr>
        <p:blipFill>
          <a:blip r:embed="rId2"/>
          <a:srcRect/>
          <a:stretch>
            <a:fillRect/>
          </a:stretch>
        </p:blipFill>
        <p:spPr bwMode="auto">
          <a:xfrm>
            <a:off x="6438900" y="880721"/>
            <a:ext cx="2400300" cy="2159000"/>
          </a:xfrm>
          <a:prstGeom prst="rect">
            <a:avLst/>
          </a:prstGeom>
          <a:noFill/>
          <a:ln w="9525">
            <a:solidFill>
              <a:schemeClr val="bg1">
                <a:lumMod val="50000"/>
              </a:schemeClr>
            </a:solidFill>
            <a:miter lim="800000"/>
            <a:headEnd/>
            <a:tailEnd/>
          </a:ln>
        </p:spPr>
      </p:pic>
    </p:spTree>
    <p:extLst>
      <p:ext uri="{BB962C8B-B14F-4D97-AF65-F5344CB8AC3E}">
        <p14:creationId xmlns:p14="http://schemas.microsoft.com/office/powerpoint/2010/main" val="18483901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81200" y="1214284"/>
            <a:ext cx="5610225" cy="5638800"/>
          </a:xfrm>
          <a:prstGeom prst="rect">
            <a:avLst/>
          </a:prstGeom>
        </p:spPr>
      </p:pic>
      <p:sp>
        <p:nvSpPr>
          <p:cNvPr id="6" name="Unvan 1"/>
          <p:cNvSpPr>
            <a:spLocks noGrp="1"/>
          </p:cNvSpPr>
          <p:nvPr>
            <p:ph type="title"/>
          </p:nvPr>
        </p:nvSpPr>
        <p:spPr>
          <a:xfrm>
            <a:off x="228600" y="914400"/>
            <a:ext cx="8686800" cy="307777"/>
          </a:xfrm>
        </p:spPr>
        <p:txBody>
          <a:bodyPr/>
          <a:lstStyle/>
          <a:p>
            <a:r>
              <a:rPr lang="tr-TR" sz="2000" dirty="0" smtClean="0"/>
              <a:t>                  Hazır Beton </a:t>
            </a:r>
            <a:r>
              <a:rPr lang="tr-TR" sz="2000" dirty="0"/>
              <a:t>A</a:t>
            </a:r>
            <a:r>
              <a:rPr lang="tr-TR" sz="2000" dirty="0" smtClean="0"/>
              <a:t>gregası için Örnek </a:t>
            </a:r>
            <a:r>
              <a:rPr lang="tr-TR" sz="2000" dirty="0"/>
              <a:t>P</a:t>
            </a:r>
            <a:r>
              <a:rPr lang="tr-TR" sz="2000" dirty="0" smtClean="0"/>
              <a:t>erformans Beyanları (11,2/22,4)</a:t>
            </a:r>
            <a:endParaRPr lang="tr-TR" sz="2000" dirty="0"/>
          </a:p>
        </p:txBody>
      </p:sp>
      <p:sp>
        <p:nvSpPr>
          <p:cNvPr id="7"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8"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3097140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28600" y="1686263"/>
            <a:ext cx="8686800" cy="1107996"/>
          </a:xfrm>
        </p:spPr>
        <p:txBody>
          <a:bodyPr/>
          <a:lstStyle/>
          <a:p>
            <a:endParaRPr lang="tr-TR" dirty="0" smtClean="0"/>
          </a:p>
          <a:p>
            <a:endParaRPr lang="tr-TR" dirty="0"/>
          </a:p>
          <a:p>
            <a:endParaRPr lang="tr-TR" dirty="0"/>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pic>
        <p:nvPicPr>
          <p:cNvPr id="2" name="Resim 1"/>
          <p:cNvPicPr>
            <a:picLocks noChangeAspect="1"/>
          </p:cNvPicPr>
          <p:nvPr/>
        </p:nvPicPr>
        <p:blipFill>
          <a:blip r:embed="rId2"/>
          <a:stretch>
            <a:fillRect/>
          </a:stretch>
        </p:blipFill>
        <p:spPr>
          <a:xfrm>
            <a:off x="672549" y="818465"/>
            <a:ext cx="6337851" cy="2153335"/>
          </a:xfrm>
          <a:prstGeom prst="rect">
            <a:avLst/>
          </a:prstGeom>
        </p:spPr>
      </p:pic>
      <p:sp>
        <p:nvSpPr>
          <p:cNvPr id="10" name="Metin kutusu 9"/>
          <p:cNvSpPr txBox="1"/>
          <p:nvPr/>
        </p:nvSpPr>
        <p:spPr>
          <a:xfrm>
            <a:off x="7086600" y="1828800"/>
            <a:ext cx="2050473" cy="646331"/>
          </a:xfrm>
          <a:prstGeom prst="rect">
            <a:avLst/>
          </a:prstGeom>
          <a:noFill/>
        </p:spPr>
        <p:txBody>
          <a:bodyPr wrap="square" rtlCol="0">
            <a:spAutoFit/>
          </a:bodyPr>
          <a:lstStyle/>
          <a:p>
            <a:r>
              <a:rPr lang="tr-TR" dirty="0" smtClean="0"/>
              <a:t> </a:t>
            </a:r>
            <a:r>
              <a:rPr lang="tr-TR" b="1" dirty="0" smtClean="0">
                <a:solidFill>
                  <a:srgbClr val="0070C0"/>
                </a:solidFill>
              </a:rPr>
              <a:t>tane sınıfı için </a:t>
            </a:r>
            <a:r>
              <a:rPr lang="tr-TR" b="1" dirty="0" err="1" smtClean="0">
                <a:solidFill>
                  <a:srgbClr val="0070C0"/>
                </a:solidFill>
              </a:rPr>
              <a:t>katagori</a:t>
            </a:r>
            <a:r>
              <a:rPr lang="tr-TR" b="1" dirty="0" smtClean="0">
                <a:solidFill>
                  <a:srgbClr val="0070C0"/>
                </a:solidFill>
              </a:rPr>
              <a:t> seçilir</a:t>
            </a:r>
            <a:r>
              <a:rPr lang="tr-TR" dirty="0" smtClean="0">
                <a:solidFill>
                  <a:srgbClr val="0070C0"/>
                </a:solidFill>
              </a:rPr>
              <a:t>.</a:t>
            </a:r>
            <a:endParaRPr lang="tr-TR" dirty="0">
              <a:solidFill>
                <a:srgbClr val="0070C0"/>
              </a:solidFill>
            </a:endParaRPr>
          </a:p>
        </p:txBody>
      </p:sp>
      <p:pic>
        <p:nvPicPr>
          <p:cNvPr id="11" name="Resim 10"/>
          <p:cNvPicPr>
            <a:picLocks noChangeAspect="1"/>
          </p:cNvPicPr>
          <p:nvPr/>
        </p:nvPicPr>
        <p:blipFill>
          <a:blip r:embed="rId3"/>
          <a:stretch>
            <a:fillRect/>
          </a:stretch>
        </p:blipFill>
        <p:spPr>
          <a:xfrm>
            <a:off x="493852" y="3006969"/>
            <a:ext cx="4191000" cy="2902967"/>
          </a:xfrm>
          <a:prstGeom prst="rect">
            <a:avLst/>
          </a:prstGeom>
        </p:spPr>
      </p:pic>
      <p:pic>
        <p:nvPicPr>
          <p:cNvPr id="12" name="Resim 11"/>
          <p:cNvPicPr>
            <a:picLocks noChangeAspect="1"/>
          </p:cNvPicPr>
          <p:nvPr/>
        </p:nvPicPr>
        <p:blipFill>
          <a:blip r:embed="rId4"/>
          <a:stretch>
            <a:fillRect/>
          </a:stretch>
        </p:blipFill>
        <p:spPr>
          <a:xfrm>
            <a:off x="4428111" y="3082833"/>
            <a:ext cx="4717473" cy="2768283"/>
          </a:xfrm>
          <a:prstGeom prst="rect">
            <a:avLst/>
          </a:prstGeom>
        </p:spPr>
      </p:pic>
      <p:sp>
        <p:nvSpPr>
          <p:cNvPr id="15" name="Metin kutusu 14"/>
          <p:cNvSpPr txBox="1"/>
          <p:nvPr/>
        </p:nvSpPr>
        <p:spPr>
          <a:xfrm>
            <a:off x="395654" y="5889281"/>
            <a:ext cx="8291146" cy="523220"/>
          </a:xfrm>
          <a:prstGeom prst="rect">
            <a:avLst/>
          </a:prstGeom>
          <a:noFill/>
        </p:spPr>
        <p:txBody>
          <a:bodyPr wrap="square" rtlCol="0">
            <a:spAutoFit/>
          </a:bodyPr>
          <a:lstStyle/>
          <a:p>
            <a:r>
              <a:rPr lang="tr-TR" sz="1400" b="1" dirty="0" smtClean="0">
                <a:solidFill>
                  <a:srgbClr val="0070C0"/>
                </a:solidFill>
              </a:rPr>
              <a:t>Tane büyüklüğü Dağılımı: EN 933-1 standardına göre deneyler yapılır, elekten geçen kütlece yüzdeler belirlenir ve yukarıda belirtilen  EN 1260 standardındaki tabloya uygun olacak şekilde tolerans aralıkları belirtilir. </a:t>
            </a:r>
            <a:endParaRPr lang="tr-TR" sz="1400" b="1" dirty="0">
              <a:solidFill>
                <a:srgbClr val="0070C0"/>
              </a:solidFill>
            </a:endParaRPr>
          </a:p>
        </p:txBody>
      </p:sp>
    </p:spTree>
    <p:extLst>
      <p:ext uri="{BB962C8B-B14F-4D97-AF65-F5344CB8AC3E}">
        <p14:creationId xmlns:p14="http://schemas.microsoft.com/office/powerpoint/2010/main" val="2407081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28600" y="1686263"/>
            <a:ext cx="8686800" cy="1107996"/>
          </a:xfrm>
        </p:spPr>
        <p:txBody>
          <a:bodyPr/>
          <a:lstStyle/>
          <a:p>
            <a:endParaRPr lang="tr-TR" dirty="0" smtClean="0"/>
          </a:p>
          <a:p>
            <a:endParaRPr lang="tr-TR" dirty="0"/>
          </a:p>
          <a:p>
            <a:endParaRPr lang="tr-TR" dirty="0"/>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pic>
        <p:nvPicPr>
          <p:cNvPr id="8" name="Resim 7"/>
          <p:cNvPicPr>
            <a:picLocks noChangeAspect="1"/>
          </p:cNvPicPr>
          <p:nvPr/>
        </p:nvPicPr>
        <p:blipFill>
          <a:blip r:embed="rId2"/>
          <a:stretch>
            <a:fillRect/>
          </a:stretch>
        </p:blipFill>
        <p:spPr>
          <a:xfrm>
            <a:off x="838200" y="1499930"/>
            <a:ext cx="4944110" cy="1962150"/>
          </a:xfrm>
          <a:prstGeom prst="rect">
            <a:avLst/>
          </a:prstGeom>
        </p:spPr>
      </p:pic>
      <p:pic>
        <p:nvPicPr>
          <p:cNvPr id="9" name="Resim 8"/>
          <p:cNvPicPr>
            <a:picLocks noChangeAspect="1"/>
          </p:cNvPicPr>
          <p:nvPr/>
        </p:nvPicPr>
        <p:blipFill>
          <a:blip r:embed="rId3"/>
          <a:stretch>
            <a:fillRect/>
          </a:stretch>
        </p:blipFill>
        <p:spPr>
          <a:xfrm>
            <a:off x="838200" y="3614455"/>
            <a:ext cx="4495800" cy="2000250"/>
          </a:xfrm>
          <a:prstGeom prst="rect">
            <a:avLst/>
          </a:prstGeom>
        </p:spPr>
      </p:pic>
      <p:sp>
        <p:nvSpPr>
          <p:cNvPr id="13" name="Metin kutusu 12"/>
          <p:cNvSpPr txBox="1"/>
          <p:nvPr/>
        </p:nvSpPr>
        <p:spPr>
          <a:xfrm>
            <a:off x="685800" y="1143000"/>
            <a:ext cx="3886200" cy="369332"/>
          </a:xfrm>
          <a:prstGeom prst="rect">
            <a:avLst/>
          </a:prstGeom>
          <a:noFill/>
        </p:spPr>
        <p:txBody>
          <a:bodyPr wrap="square" rtlCol="0">
            <a:spAutoFit/>
          </a:bodyPr>
          <a:lstStyle/>
          <a:p>
            <a:r>
              <a:rPr lang="tr-TR" b="1" dirty="0" smtClean="0">
                <a:solidFill>
                  <a:srgbClr val="FF0000"/>
                </a:solidFill>
              </a:rPr>
              <a:t>İri agregaların tane şekli: </a:t>
            </a:r>
            <a:endParaRPr lang="tr-TR" b="1" dirty="0">
              <a:solidFill>
                <a:srgbClr val="FF0000"/>
              </a:solidFill>
            </a:endParaRPr>
          </a:p>
        </p:txBody>
      </p:sp>
      <p:sp>
        <p:nvSpPr>
          <p:cNvPr id="16" name="Metin kutusu 15"/>
          <p:cNvSpPr txBox="1"/>
          <p:nvPr/>
        </p:nvSpPr>
        <p:spPr>
          <a:xfrm>
            <a:off x="5334000" y="1981200"/>
            <a:ext cx="3352800" cy="1169551"/>
          </a:xfrm>
          <a:prstGeom prst="rect">
            <a:avLst/>
          </a:prstGeom>
          <a:noFill/>
        </p:spPr>
        <p:txBody>
          <a:bodyPr wrap="square" rtlCol="0">
            <a:spAutoFit/>
          </a:bodyPr>
          <a:lstStyle/>
          <a:p>
            <a:pPr algn="just"/>
            <a:r>
              <a:rPr lang="tr-TR" sz="1400" b="1" dirty="0" smtClean="0">
                <a:solidFill>
                  <a:srgbClr val="0070C0"/>
                </a:solidFill>
              </a:rPr>
              <a:t>İri agregaların  şekli, EN 933-3 te belirtilen  yassılık indeksi cinsinden tayin edilmeli ve belirli </a:t>
            </a:r>
            <a:r>
              <a:rPr lang="tr-TR" sz="1400" b="1" dirty="0">
                <a:solidFill>
                  <a:srgbClr val="0070C0"/>
                </a:solidFill>
              </a:rPr>
              <a:t>bir uygulamaya veya nihaî kullanıma göre, Çizelge 8'de belirtilen ilgili kategoriye göre beyan edilmelidir. </a:t>
            </a:r>
            <a:r>
              <a:rPr lang="tr-TR" sz="1400" b="1" dirty="0" smtClean="0">
                <a:solidFill>
                  <a:srgbClr val="0070C0"/>
                </a:solidFill>
              </a:rPr>
              <a:t>  </a:t>
            </a:r>
            <a:endParaRPr lang="tr-TR" b="1" dirty="0">
              <a:solidFill>
                <a:srgbClr val="0070C0"/>
              </a:solidFill>
            </a:endParaRPr>
          </a:p>
        </p:txBody>
      </p:sp>
      <p:sp>
        <p:nvSpPr>
          <p:cNvPr id="18" name="Metin kutusu 17"/>
          <p:cNvSpPr txBox="1"/>
          <p:nvPr/>
        </p:nvSpPr>
        <p:spPr>
          <a:xfrm>
            <a:off x="5334000" y="4114800"/>
            <a:ext cx="3276600" cy="1169551"/>
          </a:xfrm>
          <a:prstGeom prst="rect">
            <a:avLst/>
          </a:prstGeom>
          <a:noFill/>
        </p:spPr>
        <p:txBody>
          <a:bodyPr wrap="square" rtlCol="0">
            <a:spAutoFit/>
          </a:bodyPr>
          <a:lstStyle/>
          <a:p>
            <a:pPr algn="just"/>
            <a:r>
              <a:rPr lang="tr-TR" sz="1400" b="1" dirty="0">
                <a:solidFill>
                  <a:srgbClr val="0070C0"/>
                </a:solidFill>
              </a:rPr>
              <a:t>EN 933-4'e uygun olarak tayin edilmiş olan şekil indeksi, belirli bir uygulamaya veya nihaî kullanıma göre, Çizelge 9'da belirtilen ilgili kategoriye göre beyan edilmelidir</a:t>
            </a:r>
          </a:p>
        </p:txBody>
      </p:sp>
    </p:spTree>
    <p:extLst>
      <p:ext uri="{BB962C8B-B14F-4D97-AF65-F5344CB8AC3E}">
        <p14:creationId xmlns:p14="http://schemas.microsoft.com/office/powerpoint/2010/main" val="1364027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28600" y="1686263"/>
            <a:ext cx="8686800" cy="1107996"/>
          </a:xfrm>
        </p:spPr>
        <p:txBody>
          <a:bodyPr/>
          <a:lstStyle/>
          <a:p>
            <a:endParaRPr lang="tr-TR" dirty="0" smtClean="0"/>
          </a:p>
          <a:p>
            <a:endParaRPr lang="tr-TR" dirty="0"/>
          </a:p>
          <a:p>
            <a:endParaRPr lang="tr-TR" dirty="0"/>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7" name="object 4"/>
          <p:cNvSpPr txBox="1"/>
          <p:nvPr/>
        </p:nvSpPr>
        <p:spPr>
          <a:xfrm>
            <a:off x="8353170" y="6451193"/>
            <a:ext cx="333630" cy="151323"/>
          </a:xfrm>
          <a:prstGeom prst="rect">
            <a:avLst/>
          </a:prstGeom>
        </p:spPr>
        <p:txBody>
          <a:bodyPr vert="horz" wrap="square" lIns="0" tIns="12700" rIns="0" bIns="0" rtlCol="0">
            <a:spAutoFit/>
          </a:bodyPr>
          <a:lstStyle/>
          <a:p>
            <a:pPr marL="12700">
              <a:lnSpc>
                <a:spcPct val="100000"/>
              </a:lnSpc>
              <a:spcBef>
                <a:spcPts val="100"/>
              </a:spcBef>
            </a:pPr>
            <a:r>
              <a:rPr lang="tr-TR" sz="900" dirty="0">
                <a:solidFill>
                  <a:srgbClr val="888888"/>
                </a:solidFill>
                <a:latin typeface="Calibri"/>
                <a:cs typeface="Calibri"/>
              </a:rPr>
              <a:t>2</a:t>
            </a:r>
            <a:endParaRPr sz="900" dirty="0">
              <a:latin typeface="Calibri"/>
              <a:cs typeface="Calibri"/>
            </a:endParaRPr>
          </a:p>
        </p:txBody>
      </p:sp>
      <p:sp>
        <p:nvSpPr>
          <p:cNvPr id="13" name="Metin kutusu 12"/>
          <p:cNvSpPr txBox="1"/>
          <p:nvPr/>
        </p:nvSpPr>
        <p:spPr>
          <a:xfrm>
            <a:off x="685800" y="1143000"/>
            <a:ext cx="4800600" cy="369332"/>
          </a:xfrm>
          <a:prstGeom prst="rect">
            <a:avLst/>
          </a:prstGeom>
          <a:noFill/>
        </p:spPr>
        <p:txBody>
          <a:bodyPr wrap="square" rtlCol="0">
            <a:spAutoFit/>
          </a:bodyPr>
          <a:lstStyle/>
          <a:p>
            <a:r>
              <a:rPr lang="tr-TR" b="1" dirty="0" smtClean="0">
                <a:solidFill>
                  <a:srgbClr val="FF0000"/>
                </a:solidFill>
              </a:rPr>
              <a:t>İri agregaların kavkı (kabuk) muhtevası: </a:t>
            </a:r>
            <a:endParaRPr lang="tr-TR" b="1" dirty="0">
              <a:solidFill>
                <a:srgbClr val="FF0000"/>
              </a:solidFill>
            </a:endParaRPr>
          </a:p>
        </p:txBody>
      </p:sp>
      <p:pic>
        <p:nvPicPr>
          <p:cNvPr id="2" name="Resim 1"/>
          <p:cNvPicPr>
            <a:picLocks noChangeAspect="1"/>
          </p:cNvPicPr>
          <p:nvPr/>
        </p:nvPicPr>
        <p:blipFill>
          <a:blip r:embed="rId2"/>
          <a:stretch>
            <a:fillRect/>
          </a:stretch>
        </p:blipFill>
        <p:spPr>
          <a:xfrm>
            <a:off x="457200" y="1686263"/>
            <a:ext cx="4876800" cy="1437937"/>
          </a:xfrm>
          <a:prstGeom prst="rect">
            <a:avLst/>
          </a:prstGeom>
        </p:spPr>
      </p:pic>
      <p:sp>
        <p:nvSpPr>
          <p:cNvPr id="11" name="Metin kutusu 10"/>
          <p:cNvSpPr txBox="1"/>
          <p:nvPr/>
        </p:nvSpPr>
        <p:spPr>
          <a:xfrm>
            <a:off x="5715000" y="1752600"/>
            <a:ext cx="2638170" cy="1143000"/>
          </a:xfrm>
          <a:prstGeom prst="rect">
            <a:avLst/>
          </a:prstGeom>
          <a:noFill/>
        </p:spPr>
        <p:txBody>
          <a:bodyPr wrap="square" rtlCol="0">
            <a:spAutoFit/>
          </a:bodyPr>
          <a:lstStyle/>
          <a:p>
            <a:endParaRPr lang="tr-TR" dirty="0"/>
          </a:p>
        </p:txBody>
      </p:sp>
      <p:sp>
        <p:nvSpPr>
          <p:cNvPr id="8" name="Metin kutusu 7"/>
          <p:cNvSpPr txBox="1"/>
          <p:nvPr/>
        </p:nvSpPr>
        <p:spPr>
          <a:xfrm>
            <a:off x="5334000" y="1828800"/>
            <a:ext cx="3352800" cy="1169551"/>
          </a:xfrm>
          <a:prstGeom prst="rect">
            <a:avLst/>
          </a:prstGeom>
          <a:noFill/>
        </p:spPr>
        <p:txBody>
          <a:bodyPr wrap="square" rtlCol="0">
            <a:spAutoFit/>
          </a:bodyPr>
          <a:lstStyle/>
          <a:p>
            <a:pPr algn="just"/>
            <a:r>
              <a:rPr lang="tr-TR" sz="1400" b="1" dirty="0">
                <a:solidFill>
                  <a:srgbClr val="0070C0"/>
                </a:solidFill>
              </a:rPr>
              <a:t>EN 933-7'ye göre tayin edilmiş olan iri agregaların kavkı muhtevası, belirli bir uygulamaya veya nihaî kullanıma göre, Çizelge 10'da belirtilen ilgili kategoriye uygun olarak beyan edilmelidir</a:t>
            </a:r>
          </a:p>
        </p:txBody>
      </p:sp>
      <p:sp>
        <p:nvSpPr>
          <p:cNvPr id="9" name="Metin kutusu 8"/>
          <p:cNvSpPr txBox="1"/>
          <p:nvPr/>
        </p:nvSpPr>
        <p:spPr>
          <a:xfrm>
            <a:off x="762000" y="3156133"/>
            <a:ext cx="4267200" cy="369332"/>
          </a:xfrm>
          <a:prstGeom prst="rect">
            <a:avLst/>
          </a:prstGeom>
          <a:noFill/>
        </p:spPr>
        <p:txBody>
          <a:bodyPr wrap="square" rtlCol="0">
            <a:spAutoFit/>
          </a:bodyPr>
          <a:lstStyle/>
          <a:p>
            <a:r>
              <a:rPr lang="tr-TR" b="1" dirty="0" smtClean="0">
                <a:solidFill>
                  <a:srgbClr val="FF0000"/>
                </a:solidFill>
              </a:rPr>
              <a:t>Çok ince malzemenin muhtevası</a:t>
            </a:r>
            <a:r>
              <a:rPr lang="tr-TR" b="1" dirty="0">
                <a:solidFill>
                  <a:srgbClr val="FF0000"/>
                </a:solidFill>
              </a:rPr>
              <a:t>: </a:t>
            </a:r>
          </a:p>
        </p:txBody>
      </p:sp>
      <p:pic>
        <p:nvPicPr>
          <p:cNvPr id="10" name="Resim 9"/>
          <p:cNvPicPr>
            <a:picLocks noChangeAspect="1"/>
          </p:cNvPicPr>
          <p:nvPr/>
        </p:nvPicPr>
        <p:blipFill>
          <a:blip r:embed="rId3"/>
          <a:stretch>
            <a:fillRect/>
          </a:stretch>
        </p:blipFill>
        <p:spPr>
          <a:xfrm>
            <a:off x="390270" y="3525465"/>
            <a:ext cx="4638930" cy="2750288"/>
          </a:xfrm>
          <a:prstGeom prst="rect">
            <a:avLst/>
          </a:prstGeom>
        </p:spPr>
      </p:pic>
      <p:sp>
        <p:nvSpPr>
          <p:cNvPr id="12" name="Metin kutusu 11"/>
          <p:cNvSpPr txBox="1"/>
          <p:nvPr/>
        </p:nvSpPr>
        <p:spPr>
          <a:xfrm>
            <a:off x="5486400" y="4347560"/>
            <a:ext cx="3124200" cy="954107"/>
          </a:xfrm>
          <a:prstGeom prst="rect">
            <a:avLst/>
          </a:prstGeom>
          <a:noFill/>
        </p:spPr>
        <p:txBody>
          <a:bodyPr wrap="square" rtlCol="0">
            <a:spAutoFit/>
          </a:bodyPr>
          <a:lstStyle/>
          <a:p>
            <a:pPr algn="just"/>
            <a:r>
              <a:rPr lang="tr-TR" sz="1400" b="1" dirty="0">
                <a:solidFill>
                  <a:srgbClr val="0070C0"/>
                </a:solidFill>
              </a:rPr>
              <a:t>EN 933-1'e uygun olarak tayin edilmiş olan çok ince malzemenin muhtevası, Çizelge 11'de belirtilen ilgili kategoriye uygun olarak beyan edilmelidir</a:t>
            </a:r>
          </a:p>
        </p:txBody>
      </p:sp>
    </p:spTree>
    <p:extLst>
      <p:ext uri="{BB962C8B-B14F-4D97-AF65-F5344CB8AC3E}">
        <p14:creationId xmlns:p14="http://schemas.microsoft.com/office/powerpoint/2010/main" val="1767373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5602" y="1222048"/>
            <a:ext cx="4648200" cy="553998"/>
          </a:xfrm>
        </p:spPr>
        <p:txBody>
          <a:bodyPr/>
          <a:lstStyle/>
          <a:p>
            <a:r>
              <a:rPr lang="tr-TR" sz="1800" b="1" dirty="0" smtClean="0">
                <a:solidFill>
                  <a:srgbClr val="FF0000"/>
                </a:solidFill>
              </a:rPr>
              <a:t>İri agregaların parçalanmaya karşı direnci: </a:t>
            </a:r>
            <a:endParaRPr lang="tr-TR" sz="1800" b="1" dirty="0">
              <a:solidFill>
                <a:srgbClr val="FF000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7" name="object 4"/>
          <p:cNvSpPr txBox="1"/>
          <p:nvPr/>
        </p:nvSpPr>
        <p:spPr>
          <a:xfrm>
            <a:off x="8353170" y="6451193"/>
            <a:ext cx="333630" cy="151323"/>
          </a:xfrm>
          <a:prstGeom prst="rect">
            <a:avLst/>
          </a:prstGeom>
        </p:spPr>
        <p:txBody>
          <a:bodyPr vert="horz" wrap="square" lIns="0" tIns="12700" rIns="0" bIns="0" rtlCol="0">
            <a:spAutoFit/>
          </a:bodyPr>
          <a:lstStyle/>
          <a:p>
            <a:pPr marL="12700">
              <a:lnSpc>
                <a:spcPct val="100000"/>
              </a:lnSpc>
              <a:spcBef>
                <a:spcPts val="100"/>
              </a:spcBef>
            </a:pPr>
            <a:r>
              <a:rPr lang="tr-TR" sz="900" dirty="0">
                <a:solidFill>
                  <a:srgbClr val="888888"/>
                </a:solidFill>
                <a:latin typeface="Calibri"/>
                <a:cs typeface="Calibri"/>
              </a:rPr>
              <a:t>2</a:t>
            </a:r>
            <a:endParaRPr sz="900" dirty="0">
              <a:latin typeface="Calibri"/>
              <a:cs typeface="Calibri"/>
            </a:endParaRPr>
          </a:p>
        </p:txBody>
      </p:sp>
      <p:sp>
        <p:nvSpPr>
          <p:cNvPr id="11" name="Metin kutusu 10"/>
          <p:cNvSpPr txBox="1"/>
          <p:nvPr/>
        </p:nvSpPr>
        <p:spPr>
          <a:xfrm>
            <a:off x="5715000" y="1953968"/>
            <a:ext cx="2638170" cy="1143000"/>
          </a:xfrm>
          <a:prstGeom prst="rect">
            <a:avLst/>
          </a:prstGeom>
          <a:noFill/>
        </p:spPr>
        <p:txBody>
          <a:bodyPr wrap="square" rtlCol="0">
            <a:spAutoFit/>
          </a:bodyPr>
          <a:lstStyle/>
          <a:p>
            <a:endParaRPr lang="tr-TR" dirty="0"/>
          </a:p>
        </p:txBody>
      </p:sp>
      <p:pic>
        <p:nvPicPr>
          <p:cNvPr id="14" name="Resim 13"/>
          <p:cNvPicPr>
            <a:picLocks noChangeAspect="1"/>
          </p:cNvPicPr>
          <p:nvPr/>
        </p:nvPicPr>
        <p:blipFill>
          <a:blip r:embed="rId2"/>
          <a:stretch>
            <a:fillRect/>
          </a:stretch>
        </p:blipFill>
        <p:spPr>
          <a:xfrm>
            <a:off x="403364" y="1767254"/>
            <a:ext cx="4371975" cy="1981200"/>
          </a:xfrm>
          <a:prstGeom prst="rect">
            <a:avLst/>
          </a:prstGeom>
        </p:spPr>
      </p:pic>
      <p:sp>
        <p:nvSpPr>
          <p:cNvPr id="15" name="Metin kutusu 14"/>
          <p:cNvSpPr txBox="1"/>
          <p:nvPr/>
        </p:nvSpPr>
        <p:spPr>
          <a:xfrm>
            <a:off x="4953000" y="2158404"/>
            <a:ext cx="3962400" cy="1384995"/>
          </a:xfrm>
          <a:prstGeom prst="rect">
            <a:avLst/>
          </a:prstGeom>
          <a:noFill/>
        </p:spPr>
        <p:txBody>
          <a:bodyPr wrap="square" rtlCol="0">
            <a:spAutoFit/>
          </a:bodyPr>
          <a:lstStyle/>
          <a:p>
            <a:r>
              <a:rPr lang="tr-TR" sz="1400" b="1" dirty="0">
                <a:solidFill>
                  <a:srgbClr val="0070C0"/>
                </a:solidFill>
              </a:rPr>
              <a:t>EN 1097-2:1998 </a:t>
            </a:r>
            <a:r>
              <a:rPr lang="tr-TR" sz="1400" b="1" dirty="0" smtClean="0">
                <a:solidFill>
                  <a:srgbClr val="0070C0"/>
                </a:solidFill>
              </a:rPr>
              <a:t>Los </a:t>
            </a:r>
            <a:r>
              <a:rPr lang="tr-TR" sz="1400" b="1" dirty="0">
                <a:solidFill>
                  <a:srgbClr val="0070C0"/>
                </a:solidFill>
              </a:rPr>
              <a:t>Angeles deney metodu, parçalanmaya karşı direncin tayininde referans deney metodu olarak kullanılmalıdır. Los Angeles katsayısı, belirli bir uygulamaya veya nihaî kullanıma göre</a:t>
            </a:r>
            <a:r>
              <a:rPr lang="tr-TR" sz="1400" b="1" dirty="0" smtClean="0">
                <a:solidFill>
                  <a:srgbClr val="0070C0"/>
                </a:solidFill>
              </a:rPr>
              <a:t>,</a:t>
            </a:r>
            <a:r>
              <a:rPr lang="tr-TR" sz="1400" dirty="0">
                <a:solidFill>
                  <a:srgbClr val="0070C0"/>
                </a:solidFill>
              </a:rPr>
              <a:t> </a:t>
            </a:r>
            <a:r>
              <a:rPr lang="tr-TR" sz="1400" b="1" dirty="0">
                <a:solidFill>
                  <a:srgbClr val="0070C0"/>
                </a:solidFill>
              </a:rPr>
              <a:t>Çizelge 12'de belirtilen ilgili kategoriye uygun olarak beyan edilmelidir. </a:t>
            </a:r>
          </a:p>
        </p:txBody>
      </p:sp>
      <p:pic>
        <p:nvPicPr>
          <p:cNvPr id="16" name="Resim 15"/>
          <p:cNvPicPr>
            <a:picLocks noChangeAspect="1"/>
          </p:cNvPicPr>
          <p:nvPr/>
        </p:nvPicPr>
        <p:blipFill>
          <a:blip r:embed="rId3"/>
          <a:stretch>
            <a:fillRect/>
          </a:stretch>
        </p:blipFill>
        <p:spPr>
          <a:xfrm>
            <a:off x="441464" y="4192472"/>
            <a:ext cx="3829050" cy="1638300"/>
          </a:xfrm>
          <a:prstGeom prst="rect">
            <a:avLst/>
          </a:prstGeom>
        </p:spPr>
      </p:pic>
      <p:sp>
        <p:nvSpPr>
          <p:cNvPr id="17" name="Metin kutusu 16"/>
          <p:cNvSpPr txBox="1"/>
          <p:nvPr/>
        </p:nvSpPr>
        <p:spPr>
          <a:xfrm>
            <a:off x="5029200" y="4495800"/>
            <a:ext cx="3657600" cy="1169551"/>
          </a:xfrm>
          <a:prstGeom prst="rect">
            <a:avLst/>
          </a:prstGeom>
          <a:noFill/>
        </p:spPr>
        <p:txBody>
          <a:bodyPr wrap="square" rtlCol="0">
            <a:spAutoFit/>
          </a:bodyPr>
          <a:lstStyle/>
          <a:p>
            <a:pPr algn="just"/>
            <a:r>
              <a:rPr lang="tr-TR" sz="1400" b="1" dirty="0" smtClean="0">
                <a:solidFill>
                  <a:srgbClr val="00B050"/>
                </a:solidFill>
              </a:rPr>
              <a:t> </a:t>
            </a:r>
            <a:r>
              <a:rPr lang="tr-TR" sz="1400" b="1" dirty="0" smtClean="0">
                <a:solidFill>
                  <a:srgbClr val="0070C0"/>
                </a:solidFill>
              </a:rPr>
              <a:t>Gerektiğinde EN 1097-2:199’ e uygun </a:t>
            </a:r>
            <a:r>
              <a:rPr lang="tr-TR" sz="1400" b="1" dirty="0">
                <a:solidFill>
                  <a:srgbClr val="0070C0"/>
                </a:solidFill>
              </a:rPr>
              <a:t>olarak tayin edilen darbe değeri, belirli bir uygulamaya veya nihaî kullanıma göre Çizelge 13'te belirtilen ilgili kategoriye göre beyan edilmelidir.</a:t>
            </a:r>
          </a:p>
        </p:txBody>
      </p:sp>
    </p:spTree>
    <p:extLst>
      <p:ext uri="{BB962C8B-B14F-4D97-AF65-F5344CB8AC3E}">
        <p14:creationId xmlns:p14="http://schemas.microsoft.com/office/powerpoint/2010/main" val="27944605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5602" y="1222048"/>
            <a:ext cx="4648200" cy="276999"/>
          </a:xfrm>
        </p:spPr>
        <p:txBody>
          <a:bodyPr/>
          <a:lstStyle/>
          <a:p>
            <a:r>
              <a:rPr lang="tr-TR" sz="1800" b="1" dirty="0" smtClean="0">
                <a:solidFill>
                  <a:srgbClr val="FF0000"/>
                </a:solidFill>
              </a:rPr>
              <a:t>İri agregaların aşınmaya karşı direnci: </a:t>
            </a:r>
            <a:endParaRPr lang="tr-TR" sz="1800" b="1" dirty="0">
              <a:solidFill>
                <a:srgbClr val="FF000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1" name="Metin kutusu 10"/>
          <p:cNvSpPr txBox="1"/>
          <p:nvPr/>
        </p:nvSpPr>
        <p:spPr>
          <a:xfrm>
            <a:off x="5715000" y="1953968"/>
            <a:ext cx="2638170" cy="1143000"/>
          </a:xfrm>
          <a:prstGeom prst="rect">
            <a:avLst/>
          </a:prstGeom>
          <a:noFill/>
        </p:spPr>
        <p:txBody>
          <a:bodyPr wrap="square" rtlCol="0">
            <a:spAutoFit/>
          </a:bodyPr>
          <a:lstStyle/>
          <a:p>
            <a:endParaRPr lang="tr-TR" dirty="0"/>
          </a:p>
        </p:txBody>
      </p:sp>
      <p:pic>
        <p:nvPicPr>
          <p:cNvPr id="2" name="Resim 1"/>
          <p:cNvPicPr>
            <a:picLocks noChangeAspect="1"/>
          </p:cNvPicPr>
          <p:nvPr/>
        </p:nvPicPr>
        <p:blipFill>
          <a:blip r:embed="rId2"/>
          <a:stretch>
            <a:fillRect/>
          </a:stretch>
        </p:blipFill>
        <p:spPr>
          <a:xfrm>
            <a:off x="412889" y="1672980"/>
            <a:ext cx="4352925" cy="1704975"/>
          </a:xfrm>
          <a:prstGeom prst="rect">
            <a:avLst/>
          </a:prstGeom>
        </p:spPr>
      </p:pic>
      <p:sp>
        <p:nvSpPr>
          <p:cNvPr id="8" name="Metin kutusu 7"/>
          <p:cNvSpPr txBox="1"/>
          <p:nvPr/>
        </p:nvSpPr>
        <p:spPr>
          <a:xfrm>
            <a:off x="4710032" y="1953968"/>
            <a:ext cx="4193931" cy="1231106"/>
          </a:xfrm>
          <a:prstGeom prst="rect">
            <a:avLst/>
          </a:prstGeom>
          <a:noFill/>
        </p:spPr>
        <p:txBody>
          <a:bodyPr wrap="square" rtlCol="0">
            <a:spAutoFit/>
          </a:bodyPr>
          <a:lstStyle/>
          <a:p>
            <a:pPr algn="just"/>
            <a:r>
              <a:rPr lang="tr-TR" sz="1400" b="1" dirty="0">
                <a:solidFill>
                  <a:srgbClr val="0070C0"/>
                </a:solidFill>
              </a:rPr>
              <a:t>Gerektiğinde, iri agregaların aşınmaya karşı direnci (Mikro-</a:t>
            </a:r>
            <a:r>
              <a:rPr lang="tr-TR" sz="1400" b="1" dirty="0" err="1">
                <a:solidFill>
                  <a:srgbClr val="0070C0"/>
                </a:solidFill>
              </a:rPr>
              <a:t>Deval</a:t>
            </a:r>
            <a:r>
              <a:rPr lang="tr-TR" sz="1400" b="1" dirty="0">
                <a:solidFill>
                  <a:srgbClr val="0070C0"/>
                </a:solidFill>
              </a:rPr>
              <a:t> katsayısı, MDE), EN 1097-1'e uygun olarak tayin edilmelidir. Mikro-</a:t>
            </a:r>
            <a:r>
              <a:rPr lang="tr-TR" sz="1400" b="1" dirty="0" err="1">
                <a:solidFill>
                  <a:srgbClr val="0070C0"/>
                </a:solidFill>
              </a:rPr>
              <a:t>Deval</a:t>
            </a:r>
            <a:r>
              <a:rPr lang="tr-TR" sz="1400" b="1" dirty="0">
                <a:solidFill>
                  <a:srgbClr val="0070C0"/>
                </a:solidFill>
              </a:rPr>
              <a:t> katsayısı, belirli bir uygulamaya veya nihaî kullanıma göre Çizelge 14'te belirtilen ilgili kategoriye göre beyan edilmelidir</a:t>
            </a:r>
            <a:r>
              <a:rPr lang="tr-TR" dirty="0">
                <a:solidFill>
                  <a:srgbClr val="0070C0"/>
                </a:solidFill>
              </a:rPr>
              <a:t>. </a:t>
            </a:r>
          </a:p>
        </p:txBody>
      </p:sp>
      <p:sp>
        <p:nvSpPr>
          <p:cNvPr id="9" name="Dikdörtgen 8"/>
          <p:cNvSpPr/>
          <p:nvPr/>
        </p:nvSpPr>
        <p:spPr>
          <a:xfrm>
            <a:off x="435602" y="3551888"/>
            <a:ext cx="8555998" cy="2308324"/>
          </a:xfrm>
          <a:prstGeom prst="rect">
            <a:avLst/>
          </a:prstGeom>
        </p:spPr>
        <p:txBody>
          <a:bodyPr wrap="square">
            <a:spAutoFit/>
          </a:bodyPr>
          <a:lstStyle/>
          <a:p>
            <a:r>
              <a:rPr lang="tr-TR" b="1" dirty="0" smtClean="0">
                <a:solidFill>
                  <a:srgbClr val="FF0000"/>
                </a:solidFill>
              </a:rPr>
              <a:t>Tane yoğunluğu ve su emme oranı:    </a:t>
            </a:r>
            <a:r>
              <a:rPr lang="tr-TR" dirty="0"/>
              <a:t>Gerektiğinde, tane yoğunluğu ve su emme oranı, EN 1097-6'ya göre tayin edilmeli ve sonuçlar, istenmesi halinde tayin araçları ve kullanılan hesaplamalarla birlikte beyan edilmelidir</a:t>
            </a:r>
            <a:r>
              <a:rPr lang="tr-TR" dirty="0" smtClean="0"/>
              <a:t>.</a:t>
            </a:r>
          </a:p>
          <a:p>
            <a:endParaRPr lang="tr-TR" b="1" dirty="0" smtClean="0">
              <a:solidFill>
                <a:srgbClr val="FF0000"/>
              </a:solidFill>
            </a:endParaRPr>
          </a:p>
          <a:p>
            <a:r>
              <a:rPr lang="tr-TR" b="1" dirty="0" smtClean="0">
                <a:solidFill>
                  <a:srgbClr val="FF0000"/>
                </a:solidFill>
              </a:rPr>
              <a:t>Yığın yoğunluğu : </a:t>
            </a:r>
            <a:r>
              <a:rPr lang="tr-TR" dirty="0"/>
              <a:t>Gerektiğinde, yığın yoğunluğu, EN 1097-3'e ve istenmesi halinde beyan edilen sonuçlara uygun olarak tayin edilmelidir.</a:t>
            </a:r>
            <a:endParaRPr lang="tr-TR" b="1" dirty="0">
              <a:solidFill>
                <a:srgbClr val="FF0000"/>
              </a:solidFill>
            </a:endParaRPr>
          </a:p>
          <a:p>
            <a:endParaRPr lang="tr-TR" b="1" dirty="0" smtClean="0">
              <a:solidFill>
                <a:srgbClr val="FF0000"/>
              </a:solidFill>
            </a:endParaRPr>
          </a:p>
          <a:p>
            <a:r>
              <a:rPr lang="tr-TR" b="1" dirty="0" smtClean="0">
                <a:solidFill>
                  <a:srgbClr val="FF0000"/>
                </a:solidFill>
              </a:rPr>
              <a:t>          </a:t>
            </a:r>
            <a:endParaRPr lang="tr-TR" b="1" dirty="0">
              <a:solidFill>
                <a:srgbClr val="FF0000"/>
              </a:solidFill>
            </a:endParaRPr>
          </a:p>
        </p:txBody>
      </p:sp>
    </p:spTree>
    <p:extLst>
      <p:ext uri="{BB962C8B-B14F-4D97-AF65-F5344CB8AC3E}">
        <p14:creationId xmlns:p14="http://schemas.microsoft.com/office/powerpoint/2010/main" val="41257530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5602" y="1222048"/>
            <a:ext cx="5203198" cy="553998"/>
          </a:xfrm>
        </p:spPr>
        <p:txBody>
          <a:bodyPr/>
          <a:lstStyle/>
          <a:p>
            <a:r>
              <a:rPr lang="tr-TR" sz="1800" b="1" dirty="0" smtClean="0">
                <a:solidFill>
                  <a:srgbClr val="FF0000"/>
                </a:solidFill>
              </a:rPr>
              <a:t>İri agregaların donma/çözülme direncine karşı etkisi</a:t>
            </a:r>
            <a:endParaRPr lang="tr-TR" sz="1800" b="1" dirty="0">
              <a:solidFill>
                <a:srgbClr val="FF000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1" name="Metin kutusu 10"/>
          <p:cNvSpPr txBox="1"/>
          <p:nvPr/>
        </p:nvSpPr>
        <p:spPr>
          <a:xfrm>
            <a:off x="5715000" y="1953968"/>
            <a:ext cx="2638170" cy="1143000"/>
          </a:xfrm>
          <a:prstGeom prst="rect">
            <a:avLst/>
          </a:prstGeom>
          <a:noFill/>
        </p:spPr>
        <p:txBody>
          <a:bodyPr wrap="square" rtlCol="0">
            <a:spAutoFit/>
          </a:bodyPr>
          <a:lstStyle/>
          <a:p>
            <a:endParaRPr lang="tr-TR" dirty="0"/>
          </a:p>
        </p:txBody>
      </p:sp>
      <p:sp>
        <p:nvSpPr>
          <p:cNvPr id="9" name="Dikdörtgen 8"/>
          <p:cNvSpPr/>
          <p:nvPr/>
        </p:nvSpPr>
        <p:spPr>
          <a:xfrm>
            <a:off x="435602" y="3551888"/>
            <a:ext cx="8555998" cy="646331"/>
          </a:xfrm>
          <a:prstGeom prst="rect">
            <a:avLst/>
          </a:prstGeom>
        </p:spPr>
        <p:txBody>
          <a:bodyPr wrap="square">
            <a:spAutoFit/>
          </a:bodyPr>
          <a:lstStyle/>
          <a:p>
            <a:endParaRPr lang="tr-TR" b="1" dirty="0" smtClean="0">
              <a:solidFill>
                <a:srgbClr val="FF0000"/>
              </a:solidFill>
            </a:endParaRPr>
          </a:p>
          <a:p>
            <a:r>
              <a:rPr lang="tr-TR" b="1" dirty="0" smtClean="0">
                <a:solidFill>
                  <a:srgbClr val="FF0000"/>
                </a:solidFill>
              </a:rPr>
              <a:t>          </a:t>
            </a:r>
            <a:endParaRPr lang="tr-TR" b="1" dirty="0">
              <a:solidFill>
                <a:srgbClr val="FF0000"/>
              </a:solidFill>
            </a:endParaRPr>
          </a:p>
        </p:txBody>
      </p:sp>
      <p:pic>
        <p:nvPicPr>
          <p:cNvPr id="10" name="Resim 9"/>
          <p:cNvPicPr>
            <a:picLocks noChangeAspect="1"/>
          </p:cNvPicPr>
          <p:nvPr/>
        </p:nvPicPr>
        <p:blipFill>
          <a:blip r:embed="rId2"/>
          <a:stretch>
            <a:fillRect/>
          </a:stretch>
        </p:blipFill>
        <p:spPr>
          <a:xfrm>
            <a:off x="293827" y="1781196"/>
            <a:ext cx="4278173" cy="2276475"/>
          </a:xfrm>
          <a:prstGeom prst="rect">
            <a:avLst/>
          </a:prstGeom>
        </p:spPr>
      </p:pic>
      <p:sp>
        <p:nvSpPr>
          <p:cNvPr id="12" name="Metin kutusu 11"/>
          <p:cNvSpPr txBox="1"/>
          <p:nvPr/>
        </p:nvSpPr>
        <p:spPr>
          <a:xfrm>
            <a:off x="5767656" y="1970179"/>
            <a:ext cx="2638170" cy="1143000"/>
          </a:xfrm>
          <a:prstGeom prst="rect">
            <a:avLst/>
          </a:prstGeom>
          <a:noFill/>
        </p:spPr>
        <p:txBody>
          <a:bodyPr wrap="square" rtlCol="0">
            <a:spAutoFit/>
          </a:bodyPr>
          <a:lstStyle/>
          <a:p>
            <a:endParaRPr lang="tr-TR" dirty="0"/>
          </a:p>
        </p:txBody>
      </p:sp>
      <p:pic>
        <p:nvPicPr>
          <p:cNvPr id="14" name="Resim 13"/>
          <p:cNvPicPr>
            <a:picLocks noChangeAspect="1"/>
          </p:cNvPicPr>
          <p:nvPr/>
        </p:nvPicPr>
        <p:blipFill>
          <a:blip r:embed="rId3"/>
          <a:stretch>
            <a:fillRect/>
          </a:stretch>
        </p:blipFill>
        <p:spPr>
          <a:xfrm>
            <a:off x="4695190" y="1802931"/>
            <a:ext cx="4419502" cy="2274400"/>
          </a:xfrm>
          <a:prstGeom prst="rect">
            <a:avLst/>
          </a:prstGeom>
        </p:spPr>
      </p:pic>
      <p:sp>
        <p:nvSpPr>
          <p:cNvPr id="15" name="Metin kutusu 14"/>
          <p:cNvSpPr txBox="1"/>
          <p:nvPr/>
        </p:nvSpPr>
        <p:spPr>
          <a:xfrm>
            <a:off x="609600" y="4419600"/>
            <a:ext cx="7391400" cy="738664"/>
          </a:xfrm>
          <a:prstGeom prst="rect">
            <a:avLst/>
          </a:prstGeom>
          <a:noFill/>
        </p:spPr>
        <p:txBody>
          <a:bodyPr wrap="square" rtlCol="0">
            <a:spAutoFit/>
          </a:bodyPr>
          <a:lstStyle/>
          <a:p>
            <a:pPr algn="just"/>
            <a:r>
              <a:rPr lang="tr-TR" sz="1400" b="1" dirty="0">
                <a:solidFill>
                  <a:srgbClr val="0070C0"/>
                </a:solidFill>
              </a:rPr>
              <a:t>Donma ve çözülmeye maruz kalan bir ortamda kullanılacak betonlar için donmaya dirençli agregaya ihtiyaç duyulması durumunda, EN 1367-1 veya EN 1367-2'ye uygun olarak tayin edilmiş olan donma direnci, Çizelge 18 veya Çizelge 19'da belirtilen ilgili kategoriye göre beyan edilmelidir</a:t>
            </a:r>
          </a:p>
        </p:txBody>
      </p:sp>
    </p:spTree>
    <p:extLst>
      <p:ext uri="{BB962C8B-B14F-4D97-AF65-F5344CB8AC3E}">
        <p14:creationId xmlns:p14="http://schemas.microsoft.com/office/powerpoint/2010/main" val="3612372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35602" y="1222048"/>
            <a:ext cx="5203198" cy="276999"/>
          </a:xfrm>
        </p:spPr>
        <p:txBody>
          <a:bodyPr/>
          <a:lstStyle/>
          <a:p>
            <a:r>
              <a:rPr lang="tr-TR" sz="1800" b="1" dirty="0" smtClean="0">
                <a:solidFill>
                  <a:srgbClr val="FF0000"/>
                </a:solidFill>
              </a:rPr>
              <a:t>Hacim Kararlılığı – kuruma büzülmesi:</a:t>
            </a:r>
            <a:endParaRPr lang="tr-TR" sz="1800" b="1" dirty="0">
              <a:solidFill>
                <a:srgbClr val="FF0000"/>
              </a:solidFill>
            </a:endParaRP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6"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1" name="Metin kutusu 10"/>
          <p:cNvSpPr txBox="1"/>
          <p:nvPr/>
        </p:nvSpPr>
        <p:spPr>
          <a:xfrm>
            <a:off x="5715000" y="1953968"/>
            <a:ext cx="2638170" cy="1143000"/>
          </a:xfrm>
          <a:prstGeom prst="rect">
            <a:avLst/>
          </a:prstGeom>
          <a:noFill/>
        </p:spPr>
        <p:txBody>
          <a:bodyPr wrap="square" rtlCol="0">
            <a:spAutoFit/>
          </a:bodyPr>
          <a:lstStyle/>
          <a:p>
            <a:endParaRPr lang="tr-TR" dirty="0"/>
          </a:p>
        </p:txBody>
      </p:sp>
      <p:sp>
        <p:nvSpPr>
          <p:cNvPr id="9" name="Dikdörtgen 8"/>
          <p:cNvSpPr/>
          <p:nvPr/>
        </p:nvSpPr>
        <p:spPr>
          <a:xfrm>
            <a:off x="435602" y="3551888"/>
            <a:ext cx="8555998" cy="646331"/>
          </a:xfrm>
          <a:prstGeom prst="rect">
            <a:avLst/>
          </a:prstGeom>
        </p:spPr>
        <p:txBody>
          <a:bodyPr wrap="square">
            <a:spAutoFit/>
          </a:bodyPr>
          <a:lstStyle/>
          <a:p>
            <a:endParaRPr lang="tr-TR" b="1" dirty="0" smtClean="0">
              <a:solidFill>
                <a:srgbClr val="FF0000"/>
              </a:solidFill>
            </a:endParaRPr>
          </a:p>
          <a:p>
            <a:r>
              <a:rPr lang="tr-TR" b="1" dirty="0" smtClean="0">
                <a:solidFill>
                  <a:srgbClr val="FF0000"/>
                </a:solidFill>
              </a:rPr>
              <a:t>          </a:t>
            </a:r>
            <a:endParaRPr lang="tr-TR" b="1" dirty="0">
              <a:solidFill>
                <a:srgbClr val="FF0000"/>
              </a:solidFill>
            </a:endParaRPr>
          </a:p>
        </p:txBody>
      </p:sp>
      <p:sp>
        <p:nvSpPr>
          <p:cNvPr id="12" name="Metin kutusu 11"/>
          <p:cNvSpPr txBox="1"/>
          <p:nvPr/>
        </p:nvSpPr>
        <p:spPr>
          <a:xfrm>
            <a:off x="5767656" y="1970179"/>
            <a:ext cx="2638170" cy="1143000"/>
          </a:xfrm>
          <a:prstGeom prst="rect">
            <a:avLst/>
          </a:prstGeom>
          <a:noFill/>
        </p:spPr>
        <p:txBody>
          <a:bodyPr wrap="square" rtlCol="0">
            <a:spAutoFit/>
          </a:bodyPr>
          <a:lstStyle/>
          <a:p>
            <a:endParaRPr lang="tr-TR" dirty="0"/>
          </a:p>
        </p:txBody>
      </p:sp>
      <p:sp>
        <p:nvSpPr>
          <p:cNvPr id="2" name="Metin kutusu 1"/>
          <p:cNvSpPr txBox="1"/>
          <p:nvPr/>
        </p:nvSpPr>
        <p:spPr>
          <a:xfrm>
            <a:off x="609600" y="1676400"/>
            <a:ext cx="7848600" cy="1200329"/>
          </a:xfrm>
          <a:prstGeom prst="rect">
            <a:avLst/>
          </a:prstGeom>
          <a:noFill/>
        </p:spPr>
        <p:txBody>
          <a:bodyPr wrap="square" rtlCol="0">
            <a:spAutoFit/>
          </a:bodyPr>
          <a:lstStyle/>
          <a:p>
            <a:r>
              <a:rPr lang="tr-TR" dirty="0"/>
              <a:t>Agrega özellikleri sebebiyle betonda hasara yol açan büzülme çatlakları oluşması halinde, gerektiğinde yapı betonunda kullanılacak agregaların, EN 1367-4'e uygun olarak deneye tâbi tutulması yoluyla tayin edilen kuruma büzülmesi % 0,075'i aşmamalı ve sonuçlar beyan </a:t>
            </a:r>
            <a:r>
              <a:rPr lang="tr-TR" dirty="0" smtClean="0"/>
              <a:t>edilmelidir.</a:t>
            </a:r>
            <a:endParaRPr lang="tr-TR" dirty="0"/>
          </a:p>
        </p:txBody>
      </p:sp>
      <p:sp>
        <p:nvSpPr>
          <p:cNvPr id="8" name="Dikdörtgen 7"/>
          <p:cNvSpPr/>
          <p:nvPr/>
        </p:nvSpPr>
        <p:spPr>
          <a:xfrm>
            <a:off x="435602" y="3429405"/>
            <a:ext cx="8174998" cy="646331"/>
          </a:xfrm>
          <a:prstGeom prst="rect">
            <a:avLst/>
          </a:prstGeom>
        </p:spPr>
        <p:txBody>
          <a:bodyPr wrap="square">
            <a:spAutoFit/>
          </a:bodyPr>
          <a:lstStyle/>
          <a:p>
            <a:r>
              <a:rPr lang="tr-TR" dirty="0" smtClean="0"/>
              <a:t>Gerektiğinde</a:t>
            </a:r>
            <a:r>
              <a:rPr lang="tr-TR" dirty="0"/>
              <a:t>, agregaların alkali-silika reaktifliği, kullanım yerinde geçerli olan mevzuata uygun olarak tayin edilmeli ve sonuçlar beyan </a:t>
            </a:r>
            <a:r>
              <a:rPr lang="tr-TR" dirty="0" smtClean="0"/>
              <a:t>edilmelidir.</a:t>
            </a:r>
            <a:endParaRPr lang="tr-TR" dirty="0"/>
          </a:p>
        </p:txBody>
      </p:sp>
      <p:sp>
        <p:nvSpPr>
          <p:cNvPr id="16" name="Metin kutusu 15"/>
          <p:cNvSpPr txBox="1"/>
          <p:nvPr/>
        </p:nvSpPr>
        <p:spPr>
          <a:xfrm>
            <a:off x="395329" y="2968401"/>
            <a:ext cx="4332601" cy="369332"/>
          </a:xfrm>
          <a:prstGeom prst="rect">
            <a:avLst/>
          </a:prstGeom>
          <a:noFill/>
        </p:spPr>
        <p:txBody>
          <a:bodyPr wrap="square" rtlCol="0">
            <a:spAutoFit/>
          </a:bodyPr>
          <a:lstStyle/>
          <a:p>
            <a:r>
              <a:rPr lang="tr-TR" b="1" u="sng" dirty="0" smtClean="0">
                <a:solidFill>
                  <a:srgbClr val="FF0000"/>
                </a:solidFill>
              </a:rPr>
              <a:t>Alkali -silika reaktifliği:</a:t>
            </a:r>
            <a:endParaRPr lang="tr-TR" b="1" u="sng" dirty="0">
              <a:solidFill>
                <a:srgbClr val="FF0000"/>
              </a:solidFill>
            </a:endParaRPr>
          </a:p>
        </p:txBody>
      </p:sp>
      <p:sp>
        <p:nvSpPr>
          <p:cNvPr id="10" name="Metin kutusu 9"/>
          <p:cNvSpPr txBox="1"/>
          <p:nvPr/>
        </p:nvSpPr>
        <p:spPr>
          <a:xfrm>
            <a:off x="435602" y="4198219"/>
            <a:ext cx="3684735" cy="369332"/>
          </a:xfrm>
          <a:prstGeom prst="rect">
            <a:avLst/>
          </a:prstGeom>
          <a:noFill/>
        </p:spPr>
        <p:txBody>
          <a:bodyPr wrap="square" rtlCol="0">
            <a:spAutoFit/>
          </a:bodyPr>
          <a:lstStyle/>
          <a:p>
            <a:r>
              <a:rPr lang="tr-TR" b="1" u="sng" dirty="0" smtClean="0">
                <a:solidFill>
                  <a:srgbClr val="FF0000"/>
                </a:solidFill>
              </a:rPr>
              <a:t>Hacim kararlılığı- kuruma büzülmesi:</a:t>
            </a:r>
            <a:endParaRPr lang="tr-TR" b="1" u="sng" dirty="0">
              <a:solidFill>
                <a:srgbClr val="FF0000"/>
              </a:solidFill>
            </a:endParaRPr>
          </a:p>
        </p:txBody>
      </p:sp>
      <p:sp>
        <p:nvSpPr>
          <p:cNvPr id="13" name="Metin kutusu 12"/>
          <p:cNvSpPr txBox="1"/>
          <p:nvPr/>
        </p:nvSpPr>
        <p:spPr>
          <a:xfrm>
            <a:off x="533400" y="4724400"/>
            <a:ext cx="7772400" cy="1200329"/>
          </a:xfrm>
          <a:prstGeom prst="rect">
            <a:avLst/>
          </a:prstGeom>
          <a:noFill/>
        </p:spPr>
        <p:txBody>
          <a:bodyPr wrap="square" rtlCol="0">
            <a:spAutoFit/>
          </a:bodyPr>
          <a:lstStyle/>
          <a:p>
            <a:r>
              <a:rPr lang="tr-TR" dirty="0"/>
              <a:t>Agrega özellikleri sebebiyle betonda hasara yol açan büzülme çatlakları oluşması halinde, gerektiğinde yapı betonunda kullanılacak agregaların, EN 1367-4'e uygun olarak deneye tâbi tutulması yoluyla tayin edilen kuruma büzülmesi % 0,075'i aşmamalı ve sonuçlar beyan </a:t>
            </a:r>
            <a:r>
              <a:rPr lang="tr-TR" dirty="0" smtClean="0"/>
              <a:t>edilmelidir.</a:t>
            </a:r>
            <a:endParaRPr lang="tr-TR" dirty="0"/>
          </a:p>
        </p:txBody>
      </p:sp>
    </p:spTree>
    <p:extLst>
      <p:ext uri="{BB962C8B-B14F-4D97-AF65-F5344CB8AC3E}">
        <p14:creationId xmlns:p14="http://schemas.microsoft.com/office/powerpoint/2010/main" val="2575308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90800" y="771136"/>
            <a:ext cx="5181600" cy="5638800"/>
          </a:xfrm>
          <a:prstGeom prst="rect">
            <a:avLst/>
          </a:prstGeom>
        </p:spPr>
      </p:pic>
      <p:sp>
        <p:nvSpPr>
          <p:cNvPr id="6" name="Metin kutusu 5"/>
          <p:cNvSpPr txBox="1"/>
          <p:nvPr/>
        </p:nvSpPr>
        <p:spPr>
          <a:xfrm>
            <a:off x="381000" y="1905000"/>
            <a:ext cx="2209800" cy="1261884"/>
          </a:xfrm>
          <a:prstGeom prst="rect">
            <a:avLst/>
          </a:prstGeom>
          <a:noFill/>
        </p:spPr>
        <p:txBody>
          <a:bodyPr wrap="square" rtlCol="0">
            <a:spAutoFit/>
          </a:bodyPr>
          <a:lstStyle/>
          <a:p>
            <a:r>
              <a:rPr lang="tr-TR" dirty="0" smtClean="0"/>
              <a:t>Hazır Beton Agregaları için  </a:t>
            </a:r>
            <a:r>
              <a:rPr lang="tr-TR" sz="2000" b="1" dirty="0" smtClean="0">
                <a:solidFill>
                  <a:srgbClr val="FF0000"/>
                </a:solidFill>
              </a:rPr>
              <a:t>CE işaretleme </a:t>
            </a:r>
            <a:r>
              <a:rPr lang="tr-TR" dirty="0" smtClean="0"/>
              <a:t>bilgileri (sistem 2+)</a:t>
            </a:r>
            <a:endParaRPr lang="tr-TR" dirty="0"/>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8"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862546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362200" y="762000"/>
            <a:ext cx="4962525" cy="5562600"/>
          </a:xfrm>
          <a:prstGeom prst="rect">
            <a:avLst/>
          </a:prstGeom>
        </p:spPr>
      </p:pic>
      <p:sp>
        <p:nvSpPr>
          <p:cNvPr id="5" name="Metin kutusu 4"/>
          <p:cNvSpPr txBox="1"/>
          <p:nvPr/>
        </p:nvSpPr>
        <p:spPr>
          <a:xfrm>
            <a:off x="381000" y="1905000"/>
            <a:ext cx="2209800" cy="1261884"/>
          </a:xfrm>
          <a:prstGeom prst="rect">
            <a:avLst/>
          </a:prstGeom>
          <a:noFill/>
        </p:spPr>
        <p:txBody>
          <a:bodyPr wrap="square" rtlCol="0">
            <a:spAutoFit/>
          </a:bodyPr>
          <a:lstStyle/>
          <a:p>
            <a:r>
              <a:rPr lang="tr-TR" dirty="0" smtClean="0"/>
              <a:t>Hazır Beton Agregaları için  </a:t>
            </a:r>
            <a:r>
              <a:rPr lang="tr-TR" sz="2000" b="1" dirty="0" smtClean="0">
                <a:solidFill>
                  <a:srgbClr val="FF0000"/>
                </a:solidFill>
              </a:rPr>
              <a:t>CE işaretleme </a:t>
            </a:r>
            <a:r>
              <a:rPr lang="tr-TR" dirty="0" smtClean="0"/>
              <a:t>bilgileri (sistem 4)</a:t>
            </a:r>
            <a:endParaRPr lang="tr-TR" dirty="0"/>
          </a:p>
        </p:txBody>
      </p:sp>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47060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50631" y="1798504"/>
            <a:ext cx="7848600" cy="1860125"/>
          </a:xfrm>
          <a:prstGeom prst="rect">
            <a:avLst/>
          </a:prstGeom>
        </p:spPr>
        <p:txBody>
          <a:bodyPr vert="horz" wrap="square" lIns="0" tIns="13335" rIns="0" bIns="0" rtlCol="0">
            <a:spAutoFit/>
          </a:bodyPr>
          <a:lstStyle/>
          <a:p>
            <a:pPr algn="just" eaLnBrk="1" hangingPunct="1"/>
            <a:r>
              <a:rPr lang="tr-TR" altLang="tr-TR" sz="2400" dirty="0">
                <a:solidFill>
                  <a:schemeClr val="tx1"/>
                </a:solidFill>
              </a:rPr>
              <a:t>Her türlü yapı işinde veya bu işlerin herhangi bir kısmında </a:t>
            </a:r>
            <a:r>
              <a:rPr lang="tr-TR" altLang="tr-TR" sz="2400" dirty="0">
                <a:solidFill>
                  <a:schemeClr val="accent1"/>
                </a:solidFill>
              </a:rPr>
              <a:t>kalıcı olarak kullanılmak </a:t>
            </a:r>
            <a:r>
              <a:rPr lang="tr-TR" altLang="tr-TR" sz="2400" dirty="0">
                <a:solidFill>
                  <a:schemeClr val="tx1"/>
                </a:solidFill>
              </a:rPr>
              <a:t>üzere üretilen ve piyasaya arz edilen ve performansı yapı işlerinin temel </a:t>
            </a:r>
            <a:r>
              <a:rPr lang="tr-TR" altLang="tr-TR" sz="2400" dirty="0" smtClean="0">
                <a:solidFill>
                  <a:schemeClr val="tx1"/>
                </a:solidFill>
              </a:rPr>
              <a:t>gereklerine </a:t>
            </a:r>
            <a:r>
              <a:rPr lang="tr-TR" altLang="tr-TR" sz="2400" dirty="0">
                <a:solidFill>
                  <a:schemeClr val="tx1"/>
                </a:solidFill>
              </a:rPr>
              <a:t>ilişkin performansını etkileyen, bütün malzemeler veya takım malzemeler</a:t>
            </a:r>
          </a:p>
        </p:txBody>
      </p:sp>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pic>
        <p:nvPicPr>
          <p:cNvPr id="9" name="Picture 2" descr="http://www.gunalp.net/wp-content/uploads/2013/10/yapi-malzemel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711575"/>
            <a:ext cx="78486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1"/>
          <p:cNvSpPr>
            <a:spLocks noChangeArrowheads="1"/>
          </p:cNvSpPr>
          <p:nvPr/>
        </p:nvSpPr>
        <p:spPr bwMode="auto">
          <a:xfrm>
            <a:off x="2514599" y="919013"/>
            <a:ext cx="4800601" cy="5287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400" dirty="0">
                <a:solidFill>
                  <a:schemeClr val="bg1"/>
                </a:solidFill>
                <a:latin typeface="Comic Sans MS" panose="030F0702030302020204" pitchFamily="66" charset="0"/>
              </a:rPr>
              <a:t>Yapı Malzemesi</a:t>
            </a:r>
            <a:endParaRPr lang="en-US" altLang="tr-TR"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4848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09600" y="1295400"/>
            <a:ext cx="8172450" cy="5105400"/>
          </a:xfrm>
          <a:prstGeom prst="rect">
            <a:avLst/>
          </a:prstGeom>
        </p:spPr>
      </p:pic>
      <p:sp>
        <p:nvSpPr>
          <p:cNvPr id="6" name="Metin kutusu 5"/>
          <p:cNvSpPr txBox="1"/>
          <p:nvPr/>
        </p:nvSpPr>
        <p:spPr>
          <a:xfrm>
            <a:off x="2209800" y="1066800"/>
            <a:ext cx="5410200" cy="369332"/>
          </a:xfrm>
          <a:prstGeom prst="rect">
            <a:avLst/>
          </a:prstGeom>
          <a:noFill/>
        </p:spPr>
        <p:txBody>
          <a:bodyPr wrap="square" rtlCol="0">
            <a:spAutoFit/>
          </a:bodyPr>
          <a:lstStyle/>
          <a:p>
            <a:r>
              <a:rPr lang="tr-TR" b="1" dirty="0" smtClean="0">
                <a:solidFill>
                  <a:srgbClr val="FF0000"/>
                </a:solidFill>
              </a:rPr>
              <a:t>Hazır beton Agregası için CE işaretlemesi örnekleri</a:t>
            </a:r>
            <a:endParaRPr lang="tr-TR" b="1" dirty="0">
              <a:solidFill>
                <a:srgbClr val="FF0000"/>
              </a:solidFill>
            </a:endParaRPr>
          </a:p>
        </p:txBody>
      </p:sp>
      <p:sp>
        <p:nvSpPr>
          <p:cNvPr id="7" name="Dikdörtgen 6"/>
          <p:cNvSpPr/>
          <p:nvPr/>
        </p:nvSpPr>
        <p:spPr>
          <a:xfrm>
            <a:off x="990600" y="588928"/>
            <a:ext cx="2435795" cy="369332"/>
          </a:xfrm>
          <a:prstGeom prst="rect">
            <a:avLst/>
          </a:prstGeom>
        </p:spPr>
        <p:txBody>
          <a:bodyPr wrap="none">
            <a:spAutoFit/>
          </a:bodyPr>
          <a:lstStyle/>
          <a:p>
            <a:pPr marL="12700">
              <a:lnSpc>
                <a:spcPct val="100000"/>
              </a:lnSpc>
              <a:spcBef>
                <a:spcPts val="105"/>
              </a:spcBef>
            </a:pPr>
            <a:r>
              <a:rPr lang="tr-TR" b="1" dirty="0">
                <a:solidFill>
                  <a:srgbClr val="C00000"/>
                </a:solidFill>
                <a:cs typeface="Calibri"/>
              </a:rPr>
              <a:t>BURSA İL MÜDÜRLÜĞÜ</a:t>
            </a:r>
          </a:p>
        </p:txBody>
      </p:sp>
      <p:sp>
        <p:nvSpPr>
          <p:cNvPr id="5"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3364022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302766"/>
            <a:ext cx="7238999" cy="861774"/>
          </a:xfrm>
        </p:spPr>
        <p:txBody>
          <a:bodyPr/>
          <a:lstStyle/>
          <a:p>
            <a:r>
              <a:rPr lang="tr-TR" dirty="0" smtClean="0"/>
              <a:t>AGREGALARIN  PİYASA GÖZETİMİ VE DENETİMİ</a:t>
            </a:r>
            <a:endParaRPr lang="tr-TR" dirty="0"/>
          </a:p>
        </p:txBody>
      </p:sp>
      <p:sp>
        <p:nvSpPr>
          <p:cNvPr id="4" name="Metin kutusu 3"/>
          <p:cNvSpPr txBox="1"/>
          <p:nvPr/>
        </p:nvSpPr>
        <p:spPr>
          <a:xfrm>
            <a:off x="685800" y="2286000"/>
            <a:ext cx="7543800" cy="3046988"/>
          </a:xfrm>
          <a:prstGeom prst="rect">
            <a:avLst/>
          </a:prstGeom>
          <a:noFill/>
        </p:spPr>
        <p:txBody>
          <a:bodyPr wrap="square" rtlCol="0">
            <a:spAutoFit/>
          </a:bodyPr>
          <a:lstStyle/>
          <a:p>
            <a:r>
              <a:rPr lang="tr-TR" sz="2400" dirty="0" smtClean="0"/>
              <a:t>İl Müdürlüğümüz Yapı Malzemeleri Şubesince  Agrega denetimleri;</a:t>
            </a:r>
          </a:p>
          <a:p>
            <a:endParaRPr lang="tr-TR" sz="2400" dirty="0"/>
          </a:p>
          <a:p>
            <a:pPr marL="342900" indent="-342900">
              <a:buFont typeface="Wingdings" panose="05000000000000000000" pitchFamily="2" charset="2"/>
              <a:buChar char="ü"/>
            </a:pPr>
            <a:r>
              <a:rPr lang="tr-TR" sz="2400" dirty="0"/>
              <a:t> </a:t>
            </a:r>
            <a:r>
              <a:rPr lang="tr-TR" sz="2400" dirty="0" smtClean="0">
                <a:solidFill>
                  <a:srgbClr val="FF0000"/>
                </a:solidFill>
              </a:rPr>
              <a:t>TEKNİK DOSYA DENETİMİ</a:t>
            </a:r>
          </a:p>
          <a:p>
            <a:pPr marL="342900" indent="-342900">
              <a:buFont typeface="Wingdings" panose="05000000000000000000" pitchFamily="2" charset="2"/>
              <a:buChar char="ü"/>
            </a:pPr>
            <a:endParaRPr lang="tr-TR" sz="2400" dirty="0">
              <a:solidFill>
                <a:srgbClr val="FF0000"/>
              </a:solidFill>
            </a:endParaRPr>
          </a:p>
          <a:p>
            <a:pPr marL="342900" indent="-342900">
              <a:buFont typeface="Wingdings" panose="05000000000000000000" pitchFamily="2" charset="2"/>
              <a:buChar char="ü"/>
            </a:pPr>
            <a:endParaRPr lang="tr-TR" sz="2400" dirty="0" smtClean="0"/>
          </a:p>
          <a:p>
            <a:pPr marL="342900" indent="-342900">
              <a:buFont typeface="Wingdings" panose="05000000000000000000" pitchFamily="2" charset="2"/>
              <a:buChar char="ü"/>
            </a:pPr>
            <a:endParaRPr lang="tr-TR" sz="2400" dirty="0"/>
          </a:p>
          <a:p>
            <a:pPr marL="342900" indent="-342900">
              <a:buFont typeface="Wingdings" panose="05000000000000000000" pitchFamily="2" charset="2"/>
              <a:buChar char="ü"/>
            </a:pPr>
            <a:r>
              <a:rPr lang="tr-TR" sz="2400" dirty="0" smtClean="0">
                <a:solidFill>
                  <a:srgbClr val="FF0000"/>
                </a:solidFill>
              </a:rPr>
              <a:t>NUMUNE ALMA YÖNTEMİ İLE DENETİM </a:t>
            </a:r>
            <a:endParaRPr lang="tr-TR" sz="2400" dirty="0">
              <a:solidFill>
                <a:srgbClr val="FF0000"/>
              </a:solidFill>
            </a:endParaRPr>
          </a:p>
        </p:txBody>
      </p:sp>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180187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1302766"/>
            <a:ext cx="6629399" cy="861774"/>
          </a:xfrm>
        </p:spPr>
        <p:txBody>
          <a:bodyPr/>
          <a:lstStyle/>
          <a:p>
            <a:r>
              <a:rPr lang="tr-TR" dirty="0" smtClean="0"/>
              <a:t>TEKNİK DOSYADA OLMASI GEREKENLER</a:t>
            </a:r>
            <a:endParaRPr lang="tr-TR" dirty="0"/>
          </a:p>
        </p:txBody>
      </p:sp>
      <p:sp>
        <p:nvSpPr>
          <p:cNvPr id="3" name="Metin Yer Tutucusu 2"/>
          <p:cNvSpPr>
            <a:spLocks noGrp="1"/>
          </p:cNvSpPr>
          <p:nvPr>
            <p:ph type="body" idx="1"/>
          </p:nvPr>
        </p:nvSpPr>
        <p:spPr>
          <a:xfrm>
            <a:off x="481685" y="1929765"/>
            <a:ext cx="8180628" cy="4062651"/>
          </a:xfrm>
        </p:spPr>
        <p:txBody>
          <a:bodyPr/>
          <a:lstStyle/>
          <a:p>
            <a:pPr marL="342900" indent="-342900">
              <a:buFont typeface="Wingdings" panose="05000000000000000000" pitchFamily="2" charset="2"/>
              <a:buChar char="Ø"/>
            </a:pPr>
            <a:r>
              <a:rPr lang="tr-TR" u="none" dirty="0" smtClean="0"/>
              <a:t>Agregaların</a:t>
            </a:r>
            <a:r>
              <a:rPr lang="tr-TR" u="none" dirty="0"/>
              <a:t>, </a:t>
            </a:r>
            <a:r>
              <a:rPr lang="tr-TR" u="none" dirty="0" err="1"/>
              <a:t>YMY’ne</a:t>
            </a:r>
            <a:r>
              <a:rPr lang="tr-TR" u="none" dirty="0"/>
              <a:t> ve standardın ZA Eki’ne uygun olarak değerlendirilerek üretildiğini gösteren dokümanlar </a:t>
            </a:r>
            <a:r>
              <a:rPr lang="tr-TR" u="none" dirty="0" smtClean="0"/>
              <a:t>bütünüdür.</a:t>
            </a:r>
          </a:p>
          <a:p>
            <a:pPr marL="342900" indent="-342900">
              <a:buFont typeface="Wingdings" panose="05000000000000000000" pitchFamily="2" charset="2"/>
              <a:buChar char="Ø"/>
            </a:pPr>
            <a:r>
              <a:rPr lang="tr-TR" u="none" dirty="0" smtClean="0"/>
              <a:t>Hazırlanması </a:t>
            </a:r>
            <a:r>
              <a:rPr lang="tr-TR" u="none" dirty="0"/>
              <a:t>ve güncel tutulması üreticinin </a:t>
            </a:r>
            <a:r>
              <a:rPr lang="tr-TR" u="none" dirty="0" smtClean="0"/>
              <a:t>sorumluluğundadır. </a:t>
            </a:r>
          </a:p>
          <a:p>
            <a:pPr marL="342900" indent="-342900">
              <a:buFont typeface="Wingdings" panose="05000000000000000000" pitchFamily="2" charset="2"/>
              <a:buChar char="Ø"/>
            </a:pPr>
            <a:endParaRPr lang="tr-TR" u="none" dirty="0"/>
          </a:p>
          <a:p>
            <a:r>
              <a:rPr lang="tr-TR" b="1" u="none" dirty="0" smtClean="0">
                <a:solidFill>
                  <a:srgbClr val="FF0000"/>
                </a:solidFill>
              </a:rPr>
              <a:t>İçeriği</a:t>
            </a:r>
            <a:r>
              <a:rPr lang="tr-TR" b="1" u="none" dirty="0">
                <a:solidFill>
                  <a:srgbClr val="FF0000"/>
                </a:solidFill>
              </a:rPr>
              <a:t>: </a:t>
            </a:r>
            <a:endParaRPr lang="tr-TR" b="1" u="none" dirty="0" smtClean="0">
              <a:solidFill>
                <a:srgbClr val="FF0000"/>
              </a:solidFill>
            </a:endParaRPr>
          </a:p>
          <a:p>
            <a:pPr marL="342900" indent="-342900">
              <a:buFont typeface="Wingdings" panose="05000000000000000000" pitchFamily="2" charset="2"/>
              <a:buChar char="q"/>
            </a:pPr>
            <a:r>
              <a:rPr lang="tr-TR" u="none" dirty="0" smtClean="0"/>
              <a:t>Fabrika </a:t>
            </a:r>
            <a:r>
              <a:rPr lang="tr-TR" u="none" dirty="0"/>
              <a:t>Üretim Kontrol </a:t>
            </a:r>
            <a:r>
              <a:rPr lang="tr-TR" u="none" dirty="0" smtClean="0"/>
              <a:t>Belgesi</a:t>
            </a:r>
          </a:p>
          <a:p>
            <a:pPr marL="342900" indent="-342900">
              <a:buFont typeface="Wingdings" panose="05000000000000000000" pitchFamily="2" charset="2"/>
              <a:buChar char="q"/>
            </a:pPr>
            <a:r>
              <a:rPr lang="tr-TR" u="none" dirty="0" smtClean="0"/>
              <a:t>Performans Beyanı </a:t>
            </a:r>
          </a:p>
          <a:p>
            <a:pPr marL="342900" indent="-342900">
              <a:buFont typeface="Wingdings" panose="05000000000000000000" pitchFamily="2" charset="2"/>
              <a:buChar char="q"/>
            </a:pPr>
            <a:r>
              <a:rPr lang="tr-TR" u="none" dirty="0" smtClean="0"/>
              <a:t>CE Etiketleri,</a:t>
            </a:r>
          </a:p>
          <a:p>
            <a:pPr marL="342900" indent="-342900">
              <a:buFont typeface="Wingdings" panose="05000000000000000000" pitchFamily="2" charset="2"/>
              <a:buChar char="q"/>
            </a:pPr>
            <a:r>
              <a:rPr lang="tr-TR" u="none" dirty="0" smtClean="0"/>
              <a:t>Onaylanmış </a:t>
            </a:r>
            <a:r>
              <a:rPr lang="tr-TR" u="none" dirty="0"/>
              <a:t>kuruluş denetim </a:t>
            </a:r>
            <a:r>
              <a:rPr lang="tr-TR" u="none" dirty="0" smtClean="0"/>
              <a:t>raporları</a:t>
            </a:r>
          </a:p>
          <a:p>
            <a:pPr marL="342900" indent="-342900">
              <a:buFont typeface="Wingdings" panose="05000000000000000000" pitchFamily="2" charset="2"/>
              <a:buChar char="q"/>
            </a:pPr>
            <a:r>
              <a:rPr lang="tr-TR" u="none" dirty="0" smtClean="0"/>
              <a:t> </a:t>
            </a:r>
            <a:r>
              <a:rPr lang="tr-TR" u="none" dirty="0"/>
              <a:t>Başlangıç tip ve FÜK deneyleri </a:t>
            </a:r>
            <a:r>
              <a:rPr lang="tr-TR" u="none" dirty="0" smtClean="0"/>
              <a:t>raporları</a:t>
            </a:r>
          </a:p>
          <a:p>
            <a:pPr marL="342900" indent="-342900">
              <a:buFont typeface="Wingdings" panose="05000000000000000000" pitchFamily="2" charset="2"/>
              <a:buChar char="q"/>
            </a:pPr>
            <a:r>
              <a:rPr lang="tr-TR" u="none" dirty="0" smtClean="0"/>
              <a:t> </a:t>
            </a:r>
            <a:r>
              <a:rPr lang="tr-TR" u="none" dirty="0"/>
              <a:t>FÜK dokümantasyonu</a:t>
            </a:r>
          </a:p>
        </p:txBody>
      </p:sp>
      <p:pic>
        <p:nvPicPr>
          <p:cNvPr id="4" name="Resim 3"/>
          <p:cNvPicPr>
            <a:picLocks noChangeAspect="1"/>
          </p:cNvPicPr>
          <p:nvPr/>
        </p:nvPicPr>
        <p:blipFill>
          <a:blip r:embed="rId2"/>
          <a:stretch>
            <a:fillRect/>
          </a:stretch>
        </p:blipFill>
        <p:spPr>
          <a:xfrm>
            <a:off x="6019800" y="3429000"/>
            <a:ext cx="2500312" cy="2563416"/>
          </a:xfrm>
          <a:prstGeom prst="rect">
            <a:avLst/>
          </a:prstGeom>
        </p:spPr>
      </p:pic>
      <p:sp>
        <p:nvSpPr>
          <p:cNvPr id="6"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7"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171876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7580" y="762000"/>
            <a:ext cx="7010399" cy="861774"/>
          </a:xfrm>
        </p:spPr>
        <p:txBody>
          <a:bodyPr/>
          <a:lstStyle/>
          <a:p>
            <a:r>
              <a:rPr lang="tr-TR" dirty="0" smtClean="0"/>
              <a:t>NUMUNE ALMA YÖNTEMİ İLE DENETİM</a:t>
            </a:r>
            <a:endParaRPr lang="tr-TR" dirty="0"/>
          </a:p>
        </p:txBody>
      </p:sp>
      <p:pic>
        <p:nvPicPr>
          <p:cNvPr id="4" name="Resim 3"/>
          <p:cNvPicPr>
            <a:picLocks noChangeAspect="1"/>
          </p:cNvPicPr>
          <p:nvPr/>
        </p:nvPicPr>
        <p:blipFill>
          <a:blip r:embed="rId2"/>
          <a:stretch>
            <a:fillRect/>
          </a:stretch>
        </p:blipFill>
        <p:spPr>
          <a:xfrm>
            <a:off x="1194376" y="1317164"/>
            <a:ext cx="3252115" cy="1654636"/>
          </a:xfrm>
          <a:prstGeom prst="rect">
            <a:avLst/>
          </a:prstGeom>
        </p:spPr>
      </p:pic>
      <p:pic>
        <p:nvPicPr>
          <p:cNvPr id="5" name="Resim 4"/>
          <p:cNvPicPr>
            <a:picLocks noChangeAspect="1"/>
          </p:cNvPicPr>
          <p:nvPr/>
        </p:nvPicPr>
        <p:blipFill>
          <a:blip r:embed="rId3"/>
          <a:stretch>
            <a:fillRect/>
          </a:stretch>
        </p:blipFill>
        <p:spPr>
          <a:xfrm>
            <a:off x="5257800" y="1317165"/>
            <a:ext cx="2946975" cy="1654635"/>
          </a:xfrm>
          <a:prstGeom prst="rect">
            <a:avLst/>
          </a:prstGeom>
        </p:spPr>
      </p:pic>
      <p:sp>
        <p:nvSpPr>
          <p:cNvPr id="7" name="Metin kutusu 6"/>
          <p:cNvSpPr txBox="1"/>
          <p:nvPr/>
        </p:nvSpPr>
        <p:spPr>
          <a:xfrm>
            <a:off x="838200" y="3124200"/>
            <a:ext cx="7696200" cy="3416320"/>
          </a:xfrm>
          <a:prstGeom prst="rect">
            <a:avLst/>
          </a:prstGeom>
          <a:noFill/>
        </p:spPr>
        <p:txBody>
          <a:bodyPr wrap="square" rtlCol="0">
            <a:spAutoFit/>
          </a:bodyPr>
          <a:lstStyle/>
          <a:p>
            <a:pPr marL="285750" indent="-285750">
              <a:buFont typeface="Wingdings" panose="05000000000000000000" pitchFamily="2" charset="2"/>
              <a:buChar char="Ø"/>
              <a:defRPr/>
            </a:pPr>
            <a:r>
              <a:rPr lang="tr-TR" b="1" dirty="0">
                <a:cs typeface="Arial" charset="0"/>
              </a:rPr>
              <a:t>Numuneler TS EN 932-1 ’ e göre alınmakta.</a:t>
            </a:r>
          </a:p>
          <a:p>
            <a:pPr>
              <a:defRPr/>
            </a:pPr>
            <a:endParaRPr lang="tr-TR" b="1" dirty="0">
              <a:cs typeface="Arial" charset="0"/>
            </a:endParaRPr>
          </a:p>
          <a:p>
            <a:pPr marL="285750" indent="-285750">
              <a:buFont typeface="Wingdings" panose="05000000000000000000" pitchFamily="2" charset="2"/>
              <a:buChar char="Ø"/>
              <a:defRPr/>
            </a:pPr>
            <a:r>
              <a:rPr lang="tr-TR" b="1" dirty="0">
                <a:cs typeface="Arial" charset="0"/>
              </a:rPr>
              <a:t>Her bir sınıf agrega için en az 50’şer kg numune alınmakta</a:t>
            </a:r>
          </a:p>
          <a:p>
            <a:pPr>
              <a:defRPr/>
            </a:pPr>
            <a:endParaRPr lang="tr-TR" b="1" dirty="0">
              <a:cs typeface="Arial" charset="0"/>
            </a:endParaRPr>
          </a:p>
          <a:p>
            <a:pPr marL="285750" indent="-285750">
              <a:buFont typeface="Wingdings" panose="05000000000000000000" pitchFamily="2" charset="2"/>
              <a:buChar char="Ø"/>
              <a:defRPr/>
            </a:pPr>
            <a:r>
              <a:rPr lang="tr-TR" b="1" dirty="0">
                <a:cs typeface="Arial" charset="0"/>
              </a:rPr>
              <a:t>Parça numune, toplam numunenin temsil edeceği partinin tüm kısımlarından rastgele alınmaktadır.</a:t>
            </a:r>
          </a:p>
          <a:p>
            <a:pPr marL="285750" indent="-285750">
              <a:buFont typeface="Wingdings" panose="05000000000000000000" pitchFamily="2" charset="2"/>
              <a:buChar char="Ø"/>
              <a:defRPr/>
            </a:pPr>
            <a:endParaRPr lang="tr-TR" b="1" dirty="0">
              <a:cs typeface="Arial" charset="0"/>
            </a:endParaRPr>
          </a:p>
          <a:p>
            <a:pPr marL="285750" indent="-285750">
              <a:buFont typeface="Wingdings" panose="05000000000000000000" pitchFamily="2" charset="2"/>
              <a:buChar char="Ø"/>
              <a:defRPr/>
            </a:pPr>
            <a:r>
              <a:rPr lang="tr-TR" b="1" dirty="0">
                <a:cs typeface="Arial" charset="0"/>
              </a:rPr>
              <a:t>Numuneler tutanakla alınır.</a:t>
            </a:r>
          </a:p>
          <a:p>
            <a:pPr marL="285750" indent="-285750">
              <a:buFont typeface="Wingdings" panose="05000000000000000000" pitchFamily="2" charset="2"/>
              <a:buChar char="Ø"/>
              <a:defRPr/>
            </a:pPr>
            <a:endParaRPr lang="tr-TR" b="1" dirty="0">
              <a:cs typeface="Arial" charset="0"/>
            </a:endParaRPr>
          </a:p>
          <a:p>
            <a:pPr marL="285750" indent="-285750">
              <a:buFont typeface="Wingdings" panose="05000000000000000000" pitchFamily="2" charset="2"/>
              <a:buChar char="Ø"/>
              <a:defRPr/>
            </a:pPr>
            <a:r>
              <a:rPr lang="tr-TR" b="1" dirty="0">
                <a:cs typeface="Arial" charset="0"/>
              </a:rPr>
              <a:t>Alınan numunelerin ağzı mühürlenerek bir adeti üreticiye şahit numune olarak bırakılırken bir  adedi </a:t>
            </a:r>
            <a:r>
              <a:rPr lang="tr-TR" b="1" dirty="0" smtClean="0">
                <a:cs typeface="Arial" charset="0"/>
              </a:rPr>
              <a:t>de </a:t>
            </a:r>
            <a:r>
              <a:rPr lang="tr-TR" b="1" dirty="0">
                <a:cs typeface="Arial" charset="0"/>
              </a:rPr>
              <a:t>laboratuvarda testlere  sokulmak üzere  el konulur</a:t>
            </a:r>
          </a:p>
        </p:txBody>
      </p:sp>
      <p:sp>
        <p:nvSpPr>
          <p:cNvPr id="8" name="Dikdörtgen 7"/>
          <p:cNvSpPr/>
          <p:nvPr/>
        </p:nvSpPr>
        <p:spPr>
          <a:xfrm>
            <a:off x="990600" y="588928"/>
            <a:ext cx="1934889" cy="307777"/>
          </a:xfrm>
          <a:prstGeom prst="rect">
            <a:avLst/>
          </a:prstGeom>
        </p:spPr>
        <p:txBody>
          <a:bodyPr wrap="none">
            <a:spAutoFit/>
          </a:bodyPr>
          <a:lstStyle/>
          <a:p>
            <a:pPr marL="12700">
              <a:lnSpc>
                <a:spcPct val="100000"/>
              </a:lnSpc>
              <a:spcBef>
                <a:spcPts val="105"/>
              </a:spcBef>
            </a:pPr>
            <a:r>
              <a:rPr lang="tr-TR" sz="1400" b="1" dirty="0">
                <a:solidFill>
                  <a:srgbClr val="C00000"/>
                </a:solidFill>
                <a:cs typeface="Calibri"/>
              </a:rPr>
              <a:t>BURSA İL MÜDÜRLÜĞÜ</a:t>
            </a:r>
          </a:p>
        </p:txBody>
      </p:sp>
      <p:sp>
        <p:nvSpPr>
          <p:cNvPr id="9"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Tree>
    <p:extLst>
      <p:ext uri="{BB962C8B-B14F-4D97-AF65-F5344CB8AC3E}">
        <p14:creationId xmlns:p14="http://schemas.microsoft.com/office/powerpoint/2010/main" val="1507836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077200" y="6479844"/>
            <a:ext cx="385062" cy="128240"/>
          </a:xfrm>
          <a:prstGeom prst="rect">
            <a:avLst/>
          </a:prstGeom>
        </p:spPr>
        <p:txBody>
          <a:bodyPr vert="horz" wrap="square" lIns="0" tIns="0" rIns="0" bIns="0" rtlCol="0">
            <a:spAutoFit/>
          </a:bodyPr>
          <a:lstStyle/>
          <a:p>
            <a:pPr marL="38100" marR="0" lvl="0" indent="0" algn="l" defTabSz="914400" rtl="0" eaLnBrk="1" fontAlgn="auto" latinLnBrk="0" hangingPunct="1">
              <a:lnSpc>
                <a:spcPts val="955"/>
              </a:lnSpc>
              <a:spcBef>
                <a:spcPts val="0"/>
              </a:spcBef>
              <a:spcAft>
                <a:spcPts val="0"/>
              </a:spcAft>
              <a:buClrTx/>
              <a:buSzTx/>
              <a:buFontTx/>
              <a:buNone/>
              <a:tabLst/>
              <a:defRPr/>
            </a:pPr>
            <a:fld id="{81D60167-4931-47E6-BA6A-407CBD079E47}" type="slidenum">
              <a:rPr kumimoji="0" sz="900" b="0" i="0" u="none" strike="noStrike" kern="1200" cap="none" spc="0" normalizeH="0" baseline="0" noProof="0" dirty="0">
                <a:ln>
                  <a:noFill/>
                </a:ln>
                <a:solidFill>
                  <a:srgbClr val="888888"/>
                </a:solidFill>
                <a:effectLst/>
                <a:uLnTx/>
                <a:uFillTx/>
                <a:latin typeface="Calibri"/>
                <a:ea typeface="+mn-ea"/>
                <a:cs typeface="Calibri"/>
              </a:rPr>
              <a:pPr marL="38100" marR="0" lvl="0" indent="0" algn="l" defTabSz="914400" rtl="0" eaLnBrk="1" fontAlgn="auto" latinLnBrk="0" hangingPunct="1">
                <a:lnSpc>
                  <a:spcPts val="955"/>
                </a:lnSpc>
                <a:spcBef>
                  <a:spcPts val="0"/>
                </a:spcBef>
                <a:spcAft>
                  <a:spcPts val="0"/>
                </a:spcAft>
                <a:buClrTx/>
                <a:buSzTx/>
                <a:buFontTx/>
                <a:buNone/>
                <a:tabLst/>
                <a:defRPr/>
              </a:pPr>
              <a:t>64</a:t>
            </a:fld>
            <a:endParaRPr kumimoji="0" sz="900" b="0" i="0" u="none" strike="noStrike" kern="1200" cap="none" spc="0" normalizeH="0" baseline="0" noProof="0" dirty="0">
              <a:ln>
                <a:noFill/>
              </a:ln>
              <a:solidFill>
                <a:srgbClr val="888888"/>
              </a:solidFill>
              <a:effectLst/>
              <a:uLnTx/>
              <a:uFillTx/>
              <a:latin typeface="Calibri"/>
              <a:ea typeface="+mn-ea"/>
              <a:cs typeface="Calibri"/>
            </a:endParaRPr>
          </a:p>
        </p:txBody>
      </p:sp>
      <p:sp>
        <p:nvSpPr>
          <p:cNvPr id="3" name="object 3"/>
          <p:cNvSpPr txBox="1">
            <a:spLocks noGrp="1"/>
          </p:cNvSpPr>
          <p:nvPr>
            <p:ph type="title"/>
          </p:nvPr>
        </p:nvSpPr>
        <p:spPr>
          <a:xfrm>
            <a:off x="2454592" y="1382786"/>
            <a:ext cx="4234815" cy="1595755"/>
          </a:xfrm>
          <a:prstGeom prst="rect">
            <a:avLst/>
          </a:prstGeom>
        </p:spPr>
        <p:txBody>
          <a:bodyPr vert="horz" wrap="square" lIns="0" tIns="100965" rIns="0" bIns="0" rtlCol="0">
            <a:spAutoFit/>
          </a:bodyPr>
          <a:lstStyle/>
          <a:p>
            <a:pPr marL="12700" marR="5080" indent="692150">
              <a:lnSpc>
                <a:spcPts val="5880"/>
              </a:lnSpc>
              <a:spcBef>
                <a:spcPts val="795"/>
              </a:spcBef>
            </a:pPr>
            <a:r>
              <a:rPr sz="5400" b="0" i="1" spc="-125" dirty="0">
                <a:latin typeface="Times New Roman"/>
                <a:cs typeface="Times New Roman"/>
              </a:rPr>
              <a:t>İlginiz </a:t>
            </a:r>
            <a:r>
              <a:rPr sz="5400" b="0" i="1" spc="-300" dirty="0">
                <a:latin typeface="Times New Roman"/>
                <a:cs typeface="Times New Roman"/>
              </a:rPr>
              <a:t>için </a:t>
            </a:r>
            <a:r>
              <a:rPr sz="5400" b="0" i="1" spc="-295" dirty="0">
                <a:latin typeface="Times New Roman"/>
                <a:cs typeface="Times New Roman"/>
              </a:rPr>
              <a:t> </a:t>
            </a:r>
            <a:r>
              <a:rPr sz="5400" b="0" i="1" spc="-330" dirty="0">
                <a:latin typeface="Times New Roman"/>
                <a:cs typeface="Times New Roman"/>
              </a:rPr>
              <a:t>Teşekkü</a:t>
            </a:r>
            <a:r>
              <a:rPr sz="5400" b="0" i="1" spc="-275" dirty="0">
                <a:latin typeface="Times New Roman"/>
                <a:cs typeface="Times New Roman"/>
              </a:rPr>
              <a:t>r</a:t>
            </a:r>
            <a:r>
              <a:rPr sz="5400" b="0" i="1" spc="-165" dirty="0">
                <a:latin typeface="Times New Roman"/>
                <a:cs typeface="Times New Roman"/>
              </a:rPr>
              <a:t> </a:t>
            </a:r>
            <a:r>
              <a:rPr sz="5400" b="0" i="1" spc="-325" dirty="0">
                <a:latin typeface="Times New Roman"/>
                <a:cs typeface="Times New Roman"/>
              </a:rPr>
              <a:t>Ederim.</a:t>
            </a:r>
            <a:endParaRPr sz="5400" dirty="0">
              <a:latin typeface="Times New Roman"/>
              <a:cs typeface="Times New Roman"/>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072" y="76200"/>
            <a:ext cx="1481001" cy="789867"/>
          </a:xfrm>
          <a:prstGeom prst="rect">
            <a:avLst/>
          </a:prstGeom>
        </p:spPr>
      </p:pic>
      <p:sp>
        <p:nvSpPr>
          <p:cNvPr id="7"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cs typeface="Calibri"/>
              </a:rPr>
              <a:t>BURSA </a:t>
            </a:r>
            <a:r>
              <a:rPr lang="tr-TR" sz="1400" b="1" dirty="0">
                <a:solidFill>
                  <a:srgbClr val="C00000"/>
                </a:solidFill>
                <a:cs typeface="Calibri"/>
              </a:rPr>
              <a:t>İL MÜDÜRLÜĞÜ</a:t>
            </a:r>
          </a:p>
        </p:txBody>
      </p:sp>
      <p:sp>
        <p:nvSpPr>
          <p:cNvPr id="8"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2" name="Metin kutusu 1"/>
          <p:cNvSpPr txBox="1"/>
          <p:nvPr/>
        </p:nvSpPr>
        <p:spPr>
          <a:xfrm>
            <a:off x="2743200" y="4191000"/>
            <a:ext cx="3352800" cy="646331"/>
          </a:xfrm>
          <a:prstGeom prst="rect">
            <a:avLst/>
          </a:prstGeom>
          <a:noFill/>
        </p:spPr>
        <p:txBody>
          <a:bodyPr wrap="square" rtlCol="0">
            <a:spAutoFit/>
          </a:bodyPr>
          <a:lstStyle/>
          <a:p>
            <a:r>
              <a:rPr lang="tr-TR" dirty="0" smtClean="0"/>
              <a:t>                </a:t>
            </a:r>
            <a:r>
              <a:rPr lang="tr-TR" i="1" dirty="0" smtClean="0">
                <a:solidFill>
                  <a:srgbClr val="FF0000"/>
                </a:solidFill>
              </a:rPr>
              <a:t>Fatih KARAGÖZ</a:t>
            </a:r>
          </a:p>
          <a:p>
            <a:r>
              <a:rPr lang="tr-TR" i="1" dirty="0" smtClean="0">
                <a:solidFill>
                  <a:srgbClr val="FF0000"/>
                </a:solidFill>
              </a:rPr>
              <a:t>Yapı Malzemeleri Şube Müdürü </a:t>
            </a:r>
            <a:endParaRPr lang="tr-TR" i="1" dirty="0">
              <a:solidFill>
                <a:srgbClr val="FF0000"/>
              </a:solidFill>
            </a:endParaRPr>
          </a:p>
        </p:txBody>
      </p:sp>
    </p:spTree>
    <p:extLst>
      <p:ext uri="{BB962C8B-B14F-4D97-AF65-F5344CB8AC3E}">
        <p14:creationId xmlns:p14="http://schemas.microsoft.com/office/powerpoint/2010/main" val="3749920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2" name="Unvan 1"/>
          <p:cNvSpPr>
            <a:spLocks noGrp="1"/>
          </p:cNvSpPr>
          <p:nvPr>
            <p:ph type="title"/>
          </p:nvPr>
        </p:nvSpPr>
        <p:spPr/>
        <p:txBody>
          <a:bodyPr/>
          <a:lstStyle/>
          <a:p>
            <a:endParaRPr lang="tr-TR" dirty="0"/>
          </a:p>
        </p:txBody>
      </p:sp>
      <p:sp>
        <p:nvSpPr>
          <p:cNvPr id="10" name="object 7"/>
          <p:cNvSpPr txBox="1"/>
          <p:nvPr/>
        </p:nvSpPr>
        <p:spPr>
          <a:xfrm>
            <a:off x="466344" y="1118616"/>
            <a:ext cx="8211820" cy="1297305"/>
          </a:xfrm>
          <a:prstGeom prst="rect">
            <a:avLst/>
          </a:prstGeom>
          <a:solidFill>
            <a:srgbClr val="5B9BD4"/>
          </a:solidFill>
          <a:ln w="12192">
            <a:solidFill>
              <a:srgbClr val="41709C"/>
            </a:solidFill>
          </a:ln>
        </p:spPr>
        <p:txBody>
          <a:bodyPr vert="horz" wrap="square" lIns="0" tIns="13335" rIns="0" bIns="0" rtlCol="0">
            <a:spAutoFit/>
          </a:bodyPr>
          <a:lstStyle/>
          <a:p>
            <a:pPr algn="ctr">
              <a:lnSpc>
                <a:spcPct val="100000"/>
              </a:lnSpc>
              <a:spcBef>
                <a:spcPts val="105"/>
              </a:spcBef>
            </a:pPr>
            <a:r>
              <a:rPr sz="1800" b="1" spc="-5" dirty="0">
                <a:solidFill>
                  <a:srgbClr val="FF0000"/>
                </a:solidFill>
                <a:latin typeface="Calibri"/>
                <a:cs typeface="Calibri"/>
              </a:rPr>
              <a:t>GÜVENLİ</a:t>
            </a:r>
            <a:r>
              <a:rPr sz="1800" b="1" spc="-40" dirty="0">
                <a:solidFill>
                  <a:srgbClr val="FF0000"/>
                </a:solidFill>
                <a:latin typeface="Calibri"/>
                <a:cs typeface="Calibri"/>
              </a:rPr>
              <a:t> </a:t>
            </a:r>
            <a:r>
              <a:rPr sz="1800" b="1" spc="-5" dirty="0" smtClean="0">
                <a:solidFill>
                  <a:srgbClr val="FF0000"/>
                </a:solidFill>
                <a:latin typeface="Calibri"/>
                <a:cs typeface="Calibri"/>
              </a:rPr>
              <a:t>ÜRÜN</a:t>
            </a:r>
            <a:r>
              <a:rPr lang="tr-TR" sz="1800" b="1" spc="-5" dirty="0" smtClean="0">
                <a:solidFill>
                  <a:srgbClr val="FF0000"/>
                </a:solidFill>
                <a:latin typeface="Calibri"/>
                <a:cs typeface="Calibri"/>
              </a:rPr>
              <a:t> NEDİR?</a:t>
            </a:r>
            <a:endParaRPr sz="1800" dirty="0" smtClean="0">
              <a:solidFill>
                <a:srgbClr val="FF0000"/>
              </a:solidFill>
              <a:latin typeface="Calibri"/>
              <a:cs typeface="Calibri"/>
            </a:endParaRPr>
          </a:p>
          <a:p>
            <a:pPr marL="434340" marR="83820" indent="-342900" algn="just">
              <a:lnSpc>
                <a:spcPct val="80000"/>
              </a:lnSpc>
              <a:spcBef>
                <a:spcPts val="745"/>
              </a:spcBef>
              <a:buClr>
                <a:srgbClr val="000000"/>
              </a:buClr>
              <a:buSzPct val="108333"/>
              <a:buFont typeface="Wingdings"/>
              <a:buChar char=""/>
              <a:tabLst>
                <a:tab pos="434975" algn="l"/>
              </a:tabLst>
            </a:pPr>
            <a:r>
              <a:rPr sz="1800" spc="-10" dirty="0" err="1" smtClean="0">
                <a:solidFill>
                  <a:srgbClr val="FFFFFF"/>
                </a:solidFill>
                <a:latin typeface="Calibri"/>
                <a:cs typeface="Calibri"/>
              </a:rPr>
              <a:t>Kullanım</a:t>
            </a:r>
            <a:r>
              <a:rPr sz="1800" spc="-5" dirty="0" smtClean="0">
                <a:solidFill>
                  <a:srgbClr val="FFFFFF"/>
                </a:solidFill>
                <a:latin typeface="Calibri"/>
                <a:cs typeface="Calibri"/>
              </a:rPr>
              <a:t> </a:t>
            </a:r>
            <a:r>
              <a:rPr sz="1800" spc="-5" dirty="0" err="1" smtClean="0">
                <a:solidFill>
                  <a:srgbClr val="FFFFFF"/>
                </a:solidFill>
                <a:latin typeface="Calibri"/>
                <a:cs typeface="Calibri"/>
              </a:rPr>
              <a:t>süresi</a:t>
            </a:r>
            <a:r>
              <a:rPr sz="1800" spc="-5" dirty="0" smtClean="0">
                <a:solidFill>
                  <a:srgbClr val="FFFFFF"/>
                </a:solidFill>
                <a:latin typeface="Calibri"/>
                <a:cs typeface="Calibri"/>
              </a:rPr>
              <a:t>,</a:t>
            </a:r>
            <a:r>
              <a:rPr sz="1800" dirty="0" smtClean="0">
                <a:solidFill>
                  <a:srgbClr val="FFFFFF"/>
                </a:solidFill>
                <a:latin typeface="Calibri"/>
                <a:cs typeface="Calibri"/>
              </a:rPr>
              <a:t> </a:t>
            </a:r>
            <a:r>
              <a:rPr sz="1800" spc="-10" dirty="0" err="1" smtClean="0">
                <a:solidFill>
                  <a:srgbClr val="FFFFFF"/>
                </a:solidFill>
                <a:latin typeface="Calibri"/>
                <a:cs typeface="Calibri"/>
              </a:rPr>
              <a:t>hizmete</a:t>
            </a:r>
            <a:r>
              <a:rPr sz="1800" spc="-5" dirty="0" smtClean="0">
                <a:solidFill>
                  <a:srgbClr val="FFFFFF"/>
                </a:solidFill>
                <a:latin typeface="Calibri"/>
                <a:cs typeface="Calibri"/>
              </a:rPr>
              <a:t> </a:t>
            </a:r>
            <a:r>
              <a:rPr sz="1800" spc="-5" dirty="0" err="1" smtClean="0">
                <a:solidFill>
                  <a:srgbClr val="FFFFFF"/>
                </a:solidFill>
                <a:latin typeface="Calibri"/>
                <a:cs typeface="Calibri"/>
              </a:rPr>
              <a:t>sunulması</a:t>
            </a:r>
            <a:r>
              <a:rPr sz="1800" spc="-5" dirty="0" smtClean="0">
                <a:solidFill>
                  <a:srgbClr val="FFFFFF"/>
                </a:solidFill>
                <a:latin typeface="Calibri"/>
                <a:cs typeface="Calibri"/>
              </a:rPr>
              <a:t>,</a:t>
            </a:r>
            <a:r>
              <a:rPr sz="1800" dirty="0" smtClean="0">
                <a:solidFill>
                  <a:srgbClr val="FFFFFF"/>
                </a:solidFill>
                <a:latin typeface="Calibri"/>
                <a:cs typeface="Calibri"/>
              </a:rPr>
              <a:t> </a:t>
            </a:r>
            <a:r>
              <a:rPr sz="1800" spc="-10" dirty="0" err="1" smtClean="0">
                <a:solidFill>
                  <a:srgbClr val="FFFFFF"/>
                </a:solidFill>
                <a:latin typeface="Calibri"/>
                <a:cs typeface="Calibri"/>
              </a:rPr>
              <a:t>kurulumu</a:t>
            </a:r>
            <a:r>
              <a:rPr sz="1800" spc="-10" dirty="0" smtClean="0">
                <a:solidFill>
                  <a:srgbClr val="FFFFFF"/>
                </a:solidFill>
                <a:latin typeface="Calibri"/>
                <a:cs typeface="Calibri"/>
              </a:rPr>
              <a:t>,</a:t>
            </a:r>
            <a:r>
              <a:rPr sz="1800" spc="-5" dirty="0" smtClean="0">
                <a:solidFill>
                  <a:srgbClr val="FFFFFF"/>
                </a:solidFill>
                <a:latin typeface="Calibri"/>
                <a:cs typeface="Calibri"/>
              </a:rPr>
              <a:t> </a:t>
            </a:r>
            <a:r>
              <a:rPr sz="1800" spc="-5" dirty="0" err="1" smtClean="0">
                <a:solidFill>
                  <a:srgbClr val="FFFFFF"/>
                </a:solidFill>
                <a:latin typeface="Calibri"/>
                <a:cs typeface="Calibri"/>
              </a:rPr>
              <a:t>kullanımı</a:t>
            </a:r>
            <a:r>
              <a:rPr sz="1800" spc="-5" dirty="0" smtClean="0">
                <a:solidFill>
                  <a:srgbClr val="FFFFFF"/>
                </a:solidFill>
                <a:latin typeface="Calibri"/>
                <a:cs typeface="Calibri"/>
              </a:rPr>
              <a:t>,</a:t>
            </a:r>
            <a:r>
              <a:rPr sz="1800" dirty="0" smtClean="0">
                <a:solidFill>
                  <a:srgbClr val="FFFFFF"/>
                </a:solidFill>
                <a:latin typeface="Calibri"/>
                <a:cs typeface="Calibri"/>
              </a:rPr>
              <a:t> </a:t>
            </a:r>
            <a:r>
              <a:rPr sz="1800" spc="-5" dirty="0" err="1" smtClean="0">
                <a:solidFill>
                  <a:srgbClr val="FFFFFF"/>
                </a:solidFill>
                <a:latin typeface="Calibri"/>
                <a:cs typeface="Calibri"/>
              </a:rPr>
              <a:t>bakımı</a:t>
            </a:r>
            <a:r>
              <a:rPr sz="1800" dirty="0" smtClean="0">
                <a:solidFill>
                  <a:srgbClr val="FFFFFF"/>
                </a:solidFill>
                <a:latin typeface="Calibri"/>
                <a:cs typeface="Calibri"/>
              </a:rPr>
              <a:t> </a:t>
            </a:r>
            <a:r>
              <a:rPr sz="1800" spc="-5" dirty="0" err="1" smtClean="0">
                <a:solidFill>
                  <a:srgbClr val="FFFFFF"/>
                </a:solidFill>
                <a:latin typeface="Calibri"/>
                <a:cs typeface="Calibri"/>
              </a:rPr>
              <a:t>ve</a:t>
            </a:r>
            <a:r>
              <a:rPr sz="1800" dirty="0" smtClean="0">
                <a:solidFill>
                  <a:srgbClr val="FFFFFF"/>
                </a:solidFill>
                <a:latin typeface="Calibri"/>
                <a:cs typeface="Calibri"/>
              </a:rPr>
              <a:t> </a:t>
            </a:r>
            <a:r>
              <a:rPr sz="1800" spc="-10" dirty="0" err="1" smtClean="0">
                <a:solidFill>
                  <a:srgbClr val="FFFFFF"/>
                </a:solidFill>
                <a:latin typeface="Calibri"/>
                <a:cs typeface="Calibri"/>
              </a:rPr>
              <a:t>gözetimine</a:t>
            </a:r>
            <a:r>
              <a:rPr sz="1800" spc="-10" dirty="0" smtClean="0">
                <a:solidFill>
                  <a:srgbClr val="FFFFFF"/>
                </a:solidFill>
                <a:latin typeface="Calibri"/>
                <a:cs typeface="Calibri"/>
              </a:rPr>
              <a:t> </a:t>
            </a:r>
            <a:r>
              <a:rPr sz="1800" spc="-395" dirty="0" smtClean="0">
                <a:solidFill>
                  <a:srgbClr val="FFFFFF"/>
                </a:solidFill>
                <a:latin typeface="Calibri"/>
                <a:cs typeface="Calibri"/>
              </a:rPr>
              <a:t> </a:t>
            </a:r>
            <a:r>
              <a:rPr sz="1800" spc="-5" dirty="0" err="1" smtClean="0">
                <a:solidFill>
                  <a:srgbClr val="FFFFFF"/>
                </a:solidFill>
                <a:latin typeface="Calibri"/>
                <a:cs typeface="Calibri"/>
              </a:rPr>
              <a:t>ilişkin</a:t>
            </a:r>
            <a:r>
              <a:rPr sz="1800" dirty="0" smtClean="0">
                <a:solidFill>
                  <a:srgbClr val="FFFFFF"/>
                </a:solidFill>
                <a:latin typeface="Calibri"/>
                <a:cs typeface="Calibri"/>
              </a:rPr>
              <a:t> </a:t>
            </a:r>
            <a:r>
              <a:rPr sz="1800" spc="-10" dirty="0" err="1" smtClean="0">
                <a:solidFill>
                  <a:srgbClr val="FFFFFF"/>
                </a:solidFill>
                <a:latin typeface="Calibri"/>
                <a:cs typeface="Calibri"/>
              </a:rPr>
              <a:t>talimatlara</a:t>
            </a:r>
            <a:r>
              <a:rPr sz="1800" spc="-5" dirty="0" smtClean="0">
                <a:solidFill>
                  <a:srgbClr val="FFFFFF"/>
                </a:solidFill>
                <a:latin typeface="Calibri"/>
                <a:cs typeface="Calibri"/>
              </a:rPr>
              <a:t> </a:t>
            </a:r>
            <a:r>
              <a:rPr sz="1800" spc="-5" dirty="0" err="1" smtClean="0">
                <a:solidFill>
                  <a:srgbClr val="FFFFFF"/>
                </a:solidFill>
                <a:latin typeface="Calibri"/>
                <a:cs typeface="Calibri"/>
              </a:rPr>
              <a:t>uygun</a:t>
            </a:r>
            <a:r>
              <a:rPr sz="1800" dirty="0" smtClean="0">
                <a:solidFill>
                  <a:srgbClr val="FFFFFF"/>
                </a:solidFill>
                <a:latin typeface="Calibri"/>
                <a:cs typeface="Calibri"/>
              </a:rPr>
              <a:t> </a:t>
            </a:r>
            <a:r>
              <a:rPr sz="1800" spc="-5" dirty="0" err="1" smtClean="0">
                <a:solidFill>
                  <a:srgbClr val="FFFFFF"/>
                </a:solidFill>
                <a:latin typeface="Calibri"/>
                <a:cs typeface="Calibri"/>
              </a:rPr>
              <a:t>ve</a:t>
            </a:r>
            <a:r>
              <a:rPr sz="1800" dirty="0" smtClean="0">
                <a:solidFill>
                  <a:srgbClr val="FFFFFF"/>
                </a:solidFill>
                <a:latin typeface="Calibri"/>
                <a:cs typeface="Calibri"/>
              </a:rPr>
              <a:t> normal</a:t>
            </a:r>
            <a:r>
              <a:rPr sz="1800" spc="5" dirty="0" smtClean="0">
                <a:solidFill>
                  <a:srgbClr val="FFFFFF"/>
                </a:solidFill>
                <a:latin typeface="Calibri"/>
                <a:cs typeface="Calibri"/>
              </a:rPr>
              <a:t> </a:t>
            </a:r>
            <a:r>
              <a:rPr sz="1800" spc="-10" dirty="0" err="1" smtClean="0">
                <a:solidFill>
                  <a:srgbClr val="FFFFFF"/>
                </a:solidFill>
                <a:latin typeface="Calibri"/>
                <a:cs typeface="Calibri"/>
              </a:rPr>
              <a:t>kullanım</a:t>
            </a:r>
            <a:r>
              <a:rPr sz="1800" spc="-5" dirty="0" smtClean="0">
                <a:solidFill>
                  <a:srgbClr val="FFFFFF"/>
                </a:solidFill>
                <a:latin typeface="Calibri"/>
                <a:cs typeface="Calibri"/>
              </a:rPr>
              <a:t> </a:t>
            </a:r>
            <a:r>
              <a:rPr sz="1800" spc="-10" dirty="0" err="1" smtClean="0">
                <a:solidFill>
                  <a:srgbClr val="FFFFFF"/>
                </a:solidFill>
                <a:latin typeface="Calibri"/>
                <a:cs typeface="Calibri"/>
              </a:rPr>
              <a:t>koşullarında</a:t>
            </a:r>
            <a:r>
              <a:rPr sz="1800" spc="-5" dirty="0" smtClean="0">
                <a:solidFill>
                  <a:srgbClr val="FFFFFF"/>
                </a:solidFill>
                <a:latin typeface="Calibri"/>
                <a:cs typeface="Calibri"/>
              </a:rPr>
              <a:t> </a:t>
            </a:r>
            <a:r>
              <a:rPr sz="1800" spc="-5" dirty="0" err="1" smtClean="0">
                <a:solidFill>
                  <a:srgbClr val="FFFFFF"/>
                </a:solidFill>
                <a:latin typeface="Calibri"/>
                <a:cs typeface="Calibri"/>
              </a:rPr>
              <a:t>kullanıldığında</a:t>
            </a:r>
            <a:r>
              <a:rPr sz="1800" dirty="0" smtClean="0">
                <a:solidFill>
                  <a:srgbClr val="FFFFFF"/>
                </a:solidFill>
                <a:latin typeface="Calibri"/>
                <a:cs typeface="Calibri"/>
              </a:rPr>
              <a:t> </a:t>
            </a:r>
            <a:r>
              <a:rPr sz="1800" b="1" u="sng" spc="-5" dirty="0" smtClean="0">
                <a:solidFill>
                  <a:srgbClr val="FFFFFF"/>
                </a:solidFill>
                <a:uFill>
                  <a:solidFill>
                    <a:srgbClr val="FFFFFF"/>
                  </a:solidFill>
                </a:uFill>
                <a:latin typeface="Calibri"/>
                <a:cs typeface="Calibri"/>
              </a:rPr>
              <a:t>risk </a:t>
            </a:r>
            <a:r>
              <a:rPr sz="1800" b="1" dirty="0" smtClean="0">
                <a:solidFill>
                  <a:srgbClr val="FFFFFF"/>
                </a:solidFill>
                <a:latin typeface="Calibri"/>
                <a:cs typeface="Calibri"/>
              </a:rPr>
              <a:t> </a:t>
            </a:r>
            <a:r>
              <a:rPr sz="1800" b="1" u="sng" spc="-15" dirty="0" err="1" smtClean="0">
                <a:solidFill>
                  <a:srgbClr val="FFFFFF"/>
                </a:solidFill>
                <a:uFill>
                  <a:solidFill>
                    <a:srgbClr val="FFFFFF"/>
                  </a:solidFill>
                </a:uFill>
                <a:latin typeface="Calibri"/>
                <a:cs typeface="Calibri"/>
              </a:rPr>
              <a:t>taşımayan</a:t>
            </a:r>
            <a:r>
              <a:rPr sz="1800" b="1" spc="-15" dirty="0" smtClean="0">
                <a:solidFill>
                  <a:srgbClr val="FFFFFF"/>
                </a:solidFill>
                <a:latin typeface="Calibri"/>
                <a:cs typeface="Calibri"/>
              </a:rPr>
              <a:t> </a:t>
            </a:r>
            <a:r>
              <a:rPr sz="1800" spc="-20" dirty="0" err="1" smtClean="0">
                <a:solidFill>
                  <a:srgbClr val="FFFFFF"/>
                </a:solidFill>
                <a:latin typeface="Calibri"/>
                <a:cs typeface="Calibri"/>
              </a:rPr>
              <a:t>veya</a:t>
            </a:r>
            <a:r>
              <a:rPr sz="1800" spc="-20" dirty="0" smtClean="0">
                <a:solidFill>
                  <a:srgbClr val="FFFFFF"/>
                </a:solidFill>
                <a:latin typeface="Calibri"/>
                <a:cs typeface="Calibri"/>
              </a:rPr>
              <a:t> </a:t>
            </a:r>
            <a:r>
              <a:rPr sz="1800" spc="-5" dirty="0" err="1" smtClean="0">
                <a:solidFill>
                  <a:srgbClr val="FFFFFF"/>
                </a:solidFill>
                <a:latin typeface="Calibri"/>
                <a:cs typeface="Calibri"/>
              </a:rPr>
              <a:t>sadece</a:t>
            </a:r>
            <a:r>
              <a:rPr sz="1800" spc="-5" dirty="0" smtClean="0">
                <a:solidFill>
                  <a:srgbClr val="FFFFFF"/>
                </a:solidFill>
                <a:latin typeface="Calibri"/>
                <a:cs typeface="Calibri"/>
              </a:rPr>
              <a:t> </a:t>
            </a:r>
            <a:r>
              <a:rPr sz="1800" spc="-5" dirty="0" err="1" smtClean="0">
                <a:solidFill>
                  <a:srgbClr val="FFFFFF"/>
                </a:solidFill>
                <a:latin typeface="Calibri"/>
                <a:cs typeface="Calibri"/>
              </a:rPr>
              <a:t>ürünün</a:t>
            </a:r>
            <a:r>
              <a:rPr sz="1800" spc="-5" dirty="0" smtClean="0">
                <a:solidFill>
                  <a:srgbClr val="FFFFFF"/>
                </a:solidFill>
                <a:latin typeface="Calibri"/>
                <a:cs typeface="Calibri"/>
              </a:rPr>
              <a:t> </a:t>
            </a:r>
            <a:r>
              <a:rPr sz="1800" spc="-5" dirty="0" err="1" smtClean="0">
                <a:solidFill>
                  <a:srgbClr val="FFFFFF"/>
                </a:solidFill>
                <a:latin typeface="Calibri"/>
                <a:cs typeface="Calibri"/>
              </a:rPr>
              <a:t>kullanımına</a:t>
            </a:r>
            <a:r>
              <a:rPr sz="1800" spc="-5" dirty="0" smtClean="0">
                <a:solidFill>
                  <a:srgbClr val="FFFFFF"/>
                </a:solidFill>
                <a:latin typeface="Calibri"/>
                <a:cs typeface="Calibri"/>
              </a:rPr>
              <a:t> </a:t>
            </a:r>
            <a:r>
              <a:rPr sz="1800" spc="-15" dirty="0" err="1" smtClean="0">
                <a:solidFill>
                  <a:srgbClr val="FFFFFF"/>
                </a:solidFill>
                <a:latin typeface="Calibri"/>
                <a:cs typeface="Calibri"/>
              </a:rPr>
              <a:t>özgü</a:t>
            </a:r>
            <a:r>
              <a:rPr sz="1800" spc="-15" dirty="0" smtClean="0">
                <a:solidFill>
                  <a:srgbClr val="FFFFFF"/>
                </a:solidFill>
                <a:latin typeface="Calibri"/>
                <a:cs typeface="Calibri"/>
              </a:rPr>
              <a:t> </a:t>
            </a:r>
            <a:r>
              <a:rPr sz="1800" b="1" u="sng" spc="-10" dirty="0" err="1" smtClean="0">
                <a:solidFill>
                  <a:srgbClr val="FFFFFF"/>
                </a:solidFill>
                <a:uFill>
                  <a:solidFill>
                    <a:srgbClr val="FFFFFF"/>
                  </a:solidFill>
                </a:uFill>
                <a:latin typeface="Calibri"/>
                <a:cs typeface="Calibri"/>
              </a:rPr>
              <a:t>asgari</a:t>
            </a:r>
            <a:r>
              <a:rPr sz="1800" b="1" u="sng" spc="-10" dirty="0" smtClean="0">
                <a:solidFill>
                  <a:srgbClr val="FFFFFF"/>
                </a:solidFill>
                <a:uFill>
                  <a:solidFill>
                    <a:srgbClr val="FFFFFF"/>
                  </a:solidFill>
                </a:uFill>
                <a:latin typeface="Calibri"/>
                <a:cs typeface="Calibri"/>
              </a:rPr>
              <a:t> risk </a:t>
            </a:r>
            <a:r>
              <a:rPr sz="1800" b="1" u="sng" spc="-15" dirty="0" err="1" smtClean="0">
                <a:solidFill>
                  <a:srgbClr val="FFFFFF"/>
                </a:solidFill>
                <a:uFill>
                  <a:solidFill>
                    <a:srgbClr val="FFFFFF"/>
                  </a:solidFill>
                </a:uFill>
                <a:latin typeface="Calibri"/>
                <a:cs typeface="Calibri"/>
              </a:rPr>
              <a:t>taşıyan</a:t>
            </a:r>
            <a:r>
              <a:rPr sz="1800" b="1" spc="-15" dirty="0" smtClean="0">
                <a:solidFill>
                  <a:srgbClr val="FFFFFF"/>
                </a:solidFill>
                <a:latin typeface="Calibri"/>
                <a:cs typeface="Calibri"/>
              </a:rPr>
              <a:t> </a:t>
            </a:r>
            <a:r>
              <a:rPr sz="1800" spc="-10" dirty="0" err="1" smtClean="0">
                <a:solidFill>
                  <a:srgbClr val="FFFFFF"/>
                </a:solidFill>
                <a:latin typeface="Calibri"/>
                <a:cs typeface="Calibri"/>
              </a:rPr>
              <a:t>ve</a:t>
            </a:r>
            <a:r>
              <a:rPr sz="1800" spc="-10" dirty="0" smtClean="0">
                <a:solidFill>
                  <a:srgbClr val="FFFFFF"/>
                </a:solidFill>
                <a:latin typeface="Calibri"/>
                <a:cs typeface="Calibri"/>
              </a:rPr>
              <a:t> </a:t>
            </a:r>
            <a:r>
              <a:rPr sz="1800" spc="-5" dirty="0" err="1" smtClean="0">
                <a:solidFill>
                  <a:srgbClr val="FFFFFF"/>
                </a:solidFill>
                <a:latin typeface="Calibri"/>
                <a:cs typeface="Calibri"/>
              </a:rPr>
              <a:t>insan</a:t>
            </a:r>
            <a:r>
              <a:rPr sz="1800" spc="-5" dirty="0" smtClean="0">
                <a:solidFill>
                  <a:srgbClr val="FFFFFF"/>
                </a:solidFill>
                <a:latin typeface="Calibri"/>
                <a:cs typeface="Calibri"/>
              </a:rPr>
              <a:t> </a:t>
            </a:r>
            <a:r>
              <a:rPr sz="1800" spc="-5" dirty="0" err="1" smtClean="0">
                <a:solidFill>
                  <a:srgbClr val="FFFFFF"/>
                </a:solidFill>
                <a:latin typeface="Calibri"/>
                <a:cs typeface="Calibri"/>
              </a:rPr>
              <a:t>sağlığı</a:t>
            </a:r>
            <a:r>
              <a:rPr sz="1800" spc="-5" dirty="0" smtClean="0">
                <a:solidFill>
                  <a:srgbClr val="FFFFFF"/>
                </a:solidFill>
                <a:latin typeface="Calibri"/>
                <a:cs typeface="Calibri"/>
              </a:rPr>
              <a:t> </a:t>
            </a:r>
            <a:r>
              <a:rPr sz="1800" dirty="0" smtClean="0">
                <a:solidFill>
                  <a:srgbClr val="FFFFFF"/>
                </a:solidFill>
                <a:latin typeface="Calibri"/>
                <a:cs typeface="Calibri"/>
              </a:rPr>
              <a:t> </a:t>
            </a:r>
            <a:r>
              <a:rPr sz="1800" spc="-5" dirty="0" err="1" smtClean="0">
                <a:solidFill>
                  <a:srgbClr val="FFFFFF"/>
                </a:solidFill>
                <a:latin typeface="Calibri"/>
                <a:cs typeface="Calibri"/>
              </a:rPr>
              <a:t>ve</a:t>
            </a:r>
            <a:r>
              <a:rPr sz="1800" spc="5" dirty="0" smtClean="0">
                <a:solidFill>
                  <a:srgbClr val="FFFFFF"/>
                </a:solidFill>
                <a:latin typeface="Calibri"/>
                <a:cs typeface="Calibri"/>
              </a:rPr>
              <a:t> </a:t>
            </a:r>
            <a:r>
              <a:rPr sz="1800" spc="-5" dirty="0" err="1" smtClean="0">
                <a:solidFill>
                  <a:srgbClr val="FFFFFF"/>
                </a:solidFill>
                <a:latin typeface="Calibri"/>
                <a:cs typeface="Calibri"/>
              </a:rPr>
              <a:t>güvenliği</a:t>
            </a:r>
            <a:r>
              <a:rPr sz="1800" spc="-5" dirty="0" smtClean="0">
                <a:solidFill>
                  <a:srgbClr val="FFFFFF"/>
                </a:solidFill>
                <a:latin typeface="Calibri"/>
                <a:cs typeface="Calibri"/>
              </a:rPr>
              <a:t> </a:t>
            </a:r>
            <a:r>
              <a:rPr sz="1800" spc="-10" dirty="0" err="1" smtClean="0">
                <a:solidFill>
                  <a:srgbClr val="FFFFFF"/>
                </a:solidFill>
                <a:latin typeface="Calibri"/>
                <a:cs typeface="Calibri"/>
              </a:rPr>
              <a:t>için</a:t>
            </a:r>
            <a:r>
              <a:rPr sz="1800" spc="25" dirty="0" smtClean="0">
                <a:solidFill>
                  <a:srgbClr val="FFFFFF"/>
                </a:solidFill>
                <a:latin typeface="Calibri"/>
                <a:cs typeface="Calibri"/>
              </a:rPr>
              <a:t> </a:t>
            </a:r>
            <a:r>
              <a:rPr sz="1800" spc="-10" dirty="0" err="1" smtClean="0">
                <a:solidFill>
                  <a:srgbClr val="FFFFFF"/>
                </a:solidFill>
                <a:latin typeface="Calibri"/>
                <a:cs typeface="Calibri"/>
              </a:rPr>
              <a:t>gerekli</a:t>
            </a:r>
            <a:r>
              <a:rPr sz="1800" spc="5" dirty="0" smtClean="0">
                <a:solidFill>
                  <a:srgbClr val="FFFFFF"/>
                </a:solidFill>
                <a:latin typeface="Calibri"/>
                <a:cs typeface="Calibri"/>
              </a:rPr>
              <a:t> </a:t>
            </a:r>
            <a:r>
              <a:rPr sz="1800" spc="-15" dirty="0" err="1" smtClean="0">
                <a:solidFill>
                  <a:srgbClr val="FFFFFF"/>
                </a:solidFill>
                <a:latin typeface="Calibri"/>
                <a:cs typeface="Calibri"/>
              </a:rPr>
              <a:t>düzeyde</a:t>
            </a:r>
            <a:r>
              <a:rPr sz="1800" spc="20" dirty="0" smtClean="0">
                <a:solidFill>
                  <a:srgbClr val="FFFFFF"/>
                </a:solidFill>
                <a:latin typeface="Calibri"/>
                <a:cs typeface="Calibri"/>
              </a:rPr>
              <a:t> </a:t>
            </a:r>
            <a:r>
              <a:rPr sz="1800" spc="-15" dirty="0" err="1" smtClean="0">
                <a:solidFill>
                  <a:srgbClr val="FFFFFF"/>
                </a:solidFill>
                <a:latin typeface="Calibri"/>
                <a:cs typeface="Calibri"/>
              </a:rPr>
              <a:t>koruma</a:t>
            </a:r>
            <a:r>
              <a:rPr sz="1800" spc="5" dirty="0" smtClean="0">
                <a:solidFill>
                  <a:srgbClr val="FFFFFF"/>
                </a:solidFill>
                <a:latin typeface="Calibri"/>
                <a:cs typeface="Calibri"/>
              </a:rPr>
              <a:t> </a:t>
            </a:r>
            <a:r>
              <a:rPr sz="1800" spc="-10" dirty="0" err="1" smtClean="0">
                <a:solidFill>
                  <a:srgbClr val="FFFFFF"/>
                </a:solidFill>
                <a:latin typeface="Calibri"/>
                <a:cs typeface="Calibri"/>
              </a:rPr>
              <a:t>sağlayan</a:t>
            </a:r>
            <a:r>
              <a:rPr sz="1800" spc="-5" dirty="0" smtClean="0">
                <a:solidFill>
                  <a:srgbClr val="FFFFFF"/>
                </a:solidFill>
                <a:latin typeface="Calibri"/>
                <a:cs typeface="Calibri"/>
              </a:rPr>
              <a:t> </a:t>
            </a:r>
            <a:r>
              <a:rPr sz="1800" spc="-5" dirty="0" err="1" smtClean="0">
                <a:solidFill>
                  <a:srgbClr val="FFFFFF"/>
                </a:solidFill>
                <a:latin typeface="Calibri"/>
                <a:cs typeface="Calibri"/>
              </a:rPr>
              <a:t>ürün</a:t>
            </a:r>
            <a:r>
              <a:rPr lang="tr-TR" sz="1800" spc="-5" dirty="0" smtClean="0">
                <a:solidFill>
                  <a:srgbClr val="FFFFFF"/>
                </a:solidFill>
                <a:latin typeface="Calibri"/>
                <a:cs typeface="Calibri"/>
              </a:rPr>
              <a:t>dür</a:t>
            </a:r>
            <a:r>
              <a:rPr sz="1800" spc="-5" dirty="0" smtClean="0">
                <a:solidFill>
                  <a:srgbClr val="FFFFFF"/>
                </a:solidFill>
                <a:latin typeface="Calibri"/>
                <a:cs typeface="Calibri"/>
              </a:rPr>
              <a:t>.</a:t>
            </a:r>
            <a:endParaRPr sz="1800" dirty="0">
              <a:latin typeface="Calibri"/>
              <a:cs typeface="Calibri"/>
            </a:endParaRPr>
          </a:p>
        </p:txBody>
      </p:sp>
      <p:pic>
        <p:nvPicPr>
          <p:cNvPr id="11" name="object 9"/>
          <p:cNvPicPr/>
          <p:nvPr/>
        </p:nvPicPr>
        <p:blipFill>
          <a:blip r:embed="rId2" cstate="print"/>
          <a:stretch>
            <a:fillRect/>
          </a:stretch>
        </p:blipFill>
        <p:spPr>
          <a:xfrm>
            <a:off x="1058367" y="2971800"/>
            <a:ext cx="2026920" cy="1693163"/>
          </a:xfrm>
          <a:prstGeom prst="rect">
            <a:avLst/>
          </a:prstGeom>
        </p:spPr>
      </p:pic>
      <p:pic>
        <p:nvPicPr>
          <p:cNvPr id="12" name="object 10"/>
          <p:cNvPicPr/>
          <p:nvPr/>
        </p:nvPicPr>
        <p:blipFill>
          <a:blip r:embed="rId3" cstate="print"/>
          <a:stretch>
            <a:fillRect/>
          </a:stretch>
        </p:blipFill>
        <p:spPr>
          <a:xfrm>
            <a:off x="3733800" y="2839211"/>
            <a:ext cx="1935480" cy="1935479"/>
          </a:xfrm>
          <a:prstGeom prst="rect">
            <a:avLst/>
          </a:prstGeom>
        </p:spPr>
      </p:pic>
      <p:pic>
        <p:nvPicPr>
          <p:cNvPr id="15" name="object 11"/>
          <p:cNvPicPr/>
          <p:nvPr/>
        </p:nvPicPr>
        <p:blipFill>
          <a:blip r:embed="rId4" cstate="print"/>
          <a:stretch>
            <a:fillRect/>
          </a:stretch>
        </p:blipFill>
        <p:spPr>
          <a:xfrm>
            <a:off x="6781800" y="2948939"/>
            <a:ext cx="1571370" cy="1716024"/>
          </a:xfrm>
          <a:prstGeom prst="rect">
            <a:avLst/>
          </a:prstGeom>
        </p:spPr>
      </p:pic>
      <p:grpSp>
        <p:nvGrpSpPr>
          <p:cNvPr id="16" name="object 3"/>
          <p:cNvGrpSpPr/>
          <p:nvPr/>
        </p:nvGrpSpPr>
        <p:grpSpPr>
          <a:xfrm>
            <a:off x="578167" y="4794239"/>
            <a:ext cx="7987665" cy="585470"/>
            <a:chOff x="623316" y="5722620"/>
            <a:chExt cx="7987665" cy="585470"/>
          </a:xfrm>
        </p:grpSpPr>
        <p:sp>
          <p:nvSpPr>
            <p:cNvPr id="17" name="object 4"/>
            <p:cNvSpPr/>
            <p:nvPr/>
          </p:nvSpPr>
          <p:spPr>
            <a:xfrm>
              <a:off x="629412" y="5728773"/>
              <a:ext cx="7975600" cy="573405"/>
            </a:xfrm>
            <a:custGeom>
              <a:avLst/>
              <a:gdLst/>
              <a:ahLst/>
              <a:cxnLst/>
              <a:rect l="l" t="t" r="r" b="b"/>
              <a:pathLst>
                <a:path w="7975600" h="573404">
                  <a:moveTo>
                    <a:pt x="4067929" y="0"/>
                  </a:moveTo>
                  <a:lnTo>
                    <a:pt x="3827165" y="170"/>
                  </a:lnTo>
                  <a:lnTo>
                    <a:pt x="3589647" y="1351"/>
                  </a:lnTo>
                  <a:lnTo>
                    <a:pt x="3356147" y="3514"/>
                  </a:lnTo>
                  <a:lnTo>
                    <a:pt x="3127070" y="6630"/>
                  </a:lnTo>
                  <a:lnTo>
                    <a:pt x="2902815" y="10670"/>
                  </a:lnTo>
                  <a:lnTo>
                    <a:pt x="2683786" y="15606"/>
                  </a:lnTo>
                  <a:lnTo>
                    <a:pt x="2470385" y="21408"/>
                  </a:lnTo>
                  <a:lnTo>
                    <a:pt x="2263013" y="28048"/>
                  </a:lnTo>
                  <a:lnTo>
                    <a:pt x="2062072" y="35496"/>
                  </a:lnTo>
                  <a:lnTo>
                    <a:pt x="1867964" y="43724"/>
                  </a:lnTo>
                  <a:lnTo>
                    <a:pt x="1681092" y="52703"/>
                  </a:lnTo>
                  <a:lnTo>
                    <a:pt x="1501857" y="62405"/>
                  </a:lnTo>
                  <a:lnTo>
                    <a:pt x="1386809" y="69259"/>
                  </a:lnTo>
                  <a:lnTo>
                    <a:pt x="1275452" y="76413"/>
                  </a:lnTo>
                  <a:lnTo>
                    <a:pt x="1167907" y="83858"/>
                  </a:lnTo>
                  <a:lnTo>
                    <a:pt x="1064293" y="91585"/>
                  </a:lnTo>
                  <a:lnTo>
                    <a:pt x="964727" y="99586"/>
                  </a:lnTo>
                  <a:lnTo>
                    <a:pt x="869331" y="107852"/>
                  </a:lnTo>
                  <a:lnTo>
                    <a:pt x="778222" y="116376"/>
                  </a:lnTo>
                  <a:lnTo>
                    <a:pt x="691520" y="125147"/>
                  </a:lnTo>
                  <a:lnTo>
                    <a:pt x="609343" y="134158"/>
                  </a:lnTo>
                  <a:lnTo>
                    <a:pt x="531812" y="143400"/>
                  </a:lnTo>
                  <a:lnTo>
                    <a:pt x="459045" y="152864"/>
                  </a:lnTo>
                  <a:lnTo>
                    <a:pt x="391161" y="162543"/>
                  </a:lnTo>
                  <a:lnTo>
                    <a:pt x="328279" y="172427"/>
                  </a:lnTo>
                  <a:lnTo>
                    <a:pt x="270519" y="182507"/>
                  </a:lnTo>
                  <a:lnTo>
                    <a:pt x="217999" y="192776"/>
                  </a:lnTo>
                  <a:lnTo>
                    <a:pt x="170839" y="203225"/>
                  </a:lnTo>
                  <a:lnTo>
                    <a:pt x="129158" y="213845"/>
                  </a:lnTo>
                  <a:lnTo>
                    <a:pt x="77169" y="230077"/>
                  </a:lnTo>
                  <a:lnTo>
                    <a:pt x="38177" y="246645"/>
                  </a:lnTo>
                  <a:lnTo>
                    <a:pt x="7101" y="269212"/>
                  </a:lnTo>
                  <a:lnTo>
                    <a:pt x="0" y="286454"/>
                  </a:lnTo>
                  <a:lnTo>
                    <a:pt x="794" y="292230"/>
                  </a:lnTo>
                  <a:lnTo>
                    <a:pt x="28138" y="320671"/>
                  </a:lnTo>
                  <a:lnTo>
                    <a:pt x="62708" y="337345"/>
                  </a:lnTo>
                  <a:lnTo>
                    <a:pt x="110409" y="353693"/>
                  </a:lnTo>
                  <a:lnTo>
                    <a:pt x="149306" y="364395"/>
                  </a:lnTo>
                  <a:lnTo>
                    <a:pt x="193742" y="374930"/>
                  </a:lnTo>
                  <a:lnTo>
                    <a:pt x="243596" y="385290"/>
                  </a:lnTo>
                  <a:lnTo>
                    <a:pt x="298751" y="395466"/>
                  </a:lnTo>
                  <a:lnTo>
                    <a:pt x="359087" y="405449"/>
                  </a:lnTo>
                  <a:lnTo>
                    <a:pt x="424485" y="415232"/>
                  </a:lnTo>
                  <a:lnTo>
                    <a:pt x="494825" y="424804"/>
                  </a:lnTo>
                  <a:lnTo>
                    <a:pt x="569989" y="434158"/>
                  </a:lnTo>
                  <a:lnTo>
                    <a:pt x="649858" y="443286"/>
                  </a:lnTo>
                  <a:lnTo>
                    <a:pt x="734312" y="452178"/>
                  </a:lnTo>
                  <a:lnTo>
                    <a:pt x="823233" y="460826"/>
                  </a:lnTo>
                  <a:lnTo>
                    <a:pt x="916501" y="469222"/>
                  </a:lnTo>
                  <a:lnTo>
                    <a:pt x="1013996" y="477357"/>
                  </a:lnTo>
                  <a:lnTo>
                    <a:pt x="1115601" y="485222"/>
                  </a:lnTo>
                  <a:lnTo>
                    <a:pt x="1221196" y="492809"/>
                  </a:lnTo>
                  <a:lnTo>
                    <a:pt x="1330662" y="500110"/>
                  </a:lnTo>
                  <a:lnTo>
                    <a:pt x="1443879" y="507115"/>
                  </a:lnTo>
                  <a:lnTo>
                    <a:pt x="1560729" y="513816"/>
                  </a:lnTo>
                  <a:lnTo>
                    <a:pt x="1742554" y="523280"/>
                  </a:lnTo>
                  <a:lnTo>
                    <a:pt x="1931883" y="532012"/>
                  </a:lnTo>
                  <a:lnTo>
                    <a:pt x="2128313" y="539984"/>
                  </a:lnTo>
                  <a:lnTo>
                    <a:pt x="2331442" y="547166"/>
                  </a:lnTo>
                  <a:lnTo>
                    <a:pt x="2540869" y="553529"/>
                  </a:lnTo>
                  <a:lnTo>
                    <a:pt x="2756191" y="559046"/>
                  </a:lnTo>
                  <a:lnTo>
                    <a:pt x="2977006" y="563686"/>
                  </a:lnTo>
                  <a:lnTo>
                    <a:pt x="3202913" y="567422"/>
                  </a:lnTo>
                  <a:lnTo>
                    <a:pt x="3433509" y="570223"/>
                  </a:lnTo>
                  <a:lnTo>
                    <a:pt x="3668393" y="572062"/>
                  </a:lnTo>
                  <a:lnTo>
                    <a:pt x="3907162" y="572909"/>
                  </a:lnTo>
                  <a:lnTo>
                    <a:pt x="4147926" y="572739"/>
                  </a:lnTo>
                  <a:lnTo>
                    <a:pt x="4385444" y="571558"/>
                  </a:lnTo>
                  <a:lnTo>
                    <a:pt x="4618944" y="569395"/>
                  </a:lnTo>
                  <a:lnTo>
                    <a:pt x="4848021" y="566279"/>
                  </a:lnTo>
                  <a:lnTo>
                    <a:pt x="5072276" y="562239"/>
                  </a:lnTo>
                  <a:lnTo>
                    <a:pt x="5291305" y="557303"/>
                  </a:lnTo>
                  <a:lnTo>
                    <a:pt x="5504706" y="551501"/>
                  </a:lnTo>
                  <a:lnTo>
                    <a:pt x="5712078" y="544861"/>
                  </a:lnTo>
                  <a:lnTo>
                    <a:pt x="5913019" y="537413"/>
                  </a:lnTo>
                  <a:lnTo>
                    <a:pt x="6107127" y="529185"/>
                  </a:lnTo>
                  <a:lnTo>
                    <a:pt x="6293999" y="520206"/>
                  </a:lnTo>
                  <a:lnTo>
                    <a:pt x="6473234" y="510504"/>
                  </a:lnTo>
                  <a:lnTo>
                    <a:pt x="6588282" y="503650"/>
                  </a:lnTo>
                  <a:lnTo>
                    <a:pt x="6699639" y="496496"/>
                  </a:lnTo>
                  <a:lnTo>
                    <a:pt x="6807184" y="489051"/>
                  </a:lnTo>
                  <a:lnTo>
                    <a:pt x="6910798" y="481324"/>
                  </a:lnTo>
                  <a:lnTo>
                    <a:pt x="7010364" y="473323"/>
                  </a:lnTo>
                  <a:lnTo>
                    <a:pt x="7105760" y="465056"/>
                  </a:lnTo>
                  <a:lnTo>
                    <a:pt x="7196869" y="456533"/>
                  </a:lnTo>
                  <a:lnTo>
                    <a:pt x="7283571" y="447762"/>
                  </a:lnTo>
                  <a:lnTo>
                    <a:pt x="7365748" y="438751"/>
                  </a:lnTo>
                  <a:lnTo>
                    <a:pt x="7443279" y="429509"/>
                  </a:lnTo>
                  <a:lnTo>
                    <a:pt x="7516046" y="420045"/>
                  </a:lnTo>
                  <a:lnTo>
                    <a:pt x="7583930" y="410366"/>
                  </a:lnTo>
                  <a:lnTo>
                    <a:pt x="7646812" y="400482"/>
                  </a:lnTo>
                  <a:lnTo>
                    <a:pt x="7704572" y="390402"/>
                  </a:lnTo>
                  <a:lnTo>
                    <a:pt x="7757092" y="380133"/>
                  </a:lnTo>
                  <a:lnTo>
                    <a:pt x="7804252" y="369684"/>
                  </a:lnTo>
                  <a:lnTo>
                    <a:pt x="7845933" y="359064"/>
                  </a:lnTo>
                  <a:lnTo>
                    <a:pt x="7897922" y="342832"/>
                  </a:lnTo>
                  <a:lnTo>
                    <a:pt x="7936914" y="326263"/>
                  </a:lnTo>
                  <a:lnTo>
                    <a:pt x="7967990" y="303697"/>
                  </a:lnTo>
                  <a:lnTo>
                    <a:pt x="7975092" y="286454"/>
                  </a:lnTo>
                  <a:lnTo>
                    <a:pt x="7974297" y="280679"/>
                  </a:lnTo>
                  <a:lnTo>
                    <a:pt x="7946953" y="252238"/>
                  </a:lnTo>
                  <a:lnTo>
                    <a:pt x="7912383" y="235564"/>
                  </a:lnTo>
                  <a:lnTo>
                    <a:pt x="7864682" y="219216"/>
                  </a:lnTo>
                  <a:lnTo>
                    <a:pt x="7825785" y="208514"/>
                  </a:lnTo>
                  <a:lnTo>
                    <a:pt x="7781349" y="197979"/>
                  </a:lnTo>
                  <a:lnTo>
                    <a:pt x="7731495" y="187619"/>
                  </a:lnTo>
                  <a:lnTo>
                    <a:pt x="7676340" y="177443"/>
                  </a:lnTo>
                  <a:lnTo>
                    <a:pt x="7616004" y="167460"/>
                  </a:lnTo>
                  <a:lnTo>
                    <a:pt x="7550606" y="157677"/>
                  </a:lnTo>
                  <a:lnTo>
                    <a:pt x="7480266" y="148105"/>
                  </a:lnTo>
                  <a:lnTo>
                    <a:pt x="7405102" y="138750"/>
                  </a:lnTo>
                  <a:lnTo>
                    <a:pt x="7325233" y="129623"/>
                  </a:lnTo>
                  <a:lnTo>
                    <a:pt x="7240779" y="120731"/>
                  </a:lnTo>
                  <a:lnTo>
                    <a:pt x="7151858" y="112082"/>
                  </a:lnTo>
                  <a:lnTo>
                    <a:pt x="7058590" y="103687"/>
                  </a:lnTo>
                  <a:lnTo>
                    <a:pt x="6961095" y="95552"/>
                  </a:lnTo>
                  <a:lnTo>
                    <a:pt x="6859490" y="87687"/>
                  </a:lnTo>
                  <a:lnTo>
                    <a:pt x="6753895" y="80099"/>
                  </a:lnTo>
                  <a:lnTo>
                    <a:pt x="6644429" y="72799"/>
                  </a:lnTo>
                  <a:lnTo>
                    <a:pt x="6531212" y="65794"/>
                  </a:lnTo>
                  <a:lnTo>
                    <a:pt x="6414362" y="59092"/>
                  </a:lnTo>
                  <a:lnTo>
                    <a:pt x="6232537" y="49629"/>
                  </a:lnTo>
                  <a:lnTo>
                    <a:pt x="6043208" y="40897"/>
                  </a:lnTo>
                  <a:lnTo>
                    <a:pt x="5846778" y="32925"/>
                  </a:lnTo>
                  <a:lnTo>
                    <a:pt x="5643649" y="25743"/>
                  </a:lnTo>
                  <a:lnTo>
                    <a:pt x="5434222" y="19379"/>
                  </a:lnTo>
                  <a:lnTo>
                    <a:pt x="5218900" y="13863"/>
                  </a:lnTo>
                  <a:lnTo>
                    <a:pt x="4998085" y="9223"/>
                  </a:lnTo>
                  <a:lnTo>
                    <a:pt x="4772178" y="5487"/>
                  </a:lnTo>
                  <a:lnTo>
                    <a:pt x="4541582" y="2686"/>
                  </a:lnTo>
                  <a:lnTo>
                    <a:pt x="4306698" y="847"/>
                  </a:lnTo>
                  <a:lnTo>
                    <a:pt x="4067929" y="0"/>
                  </a:lnTo>
                  <a:close/>
                </a:path>
              </a:pathLst>
            </a:custGeom>
            <a:solidFill>
              <a:srgbClr val="5B9BD4"/>
            </a:solidFill>
          </p:spPr>
          <p:txBody>
            <a:bodyPr wrap="square" lIns="0" tIns="0" rIns="0" bIns="0" rtlCol="0"/>
            <a:lstStyle/>
            <a:p>
              <a:endParaRPr/>
            </a:p>
          </p:txBody>
        </p:sp>
        <p:sp>
          <p:nvSpPr>
            <p:cNvPr id="18" name="object 5"/>
            <p:cNvSpPr/>
            <p:nvPr/>
          </p:nvSpPr>
          <p:spPr>
            <a:xfrm>
              <a:off x="629412" y="5728716"/>
              <a:ext cx="7975600" cy="573405"/>
            </a:xfrm>
            <a:custGeom>
              <a:avLst/>
              <a:gdLst/>
              <a:ahLst/>
              <a:cxnLst/>
              <a:rect l="l" t="t" r="r" b="b"/>
              <a:pathLst>
                <a:path w="7975600" h="573404">
                  <a:moveTo>
                    <a:pt x="0" y="286512"/>
                  </a:moveTo>
                  <a:lnTo>
                    <a:pt x="28138" y="252295"/>
                  </a:lnTo>
                  <a:lnTo>
                    <a:pt x="62708" y="235621"/>
                  </a:lnTo>
                  <a:lnTo>
                    <a:pt x="110409" y="219273"/>
                  </a:lnTo>
                  <a:lnTo>
                    <a:pt x="149306" y="208571"/>
                  </a:lnTo>
                  <a:lnTo>
                    <a:pt x="193742" y="198036"/>
                  </a:lnTo>
                  <a:lnTo>
                    <a:pt x="243596" y="187676"/>
                  </a:lnTo>
                  <a:lnTo>
                    <a:pt x="298751" y="177500"/>
                  </a:lnTo>
                  <a:lnTo>
                    <a:pt x="359087" y="167517"/>
                  </a:lnTo>
                  <a:lnTo>
                    <a:pt x="424485" y="157734"/>
                  </a:lnTo>
                  <a:lnTo>
                    <a:pt x="494825" y="148162"/>
                  </a:lnTo>
                  <a:lnTo>
                    <a:pt x="569989" y="138808"/>
                  </a:lnTo>
                  <a:lnTo>
                    <a:pt x="609343" y="134215"/>
                  </a:lnTo>
                  <a:lnTo>
                    <a:pt x="649858" y="129680"/>
                  </a:lnTo>
                  <a:lnTo>
                    <a:pt x="691520" y="125204"/>
                  </a:lnTo>
                  <a:lnTo>
                    <a:pt x="734312" y="120788"/>
                  </a:lnTo>
                  <a:lnTo>
                    <a:pt x="778222" y="116433"/>
                  </a:lnTo>
                  <a:lnTo>
                    <a:pt x="823233" y="112140"/>
                  </a:lnTo>
                  <a:lnTo>
                    <a:pt x="869331" y="107909"/>
                  </a:lnTo>
                  <a:lnTo>
                    <a:pt x="916501" y="103744"/>
                  </a:lnTo>
                  <a:lnTo>
                    <a:pt x="964727" y="99643"/>
                  </a:lnTo>
                  <a:lnTo>
                    <a:pt x="1013996" y="95609"/>
                  </a:lnTo>
                  <a:lnTo>
                    <a:pt x="1064293" y="91642"/>
                  </a:lnTo>
                  <a:lnTo>
                    <a:pt x="1115601" y="87744"/>
                  </a:lnTo>
                  <a:lnTo>
                    <a:pt x="1167907" y="83915"/>
                  </a:lnTo>
                  <a:lnTo>
                    <a:pt x="1221196" y="80156"/>
                  </a:lnTo>
                  <a:lnTo>
                    <a:pt x="1275452" y="76470"/>
                  </a:lnTo>
                  <a:lnTo>
                    <a:pt x="1330662" y="72856"/>
                  </a:lnTo>
                  <a:lnTo>
                    <a:pt x="1386809" y="69316"/>
                  </a:lnTo>
                  <a:lnTo>
                    <a:pt x="1443879" y="65851"/>
                  </a:lnTo>
                  <a:lnTo>
                    <a:pt x="1501857" y="62462"/>
                  </a:lnTo>
                  <a:lnTo>
                    <a:pt x="1560729" y="59149"/>
                  </a:lnTo>
                  <a:lnTo>
                    <a:pt x="1620479" y="55915"/>
                  </a:lnTo>
                  <a:lnTo>
                    <a:pt x="1681092" y="52760"/>
                  </a:lnTo>
                  <a:lnTo>
                    <a:pt x="1742554" y="49686"/>
                  </a:lnTo>
                  <a:lnTo>
                    <a:pt x="1804850" y="46692"/>
                  </a:lnTo>
                  <a:lnTo>
                    <a:pt x="1867964" y="43781"/>
                  </a:lnTo>
                  <a:lnTo>
                    <a:pt x="1931883" y="40954"/>
                  </a:lnTo>
                  <a:lnTo>
                    <a:pt x="1996590" y="38211"/>
                  </a:lnTo>
                  <a:lnTo>
                    <a:pt x="2062072" y="35553"/>
                  </a:lnTo>
                  <a:lnTo>
                    <a:pt x="2128313" y="32982"/>
                  </a:lnTo>
                  <a:lnTo>
                    <a:pt x="2195298" y="30499"/>
                  </a:lnTo>
                  <a:lnTo>
                    <a:pt x="2263013" y="28105"/>
                  </a:lnTo>
                  <a:lnTo>
                    <a:pt x="2331442" y="25800"/>
                  </a:lnTo>
                  <a:lnTo>
                    <a:pt x="2400571" y="23587"/>
                  </a:lnTo>
                  <a:lnTo>
                    <a:pt x="2470385" y="21465"/>
                  </a:lnTo>
                  <a:lnTo>
                    <a:pt x="2540869" y="19436"/>
                  </a:lnTo>
                  <a:lnTo>
                    <a:pt x="2612007" y="17502"/>
                  </a:lnTo>
                  <a:lnTo>
                    <a:pt x="2683786" y="15663"/>
                  </a:lnTo>
                  <a:lnTo>
                    <a:pt x="2756191" y="13920"/>
                  </a:lnTo>
                  <a:lnTo>
                    <a:pt x="2829205" y="12274"/>
                  </a:lnTo>
                  <a:lnTo>
                    <a:pt x="2902815" y="10727"/>
                  </a:lnTo>
                  <a:lnTo>
                    <a:pt x="2977006" y="9280"/>
                  </a:lnTo>
                  <a:lnTo>
                    <a:pt x="3051762" y="7932"/>
                  </a:lnTo>
                  <a:lnTo>
                    <a:pt x="3127070" y="6687"/>
                  </a:lnTo>
                  <a:lnTo>
                    <a:pt x="3202913" y="5544"/>
                  </a:lnTo>
                  <a:lnTo>
                    <a:pt x="3279277" y="4505"/>
                  </a:lnTo>
                  <a:lnTo>
                    <a:pt x="3356147" y="3571"/>
                  </a:lnTo>
                  <a:lnTo>
                    <a:pt x="3433509" y="2743"/>
                  </a:lnTo>
                  <a:lnTo>
                    <a:pt x="3511347" y="2021"/>
                  </a:lnTo>
                  <a:lnTo>
                    <a:pt x="3589647" y="1408"/>
                  </a:lnTo>
                  <a:lnTo>
                    <a:pt x="3668393" y="904"/>
                  </a:lnTo>
                  <a:lnTo>
                    <a:pt x="3747571" y="510"/>
                  </a:lnTo>
                  <a:lnTo>
                    <a:pt x="3827165" y="227"/>
                  </a:lnTo>
                  <a:lnTo>
                    <a:pt x="3907162" y="57"/>
                  </a:lnTo>
                  <a:lnTo>
                    <a:pt x="3987546" y="0"/>
                  </a:lnTo>
                  <a:lnTo>
                    <a:pt x="4067929" y="57"/>
                  </a:lnTo>
                  <a:lnTo>
                    <a:pt x="4147926" y="227"/>
                  </a:lnTo>
                  <a:lnTo>
                    <a:pt x="4227520" y="510"/>
                  </a:lnTo>
                  <a:lnTo>
                    <a:pt x="4306698" y="904"/>
                  </a:lnTo>
                  <a:lnTo>
                    <a:pt x="4385444" y="1408"/>
                  </a:lnTo>
                  <a:lnTo>
                    <a:pt x="4463744" y="2021"/>
                  </a:lnTo>
                  <a:lnTo>
                    <a:pt x="4541582" y="2743"/>
                  </a:lnTo>
                  <a:lnTo>
                    <a:pt x="4618944" y="3571"/>
                  </a:lnTo>
                  <a:lnTo>
                    <a:pt x="4695814" y="4505"/>
                  </a:lnTo>
                  <a:lnTo>
                    <a:pt x="4772178" y="5544"/>
                  </a:lnTo>
                  <a:lnTo>
                    <a:pt x="4848021" y="6687"/>
                  </a:lnTo>
                  <a:lnTo>
                    <a:pt x="4923329" y="7932"/>
                  </a:lnTo>
                  <a:lnTo>
                    <a:pt x="4998085" y="9280"/>
                  </a:lnTo>
                  <a:lnTo>
                    <a:pt x="5072276" y="10727"/>
                  </a:lnTo>
                  <a:lnTo>
                    <a:pt x="5145886" y="12274"/>
                  </a:lnTo>
                  <a:lnTo>
                    <a:pt x="5218900" y="13920"/>
                  </a:lnTo>
                  <a:lnTo>
                    <a:pt x="5291305" y="15663"/>
                  </a:lnTo>
                  <a:lnTo>
                    <a:pt x="5363084" y="17502"/>
                  </a:lnTo>
                  <a:lnTo>
                    <a:pt x="5434222" y="19436"/>
                  </a:lnTo>
                  <a:lnTo>
                    <a:pt x="5504706" y="21465"/>
                  </a:lnTo>
                  <a:lnTo>
                    <a:pt x="5574520" y="23587"/>
                  </a:lnTo>
                  <a:lnTo>
                    <a:pt x="5643649" y="25800"/>
                  </a:lnTo>
                  <a:lnTo>
                    <a:pt x="5712078" y="28105"/>
                  </a:lnTo>
                  <a:lnTo>
                    <a:pt x="5779793" y="30499"/>
                  </a:lnTo>
                  <a:lnTo>
                    <a:pt x="5846778" y="32982"/>
                  </a:lnTo>
                  <a:lnTo>
                    <a:pt x="5913019" y="35553"/>
                  </a:lnTo>
                  <a:lnTo>
                    <a:pt x="5978501" y="38211"/>
                  </a:lnTo>
                  <a:lnTo>
                    <a:pt x="6043208" y="40954"/>
                  </a:lnTo>
                  <a:lnTo>
                    <a:pt x="6107127" y="43781"/>
                  </a:lnTo>
                  <a:lnTo>
                    <a:pt x="6170241" y="46692"/>
                  </a:lnTo>
                  <a:lnTo>
                    <a:pt x="6232537" y="49686"/>
                  </a:lnTo>
                  <a:lnTo>
                    <a:pt x="6293999" y="52760"/>
                  </a:lnTo>
                  <a:lnTo>
                    <a:pt x="6354612" y="55915"/>
                  </a:lnTo>
                  <a:lnTo>
                    <a:pt x="6414362" y="59149"/>
                  </a:lnTo>
                  <a:lnTo>
                    <a:pt x="6473234" y="62462"/>
                  </a:lnTo>
                  <a:lnTo>
                    <a:pt x="6531212" y="65851"/>
                  </a:lnTo>
                  <a:lnTo>
                    <a:pt x="6588282" y="69316"/>
                  </a:lnTo>
                  <a:lnTo>
                    <a:pt x="6644429" y="72856"/>
                  </a:lnTo>
                  <a:lnTo>
                    <a:pt x="6699639" y="76470"/>
                  </a:lnTo>
                  <a:lnTo>
                    <a:pt x="6753895" y="80156"/>
                  </a:lnTo>
                  <a:lnTo>
                    <a:pt x="6807184" y="83915"/>
                  </a:lnTo>
                  <a:lnTo>
                    <a:pt x="6859490" y="87744"/>
                  </a:lnTo>
                  <a:lnTo>
                    <a:pt x="6910798" y="91642"/>
                  </a:lnTo>
                  <a:lnTo>
                    <a:pt x="6961095" y="95609"/>
                  </a:lnTo>
                  <a:lnTo>
                    <a:pt x="7010364" y="99643"/>
                  </a:lnTo>
                  <a:lnTo>
                    <a:pt x="7058590" y="103744"/>
                  </a:lnTo>
                  <a:lnTo>
                    <a:pt x="7105760" y="107909"/>
                  </a:lnTo>
                  <a:lnTo>
                    <a:pt x="7151858" y="112140"/>
                  </a:lnTo>
                  <a:lnTo>
                    <a:pt x="7196869" y="116433"/>
                  </a:lnTo>
                  <a:lnTo>
                    <a:pt x="7240779" y="120788"/>
                  </a:lnTo>
                  <a:lnTo>
                    <a:pt x="7283571" y="125204"/>
                  </a:lnTo>
                  <a:lnTo>
                    <a:pt x="7325233" y="129680"/>
                  </a:lnTo>
                  <a:lnTo>
                    <a:pt x="7365748" y="134215"/>
                  </a:lnTo>
                  <a:lnTo>
                    <a:pt x="7405102" y="138808"/>
                  </a:lnTo>
                  <a:lnTo>
                    <a:pt x="7443279" y="143457"/>
                  </a:lnTo>
                  <a:lnTo>
                    <a:pt x="7516046" y="152921"/>
                  </a:lnTo>
                  <a:lnTo>
                    <a:pt x="7583930" y="162600"/>
                  </a:lnTo>
                  <a:lnTo>
                    <a:pt x="7646812" y="172484"/>
                  </a:lnTo>
                  <a:lnTo>
                    <a:pt x="7704572" y="182564"/>
                  </a:lnTo>
                  <a:lnTo>
                    <a:pt x="7757092" y="192833"/>
                  </a:lnTo>
                  <a:lnTo>
                    <a:pt x="7804252" y="203282"/>
                  </a:lnTo>
                  <a:lnTo>
                    <a:pt x="7845933" y="213902"/>
                  </a:lnTo>
                  <a:lnTo>
                    <a:pt x="7897922" y="230134"/>
                  </a:lnTo>
                  <a:lnTo>
                    <a:pt x="7936914" y="246703"/>
                  </a:lnTo>
                  <a:lnTo>
                    <a:pt x="7967990" y="269269"/>
                  </a:lnTo>
                  <a:lnTo>
                    <a:pt x="7975092" y="286512"/>
                  </a:lnTo>
                  <a:lnTo>
                    <a:pt x="7974297" y="292287"/>
                  </a:lnTo>
                  <a:lnTo>
                    <a:pt x="7946953" y="320728"/>
                  </a:lnTo>
                  <a:lnTo>
                    <a:pt x="7912383" y="337402"/>
                  </a:lnTo>
                  <a:lnTo>
                    <a:pt x="7864682" y="353750"/>
                  </a:lnTo>
                  <a:lnTo>
                    <a:pt x="7825785" y="364452"/>
                  </a:lnTo>
                  <a:lnTo>
                    <a:pt x="7781349" y="374987"/>
                  </a:lnTo>
                  <a:lnTo>
                    <a:pt x="7731495" y="385347"/>
                  </a:lnTo>
                  <a:lnTo>
                    <a:pt x="7676340" y="395523"/>
                  </a:lnTo>
                  <a:lnTo>
                    <a:pt x="7616004" y="405506"/>
                  </a:lnTo>
                  <a:lnTo>
                    <a:pt x="7550606" y="415289"/>
                  </a:lnTo>
                  <a:lnTo>
                    <a:pt x="7480266" y="424861"/>
                  </a:lnTo>
                  <a:lnTo>
                    <a:pt x="7405102" y="434215"/>
                  </a:lnTo>
                  <a:lnTo>
                    <a:pt x="7365748" y="438808"/>
                  </a:lnTo>
                  <a:lnTo>
                    <a:pt x="7325233" y="443343"/>
                  </a:lnTo>
                  <a:lnTo>
                    <a:pt x="7283571" y="447819"/>
                  </a:lnTo>
                  <a:lnTo>
                    <a:pt x="7240779" y="452235"/>
                  </a:lnTo>
                  <a:lnTo>
                    <a:pt x="7196869" y="456590"/>
                  </a:lnTo>
                  <a:lnTo>
                    <a:pt x="7151858" y="460883"/>
                  </a:lnTo>
                  <a:lnTo>
                    <a:pt x="7105760" y="465114"/>
                  </a:lnTo>
                  <a:lnTo>
                    <a:pt x="7058590" y="469279"/>
                  </a:lnTo>
                  <a:lnTo>
                    <a:pt x="7010364" y="473380"/>
                  </a:lnTo>
                  <a:lnTo>
                    <a:pt x="6961095" y="477414"/>
                  </a:lnTo>
                  <a:lnTo>
                    <a:pt x="6910798" y="481381"/>
                  </a:lnTo>
                  <a:lnTo>
                    <a:pt x="6859490" y="485279"/>
                  </a:lnTo>
                  <a:lnTo>
                    <a:pt x="6807184" y="489108"/>
                  </a:lnTo>
                  <a:lnTo>
                    <a:pt x="6753895" y="492867"/>
                  </a:lnTo>
                  <a:lnTo>
                    <a:pt x="6699639" y="496553"/>
                  </a:lnTo>
                  <a:lnTo>
                    <a:pt x="6644429" y="500167"/>
                  </a:lnTo>
                  <a:lnTo>
                    <a:pt x="6588282" y="503707"/>
                  </a:lnTo>
                  <a:lnTo>
                    <a:pt x="6531212" y="507172"/>
                  </a:lnTo>
                  <a:lnTo>
                    <a:pt x="6473234" y="510561"/>
                  </a:lnTo>
                  <a:lnTo>
                    <a:pt x="6414362" y="513874"/>
                  </a:lnTo>
                  <a:lnTo>
                    <a:pt x="6354612" y="517108"/>
                  </a:lnTo>
                  <a:lnTo>
                    <a:pt x="6293999" y="520263"/>
                  </a:lnTo>
                  <a:lnTo>
                    <a:pt x="6232537" y="523337"/>
                  </a:lnTo>
                  <a:lnTo>
                    <a:pt x="6170241" y="526331"/>
                  </a:lnTo>
                  <a:lnTo>
                    <a:pt x="6107127" y="529242"/>
                  </a:lnTo>
                  <a:lnTo>
                    <a:pt x="6043208" y="532069"/>
                  </a:lnTo>
                  <a:lnTo>
                    <a:pt x="5978501" y="534812"/>
                  </a:lnTo>
                  <a:lnTo>
                    <a:pt x="5913019" y="537470"/>
                  </a:lnTo>
                  <a:lnTo>
                    <a:pt x="5846778" y="540041"/>
                  </a:lnTo>
                  <a:lnTo>
                    <a:pt x="5779793" y="542524"/>
                  </a:lnTo>
                  <a:lnTo>
                    <a:pt x="5712078" y="544918"/>
                  </a:lnTo>
                  <a:lnTo>
                    <a:pt x="5643649" y="547223"/>
                  </a:lnTo>
                  <a:lnTo>
                    <a:pt x="5574520" y="549436"/>
                  </a:lnTo>
                  <a:lnTo>
                    <a:pt x="5504706" y="551558"/>
                  </a:lnTo>
                  <a:lnTo>
                    <a:pt x="5434222" y="553587"/>
                  </a:lnTo>
                  <a:lnTo>
                    <a:pt x="5363084" y="555521"/>
                  </a:lnTo>
                  <a:lnTo>
                    <a:pt x="5291305" y="557360"/>
                  </a:lnTo>
                  <a:lnTo>
                    <a:pt x="5218900" y="559103"/>
                  </a:lnTo>
                  <a:lnTo>
                    <a:pt x="5145886" y="560749"/>
                  </a:lnTo>
                  <a:lnTo>
                    <a:pt x="5072276" y="562296"/>
                  </a:lnTo>
                  <a:lnTo>
                    <a:pt x="4998085" y="563743"/>
                  </a:lnTo>
                  <a:lnTo>
                    <a:pt x="4923329" y="565091"/>
                  </a:lnTo>
                  <a:lnTo>
                    <a:pt x="4848021" y="566336"/>
                  </a:lnTo>
                  <a:lnTo>
                    <a:pt x="4772178" y="567479"/>
                  </a:lnTo>
                  <a:lnTo>
                    <a:pt x="4695814" y="568518"/>
                  </a:lnTo>
                  <a:lnTo>
                    <a:pt x="4618944" y="569452"/>
                  </a:lnTo>
                  <a:lnTo>
                    <a:pt x="4541582" y="570280"/>
                  </a:lnTo>
                  <a:lnTo>
                    <a:pt x="4463744" y="571002"/>
                  </a:lnTo>
                  <a:lnTo>
                    <a:pt x="4385444" y="571615"/>
                  </a:lnTo>
                  <a:lnTo>
                    <a:pt x="4306698" y="572119"/>
                  </a:lnTo>
                  <a:lnTo>
                    <a:pt x="4227520" y="572513"/>
                  </a:lnTo>
                  <a:lnTo>
                    <a:pt x="4147926" y="572796"/>
                  </a:lnTo>
                  <a:lnTo>
                    <a:pt x="4067929" y="572966"/>
                  </a:lnTo>
                  <a:lnTo>
                    <a:pt x="3987546" y="573024"/>
                  </a:lnTo>
                  <a:lnTo>
                    <a:pt x="3907162" y="572966"/>
                  </a:lnTo>
                  <a:lnTo>
                    <a:pt x="3827165" y="572796"/>
                  </a:lnTo>
                  <a:lnTo>
                    <a:pt x="3747571" y="572513"/>
                  </a:lnTo>
                  <a:lnTo>
                    <a:pt x="3668393" y="572119"/>
                  </a:lnTo>
                  <a:lnTo>
                    <a:pt x="3589647" y="571615"/>
                  </a:lnTo>
                  <a:lnTo>
                    <a:pt x="3511347" y="571002"/>
                  </a:lnTo>
                  <a:lnTo>
                    <a:pt x="3433509" y="570280"/>
                  </a:lnTo>
                  <a:lnTo>
                    <a:pt x="3356147" y="569452"/>
                  </a:lnTo>
                  <a:lnTo>
                    <a:pt x="3279277" y="568518"/>
                  </a:lnTo>
                  <a:lnTo>
                    <a:pt x="3202913" y="567479"/>
                  </a:lnTo>
                  <a:lnTo>
                    <a:pt x="3127070" y="566336"/>
                  </a:lnTo>
                  <a:lnTo>
                    <a:pt x="3051762" y="565091"/>
                  </a:lnTo>
                  <a:lnTo>
                    <a:pt x="2977006" y="563743"/>
                  </a:lnTo>
                  <a:lnTo>
                    <a:pt x="2902815" y="562296"/>
                  </a:lnTo>
                  <a:lnTo>
                    <a:pt x="2829205" y="560749"/>
                  </a:lnTo>
                  <a:lnTo>
                    <a:pt x="2756191" y="559103"/>
                  </a:lnTo>
                  <a:lnTo>
                    <a:pt x="2683786" y="557360"/>
                  </a:lnTo>
                  <a:lnTo>
                    <a:pt x="2612007" y="555521"/>
                  </a:lnTo>
                  <a:lnTo>
                    <a:pt x="2540869" y="553587"/>
                  </a:lnTo>
                  <a:lnTo>
                    <a:pt x="2470385" y="551558"/>
                  </a:lnTo>
                  <a:lnTo>
                    <a:pt x="2400571" y="549436"/>
                  </a:lnTo>
                  <a:lnTo>
                    <a:pt x="2331442" y="547223"/>
                  </a:lnTo>
                  <a:lnTo>
                    <a:pt x="2263013" y="544918"/>
                  </a:lnTo>
                  <a:lnTo>
                    <a:pt x="2195298" y="542524"/>
                  </a:lnTo>
                  <a:lnTo>
                    <a:pt x="2128313" y="540041"/>
                  </a:lnTo>
                  <a:lnTo>
                    <a:pt x="2062072" y="537470"/>
                  </a:lnTo>
                  <a:lnTo>
                    <a:pt x="1996590" y="534812"/>
                  </a:lnTo>
                  <a:lnTo>
                    <a:pt x="1931883" y="532069"/>
                  </a:lnTo>
                  <a:lnTo>
                    <a:pt x="1867964" y="529242"/>
                  </a:lnTo>
                  <a:lnTo>
                    <a:pt x="1804850" y="526331"/>
                  </a:lnTo>
                  <a:lnTo>
                    <a:pt x="1742554" y="523337"/>
                  </a:lnTo>
                  <a:lnTo>
                    <a:pt x="1681092" y="520263"/>
                  </a:lnTo>
                  <a:lnTo>
                    <a:pt x="1620479" y="517108"/>
                  </a:lnTo>
                  <a:lnTo>
                    <a:pt x="1560729" y="513874"/>
                  </a:lnTo>
                  <a:lnTo>
                    <a:pt x="1501857" y="510561"/>
                  </a:lnTo>
                  <a:lnTo>
                    <a:pt x="1443879" y="507172"/>
                  </a:lnTo>
                  <a:lnTo>
                    <a:pt x="1386809" y="503707"/>
                  </a:lnTo>
                  <a:lnTo>
                    <a:pt x="1330662" y="500167"/>
                  </a:lnTo>
                  <a:lnTo>
                    <a:pt x="1275452" y="496553"/>
                  </a:lnTo>
                  <a:lnTo>
                    <a:pt x="1221196" y="492867"/>
                  </a:lnTo>
                  <a:lnTo>
                    <a:pt x="1167907" y="489108"/>
                  </a:lnTo>
                  <a:lnTo>
                    <a:pt x="1115601" y="485279"/>
                  </a:lnTo>
                  <a:lnTo>
                    <a:pt x="1064293" y="481381"/>
                  </a:lnTo>
                  <a:lnTo>
                    <a:pt x="1013996" y="477414"/>
                  </a:lnTo>
                  <a:lnTo>
                    <a:pt x="964727" y="473380"/>
                  </a:lnTo>
                  <a:lnTo>
                    <a:pt x="916501" y="469279"/>
                  </a:lnTo>
                  <a:lnTo>
                    <a:pt x="869331" y="465114"/>
                  </a:lnTo>
                  <a:lnTo>
                    <a:pt x="823233" y="460883"/>
                  </a:lnTo>
                  <a:lnTo>
                    <a:pt x="778222" y="456590"/>
                  </a:lnTo>
                  <a:lnTo>
                    <a:pt x="734312" y="452235"/>
                  </a:lnTo>
                  <a:lnTo>
                    <a:pt x="691520" y="447819"/>
                  </a:lnTo>
                  <a:lnTo>
                    <a:pt x="649858" y="443343"/>
                  </a:lnTo>
                  <a:lnTo>
                    <a:pt x="609343" y="438808"/>
                  </a:lnTo>
                  <a:lnTo>
                    <a:pt x="569989" y="434215"/>
                  </a:lnTo>
                  <a:lnTo>
                    <a:pt x="531812" y="429566"/>
                  </a:lnTo>
                  <a:lnTo>
                    <a:pt x="459045" y="420102"/>
                  </a:lnTo>
                  <a:lnTo>
                    <a:pt x="391161" y="410423"/>
                  </a:lnTo>
                  <a:lnTo>
                    <a:pt x="328279" y="400539"/>
                  </a:lnTo>
                  <a:lnTo>
                    <a:pt x="270519" y="390459"/>
                  </a:lnTo>
                  <a:lnTo>
                    <a:pt x="217999" y="380190"/>
                  </a:lnTo>
                  <a:lnTo>
                    <a:pt x="170839" y="369741"/>
                  </a:lnTo>
                  <a:lnTo>
                    <a:pt x="129158" y="359121"/>
                  </a:lnTo>
                  <a:lnTo>
                    <a:pt x="77169" y="342889"/>
                  </a:lnTo>
                  <a:lnTo>
                    <a:pt x="38177" y="326320"/>
                  </a:lnTo>
                  <a:lnTo>
                    <a:pt x="7101" y="303754"/>
                  </a:lnTo>
                  <a:lnTo>
                    <a:pt x="0" y="286512"/>
                  </a:lnTo>
                  <a:close/>
                </a:path>
              </a:pathLst>
            </a:custGeom>
            <a:ln w="12192">
              <a:solidFill>
                <a:srgbClr val="41709C"/>
              </a:solidFill>
            </a:ln>
          </p:spPr>
          <p:txBody>
            <a:bodyPr wrap="square" lIns="0" tIns="0" rIns="0" bIns="0" rtlCol="0"/>
            <a:lstStyle/>
            <a:p>
              <a:endParaRPr/>
            </a:p>
          </p:txBody>
        </p:sp>
      </p:grpSp>
      <p:sp>
        <p:nvSpPr>
          <p:cNvPr id="19" name="object 6"/>
          <p:cNvSpPr txBox="1"/>
          <p:nvPr/>
        </p:nvSpPr>
        <p:spPr>
          <a:xfrm>
            <a:off x="2270568" y="4838831"/>
            <a:ext cx="4810125" cy="574040"/>
          </a:xfrm>
          <a:prstGeom prst="rect">
            <a:avLst/>
          </a:prstGeom>
        </p:spPr>
        <p:txBody>
          <a:bodyPr vert="horz" wrap="square" lIns="0" tIns="12700" rIns="0" bIns="0" rtlCol="0">
            <a:spAutoFit/>
          </a:bodyPr>
          <a:lstStyle/>
          <a:p>
            <a:pPr marL="1870710" marR="5080" indent="-1858010">
              <a:lnSpc>
                <a:spcPct val="100000"/>
              </a:lnSpc>
              <a:spcBef>
                <a:spcPts val="100"/>
              </a:spcBef>
            </a:pPr>
            <a:r>
              <a:rPr sz="1800" b="1" spc="-5" dirty="0">
                <a:solidFill>
                  <a:schemeClr val="bg1"/>
                </a:solidFill>
                <a:latin typeface="Calibri"/>
                <a:cs typeface="Calibri"/>
              </a:rPr>
              <a:t>Üretici,</a:t>
            </a:r>
            <a:r>
              <a:rPr sz="1800" b="1" spc="-25" dirty="0">
                <a:solidFill>
                  <a:schemeClr val="bg1"/>
                </a:solidFill>
                <a:latin typeface="Calibri"/>
                <a:cs typeface="Calibri"/>
              </a:rPr>
              <a:t> </a:t>
            </a:r>
            <a:r>
              <a:rPr sz="1800" b="1" spc="-15" dirty="0">
                <a:solidFill>
                  <a:schemeClr val="bg1"/>
                </a:solidFill>
                <a:latin typeface="Calibri"/>
                <a:cs typeface="Calibri"/>
              </a:rPr>
              <a:t>piyasaya</a:t>
            </a:r>
            <a:r>
              <a:rPr sz="1800" b="1" spc="-30" dirty="0">
                <a:solidFill>
                  <a:schemeClr val="bg1"/>
                </a:solidFill>
                <a:latin typeface="Calibri"/>
                <a:cs typeface="Calibri"/>
              </a:rPr>
              <a:t> </a:t>
            </a:r>
            <a:r>
              <a:rPr sz="1800" b="1" spc="-5" dirty="0">
                <a:solidFill>
                  <a:schemeClr val="bg1"/>
                </a:solidFill>
                <a:latin typeface="Calibri"/>
                <a:cs typeface="Calibri"/>
              </a:rPr>
              <a:t>sadece</a:t>
            </a:r>
            <a:r>
              <a:rPr sz="1800" b="1" spc="-45" dirty="0">
                <a:solidFill>
                  <a:schemeClr val="bg1"/>
                </a:solidFill>
                <a:latin typeface="Calibri"/>
                <a:cs typeface="Calibri"/>
              </a:rPr>
              <a:t> </a:t>
            </a:r>
            <a:r>
              <a:rPr sz="1800" b="1" spc="-5" dirty="0">
                <a:solidFill>
                  <a:schemeClr val="bg1"/>
                </a:solidFill>
                <a:latin typeface="Calibri"/>
                <a:cs typeface="Calibri"/>
              </a:rPr>
              <a:t>güvenli</a:t>
            </a:r>
            <a:r>
              <a:rPr sz="1800" b="1" spc="-40" dirty="0">
                <a:solidFill>
                  <a:schemeClr val="bg1"/>
                </a:solidFill>
                <a:latin typeface="Calibri"/>
                <a:cs typeface="Calibri"/>
              </a:rPr>
              <a:t> </a:t>
            </a:r>
            <a:r>
              <a:rPr sz="1800" b="1" spc="-5" dirty="0">
                <a:solidFill>
                  <a:schemeClr val="bg1"/>
                </a:solidFill>
                <a:latin typeface="Calibri"/>
                <a:cs typeface="Calibri"/>
              </a:rPr>
              <a:t>ürünleri</a:t>
            </a:r>
            <a:r>
              <a:rPr sz="1800" b="1" spc="-35" dirty="0">
                <a:solidFill>
                  <a:schemeClr val="bg1"/>
                </a:solidFill>
                <a:latin typeface="Calibri"/>
                <a:cs typeface="Calibri"/>
              </a:rPr>
              <a:t> </a:t>
            </a:r>
            <a:r>
              <a:rPr sz="1800" b="1" dirty="0">
                <a:solidFill>
                  <a:schemeClr val="bg1"/>
                </a:solidFill>
                <a:latin typeface="Calibri"/>
                <a:cs typeface="Calibri"/>
              </a:rPr>
              <a:t>arz</a:t>
            </a:r>
            <a:r>
              <a:rPr sz="1800" b="1" spc="-5" dirty="0">
                <a:solidFill>
                  <a:schemeClr val="bg1"/>
                </a:solidFill>
                <a:latin typeface="Calibri"/>
                <a:cs typeface="Calibri"/>
              </a:rPr>
              <a:t> etmek </a:t>
            </a:r>
            <a:r>
              <a:rPr sz="1800" b="1" spc="-395" dirty="0">
                <a:solidFill>
                  <a:schemeClr val="bg1"/>
                </a:solidFill>
                <a:latin typeface="Calibri"/>
                <a:cs typeface="Calibri"/>
              </a:rPr>
              <a:t> </a:t>
            </a:r>
            <a:r>
              <a:rPr sz="1800" b="1" spc="-20" dirty="0">
                <a:solidFill>
                  <a:schemeClr val="bg1"/>
                </a:solidFill>
                <a:latin typeface="Calibri"/>
                <a:cs typeface="Calibri"/>
              </a:rPr>
              <a:t>zorundadır.</a:t>
            </a:r>
            <a:endParaRPr sz="1800" dirty="0">
              <a:solidFill>
                <a:schemeClr val="bg1"/>
              </a:solidFill>
              <a:latin typeface="Calibri"/>
              <a:cs typeface="Calibri"/>
            </a:endParaRPr>
          </a:p>
        </p:txBody>
      </p:sp>
    </p:spTree>
    <p:extLst>
      <p:ext uri="{BB962C8B-B14F-4D97-AF65-F5344CB8AC3E}">
        <p14:creationId xmlns:p14="http://schemas.microsoft.com/office/powerpoint/2010/main" val="206253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9" name="object 6"/>
          <p:cNvSpPr txBox="1"/>
          <p:nvPr/>
        </p:nvSpPr>
        <p:spPr>
          <a:xfrm>
            <a:off x="2270568" y="4838831"/>
            <a:ext cx="4810125" cy="574040"/>
          </a:xfrm>
          <a:prstGeom prst="rect">
            <a:avLst/>
          </a:prstGeom>
        </p:spPr>
        <p:txBody>
          <a:bodyPr vert="horz" wrap="square" lIns="0" tIns="12700" rIns="0" bIns="0" rtlCol="0">
            <a:spAutoFit/>
          </a:bodyPr>
          <a:lstStyle/>
          <a:p>
            <a:pPr marL="1870710" marR="5080" indent="-1858010">
              <a:lnSpc>
                <a:spcPct val="100000"/>
              </a:lnSpc>
              <a:spcBef>
                <a:spcPts val="100"/>
              </a:spcBef>
            </a:pPr>
            <a:r>
              <a:rPr sz="1800" b="1" spc="-5" dirty="0">
                <a:solidFill>
                  <a:schemeClr val="bg1"/>
                </a:solidFill>
                <a:latin typeface="Calibri"/>
                <a:cs typeface="Calibri"/>
              </a:rPr>
              <a:t>Üretici,</a:t>
            </a:r>
            <a:r>
              <a:rPr sz="1800" b="1" spc="-25" dirty="0">
                <a:solidFill>
                  <a:schemeClr val="bg1"/>
                </a:solidFill>
                <a:latin typeface="Calibri"/>
                <a:cs typeface="Calibri"/>
              </a:rPr>
              <a:t> </a:t>
            </a:r>
            <a:r>
              <a:rPr sz="1800" b="1" spc="-15" dirty="0">
                <a:solidFill>
                  <a:schemeClr val="bg1"/>
                </a:solidFill>
                <a:latin typeface="Calibri"/>
                <a:cs typeface="Calibri"/>
              </a:rPr>
              <a:t>piyasaya</a:t>
            </a:r>
            <a:r>
              <a:rPr sz="1800" b="1" spc="-30" dirty="0">
                <a:solidFill>
                  <a:schemeClr val="bg1"/>
                </a:solidFill>
                <a:latin typeface="Calibri"/>
                <a:cs typeface="Calibri"/>
              </a:rPr>
              <a:t> </a:t>
            </a:r>
            <a:r>
              <a:rPr sz="1800" b="1" spc="-5" dirty="0">
                <a:solidFill>
                  <a:schemeClr val="bg1"/>
                </a:solidFill>
                <a:latin typeface="Calibri"/>
                <a:cs typeface="Calibri"/>
              </a:rPr>
              <a:t>sadece</a:t>
            </a:r>
            <a:r>
              <a:rPr sz="1800" b="1" spc="-45" dirty="0">
                <a:solidFill>
                  <a:schemeClr val="bg1"/>
                </a:solidFill>
                <a:latin typeface="Calibri"/>
                <a:cs typeface="Calibri"/>
              </a:rPr>
              <a:t> </a:t>
            </a:r>
            <a:r>
              <a:rPr sz="1800" b="1" spc="-5" dirty="0" err="1">
                <a:solidFill>
                  <a:schemeClr val="bg1"/>
                </a:solidFill>
                <a:latin typeface="Calibri"/>
                <a:cs typeface="Calibri"/>
              </a:rPr>
              <a:t>güvenli</a:t>
            </a:r>
            <a:r>
              <a:rPr sz="1800" b="1" spc="-40" dirty="0">
                <a:solidFill>
                  <a:schemeClr val="bg1"/>
                </a:solidFill>
                <a:latin typeface="Calibri"/>
                <a:cs typeface="Calibri"/>
              </a:rPr>
              <a:t> </a:t>
            </a:r>
            <a:r>
              <a:rPr sz="1800" b="1" spc="-5" dirty="0" err="1" smtClean="0">
                <a:solidFill>
                  <a:schemeClr val="bg1"/>
                </a:solidFill>
                <a:latin typeface="Calibri"/>
                <a:cs typeface="Calibri"/>
              </a:rPr>
              <a:t>ürnleri</a:t>
            </a:r>
            <a:r>
              <a:rPr sz="1800" b="1" spc="-35" dirty="0" smtClean="0">
                <a:solidFill>
                  <a:schemeClr val="bg1"/>
                </a:solidFill>
                <a:latin typeface="Calibri"/>
                <a:cs typeface="Calibri"/>
              </a:rPr>
              <a:t> </a:t>
            </a:r>
            <a:r>
              <a:rPr sz="1800" b="1" dirty="0">
                <a:solidFill>
                  <a:schemeClr val="bg1"/>
                </a:solidFill>
                <a:latin typeface="Calibri"/>
                <a:cs typeface="Calibri"/>
              </a:rPr>
              <a:t>arz</a:t>
            </a:r>
            <a:r>
              <a:rPr sz="1800" b="1" spc="-5" dirty="0">
                <a:solidFill>
                  <a:schemeClr val="bg1"/>
                </a:solidFill>
                <a:latin typeface="Calibri"/>
                <a:cs typeface="Calibri"/>
              </a:rPr>
              <a:t> etmek </a:t>
            </a:r>
            <a:r>
              <a:rPr sz="1800" b="1" spc="-395" dirty="0">
                <a:solidFill>
                  <a:schemeClr val="bg1"/>
                </a:solidFill>
                <a:latin typeface="Calibri"/>
                <a:cs typeface="Calibri"/>
              </a:rPr>
              <a:t> </a:t>
            </a:r>
            <a:r>
              <a:rPr sz="1800" b="1" spc="-20" dirty="0">
                <a:solidFill>
                  <a:schemeClr val="bg1"/>
                </a:solidFill>
                <a:latin typeface="Calibri"/>
                <a:cs typeface="Calibri"/>
              </a:rPr>
              <a:t>zorundadır.</a:t>
            </a:r>
            <a:endParaRPr sz="1800" dirty="0">
              <a:solidFill>
                <a:schemeClr val="bg1"/>
              </a:solidFill>
              <a:latin typeface="Calibri"/>
              <a:cs typeface="Calibri"/>
            </a:endParaRPr>
          </a:p>
        </p:txBody>
      </p:sp>
      <p:sp>
        <p:nvSpPr>
          <p:cNvPr id="20" name="Oval 11"/>
          <p:cNvSpPr>
            <a:spLocks noGrp="1" noChangeArrowheads="1"/>
          </p:cNvSpPr>
          <p:nvPr>
            <p:ph type="title"/>
          </p:nvPr>
        </p:nvSpPr>
        <p:spPr bwMode="auto">
          <a:xfrm>
            <a:off x="1828801" y="762001"/>
            <a:ext cx="5715000" cy="60959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400" dirty="0">
                <a:solidFill>
                  <a:schemeClr val="bg1"/>
                </a:solidFill>
                <a:latin typeface="Comic Sans MS" panose="030F0702030302020204" pitchFamily="66" charset="0"/>
              </a:rPr>
              <a:t>S</a:t>
            </a:r>
            <a:r>
              <a:rPr lang="tr-TR" altLang="tr-TR" sz="2400" dirty="0" smtClean="0">
                <a:solidFill>
                  <a:schemeClr val="bg1"/>
                </a:solidFill>
                <a:latin typeface="Comic Sans MS" panose="030F0702030302020204" pitchFamily="66" charset="0"/>
              </a:rPr>
              <a:t>tandartlar</a:t>
            </a:r>
            <a:endParaRPr lang="en-US" altLang="tr-TR" sz="2400" dirty="0">
              <a:solidFill>
                <a:schemeClr val="bg1"/>
              </a:solidFill>
              <a:latin typeface="Comic Sans MS" panose="030F0702030302020204" pitchFamily="66" charset="0"/>
            </a:endParaRPr>
          </a:p>
        </p:txBody>
      </p:sp>
      <p:pic>
        <p:nvPicPr>
          <p:cNvPr id="4" name="Resim 3"/>
          <p:cNvPicPr>
            <a:picLocks noChangeAspect="1"/>
          </p:cNvPicPr>
          <p:nvPr/>
        </p:nvPicPr>
        <p:blipFill>
          <a:blip r:embed="rId3"/>
          <a:stretch>
            <a:fillRect/>
          </a:stretch>
        </p:blipFill>
        <p:spPr>
          <a:xfrm>
            <a:off x="413238" y="1479444"/>
            <a:ext cx="1749669" cy="1220576"/>
          </a:xfrm>
          <a:prstGeom prst="rect">
            <a:avLst/>
          </a:prstGeom>
        </p:spPr>
      </p:pic>
      <p:pic>
        <p:nvPicPr>
          <p:cNvPr id="7" name="Resim 6"/>
          <p:cNvPicPr>
            <a:picLocks noChangeAspect="1"/>
          </p:cNvPicPr>
          <p:nvPr/>
        </p:nvPicPr>
        <p:blipFill>
          <a:blip r:embed="rId4"/>
          <a:stretch>
            <a:fillRect/>
          </a:stretch>
        </p:blipFill>
        <p:spPr>
          <a:xfrm>
            <a:off x="304801" y="3135208"/>
            <a:ext cx="1909304" cy="1284391"/>
          </a:xfrm>
          <a:prstGeom prst="rect">
            <a:avLst/>
          </a:prstGeom>
        </p:spPr>
      </p:pic>
      <p:pic>
        <p:nvPicPr>
          <p:cNvPr id="9" name="Resim 8"/>
          <p:cNvPicPr>
            <a:picLocks noChangeAspect="1"/>
          </p:cNvPicPr>
          <p:nvPr/>
        </p:nvPicPr>
        <p:blipFill>
          <a:blip r:embed="rId5"/>
          <a:stretch>
            <a:fillRect/>
          </a:stretch>
        </p:blipFill>
        <p:spPr>
          <a:xfrm>
            <a:off x="304800" y="4868138"/>
            <a:ext cx="1858107" cy="1227861"/>
          </a:xfrm>
          <a:prstGeom prst="rect">
            <a:avLst/>
          </a:prstGeom>
        </p:spPr>
      </p:pic>
      <p:pic>
        <p:nvPicPr>
          <p:cNvPr id="14" name="Resim 13"/>
          <p:cNvPicPr>
            <a:picLocks noChangeAspect="1"/>
          </p:cNvPicPr>
          <p:nvPr/>
        </p:nvPicPr>
        <p:blipFill>
          <a:blip r:embed="rId6"/>
          <a:stretch>
            <a:fillRect/>
          </a:stretch>
        </p:blipFill>
        <p:spPr>
          <a:xfrm>
            <a:off x="7188354" y="4905243"/>
            <a:ext cx="1697692" cy="990600"/>
          </a:xfrm>
          <a:prstGeom prst="rect">
            <a:avLst/>
          </a:prstGeom>
        </p:spPr>
      </p:pic>
      <p:pic>
        <p:nvPicPr>
          <p:cNvPr id="21" name="Resim 20"/>
          <p:cNvPicPr>
            <a:picLocks noChangeAspect="1"/>
          </p:cNvPicPr>
          <p:nvPr/>
        </p:nvPicPr>
        <p:blipFill>
          <a:blip r:embed="rId7"/>
          <a:stretch>
            <a:fillRect/>
          </a:stretch>
        </p:blipFill>
        <p:spPr>
          <a:xfrm>
            <a:off x="7077762" y="1392517"/>
            <a:ext cx="1781906" cy="1307503"/>
          </a:xfrm>
          <a:prstGeom prst="rect">
            <a:avLst/>
          </a:prstGeom>
        </p:spPr>
      </p:pic>
      <p:pic>
        <p:nvPicPr>
          <p:cNvPr id="22" name="Resim 21"/>
          <p:cNvPicPr>
            <a:picLocks noChangeAspect="1"/>
          </p:cNvPicPr>
          <p:nvPr/>
        </p:nvPicPr>
        <p:blipFill>
          <a:blip r:embed="rId8"/>
          <a:stretch>
            <a:fillRect/>
          </a:stretch>
        </p:blipFill>
        <p:spPr>
          <a:xfrm>
            <a:off x="7104140" y="3004878"/>
            <a:ext cx="1805354" cy="1414721"/>
          </a:xfrm>
          <a:prstGeom prst="rect">
            <a:avLst/>
          </a:prstGeom>
        </p:spPr>
      </p:pic>
      <p:sp>
        <p:nvSpPr>
          <p:cNvPr id="23" name="Metin kutusu 22"/>
          <p:cNvSpPr txBox="1"/>
          <p:nvPr/>
        </p:nvSpPr>
        <p:spPr>
          <a:xfrm>
            <a:off x="2628099" y="2334211"/>
            <a:ext cx="3962400" cy="3416320"/>
          </a:xfrm>
          <a:prstGeom prst="rect">
            <a:avLst/>
          </a:prstGeom>
          <a:noFill/>
        </p:spPr>
        <p:txBody>
          <a:bodyPr wrap="square" rtlCol="0">
            <a:spAutoFit/>
          </a:bodyPr>
          <a:lstStyle/>
          <a:p>
            <a:pPr algn="just"/>
            <a:r>
              <a:rPr lang="tr-TR" sz="2400" dirty="0" smtClean="0"/>
              <a:t>Ürünün özeliklerine, işleme ve üretim yöntemleri, bunlarla ilgili terminoloji , sembol, ambalajlama, işaretleme, etiketleme ve uygunluk değerlendirmesi işlemleri hususlarından biri veya birkaçını belirten düzenlemelerdir.</a:t>
            </a:r>
            <a:endParaRPr lang="tr-TR" sz="2400" dirty="0"/>
          </a:p>
        </p:txBody>
      </p:sp>
    </p:spTree>
    <p:extLst>
      <p:ext uri="{BB962C8B-B14F-4D97-AF65-F5344CB8AC3E}">
        <p14:creationId xmlns:p14="http://schemas.microsoft.com/office/powerpoint/2010/main" val="201279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058367" y="637158"/>
            <a:ext cx="3061970" cy="228909"/>
          </a:xfrm>
          <a:prstGeom prst="rect">
            <a:avLst/>
          </a:prstGeom>
        </p:spPr>
        <p:txBody>
          <a:bodyPr vert="horz" wrap="square" lIns="0" tIns="13335" rIns="0" bIns="0" rtlCol="0">
            <a:spAutoFit/>
          </a:bodyPr>
          <a:lstStyle/>
          <a:p>
            <a:pPr marL="12700">
              <a:lnSpc>
                <a:spcPct val="100000"/>
              </a:lnSpc>
              <a:spcBef>
                <a:spcPts val="105"/>
              </a:spcBef>
            </a:pPr>
            <a:r>
              <a:rPr lang="tr-TR" sz="1400" b="1" dirty="0" smtClean="0">
                <a:solidFill>
                  <a:srgbClr val="C00000"/>
                </a:solidFill>
                <a:latin typeface="Calibri"/>
                <a:cs typeface="Calibri"/>
              </a:rPr>
              <a:t>BURSA İL MÜDÜRLÜĞÜ</a:t>
            </a:r>
            <a:endParaRPr sz="1400" b="1" dirty="0">
              <a:solidFill>
                <a:srgbClr val="C00000"/>
              </a:solidFill>
              <a:latin typeface="Calibri"/>
              <a:cs typeface="Calibri"/>
            </a:endParaRPr>
          </a:p>
        </p:txBody>
      </p:sp>
      <p:sp>
        <p:nvSpPr>
          <p:cNvPr id="13" name="object 9"/>
          <p:cNvSpPr txBox="1">
            <a:spLocks noGrp="1"/>
          </p:cNvSpPr>
          <p:nvPr>
            <p:ph type="ftr" sz="quarter" idx="5"/>
          </p:nvPr>
        </p:nvSpPr>
        <p:spPr>
          <a:xfrm>
            <a:off x="3361690" y="6479844"/>
            <a:ext cx="2420620" cy="128240"/>
          </a:xfrm>
          <a:prstGeom prst="rect">
            <a:avLst/>
          </a:prstGeom>
        </p:spPr>
        <p:txBody>
          <a:bodyPr vert="horz" wrap="square" lIns="0" tIns="0" rIns="0" bIns="0" rtlCol="0">
            <a:spAutoFit/>
          </a:bodyPr>
          <a:lstStyle/>
          <a:p>
            <a:pPr marL="12700" algn="ctr">
              <a:lnSpc>
                <a:spcPts val="955"/>
              </a:lnSpc>
            </a:pPr>
            <a:r>
              <a:rPr lang="tr-TR" spc="-5" dirty="0" smtClean="0"/>
              <a:t>YAPI MALZEMELERİ </a:t>
            </a:r>
            <a:r>
              <a:rPr spc="-5" dirty="0" smtClean="0"/>
              <a:t>ŞUBE</a:t>
            </a:r>
            <a:r>
              <a:rPr spc="-10" dirty="0" smtClean="0"/>
              <a:t> </a:t>
            </a:r>
            <a:r>
              <a:rPr spc="-5" dirty="0"/>
              <a:t>MÜDÜRLÜĞÜ</a:t>
            </a:r>
          </a:p>
        </p:txBody>
      </p:sp>
      <p:sp>
        <p:nvSpPr>
          <p:cNvPr id="19" name="object 6"/>
          <p:cNvSpPr txBox="1"/>
          <p:nvPr/>
        </p:nvSpPr>
        <p:spPr>
          <a:xfrm>
            <a:off x="2270568" y="4838831"/>
            <a:ext cx="4810125" cy="574040"/>
          </a:xfrm>
          <a:prstGeom prst="rect">
            <a:avLst/>
          </a:prstGeom>
        </p:spPr>
        <p:txBody>
          <a:bodyPr vert="horz" wrap="square" lIns="0" tIns="12700" rIns="0" bIns="0" rtlCol="0">
            <a:spAutoFit/>
          </a:bodyPr>
          <a:lstStyle/>
          <a:p>
            <a:pPr marL="1870710" marR="5080" indent="-1858010">
              <a:lnSpc>
                <a:spcPct val="100000"/>
              </a:lnSpc>
              <a:spcBef>
                <a:spcPts val="100"/>
              </a:spcBef>
            </a:pPr>
            <a:r>
              <a:rPr sz="1800" b="1" spc="-5" dirty="0">
                <a:solidFill>
                  <a:schemeClr val="bg1"/>
                </a:solidFill>
                <a:latin typeface="Calibri"/>
                <a:cs typeface="Calibri"/>
              </a:rPr>
              <a:t>Üretici,</a:t>
            </a:r>
            <a:r>
              <a:rPr sz="1800" b="1" spc="-25" dirty="0">
                <a:solidFill>
                  <a:schemeClr val="bg1"/>
                </a:solidFill>
                <a:latin typeface="Calibri"/>
                <a:cs typeface="Calibri"/>
              </a:rPr>
              <a:t> </a:t>
            </a:r>
            <a:r>
              <a:rPr sz="1800" b="1" spc="-15" dirty="0">
                <a:solidFill>
                  <a:schemeClr val="bg1"/>
                </a:solidFill>
                <a:latin typeface="Calibri"/>
                <a:cs typeface="Calibri"/>
              </a:rPr>
              <a:t>piyasaya</a:t>
            </a:r>
            <a:r>
              <a:rPr sz="1800" b="1" spc="-30" dirty="0">
                <a:solidFill>
                  <a:schemeClr val="bg1"/>
                </a:solidFill>
                <a:latin typeface="Calibri"/>
                <a:cs typeface="Calibri"/>
              </a:rPr>
              <a:t> </a:t>
            </a:r>
            <a:r>
              <a:rPr sz="1800" b="1" spc="-5" dirty="0">
                <a:solidFill>
                  <a:schemeClr val="bg1"/>
                </a:solidFill>
                <a:latin typeface="Calibri"/>
                <a:cs typeface="Calibri"/>
              </a:rPr>
              <a:t>sadece</a:t>
            </a:r>
            <a:r>
              <a:rPr sz="1800" b="1" spc="-45" dirty="0">
                <a:solidFill>
                  <a:schemeClr val="bg1"/>
                </a:solidFill>
                <a:latin typeface="Calibri"/>
                <a:cs typeface="Calibri"/>
              </a:rPr>
              <a:t> </a:t>
            </a:r>
            <a:r>
              <a:rPr sz="1800" b="1" spc="-5" dirty="0" err="1">
                <a:solidFill>
                  <a:schemeClr val="bg1"/>
                </a:solidFill>
                <a:latin typeface="Calibri"/>
                <a:cs typeface="Calibri"/>
              </a:rPr>
              <a:t>güvenli</a:t>
            </a:r>
            <a:r>
              <a:rPr sz="1800" b="1" spc="-40" dirty="0">
                <a:solidFill>
                  <a:schemeClr val="bg1"/>
                </a:solidFill>
                <a:latin typeface="Calibri"/>
                <a:cs typeface="Calibri"/>
              </a:rPr>
              <a:t> </a:t>
            </a:r>
            <a:r>
              <a:rPr sz="1800" b="1" spc="-5" dirty="0" err="1" smtClean="0">
                <a:solidFill>
                  <a:schemeClr val="bg1"/>
                </a:solidFill>
                <a:latin typeface="Calibri"/>
                <a:cs typeface="Calibri"/>
              </a:rPr>
              <a:t>ürnleri</a:t>
            </a:r>
            <a:r>
              <a:rPr sz="1800" b="1" spc="-35" dirty="0" smtClean="0">
                <a:solidFill>
                  <a:schemeClr val="bg1"/>
                </a:solidFill>
                <a:latin typeface="Calibri"/>
                <a:cs typeface="Calibri"/>
              </a:rPr>
              <a:t> </a:t>
            </a:r>
            <a:r>
              <a:rPr sz="1800" b="1" dirty="0">
                <a:solidFill>
                  <a:schemeClr val="bg1"/>
                </a:solidFill>
                <a:latin typeface="Calibri"/>
                <a:cs typeface="Calibri"/>
              </a:rPr>
              <a:t>arz</a:t>
            </a:r>
            <a:r>
              <a:rPr sz="1800" b="1" spc="-5" dirty="0">
                <a:solidFill>
                  <a:schemeClr val="bg1"/>
                </a:solidFill>
                <a:latin typeface="Calibri"/>
                <a:cs typeface="Calibri"/>
              </a:rPr>
              <a:t> etmek </a:t>
            </a:r>
            <a:r>
              <a:rPr sz="1800" b="1" spc="-395" dirty="0">
                <a:solidFill>
                  <a:schemeClr val="bg1"/>
                </a:solidFill>
                <a:latin typeface="Calibri"/>
                <a:cs typeface="Calibri"/>
              </a:rPr>
              <a:t> </a:t>
            </a:r>
            <a:r>
              <a:rPr sz="1800" b="1" spc="-20" dirty="0">
                <a:solidFill>
                  <a:schemeClr val="bg1"/>
                </a:solidFill>
                <a:latin typeface="Calibri"/>
                <a:cs typeface="Calibri"/>
              </a:rPr>
              <a:t>zorundadır.</a:t>
            </a:r>
            <a:endParaRPr sz="1800" dirty="0">
              <a:solidFill>
                <a:schemeClr val="bg1"/>
              </a:solidFill>
              <a:latin typeface="Calibri"/>
              <a:cs typeface="Calibri"/>
            </a:endParaRPr>
          </a:p>
        </p:txBody>
      </p:sp>
      <p:sp>
        <p:nvSpPr>
          <p:cNvPr id="20" name="Oval 11"/>
          <p:cNvSpPr>
            <a:spLocks noGrp="1" noChangeArrowheads="1"/>
          </p:cNvSpPr>
          <p:nvPr>
            <p:ph type="title"/>
          </p:nvPr>
        </p:nvSpPr>
        <p:spPr bwMode="auto">
          <a:xfrm>
            <a:off x="2539249" y="807125"/>
            <a:ext cx="4294111" cy="51935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2400" dirty="0" smtClean="0">
                <a:solidFill>
                  <a:schemeClr val="bg1"/>
                </a:solidFill>
                <a:latin typeface="Comic Sans MS" panose="030F0702030302020204" pitchFamily="66" charset="0"/>
              </a:rPr>
              <a:t>Teknik Düzenlemeler</a:t>
            </a:r>
            <a:endParaRPr lang="en-US" altLang="tr-TR" sz="2400" dirty="0">
              <a:solidFill>
                <a:schemeClr val="bg1"/>
              </a:solidFill>
              <a:latin typeface="Comic Sans MS" panose="030F0702030302020204" pitchFamily="66" charset="0"/>
            </a:endParaRPr>
          </a:p>
        </p:txBody>
      </p:sp>
      <p:sp>
        <p:nvSpPr>
          <p:cNvPr id="2" name="AutoShape 2" descr="https://sahinbeybelmesem.meb.k12.tr/meb_iys_dosyalar/27/08/767320/resimler/2021_02/k_07184906_mevzuat.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p:cNvPicPr>
            <a:picLocks noChangeAspect="1"/>
          </p:cNvPicPr>
          <p:nvPr/>
        </p:nvPicPr>
        <p:blipFill>
          <a:blip r:embed="rId2"/>
          <a:stretch>
            <a:fillRect/>
          </a:stretch>
        </p:blipFill>
        <p:spPr>
          <a:xfrm>
            <a:off x="609600" y="1638301"/>
            <a:ext cx="2514600" cy="2740122"/>
          </a:xfrm>
          <a:prstGeom prst="rect">
            <a:avLst/>
          </a:prstGeom>
        </p:spPr>
      </p:pic>
      <p:sp>
        <p:nvSpPr>
          <p:cNvPr id="10" name="Metin kutusu 9"/>
          <p:cNvSpPr txBox="1"/>
          <p:nvPr/>
        </p:nvSpPr>
        <p:spPr>
          <a:xfrm>
            <a:off x="3733800" y="1828800"/>
            <a:ext cx="4619370" cy="2554545"/>
          </a:xfrm>
          <a:prstGeom prst="rect">
            <a:avLst/>
          </a:prstGeom>
          <a:noFill/>
        </p:spPr>
        <p:txBody>
          <a:bodyPr wrap="square" rtlCol="0">
            <a:spAutoFit/>
          </a:bodyPr>
          <a:lstStyle/>
          <a:p>
            <a:r>
              <a:rPr lang="tr-TR" sz="2000" dirty="0" smtClean="0"/>
              <a:t>Bir ürünün, ilgili idari hükümler de dahil olmak üzere, özelikleri, işleme ve üretim yöntemleri, bunlarla ilgili terminoloji, sembol, ambalajlama, işaretleme, etiketleme ve uygunluk değerlendirmesi işlemleri hususlarından biri veya birkaçını belirten  ve </a:t>
            </a:r>
            <a:r>
              <a:rPr lang="tr-TR" sz="2000" b="1" dirty="0" smtClean="0">
                <a:solidFill>
                  <a:srgbClr val="FF0000"/>
                </a:solidFill>
              </a:rPr>
              <a:t>uyulması zorunlu olan</a:t>
            </a:r>
            <a:r>
              <a:rPr lang="tr-TR" sz="2000" dirty="0" smtClean="0"/>
              <a:t> her türlü düzenlemeyi ifade eder.</a:t>
            </a:r>
          </a:p>
        </p:txBody>
      </p:sp>
      <p:sp>
        <p:nvSpPr>
          <p:cNvPr id="4" name="Metin kutusu 3"/>
          <p:cNvSpPr txBox="1"/>
          <p:nvPr/>
        </p:nvSpPr>
        <p:spPr>
          <a:xfrm>
            <a:off x="986383" y="4659087"/>
            <a:ext cx="7929017" cy="1477328"/>
          </a:xfrm>
          <a:prstGeom prst="rect">
            <a:avLst/>
          </a:prstGeom>
          <a:noFill/>
        </p:spPr>
        <p:txBody>
          <a:bodyPr wrap="square" rtlCol="0">
            <a:spAutoFit/>
          </a:bodyPr>
          <a:lstStyle/>
          <a:p>
            <a:pPr marL="285750" indent="-285750">
              <a:buFont typeface="Wingdings" panose="05000000000000000000" pitchFamily="2" charset="2"/>
              <a:buChar char="Ø"/>
            </a:pPr>
            <a:r>
              <a:rPr lang="tr-TR" u="sng" dirty="0" smtClean="0">
                <a:solidFill>
                  <a:srgbClr val="FF0000"/>
                </a:solidFill>
              </a:rPr>
              <a:t>ÜRÜNLERİN TEKNİK DÜZENLEMEYE UYGUN OLMASI ZORUNLUDUR</a:t>
            </a:r>
            <a:r>
              <a:rPr lang="tr-TR" dirty="0" smtClean="0"/>
              <a:t>. </a:t>
            </a:r>
          </a:p>
          <a:p>
            <a:pPr marL="285750" indent="-285750">
              <a:buFont typeface="Wingdings" panose="05000000000000000000" pitchFamily="2" charset="2"/>
              <a:buChar char="Ø"/>
            </a:pPr>
            <a:r>
              <a:rPr lang="tr-TR" dirty="0" smtClean="0"/>
              <a:t>ÜRÜNLERE İLŞKİN TEKNİK DÜZENLEMELER, YETKİLİ KURULUŞLARCA HAZIRLANIR.</a:t>
            </a:r>
          </a:p>
          <a:p>
            <a:endParaRPr lang="tr-TR" dirty="0" smtClean="0"/>
          </a:p>
          <a:p>
            <a:pPr marL="285750" indent="-285750">
              <a:buFont typeface="Wingdings" panose="05000000000000000000" pitchFamily="2" charset="2"/>
              <a:buChar char="v"/>
            </a:pPr>
            <a:r>
              <a:rPr lang="tr-TR" dirty="0" smtClean="0"/>
              <a:t>YETKİLİ KURULUŞ: Ürünlere ilişkin teknik düzenlemeleri hazırlayan, yürüten veya ürünleri denetleyen kamu kuruluşu.</a:t>
            </a:r>
            <a:endParaRPr lang="tr-TR" dirty="0"/>
          </a:p>
        </p:txBody>
      </p:sp>
    </p:spTree>
    <p:extLst>
      <p:ext uri="{BB962C8B-B14F-4D97-AF65-F5344CB8AC3E}">
        <p14:creationId xmlns:p14="http://schemas.microsoft.com/office/powerpoint/2010/main" val="31316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12015</TotalTime>
  <Words>3189</Words>
  <Application>Microsoft Office PowerPoint</Application>
  <PresentationFormat>Ekran Gösterisi (4:3)</PresentationFormat>
  <Paragraphs>430</Paragraphs>
  <Slides>64</Slides>
  <Notes>4</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64</vt:i4>
      </vt:variant>
    </vt:vector>
  </HeadingPairs>
  <TitlesOfParts>
    <vt:vector size="73" baseType="lpstr">
      <vt:lpstr>Arial</vt:lpstr>
      <vt:lpstr>Calibri</vt:lpstr>
      <vt:lpstr>Comic Sans MS</vt:lpstr>
      <vt:lpstr>Corbel</vt:lpstr>
      <vt:lpstr>Monotype Corsiva</vt:lpstr>
      <vt:lpstr>Times New Roman</vt:lpstr>
      <vt:lpstr>Wingdings</vt:lpstr>
      <vt:lpstr>Office Theme</vt:lpstr>
      <vt:lpstr>1_Office Theme</vt:lpstr>
      <vt:lpstr> 7223 Sayılı «Ürün Güvenliği ve Teknik Düzenlemeler Kanunu»                 ve  Agrega Yapı Malzemesinde Piyasa Gözetimi ve Denetimi faaliyeti </vt:lpstr>
      <vt:lpstr>                 İÇERİK</vt:lpstr>
      <vt:lpstr>PowerPoint Sunusu</vt:lpstr>
      <vt:lpstr> </vt:lpstr>
      <vt:lpstr> </vt:lpstr>
      <vt:lpstr>Her türlü yapı işinde veya bu işlerin herhangi bir kısmında kalıcı olarak kullanılmak üzere üretilen ve piyasaya arz edilen ve performansı yapı işlerinin temel gereklerine ilişkin performansını etkileyen, bütün malzemeler veya takım malzemeler</vt:lpstr>
      <vt:lpstr>PowerPoint Sunusu</vt:lpstr>
      <vt:lpstr>Standartlar</vt:lpstr>
      <vt:lpstr>Teknik Düzenlemeler</vt:lpstr>
      <vt:lpstr> </vt:lpstr>
      <vt:lpstr> </vt:lpstr>
      <vt:lpstr>PowerPoint Sunusu</vt:lpstr>
      <vt:lpstr>PowerPoint Sunusu</vt:lpstr>
      <vt:lpstr> </vt:lpstr>
      <vt:lpstr> </vt:lpstr>
      <vt:lpstr> </vt:lpstr>
      <vt:lpstr>PowerPoint Sunusu</vt:lpstr>
      <vt:lpstr>PowerPoint Sunusu</vt:lpstr>
      <vt:lpstr>Avrupa birliği mevzuatındaki gelişmeler (ürün güvenliği hususunda 2019 yılında getirmiş olduğu yeni mevzuat) ve uygulamadaki mevcut talep ve boşluklar neticesinde; </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      İDARİ PARA CEZALARI</vt:lpstr>
      <vt:lpstr>       İDARİ PARA CEZALARI</vt:lpstr>
      <vt:lpstr>         İDARİ PARA CEZALARI</vt:lpstr>
      <vt:lpstr>PowerPoint Sunusu</vt:lpstr>
      <vt:lpstr>PowerPoint Sunusu</vt:lpstr>
      <vt:lpstr>PowerPoint Sunusu</vt:lpstr>
      <vt:lpstr>PowerPoint Sunusu</vt:lpstr>
      <vt:lpstr>AGREGA STANDARTLARI</vt:lpstr>
      <vt:lpstr>AGREGA KULLANIM ALANLARI VE STANDARTLAR</vt:lpstr>
      <vt:lpstr>UYGUNLUK TEYİT SİSTEMİ VE  SORUMLULAR</vt:lpstr>
      <vt:lpstr>PowerPoint Sunusu</vt:lpstr>
      <vt:lpstr>PowerPoint Sunusu</vt:lpstr>
      <vt:lpstr>BAŞLANGIÇ TİP DENEYLERİ</vt:lpstr>
      <vt:lpstr>ÜRÜN BELGELENDİRME KURULUŞLARI</vt:lpstr>
      <vt:lpstr> FABRİKA ÜRETİMİ VE KONTROLÜ DÖKÜMANLARI</vt:lpstr>
      <vt:lpstr>PowerPoint Sunusu</vt:lpstr>
      <vt:lpstr>FABRİKA ÜRETİMİ KONTROLÜ UYGUNLUK BELGESİ</vt:lpstr>
      <vt:lpstr>FABRİKA ÜRETİMİ KONTROLÜ UYGUNLUK BELGESİ</vt:lpstr>
      <vt:lpstr>                  Hazır Beton Agregası için Örnek Performans Beyanları (0/4)</vt:lpstr>
      <vt:lpstr>PowerPoint Sunusu</vt:lpstr>
      <vt:lpstr>                  Hazır Beton Agregası için Örnek Performans Beyanları (11,2/22,4)</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AGREGALARIN  PİYASA GÖZETİMİ VE DENETİMİ</vt:lpstr>
      <vt:lpstr>TEKNİK DOSYADA OLMASI GEREKENLER</vt:lpstr>
      <vt:lpstr>NUMUNE ALMA YÖNTEMİ İLE DENETİM</vt:lpstr>
      <vt:lpstr>İlginiz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Erdal Akan</dc:creator>
  <cp:lastModifiedBy>Fatih Karagöz</cp:lastModifiedBy>
  <cp:revision>275</cp:revision>
  <dcterms:created xsi:type="dcterms:W3CDTF">2022-04-26T10:54:59Z</dcterms:created>
  <dcterms:modified xsi:type="dcterms:W3CDTF">2024-07-01T14:17:51Z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2022-03-29T00:00:00Z</vt:filetime>
  </property>
  <property fmtid="{D5CDD505-2E9C-101B-9397-08002B2CF9AE}" pid="3" name="Creator">
    <vt:lpwstr>Microsoft® PowerPoint® 2016</vt:lpwstr>
  </property>
  <property fmtid="{D5CDD505-2E9C-101B-9397-08002B2CF9AE}" pid="4" name="LastSaved">
    <vt:filetime>2022-04-26T00:00:00Z</vt:filetime>
  </property>
</Properties>
</file>