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14"/>
  </p:notesMasterIdLst>
  <p:sldIdLst>
    <p:sldId id="258" r:id="rId2"/>
    <p:sldId id="256" r:id="rId3"/>
    <p:sldId id="269" r:id="rId4"/>
    <p:sldId id="270" r:id="rId5"/>
    <p:sldId id="271" r:id="rId6"/>
    <p:sldId id="272" r:id="rId7"/>
    <p:sldId id="268" r:id="rId8"/>
    <p:sldId id="264" r:id="rId9"/>
    <p:sldId id="265" r:id="rId10"/>
    <p:sldId id="274" r:id="rId11"/>
    <p:sldId id="273" r:id="rId12"/>
    <p:sldId id="291"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0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4299B0-628B-4DF9-BBAA-340A6C25DE05}" type="datetimeFigureOut">
              <a:rPr lang="tr-TR" smtClean="0"/>
              <a:t>13.02.2024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203F0-B96C-4F70-9503-47F1C26324F2}" type="slidenum">
              <a:rPr lang="tr-TR" smtClean="0"/>
              <a:t>‹#›</a:t>
            </a:fld>
            <a:endParaRPr lang="tr-TR"/>
          </a:p>
        </p:txBody>
      </p:sp>
    </p:spTree>
    <p:extLst>
      <p:ext uri="{BB962C8B-B14F-4D97-AF65-F5344CB8AC3E}">
        <p14:creationId xmlns:p14="http://schemas.microsoft.com/office/powerpoint/2010/main" val="3965572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F542D9-E4E3-403F-A010-12103A46F27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A2F1D3-E86A-4DBD-8717-A921851127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E78626A-AFF9-44AC-880F-E656453B77A7}"/>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5" name="Alt Bilgi Yer Tutucusu 4">
            <a:extLst>
              <a:ext uri="{FF2B5EF4-FFF2-40B4-BE49-F238E27FC236}">
                <a16:creationId xmlns:a16="http://schemas.microsoft.com/office/drawing/2014/main" id="{D0151C61-ACBC-4F1E-B4CC-198D4AC614B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DDDFECF-C52A-4525-A15F-840A82E0F1BF}"/>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2055799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EDCFA4-1E09-4CC8-8DDF-8A0AEE2F200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BB55719-A7BF-400F-B8A3-2348B28C2FB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44EA71-B0E9-4FFF-AA92-A4BD62B45762}"/>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5" name="Alt Bilgi Yer Tutucusu 4">
            <a:extLst>
              <a:ext uri="{FF2B5EF4-FFF2-40B4-BE49-F238E27FC236}">
                <a16:creationId xmlns:a16="http://schemas.microsoft.com/office/drawing/2014/main" id="{B9EB8ACC-4DF5-48F5-B8E8-1EDC57FE28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83DF4E5-8F3A-4CA9-91BF-3108914862FF}"/>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1999401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8E9C3C2-90C1-4867-9B91-0D3A5EB9C42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D401B10-9BB6-4ED9-976C-11CA5AABCDC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59C7D5C-D93B-457D-8305-8B8826A60072}"/>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5" name="Alt Bilgi Yer Tutucusu 4">
            <a:extLst>
              <a:ext uri="{FF2B5EF4-FFF2-40B4-BE49-F238E27FC236}">
                <a16:creationId xmlns:a16="http://schemas.microsoft.com/office/drawing/2014/main" id="{7694197E-5715-4961-82DA-63DAED4F8B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90037D5-6794-4E0B-90C6-764302CE1BE3}"/>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869359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B487EE-C2EC-433A-9FE1-56D4AF60171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8D05DB9-8543-479E-981F-7FD88F277F3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E566FC1-C0CE-492F-AC08-DF48D6C40E5B}"/>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5" name="Alt Bilgi Yer Tutucusu 4">
            <a:extLst>
              <a:ext uri="{FF2B5EF4-FFF2-40B4-BE49-F238E27FC236}">
                <a16:creationId xmlns:a16="http://schemas.microsoft.com/office/drawing/2014/main" id="{95FC9D1F-34EF-4F57-8EC8-4555A2BA927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C17BD71-43C7-4BD6-8ECC-23470CC72D55}"/>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400979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B4946F-BB60-41D6-A575-17D27804F7B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266F2B0-36B9-4BFE-BDE4-5AA3487C22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9624BDE-575B-4ADE-8CAB-9B0FE15B7BA4}"/>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5" name="Alt Bilgi Yer Tutucusu 4">
            <a:extLst>
              <a:ext uri="{FF2B5EF4-FFF2-40B4-BE49-F238E27FC236}">
                <a16:creationId xmlns:a16="http://schemas.microsoft.com/office/drawing/2014/main" id="{E2AEE344-F41A-4DB5-A93D-3EF4192825D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C8A488B-4BE2-41F5-8995-7C1C847F62A9}"/>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284616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D3C960-C60B-47ED-BCE5-DC99D7026AC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F53BAD6-70EC-4BE1-98CF-774ED1A3FBE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555A1FC-49D3-41DC-A6D6-A4EA36FDAA2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D16FDDF-2C4C-473A-AD89-6A97FAE0EFDA}"/>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6" name="Alt Bilgi Yer Tutucusu 5">
            <a:extLst>
              <a:ext uri="{FF2B5EF4-FFF2-40B4-BE49-F238E27FC236}">
                <a16:creationId xmlns:a16="http://schemas.microsoft.com/office/drawing/2014/main" id="{C04F25E5-8D70-4FA5-BCE1-2CCDCC7A78A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B5F4808-66B5-49B9-9C69-3D3FA231F266}"/>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2605561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9812B1-81D9-410C-ABA1-8F2FB1B1B21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1F5A10-200B-4BD4-98D5-D7760056F5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067BAF5-2479-4490-BB21-9D2CE85B8B6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DCCF48E-39E0-46D5-995D-66F811BD80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AD80C01-01F3-4091-AD3D-5B181333401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FB77D07-C8A6-438A-9069-00DA0F66FA91}"/>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8" name="Alt Bilgi Yer Tutucusu 7">
            <a:extLst>
              <a:ext uri="{FF2B5EF4-FFF2-40B4-BE49-F238E27FC236}">
                <a16:creationId xmlns:a16="http://schemas.microsoft.com/office/drawing/2014/main" id="{82099185-91A1-46D9-AB81-5C60BFC0CC1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7DFCECE-E815-4F3B-BCD1-DAC2CDA7C980}"/>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270290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AA4747-0996-4621-87AF-9171D34E60A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9BCC777-1FB4-4FEF-9892-6F726679A3F8}"/>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4" name="Alt Bilgi Yer Tutucusu 3">
            <a:extLst>
              <a:ext uri="{FF2B5EF4-FFF2-40B4-BE49-F238E27FC236}">
                <a16:creationId xmlns:a16="http://schemas.microsoft.com/office/drawing/2014/main" id="{3049F331-4015-4B1E-9BAC-725148B145A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D947F47-894C-4714-9AFA-EE0466C3849F}"/>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411918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F957E0E-50A9-41A4-B6C5-AB49E14315F1}"/>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3" name="Alt Bilgi Yer Tutucusu 2">
            <a:extLst>
              <a:ext uri="{FF2B5EF4-FFF2-40B4-BE49-F238E27FC236}">
                <a16:creationId xmlns:a16="http://schemas.microsoft.com/office/drawing/2014/main" id="{6BB9B152-E480-4C05-9DFB-DCA753141E8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78C61B6-120C-4203-8E8F-C06D7FE78FFA}"/>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3296577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C5A2D6-E428-4F75-A136-78A645C2EE5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AD2FC5D-8417-47D6-B0EB-FDDA880FBC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EAE977B-8024-4235-A078-6A13E2B13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A462390-CD97-4A66-BB22-CF8811C17FB0}"/>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6" name="Alt Bilgi Yer Tutucusu 5">
            <a:extLst>
              <a:ext uri="{FF2B5EF4-FFF2-40B4-BE49-F238E27FC236}">
                <a16:creationId xmlns:a16="http://schemas.microsoft.com/office/drawing/2014/main" id="{64BF5893-180B-490A-9E7A-87421A68C38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2E5CC9D-BEAB-4A43-82C7-923243430536}"/>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1341738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5F96D1-B760-41AC-B46E-E0DD4F8428B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7096C3D-11C4-43B7-BB21-2030CFD97C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28A0C5F-DFA5-4BCB-89BD-466077F1ED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CB4E659-48AD-4B30-95BF-86AB287EEA4F}"/>
              </a:ext>
            </a:extLst>
          </p:cNvPr>
          <p:cNvSpPr>
            <a:spLocks noGrp="1"/>
          </p:cNvSpPr>
          <p:nvPr>
            <p:ph type="dt" sz="half" idx="10"/>
          </p:nvPr>
        </p:nvSpPr>
        <p:spPr/>
        <p:txBody>
          <a:bodyPr/>
          <a:lstStyle/>
          <a:p>
            <a:fld id="{551B2D2E-1BB0-4036-B50B-52330A8B5F85}" type="datetimeFigureOut">
              <a:rPr lang="tr-TR" smtClean="0"/>
              <a:t>13.02.2024</a:t>
            </a:fld>
            <a:endParaRPr lang="tr-TR"/>
          </a:p>
        </p:txBody>
      </p:sp>
      <p:sp>
        <p:nvSpPr>
          <p:cNvPr id="6" name="Alt Bilgi Yer Tutucusu 5">
            <a:extLst>
              <a:ext uri="{FF2B5EF4-FFF2-40B4-BE49-F238E27FC236}">
                <a16:creationId xmlns:a16="http://schemas.microsoft.com/office/drawing/2014/main" id="{7A4470D4-9D0D-47A6-ACB0-4C5076C199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DBF81E-78BD-4802-B2C3-87417E95386A}"/>
              </a:ext>
            </a:extLst>
          </p:cNvPr>
          <p:cNvSpPr>
            <a:spLocks noGrp="1"/>
          </p:cNvSpPr>
          <p:nvPr>
            <p:ph type="sldNum" sz="quarter" idx="12"/>
          </p:nvPr>
        </p:nvSpPr>
        <p:spPr/>
        <p:txBody>
          <a:bodyPr/>
          <a:lstStyle/>
          <a:p>
            <a:fld id="{74E38810-7026-40BF-94F9-7BC344AA9EBE}" type="slidenum">
              <a:rPr lang="tr-TR" smtClean="0"/>
              <a:t>‹#›</a:t>
            </a:fld>
            <a:endParaRPr lang="tr-TR"/>
          </a:p>
        </p:txBody>
      </p:sp>
    </p:spTree>
    <p:extLst>
      <p:ext uri="{BB962C8B-B14F-4D97-AF65-F5344CB8AC3E}">
        <p14:creationId xmlns:p14="http://schemas.microsoft.com/office/powerpoint/2010/main" val="46620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33D233B-9133-4E87-B615-46546393EF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7B645CB-AEF4-4913-BB3A-25A587CA6F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F53CE8C-2DC3-4E42-8556-29548BCCB0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B2D2E-1BB0-4036-B50B-52330A8B5F85}" type="datetimeFigureOut">
              <a:rPr lang="tr-TR" smtClean="0"/>
              <a:t>13.02.2024</a:t>
            </a:fld>
            <a:endParaRPr lang="tr-TR"/>
          </a:p>
        </p:txBody>
      </p:sp>
      <p:sp>
        <p:nvSpPr>
          <p:cNvPr id="5" name="Alt Bilgi Yer Tutucusu 4">
            <a:extLst>
              <a:ext uri="{FF2B5EF4-FFF2-40B4-BE49-F238E27FC236}">
                <a16:creationId xmlns:a16="http://schemas.microsoft.com/office/drawing/2014/main" id="{97903800-8768-4866-A550-D36508310D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ABFA695-FB0E-42A9-BE2D-679623FBFA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E38810-7026-40BF-94F9-7BC344AA9EBE}" type="slidenum">
              <a:rPr lang="tr-TR" smtClean="0"/>
              <a:t>‹#›</a:t>
            </a:fld>
            <a:endParaRPr lang="tr-TR"/>
          </a:p>
        </p:txBody>
      </p:sp>
    </p:spTree>
    <p:extLst>
      <p:ext uri="{BB962C8B-B14F-4D97-AF65-F5344CB8AC3E}">
        <p14:creationId xmlns:p14="http://schemas.microsoft.com/office/powerpoint/2010/main" val="407121879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E1D2F36-7588-4380-8144-5DACCF24DEB0}"/>
              </a:ext>
            </a:extLst>
          </p:cNvPr>
          <p:cNvSpPr>
            <a:spLocks noGrp="1"/>
          </p:cNvSpPr>
          <p:nvPr>
            <p:ph idx="1"/>
          </p:nvPr>
        </p:nvSpPr>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tr-TR" altLang="tr-TR" sz="2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tr-TR" altLang="tr-TR" b="1" dirty="0">
              <a:solidFill>
                <a:srgbClr val="000000"/>
              </a:solidFill>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2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YAPI MALZEMELERİ VE ZEMİN LABORATUVARLARI</a:t>
            </a:r>
            <a:endParaRPr kumimoji="0" lang="tr-TR" altLang="tr-TR" sz="2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2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UYGULAMA YÖNETMELİĞİ VE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2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SAHA UYGULAMALARI</a:t>
            </a:r>
          </a:p>
          <a:p>
            <a:pPr marL="0" marR="0" lvl="0" indent="0" algn="ctr" defTabSz="914400" rtl="0" eaLnBrk="0" fontAlgn="base" latinLnBrk="0" hangingPunct="0">
              <a:lnSpc>
                <a:spcPct val="100000"/>
              </a:lnSpc>
              <a:spcBef>
                <a:spcPct val="0"/>
              </a:spcBef>
              <a:spcAft>
                <a:spcPct val="0"/>
              </a:spcAft>
              <a:buClrTx/>
              <a:buSzTx/>
              <a:buFontTx/>
              <a:buNone/>
              <a:tabLst/>
            </a:pPr>
            <a:endParaRPr lang="tr-TR" b="1" dirty="0">
              <a:solidFill>
                <a:srgbClr val="000000"/>
              </a:solidFill>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tr-TR" b="1" dirty="0">
              <a:solidFill>
                <a:srgbClr val="000000"/>
              </a:solidFill>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tr-TR" b="1" dirty="0">
              <a:solidFill>
                <a:srgbClr val="000000"/>
              </a:solidFill>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tr-TR" sz="1400" b="1" dirty="0" smtClean="0">
                <a:solidFill>
                  <a:srgbClr val="000000"/>
                </a:solidFill>
                <a:latin typeface="Times New Roman" panose="02020603050405020304" pitchFamily="18" charset="0"/>
                <a:cs typeface="Times New Roman" panose="02020603050405020304" pitchFamily="18" charset="0"/>
              </a:rPr>
              <a:t>KASIM-2023</a:t>
            </a:r>
            <a:endParaRPr lang="tr-TR" sz="1400" dirty="0"/>
          </a:p>
        </p:txBody>
      </p:sp>
      <p:sp>
        <p:nvSpPr>
          <p:cNvPr id="5" name="Metin kutusu 4">
            <a:extLst>
              <a:ext uri="{FF2B5EF4-FFF2-40B4-BE49-F238E27FC236}">
                <a16:creationId xmlns:a16="http://schemas.microsoft.com/office/drawing/2014/main" id="{5074E9B8-FC2E-4D13-A6F2-0224FADC7ABD}"/>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6" name="Resim 5">
            <a:extLst>
              <a:ext uri="{FF2B5EF4-FFF2-40B4-BE49-F238E27FC236}">
                <a16:creationId xmlns:a16="http://schemas.microsoft.com/office/drawing/2014/main" id="{B959A915-B5A0-4469-83CF-9721E626AE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Tree>
    <p:extLst>
      <p:ext uri="{BB962C8B-B14F-4D97-AF65-F5344CB8AC3E}">
        <p14:creationId xmlns:p14="http://schemas.microsoft.com/office/powerpoint/2010/main" val="2891264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7CAD625-0D22-4FBE-BC3D-3390C21AABBB}"/>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5" name="Resim 4">
            <a:extLst>
              <a:ext uri="{FF2B5EF4-FFF2-40B4-BE49-F238E27FC236}">
                <a16:creationId xmlns:a16="http://schemas.microsoft.com/office/drawing/2014/main" id="{03528822-6B99-4389-B505-B0C866D82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6" name="Metin kutusu 5">
            <a:extLst>
              <a:ext uri="{FF2B5EF4-FFF2-40B4-BE49-F238E27FC236}">
                <a16:creationId xmlns:a16="http://schemas.microsoft.com/office/drawing/2014/main" id="{716B1C51-E3F6-43B4-AE75-DA1B7067D154}"/>
              </a:ext>
            </a:extLst>
          </p:cNvPr>
          <p:cNvSpPr txBox="1"/>
          <p:nvPr/>
        </p:nvSpPr>
        <p:spPr>
          <a:xfrm>
            <a:off x="1249680" y="2399469"/>
            <a:ext cx="9941605" cy="2585323"/>
          </a:xfrm>
          <a:prstGeom prst="rect">
            <a:avLst/>
          </a:prstGeom>
          <a:noFill/>
        </p:spPr>
        <p:txBody>
          <a:bodyPr wrap="square" rtlCol="0">
            <a:spAutoFit/>
          </a:bodyPr>
          <a:lstStyle/>
          <a:p>
            <a:pPr algn="ctr"/>
            <a:r>
              <a:rPr lang="tr-TR" b="1" dirty="0" smtClean="0">
                <a:latin typeface="Times New Roman" panose="02020603050405020304" pitchFamily="18" charset="0"/>
                <a:cs typeface="Times New Roman" panose="02020603050405020304" pitchFamily="18" charset="0"/>
              </a:rPr>
              <a:t>YILLARA GÖRE İDARİ YAPTIRIMLAR</a:t>
            </a:r>
          </a:p>
          <a:p>
            <a:endParaRPr lang="tr-TR" b="1"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Son üç yıla bakıldığında;</a:t>
            </a:r>
          </a:p>
          <a:p>
            <a:endParaRPr lang="tr-TR" dirty="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2021 yılında 2 adet laboratuvar firmasına,</a:t>
            </a:r>
          </a:p>
          <a:p>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2022 yılında 1 adet laboratuvar firmasına,</a:t>
            </a:r>
          </a:p>
          <a:p>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2023(Kasım ayına kadar) yılında 1 adet laboratuvar firmasına </a:t>
            </a:r>
            <a:r>
              <a:rPr lang="tr-TR" b="1" dirty="0" smtClean="0">
                <a:latin typeface="Times New Roman" panose="02020603050405020304" pitchFamily="18" charset="0"/>
                <a:cs typeface="Times New Roman" panose="02020603050405020304" pitchFamily="18" charset="0"/>
              </a:rPr>
              <a:t>idari para cezası </a:t>
            </a:r>
            <a:r>
              <a:rPr lang="tr-TR" dirty="0" smtClean="0">
                <a:latin typeface="Times New Roman" panose="02020603050405020304" pitchFamily="18" charset="0"/>
                <a:cs typeface="Times New Roman" panose="02020603050405020304" pitchFamily="18" charset="0"/>
              </a:rPr>
              <a:t>uygulanmıştır.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7335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E7CAD625-0D22-4FBE-BC3D-3390C21AABBB}"/>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8" name="Resim 7">
            <a:extLst>
              <a:ext uri="{FF2B5EF4-FFF2-40B4-BE49-F238E27FC236}">
                <a16:creationId xmlns:a16="http://schemas.microsoft.com/office/drawing/2014/main" id="{03528822-6B99-4389-B505-B0C866D82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9" name="Metin kutusu 8">
            <a:extLst>
              <a:ext uri="{FF2B5EF4-FFF2-40B4-BE49-F238E27FC236}">
                <a16:creationId xmlns:a16="http://schemas.microsoft.com/office/drawing/2014/main" id="{716B1C51-E3F6-43B4-AE75-DA1B7067D154}"/>
              </a:ext>
            </a:extLst>
          </p:cNvPr>
          <p:cNvSpPr txBox="1"/>
          <p:nvPr/>
        </p:nvSpPr>
        <p:spPr>
          <a:xfrm>
            <a:off x="4890981" y="1835272"/>
            <a:ext cx="2736776" cy="369332"/>
          </a:xfrm>
          <a:prstGeom prst="rect">
            <a:avLst/>
          </a:prstGeom>
          <a:noFill/>
        </p:spPr>
        <p:txBody>
          <a:bodyPr wrap="none" rtlCol="0">
            <a:spAutoFit/>
          </a:bodyPr>
          <a:lstStyle/>
          <a:p>
            <a:pPr algn="ctr"/>
            <a:r>
              <a:rPr lang="tr-TR" b="1" dirty="0" smtClean="0">
                <a:solidFill>
                  <a:srgbClr val="000000"/>
                </a:solidFill>
                <a:latin typeface="Times New Roman" panose="02020603050405020304" pitchFamily="18" charset="0"/>
              </a:rPr>
              <a:t>NUMUNE ALMA PLANI</a:t>
            </a:r>
            <a:endParaRPr lang="tr-TR" b="1" dirty="0">
              <a:latin typeface="Times New Roman" panose="02020603050405020304" pitchFamily="18" charset="0"/>
              <a:cs typeface="Times New Roman" panose="02020603050405020304" pitchFamily="18" charset="0"/>
            </a:endParaRPr>
          </a:p>
        </p:txBody>
      </p:sp>
      <p:sp>
        <p:nvSpPr>
          <p:cNvPr id="2" name="Metin kutusu 1"/>
          <p:cNvSpPr txBox="1"/>
          <p:nvPr/>
        </p:nvSpPr>
        <p:spPr>
          <a:xfrm>
            <a:off x="1799924" y="2598822"/>
            <a:ext cx="9612824" cy="2031325"/>
          </a:xfrm>
          <a:prstGeom prst="rect">
            <a:avLst/>
          </a:prstGeom>
          <a:noFill/>
        </p:spPr>
        <p:txBody>
          <a:bodyPr wrap="none" rtlCol="0">
            <a:spAutoFit/>
          </a:bodyPr>
          <a:lstStyle/>
          <a:p>
            <a:r>
              <a:rPr lang="tr-TR" dirty="0" smtClean="0"/>
              <a:t>NUMUNE ADETLERİ</a:t>
            </a:r>
          </a:p>
          <a:p>
            <a:endParaRPr lang="tr-TR" dirty="0" smtClean="0"/>
          </a:p>
          <a:p>
            <a:pPr marL="285750" indent="-285750">
              <a:buFont typeface="Arial" panose="020B0604020202020204" pitchFamily="34" charset="0"/>
              <a:buChar char="•"/>
            </a:pPr>
            <a:r>
              <a:rPr lang="tr-TR" dirty="0" smtClean="0"/>
              <a:t>24.04.2019 TARİH VE 2019-06 SAYILI GENELGE TEK MİKSERDEN 5 ADET NUMUNE (2ad.7, 3 ad.28)</a:t>
            </a:r>
          </a:p>
          <a:p>
            <a:endParaRPr lang="tr-TR" dirty="0" smtClean="0"/>
          </a:p>
          <a:p>
            <a:pPr marL="285750" indent="-285750">
              <a:buFont typeface="Arial" panose="020B0604020202020204" pitchFamily="34" charset="0"/>
              <a:buChar char="•"/>
            </a:pPr>
            <a:r>
              <a:rPr lang="tr-TR" dirty="0" smtClean="0"/>
              <a:t>31.01.2022 TARİH VE 2022/02 SAYILI GENELGE TEK MİKSERDEN 12 ADET NUMUNE (6ad.7, 6 ad.28)</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smtClean="0"/>
              <a:t>13.04.2022 TARİH VE 2022/ 07 SAYILI GENELGE TEK MİKSERDEN 8 ADET NUMUNE (2ad.7, 6 ad.28)</a:t>
            </a:r>
            <a:endParaRPr lang="tr-TR" dirty="0"/>
          </a:p>
        </p:txBody>
      </p:sp>
    </p:spTree>
    <p:extLst>
      <p:ext uri="{BB962C8B-B14F-4D97-AF65-F5344CB8AC3E}">
        <p14:creationId xmlns:p14="http://schemas.microsoft.com/office/powerpoint/2010/main" val="1783232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7CAD625-0D22-4FBE-BC3D-3390C21AABBB}"/>
              </a:ext>
            </a:extLst>
          </p:cNvPr>
          <p:cNvSpPr txBox="1"/>
          <p:nvPr/>
        </p:nvSpPr>
        <p:spPr>
          <a:xfrm>
            <a:off x="2667381" y="641053"/>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5" name="Resim 4">
            <a:extLst>
              <a:ext uri="{FF2B5EF4-FFF2-40B4-BE49-F238E27FC236}">
                <a16:creationId xmlns:a16="http://schemas.microsoft.com/office/drawing/2014/main" id="{03528822-6B99-4389-B505-B0C866D82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8" name="Küp 7"/>
          <p:cNvSpPr/>
          <p:nvPr/>
        </p:nvSpPr>
        <p:spPr>
          <a:xfrm>
            <a:off x="4023360" y="2627696"/>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Küp 8"/>
          <p:cNvSpPr/>
          <p:nvPr/>
        </p:nvSpPr>
        <p:spPr>
          <a:xfrm>
            <a:off x="4878404" y="2627695"/>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Küp 9"/>
          <p:cNvSpPr/>
          <p:nvPr/>
        </p:nvSpPr>
        <p:spPr>
          <a:xfrm>
            <a:off x="5733448" y="2627695"/>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Küp 10"/>
          <p:cNvSpPr/>
          <p:nvPr/>
        </p:nvSpPr>
        <p:spPr>
          <a:xfrm>
            <a:off x="7044088" y="2627694"/>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Küp 11"/>
          <p:cNvSpPr/>
          <p:nvPr/>
        </p:nvSpPr>
        <p:spPr>
          <a:xfrm>
            <a:off x="4023360" y="3646369"/>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Küp 12"/>
          <p:cNvSpPr/>
          <p:nvPr/>
        </p:nvSpPr>
        <p:spPr>
          <a:xfrm>
            <a:off x="4878404" y="3626315"/>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Küp 13"/>
          <p:cNvSpPr/>
          <p:nvPr/>
        </p:nvSpPr>
        <p:spPr>
          <a:xfrm>
            <a:off x="5733448" y="3596635"/>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Küp 14"/>
          <p:cNvSpPr/>
          <p:nvPr/>
        </p:nvSpPr>
        <p:spPr>
          <a:xfrm>
            <a:off x="7044088" y="3646369"/>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Küp 15"/>
          <p:cNvSpPr/>
          <p:nvPr/>
        </p:nvSpPr>
        <p:spPr>
          <a:xfrm>
            <a:off x="3954379" y="4665042"/>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Küp 16"/>
          <p:cNvSpPr/>
          <p:nvPr/>
        </p:nvSpPr>
        <p:spPr>
          <a:xfrm>
            <a:off x="4878404" y="4623329"/>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Küp 17"/>
          <p:cNvSpPr/>
          <p:nvPr/>
        </p:nvSpPr>
        <p:spPr>
          <a:xfrm>
            <a:off x="5733448" y="4645545"/>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Küp 18"/>
          <p:cNvSpPr/>
          <p:nvPr/>
        </p:nvSpPr>
        <p:spPr>
          <a:xfrm>
            <a:off x="7044088" y="4656852"/>
            <a:ext cx="742328" cy="71563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Metin kutusu 19"/>
          <p:cNvSpPr txBox="1"/>
          <p:nvPr/>
        </p:nvSpPr>
        <p:spPr>
          <a:xfrm>
            <a:off x="2702675" y="2993215"/>
            <a:ext cx="1049775" cy="369332"/>
          </a:xfrm>
          <a:prstGeom prst="rect">
            <a:avLst/>
          </a:prstGeom>
          <a:noFill/>
        </p:spPr>
        <p:txBody>
          <a:bodyPr wrap="none" rtlCol="0">
            <a:spAutoFit/>
          </a:bodyPr>
          <a:lstStyle/>
          <a:p>
            <a:r>
              <a:rPr lang="tr-TR" dirty="0" smtClean="0"/>
              <a:t>1. Mikser</a:t>
            </a:r>
            <a:endParaRPr lang="tr-TR" dirty="0"/>
          </a:p>
        </p:txBody>
      </p:sp>
      <p:sp>
        <p:nvSpPr>
          <p:cNvPr id="21" name="Metin kutusu 20"/>
          <p:cNvSpPr txBox="1"/>
          <p:nvPr/>
        </p:nvSpPr>
        <p:spPr>
          <a:xfrm>
            <a:off x="2730368" y="4004188"/>
            <a:ext cx="1049775" cy="369332"/>
          </a:xfrm>
          <a:prstGeom prst="rect">
            <a:avLst/>
          </a:prstGeom>
          <a:noFill/>
        </p:spPr>
        <p:txBody>
          <a:bodyPr wrap="none" rtlCol="0">
            <a:spAutoFit/>
          </a:bodyPr>
          <a:lstStyle/>
          <a:p>
            <a:r>
              <a:rPr lang="tr-TR" dirty="0"/>
              <a:t>2</a:t>
            </a:r>
            <a:r>
              <a:rPr lang="tr-TR" dirty="0" smtClean="0"/>
              <a:t>. Mikser</a:t>
            </a:r>
            <a:endParaRPr lang="tr-TR" dirty="0"/>
          </a:p>
        </p:txBody>
      </p:sp>
      <p:sp>
        <p:nvSpPr>
          <p:cNvPr id="22" name="Metin kutusu 21"/>
          <p:cNvSpPr txBox="1"/>
          <p:nvPr/>
        </p:nvSpPr>
        <p:spPr>
          <a:xfrm>
            <a:off x="2730368" y="4991852"/>
            <a:ext cx="1049775" cy="369332"/>
          </a:xfrm>
          <a:prstGeom prst="rect">
            <a:avLst/>
          </a:prstGeom>
          <a:noFill/>
        </p:spPr>
        <p:txBody>
          <a:bodyPr wrap="none" rtlCol="0">
            <a:spAutoFit/>
          </a:bodyPr>
          <a:lstStyle/>
          <a:p>
            <a:r>
              <a:rPr lang="tr-TR" dirty="0"/>
              <a:t>3</a:t>
            </a:r>
            <a:r>
              <a:rPr lang="tr-TR" dirty="0" smtClean="0"/>
              <a:t>. Mikser</a:t>
            </a:r>
            <a:endParaRPr lang="tr-TR" dirty="0"/>
          </a:p>
        </p:txBody>
      </p:sp>
      <p:sp>
        <p:nvSpPr>
          <p:cNvPr id="23" name="Sağ Ayraç 22"/>
          <p:cNvSpPr/>
          <p:nvPr/>
        </p:nvSpPr>
        <p:spPr>
          <a:xfrm rot="16200000">
            <a:off x="5202882" y="1343142"/>
            <a:ext cx="257394" cy="18881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4" name="Sağ Ayraç 23"/>
          <p:cNvSpPr/>
          <p:nvPr/>
        </p:nvSpPr>
        <p:spPr>
          <a:xfrm rot="16200000">
            <a:off x="7321378" y="1950899"/>
            <a:ext cx="195312" cy="7347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5" name="Metin kutusu 24"/>
          <p:cNvSpPr txBox="1"/>
          <p:nvPr/>
        </p:nvSpPr>
        <p:spPr>
          <a:xfrm>
            <a:off x="4774131" y="1810385"/>
            <a:ext cx="1103187" cy="369332"/>
          </a:xfrm>
          <a:prstGeom prst="rect">
            <a:avLst/>
          </a:prstGeom>
          <a:noFill/>
        </p:spPr>
        <p:txBody>
          <a:bodyPr wrap="none" rtlCol="0">
            <a:spAutoFit/>
          </a:bodyPr>
          <a:lstStyle/>
          <a:p>
            <a:r>
              <a:rPr lang="tr-TR" dirty="0" smtClean="0"/>
              <a:t>28 günlük</a:t>
            </a:r>
            <a:endParaRPr lang="tr-TR" dirty="0"/>
          </a:p>
        </p:txBody>
      </p:sp>
      <p:sp>
        <p:nvSpPr>
          <p:cNvPr id="26" name="Metin kutusu 25"/>
          <p:cNvSpPr txBox="1"/>
          <p:nvPr/>
        </p:nvSpPr>
        <p:spPr>
          <a:xfrm>
            <a:off x="6967088" y="1818406"/>
            <a:ext cx="986167" cy="369332"/>
          </a:xfrm>
          <a:prstGeom prst="rect">
            <a:avLst/>
          </a:prstGeom>
          <a:noFill/>
        </p:spPr>
        <p:txBody>
          <a:bodyPr wrap="none" rtlCol="0">
            <a:spAutoFit/>
          </a:bodyPr>
          <a:lstStyle/>
          <a:p>
            <a:r>
              <a:rPr lang="tr-TR" dirty="0"/>
              <a:t>7</a:t>
            </a:r>
            <a:r>
              <a:rPr lang="tr-TR" dirty="0" smtClean="0"/>
              <a:t> günlük</a:t>
            </a:r>
            <a:endParaRPr lang="tr-TR" dirty="0"/>
          </a:p>
        </p:txBody>
      </p:sp>
      <p:pic>
        <p:nvPicPr>
          <p:cNvPr id="27" name="Resim 26"/>
          <p:cNvPicPr>
            <a:picLocks noChangeAspect="1"/>
          </p:cNvPicPr>
          <p:nvPr/>
        </p:nvPicPr>
        <p:blipFill rotWithShape="1">
          <a:blip r:embed="rId3">
            <a:extLst>
              <a:ext uri="{28A0092B-C50C-407E-A947-70E740481C1C}">
                <a14:useLocalDpi xmlns:a14="http://schemas.microsoft.com/office/drawing/2010/main" val="0"/>
              </a:ext>
            </a:extLst>
          </a:blip>
          <a:srcRect l="2468" t="24427" r="6810" b="15391"/>
          <a:stretch/>
        </p:blipFill>
        <p:spPr>
          <a:xfrm>
            <a:off x="8354728" y="2468681"/>
            <a:ext cx="1222409" cy="810905"/>
          </a:xfrm>
          <a:prstGeom prst="rect">
            <a:avLst/>
          </a:prstGeom>
        </p:spPr>
      </p:pic>
      <p:pic>
        <p:nvPicPr>
          <p:cNvPr id="28" name="Resim 27"/>
          <p:cNvPicPr>
            <a:picLocks noChangeAspect="1"/>
          </p:cNvPicPr>
          <p:nvPr/>
        </p:nvPicPr>
        <p:blipFill rotWithShape="1">
          <a:blip r:embed="rId3">
            <a:extLst>
              <a:ext uri="{28A0092B-C50C-407E-A947-70E740481C1C}">
                <a14:useLocalDpi xmlns:a14="http://schemas.microsoft.com/office/drawing/2010/main" val="0"/>
              </a:ext>
            </a:extLst>
          </a:blip>
          <a:srcRect l="2468" t="24427" r="6810" b="15391"/>
          <a:stretch/>
        </p:blipFill>
        <p:spPr>
          <a:xfrm>
            <a:off x="8354727" y="3501369"/>
            <a:ext cx="1222409" cy="810905"/>
          </a:xfrm>
          <a:prstGeom prst="rect">
            <a:avLst/>
          </a:prstGeom>
        </p:spPr>
      </p:pic>
      <p:pic>
        <p:nvPicPr>
          <p:cNvPr id="29" name="Resim 28"/>
          <p:cNvPicPr>
            <a:picLocks noChangeAspect="1"/>
          </p:cNvPicPr>
          <p:nvPr/>
        </p:nvPicPr>
        <p:blipFill rotWithShape="1">
          <a:blip r:embed="rId3">
            <a:extLst>
              <a:ext uri="{28A0092B-C50C-407E-A947-70E740481C1C}">
                <a14:useLocalDpi xmlns:a14="http://schemas.microsoft.com/office/drawing/2010/main" val="0"/>
              </a:ext>
            </a:extLst>
          </a:blip>
          <a:srcRect l="2468" t="24427" r="6810" b="15391"/>
          <a:stretch/>
        </p:blipFill>
        <p:spPr>
          <a:xfrm>
            <a:off x="8354728" y="4649576"/>
            <a:ext cx="1222409" cy="810905"/>
          </a:xfrm>
          <a:prstGeom prst="rect">
            <a:avLst/>
          </a:prstGeom>
        </p:spPr>
      </p:pic>
    </p:spTree>
    <p:extLst>
      <p:ext uri="{BB962C8B-B14F-4D97-AF65-F5344CB8AC3E}">
        <p14:creationId xmlns:p14="http://schemas.microsoft.com/office/powerpoint/2010/main" val="2456169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519A0788-1400-483F-A53C-7000BB5E7483}"/>
              </a:ext>
            </a:extLst>
          </p:cNvPr>
          <p:cNvSpPr>
            <a:spLocks noGrp="1" noChangeArrowheads="1"/>
          </p:cNvSpPr>
          <p:nvPr>
            <p:ph type="ctrTitle"/>
          </p:nvPr>
        </p:nvSpPr>
        <p:spPr bwMode="auto">
          <a:xfrm>
            <a:off x="97157" y="2454879"/>
            <a:ext cx="1140967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tr-TR" altLang="tr-TR" sz="180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tr-TR" altLang="tr-TR" sz="1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YAPI MALZEMELERİ VE ZEMİN LABORATUVARLARI</a:t>
            </a:r>
            <a:r>
              <a:rPr lang="tr-TR" altLang="tr-TR" sz="1800" b="1" dirty="0"/>
              <a:t> </a:t>
            </a:r>
            <a:r>
              <a:rPr kumimoji="0" lang="tr-TR" altLang="tr-TR" sz="1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UYGULAMA YÖNETMELİĞİ</a:t>
            </a:r>
            <a:r>
              <a:rPr kumimoji="0" lang="tr-TR" altLang="tr-TR" sz="180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r>
            <a:br>
              <a:rPr kumimoji="0" lang="tr-TR" altLang="tr-TR" sz="180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tr-TR" altLang="tr-TR" sz="180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r>
            <a:br>
              <a:rPr kumimoji="0" lang="tr-TR" altLang="tr-TR" sz="180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tr-TR" altLang="tr-TR" sz="180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11.12.2020 tarih ve 31331 sayılı Resmi Gazetede yayınlanarak yürürlüğe girmiştir. </a:t>
            </a:r>
            <a:endParaRPr kumimoji="0" lang="tr-TR" altLang="tr-TR" sz="1800" i="0" u="none" strike="noStrike" cap="none" normalizeH="0" baseline="0" dirty="0">
              <a:ln>
                <a:noFill/>
              </a:ln>
              <a:solidFill>
                <a:schemeClr val="tx1"/>
              </a:solidFill>
              <a:effectLst/>
              <a:latin typeface="Arial" panose="020B0604020202020204" pitchFamily="34" charset="0"/>
            </a:endParaRPr>
          </a:p>
        </p:txBody>
      </p:sp>
      <p:sp>
        <p:nvSpPr>
          <p:cNvPr id="5" name="Metin kutusu 4">
            <a:extLst>
              <a:ext uri="{FF2B5EF4-FFF2-40B4-BE49-F238E27FC236}">
                <a16:creationId xmlns:a16="http://schemas.microsoft.com/office/drawing/2014/main" id="{464A1B2F-9407-4561-90A4-E06FD2F0CCB0}"/>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7" name="Resim 6">
            <a:extLst>
              <a:ext uri="{FF2B5EF4-FFF2-40B4-BE49-F238E27FC236}">
                <a16:creationId xmlns:a16="http://schemas.microsoft.com/office/drawing/2014/main" id="{CE753AB5-41AD-4B4A-A26E-217F02E5F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6" name="Rectangle 1">
            <a:extLst>
              <a:ext uri="{FF2B5EF4-FFF2-40B4-BE49-F238E27FC236}">
                <a16:creationId xmlns:a16="http://schemas.microsoft.com/office/drawing/2014/main" id="{519A0788-1400-483F-A53C-7000BB5E7483}"/>
              </a:ext>
            </a:extLst>
          </p:cNvPr>
          <p:cNvSpPr txBox="1">
            <a:spLocks noChangeArrowheads="1"/>
          </p:cNvSpPr>
          <p:nvPr/>
        </p:nvSpPr>
        <p:spPr bwMode="auto">
          <a:xfrm>
            <a:off x="554530" y="3752457"/>
            <a:ext cx="107260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0" fontAlgn="base" latinLnBrk="0" hangingPunct="0">
              <a:lnSpc>
                <a:spcPct val="90000"/>
              </a:lnSpc>
              <a:spcBef>
                <a:spcPct val="0"/>
              </a:spcBef>
              <a:spcAft>
                <a:spcPct val="0"/>
              </a:spcAft>
              <a:buNone/>
              <a:defRPr sz="6000" kern="1200">
                <a:solidFill>
                  <a:schemeClr val="tx1"/>
                </a:solidFill>
                <a:latin typeface="Arial" panose="020B0604020202020204" pitchFamily="34" charset="0"/>
                <a:ea typeface="+mj-ea"/>
                <a:cs typeface="+mj-cs"/>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lang="tr-TR" altLang="tr-TR" sz="1800" dirty="0" smtClean="0">
                <a:solidFill>
                  <a:srgbClr val="000000"/>
                </a:solidFill>
                <a:latin typeface="Times New Roman" panose="02020603050405020304" pitchFamily="18" charset="0"/>
                <a:cs typeface="Times New Roman" panose="02020603050405020304" pitchFamily="18" charset="0"/>
              </a:rPr>
              <a:t>	      </a:t>
            </a:r>
            <a:r>
              <a:rPr lang="tr-TR" altLang="tr-TR" sz="1800" b="1" dirty="0" smtClean="0">
                <a:solidFill>
                  <a:srgbClr val="000000"/>
                </a:solidFill>
                <a:latin typeface="Times New Roman" panose="02020603050405020304" pitchFamily="18" charset="0"/>
                <a:cs typeface="Times New Roman" panose="02020603050405020304" pitchFamily="18" charset="0"/>
              </a:rPr>
              <a:t>YAPI MALZEMELERİ VE ZEMİN LABORATUVARLARI</a:t>
            </a:r>
            <a:r>
              <a:rPr lang="tr-TR" altLang="tr-TR" sz="1800" b="1" dirty="0" smtClean="0"/>
              <a:t> </a:t>
            </a:r>
            <a:r>
              <a:rPr lang="tr-TR" altLang="tr-TR" sz="1800" b="1" dirty="0" smtClean="0">
                <a:solidFill>
                  <a:srgbClr val="000000"/>
                </a:solidFill>
                <a:latin typeface="Times New Roman" panose="02020603050405020304" pitchFamily="18" charset="0"/>
                <a:cs typeface="Times New Roman" panose="02020603050405020304" pitchFamily="18" charset="0"/>
              </a:rPr>
              <a:t>UYGULAMA YÖNETMELİĞİNDE DEĞİŞİKLİK YAPILMASINA DAİR YÖNETMELİK</a:t>
            </a:r>
            <a:r>
              <a:rPr lang="tr-TR" altLang="tr-TR" sz="1800" dirty="0" smtClean="0">
                <a:solidFill>
                  <a:srgbClr val="000000"/>
                </a:solidFill>
                <a:latin typeface="Times New Roman" panose="02020603050405020304" pitchFamily="18" charset="0"/>
                <a:cs typeface="Times New Roman" panose="02020603050405020304" pitchFamily="18" charset="0"/>
              </a:rPr>
              <a:t/>
            </a:r>
            <a:br>
              <a:rPr lang="tr-TR" altLang="tr-TR" sz="1800" dirty="0" smtClean="0">
                <a:solidFill>
                  <a:srgbClr val="000000"/>
                </a:solidFill>
                <a:latin typeface="Times New Roman" panose="02020603050405020304" pitchFamily="18" charset="0"/>
                <a:cs typeface="Times New Roman" panose="02020603050405020304" pitchFamily="18" charset="0"/>
              </a:rPr>
            </a:br>
            <a:r>
              <a:rPr lang="tr-TR" altLang="tr-TR" sz="1800" dirty="0" smtClean="0">
                <a:solidFill>
                  <a:srgbClr val="000000"/>
                </a:solidFill>
                <a:latin typeface="Times New Roman" panose="02020603050405020304" pitchFamily="18" charset="0"/>
                <a:cs typeface="Times New Roman" panose="02020603050405020304" pitchFamily="18" charset="0"/>
              </a:rPr>
              <a:t/>
            </a:r>
            <a:br>
              <a:rPr lang="tr-TR" altLang="tr-TR" sz="1800" dirty="0" smtClean="0">
                <a:solidFill>
                  <a:srgbClr val="000000"/>
                </a:solidFill>
                <a:latin typeface="Times New Roman" panose="02020603050405020304" pitchFamily="18" charset="0"/>
                <a:cs typeface="Times New Roman" panose="02020603050405020304" pitchFamily="18" charset="0"/>
              </a:rPr>
            </a:br>
            <a:r>
              <a:rPr lang="tr-TR" altLang="tr-TR" sz="1800" dirty="0" smtClean="0">
                <a:solidFill>
                  <a:srgbClr val="000000"/>
                </a:solidFill>
                <a:latin typeface="Times New Roman" panose="02020603050405020304" pitchFamily="18" charset="0"/>
                <a:cs typeface="Times New Roman" panose="02020603050405020304" pitchFamily="18" charset="0"/>
              </a:rPr>
              <a:t>	      14.03.2023 tarih ve 32132 sayılı Resmi Gazetede yayınlanarak yürürlüğe girmiştir. </a:t>
            </a:r>
            <a:endParaRPr lang="tr-TR" altLang="tr-TR" sz="1800" dirty="0"/>
          </a:p>
        </p:txBody>
      </p:sp>
    </p:spTree>
    <p:extLst>
      <p:ext uri="{BB962C8B-B14F-4D97-AF65-F5344CB8AC3E}">
        <p14:creationId xmlns:p14="http://schemas.microsoft.com/office/powerpoint/2010/main" val="1488684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464A1B2F-9407-4561-90A4-E06FD2F0CCB0}"/>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7" name="Resim 6">
            <a:extLst>
              <a:ext uri="{FF2B5EF4-FFF2-40B4-BE49-F238E27FC236}">
                <a16:creationId xmlns:a16="http://schemas.microsoft.com/office/drawing/2014/main" id="{CE753AB5-41AD-4B4A-A26E-217F02E5F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6" name="Rectangle 1">
            <a:extLst>
              <a:ext uri="{FF2B5EF4-FFF2-40B4-BE49-F238E27FC236}">
                <a16:creationId xmlns:a16="http://schemas.microsoft.com/office/drawing/2014/main" id="{519A0788-1400-483F-A53C-7000BB5E7483}"/>
              </a:ext>
            </a:extLst>
          </p:cNvPr>
          <p:cNvSpPr txBox="1">
            <a:spLocks noChangeArrowheads="1"/>
          </p:cNvSpPr>
          <p:nvPr/>
        </p:nvSpPr>
        <p:spPr bwMode="auto">
          <a:xfrm>
            <a:off x="1102680" y="1810385"/>
            <a:ext cx="10313377"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0" fontAlgn="base" latinLnBrk="0" hangingPunct="0">
              <a:lnSpc>
                <a:spcPct val="90000"/>
              </a:lnSpc>
              <a:spcBef>
                <a:spcPct val="0"/>
              </a:spcBef>
              <a:spcAft>
                <a:spcPct val="0"/>
              </a:spcAft>
              <a:buNone/>
              <a:defRPr sz="6000" kern="1200">
                <a:solidFill>
                  <a:schemeClr val="tx1"/>
                </a:solidFill>
                <a:latin typeface="Arial" panose="020B0604020202020204" pitchFamily="34" charset="0"/>
                <a:ea typeface="+mj-ea"/>
                <a:cs typeface="+mj-cs"/>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lang="tr-TR" altLang="tr-TR" sz="1800" b="1" dirty="0" smtClean="0">
                <a:solidFill>
                  <a:srgbClr val="000000"/>
                </a:solidFill>
                <a:latin typeface="Times New Roman" panose="02020603050405020304" pitchFamily="18" charset="0"/>
                <a:cs typeface="Times New Roman" panose="02020603050405020304" pitchFamily="18" charset="0"/>
              </a:rPr>
              <a:t>YAPI MALZEMELERİ VE ZEMİN LABORATUVARLARI</a:t>
            </a:r>
            <a:r>
              <a:rPr lang="tr-TR" altLang="tr-TR" sz="1800" b="1" dirty="0" smtClean="0"/>
              <a:t> </a:t>
            </a:r>
            <a:r>
              <a:rPr lang="tr-TR" altLang="tr-TR" sz="1800" b="1" dirty="0" smtClean="0">
                <a:solidFill>
                  <a:srgbClr val="000000"/>
                </a:solidFill>
                <a:latin typeface="Times New Roman" panose="02020603050405020304" pitchFamily="18" charset="0"/>
                <a:cs typeface="Times New Roman" panose="02020603050405020304" pitchFamily="18" charset="0"/>
              </a:rPr>
              <a:t>UYGULAMA YÖNETMELİĞİNDE DEĞİŞİKLİK YAPILMASINA DAİR YÖNETMELİK</a:t>
            </a:r>
            <a:r>
              <a:rPr lang="tr-TR" altLang="tr-TR" sz="1800" dirty="0" smtClean="0">
                <a:solidFill>
                  <a:srgbClr val="000000"/>
                </a:solidFill>
                <a:latin typeface="Times New Roman" panose="02020603050405020304" pitchFamily="18" charset="0"/>
                <a:cs typeface="Times New Roman" panose="02020603050405020304" pitchFamily="18" charset="0"/>
              </a:rPr>
              <a:t/>
            </a:r>
            <a:br>
              <a:rPr lang="tr-TR" altLang="tr-TR" sz="1800" dirty="0" smtClean="0">
                <a:solidFill>
                  <a:srgbClr val="000000"/>
                </a:solidFill>
                <a:latin typeface="Times New Roman" panose="02020603050405020304" pitchFamily="18" charset="0"/>
                <a:cs typeface="Times New Roman" panose="02020603050405020304" pitchFamily="18" charset="0"/>
              </a:rPr>
            </a:b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b="1" dirty="0" smtClean="0">
                <a:solidFill>
                  <a:srgbClr val="000000"/>
                </a:solidFill>
                <a:latin typeface="Times New Roman" panose="02020603050405020304" pitchFamily="18" charset="0"/>
                <a:cs typeface="Times New Roman" panose="02020603050405020304" pitchFamily="18" charset="0"/>
              </a:rPr>
              <a:t>MADDE 3-  </a:t>
            </a:r>
          </a:p>
          <a:p>
            <a:pPr algn="l">
              <a:lnSpc>
                <a:spcPct val="100000"/>
              </a:lnSpc>
            </a:pPr>
            <a:r>
              <a:rPr lang="tr-TR" sz="1800" dirty="0" smtClean="0">
                <a:latin typeface="Times New Roman" panose="02020603050405020304" pitchFamily="18" charset="0"/>
                <a:cs typeface="Times New Roman" panose="02020603050405020304" pitchFamily="18" charset="0"/>
              </a:rPr>
              <a:t>“</a:t>
            </a:r>
            <a:r>
              <a:rPr lang="tr-TR" sz="1800" dirty="0">
                <a:latin typeface="Times New Roman" panose="02020603050405020304" pitchFamily="18" charset="0"/>
                <a:cs typeface="Times New Roman" panose="02020603050405020304" pitchFamily="18" charset="0"/>
              </a:rPr>
              <a:t>ğ) </a:t>
            </a:r>
            <a:r>
              <a:rPr lang="tr-TR" sz="1800" u="sng" dirty="0">
                <a:latin typeface="Times New Roman" panose="02020603050405020304" pitchFamily="18" charset="0"/>
                <a:cs typeface="Times New Roman" panose="02020603050405020304" pitchFamily="18" charset="0"/>
              </a:rPr>
              <a:t>Deney yapan eleman: </a:t>
            </a:r>
            <a:r>
              <a:rPr lang="tr-TR" sz="1800" dirty="0">
                <a:latin typeface="Times New Roman" panose="02020603050405020304" pitchFamily="18" charset="0"/>
                <a:cs typeface="Times New Roman" panose="02020603050405020304" pitchFamily="18" charset="0"/>
              </a:rPr>
              <a:t>İlgili denetçi mühendisin sevk ve idaresi altında laboratuvarın kapsamındaki deneylere ilişkin görev yapan; </a:t>
            </a:r>
            <a:r>
              <a:rPr lang="tr-TR" sz="1800" b="1" dirty="0">
                <a:latin typeface="Times New Roman" panose="02020603050405020304" pitchFamily="18" charset="0"/>
                <a:cs typeface="Times New Roman" panose="02020603050405020304" pitchFamily="18" charset="0"/>
              </a:rPr>
              <a:t>Bakanlıktan veya Bakanlıkça yetkilendirilmiş kurum veya kuruluşlardan eğitim almış</a:t>
            </a:r>
            <a:r>
              <a:rPr lang="tr-TR" sz="1800" dirty="0">
                <a:latin typeface="Times New Roman" panose="02020603050405020304" pitchFamily="18" charset="0"/>
                <a:cs typeface="Times New Roman" panose="02020603050405020304" pitchFamily="18" charset="0"/>
              </a:rPr>
              <a:t>, inşaat mühendisi veya jeoloji mühendisi veya jeofizik mühendisi veya kimya mühendisi veya yapı öğretmeni veya inşaat teknikeri veya </a:t>
            </a:r>
            <a:r>
              <a:rPr lang="tr-TR" sz="1800" dirty="0" err="1">
                <a:latin typeface="Times New Roman" panose="02020603050405020304" pitchFamily="18" charset="0"/>
                <a:cs typeface="Times New Roman" panose="02020603050405020304" pitchFamily="18" charset="0"/>
              </a:rPr>
              <a:t>geoteknik</a:t>
            </a:r>
            <a:r>
              <a:rPr lang="tr-TR" sz="1800" dirty="0">
                <a:latin typeface="Times New Roman" panose="02020603050405020304" pitchFamily="18" charset="0"/>
                <a:cs typeface="Times New Roman" panose="02020603050405020304" pitchFamily="18" charset="0"/>
              </a:rPr>
              <a:t> teknikeri veya inşaat teknolojileri teknikeri veya hazır beton teknikeri veya yapı teknikeri veya yapı denetim teknikeri veya yapı teknisyenini</a:t>
            </a:r>
            <a:r>
              <a:rPr lang="tr-TR" sz="1800" dirty="0" smtClean="0">
                <a:latin typeface="Times New Roman" panose="02020603050405020304" pitchFamily="18" charset="0"/>
                <a:cs typeface="Times New Roman" panose="02020603050405020304" pitchFamily="18" charset="0"/>
              </a:rPr>
              <a:t>,”</a:t>
            </a:r>
          </a:p>
          <a:p>
            <a:pPr algn="l">
              <a:lnSpc>
                <a:spcPct val="100000"/>
              </a:lnSpc>
            </a:pPr>
            <a:endParaRPr lang="tr-TR" sz="1800" dirty="0" smtClean="0">
              <a:latin typeface="Times New Roman" panose="02020603050405020304" pitchFamily="18" charset="0"/>
              <a:cs typeface="Times New Roman" panose="02020603050405020304" pitchFamily="18" charset="0"/>
            </a:endParaRPr>
          </a:p>
          <a:p>
            <a:pPr algn="l">
              <a:lnSpc>
                <a:spcPct val="100000"/>
              </a:lnSpc>
            </a:pPr>
            <a:r>
              <a:rPr lang="tr-TR" sz="1800" dirty="0">
                <a:latin typeface="Times New Roman" panose="02020603050405020304" pitchFamily="18" charset="0"/>
                <a:cs typeface="Times New Roman" panose="02020603050405020304" pitchFamily="18" charset="0"/>
              </a:rPr>
              <a:t>t) </a:t>
            </a:r>
            <a:r>
              <a:rPr lang="tr-TR" sz="1800" u="sng" dirty="0">
                <a:latin typeface="Times New Roman" panose="02020603050405020304" pitchFamily="18" charset="0"/>
                <a:cs typeface="Times New Roman" panose="02020603050405020304" pitchFamily="18" charset="0"/>
              </a:rPr>
              <a:t>Numune alma elemanı: </a:t>
            </a:r>
            <a:r>
              <a:rPr lang="tr-TR" sz="1800" dirty="0">
                <a:latin typeface="Times New Roman" panose="02020603050405020304" pitchFamily="18" charset="0"/>
                <a:cs typeface="Times New Roman" panose="02020603050405020304" pitchFamily="18" charset="0"/>
              </a:rPr>
              <a:t>Zemin deneyleri ve sertleşmiş beton deneyleri hariç olmak üzere denetçi mühendisin sevk ve idaresi altında, teknik eleman olarak değerlendirilmek üzere, laboratuvarın kapsamındaki deneylere ilişkin </a:t>
            </a:r>
            <a:r>
              <a:rPr lang="tr-TR" sz="1800" b="1" dirty="0">
                <a:latin typeface="Times New Roman" panose="02020603050405020304" pitchFamily="18" charset="0"/>
                <a:cs typeface="Times New Roman" panose="02020603050405020304" pitchFamily="18" charset="0"/>
              </a:rPr>
              <a:t>Bakanlıktan veya Bakanlıkça yetkilendirilmiş kurum veya kuruluşlardan eğitim almış </a:t>
            </a:r>
            <a:r>
              <a:rPr lang="tr-TR" sz="1800" dirty="0">
                <a:latin typeface="Times New Roman" panose="02020603050405020304" pitchFamily="18" charset="0"/>
                <a:cs typeface="Times New Roman" panose="02020603050405020304" pitchFamily="18" charset="0"/>
              </a:rPr>
              <a:t>en az lise mezunu kişiyi,”</a:t>
            </a:r>
            <a:endParaRPr lang="tr-TR" alt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8223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464A1B2F-9407-4561-90A4-E06FD2F0CCB0}"/>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5" name="Resim 4">
            <a:extLst>
              <a:ext uri="{FF2B5EF4-FFF2-40B4-BE49-F238E27FC236}">
                <a16:creationId xmlns:a16="http://schemas.microsoft.com/office/drawing/2014/main" id="{CE753AB5-41AD-4B4A-A26E-217F02E5F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6" name="Rectangle 1">
            <a:extLst>
              <a:ext uri="{FF2B5EF4-FFF2-40B4-BE49-F238E27FC236}">
                <a16:creationId xmlns:a16="http://schemas.microsoft.com/office/drawing/2014/main" id="{519A0788-1400-483F-A53C-7000BB5E7483}"/>
              </a:ext>
            </a:extLst>
          </p:cNvPr>
          <p:cNvSpPr txBox="1">
            <a:spLocks noChangeArrowheads="1"/>
          </p:cNvSpPr>
          <p:nvPr/>
        </p:nvSpPr>
        <p:spPr bwMode="auto">
          <a:xfrm>
            <a:off x="1249680" y="1891606"/>
            <a:ext cx="10313377"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0" fontAlgn="base" latinLnBrk="0" hangingPunct="0">
              <a:lnSpc>
                <a:spcPct val="90000"/>
              </a:lnSpc>
              <a:spcBef>
                <a:spcPct val="0"/>
              </a:spcBef>
              <a:spcAft>
                <a:spcPct val="0"/>
              </a:spcAft>
              <a:buNone/>
              <a:defRPr sz="6000" kern="1200">
                <a:solidFill>
                  <a:schemeClr val="tx1"/>
                </a:solidFill>
                <a:latin typeface="Arial" panose="020B0604020202020204" pitchFamily="34" charset="0"/>
                <a:ea typeface="+mj-ea"/>
                <a:cs typeface="+mj-cs"/>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lang="tr-TR" altLang="tr-TR" sz="1800" b="1" dirty="0" smtClean="0">
                <a:solidFill>
                  <a:srgbClr val="000000"/>
                </a:solidFill>
                <a:latin typeface="Times New Roman" panose="02020603050405020304" pitchFamily="18" charset="0"/>
                <a:cs typeface="Times New Roman" panose="02020603050405020304" pitchFamily="18" charset="0"/>
              </a:rPr>
              <a:t>YAPI </a:t>
            </a:r>
            <a:r>
              <a:rPr lang="tr-TR" altLang="tr-TR" sz="1800" b="1" dirty="0">
                <a:solidFill>
                  <a:srgbClr val="000000"/>
                </a:solidFill>
                <a:latin typeface="Times New Roman" panose="02020603050405020304" pitchFamily="18" charset="0"/>
                <a:cs typeface="Times New Roman" panose="02020603050405020304" pitchFamily="18" charset="0"/>
              </a:rPr>
              <a:t>MALZEMELERİ VE ZEMİN LABORATUVARLARI</a:t>
            </a:r>
            <a:r>
              <a:rPr lang="tr-TR" altLang="tr-TR" sz="1800" b="1" dirty="0"/>
              <a:t> </a:t>
            </a:r>
            <a:r>
              <a:rPr lang="tr-TR" altLang="tr-TR" sz="1800" b="1" dirty="0">
                <a:solidFill>
                  <a:srgbClr val="000000"/>
                </a:solidFill>
                <a:latin typeface="Times New Roman" panose="02020603050405020304" pitchFamily="18" charset="0"/>
                <a:cs typeface="Times New Roman" panose="02020603050405020304" pitchFamily="18" charset="0"/>
              </a:rPr>
              <a:t>UYGULAMA YÖNETMELİĞİNDE DEĞİŞİKLİK YAPILMASINA DAİR YÖNETMELİK</a:t>
            </a:r>
            <a:r>
              <a:rPr lang="tr-TR" altLang="tr-TR" sz="1800" dirty="0" smtClean="0">
                <a:solidFill>
                  <a:srgbClr val="000000"/>
                </a:solidFill>
                <a:latin typeface="Times New Roman" panose="02020603050405020304" pitchFamily="18" charset="0"/>
                <a:cs typeface="Times New Roman" panose="02020603050405020304" pitchFamily="18" charset="0"/>
              </a:rPr>
              <a:t/>
            </a:r>
            <a:br>
              <a:rPr lang="tr-TR" altLang="tr-TR" sz="1800" dirty="0" smtClean="0">
                <a:solidFill>
                  <a:srgbClr val="000000"/>
                </a:solidFill>
                <a:latin typeface="Times New Roman" panose="02020603050405020304" pitchFamily="18" charset="0"/>
                <a:cs typeface="Times New Roman" panose="02020603050405020304" pitchFamily="18" charset="0"/>
              </a:rPr>
            </a:b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b="1" dirty="0" smtClean="0">
                <a:solidFill>
                  <a:srgbClr val="000000"/>
                </a:solidFill>
                <a:latin typeface="Times New Roman" panose="02020603050405020304" pitchFamily="18" charset="0"/>
                <a:cs typeface="Times New Roman" panose="02020603050405020304" pitchFamily="18" charset="0"/>
              </a:rPr>
              <a:t>MADDE </a:t>
            </a:r>
            <a:r>
              <a:rPr lang="tr-TR" altLang="tr-TR" sz="1800" b="1" dirty="0">
                <a:solidFill>
                  <a:srgbClr val="000000"/>
                </a:solidFill>
                <a:latin typeface="Times New Roman" panose="02020603050405020304" pitchFamily="18" charset="0"/>
                <a:cs typeface="Times New Roman" panose="02020603050405020304" pitchFamily="18" charset="0"/>
              </a:rPr>
              <a:t>4- </a:t>
            </a:r>
            <a:r>
              <a:rPr lang="tr-TR" altLang="tr-TR" sz="1800" dirty="0" smtClean="0">
                <a:solidFill>
                  <a:srgbClr val="000000"/>
                </a:solidFill>
                <a:latin typeface="Times New Roman" panose="02020603050405020304" pitchFamily="18" charset="0"/>
                <a:cs typeface="Times New Roman" panose="02020603050405020304" pitchFamily="18" charset="0"/>
              </a:rPr>
              <a:t>Aynı </a:t>
            </a:r>
            <a:r>
              <a:rPr lang="tr-TR" altLang="tr-TR" sz="1800" dirty="0">
                <a:solidFill>
                  <a:srgbClr val="000000"/>
                </a:solidFill>
                <a:latin typeface="Times New Roman" panose="02020603050405020304" pitchFamily="18" charset="0"/>
                <a:cs typeface="Times New Roman" panose="02020603050405020304" pitchFamily="18" charset="0"/>
              </a:rPr>
              <a:t>Yönetmeliğin 5 inci maddesinin birinci fıkrası aşağıdaki şekilde değiştirilmiştir.</a:t>
            </a:r>
          </a:p>
          <a:p>
            <a:pPr algn="l">
              <a:lnSpc>
                <a:spcPct val="100000"/>
              </a:lnSpc>
            </a:pP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dirty="0">
                <a:solidFill>
                  <a:srgbClr val="000000"/>
                </a:solidFill>
                <a:latin typeface="Times New Roman" panose="02020603050405020304" pitchFamily="18" charset="0"/>
                <a:cs typeface="Times New Roman" panose="02020603050405020304" pitchFamily="18" charset="0"/>
              </a:rPr>
              <a:t>“(1) Laboratuvarlar, yapı malzemesi laboratuvarı ve zemin laboratuvarı olmak üzere iki şekilde belgelendirilir. Yapı malzemesi laboratuvarları zemin deneyleri konusunda, zemin laboratuvarları ise yapı malzemesi konusunda kapsam genişletemez. Laboratuvarın faaliyet göstereceği ilde, analizlerin ve kullanılan cihazların gerektirdiği özel koşulları sağlamak üzere, en az 150 m² net alana sahip tam donanımlı bir tesis kurması zorunludur. Bu alan ilk kapsama ilave her deney için 2 m² arttırılır</a:t>
            </a:r>
            <a:r>
              <a:rPr lang="tr-TR" altLang="tr-TR" sz="1800" dirty="0" smtClean="0">
                <a:solidFill>
                  <a:srgbClr val="000000"/>
                </a:solidFill>
                <a:latin typeface="Times New Roman" panose="02020603050405020304" pitchFamily="18" charset="0"/>
                <a:cs typeface="Times New Roman" panose="02020603050405020304" pitchFamily="18" charset="0"/>
              </a:rPr>
              <a:t>.”</a:t>
            </a:r>
          </a:p>
          <a:p>
            <a:pPr algn="l">
              <a:lnSpc>
                <a:spcPct val="100000"/>
              </a:lnSpc>
            </a:pP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i="1" dirty="0" smtClean="0">
                <a:solidFill>
                  <a:srgbClr val="000000"/>
                </a:solidFill>
                <a:latin typeface="Times New Roman" panose="02020603050405020304" pitchFamily="18" charset="0"/>
                <a:cs typeface="Times New Roman" panose="02020603050405020304" pitchFamily="18" charset="0"/>
              </a:rPr>
              <a:t>(ESKİ HALİ</a:t>
            </a:r>
          </a:p>
          <a:p>
            <a:pPr algn="l">
              <a:lnSpc>
                <a:spcPct val="100000"/>
              </a:lnSpc>
            </a:pPr>
            <a:r>
              <a:rPr lang="tr-TR" altLang="tr-TR" sz="1800" i="1" dirty="0">
                <a:solidFill>
                  <a:srgbClr val="000000"/>
                </a:solidFill>
                <a:latin typeface="Times New Roman" panose="02020603050405020304" pitchFamily="18" charset="0"/>
                <a:cs typeface="Times New Roman" panose="02020603050405020304" pitchFamily="18" charset="0"/>
              </a:rPr>
              <a:t>Laboratuvar bölümleri ve asgari özellikleri</a:t>
            </a:r>
          </a:p>
          <a:p>
            <a:pPr algn="l">
              <a:lnSpc>
                <a:spcPct val="100000"/>
              </a:lnSpc>
            </a:pPr>
            <a:r>
              <a:rPr lang="tr-TR" altLang="tr-TR" sz="1800" i="1" dirty="0" smtClean="0">
                <a:solidFill>
                  <a:srgbClr val="000000"/>
                </a:solidFill>
                <a:latin typeface="Times New Roman" panose="02020603050405020304" pitchFamily="18" charset="0"/>
                <a:cs typeface="Times New Roman" panose="02020603050405020304" pitchFamily="18" charset="0"/>
              </a:rPr>
              <a:t>MADDE </a:t>
            </a:r>
            <a:r>
              <a:rPr lang="tr-TR" altLang="tr-TR" sz="1800" i="1" dirty="0">
                <a:solidFill>
                  <a:srgbClr val="000000"/>
                </a:solidFill>
                <a:latin typeface="Times New Roman" panose="02020603050405020304" pitchFamily="18" charset="0"/>
                <a:cs typeface="Times New Roman" panose="02020603050405020304" pitchFamily="18" charset="0"/>
              </a:rPr>
              <a:t>5 – (1) Laboratuvarın faaliyet göstereceği ilde, analizlerin ve kullanılan cihazların gerektirdiği özel koşulları sağlamak üzere, en az 150 m2 net alana sahip tam donanımlı bir tesis kurması zorunludur. Bu alan ilk kapsama ilave her deney için 2 m2 arttırılır</a:t>
            </a:r>
            <a:r>
              <a:rPr lang="tr-TR" altLang="tr-TR" sz="1800" i="1" dirty="0" smtClean="0">
                <a:solidFill>
                  <a:srgbClr val="000000"/>
                </a:solidFill>
                <a:latin typeface="Times New Roman" panose="02020603050405020304" pitchFamily="18" charset="0"/>
                <a:cs typeface="Times New Roman" panose="02020603050405020304" pitchFamily="18" charset="0"/>
              </a:rPr>
              <a:t>.)</a:t>
            </a:r>
          </a:p>
          <a:p>
            <a:pPr algn="l">
              <a:lnSpc>
                <a:spcPct val="100000"/>
              </a:lnSpc>
            </a:pPr>
            <a:endParaRPr lang="tr-TR" altLang="tr-TR" sz="1800" b="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0376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464A1B2F-9407-4561-90A4-E06FD2F0CCB0}"/>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6" name="Resim 5">
            <a:extLst>
              <a:ext uri="{FF2B5EF4-FFF2-40B4-BE49-F238E27FC236}">
                <a16:creationId xmlns:a16="http://schemas.microsoft.com/office/drawing/2014/main" id="{CE753AB5-41AD-4B4A-A26E-217F02E5F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7" name="Rectangle 1">
            <a:extLst>
              <a:ext uri="{FF2B5EF4-FFF2-40B4-BE49-F238E27FC236}">
                <a16:creationId xmlns:a16="http://schemas.microsoft.com/office/drawing/2014/main" id="{519A0788-1400-483F-A53C-7000BB5E7483}"/>
              </a:ext>
            </a:extLst>
          </p:cNvPr>
          <p:cNvSpPr txBox="1">
            <a:spLocks noChangeArrowheads="1"/>
          </p:cNvSpPr>
          <p:nvPr/>
        </p:nvSpPr>
        <p:spPr bwMode="auto">
          <a:xfrm>
            <a:off x="1169376" y="1779687"/>
            <a:ext cx="10313377"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0" fontAlgn="base" latinLnBrk="0" hangingPunct="0">
              <a:lnSpc>
                <a:spcPct val="90000"/>
              </a:lnSpc>
              <a:spcBef>
                <a:spcPct val="0"/>
              </a:spcBef>
              <a:spcAft>
                <a:spcPct val="0"/>
              </a:spcAft>
              <a:buNone/>
              <a:defRPr sz="6000" kern="1200">
                <a:solidFill>
                  <a:schemeClr val="tx1"/>
                </a:solidFill>
                <a:latin typeface="Arial" panose="020B0604020202020204" pitchFamily="34" charset="0"/>
                <a:ea typeface="+mj-ea"/>
                <a:cs typeface="+mj-cs"/>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lang="tr-TR" altLang="tr-TR" sz="1800" b="1" dirty="0" smtClean="0">
                <a:solidFill>
                  <a:srgbClr val="000000"/>
                </a:solidFill>
                <a:latin typeface="Times New Roman" panose="02020603050405020304" pitchFamily="18" charset="0"/>
                <a:cs typeface="Times New Roman" panose="02020603050405020304" pitchFamily="18" charset="0"/>
              </a:rPr>
              <a:t>YAPI MALZEMELERİ VE ZEMİN LABORATUVARLARI</a:t>
            </a:r>
            <a:r>
              <a:rPr lang="tr-TR" altLang="tr-TR" sz="1800" b="1" dirty="0" smtClean="0"/>
              <a:t> </a:t>
            </a:r>
            <a:r>
              <a:rPr lang="tr-TR" altLang="tr-TR" sz="1800" b="1" dirty="0" smtClean="0">
                <a:solidFill>
                  <a:srgbClr val="000000"/>
                </a:solidFill>
                <a:latin typeface="Times New Roman" panose="02020603050405020304" pitchFamily="18" charset="0"/>
                <a:cs typeface="Times New Roman" panose="02020603050405020304" pitchFamily="18" charset="0"/>
              </a:rPr>
              <a:t>UYGULAMA YÖNETMELİĞİNDE DEĞİŞİKLİK YAPILMASINA DAİR YÖNETMELİK</a:t>
            </a:r>
            <a:r>
              <a:rPr lang="tr-TR" altLang="tr-TR" sz="1800" dirty="0" smtClean="0">
                <a:solidFill>
                  <a:srgbClr val="000000"/>
                </a:solidFill>
                <a:latin typeface="Times New Roman" panose="02020603050405020304" pitchFamily="18" charset="0"/>
                <a:cs typeface="Times New Roman" panose="02020603050405020304" pitchFamily="18" charset="0"/>
              </a:rPr>
              <a:t/>
            </a:r>
            <a:br>
              <a:rPr lang="tr-TR" altLang="tr-TR" sz="1800" dirty="0" smtClean="0">
                <a:solidFill>
                  <a:srgbClr val="000000"/>
                </a:solidFill>
                <a:latin typeface="Times New Roman" panose="02020603050405020304" pitchFamily="18" charset="0"/>
                <a:cs typeface="Times New Roman" panose="02020603050405020304" pitchFamily="18" charset="0"/>
              </a:rPr>
            </a:b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b="1" dirty="0" smtClean="0">
                <a:solidFill>
                  <a:srgbClr val="000000"/>
                </a:solidFill>
                <a:latin typeface="Times New Roman" panose="02020603050405020304" pitchFamily="18" charset="0"/>
                <a:cs typeface="Times New Roman" panose="02020603050405020304" pitchFamily="18" charset="0"/>
              </a:rPr>
              <a:t>MADDE 5-</a:t>
            </a:r>
          </a:p>
          <a:p>
            <a:pPr algn="l">
              <a:lnSpc>
                <a:spcPct val="100000"/>
              </a:lnSpc>
            </a:pPr>
            <a:r>
              <a:rPr lang="tr-TR" altLang="tr-TR" sz="1800" b="1" dirty="0" smtClean="0">
                <a:solidFill>
                  <a:srgbClr val="000000"/>
                </a:solidFill>
                <a:latin typeface="Times New Roman" panose="02020603050405020304" pitchFamily="18" charset="0"/>
                <a:cs typeface="Times New Roman" panose="02020603050405020304" pitchFamily="18" charset="0"/>
              </a:rPr>
              <a:t> </a:t>
            </a:r>
            <a:r>
              <a:rPr lang="tr-TR" altLang="tr-TR" sz="1800" dirty="0">
                <a:solidFill>
                  <a:srgbClr val="000000"/>
                </a:solidFill>
                <a:latin typeface="Times New Roman" panose="02020603050405020304" pitchFamily="18" charset="0"/>
                <a:cs typeface="Times New Roman" panose="02020603050405020304" pitchFamily="18" charset="0"/>
              </a:rPr>
              <a:t>“(5) Yapı malzemesi laboratuvarlarında ilgili kalite kontrolü için beton esas olmak üzere ilgili yapı malzemesi kalite kontrolü deneyleri konusunda </a:t>
            </a:r>
            <a:r>
              <a:rPr lang="tr-TR" altLang="tr-TR" sz="1800" b="1" dirty="0">
                <a:solidFill>
                  <a:srgbClr val="000000"/>
                </a:solidFill>
                <a:latin typeface="Times New Roman" panose="02020603050405020304" pitchFamily="18" charset="0"/>
                <a:cs typeface="Times New Roman" panose="02020603050405020304" pitchFamily="18" charset="0"/>
              </a:rPr>
              <a:t>en az iki yıl </a:t>
            </a:r>
            <a:r>
              <a:rPr lang="tr-TR" altLang="tr-TR" sz="1800" dirty="0">
                <a:solidFill>
                  <a:srgbClr val="000000"/>
                </a:solidFill>
                <a:latin typeface="Times New Roman" panose="02020603050405020304" pitchFamily="18" charset="0"/>
                <a:cs typeface="Times New Roman" panose="02020603050405020304" pitchFamily="18" charset="0"/>
              </a:rPr>
              <a:t>meslek içi ihtisas alanında laboratuvar denetçi belgesine sahip inşaat mühendisi ile en az iki deney yapan eleman istihdam edilir. Zemin laboratuvarlarında zemin deneyleri konusunda, </a:t>
            </a:r>
            <a:r>
              <a:rPr lang="tr-TR" altLang="tr-TR" sz="1800" b="1" dirty="0">
                <a:solidFill>
                  <a:srgbClr val="000000"/>
                </a:solidFill>
                <a:latin typeface="Times New Roman" panose="02020603050405020304" pitchFamily="18" charset="0"/>
                <a:cs typeface="Times New Roman" panose="02020603050405020304" pitchFamily="18" charset="0"/>
              </a:rPr>
              <a:t>en az iki yıl </a:t>
            </a:r>
            <a:r>
              <a:rPr lang="tr-TR" altLang="tr-TR" sz="1800" dirty="0">
                <a:solidFill>
                  <a:srgbClr val="000000"/>
                </a:solidFill>
                <a:latin typeface="Times New Roman" panose="02020603050405020304" pitchFamily="18" charset="0"/>
                <a:cs typeface="Times New Roman" panose="02020603050405020304" pitchFamily="18" charset="0"/>
              </a:rPr>
              <a:t>meslek içi ihtisas alanında laboratuvar denetçi belgesine sahip en az bir jeoloji mühendisi ile en az iki deney yapan eleman zorunlu olmak üzere denetçi belgesine sahip inşaat veya jeofizik mühendisi istihdam edilir. Bu koşullara ilave olarak laboratuvarların kapsamında kimyasal deneylerin bulunması halinde ilgili kalite kontrolü deneyleri konusunda </a:t>
            </a:r>
            <a:r>
              <a:rPr lang="tr-TR" altLang="tr-TR" sz="1800" b="1" dirty="0">
                <a:solidFill>
                  <a:srgbClr val="000000"/>
                </a:solidFill>
                <a:latin typeface="Times New Roman" panose="02020603050405020304" pitchFamily="18" charset="0"/>
                <a:cs typeface="Times New Roman" panose="02020603050405020304" pitchFamily="18" charset="0"/>
              </a:rPr>
              <a:t>en az iki yıl </a:t>
            </a:r>
            <a:r>
              <a:rPr lang="tr-TR" altLang="tr-TR" sz="1800" dirty="0">
                <a:solidFill>
                  <a:srgbClr val="000000"/>
                </a:solidFill>
                <a:latin typeface="Times New Roman" panose="02020603050405020304" pitchFamily="18" charset="0"/>
                <a:cs typeface="Times New Roman" panose="02020603050405020304" pitchFamily="18" charset="0"/>
              </a:rPr>
              <a:t>meslek içi ihtisas alanında laboratuvar denetçi belgesine sahip kimya mühendisi de istihdam edilir. Laboratuvarda kalite yöneticisi bulundurmak zorunludur. Kalite yöneticisi olarak bünyesindeki laboratuvar denetçi mühendisi veya deney yapan elemanı görevlendirilebileceği gibi ayrıca bir kalite yöneticisi de istihdam edebilir. Laboratuvarda, yapı malzemeleri kapsamında olmak üzere, denetçi mühendisin sevk ve idaresi altında numune alma elemanı istihdam edilebilir.”</a:t>
            </a:r>
            <a:endParaRPr lang="tr-TR" altLang="tr-TR" sz="1800" dirty="0" smtClean="0">
              <a:solidFill>
                <a:srgbClr val="000000"/>
              </a:solidFill>
              <a:latin typeface="Times New Roman" panose="02020603050405020304" pitchFamily="18" charset="0"/>
              <a:cs typeface="Times New Roman" panose="02020603050405020304" pitchFamily="18" charset="0"/>
            </a:endParaRPr>
          </a:p>
          <a:p>
            <a:pPr algn="l">
              <a:lnSpc>
                <a:spcPct val="100000"/>
              </a:lnSpc>
            </a:pPr>
            <a:endParaRPr lang="tr-TR" altLang="tr-TR" sz="1800" i="1" dirty="0" smtClean="0">
              <a:solidFill>
                <a:srgbClr val="000000"/>
              </a:solidFill>
              <a:latin typeface="Times New Roman" panose="02020603050405020304" pitchFamily="18" charset="0"/>
              <a:cs typeface="Times New Roman" panose="02020603050405020304" pitchFamily="18" charset="0"/>
            </a:endParaRPr>
          </a:p>
          <a:p>
            <a:pPr algn="l">
              <a:lnSpc>
                <a:spcPct val="100000"/>
              </a:lnSpc>
            </a:pPr>
            <a:endParaRPr lang="tr-TR" altLang="tr-TR" sz="1800" b="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7560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464A1B2F-9407-4561-90A4-E06FD2F0CCB0}"/>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5" name="Resim 4">
            <a:extLst>
              <a:ext uri="{FF2B5EF4-FFF2-40B4-BE49-F238E27FC236}">
                <a16:creationId xmlns:a16="http://schemas.microsoft.com/office/drawing/2014/main" id="{CE753AB5-41AD-4B4A-A26E-217F02E5F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6" name="Rectangle 1">
            <a:extLst>
              <a:ext uri="{FF2B5EF4-FFF2-40B4-BE49-F238E27FC236}">
                <a16:creationId xmlns:a16="http://schemas.microsoft.com/office/drawing/2014/main" id="{519A0788-1400-483F-A53C-7000BB5E7483}"/>
              </a:ext>
            </a:extLst>
          </p:cNvPr>
          <p:cNvSpPr txBox="1">
            <a:spLocks noChangeArrowheads="1"/>
          </p:cNvSpPr>
          <p:nvPr/>
        </p:nvSpPr>
        <p:spPr bwMode="auto">
          <a:xfrm>
            <a:off x="1195753" y="2346711"/>
            <a:ext cx="1031337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0" fontAlgn="base" latinLnBrk="0" hangingPunct="0">
              <a:lnSpc>
                <a:spcPct val="90000"/>
              </a:lnSpc>
              <a:spcBef>
                <a:spcPct val="0"/>
              </a:spcBef>
              <a:spcAft>
                <a:spcPct val="0"/>
              </a:spcAft>
              <a:buNone/>
              <a:defRPr sz="6000" kern="1200">
                <a:solidFill>
                  <a:schemeClr val="tx1"/>
                </a:solidFill>
                <a:latin typeface="Arial" panose="020B0604020202020204" pitchFamily="34" charset="0"/>
                <a:ea typeface="+mj-ea"/>
                <a:cs typeface="+mj-cs"/>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l">
              <a:lnSpc>
                <a:spcPct val="100000"/>
              </a:lnSpc>
            </a:pPr>
            <a:r>
              <a:rPr lang="tr-TR" altLang="tr-TR" sz="1800" dirty="0" smtClean="0">
                <a:solidFill>
                  <a:srgbClr val="000000"/>
                </a:solidFill>
                <a:latin typeface="Times New Roman" panose="02020603050405020304" pitchFamily="18" charset="0"/>
                <a:cs typeface="Times New Roman" panose="02020603050405020304" pitchFamily="18" charset="0"/>
              </a:rPr>
              <a:t>	      </a:t>
            </a:r>
            <a:r>
              <a:rPr lang="tr-TR" altLang="tr-TR" sz="1800" b="1" dirty="0" smtClean="0">
                <a:solidFill>
                  <a:srgbClr val="000000"/>
                </a:solidFill>
                <a:latin typeface="Times New Roman" panose="02020603050405020304" pitchFamily="18" charset="0"/>
                <a:cs typeface="Times New Roman" panose="02020603050405020304" pitchFamily="18" charset="0"/>
              </a:rPr>
              <a:t>YAPI MALZEMELERİ VE ZEMİN LABORATUVARLARI</a:t>
            </a:r>
            <a:r>
              <a:rPr lang="tr-TR" altLang="tr-TR" sz="1800" b="1" dirty="0" smtClean="0"/>
              <a:t> </a:t>
            </a:r>
            <a:r>
              <a:rPr lang="tr-TR" altLang="tr-TR" sz="1800" b="1" dirty="0" smtClean="0">
                <a:solidFill>
                  <a:srgbClr val="000000"/>
                </a:solidFill>
                <a:latin typeface="Times New Roman" panose="02020603050405020304" pitchFamily="18" charset="0"/>
                <a:cs typeface="Times New Roman" panose="02020603050405020304" pitchFamily="18" charset="0"/>
              </a:rPr>
              <a:t>UYGULAMA YÖNETMELİĞİNDE DEĞİŞİKLİK YAPILMASINA DAİR YÖNETMELİK</a:t>
            </a:r>
            <a:r>
              <a:rPr lang="tr-TR" altLang="tr-TR" sz="1800" dirty="0" smtClean="0">
                <a:solidFill>
                  <a:srgbClr val="000000"/>
                </a:solidFill>
                <a:latin typeface="Times New Roman" panose="02020603050405020304" pitchFamily="18" charset="0"/>
                <a:cs typeface="Times New Roman" panose="02020603050405020304" pitchFamily="18" charset="0"/>
              </a:rPr>
              <a:t/>
            </a:r>
            <a:br>
              <a:rPr lang="tr-TR" altLang="tr-TR" sz="1800" dirty="0" smtClean="0">
                <a:solidFill>
                  <a:srgbClr val="000000"/>
                </a:solidFill>
                <a:latin typeface="Times New Roman" panose="02020603050405020304" pitchFamily="18" charset="0"/>
                <a:cs typeface="Times New Roman" panose="02020603050405020304" pitchFamily="18" charset="0"/>
              </a:rPr>
            </a:b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b="1" dirty="0">
                <a:solidFill>
                  <a:srgbClr val="000000"/>
                </a:solidFill>
                <a:latin typeface="Times New Roman" panose="02020603050405020304" pitchFamily="18" charset="0"/>
                <a:cs typeface="Times New Roman" panose="02020603050405020304" pitchFamily="18" charset="0"/>
              </a:rPr>
              <a:t>MADDE 7- </a:t>
            </a:r>
            <a:r>
              <a:rPr lang="tr-TR" altLang="tr-TR" sz="1800" dirty="0">
                <a:solidFill>
                  <a:srgbClr val="000000"/>
                </a:solidFill>
                <a:latin typeface="Times New Roman" panose="02020603050405020304" pitchFamily="18" charset="0"/>
                <a:cs typeface="Times New Roman" panose="02020603050405020304" pitchFamily="18" charset="0"/>
              </a:rPr>
              <a:t>Aynı Yönetmeliğin 8 inci maddesinin ikinci fıkrasında yer alan “Laboratuvar, kapsam listesindeki” ibaresi “Yapı malzemesi laboratuvarı, kapsam listesindeki ilgili” şeklinde değiştirilmiş, dördüncü fıkrasında yer alan “askıda olması” ibaresinden sonra gelmek üzere “ve/veya deney kabiliyetini etkileyecek türden tadilat ve benzeri durumlar ile belgesi kapsamında yer alan bir veya birkaç deney için kullandığı cihazın arızalanması” ibaresi eklenmiş, aynı fıkraya aşağıdaki cümle eklenmiştir.</a:t>
            </a:r>
          </a:p>
          <a:p>
            <a:pPr algn="l">
              <a:lnSpc>
                <a:spcPct val="100000"/>
              </a:lnSpc>
            </a:pPr>
            <a:endParaRPr lang="tr-TR" altLang="tr-TR" sz="1800" b="1"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b="1" dirty="0">
                <a:solidFill>
                  <a:srgbClr val="000000"/>
                </a:solidFill>
                <a:latin typeface="Times New Roman" panose="02020603050405020304" pitchFamily="18" charset="0"/>
                <a:cs typeface="Times New Roman" panose="02020603050405020304" pitchFamily="18" charset="0"/>
              </a:rPr>
              <a:t>“Laboratuvarlar iş yoğunluğu sebebi ile taşeron laboratuvardan deney hizmeti alamaz.”</a:t>
            </a:r>
            <a:endParaRPr lang="tr-TR" altLang="tr-TR" sz="1800" b="1" dirty="0" smtClean="0">
              <a:solidFill>
                <a:srgbClr val="000000"/>
              </a:solidFill>
              <a:latin typeface="Times New Roman" panose="02020603050405020304" pitchFamily="18" charset="0"/>
              <a:cs typeface="Times New Roman" panose="02020603050405020304" pitchFamily="18" charset="0"/>
            </a:endParaRPr>
          </a:p>
          <a:p>
            <a:pPr algn="l">
              <a:lnSpc>
                <a:spcPct val="100000"/>
              </a:lnSpc>
            </a:pPr>
            <a:endParaRPr lang="tr-TR" altLang="tr-TR" sz="1800" i="1" dirty="0" smtClean="0">
              <a:solidFill>
                <a:srgbClr val="000000"/>
              </a:solidFill>
              <a:latin typeface="Times New Roman" panose="02020603050405020304" pitchFamily="18" charset="0"/>
              <a:cs typeface="Times New Roman" panose="02020603050405020304" pitchFamily="18" charset="0"/>
            </a:endParaRPr>
          </a:p>
          <a:p>
            <a:pPr algn="l">
              <a:lnSpc>
                <a:spcPct val="100000"/>
              </a:lnSpc>
            </a:pPr>
            <a:endParaRPr lang="tr-TR" altLang="tr-TR" sz="1800" b="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9700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464A1B2F-9407-4561-90A4-E06FD2F0CCB0}"/>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9" name="Resim 8">
            <a:extLst>
              <a:ext uri="{FF2B5EF4-FFF2-40B4-BE49-F238E27FC236}">
                <a16:creationId xmlns:a16="http://schemas.microsoft.com/office/drawing/2014/main" id="{CE753AB5-41AD-4B4A-A26E-217F02E5F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10" name="Rectangle 1">
            <a:extLst>
              <a:ext uri="{FF2B5EF4-FFF2-40B4-BE49-F238E27FC236}">
                <a16:creationId xmlns:a16="http://schemas.microsoft.com/office/drawing/2014/main" id="{519A0788-1400-483F-A53C-7000BB5E7483}"/>
              </a:ext>
            </a:extLst>
          </p:cNvPr>
          <p:cNvSpPr txBox="1">
            <a:spLocks noChangeArrowheads="1"/>
          </p:cNvSpPr>
          <p:nvPr/>
        </p:nvSpPr>
        <p:spPr bwMode="auto">
          <a:xfrm>
            <a:off x="1195753" y="1792716"/>
            <a:ext cx="1031337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0" fontAlgn="base" latinLnBrk="0" hangingPunct="0">
              <a:lnSpc>
                <a:spcPct val="90000"/>
              </a:lnSpc>
              <a:spcBef>
                <a:spcPct val="0"/>
              </a:spcBef>
              <a:spcAft>
                <a:spcPct val="0"/>
              </a:spcAft>
              <a:buNone/>
              <a:defRPr sz="6000" kern="1200">
                <a:solidFill>
                  <a:schemeClr val="tx1"/>
                </a:solidFill>
                <a:latin typeface="Arial" panose="020B0604020202020204" pitchFamily="34" charset="0"/>
                <a:ea typeface="+mj-ea"/>
                <a:cs typeface="+mj-cs"/>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lang="tr-TR" altLang="tr-TR" sz="1800" b="1" dirty="0" smtClean="0">
                <a:solidFill>
                  <a:srgbClr val="000000"/>
                </a:solidFill>
                <a:latin typeface="Times New Roman" panose="02020603050405020304" pitchFamily="18" charset="0"/>
                <a:cs typeface="Times New Roman" panose="02020603050405020304" pitchFamily="18" charset="0"/>
              </a:rPr>
              <a:t>YAPI MALZEMELERİ VE ZEMİN LABORATUVARLARI</a:t>
            </a:r>
            <a:r>
              <a:rPr lang="tr-TR" altLang="tr-TR" sz="1800" b="1" dirty="0" smtClean="0"/>
              <a:t> </a:t>
            </a:r>
            <a:r>
              <a:rPr lang="tr-TR" altLang="tr-TR" sz="1800" b="1" dirty="0" smtClean="0">
                <a:solidFill>
                  <a:srgbClr val="000000"/>
                </a:solidFill>
                <a:latin typeface="Times New Roman" panose="02020603050405020304" pitchFamily="18" charset="0"/>
                <a:cs typeface="Times New Roman" panose="02020603050405020304" pitchFamily="18" charset="0"/>
              </a:rPr>
              <a:t>UYGULAMA YÖNETMELİĞİNDE DEĞİŞİKLİK YAPILMASINA DAİR YÖNETMELİK</a:t>
            </a:r>
            <a:r>
              <a:rPr lang="tr-TR" altLang="tr-TR" sz="1800" dirty="0" smtClean="0">
                <a:solidFill>
                  <a:srgbClr val="000000"/>
                </a:solidFill>
                <a:latin typeface="Times New Roman" panose="02020603050405020304" pitchFamily="18" charset="0"/>
                <a:cs typeface="Times New Roman" panose="02020603050405020304" pitchFamily="18" charset="0"/>
              </a:rPr>
              <a:t/>
            </a:r>
            <a:br>
              <a:rPr lang="tr-TR" altLang="tr-TR" sz="1800" dirty="0" smtClean="0">
                <a:solidFill>
                  <a:srgbClr val="000000"/>
                </a:solidFill>
                <a:latin typeface="Times New Roman" panose="02020603050405020304" pitchFamily="18" charset="0"/>
                <a:cs typeface="Times New Roman" panose="02020603050405020304" pitchFamily="18" charset="0"/>
              </a:rPr>
            </a:b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b="1" dirty="0">
                <a:solidFill>
                  <a:srgbClr val="000000"/>
                </a:solidFill>
                <a:latin typeface="Times New Roman" panose="02020603050405020304" pitchFamily="18" charset="0"/>
                <a:cs typeface="Times New Roman" panose="02020603050405020304" pitchFamily="18" charset="0"/>
              </a:rPr>
              <a:t>MADDE 11- </a:t>
            </a:r>
            <a:r>
              <a:rPr lang="tr-TR" altLang="tr-TR" sz="1800" dirty="0">
                <a:solidFill>
                  <a:srgbClr val="000000"/>
                </a:solidFill>
                <a:latin typeface="Times New Roman" panose="02020603050405020304" pitchFamily="18" charset="0"/>
                <a:cs typeface="Times New Roman" panose="02020603050405020304" pitchFamily="18" charset="0"/>
              </a:rPr>
              <a:t>Aynı Yönetmeliğin 12 </a:t>
            </a:r>
            <a:r>
              <a:rPr lang="tr-TR" altLang="tr-TR" sz="1800" dirty="0" err="1">
                <a:solidFill>
                  <a:srgbClr val="000000"/>
                </a:solidFill>
                <a:latin typeface="Times New Roman" panose="02020603050405020304" pitchFamily="18" charset="0"/>
                <a:cs typeface="Times New Roman" panose="02020603050405020304" pitchFamily="18" charset="0"/>
              </a:rPr>
              <a:t>nci</a:t>
            </a:r>
            <a:r>
              <a:rPr lang="tr-TR" altLang="tr-TR" sz="1800" dirty="0">
                <a:solidFill>
                  <a:srgbClr val="000000"/>
                </a:solidFill>
                <a:latin typeface="Times New Roman" panose="02020603050405020304" pitchFamily="18" charset="0"/>
                <a:cs typeface="Times New Roman" panose="02020603050405020304" pitchFamily="18" charset="0"/>
              </a:rPr>
              <a:t> maddesinin üçüncü fıkrasında yer alan “tarafında” ibaresi “tarafından” şeklinde, aynı fıkrada yer alan </a:t>
            </a:r>
            <a:r>
              <a:rPr lang="tr-TR" altLang="tr-TR" sz="1800" b="1" dirty="0">
                <a:solidFill>
                  <a:srgbClr val="000000"/>
                </a:solidFill>
                <a:latin typeface="Times New Roman" panose="02020603050405020304" pitchFamily="18" charset="0"/>
                <a:cs typeface="Times New Roman" panose="02020603050405020304" pitchFamily="18" charset="0"/>
              </a:rPr>
              <a:t>“1 yıl” ibaresi “altı ay” </a:t>
            </a:r>
            <a:r>
              <a:rPr lang="tr-TR" altLang="tr-TR" sz="1800" dirty="0">
                <a:solidFill>
                  <a:srgbClr val="000000"/>
                </a:solidFill>
                <a:latin typeface="Times New Roman" panose="02020603050405020304" pitchFamily="18" charset="0"/>
                <a:cs typeface="Times New Roman" panose="02020603050405020304" pitchFamily="18" charset="0"/>
              </a:rPr>
              <a:t>şeklinde değiştirilmiş, aynı fıkraya aşağıdaki cümle eklenmiş, beşinci fıkrasında yer alan “asıllarını ve” ibaresi yürürlükten kaldırılmıştır.</a:t>
            </a:r>
          </a:p>
          <a:p>
            <a:pPr algn="l">
              <a:lnSpc>
                <a:spcPct val="100000"/>
              </a:lnSpc>
            </a:pP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dirty="0">
                <a:solidFill>
                  <a:srgbClr val="000000"/>
                </a:solidFill>
                <a:latin typeface="Times New Roman" panose="02020603050405020304" pitchFamily="18" charset="0"/>
                <a:cs typeface="Times New Roman" panose="02020603050405020304" pitchFamily="18" charset="0"/>
              </a:rPr>
              <a:t>“Laboratuvar izin belgesi, laboratuvarın kapsamında yer alan bir veya birkaç deney için kullandığı cihazın arızalanması halleri hariç olmak üzere, laboratuvarın talebi ile bir yıl içerisinde bir defa askıya alınır</a:t>
            </a:r>
            <a:r>
              <a:rPr lang="tr-TR" altLang="tr-TR" sz="1800" dirty="0" smtClean="0">
                <a:solidFill>
                  <a:srgbClr val="000000"/>
                </a:solidFill>
                <a:latin typeface="Times New Roman" panose="02020603050405020304" pitchFamily="18" charset="0"/>
                <a:cs typeface="Times New Roman" panose="02020603050405020304" pitchFamily="18" charset="0"/>
              </a:rPr>
              <a:t>.”</a:t>
            </a:r>
          </a:p>
          <a:p>
            <a:pPr algn="l">
              <a:lnSpc>
                <a:spcPct val="100000"/>
              </a:lnSpc>
            </a:pP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r>
              <a:rPr lang="tr-TR" altLang="tr-TR" sz="1800" dirty="0" smtClean="0">
                <a:solidFill>
                  <a:srgbClr val="000000"/>
                </a:solidFill>
                <a:latin typeface="Times New Roman" panose="02020603050405020304" pitchFamily="18" charset="0"/>
                <a:cs typeface="Times New Roman" panose="02020603050405020304" pitchFamily="18" charset="0"/>
              </a:rPr>
              <a:t>(ESKİ HALİ</a:t>
            </a:r>
          </a:p>
          <a:p>
            <a:pPr algn="l">
              <a:lnSpc>
                <a:spcPct val="100000"/>
              </a:lnSpc>
            </a:pPr>
            <a:r>
              <a:rPr lang="tr-TR" altLang="tr-TR" sz="1800" dirty="0">
                <a:solidFill>
                  <a:srgbClr val="000000"/>
                </a:solidFill>
                <a:latin typeface="Times New Roman" panose="02020603050405020304" pitchFamily="18" charset="0"/>
                <a:cs typeface="Times New Roman" panose="02020603050405020304" pitchFamily="18" charset="0"/>
              </a:rPr>
              <a:t>(3) Laboratuvarın talebi ve/veya İl Yapı Denetim Komisyonu tarafında tespit edilen nedenler ile faaliyeti durdurularak askıya alınan laboratuvarın, faaliyetini durdurduğu tarihten itibaren </a:t>
            </a:r>
            <a:r>
              <a:rPr lang="tr-TR" altLang="tr-TR" sz="1800" b="1" u="sng" dirty="0">
                <a:solidFill>
                  <a:srgbClr val="000000"/>
                </a:solidFill>
                <a:latin typeface="Times New Roman" panose="02020603050405020304" pitchFamily="18" charset="0"/>
                <a:cs typeface="Times New Roman" panose="02020603050405020304" pitchFamily="18" charset="0"/>
              </a:rPr>
              <a:t>1 yıl </a:t>
            </a:r>
            <a:r>
              <a:rPr lang="tr-TR" altLang="tr-TR" sz="1800" dirty="0">
                <a:solidFill>
                  <a:srgbClr val="000000"/>
                </a:solidFill>
                <a:latin typeface="Times New Roman" panose="02020603050405020304" pitchFamily="18" charset="0"/>
                <a:cs typeface="Times New Roman" panose="02020603050405020304" pitchFamily="18" charset="0"/>
              </a:rPr>
              <a:t>içerisinde faaliyete geçmemesi halinde sözleşmesi Merkez Yapı Denetim Komisyonunun teklifi üzerine Bakanlıkça fesih edilir</a:t>
            </a:r>
            <a:r>
              <a:rPr lang="tr-TR" altLang="tr-TR" sz="1800" dirty="0" smtClean="0">
                <a:solidFill>
                  <a:srgbClr val="000000"/>
                </a:solidFill>
                <a:latin typeface="Times New Roman" panose="02020603050405020304" pitchFamily="18" charset="0"/>
                <a:cs typeface="Times New Roman" panose="02020603050405020304" pitchFamily="18" charset="0"/>
              </a:rPr>
              <a:t>.)</a:t>
            </a:r>
            <a:endParaRPr lang="tr-TR" altLang="tr-TR" sz="1800" dirty="0">
              <a:solidFill>
                <a:srgbClr val="000000"/>
              </a:solidFill>
              <a:latin typeface="Times New Roman" panose="02020603050405020304" pitchFamily="18" charset="0"/>
              <a:cs typeface="Times New Roman" panose="02020603050405020304" pitchFamily="18" charset="0"/>
            </a:endParaRPr>
          </a:p>
          <a:p>
            <a:pPr algn="l">
              <a:lnSpc>
                <a:spcPct val="100000"/>
              </a:lnSpc>
            </a:pPr>
            <a:endParaRPr lang="tr-TR" altLang="tr-TR" sz="1800" i="1" dirty="0" smtClean="0">
              <a:solidFill>
                <a:srgbClr val="000000"/>
              </a:solidFill>
              <a:latin typeface="Times New Roman" panose="02020603050405020304" pitchFamily="18" charset="0"/>
              <a:cs typeface="Times New Roman" panose="02020603050405020304" pitchFamily="18" charset="0"/>
            </a:endParaRPr>
          </a:p>
          <a:p>
            <a:pPr algn="l">
              <a:lnSpc>
                <a:spcPct val="100000"/>
              </a:lnSpc>
            </a:pPr>
            <a:endParaRPr lang="tr-TR" altLang="tr-TR" sz="1800" b="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435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536B97F7-D6FD-4285-B5E7-1555E2B26588}"/>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5" name="Resim 4">
            <a:extLst>
              <a:ext uri="{FF2B5EF4-FFF2-40B4-BE49-F238E27FC236}">
                <a16:creationId xmlns:a16="http://schemas.microsoft.com/office/drawing/2014/main" id="{E61E0264-55D9-437D-B0F0-657AE7B179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6" name="Metin kutusu 5">
            <a:extLst>
              <a:ext uri="{FF2B5EF4-FFF2-40B4-BE49-F238E27FC236}">
                <a16:creationId xmlns:a16="http://schemas.microsoft.com/office/drawing/2014/main" id="{15617BE8-5EEE-4E9C-978D-586F42F55C4D}"/>
              </a:ext>
            </a:extLst>
          </p:cNvPr>
          <p:cNvSpPr txBox="1"/>
          <p:nvPr/>
        </p:nvSpPr>
        <p:spPr>
          <a:xfrm>
            <a:off x="748886" y="1810385"/>
            <a:ext cx="11385424" cy="4524315"/>
          </a:xfrm>
          <a:prstGeom prst="rect">
            <a:avLst/>
          </a:prstGeom>
          <a:noFill/>
        </p:spPr>
        <p:txBody>
          <a:bodyPr wrap="none" rtlCol="0">
            <a:spAutoFit/>
          </a:bodyPr>
          <a:lstStyle/>
          <a:p>
            <a:r>
              <a:rPr lang="tr-TR" b="1" dirty="0">
                <a:solidFill>
                  <a:srgbClr val="FF0000"/>
                </a:solidFill>
                <a:latin typeface="Times New Roman" panose="02020603050405020304" pitchFamily="18" charset="0"/>
                <a:cs typeface="Times New Roman" panose="02020603050405020304" pitchFamily="18" charset="0"/>
              </a:rPr>
              <a:t>4708 SAYILI KANUN</a:t>
            </a:r>
          </a:p>
          <a:p>
            <a:r>
              <a:rPr lang="tr-TR" b="1" dirty="0">
                <a:solidFill>
                  <a:srgbClr val="FF0000"/>
                </a:solidFill>
                <a:latin typeface="Times New Roman" panose="02020603050405020304" pitchFamily="18" charset="0"/>
                <a:cs typeface="Times New Roman" panose="02020603050405020304" pitchFamily="18" charset="0"/>
              </a:rPr>
              <a:t>MADDE 8</a:t>
            </a:r>
          </a:p>
          <a:p>
            <a:r>
              <a:rPr lang="tr-TR" b="0" i="0" dirty="0">
                <a:solidFill>
                  <a:srgbClr val="000000"/>
                </a:solidFill>
                <a:effectLst/>
                <a:latin typeface="Times New Roman" panose="02020603050405020304" pitchFamily="18" charset="0"/>
              </a:rPr>
              <a:t>Laboratuvar kuruluşlarının personel, tesis, makine, teçhizat ve kalite kontrol sisteminde olumsuz yönde bir değişiklik</a:t>
            </a:r>
          </a:p>
          <a:p>
            <a:r>
              <a:rPr lang="tr-TR" b="0" i="0" dirty="0">
                <a:solidFill>
                  <a:srgbClr val="000000"/>
                </a:solidFill>
                <a:effectLst/>
                <a:latin typeface="Times New Roman" panose="02020603050405020304" pitchFamily="18" charset="0"/>
              </a:rPr>
              <a:t>olduğunun veya gerçekleştirilen deneylerin belirlenmiş teknik kritere uygun olmadığının veya bu Kanunda ve </a:t>
            </a:r>
          </a:p>
          <a:p>
            <a:r>
              <a:rPr lang="tr-TR" b="0" i="0" dirty="0">
                <a:solidFill>
                  <a:srgbClr val="000000"/>
                </a:solidFill>
                <a:effectLst/>
                <a:latin typeface="Times New Roman" panose="02020603050405020304" pitchFamily="18" charset="0"/>
              </a:rPr>
              <a:t>ilgili mevzuatta belirtilen hükümlere aykırı hareket edildiğinin tespit edilmesi hâlinde, tespit edilen fiil ve</a:t>
            </a:r>
          </a:p>
          <a:p>
            <a:r>
              <a:rPr lang="tr-TR" b="0" i="0" dirty="0">
                <a:solidFill>
                  <a:srgbClr val="000000"/>
                </a:solidFill>
                <a:effectLst/>
                <a:latin typeface="Times New Roman" panose="02020603050405020304" pitchFamily="18" charset="0"/>
              </a:rPr>
              <a:t>hâllerin durumuna göre, İl Yapı Denetim Komisyonunun teklifi üzerine Çevre ve Şehircilik İl Müdürlüğünce;</a:t>
            </a:r>
          </a:p>
          <a:p>
            <a:r>
              <a:rPr lang="tr-TR" b="1" i="0" dirty="0">
                <a:solidFill>
                  <a:srgbClr val="000000"/>
                </a:solidFill>
                <a:effectLst/>
                <a:latin typeface="Times New Roman" panose="02020603050405020304" pitchFamily="18" charset="0"/>
              </a:rPr>
              <a:t>a)  </a:t>
            </a:r>
            <a:r>
              <a:rPr lang="tr-TR" i="0" dirty="0">
                <a:solidFill>
                  <a:srgbClr val="000000"/>
                </a:solidFill>
                <a:effectLst/>
                <a:latin typeface="Times New Roman" panose="02020603050405020304" pitchFamily="18" charset="0"/>
              </a:rPr>
              <a:t>Laboratuvar kuruluşunun kalite sistemine ilişkin şartlar bakımından tespit edilen aykırılıklar için uyarma cezası,</a:t>
            </a:r>
            <a:endParaRPr lang="tr-TR" i="0" dirty="0">
              <a:solidFill>
                <a:srgbClr val="000000"/>
              </a:solidFill>
              <a:effectLst/>
              <a:latin typeface="Times New Roman" panose="02020603050405020304" pitchFamily="18" charset="0"/>
              <a:cs typeface="Times New Roman" panose="02020603050405020304" pitchFamily="18" charset="0"/>
            </a:endParaRPr>
          </a:p>
          <a:p>
            <a:r>
              <a:rPr lang="tr-TR" b="1" i="0" dirty="0">
                <a:solidFill>
                  <a:srgbClr val="000000"/>
                </a:solidFill>
                <a:effectLst/>
                <a:latin typeface="Times New Roman" panose="02020603050405020304" pitchFamily="18" charset="0"/>
              </a:rPr>
              <a:t>b)  </a:t>
            </a:r>
            <a:r>
              <a:rPr lang="tr-TR" b="0" i="0" dirty="0">
                <a:solidFill>
                  <a:srgbClr val="000000"/>
                </a:solidFill>
                <a:effectLst/>
                <a:latin typeface="Times New Roman" panose="02020603050405020304" pitchFamily="18" charset="0"/>
              </a:rPr>
              <a:t>Verilen ilk uyarma cezasının tebliğ edilmesinden sonra, aynı türden cezayı gerektiren ikinci bir fiilin işlenmesi ve</a:t>
            </a:r>
          </a:p>
          <a:p>
            <a:r>
              <a:rPr lang="tr-TR" b="0" i="0" dirty="0">
                <a:solidFill>
                  <a:srgbClr val="000000"/>
                </a:solidFill>
                <a:effectLst/>
                <a:latin typeface="Times New Roman" panose="02020603050405020304" pitchFamily="18" charset="0"/>
              </a:rPr>
              <a:t>bundan dolayı ceza verilip tebliğ edilmesinden sonra üçüncü defa uyarma cezası vermeyi gerektiren bir fiilin işlenmesi</a:t>
            </a:r>
          </a:p>
          <a:p>
            <a:r>
              <a:rPr lang="tr-TR" b="0" i="0" dirty="0">
                <a:solidFill>
                  <a:srgbClr val="000000"/>
                </a:solidFill>
                <a:effectLst/>
                <a:latin typeface="Times New Roman" panose="02020603050405020304" pitchFamily="18" charset="0"/>
              </a:rPr>
              <a:t>ve bundan dolayı da ceza verilip tebliğ edilmesi hâlinde, laboratuvar kuruluşuna </a:t>
            </a:r>
            <a:r>
              <a:rPr lang="tr-TR" b="1" i="1" u="sng" dirty="0">
                <a:solidFill>
                  <a:srgbClr val="FF0000"/>
                </a:solidFill>
                <a:effectLst/>
                <a:latin typeface="Times New Roman" panose="02020603050405020304" pitchFamily="18" charset="0"/>
              </a:rPr>
              <a:t>5.000</a:t>
            </a:r>
            <a:r>
              <a:rPr lang="tr-TR" b="1" i="0" dirty="0">
                <a:solidFill>
                  <a:srgbClr val="FF0000"/>
                </a:solidFill>
                <a:effectLst/>
                <a:latin typeface="Times New Roman" panose="02020603050405020304" pitchFamily="18" charset="0"/>
              </a:rPr>
              <a:t> </a:t>
            </a:r>
            <a:r>
              <a:rPr lang="tr-TR" b="0" i="0" dirty="0">
                <a:solidFill>
                  <a:srgbClr val="000000"/>
                </a:solidFill>
                <a:effectLst/>
                <a:latin typeface="Times New Roman" panose="02020603050405020304" pitchFamily="18" charset="0"/>
              </a:rPr>
              <a:t>Türk Lirası idari para cezası,</a:t>
            </a:r>
          </a:p>
          <a:p>
            <a:r>
              <a:rPr lang="tr-TR" b="1" dirty="0">
                <a:solidFill>
                  <a:srgbClr val="000000"/>
                </a:solidFill>
                <a:latin typeface="Times New Roman" panose="02020603050405020304" pitchFamily="18" charset="0"/>
                <a:cs typeface="Times New Roman" panose="02020603050405020304" pitchFamily="18" charset="0"/>
              </a:rPr>
              <a:t>c) </a:t>
            </a:r>
            <a:r>
              <a:rPr lang="tr-TR" b="1" i="0" dirty="0">
                <a:solidFill>
                  <a:srgbClr val="000000"/>
                </a:solidFill>
                <a:effectLst/>
                <a:latin typeface="Times New Roman" panose="02020603050405020304" pitchFamily="18" charset="0"/>
              </a:rPr>
              <a:t> </a:t>
            </a:r>
            <a:r>
              <a:rPr lang="tr-TR" b="0" i="0" dirty="0">
                <a:solidFill>
                  <a:srgbClr val="000000"/>
                </a:solidFill>
                <a:effectLst/>
                <a:latin typeface="Times New Roman" panose="02020603050405020304" pitchFamily="18" charset="0"/>
              </a:rPr>
              <a:t>Laboratuvar kuruluşlarına;</a:t>
            </a:r>
            <a:endParaRPr lang="tr-TR" dirty="0">
              <a:solidFill>
                <a:srgbClr val="000000"/>
              </a:solidFill>
              <a:latin typeface="Times New Roman" panose="02020603050405020304" pitchFamily="18" charset="0"/>
            </a:endParaRPr>
          </a:p>
          <a:p>
            <a:r>
              <a:rPr lang="tr-TR" b="0" i="0" dirty="0">
                <a:solidFill>
                  <a:srgbClr val="000000"/>
                </a:solidFill>
                <a:effectLst/>
                <a:latin typeface="Times New Roman" panose="02020603050405020304" pitchFamily="18" charset="0"/>
              </a:rPr>
              <a:t>    1) Alet ve cihaz kalibrasyonlarının zamanında yaptırılmaması,</a:t>
            </a:r>
          </a:p>
          <a:p>
            <a:r>
              <a:rPr lang="tr-TR" dirty="0">
                <a:solidFill>
                  <a:srgbClr val="000000"/>
                </a:solidFill>
                <a:latin typeface="Times New Roman" panose="02020603050405020304" pitchFamily="18" charset="0"/>
              </a:rPr>
              <a:t>    2) </a:t>
            </a:r>
            <a:r>
              <a:rPr lang="tr-TR" b="0" i="0" dirty="0">
                <a:solidFill>
                  <a:srgbClr val="000000"/>
                </a:solidFill>
                <a:effectLst/>
                <a:latin typeface="Times New Roman" panose="02020603050405020304" pitchFamily="18" charset="0"/>
              </a:rPr>
              <a:t>Taze betondan numune alınması, şantiye mahallinde saklanması, laboratuvarda </a:t>
            </a:r>
            <a:r>
              <a:rPr lang="tr-TR" b="0" i="0" dirty="0" err="1">
                <a:solidFill>
                  <a:srgbClr val="000000"/>
                </a:solidFill>
                <a:effectLst/>
                <a:latin typeface="Times New Roman" panose="02020603050405020304" pitchFamily="18" charset="0"/>
              </a:rPr>
              <a:t>kürlenmesi</a:t>
            </a:r>
            <a:r>
              <a:rPr lang="tr-TR" b="0" i="0" dirty="0">
                <a:solidFill>
                  <a:srgbClr val="000000"/>
                </a:solidFill>
                <a:effectLst/>
                <a:latin typeface="Times New Roman" panose="02020603050405020304" pitchFamily="18" charset="0"/>
              </a:rPr>
              <a:t>, deneylerinin yapılması</a:t>
            </a:r>
          </a:p>
          <a:p>
            <a:r>
              <a:rPr lang="tr-TR" b="0" i="0" dirty="0">
                <a:solidFill>
                  <a:srgbClr val="000000"/>
                </a:solidFill>
                <a:effectLst/>
                <a:latin typeface="Times New Roman" panose="02020603050405020304" pitchFamily="18" charset="0"/>
              </a:rPr>
              <a:t>    ve raporlanması, izlenmesi ve denetlenmesi süreçlerinde ilgili standartlara ve mevzuata uyulmaması,</a:t>
            </a:r>
          </a:p>
          <a:p>
            <a:r>
              <a:rPr lang="tr-TR" b="0" i="0" dirty="0">
                <a:solidFill>
                  <a:srgbClr val="000000"/>
                </a:solidFill>
                <a:effectLst/>
                <a:latin typeface="Times New Roman" panose="02020603050405020304" pitchFamily="18" charset="0"/>
              </a:rPr>
              <a:t>    3) </a:t>
            </a:r>
            <a:r>
              <a:rPr lang="tr-TR" b="0" i="0" dirty="0" err="1">
                <a:solidFill>
                  <a:srgbClr val="000000"/>
                </a:solidFill>
                <a:effectLst/>
                <a:latin typeface="Times New Roman" panose="02020603050405020304" pitchFamily="18" charset="0"/>
              </a:rPr>
              <a:t>Karot</a:t>
            </a:r>
            <a:r>
              <a:rPr lang="tr-TR" b="0" i="0" dirty="0">
                <a:solidFill>
                  <a:srgbClr val="000000"/>
                </a:solidFill>
                <a:effectLst/>
                <a:latin typeface="Times New Roman" panose="02020603050405020304" pitchFamily="18" charset="0"/>
              </a:rPr>
              <a:t> numunesi alınması sırasında laboratuvar denetçisinin hazır bulunmaması,</a:t>
            </a:r>
            <a:endParaRPr lang="tr-TR" dirty="0">
              <a:solidFill>
                <a:srgbClr val="000000"/>
              </a:solidFill>
              <a:latin typeface="Times New Roman" panose="02020603050405020304" pitchFamily="18" charset="0"/>
            </a:endParaRPr>
          </a:p>
          <a:p>
            <a:r>
              <a:rPr lang="tr-TR" b="0" i="0" dirty="0">
                <a:solidFill>
                  <a:srgbClr val="000000"/>
                </a:solidFill>
                <a:effectLst/>
                <a:latin typeface="Times New Roman" panose="02020603050405020304" pitchFamily="18" charset="0"/>
              </a:rPr>
              <a:t>    4) Laboratuvarın deney kapsam listesinde bulunmayan deney raporlarında Bakanlık logosunu kullanması,</a:t>
            </a:r>
          </a:p>
        </p:txBody>
      </p:sp>
    </p:spTree>
    <p:extLst>
      <p:ext uri="{BB962C8B-B14F-4D97-AF65-F5344CB8AC3E}">
        <p14:creationId xmlns:p14="http://schemas.microsoft.com/office/powerpoint/2010/main" val="2198087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7CAD625-0D22-4FBE-BC3D-3390C21AABBB}"/>
              </a:ext>
            </a:extLst>
          </p:cNvPr>
          <p:cNvSpPr txBox="1"/>
          <p:nvPr/>
        </p:nvSpPr>
        <p:spPr>
          <a:xfrm>
            <a:off x="2696984" y="631428"/>
            <a:ext cx="7124771" cy="646331"/>
          </a:xfrm>
          <a:prstGeom prst="rect">
            <a:avLst/>
          </a:prstGeom>
          <a:noFill/>
        </p:spPr>
        <p:txBody>
          <a:bodyPr wrap="none" rtlCol="0">
            <a:spAutoFit/>
          </a:bodyPr>
          <a:lstStyle/>
          <a:p>
            <a:pPr algn="ctr"/>
            <a:r>
              <a:rPr lang="tr-TR" b="1" dirty="0">
                <a:solidFill>
                  <a:srgbClr val="C00000"/>
                </a:solidFill>
                <a:latin typeface="Times New Roman" panose="02020603050405020304" pitchFamily="18" charset="0"/>
                <a:cs typeface="Times New Roman" panose="02020603050405020304" pitchFamily="18" charset="0"/>
              </a:rPr>
              <a:t>ÇEVRE, ŞEHİRCİLİK VE İKLİM DEĞİŞİKLİĞİ İL MÜDÜRLÜĞÜ</a:t>
            </a:r>
          </a:p>
          <a:p>
            <a:pPr algn="ctr"/>
            <a:r>
              <a:rPr lang="tr-TR" b="1" dirty="0">
                <a:solidFill>
                  <a:srgbClr val="C00000"/>
                </a:solidFill>
                <a:latin typeface="Times New Roman" panose="02020603050405020304" pitchFamily="18" charset="0"/>
                <a:cs typeface="Times New Roman" panose="02020603050405020304" pitchFamily="18" charset="0"/>
              </a:rPr>
              <a:t>BURSA</a:t>
            </a:r>
          </a:p>
        </p:txBody>
      </p:sp>
      <p:pic>
        <p:nvPicPr>
          <p:cNvPr id="5" name="Resim 4">
            <a:extLst>
              <a:ext uri="{FF2B5EF4-FFF2-40B4-BE49-F238E27FC236}">
                <a16:creationId xmlns:a16="http://schemas.microsoft.com/office/drawing/2014/main" id="{03528822-6B99-4389-B505-B0C866D82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 y="191135"/>
            <a:ext cx="1619250" cy="1619250"/>
          </a:xfrm>
          <a:prstGeom prst="rect">
            <a:avLst/>
          </a:prstGeom>
        </p:spPr>
      </p:pic>
      <p:sp>
        <p:nvSpPr>
          <p:cNvPr id="6" name="Metin kutusu 5">
            <a:extLst>
              <a:ext uri="{FF2B5EF4-FFF2-40B4-BE49-F238E27FC236}">
                <a16:creationId xmlns:a16="http://schemas.microsoft.com/office/drawing/2014/main" id="{716B1C51-E3F6-43B4-AE75-DA1B7067D154}"/>
              </a:ext>
            </a:extLst>
          </p:cNvPr>
          <p:cNvSpPr txBox="1"/>
          <p:nvPr/>
        </p:nvSpPr>
        <p:spPr>
          <a:xfrm>
            <a:off x="527671" y="1810385"/>
            <a:ext cx="11463395" cy="4801314"/>
          </a:xfrm>
          <a:prstGeom prst="rect">
            <a:avLst/>
          </a:prstGeom>
          <a:noFill/>
        </p:spPr>
        <p:txBody>
          <a:bodyPr wrap="none" rtlCol="0">
            <a:spAutoFit/>
          </a:bodyPr>
          <a:lstStyle/>
          <a:p>
            <a:r>
              <a:rPr lang="tr-TR" b="0" i="0" dirty="0">
                <a:solidFill>
                  <a:srgbClr val="000000"/>
                </a:solidFill>
                <a:effectLst/>
                <a:latin typeface="Times New Roman" panose="02020603050405020304" pitchFamily="18" charset="0"/>
              </a:rPr>
              <a:t>    5) Numune kayıt ve rapor defterinde aralarda boş satır bırakılması,</a:t>
            </a:r>
            <a:endParaRPr lang="tr-TR" b="1" dirty="0">
              <a:latin typeface="Times New Roman" panose="02020603050405020304" pitchFamily="18" charset="0"/>
              <a:cs typeface="Times New Roman" panose="02020603050405020304" pitchFamily="18" charset="0"/>
            </a:endParaRPr>
          </a:p>
          <a:p>
            <a:r>
              <a:rPr lang="tr-TR" dirty="0">
                <a:solidFill>
                  <a:srgbClr val="000000"/>
                </a:solidFill>
                <a:latin typeface="Times New Roman" panose="02020603050405020304" pitchFamily="18" charset="0"/>
                <a:cs typeface="Times New Roman" panose="02020603050405020304" pitchFamily="18" charset="0"/>
              </a:rPr>
              <a:t>    6</a:t>
            </a:r>
            <a:r>
              <a:rPr lang="tr-TR" b="0" i="0" dirty="0">
                <a:solidFill>
                  <a:srgbClr val="000000"/>
                </a:solidFill>
                <a:effectLst/>
                <a:latin typeface="Times New Roman" panose="02020603050405020304" pitchFamily="18" charset="0"/>
              </a:rPr>
              <a:t>) Alınan numunelerin numune kayıt defterine kaydedilmemesi,</a:t>
            </a:r>
          </a:p>
          <a:p>
            <a:r>
              <a:rPr lang="tr-TR" b="0" i="0" dirty="0">
                <a:solidFill>
                  <a:srgbClr val="000000"/>
                </a:solidFill>
                <a:effectLst/>
                <a:latin typeface="Times New Roman" panose="02020603050405020304" pitchFamily="18" charset="0"/>
              </a:rPr>
              <a:t>    7) Laboratuvar kuruluşunun faaliyet gösterdiği il dışındaki illerden kendi numune toplama istasyonunun bulunduğu il</a:t>
            </a:r>
          </a:p>
          <a:p>
            <a:r>
              <a:rPr lang="tr-TR" b="0" i="0" dirty="0">
                <a:solidFill>
                  <a:srgbClr val="000000"/>
                </a:solidFill>
                <a:effectLst/>
                <a:latin typeface="Times New Roman" panose="02020603050405020304" pitchFamily="18" charset="0"/>
              </a:rPr>
              <a:t>    veya iller hariç olmak üzere faaliyet gösterdiği il dışından taze beton numunesi alması,</a:t>
            </a:r>
          </a:p>
          <a:p>
            <a:r>
              <a:rPr lang="tr-TR" b="0" i="0" dirty="0">
                <a:solidFill>
                  <a:srgbClr val="000000"/>
                </a:solidFill>
                <a:effectLst/>
                <a:latin typeface="Times New Roman" panose="02020603050405020304" pitchFamily="18" charset="0"/>
              </a:rPr>
              <a:t>    8) Laboratuvar kuruluşunda görev yapan idari veya teknik personel değişikliğinin veya laboratuvarın adres</a:t>
            </a:r>
          </a:p>
          <a:p>
            <a:r>
              <a:rPr lang="tr-TR" b="0" i="0" dirty="0">
                <a:solidFill>
                  <a:srgbClr val="000000"/>
                </a:solidFill>
                <a:effectLst/>
                <a:latin typeface="Times New Roman" panose="02020603050405020304" pitchFamily="18" charset="0"/>
              </a:rPr>
              <a:t>    değişikliğinin zamanında bildirilmemesi,</a:t>
            </a:r>
          </a:p>
          <a:p>
            <a:r>
              <a:rPr lang="tr-TR" b="0" i="0" dirty="0" smtClean="0">
                <a:solidFill>
                  <a:srgbClr val="000000"/>
                </a:solidFill>
                <a:effectLst/>
                <a:latin typeface="Times New Roman" panose="02020603050405020304" pitchFamily="18" charset="0"/>
              </a:rPr>
              <a:t>hallerinde </a:t>
            </a:r>
            <a:r>
              <a:rPr lang="tr-TR" b="1" i="1" u="sng" dirty="0" smtClean="0">
                <a:solidFill>
                  <a:srgbClr val="FF0000"/>
                </a:solidFill>
                <a:effectLst/>
                <a:latin typeface="Times New Roman" panose="02020603050405020304" pitchFamily="18" charset="0"/>
              </a:rPr>
              <a:t>19.030</a:t>
            </a:r>
            <a:r>
              <a:rPr lang="tr-TR" b="0" i="0" dirty="0" smtClean="0">
                <a:solidFill>
                  <a:srgbClr val="000000"/>
                </a:solidFill>
                <a:effectLst/>
                <a:latin typeface="Times New Roman" panose="02020603050405020304" pitchFamily="18" charset="0"/>
              </a:rPr>
              <a:t> Türk </a:t>
            </a:r>
            <a:r>
              <a:rPr lang="tr-TR" b="0" i="0" dirty="0">
                <a:solidFill>
                  <a:srgbClr val="000000"/>
                </a:solidFill>
                <a:effectLst/>
                <a:latin typeface="Times New Roman" panose="02020603050405020304" pitchFamily="18" charset="0"/>
              </a:rPr>
              <a:t>lirası idari para cezası,</a:t>
            </a:r>
            <a:r>
              <a:rPr lang="tr-TR" dirty="0">
                <a:solidFill>
                  <a:srgbClr val="000000"/>
                </a:solidFill>
                <a:latin typeface="Times New Roman" panose="02020603050405020304" pitchFamily="18" charset="0"/>
              </a:rPr>
              <a:t> verilir.</a:t>
            </a:r>
          </a:p>
          <a:p>
            <a:r>
              <a:rPr lang="tr-TR" b="1" dirty="0">
                <a:solidFill>
                  <a:srgbClr val="000000"/>
                </a:solidFill>
                <a:latin typeface="Times New Roman" panose="02020603050405020304" pitchFamily="18" charset="0"/>
                <a:cs typeface="Times New Roman" panose="02020603050405020304" pitchFamily="18" charset="0"/>
              </a:rPr>
              <a:t>d) </a:t>
            </a:r>
            <a:r>
              <a:rPr lang="tr-TR" b="0" i="0" dirty="0">
                <a:solidFill>
                  <a:srgbClr val="000000"/>
                </a:solidFill>
                <a:effectLst/>
                <a:latin typeface="Times New Roman" panose="02020603050405020304" pitchFamily="18" charset="0"/>
              </a:rPr>
              <a:t>Bu fıkranın (c</a:t>
            </a:r>
            <a:r>
              <a:rPr lang="tr-TR" b="0" i="0" dirty="0" smtClean="0">
                <a:solidFill>
                  <a:srgbClr val="000000"/>
                </a:solidFill>
                <a:effectLst/>
                <a:latin typeface="Times New Roman" panose="02020603050405020304" pitchFamily="18" charset="0"/>
              </a:rPr>
              <a:t>) </a:t>
            </a:r>
            <a:r>
              <a:rPr lang="tr-TR" b="0" i="0" dirty="0">
                <a:solidFill>
                  <a:srgbClr val="000000"/>
                </a:solidFill>
                <a:effectLst/>
                <a:latin typeface="Times New Roman" panose="02020603050405020304" pitchFamily="18" charset="0"/>
              </a:rPr>
              <a:t>bendine göre laboratuvar kuruluşuna </a:t>
            </a:r>
            <a:r>
              <a:rPr lang="tr-TR" b="0" i="0" u="sng" dirty="0">
                <a:solidFill>
                  <a:srgbClr val="000000"/>
                </a:solidFill>
                <a:effectLst/>
                <a:latin typeface="Times New Roman" panose="02020603050405020304" pitchFamily="18" charset="0"/>
              </a:rPr>
              <a:t>son üç yıl içinde üç ayrı idari para cezası </a:t>
            </a:r>
            <a:r>
              <a:rPr lang="tr-TR" b="0" i="0" dirty="0">
                <a:solidFill>
                  <a:srgbClr val="000000"/>
                </a:solidFill>
                <a:effectLst/>
                <a:latin typeface="Times New Roman" panose="02020603050405020304" pitchFamily="18" charset="0"/>
              </a:rPr>
              <a:t>verilmesi hâlinde,</a:t>
            </a:r>
          </a:p>
          <a:p>
            <a:r>
              <a:rPr lang="tr-TR" b="0" i="0" dirty="0">
                <a:solidFill>
                  <a:srgbClr val="000000"/>
                </a:solidFill>
                <a:effectLst/>
                <a:latin typeface="Times New Roman" panose="02020603050405020304" pitchFamily="18" charset="0"/>
              </a:rPr>
              <a:t>İl Yapı Denetim Komisyonunun teklifi üzerine Bakanlıkça bir yıl yeni iş almaktan men cezası verilir.</a:t>
            </a:r>
          </a:p>
          <a:p>
            <a:r>
              <a:rPr lang="tr-TR" b="1" i="0" dirty="0">
                <a:solidFill>
                  <a:srgbClr val="000000"/>
                </a:solidFill>
                <a:effectLst/>
                <a:latin typeface="Times New Roman" panose="02020603050405020304" pitchFamily="18" charset="0"/>
              </a:rPr>
              <a:t>e) </a:t>
            </a:r>
            <a:r>
              <a:rPr lang="tr-TR" b="0" i="0" dirty="0">
                <a:solidFill>
                  <a:srgbClr val="000000"/>
                </a:solidFill>
                <a:effectLst/>
                <a:latin typeface="Times New Roman" panose="02020603050405020304" pitchFamily="18" charset="0"/>
              </a:rPr>
              <a:t>Aşağıda belirtilen;</a:t>
            </a:r>
          </a:p>
          <a:p>
            <a:pPr marL="342900" indent="-342900">
              <a:buAutoNum type="arabicParenR"/>
            </a:pPr>
            <a:r>
              <a:rPr lang="tr-TR" b="0" i="0" dirty="0">
                <a:solidFill>
                  <a:srgbClr val="000000"/>
                </a:solidFill>
                <a:effectLst/>
                <a:latin typeface="Times New Roman" panose="02020603050405020304" pitchFamily="18" charset="0"/>
              </a:rPr>
              <a:t>Bu fıkranın (d) bendine göre verilen cezanın ilan edilmesinden sonra, aynı türden cezayı gerektiren ikinci bir fiilin</a:t>
            </a:r>
          </a:p>
          <a:p>
            <a:r>
              <a:rPr lang="tr-TR" b="0" i="0" dirty="0">
                <a:solidFill>
                  <a:srgbClr val="000000"/>
                </a:solidFill>
                <a:effectLst/>
                <a:latin typeface="Times New Roman" panose="02020603050405020304" pitchFamily="18" charset="0"/>
              </a:rPr>
              <a:t>işlenmesi ve bundan dolayı ceza verilip ilan edilmesinden sonra üçüncü defa aynı türden ceza vermeyi gerektiren bir fiilin</a:t>
            </a:r>
          </a:p>
          <a:p>
            <a:r>
              <a:rPr lang="tr-TR" b="0" i="0" dirty="0">
                <a:solidFill>
                  <a:srgbClr val="000000"/>
                </a:solidFill>
                <a:effectLst/>
                <a:latin typeface="Times New Roman" panose="02020603050405020304" pitchFamily="18" charset="0"/>
              </a:rPr>
              <a:t>işlenmesi ve bundan dolayı da ceza verilip ilan edilmesi,</a:t>
            </a:r>
          </a:p>
          <a:p>
            <a:r>
              <a:rPr lang="tr-TR" b="0" i="0" dirty="0">
                <a:solidFill>
                  <a:srgbClr val="000000"/>
                </a:solidFill>
                <a:effectLst/>
                <a:latin typeface="Times New Roman" panose="02020603050405020304" pitchFamily="18" charset="0"/>
              </a:rPr>
              <a:t>2) </a:t>
            </a:r>
            <a:r>
              <a:rPr lang="tr-TR" b="0" i="0" u="sng" dirty="0">
                <a:solidFill>
                  <a:srgbClr val="000000"/>
                </a:solidFill>
                <a:effectLst/>
                <a:latin typeface="Times New Roman" panose="02020603050405020304" pitchFamily="18" charset="0"/>
              </a:rPr>
              <a:t>Laboratuvar kuruluşunun idarelere veya şahıslara verdiği deney raporlarının gerçeği yansıtmayan sonuçlar ihtiva</a:t>
            </a:r>
          </a:p>
          <a:p>
            <a:r>
              <a:rPr lang="tr-TR" b="0" i="0" u="sng" dirty="0">
                <a:solidFill>
                  <a:srgbClr val="000000"/>
                </a:solidFill>
                <a:effectLst/>
                <a:latin typeface="Times New Roman" panose="02020603050405020304" pitchFamily="18" charset="0"/>
              </a:rPr>
              <a:t>ettiğinin tespit edilmesi,</a:t>
            </a:r>
            <a:r>
              <a:rPr lang="tr-TR" b="0" i="0" dirty="0">
                <a:solidFill>
                  <a:srgbClr val="000000"/>
                </a:solidFill>
                <a:effectLst/>
                <a:latin typeface="Times New Roman" panose="02020603050405020304" pitchFamily="18" charset="0"/>
              </a:rPr>
              <a:t> </a:t>
            </a:r>
          </a:p>
          <a:p>
            <a:r>
              <a:rPr lang="tr-TR" b="0" i="0" dirty="0">
                <a:solidFill>
                  <a:srgbClr val="000000"/>
                </a:solidFill>
                <a:effectLst/>
                <a:latin typeface="Times New Roman" panose="02020603050405020304" pitchFamily="18" charset="0"/>
              </a:rPr>
              <a:t>hâllerinde Merkez Yapı Denetim Komisyonunun teklifi üzerine Bakanlıkça laboratuvar kuruluşunun izin belgesi </a:t>
            </a:r>
          </a:p>
          <a:p>
            <a:r>
              <a:rPr lang="tr-TR" b="0" i="0" dirty="0">
                <a:solidFill>
                  <a:srgbClr val="000000"/>
                </a:solidFill>
                <a:effectLst/>
                <a:latin typeface="Times New Roman" panose="02020603050405020304" pitchFamily="18" charset="0"/>
              </a:rPr>
              <a:t>iptal edilerek faaliyetine son verilir. Sözleşmesi feshedilir ve teminatı irat </a:t>
            </a:r>
            <a:r>
              <a:rPr lang="tr-TR" b="0" i="0" dirty="0" err="1">
                <a:solidFill>
                  <a:srgbClr val="000000"/>
                </a:solidFill>
                <a:effectLst/>
                <a:latin typeface="Times New Roman" panose="02020603050405020304" pitchFamily="18" charset="0"/>
              </a:rPr>
              <a:t>kaydolunur</a:t>
            </a:r>
            <a:r>
              <a:rPr lang="tr-TR" b="0" i="0" dirty="0">
                <a:solidFill>
                  <a:srgbClr val="000000"/>
                </a:solidFill>
                <a:effectLst/>
                <a:latin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546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1130</TotalTime>
  <Words>1420</Words>
  <Application>Microsoft Office PowerPoint</Application>
  <PresentationFormat>Geniş ekran</PresentationFormat>
  <Paragraphs>117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PowerPoint Sunusu</vt:lpstr>
      <vt:lpstr>       YAPI MALZEMELERİ VE ZEMİN LABORATUVARLARI UYGULAMA YÖNETMELİĞİ         11.12.2020 tarih ve 31331 sayılı Resmi Gazetede yayınlanarak yürürlüğe girmiştir.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YAPI MALZEMELERİ VE ZEMİN LABORATUVARLARI UYGULAMA YÖNETMELİĞİ</dc:title>
  <dc:creator>samet karslı</dc:creator>
  <cp:lastModifiedBy>Samet Karslı</cp:lastModifiedBy>
  <cp:revision>49</cp:revision>
  <dcterms:created xsi:type="dcterms:W3CDTF">2022-01-04T17:55:43Z</dcterms:created>
  <dcterms:modified xsi:type="dcterms:W3CDTF">2024-02-13T06:26:55Z</dcterms:modified>
</cp:coreProperties>
</file>