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1" r:id="rId5"/>
    <p:sldId id="259" r:id="rId6"/>
    <p:sldId id="262" r:id="rId7"/>
    <p:sldId id="260" r:id="rId8"/>
    <p:sldId id="263" r:id="rId9"/>
    <p:sldId id="264" r:id="rId10"/>
    <p:sldId id="266" r:id="rId11"/>
    <p:sldId id="265" r:id="rId12"/>
    <p:sldId id="267" r:id="rId13"/>
    <p:sldId id="30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90" r:id="rId33"/>
    <p:sldId id="291" r:id="rId34"/>
    <p:sldId id="292" r:id="rId35"/>
    <p:sldId id="293" r:id="rId36"/>
    <p:sldId id="300" r:id="rId37"/>
    <p:sldId id="294" r:id="rId38"/>
    <p:sldId id="295" r:id="rId39"/>
    <p:sldId id="296" r:id="rId40"/>
    <p:sldId id="297" r:id="rId41"/>
    <p:sldId id="298" r:id="rId42"/>
    <p:sldId id="299" r:id="rId43"/>
    <p:sldId id="301" r:id="rId44"/>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üseyin Özkan" initials="HÖ" lastIdx="1" clrIdx="0">
    <p:extLst>
      <p:ext uri="{19B8F6BF-5375-455C-9EA6-DF929625EA0E}">
        <p15:presenceInfo xmlns:p15="http://schemas.microsoft.com/office/powerpoint/2012/main" userId="S-1-5-21-1210653227-1550178159-501392459-321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71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83745-BDB3-4D52-88CF-1D0DC151172B}" type="doc">
      <dgm:prSet loTypeId="urn:microsoft.com/office/officeart/2005/8/layout/chevronAccent+Icon" loCatId="officeonline" qsTypeId="urn:microsoft.com/office/officeart/2005/8/quickstyle/simple5" qsCatId="simple" csTypeId="urn:microsoft.com/office/officeart/2005/8/colors/accent2_2" csCatId="accent2" phldr="1"/>
      <dgm:spPr/>
    </dgm:pt>
    <dgm:pt modelId="{AE62B265-D8FE-4F1A-83A8-3ECBC7784E91}">
      <dgm:prSet phldrT="[Text]"/>
      <dgm:spPr/>
      <dgm:t>
        <a:bodyPr/>
        <a:lstStyle/>
        <a:p>
          <a:r>
            <a:rPr lang="tr-TR" b="1" noProof="0" dirty="0">
              <a:latin typeface="Times New Roman" panose="02020603050405020304" pitchFamily="18" charset="0"/>
              <a:cs typeface="Times New Roman" panose="02020603050405020304" pitchFamily="18" charset="0"/>
            </a:rPr>
            <a:t>İç piyasaya güvenli ve mevzuatına uygun ürün arz edilmesi</a:t>
          </a:r>
        </a:p>
      </dgm:t>
    </dgm:pt>
    <dgm:pt modelId="{C5AB9C8F-D9FA-4C06-9B92-12015C5B1BC2}" type="parTrans" cxnId="{0ECC4B83-B409-436D-8FF7-F0EC7DDD3E58}">
      <dgm:prSet/>
      <dgm:spPr/>
      <dgm:t>
        <a:bodyPr/>
        <a:lstStyle/>
        <a:p>
          <a:endParaRPr lang="en-US"/>
        </a:p>
      </dgm:t>
    </dgm:pt>
    <dgm:pt modelId="{039D216E-7841-46E2-BB02-8150EAA34B29}" type="sibTrans" cxnId="{0ECC4B83-B409-436D-8FF7-F0EC7DDD3E58}">
      <dgm:prSet/>
      <dgm:spPr/>
      <dgm:t>
        <a:bodyPr/>
        <a:lstStyle/>
        <a:p>
          <a:endParaRPr lang="en-US"/>
        </a:p>
      </dgm:t>
    </dgm:pt>
    <dgm:pt modelId="{D19C19AC-970B-490C-B8F1-CECC4963F6BD}">
      <dgm:prSet phldrT="[Text]"/>
      <dgm:spPr/>
      <dgm:t>
        <a:bodyPr/>
        <a:lstStyle/>
        <a:p>
          <a:r>
            <a:rPr lang="tr-TR" b="1" noProof="0" dirty="0">
              <a:latin typeface="Times New Roman" panose="02020603050405020304" pitchFamily="18" charset="0"/>
              <a:cs typeface="Times New Roman" panose="02020603050405020304" pitchFamily="18" charset="0"/>
            </a:rPr>
            <a:t>AB pazarında malların serbest dolaşımının sağlanması</a:t>
          </a:r>
        </a:p>
      </dgm:t>
    </dgm:pt>
    <dgm:pt modelId="{8DA055C6-4040-4C7B-ABD2-2BD1A52865F7}" type="parTrans" cxnId="{D59BD371-D18E-40E4-9EE9-C495F51B8924}">
      <dgm:prSet/>
      <dgm:spPr/>
      <dgm:t>
        <a:bodyPr/>
        <a:lstStyle/>
        <a:p>
          <a:endParaRPr lang="en-US"/>
        </a:p>
      </dgm:t>
    </dgm:pt>
    <dgm:pt modelId="{E519119B-E4DA-4AF9-B000-D23BA63260A9}" type="sibTrans" cxnId="{D59BD371-D18E-40E4-9EE9-C495F51B8924}">
      <dgm:prSet/>
      <dgm:spPr/>
      <dgm:t>
        <a:bodyPr/>
        <a:lstStyle/>
        <a:p>
          <a:endParaRPr lang="en-US"/>
        </a:p>
      </dgm:t>
    </dgm:pt>
    <dgm:pt modelId="{25EEB112-8B7E-43F8-BC40-F722BC0B9A04}">
      <dgm:prSet phldrT="[Text]"/>
      <dgm:spPr/>
      <dgm:t>
        <a:bodyPr/>
        <a:lstStyle/>
        <a:p>
          <a:r>
            <a:rPr lang="tr-TR" b="1" noProof="0" dirty="0">
              <a:latin typeface="Times New Roman" panose="02020603050405020304" pitchFamily="18" charset="0"/>
              <a:cs typeface="Times New Roman" panose="02020603050405020304" pitchFamily="18" charset="0"/>
            </a:rPr>
            <a:t>İhracatta Türk Malı imajının güçlendirilmesi</a:t>
          </a:r>
        </a:p>
      </dgm:t>
    </dgm:pt>
    <dgm:pt modelId="{732F4788-508A-48F2-B567-A20E3734FE41}" type="parTrans" cxnId="{7279CE71-8A0D-40B0-B54D-B7E1623FEA11}">
      <dgm:prSet/>
      <dgm:spPr/>
      <dgm:t>
        <a:bodyPr/>
        <a:lstStyle/>
        <a:p>
          <a:endParaRPr lang="en-US"/>
        </a:p>
      </dgm:t>
    </dgm:pt>
    <dgm:pt modelId="{5D9A6A46-F3E2-4732-B0EB-BB6B301D7A40}" type="sibTrans" cxnId="{7279CE71-8A0D-40B0-B54D-B7E1623FEA11}">
      <dgm:prSet/>
      <dgm:spPr/>
      <dgm:t>
        <a:bodyPr/>
        <a:lstStyle/>
        <a:p>
          <a:endParaRPr lang="en-US"/>
        </a:p>
      </dgm:t>
    </dgm:pt>
    <dgm:pt modelId="{0732EA94-2DF6-44CB-B711-9D9DD273483D}" type="pres">
      <dgm:prSet presAssocID="{E6483745-BDB3-4D52-88CF-1D0DC151172B}" presName="Name0" presStyleCnt="0">
        <dgm:presLayoutVars>
          <dgm:dir/>
          <dgm:resizeHandles val="exact"/>
        </dgm:presLayoutVars>
      </dgm:prSet>
      <dgm:spPr/>
    </dgm:pt>
    <dgm:pt modelId="{6850D5BE-0439-4A16-991A-F50EAD2E24AA}" type="pres">
      <dgm:prSet presAssocID="{AE62B265-D8FE-4F1A-83A8-3ECBC7784E91}" presName="composite" presStyleCnt="0"/>
      <dgm:spPr/>
    </dgm:pt>
    <dgm:pt modelId="{08C60B21-94D9-4DFD-87DE-696858AC19B3}" type="pres">
      <dgm:prSet presAssocID="{AE62B265-D8FE-4F1A-83A8-3ECBC7784E91}" presName="bgChev" presStyleLbl="node1" presStyleIdx="0" presStyleCnt="3"/>
      <dgm:spPr/>
    </dgm:pt>
    <dgm:pt modelId="{8482F97B-6B12-4F42-BCA1-82F51F064429}" type="pres">
      <dgm:prSet presAssocID="{AE62B265-D8FE-4F1A-83A8-3ECBC7784E91}" presName="txNode" presStyleLbl="fgAcc1" presStyleIdx="0" presStyleCnt="3">
        <dgm:presLayoutVars>
          <dgm:bulletEnabled val="1"/>
        </dgm:presLayoutVars>
      </dgm:prSet>
      <dgm:spPr/>
      <dgm:t>
        <a:bodyPr/>
        <a:lstStyle/>
        <a:p>
          <a:endParaRPr lang="tr-TR"/>
        </a:p>
      </dgm:t>
    </dgm:pt>
    <dgm:pt modelId="{E126C6F1-67C3-4415-B43C-42A86AA9F9C2}" type="pres">
      <dgm:prSet presAssocID="{039D216E-7841-46E2-BB02-8150EAA34B29}" presName="compositeSpace" presStyleCnt="0"/>
      <dgm:spPr/>
    </dgm:pt>
    <dgm:pt modelId="{4AD70132-A335-48C7-9ED2-E739C64D8D50}" type="pres">
      <dgm:prSet presAssocID="{D19C19AC-970B-490C-B8F1-CECC4963F6BD}" presName="composite" presStyleCnt="0"/>
      <dgm:spPr/>
    </dgm:pt>
    <dgm:pt modelId="{FB720771-4253-450D-8E78-BAF2A07459C1}" type="pres">
      <dgm:prSet presAssocID="{D19C19AC-970B-490C-B8F1-CECC4963F6BD}" presName="bgChev" presStyleLbl="node1" presStyleIdx="1" presStyleCnt="3"/>
      <dgm:spPr/>
    </dgm:pt>
    <dgm:pt modelId="{258202EE-16C0-4F8C-B79D-8736091E28A5}" type="pres">
      <dgm:prSet presAssocID="{D19C19AC-970B-490C-B8F1-CECC4963F6BD}" presName="txNode" presStyleLbl="fgAcc1" presStyleIdx="1" presStyleCnt="3">
        <dgm:presLayoutVars>
          <dgm:bulletEnabled val="1"/>
        </dgm:presLayoutVars>
      </dgm:prSet>
      <dgm:spPr/>
      <dgm:t>
        <a:bodyPr/>
        <a:lstStyle/>
        <a:p>
          <a:endParaRPr lang="tr-TR"/>
        </a:p>
      </dgm:t>
    </dgm:pt>
    <dgm:pt modelId="{81A0E43C-B801-410F-BCC6-FF3555360592}" type="pres">
      <dgm:prSet presAssocID="{E519119B-E4DA-4AF9-B000-D23BA63260A9}" presName="compositeSpace" presStyleCnt="0"/>
      <dgm:spPr/>
    </dgm:pt>
    <dgm:pt modelId="{958D8D04-2F46-435D-BE70-4DA959A9497A}" type="pres">
      <dgm:prSet presAssocID="{25EEB112-8B7E-43F8-BC40-F722BC0B9A04}" presName="composite" presStyleCnt="0"/>
      <dgm:spPr/>
    </dgm:pt>
    <dgm:pt modelId="{0FBAA4D5-CB42-4952-A1A8-21D5BBA33CD8}" type="pres">
      <dgm:prSet presAssocID="{25EEB112-8B7E-43F8-BC40-F722BC0B9A04}" presName="bgChev" presStyleLbl="node1" presStyleIdx="2" presStyleCnt="3"/>
      <dgm:spPr/>
    </dgm:pt>
    <dgm:pt modelId="{BEF1F314-77AC-4877-B39C-AEF952933AA0}" type="pres">
      <dgm:prSet presAssocID="{25EEB112-8B7E-43F8-BC40-F722BC0B9A04}" presName="txNode" presStyleLbl="fgAcc1" presStyleIdx="2" presStyleCnt="3">
        <dgm:presLayoutVars>
          <dgm:bulletEnabled val="1"/>
        </dgm:presLayoutVars>
      </dgm:prSet>
      <dgm:spPr/>
      <dgm:t>
        <a:bodyPr/>
        <a:lstStyle/>
        <a:p>
          <a:endParaRPr lang="tr-TR"/>
        </a:p>
      </dgm:t>
    </dgm:pt>
  </dgm:ptLst>
  <dgm:cxnLst>
    <dgm:cxn modelId="{7FBEEEDE-3401-4853-9734-297DD3D3E05A}" type="presOf" srcId="{25EEB112-8B7E-43F8-BC40-F722BC0B9A04}" destId="{BEF1F314-77AC-4877-B39C-AEF952933AA0}" srcOrd="0" destOrd="0" presId="urn:microsoft.com/office/officeart/2005/8/layout/chevronAccent+Icon"/>
    <dgm:cxn modelId="{D59BD371-D18E-40E4-9EE9-C495F51B8924}" srcId="{E6483745-BDB3-4D52-88CF-1D0DC151172B}" destId="{D19C19AC-970B-490C-B8F1-CECC4963F6BD}" srcOrd="1" destOrd="0" parTransId="{8DA055C6-4040-4C7B-ABD2-2BD1A52865F7}" sibTransId="{E519119B-E4DA-4AF9-B000-D23BA63260A9}"/>
    <dgm:cxn modelId="{077C1B1C-88D8-412B-96CA-C6DAE950DD9F}" type="presOf" srcId="{AE62B265-D8FE-4F1A-83A8-3ECBC7784E91}" destId="{8482F97B-6B12-4F42-BCA1-82F51F064429}" srcOrd="0" destOrd="0" presId="urn:microsoft.com/office/officeart/2005/8/layout/chevronAccent+Icon"/>
    <dgm:cxn modelId="{BB4E6D88-9416-4720-A3F6-40201DDD8DFE}" type="presOf" srcId="{E6483745-BDB3-4D52-88CF-1D0DC151172B}" destId="{0732EA94-2DF6-44CB-B711-9D9DD273483D}" srcOrd="0" destOrd="0" presId="urn:microsoft.com/office/officeart/2005/8/layout/chevronAccent+Icon"/>
    <dgm:cxn modelId="{0ECC4B83-B409-436D-8FF7-F0EC7DDD3E58}" srcId="{E6483745-BDB3-4D52-88CF-1D0DC151172B}" destId="{AE62B265-D8FE-4F1A-83A8-3ECBC7784E91}" srcOrd="0" destOrd="0" parTransId="{C5AB9C8F-D9FA-4C06-9B92-12015C5B1BC2}" sibTransId="{039D216E-7841-46E2-BB02-8150EAA34B29}"/>
    <dgm:cxn modelId="{7279CE71-8A0D-40B0-B54D-B7E1623FEA11}" srcId="{E6483745-BDB3-4D52-88CF-1D0DC151172B}" destId="{25EEB112-8B7E-43F8-BC40-F722BC0B9A04}" srcOrd="2" destOrd="0" parTransId="{732F4788-508A-48F2-B567-A20E3734FE41}" sibTransId="{5D9A6A46-F3E2-4732-B0EB-BB6B301D7A40}"/>
    <dgm:cxn modelId="{F65CE38F-E01B-48D6-91B1-37563AB38F14}" type="presOf" srcId="{D19C19AC-970B-490C-B8F1-CECC4963F6BD}" destId="{258202EE-16C0-4F8C-B79D-8736091E28A5}" srcOrd="0" destOrd="0" presId="urn:microsoft.com/office/officeart/2005/8/layout/chevronAccent+Icon"/>
    <dgm:cxn modelId="{E661FD88-2465-40F9-9AA3-B4D6E8C8F4EF}" type="presParOf" srcId="{0732EA94-2DF6-44CB-B711-9D9DD273483D}" destId="{6850D5BE-0439-4A16-991A-F50EAD2E24AA}" srcOrd="0" destOrd="0" presId="urn:microsoft.com/office/officeart/2005/8/layout/chevronAccent+Icon"/>
    <dgm:cxn modelId="{73526E11-5FA7-443D-8E72-285BA3E184A3}" type="presParOf" srcId="{6850D5BE-0439-4A16-991A-F50EAD2E24AA}" destId="{08C60B21-94D9-4DFD-87DE-696858AC19B3}" srcOrd="0" destOrd="0" presId="urn:microsoft.com/office/officeart/2005/8/layout/chevronAccent+Icon"/>
    <dgm:cxn modelId="{CA7E5493-217F-41E7-A560-2E4D738B0BC8}" type="presParOf" srcId="{6850D5BE-0439-4A16-991A-F50EAD2E24AA}" destId="{8482F97B-6B12-4F42-BCA1-82F51F064429}" srcOrd="1" destOrd="0" presId="urn:microsoft.com/office/officeart/2005/8/layout/chevronAccent+Icon"/>
    <dgm:cxn modelId="{73D537D2-C4E4-47B1-840E-59892813C7D4}" type="presParOf" srcId="{0732EA94-2DF6-44CB-B711-9D9DD273483D}" destId="{E126C6F1-67C3-4415-B43C-42A86AA9F9C2}" srcOrd="1" destOrd="0" presId="urn:microsoft.com/office/officeart/2005/8/layout/chevronAccent+Icon"/>
    <dgm:cxn modelId="{DF31A7E9-B5A4-4F3C-AB1B-B0DEF79E9969}" type="presParOf" srcId="{0732EA94-2DF6-44CB-B711-9D9DD273483D}" destId="{4AD70132-A335-48C7-9ED2-E739C64D8D50}" srcOrd="2" destOrd="0" presId="urn:microsoft.com/office/officeart/2005/8/layout/chevronAccent+Icon"/>
    <dgm:cxn modelId="{2D2FB255-000A-4DB2-99D0-80C616148898}" type="presParOf" srcId="{4AD70132-A335-48C7-9ED2-E739C64D8D50}" destId="{FB720771-4253-450D-8E78-BAF2A07459C1}" srcOrd="0" destOrd="0" presId="urn:microsoft.com/office/officeart/2005/8/layout/chevronAccent+Icon"/>
    <dgm:cxn modelId="{A7FA7A91-23E8-4557-9BE4-4B5EC87889AE}" type="presParOf" srcId="{4AD70132-A335-48C7-9ED2-E739C64D8D50}" destId="{258202EE-16C0-4F8C-B79D-8736091E28A5}" srcOrd="1" destOrd="0" presId="urn:microsoft.com/office/officeart/2005/8/layout/chevronAccent+Icon"/>
    <dgm:cxn modelId="{22BDBB78-9CF8-43C2-B689-10A228A0F700}" type="presParOf" srcId="{0732EA94-2DF6-44CB-B711-9D9DD273483D}" destId="{81A0E43C-B801-410F-BCC6-FF3555360592}" srcOrd="3" destOrd="0" presId="urn:microsoft.com/office/officeart/2005/8/layout/chevronAccent+Icon"/>
    <dgm:cxn modelId="{8D18FF31-C433-4C59-B3BC-4B718E1A3519}" type="presParOf" srcId="{0732EA94-2DF6-44CB-B711-9D9DD273483D}" destId="{958D8D04-2F46-435D-BE70-4DA959A9497A}" srcOrd="4" destOrd="0" presId="urn:microsoft.com/office/officeart/2005/8/layout/chevronAccent+Icon"/>
    <dgm:cxn modelId="{C57477E6-49AE-43C1-B867-3B7BB069FCB8}" type="presParOf" srcId="{958D8D04-2F46-435D-BE70-4DA959A9497A}" destId="{0FBAA4D5-CB42-4952-A1A8-21D5BBA33CD8}" srcOrd="0" destOrd="0" presId="urn:microsoft.com/office/officeart/2005/8/layout/chevronAccent+Icon"/>
    <dgm:cxn modelId="{887BD1A2-E70C-4A6D-95B5-49B2A470F3FE}" type="presParOf" srcId="{958D8D04-2F46-435D-BE70-4DA959A9497A}" destId="{BEF1F314-77AC-4877-B39C-AEF952933AA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60B21-94D9-4DFD-87DE-696858AC19B3}">
      <dsp:nvSpPr>
        <dsp:cNvPr id="0" name=""/>
        <dsp:cNvSpPr/>
      </dsp:nvSpPr>
      <dsp:spPr>
        <a:xfrm>
          <a:off x="977" y="952392"/>
          <a:ext cx="2455861" cy="947962"/>
        </a:xfrm>
        <a:prstGeom prst="chevron">
          <a:avLst>
            <a:gd name="adj" fmla="val 4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482F97B-6B12-4F42-BCA1-82F51F064429}">
      <dsp:nvSpPr>
        <dsp:cNvPr id="0" name=""/>
        <dsp:cNvSpPr/>
      </dsp:nvSpPr>
      <dsp:spPr>
        <a:xfrm>
          <a:off x="655873" y="1189383"/>
          <a:ext cx="2073838" cy="94796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noProof="0" dirty="0">
              <a:latin typeface="Times New Roman" panose="02020603050405020304" pitchFamily="18" charset="0"/>
              <a:cs typeface="Times New Roman" panose="02020603050405020304" pitchFamily="18" charset="0"/>
            </a:rPr>
            <a:t>İç piyasaya güvenli ve mevzuatına uygun ürün arz edilmesi</a:t>
          </a:r>
        </a:p>
      </dsp:txBody>
      <dsp:txXfrm>
        <a:off x="683638" y="1217148"/>
        <a:ext cx="2018308" cy="892432"/>
      </dsp:txXfrm>
    </dsp:sp>
    <dsp:sp modelId="{FB720771-4253-450D-8E78-BAF2A07459C1}">
      <dsp:nvSpPr>
        <dsp:cNvPr id="0" name=""/>
        <dsp:cNvSpPr/>
      </dsp:nvSpPr>
      <dsp:spPr>
        <a:xfrm>
          <a:off x="2806116" y="952392"/>
          <a:ext cx="2455861" cy="947962"/>
        </a:xfrm>
        <a:prstGeom prst="chevron">
          <a:avLst>
            <a:gd name="adj" fmla="val 4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58202EE-16C0-4F8C-B79D-8736091E28A5}">
      <dsp:nvSpPr>
        <dsp:cNvPr id="0" name=""/>
        <dsp:cNvSpPr/>
      </dsp:nvSpPr>
      <dsp:spPr>
        <a:xfrm>
          <a:off x="3461012" y="1189383"/>
          <a:ext cx="2073838" cy="94796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noProof="0" dirty="0">
              <a:latin typeface="Times New Roman" panose="02020603050405020304" pitchFamily="18" charset="0"/>
              <a:cs typeface="Times New Roman" panose="02020603050405020304" pitchFamily="18" charset="0"/>
            </a:rPr>
            <a:t>AB pazarında malların serbest dolaşımının sağlanması</a:t>
          </a:r>
        </a:p>
      </dsp:txBody>
      <dsp:txXfrm>
        <a:off x="3488777" y="1217148"/>
        <a:ext cx="2018308" cy="892432"/>
      </dsp:txXfrm>
    </dsp:sp>
    <dsp:sp modelId="{0FBAA4D5-CB42-4952-A1A8-21D5BBA33CD8}">
      <dsp:nvSpPr>
        <dsp:cNvPr id="0" name=""/>
        <dsp:cNvSpPr/>
      </dsp:nvSpPr>
      <dsp:spPr>
        <a:xfrm>
          <a:off x="5611255" y="952392"/>
          <a:ext cx="2455861" cy="947962"/>
        </a:xfrm>
        <a:prstGeom prst="chevron">
          <a:avLst>
            <a:gd name="adj" fmla="val 4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F1F314-77AC-4877-B39C-AEF952933AA0}">
      <dsp:nvSpPr>
        <dsp:cNvPr id="0" name=""/>
        <dsp:cNvSpPr/>
      </dsp:nvSpPr>
      <dsp:spPr>
        <a:xfrm>
          <a:off x="6266152" y="1189383"/>
          <a:ext cx="2073838" cy="94796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noProof="0" dirty="0">
              <a:latin typeface="Times New Roman" panose="02020603050405020304" pitchFamily="18" charset="0"/>
              <a:cs typeface="Times New Roman" panose="02020603050405020304" pitchFamily="18" charset="0"/>
            </a:rPr>
            <a:t>İhracatta Türk Malı imajının güçlendirilmesi</a:t>
          </a:r>
        </a:p>
      </dsp:txBody>
      <dsp:txXfrm>
        <a:off x="6293917" y="1217148"/>
        <a:ext cx="2018308" cy="8924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0C4C0-F58B-47B3-A98A-E67B39FBB792}" type="datetimeFigureOut">
              <a:rPr lang="tr-TR" smtClean="0"/>
              <a:t>23.11.2023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51948-67F5-454A-9201-83A751F9B439}" type="slidenum">
              <a:rPr lang="tr-TR" smtClean="0"/>
              <a:t>‹#›</a:t>
            </a:fld>
            <a:endParaRPr lang="tr-TR"/>
          </a:p>
        </p:txBody>
      </p:sp>
    </p:spTree>
    <p:extLst>
      <p:ext uri="{BB962C8B-B14F-4D97-AF65-F5344CB8AC3E}">
        <p14:creationId xmlns:p14="http://schemas.microsoft.com/office/powerpoint/2010/main" val="106165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751948-67F5-454A-9201-83A751F9B439}" type="slidenum">
              <a:rPr lang="tr-TR" smtClean="0"/>
              <a:t>7</a:t>
            </a:fld>
            <a:endParaRPr lang="tr-TR"/>
          </a:p>
        </p:txBody>
      </p:sp>
    </p:spTree>
    <p:extLst>
      <p:ext uri="{BB962C8B-B14F-4D97-AF65-F5344CB8AC3E}">
        <p14:creationId xmlns:p14="http://schemas.microsoft.com/office/powerpoint/2010/main" val="211674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4751948-67F5-454A-9201-83A751F9B439}" type="slidenum">
              <a:rPr lang="tr-TR" smtClean="0"/>
              <a:t>12</a:t>
            </a:fld>
            <a:endParaRPr lang="tr-TR"/>
          </a:p>
        </p:txBody>
      </p:sp>
    </p:spTree>
    <p:extLst>
      <p:ext uri="{BB962C8B-B14F-4D97-AF65-F5344CB8AC3E}">
        <p14:creationId xmlns:p14="http://schemas.microsoft.com/office/powerpoint/2010/main" val="29554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23.11.2023</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044"/>
            <a:ext cx="8028384" cy="1313441"/>
          </a:xfrm>
          <a:prstGeom prst="rect">
            <a:avLst/>
          </a:prstGeom>
        </p:spPr>
      </p:pic>
      <p:sp>
        <p:nvSpPr>
          <p:cNvPr id="9" name="Metin kutusu 8"/>
          <p:cNvSpPr txBox="1"/>
          <p:nvPr/>
        </p:nvSpPr>
        <p:spPr>
          <a:xfrm>
            <a:off x="1981827" y="611709"/>
            <a:ext cx="5394618" cy="400110"/>
          </a:xfrm>
          <a:prstGeom prst="rect">
            <a:avLst/>
          </a:prstGeom>
          <a:noFill/>
        </p:spPr>
        <p:txBody>
          <a:bodyPr wrap="none" rtlCol="0">
            <a:spAutoFit/>
          </a:bodyPr>
          <a:lstStyle/>
          <a:p>
            <a:r>
              <a:rPr lang="tr-TR" sz="2000" dirty="0">
                <a:solidFill>
                  <a:schemeClr val="bg1"/>
                </a:solidFill>
                <a:latin typeface="Times New Roman" pitchFamily="18" charset="0"/>
                <a:cs typeface="Times New Roman" pitchFamily="18" charset="0"/>
              </a:rPr>
              <a:t>ÇEVRE, ŞEHİRCİLİK VE İKLİM DEĞİŞİKLİĞİ</a:t>
            </a:r>
          </a:p>
        </p:txBody>
      </p:sp>
      <p:sp>
        <p:nvSpPr>
          <p:cNvPr id="10" name="Metin kutusu 9"/>
          <p:cNvSpPr txBox="1"/>
          <p:nvPr/>
        </p:nvSpPr>
        <p:spPr>
          <a:xfrm>
            <a:off x="3260894" y="874308"/>
            <a:ext cx="2153282" cy="400110"/>
          </a:xfrm>
          <a:prstGeom prst="rect">
            <a:avLst/>
          </a:prstGeom>
          <a:noFill/>
        </p:spPr>
        <p:txBody>
          <a:bodyPr wrap="none" rtlCol="0">
            <a:spAutoFit/>
          </a:bodyPr>
          <a:lstStyle/>
          <a:p>
            <a:r>
              <a:rPr lang="tr-TR" sz="2000" dirty="0">
                <a:solidFill>
                  <a:schemeClr val="bg1"/>
                </a:solidFill>
                <a:latin typeface="Times New Roman" pitchFamily="18" charset="0"/>
                <a:cs typeface="Times New Roman" pitchFamily="18" charset="0"/>
              </a:rPr>
              <a:t>İL MÜDÜRLÜĞÜ</a:t>
            </a:r>
          </a:p>
        </p:txBody>
      </p:sp>
      <p:sp>
        <p:nvSpPr>
          <p:cNvPr id="11" name="Metin kutusu 10"/>
          <p:cNvSpPr txBox="1"/>
          <p:nvPr/>
        </p:nvSpPr>
        <p:spPr>
          <a:xfrm>
            <a:off x="3816399" y="351405"/>
            <a:ext cx="1042273" cy="400110"/>
          </a:xfrm>
          <a:prstGeom prst="rect">
            <a:avLst/>
          </a:prstGeom>
          <a:noFill/>
        </p:spPr>
        <p:txBody>
          <a:bodyPr wrap="none" rtlCol="0">
            <a:spAutoFit/>
          </a:bodyPr>
          <a:lstStyle/>
          <a:p>
            <a:r>
              <a:rPr lang="tr-TR" sz="2000" dirty="0">
                <a:solidFill>
                  <a:schemeClr val="bg1"/>
                </a:solidFill>
                <a:latin typeface="Times New Roman" pitchFamily="18" charset="0"/>
                <a:cs typeface="Times New Roman" pitchFamily="18" charset="0"/>
              </a:rPr>
              <a:t>BURSA</a:t>
            </a:r>
          </a:p>
        </p:txBody>
      </p:sp>
      <p:sp>
        <p:nvSpPr>
          <p:cNvPr id="13" name="Metin kutusu 12"/>
          <p:cNvSpPr txBox="1"/>
          <p:nvPr/>
        </p:nvSpPr>
        <p:spPr>
          <a:xfrm>
            <a:off x="2279121" y="2114182"/>
            <a:ext cx="4642553" cy="523220"/>
          </a:xfrm>
          <a:prstGeom prst="rect">
            <a:avLst/>
          </a:prstGeom>
          <a:noFill/>
        </p:spPr>
        <p:txBody>
          <a:bodyPr wrap="none" rtlCol="0">
            <a:spAutoFit/>
          </a:bodyPr>
          <a:lstStyle/>
          <a:p>
            <a:r>
              <a:rPr lang="tr-TR" sz="2800" b="1" dirty="0">
                <a:latin typeface="Times New Roman" pitchFamily="18" charset="0"/>
                <a:cs typeface="Times New Roman" pitchFamily="18" charset="0"/>
              </a:rPr>
              <a:t>HAZIR BETON DENETİMİ</a:t>
            </a:r>
          </a:p>
        </p:txBody>
      </p:sp>
      <p:sp>
        <p:nvSpPr>
          <p:cNvPr id="14" name="Metin kutusu 13"/>
          <p:cNvSpPr txBox="1"/>
          <p:nvPr/>
        </p:nvSpPr>
        <p:spPr>
          <a:xfrm>
            <a:off x="3995936" y="2567836"/>
            <a:ext cx="683200" cy="523220"/>
          </a:xfrm>
          <a:prstGeom prst="rect">
            <a:avLst/>
          </a:prstGeom>
          <a:noFill/>
        </p:spPr>
        <p:txBody>
          <a:bodyPr wrap="none" rtlCol="0">
            <a:spAutoFit/>
          </a:bodyPr>
          <a:lstStyle/>
          <a:p>
            <a:r>
              <a:rPr lang="tr-TR" sz="2800" b="1" dirty="0">
                <a:latin typeface="Times New Roman" pitchFamily="18" charset="0"/>
                <a:cs typeface="Times New Roman" pitchFamily="18" charset="0"/>
              </a:rPr>
              <a:t>VE</a:t>
            </a:r>
          </a:p>
        </p:txBody>
      </p:sp>
      <p:sp>
        <p:nvSpPr>
          <p:cNvPr id="15" name="Metin kutusu 14"/>
          <p:cNvSpPr txBox="1"/>
          <p:nvPr/>
        </p:nvSpPr>
        <p:spPr>
          <a:xfrm>
            <a:off x="2447692" y="3021489"/>
            <a:ext cx="4305409" cy="523220"/>
          </a:xfrm>
          <a:prstGeom prst="rect">
            <a:avLst/>
          </a:prstGeom>
          <a:noFill/>
        </p:spPr>
        <p:txBody>
          <a:bodyPr wrap="none" rtlCol="0">
            <a:spAutoFit/>
          </a:bodyPr>
          <a:lstStyle/>
          <a:p>
            <a:r>
              <a:rPr lang="tr-TR" sz="2800" b="1" dirty="0">
                <a:latin typeface="Times New Roman" pitchFamily="18" charset="0"/>
                <a:cs typeface="Times New Roman" pitchFamily="18" charset="0"/>
              </a:rPr>
              <a:t>SAHA UYGULAMALARI</a:t>
            </a:r>
          </a:p>
        </p:txBody>
      </p:sp>
      <p:sp>
        <p:nvSpPr>
          <p:cNvPr id="16" name="Metin kutusu 15"/>
          <p:cNvSpPr txBox="1"/>
          <p:nvPr/>
        </p:nvSpPr>
        <p:spPr>
          <a:xfrm>
            <a:off x="3594384" y="4299942"/>
            <a:ext cx="1486304" cy="369332"/>
          </a:xfrm>
          <a:prstGeom prst="rect">
            <a:avLst/>
          </a:prstGeom>
          <a:noFill/>
        </p:spPr>
        <p:txBody>
          <a:bodyPr wrap="none" rtlCol="0">
            <a:spAutoFit/>
          </a:bodyPr>
          <a:lstStyle/>
          <a:p>
            <a:r>
              <a:rPr lang="tr-TR" b="1" dirty="0">
                <a:latin typeface="Times New Roman" pitchFamily="18" charset="0"/>
                <a:cs typeface="Times New Roman" pitchFamily="18" charset="0"/>
              </a:rPr>
              <a:t>KASIM 2023</a:t>
            </a:r>
          </a:p>
        </p:txBody>
      </p:sp>
    </p:spTree>
    <p:extLst>
      <p:ext uri="{BB962C8B-B14F-4D97-AF65-F5344CB8AC3E}">
        <p14:creationId xmlns:p14="http://schemas.microsoft.com/office/powerpoint/2010/main" val="256762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454D80FF-8DBC-472B-A49F-E500B696BA65}"/>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44411" y="1467573"/>
            <a:ext cx="7543584" cy="607039"/>
          </a:xfrm>
          <a:prstGeom prst="rect">
            <a:avLst/>
          </a:prstGeom>
        </p:spPr>
      </p:pic>
      <p:pic>
        <p:nvPicPr>
          <p:cNvPr id="5" name="Picture 32">
            <a:extLst>
              <a:ext uri="{FF2B5EF4-FFF2-40B4-BE49-F238E27FC236}">
                <a16:creationId xmlns:a16="http://schemas.microsoft.com/office/drawing/2014/main" id="{DEAD50C7-9E75-4C30-9D8C-338ADE080EF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9904" y="1467573"/>
            <a:ext cx="716364" cy="607039"/>
          </a:xfrm>
          <a:prstGeom prst="rect">
            <a:avLst/>
          </a:prstGeom>
        </p:spPr>
      </p:pic>
      <p:pic>
        <p:nvPicPr>
          <p:cNvPr id="6" name="Resim 5">
            <a:extLst>
              <a:ext uri="{FF2B5EF4-FFF2-40B4-BE49-F238E27FC236}">
                <a16:creationId xmlns:a16="http://schemas.microsoft.com/office/drawing/2014/main" id="{FBB3AED9-EA77-4535-B0B7-A7DF84F8E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7" name="Resim 6">
            <a:extLst>
              <a:ext uri="{FF2B5EF4-FFF2-40B4-BE49-F238E27FC236}">
                <a16:creationId xmlns:a16="http://schemas.microsoft.com/office/drawing/2014/main" id="{F84C30FB-D220-4012-88AE-E8317E1D0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8" name="Metin kutusu 7">
            <a:extLst>
              <a:ext uri="{FF2B5EF4-FFF2-40B4-BE49-F238E27FC236}">
                <a16:creationId xmlns:a16="http://schemas.microsoft.com/office/drawing/2014/main" id="{C5359C55-5462-4EA6-ABF1-619392B8EF08}"/>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Ürün Sorumluluğu Tazminatı</a:t>
            </a:r>
            <a:endParaRPr lang="tr-TR" sz="2400" b="1" dirty="0">
              <a:solidFill>
                <a:srgbClr val="FF0000"/>
              </a:solidFill>
            </a:endParaRPr>
          </a:p>
        </p:txBody>
      </p:sp>
      <p:pic>
        <p:nvPicPr>
          <p:cNvPr id="9" name="Graphic 1" descr="Loan">
            <a:extLst>
              <a:ext uri="{FF2B5EF4-FFF2-40B4-BE49-F238E27FC236}">
                <a16:creationId xmlns:a16="http://schemas.microsoft.com/office/drawing/2014/main" id="{663FEE01-0291-4881-B5C6-2F6DE71EF9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308304" y="419605"/>
            <a:ext cx="296766" cy="296766"/>
          </a:xfrm>
          <a:prstGeom prst="rect">
            <a:avLst/>
          </a:prstGeom>
        </p:spPr>
      </p:pic>
      <p:pic>
        <p:nvPicPr>
          <p:cNvPr id="16" name="Picture 11">
            <a:extLst>
              <a:ext uri="{FF2B5EF4-FFF2-40B4-BE49-F238E27FC236}">
                <a16:creationId xmlns:a16="http://schemas.microsoft.com/office/drawing/2014/main" id="{454D80FF-8DBC-472B-A49F-E500B696BA65}"/>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16140" y="2403677"/>
            <a:ext cx="7543584" cy="607039"/>
          </a:xfrm>
          <a:prstGeom prst="rect">
            <a:avLst/>
          </a:prstGeom>
        </p:spPr>
      </p:pic>
      <p:pic>
        <p:nvPicPr>
          <p:cNvPr id="17" name="Picture 32">
            <a:extLst>
              <a:ext uri="{FF2B5EF4-FFF2-40B4-BE49-F238E27FC236}">
                <a16:creationId xmlns:a16="http://schemas.microsoft.com/office/drawing/2014/main" id="{DEAD50C7-9E75-4C30-9D8C-338ADE080EF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1633" y="2403677"/>
            <a:ext cx="716364" cy="607039"/>
          </a:xfrm>
          <a:prstGeom prst="rect">
            <a:avLst/>
          </a:prstGeom>
        </p:spPr>
      </p:pic>
      <p:pic>
        <p:nvPicPr>
          <p:cNvPr id="18" name="Picture 11">
            <a:extLst>
              <a:ext uri="{FF2B5EF4-FFF2-40B4-BE49-F238E27FC236}">
                <a16:creationId xmlns:a16="http://schemas.microsoft.com/office/drawing/2014/main" id="{454D80FF-8DBC-472B-A49F-E500B696BA65}"/>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16140" y="3336857"/>
            <a:ext cx="7543584" cy="607039"/>
          </a:xfrm>
          <a:prstGeom prst="rect">
            <a:avLst/>
          </a:prstGeom>
        </p:spPr>
      </p:pic>
      <p:pic>
        <p:nvPicPr>
          <p:cNvPr id="19" name="Picture 32">
            <a:extLst>
              <a:ext uri="{FF2B5EF4-FFF2-40B4-BE49-F238E27FC236}">
                <a16:creationId xmlns:a16="http://schemas.microsoft.com/office/drawing/2014/main" id="{DEAD50C7-9E75-4C30-9D8C-338ADE080EF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1633" y="3336857"/>
            <a:ext cx="716364" cy="607039"/>
          </a:xfrm>
          <a:prstGeom prst="rect">
            <a:avLst/>
          </a:prstGeom>
        </p:spPr>
      </p:pic>
      <p:pic>
        <p:nvPicPr>
          <p:cNvPr id="20" name="Picture 11">
            <a:extLst>
              <a:ext uri="{FF2B5EF4-FFF2-40B4-BE49-F238E27FC236}">
                <a16:creationId xmlns:a16="http://schemas.microsoft.com/office/drawing/2014/main" id="{454D80FF-8DBC-472B-A49F-E500B696BA65}"/>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11633" y="4270037"/>
            <a:ext cx="7543584" cy="607039"/>
          </a:xfrm>
          <a:prstGeom prst="rect">
            <a:avLst/>
          </a:prstGeom>
        </p:spPr>
      </p:pic>
      <p:pic>
        <p:nvPicPr>
          <p:cNvPr id="21" name="Picture 32">
            <a:extLst>
              <a:ext uri="{FF2B5EF4-FFF2-40B4-BE49-F238E27FC236}">
                <a16:creationId xmlns:a16="http://schemas.microsoft.com/office/drawing/2014/main" id="{DEAD50C7-9E75-4C30-9D8C-338ADE080EF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7126" y="4270037"/>
            <a:ext cx="716364" cy="607039"/>
          </a:xfrm>
          <a:prstGeom prst="rect">
            <a:avLst/>
          </a:prstGeom>
        </p:spPr>
      </p:pic>
      <p:sp>
        <p:nvSpPr>
          <p:cNvPr id="22" name="TextBox 36">
            <a:extLst>
              <a:ext uri="{FF2B5EF4-FFF2-40B4-BE49-F238E27FC236}">
                <a16:creationId xmlns:a16="http://schemas.microsoft.com/office/drawing/2014/main" id="{6EF684C4-FD8D-4150-81CD-741500A23DD5}"/>
              </a:ext>
            </a:extLst>
          </p:cNvPr>
          <p:cNvSpPr txBox="1"/>
          <p:nvPr/>
        </p:nvSpPr>
        <p:spPr>
          <a:xfrm>
            <a:off x="1637356" y="1483681"/>
            <a:ext cx="6864505" cy="590931"/>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0"/>
              </a:spcAft>
              <a:buClr>
                <a:srgbClr val="0F6FC6"/>
              </a:buClr>
              <a:buSzTx/>
              <a:tabLst/>
              <a:defRPr/>
            </a:pPr>
            <a:r>
              <a:rPr lang="tr-TR" b="1" dirty="0">
                <a:solidFill>
                  <a:schemeClr val="accent6">
                    <a:lumMod val="40000"/>
                    <a:lumOff val="60000"/>
                  </a:schemeClr>
                </a:solidFill>
                <a:latin typeface="Times New Roman" pitchFamily="18" charset="0"/>
                <a:cs typeface="Times New Roman" pitchFamily="18" charset="0"/>
              </a:rPr>
              <a:t>Ürünün, bir kişiye veya mala zarar vermesi halinde, bu ürünün imalatçısı veya ithalatçısı zararı gidermekle yükümlüdür.</a:t>
            </a:r>
          </a:p>
        </p:txBody>
      </p:sp>
      <p:sp>
        <p:nvSpPr>
          <p:cNvPr id="23" name="TextBox 13">
            <a:extLst>
              <a:ext uri="{FF2B5EF4-FFF2-40B4-BE49-F238E27FC236}">
                <a16:creationId xmlns:a16="http://schemas.microsoft.com/office/drawing/2014/main" id="{B2CB2B83-A17A-4715-ABF0-AF34AD4BFE74}"/>
              </a:ext>
            </a:extLst>
          </p:cNvPr>
          <p:cNvSpPr txBox="1"/>
          <p:nvPr/>
        </p:nvSpPr>
        <p:spPr>
          <a:xfrm>
            <a:off x="1706742" y="2522530"/>
            <a:ext cx="6781253" cy="369332"/>
          </a:xfrm>
          <a:prstGeom prst="rect">
            <a:avLst/>
          </a:prstGeom>
          <a:noFill/>
        </p:spPr>
        <p:txBody>
          <a:bodyPr wrap="square">
            <a:spAutoFit/>
          </a:bodyPr>
          <a:lstStyle/>
          <a:p>
            <a:r>
              <a:rPr lang="tr-TR" b="1" dirty="0">
                <a:solidFill>
                  <a:schemeClr val="accent6">
                    <a:lumMod val="40000"/>
                    <a:lumOff val="60000"/>
                  </a:schemeClr>
                </a:solidFill>
                <a:latin typeface="Times New Roman" pitchFamily="18" charset="0"/>
                <a:cs typeface="Times New Roman" pitchFamily="18" charset="0"/>
              </a:rPr>
              <a:t>Nedensellik bağını ispat, zarar görene aittir.</a:t>
            </a:r>
          </a:p>
        </p:txBody>
      </p:sp>
      <p:sp>
        <p:nvSpPr>
          <p:cNvPr id="24" name="TextBox 38">
            <a:extLst>
              <a:ext uri="{FF2B5EF4-FFF2-40B4-BE49-F238E27FC236}">
                <a16:creationId xmlns:a16="http://schemas.microsoft.com/office/drawing/2014/main" id="{498509D4-F202-4233-9826-10E6D55829DC}"/>
              </a:ext>
            </a:extLst>
          </p:cNvPr>
          <p:cNvSpPr txBox="1"/>
          <p:nvPr/>
        </p:nvSpPr>
        <p:spPr>
          <a:xfrm>
            <a:off x="1716192" y="3431112"/>
            <a:ext cx="6757145" cy="369332"/>
          </a:xfrm>
          <a:prstGeom prst="rect">
            <a:avLst/>
          </a:prstGeom>
          <a:noFill/>
        </p:spPr>
        <p:txBody>
          <a:bodyPr wrap="square">
            <a:spAutoFit/>
          </a:bodyPr>
          <a:lstStyle/>
          <a:p>
            <a:r>
              <a:rPr lang="tr-TR" b="1" dirty="0">
                <a:solidFill>
                  <a:schemeClr val="accent6">
                    <a:lumMod val="40000"/>
                    <a:lumOff val="60000"/>
                  </a:schemeClr>
                </a:solidFill>
                <a:latin typeface="Times New Roman" pitchFamily="18" charset="0"/>
                <a:cs typeface="Times New Roman" pitchFamily="18" charset="0"/>
              </a:rPr>
              <a:t>Müteselsil sorumluluk mevcuttur.</a:t>
            </a:r>
          </a:p>
        </p:txBody>
      </p:sp>
      <p:sp>
        <p:nvSpPr>
          <p:cNvPr id="25" name="TextBox 38">
            <a:extLst>
              <a:ext uri="{FF2B5EF4-FFF2-40B4-BE49-F238E27FC236}">
                <a16:creationId xmlns:a16="http://schemas.microsoft.com/office/drawing/2014/main" id="{498509D4-F202-4233-9826-10E6D55829DC}"/>
              </a:ext>
            </a:extLst>
          </p:cNvPr>
          <p:cNvSpPr txBox="1"/>
          <p:nvPr/>
        </p:nvSpPr>
        <p:spPr>
          <a:xfrm>
            <a:off x="1656268" y="4250390"/>
            <a:ext cx="6757145" cy="646331"/>
          </a:xfrm>
          <a:prstGeom prst="rect">
            <a:avLst/>
          </a:prstGeom>
          <a:noFill/>
        </p:spPr>
        <p:txBody>
          <a:bodyPr wrap="square">
            <a:spAutoFit/>
          </a:bodyPr>
          <a:lstStyle/>
          <a:p>
            <a:r>
              <a:rPr lang="tr-TR" b="1" dirty="0">
                <a:solidFill>
                  <a:schemeClr val="accent6">
                    <a:lumMod val="40000"/>
                    <a:lumOff val="60000"/>
                  </a:schemeClr>
                </a:solidFill>
                <a:latin typeface="Times New Roman" pitchFamily="18" charset="0"/>
                <a:cs typeface="Times New Roman" pitchFamily="18" charset="0"/>
              </a:rPr>
              <a:t>Zaman aşımı süresi, zararın öğrenildiği tarihten itibaren </a:t>
            </a:r>
            <a:r>
              <a:rPr lang="tr-TR" b="1" u="sng" dirty="0">
                <a:solidFill>
                  <a:schemeClr val="accent6">
                    <a:lumMod val="40000"/>
                    <a:lumOff val="60000"/>
                  </a:schemeClr>
                </a:solidFill>
                <a:latin typeface="Times New Roman" pitchFamily="18" charset="0"/>
                <a:cs typeface="Times New Roman" pitchFamily="18" charset="0"/>
              </a:rPr>
              <a:t>3 yıl</a:t>
            </a:r>
            <a:r>
              <a:rPr lang="tr-TR" b="1" dirty="0">
                <a:solidFill>
                  <a:schemeClr val="accent6">
                    <a:lumMod val="40000"/>
                    <a:lumOff val="60000"/>
                  </a:schemeClr>
                </a:solidFill>
                <a:latin typeface="Times New Roman" pitchFamily="18" charset="0"/>
                <a:cs typeface="Times New Roman" pitchFamily="18" charset="0"/>
              </a:rPr>
              <a:t> ve</a:t>
            </a:r>
          </a:p>
          <a:p>
            <a:r>
              <a:rPr lang="tr-TR" b="1" dirty="0">
                <a:solidFill>
                  <a:schemeClr val="accent6">
                    <a:lumMod val="40000"/>
                    <a:lumOff val="60000"/>
                  </a:schemeClr>
                </a:solidFill>
                <a:latin typeface="Times New Roman" pitchFamily="18" charset="0"/>
                <a:cs typeface="Times New Roman" pitchFamily="18" charset="0"/>
              </a:rPr>
              <a:t>her halde zararın doğduğu tarihten itibaren </a:t>
            </a:r>
            <a:r>
              <a:rPr lang="tr-TR" b="1" u="sng" dirty="0">
                <a:solidFill>
                  <a:schemeClr val="accent6">
                    <a:lumMod val="40000"/>
                    <a:lumOff val="60000"/>
                  </a:schemeClr>
                </a:solidFill>
                <a:latin typeface="Times New Roman" pitchFamily="18" charset="0"/>
                <a:cs typeface="Times New Roman" pitchFamily="18" charset="0"/>
              </a:rPr>
              <a:t>10 yıldır</a:t>
            </a:r>
            <a:r>
              <a:rPr lang="tr-TR" b="1" dirty="0">
                <a:solidFill>
                  <a:schemeClr val="accent6">
                    <a:lumMod val="40000"/>
                    <a:lumOff val="6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70689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B3AED9-EA77-4535-B0B7-A7DF84F8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F84C30FB-D220-4012-88AE-E8317E1D0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C5359C55-5462-4EA6-ABF1-619392B8EF08}"/>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İzlenebilirlik</a:t>
            </a:r>
            <a:endParaRPr lang="tr-TR" sz="2400" b="1" dirty="0">
              <a:solidFill>
                <a:srgbClr val="FF0000"/>
              </a:solidFill>
            </a:endParaRPr>
          </a:p>
        </p:txBody>
      </p:sp>
      <p:pic>
        <p:nvPicPr>
          <p:cNvPr id="7" name="Content Placeholder 4" descr="Fingerprint">
            <a:extLst>
              <a:ext uri="{FF2B5EF4-FFF2-40B4-BE49-F238E27FC236}">
                <a16:creationId xmlns:a16="http://schemas.microsoft.com/office/drawing/2014/main" id="{6E13C4B3-84A3-44B6-9445-5CF5DE12BA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56176" y="411510"/>
            <a:ext cx="288032" cy="288032"/>
          </a:xfrm>
          <a:prstGeom prst="rect">
            <a:avLst/>
          </a:prstGeom>
        </p:spPr>
      </p:pic>
      <p:grpSp>
        <p:nvGrpSpPr>
          <p:cNvPr id="8" name="Grup 7"/>
          <p:cNvGrpSpPr/>
          <p:nvPr/>
        </p:nvGrpSpPr>
        <p:grpSpPr>
          <a:xfrm>
            <a:off x="755576" y="1779662"/>
            <a:ext cx="3644499" cy="2359278"/>
            <a:chOff x="0" y="0"/>
            <a:chExt cx="4311906" cy="2791326"/>
          </a:xfrm>
          <a:solidFill>
            <a:schemeClr val="accent2">
              <a:lumMod val="75000"/>
            </a:schemeClr>
          </a:solidFill>
          <a:effectLst/>
        </p:grpSpPr>
        <p:sp>
          <p:nvSpPr>
            <p:cNvPr id="9" name="Yuvarlatılmış Dikdörtgen 8"/>
            <p:cNvSpPr/>
            <p:nvPr/>
          </p:nvSpPr>
          <p:spPr>
            <a:xfrm>
              <a:off x="0" y="0"/>
              <a:ext cx="4311906" cy="2791326"/>
            </a:xfrm>
            <a:prstGeom prst="roundRect">
              <a:avLst>
                <a:gd name="adj" fmla="val 10000"/>
              </a:avLst>
            </a:prstGeom>
            <a:grpFill/>
            <a:ln>
              <a:solidFill>
                <a:schemeClr val="accent6">
                  <a:lumMod val="40000"/>
                  <a:lumOff val="60000"/>
                </a:schemeClr>
              </a:solid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85195" y="102523"/>
              <a:ext cx="4092781" cy="259258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solidFill>
                    <a:schemeClr val="accent6">
                      <a:lumMod val="40000"/>
                      <a:lumOff val="60000"/>
                    </a:schemeClr>
                  </a:solidFill>
                  <a:latin typeface="Times New Roman" panose="02020603050405020304" pitchFamily="18" charset="0"/>
                  <a:cs typeface="Times New Roman" panose="02020603050405020304" pitchFamily="18" charset="0"/>
                </a:rPr>
                <a:t>Tedarik zincirinde ürünün takibini kolaylaştıracak </a:t>
              </a:r>
              <a:r>
                <a:rPr lang="tr-TR" sz="1800" b="1" u="sng" kern="1200" dirty="0">
                  <a:solidFill>
                    <a:schemeClr val="accent6">
                      <a:lumMod val="40000"/>
                      <a:lumOff val="60000"/>
                    </a:schemeClr>
                  </a:solidFill>
                  <a:latin typeface="Times New Roman" panose="02020603050405020304" pitchFamily="18" charset="0"/>
                  <a:cs typeface="Times New Roman" panose="02020603050405020304" pitchFamily="18" charset="0"/>
                </a:rPr>
                <a:t>bilgilerin kaydının tutulması </a:t>
              </a:r>
            </a:p>
            <a:p>
              <a:pPr lvl="0" algn="ctr" defTabSz="800100">
                <a:lnSpc>
                  <a:spcPct val="90000"/>
                </a:lnSpc>
                <a:spcBef>
                  <a:spcPct val="0"/>
                </a:spcBef>
                <a:spcAft>
                  <a:spcPct val="35000"/>
                </a:spcAft>
              </a:pPr>
              <a:r>
                <a:rPr lang="tr-TR" sz="1800" b="1" kern="1200" dirty="0">
                  <a:solidFill>
                    <a:schemeClr val="accent6">
                      <a:lumMod val="40000"/>
                      <a:lumOff val="60000"/>
                    </a:schemeClr>
                  </a:solidFill>
                  <a:latin typeface="Times New Roman" panose="02020603050405020304" pitchFamily="18" charset="0"/>
                  <a:cs typeface="Times New Roman" panose="02020603050405020304" pitchFamily="18" charset="0"/>
                </a:rPr>
                <a:t>ve </a:t>
              </a:r>
              <a:r>
                <a:rPr lang="tr-TR" sz="1800" b="1" u="sng" kern="1200" dirty="0">
                  <a:solidFill>
                    <a:schemeClr val="accent6">
                      <a:lumMod val="40000"/>
                      <a:lumOff val="60000"/>
                    </a:schemeClr>
                  </a:solidFill>
                  <a:latin typeface="Times New Roman" panose="02020603050405020304" pitchFamily="18" charset="0"/>
                  <a:cs typeface="Times New Roman" panose="02020603050405020304" pitchFamily="18" charset="0"/>
                </a:rPr>
                <a:t>10 yıl </a:t>
              </a:r>
              <a:r>
                <a:rPr lang="tr-TR" sz="1800" b="1" kern="1200" dirty="0">
                  <a:solidFill>
                    <a:schemeClr val="accent6">
                      <a:lumMod val="40000"/>
                      <a:lumOff val="60000"/>
                    </a:schemeClr>
                  </a:solidFill>
                  <a:latin typeface="Times New Roman" panose="02020603050405020304" pitchFamily="18" charset="0"/>
                  <a:cs typeface="Times New Roman" panose="02020603050405020304" pitchFamily="18" charset="0"/>
                </a:rPr>
                <a:t>muhafaza edilmesi gerekmektedir.</a:t>
              </a:r>
            </a:p>
          </p:txBody>
        </p:sp>
      </p:grpSp>
      <p:grpSp>
        <p:nvGrpSpPr>
          <p:cNvPr id="15" name="Grup 14"/>
          <p:cNvGrpSpPr/>
          <p:nvPr/>
        </p:nvGrpSpPr>
        <p:grpSpPr>
          <a:xfrm>
            <a:off x="4828838" y="1779662"/>
            <a:ext cx="3644499" cy="2359278"/>
            <a:chOff x="0" y="0"/>
            <a:chExt cx="4311906" cy="2791326"/>
          </a:xfrm>
          <a:solidFill>
            <a:schemeClr val="accent2">
              <a:lumMod val="75000"/>
            </a:schemeClr>
          </a:solidFill>
          <a:effectLst/>
        </p:grpSpPr>
        <p:sp>
          <p:nvSpPr>
            <p:cNvPr id="16" name="Yuvarlatılmış Dikdörtgen 15"/>
            <p:cNvSpPr/>
            <p:nvPr/>
          </p:nvSpPr>
          <p:spPr>
            <a:xfrm>
              <a:off x="0" y="0"/>
              <a:ext cx="4311906" cy="2791326"/>
            </a:xfrm>
            <a:prstGeom prst="roundRect">
              <a:avLst>
                <a:gd name="adj" fmla="val 10000"/>
              </a:avLst>
            </a:prstGeom>
            <a:grpFill/>
            <a:ln>
              <a:solidFill>
                <a:schemeClr val="accent6">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Yuvarlatılmış Dikdörtgen 4"/>
            <p:cNvSpPr txBox="1"/>
            <p:nvPr/>
          </p:nvSpPr>
          <p:spPr>
            <a:xfrm>
              <a:off x="164648" y="133111"/>
              <a:ext cx="4044493" cy="256199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b="1" dirty="0">
                  <a:solidFill>
                    <a:schemeClr val="accent6">
                      <a:lumMod val="40000"/>
                      <a:lumOff val="60000"/>
                    </a:schemeClr>
                  </a:solidFill>
                  <a:latin typeface="Times New Roman" panose="02020603050405020304" pitchFamily="18" charset="0"/>
                  <a:cs typeface="Times New Roman" panose="02020603050405020304" pitchFamily="18" charset="0"/>
                </a:rPr>
                <a:t>Tedarik zincirinde yer alan bir önceki ve varsa bir sonraki iktisadi işletmecinin;</a:t>
              </a:r>
            </a:p>
            <a:p>
              <a:pPr marL="285750" lvl="0" indent="-285750" defTabSz="800100">
                <a:lnSpc>
                  <a:spcPct val="90000"/>
                </a:lnSpc>
                <a:spcBef>
                  <a:spcPct val="0"/>
                </a:spcBef>
                <a:spcAft>
                  <a:spcPct val="35000"/>
                </a:spcAft>
                <a:buFont typeface="Wingdings" panose="05000000000000000000" pitchFamily="2" charset="2"/>
                <a:buChar char="§"/>
              </a:pPr>
              <a:r>
                <a:rPr lang="tr-TR" b="1" dirty="0">
                  <a:solidFill>
                    <a:schemeClr val="accent6">
                      <a:lumMod val="40000"/>
                      <a:lumOff val="60000"/>
                    </a:schemeClr>
                  </a:solidFill>
                  <a:latin typeface="Times New Roman" panose="02020603050405020304" pitchFamily="18" charset="0"/>
                  <a:cs typeface="Times New Roman" panose="02020603050405020304" pitchFamily="18" charset="0"/>
                </a:rPr>
                <a:t>Adı</a:t>
              </a:r>
            </a:p>
            <a:p>
              <a:pPr marL="285750" lvl="0" indent="-285750" defTabSz="800100">
                <a:lnSpc>
                  <a:spcPct val="90000"/>
                </a:lnSpc>
                <a:spcBef>
                  <a:spcPct val="0"/>
                </a:spcBef>
                <a:spcAft>
                  <a:spcPct val="35000"/>
                </a:spcAft>
                <a:buFont typeface="Wingdings" panose="05000000000000000000" pitchFamily="2" charset="2"/>
                <a:buChar char="§"/>
              </a:pPr>
              <a:r>
                <a:rPr lang="tr-TR" b="1" dirty="0">
                  <a:solidFill>
                    <a:schemeClr val="accent6">
                      <a:lumMod val="40000"/>
                      <a:lumOff val="60000"/>
                    </a:schemeClr>
                  </a:solidFill>
                  <a:latin typeface="Times New Roman" panose="02020603050405020304" pitchFamily="18" charset="0"/>
                  <a:cs typeface="Times New Roman" panose="02020603050405020304" pitchFamily="18" charset="0"/>
                </a:rPr>
                <a:t>Ticari Unvanı</a:t>
              </a:r>
            </a:p>
            <a:p>
              <a:pPr marL="285750" lvl="0" indent="-285750" defTabSz="800100">
                <a:lnSpc>
                  <a:spcPct val="90000"/>
                </a:lnSpc>
                <a:spcBef>
                  <a:spcPct val="0"/>
                </a:spcBef>
                <a:spcAft>
                  <a:spcPct val="35000"/>
                </a:spcAft>
                <a:buFont typeface="Wingdings" panose="05000000000000000000" pitchFamily="2" charset="2"/>
                <a:buChar char="§"/>
              </a:pPr>
              <a:r>
                <a:rPr lang="tr-TR" b="1" dirty="0">
                  <a:solidFill>
                    <a:schemeClr val="accent6">
                      <a:lumMod val="40000"/>
                      <a:lumOff val="60000"/>
                    </a:schemeClr>
                  </a:solidFill>
                  <a:latin typeface="Times New Roman" panose="02020603050405020304" pitchFamily="18" charset="0"/>
                  <a:cs typeface="Times New Roman" panose="02020603050405020304" pitchFamily="18" charset="0"/>
                </a:rPr>
                <a:t>Markası</a:t>
              </a:r>
            </a:p>
            <a:p>
              <a:pPr marL="285750" lvl="0" indent="-285750" defTabSz="800100">
                <a:lnSpc>
                  <a:spcPct val="90000"/>
                </a:lnSpc>
                <a:spcBef>
                  <a:spcPct val="0"/>
                </a:spcBef>
                <a:spcAft>
                  <a:spcPct val="35000"/>
                </a:spcAft>
                <a:buFont typeface="Wingdings" panose="05000000000000000000" pitchFamily="2" charset="2"/>
                <a:buChar char="§"/>
              </a:pPr>
              <a:r>
                <a:rPr lang="tr-TR" b="1" dirty="0">
                  <a:solidFill>
                    <a:schemeClr val="accent6">
                      <a:lumMod val="40000"/>
                      <a:lumOff val="60000"/>
                    </a:schemeClr>
                  </a:solidFill>
                  <a:latin typeface="Times New Roman" panose="02020603050405020304" pitchFamily="18" charset="0"/>
                  <a:cs typeface="Times New Roman" panose="02020603050405020304" pitchFamily="18" charset="0"/>
                </a:rPr>
                <a:t>İrtibat Bilgileri vb.</a:t>
              </a:r>
            </a:p>
          </p:txBody>
        </p:sp>
      </p:grpSp>
    </p:spTree>
    <p:extLst>
      <p:ext uri="{BB962C8B-B14F-4D97-AF65-F5344CB8AC3E}">
        <p14:creationId xmlns:p14="http://schemas.microsoft.com/office/powerpoint/2010/main" val="247494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 45">
            <a:extLst>
              <a:ext uri="{FF2B5EF4-FFF2-40B4-BE49-F238E27FC236}">
                <a16:creationId xmlns:a16="http://schemas.microsoft.com/office/drawing/2014/main" id="{90E8D61D-3BFA-4909-9CE1-319CB1C4B8DD}"/>
              </a:ext>
            </a:extLst>
          </p:cNvPr>
          <p:cNvGrpSpPr/>
          <p:nvPr/>
        </p:nvGrpSpPr>
        <p:grpSpPr>
          <a:xfrm>
            <a:off x="6439486" y="3852120"/>
            <a:ext cx="2333018" cy="581643"/>
            <a:chOff x="2049612" y="124784"/>
            <a:chExt cx="3070666" cy="1095296"/>
          </a:xfrm>
        </p:grpSpPr>
        <p:sp>
          <p:nvSpPr>
            <p:cNvPr id="47" name="Sağ Ok 16">
              <a:extLst>
                <a:ext uri="{FF2B5EF4-FFF2-40B4-BE49-F238E27FC236}">
                  <a16:creationId xmlns:a16="http://schemas.microsoft.com/office/drawing/2014/main" id="{0B2B68A8-E417-4272-9E8E-D15374634B0B}"/>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Sağ Ok 4">
              <a:extLst>
                <a:ext uri="{FF2B5EF4-FFF2-40B4-BE49-F238E27FC236}">
                  <a16:creationId xmlns:a16="http://schemas.microsoft.com/office/drawing/2014/main" id="{D0B9D35A-FF7F-4ECA-BE06-1F70F172B6B6}"/>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kern="1200" dirty="0">
                  <a:solidFill>
                    <a:srgbClr val="1B2C57"/>
                  </a:solidFill>
                  <a:latin typeface="Times New Roman" panose="02020603050405020304" pitchFamily="18" charset="0"/>
                  <a:cs typeface="Times New Roman" panose="02020603050405020304" pitchFamily="18" charset="0"/>
                </a:rPr>
                <a:t>60.726</a:t>
              </a:r>
              <a:r>
                <a:rPr lang="en-US" sz="1600" b="1" kern="1200" dirty="0">
                  <a:solidFill>
                    <a:srgbClr val="1B2C57"/>
                  </a:solidFill>
                  <a:latin typeface="Times New Roman" panose="02020603050405020304" pitchFamily="18" charset="0"/>
                  <a:cs typeface="Times New Roman" panose="02020603050405020304" pitchFamily="18" charset="0"/>
                </a:rPr>
                <a:t> – </a:t>
              </a:r>
              <a:r>
                <a:rPr lang="tr-TR" sz="1600" b="1" kern="1200" dirty="0">
                  <a:solidFill>
                    <a:srgbClr val="1B2C57"/>
                  </a:solidFill>
                  <a:latin typeface="Times New Roman" panose="02020603050405020304" pitchFamily="18" charset="0"/>
                  <a:cs typeface="Times New Roman" panose="02020603050405020304" pitchFamily="18" charset="0"/>
                </a:rPr>
                <a:t>607.261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29" name="Grup 28">
            <a:extLst>
              <a:ext uri="{FF2B5EF4-FFF2-40B4-BE49-F238E27FC236}">
                <a16:creationId xmlns:a16="http://schemas.microsoft.com/office/drawing/2014/main" id="{03F336FB-C9C6-47D8-87AE-2C7D4C676900}"/>
              </a:ext>
            </a:extLst>
          </p:cNvPr>
          <p:cNvGrpSpPr/>
          <p:nvPr/>
        </p:nvGrpSpPr>
        <p:grpSpPr>
          <a:xfrm>
            <a:off x="6448929" y="2848442"/>
            <a:ext cx="2333018" cy="581643"/>
            <a:chOff x="2049612" y="124784"/>
            <a:chExt cx="3070666" cy="1095296"/>
          </a:xfrm>
        </p:grpSpPr>
        <p:sp>
          <p:nvSpPr>
            <p:cNvPr id="44" name="Sağ Ok 16">
              <a:extLst>
                <a:ext uri="{FF2B5EF4-FFF2-40B4-BE49-F238E27FC236}">
                  <a16:creationId xmlns:a16="http://schemas.microsoft.com/office/drawing/2014/main" id="{8B8DA40D-0C2D-4311-BFC1-7210D9507211}"/>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5" name="Sağ Ok 4">
              <a:extLst>
                <a:ext uri="{FF2B5EF4-FFF2-40B4-BE49-F238E27FC236}">
                  <a16:creationId xmlns:a16="http://schemas.microsoft.com/office/drawing/2014/main" id="{8E8FCB68-FF23-41C1-A907-07330FBA68DD}"/>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kern="1200" dirty="0">
                  <a:solidFill>
                    <a:srgbClr val="1B2C57"/>
                  </a:solidFill>
                  <a:latin typeface="Times New Roman" panose="02020603050405020304" pitchFamily="18" charset="0"/>
                  <a:cs typeface="Times New Roman" panose="02020603050405020304" pitchFamily="18" charset="0"/>
                </a:rPr>
                <a:t>60.726</a:t>
              </a:r>
              <a:r>
                <a:rPr lang="en-US" sz="1600" b="1" kern="1200" dirty="0">
                  <a:solidFill>
                    <a:srgbClr val="1B2C57"/>
                  </a:solidFill>
                  <a:latin typeface="Times New Roman" panose="02020603050405020304" pitchFamily="18" charset="0"/>
                  <a:cs typeface="Times New Roman" panose="02020603050405020304" pitchFamily="18" charset="0"/>
                </a:rPr>
                <a:t> – </a:t>
              </a:r>
              <a:r>
                <a:rPr lang="tr-TR" sz="1600" b="1" kern="1200" dirty="0">
                  <a:solidFill>
                    <a:srgbClr val="1B2C57"/>
                  </a:solidFill>
                  <a:latin typeface="Times New Roman" panose="02020603050405020304" pitchFamily="18" charset="0"/>
                  <a:cs typeface="Times New Roman" panose="02020603050405020304" pitchFamily="18" charset="0"/>
                </a:rPr>
                <a:t>607.261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16" name="Grup 15"/>
          <p:cNvGrpSpPr/>
          <p:nvPr/>
        </p:nvGrpSpPr>
        <p:grpSpPr>
          <a:xfrm>
            <a:off x="6448929" y="1842859"/>
            <a:ext cx="2333018" cy="581643"/>
            <a:chOff x="2049612" y="124784"/>
            <a:chExt cx="3070666" cy="1095296"/>
          </a:xfrm>
        </p:grpSpPr>
        <p:sp>
          <p:nvSpPr>
            <p:cNvPr id="17" name="Sağ Ok 16"/>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Sağ Ok 4"/>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kern="1200" dirty="0">
                  <a:solidFill>
                    <a:srgbClr val="1B2C57"/>
                  </a:solidFill>
                  <a:latin typeface="Times New Roman" panose="02020603050405020304" pitchFamily="18" charset="0"/>
                  <a:cs typeface="Times New Roman" panose="02020603050405020304" pitchFamily="18" charset="0"/>
                </a:rPr>
                <a:t>151.815</a:t>
              </a:r>
              <a:r>
                <a:rPr lang="en-US" sz="1600" b="1" kern="1200" dirty="0">
                  <a:solidFill>
                    <a:srgbClr val="1B2C57"/>
                  </a:solidFill>
                  <a:latin typeface="Times New Roman" panose="02020603050405020304" pitchFamily="18" charset="0"/>
                  <a:cs typeface="Times New Roman" panose="02020603050405020304" pitchFamily="18" charset="0"/>
                </a:rPr>
                <a:t> – </a:t>
              </a:r>
              <a:r>
                <a:rPr lang="tr-TR" sz="1600" b="1" kern="1200" dirty="0">
                  <a:solidFill>
                    <a:srgbClr val="1B2C57"/>
                  </a:solidFill>
                  <a:latin typeface="Times New Roman" panose="02020603050405020304" pitchFamily="18" charset="0"/>
                  <a:cs typeface="Times New Roman" panose="02020603050405020304" pitchFamily="18" charset="0"/>
                </a:rPr>
                <a:t>1.</a:t>
              </a:r>
              <a:r>
                <a:rPr lang="en-US" sz="1600" b="1" kern="1200" dirty="0">
                  <a:solidFill>
                    <a:srgbClr val="1B2C57"/>
                  </a:solidFill>
                  <a:latin typeface="Times New Roman" panose="02020603050405020304" pitchFamily="18" charset="0"/>
                  <a:cs typeface="Times New Roman" panose="02020603050405020304" pitchFamily="18" charset="0"/>
                </a:rPr>
                <a:t>5</a:t>
              </a:r>
              <a:r>
                <a:rPr lang="tr-TR" sz="1600" b="1" kern="1200" dirty="0">
                  <a:solidFill>
                    <a:srgbClr val="1B2C57"/>
                  </a:solidFill>
                  <a:latin typeface="Times New Roman" panose="02020603050405020304" pitchFamily="18" charset="0"/>
                  <a:cs typeface="Times New Roman" panose="02020603050405020304" pitchFamily="18" charset="0"/>
                </a:rPr>
                <a:t>18</a:t>
              </a:r>
              <a:r>
                <a:rPr lang="en-US" sz="1600" b="1" kern="1200" dirty="0">
                  <a:solidFill>
                    <a:srgbClr val="1B2C57"/>
                  </a:solidFill>
                  <a:latin typeface="Times New Roman" panose="02020603050405020304" pitchFamily="18" charset="0"/>
                  <a:cs typeface="Times New Roman" panose="02020603050405020304" pitchFamily="18" charset="0"/>
                </a:rPr>
                <a:t>.</a:t>
              </a:r>
              <a:r>
                <a:rPr lang="tr-TR" sz="1600" b="1" kern="1200" dirty="0">
                  <a:solidFill>
                    <a:srgbClr val="1B2C57"/>
                  </a:solidFill>
                  <a:latin typeface="Times New Roman" panose="02020603050405020304" pitchFamily="18" charset="0"/>
                  <a:cs typeface="Times New Roman" panose="02020603050405020304" pitchFamily="18" charset="0"/>
                </a:rPr>
                <a:t>153</a:t>
              </a:r>
              <a:r>
                <a:rPr lang="en-US" sz="1600" b="1" kern="1200" dirty="0">
                  <a:solidFill>
                    <a:srgbClr val="1B2C57"/>
                  </a:solidFill>
                  <a:latin typeface="Times New Roman" panose="02020603050405020304" pitchFamily="18" charset="0"/>
                  <a:cs typeface="Times New Roman" panose="02020603050405020304" pitchFamily="18" charset="0"/>
                </a:rPr>
                <a:t> TL</a:t>
              </a:r>
              <a:endParaRPr lang="en-US" sz="1600" b="1" kern="1200" dirty="0">
                <a:latin typeface="Times New Roman" panose="02020603050405020304" pitchFamily="18" charset="0"/>
                <a:cs typeface="Times New Roman" panose="02020603050405020304" pitchFamily="18" charset="0"/>
              </a:endParaRPr>
            </a:p>
          </p:txBody>
        </p:sp>
      </p:grpSp>
      <p:pic>
        <p:nvPicPr>
          <p:cNvPr id="4" name="Resim 3">
            <a:extLst>
              <a:ext uri="{FF2B5EF4-FFF2-40B4-BE49-F238E27FC236}">
                <a16:creationId xmlns:a16="http://schemas.microsoft.com/office/drawing/2014/main" id="{FBB3AED9-EA77-4535-B0B7-A7DF84F8E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F84C30FB-D220-4012-88AE-E8317E1D0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C5359C55-5462-4EA6-ABF1-619392B8EF08}"/>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İdari Para Cezaları</a:t>
            </a:r>
            <a:endParaRPr lang="tr-TR" sz="2400" b="1" dirty="0">
              <a:solidFill>
                <a:srgbClr val="FF0000"/>
              </a:solidFill>
            </a:endParaRP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255727"/>
            <a:ext cx="834222" cy="469250"/>
          </a:xfrm>
          <a:prstGeom prst="rect">
            <a:avLst/>
          </a:prstGeom>
        </p:spPr>
      </p:pic>
      <p:grpSp>
        <p:nvGrpSpPr>
          <p:cNvPr id="10" name="Grup 9"/>
          <p:cNvGrpSpPr/>
          <p:nvPr/>
        </p:nvGrpSpPr>
        <p:grpSpPr>
          <a:xfrm>
            <a:off x="850049" y="1874356"/>
            <a:ext cx="5598880" cy="513900"/>
            <a:chOff x="2501" y="1744"/>
            <a:chExt cx="2047110" cy="1341377"/>
          </a:xfrm>
          <a:solidFill>
            <a:srgbClr val="FF0000"/>
          </a:solidFill>
          <a:effectLst/>
        </p:grpSpPr>
        <p:sp>
          <p:nvSpPr>
            <p:cNvPr id="11" name="Yuvarlatılmış Dikdörtgen 10"/>
            <p:cNvSpPr/>
            <p:nvPr/>
          </p:nvSpPr>
          <p:spPr>
            <a:xfrm>
              <a:off x="2501" y="1744"/>
              <a:ext cx="2047110" cy="1341377"/>
            </a:xfrm>
            <a:prstGeom prst="roundRect">
              <a:avLst/>
            </a:prstGeom>
            <a:no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tr-TR" dirty="0"/>
            </a:p>
          </p:txBody>
        </p:sp>
        <p:sp>
          <p:nvSpPr>
            <p:cNvPr id="12" name="Yuvarlatılmış Dikdörtgen 4"/>
            <p:cNvSpPr txBox="1"/>
            <p:nvPr/>
          </p:nvSpPr>
          <p:spPr>
            <a:xfrm>
              <a:off x="67982" y="67225"/>
              <a:ext cx="1916148" cy="121041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dirty="0">
                  <a:solidFill>
                    <a:schemeClr val="tx1"/>
                  </a:solidFill>
                  <a:latin typeface="+mj-lt"/>
                </a:rPr>
                <a:t>Teknik düzenlemelerin veya genel ürün güvenliği mevzuatının ürün güvenliğine ilişkin hükümlerine aykırı hareket edenlere</a:t>
              </a:r>
              <a:endParaRPr lang="tr-TR" b="1" kern="1200" dirty="0">
                <a:solidFill>
                  <a:schemeClr val="tx1"/>
                </a:solidFill>
                <a:latin typeface="+mj-lt"/>
                <a:cs typeface="Times New Roman" panose="02020603050405020304" pitchFamily="18" charset="0"/>
              </a:endParaRPr>
            </a:p>
          </p:txBody>
        </p:sp>
      </p:grpSp>
      <p:sp>
        <p:nvSpPr>
          <p:cNvPr id="19" name="Metin kutusu 18"/>
          <p:cNvSpPr txBox="1"/>
          <p:nvPr/>
        </p:nvSpPr>
        <p:spPr>
          <a:xfrm>
            <a:off x="1835696" y="933321"/>
            <a:ext cx="5628336" cy="338554"/>
          </a:xfrm>
          <a:prstGeom prst="rect">
            <a:avLst/>
          </a:prstGeom>
          <a:noFill/>
        </p:spPr>
        <p:txBody>
          <a:bodyPr wrap="none" rtlCol="0">
            <a:spAutoFit/>
          </a:bodyPr>
          <a:lstStyle/>
          <a:p>
            <a:r>
              <a:rPr lang="tr-TR" sz="1600" dirty="0">
                <a:latin typeface="Times New Roman" panose="02020603050405020304" pitchFamily="18" charset="0"/>
                <a:cs typeface="Times New Roman" panose="02020603050405020304" pitchFamily="18" charset="0"/>
              </a:rPr>
              <a:t>31 Aralık 2022 tarih ve 32060 sayılı Resmi Gazete’de yayımlanan</a:t>
            </a:r>
          </a:p>
        </p:txBody>
      </p:sp>
      <p:sp>
        <p:nvSpPr>
          <p:cNvPr id="20" name="Metin kutusu 19"/>
          <p:cNvSpPr txBox="1"/>
          <p:nvPr/>
        </p:nvSpPr>
        <p:spPr>
          <a:xfrm>
            <a:off x="1835696" y="1185286"/>
            <a:ext cx="3903633" cy="338554"/>
          </a:xfrm>
          <a:prstGeom prst="rect">
            <a:avLst/>
          </a:prstGeom>
          <a:noFill/>
        </p:spPr>
        <p:txBody>
          <a:bodyPr wrap="none" rtlCol="0">
            <a:spAutoFit/>
          </a:bodyPr>
          <a:lstStyle/>
          <a:p>
            <a:r>
              <a:rPr lang="tr-TR" sz="1600" dirty="0">
                <a:latin typeface="Times New Roman" panose="02020603050405020304" pitchFamily="18" charset="0"/>
                <a:cs typeface="Times New Roman" panose="02020603050405020304" pitchFamily="18" charset="0"/>
              </a:rPr>
              <a:t>Ürün Güvenliği ve Denetimi: 2023/13 tebliği</a:t>
            </a:r>
          </a:p>
        </p:txBody>
      </p:sp>
      <p:grpSp>
        <p:nvGrpSpPr>
          <p:cNvPr id="32" name="Grup 31"/>
          <p:cNvGrpSpPr/>
          <p:nvPr/>
        </p:nvGrpSpPr>
        <p:grpSpPr>
          <a:xfrm>
            <a:off x="850049" y="2824064"/>
            <a:ext cx="5589437" cy="614114"/>
            <a:chOff x="-2747" y="-236691"/>
            <a:chExt cx="2047110" cy="1341376"/>
          </a:xfrm>
          <a:noFill/>
          <a:effectLst/>
        </p:grpSpPr>
        <p:sp>
          <p:nvSpPr>
            <p:cNvPr id="33" name="Yuvarlatılmış Dikdörtgen 32"/>
            <p:cNvSpPr/>
            <p:nvPr/>
          </p:nvSpPr>
          <p:spPr>
            <a:xfrm>
              <a:off x="-2747" y="-236691"/>
              <a:ext cx="2047110" cy="1341376"/>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Yuvarlatılmış Dikdörtgen 4"/>
            <p:cNvSpPr txBox="1"/>
            <p:nvPr/>
          </p:nvSpPr>
          <p:spPr>
            <a:xfrm>
              <a:off x="38388" y="-150081"/>
              <a:ext cx="1976179"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dirty="0">
                  <a:solidFill>
                    <a:schemeClr val="tx1"/>
                  </a:solidFill>
                  <a:latin typeface="+mj-lt"/>
                </a:rPr>
                <a:t>Teknik dosyanın tanzimi, uygunluk değerlendirmenin yapılması/yaptırılması, uygunluk beyanının hazırlanması, uygunluk işaretinin ürüne iliştirilmesi hükümlerine uymama</a:t>
              </a:r>
              <a:endParaRPr lang="tr-TR" b="1" kern="1200" dirty="0">
                <a:solidFill>
                  <a:schemeClr val="tx1"/>
                </a:solidFill>
                <a:latin typeface="+mj-lt"/>
                <a:cs typeface="Times New Roman" panose="02020603050405020304" pitchFamily="18" charset="0"/>
              </a:endParaRPr>
            </a:p>
          </p:txBody>
        </p:sp>
      </p:grpSp>
      <p:grpSp>
        <p:nvGrpSpPr>
          <p:cNvPr id="38" name="Grup 37"/>
          <p:cNvGrpSpPr/>
          <p:nvPr/>
        </p:nvGrpSpPr>
        <p:grpSpPr>
          <a:xfrm>
            <a:off x="820735" y="3797721"/>
            <a:ext cx="5613171" cy="690443"/>
            <a:chOff x="2501" y="1744"/>
            <a:chExt cx="2047110" cy="1341377"/>
          </a:xfrm>
          <a:solidFill>
            <a:srgbClr val="FF0000"/>
          </a:solidFill>
          <a:effectLst/>
        </p:grpSpPr>
        <p:sp>
          <p:nvSpPr>
            <p:cNvPr id="39" name="Yuvarlatılmış Dikdörtgen 38"/>
            <p:cNvSpPr/>
            <p:nvPr/>
          </p:nvSpPr>
          <p:spPr>
            <a:xfrm>
              <a:off x="2501" y="1744"/>
              <a:ext cx="2047110" cy="1341377"/>
            </a:xfrm>
            <a:prstGeom prst="roundRect">
              <a:avLst/>
            </a:prstGeom>
            <a:no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Yuvarlatılmış Dikdörtgen 4"/>
            <p:cNvSpPr txBox="1"/>
            <p:nvPr/>
          </p:nvSpPr>
          <p:spPr>
            <a:xfrm>
              <a:off x="22320" y="67225"/>
              <a:ext cx="2005927" cy="121041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dirty="0">
                  <a:solidFill>
                    <a:schemeClr val="tx1"/>
                  </a:solidFill>
                  <a:latin typeface="+mj-lt"/>
                </a:rPr>
                <a:t>Bir teknik düzenlemenin gerektirdiği ürünlere ilişkin her türlü uygunluk işareti ve belgesinin, test raporlarının ve diğer belgelerin gerçeğe aykırı şekilde düzenlenmesi, kullanılması, tahrif veya taklit edilmesi </a:t>
              </a:r>
              <a:endParaRPr lang="tr-TR" sz="1600" b="1" kern="1200" dirty="0">
                <a:solidFill>
                  <a:schemeClr val="tx1"/>
                </a:solidFill>
                <a:latin typeface="+mj-lt"/>
                <a:cs typeface="Times New Roman" panose="02020603050405020304" pitchFamily="18" charset="0"/>
              </a:endParaRPr>
            </a:p>
          </p:txBody>
        </p:sp>
      </p:grpSp>
    </p:spTree>
    <p:extLst>
      <p:ext uri="{BB962C8B-B14F-4D97-AF65-F5344CB8AC3E}">
        <p14:creationId xmlns:p14="http://schemas.microsoft.com/office/powerpoint/2010/main" val="282348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a:extLst>
              <a:ext uri="{FF2B5EF4-FFF2-40B4-BE49-F238E27FC236}">
                <a16:creationId xmlns:a16="http://schemas.microsoft.com/office/drawing/2014/main" id="{38D79CF0-0198-4D59-951F-90B5E200EB49}"/>
              </a:ext>
            </a:extLst>
          </p:cNvPr>
          <p:cNvGrpSpPr/>
          <p:nvPr/>
        </p:nvGrpSpPr>
        <p:grpSpPr>
          <a:xfrm>
            <a:off x="6434765" y="1883725"/>
            <a:ext cx="2333018" cy="581643"/>
            <a:chOff x="2049612" y="124784"/>
            <a:chExt cx="3070666" cy="1095296"/>
          </a:xfrm>
        </p:grpSpPr>
        <p:sp>
          <p:nvSpPr>
            <p:cNvPr id="18" name="Sağ Ok 16">
              <a:extLst>
                <a:ext uri="{FF2B5EF4-FFF2-40B4-BE49-F238E27FC236}">
                  <a16:creationId xmlns:a16="http://schemas.microsoft.com/office/drawing/2014/main" id="{109684FE-A702-4515-8697-B1858CB9115C}"/>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Sağ Ok 4">
              <a:extLst>
                <a:ext uri="{FF2B5EF4-FFF2-40B4-BE49-F238E27FC236}">
                  <a16:creationId xmlns:a16="http://schemas.microsoft.com/office/drawing/2014/main" id="{AF01BADD-567C-49A6-8C1B-61AA0FE5E7B3}"/>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kern="1200" dirty="0">
                  <a:solidFill>
                    <a:srgbClr val="1B2C57"/>
                  </a:solidFill>
                  <a:latin typeface="Times New Roman" panose="02020603050405020304" pitchFamily="18" charset="0"/>
                  <a:cs typeface="Times New Roman" panose="02020603050405020304" pitchFamily="18" charset="0"/>
                </a:rPr>
                <a:t>30.363</a:t>
              </a:r>
              <a:r>
                <a:rPr lang="en-US" sz="1600" b="1" kern="1200" dirty="0">
                  <a:solidFill>
                    <a:srgbClr val="1B2C57"/>
                  </a:solidFill>
                  <a:latin typeface="Times New Roman" panose="02020603050405020304" pitchFamily="18" charset="0"/>
                  <a:cs typeface="Times New Roman" panose="02020603050405020304" pitchFamily="18" charset="0"/>
                </a:rPr>
                <a:t> – </a:t>
              </a:r>
              <a:r>
                <a:rPr lang="tr-TR" sz="1600" b="1" kern="1200" dirty="0">
                  <a:solidFill>
                    <a:srgbClr val="1B2C57"/>
                  </a:solidFill>
                  <a:latin typeface="Times New Roman" panose="02020603050405020304" pitchFamily="18" charset="0"/>
                  <a:cs typeface="Times New Roman" panose="02020603050405020304" pitchFamily="18" charset="0"/>
                </a:rPr>
                <a:t>303.630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grpSp>
        <p:nvGrpSpPr>
          <p:cNvPr id="20" name="Grup 19">
            <a:extLst>
              <a:ext uri="{FF2B5EF4-FFF2-40B4-BE49-F238E27FC236}">
                <a16:creationId xmlns:a16="http://schemas.microsoft.com/office/drawing/2014/main" id="{82EA1B84-8160-421C-91E9-F45390A11EC1}"/>
              </a:ext>
            </a:extLst>
          </p:cNvPr>
          <p:cNvGrpSpPr/>
          <p:nvPr/>
        </p:nvGrpSpPr>
        <p:grpSpPr>
          <a:xfrm>
            <a:off x="6428691" y="3129508"/>
            <a:ext cx="2333018" cy="581643"/>
            <a:chOff x="2049612" y="124784"/>
            <a:chExt cx="3070666" cy="1095296"/>
          </a:xfrm>
        </p:grpSpPr>
        <p:sp>
          <p:nvSpPr>
            <p:cNvPr id="21" name="Sağ Ok 16">
              <a:extLst>
                <a:ext uri="{FF2B5EF4-FFF2-40B4-BE49-F238E27FC236}">
                  <a16:creationId xmlns:a16="http://schemas.microsoft.com/office/drawing/2014/main" id="{35C512E2-C0C4-44E6-90F4-227B30927A1D}"/>
                </a:ext>
              </a:extLst>
            </p:cNvPr>
            <p:cNvSpPr/>
            <p:nvPr/>
          </p:nvSpPr>
          <p:spPr>
            <a:xfrm>
              <a:off x="2049612" y="124784"/>
              <a:ext cx="3070666" cy="1095296"/>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Sağ Ok 4">
              <a:extLst>
                <a:ext uri="{FF2B5EF4-FFF2-40B4-BE49-F238E27FC236}">
                  <a16:creationId xmlns:a16="http://schemas.microsoft.com/office/drawing/2014/main" id="{6E307E38-A888-446C-82CF-F01F730F5F86}"/>
                </a:ext>
              </a:extLst>
            </p:cNvPr>
            <p:cNvSpPr txBox="1"/>
            <p:nvPr/>
          </p:nvSpPr>
          <p:spPr>
            <a:xfrm>
              <a:off x="2188674" y="261696"/>
              <a:ext cx="2757340" cy="821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1" algn="l" defTabSz="889000">
                <a:lnSpc>
                  <a:spcPct val="90000"/>
                </a:lnSpc>
                <a:spcBef>
                  <a:spcPct val="0"/>
                </a:spcBef>
                <a:spcAft>
                  <a:spcPct val="15000"/>
                </a:spcAft>
              </a:pPr>
              <a:r>
                <a:rPr lang="tr-TR" sz="1600" b="1" kern="1200" dirty="0">
                  <a:solidFill>
                    <a:srgbClr val="1B2C57"/>
                  </a:solidFill>
                  <a:latin typeface="Times New Roman" panose="02020603050405020304" pitchFamily="18" charset="0"/>
                  <a:cs typeface="Times New Roman" panose="02020603050405020304" pitchFamily="18" charset="0"/>
                </a:rPr>
                <a:t>30.363</a:t>
              </a:r>
              <a:r>
                <a:rPr lang="en-US" sz="1600" b="1" kern="1200" dirty="0">
                  <a:solidFill>
                    <a:srgbClr val="1B2C57"/>
                  </a:solidFill>
                  <a:latin typeface="Times New Roman" panose="02020603050405020304" pitchFamily="18" charset="0"/>
                  <a:cs typeface="Times New Roman" panose="02020603050405020304" pitchFamily="18" charset="0"/>
                </a:rPr>
                <a:t> – </a:t>
              </a:r>
              <a:r>
                <a:rPr lang="tr-TR" sz="1600" b="1" kern="1200" dirty="0">
                  <a:solidFill>
                    <a:srgbClr val="1B2C57"/>
                  </a:solidFill>
                  <a:latin typeface="Times New Roman" panose="02020603050405020304" pitchFamily="18" charset="0"/>
                  <a:cs typeface="Times New Roman" panose="02020603050405020304" pitchFamily="18" charset="0"/>
                </a:rPr>
                <a:t>303.630 </a:t>
              </a:r>
              <a:r>
                <a:rPr lang="en-US" sz="1600" b="1" kern="1200" dirty="0">
                  <a:solidFill>
                    <a:srgbClr val="1B2C57"/>
                  </a:solidFill>
                  <a:latin typeface="Times New Roman" panose="02020603050405020304" pitchFamily="18" charset="0"/>
                  <a:cs typeface="Times New Roman" panose="02020603050405020304" pitchFamily="18" charset="0"/>
                </a:rPr>
                <a:t>TL</a:t>
              </a:r>
              <a:endParaRPr lang="en-US" sz="1600" b="1" kern="1200" dirty="0">
                <a:latin typeface="Times New Roman" panose="02020603050405020304" pitchFamily="18" charset="0"/>
                <a:cs typeface="Times New Roman" panose="02020603050405020304" pitchFamily="18" charset="0"/>
              </a:endParaRPr>
            </a:p>
          </p:txBody>
        </p:sp>
      </p:grpSp>
      <p:pic>
        <p:nvPicPr>
          <p:cNvPr id="4" name="Resim 3">
            <a:extLst>
              <a:ext uri="{FF2B5EF4-FFF2-40B4-BE49-F238E27FC236}">
                <a16:creationId xmlns:a16="http://schemas.microsoft.com/office/drawing/2014/main" id="{39FDC3CF-7773-44EF-9C2E-64378B890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5" name="Metin kutusu 4">
            <a:extLst>
              <a:ext uri="{FF2B5EF4-FFF2-40B4-BE49-F238E27FC236}">
                <a16:creationId xmlns:a16="http://schemas.microsoft.com/office/drawing/2014/main" id="{AD60D78C-8BED-4006-8213-39AE21A0D70B}"/>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İdari Para Cezaları</a:t>
            </a:r>
            <a:endParaRPr lang="tr-TR" sz="2400" b="1" dirty="0">
              <a:solidFill>
                <a:srgbClr val="FF0000"/>
              </a:solidFill>
            </a:endParaRPr>
          </a:p>
        </p:txBody>
      </p:sp>
      <p:sp>
        <p:nvSpPr>
          <p:cNvPr id="6" name="Metin kutusu 5">
            <a:extLst>
              <a:ext uri="{FF2B5EF4-FFF2-40B4-BE49-F238E27FC236}">
                <a16:creationId xmlns:a16="http://schemas.microsoft.com/office/drawing/2014/main" id="{0291A807-FDFB-45CC-8E09-86EE8AA4DFBA}"/>
              </a:ext>
            </a:extLst>
          </p:cNvPr>
          <p:cNvSpPr txBox="1"/>
          <p:nvPr/>
        </p:nvSpPr>
        <p:spPr>
          <a:xfrm>
            <a:off x="1835696" y="933321"/>
            <a:ext cx="5628336" cy="338554"/>
          </a:xfrm>
          <a:prstGeom prst="rect">
            <a:avLst/>
          </a:prstGeom>
          <a:noFill/>
        </p:spPr>
        <p:txBody>
          <a:bodyPr wrap="none" rtlCol="0">
            <a:spAutoFit/>
          </a:bodyPr>
          <a:lstStyle/>
          <a:p>
            <a:r>
              <a:rPr lang="tr-TR" sz="1600" dirty="0">
                <a:latin typeface="Times New Roman" panose="02020603050405020304" pitchFamily="18" charset="0"/>
                <a:cs typeface="Times New Roman" panose="02020603050405020304" pitchFamily="18" charset="0"/>
              </a:rPr>
              <a:t>31 Aralık 2022 tarih ve 32060 sayılı Resmi Gazete’de yayımlanan</a:t>
            </a:r>
          </a:p>
        </p:txBody>
      </p:sp>
      <p:sp>
        <p:nvSpPr>
          <p:cNvPr id="7" name="Metin kutusu 6">
            <a:extLst>
              <a:ext uri="{FF2B5EF4-FFF2-40B4-BE49-F238E27FC236}">
                <a16:creationId xmlns:a16="http://schemas.microsoft.com/office/drawing/2014/main" id="{68C1F0DD-4B0A-4BE3-8C77-AE1FDC6C2513}"/>
              </a:ext>
            </a:extLst>
          </p:cNvPr>
          <p:cNvSpPr txBox="1"/>
          <p:nvPr/>
        </p:nvSpPr>
        <p:spPr>
          <a:xfrm>
            <a:off x="1835696" y="1185286"/>
            <a:ext cx="3903633" cy="338554"/>
          </a:xfrm>
          <a:prstGeom prst="rect">
            <a:avLst/>
          </a:prstGeom>
          <a:noFill/>
        </p:spPr>
        <p:txBody>
          <a:bodyPr wrap="none" rtlCol="0">
            <a:spAutoFit/>
          </a:bodyPr>
          <a:lstStyle/>
          <a:p>
            <a:r>
              <a:rPr lang="tr-TR" sz="1600" dirty="0">
                <a:latin typeface="Times New Roman" panose="02020603050405020304" pitchFamily="18" charset="0"/>
                <a:cs typeface="Times New Roman" panose="02020603050405020304" pitchFamily="18" charset="0"/>
              </a:rPr>
              <a:t>Ürün Güvenliği ve Denetimi: 2023/13 tebliği</a:t>
            </a:r>
          </a:p>
        </p:txBody>
      </p:sp>
      <p:grpSp>
        <p:nvGrpSpPr>
          <p:cNvPr id="8" name="Grup 7">
            <a:extLst>
              <a:ext uri="{FF2B5EF4-FFF2-40B4-BE49-F238E27FC236}">
                <a16:creationId xmlns:a16="http://schemas.microsoft.com/office/drawing/2014/main" id="{73580E85-42D2-455F-8447-44DBF8B5F3D1}"/>
              </a:ext>
            </a:extLst>
          </p:cNvPr>
          <p:cNvGrpSpPr/>
          <p:nvPr/>
        </p:nvGrpSpPr>
        <p:grpSpPr>
          <a:xfrm>
            <a:off x="845327" y="4139398"/>
            <a:ext cx="7958200" cy="782303"/>
            <a:chOff x="2501" y="1744"/>
            <a:chExt cx="2047110" cy="1341377"/>
          </a:xfrm>
          <a:noFill/>
          <a:effectLst/>
        </p:grpSpPr>
        <p:sp>
          <p:nvSpPr>
            <p:cNvPr id="9" name="Yuvarlatılmış Dikdörtgen 29">
              <a:extLst>
                <a:ext uri="{FF2B5EF4-FFF2-40B4-BE49-F238E27FC236}">
                  <a16:creationId xmlns:a16="http://schemas.microsoft.com/office/drawing/2014/main" id="{B625249D-62BC-49B0-9478-F5B27B81FA11}"/>
                </a:ext>
              </a:extLst>
            </p:cNvPr>
            <p:cNvSpPr/>
            <p:nvPr/>
          </p:nvSpPr>
          <p:spPr>
            <a:xfrm>
              <a:off x="2501" y="1744"/>
              <a:ext cx="2047110" cy="1341377"/>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Yuvarlatılmış Dikdörtgen 4">
              <a:extLst>
                <a:ext uri="{FF2B5EF4-FFF2-40B4-BE49-F238E27FC236}">
                  <a16:creationId xmlns:a16="http://schemas.microsoft.com/office/drawing/2014/main" id="{C00A5FAD-6D29-4FA8-B176-0155F96AB661}"/>
                </a:ext>
              </a:extLst>
            </p:cNvPr>
            <p:cNvSpPr txBox="1"/>
            <p:nvPr/>
          </p:nvSpPr>
          <p:spPr>
            <a:xfrm>
              <a:off x="67982" y="67225"/>
              <a:ext cx="1963106"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r>
                <a:rPr lang="tr-TR" altLang="tr-TR" sz="1600" dirty="0">
                  <a:solidFill>
                    <a:schemeClr val="tx1"/>
                  </a:solidFill>
                  <a:latin typeface="+mj-lt"/>
                </a:rPr>
                <a:t>İdari para cezaları, bu cezalara konu uygunsuzluğun  </a:t>
              </a:r>
              <a:r>
                <a:rPr lang="tr-TR" altLang="tr-TR" sz="1600" b="1" u="sng" dirty="0">
                  <a:solidFill>
                    <a:schemeClr val="tx1"/>
                  </a:solidFill>
                  <a:latin typeface="+mj-lt"/>
                </a:rPr>
                <a:t>2 yıl içinde</a:t>
              </a:r>
              <a:r>
                <a:rPr lang="tr-TR" altLang="tr-TR" sz="1600" b="1" dirty="0">
                  <a:solidFill>
                    <a:schemeClr val="tx1"/>
                  </a:solidFill>
                  <a:latin typeface="+mj-lt"/>
                </a:rPr>
                <a:t> </a:t>
              </a:r>
              <a:r>
                <a:rPr lang="tr-TR" altLang="tr-TR" sz="1600" dirty="0">
                  <a:solidFill>
                    <a:schemeClr val="tx1"/>
                  </a:solidFill>
                  <a:latin typeface="+mj-lt"/>
                </a:rPr>
                <a:t>tekrarı halinde, her tekrar için bir önceki idari para cezasının  </a:t>
              </a:r>
              <a:r>
                <a:rPr lang="tr-TR" altLang="tr-TR" sz="1600" b="1" u="sng" dirty="0">
                  <a:solidFill>
                    <a:schemeClr val="tx1"/>
                  </a:solidFill>
                  <a:latin typeface="+mj-lt"/>
                </a:rPr>
                <a:t>2 katı </a:t>
              </a:r>
              <a:r>
                <a:rPr lang="tr-TR" altLang="tr-TR" sz="1600" dirty="0">
                  <a:solidFill>
                    <a:schemeClr val="tx1"/>
                  </a:solidFill>
                  <a:latin typeface="+mj-lt"/>
                </a:rPr>
                <a:t>uygulanır.</a:t>
              </a:r>
              <a:endParaRPr lang="tr-TR" sz="1600" b="1" dirty="0">
                <a:solidFill>
                  <a:schemeClr val="tx1"/>
                </a:solidFill>
                <a:latin typeface="+mj-lt"/>
                <a:cs typeface="Times New Roman" panose="02020603050405020304" pitchFamily="18" charset="0"/>
              </a:endParaRPr>
            </a:p>
          </p:txBody>
        </p:sp>
      </p:grpSp>
      <p:grpSp>
        <p:nvGrpSpPr>
          <p:cNvPr id="11" name="Grup 10">
            <a:extLst>
              <a:ext uri="{FF2B5EF4-FFF2-40B4-BE49-F238E27FC236}">
                <a16:creationId xmlns:a16="http://schemas.microsoft.com/office/drawing/2014/main" id="{CCB28A84-812D-455E-906E-F40A25CFF853}"/>
              </a:ext>
            </a:extLst>
          </p:cNvPr>
          <p:cNvGrpSpPr/>
          <p:nvPr/>
        </p:nvGrpSpPr>
        <p:grpSpPr>
          <a:xfrm>
            <a:off x="845327" y="1664629"/>
            <a:ext cx="5589437" cy="988687"/>
            <a:chOff x="-2747" y="-236691"/>
            <a:chExt cx="2047110" cy="1341376"/>
          </a:xfrm>
          <a:noFill/>
          <a:effectLst/>
        </p:grpSpPr>
        <p:sp>
          <p:nvSpPr>
            <p:cNvPr id="12" name="Yuvarlatılmış Dikdörtgen 32">
              <a:extLst>
                <a:ext uri="{FF2B5EF4-FFF2-40B4-BE49-F238E27FC236}">
                  <a16:creationId xmlns:a16="http://schemas.microsoft.com/office/drawing/2014/main" id="{B0F1A8DB-B29E-4BD5-8777-7CE40B997BAC}"/>
                </a:ext>
              </a:extLst>
            </p:cNvPr>
            <p:cNvSpPr/>
            <p:nvPr/>
          </p:nvSpPr>
          <p:spPr>
            <a:xfrm>
              <a:off x="-2747" y="-236691"/>
              <a:ext cx="2047110" cy="1341376"/>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Yuvarlatılmış Dikdörtgen 4">
              <a:extLst>
                <a:ext uri="{FF2B5EF4-FFF2-40B4-BE49-F238E27FC236}">
                  <a16:creationId xmlns:a16="http://schemas.microsoft.com/office/drawing/2014/main" id="{3FBA05E0-5201-412B-8BB3-09C0B0EB29FB}"/>
                </a:ext>
              </a:extLst>
            </p:cNvPr>
            <p:cNvSpPr txBox="1"/>
            <p:nvPr/>
          </p:nvSpPr>
          <p:spPr>
            <a:xfrm>
              <a:off x="38388" y="-150081"/>
              <a:ext cx="1976179"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b="0" i="0" dirty="0">
                  <a:solidFill>
                    <a:srgbClr val="000000"/>
                  </a:solidFill>
                  <a:effectLst/>
                  <a:latin typeface="+mj-lt"/>
                </a:rPr>
                <a:t>Ürüne, uygunluk işaretinin anlamı ve şekli hakkında üçüncü tarafları yanıltacak başka işaretler veya betimlemeler konulması. (Diğer her türlü işaret, ürüne ancak uygunluk işaretinin görünebilirliğini, okunabilirliğini ve anlamını bozmayacak şekilde konulabilir.)</a:t>
              </a:r>
              <a:endParaRPr lang="tr-TR" sz="1400" b="1" kern="1200" dirty="0">
                <a:solidFill>
                  <a:schemeClr val="tx1"/>
                </a:solidFill>
                <a:latin typeface="+mj-lt"/>
                <a:cs typeface="Times New Roman" panose="02020603050405020304" pitchFamily="18" charset="0"/>
              </a:endParaRPr>
            </a:p>
          </p:txBody>
        </p:sp>
      </p:grpSp>
      <p:grpSp>
        <p:nvGrpSpPr>
          <p:cNvPr id="14" name="Grup 13">
            <a:extLst>
              <a:ext uri="{FF2B5EF4-FFF2-40B4-BE49-F238E27FC236}">
                <a16:creationId xmlns:a16="http://schemas.microsoft.com/office/drawing/2014/main" id="{6E19030D-9175-44F6-BC9D-9E046D90075C}"/>
              </a:ext>
            </a:extLst>
          </p:cNvPr>
          <p:cNvGrpSpPr/>
          <p:nvPr/>
        </p:nvGrpSpPr>
        <p:grpSpPr>
          <a:xfrm>
            <a:off x="845327" y="2910412"/>
            <a:ext cx="5589437" cy="988687"/>
            <a:chOff x="-2747" y="-236691"/>
            <a:chExt cx="2047110" cy="1341376"/>
          </a:xfrm>
          <a:noFill/>
          <a:effectLst/>
        </p:grpSpPr>
        <p:sp>
          <p:nvSpPr>
            <p:cNvPr id="15" name="Yuvarlatılmış Dikdörtgen 32">
              <a:extLst>
                <a:ext uri="{FF2B5EF4-FFF2-40B4-BE49-F238E27FC236}">
                  <a16:creationId xmlns:a16="http://schemas.microsoft.com/office/drawing/2014/main" id="{9A691109-DDC2-488F-B2B2-8C757C5185F2}"/>
                </a:ext>
              </a:extLst>
            </p:cNvPr>
            <p:cNvSpPr/>
            <p:nvPr/>
          </p:nvSpPr>
          <p:spPr>
            <a:xfrm>
              <a:off x="-2747" y="-236691"/>
              <a:ext cx="2047110" cy="1341376"/>
            </a:xfrm>
            <a:prstGeom prst="roundRect">
              <a:avLst/>
            </a:prstGeom>
            <a:grpFill/>
            <a:ln>
              <a:solidFill>
                <a:schemeClr val="tx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Yuvarlatılmış Dikdörtgen 4">
              <a:extLst>
                <a:ext uri="{FF2B5EF4-FFF2-40B4-BE49-F238E27FC236}">
                  <a16:creationId xmlns:a16="http://schemas.microsoft.com/office/drawing/2014/main" id="{50DD32A1-B6E2-4C3A-AD6F-E32C70403448}"/>
                </a:ext>
              </a:extLst>
            </p:cNvPr>
            <p:cNvSpPr txBox="1"/>
            <p:nvPr/>
          </p:nvSpPr>
          <p:spPr>
            <a:xfrm>
              <a:off x="38388" y="-150081"/>
              <a:ext cx="1976179" cy="121041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1400" b="0" dirty="0">
                  <a:solidFill>
                    <a:srgbClr val="000000"/>
                  </a:solidFill>
                  <a:effectLst/>
                  <a:latin typeface="+mj-lt"/>
                </a:rPr>
                <a:t>Faaliyetleri ile ilgili her türlü belge ve kaydı, teknik düzenlemede belirtilen süre, süre belirtilmediği durumlarda ise bu belge ve kayıtların düzenlendiği tarihten itibaren </a:t>
              </a:r>
              <a:r>
                <a:rPr lang="tr-TR" sz="1400" b="1" dirty="0">
                  <a:solidFill>
                    <a:srgbClr val="000000"/>
                  </a:solidFill>
                  <a:effectLst/>
                  <a:latin typeface="+mj-lt"/>
                </a:rPr>
                <a:t>en az on yıl boyunca</a:t>
              </a:r>
              <a:r>
                <a:rPr lang="tr-TR" sz="1400" b="0" dirty="0">
                  <a:solidFill>
                    <a:srgbClr val="000000"/>
                  </a:solidFill>
                  <a:effectLst/>
                  <a:latin typeface="+mj-lt"/>
                </a:rPr>
                <a:t> muhafaza etme ve yetkili kuruluşun talebi halinde sunma </a:t>
              </a:r>
              <a:r>
                <a:rPr lang="tr-TR" sz="1400" b="0" i="0" dirty="0">
                  <a:solidFill>
                    <a:srgbClr val="000000"/>
                  </a:solidFill>
                  <a:effectLst/>
                  <a:latin typeface="+mj-lt"/>
                </a:rPr>
                <a:t>hükümlerine uymama</a:t>
              </a:r>
              <a:endParaRPr lang="tr-TR" sz="1400" b="1" kern="1200" dirty="0">
                <a:solidFill>
                  <a:schemeClr val="tx1"/>
                </a:solidFill>
                <a:latin typeface="+mj-lt"/>
                <a:cs typeface="Times New Roman" panose="02020603050405020304" pitchFamily="18" charset="0"/>
              </a:endParaRPr>
            </a:p>
          </p:txBody>
        </p:sp>
      </p:grpSp>
    </p:spTree>
    <p:extLst>
      <p:ext uri="{BB962C8B-B14F-4D97-AF65-F5344CB8AC3E}">
        <p14:creationId xmlns:p14="http://schemas.microsoft.com/office/powerpoint/2010/main" val="55558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B3AED9-EA77-4535-B0B7-A7DF84F8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F84C30FB-D220-4012-88AE-E8317E1D0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C5359C55-5462-4EA6-ABF1-619392B8EF08}"/>
              </a:ext>
            </a:extLst>
          </p:cNvPr>
          <p:cNvSpPr txBox="1"/>
          <p:nvPr/>
        </p:nvSpPr>
        <p:spPr>
          <a:xfrm>
            <a:off x="1619672" y="339502"/>
            <a:ext cx="6984776"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İktisadi İşletmeciyi Sorumluluktan Kurtaran Haller</a:t>
            </a:r>
            <a:endParaRPr lang="tr-TR" sz="2400" b="1" dirty="0">
              <a:solidFill>
                <a:srgbClr val="FF0000"/>
              </a:solidFill>
            </a:endParaRPr>
          </a:p>
        </p:txBody>
      </p:sp>
      <p:pic>
        <p:nvPicPr>
          <p:cNvPr id="10" name="Picture 11">
            <a:extLst>
              <a:ext uri="{FF2B5EF4-FFF2-40B4-BE49-F238E27FC236}">
                <a16:creationId xmlns:a16="http://schemas.microsoft.com/office/drawing/2014/main" id="{6AC831E1-8F39-4146-9AD1-87273EDA26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71600" y="1419622"/>
            <a:ext cx="7543584" cy="864096"/>
          </a:xfrm>
          <a:prstGeom prst="rect">
            <a:avLst/>
          </a:prstGeom>
        </p:spPr>
      </p:pic>
      <p:pic>
        <p:nvPicPr>
          <p:cNvPr id="11" name="Picture 32">
            <a:extLst>
              <a:ext uri="{FF2B5EF4-FFF2-40B4-BE49-F238E27FC236}">
                <a16:creationId xmlns:a16="http://schemas.microsoft.com/office/drawing/2014/main" id="{24AB40B7-6C97-4A1E-B038-66D89D6EA01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7093" y="1419622"/>
            <a:ext cx="716364" cy="864096"/>
          </a:xfrm>
          <a:prstGeom prst="rect">
            <a:avLst/>
          </a:prstGeom>
        </p:spPr>
      </p:pic>
      <p:sp>
        <p:nvSpPr>
          <p:cNvPr id="12" name="TextBox 36">
            <a:extLst>
              <a:ext uri="{FF2B5EF4-FFF2-40B4-BE49-F238E27FC236}">
                <a16:creationId xmlns:a16="http://schemas.microsoft.com/office/drawing/2014/main" id="{4A301571-A777-470A-A4EE-BD9083384F32}"/>
              </a:ext>
            </a:extLst>
          </p:cNvPr>
          <p:cNvSpPr txBox="1"/>
          <p:nvPr/>
        </p:nvSpPr>
        <p:spPr>
          <a:xfrm>
            <a:off x="1763688" y="1419622"/>
            <a:ext cx="6970816" cy="861774"/>
          </a:xfrm>
          <a:prstGeom prst="rect">
            <a:avLst/>
          </a:prstGeom>
          <a:noFill/>
        </p:spPr>
        <p:txBody>
          <a:bodyPr wrap="square" rtlCol="0">
            <a:spAutoFit/>
          </a:bodyPr>
          <a:lstStyle/>
          <a:p>
            <a:r>
              <a:rPr lang="tr-TR" sz="1600" b="1" dirty="0">
                <a:solidFill>
                  <a:schemeClr val="accent6">
                    <a:lumMod val="40000"/>
                    <a:lumOff val="60000"/>
                  </a:schemeClr>
                </a:solidFill>
                <a:latin typeface="Times New Roman" panose="02020603050405020304" pitchFamily="18" charset="0"/>
                <a:cs typeface="Times New Roman" panose="02020603050405020304" pitchFamily="18" charset="0"/>
              </a:rPr>
              <a:t>Piyasaya arz ettikleri ürünün uygun olmadığını tespit edip </a:t>
            </a:r>
            <a:r>
              <a:rPr lang="tr-TR" sz="1600" b="1" u="sng" dirty="0">
                <a:solidFill>
                  <a:schemeClr val="accent6">
                    <a:lumMod val="40000"/>
                    <a:lumOff val="60000"/>
                  </a:schemeClr>
                </a:solidFill>
                <a:latin typeface="Times New Roman" panose="02020603050405020304" pitchFamily="18" charset="0"/>
                <a:cs typeface="Times New Roman" panose="02020603050405020304" pitchFamily="18" charset="0"/>
              </a:rPr>
              <a:t>yetkili</a:t>
            </a:r>
          </a:p>
          <a:p>
            <a:r>
              <a:rPr lang="tr-TR" sz="1600" b="1" u="sng" dirty="0">
                <a:solidFill>
                  <a:schemeClr val="accent6">
                    <a:lumMod val="40000"/>
                    <a:lumOff val="60000"/>
                  </a:schemeClr>
                </a:solidFill>
                <a:latin typeface="Times New Roman" panose="02020603050405020304" pitchFamily="18" charset="0"/>
                <a:cs typeface="Times New Roman" panose="02020603050405020304" pitchFamily="18" charset="0"/>
              </a:rPr>
              <a:t>kuruluşun talebi ve uyarısı</a:t>
            </a:r>
            <a:r>
              <a:rPr lang="tr-TR" sz="1600" b="1" dirty="0">
                <a:solidFill>
                  <a:schemeClr val="accent6">
                    <a:lumMod val="40000"/>
                    <a:lumOff val="60000"/>
                  </a:schemeClr>
                </a:solidFill>
                <a:latin typeface="Times New Roman" panose="02020603050405020304" pitchFamily="18" charset="0"/>
                <a:cs typeface="Times New Roman" panose="02020603050405020304" pitchFamily="18" charset="0"/>
              </a:rPr>
              <a:t> olmadan gerekli tedbirleri alma ve</a:t>
            </a:r>
          </a:p>
          <a:p>
            <a:r>
              <a:rPr lang="tr-TR" sz="1600" b="1" dirty="0">
                <a:solidFill>
                  <a:schemeClr val="accent6">
                    <a:lumMod val="40000"/>
                    <a:lumOff val="60000"/>
                  </a:schemeClr>
                </a:solidFill>
                <a:latin typeface="Times New Roman" panose="02020603050405020304" pitchFamily="18" charset="0"/>
                <a:cs typeface="Times New Roman" panose="02020603050405020304" pitchFamily="18" charset="0"/>
              </a:rPr>
              <a:t>uygunsuzluğu tamamen giderme</a:t>
            </a:r>
          </a:p>
        </p:txBody>
      </p:sp>
      <p:pic>
        <p:nvPicPr>
          <p:cNvPr id="15" name="Picture 11">
            <a:extLst>
              <a:ext uri="{FF2B5EF4-FFF2-40B4-BE49-F238E27FC236}">
                <a16:creationId xmlns:a16="http://schemas.microsoft.com/office/drawing/2014/main" id="{6AC831E1-8F39-4146-9AD1-87273EDA26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7093" y="2630436"/>
            <a:ext cx="7543584" cy="864096"/>
          </a:xfrm>
          <a:prstGeom prst="rect">
            <a:avLst/>
          </a:prstGeom>
        </p:spPr>
      </p:pic>
      <p:pic>
        <p:nvPicPr>
          <p:cNvPr id="16" name="Picture 32">
            <a:extLst>
              <a:ext uri="{FF2B5EF4-FFF2-40B4-BE49-F238E27FC236}">
                <a16:creationId xmlns:a16="http://schemas.microsoft.com/office/drawing/2014/main" id="{24AB40B7-6C97-4A1E-B038-66D89D6EA01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8079" y="2635498"/>
            <a:ext cx="716364" cy="864096"/>
          </a:xfrm>
          <a:prstGeom prst="rect">
            <a:avLst/>
          </a:prstGeom>
        </p:spPr>
      </p:pic>
      <p:pic>
        <p:nvPicPr>
          <p:cNvPr id="17" name="Picture 11">
            <a:extLst>
              <a:ext uri="{FF2B5EF4-FFF2-40B4-BE49-F238E27FC236}">
                <a16:creationId xmlns:a16="http://schemas.microsoft.com/office/drawing/2014/main" id="{6AC831E1-8F39-4146-9AD1-87273EDA26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7093" y="3851374"/>
            <a:ext cx="7543584" cy="864096"/>
          </a:xfrm>
          <a:prstGeom prst="rect">
            <a:avLst/>
          </a:prstGeom>
        </p:spPr>
      </p:pic>
      <p:pic>
        <p:nvPicPr>
          <p:cNvPr id="18" name="Picture 32">
            <a:extLst>
              <a:ext uri="{FF2B5EF4-FFF2-40B4-BE49-F238E27FC236}">
                <a16:creationId xmlns:a16="http://schemas.microsoft.com/office/drawing/2014/main" id="{24AB40B7-6C97-4A1E-B038-66D89D6EA01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2586" y="3851374"/>
            <a:ext cx="716364" cy="864096"/>
          </a:xfrm>
          <a:prstGeom prst="rect">
            <a:avLst/>
          </a:prstGeom>
        </p:spPr>
      </p:pic>
      <p:sp>
        <p:nvSpPr>
          <p:cNvPr id="19" name="Dikdörtgen 18"/>
          <p:cNvSpPr/>
          <p:nvPr/>
        </p:nvSpPr>
        <p:spPr>
          <a:xfrm>
            <a:off x="1763688" y="2770096"/>
            <a:ext cx="6344927" cy="584775"/>
          </a:xfrm>
          <a:prstGeom prst="rect">
            <a:avLst/>
          </a:prstGeom>
        </p:spPr>
        <p:txBody>
          <a:bodyPr wrap="square">
            <a:spAutoFit/>
          </a:bodyPr>
          <a:lstStyle/>
          <a:p>
            <a:r>
              <a:rPr lang="tr-TR" sz="1600" b="1" dirty="0">
                <a:solidFill>
                  <a:schemeClr val="accent6">
                    <a:lumMod val="40000"/>
                    <a:lumOff val="60000"/>
                  </a:schemeClr>
                </a:solidFill>
                <a:latin typeface="Times New Roman" panose="02020603050405020304" pitchFamily="18" charset="0"/>
                <a:cs typeface="Times New Roman" panose="02020603050405020304" pitchFamily="18" charset="0"/>
              </a:rPr>
              <a:t>Ürünü piyasaya kendisinin arz etmediğini veya uygunsuzluğun başkasının/ kullanıcının müdahalesinden kaynaklandığını kanıtlama</a:t>
            </a:r>
          </a:p>
        </p:txBody>
      </p:sp>
      <p:sp>
        <p:nvSpPr>
          <p:cNvPr id="20" name="Dikdörtgen 19"/>
          <p:cNvSpPr/>
          <p:nvPr/>
        </p:nvSpPr>
        <p:spPr>
          <a:xfrm>
            <a:off x="1763688" y="4114145"/>
            <a:ext cx="6264696" cy="338554"/>
          </a:xfrm>
          <a:prstGeom prst="rect">
            <a:avLst/>
          </a:prstGeom>
        </p:spPr>
        <p:txBody>
          <a:bodyPr wrap="square">
            <a:spAutoFit/>
          </a:bodyPr>
          <a:lstStyle/>
          <a:p>
            <a:r>
              <a:rPr lang="tr-TR" sz="1600" b="1" dirty="0">
                <a:solidFill>
                  <a:schemeClr val="accent6">
                    <a:lumMod val="40000"/>
                    <a:lumOff val="60000"/>
                  </a:schemeClr>
                </a:solidFill>
                <a:latin typeface="Times New Roman" panose="02020603050405020304" pitchFamily="18" charset="0"/>
                <a:cs typeface="Times New Roman" panose="02020603050405020304" pitchFamily="18" charset="0"/>
              </a:rPr>
              <a:t>Üründeki uygunsuzluğun mevzuattan kaynaklandığını kanıtlama</a:t>
            </a:r>
          </a:p>
        </p:txBody>
      </p:sp>
    </p:spTree>
    <p:extLst>
      <p:ext uri="{BB962C8B-B14F-4D97-AF65-F5344CB8AC3E}">
        <p14:creationId xmlns:p14="http://schemas.microsoft.com/office/powerpoint/2010/main" val="220653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D369627-65D9-42D0-9157-3BC3CCA97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6" name="Resim 5">
            <a:extLst>
              <a:ext uri="{FF2B5EF4-FFF2-40B4-BE49-F238E27FC236}">
                <a16:creationId xmlns:a16="http://schemas.microsoft.com/office/drawing/2014/main" id="{7B569215-50BE-4FC6-9A05-BFCFF1184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782391"/>
            <a:ext cx="2448272" cy="1578718"/>
          </a:xfrm>
          <a:prstGeom prst="rect">
            <a:avLst/>
          </a:prstGeom>
        </p:spPr>
      </p:pic>
      <p:pic>
        <p:nvPicPr>
          <p:cNvPr id="8" name="Resim 7">
            <a:extLst>
              <a:ext uri="{FF2B5EF4-FFF2-40B4-BE49-F238E27FC236}">
                <a16:creationId xmlns:a16="http://schemas.microsoft.com/office/drawing/2014/main" id="{6F9FB0BC-0479-4039-80BD-6047C62B7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300" y="2032319"/>
            <a:ext cx="1296144" cy="1296144"/>
          </a:xfrm>
          <a:prstGeom prst="rect">
            <a:avLst/>
          </a:prstGeom>
        </p:spPr>
      </p:pic>
      <p:cxnSp>
        <p:nvCxnSpPr>
          <p:cNvPr id="10" name="Düz Bağlayıcı 9">
            <a:extLst>
              <a:ext uri="{FF2B5EF4-FFF2-40B4-BE49-F238E27FC236}">
                <a16:creationId xmlns:a16="http://schemas.microsoft.com/office/drawing/2014/main" id="{B0798FB4-F439-4FB7-9C7B-C81056A34E0E}"/>
              </a:ext>
            </a:extLst>
          </p:cNvPr>
          <p:cNvCxnSpPr>
            <a:cxnSpLocks/>
          </p:cNvCxnSpPr>
          <p:nvPr/>
        </p:nvCxnSpPr>
        <p:spPr>
          <a:xfrm>
            <a:off x="4499992" y="843558"/>
            <a:ext cx="0" cy="3960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etin kutusu 11">
            <a:extLst>
              <a:ext uri="{FF2B5EF4-FFF2-40B4-BE49-F238E27FC236}">
                <a16:creationId xmlns:a16="http://schemas.microsoft.com/office/drawing/2014/main" id="{F9EEAD5C-4573-44D8-AC26-34B821EEA602}"/>
              </a:ext>
            </a:extLst>
          </p:cNvPr>
          <p:cNvSpPr txBox="1"/>
          <p:nvPr/>
        </p:nvSpPr>
        <p:spPr>
          <a:xfrm>
            <a:off x="820554" y="1203598"/>
            <a:ext cx="3164136" cy="369332"/>
          </a:xfrm>
          <a:prstGeom prst="rect">
            <a:avLst/>
          </a:prstGeom>
          <a:noFill/>
        </p:spPr>
        <p:txBody>
          <a:bodyPr wrap="none" rtlCol="0">
            <a:spAutoFit/>
          </a:bodyPr>
          <a:lstStyle/>
          <a:p>
            <a:r>
              <a:rPr lang="tr-TR" b="1" dirty="0">
                <a:latin typeface="Times New Roman" panose="02020603050405020304" pitchFamily="18" charset="0"/>
                <a:cs typeface="Times New Roman" panose="02020603050405020304" pitchFamily="18" charset="0"/>
              </a:rPr>
              <a:t>Yapı Malzemeleri Yönetmeliği</a:t>
            </a:r>
          </a:p>
        </p:txBody>
      </p:sp>
      <p:sp>
        <p:nvSpPr>
          <p:cNvPr id="13" name="Metin kutusu 12">
            <a:extLst>
              <a:ext uri="{FF2B5EF4-FFF2-40B4-BE49-F238E27FC236}">
                <a16:creationId xmlns:a16="http://schemas.microsoft.com/office/drawing/2014/main" id="{6E92A518-838B-4915-A94B-973B4E5FC6D6}"/>
              </a:ext>
            </a:extLst>
          </p:cNvPr>
          <p:cNvSpPr txBox="1"/>
          <p:nvPr/>
        </p:nvSpPr>
        <p:spPr>
          <a:xfrm>
            <a:off x="5269694" y="1065098"/>
            <a:ext cx="3551357" cy="646331"/>
          </a:xfrm>
          <a:prstGeom prst="rect">
            <a:avLst/>
          </a:prstGeom>
          <a:noFill/>
        </p:spPr>
        <p:txBody>
          <a:bodyPr wrap="none" rtlCol="0">
            <a:spAutoFit/>
          </a:bodyPr>
          <a:lstStyle/>
          <a:p>
            <a:r>
              <a:rPr lang="tr-TR" b="1" dirty="0">
                <a:latin typeface="Times New Roman" panose="02020603050405020304" pitchFamily="18" charset="0"/>
                <a:cs typeface="Times New Roman" panose="02020603050405020304" pitchFamily="18" charset="0"/>
              </a:rPr>
              <a:t>Yapı Malzemelerinin Tabi Olacağı</a:t>
            </a:r>
          </a:p>
          <a:p>
            <a:pPr algn="ctr"/>
            <a:r>
              <a:rPr lang="tr-TR" b="1" dirty="0">
                <a:latin typeface="Times New Roman" panose="02020603050405020304" pitchFamily="18" charset="0"/>
                <a:cs typeface="Times New Roman" panose="02020603050405020304" pitchFamily="18" charset="0"/>
              </a:rPr>
              <a:t>Kriterler Hakkında Yönetmelik</a:t>
            </a:r>
          </a:p>
        </p:txBody>
      </p:sp>
      <p:sp>
        <p:nvSpPr>
          <p:cNvPr id="14" name="Metin kutusu 13">
            <a:extLst>
              <a:ext uri="{FF2B5EF4-FFF2-40B4-BE49-F238E27FC236}">
                <a16:creationId xmlns:a16="http://schemas.microsoft.com/office/drawing/2014/main" id="{7DCF8213-2B50-4B82-841E-9B411788C082}"/>
              </a:ext>
            </a:extLst>
          </p:cNvPr>
          <p:cNvSpPr txBox="1"/>
          <p:nvPr/>
        </p:nvSpPr>
        <p:spPr>
          <a:xfrm>
            <a:off x="323528" y="3432072"/>
            <a:ext cx="4032447" cy="107721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Avrupa Ekonomik Alanında satılan ürünlerin</a:t>
            </a:r>
          </a:p>
          <a:p>
            <a:r>
              <a:rPr lang="tr-TR" sz="1600" dirty="0">
                <a:latin typeface="Times New Roman" panose="02020603050405020304" pitchFamily="18" charset="0"/>
                <a:cs typeface="Times New Roman" panose="02020603050405020304" pitchFamily="18" charset="0"/>
              </a:rPr>
              <a:t>sağlık, güvenlik ve çevre gibi çeşitli faktörlere göre standart uygunluğunun olup olmadığını gösteren resmi bir sertifika işareti</a:t>
            </a:r>
          </a:p>
        </p:txBody>
      </p:sp>
      <p:sp>
        <p:nvSpPr>
          <p:cNvPr id="16" name="Metin kutusu 15">
            <a:extLst>
              <a:ext uri="{FF2B5EF4-FFF2-40B4-BE49-F238E27FC236}">
                <a16:creationId xmlns:a16="http://schemas.microsoft.com/office/drawing/2014/main" id="{312A26D6-6D00-491F-9DC4-592F3F3B7ABF}"/>
              </a:ext>
            </a:extLst>
          </p:cNvPr>
          <p:cNvSpPr txBox="1"/>
          <p:nvPr/>
        </p:nvSpPr>
        <p:spPr>
          <a:xfrm>
            <a:off x="4982948" y="3432072"/>
            <a:ext cx="4124847" cy="1077218"/>
          </a:xfrm>
          <a:prstGeom prst="rect">
            <a:avLst/>
          </a:prstGeom>
          <a:noFill/>
        </p:spPr>
        <p:txBody>
          <a:bodyPr wrap="none" rtlCol="0">
            <a:spAutoFit/>
          </a:bodyPr>
          <a:lstStyle/>
          <a:p>
            <a:r>
              <a:rPr lang="tr-TR" sz="1600" dirty="0">
                <a:latin typeface="Times New Roman" panose="02020603050405020304" pitchFamily="18" charset="0"/>
                <a:cs typeface="Times New Roman" panose="02020603050405020304" pitchFamily="18" charset="0"/>
              </a:rPr>
              <a:t>Avrupa Birliği’nin ortak mevzuatında yer</a:t>
            </a:r>
          </a:p>
          <a:p>
            <a:r>
              <a:rPr lang="tr-TR" sz="1600" dirty="0">
                <a:latin typeface="Times New Roman" panose="02020603050405020304" pitchFamily="18" charset="0"/>
                <a:cs typeface="Times New Roman" panose="02020603050405020304" pitchFamily="18" charset="0"/>
              </a:rPr>
              <a:t>almayan ancak ulusal mevzuat ile düzenlenen</a:t>
            </a:r>
          </a:p>
          <a:p>
            <a:r>
              <a:rPr lang="tr-TR" sz="1600" dirty="0">
                <a:latin typeface="Times New Roman" panose="02020603050405020304" pitchFamily="18" charset="0"/>
                <a:cs typeface="Times New Roman" panose="02020603050405020304" pitchFamily="18" charset="0"/>
              </a:rPr>
              <a:t>alanda kalan yapı malzemeleri </a:t>
            </a:r>
            <a:r>
              <a:rPr lang="tr-TR" sz="1600" dirty="0">
                <a:solidFill>
                  <a:srgbClr val="FF0000"/>
                </a:solidFill>
                <a:latin typeface="Times New Roman" panose="02020603050405020304" pitchFamily="18" charset="0"/>
                <a:cs typeface="Times New Roman" panose="02020603050405020304" pitchFamily="18" charset="0"/>
              </a:rPr>
              <a:t>G işaretlemesi</a:t>
            </a:r>
            <a:r>
              <a:rPr lang="tr-TR" sz="1600" dirty="0">
                <a:latin typeface="Times New Roman" panose="02020603050405020304" pitchFamily="18" charset="0"/>
                <a:cs typeface="Times New Roman" panose="02020603050405020304" pitchFamily="18" charset="0"/>
              </a:rPr>
              <a:t>ne</a:t>
            </a:r>
          </a:p>
          <a:p>
            <a:r>
              <a:rPr lang="tr-TR" sz="1600" dirty="0">
                <a:latin typeface="Times New Roman" panose="02020603050405020304" pitchFamily="18" charset="0"/>
                <a:cs typeface="Times New Roman" panose="02020603050405020304" pitchFamily="18" charset="0"/>
              </a:rPr>
              <a:t>tabidir.</a:t>
            </a:r>
          </a:p>
        </p:txBody>
      </p:sp>
    </p:spTree>
    <p:extLst>
      <p:ext uri="{BB962C8B-B14F-4D97-AF65-F5344CB8AC3E}">
        <p14:creationId xmlns:p14="http://schemas.microsoft.com/office/powerpoint/2010/main" val="196289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42A755A7-8078-4012-8A54-1FB37C53CC2D}"/>
              </a:ext>
            </a:extLst>
          </p:cNvPr>
          <p:cNvSpPr/>
          <p:nvPr/>
        </p:nvSpPr>
        <p:spPr>
          <a:xfrm>
            <a:off x="395536" y="411510"/>
            <a:ext cx="4032448" cy="4392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AF8BF62B-875E-4214-986D-C9625D0FF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511" y="2118919"/>
            <a:ext cx="2130539" cy="1623268"/>
          </a:xfrm>
          <a:prstGeom prst="rect">
            <a:avLst/>
          </a:prstGeom>
        </p:spPr>
      </p:pic>
      <p:pic>
        <p:nvPicPr>
          <p:cNvPr id="5" name="Resim 4">
            <a:extLst>
              <a:ext uri="{FF2B5EF4-FFF2-40B4-BE49-F238E27FC236}">
                <a16:creationId xmlns:a16="http://schemas.microsoft.com/office/drawing/2014/main" id="{FDDB692D-971A-416E-ABE0-636BEE5DA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1" y="3517561"/>
            <a:ext cx="1320333" cy="722356"/>
          </a:xfrm>
          <a:prstGeom prst="rect">
            <a:avLst/>
          </a:prstGeom>
        </p:spPr>
      </p:pic>
      <p:pic>
        <p:nvPicPr>
          <p:cNvPr id="7" name="Resim 6">
            <a:extLst>
              <a:ext uri="{FF2B5EF4-FFF2-40B4-BE49-F238E27FC236}">
                <a16:creationId xmlns:a16="http://schemas.microsoft.com/office/drawing/2014/main" id="{974E68D9-F7E7-4A4D-8BE7-0A52AC9C9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135" y="3494634"/>
            <a:ext cx="1095655" cy="737219"/>
          </a:xfrm>
          <a:prstGeom prst="rect">
            <a:avLst/>
          </a:prstGeom>
        </p:spPr>
      </p:pic>
      <p:sp>
        <p:nvSpPr>
          <p:cNvPr id="11" name="Dikdörtgen: Köşeleri Yuvarlatılmış 10">
            <a:extLst>
              <a:ext uri="{FF2B5EF4-FFF2-40B4-BE49-F238E27FC236}">
                <a16:creationId xmlns:a16="http://schemas.microsoft.com/office/drawing/2014/main" id="{FB96A09B-66F0-45CC-B319-14B5FDA58F91}"/>
              </a:ext>
            </a:extLst>
          </p:cNvPr>
          <p:cNvSpPr/>
          <p:nvPr/>
        </p:nvSpPr>
        <p:spPr>
          <a:xfrm>
            <a:off x="719571" y="4339034"/>
            <a:ext cx="122413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latin typeface="Times New Roman" panose="02020603050405020304" pitchFamily="18" charset="0"/>
                <a:cs typeface="Times New Roman" panose="02020603050405020304" pitchFamily="18" charset="0"/>
              </a:rPr>
              <a:t>Çimento</a:t>
            </a:r>
          </a:p>
        </p:txBody>
      </p:sp>
      <p:sp>
        <p:nvSpPr>
          <p:cNvPr id="12" name="Dikdörtgen: Köşeleri Yuvarlatılmış 11">
            <a:extLst>
              <a:ext uri="{FF2B5EF4-FFF2-40B4-BE49-F238E27FC236}">
                <a16:creationId xmlns:a16="http://schemas.microsoft.com/office/drawing/2014/main" id="{E318C663-5A0C-4895-A7EF-5578EAE173BC}"/>
              </a:ext>
            </a:extLst>
          </p:cNvPr>
          <p:cNvSpPr/>
          <p:nvPr/>
        </p:nvSpPr>
        <p:spPr>
          <a:xfrm>
            <a:off x="2725895" y="4339034"/>
            <a:ext cx="1224136" cy="288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latin typeface="Times New Roman" panose="02020603050405020304" pitchFamily="18" charset="0"/>
                <a:cs typeface="Times New Roman" panose="02020603050405020304" pitchFamily="18" charset="0"/>
              </a:rPr>
              <a:t>Agrega</a:t>
            </a:r>
          </a:p>
        </p:txBody>
      </p:sp>
      <p:sp>
        <p:nvSpPr>
          <p:cNvPr id="13" name="Dikdörtgen: Köşeleri Yuvarlatılmış 12">
            <a:extLst>
              <a:ext uri="{FF2B5EF4-FFF2-40B4-BE49-F238E27FC236}">
                <a16:creationId xmlns:a16="http://schemas.microsoft.com/office/drawing/2014/main" id="{C8F5E404-3D2F-4717-A8BD-B326B5519CE8}"/>
              </a:ext>
            </a:extLst>
          </p:cNvPr>
          <p:cNvSpPr/>
          <p:nvPr/>
        </p:nvSpPr>
        <p:spPr>
          <a:xfrm>
            <a:off x="1470705" y="1660742"/>
            <a:ext cx="1882108" cy="438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latin typeface="Times New Roman" panose="02020603050405020304" pitchFamily="18" charset="0"/>
                <a:cs typeface="Times New Roman" panose="02020603050405020304" pitchFamily="18" charset="0"/>
              </a:rPr>
              <a:t>Katkı Maddeleri</a:t>
            </a:r>
          </a:p>
        </p:txBody>
      </p:sp>
      <p:sp>
        <p:nvSpPr>
          <p:cNvPr id="15" name="Dikdörtgen 14">
            <a:extLst>
              <a:ext uri="{FF2B5EF4-FFF2-40B4-BE49-F238E27FC236}">
                <a16:creationId xmlns:a16="http://schemas.microsoft.com/office/drawing/2014/main" id="{94057505-8040-47C8-A981-C453776DA82C}"/>
              </a:ext>
            </a:extLst>
          </p:cNvPr>
          <p:cNvSpPr/>
          <p:nvPr/>
        </p:nvSpPr>
        <p:spPr>
          <a:xfrm>
            <a:off x="4788024" y="411510"/>
            <a:ext cx="4032448" cy="4392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a:extLst>
              <a:ext uri="{FF2B5EF4-FFF2-40B4-BE49-F238E27FC236}">
                <a16:creationId xmlns:a16="http://schemas.microsoft.com/office/drawing/2014/main" id="{4159CBEA-7110-49C5-9419-7C1BB2010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229" y="556865"/>
            <a:ext cx="1064037" cy="1064037"/>
          </a:xfrm>
          <a:prstGeom prst="rect">
            <a:avLst/>
          </a:prstGeom>
        </p:spPr>
      </p:pic>
      <p:pic>
        <p:nvPicPr>
          <p:cNvPr id="21" name="Resim 20">
            <a:extLst>
              <a:ext uri="{FF2B5EF4-FFF2-40B4-BE49-F238E27FC236}">
                <a16:creationId xmlns:a16="http://schemas.microsoft.com/office/drawing/2014/main" id="{EA5C680B-B4F7-4716-87C1-792922E55F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353" y="556865"/>
            <a:ext cx="1408813" cy="996934"/>
          </a:xfrm>
          <a:prstGeom prst="rect">
            <a:avLst/>
          </a:prstGeom>
        </p:spPr>
      </p:pic>
      <p:pic>
        <p:nvPicPr>
          <p:cNvPr id="23" name="Resim 22">
            <a:extLst>
              <a:ext uri="{FF2B5EF4-FFF2-40B4-BE49-F238E27FC236}">
                <a16:creationId xmlns:a16="http://schemas.microsoft.com/office/drawing/2014/main" id="{C2690CA5-5E22-44D1-8C27-F34D159593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9198" y="2247089"/>
            <a:ext cx="2430095" cy="1366928"/>
          </a:xfrm>
          <a:prstGeom prst="rect">
            <a:avLst/>
          </a:prstGeom>
        </p:spPr>
      </p:pic>
      <p:sp>
        <p:nvSpPr>
          <p:cNvPr id="24" name="Dikdörtgen: Köşeleri Yuvarlatılmış 23">
            <a:extLst>
              <a:ext uri="{FF2B5EF4-FFF2-40B4-BE49-F238E27FC236}">
                <a16:creationId xmlns:a16="http://schemas.microsoft.com/office/drawing/2014/main" id="{00C8171F-0AB1-45B2-8F2E-8D5E6082DA98}"/>
              </a:ext>
            </a:extLst>
          </p:cNvPr>
          <p:cNvSpPr/>
          <p:nvPr/>
        </p:nvSpPr>
        <p:spPr>
          <a:xfrm>
            <a:off x="5863191" y="3900690"/>
            <a:ext cx="1882108" cy="438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latin typeface="Times New Roman" panose="02020603050405020304" pitchFamily="18" charset="0"/>
                <a:cs typeface="Times New Roman" panose="02020603050405020304" pitchFamily="18" charset="0"/>
              </a:rPr>
              <a:t>Hazır Beton</a:t>
            </a:r>
          </a:p>
        </p:txBody>
      </p:sp>
    </p:spTree>
    <p:extLst>
      <p:ext uri="{BB962C8B-B14F-4D97-AF65-F5344CB8AC3E}">
        <p14:creationId xmlns:p14="http://schemas.microsoft.com/office/powerpoint/2010/main" val="407429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FB82CF7-2060-4372-8CC9-CC7E564AE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68596102-B2E4-4F4C-BBED-9E7A7C814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62570322-5B67-467D-9218-9CC95BF69267}"/>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Hazır Beton</a:t>
            </a:r>
            <a:endParaRPr lang="tr-TR" sz="2400" b="1" dirty="0">
              <a:solidFill>
                <a:srgbClr val="FF0000"/>
              </a:solidFill>
            </a:endParaRPr>
          </a:p>
        </p:txBody>
      </p:sp>
      <p:sp>
        <p:nvSpPr>
          <p:cNvPr id="7" name="Dikdörtgen: Köşeleri Yuvarlatılmış 6">
            <a:extLst>
              <a:ext uri="{FF2B5EF4-FFF2-40B4-BE49-F238E27FC236}">
                <a16:creationId xmlns:a16="http://schemas.microsoft.com/office/drawing/2014/main" id="{406950AE-7CA3-49F5-8FB3-5B260CAAFB61}"/>
              </a:ext>
            </a:extLst>
          </p:cNvPr>
          <p:cNvSpPr/>
          <p:nvPr/>
        </p:nvSpPr>
        <p:spPr>
          <a:xfrm>
            <a:off x="882297" y="1368809"/>
            <a:ext cx="7585729"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Hazır beton TS EN 206 standardı kapsamında </a:t>
            </a:r>
            <a:r>
              <a:rPr lang="tr-TR" sz="1800" dirty="0">
                <a:solidFill>
                  <a:schemeClr val="tx1"/>
                </a:solidFill>
                <a:effectLst/>
                <a:latin typeface="Times New Roman" panose="02020603050405020304" pitchFamily="18" charset="0"/>
                <a:cs typeface="Times New Roman" panose="02020603050405020304" pitchFamily="18" charset="0"/>
              </a:rPr>
              <a:t>“G Uygunluk Belgesi”ne tabidir.</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8" name="Dikdörtgen: Köşeleri Yuvarlatılmış 7">
            <a:extLst>
              <a:ext uri="{FF2B5EF4-FFF2-40B4-BE49-F238E27FC236}">
                <a16:creationId xmlns:a16="http://schemas.microsoft.com/office/drawing/2014/main" id="{754D3832-46B2-4143-BF01-39BB8BD61511}"/>
              </a:ext>
            </a:extLst>
          </p:cNvPr>
          <p:cNvSpPr/>
          <p:nvPr/>
        </p:nvSpPr>
        <p:spPr>
          <a:xfrm>
            <a:off x="882297" y="2506587"/>
            <a:ext cx="7585729"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G işareti yönetmeliğine göre betonun uygunluk teyit sistemi </a:t>
            </a:r>
            <a:r>
              <a:rPr lang="tr-TR" sz="1800" dirty="0">
                <a:solidFill>
                  <a:srgbClr val="FF0000"/>
                </a:solidFill>
                <a:effectLst/>
                <a:latin typeface="Times New Roman" panose="02020603050405020304" pitchFamily="18" charset="0"/>
                <a:cs typeface="Times New Roman" panose="02020603050405020304" pitchFamily="18" charset="0"/>
              </a:rPr>
              <a:t>“1+ ”</a:t>
            </a:r>
            <a:r>
              <a:rPr lang="tr-TR" sz="1800" dirty="0">
                <a:solidFill>
                  <a:schemeClr val="tx1"/>
                </a:solidFill>
                <a:effectLst/>
                <a:latin typeface="Times New Roman" panose="02020603050405020304" pitchFamily="18" charset="0"/>
                <a:cs typeface="Times New Roman" panose="02020603050405020304" pitchFamily="18" charset="0"/>
              </a:rPr>
              <a:t>dır.</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9" name="Dikdörtgen: Köşeleri Yuvarlatılmış 8">
            <a:extLst>
              <a:ext uri="{FF2B5EF4-FFF2-40B4-BE49-F238E27FC236}">
                <a16:creationId xmlns:a16="http://schemas.microsoft.com/office/drawing/2014/main" id="{D70888F1-B6B3-4D31-A8CB-CA4DCF9560D2}"/>
              </a:ext>
            </a:extLst>
          </p:cNvPr>
          <p:cNvSpPr/>
          <p:nvPr/>
        </p:nvSpPr>
        <p:spPr>
          <a:xfrm>
            <a:off x="882296" y="3644366"/>
            <a:ext cx="7585729" cy="115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dirty="0">
                <a:solidFill>
                  <a:schemeClr val="tx1"/>
                </a:solidFill>
                <a:effectLst/>
                <a:latin typeface="Times New Roman" panose="02020603050405020304" pitchFamily="18" charset="0"/>
                <a:cs typeface="Times New Roman" panose="02020603050405020304" pitchFamily="18" charset="0"/>
              </a:rPr>
              <a:t>G işaretlemesine tabi yapı malzemelerinin uygunluk değerlendirmesi, </a:t>
            </a:r>
            <a:r>
              <a:rPr lang="tr-TR" sz="1800" dirty="0">
                <a:solidFill>
                  <a:srgbClr val="FF0000"/>
                </a:solidFill>
                <a:effectLst/>
                <a:latin typeface="Times New Roman" panose="02020603050405020304" pitchFamily="18" charset="0"/>
                <a:cs typeface="Times New Roman" panose="02020603050405020304" pitchFamily="18" charset="0"/>
              </a:rPr>
              <a:t>T.C. Çevre, Şehircilik ve İklim Değişikliği Bakanlığı</a:t>
            </a:r>
            <a:r>
              <a:rPr lang="tr-TR" sz="1800" dirty="0">
                <a:solidFill>
                  <a:schemeClr val="tx1"/>
                </a:solidFill>
                <a:effectLst/>
                <a:latin typeface="Times New Roman" panose="02020603050405020304" pitchFamily="18" charset="0"/>
                <a:cs typeface="Times New Roman" panose="02020603050405020304" pitchFamily="18" charset="0"/>
              </a:rPr>
              <a:t> tarafından yetkilendirilmiş uygunluk değerlendirme kuruluşları tarafından gerçekleştirilmektedir.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12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67CDF6B-EB04-4BD8-9DBB-961D8C098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61E46010-4D0C-4C4E-B907-F71A87F32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26A2BE31-5696-4CF7-A0AA-36B5BD12B40F}"/>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Uygunluk Teyit Sistemleri</a:t>
            </a:r>
            <a:endParaRPr lang="tr-TR" sz="2400" b="1" dirty="0">
              <a:solidFill>
                <a:srgbClr val="FF0000"/>
              </a:solidFill>
            </a:endParaRPr>
          </a:p>
        </p:txBody>
      </p:sp>
      <p:graphicFrame>
        <p:nvGraphicFramePr>
          <p:cNvPr id="7" name="Tablo 7">
            <a:extLst>
              <a:ext uri="{FF2B5EF4-FFF2-40B4-BE49-F238E27FC236}">
                <a16:creationId xmlns:a16="http://schemas.microsoft.com/office/drawing/2014/main" id="{3598B762-DC11-4396-9E09-78AA52421501}"/>
              </a:ext>
            </a:extLst>
          </p:cNvPr>
          <p:cNvGraphicFramePr>
            <a:graphicFrameLocks noGrp="1"/>
          </p:cNvGraphicFramePr>
          <p:nvPr>
            <p:extLst>
              <p:ext uri="{D42A27DB-BD31-4B8C-83A1-F6EECF244321}">
                <p14:modId xmlns:p14="http://schemas.microsoft.com/office/powerpoint/2010/main" val="2100486671"/>
              </p:ext>
            </p:extLst>
          </p:nvPr>
        </p:nvGraphicFramePr>
        <p:xfrm>
          <a:off x="1907704" y="1271424"/>
          <a:ext cx="6096000" cy="2890520"/>
        </p:xfrm>
        <a:graphic>
          <a:graphicData uri="http://schemas.openxmlformats.org/drawingml/2006/table">
            <a:tbl>
              <a:tblPr firstRow="1" bandRow="1">
                <a:tableStyleId>{21E4AEA4-8DFA-4A89-87EB-49C32662AFE0}</a:tableStyleId>
              </a:tblPr>
              <a:tblGrid>
                <a:gridCol w="2520280">
                  <a:extLst>
                    <a:ext uri="{9D8B030D-6E8A-4147-A177-3AD203B41FA5}">
                      <a16:colId xmlns:a16="http://schemas.microsoft.com/office/drawing/2014/main" val="2782480178"/>
                    </a:ext>
                  </a:extLst>
                </a:gridCol>
                <a:gridCol w="595953">
                  <a:extLst>
                    <a:ext uri="{9D8B030D-6E8A-4147-A177-3AD203B41FA5}">
                      <a16:colId xmlns:a16="http://schemas.microsoft.com/office/drawing/2014/main" val="796897036"/>
                    </a:ext>
                  </a:extLst>
                </a:gridCol>
                <a:gridCol w="595953">
                  <a:extLst>
                    <a:ext uri="{9D8B030D-6E8A-4147-A177-3AD203B41FA5}">
                      <a16:colId xmlns:a16="http://schemas.microsoft.com/office/drawing/2014/main" val="2526845628"/>
                    </a:ext>
                  </a:extLst>
                </a:gridCol>
                <a:gridCol w="595954">
                  <a:extLst>
                    <a:ext uri="{9D8B030D-6E8A-4147-A177-3AD203B41FA5}">
                      <a16:colId xmlns:a16="http://schemas.microsoft.com/office/drawing/2014/main" val="3580186972"/>
                    </a:ext>
                  </a:extLst>
                </a:gridCol>
                <a:gridCol w="595954">
                  <a:extLst>
                    <a:ext uri="{9D8B030D-6E8A-4147-A177-3AD203B41FA5}">
                      <a16:colId xmlns:a16="http://schemas.microsoft.com/office/drawing/2014/main" val="1672092759"/>
                    </a:ext>
                  </a:extLst>
                </a:gridCol>
                <a:gridCol w="595953">
                  <a:extLst>
                    <a:ext uri="{9D8B030D-6E8A-4147-A177-3AD203B41FA5}">
                      <a16:colId xmlns:a16="http://schemas.microsoft.com/office/drawing/2014/main" val="3183451035"/>
                    </a:ext>
                  </a:extLst>
                </a:gridCol>
                <a:gridCol w="595953">
                  <a:extLst>
                    <a:ext uri="{9D8B030D-6E8A-4147-A177-3AD203B41FA5}">
                      <a16:colId xmlns:a16="http://schemas.microsoft.com/office/drawing/2014/main" val="261424714"/>
                    </a:ext>
                  </a:extLst>
                </a:gridCol>
              </a:tblGrid>
              <a:tr h="370840">
                <a:tc>
                  <a:txBody>
                    <a:bodyPr/>
                    <a:lstStyle/>
                    <a:p>
                      <a:r>
                        <a:rPr lang="tr-TR" sz="1600" dirty="0">
                          <a:latin typeface="Times New Roman" panose="02020603050405020304" pitchFamily="18" charset="0"/>
                          <a:cs typeface="Times New Roman" panose="02020603050405020304" pitchFamily="18" charset="0"/>
                        </a:rPr>
                        <a:t>Sistemler</a:t>
                      </a:r>
                    </a:p>
                  </a:txBody>
                  <a:tcPr/>
                </a:tc>
                <a:tc>
                  <a:txBody>
                    <a:bodyPr/>
                    <a:lstStyle/>
                    <a:p>
                      <a:pPr algn="ctr"/>
                      <a:r>
                        <a:rPr lang="tr-TR" sz="1600" dirty="0">
                          <a:latin typeface="+mj-lt"/>
                        </a:rPr>
                        <a:t>1+</a:t>
                      </a:r>
                    </a:p>
                  </a:txBody>
                  <a:tcPr/>
                </a:tc>
                <a:tc>
                  <a:txBody>
                    <a:bodyPr/>
                    <a:lstStyle/>
                    <a:p>
                      <a:pPr algn="ctr"/>
                      <a:r>
                        <a:rPr lang="tr-TR" sz="1600" dirty="0">
                          <a:latin typeface="+mj-lt"/>
                        </a:rPr>
                        <a:t>1</a:t>
                      </a:r>
                    </a:p>
                  </a:txBody>
                  <a:tcPr/>
                </a:tc>
                <a:tc>
                  <a:txBody>
                    <a:bodyPr/>
                    <a:lstStyle/>
                    <a:p>
                      <a:pPr algn="ctr"/>
                      <a:r>
                        <a:rPr lang="tr-TR" sz="1600" dirty="0">
                          <a:latin typeface="+mj-lt"/>
                        </a:rPr>
                        <a:t>2+</a:t>
                      </a:r>
                    </a:p>
                  </a:txBody>
                  <a:tcPr/>
                </a:tc>
                <a:tc>
                  <a:txBody>
                    <a:bodyPr/>
                    <a:lstStyle/>
                    <a:p>
                      <a:pPr algn="ctr"/>
                      <a:r>
                        <a:rPr lang="tr-TR" sz="1600" dirty="0">
                          <a:latin typeface="+mj-lt"/>
                        </a:rPr>
                        <a:t>2</a:t>
                      </a:r>
                    </a:p>
                  </a:txBody>
                  <a:tcPr/>
                </a:tc>
                <a:tc>
                  <a:txBody>
                    <a:bodyPr/>
                    <a:lstStyle/>
                    <a:p>
                      <a:pPr algn="ctr"/>
                      <a:r>
                        <a:rPr lang="tr-TR" sz="1600" dirty="0">
                          <a:latin typeface="+mj-lt"/>
                        </a:rPr>
                        <a:t>3</a:t>
                      </a:r>
                    </a:p>
                  </a:txBody>
                  <a:tcPr/>
                </a:tc>
                <a:tc>
                  <a:txBody>
                    <a:bodyPr/>
                    <a:lstStyle/>
                    <a:p>
                      <a:pPr algn="ctr"/>
                      <a:r>
                        <a:rPr lang="tr-TR" sz="1600" dirty="0">
                          <a:latin typeface="+mj-lt"/>
                        </a:rPr>
                        <a:t>4</a:t>
                      </a:r>
                    </a:p>
                  </a:txBody>
                  <a:tcPr/>
                </a:tc>
                <a:extLst>
                  <a:ext uri="{0D108BD9-81ED-4DB2-BD59-A6C34878D82A}">
                    <a16:rowId xmlns:a16="http://schemas.microsoft.com/office/drawing/2014/main" val="2244105103"/>
                  </a:ext>
                </a:extLst>
              </a:tr>
              <a:tr h="370840">
                <a:tc>
                  <a:txBody>
                    <a:bodyPr/>
                    <a:lstStyle/>
                    <a:p>
                      <a:r>
                        <a:rPr lang="tr-TR" sz="1400" dirty="0">
                          <a:latin typeface="+mj-lt"/>
                        </a:rPr>
                        <a:t>Başlangıç Tip Deneyi</a:t>
                      </a:r>
                    </a:p>
                  </a:txBody>
                  <a:tcPr anchor="ctr"/>
                </a:tc>
                <a:tc>
                  <a:txBody>
                    <a:bodyPr/>
                    <a:lstStyle/>
                    <a:p>
                      <a:pPr algn="ctr"/>
                      <a:r>
                        <a:rPr lang="tr-TR" sz="1400" dirty="0">
                          <a:latin typeface="+mj-lt"/>
                        </a:rPr>
                        <a:t>UDK</a:t>
                      </a:r>
                    </a:p>
                  </a:txBody>
                  <a:tcPr anchor="ctr"/>
                </a:tc>
                <a:tc>
                  <a:txBody>
                    <a:bodyPr/>
                    <a:lstStyle/>
                    <a:p>
                      <a:pPr algn="ctr"/>
                      <a:r>
                        <a:rPr lang="tr-TR" sz="1400" dirty="0">
                          <a:latin typeface="+mj-lt"/>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extLst>
                  <a:ext uri="{0D108BD9-81ED-4DB2-BD59-A6C34878D82A}">
                    <a16:rowId xmlns:a16="http://schemas.microsoft.com/office/drawing/2014/main" val="3863425377"/>
                  </a:ext>
                </a:extLst>
              </a:tr>
              <a:tr h="370840">
                <a:tc>
                  <a:txBody>
                    <a:bodyPr/>
                    <a:lstStyle/>
                    <a:p>
                      <a:r>
                        <a:rPr lang="tr-TR" sz="1400" dirty="0">
                          <a:latin typeface="+mj-lt"/>
                        </a:rPr>
                        <a:t>Fabrika Üretim Kontrolü</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extLst>
                  <a:ext uri="{0D108BD9-81ED-4DB2-BD59-A6C34878D82A}">
                    <a16:rowId xmlns:a16="http://schemas.microsoft.com/office/drawing/2014/main" val="1950603575"/>
                  </a:ext>
                </a:extLst>
              </a:tr>
              <a:tr h="370840">
                <a:tc>
                  <a:txBody>
                    <a:bodyPr/>
                    <a:lstStyle/>
                    <a:p>
                      <a:pPr marL="0" algn="l" defTabSz="914400" rtl="0" eaLnBrk="1" latinLnBrk="0" hangingPunct="1"/>
                      <a:r>
                        <a:rPr lang="tr-TR" sz="1400" kern="1200" dirty="0">
                          <a:solidFill>
                            <a:schemeClr val="dk1"/>
                          </a:solidFill>
                          <a:latin typeface="+mj-lt"/>
                          <a:ea typeface="+mn-ea"/>
                          <a:cs typeface="+mn-cs"/>
                        </a:rPr>
                        <a:t>Fabrika Üretim Kontrolü İlk Tetkiki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extLst>
                  <a:ext uri="{0D108BD9-81ED-4DB2-BD59-A6C34878D82A}">
                    <a16:rowId xmlns:a16="http://schemas.microsoft.com/office/drawing/2014/main" val="3191179463"/>
                  </a:ext>
                </a:extLst>
              </a:tr>
              <a:tr h="370840">
                <a:tc>
                  <a:txBody>
                    <a:bodyPr/>
                    <a:lstStyle/>
                    <a:p>
                      <a:pPr marL="0" algn="l" defTabSz="914400" rtl="0" eaLnBrk="1" latinLnBrk="0" hangingPunct="1"/>
                      <a:r>
                        <a:rPr lang="tr-TR" sz="1400" kern="1200" dirty="0">
                          <a:solidFill>
                            <a:schemeClr val="dk1"/>
                          </a:solidFill>
                          <a:latin typeface="+mj-lt"/>
                          <a:ea typeface="+mn-ea"/>
                          <a:cs typeface="+mn-cs"/>
                        </a:rPr>
                        <a:t>Fabrika Üretim Kontrolü Gözetimi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extLst>
                  <a:ext uri="{0D108BD9-81ED-4DB2-BD59-A6C34878D82A}">
                    <a16:rowId xmlns:a16="http://schemas.microsoft.com/office/drawing/2014/main" val="2213679526"/>
                  </a:ext>
                </a:extLst>
              </a:tr>
              <a:tr h="370840">
                <a:tc>
                  <a:txBody>
                    <a:bodyPr/>
                    <a:lstStyle/>
                    <a:p>
                      <a:pPr marL="0" algn="l" defTabSz="914400" rtl="0" eaLnBrk="1" latinLnBrk="0" hangingPunct="1"/>
                      <a:r>
                        <a:rPr lang="tr-TR" sz="1400" kern="1200" dirty="0">
                          <a:solidFill>
                            <a:schemeClr val="dk1"/>
                          </a:solidFill>
                          <a:latin typeface="+mj-lt"/>
                          <a:ea typeface="+mn-ea"/>
                          <a:cs typeface="+mn-cs"/>
                        </a:rPr>
                        <a:t>Planlı Deney</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extLst>
                  <a:ext uri="{0D108BD9-81ED-4DB2-BD59-A6C34878D82A}">
                    <a16:rowId xmlns:a16="http://schemas.microsoft.com/office/drawing/2014/main" val="2762424586"/>
                  </a:ext>
                </a:extLst>
              </a:tr>
              <a:tr h="370840">
                <a:tc>
                  <a:txBody>
                    <a:bodyPr/>
                    <a:lstStyle/>
                    <a:p>
                      <a:pPr marL="0" algn="l" defTabSz="914400" rtl="0" eaLnBrk="1" latinLnBrk="0" hangingPunct="1"/>
                      <a:r>
                        <a:rPr lang="tr-TR" sz="1400" kern="1200" dirty="0">
                          <a:solidFill>
                            <a:schemeClr val="dk1"/>
                          </a:solidFill>
                          <a:latin typeface="+mj-lt"/>
                          <a:ea typeface="+mn-ea"/>
                          <a:cs typeface="+mn-cs"/>
                        </a:rPr>
                        <a:t>Takip Deneyi</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UDK</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tc>
                  <a:txBody>
                    <a:bodyPr/>
                    <a:lstStyle/>
                    <a:p>
                      <a:pPr marL="0" algn="ctr" defTabSz="914400" rtl="0" eaLnBrk="1" latinLnBrk="0" hangingPunct="1"/>
                      <a:r>
                        <a:rPr lang="tr-TR" sz="1400" kern="1200" dirty="0">
                          <a:solidFill>
                            <a:schemeClr val="dk1"/>
                          </a:solidFill>
                          <a:latin typeface="+mj-lt"/>
                          <a:ea typeface="+mn-ea"/>
                          <a:cs typeface="+mn-cs"/>
                        </a:rPr>
                        <a:t>X</a:t>
                      </a:r>
                    </a:p>
                  </a:txBody>
                  <a:tcPr anchor="ctr"/>
                </a:tc>
                <a:extLst>
                  <a:ext uri="{0D108BD9-81ED-4DB2-BD59-A6C34878D82A}">
                    <a16:rowId xmlns:a16="http://schemas.microsoft.com/office/drawing/2014/main" val="3033460719"/>
                  </a:ext>
                </a:extLst>
              </a:tr>
            </a:tbl>
          </a:graphicData>
        </a:graphic>
      </p:graphicFrame>
      <p:sp>
        <p:nvSpPr>
          <p:cNvPr id="8" name="Metin kutusu 7">
            <a:extLst>
              <a:ext uri="{FF2B5EF4-FFF2-40B4-BE49-F238E27FC236}">
                <a16:creationId xmlns:a16="http://schemas.microsoft.com/office/drawing/2014/main" id="{E579DC16-FF12-462F-8322-D65020218683}"/>
              </a:ext>
            </a:extLst>
          </p:cNvPr>
          <p:cNvSpPr txBox="1"/>
          <p:nvPr/>
        </p:nvSpPr>
        <p:spPr>
          <a:xfrm>
            <a:off x="1907704" y="4251256"/>
            <a:ext cx="4464107" cy="307777"/>
          </a:xfrm>
          <a:prstGeom prst="rect">
            <a:avLst/>
          </a:prstGeom>
          <a:noFill/>
        </p:spPr>
        <p:txBody>
          <a:bodyPr wrap="none" rtlCol="0">
            <a:spAutoFit/>
          </a:bodyPr>
          <a:lstStyle/>
          <a:p>
            <a:r>
              <a:rPr lang="tr-TR" sz="1400" dirty="0">
                <a:latin typeface="+mj-lt"/>
              </a:rPr>
              <a:t>UDK : Yetkilendirilmiş Uygunluk Değerlendirme Kuruluşu</a:t>
            </a:r>
          </a:p>
        </p:txBody>
      </p:sp>
      <p:sp>
        <p:nvSpPr>
          <p:cNvPr id="9" name="Metin kutusu 8">
            <a:extLst>
              <a:ext uri="{FF2B5EF4-FFF2-40B4-BE49-F238E27FC236}">
                <a16:creationId xmlns:a16="http://schemas.microsoft.com/office/drawing/2014/main" id="{489DD35C-C3E1-44F6-9D4B-D8CEB9C9F184}"/>
              </a:ext>
            </a:extLst>
          </p:cNvPr>
          <p:cNvSpPr txBox="1"/>
          <p:nvPr/>
        </p:nvSpPr>
        <p:spPr>
          <a:xfrm>
            <a:off x="1903144" y="4509845"/>
            <a:ext cx="1016625" cy="307777"/>
          </a:xfrm>
          <a:prstGeom prst="rect">
            <a:avLst/>
          </a:prstGeom>
          <a:noFill/>
        </p:spPr>
        <p:txBody>
          <a:bodyPr wrap="none" rtlCol="0">
            <a:spAutoFit/>
          </a:bodyPr>
          <a:lstStyle/>
          <a:p>
            <a:r>
              <a:rPr lang="tr-TR" sz="1400" dirty="0">
                <a:latin typeface="+mj-lt"/>
              </a:rPr>
              <a:t>İ : İmalatçı </a:t>
            </a:r>
          </a:p>
        </p:txBody>
      </p:sp>
    </p:spTree>
    <p:extLst>
      <p:ext uri="{BB962C8B-B14F-4D97-AF65-F5344CB8AC3E}">
        <p14:creationId xmlns:p14="http://schemas.microsoft.com/office/powerpoint/2010/main" val="127955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B553EF8-0C8B-42AA-A663-4823B1944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6" name="Dikdörtgen: Köşeleri Yuvarlatılmış 5">
            <a:extLst>
              <a:ext uri="{FF2B5EF4-FFF2-40B4-BE49-F238E27FC236}">
                <a16:creationId xmlns:a16="http://schemas.microsoft.com/office/drawing/2014/main" id="{0776BCD5-D82A-42EC-8411-5EC8A1356B66}"/>
              </a:ext>
            </a:extLst>
          </p:cNvPr>
          <p:cNvSpPr/>
          <p:nvPr/>
        </p:nvSpPr>
        <p:spPr>
          <a:xfrm>
            <a:off x="382704" y="2211710"/>
            <a:ext cx="1512168"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latin typeface="+mj-lt"/>
              </a:rPr>
              <a:t>Fabrika Üretim Kontrol Dokümanının Hazırlanması</a:t>
            </a:r>
          </a:p>
        </p:txBody>
      </p:sp>
      <p:sp>
        <p:nvSpPr>
          <p:cNvPr id="7" name="Metin kutusu 6">
            <a:extLst>
              <a:ext uri="{FF2B5EF4-FFF2-40B4-BE49-F238E27FC236}">
                <a16:creationId xmlns:a16="http://schemas.microsoft.com/office/drawing/2014/main" id="{9DA6D59D-D8DB-4DB1-87DE-43B1BEB33F30}"/>
              </a:ext>
            </a:extLst>
          </p:cNvPr>
          <p:cNvSpPr txBox="1"/>
          <p:nvPr/>
        </p:nvSpPr>
        <p:spPr>
          <a:xfrm>
            <a:off x="442077" y="3241805"/>
            <a:ext cx="1404156" cy="954107"/>
          </a:xfrm>
          <a:prstGeom prst="rect">
            <a:avLst/>
          </a:prstGeom>
          <a:noFill/>
        </p:spPr>
        <p:txBody>
          <a:bodyPr wrap="square" lIns="72000" rtlCol="0">
            <a:spAutoFit/>
          </a:bodyPr>
          <a:lstStyle/>
          <a:p>
            <a:pPr algn="ctr"/>
            <a:r>
              <a:rPr lang="tr-TR" sz="1400" dirty="0">
                <a:latin typeface="+mj-lt"/>
              </a:rPr>
              <a:t>Kalite El Kitabı</a:t>
            </a:r>
          </a:p>
          <a:p>
            <a:pPr algn="ctr"/>
            <a:r>
              <a:rPr lang="tr-TR" sz="1400" dirty="0">
                <a:latin typeface="+mj-lt"/>
              </a:rPr>
              <a:t>Prosedürler</a:t>
            </a:r>
          </a:p>
          <a:p>
            <a:pPr algn="ctr"/>
            <a:r>
              <a:rPr lang="tr-TR" sz="1400" dirty="0">
                <a:latin typeface="+mj-lt"/>
              </a:rPr>
              <a:t>Talimatlar</a:t>
            </a:r>
          </a:p>
          <a:p>
            <a:pPr algn="ctr"/>
            <a:r>
              <a:rPr lang="tr-TR" sz="1400" dirty="0" err="1">
                <a:latin typeface="+mj-lt"/>
              </a:rPr>
              <a:t>DÖF’ler</a:t>
            </a:r>
            <a:endParaRPr lang="tr-TR" sz="1400" dirty="0">
              <a:latin typeface="+mj-lt"/>
            </a:endParaRPr>
          </a:p>
        </p:txBody>
      </p:sp>
      <p:sp>
        <p:nvSpPr>
          <p:cNvPr id="8" name="Dikdörtgen: Köşeleri Yuvarlatılmış 7">
            <a:extLst>
              <a:ext uri="{FF2B5EF4-FFF2-40B4-BE49-F238E27FC236}">
                <a16:creationId xmlns:a16="http://schemas.microsoft.com/office/drawing/2014/main" id="{A0606832-267C-47C6-8C0D-D6A899B47937}"/>
              </a:ext>
            </a:extLst>
          </p:cNvPr>
          <p:cNvSpPr/>
          <p:nvPr/>
        </p:nvSpPr>
        <p:spPr>
          <a:xfrm>
            <a:off x="2472540" y="2211710"/>
            <a:ext cx="1512168"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latin typeface="Times New Roman" panose="02020603050405020304" pitchFamily="18" charset="0"/>
                <a:cs typeface="Times New Roman" panose="02020603050405020304" pitchFamily="18" charset="0"/>
              </a:rPr>
              <a:t>Uygunluk Değerlendirmesi</a:t>
            </a:r>
          </a:p>
        </p:txBody>
      </p:sp>
      <p:sp>
        <p:nvSpPr>
          <p:cNvPr id="9" name="Metin kutusu 8">
            <a:extLst>
              <a:ext uri="{FF2B5EF4-FFF2-40B4-BE49-F238E27FC236}">
                <a16:creationId xmlns:a16="http://schemas.microsoft.com/office/drawing/2014/main" id="{01C859F1-77F6-4CF9-ADBB-A967150D92D2}"/>
              </a:ext>
            </a:extLst>
          </p:cNvPr>
          <p:cNvSpPr txBox="1"/>
          <p:nvPr/>
        </p:nvSpPr>
        <p:spPr>
          <a:xfrm>
            <a:off x="2526546" y="3241805"/>
            <a:ext cx="1404156" cy="523220"/>
          </a:xfrm>
          <a:prstGeom prst="rect">
            <a:avLst/>
          </a:prstGeom>
          <a:noFill/>
        </p:spPr>
        <p:txBody>
          <a:bodyPr wrap="square" lIns="72000" rtlCol="0">
            <a:spAutoFit/>
          </a:bodyPr>
          <a:lstStyle/>
          <a:p>
            <a:pPr algn="ctr"/>
            <a:r>
              <a:rPr lang="tr-TR" sz="1400" dirty="0">
                <a:latin typeface="+mj-lt"/>
              </a:rPr>
              <a:t>Dokümantasyon</a:t>
            </a:r>
          </a:p>
          <a:p>
            <a:pPr algn="ctr"/>
            <a:r>
              <a:rPr lang="tr-TR" sz="1400" dirty="0">
                <a:latin typeface="+mj-lt"/>
              </a:rPr>
              <a:t>Denetimi</a:t>
            </a:r>
          </a:p>
        </p:txBody>
      </p:sp>
      <p:sp>
        <p:nvSpPr>
          <p:cNvPr id="10" name="Metin kutusu 9">
            <a:extLst>
              <a:ext uri="{FF2B5EF4-FFF2-40B4-BE49-F238E27FC236}">
                <a16:creationId xmlns:a16="http://schemas.microsoft.com/office/drawing/2014/main" id="{DD2F9183-6E28-4139-9E32-958BE02C6E1C}"/>
              </a:ext>
            </a:extLst>
          </p:cNvPr>
          <p:cNvSpPr txBox="1"/>
          <p:nvPr/>
        </p:nvSpPr>
        <p:spPr>
          <a:xfrm>
            <a:off x="2526546" y="3861372"/>
            <a:ext cx="1404156" cy="523220"/>
          </a:xfrm>
          <a:prstGeom prst="rect">
            <a:avLst/>
          </a:prstGeom>
          <a:noFill/>
        </p:spPr>
        <p:txBody>
          <a:bodyPr wrap="square" lIns="72000" rtlCol="0">
            <a:spAutoFit/>
          </a:bodyPr>
          <a:lstStyle/>
          <a:p>
            <a:pPr algn="ctr"/>
            <a:r>
              <a:rPr lang="tr-TR" sz="1400" dirty="0">
                <a:latin typeface="+mj-lt"/>
              </a:rPr>
              <a:t>Ürün</a:t>
            </a:r>
          </a:p>
          <a:p>
            <a:pPr algn="ctr"/>
            <a:r>
              <a:rPr lang="tr-TR" sz="1400" dirty="0">
                <a:latin typeface="+mj-lt"/>
              </a:rPr>
              <a:t>Denetimi</a:t>
            </a:r>
          </a:p>
        </p:txBody>
      </p:sp>
      <p:sp>
        <p:nvSpPr>
          <p:cNvPr id="11" name="Ok: Sağ 10">
            <a:extLst>
              <a:ext uri="{FF2B5EF4-FFF2-40B4-BE49-F238E27FC236}">
                <a16:creationId xmlns:a16="http://schemas.microsoft.com/office/drawing/2014/main" id="{A73ABFB0-635E-4EB8-9CB5-C2100E1994C5}"/>
              </a:ext>
            </a:extLst>
          </p:cNvPr>
          <p:cNvSpPr/>
          <p:nvPr/>
        </p:nvSpPr>
        <p:spPr>
          <a:xfrm>
            <a:off x="2039626" y="261115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5C9D627B-BD5C-4658-B736-13F10136CF34}"/>
              </a:ext>
            </a:extLst>
          </p:cNvPr>
          <p:cNvSpPr/>
          <p:nvPr/>
        </p:nvSpPr>
        <p:spPr>
          <a:xfrm>
            <a:off x="4625869" y="1138508"/>
            <a:ext cx="1728192"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latin typeface="Times New Roman" panose="02020603050405020304" pitchFamily="18" charset="0"/>
                <a:cs typeface="Times New Roman" panose="02020603050405020304" pitchFamily="18" charset="0"/>
              </a:rPr>
              <a:t>G Belgesi</a:t>
            </a:r>
          </a:p>
          <a:p>
            <a:pPr algn="ctr"/>
            <a:r>
              <a:rPr lang="tr-TR" sz="1400" dirty="0">
                <a:latin typeface="Times New Roman" panose="02020603050405020304" pitchFamily="18" charset="0"/>
                <a:cs typeface="Times New Roman" panose="02020603050405020304" pitchFamily="18" charset="0"/>
              </a:rPr>
              <a:t>Düzenlenmesi (UDK)</a:t>
            </a:r>
          </a:p>
        </p:txBody>
      </p:sp>
      <p:sp>
        <p:nvSpPr>
          <p:cNvPr id="13" name="Dikdörtgen: Köşeleri Yuvarlatılmış 12">
            <a:extLst>
              <a:ext uri="{FF2B5EF4-FFF2-40B4-BE49-F238E27FC236}">
                <a16:creationId xmlns:a16="http://schemas.microsoft.com/office/drawing/2014/main" id="{2FFFA1F5-BD79-4845-9E99-6A3FEF368149}"/>
              </a:ext>
            </a:extLst>
          </p:cNvPr>
          <p:cNvSpPr/>
          <p:nvPr/>
        </p:nvSpPr>
        <p:spPr>
          <a:xfrm>
            <a:off x="4629518" y="3399842"/>
            <a:ext cx="1728192"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latin typeface="Times New Roman" panose="02020603050405020304" pitchFamily="18" charset="0"/>
                <a:cs typeface="Times New Roman" panose="02020603050405020304" pitchFamily="18" charset="0"/>
              </a:rPr>
              <a:t>G Uygunluk Beyanı</a:t>
            </a:r>
          </a:p>
          <a:p>
            <a:pPr algn="ctr"/>
            <a:r>
              <a:rPr lang="tr-TR" sz="1400" dirty="0">
                <a:latin typeface="Times New Roman" panose="02020603050405020304" pitchFamily="18" charset="0"/>
                <a:cs typeface="Times New Roman" panose="02020603050405020304" pitchFamily="18" charset="0"/>
              </a:rPr>
              <a:t>G Etiketi</a:t>
            </a:r>
          </a:p>
          <a:p>
            <a:pPr algn="ctr"/>
            <a:r>
              <a:rPr lang="tr-TR" sz="1400" dirty="0">
                <a:latin typeface="Times New Roman" panose="02020603050405020304" pitchFamily="18" charset="0"/>
                <a:cs typeface="Times New Roman" panose="02020603050405020304" pitchFamily="18" charset="0"/>
              </a:rPr>
              <a:t>( İ )</a:t>
            </a:r>
          </a:p>
        </p:txBody>
      </p:sp>
      <p:sp>
        <p:nvSpPr>
          <p:cNvPr id="14" name="Ok: Sağ 13">
            <a:extLst>
              <a:ext uri="{FF2B5EF4-FFF2-40B4-BE49-F238E27FC236}">
                <a16:creationId xmlns:a16="http://schemas.microsoft.com/office/drawing/2014/main" id="{B3B7ABE2-0962-4133-BC20-A0AB05373B4E}"/>
              </a:ext>
            </a:extLst>
          </p:cNvPr>
          <p:cNvSpPr/>
          <p:nvPr/>
        </p:nvSpPr>
        <p:spPr>
          <a:xfrm rot="19886597">
            <a:off x="4195987" y="193998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a16="http://schemas.microsoft.com/office/drawing/2014/main" id="{268B685E-8B24-4557-B21D-A2231F52432F}"/>
              </a:ext>
            </a:extLst>
          </p:cNvPr>
          <p:cNvSpPr/>
          <p:nvPr/>
        </p:nvSpPr>
        <p:spPr>
          <a:xfrm rot="1737130">
            <a:off x="4186566" y="3203005"/>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301CD8F1-9D88-41DF-AE69-C54F4BF1580C}"/>
              </a:ext>
            </a:extLst>
          </p:cNvPr>
          <p:cNvSpPr/>
          <p:nvPr/>
        </p:nvSpPr>
        <p:spPr>
          <a:xfrm>
            <a:off x="7096665" y="2251110"/>
            <a:ext cx="1512168"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a:latin typeface="Times New Roman" panose="02020603050405020304" pitchFamily="18" charset="0"/>
                <a:cs typeface="Times New Roman" panose="02020603050405020304" pitchFamily="18" charset="0"/>
              </a:rPr>
              <a:t>Piyasaya Arz</a:t>
            </a:r>
          </a:p>
        </p:txBody>
      </p:sp>
      <p:sp>
        <p:nvSpPr>
          <p:cNvPr id="20" name="Ok: Sağ 19">
            <a:extLst>
              <a:ext uri="{FF2B5EF4-FFF2-40B4-BE49-F238E27FC236}">
                <a16:creationId xmlns:a16="http://schemas.microsoft.com/office/drawing/2014/main" id="{02E6BACE-FA0D-43C5-AE6E-F2EF1FE08633}"/>
              </a:ext>
            </a:extLst>
          </p:cNvPr>
          <p:cNvSpPr/>
          <p:nvPr/>
        </p:nvSpPr>
        <p:spPr>
          <a:xfrm rot="19886597">
            <a:off x="6560081" y="320351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Sağ 20">
            <a:extLst>
              <a:ext uri="{FF2B5EF4-FFF2-40B4-BE49-F238E27FC236}">
                <a16:creationId xmlns:a16="http://schemas.microsoft.com/office/drawing/2014/main" id="{F02ACA0E-7AC8-4C76-9CAF-5F6BD83CFBC3}"/>
              </a:ext>
            </a:extLst>
          </p:cNvPr>
          <p:cNvSpPr/>
          <p:nvPr/>
        </p:nvSpPr>
        <p:spPr>
          <a:xfrm rot="1737130">
            <a:off x="6560257" y="1979893"/>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a:extLst>
              <a:ext uri="{FF2B5EF4-FFF2-40B4-BE49-F238E27FC236}">
                <a16:creationId xmlns:a16="http://schemas.microsoft.com/office/drawing/2014/main" id="{1D379F70-A6E7-48AD-A428-80F688274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23" name="Metin kutusu 22">
            <a:extLst>
              <a:ext uri="{FF2B5EF4-FFF2-40B4-BE49-F238E27FC236}">
                <a16:creationId xmlns:a16="http://schemas.microsoft.com/office/drawing/2014/main" id="{2F9F2695-F38C-4FDC-BDD3-65331324D594}"/>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G Belgesi Süreci</a:t>
            </a:r>
            <a:endParaRPr lang="tr-TR" sz="2400" b="1" dirty="0">
              <a:solidFill>
                <a:srgbClr val="FF0000"/>
              </a:solidFill>
            </a:endParaRPr>
          </a:p>
        </p:txBody>
      </p:sp>
    </p:spTree>
    <p:extLst>
      <p:ext uri="{BB962C8B-B14F-4D97-AF65-F5344CB8AC3E}">
        <p14:creationId xmlns:p14="http://schemas.microsoft.com/office/powerpoint/2010/main" val="376195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7" name="Metin kutusu 6"/>
          <p:cNvSpPr txBox="1"/>
          <p:nvPr/>
        </p:nvSpPr>
        <p:spPr>
          <a:xfrm>
            <a:off x="4344398" y="281027"/>
            <a:ext cx="1500732" cy="523220"/>
          </a:xfrm>
          <a:prstGeom prst="rect">
            <a:avLst/>
          </a:prstGeom>
          <a:noFill/>
        </p:spPr>
        <p:txBody>
          <a:bodyPr wrap="none" rtlCol="0">
            <a:spAutoFit/>
          </a:bodyPr>
          <a:lstStyle/>
          <a:p>
            <a:r>
              <a:rPr lang="tr-TR" sz="2800" b="1" dirty="0">
                <a:solidFill>
                  <a:srgbClr val="FF0000"/>
                </a:solidFill>
                <a:latin typeface="Times New Roman" pitchFamily="18" charset="0"/>
                <a:cs typeface="Times New Roman" pitchFamily="18" charset="0"/>
              </a:rPr>
              <a:t>İÇERİK</a:t>
            </a:r>
            <a:endParaRPr lang="tr-TR" b="1" dirty="0">
              <a:solidFill>
                <a:srgbClr val="FF0000"/>
              </a:solidFill>
              <a:latin typeface="Times New Roman" pitchFamily="18" charset="0"/>
              <a:cs typeface="Times New Roman" pitchFamily="18"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6" y="1923678"/>
            <a:ext cx="2304255" cy="1381460"/>
          </a:xfrm>
          <a:prstGeom prst="rect">
            <a:avLst/>
          </a:prstGeom>
        </p:spPr>
      </p:pic>
      <p:sp>
        <p:nvSpPr>
          <p:cNvPr id="9" name="Dikdörtgen 8"/>
          <p:cNvSpPr/>
          <p:nvPr/>
        </p:nvSpPr>
        <p:spPr>
          <a:xfrm>
            <a:off x="1858957" y="3698333"/>
            <a:ext cx="199182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tx1"/>
              </a:contourClr>
            </a:sp3d>
          </a:bodyPr>
          <a:lstStyle/>
          <a:p>
            <a:pPr algn="ctr"/>
            <a:r>
              <a:rPr lang="tr-TR" sz="2800" b="1" cap="none" spc="0" dirty="0">
                <a:ln w="11430"/>
                <a:gradFill flip="none" rotWithShape="1">
                  <a:gsLst>
                    <a:gs pos="0">
                      <a:schemeClr val="tx1"/>
                    </a:gs>
                    <a:gs pos="48000">
                      <a:schemeClr val="tx1"/>
                    </a:gs>
                    <a:gs pos="100000">
                      <a:schemeClr val="tx1"/>
                    </a:gs>
                  </a:gsLst>
                  <a:path path="rect">
                    <a:fillToRect l="100000" t="100000"/>
                  </a:path>
                  <a:tileRect r="-100000" b="-100000"/>
                </a:gradFill>
                <a:effectLst>
                  <a:outerShdw blurRad="50800" dist="39000" dir="5460000" algn="tl">
                    <a:srgbClr val="000000">
                      <a:alpha val="39000"/>
                    </a:srgbClr>
                  </a:outerShdw>
                </a:effectLst>
                <a:latin typeface="Times New Roman" pitchFamily="18" charset="0"/>
                <a:cs typeface="Times New Roman" pitchFamily="18" charset="0"/>
              </a:rPr>
              <a:t>MEVZUAT</a:t>
            </a:r>
            <a:endParaRPr lang="tr-TR" sz="4400" b="1" cap="none" spc="0" dirty="0">
              <a:ln w="11430"/>
              <a:gradFill flip="none" rotWithShape="1">
                <a:gsLst>
                  <a:gs pos="0">
                    <a:schemeClr val="tx1"/>
                  </a:gs>
                  <a:gs pos="48000">
                    <a:schemeClr val="tx1"/>
                  </a:gs>
                  <a:gs pos="100000">
                    <a:schemeClr val="tx1"/>
                  </a:gs>
                </a:gsLst>
                <a:path path="rect">
                  <a:fillToRect l="100000" t="100000"/>
                </a:path>
                <a:tileRect r="-100000" b="-100000"/>
              </a:gradFill>
              <a:effectLst>
                <a:outerShdw blurRad="50800" dist="39000" dir="5460000" algn="tl">
                  <a:srgbClr val="000000">
                    <a:alpha val="39000"/>
                  </a:srgbClr>
                </a:outerShdw>
              </a:effectLst>
              <a:latin typeface="Times New Roman" pitchFamily="18" charset="0"/>
              <a:cs typeface="Times New Roman" pitchFamily="18" charset="0"/>
            </a:endParaRPr>
          </a:p>
        </p:txBody>
      </p:sp>
      <p:sp>
        <p:nvSpPr>
          <p:cNvPr id="11" name="Dikdörtgen 10"/>
          <p:cNvSpPr/>
          <p:nvPr/>
        </p:nvSpPr>
        <p:spPr>
          <a:xfrm>
            <a:off x="5094764" y="3536751"/>
            <a:ext cx="3236784"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tx1"/>
              </a:contourClr>
            </a:sp3d>
          </a:bodyPr>
          <a:lstStyle/>
          <a:p>
            <a:pPr algn="ctr"/>
            <a:r>
              <a:rPr lang="tr-TR" sz="2800" b="1" dirty="0">
                <a:ln w="11430"/>
                <a:gradFill flip="none" rotWithShape="1">
                  <a:gsLst>
                    <a:gs pos="0">
                      <a:schemeClr val="tx1"/>
                    </a:gs>
                    <a:gs pos="48000">
                      <a:schemeClr val="tx1"/>
                    </a:gs>
                    <a:gs pos="100000">
                      <a:schemeClr val="tx1"/>
                    </a:gs>
                  </a:gsLst>
                  <a:path path="rect">
                    <a:fillToRect l="100000" t="100000"/>
                  </a:path>
                  <a:tileRect r="-100000" b="-100000"/>
                </a:gradFill>
                <a:effectLst>
                  <a:outerShdw blurRad="50800" dist="39000" dir="5460000" algn="tl">
                    <a:srgbClr val="000000">
                      <a:alpha val="39000"/>
                    </a:srgbClr>
                  </a:outerShdw>
                </a:effectLst>
                <a:latin typeface="Times New Roman" pitchFamily="18" charset="0"/>
                <a:cs typeface="Times New Roman" pitchFamily="18" charset="0"/>
              </a:rPr>
              <a:t>SAHA</a:t>
            </a:r>
          </a:p>
          <a:p>
            <a:pPr algn="ctr"/>
            <a:r>
              <a:rPr lang="tr-TR" sz="2800" b="1" dirty="0">
                <a:ln w="11430"/>
                <a:gradFill flip="none" rotWithShape="1">
                  <a:gsLst>
                    <a:gs pos="0">
                      <a:schemeClr val="tx1"/>
                    </a:gs>
                    <a:gs pos="48000">
                      <a:schemeClr val="tx1"/>
                    </a:gs>
                    <a:gs pos="100000">
                      <a:schemeClr val="tx1"/>
                    </a:gs>
                  </a:gsLst>
                  <a:path path="rect">
                    <a:fillToRect l="100000" t="100000"/>
                  </a:path>
                  <a:tileRect r="-100000" b="-100000"/>
                </a:gradFill>
                <a:effectLst>
                  <a:outerShdw blurRad="50800" dist="39000" dir="5460000" algn="tl">
                    <a:srgbClr val="000000">
                      <a:alpha val="39000"/>
                    </a:srgbClr>
                  </a:outerShdw>
                </a:effectLst>
                <a:latin typeface="Times New Roman" pitchFamily="18" charset="0"/>
                <a:cs typeface="Times New Roman" pitchFamily="18" charset="0"/>
              </a:rPr>
              <a:t>UYGULAMALARI</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995" y="862401"/>
            <a:ext cx="4317461" cy="2717461"/>
          </a:xfrm>
          <a:prstGeom prst="rect">
            <a:avLst/>
          </a:prstGeom>
        </p:spPr>
      </p:pic>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Tree>
    <p:extLst>
      <p:ext uri="{BB962C8B-B14F-4D97-AF65-F5344CB8AC3E}">
        <p14:creationId xmlns:p14="http://schemas.microsoft.com/office/powerpoint/2010/main" val="411545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9579CE7-2DD7-4688-8C8A-A0D4FC25F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5" name="Metin kutusu 4">
            <a:extLst>
              <a:ext uri="{FF2B5EF4-FFF2-40B4-BE49-F238E27FC236}">
                <a16:creationId xmlns:a16="http://schemas.microsoft.com/office/drawing/2014/main" id="{E5DF3DFC-B335-49C8-AA64-9D9C0555BC89}"/>
              </a:ext>
            </a:extLst>
          </p:cNvPr>
          <p:cNvSpPr txBox="1"/>
          <p:nvPr/>
        </p:nvSpPr>
        <p:spPr>
          <a:xfrm>
            <a:off x="1845359" y="267494"/>
            <a:ext cx="6345135" cy="523220"/>
          </a:xfrm>
          <a:prstGeom prst="rect">
            <a:avLst/>
          </a:prstGeom>
          <a:noFill/>
        </p:spPr>
        <p:txBody>
          <a:bodyPr wrap="none" rtlCol="0">
            <a:spAutoFit/>
          </a:bodyPr>
          <a:lstStyle/>
          <a:p>
            <a:r>
              <a:rPr lang="tr-TR" altLang="tr-TR" sz="1400" b="1" dirty="0">
                <a:latin typeface="+mj-lt"/>
              </a:rPr>
              <a:t>Yapı Malzemelerinin Tabi Olacağı Kriterler Hakkında Yönetmelik Kapsamında </a:t>
            </a:r>
          </a:p>
          <a:p>
            <a:r>
              <a:rPr lang="tr-TR" altLang="tr-TR" sz="1400" b="1" dirty="0">
                <a:latin typeface="+mj-lt"/>
              </a:rPr>
              <a:t>Bakanlığımız Tarafından Görevlendirilen Uygunluk</a:t>
            </a:r>
            <a:r>
              <a:rPr lang="tr-TR" altLang="tr-TR" sz="1400" dirty="0">
                <a:latin typeface="+mj-lt"/>
              </a:rPr>
              <a:t> </a:t>
            </a:r>
            <a:r>
              <a:rPr lang="tr-TR" altLang="tr-TR" sz="1400" b="1" dirty="0">
                <a:latin typeface="+mj-lt"/>
              </a:rPr>
              <a:t>Değerlendirme Kuruluşları</a:t>
            </a:r>
            <a:endParaRPr lang="tr-TR" sz="1400" dirty="0">
              <a:latin typeface="+mj-lt"/>
            </a:endParaRPr>
          </a:p>
        </p:txBody>
      </p:sp>
      <p:graphicFrame>
        <p:nvGraphicFramePr>
          <p:cNvPr id="7" name="Tablo 7">
            <a:extLst>
              <a:ext uri="{FF2B5EF4-FFF2-40B4-BE49-F238E27FC236}">
                <a16:creationId xmlns:a16="http://schemas.microsoft.com/office/drawing/2014/main" id="{7F8E058F-7930-4C25-AB9A-7CAA57E89845}"/>
              </a:ext>
            </a:extLst>
          </p:cNvPr>
          <p:cNvGraphicFramePr>
            <a:graphicFrameLocks noGrp="1"/>
          </p:cNvGraphicFramePr>
          <p:nvPr>
            <p:extLst>
              <p:ext uri="{D42A27DB-BD31-4B8C-83A1-F6EECF244321}">
                <p14:modId xmlns:p14="http://schemas.microsoft.com/office/powerpoint/2010/main" val="3736218452"/>
              </p:ext>
            </p:extLst>
          </p:nvPr>
        </p:nvGraphicFramePr>
        <p:xfrm>
          <a:off x="1845359" y="880551"/>
          <a:ext cx="6096000" cy="4146998"/>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1141593669"/>
                    </a:ext>
                  </a:extLst>
                </a:gridCol>
                <a:gridCol w="2927648">
                  <a:extLst>
                    <a:ext uri="{9D8B030D-6E8A-4147-A177-3AD203B41FA5}">
                      <a16:colId xmlns:a16="http://schemas.microsoft.com/office/drawing/2014/main" val="3088271089"/>
                    </a:ext>
                  </a:extLst>
                </a:gridCol>
              </a:tblGrid>
              <a:tr h="235612">
                <a:tc>
                  <a:txBody>
                    <a:bodyPr/>
                    <a:lstStyle/>
                    <a:p>
                      <a:pPr algn="ctr"/>
                      <a:r>
                        <a:rPr lang="tr-TR" sz="1100" dirty="0">
                          <a:latin typeface="+mj-lt"/>
                        </a:rPr>
                        <a:t>Uygunluk Değerlendirme Kuruluşunun Adı</a:t>
                      </a:r>
                    </a:p>
                  </a:txBody>
                  <a:tcPr anchor="ctr"/>
                </a:tc>
                <a:tc>
                  <a:txBody>
                    <a:bodyPr/>
                    <a:lstStyle/>
                    <a:p>
                      <a:pPr algn="ctr"/>
                      <a:r>
                        <a:rPr lang="tr-TR" sz="1100" dirty="0">
                          <a:latin typeface="+mj-lt"/>
                        </a:rPr>
                        <a:t>Görevlendirildiği Uygunluk Teyit Sistemi / Görevlendirilme Şekli</a:t>
                      </a:r>
                    </a:p>
                  </a:txBody>
                  <a:tcPr anchor="ctr"/>
                </a:tc>
                <a:extLst>
                  <a:ext uri="{0D108BD9-81ED-4DB2-BD59-A6C34878D82A}">
                    <a16:rowId xmlns:a16="http://schemas.microsoft.com/office/drawing/2014/main" val="3389392298"/>
                  </a:ext>
                </a:extLst>
              </a:tr>
              <a:tr h="338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dirty="0">
                          <a:effectLst/>
                          <a:latin typeface="+mj-lt"/>
                        </a:rPr>
                        <a:t>Türkiye Hazır Beton Birliği Kalite Güvence Sistemi İktisadi İşletmesi</a:t>
                      </a:r>
                      <a:endParaRPr lang="tr-TR" sz="1000" dirty="0">
                        <a:effectLst/>
                        <a:latin typeface="+mj-lt"/>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 </a:t>
                      </a:r>
                    </a:p>
                  </a:txBody>
                  <a:tcPr anchor="ctr"/>
                </a:tc>
                <a:extLst>
                  <a:ext uri="{0D108BD9-81ED-4DB2-BD59-A6C34878D82A}">
                    <a16:rowId xmlns:a16="http://schemas.microsoft.com/office/drawing/2014/main" val="495752684"/>
                  </a:ext>
                </a:extLst>
              </a:tr>
              <a:tr h="30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dirty="0">
                          <a:effectLst/>
                          <a:latin typeface="+mj-lt"/>
                        </a:rPr>
                        <a:t>Türkiye Çimento Sanayicileri Birliği Derneği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000" dirty="0">
                          <a:effectLst/>
                          <a:latin typeface="+mj-lt"/>
                        </a:rPr>
                        <a:t>Kalite ve Çevre Kurulu İktisadi İşletmesi </a:t>
                      </a:r>
                      <a:endParaRPr lang="tr-TR" sz="1000" dirty="0">
                        <a:latin typeface="+mj-lt"/>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41671354"/>
                  </a:ext>
                </a:extLst>
              </a:tr>
              <a:tr h="270028">
                <a:tc>
                  <a:txBody>
                    <a:bodyPr/>
                    <a:lstStyle/>
                    <a:p>
                      <a:r>
                        <a:rPr lang="tr-TR" sz="1000" dirty="0">
                          <a:latin typeface="+mj-lt"/>
                          <a:cs typeface="Times New Roman" panose="02020603050405020304" pitchFamily="18" charset="0"/>
                        </a:rPr>
                        <a:t>Universal Sertifikasyon Uygunluk Değerlendirme A.Ş.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91492425"/>
                  </a:ext>
                </a:extLst>
              </a:tr>
              <a:tr h="338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err="1">
                          <a:solidFill>
                            <a:schemeClr val="dk1"/>
                          </a:solidFill>
                          <a:latin typeface="+mj-lt"/>
                          <a:ea typeface="+mn-ea"/>
                          <a:cs typeface="Times New Roman" panose="02020603050405020304" pitchFamily="18" charset="0"/>
                        </a:rPr>
                        <a:t>Alberk</a:t>
                      </a:r>
                      <a:r>
                        <a:rPr lang="tr-TR" sz="1000" kern="1200" dirty="0">
                          <a:solidFill>
                            <a:schemeClr val="dk1"/>
                          </a:solidFill>
                          <a:latin typeface="+mj-lt"/>
                          <a:ea typeface="+mn-ea"/>
                          <a:cs typeface="Times New Roman" panose="02020603050405020304" pitchFamily="18" charset="0"/>
                        </a:rPr>
                        <a:t> QA Uluslararası Teknik Kontrol ve Belgelendirme A.Ş.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09479049"/>
                  </a:ext>
                </a:extLst>
              </a:tr>
              <a:tr h="338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mj-lt"/>
                          <a:ea typeface="+mn-ea"/>
                          <a:cs typeface="Times New Roman" panose="02020603050405020304" pitchFamily="18" charset="0"/>
                        </a:rPr>
                        <a:t>Türk Standartları Enstitüsü (TSE)</a:t>
                      </a:r>
                    </a:p>
                  </a:txBody>
                  <a:tcPr anchor="ctr"/>
                </a:tc>
                <a:tc>
                  <a:txBody>
                    <a:bodyPr/>
                    <a:lstStyle/>
                    <a:p>
                      <a:pPr algn="ctr"/>
                      <a:r>
                        <a:rPr lang="tr-TR" sz="1000" kern="1200" dirty="0">
                          <a:solidFill>
                            <a:schemeClr val="dk1"/>
                          </a:solidFill>
                          <a:latin typeface="Times New Roman" panose="02020603050405020304" pitchFamily="18" charset="0"/>
                          <a:ea typeface="+mn-ea"/>
                          <a:cs typeface="Times New Roman" panose="02020603050405020304" pitchFamily="18" charset="0"/>
                        </a:rPr>
                        <a:t>1, 1+, 3 / Ürün Belgelendirme Kuruluşu, </a:t>
                      </a:r>
                    </a:p>
                    <a:p>
                      <a:pPr algn="ctr"/>
                      <a:r>
                        <a:rPr lang="tr-TR" sz="1000" kern="1200" dirty="0">
                          <a:solidFill>
                            <a:schemeClr val="dk1"/>
                          </a:solidFill>
                          <a:latin typeface="Times New Roman" panose="02020603050405020304" pitchFamily="18" charset="0"/>
                          <a:ea typeface="+mn-ea"/>
                          <a:cs typeface="Times New Roman" panose="02020603050405020304" pitchFamily="18" charset="0"/>
                        </a:rPr>
                        <a:t>Test Laboratuvarı </a:t>
                      </a:r>
                    </a:p>
                  </a:txBody>
                  <a:tcPr anchor="ctr"/>
                </a:tc>
                <a:extLst>
                  <a:ext uri="{0D108BD9-81ED-4DB2-BD59-A6C34878D82A}">
                    <a16:rowId xmlns:a16="http://schemas.microsoft.com/office/drawing/2014/main" val="1543252579"/>
                  </a:ext>
                </a:extLst>
              </a:tr>
              <a:tr h="338285">
                <a:tc>
                  <a:txBody>
                    <a:bodyPr/>
                    <a:lstStyle/>
                    <a:p>
                      <a:r>
                        <a:rPr lang="tr-TR" sz="1000" kern="1200" dirty="0">
                          <a:solidFill>
                            <a:schemeClr val="dk1"/>
                          </a:solidFill>
                          <a:latin typeface="+mj-lt"/>
                          <a:ea typeface="+mn-ea"/>
                          <a:cs typeface="Times New Roman" panose="02020603050405020304" pitchFamily="18" charset="0"/>
                        </a:rPr>
                        <a:t>CPC Belgelendirme Muayene ve Deney </a:t>
                      </a:r>
                      <a:r>
                        <a:rPr lang="tr-TR" sz="1000" kern="1200" dirty="0" err="1">
                          <a:solidFill>
                            <a:schemeClr val="dk1"/>
                          </a:solidFill>
                          <a:latin typeface="+mj-lt"/>
                          <a:ea typeface="+mn-ea"/>
                          <a:cs typeface="Times New Roman" panose="02020603050405020304" pitchFamily="18" charset="0"/>
                        </a:rPr>
                        <a:t>Hiz</a:t>
                      </a:r>
                      <a:r>
                        <a:rPr lang="tr-TR" sz="1000" kern="1200" dirty="0">
                          <a:solidFill>
                            <a:schemeClr val="dk1"/>
                          </a:solidFill>
                          <a:latin typeface="+mj-lt"/>
                          <a:ea typeface="+mn-ea"/>
                          <a:cs typeface="Times New Roman" panose="02020603050405020304" pitchFamily="18" charset="0"/>
                        </a:rPr>
                        <a:t>. Tic. Ltd. Şti.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62623373"/>
                  </a:ext>
                </a:extLst>
              </a:tr>
              <a:tr h="338285">
                <a:tc>
                  <a:txBody>
                    <a:bodyPr/>
                    <a:lstStyle/>
                    <a:p>
                      <a:r>
                        <a:rPr lang="tr-TR" sz="1000" kern="1200" dirty="0">
                          <a:solidFill>
                            <a:schemeClr val="dk1"/>
                          </a:solidFill>
                          <a:latin typeface="+mj-lt"/>
                          <a:ea typeface="+mn-ea"/>
                          <a:cs typeface="Times New Roman" panose="02020603050405020304" pitchFamily="18" charset="0"/>
                        </a:rPr>
                        <a:t>EUROGAP Uluslararası Standart Sertifikasyon Enstitüsü Ltd. Şti.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98434736"/>
                  </a:ext>
                </a:extLst>
              </a:tr>
              <a:tr h="338285">
                <a:tc>
                  <a:txBody>
                    <a:bodyPr/>
                    <a:lstStyle/>
                    <a:p>
                      <a:r>
                        <a:rPr lang="tr-TR" sz="1000" kern="1200" dirty="0" err="1">
                          <a:solidFill>
                            <a:schemeClr val="dk1"/>
                          </a:solidFill>
                          <a:latin typeface="+mj-lt"/>
                          <a:ea typeface="+mn-ea"/>
                          <a:cs typeface="Times New Roman" panose="02020603050405020304" pitchFamily="18" charset="0"/>
                        </a:rPr>
                        <a:t>Udem</a:t>
                      </a:r>
                      <a:r>
                        <a:rPr lang="tr-TR" sz="1000" kern="1200" dirty="0">
                          <a:solidFill>
                            <a:schemeClr val="dk1"/>
                          </a:solidFill>
                          <a:latin typeface="+mj-lt"/>
                          <a:ea typeface="+mn-ea"/>
                          <a:cs typeface="Times New Roman" panose="02020603050405020304" pitchFamily="18" charset="0"/>
                        </a:rPr>
                        <a:t> Uluslararası Belgelendirme Denetim Eğitim Merkezi San. ve Tic. A.Ş.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11900766"/>
                  </a:ext>
                </a:extLst>
              </a:tr>
              <a:tr h="338285">
                <a:tc>
                  <a:txBody>
                    <a:bodyPr/>
                    <a:lstStyle/>
                    <a:p>
                      <a:r>
                        <a:rPr lang="tr-TR" sz="1000" kern="1200" dirty="0">
                          <a:solidFill>
                            <a:schemeClr val="dk1"/>
                          </a:solidFill>
                          <a:latin typeface="+mj-lt"/>
                          <a:ea typeface="+mn-ea"/>
                          <a:cs typeface="Times New Roman" panose="02020603050405020304" pitchFamily="18" charset="0"/>
                        </a:rPr>
                        <a:t>QSI Belgelendirme Muayene ve Test Hizmetleri Ltd. Şti.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32152274"/>
                  </a:ext>
                </a:extLst>
              </a:tr>
              <a:tr h="338285">
                <a:tc>
                  <a:txBody>
                    <a:bodyPr/>
                    <a:lstStyle/>
                    <a:p>
                      <a:r>
                        <a:rPr lang="tr-TR" sz="1000" kern="1200" dirty="0" err="1">
                          <a:solidFill>
                            <a:schemeClr val="dk1"/>
                          </a:solidFill>
                          <a:latin typeface="+mj-lt"/>
                          <a:ea typeface="+mn-ea"/>
                          <a:cs typeface="Times New Roman" panose="02020603050405020304" pitchFamily="18" charset="0"/>
                        </a:rPr>
                        <a:t>Alba</a:t>
                      </a:r>
                      <a:r>
                        <a:rPr lang="tr-TR" sz="1000" kern="1200" dirty="0">
                          <a:solidFill>
                            <a:schemeClr val="dk1"/>
                          </a:solidFill>
                          <a:latin typeface="+mj-lt"/>
                          <a:ea typeface="+mn-ea"/>
                          <a:cs typeface="Times New Roman" panose="02020603050405020304" pitchFamily="18" charset="0"/>
                        </a:rPr>
                        <a:t> Akademi Belgelendirme Gözetim ve Eğitim Hizmetleri Tic. Ltd. Şti.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Times New Roman" panose="02020603050405020304" pitchFamily="18" charset="0"/>
                          <a:ea typeface="+mn-ea"/>
                          <a:cs typeface="Times New Roman" panose="02020603050405020304" pitchFamily="18" charset="0"/>
                        </a:rPr>
                        <a:t>1+ / Ürün Belgelendirme Kuruluşu</a:t>
                      </a:r>
                      <a:endParaRPr lang="tr-TR" sz="1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35680361"/>
                  </a:ext>
                </a:extLst>
              </a:tr>
            </a:tbl>
          </a:graphicData>
        </a:graphic>
      </p:graphicFrame>
    </p:spTree>
    <p:extLst>
      <p:ext uri="{BB962C8B-B14F-4D97-AF65-F5344CB8AC3E}">
        <p14:creationId xmlns:p14="http://schemas.microsoft.com/office/powerpoint/2010/main" val="80449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F45E24BD-4B47-4802-B946-EEF9CA617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3846819" cy="5143500"/>
          </a:xfrm>
          <a:prstGeom prst="rect">
            <a:avLst/>
          </a:prstGeom>
        </p:spPr>
      </p:pic>
      <p:cxnSp>
        <p:nvCxnSpPr>
          <p:cNvPr id="11" name="Düz Ok Bağlayıcısı 10">
            <a:extLst>
              <a:ext uri="{FF2B5EF4-FFF2-40B4-BE49-F238E27FC236}">
                <a16:creationId xmlns:a16="http://schemas.microsoft.com/office/drawing/2014/main" id="{03270F96-56BD-4639-9622-76E63A002D29}"/>
              </a:ext>
            </a:extLst>
          </p:cNvPr>
          <p:cNvCxnSpPr/>
          <p:nvPr/>
        </p:nvCxnSpPr>
        <p:spPr>
          <a:xfrm>
            <a:off x="3635896" y="555526"/>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Metin kutusu 11">
            <a:extLst>
              <a:ext uri="{FF2B5EF4-FFF2-40B4-BE49-F238E27FC236}">
                <a16:creationId xmlns:a16="http://schemas.microsoft.com/office/drawing/2014/main" id="{2D09AC71-F22B-45C3-9FB1-E95F09F99291}"/>
              </a:ext>
            </a:extLst>
          </p:cNvPr>
          <p:cNvSpPr txBox="1"/>
          <p:nvPr/>
        </p:nvSpPr>
        <p:spPr>
          <a:xfrm>
            <a:off x="5384176" y="386249"/>
            <a:ext cx="2064155" cy="338554"/>
          </a:xfrm>
          <a:prstGeom prst="rect">
            <a:avLst/>
          </a:prstGeom>
          <a:noFill/>
        </p:spPr>
        <p:txBody>
          <a:bodyPr wrap="none" rtlCol="0">
            <a:spAutoFit/>
          </a:bodyPr>
          <a:lstStyle/>
          <a:p>
            <a:r>
              <a:rPr lang="tr-TR" sz="1600" dirty="0">
                <a:latin typeface="+mj-lt"/>
              </a:rPr>
              <a:t>Belgeyi Veren Kuruluş</a:t>
            </a:r>
          </a:p>
        </p:txBody>
      </p:sp>
      <p:cxnSp>
        <p:nvCxnSpPr>
          <p:cNvPr id="13" name="Düz Ok Bağlayıcısı 12">
            <a:extLst>
              <a:ext uri="{FF2B5EF4-FFF2-40B4-BE49-F238E27FC236}">
                <a16:creationId xmlns:a16="http://schemas.microsoft.com/office/drawing/2014/main" id="{7056D0EA-6454-4384-808F-6BB5BD394B9A}"/>
              </a:ext>
            </a:extLst>
          </p:cNvPr>
          <p:cNvCxnSpPr/>
          <p:nvPr/>
        </p:nvCxnSpPr>
        <p:spPr>
          <a:xfrm>
            <a:off x="3635896" y="1491630"/>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Metin kutusu 13">
            <a:extLst>
              <a:ext uri="{FF2B5EF4-FFF2-40B4-BE49-F238E27FC236}">
                <a16:creationId xmlns:a16="http://schemas.microsoft.com/office/drawing/2014/main" id="{AC5FCFF1-1352-420D-920E-28A81C4E698D}"/>
              </a:ext>
            </a:extLst>
          </p:cNvPr>
          <p:cNvSpPr txBox="1"/>
          <p:nvPr/>
        </p:nvSpPr>
        <p:spPr>
          <a:xfrm>
            <a:off x="5384175" y="1322353"/>
            <a:ext cx="965329" cy="338554"/>
          </a:xfrm>
          <a:prstGeom prst="rect">
            <a:avLst/>
          </a:prstGeom>
          <a:noFill/>
        </p:spPr>
        <p:txBody>
          <a:bodyPr wrap="none" rtlCol="0">
            <a:spAutoFit/>
          </a:bodyPr>
          <a:lstStyle/>
          <a:p>
            <a:r>
              <a:rPr lang="tr-TR" sz="1600" dirty="0">
                <a:latin typeface="+mj-lt"/>
              </a:rPr>
              <a:t>Belge No</a:t>
            </a:r>
          </a:p>
        </p:txBody>
      </p:sp>
      <p:sp>
        <p:nvSpPr>
          <p:cNvPr id="15" name="Metin kutusu 14">
            <a:extLst>
              <a:ext uri="{FF2B5EF4-FFF2-40B4-BE49-F238E27FC236}">
                <a16:creationId xmlns:a16="http://schemas.microsoft.com/office/drawing/2014/main" id="{D5EC85D7-A8B6-4E16-9720-5371D82D06D4}"/>
              </a:ext>
            </a:extLst>
          </p:cNvPr>
          <p:cNvSpPr txBox="1"/>
          <p:nvPr/>
        </p:nvSpPr>
        <p:spPr>
          <a:xfrm rot="18338288">
            <a:off x="484616" y="2413536"/>
            <a:ext cx="3852665" cy="769441"/>
          </a:xfrm>
          <a:prstGeom prst="rect">
            <a:avLst/>
          </a:prstGeom>
          <a:noFill/>
          <a:ln>
            <a:noFill/>
          </a:ln>
        </p:spPr>
        <p:txBody>
          <a:bodyPr wrap="square" rtlCol="0">
            <a:spAutoFit/>
          </a:bodyPr>
          <a:lstStyle/>
          <a:p>
            <a:pPr algn="ctr"/>
            <a:r>
              <a:rPr lang="tr-TR" sz="4400" dirty="0">
                <a:solidFill>
                  <a:srgbClr val="00B050"/>
                </a:solidFill>
                <a:latin typeface="Times New Roman" panose="02020603050405020304" pitchFamily="18" charset="0"/>
                <a:cs typeface="Times New Roman" panose="02020603050405020304" pitchFamily="18" charset="0"/>
              </a:rPr>
              <a:t>ÖRNEKTİR</a:t>
            </a:r>
            <a:endParaRPr lang="tr-TR" sz="3600" dirty="0">
              <a:solidFill>
                <a:srgbClr val="00B050"/>
              </a:solidFill>
              <a:latin typeface="Times New Roman" panose="02020603050405020304" pitchFamily="18" charset="0"/>
              <a:cs typeface="Times New Roman" panose="02020603050405020304" pitchFamily="18" charset="0"/>
            </a:endParaRPr>
          </a:p>
        </p:txBody>
      </p:sp>
      <p:cxnSp>
        <p:nvCxnSpPr>
          <p:cNvPr id="16" name="Düz Ok Bağlayıcısı 15">
            <a:extLst>
              <a:ext uri="{FF2B5EF4-FFF2-40B4-BE49-F238E27FC236}">
                <a16:creationId xmlns:a16="http://schemas.microsoft.com/office/drawing/2014/main" id="{C283B03D-DA65-43C4-AA75-021B5CF32556}"/>
              </a:ext>
            </a:extLst>
          </p:cNvPr>
          <p:cNvCxnSpPr/>
          <p:nvPr/>
        </p:nvCxnSpPr>
        <p:spPr>
          <a:xfrm>
            <a:off x="3635896" y="1779662"/>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Metin kutusu 16">
            <a:extLst>
              <a:ext uri="{FF2B5EF4-FFF2-40B4-BE49-F238E27FC236}">
                <a16:creationId xmlns:a16="http://schemas.microsoft.com/office/drawing/2014/main" id="{E37F0220-D64D-43F8-A624-0500218E487C}"/>
              </a:ext>
            </a:extLst>
          </p:cNvPr>
          <p:cNvSpPr txBox="1"/>
          <p:nvPr/>
        </p:nvSpPr>
        <p:spPr>
          <a:xfrm>
            <a:off x="5384175" y="1610385"/>
            <a:ext cx="2664255" cy="338554"/>
          </a:xfrm>
          <a:prstGeom prst="rect">
            <a:avLst/>
          </a:prstGeom>
          <a:noFill/>
        </p:spPr>
        <p:txBody>
          <a:bodyPr wrap="none" rtlCol="0">
            <a:spAutoFit/>
          </a:bodyPr>
          <a:lstStyle/>
          <a:p>
            <a:r>
              <a:rPr lang="tr-TR" sz="1600" dirty="0">
                <a:latin typeface="+mj-lt"/>
              </a:rPr>
              <a:t>Beton Firmasının Adı / Adresi</a:t>
            </a:r>
          </a:p>
        </p:txBody>
      </p:sp>
      <p:cxnSp>
        <p:nvCxnSpPr>
          <p:cNvPr id="18" name="Düz Ok Bağlayıcısı 17">
            <a:extLst>
              <a:ext uri="{FF2B5EF4-FFF2-40B4-BE49-F238E27FC236}">
                <a16:creationId xmlns:a16="http://schemas.microsoft.com/office/drawing/2014/main" id="{833633FE-3F15-47C9-9ACC-723C7436724C}"/>
              </a:ext>
            </a:extLst>
          </p:cNvPr>
          <p:cNvCxnSpPr/>
          <p:nvPr/>
        </p:nvCxnSpPr>
        <p:spPr>
          <a:xfrm>
            <a:off x="3635896" y="2211710"/>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Metin kutusu 18">
            <a:extLst>
              <a:ext uri="{FF2B5EF4-FFF2-40B4-BE49-F238E27FC236}">
                <a16:creationId xmlns:a16="http://schemas.microsoft.com/office/drawing/2014/main" id="{7B018F89-57B2-427C-ABDB-DB4F8499247B}"/>
              </a:ext>
            </a:extLst>
          </p:cNvPr>
          <p:cNvSpPr txBox="1"/>
          <p:nvPr/>
        </p:nvSpPr>
        <p:spPr>
          <a:xfrm>
            <a:off x="5384175" y="2042433"/>
            <a:ext cx="1649682" cy="338554"/>
          </a:xfrm>
          <a:prstGeom prst="rect">
            <a:avLst/>
          </a:prstGeom>
          <a:noFill/>
        </p:spPr>
        <p:txBody>
          <a:bodyPr wrap="none" rtlCol="0">
            <a:spAutoFit/>
          </a:bodyPr>
          <a:lstStyle/>
          <a:p>
            <a:r>
              <a:rPr lang="tr-TR" sz="1600" dirty="0">
                <a:latin typeface="+mj-lt"/>
              </a:rPr>
              <a:t>Tesis Adı / Adresi</a:t>
            </a:r>
          </a:p>
        </p:txBody>
      </p:sp>
      <p:cxnSp>
        <p:nvCxnSpPr>
          <p:cNvPr id="20" name="Düz Ok Bağlayıcısı 19">
            <a:extLst>
              <a:ext uri="{FF2B5EF4-FFF2-40B4-BE49-F238E27FC236}">
                <a16:creationId xmlns:a16="http://schemas.microsoft.com/office/drawing/2014/main" id="{6A731DC8-2A8D-441E-A99A-76C9C04B578E}"/>
              </a:ext>
            </a:extLst>
          </p:cNvPr>
          <p:cNvCxnSpPr/>
          <p:nvPr/>
        </p:nvCxnSpPr>
        <p:spPr>
          <a:xfrm>
            <a:off x="3635896" y="3075806"/>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Metin kutusu 20">
            <a:extLst>
              <a:ext uri="{FF2B5EF4-FFF2-40B4-BE49-F238E27FC236}">
                <a16:creationId xmlns:a16="http://schemas.microsoft.com/office/drawing/2014/main" id="{B5D4000B-A0A6-4BB5-9870-8E69822C4966}"/>
              </a:ext>
            </a:extLst>
          </p:cNvPr>
          <p:cNvSpPr txBox="1"/>
          <p:nvPr/>
        </p:nvSpPr>
        <p:spPr>
          <a:xfrm>
            <a:off x="5384175" y="2906529"/>
            <a:ext cx="1744388" cy="338554"/>
          </a:xfrm>
          <a:prstGeom prst="rect">
            <a:avLst/>
          </a:prstGeom>
          <a:noFill/>
        </p:spPr>
        <p:txBody>
          <a:bodyPr wrap="none" rtlCol="0">
            <a:spAutoFit/>
          </a:bodyPr>
          <a:lstStyle/>
          <a:p>
            <a:r>
              <a:rPr lang="tr-TR" sz="1600" dirty="0">
                <a:latin typeface="+mj-lt"/>
              </a:rPr>
              <a:t>Ürünün Özellikleri</a:t>
            </a:r>
          </a:p>
        </p:txBody>
      </p:sp>
      <p:cxnSp>
        <p:nvCxnSpPr>
          <p:cNvPr id="22" name="Düz Ok Bağlayıcısı 21">
            <a:extLst>
              <a:ext uri="{FF2B5EF4-FFF2-40B4-BE49-F238E27FC236}">
                <a16:creationId xmlns:a16="http://schemas.microsoft.com/office/drawing/2014/main" id="{DC86E46E-8ABD-4EDE-8E1F-77AF3CF9A00F}"/>
              </a:ext>
            </a:extLst>
          </p:cNvPr>
          <p:cNvCxnSpPr/>
          <p:nvPr/>
        </p:nvCxnSpPr>
        <p:spPr>
          <a:xfrm>
            <a:off x="3635896" y="3435846"/>
            <a:ext cx="15121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Metin kutusu 22">
            <a:extLst>
              <a:ext uri="{FF2B5EF4-FFF2-40B4-BE49-F238E27FC236}">
                <a16:creationId xmlns:a16="http://schemas.microsoft.com/office/drawing/2014/main" id="{02DFE2D5-E65B-4BA5-A29B-CD662E40DDC9}"/>
              </a:ext>
            </a:extLst>
          </p:cNvPr>
          <p:cNvSpPr txBox="1"/>
          <p:nvPr/>
        </p:nvSpPr>
        <p:spPr>
          <a:xfrm>
            <a:off x="5384175" y="3266569"/>
            <a:ext cx="1378775" cy="338554"/>
          </a:xfrm>
          <a:prstGeom prst="rect">
            <a:avLst/>
          </a:prstGeom>
          <a:noFill/>
        </p:spPr>
        <p:txBody>
          <a:bodyPr wrap="none" rtlCol="0">
            <a:spAutoFit/>
          </a:bodyPr>
          <a:lstStyle/>
          <a:p>
            <a:r>
              <a:rPr lang="tr-TR" sz="1600" dirty="0">
                <a:latin typeface="+mj-lt"/>
              </a:rPr>
              <a:t>Standartın Adı</a:t>
            </a:r>
          </a:p>
        </p:txBody>
      </p:sp>
      <p:cxnSp>
        <p:nvCxnSpPr>
          <p:cNvPr id="24" name="Düz Ok Bağlayıcısı 23">
            <a:extLst>
              <a:ext uri="{FF2B5EF4-FFF2-40B4-BE49-F238E27FC236}">
                <a16:creationId xmlns:a16="http://schemas.microsoft.com/office/drawing/2014/main" id="{96C1FDB4-39E7-479D-B599-4302AC42E05A}"/>
              </a:ext>
            </a:extLst>
          </p:cNvPr>
          <p:cNvCxnSpPr>
            <a:cxnSpLocks/>
          </p:cNvCxnSpPr>
          <p:nvPr/>
        </p:nvCxnSpPr>
        <p:spPr>
          <a:xfrm>
            <a:off x="3995936" y="4227934"/>
            <a:ext cx="10801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Metin kutusu 26">
            <a:extLst>
              <a:ext uri="{FF2B5EF4-FFF2-40B4-BE49-F238E27FC236}">
                <a16:creationId xmlns:a16="http://schemas.microsoft.com/office/drawing/2014/main" id="{EA503ACF-7901-4266-8DEE-C0ECB09E3800}"/>
              </a:ext>
            </a:extLst>
          </p:cNvPr>
          <p:cNvSpPr txBox="1"/>
          <p:nvPr/>
        </p:nvSpPr>
        <p:spPr>
          <a:xfrm>
            <a:off x="5384174" y="4058657"/>
            <a:ext cx="3318537" cy="338554"/>
          </a:xfrm>
          <a:prstGeom prst="rect">
            <a:avLst/>
          </a:prstGeom>
          <a:noFill/>
        </p:spPr>
        <p:txBody>
          <a:bodyPr wrap="none" rtlCol="0">
            <a:spAutoFit/>
          </a:bodyPr>
          <a:lstStyle/>
          <a:p>
            <a:r>
              <a:rPr lang="tr-TR" sz="1600" dirty="0">
                <a:latin typeface="+mj-lt"/>
              </a:rPr>
              <a:t>Belge düzenlenme / geçerlilik süreleri</a:t>
            </a:r>
          </a:p>
        </p:txBody>
      </p:sp>
      <p:pic>
        <p:nvPicPr>
          <p:cNvPr id="25" name="Resim 24">
            <a:extLst>
              <a:ext uri="{FF2B5EF4-FFF2-40B4-BE49-F238E27FC236}">
                <a16:creationId xmlns:a16="http://schemas.microsoft.com/office/drawing/2014/main" id="{E68F583E-9FF4-4BCF-9F87-D0A7AD83A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Tree>
    <p:extLst>
      <p:ext uri="{BB962C8B-B14F-4D97-AF65-F5344CB8AC3E}">
        <p14:creationId xmlns:p14="http://schemas.microsoft.com/office/powerpoint/2010/main" val="39583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6256E74-FBBB-4F79-B24E-75E7E76A6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794" y="169751"/>
            <a:ext cx="4258412" cy="4803998"/>
          </a:xfrm>
          <a:prstGeom prst="rect">
            <a:avLst/>
          </a:prstGeom>
        </p:spPr>
      </p:pic>
      <p:pic>
        <p:nvPicPr>
          <p:cNvPr id="6" name="Resim 5">
            <a:extLst>
              <a:ext uri="{FF2B5EF4-FFF2-40B4-BE49-F238E27FC236}">
                <a16:creationId xmlns:a16="http://schemas.microsoft.com/office/drawing/2014/main" id="{7CB3FD60-BAF3-44AA-9718-D1B0A8ACC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Tree>
    <p:extLst>
      <p:ext uri="{BB962C8B-B14F-4D97-AF65-F5344CB8AC3E}">
        <p14:creationId xmlns:p14="http://schemas.microsoft.com/office/powerpoint/2010/main" val="264803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D41420E-5479-4141-BB7A-8F647A14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4" name="Resim 3">
            <a:extLst>
              <a:ext uri="{FF2B5EF4-FFF2-40B4-BE49-F238E27FC236}">
                <a16:creationId xmlns:a16="http://schemas.microsoft.com/office/drawing/2014/main" id="{CAC8C838-A652-48A8-ABE6-64C7947E5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771" y="133747"/>
            <a:ext cx="3876457" cy="4876006"/>
          </a:xfrm>
          <a:prstGeom prst="rect">
            <a:avLst/>
          </a:prstGeom>
        </p:spPr>
      </p:pic>
    </p:spTree>
    <p:extLst>
      <p:ext uri="{BB962C8B-B14F-4D97-AF65-F5344CB8AC3E}">
        <p14:creationId xmlns:p14="http://schemas.microsoft.com/office/powerpoint/2010/main" val="384463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2354A65-7BFB-40E8-8ADC-B4C90A05A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5" name="Metin kutusu 4">
            <a:extLst>
              <a:ext uri="{FF2B5EF4-FFF2-40B4-BE49-F238E27FC236}">
                <a16:creationId xmlns:a16="http://schemas.microsoft.com/office/drawing/2014/main" id="{A41E88F5-0C9B-45A2-9CBC-8925EAC5262E}"/>
              </a:ext>
            </a:extLst>
          </p:cNvPr>
          <p:cNvSpPr txBox="1"/>
          <p:nvPr/>
        </p:nvSpPr>
        <p:spPr>
          <a:xfrm>
            <a:off x="1691036" y="305703"/>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Piyasa Gözetimi ve Denetimi</a:t>
            </a:r>
            <a:endParaRPr lang="tr-TR" sz="2400" b="1" dirty="0">
              <a:solidFill>
                <a:srgbClr val="FF0000"/>
              </a:solidFill>
            </a:endParaRPr>
          </a:p>
        </p:txBody>
      </p:sp>
      <p:pic>
        <p:nvPicPr>
          <p:cNvPr id="6" name="Resim 5">
            <a:extLst>
              <a:ext uri="{FF2B5EF4-FFF2-40B4-BE49-F238E27FC236}">
                <a16:creationId xmlns:a16="http://schemas.microsoft.com/office/drawing/2014/main" id="{501AB00A-BC8B-46FA-B7CB-DE93A331B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pic>
        <p:nvPicPr>
          <p:cNvPr id="8" name="Resim 7">
            <a:extLst>
              <a:ext uri="{FF2B5EF4-FFF2-40B4-BE49-F238E27FC236}">
                <a16:creationId xmlns:a16="http://schemas.microsoft.com/office/drawing/2014/main" id="{F6F850A0-48EB-4BAB-ADA6-61EA4FDB63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7" y="2889013"/>
            <a:ext cx="2795418" cy="1575301"/>
          </a:xfrm>
          <a:prstGeom prst="rect">
            <a:avLst/>
          </a:prstGeom>
        </p:spPr>
      </p:pic>
      <p:sp>
        <p:nvSpPr>
          <p:cNvPr id="9" name="Metin kutusu 8">
            <a:extLst>
              <a:ext uri="{FF2B5EF4-FFF2-40B4-BE49-F238E27FC236}">
                <a16:creationId xmlns:a16="http://schemas.microsoft.com/office/drawing/2014/main" id="{2580281C-63A2-44D7-90F6-68E81B111302}"/>
              </a:ext>
            </a:extLst>
          </p:cNvPr>
          <p:cNvSpPr txBox="1"/>
          <p:nvPr/>
        </p:nvSpPr>
        <p:spPr>
          <a:xfrm>
            <a:off x="2123728" y="1707654"/>
            <a:ext cx="184731" cy="369332"/>
          </a:xfrm>
          <a:prstGeom prst="rect">
            <a:avLst/>
          </a:prstGeom>
          <a:noFill/>
        </p:spPr>
        <p:txBody>
          <a:bodyPr wrap="none" rtlCol="0">
            <a:spAutoFit/>
          </a:bodyPr>
          <a:lstStyle/>
          <a:p>
            <a:endParaRPr lang="tr-TR" dirty="0"/>
          </a:p>
        </p:txBody>
      </p:sp>
      <p:sp>
        <p:nvSpPr>
          <p:cNvPr id="11" name="Metin kutusu 10">
            <a:extLst>
              <a:ext uri="{FF2B5EF4-FFF2-40B4-BE49-F238E27FC236}">
                <a16:creationId xmlns:a16="http://schemas.microsoft.com/office/drawing/2014/main" id="{968BC4AE-ACB5-47F3-8436-EFAEFD5BF8BC}"/>
              </a:ext>
            </a:extLst>
          </p:cNvPr>
          <p:cNvSpPr txBox="1"/>
          <p:nvPr/>
        </p:nvSpPr>
        <p:spPr>
          <a:xfrm>
            <a:off x="539552" y="1415266"/>
            <a:ext cx="7976864" cy="2308324"/>
          </a:xfrm>
          <a:prstGeom prst="rect">
            <a:avLst/>
          </a:prstGeom>
          <a:noFill/>
        </p:spPr>
        <p:txBody>
          <a:bodyPr wrap="none" rtlCol="0">
            <a:spAutoFit/>
          </a:bodyPr>
          <a:lstStyle/>
          <a:p>
            <a:pPr marL="285750" indent="-285750">
              <a:buFont typeface="Wingdings" panose="05000000000000000000" pitchFamily="2" charset="2"/>
              <a:buChar char="§"/>
            </a:pPr>
            <a:r>
              <a:rPr lang="tr-TR" sz="1600" dirty="0">
                <a:latin typeface="+mj-lt"/>
              </a:rPr>
              <a:t>Ürünün piyasaya arzı veya dağıtımı aşamasında ve piyasada iken ilgili teknik düzenlemeye</a:t>
            </a:r>
          </a:p>
          <a:p>
            <a:r>
              <a:rPr lang="tr-TR" sz="1600" dirty="0">
                <a:latin typeface="+mj-lt"/>
              </a:rPr>
              <a:t>uygun olarak üretilip üretilmediğinin denetlenmesidir.</a:t>
            </a:r>
          </a:p>
          <a:p>
            <a:endParaRPr lang="tr-TR" sz="1600" dirty="0">
              <a:latin typeface="+mj-lt"/>
            </a:endParaRPr>
          </a:p>
          <a:p>
            <a:pPr marL="285750" indent="-285750">
              <a:buFont typeface="Wingdings" panose="05000000000000000000" pitchFamily="2" charset="2"/>
              <a:buChar char="§"/>
            </a:pPr>
            <a:r>
              <a:rPr lang="tr-TR" sz="1600" dirty="0">
                <a:latin typeface="+mj-lt"/>
              </a:rPr>
              <a:t>Yerli veya yurtdışından ithal edilen tüm ürünler bu denetime tabidir.</a:t>
            </a:r>
          </a:p>
          <a:p>
            <a:pPr marL="285750" indent="-285750">
              <a:buFont typeface="Wingdings" panose="05000000000000000000" pitchFamily="2" charset="2"/>
              <a:buChar char="§"/>
            </a:pPr>
            <a:endParaRPr lang="tr-TR" sz="1600" dirty="0">
              <a:latin typeface="+mj-lt"/>
            </a:endParaRPr>
          </a:p>
          <a:p>
            <a:pPr marL="285750" indent="-285750">
              <a:buFont typeface="Wingdings" panose="05000000000000000000" pitchFamily="2" charset="2"/>
              <a:buChar char="§"/>
            </a:pPr>
            <a:r>
              <a:rPr lang="tr-TR" sz="1600" dirty="0">
                <a:latin typeface="+mj-lt"/>
              </a:rPr>
              <a:t>Kamu görevidir.</a:t>
            </a:r>
          </a:p>
          <a:p>
            <a:pPr marL="285750" indent="-285750">
              <a:buFont typeface="Wingdings" panose="05000000000000000000" pitchFamily="2" charset="2"/>
              <a:buChar char="§"/>
            </a:pPr>
            <a:endParaRPr lang="tr-TR" sz="1600" dirty="0">
              <a:latin typeface="+mj-lt"/>
            </a:endParaRPr>
          </a:p>
          <a:p>
            <a:pPr marL="285750" indent="-285750">
              <a:buFont typeface="Wingdings" panose="05000000000000000000" pitchFamily="2" charset="2"/>
              <a:buChar char="§"/>
            </a:pPr>
            <a:r>
              <a:rPr lang="tr-TR" sz="1600" dirty="0">
                <a:latin typeface="+mj-lt"/>
              </a:rPr>
              <a:t>Tüketicinin korunmasını hedefler.</a:t>
            </a:r>
          </a:p>
          <a:p>
            <a:pPr marL="285750" indent="-285750">
              <a:buFont typeface="Wingdings" panose="05000000000000000000" pitchFamily="2" charset="2"/>
              <a:buChar char="§"/>
            </a:pPr>
            <a:endParaRPr lang="tr-TR" sz="1600" dirty="0">
              <a:latin typeface="+mj-lt"/>
            </a:endParaRPr>
          </a:p>
        </p:txBody>
      </p:sp>
    </p:spTree>
    <p:extLst>
      <p:ext uri="{BB962C8B-B14F-4D97-AF65-F5344CB8AC3E}">
        <p14:creationId xmlns:p14="http://schemas.microsoft.com/office/powerpoint/2010/main" val="270128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5036DDD-B396-45CE-83DE-F2A487766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D1DBE120-8A4D-4915-9006-9EBE170E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1C65C752-E621-4052-A1BF-517D4278650D}"/>
              </a:ext>
            </a:extLst>
          </p:cNvPr>
          <p:cNvSpPr txBox="1"/>
          <p:nvPr/>
        </p:nvSpPr>
        <p:spPr>
          <a:xfrm>
            <a:off x="1691036" y="305703"/>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Hazır Beton Denetimleri</a:t>
            </a:r>
            <a:endParaRPr lang="tr-TR" sz="2400" b="1" dirty="0">
              <a:solidFill>
                <a:srgbClr val="FF0000"/>
              </a:solidFill>
            </a:endParaRPr>
          </a:p>
        </p:txBody>
      </p:sp>
      <p:sp>
        <p:nvSpPr>
          <p:cNvPr id="9" name="Dikdörtgen: Köşeleri Yuvarlatılmış 8">
            <a:extLst>
              <a:ext uri="{FF2B5EF4-FFF2-40B4-BE49-F238E27FC236}">
                <a16:creationId xmlns:a16="http://schemas.microsoft.com/office/drawing/2014/main" id="{995C9C79-D9E6-47A7-9A38-9233BCD833E2}"/>
              </a:ext>
            </a:extLst>
          </p:cNvPr>
          <p:cNvSpPr/>
          <p:nvPr/>
        </p:nvSpPr>
        <p:spPr>
          <a:xfrm>
            <a:off x="1763688" y="2211710"/>
            <a:ext cx="1944216" cy="12241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a:latin typeface="+mj-lt"/>
              </a:rPr>
              <a:t>Hazır Beton Denetimi</a:t>
            </a:r>
          </a:p>
        </p:txBody>
      </p:sp>
      <p:sp>
        <p:nvSpPr>
          <p:cNvPr id="16" name="Dikdörtgen: Köşeleri Yuvarlatılmış 15">
            <a:extLst>
              <a:ext uri="{FF2B5EF4-FFF2-40B4-BE49-F238E27FC236}">
                <a16:creationId xmlns:a16="http://schemas.microsoft.com/office/drawing/2014/main" id="{A8EB7ED6-2557-4318-9D3A-14B2E89C3FD7}"/>
              </a:ext>
            </a:extLst>
          </p:cNvPr>
          <p:cNvSpPr/>
          <p:nvPr/>
        </p:nvSpPr>
        <p:spPr>
          <a:xfrm>
            <a:off x="5220072" y="1347614"/>
            <a:ext cx="1944216" cy="12241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a:latin typeface="+mj-lt"/>
              </a:rPr>
              <a:t>Teknik Dosya İncelemesi</a:t>
            </a:r>
          </a:p>
        </p:txBody>
      </p:sp>
      <p:sp>
        <p:nvSpPr>
          <p:cNvPr id="17" name="Dikdörtgen: Köşeleri Yuvarlatılmış 16">
            <a:extLst>
              <a:ext uri="{FF2B5EF4-FFF2-40B4-BE49-F238E27FC236}">
                <a16:creationId xmlns:a16="http://schemas.microsoft.com/office/drawing/2014/main" id="{8F608A67-37B3-4C13-83BD-F6DCBAD375F9}"/>
              </a:ext>
            </a:extLst>
          </p:cNvPr>
          <p:cNvSpPr/>
          <p:nvPr/>
        </p:nvSpPr>
        <p:spPr>
          <a:xfrm>
            <a:off x="5220072" y="3151996"/>
            <a:ext cx="1944216" cy="12241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a:latin typeface="+mj-lt"/>
              </a:rPr>
              <a:t>Numune Alma</a:t>
            </a:r>
          </a:p>
        </p:txBody>
      </p:sp>
      <p:cxnSp>
        <p:nvCxnSpPr>
          <p:cNvPr id="19" name="Bağlayıcı: Dirsek 18">
            <a:extLst>
              <a:ext uri="{FF2B5EF4-FFF2-40B4-BE49-F238E27FC236}">
                <a16:creationId xmlns:a16="http://schemas.microsoft.com/office/drawing/2014/main" id="{18D7AD1C-16AB-4C19-9F35-A544F46F9C35}"/>
              </a:ext>
            </a:extLst>
          </p:cNvPr>
          <p:cNvCxnSpPr>
            <a:cxnSpLocks/>
          </p:cNvCxnSpPr>
          <p:nvPr/>
        </p:nvCxnSpPr>
        <p:spPr>
          <a:xfrm>
            <a:off x="3995936" y="3151996"/>
            <a:ext cx="1073672" cy="612068"/>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Bağlayıcı: Dirsek 20">
            <a:extLst>
              <a:ext uri="{FF2B5EF4-FFF2-40B4-BE49-F238E27FC236}">
                <a16:creationId xmlns:a16="http://schemas.microsoft.com/office/drawing/2014/main" id="{0F08797B-CF8A-42BA-84D5-8D89DBBA335E}"/>
              </a:ext>
            </a:extLst>
          </p:cNvPr>
          <p:cNvCxnSpPr>
            <a:cxnSpLocks/>
          </p:cNvCxnSpPr>
          <p:nvPr/>
        </p:nvCxnSpPr>
        <p:spPr>
          <a:xfrm flipV="1">
            <a:off x="4026917" y="1959682"/>
            <a:ext cx="1073672" cy="612068"/>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9698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19BCA7C-A6D3-4679-8A47-3C8293E88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pic>
        <p:nvPicPr>
          <p:cNvPr id="5" name="Resim 4">
            <a:extLst>
              <a:ext uri="{FF2B5EF4-FFF2-40B4-BE49-F238E27FC236}">
                <a16:creationId xmlns:a16="http://schemas.microsoft.com/office/drawing/2014/main" id="{1C483684-7325-4049-BBC5-AD3EA123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6" name="Metin kutusu 5">
            <a:extLst>
              <a:ext uri="{FF2B5EF4-FFF2-40B4-BE49-F238E27FC236}">
                <a16:creationId xmlns:a16="http://schemas.microsoft.com/office/drawing/2014/main" id="{0DA5CA84-91CE-4947-BB57-65A4C8C93326}"/>
              </a:ext>
            </a:extLst>
          </p:cNvPr>
          <p:cNvSpPr txBox="1"/>
          <p:nvPr/>
        </p:nvSpPr>
        <p:spPr>
          <a:xfrm>
            <a:off x="1691036" y="305703"/>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Teknik Dosya İncelemesi</a:t>
            </a:r>
            <a:endParaRPr lang="tr-TR" sz="2400" b="1" dirty="0">
              <a:solidFill>
                <a:srgbClr val="FF0000"/>
              </a:solidFill>
            </a:endParaRPr>
          </a:p>
        </p:txBody>
      </p:sp>
      <p:sp>
        <p:nvSpPr>
          <p:cNvPr id="7" name="Metin kutusu 6">
            <a:extLst>
              <a:ext uri="{FF2B5EF4-FFF2-40B4-BE49-F238E27FC236}">
                <a16:creationId xmlns:a16="http://schemas.microsoft.com/office/drawing/2014/main" id="{D3725D45-254F-4306-B3C7-52F42FCACA1D}"/>
              </a:ext>
            </a:extLst>
          </p:cNvPr>
          <p:cNvSpPr txBox="1"/>
          <p:nvPr/>
        </p:nvSpPr>
        <p:spPr>
          <a:xfrm>
            <a:off x="1872374" y="1635646"/>
            <a:ext cx="2549096" cy="400110"/>
          </a:xfrm>
          <a:prstGeom prst="rect">
            <a:avLst/>
          </a:prstGeom>
          <a:noFill/>
        </p:spPr>
        <p:txBody>
          <a:bodyPr wrap="none" rtlCol="0">
            <a:spAutoFit/>
          </a:bodyPr>
          <a:lstStyle/>
          <a:p>
            <a:r>
              <a:rPr lang="tr-TR" sz="2000" b="1" dirty="0">
                <a:solidFill>
                  <a:srgbClr val="FF0000"/>
                </a:solidFill>
                <a:latin typeface="+mj-lt"/>
              </a:rPr>
              <a:t>1. </a:t>
            </a:r>
            <a:r>
              <a:rPr lang="tr-TR" sz="2000" dirty="0">
                <a:latin typeface="+mj-lt"/>
              </a:rPr>
              <a:t>G Uygunluk Belgesi</a:t>
            </a:r>
          </a:p>
        </p:txBody>
      </p:sp>
      <p:sp>
        <p:nvSpPr>
          <p:cNvPr id="8" name="Metin kutusu 7">
            <a:extLst>
              <a:ext uri="{FF2B5EF4-FFF2-40B4-BE49-F238E27FC236}">
                <a16:creationId xmlns:a16="http://schemas.microsoft.com/office/drawing/2014/main" id="{1E24CAC9-BBAD-4096-BA39-AE1861155AB1}"/>
              </a:ext>
            </a:extLst>
          </p:cNvPr>
          <p:cNvSpPr txBox="1"/>
          <p:nvPr/>
        </p:nvSpPr>
        <p:spPr>
          <a:xfrm>
            <a:off x="1872374" y="2211710"/>
            <a:ext cx="6061275" cy="400110"/>
          </a:xfrm>
          <a:prstGeom prst="rect">
            <a:avLst/>
          </a:prstGeom>
          <a:noFill/>
        </p:spPr>
        <p:txBody>
          <a:bodyPr wrap="none" rtlCol="0">
            <a:spAutoFit/>
          </a:bodyPr>
          <a:lstStyle/>
          <a:p>
            <a:r>
              <a:rPr lang="tr-TR" sz="2000" b="1" dirty="0">
                <a:solidFill>
                  <a:srgbClr val="FF0000"/>
                </a:solidFill>
                <a:latin typeface="+mj-lt"/>
              </a:rPr>
              <a:t>2. </a:t>
            </a:r>
            <a:r>
              <a:rPr lang="tr-TR" sz="2000" dirty="0">
                <a:latin typeface="+mj-lt"/>
              </a:rPr>
              <a:t>Uygunluk Değerlendirme Kuruluşu Denetim Raporları</a:t>
            </a:r>
          </a:p>
        </p:txBody>
      </p:sp>
      <p:sp>
        <p:nvSpPr>
          <p:cNvPr id="9" name="Metin kutusu 8">
            <a:extLst>
              <a:ext uri="{FF2B5EF4-FFF2-40B4-BE49-F238E27FC236}">
                <a16:creationId xmlns:a16="http://schemas.microsoft.com/office/drawing/2014/main" id="{3A98FE4F-2224-425C-9C10-208160F7CEC0}"/>
              </a:ext>
            </a:extLst>
          </p:cNvPr>
          <p:cNvSpPr txBox="1"/>
          <p:nvPr/>
        </p:nvSpPr>
        <p:spPr>
          <a:xfrm>
            <a:off x="1907704" y="2787774"/>
            <a:ext cx="2507418" cy="400110"/>
          </a:xfrm>
          <a:prstGeom prst="rect">
            <a:avLst/>
          </a:prstGeom>
          <a:noFill/>
        </p:spPr>
        <p:txBody>
          <a:bodyPr wrap="none" rtlCol="0">
            <a:spAutoFit/>
          </a:bodyPr>
          <a:lstStyle/>
          <a:p>
            <a:r>
              <a:rPr lang="tr-TR" sz="2000" b="1" dirty="0">
                <a:solidFill>
                  <a:srgbClr val="FF0000"/>
                </a:solidFill>
                <a:latin typeface="+mj-lt"/>
              </a:rPr>
              <a:t>3. </a:t>
            </a:r>
            <a:r>
              <a:rPr lang="tr-TR" sz="2000" dirty="0">
                <a:latin typeface="+mj-lt"/>
              </a:rPr>
              <a:t>G Uygunluk Beyanı</a:t>
            </a:r>
          </a:p>
        </p:txBody>
      </p:sp>
      <p:sp>
        <p:nvSpPr>
          <p:cNvPr id="10" name="Metin kutusu 9">
            <a:extLst>
              <a:ext uri="{FF2B5EF4-FFF2-40B4-BE49-F238E27FC236}">
                <a16:creationId xmlns:a16="http://schemas.microsoft.com/office/drawing/2014/main" id="{7986AEB0-2981-40E5-B8EF-2997A6789EBB}"/>
              </a:ext>
            </a:extLst>
          </p:cNvPr>
          <p:cNvSpPr txBox="1"/>
          <p:nvPr/>
        </p:nvSpPr>
        <p:spPr>
          <a:xfrm>
            <a:off x="1872374" y="3403908"/>
            <a:ext cx="2343911" cy="400110"/>
          </a:xfrm>
          <a:prstGeom prst="rect">
            <a:avLst/>
          </a:prstGeom>
          <a:noFill/>
        </p:spPr>
        <p:txBody>
          <a:bodyPr wrap="none" rtlCol="0">
            <a:spAutoFit/>
          </a:bodyPr>
          <a:lstStyle/>
          <a:p>
            <a:r>
              <a:rPr lang="tr-TR" sz="2000" b="1" dirty="0">
                <a:solidFill>
                  <a:srgbClr val="FF0000"/>
                </a:solidFill>
                <a:latin typeface="+mj-lt"/>
              </a:rPr>
              <a:t>4. </a:t>
            </a:r>
            <a:r>
              <a:rPr lang="tr-TR" sz="2000" dirty="0">
                <a:latin typeface="+mj-lt"/>
              </a:rPr>
              <a:t>G İşareti Etiketleri</a:t>
            </a:r>
          </a:p>
        </p:txBody>
      </p:sp>
    </p:spTree>
    <p:extLst>
      <p:ext uri="{BB962C8B-B14F-4D97-AF65-F5344CB8AC3E}">
        <p14:creationId xmlns:p14="http://schemas.microsoft.com/office/powerpoint/2010/main" val="150503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6755EC5-0988-424F-AEAA-8BB94E23D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1AFF7595-7846-47C5-8770-056C3437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BD1111AF-5AE7-4700-86EA-640922B65920}"/>
              </a:ext>
            </a:extLst>
          </p:cNvPr>
          <p:cNvSpPr txBox="1"/>
          <p:nvPr/>
        </p:nvSpPr>
        <p:spPr>
          <a:xfrm>
            <a:off x="1691036" y="305703"/>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1. G Uygunluk Belgesi</a:t>
            </a:r>
            <a:endParaRPr lang="tr-TR" sz="2400" b="1" dirty="0">
              <a:solidFill>
                <a:srgbClr val="FF0000"/>
              </a:solidFill>
            </a:endParaRPr>
          </a:p>
        </p:txBody>
      </p:sp>
      <p:sp>
        <p:nvSpPr>
          <p:cNvPr id="8" name="Metin kutusu 7">
            <a:extLst>
              <a:ext uri="{FF2B5EF4-FFF2-40B4-BE49-F238E27FC236}">
                <a16:creationId xmlns:a16="http://schemas.microsoft.com/office/drawing/2014/main" id="{BEC3D50D-C262-4CE5-B61B-2D76F45BE56B}"/>
              </a:ext>
            </a:extLst>
          </p:cNvPr>
          <p:cNvSpPr txBox="1"/>
          <p:nvPr/>
        </p:nvSpPr>
        <p:spPr>
          <a:xfrm>
            <a:off x="1259632" y="1415507"/>
            <a:ext cx="7103227" cy="2862322"/>
          </a:xfrm>
          <a:prstGeom prst="rect">
            <a:avLst/>
          </a:prstGeom>
          <a:noFill/>
        </p:spPr>
        <p:txBody>
          <a:bodyPr wrap="none" rtlCol="0">
            <a:spAutoFit/>
          </a:bodyPr>
          <a:lstStyle/>
          <a:p>
            <a:pPr marL="285750" indent="-285750">
              <a:buFont typeface="Wingdings" panose="05000000000000000000" pitchFamily="2" charset="2"/>
              <a:buChar char="q"/>
            </a:pPr>
            <a:r>
              <a:rPr lang="tr-TR" dirty="0">
                <a:latin typeface="+mj-lt"/>
              </a:rPr>
              <a:t>G uygunluk belgesini düzenleyen uygunluk değerlendirme kuruluşunun</a:t>
            </a:r>
          </a:p>
          <a:p>
            <a:r>
              <a:rPr lang="tr-TR" dirty="0">
                <a:latin typeface="+mj-lt"/>
              </a:rPr>
              <a:t>akreditasyon durumu</a:t>
            </a:r>
          </a:p>
          <a:p>
            <a:endParaRPr lang="tr-TR" dirty="0">
              <a:latin typeface="+mj-lt"/>
            </a:endParaRPr>
          </a:p>
          <a:p>
            <a:pPr marL="285750" indent="-285750">
              <a:buFont typeface="Wingdings" panose="05000000000000000000" pitchFamily="2" charset="2"/>
              <a:buChar char="q"/>
            </a:pPr>
            <a:r>
              <a:rPr lang="tr-TR" dirty="0">
                <a:latin typeface="+mj-lt"/>
              </a:rPr>
              <a:t>G uygunluk belgesi düzenlenen santralin adı / adresi</a:t>
            </a: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r>
              <a:rPr lang="tr-TR" dirty="0">
                <a:latin typeface="+mj-lt"/>
              </a:rPr>
              <a:t>G uygunluk belgesinin hangi standart kapsamında hazırlandığı</a:t>
            </a: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r>
              <a:rPr lang="tr-TR" dirty="0">
                <a:latin typeface="+mj-lt"/>
              </a:rPr>
              <a:t>Üretimine uygunluk verilen beton sınıfları</a:t>
            </a:r>
          </a:p>
          <a:p>
            <a:pPr marL="285750" indent="-285750">
              <a:buFont typeface="Wingdings" panose="05000000000000000000" pitchFamily="2" charset="2"/>
              <a:buChar char="q"/>
            </a:pPr>
            <a:endParaRPr lang="tr-TR" dirty="0">
              <a:latin typeface="+mj-lt"/>
            </a:endParaRPr>
          </a:p>
          <a:p>
            <a:pPr marL="285750" indent="-285750">
              <a:buFont typeface="Wingdings" panose="05000000000000000000" pitchFamily="2" charset="2"/>
              <a:buChar char="q"/>
            </a:pPr>
            <a:r>
              <a:rPr lang="tr-TR" dirty="0">
                <a:latin typeface="+mj-lt"/>
              </a:rPr>
              <a:t>G uygunluk belgesinin geçerlilik süresi</a:t>
            </a:r>
          </a:p>
        </p:txBody>
      </p:sp>
    </p:spTree>
    <p:extLst>
      <p:ext uri="{BB962C8B-B14F-4D97-AF65-F5344CB8AC3E}">
        <p14:creationId xmlns:p14="http://schemas.microsoft.com/office/powerpoint/2010/main" val="302317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6755EC5-0988-424F-AEAA-8BB94E23D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1AFF7595-7846-47C5-8770-056C3437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BD1111AF-5AE7-4700-86EA-640922B65920}"/>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2. </a:t>
            </a:r>
            <a:r>
              <a:rPr lang="tr-TR" sz="2000" b="1" dirty="0">
                <a:solidFill>
                  <a:srgbClr val="FF0000"/>
                </a:solidFill>
                <a:latin typeface="+mj-lt"/>
              </a:rPr>
              <a:t>Uygunluk Değerlendirme Kuruluşu Denetim Raporları</a:t>
            </a:r>
          </a:p>
        </p:txBody>
      </p:sp>
      <p:sp>
        <p:nvSpPr>
          <p:cNvPr id="8" name="Metin kutusu 7">
            <a:extLst>
              <a:ext uri="{FF2B5EF4-FFF2-40B4-BE49-F238E27FC236}">
                <a16:creationId xmlns:a16="http://schemas.microsoft.com/office/drawing/2014/main" id="{BEC3D50D-C262-4CE5-B61B-2D76F45BE56B}"/>
              </a:ext>
            </a:extLst>
          </p:cNvPr>
          <p:cNvSpPr txBox="1"/>
          <p:nvPr/>
        </p:nvSpPr>
        <p:spPr>
          <a:xfrm>
            <a:off x="1264901" y="1232682"/>
            <a:ext cx="4820550" cy="369332"/>
          </a:xfrm>
          <a:prstGeom prst="rect">
            <a:avLst/>
          </a:prstGeom>
          <a:noFill/>
        </p:spPr>
        <p:txBody>
          <a:bodyPr wrap="none" rtlCol="0">
            <a:spAutoFit/>
          </a:bodyPr>
          <a:lstStyle/>
          <a:p>
            <a:pPr marL="285750" indent="-285750">
              <a:buFont typeface="Wingdings" panose="05000000000000000000" pitchFamily="2" charset="2"/>
              <a:buChar char="q"/>
            </a:pPr>
            <a:r>
              <a:rPr lang="tr-TR" dirty="0">
                <a:latin typeface="+mj-lt"/>
              </a:rPr>
              <a:t>Yılda en az 1 kez yapılmış sistem tetkik raporu</a:t>
            </a:r>
          </a:p>
        </p:txBody>
      </p:sp>
      <p:sp>
        <p:nvSpPr>
          <p:cNvPr id="3" name="Metin kutusu 2">
            <a:extLst>
              <a:ext uri="{FF2B5EF4-FFF2-40B4-BE49-F238E27FC236}">
                <a16:creationId xmlns:a16="http://schemas.microsoft.com/office/drawing/2014/main" id="{1E5DB4CA-1F10-4D6C-85D0-1D555D57830A}"/>
              </a:ext>
            </a:extLst>
          </p:cNvPr>
          <p:cNvSpPr txBox="1"/>
          <p:nvPr/>
        </p:nvSpPr>
        <p:spPr>
          <a:xfrm>
            <a:off x="1763688" y="1694587"/>
            <a:ext cx="5955476" cy="1754326"/>
          </a:xfrm>
          <a:prstGeom prst="rect">
            <a:avLst/>
          </a:prstGeom>
          <a:noFill/>
        </p:spPr>
        <p:txBody>
          <a:bodyPr wrap="none" rtlCol="0">
            <a:spAutoFit/>
          </a:bodyPr>
          <a:lstStyle/>
          <a:p>
            <a:pPr marL="285750" indent="-285750">
              <a:buFont typeface="Wingdings" panose="05000000000000000000" pitchFamily="2" charset="2"/>
              <a:buChar char="§"/>
            </a:pPr>
            <a:r>
              <a:rPr lang="tr-TR" dirty="0">
                <a:latin typeface="+mj-lt"/>
              </a:rPr>
              <a:t>Fabrika üretim kontrol dokümanı</a:t>
            </a:r>
          </a:p>
          <a:p>
            <a:pPr marL="285750" indent="-285750">
              <a:buFont typeface="Wingdings" panose="05000000000000000000" pitchFamily="2" charset="2"/>
              <a:buChar char="§"/>
            </a:pPr>
            <a:r>
              <a:rPr lang="tr-TR" dirty="0">
                <a:latin typeface="+mj-lt"/>
              </a:rPr>
              <a:t>Betonun muayene ve deneyleri için gerekli donanımın olup</a:t>
            </a:r>
          </a:p>
          <a:p>
            <a:r>
              <a:rPr lang="tr-TR" dirty="0">
                <a:latin typeface="+mj-lt"/>
              </a:rPr>
              <a:t>olmadığı ve kalibrasyon geçerlilik tarihleri</a:t>
            </a:r>
          </a:p>
          <a:p>
            <a:pPr marL="285750" indent="-285750">
              <a:buFont typeface="Wingdings" panose="05000000000000000000" pitchFamily="2" charset="2"/>
              <a:buChar char="§"/>
            </a:pPr>
            <a:r>
              <a:rPr lang="tr-TR" dirty="0">
                <a:latin typeface="+mj-lt"/>
              </a:rPr>
              <a:t>İmalat ve imalat kontrolü için görevlendirilen personelin</a:t>
            </a:r>
          </a:p>
          <a:p>
            <a:r>
              <a:rPr lang="tr-TR" dirty="0">
                <a:latin typeface="+mj-lt"/>
              </a:rPr>
              <a:t>bilgi, eğitim ve deneyimi</a:t>
            </a:r>
          </a:p>
          <a:p>
            <a:endParaRPr lang="tr-TR" dirty="0">
              <a:latin typeface="+mj-lt"/>
            </a:endParaRPr>
          </a:p>
        </p:txBody>
      </p:sp>
      <p:sp>
        <p:nvSpPr>
          <p:cNvPr id="9" name="Metin kutusu 8">
            <a:extLst>
              <a:ext uri="{FF2B5EF4-FFF2-40B4-BE49-F238E27FC236}">
                <a16:creationId xmlns:a16="http://schemas.microsoft.com/office/drawing/2014/main" id="{5044201D-D837-4ABE-B33C-93100E593F1F}"/>
              </a:ext>
            </a:extLst>
          </p:cNvPr>
          <p:cNvSpPr txBox="1"/>
          <p:nvPr/>
        </p:nvSpPr>
        <p:spPr>
          <a:xfrm>
            <a:off x="1264901" y="3356820"/>
            <a:ext cx="4160113" cy="369332"/>
          </a:xfrm>
          <a:prstGeom prst="rect">
            <a:avLst/>
          </a:prstGeom>
          <a:noFill/>
        </p:spPr>
        <p:txBody>
          <a:bodyPr wrap="none" rtlCol="0">
            <a:spAutoFit/>
          </a:bodyPr>
          <a:lstStyle/>
          <a:p>
            <a:pPr marL="285750" indent="-285750">
              <a:buFont typeface="Wingdings" panose="05000000000000000000" pitchFamily="2" charset="2"/>
              <a:buChar char="q"/>
            </a:pPr>
            <a:r>
              <a:rPr lang="tr-TR" dirty="0">
                <a:latin typeface="+mj-lt"/>
              </a:rPr>
              <a:t>Ürün denetimleri ve tip deneyi raporları</a:t>
            </a:r>
          </a:p>
        </p:txBody>
      </p:sp>
      <p:sp>
        <p:nvSpPr>
          <p:cNvPr id="10" name="Metin kutusu 9">
            <a:extLst>
              <a:ext uri="{FF2B5EF4-FFF2-40B4-BE49-F238E27FC236}">
                <a16:creationId xmlns:a16="http://schemas.microsoft.com/office/drawing/2014/main" id="{7E0E8C78-97DC-43BF-AE80-D1E94C29C190}"/>
              </a:ext>
            </a:extLst>
          </p:cNvPr>
          <p:cNvSpPr txBox="1"/>
          <p:nvPr/>
        </p:nvSpPr>
        <p:spPr>
          <a:xfrm>
            <a:off x="1745390" y="3838277"/>
            <a:ext cx="5737468" cy="923330"/>
          </a:xfrm>
          <a:prstGeom prst="rect">
            <a:avLst/>
          </a:prstGeom>
          <a:noFill/>
        </p:spPr>
        <p:txBody>
          <a:bodyPr wrap="none" rtlCol="0">
            <a:spAutoFit/>
          </a:bodyPr>
          <a:lstStyle/>
          <a:p>
            <a:pPr marL="285750" indent="-285750">
              <a:buFont typeface="Wingdings" panose="05000000000000000000" pitchFamily="2" charset="2"/>
              <a:buChar char="§"/>
            </a:pPr>
            <a:r>
              <a:rPr lang="tr-TR" dirty="0">
                <a:latin typeface="+mj-lt"/>
              </a:rPr>
              <a:t>Uygunluk değerlendirme kuruluşu tarafından hazır beton</a:t>
            </a:r>
          </a:p>
          <a:p>
            <a:r>
              <a:rPr lang="tr-TR" dirty="0">
                <a:latin typeface="+mj-lt"/>
              </a:rPr>
              <a:t>tesisinde habersiz olarak 1 yılda en az 3 kez gerçekleştirilen</a:t>
            </a:r>
          </a:p>
          <a:p>
            <a:r>
              <a:rPr lang="tr-TR" dirty="0">
                <a:latin typeface="+mj-lt"/>
              </a:rPr>
              <a:t>denetimler</a:t>
            </a:r>
          </a:p>
        </p:txBody>
      </p:sp>
    </p:spTree>
    <p:extLst>
      <p:ext uri="{BB962C8B-B14F-4D97-AF65-F5344CB8AC3E}">
        <p14:creationId xmlns:p14="http://schemas.microsoft.com/office/powerpoint/2010/main" val="152824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BEEA034-959D-44FB-9AA0-FDCBD3682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3" name="Resim 2">
            <a:extLst>
              <a:ext uri="{FF2B5EF4-FFF2-40B4-BE49-F238E27FC236}">
                <a16:creationId xmlns:a16="http://schemas.microsoft.com/office/drawing/2014/main" id="{80493550-9446-4B4E-ABEB-45FBF7AFF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5" name="Metin kutusu 4">
            <a:extLst>
              <a:ext uri="{FF2B5EF4-FFF2-40B4-BE49-F238E27FC236}">
                <a16:creationId xmlns:a16="http://schemas.microsoft.com/office/drawing/2014/main" id="{6973178D-4BFF-46A3-BA06-E4E188E2BD07}"/>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3. </a:t>
            </a:r>
            <a:r>
              <a:rPr lang="tr-TR" sz="2000" b="1" dirty="0">
                <a:solidFill>
                  <a:srgbClr val="FF0000"/>
                </a:solidFill>
                <a:latin typeface="+mj-lt"/>
              </a:rPr>
              <a:t>G Uygunluk Beyanı</a:t>
            </a:r>
          </a:p>
        </p:txBody>
      </p:sp>
      <p:pic>
        <p:nvPicPr>
          <p:cNvPr id="6" name="Resim 5">
            <a:extLst>
              <a:ext uri="{FF2B5EF4-FFF2-40B4-BE49-F238E27FC236}">
                <a16:creationId xmlns:a16="http://schemas.microsoft.com/office/drawing/2014/main" id="{0ECFA849-0A38-4125-8605-61BACA680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581" y="987574"/>
            <a:ext cx="3477933" cy="3923524"/>
          </a:xfrm>
          <a:prstGeom prst="rect">
            <a:avLst/>
          </a:prstGeom>
        </p:spPr>
      </p:pic>
      <p:sp>
        <p:nvSpPr>
          <p:cNvPr id="2" name="Metin kutusu 1">
            <a:extLst>
              <a:ext uri="{FF2B5EF4-FFF2-40B4-BE49-F238E27FC236}">
                <a16:creationId xmlns:a16="http://schemas.microsoft.com/office/drawing/2014/main" id="{7316582C-AF92-4247-92CE-5FCEAAEB47DD}"/>
              </a:ext>
            </a:extLst>
          </p:cNvPr>
          <p:cNvSpPr txBox="1"/>
          <p:nvPr/>
        </p:nvSpPr>
        <p:spPr>
          <a:xfrm>
            <a:off x="887052" y="2626170"/>
            <a:ext cx="3281668" cy="646331"/>
          </a:xfrm>
          <a:prstGeom prst="rect">
            <a:avLst/>
          </a:prstGeom>
          <a:noFill/>
        </p:spPr>
        <p:txBody>
          <a:bodyPr wrap="none" rtlCol="0">
            <a:spAutoFit/>
          </a:bodyPr>
          <a:lstStyle/>
          <a:p>
            <a:r>
              <a:rPr lang="tr-TR" dirty="0">
                <a:latin typeface="+mj-lt"/>
              </a:rPr>
              <a:t>İmalatçı tarafından üretilen ürüne</a:t>
            </a:r>
          </a:p>
          <a:p>
            <a:r>
              <a:rPr lang="tr-TR" dirty="0">
                <a:latin typeface="+mj-lt"/>
              </a:rPr>
              <a:t>ait taahhütname niteliğindedir.</a:t>
            </a:r>
          </a:p>
        </p:txBody>
      </p:sp>
    </p:spTree>
    <p:extLst>
      <p:ext uri="{BB962C8B-B14F-4D97-AF65-F5344CB8AC3E}">
        <p14:creationId xmlns:p14="http://schemas.microsoft.com/office/powerpoint/2010/main" val="424575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8" name="Metin kutusu 7"/>
          <p:cNvSpPr txBox="1"/>
          <p:nvPr/>
        </p:nvSpPr>
        <p:spPr>
          <a:xfrm>
            <a:off x="3779913" y="274582"/>
            <a:ext cx="1991827" cy="523220"/>
          </a:xfrm>
          <a:prstGeom prst="rect">
            <a:avLst/>
          </a:prstGeom>
          <a:noFill/>
        </p:spPr>
        <p:txBody>
          <a:bodyPr wrap="none" rtlCol="0">
            <a:spAutoFit/>
          </a:bodyPr>
          <a:lstStyle/>
          <a:p>
            <a:r>
              <a:rPr lang="tr-TR" sz="2800" b="1" dirty="0">
                <a:solidFill>
                  <a:srgbClr val="FF0000"/>
                </a:solidFill>
                <a:latin typeface="Times New Roman" pitchFamily="18" charset="0"/>
                <a:cs typeface="Times New Roman" pitchFamily="18" charset="0"/>
              </a:rPr>
              <a:t>MEVZUAT</a:t>
            </a:r>
            <a:endParaRPr lang="tr-TR" b="1" dirty="0">
              <a:solidFill>
                <a:srgbClr val="FF0000"/>
              </a:solidFill>
              <a:latin typeface="Times New Roman" pitchFamily="18" charset="0"/>
              <a:cs typeface="Times New Roman" pitchFamily="18" charset="0"/>
            </a:endParaRPr>
          </a:p>
        </p:txBody>
      </p:sp>
      <p:sp>
        <p:nvSpPr>
          <p:cNvPr id="13" name="Yuvarlatılmış Dikdörtgen 12"/>
          <p:cNvSpPr/>
          <p:nvPr/>
        </p:nvSpPr>
        <p:spPr>
          <a:xfrm>
            <a:off x="1859501" y="1221600"/>
            <a:ext cx="5832648" cy="1026114"/>
          </a:xfrm>
          <a:prstGeom prst="roundRect">
            <a:avLst/>
          </a:prstGeom>
          <a:solidFill>
            <a:srgbClr val="FF000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latin typeface="Times New Roman" pitchFamily="18" charset="0"/>
                <a:cs typeface="Times New Roman" pitchFamily="18" charset="0"/>
              </a:rPr>
              <a:t>7223 sayılı </a:t>
            </a:r>
          </a:p>
          <a:p>
            <a:pPr algn="ctr"/>
            <a:r>
              <a:rPr lang="tr-TR" sz="2000" dirty="0">
                <a:latin typeface="Times New Roman" pitchFamily="18" charset="0"/>
                <a:cs typeface="Times New Roman" pitchFamily="18" charset="0"/>
              </a:rPr>
              <a:t>Ürün Güvenliği ve Teknik Düzenlemeler Kanunu</a:t>
            </a:r>
            <a:endParaRPr lang="tr-TR" sz="2000" dirty="0"/>
          </a:p>
        </p:txBody>
      </p:sp>
      <p:sp>
        <p:nvSpPr>
          <p:cNvPr id="21" name="Aşağı Ok 20"/>
          <p:cNvSpPr/>
          <p:nvPr/>
        </p:nvSpPr>
        <p:spPr>
          <a:xfrm>
            <a:off x="1845065" y="2529166"/>
            <a:ext cx="264227" cy="324036"/>
          </a:xfrm>
          <a:prstGeom prst="downArrow">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B0F0"/>
              </a:solidFill>
            </a:endParaRPr>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815666"/>
            <a:ext cx="1205880" cy="602940"/>
          </a:xfrm>
          <a:prstGeom prst="rect">
            <a:avLst/>
          </a:prstGeom>
        </p:spPr>
      </p:pic>
      <p:sp>
        <p:nvSpPr>
          <p:cNvPr id="26" name="Yuvarlatılmış Dikdörtgen 25"/>
          <p:cNvSpPr/>
          <p:nvPr/>
        </p:nvSpPr>
        <p:spPr>
          <a:xfrm>
            <a:off x="323527" y="3111810"/>
            <a:ext cx="2448272" cy="1260140"/>
          </a:xfrm>
          <a:prstGeom prst="roundRect">
            <a:avLst/>
          </a:prstGeom>
          <a:solidFill>
            <a:srgbClr val="FF000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atin typeface="Times New Roman" pitchFamily="18" charset="0"/>
                <a:cs typeface="Times New Roman" pitchFamily="18" charset="0"/>
              </a:rPr>
              <a:t>Yapı Malzemeleri</a:t>
            </a:r>
          </a:p>
          <a:p>
            <a:pPr algn="ctr"/>
            <a:r>
              <a:rPr lang="tr-TR" dirty="0">
                <a:latin typeface="Times New Roman" pitchFamily="18" charset="0"/>
                <a:cs typeface="Times New Roman" pitchFamily="18" charset="0"/>
              </a:rPr>
              <a:t>Yönetmeliği </a:t>
            </a:r>
          </a:p>
          <a:p>
            <a:pPr algn="ctr"/>
            <a:r>
              <a:rPr lang="tr-TR" dirty="0">
                <a:latin typeface="Times New Roman" pitchFamily="18" charset="0"/>
                <a:cs typeface="Times New Roman" pitchFamily="18" charset="0"/>
              </a:rPr>
              <a:t>(CE)</a:t>
            </a:r>
            <a:endParaRPr lang="tr-TR" dirty="0"/>
          </a:p>
        </p:txBody>
      </p:sp>
      <p:sp>
        <p:nvSpPr>
          <p:cNvPr id="27" name="Yuvarlatılmış Dikdörtgen 26"/>
          <p:cNvSpPr/>
          <p:nvPr/>
        </p:nvSpPr>
        <p:spPr>
          <a:xfrm>
            <a:off x="3054028" y="3094657"/>
            <a:ext cx="2783915" cy="1277293"/>
          </a:xfrm>
          <a:prstGeom prst="roundRect">
            <a:avLst/>
          </a:prstGeom>
          <a:solidFill>
            <a:srgbClr val="FF000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atin typeface="Times New Roman" pitchFamily="18" charset="0"/>
                <a:cs typeface="Times New Roman" pitchFamily="18" charset="0"/>
              </a:rPr>
              <a:t>Yapı Malzemelerinin Tabi Olacağı Kriterler Hakkında Yönetmelik </a:t>
            </a:r>
          </a:p>
          <a:p>
            <a:pPr algn="ctr"/>
            <a:r>
              <a:rPr lang="tr-TR" dirty="0">
                <a:latin typeface="Times New Roman" pitchFamily="18" charset="0"/>
                <a:cs typeface="Times New Roman" pitchFamily="18" charset="0"/>
              </a:rPr>
              <a:t>(G)</a:t>
            </a:r>
          </a:p>
        </p:txBody>
      </p:sp>
      <p:sp>
        <p:nvSpPr>
          <p:cNvPr id="28" name="Aşağı Ok 27"/>
          <p:cNvSpPr/>
          <p:nvPr/>
        </p:nvSpPr>
        <p:spPr>
          <a:xfrm>
            <a:off x="4313873" y="2520014"/>
            <a:ext cx="264227" cy="324036"/>
          </a:xfrm>
          <a:prstGeom prst="downArrow">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B0F0"/>
              </a:solidFill>
            </a:endParaRPr>
          </a:p>
        </p:txBody>
      </p:sp>
      <p:sp>
        <p:nvSpPr>
          <p:cNvPr id="29" name="Yuvarlatılmış Dikdörtgen 28"/>
          <p:cNvSpPr/>
          <p:nvPr/>
        </p:nvSpPr>
        <p:spPr>
          <a:xfrm>
            <a:off x="6223493" y="3094657"/>
            <a:ext cx="2655422" cy="1277293"/>
          </a:xfrm>
          <a:prstGeom prst="roundRect">
            <a:avLst/>
          </a:prstGeom>
          <a:solidFill>
            <a:srgbClr val="FF000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atin typeface="Times New Roman" pitchFamily="18" charset="0"/>
                <a:cs typeface="Times New Roman" pitchFamily="18" charset="0"/>
              </a:rPr>
              <a:t>Yapı Malzemeleri </a:t>
            </a:r>
          </a:p>
          <a:p>
            <a:pPr algn="ctr"/>
            <a:r>
              <a:rPr lang="tr-TR" dirty="0">
                <a:latin typeface="Times New Roman" pitchFamily="18" charset="0"/>
                <a:cs typeface="Times New Roman" pitchFamily="18" charset="0"/>
              </a:rPr>
              <a:t>Piyasa Gözetimi ve Denetimi Yönetmeliği</a:t>
            </a:r>
          </a:p>
        </p:txBody>
      </p:sp>
      <p:sp>
        <p:nvSpPr>
          <p:cNvPr id="30" name="Aşağı Ok 29"/>
          <p:cNvSpPr/>
          <p:nvPr/>
        </p:nvSpPr>
        <p:spPr>
          <a:xfrm>
            <a:off x="7419091" y="2529166"/>
            <a:ext cx="264227" cy="324036"/>
          </a:xfrm>
          <a:prstGeom prst="downArrow">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B0F0"/>
              </a:solidFill>
            </a:endParaRPr>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Tree>
    <p:extLst>
      <p:ext uri="{BB962C8B-B14F-4D97-AF65-F5344CB8AC3E}">
        <p14:creationId xmlns:p14="http://schemas.microsoft.com/office/powerpoint/2010/main" val="90198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375930D-3BAF-4A57-BA43-94BA2005D9E5}"/>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4. </a:t>
            </a:r>
            <a:r>
              <a:rPr lang="tr-TR" sz="2000" b="1" dirty="0">
                <a:solidFill>
                  <a:srgbClr val="FF0000"/>
                </a:solidFill>
                <a:latin typeface="+mj-lt"/>
              </a:rPr>
              <a:t>G Uygunluk Etiketleri</a:t>
            </a:r>
          </a:p>
        </p:txBody>
      </p:sp>
      <p:pic>
        <p:nvPicPr>
          <p:cNvPr id="5" name="Resim 4">
            <a:extLst>
              <a:ext uri="{FF2B5EF4-FFF2-40B4-BE49-F238E27FC236}">
                <a16:creationId xmlns:a16="http://schemas.microsoft.com/office/drawing/2014/main" id="{7660A831-3269-43E7-979C-29A00856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6" name="Resim 5">
            <a:extLst>
              <a:ext uri="{FF2B5EF4-FFF2-40B4-BE49-F238E27FC236}">
                <a16:creationId xmlns:a16="http://schemas.microsoft.com/office/drawing/2014/main" id="{2197B9D4-68BD-4E31-A5AE-F58B6EE2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7" name="Metin kutusu 6">
            <a:extLst>
              <a:ext uri="{FF2B5EF4-FFF2-40B4-BE49-F238E27FC236}">
                <a16:creationId xmlns:a16="http://schemas.microsoft.com/office/drawing/2014/main" id="{BBDB4DB4-394E-435C-A35E-3DD251CF4E9F}"/>
              </a:ext>
            </a:extLst>
          </p:cNvPr>
          <p:cNvSpPr txBox="1"/>
          <p:nvPr/>
        </p:nvSpPr>
        <p:spPr>
          <a:xfrm>
            <a:off x="1513074" y="2499742"/>
            <a:ext cx="3672800" cy="646331"/>
          </a:xfrm>
          <a:prstGeom prst="rect">
            <a:avLst/>
          </a:prstGeom>
          <a:noFill/>
        </p:spPr>
        <p:txBody>
          <a:bodyPr wrap="none" rtlCol="0">
            <a:spAutoFit/>
          </a:bodyPr>
          <a:lstStyle/>
          <a:p>
            <a:r>
              <a:rPr lang="tr-TR" dirty="0">
                <a:latin typeface="+mj-lt"/>
              </a:rPr>
              <a:t>G Uygunluk etiketleri beton irsaliyesi</a:t>
            </a:r>
          </a:p>
          <a:p>
            <a:r>
              <a:rPr lang="tr-TR" dirty="0">
                <a:latin typeface="+mj-lt"/>
              </a:rPr>
              <a:t>üzerinde veya ekinde olabilir.</a:t>
            </a:r>
          </a:p>
        </p:txBody>
      </p:sp>
      <p:pic>
        <p:nvPicPr>
          <p:cNvPr id="8" name="Resim 7">
            <a:extLst>
              <a:ext uri="{FF2B5EF4-FFF2-40B4-BE49-F238E27FC236}">
                <a16:creationId xmlns:a16="http://schemas.microsoft.com/office/drawing/2014/main" id="{ADF60DC4-C0FC-4C15-8A92-CFEEEA92A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703" y="1106204"/>
            <a:ext cx="2967465" cy="3732629"/>
          </a:xfrm>
          <a:prstGeom prst="rect">
            <a:avLst/>
          </a:prstGeom>
        </p:spPr>
      </p:pic>
    </p:spTree>
    <p:extLst>
      <p:ext uri="{BB962C8B-B14F-4D97-AF65-F5344CB8AC3E}">
        <p14:creationId xmlns:p14="http://schemas.microsoft.com/office/powerpoint/2010/main" val="2596157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660A831-3269-43E7-979C-29A00856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3" name="Resim 2">
            <a:extLst>
              <a:ext uri="{FF2B5EF4-FFF2-40B4-BE49-F238E27FC236}">
                <a16:creationId xmlns:a16="http://schemas.microsoft.com/office/drawing/2014/main" id="{2197B9D4-68BD-4E31-A5AE-F58B6EE2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4" name="Metin kutusu 3">
            <a:extLst>
              <a:ext uri="{FF2B5EF4-FFF2-40B4-BE49-F238E27FC236}">
                <a16:creationId xmlns:a16="http://schemas.microsoft.com/office/drawing/2014/main" id="{1375930D-3BAF-4A57-BA43-94BA2005D9E5}"/>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Numune Alma</a:t>
            </a:r>
            <a:endParaRPr lang="tr-TR" sz="2000" b="1" dirty="0">
              <a:solidFill>
                <a:srgbClr val="FF0000"/>
              </a:solidFill>
              <a:latin typeface="+mj-lt"/>
            </a:endParaRPr>
          </a:p>
        </p:txBody>
      </p:sp>
      <p:sp>
        <p:nvSpPr>
          <p:cNvPr id="5" name="Metin kutusu 4"/>
          <p:cNvSpPr txBox="1"/>
          <p:nvPr/>
        </p:nvSpPr>
        <p:spPr>
          <a:xfrm>
            <a:off x="1855084" y="1139535"/>
            <a:ext cx="6376427" cy="1200329"/>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Ürünün şantiye </a:t>
            </a:r>
            <a:r>
              <a:rPr lang="tr-TR" dirty="0" err="1">
                <a:latin typeface="+mj-lt"/>
              </a:rPr>
              <a:t>mahali</a:t>
            </a:r>
            <a:r>
              <a:rPr lang="tr-TR" dirty="0">
                <a:latin typeface="+mj-lt"/>
              </a:rPr>
              <a:t>, nakil araçları gibi her türlü mekân ve ortamda depolandığı ve/veya satıldığı, kullanıldığı yerlerde, yapım mahallerinde, iş yeri ve üretim tesisi de dâhil olmak üzere gerekli görülen her yerde hazır beton denetimi yapılabilir.</a:t>
            </a:r>
          </a:p>
        </p:txBody>
      </p:sp>
      <p:sp>
        <p:nvSpPr>
          <p:cNvPr id="6" name="Metin kutusu 5"/>
          <p:cNvSpPr txBox="1"/>
          <p:nvPr/>
        </p:nvSpPr>
        <p:spPr>
          <a:xfrm>
            <a:off x="1855083" y="2450420"/>
            <a:ext cx="6376427" cy="646331"/>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Numuneler, </a:t>
            </a:r>
            <a:r>
              <a:rPr lang="tr-TR" b="1" dirty="0">
                <a:latin typeface="+mj-lt"/>
              </a:rPr>
              <a:t>TS EN 12350-1</a:t>
            </a:r>
            <a:r>
              <a:rPr lang="tr-TR" dirty="0">
                <a:latin typeface="+mj-lt"/>
              </a:rPr>
              <a:t> standardında belirtilen koşullara</a:t>
            </a:r>
          </a:p>
          <a:p>
            <a:r>
              <a:rPr lang="tr-TR" dirty="0">
                <a:latin typeface="+mj-lt"/>
              </a:rPr>
              <a:t>     uygun olarak alınır.</a:t>
            </a:r>
          </a:p>
        </p:txBody>
      </p:sp>
      <p:sp>
        <p:nvSpPr>
          <p:cNvPr id="7" name="Metin kutusu 6"/>
          <p:cNvSpPr txBox="1"/>
          <p:nvPr/>
        </p:nvSpPr>
        <p:spPr>
          <a:xfrm>
            <a:off x="1855083" y="3207307"/>
            <a:ext cx="6376427" cy="646331"/>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Numuneler, </a:t>
            </a:r>
            <a:r>
              <a:rPr lang="tr-TR" b="1" dirty="0">
                <a:latin typeface="+mj-lt"/>
              </a:rPr>
              <a:t>TS EN 12390-2</a:t>
            </a:r>
            <a:r>
              <a:rPr lang="tr-TR" dirty="0">
                <a:latin typeface="+mj-lt"/>
              </a:rPr>
              <a:t> standardında belirtilen koşullara</a:t>
            </a:r>
          </a:p>
          <a:p>
            <a:r>
              <a:rPr lang="tr-TR" dirty="0">
                <a:latin typeface="+mj-lt"/>
              </a:rPr>
              <a:t>     uygun olarak hazırlanır ve küre tabi tutulur.</a:t>
            </a:r>
          </a:p>
        </p:txBody>
      </p:sp>
      <p:sp>
        <p:nvSpPr>
          <p:cNvPr id="8" name="Metin kutusu 7"/>
          <p:cNvSpPr txBox="1"/>
          <p:nvPr/>
        </p:nvSpPr>
        <p:spPr>
          <a:xfrm>
            <a:off x="1855083" y="4048896"/>
            <a:ext cx="6376427" cy="646331"/>
          </a:xfrm>
          <a:prstGeom prst="rect">
            <a:avLst/>
          </a:prstGeom>
          <a:noFill/>
        </p:spPr>
        <p:txBody>
          <a:bodyPr wrap="square" rtlCol="0">
            <a:spAutoFit/>
          </a:bodyPr>
          <a:lstStyle/>
          <a:p>
            <a:pPr marL="285750" indent="-285750">
              <a:buFont typeface="Wingdings" panose="05000000000000000000" pitchFamily="2" charset="2"/>
              <a:buChar char="q"/>
            </a:pPr>
            <a:r>
              <a:rPr lang="tr-TR" dirty="0">
                <a:latin typeface="+mj-lt"/>
              </a:rPr>
              <a:t>Beton basınç deney sonuçları, </a:t>
            </a:r>
            <a:r>
              <a:rPr lang="tr-TR" b="1" dirty="0">
                <a:latin typeface="+mj-lt"/>
              </a:rPr>
              <a:t>TS EN 206 Standardı EK B</a:t>
            </a:r>
            <a:r>
              <a:rPr lang="tr-TR" dirty="0">
                <a:latin typeface="+mj-lt"/>
              </a:rPr>
              <a:t>’ye</a:t>
            </a:r>
          </a:p>
          <a:p>
            <a:r>
              <a:rPr lang="tr-TR" dirty="0">
                <a:latin typeface="+mj-lt"/>
              </a:rPr>
              <a:t>     göre değerlendirilir.</a:t>
            </a:r>
          </a:p>
        </p:txBody>
      </p:sp>
    </p:spTree>
    <p:extLst>
      <p:ext uri="{BB962C8B-B14F-4D97-AF65-F5344CB8AC3E}">
        <p14:creationId xmlns:p14="http://schemas.microsoft.com/office/powerpoint/2010/main" val="265500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660A831-3269-43E7-979C-29A00856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2197B9D4-68BD-4E31-A5AE-F58B6EE2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1375930D-3BAF-4A57-BA43-94BA2005D9E5}"/>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Numune Alma</a:t>
            </a:r>
            <a:endParaRPr lang="tr-TR" sz="2000" b="1" dirty="0">
              <a:solidFill>
                <a:srgbClr val="FF0000"/>
              </a:solidFill>
              <a:latin typeface="+mj-lt"/>
            </a:endParaRPr>
          </a:p>
        </p:txBody>
      </p:sp>
      <p:sp>
        <p:nvSpPr>
          <p:cNvPr id="7" name="Metin kutusu 6"/>
          <p:cNvSpPr txBox="1"/>
          <p:nvPr/>
        </p:nvSpPr>
        <p:spPr>
          <a:xfrm>
            <a:off x="1142379" y="1347614"/>
            <a:ext cx="7305802" cy="2800767"/>
          </a:xfrm>
          <a:prstGeom prst="rect">
            <a:avLst/>
          </a:prstGeom>
          <a:noFill/>
        </p:spPr>
        <p:txBody>
          <a:bodyPr wrap="square" rtlCol="0">
            <a:spAutoFit/>
          </a:bodyPr>
          <a:lstStyle/>
          <a:p>
            <a:pPr algn="just">
              <a:spcBef>
                <a:spcPct val="0"/>
              </a:spcBef>
              <a:buClr>
                <a:srgbClr val="C00000"/>
              </a:buClr>
              <a:buFont typeface="Wingdings" panose="05000000000000000000" pitchFamily="2" charset="2"/>
              <a:buChar char="Ø"/>
            </a:pPr>
            <a:r>
              <a:rPr lang="tr-TR" altLang="tr-TR" sz="1600" dirty="0">
                <a:latin typeface="+mj-lt"/>
              </a:rPr>
              <a:t> Denetim faaliyeti TS EN 206 Standardı  Ek B-B.2 ‘’Numune alma ve deney planı’’ </a:t>
            </a:r>
          </a:p>
          <a:p>
            <a:pPr algn="just">
              <a:spcBef>
                <a:spcPct val="0"/>
              </a:spcBef>
              <a:buClr>
                <a:srgbClr val="C00000"/>
              </a:buClr>
            </a:pPr>
            <a:r>
              <a:rPr lang="tr-TR" altLang="tr-TR" sz="1600" dirty="0">
                <a:latin typeface="+mj-lt"/>
              </a:rPr>
              <a:t>    kapsamında üreticinin bir haftalık üretimini kapsayacak şekilde planlanır.</a:t>
            </a:r>
          </a:p>
          <a:p>
            <a:pPr algn="just">
              <a:spcBef>
                <a:spcPct val="0"/>
              </a:spcBef>
              <a:buClr>
                <a:srgbClr val="C00000"/>
              </a:buClr>
              <a:buFont typeface="Wingdings" panose="05000000000000000000" pitchFamily="2" charset="2"/>
              <a:buChar char="Ø"/>
            </a:pPr>
            <a:endParaRPr lang="tr-TR" altLang="tr-TR" sz="1600" dirty="0">
              <a:latin typeface="+mj-lt"/>
            </a:endParaRPr>
          </a:p>
          <a:p>
            <a:pPr>
              <a:spcBef>
                <a:spcPct val="0"/>
              </a:spcBef>
              <a:buClr>
                <a:srgbClr val="C00000"/>
              </a:buClr>
              <a:buFont typeface="Wingdings" panose="05000000000000000000" pitchFamily="2" charset="2"/>
              <a:buChar char="Ø"/>
            </a:pPr>
            <a:r>
              <a:rPr lang="tr-TR" altLang="tr-TR" sz="1600" dirty="0">
                <a:latin typeface="+mj-lt"/>
              </a:rPr>
              <a:t> Hazır beton PGD  faaliyeti, üreticinin </a:t>
            </a:r>
            <a:r>
              <a:rPr lang="tr-TR" altLang="tr-TR" sz="1600" u="sng" dirty="0">
                <a:latin typeface="+mj-lt"/>
              </a:rPr>
              <a:t>bir hafta içerisinde</a:t>
            </a:r>
            <a:r>
              <a:rPr lang="tr-TR" altLang="tr-TR" sz="1600" dirty="0">
                <a:latin typeface="+mj-lt"/>
              </a:rPr>
              <a:t>ki üretim planı dikkate </a:t>
            </a:r>
          </a:p>
          <a:p>
            <a:pPr>
              <a:spcBef>
                <a:spcPct val="0"/>
              </a:spcBef>
              <a:buClr>
                <a:srgbClr val="C00000"/>
              </a:buClr>
            </a:pPr>
            <a:r>
              <a:rPr lang="tr-TR" altLang="tr-TR" sz="1600" dirty="0">
                <a:latin typeface="+mj-lt"/>
              </a:rPr>
              <a:t>    alınarak </a:t>
            </a:r>
            <a:r>
              <a:rPr lang="tr-TR" altLang="tr-TR" sz="1600" u="sng" dirty="0">
                <a:latin typeface="+mj-lt"/>
              </a:rPr>
              <a:t>aynı sınıf beton olmak koşuluyla</a:t>
            </a:r>
            <a:r>
              <a:rPr lang="tr-TR" altLang="tr-TR" sz="1600" dirty="0">
                <a:latin typeface="+mj-lt"/>
              </a:rPr>
              <a:t>, bir hafta içerisinde aynı veya birbirinden</a:t>
            </a:r>
          </a:p>
          <a:p>
            <a:pPr>
              <a:spcBef>
                <a:spcPct val="0"/>
              </a:spcBef>
              <a:buClr>
                <a:srgbClr val="C00000"/>
              </a:buClr>
            </a:pPr>
            <a:r>
              <a:rPr lang="tr-TR" altLang="tr-TR" sz="1600" dirty="0">
                <a:latin typeface="+mj-lt"/>
              </a:rPr>
              <a:t>    farklı günlerde, </a:t>
            </a:r>
            <a:r>
              <a:rPr lang="tr-TR" altLang="tr-TR" sz="1600" u="sng" dirty="0">
                <a:latin typeface="+mj-lt"/>
              </a:rPr>
              <a:t>her bir transmikserden üç adet numune</a:t>
            </a:r>
            <a:r>
              <a:rPr lang="tr-TR" altLang="tr-TR" sz="1600" dirty="0">
                <a:latin typeface="+mj-lt"/>
              </a:rPr>
              <a:t> olmak üzere </a:t>
            </a:r>
            <a:r>
              <a:rPr lang="tr-TR" altLang="tr-TR" sz="1600" u="sng" dirty="0">
                <a:latin typeface="+mj-lt"/>
              </a:rPr>
              <a:t>üç farklı </a:t>
            </a:r>
          </a:p>
          <a:p>
            <a:pPr>
              <a:spcBef>
                <a:spcPct val="0"/>
              </a:spcBef>
              <a:buClr>
                <a:srgbClr val="C00000"/>
              </a:buClr>
            </a:pPr>
            <a:r>
              <a:rPr lang="tr-TR" altLang="tr-TR" sz="1600" dirty="0">
                <a:latin typeface="+mj-lt"/>
              </a:rPr>
              <a:t>    </a:t>
            </a:r>
            <a:r>
              <a:rPr lang="tr-TR" altLang="tr-TR" sz="1600" u="sng" dirty="0">
                <a:latin typeface="+mj-lt"/>
              </a:rPr>
              <a:t>transmikserden</a:t>
            </a:r>
            <a:r>
              <a:rPr lang="tr-TR" altLang="tr-TR" sz="1600" dirty="0">
                <a:latin typeface="+mj-lt"/>
              </a:rPr>
              <a:t>  numune alınması suretiyle gerçekleştirilir.</a:t>
            </a:r>
          </a:p>
          <a:p>
            <a:pPr algn="just">
              <a:spcBef>
                <a:spcPct val="0"/>
              </a:spcBef>
              <a:buClr>
                <a:srgbClr val="C00000"/>
              </a:buClr>
              <a:buFont typeface="Wingdings" panose="05000000000000000000" pitchFamily="2" charset="2"/>
              <a:buChar char="Ø"/>
            </a:pPr>
            <a:endParaRPr lang="tr-TR" altLang="tr-TR" sz="1600" dirty="0">
              <a:latin typeface="+mj-lt"/>
            </a:endParaRPr>
          </a:p>
          <a:p>
            <a:pPr algn="just">
              <a:spcBef>
                <a:spcPct val="0"/>
              </a:spcBef>
              <a:buClr>
                <a:srgbClr val="C00000"/>
              </a:buClr>
              <a:buFont typeface="Wingdings" panose="05000000000000000000" pitchFamily="2" charset="2"/>
              <a:buChar char="Ø"/>
            </a:pPr>
            <a:r>
              <a:rPr lang="tr-TR" altLang="tr-TR" sz="1600" dirty="0">
                <a:latin typeface="+mj-lt"/>
              </a:rPr>
              <a:t> Numunelerin </a:t>
            </a:r>
            <a:r>
              <a:rPr lang="tr-TR" altLang="tr-TR" sz="1600" u="sng" dirty="0">
                <a:latin typeface="+mj-lt"/>
              </a:rPr>
              <a:t>farklı şantiyelere</a:t>
            </a:r>
            <a:r>
              <a:rPr lang="tr-TR" altLang="tr-TR" sz="1600" dirty="0">
                <a:latin typeface="+mj-lt"/>
              </a:rPr>
              <a:t> giden transmikserlerden alınmasına dikkat edilir.</a:t>
            </a:r>
          </a:p>
          <a:p>
            <a:pPr algn="just">
              <a:spcBef>
                <a:spcPct val="0"/>
              </a:spcBef>
              <a:buClr>
                <a:srgbClr val="C00000"/>
              </a:buClr>
              <a:buFont typeface="Wingdings" panose="05000000000000000000" pitchFamily="2" charset="2"/>
              <a:buChar char="Ø"/>
            </a:pPr>
            <a:endParaRPr lang="tr-TR" altLang="tr-TR" sz="1600" dirty="0">
              <a:latin typeface="+mj-lt"/>
            </a:endParaRPr>
          </a:p>
          <a:p>
            <a:pPr algn="just">
              <a:spcBef>
                <a:spcPct val="0"/>
              </a:spcBef>
              <a:buClr>
                <a:srgbClr val="C00000"/>
              </a:buClr>
              <a:buFont typeface="Wingdings" panose="05000000000000000000" pitchFamily="2" charset="2"/>
              <a:buChar char="Ø"/>
            </a:pPr>
            <a:r>
              <a:rPr lang="tr-TR" altLang="tr-TR" sz="1600" dirty="0">
                <a:latin typeface="+mj-lt"/>
              </a:rPr>
              <a:t> Şahit numune alınmaz.</a:t>
            </a:r>
            <a:endParaRPr lang="tr-TR" sz="1600" dirty="0">
              <a:latin typeface="+mj-lt"/>
            </a:endParaRPr>
          </a:p>
        </p:txBody>
      </p:sp>
    </p:spTree>
    <p:extLst>
      <p:ext uri="{BB962C8B-B14F-4D97-AF65-F5344CB8AC3E}">
        <p14:creationId xmlns:p14="http://schemas.microsoft.com/office/powerpoint/2010/main" val="85441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660A831-3269-43E7-979C-29A00856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2197B9D4-68BD-4E31-A5AE-F58B6EE2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1375930D-3BAF-4A57-BA43-94BA2005D9E5}"/>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Numune Alma</a:t>
            </a:r>
            <a:endParaRPr lang="tr-TR" sz="2000" b="1" dirty="0">
              <a:solidFill>
                <a:srgbClr val="FF0000"/>
              </a:solidFill>
              <a:latin typeface="+mj-lt"/>
            </a:endParaRPr>
          </a:p>
        </p:txBody>
      </p:sp>
      <p:sp>
        <p:nvSpPr>
          <p:cNvPr id="7" name="Metin kutusu 6"/>
          <p:cNvSpPr txBox="1"/>
          <p:nvPr/>
        </p:nvSpPr>
        <p:spPr>
          <a:xfrm>
            <a:off x="1289542" y="1347614"/>
            <a:ext cx="7242898" cy="3046988"/>
          </a:xfrm>
          <a:prstGeom prst="rect">
            <a:avLst/>
          </a:prstGeom>
          <a:noFill/>
        </p:spPr>
        <p:txBody>
          <a:bodyPr wrap="square" rtlCol="0">
            <a:spAutoFit/>
          </a:bodyPr>
          <a:lstStyle/>
          <a:p>
            <a:pPr algn="just">
              <a:spcBef>
                <a:spcPct val="0"/>
              </a:spcBef>
              <a:buClr>
                <a:srgbClr val="C00000"/>
              </a:buClr>
              <a:buFont typeface="Wingdings" panose="05000000000000000000" pitchFamily="2" charset="2"/>
              <a:buChar char="Ø"/>
              <a:defRPr/>
            </a:pPr>
            <a:r>
              <a:rPr lang="tr-TR" altLang="tr-TR" sz="1600" dirty="0">
                <a:latin typeface="+mj-lt"/>
              </a:rPr>
              <a:t>   Her bir transmikserden  alınan numunelerin  deneye tabi tutulması sonucu elde </a:t>
            </a:r>
          </a:p>
          <a:p>
            <a:pPr algn="just">
              <a:spcBef>
                <a:spcPct val="0"/>
              </a:spcBef>
              <a:buClr>
                <a:srgbClr val="C00000"/>
              </a:buClr>
              <a:defRPr/>
            </a:pPr>
            <a:r>
              <a:rPr lang="tr-TR" altLang="tr-TR" sz="1600" dirty="0">
                <a:latin typeface="+mj-lt"/>
              </a:rPr>
              <a:t>      edilen sonuçların aritmetik ortalaması</a:t>
            </a:r>
            <a:r>
              <a:rPr lang="tr-TR" altLang="tr-TR" sz="1600" dirty="0">
                <a:solidFill>
                  <a:srgbClr val="FF0000"/>
                </a:solidFill>
                <a:latin typeface="+mj-lt"/>
              </a:rPr>
              <a:t> BİR DENEY sonucu</a:t>
            </a:r>
            <a:r>
              <a:rPr lang="tr-TR" altLang="tr-TR" sz="1600" dirty="0">
                <a:latin typeface="+mj-lt"/>
              </a:rPr>
              <a:t> olarak kabul edilir. </a:t>
            </a:r>
          </a:p>
          <a:p>
            <a:pPr algn="just">
              <a:spcBef>
                <a:spcPct val="0"/>
              </a:spcBef>
              <a:buClr>
                <a:srgbClr val="C00000"/>
              </a:buClr>
              <a:defRPr/>
            </a:pPr>
            <a:endParaRPr lang="tr-TR" sz="1600" dirty="0">
              <a:latin typeface="+mj-lt"/>
            </a:endParaRPr>
          </a:p>
          <a:p>
            <a:pPr indent="-285750">
              <a:spcBef>
                <a:spcPct val="0"/>
              </a:spcBef>
              <a:buClr>
                <a:srgbClr val="C00000"/>
              </a:buClr>
              <a:buFont typeface="Wingdings" panose="05000000000000000000" pitchFamily="2" charset="2"/>
              <a:buChar char="Ø"/>
              <a:defRPr/>
            </a:pPr>
            <a:r>
              <a:rPr lang="tr-TR" sz="1600" dirty="0">
                <a:latin typeface="+mj-lt"/>
              </a:rPr>
              <a:t>Üretim miktarı üç deney sonucu elde edilemeyecek kadar az ise; denetim </a:t>
            </a:r>
          </a:p>
          <a:p>
            <a:pPr>
              <a:spcBef>
                <a:spcPct val="0"/>
              </a:spcBef>
              <a:buClr>
                <a:srgbClr val="C00000"/>
              </a:buClr>
              <a:defRPr/>
            </a:pPr>
            <a:r>
              <a:rPr lang="tr-TR" sz="1600" dirty="0">
                <a:latin typeface="+mj-lt"/>
              </a:rPr>
              <a:t>      faaliyeti aynı veya farklı iki günde iki farklı şantiyeyi kapsayacak şekilde iki</a:t>
            </a:r>
          </a:p>
          <a:p>
            <a:pPr>
              <a:spcBef>
                <a:spcPct val="0"/>
              </a:spcBef>
              <a:buClr>
                <a:srgbClr val="C00000"/>
              </a:buClr>
              <a:defRPr/>
            </a:pPr>
            <a:r>
              <a:rPr lang="tr-TR" sz="1600" dirty="0">
                <a:latin typeface="+mj-lt"/>
              </a:rPr>
              <a:t>      farklı transmikserden numune alınarak da yapılabilir.</a:t>
            </a:r>
          </a:p>
          <a:p>
            <a:pPr algn="just">
              <a:spcBef>
                <a:spcPct val="0"/>
              </a:spcBef>
              <a:buClr>
                <a:srgbClr val="C00000"/>
              </a:buClr>
              <a:defRPr/>
            </a:pPr>
            <a:endParaRPr lang="tr-TR" sz="1600" dirty="0">
              <a:latin typeface="+mj-lt"/>
            </a:endParaRPr>
          </a:p>
          <a:p>
            <a:pPr indent="-285750" algn="just">
              <a:spcBef>
                <a:spcPct val="0"/>
              </a:spcBef>
              <a:buClr>
                <a:srgbClr val="C00000"/>
              </a:buClr>
              <a:buFont typeface="Wingdings" panose="05000000000000000000" pitchFamily="2" charset="2"/>
              <a:buChar char="Ø"/>
              <a:defRPr/>
            </a:pPr>
            <a:r>
              <a:rPr lang="tr-TR" sz="1600" dirty="0">
                <a:latin typeface="+mj-lt"/>
              </a:rPr>
              <a:t>İl Müdürlüğünün personel durumu ve teknik imkanları, denetim yapılacak tesiste </a:t>
            </a:r>
          </a:p>
          <a:p>
            <a:pPr algn="just">
              <a:spcBef>
                <a:spcPct val="0"/>
              </a:spcBef>
              <a:buClr>
                <a:srgbClr val="C00000"/>
              </a:buClr>
              <a:defRPr/>
            </a:pPr>
            <a:r>
              <a:rPr lang="tr-TR" sz="1600" dirty="0">
                <a:latin typeface="+mj-lt"/>
              </a:rPr>
              <a:t>     üretimin az olması, beton dökümlerinin iptal edilmesi veya öngörülemeyen </a:t>
            </a:r>
          </a:p>
          <a:p>
            <a:pPr algn="just">
              <a:spcBef>
                <a:spcPct val="0"/>
              </a:spcBef>
              <a:buClr>
                <a:srgbClr val="C00000"/>
              </a:buClr>
              <a:defRPr/>
            </a:pPr>
            <a:r>
              <a:rPr lang="tr-TR" sz="1600" dirty="0">
                <a:latin typeface="+mj-lt"/>
              </a:rPr>
              <a:t>     sebeplerle aynı hafta içerisinde tek transmikserden numune alınması durumunda </a:t>
            </a:r>
          </a:p>
          <a:p>
            <a:pPr algn="just">
              <a:spcBef>
                <a:spcPct val="0"/>
              </a:spcBef>
              <a:buClr>
                <a:srgbClr val="C00000"/>
              </a:buClr>
              <a:defRPr/>
            </a:pPr>
            <a:r>
              <a:rPr lang="tr-TR" sz="1600" dirty="0">
                <a:latin typeface="+mj-lt"/>
              </a:rPr>
              <a:t>     tek deney sonucu elde edilmiş olacağından, deney sonucu TS EN 206 standardı </a:t>
            </a:r>
          </a:p>
          <a:p>
            <a:pPr algn="just">
              <a:spcBef>
                <a:spcPct val="0"/>
              </a:spcBef>
              <a:buClr>
                <a:srgbClr val="C00000"/>
              </a:buClr>
              <a:defRPr/>
            </a:pPr>
            <a:r>
              <a:rPr lang="tr-TR" sz="1600" dirty="0">
                <a:latin typeface="+mj-lt"/>
              </a:rPr>
              <a:t>     Ek B’ ye göre değerlendirilir. (Fck-4)</a:t>
            </a:r>
          </a:p>
        </p:txBody>
      </p:sp>
    </p:spTree>
    <p:extLst>
      <p:ext uri="{BB962C8B-B14F-4D97-AF65-F5344CB8AC3E}">
        <p14:creationId xmlns:p14="http://schemas.microsoft.com/office/powerpoint/2010/main" val="63081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660A831-3269-43E7-979C-29A00856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2197B9D4-68BD-4E31-A5AE-F58B6EE2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1375930D-3BAF-4A57-BA43-94BA2005D9E5}"/>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Deney Sonuçlarının Değerlendirilmesi</a:t>
            </a:r>
            <a:endParaRPr lang="tr-TR" sz="2000" b="1" dirty="0">
              <a:solidFill>
                <a:srgbClr val="FF0000"/>
              </a:solidFill>
              <a:latin typeface="+mj-lt"/>
            </a:endParaRPr>
          </a:p>
        </p:txBody>
      </p:sp>
      <p:sp>
        <p:nvSpPr>
          <p:cNvPr id="7" name="Metin kutusu 6"/>
          <p:cNvSpPr txBox="1"/>
          <p:nvPr/>
        </p:nvSpPr>
        <p:spPr>
          <a:xfrm>
            <a:off x="1211905" y="1138508"/>
            <a:ext cx="7236276" cy="1384995"/>
          </a:xfrm>
          <a:prstGeom prst="rect">
            <a:avLst/>
          </a:prstGeom>
          <a:noFill/>
        </p:spPr>
        <p:txBody>
          <a:bodyPr wrap="none" rtlCol="0">
            <a:spAutoFit/>
          </a:bodyPr>
          <a:lstStyle/>
          <a:p>
            <a:pPr marL="285750" indent="-285750">
              <a:spcBef>
                <a:spcPct val="0"/>
              </a:spcBef>
              <a:buFont typeface="Wingdings" panose="05000000000000000000" pitchFamily="2" charset="2"/>
              <a:buChar char="q"/>
            </a:pPr>
            <a:r>
              <a:rPr lang="tr-TR" altLang="tr-TR" sz="1600" dirty="0">
                <a:latin typeface="+mj-lt"/>
              </a:rPr>
              <a:t>Numuneler </a:t>
            </a:r>
            <a:r>
              <a:rPr lang="tr-TR" altLang="tr-TR" sz="1600" u="sng" dirty="0">
                <a:latin typeface="+mj-lt"/>
              </a:rPr>
              <a:t>28 günün sonunda deneye tabi tutulur.</a:t>
            </a:r>
          </a:p>
          <a:p>
            <a:pPr marL="285750" indent="-285750">
              <a:spcBef>
                <a:spcPct val="0"/>
              </a:spcBef>
              <a:buFont typeface="Wingdings" panose="05000000000000000000" pitchFamily="2" charset="2"/>
              <a:buChar char="q"/>
            </a:pPr>
            <a:r>
              <a:rPr lang="tr-TR" altLang="tr-TR" sz="1600" dirty="0">
                <a:latin typeface="+mj-lt"/>
              </a:rPr>
              <a:t>Numunenin  ait olduğu beton sınıfı belirlenirken, numunenin alındığı </a:t>
            </a:r>
            <a:r>
              <a:rPr lang="tr-TR" altLang="tr-TR" sz="1600" dirty="0">
                <a:solidFill>
                  <a:srgbClr val="FF0000"/>
                </a:solidFill>
                <a:latin typeface="+mj-lt"/>
              </a:rPr>
              <a:t>transmikser</a:t>
            </a:r>
          </a:p>
          <a:p>
            <a:pPr>
              <a:spcBef>
                <a:spcPct val="0"/>
              </a:spcBef>
            </a:pPr>
            <a:r>
              <a:rPr lang="tr-TR" altLang="tr-TR" sz="1600" dirty="0">
                <a:solidFill>
                  <a:srgbClr val="FF0000"/>
                </a:solidFill>
                <a:latin typeface="+mj-lt"/>
              </a:rPr>
              <a:t>      irsaliyesinde üretici tarafından beyan edilen beton sınıfı</a:t>
            </a:r>
            <a:r>
              <a:rPr lang="tr-TR" altLang="tr-TR" sz="1600" dirty="0">
                <a:latin typeface="+mj-lt"/>
              </a:rPr>
              <a:t> dikkate alınır. </a:t>
            </a:r>
          </a:p>
          <a:p>
            <a:pPr marL="285750" indent="-285750">
              <a:spcBef>
                <a:spcPct val="0"/>
              </a:spcBef>
              <a:buFont typeface="Wingdings" panose="05000000000000000000" pitchFamily="2" charset="2"/>
              <a:buChar char="q"/>
            </a:pPr>
            <a:r>
              <a:rPr lang="tr-TR" altLang="tr-TR" sz="1600" dirty="0">
                <a:latin typeface="+mj-lt"/>
              </a:rPr>
              <a:t>Deney sonuçları TS EN 206 Ek-B Çizelge B.1’deki kriterleri sağlaması gerekir.</a:t>
            </a:r>
          </a:p>
          <a:p>
            <a:endParaRPr lang="tr-TR" dirty="0">
              <a:latin typeface="+mj-lt"/>
            </a:endParaRP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27" y="2514280"/>
            <a:ext cx="6875377" cy="2160240"/>
          </a:xfrm>
          <a:prstGeom prst="rect">
            <a:avLst/>
          </a:prstGeom>
        </p:spPr>
      </p:pic>
    </p:spTree>
    <p:extLst>
      <p:ext uri="{BB962C8B-B14F-4D97-AF65-F5344CB8AC3E}">
        <p14:creationId xmlns:p14="http://schemas.microsoft.com/office/powerpoint/2010/main" val="1827579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660A831-3269-43E7-979C-29A00856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2197B9D4-68BD-4E31-A5AE-F58B6EE28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1375930D-3BAF-4A57-BA43-94BA2005D9E5}"/>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2022-2023 Yılları Hazır Beton Denetimleri</a:t>
            </a:r>
            <a:endParaRPr lang="tr-TR" sz="2000" b="1" dirty="0">
              <a:solidFill>
                <a:srgbClr val="FF0000"/>
              </a:solidFill>
              <a:latin typeface="+mj-lt"/>
            </a:endParaRPr>
          </a:p>
        </p:txBody>
      </p:sp>
      <p:sp>
        <p:nvSpPr>
          <p:cNvPr id="7" name="Metin kutusu 6"/>
          <p:cNvSpPr txBox="1"/>
          <p:nvPr/>
        </p:nvSpPr>
        <p:spPr>
          <a:xfrm>
            <a:off x="1763688" y="1203598"/>
            <a:ext cx="5032147" cy="338554"/>
          </a:xfrm>
          <a:prstGeom prst="rect">
            <a:avLst/>
          </a:prstGeom>
          <a:noFill/>
        </p:spPr>
        <p:txBody>
          <a:bodyPr wrap="none" rtlCol="0">
            <a:spAutoFit/>
          </a:bodyPr>
          <a:lstStyle/>
          <a:p>
            <a:r>
              <a:rPr lang="tr-TR" sz="1600" dirty="0">
                <a:latin typeface="+mj-lt"/>
              </a:rPr>
              <a:t>Bursa Çevre, Şehircilik ve İklim Değişikliği İl Müdürlüğü;</a:t>
            </a:r>
          </a:p>
        </p:txBody>
      </p:sp>
      <p:graphicFrame>
        <p:nvGraphicFramePr>
          <p:cNvPr id="8" name="Tablo 7"/>
          <p:cNvGraphicFramePr>
            <a:graphicFrameLocks noGrp="1"/>
          </p:cNvGraphicFramePr>
          <p:nvPr>
            <p:extLst>
              <p:ext uri="{D42A27DB-BD31-4B8C-83A1-F6EECF244321}">
                <p14:modId xmlns:p14="http://schemas.microsoft.com/office/powerpoint/2010/main" val="3635760405"/>
              </p:ext>
            </p:extLst>
          </p:nvPr>
        </p:nvGraphicFramePr>
        <p:xfrm>
          <a:off x="1755986" y="1845888"/>
          <a:ext cx="6096000" cy="1483360"/>
        </p:xfrm>
        <a:graphic>
          <a:graphicData uri="http://schemas.openxmlformats.org/drawingml/2006/table">
            <a:tbl>
              <a:tblPr firstRow="1" bandRow="1">
                <a:tableStyleId>{21E4AEA4-8DFA-4A89-87EB-49C32662AFE0}</a:tableStyleId>
              </a:tblPr>
              <a:tblGrid>
                <a:gridCol w="4040150">
                  <a:extLst>
                    <a:ext uri="{9D8B030D-6E8A-4147-A177-3AD203B41FA5}">
                      <a16:colId xmlns:a16="http://schemas.microsoft.com/office/drawing/2014/main" val="435559713"/>
                    </a:ext>
                  </a:extLst>
                </a:gridCol>
                <a:gridCol w="1027925">
                  <a:extLst>
                    <a:ext uri="{9D8B030D-6E8A-4147-A177-3AD203B41FA5}">
                      <a16:colId xmlns:a16="http://schemas.microsoft.com/office/drawing/2014/main" val="1054303010"/>
                    </a:ext>
                  </a:extLst>
                </a:gridCol>
                <a:gridCol w="1027925">
                  <a:extLst>
                    <a:ext uri="{9D8B030D-6E8A-4147-A177-3AD203B41FA5}">
                      <a16:colId xmlns:a16="http://schemas.microsoft.com/office/drawing/2014/main" val="3361078205"/>
                    </a:ext>
                  </a:extLst>
                </a:gridCol>
              </a:tblGrid>
              <a:tr h="370840">
                <a:tc>
                  <a:txBody>
                    <a:bodyPr/>
                    <a:lstStyle/>
                    <a:p>
                      <a:endParaRPr lang="tr-TR" dirty="0"/>
                    </a:p>
                  </a:txBody>
                  <a:tcPr/>
                </a:tc>
                <a:tc>
                  <a:txBody>
                    <a:bodyPr/>
                    <a:lstStyle/>
                    <a:p>
                      <a:pPr algn="ctr"/>
                      <a:r>
                        <a:rPr lang="tr-TR" dirty="0">
                          <a:latin typeface="+mj-lt"/>
                        </a:rPr>
                        <a:t>2022</a:t>
                      </a:r>
                    </a:p>
                  </a:txBody>
                  <a:tcPr/>
                </a:tc>
                <a:tc>
                  <a:txBody>
                    <a:bodyPr/>
                    <a:lstStyle/>
                    <a:p>
                      <a:pPr algn="ctr"/>
                      <a:r>
                        <a:rPr lang="tr-TR" dirty="0">
                          <a:latin typeface="+mj-lt"/>
                        </a:rPr>
                        <a:t>2023</a:t>
                      </a:r>
                    </a:p>
                  </a:txBody>
                  <a:tcPr/>
                </a:tc>
                <a:extLst>
                  <a:ext uri="{0D108BD9-81ED-4DB2-BD59-A6C34878D82A}">
                    <a16:rowId xmlns:a16="http://schemas.microsoft.com/office/drawing/2014/main" val="3475542942"/>
                  </a:ext>
                </a:extLst>
              </a:tr>
              <a:tr h="370840">
                <a:tc>
                  <a:txBody>
                    <a:bodyPr/>
                    <a:lstStyle/>
                    <a:p>
                      <a:r>
                        <a:rPr lang="tr-TR" sz="1600" kern="1200" dirty="0">
                          <a:solidFill>
                            <a:schemeClr val="tx1"/>
                          </a:solidFill>
                          <a:latin typeface="+mj-lt"/>
                          <a:ea typeface="+mn-ea"/>
                          <a:cs typeface="+mn-cs"/>
                        </a:rPr>
                        <a:t>Teknik dosya incelemesi</a:t>
                      </a:r>
                      <a:r>
                        <a:rPr lang="tr-TR" sz="1600" kern="1200" baseline="0" dirty="0">
                          <a:solidFill>
                            <a:schemeClr val="tx1"/>
                          </a:solidFill>
                          <a:latin typeface="+mj-lt"/>
                          <a:ea typeface="+mn-ea"/>
                          <a:cs typeface="+mn-cs"/>
                        </a:rPr>
                        <a:t> yöntemiyle</a:t>
                      </a:r>
                      <a:endParaRPr lang="tr-TR" sz="1600" kern="1200" dirty="0">
                        <a:solidFill>
                          <a:schemeClr val="tx1"/>
                        </a:solidFill>
                        <a:latin typeface="+mj-lt"/>
                        <a:ea typeface="+mn-ea"/>
                        <a:cs typeface="+mn-cs"/>
                      </a:endParaRPr>
                    </a:p>
                  </a:txBody>
                  <a:tcPr/>
                </a:tc>
                <a:tc>
                  <a:txBody>
                    <a:bodyPr/>
                    <a:lstStyle/>
                    <a:p>
                      <a:pPr algn="ctr"/>
                      <a:r>
                        <a:rPr lang="tr-TR" sz="1600" kern="1200" dirty="0">
                          <a:solidFill>
                            <a:schemeClr val="dk1"/>
                          </a:solidFill>
                          <a:latin typeface="+mj-lt"/>
                          <a:ea typeface="+mn-ea"/>
                          <a:cs typeface="+mn-cs"/>
                        </a:rPr>
                        <a:t>50 adet</a:t>
                      </a:r>
                    </a:p>
                  </a:txBody>
                  <a:tcPr/>
                </a:tc>
                <a:tc>
                  <a:txBody>
                    <a:bodyPr/>
                    <a:lstStyle/>
                    <a:p>
                      <a:pPr algn="ctr"/>
                      <a:r>
                        <a:rPr lang="tr-TR" sz="1600" dirty="0">
                          <a:latin typeface="+mj-lt"/>
                        </a:rPr>
                        <a:t>56 adet</a:t>
                      </a:r>
                    </a:p>
                  </a:txBody>
                  <a:tcPr/>
                </a:tc>
                <a:extLst>
                  <a:ext uri="{0D108BD9-81ED-4DB2-BD59-A6C34878D82A}">
                    <a16:rowId xmlns:a16="http://schemas.microsoft.com/office/drawing/2014/main" val="2079563978"/>
                  </a:ext>
                </a:extLst>
              </a:tr>
              <a:tr h="370840">
                <a:tc>
                  <a:txBody>
                    <a:bodyPr/>
                    <a:lstStyle/>
                    <a:p>
                      <a:pPr marL="0" algn="l" defTabSz="914400" rtl="0" eaLnBrk="1" latinLnBrk="0" hangingPunct="1"/>
                      <a:r>
                        <a:rPr lang="tr-TR" sz="1600" kern="1200" dirty="0">
                          <a:solidFill>
                            <a:schemeClr val="tx1"/>
                          </a:solidFill>
                          <a:latin typeface="+mj-lt"/>
                          <a:ea typeface="+mn-ea"/>
                          <a:cs typeface="+mn-cs"/>
                        </a:rPr>
                        <a:t>Numune alma yöntemiyle </a:t>
                      </a:r>
                    </a:p>
                  </a:txBody>
                  <a:tcPr/>
                </a:tc>
                <a:tc>
                  <a:txBody>
                    <a:bodyPr/>
                    <a:lstStyle/>
                    <a:p>
                      <a:pPr algn="ctr"/>
                      <a:r>
                        <a:rPr lang="tr-TR" sz="1600" kern="1200" dirty="0">
                          <a:solidFill>
                            <a:schemeClr val="dk1"/>
                          </a:solidFill>
                          <a:latin typeface="+mj-lt"/>
                          <a:ea typeface="+mn-ea"/>
                          <a:cs typeface="+mn-cs"/>
                        </a:rPr>
                        <a:t>173 takım</a:t>
                      </a:r>
                    </a:p>
                  </a:txBody>
                  <a:tcPr/>
                </a:tc>
                <a:tc>
                  <a:txBody>
                    <a:bodyPr/>
                    <a:lstStyle/>
                    <a:p>
                      <a:pPr algn="ctr"/>
                      <a:r>
                        <a:rPr lang="tr-TR" sz="1600" dirty="0">
                          <a:latin typeface="+mj-lt"/>
                        </a:rPr>
                        <a:t>169 takım</a:t>
                      </a:r>
                    </a:p>
                  </a:txBody>
                  <a:tcPr/>
                </a:tc>
                <a:extLst>
                  <a:ext uri="{0D108BD9-81ED-4DB2-BD59-A6C34878D82A}">
                    <a16:rowId xmlns:a16="http://schemas.microsoft.com/office/drawing/2014/main" val="3115009407"/>
                  </a:ext>
                </a:extLst>
              </a:tr>
              <a:tr h="370840">
                <a:tc>
                  <a:txBody>
                    <a:bodyPr/>
                    <a:lstStyle/>
                    <a:p>
                      <a:pPr marL="0" algn="l" defTabSz="914400" rtl="0" eaLnBrk="1" latinLnBrk="0" hangingPunct="1"/>
                      <a:r>
                        <a:rPr lang="tr-TR" sz="1600" kern="1200" dirty="0">
                          <a:solidFill>
                            <a:schemeClr val="tx1"/>
                          </a:solidFill>
                          <a:latin typeface="+mj-lt"/>
                          <a:ea typeface="+mn-ea"/>
                          <a:cs typeface="+mn-cs"/>
                        </a:rPr>
                        <a:t>İdari Yaptırım Sayısı</a:t>
                      </a:r>
                    </a:p>
                  </a:txBody>
                  <a:tcPr/>
                </a:tc>
                <a:tc>
                  <a:txBody>
                    <a:bodyPr/>
                    <a:lstStyle/>
                    <a:p>
                      <a:pPr algn="ctr"/>
                      <a:r>
                        <a:rPr lang="tr-TR" sz="1600" kern="1200" dirty="0">
                          <a:solidFill>
                            <a:schemeClr val="dk1"/>
                          </a:solidFill>
                          <a:latin typeface="+mj-lt"/>
                          <a:ea typeface="+mn-ea"/>
                          <a:cs typeface="+mn-cs"/>
                        </a:rPr>
                        <a:t>9 adet</a:t>
                      </a:r>
                    </a:p>
                  </a:txBody>
                  <a:tcPr/>
                </a:tc>
                <a:tc>
                  <a:txBody>
                    <a:bodyPr/>
                    <a:lstStyle/>
                    <a:p>
                      <a:pPr algn="ctr"/>
                      <a:r>
                        <a:rPr lang="tr-TR" sz="1600" dirty="0">
                          <a:latin typeface="+mj-lt"/>
                        </a:rPr>
                        <a:t>11 adet</a:t>
                      </a:r>
                    </a:p>
                  </a:txBody>
                  <a:tcPr/>
                </a:tc>
                <a:extLst>
                  <a:ext uri="{0D108BD9-81ED-4DB2-BD59-A6C34878D82A}">
                    <a16:rowId xmlns:a16="http://schemas.microsoft.com/office/drawing/2014/main" val="597084262"/>
                  </a:ext>
                </a:extLst>
              </a:tr>
            </a:tbl>
          </a:graphicData>
        </a:graphic>
      </p:graphicFrame>
    </p:spTree>
    <p:extLst>
      <p:ext uri="{BB962C8B-B14F-4D97-AF65-F5344CB8AC3E}">
        <p14:creationId xmlns:p14="http://schemas.microsoft.com/office/powerpoint/2010/main" val="2598352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CC8ED88-F7C5-4E1D-9545-182188248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B7719DEF-CA21-4BCC-9CE5-912A22BD4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E3C81C01-F362-47BE-B590-640F7AEA6FC9}"/>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Teknik Dosya İncelemesi Sırasında Karşılaşılan Sorunlar</a:t>
            </a:r>
            <a:endParaRPr lang="tr-TR" sz="2000" b="1" dirty="0">
              <a:solidFill>
                <a:srgbClr val="FF0000"/>
              </a:solidFill>
              <a:latin typeface="+mj-lt"/>
            </a:endParaRPr>
          </a:p>
        </p:txBody>
      </p:sp>
      <p:sp>
        <p:nvSpPr>
          <p:cNvPr id="7" name="Metin kutusu 6">
            <a:extLst>
              <a:ext uri="{FF2B5EF4-FFF2-40B4-BE49-F238E27FC236}">
                <a16:creationId xmlns:a16="http://schemas.microsoft.com/office/drawing/2014/main" id="{AC62BA11-9129-4D59-B530-58C81B723D3D}"/>
              </a:ext>
            </a:extLst>
          </p:cNvPr>
          <p:cNvSpPr txBox="1"/>
          <p:nvPr/>
        </p:nvSpPr>
        <p:spPr>
          <a:xfrm>
            <a:off x="1907704" y="1251839"/>
            <a:ext cx="6192688" cy="3693319"/>
          </a:xfrm>
          <a:prstGeom prst="rect">
            <a:avLst/>
          </a:prstGeom>
          <a:noFill/>
        </p:spPr>
        <p:txBody>
          <a:bodyPr wrap="square" rtlCol="0">
            <a:spAutoFit/>
          </a:bodyPr>
          <a:lstStyle/>
          <a:p>
            <a:pPr marL="285750" indent="-285750">
              <a:buFont typeface="Wingdings" panose="05000000000000000000" pitchFamily="2" charset="2"/>
              <a:buChar char="Ø"/>
            </a:pPr>
            <a:r>
              <a:rPr lang="tr-TR" dirty="0">
                <a:latin typeface="+mj-lt"/>
              </a:rPr>
              <a:t>G belgesinin zamanında yenilenmemesi</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G belgesinin (fiziksel hali) uygunluk değerlendirme kuruluşundan temin edilmemesi</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Uygunluk değerlendirme kuruluşunun hazırlamış olduğu sistem tetkik raporlarının teknik dosyasına konulmaması</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Uygunluk değerlendirme kuruluşunun yapmış olduğu planlı deneylerin teknik dosyasına konulmaması</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endParaRPr lang="tr-TR" dirty="0">
              <a:latin typeface="+mj-lt"/>
            </a:endParaRPr>
          </a:p>
        </p:txBody>
      </p:sp>
    </p:spTree>
    <p:extLst>
      <p:ext uri="{BB962C8B-B14F-4D97-AF65-F5344CB8AC3E}">
        <p14:creationId xmlns:p14="http://schemas.microsoft.com/office/powerpoint/2010/main" val="293063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1D872C4-FD45-4125-90D0-451B161BB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55A9CDD8-0CF3-4116-9467-0EDB55508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79A280E4-7415-4D7D-88B8-7813795C451F}"/>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Hazır Beton Denetimlerinde Karşılaşılan Sorunlar</a:t>
            </a:r>
            <a:endParaRPr lang="tr-TR" sz="2000" b="1" dirty="0">
              <a:solidFill>
                <a:srgbClr val="FF0000"/>
              </a:solidFill>
              <a:latin typeface="+mj-lt"/>
            </a:endParaRPr>
          </a:p>
        </p:txBody>
      </p:sp>
      <p:sp>
        <p:nvSpPr>
          <p:cNvPr id="7" name="Metin kutusu 6">
            <a:extLst>
              <a:ext uri="{FF2B5EF4-FFF2-40B4-BE49-F238E27FC236}">
                <a16:creationId xmlns:a16="http://schemas.microsoft.com/office/drawing/2014/main" id="{382758BE-64AC-4224-B08D-97FD88EB96A4}"/>
              </a:ext>
            </a:extLst>
          </p:cNvPr>
          <p:cNvSpPr txBox="1"/>
          <p:nvPr/>
        </p:nvSpPr>
        <p:spPr>
          <a:xfrm>
            <a:off x="1901725" y="1138508"/>
            <a:ext cx="1896673" cy="369332"/>
          </a:xfrm>
          <a:prstGeom prst="rect">
            <a:avLst/>
          </a:prstGeom>
          <a:noFill/>
        </p:spPr>
        <p:txBody>
          <a:bodyPr wrap="none" rtlCol="0">
            <a:spAutoFit/>
          </a:bodyPr>
          <a:lstStyle/>
          <a:p>
            <a:r>
              <a:rPr lang="tr-TR" b="1" u="sng" dirty="0">
                <a:solidFill>
                  <a:srgbClr val="FF0000"/>
                </a:solidFill>
                <a:latin typeface="+mj-lt"/>
              </a:rPr>
              <a:t>Beton İrsaliyeleri</a:t>
            </a:r>
          </a:p>
        </p:txBody>
      </p:sp>
      <p:sp>
        <p:nvSpPr>
          <p:cNvPr id="8" name="Metin kutusu 7">
            <a:extLst>
              <a:ext uri="{FF2B5EF4-FFF2-40B4-BE49-F238E27FC236}">
                <a16:creationId xmlns:a16="http://schemas.microsoft.com/office/drawing/2014/main" id="{18AEB905-0BD8-498E-8ECD-E8C2AFB2F0EF}"/>
              </a:ext>
            </a:extLst>
          </p:cNvPr>
          <p:cNvSpPr txBox="1"/>
          <p:nvPr/>
        </p:nvSpPr>
        <p:spPr>
          <a:xfrm>
            <a:off x="1394999" y="1639521"/>
            <a:ext cx="7349217" cy="1015663"/>
          </a:xfrm>
          <a:prstGeom prst="rect">
            <a:avLst/>
          </a:prstGeom>
          <a:noFill/>
        </p:spPr>
        <p:txBody>
          <a:bodyPr wrap="square" rtlCol="0">
            <a:spAutoFit/>
          </a:bodyPr>
          <a:lstStyle/>
          <a:p>
            <a:r>
              <a:rPr lang="tr-TR" sz="1400" i="1" dirty="0">
                <a:effectLst/>
                <a:latin typeface="+mj-lt"/>
              </a:rPr>
              <a:t>«4708 Sayılı Yapı Denetimi Hakkında Kanun Kapsamında Denetimi Yürütülen Yapılara Ait Taze Betondan Numune Alınması, Deneylerinin Yapılması, Raporlanması Süreçlerinin İzlenmesi Ve Denetlenmesine Dair Tebliğ»</a:t>
            </a:r>
          </a:p>
          <a:p>
            <a:endParaRPr lang="tr-TR" dirty="0"/>
          </a:p>
        </p:txBody>
      </p:sp>
      <p:sp>
        <p:nvSpPr>
          <p:cNvPr id="10" name="Dikdörtgen: Köşeleri Yuvarlatılmış 9">
            <a:extLst>
              <a:ext uri="{FF2B5EF4-FFF2-40B4-BE49-F238E27FC236}">
                <a16:creationId xmlns:a16="http://schemas.microsoft.com/office/drawing/2014/main" id="{10C1AC1E-8F69-4A99-B408-A3F3E3320578}"/>
              </a:ext>
            </a:extLst>
          </p:cNvPr>
          <p:cNvSpPr/>
          <p:nvPr/>
        </p:nvSpPr>
        <p:spPr>
          <a:xfrm>
            <a:off x="1183222" y="2517439"/>
            <a:ext cx="7421225" cy="18586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1400" b="1" dirty="0">
                <a:latin typeface="+mj-lt"/>
              </a:rPr>
              <a:t>Karekodlu Beton İrsaliyesi</a:t>
            </a:r>
            <a:r>
              <a:rPr lang="tr-TR" sz="1400" dirty="0">
                <a:latin typeface="+mj-lt"/>
              </a:rPr>
              <a:t>; kare şeklinde iki boyutlu azami 4cm QR kod türünde barkoda sahip,</a:t>
            </a:r>
          </a:p>
          <a:p>
            <a:r>
              <a:rPr lang="tr-TR" sz="1400" dirty="0">
                <a:latin typeface="+mj-lt"/>
              </a:rPr>
              <a:t>barkod içerisinde irsaliye seri numarası, üretici vergi numarası, sevk tarihi ve saati, beton miktarı,</a:t>
            </a:r>
          </a:p>
          <a:p>
            <a:pPr algn="just"/>
            <a:r>
              <a:rPr lang="tr-TR" sz="1400" dirty="0">
                <a:latin typeface="+mj-lt"/>
              </a:rPr>
              <a:t>beton dayanım sınıfı, 7/28 gün dayanım gelişim oranı, kıvam sınıfı, yoğunluk sınıfı, klorür içeriği</a:t>
            </a:r>
          </a:p>
          <a:p>
            <a:r>
              <a:rPr lang="tr-TR" sz="1400" dirty="0">
                <a:latin typeface="+mj-lt"/>
              </a:rPr>
              <a:t>sınıfı, agreganın en büyük tane büyüklüğü, su/çimento oranı, araç plaka numarası, çimento tipi,</a:t>
            </a:r>
          </a:p>
          <a:p>
            <a:r>
              <a:rPr lang="tr-TR" sz="1400" dirty="0">
                <a:latin typeface="+mj-lt"/>
              </a:rPr>
              <a:t>kimyasal tipi, mineral katkı ve lif bilgilerinin yer aldığı, sahaya gelen her mikserde bulunması</a:t>
            </a:r>
          </a:p>
          <a:p>
            <a:r>
              <a:rPr lang="tr-TR" sz="1400" dirty="0">
                <a:latin typeface="+mj-lt"/>
              </a:rPr>
              <a:t>gereken irsaliyeyi ifade eder.</a:t>
            </a:r>
            <a:endParaRPr lang="tr-TR" sz="1600" dirty="0"/>
          </a:p>
        </p:txBody>
      </p:sp>
    </p:spTree>
    <p:extLst>
      <p:ext uri="{BB962C8B-B14F-4D97-AF65-F5344CB8AC3E}">
        <p14:creationId xmlns:p14="http://schemas.microsoft.com/office/powerpoint/2010/main" val="2750678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DC8C20C-6E0E-4DCA-A959-FF49BB786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8" name="Resim 7">
            <a:extLst>
              <a:ext uri="{FF2B5EF4-FFF2-40B4-BE49-F238E27FC236}">
                <a16:creationId xmlns:a16="http://schemas.microsoft.com/office/drawing/2014/main" id="{AB4C4D38-6611-420E-84D3-3346D8B51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980" y="97743"/>
            <a:ext cx="3390039" cy="4948014"/>
          </a:xfrm>
          <a:prstGeom prst="rect">
            <a:avLst/>
          </a:prstGeom>
        </p:spPr>
      </p:pic>
    </p:spTree>
    <p:extLst>
      <p:ext uri="{BB962C8B-B14F-4D97-AF65-F5344CB8AC3E}">
        <p14:creationId xmlns:p14="http://schemas.microsoft.com/office/powerpoint/2010/main" val="699385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8C7EB9E0-87BF-4C9B-AD3C-26FD79312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8" name="Resim 7">
            <a:extLst>
              <a:ext uri="{FF2B5EF4-FFF2-40B4-BE49-F238E27FC236}">
                <a16:creationId xmlns:a16="http://schemas.microsoft.com/office/drawing/2014/main" id="{396232FA-6602-4DB5-BD29-7BA52899A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476" y="587277"/>
            <a:ext cx="5285047" cy="3968946"/>
          </a:xfrm>
          <a:prstGeom prst="rect">
            <a:avLst/>
          </a:prstGeom>
        </p:spPr>
      </p:pic>
    </p:spTree>
    <p:extLst>
      <p:ext uri="{BB962C8B-B14F-4D97-AF65-F5344CB8AC3E}">
        <p14:creationId xmlns:p14="http://schemas.microsoft.com/office/powerpoint/2010/main" val="203197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7C587B9-CE4E-44CE-AEA8-CA52DA817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5" name="Metin kutusu 4">
            <a:extLst>
              <a:ext uri="{FF2B5EF4-FFF2-40B4-BE49-F238E27FC236}">
                <a16:creationId xmlns:a16="http://schemas.microsoft.com/office/drawing/2014/main" id="{9CB56F97-240C-43A3-9C96-E688247122C4}"/>
              </a:ext>
            </a:extLst>
          </p:cNvPr>
          <p:cNvSpPr txBox="1"/>
          <p:nvPr/>
        </p:nvSpPr>
        <p:spPr>
          <a:xfrm>
            <a:off x="1979712" y="311054"/>
            <a:ext cx="5968557" cy="830997"/>
          </a:xfrm>
          <a:prstGeom prst="rect">
            <a:avLst/>
          </a:prstGeom>
          <a:noFill/>
        </p:spPr>
        <p:txBody>
          <a:bodyPr wrap="none" rtlCol="0">
            <a:spAutoFit/>
          </a:bodyPr>
          <a:lstStyle/>
          <a:p>
            <a:r>
              <a:rPr lang="tr-TR" sz="1600" b="1" dirty="0">
                <a:latin typeface="Times New Roman" panose="02020603050405020304" pitchFamily="18" charset="0"/>
                <a:cs typeface="Times New Roman" panose="02020603050405020304" pitchFamily="18" charset="0"/>
              </a:rPr>
              <a:t>Avrupa birliği mevzuatındaki gelişmeler </a:t>
            </a:r>
            <a:r>
              <a:rPr lang="tr-TR" sz="1600" dirty="0">
                <a:latin typeface="Times New Roman" panose="02020603050405020304" pitchFamily="18" charset="0"/>
                <a:cs typeface="Times New Roman" panose="02020603050405020304" pitchFamily="18" charset="0"/>
              </a:rPr>
              <a:t>(ürün güvenliği hususunda</a:t>
            </a:r>
          </a:p>
          <a:p>
            <a:r>
              <a:rPr lang="tr-TR" sz="1600" dirty="0">
                <a:latin typeface="Times New Roman" panose="02020603050405020304" pitchFamily="18" charset="0"/>
                <a:cs typeface="Times New Roman" panose="02020603050405020304" pitchFamily="18" charset="0"/>
              </a:rPr>
              <a:t>2019 yılında getirmiş olduğu yeni mevzuat) ve uygulamadaki mevcut</a:t>
            </a:r>
          </a:p>
          <a:p>
            <a:r>
              <a:rPr lang="tr-TR" sz="1600" b="1" dirty="0">
                <a:latin typeface="Times New Roman" panose="02020603050405020304" pitchFamily="18" charset="0"/>
                <a:cs typeface="Times New Roman" panose="02020603050405020304" pitchFamily="18" charset="0"/>
              </a:rPr>
              <a:t>talep </a:t>
            </a:r>
            <a:r>
              <a:rPr lang="tr-TR" sz="1600" dirty="0">
                <a:latin typeface="Times New Roman" panose="02020603050405020304" pitchFamily="18" charset="0"/>
                <a:cs typeface="Times New Roman" panose="02020603050405020304" pitchFamily="18" charset="0"/>
              </a:rPr>
              <a:t>ve </a:t>
            </a:r>
            <a:r>
              <a:rPr lang="tr-TR" sz="1600" b="1" dirty="0">
                <a:latin typeface="Times New Roman" panose="02020603050405020304" pitchFamily="18" charset="0"/>
                <a:cs typeface="Times New Roman" panose="02020603050405020304" pitchFamily="18" charset="0"/>
              </a:rPr>
              <a:t>boşluklar </a:t>
            </a:r>
            <a:r>
              <a:rPr lang="tr-TR" sz="1600" dirty="0">
                <a:latin typeface="Times New Roman" panose="02020603050405020304" pitchFamily="18" charset="0"/>
                <a:cs typeface="Times New Roman" panose="02020603050405020304" pitchFamily="18" charset="0"/>
              </a:rPr>
              <a:t>neticesinde;</a:t>
            </a:r>
            <a:endParaRPr lang="tr-TR" sz="1600" b="1" dirty="0">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19D12E44-AD8C-4C5B-8C5C-3BB4FEE2131C}"/>
              </a:ext>
            </a:extLst>
          </p:cNvPr>
          <p:cNvSpPr txBox="1"/>
          <p:nvPr/>
        </p:nvSpPr>
        <p:spPr>
          <a:xfrm>
            <a:off x="395536" y="1635646"/>
            <a:ext cx="8643713" cy="2800767"/>
          </a:xfrm>
          <a:prstGeom prst="rect">
            <a:avLst/>
          </a:prstGeom>
          <a:noFill/>
        </p:spPr>
        <p:txBody>
          <a:bodyPr wrap="square" rtlCol="0">
            <a:spAutoFit/>
          </a:bodyPr>
          <a:lstStyle/>
          <a:p>
            <a:pPr marL="285750" indent="-285750">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Nihai kullanıcıların elinde bulunan ürünlerin güvenli olmaması durumunda söz konusu ürünlerin</a:t>
            </a:r>
          </a:p>
          <a:p>
            <a:r>
              <a:rPr lang="tr-TR" sz="1600" b="1" dirty="0">
                <a:latin typeface="Times New Roman" panose="02020603050405020304" pitchFamily="18" charset="0"/>
                <a:cs typeface="Times New Roman" panose="02020603050405020304" pitchFamily="18" charset="0"/>
              </a:rPr>
              <a:t>     geri çağırılması</a:t>
            </a:r>
            <a:r>
              <a:rPr lang="tr-TR" sz="1600" dirty="0">
                <a:latin typeface="Times New Roman" panose="02020603050405020304" pitchFamily="18" charset="0"/>
                <a:cs typeface="Times New Roman" panose="02020603050405020304" pitchFamily="18" charset="0"/>
              </a:rPr>
              <a:t>,</a:t>
            </a:r>
          </a:p>
          <a:p>
            <a:endParaRPr lang="tr-T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Uygun olmayan ürünlerin sorumlularının bulunmasını teminen iktisadi işletmecilerin </a:t>
            </a:r>
            <a:r>
              <a:rPr lang="tr-TR" sz="1600" b="1" dirty="0">
                <a:latin typeface="Times New Roman" panose="02020603050405020304" pitchFamily="18" charset="0"/>
                <a:cs typeface="Times New Roman" panose="02020603050405020304" pitchFamily="18" charset="0"/>
              </a:rPr>
              <a:t>izlenebilirliği</a:t>
            </a:r>
            <a:r>
              <a:rPr lang="tr-TR" sz="1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tr-T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it-IT" sz="1600" b="1" dirty="0">
                <a:latin typeface="Times New Roman" panose="02020603050405020304" pitchFamily="18" charset="0"/>
                <a:cs typeface="Times New Roman" panose="02020603050405020304" pitchFamily="18" charset="0"/>
              </a:rPr>
              <a:t>E-ticarette</a:t>
            </a:r>
            <a:r>
              <a:rPr lang="it-IT" sz="1600" dirty="0">
                <a:latin typeface="Times New Roman" panose="02020603050405020304" pitchFamily="18" charset="0"/>
                <a:cs typeface="Times New Roman" panose="02020603050405020304" pitchFamily="18" charset="0"/>
              </a:rPr>
              <a:t> piyasa gözetimi ve denetimi,</a:t>
            </a:r>
            <a:endParaRPr lang="tr-T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tr-TR"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Ürün sorumluluğu </a:t>
            </a:r>
            <a:r>
              <a:rPr lang="tr-TR" sz="1600" b="1" dirty="0">
                <a:latin typeface="Times New Roman" panose="02020603050405020304" pitchFamily="18" charset="0"/>
                <a:cs typeface="Times New Roman" panose="02020603050405020304" pitchFamily="18" charset="0"/>
              </a:rPr>
              <a:t>tazminatı</a:t>
            </a:r>
            <a:r>
              <a:rPr lang="tr-TR" sz="1600" dirty="0">
                <a:latin typeface="Times New Roman" panose="02020603050405020304" pitchFamily="18" charset="0"/>
                <a:cs typeface="Times New Roman" panose="02020603050405020304" pitchFamily="18" charset="0"/>
              </a:rPr>
              <a:t> </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hususlarının düzenlenmesi gerektiği kanaatine varılmıştır.</a:t>
            </a:r>
          </a:p>
        </p:txBody>
      </p:sp>
    </p:spTree>
    <p:extLst>
      <p:ext uri="{BB962C8B-B14F-4D97-AF65-F5344CB8AC3E}">
        <p14:creationId xmlns:p14="http://schemas.microsoft.com/office/powerpoint/2010/main" val="211599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74066E9-442F-4748-A7DF-20C1C88A5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E0DB5CB4-BFB8-447E-9820-EE3D9B435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2D41809A-97B7-49EE-B69C-022D8F7A694E}"/>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Beton İrsaliyeleri</a:t>
            </a:r>
            <a:endParaRPr lang="tr-TR" sz="2000" b="1" dirty="0">
              <a:solidFill>
                <a:srgbClr val="FF0000"/>
              </a:solidFill>
              <a:latin typeface="+mj-lt"/>
            </a:endParaRPr>
          </a:p>
        </p:txBody>
      </p:sp>
      <p:sp>
        <p:nvSpPr>
          <p:cNvPr id="7" name="Metin kutusu 6">
            <a:extLst>
              <a:ext uri="{FF2B5EF4-FFF2-40B4-BE49-F238E27FC236}">
                <a16:creationId xmlns:a16="http://schemas.microsoft.com/office/drawing/2014/main" id="{363A6A5D-67CE-4871-9C1C-21C5DF991F03}"/>
              </a:ext>
            </a:extLst>
          </p:cNvPr>
          <p:cNvSpPr txBox="1"/>
          <p:nvPr/>
        </p:nvSpPr>
        <p:spPr>
          <a:xfrm>
            <a:off x="1907704" y="1251839"/>
            <a:ext cx="6468437" cy="3693319"/>
          </a:xfrm>
          <a:prstGeom prst="rect">
            <a:avLst/>
          </a:prstGeom>
          <a:noFill/>
        </p:spPr>
        <p:txBody>
          <a:bodyPr wrap="none" rtlCol="0">
            <a:spAutoFit/>
          </a:bodyPr>
          <a:lstStyle/>
          <a:p>
            <a:pPr marL="285750" indent="-285750">
              <a:buFont typeface="Wingdings" panose="05000000000000000000" pitchFamily="2" charset="2"/>
              <a:buChar char="Ø"/>
            </a:pPr>
            <a:r>
              <a:rPr lang="tr-TR" dirty="0" err="1">
                <a:latin typeface="+mj-lt"/>
              </a:rPr>
              <a:t>Karekodsuz</a:t>
            </a:r>
            <a:r>
              <a:rPr lang="tr-TR" dirty="0">
                <a:latin typeface="+mj-lt"/>
              </a:rPr>
              <a:t> İrsaliye</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G İşareti İliştirilmemiş İrsaliye</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Dökülen beton sınıfı ile karekoddaki beton sınıfının uyuşmaması</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Beton taşıyan mikserin plakası ile irsaliyedeki mikser plakasının</a:t>
            </a:r>
          </a:p>
          <a:p>
            <a:r>
              <a:rPr lang="tr-TR" dirty="0">
                <a:latin typeface="+mj-lt"/>
              </a:rPr>
              <a:t>     uyuşmaması</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Tesis adının girilmemesi</a:t>
            </a:r>
          </a:p>
          <a:p>
            <a:pPr marL="285750" indent="-285750">
              <a:buFont typeface="Wingdings" panose="05000000000000000000" pitchFamily="2" charset="2"/>
              <a:buChar char="Ø"/>
            </a:pPr>
            <a:endParaRPr lang="tr-TR" dirty="0">
              <a:latin typeface="+mj-lt"/>
            </a:endParaRPr>
          </a:p>
          <a:p>
            <a:pPr marL="285750" indent="-285750">
              <a:buFont typeface="Wingdings" panose="05000000000000000000" pitchFamily="2" charset="2"/>
              <a:buChar char="Ø"/>
            </a:pPr>
            <a:r>
              <a:rPr lang="tr-TR" dirty="0">
                <a:latin typeface="+mj-lt"/>
              </a:rPr>
              <a:t>Araçta irsaliye bulunmaması</a:t>
            </a:r>
          </a:p>
          <a:p>
            <a:pPr marL="285750" indent="-285750">
              <a:buFont typeface="Wingdings" panose="05000000000000000000" pitchFamily="2" charset="2"/>
              <a:buChar char="Ø"/>
            </a:pPr>
            <a:endParaRPr lang="tr-TR" dirty="0">
              <a:latin typeface="+mj-lt"/>
            </a:endParaRPr>
          </a:p>
        </p:txBody>
      </p:sp>
    </p:spTree>
    <p:extLst>
      <p:ext uri="{BB962C8B-B14F-4D97-AF65-F5344CB8AC3E}">
        <p14:creationId xmlns:p14="http://schemas.microsoft.com/office/powerpoint/2010/main" val="151249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C15F0F1-A4B2-4DBA-9E1B-0F9202D4D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CA08A22F-79FC-42C0-B7BF-2743EF3D0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2CC0DEEB-8D1D-4933-9254-41DBC3393329}"/>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Habersiz Beton Dökülmesi</a:t>
            </a:r>
            <a:endParaRPr lang="tr-TR" sz="2000" b="1" dirty="0">
              <a:solidFill>
                <a:srgbClr val="FF0000"/>
              </a:solidFill>
              <a:latin typeface="+mj-lt"/>
            </a:endParaRPr>
          </a:p>
        </p:txBody>
      </p:sp>
      <p:sp>
        <p:nvSpPr>
          <p:cNvPr id="7" name="Metin kutusu 6">
            <a:extLst>
              <a:ext uri="{FF2B5EF4-FFF2-40B4-BE49-F238E27FC236}">
                <a16:creationId xmlns:a16="http://schemas.microsoft.com/office/drawing/2014/main" id="{06D7D7DA-FB87-49B6-8967-A10960B6493D}"/>
              </a:ext>
            </a:extLst>
          </p:cNvPr>
          <p:cNvSpPr txBox="1"/>
          <p:nvPr/>
        </p:nvSpPr>
        <p:spPr>
          <a:xfrm>
            <a:off x="1394999" y="1200063"/>
            <a:ext cx="7349217" cy="738664"/>
          </a:xfrm>
          <a:prstGeom prst="rect">
            <a:avLst/>
          </a:prstGeom>
          <a:noFill/>
        </p:spPr>
        <p:txBody>
          <a:bodyPr wrap="square" rtlCol="0">
            <a:spAutoFit/>
          </a:bodyPr>
          <a:lstStyle/>
          <a:p>
            <a:r>
              <a:rPr lang="tr-TR" sz="1400" i="1" dirty="0">
                <a:effectLst/>
                <a:latin typeface="+mj-lt"/>
              </a:rPr>
              <a:t>«4708 Sayılı Yapı Denetimi Hakkında Kanun Kapsamında Denetimi Yürütülen Yapılara Ait Taze Betondan Numune Alınması, Deneylerinin Yapılması, Raporlanması Süreçlerinin İzlenmesi Ve Denetlenmesine Dair Tebliğ»</a:t>
            </a:r>
            <a:endParaRPr lang="tr-TR" dirty="0"/>
          </a:p>
        </p:txBody>
      </p:sp>
      <p:sp>
        <p:nvSpPr>
          <p:cNvPr id="9" name="Dikdörtgen: Köşeleri Yuvarlatılmış 8">
            <a:extLst>
              <a:ext uri="{FF2B5EF4-FFF2-40B4-BE49-F238E27FC236}">
                <a16:creationId xmlns:a16="http://schemas.microsoft.com/office/drawing/2014/main" id="{3DCFBC43-432C-4A64-B19B-77B2249EA01C}"/>
              </a:ext>
            </a:extLst>
          </p:cNvPr>
          <p:cNvSpPr/>
          <p:nvPr/>
        </p:nvSpPr>
        <p:spPr>
          <a:xfrm>
            <a:off x="1403689" y="2571750"/>
            <a:ext cx="6857412" cy="14701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1600" b="1" dirty="0">
                <a:latin typeface="+mj-lt"/>
              </a:rPr>
              <a:t>Madde 4</a:t>
            </a:r>
            <a:r>
              <a:rPr lang="tr-TR" sz="1600" dirty="0">
                <a:latin typeface="+mj-lt"/>
              </a:rPr>
              <a:t> – (1)</a:t>
            </a:r>
            <a:r>
              <a:rPr lang="tr-TR" sz="1600" dirty="0">
                <a:effectLst/>
                <a:latin typeface="+mj-lt"/>
              </a:rPr>
              <a:t> </a:t>
            </a:r>
          </a:p>
          <a:p>
            <a:endParaRPr lang="tr-TR" sz="1600" dirty="0">
              <a:latin typeface="+mj-lt"/>
            </a:endParaRPr>
          </a:p>
          <a:p>
            <a:r>
              <a:rPr lang="tr-TR" sz="1600" dirty="0">
                <a:effectLst/>
                <a:latin typeface="+mj-lt"/>
              </a:rPr>
              <a:t>İlgili yapı denetim kuruluşu tarafından beton dökümü en az bir gün önce ilgili laboratuvara bildirilir.</a:t>
            </a:r>
            <a:endParaRPr lang="tr-TR" sz="1600" dirty="0">
              <a:latin typeface="+mj-lt"/>
            </a:endParaRPr>
          </a:p>
          <a:p>
            <a:pPr algn="ctr"/>
            <a:endParaRPr lang="tr-TR" dirty="0"/>
          </a:p>
        </p:txBody>
      </p:sp>
    </p:spTree>
    <p:extLst>
      <p:ext uri="{BB962C8B-B14F-4D97-AF65-F5344CB8AC3E}">
        <p14:creationId xmlns:p14="http://schemas.microsoft.com/office/powerpoint/2010/main" val="259143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C448E73-0284-4A56-BADB-36BD18C6D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5" name="Metin kutusu 4">
            <a:extLst>
              <a:ext uri="{FF2B5EF4-FFF2-40B4-BE49-F238E27FC236}">
                <a16:creationId xmlns:a16="http://schemas.microsoft.com/office/drawing/2014/main" id="{258043CF-AD04-43B4-8B38-9F7F936BC5E1}"/>
              </a:ext>
            </a:extLst>
          </p:cNvPr>
          <p:cNvSpPr txBox="1"/>
          <p:nvPr/>
        </p:nvSpPr>
        <p:spPr>
          <a:xfrm>
            <a:off x="1691036" y="305703"/>
            <a:ext cx="6757145" cy="400110"/>
          </a:xfrm>
          <a:prstGeom prst="rect">
            <a:avLst/>
          </a:prstGeom>
          <a:noFill/>
        </p:spPr>
        <p:txBody>
          <a:bodyPr wrap="square" rtlCol="0">
            <a:spAutoFit/>
          </a:bodyPr>
          <a:lstStyle/>
          <a:p>
            <a:pPr algn="ctr"/>
            <a:r>
              <a:rPr lang="tr-TR" sz="2000" b="1" dirty="0">
                <a:solidFill>
                  <a:srgbClr val="FF0000"/>
                </a:solidFill>
                <a:latin typeface="+mj-lt"/>
                <a:cs typeface="Times New Roman" pitchFamily="18" charset="0"/>
              </a:rPr>
              <a:t>Habersiz Beton Dökülmesi</a:t>
            </a:r>
            <a:endParaRPr lang="tr-TR" sz="2000" b="1" dirty="0">
              <a:solidFill>
                <a:srgbClr val="FF0000"/>
              </a:solidFill>
              <a:latin typeface="+mj-lt"/>
            </a:endParaRPr>
          </a:p>
        </p:txBody>
      </p:sp>
      <p:pic>
        <p:nvPicPr>
          <p:cNvPr id="6" name="Resim 5">
            <a:extLst>
              <a:ext uri="{FF2B5EF4-FFF2-40B4-BE49-F238E27FC236}">
                <a16:creationId xmlns:a16="http://schemas.microsoft.com/office/drawing/2014/main" id="{99B40A58-A811-4842-AFA9-4E1DB7D4C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7" name="Metin kutusu 6">
            <a:extLst>
              <a:ext uri="{FF2B5EF4-FFF2-40B4-BE49-F238E27FC236}">
                <a16:creationId xmlns:a16="http://schemas.microsoft.com/office/drawing/2014/main" id="{2ACDDBBA-0AFE-4D78-AA72-688F9B598B91}"/>
              </a:ext>
            </a:extLst>
          </p:cNvPr>
          <p:cNvSpPr txBox="1"/>
          <p:nvPr/>
        </p:nvSpPr>
        <p:spPr>
          <a:xfrm>
            <a:off x="1907705" y="1203598"/>
            <a:ext cx="6323810" cy="523220"/>
          </a:xfrm>
          <a:prstGeom prst="rect">
            <a:avLst/>
          </a:prstGeom>
          <a:noFill/>
        </p:spPr>
        <p:txBody>
          <a:bodyPr wrap="square" rtlCol="0">
            <a:spAutoFit/>
          </a:bodyPr>
          <a:lstStyle/>
          <a:p>
            <a:r>
              <a:rPr lang="tr-TR" sz="1400" i="1" dirty="0">
                <a:effectLst/>
                <a:latin typeface="+mj-lt"/>
              </a:rPr>
              <a:t>«Çevre, Şehircilik ve İklim Değişikliği Bakanlığı Yapı İşleri Genel Müdürlüğü’nün</a:t>
            </a:r>
          </a:p>
          <a:p>
            <a:r>
              <a:rPr lang="tr-TR" sz="1400" i="1" dirty="0">
                <a:latin typeface="+mj-lt"/>
              </a:rPr>
              <a:t>29.04.2021 tarih ve 2021/7 sayılı genelgesi</a:t>
            </a:r>
            <a:r>
              <a:rPr lang="tr-TR" sz="1400" i="1" dirty="0">
                <a:effectLst/>
                <a:latin typeface="+mj-lt"/>
              </a:rPr>
              <a:t>»</a:t>
            </a:r>
            <a:endParaRPr lang="tr-TR" dirty="0"/>
          </a:p>
        </p:txBody>
      </p:sp>
      <p:sp>
        <p:nvSpPr>
          <p:cNvPr id="8" name="Dikdörtgen: Köşeleri Yuvarlatılmış 7">
            <a:extLst>
              <a:ext uri="{FF2B5EF4-FFF2-40B4-BE49-F238E27FC236}">
                <a16:creationId xmlns:a16="http://schemas.microsoft.com/office/drawing/2014/main" id="{09F74497-280A-4F7E-A65C-D0449C825CF2}"/>
              </a:ext>
            </a:extLst>
          </p:cNvPr>
          <p:cNvSpPr/>
          <p:nvPr/>
        </p:nvSpPr>
        <p:spPr>
          <a:xfrm>
            <a:off x="1475656" y="1995686"/>
            <a:ext cx="7022658" cy="17281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tr-TR" sz="1600" dirty="0">
                <a:latin typeface="+mj-lt"/>
              </a:rPr>
              <a:t>İnşaat mahalline getirilen taze betonun basınç dayanımının uygun olmaması veya taze betondan numune alınamaması veya taze beton numunelerinden deney sonucu elde edilememesi durumlarında, Bakanlığımızdan izin belgesi almış laboratuvarlarca beton basınç sınıfının değerlendirmesi, dolaylı deneylere ilaveten seçilmiş karotlara ait deney verilerinin kullanılması yöntemi ile yapılır.</a:t>
            </a:r>
            <a:endParaRPr lang="tr-TR" dirty="0"/>
          </a:p>
        </p:txBody>
      </p:sp>
    </p:spTree>
    <p:extLst>
      <p:ext uri="{BB962C8B-B14F-4D97-AF65-F5344CB8AC3E}">
        <p14:creationId xmlns:p14="http://schemas.microsoft.com/office/powerpoint/2010/main" val="345869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987824" y="2211710"/>
            <a:ext cx="3310522" cy="584775"/>
          </a:xfrm>
          <a:prstGeom prst="rect">
            <a:avLst/>
          </a:prstGeom>
          <a:noFill/>
        </p:spPr>
        <p:txBody>
          <a:bodyPr wrap="none" rtlCol="0">
            <a:spAutoFit/>
          </a:bodyPr>
          <a:lstStyle/>
          <a:p>
            <a:r>
              <a:rPr lang="tr-TR" sz="3200" b="1" dirty="0">
                <a:latin typeface="+mj-lt"/>
              </a:rPr>
              <a:t>TEŞEKKÜRLER</a:t>
            </a:r>
            <a:endParaRPr lang="tr-TR" b="1" dirty="0">
              <a:latin typeface="+mj-lt"/>
            </a:endParaRPr>
          </a:p>
        </p:txBody>
      </p:sp>
    </p:spTree>
    <p:extLst>
      <p:ext uri="{BB962C8B-B14F-4D97-AF65-F5344CB8AC3E}">
        <p14:creationId xmlns:p14="http://schemas.microsoft.com/office/powerpoint/2010/main" val="275640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sp>
        <p:nvSpPr>
          <p:cNvPr id="6" name="Metin kutusu 5"/>
          <p:cNvSpPr txBox="1"/>
          <p:nvPr/>
        </p:nvSpPr>
        <p:spPr>
          <a:xfrm>
            <a:off x="1716192" y="366914"/>
            <a:ext cx="6757145" cy="400110"/>
          </a:xfrm>
          <a:prstGeom prst="rect">
            <a:avLst/>
          </a:prstGeom>
          <a:noFill/>
        </p:spPr>
        <p:txBody>
          <a:bodyPr wrap="square" rtlCol="0">
            <a:spAutoFit/>
          </a:bodyPr>
          <a:lstStyle/>
          <a:p>
            <a:pPr algn="ctr"/>
            <a:r>
              <a:rPr lang="tr-TR" sz="2000" b="1" dirty="0">
                <a:solidFill>
                  <a:srgbClr val="FF0000"/>
                </a:solidFill>
                <a:latin typeface="Times New Roman" pitchFamily="18" charset="0"/>
                <a:cs typeface="Times New Roman" pitchFamily="18" charset="0"/>
              </a:rPr>
              <a:t>7223 sayılı Ürün Güvenliği ve Teknik Düzenlemeler Kanunu</a:t>
            </a:r>
            <a:endParaRPr lang="tr-TR" sz="2000" b="1" dirty="0">
              <a:solidFill>
                <a:srgbClr val="FF0000"/>
              </a:solidFill>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pic>
        <p:nvPicPr>
          <p:cNvPr id="17" name="Picture 11">
            <a:extLst>
              <a:ext uri="{FF2B5EF4-FFF2-40B4-BE49-F238E27FC236}">
                <a16:creationId xmlns:a16="http://schemas.microsoft.com/office/drawing/2014/main" id="{6AC831E1-8F39-4146-9AD1-87273EDA26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71600" y="1635646"/>
            <a:ext cx="7543584" cy="719400"/>
          </a:xfrm>
          <a:prstGeom prst="rect">
            <a:avLst/>
          </a:prstGeom>
        </p:spPr>
      </p:pic>
      <p:pic>
        <p:nvPicPr>
          <p:cNvPr id="18" name="Picture 32">
            <a:extLst>
              <a:ext uri="{FF2B5EF4-FFF2-40B4-BE49-F238E27FC236}">
                <a16:creationId xmlns:a16="http://schemas.microsoft.com/office/drawing/2014/main" id="{24AB40B7-6C97-4A1E-B038-66D89D6EA01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7093" y="1635646"/>
            <a:ext cx="716364" cy="719400"/>
          </a:xfrm>
          <a:prstGeom prst="rect">
            <a:avLst/>
          </a:prstGeom>
        </p:spPr>
      </p:pic>
      <p:sp>
        <p:nvSpPr>
          <p:cNvPr id="22" name="TextBox 36">
            <a:extLst>
              <a:ext uri="{FF2B5EF4-FFF2-40B4-BE49-F238E27FC236}">
                <a16:creationId xmlns:a16="http://schemas.microsoft.com/office/drawing/2014/main" id="{4A301571-A777-470A-A4EE-BD9083384F32}"/>
              </a:ext>
            </a:extLst>
          </p:cNvPr>
          <p:cNvSpPr txBox="1"/>
          <p:nvPr/>
        </p:nvSpPr>
        <p:spPr>
          <a:xfrm>
            <a:off x="1633632" y="1779662"/>
            <a:ext cx="6970816" cy="369332"/>
          </a:xfrm>
          <a:prstGeom prst="rect">
            <a:avLst/>
          </a:prstGeom>
          <a:noFill/>
        </p:spPr>
        <p:txBody>
          <a:bodyPr wrap="square" rtlCol="0">
            <a:spAutoFit/>
          </a:bodyPr>
          <a:lstStyle/>
          <a:p>
            <a:r>
              <a:rPr lang="en-US" b="1" dirty="0">
                <a:solidFill>
                  <a:schemeClr val="accent6">
                    <a:lumMod val="40000"/>
                    <a:lumOff val="60000"/>
                  </a:schemeClr>
                </a:solidFill>
                <a:latin typeface="Times New Roman" pitchFamily="18" charset="0"/>
                <a:cs typeface="Times New Roman" pitchFamily="18" charset="0"/>
              </a:rPr>
              <a:t>12 Mart 2020 </a:t>
            </a:r>
            <a:r>
              <a:rPr lang="tr-TR" b="1" dirty="0">
                <a:solidFill>
                  <a:schemeClr val="accent6">
                    <a:lumMod val="40000"/>
                    <a:lumOff val="60000"/>
                  </a:schemeClr>
                </a:solidFill>
                <a:latin typeface="Times New Roman" pitchFamily="18" charset="0"/>
                <a:cs typeface="Times New Roman" pitchFamily="18" charset="0"/>
              </a:rPr>
              <a:t>tarihli</a:t>
            </a:r>
            <a:r>
              <a:rPr lang="en-US" b="1" dirty="0">
                <a:solidFill>
                  <a:schemeClr val="accent6">
                    <a:lumMod val="40000"/>
                    <a:lumOff val="60000"/>
                  </a:schemeClr>
                </a:solidFill>
                <a:latin typeface="Times New Roman" pitchFamily="18" charset="0"/>
                <a:cs typeface="Times New Roman" pitchFamily="18" charset="0"/>
              </a:rPr>
              <a:t> </a:t>
            </a:r>
            <a:r>
              <a:rPr lang="tr-TR" b="1" dirty="0">
                <a:solidFill>
                  <a:schemeClr val="accent6">
                    <a:lumMod val="40000"/>
                    <a:lumOff val="60000"/>
                  </a:schemeClr>
                </a:solidFill>
                <a:latin typeface="Times New Roman" pitchFamily="18" charset="0"/>
                <a:cs typeface="Times New Roman" pitchFamily="18" charset="0"/>
              </a:rPr>
              <a:t>ve 31066 sayılı Resmi Gazete’de yayımlanmıştır.</a:t>
            </a:r>
          </a:p>
        </p:txBody>
      </p:sp>
      <p:pic>
        <p:nvPicPr>
          <p:cNvPr id="23" name="Picture 11">
            <a:extLst>
              <a:ext uri="{FF2B5EF4-FFF2-40B4-BE49-F238E27FC236}">
                <a16:creationId xmlns:a16="http://schemas.microsoft.com/office/drawing/2014/main" id="{6AC831E1-8F39-4146-9AD1-87273EDA26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7093" y="2859782"/>
            <a:ext cx="7543584" cy="719400"/>
          </a:xfrm>
          <a:prstGeom prst="rect">
            <a:avLst/>
          </a:prstGeom>
        </p:spPr>
      </p:pic>
      <p:pic>
        <p:nvPicPr>
          <p:cNvPr id="24" name="Picture 32">
            <a:extLst>
              <a:ext uri="{FF2B5EF4-FFF2-40B4-BE49-F238E27FC236}">
                <a16:creationId xmlns:a16="http://schemas.microsoft.com/office/drawing/2014/main" id="{24AB40B7-6C97-4A1E-B038-66D89D6EA01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7093" y="2859782"/>
            <a:ext cx="716364" cy="719400"/>
          </a:xfrm>
          <a:prstGeom prst="rect">
            <a:avLst/>
          </a:prstGeom>
        </p:spPr>
      </p:pic>
      <p:sp>
        <p:nvSpPr>
          <p:cNvPr id="3" name="Metin kutusu 2"/>
          <p:cNvSpPr txBox="1"/>
          <p:nvPr/>
        </p:nvSpPr>
        <p:spPr>
          <a:xfrm>
            <a:off x="1716192" y="3034816"/>
            <a:ext cx="4485202" cy="369332"/>
          </a:xfrm>
          <a:prstGeom prst="rect">
            <a:avLst/>
          </a:prstGeom>
          <a:noFill/>
        </p:spPr>
        <p:txBody>
          <a:bodyPr wrap="none" rtlCol="0">
            <a:spAutoFit/>
          </a:bodyPr>
          <a:lstStyle/>
          <a:p>
            <a:r>
              <a:rPr lang="tr-TR" b="1" u="sng" dirty="0">
                <a:solidFill>
                  <a:schemeClr val="accent6">
                    <a:lumMod val="40000"/>
                    <a:lumOff val="60000"/>
                  </a:schemeClr>
                </a:solidFill>
                <a:latin typeface="Times New Roman" pitchFamily="18" charset="0"/>
                <a:cs typeface="Times New Roman" pitchFamily="18" charset="0"/>
              </a:rPr>
              <a:t>12 Mart 2021</a:t>
            </a:r>
            <a:r>
              <a:rPr lang="tr-TR" b="1" dirty="0">
                <a:solidFill>
                  <a:schemeClr val="accent6">
                    <a:lumMod val="40000"/>
                    <a:lumOff val="60000"/>
                  </a:schemeClr>
                </a:solidFill>
                <a:latin typeface="Times New Roman" pitchFamily="18" charset="0"/>
                <a:cs typeface="Times New Roman" pitchFamily="18" charset="0"/>
              </a:rPr>
              <a:t> tarihinde yürürlüğe girmiştir.</a:t>
            </a:r>
          </a:p>
        </p:txBody>
      </p:sp>
      <p:pic>
        <p:nvPicPr>
          <p:cNvPr id="25" name="Picture 11">
            <a:extLst>
              <a:ext uri="{FF2B5EF4-FFF2-40B4-BE49-F238E27FC236}">
                <a16:creationId xmlns:a16="http://schemas.microsoft.com/office/drawing/2014/main" id="{6AC831E1-8F39-4146-9AD1-87273EDA267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7093" y="4000353"/>
            <a:ext cx="7543584" cy="719400"/>
          </a:xfrm>
          <a:prstGeom prst="rect">
            <a:avLst/>
          </a:prstGeom>
        </p:spPr>
      </p:pic>
      <p:pic>
        <p:nvPicPr>
          <p:cNvPr id="26" name="Picture 32">
            <a:extLst>
              <a:ext uri="{FF2B5EF4-FFF2-40B4-BE49-F238E27FC236}">
                <a16:creationId xmlns:a16="http://schemas.microsoft.com/office/drawing/2014/main" id="{24AB40B7-6C97-4A1E-B038-66D89D6EA01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5246" y="4011910"/>
            <a:ext cx="716364" cy="719400"/>
          </a:xfrm>
          <a:prstGeom prst="rect">
            <a:avLst/>
          </a:prstGeom>
        </p:spPr>
      </p:pic>
      <p:sp>
        <p:nvSpPr>
          <p:cNvPr id="27" name="Metin kutusu 26"/>
          <p:cNvSpPr txBox="1"/>
          <p:nvPr/>
        </p:nvSpPr>
        <p:spPr>
          <a:xfrm>
            <a:off x="1716192" y="4186944"/>
            <a:ext cx="4632678" cy="369332"/>
          </a:xfrm>
          <a:prstGeom prst="rect">
            <a:avLst/>
          </a:prstGeom>
          <a:noFill/>
        </p:spPr>
        <p:txBody>
          <a:bodyPr wrap="none" rtlCol="0">
            <a:spAutoFit/>
          </a:bodyPr>
          <a:lstStyle/>
          <a:p>
            <a:r>
              <a:rPr lang="tr-TR" b="1" dirty="0">
                <a:solidFill>
                  <a:schemeClr val="accent6">
                    <a:lumMod val="40000"/>
                    <a:lumOff val="60000"/>
                  </a:schemeClr>
                </a:solidFill>
                <a:latin typeface="Times New Roman" pitchFamily="18" charset="0"/>
                <a:cs typeface="Times New Roman" pitchFamily="18" charset="0"/>
              </a:rPr>
              <a:t>4703 sayılı Kanunu yürürlükten kaldırmıştır.</a:t>
            </a:r>
          </a:p>
        </p:txBody>
      </p:sp>
    </p:spTree>
    <p:extLst>
      <p:ext uri="{BB962C8B-B14F-4D97-AF65-F5344CB8AC3E}">
        <p14:creationId xmlns:p14="http://schemas.microsoft.com/office/powerpoint/2010/main" val="167362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AABAF9-8C45-4E0B-AAAA-33F79CDECD04}"/>
              </a:ext>
            </a:extLst>
          </p:cNvPr>
          <p:cNvGraphicFramePr>
            <a:graphicFrameLocks/>
          </p:cNvGraphicFramePr>
          <p:nvPr>
            <p:extLst>
              <p:ext uri="{D42A27DB-BD31-4B8C-83A1-F6EECF244321}">
                <p14:modId xmlns:p14="http://schemas.microsoft.com/office/powerpoint/2010/main" val="3173691441"/>
              </p:ext>
            </p:extLst>
          </p:nvPr>
        </p:nvGraphicFramePr>
        <p:xfrm>
          <a:off x="401516" y="1131590"/>
          <a:ext cx="8340968" cy="308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EB267C0C-8FA7-4374-8CD6-DD2D5D4BCA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6" name="Resim 5">
            <a:extLst>
              <a:ext uri="{FF2B5EF4-FFF2-40B4-BE49-F238E27FC236}">
                <a16:creationId xmlns:a16="http://schemas.microsoft.com/office/drawing/2014/main" id="{C0C028C5-2CA5-487B-9257-9AD54E9884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7" name="Metin kutusu 6">
            <a:extLst>
              <a:ext uri="{FF2B5EF4-FFF2-40B4-BE49-F238E27FC236}">
                <a16:creationId xmlns:a16="http://schemas.microsoft.com/office/drawing/2014/main" id="{D3016788-7CF5-4B1A-A802-CDA792746372}"/>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Kanunun Amacı</a:t>
            </a:r>
            <a:endParaRPr lang="tr-TR" sz="2400" b="1" dirty="0">
              <a:solidFill>
                <a:srgbClr val="FF0000"/>
              </a:solidFill>
            </a:endParaRPr>
          </a:p>
        </p:txBody>
      </p:sp>
    </p:spTree>
    <p:extLst>
      <p:ext uri="{BB962C8B-B14F-4D97-AF65-F5344CB8AC3E}">
        <p14:creationId xmlns:p14="http://schemas.microsoft.com/office/powerpoint/2010/main" val="11777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8097B0AE-81A3-4E18-A2B7-604FCA2A604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3528" y="1583453"/>
            <a:ext cx="8677525" cy="2876716"/>
          </a:xfrm>
          <a:prstGeom prst="rect">
            <a:avLst/>
          </a:prstGeom>
        </p:spPr>
      </p:pic>
      <p:pic>
        <p:nvPicPr>
          <p:cNvPr id="36"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1824082" y="1126235"/>
            <a:ext cx="1307758" cy="1301499"/>
          </a:xfrm>
          <a:prstGeom prst="rect">
            <a:avLst/>
          </a:prstGeom>
        </p:spPr>
      </p:pic>
      <p:sp>
        <p:nvSpPr>
          <p:cNvPr id="17" name="TextBox 56">
            <a:extLst>
              <a:ext uri="{FF2B5EF4-FFF2-40B4-BE49-F238E27FC236}">
                <a16:creationId xmlns:a16="http://schemas.microsoft.com/office/drawing/2014/main" id="{C12E0513-DCD4-4651-9322-60140E522A20}"/>
              </a:ext>
            </a:extLst>
          </p:cNvPr>
          <p:cNvSpPr txBox="1"/>
          <p:nvPr/>
        </p:nvSpPr>
        <p:spPr>
          <a:xfrm>
            <a:off x="1691679" y="1360388"/>
            <a:ext cx="1486122" cy="861774"/>
          </a:xfrm>
          <a:prstGeom prst="rect">
            <a:avLst/>
          </a:prstGeom>
          <a:noFill/>
        </p:spPr>
        <p:txBody>
          <a:bodyPr wrap="square">
            <a:spAutoFit/>
          </a:bodyPr>
          <a:lstStyle/>
          <a:p>
            <a:pPr lvl="0" algn="ctr"/>
            <a:r>
              <a:rPr lang="tr-TR" sz="1600" b="1" dirty="0">
                <a:solidFill>
                  <a:schemeClr val="accent6">
                    <a:lumMod val="40000"/>
                    <a:lumOff val="60000"/>
                  </a:schemeClr>
                </a:solidFill>
                <a:latin typeface="Times New Roman" pitchFamily="18" charset="0"/>
                <a:cs typeface="Times New Roman" pitchFamily="18" charset="0"/>
              </a:rPr>
              <a:t>Teknik </a:t>
            </a:r>
          </a:p>
          <a:p>
            <a:pPr lvl="0" algn="ctr"/>
            <a:r>
              <a:rPr lang="tr-TR" sz="1600" b="1" dirty="0">
                <a:solidFill>
                  <a:schemeClr val="accent6">
                    <a:lumMod val="40000"/>
                    <a:lumOff val="60000"/>
                  </a:schemeClr>
                </a:solidFill>
                <a:latin typeface="Times New Roman" pitchFamily="18" charset="0"/>
                <a:cs typeface="Times New Roman" pitchFamily="18" charset="0"/>
              </a:rPr>
              <a:t>Mevzuata</a:t>
            </a:r>
          </a:p>
          <a:p>
            <a:pPr lvl="0" algn="ctr"/>
            <a:r>
              <a:rPr lang="tr-TR" sz="1600" b="1" dirty="0">
                <a:solidFill>
                  <a:schemeClr val="accent6">
                    <a:lumMod val="40000"/>
                    <a:lumOff val="60000"/>
                  </a:schemeClr>
                </a:solidFill>
                <a:latin typeface="Times New Roman" pitchFamily="18" charset="0"/>
                <a:cs typeface="Times New Roman" pitchFamily="18" charset="0"/>
              </a:rPr>
              <a:t>Uygunluk</a:t>
            </a:r>
          </a:p>
        </p:txBody>
      </p:sp>
      <p:pic>
        <p:nvPicPr>
          <p:cNvPr id="19"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4008411" y="949535"/>
            <a:ext cx="1307758" cy="1301499"/>
          </a:xfrm>
          <a:prstGeom prst="rect">
            <a:avLst/>
          </a:prstGeom>
        </p:spPr>
      </p:pic>
      <p:sp>
        <p:nvSpPr>
          <p:cNvPr id="20" name="TextBox 57">
            <a:extLst>
              <a:ext uri="{FF2B5EF4-FFF2-40B4-BE49-F238E27FC236}">
                <a16:creationId xmlns:a16="http://schemas.microsoft.com/office/drawing/2014/main" id="{11D7AB12-C382-42D0-9F2F-99AF2BD4D2AD}"/>
              </a:ext>
            </a:extLst>
          </p:cNvPr>
          <p:cNvSpPr txBox="1"/>
          <p:nvPr/>
        </p:nvSpPr>
        <p:spPr>
          <a:xfrm>
            <a:off x="4008407" y="1282064"/>
            <a:ext cx="1211665" cy="646331"/>
          </a:xfrm>
          <a:prstGeom prst="rect">
            <a:avLst/>
          </a:prstGeom>
          <a:noFill/>
        </p:spPr>
        <p:txBody>
          <a:bodyPr wrap="square">
            <a:spAutoFit/>
          </a:bodyPr>
          <a:lstStyle/>
          <a:p>
            <a:pPr algn="ctr"/>
            <a:r>
              <a:rPr lang="tr-TR" b="1" dirty="0">
                <a:solidFill>
                  <a:schemeClr val="accent6">
                    <a:lumMod val="40000"/>
                    <a:lumOff val="60000"/>
                  </a:schemeClr>
                </a:solidFill>
                <a:latin typeface="Times New Roman" pitchFamily="18" charset="0"/>
                <a:cs typeface="Times New Roman" pitchFamily="18" charset="0"/>
              </a:rPr>
              <a:t>Ürün Güvenliği</a:t>
            </a:r>
          </a:p>
        </p:txBody>
      </p:sp>
      <p:pic>
        <p:nvPicPr>
          <p:cNvPr id="23" name="Resim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33" name="Resim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pic>
        <p:nvPicPr>
          <p:cNvPr id="35"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6261715" y="1155267"/>
            <a:ext cx="1307758" cy="1301499"/>
          </a:xfrm>
          <a:prstGeom prst="rect">
            <a:avLst/>
          </a:prstGeom>
        </p:spPr>
      </p:pic>
      <p:pic>
        <p:nvPicPr>
          <p:cNvPr id="37"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101696" y="2281459"/>
            <a:ext cx="1411377" cy="1404622"/>
          </a:xfrm>
          <a:prstGeom prst="rect">
            <a:avLst/>
          </a:prstGeom>
        </p:spPr>
      </p:pic>
      <p:sp>
        <p:nvSpPr>
          <p:cNvPr id="34" name="Metin kutusu 33"/>
          <p:cNvSpPr txBox="1"/>
          <p:nvPr/>
        </p:nvSpPr>
        <p:spPr>
          <a:xfrm>
            <a:off x="1716192" y="366914"/>
            <a:ext cx="6757145" cy="400110"/>
          </a:xfrm>
          <a:prstGeom prst="rect">
            <a:avLst/>
          </a:prstGeom>
          <a:noFill/>
        </p:spPr>
        <p:txBody>
          <a:bodyPr wrap="square" rtlCol="0">
            <a:spAutoFit/>
          </a:bodyPr>
          <a:lstStyle/>
          <a:p>
            <a:pPr algn="ctr"/>
            <a:r>
              <a:rPr lang="tr-TR" sz="2000" b="1" dirty="0">
                <a:solidFill>
                  <a:srgbClr val="FF0000"/>
                </a:solidFill>
                <a:latin typeface="Times New Roman" pitchFamily="18" charset="0"/>
                <a:cs typeface="Times New Roman" pitchFamily="18" charset="0"/>
              </a:rPr>
              <a:t>7223 sayılı Ürün Güvenliği ve Teknik Düzenlemeler Kanunu</a:t>
            </a:r>
            <a:endParaRPr lang="tr-TR" sz="2000" b="1" dirty="0">
              <a:solidFill>
                <a:srgbClr val="FF0000"/>
              </a:solidFill>
            </a:endParaRPr>
          </a:p>
        </p:txBody>
      </p:sp>
      <p:sp>
        <p:nvSpPr>
          <p:cNvPr id="22" name="TextBox 60">
            <a:extLst>
              <a:ext uri="{FF2B5EF4-FFF2-40B4-BE49-F238E27FC236}">
                <a16:creationId xmlns:a16="http://schemas.microsoft.com/office/drawing/2014/main" id="{D9129968-D01A-46AE-8385-819BD8863503}"/>
              </a:ext>
            </a:extLst>
          </p:cNvPr>
          <p:cNvSpPr txBox="1"/>
          <p:nvPr/>
        </p:nvSpPr>
        <p:spPr>
          <a:xfrm>
            <a:off x="6223551" y="1620278"/>
            <a:ext cx="1307758" cy="338554"/>
          </a:xfrm>
          <a:prstGeom prst="rect">
            <a:avLst/>
          </a:prstGeom>
          <a:noFill/>
        </p:spPr>
        <p:txBody>
          <a:bodyPr wrap="square">
            <a:spAutoFit/>
          </a:bodyPr>
          <a:lstStyle/>
          <a:p>
            <a:pPr lvl="0" algn="ctr"/>
            <a:r>
              <a:rPr lang="tr-TR" sz="1600" b="1" dirty="0">
                <a:solidFill>
                  <a:schemeClr val="accent6">
                    <a:lumMod val="40000"/>
                    <a:lumOff val="60000"/>
                  </a:schemeClr>
                </a:solidFill>
                <a:latin typeface="Times New Roman" pitchFamily="18" charset="0"/>
                <a:cs typeface="Times New Roman" pitchFamily="18" charset="0"/>
              </a:rPr>
              <a:t>İzlenebilirlik</a:t>
            </a:r>
          </a:p>
        </p:txBody>
      </p:sp>
      <p:sp>
        <p:nvSpPr>
          <p:cNvPr id="15" name="Dikdörtgen 14"/>
          <p:cNvSpPr/>
          <p:nvPr/>
        </p:nvSpPr>
        <p:spPr>
          <a:xfrm>
            <a:off x="15778" y="2597462"/>
            <a:ext cx="1440159" cy="830997"/>
          </a:xfrm>
          <a:prstGeom prst="rect">
            <a:avLst/>
          </a:prstGeom>
        </p:spPr>
        <p:txBody>
          <a:bodyPr wrap="square">
            <a:spAutoFit/>
          </a:bodyPr>
          <a:lstStyle/>
          <a:p>
            <a:pPr lvl="0" algn="ctr"/>
            <a:r>
              <a:rPr lang="tr-TR" sz="1600" b="1" dirty="0">
                <a:solidFill>
                  <a:schemeClr val="accent6">
                    <a:lumMod val="40000"/>
                    <a:lumOff val="60000"/>
                  </a:schemeClr>
                </a:solidFill>
                <a:latin typeface="Times New Roman" pitchFamily="18" charset="0"/>
                <a:cs typeface="Times New Roman" pitchFamily="18" charset="0"/>
              </a:rPr>
              <a:t>Ürün</a:t>
            </a:r>
          </a:p>
          <a:p>
            <a:pPr lvl="0" algn="ctr"/>
            <a:r>
              <a:rPr lang="tr-TR" sz="1600" b="1" dirty="0">
                <a:solidFill>
                  <a:schemeClr val="accent6">
                    <a:lumMod val="40000"/>
                    <a:lumOff val="60000"/>
                  </a:schemeClr>
                </a:solidFill>
                <a:latin typeface="Times New Roman" pitchFamily="18" charset="0"/>
                <a:cs typeface="Times New Roman" pitchFamily="18" charset="0"/>
              </a:rPr>
              <a:t> Sorumluluğu </a:t>
            </a:r>
          </a:p>
          <a:p>
            <a:pPr lvl="0" algn="ctr"/>
            <a:r>
              <a:rPr lang="tr-TR" sz="1600" b="1" dirty="0">
                <a:solidFill>
                  <a:schemeClr val="accent6">
                    <a:lumMod val="40000"/>
                    <a:lumOff val="60000"/>
                  </a:schemeClr>
                </a:solidFill>
                <a:latin typeface="Times New Roman" pitchFamily="18" charset="0"/>
                <a:cs typeface="Times New Roman" pitchFamily="18" charset="0"/>
              </a:rPr>
              <a:t>Tazminatı</a:t>
            </a:r>
          </a:p>
        </p:txBody>
      </p:sp>
      <p:pic>
        <p:nvPicPr>
          <p:cNvPr id="38"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7687559" y="2244852"/>
            <a:ext cx="1492953" cy="1485808"/>
          </a:xfrm>
          <a:prstGeom prst="rect">
            <a:avLst/>
          </a:prstGeom>
        </p:spPr>
      </p:pic>
      <p:sp>
        <p:nvSpPr>
          <p:cNvPr id="25" name="TextBox 65">
            <a:extLst>
              <a:ext uri="{FF2B5EF4-FFF2-40B4-BE49-F238E27FC236}">
                <a16:creationId xmlns:a16="http://schemas.microsoft.com/office/drawing/2014/main" id="{58BF8BAB-9ECD-49C6-A6B0-289D5A743F5B}"/>
              </a:ext>
            </a:extLst>
          </p:cNvPr>
          <p:cNvSpPr txBox="1"/>
          <p:nvPr/>
        </p:nvSpPr>
        <p:spPr>
          <a:xfrm>
            <a:off x="7596336" y="2693439"/>
            <a:ext cx="1574527" cy="738664"/>
          </a:xfrm>
          <a:prstGeom prst="rect">
            <a:avLst/>
          </a:prstGeom>
          <a:noFill/>
        </p:spPr>
        <p:txBody>
          <a:bodyPr wrap="square">
            <a:spAutoFit/>
          </a:bodyPr>
          <a:lstStyle/>
          <a:p>
            <a:pPr algn="ctr"/>
            <a:r>
              <a:rPr lang="tr-TR" sz="1400" b="1" dirty="0">
                <a:solidFill>
                  <a:schemeClr val="accent6">
                    <a:lumMod val="40000"/>
                    <a:lumOff val="60000"/>
                  </a:schemeClr>
                </a:solidFill>
                <a:latin typeface="Times New Roman" pitchFamily="18" charset="0"/>
                <a:cs typeface="Times New Roman" pitchFamily="18" charset="0"/>
              </a:rPr>
              <a:t>Sorumluluktan </a:t>
            </a:r>
          </a:p>
          <a:p>
            <a:pPr algn="ctr"/>
            <a:r>
              <a:rPr lang="tr-TR" sz="1400" b="1" dirty="0">
                <a:solidFill>
                  <a:schemeClr val="accent6">
                    <a:lumMod val="40000"/>
                    <a:lumOff val="60000"/>
                  </a:schemeClr>
                </a:solidFill>
                <a:latin typeface="Times New Roman" pitchFamily="18" charset="0"/>
                <a:cs typeface="Times New Roman" pitchFamily="18" charset="0"/>
              </a:rPr>
              <a:t>Kurtaran </a:t>
            </a:r>
          </a:p>
          <a:p>
            <a:pPr algn="ctr"/>
            <a:r>
              <a:rPr lang="tr-TR" sz="1400" b="1" dirty="0">
                <a:solidFill>
                  <a:schemeClr val="accent6">
                    <a:lumMod val="40000"/>
                    <a:lumOff val="60000"/>
                  </a:schemeClr>
                </a:solidFill>
                <a:latin typeface="Times New Roman" pitchFamily="18" charset="0"/>
                <a:cs typeface="Times New Roman" pitchFamily="18" charset="0"/>
              </a:rPr>
              <a:t>Haller</a:t>
            </a:r>
          </a:p>
        </p:txBody>
      </p:sp>
      <p:pic>
        <p:nvPicPr>
          <p:cNvPr id="39"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1870043" y="3506509"/>
            <a:ext cx="1307758" cy="1301499"/>
          </a:xfrm>
          <a:prstGeom prst="rect">
            <a:avLst/>
          </a:prstGeom>
        </p:spPr>
      </p:pic>
      <p:sp>
        <p:nvSpPr>
          <p:cNvPr id="27" name="TextBox 62">
            <a:extLst>
              <a:ext uri="{FF2B5EF4-FFF2-40B4-BE49-F238E27FC236}">
                <a16:creationId xmlns:a16="http://schemas.microsoft.com/office/drawing/2014/main" id="{D9C6D038-926E-4C9C-B2BC-AEF85F6E38FC}"/>
              </a:ext>
            </a:extLst>
          </p:cNvPr>
          <p:cNvSpPr txBox="1"/>
          <p:nvPr/>
        </p:nvSpPr>
        <p:spPr>
          <a:xfrm>
            <a:off x="1784683" y="3971341"/>
            <a:ext cx="1389560" cy="523220"/>
          </a:xfrm>
          <a:prstGeom prst="rect">
            <a:avLst/>
          </a:prstGeom>
          <a:noFill/>
        </p:spPr>
        <p:txBody>
          <a:bodyPr wrap="square">
            <a:spAutoFit/>
          </a:bodyPr>
          <a:lstStyle/>
          <a:p>
            <a:pPr lvl="0" algn="ctr"/>
            <a:r>
              <a:rPr lang="tr-TR" sz="1400" b="1" dirty="0">
                <a:solidFill>
                  <a:schemeClr val="accent6">
                    <a:lumMod val="40000"/>
                    <a:lumOff val="60000"/>
                  </a:schemeClr>
                </a:solidFill>
                <a:latin typeface="Times New Roman" pitchFamily="18" charset="0"/>
                <a:cs typeface="Times New Roman" pitchFamily="18" charset="0"/>
              </a:rPr>
              <a:t>Önlemlerin</a:t>
            </a:r>
          </a:p>
          <a:p>
            <a:pPr lvl="0" algn="ctr"/>
            <a:r>
              <a:rPr lang="tr-TR" sz="1400" b="1" dirty="0">
                <a:solidFill>
                  <a:schemeClr val="accent6">
                    <a:lumMod val="40000"/>
                    <a:lumOff val="60000"/>
                  </a:schemeClr>
                </a:solidFill>
                <a:latin typeface="Times New Roman" pitchFamily="18" charset="0"/>
                <a:cs typeface="Times New Roman" pitchFamily="18" charset="0"/>
              </a:rPr>
              <a:t>Duyurulması</a:t>
            </a:r>
          </a:p>
        </p:txBody>
      </p:sp>
      <p:pic>
        <p:nvPicPr>
          <p:cNvPr id="40"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4008408" y="3718523"/>
            <a:ext cx="1307758" cy="1301499"/>
          </a:xfrm>
          <a:prstGeom prst="rect">
            <a:avLst/>
          </a:prstGeom>
        </p:spPr>
      </p:pic>
      <p:sp>
        <p:nvSpPr>
          <p:cNvPr id="31" name="Metin kutusu 30"/>
          <p:cNvSpPr txBox="1"/>
          <p:nvPr/>
        </p:nvSpPr>
        <p:spPr>
          <a:xfrm>
            <a:off x="4044249" y="4076886"/>
            <a:ext cx="1098297" cy="584775"/>
          </a:xfrm>
          <a:prstGeom prst="rect">
            <a:avLst/>
          </a:prstGeom>
          <a:noFill/>
        </p:spPr>
        <p:txBody>
          <a:bodyPr wrap="square" rtlCol="0">
            <a:spAutoFit/>
          </a:bodyPr>
          <a:lstStyle/>
          <a:p>
            <a:pPr algn="ctr"/>
            <a:r>
              <a:rPr lang="tr-TR" sz="1600" b="1" dirty="0">
                <a:solidFill>
                  <a:schemeClr val="accent6">
                    <a:lumMod val="40000"/>
                    <a:lumOff val="60000"/>
                  </a:schemeClr>
                </a:solidFill>
                <a:latin typeface="Times New Roman" pitchFamily="18" charset="0"/>
                <a:cs typeface="Times New Roman" pitchFamily="18" charset="0"/>
              </a:rPr>
              <a:t>Geri</a:t>
            </a:r>
          </a:p>
          <a:p>
            <a:pPr algn="ctr"/>
            <a:r>
              <a:rPr lang="tr-TR" sz="1600" b="1" dirty="0">
                <a:solidFill>
                  <a:schemeClr val="accent6">
                    <a:lumMod val="40000"/>
                    <a:lumOff val="60000"/>
                  </a:schemeClr>
                </a:solidFill>
                <a:latin typeface="Times New Roman" pitchFamily="18" charset="0"/>
                <a:cs typeface="Times New Roman" pitchFamily="18" charset="0"/>
              </a:rPr>
              <a:t>Çağırma</a:t>
            </a:r>
          </a:p>
        </p:txBody>
      </p:sp>
      <p:pic>
        <p:nvPicPr>
          <p:cNvPr id="41" name="Picture 45">
            <a:extLst>
              <a:ext uri="{FF2B5EF4-FFF2-40B4-BE49-F238E27FC236}">
                <a16:creationId xmlns:a16="http://schemas.microsoft.com/office/drawing/2014/main" id="{127233F7-5CC1-41A4-A2F2-031108DDA3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6072554" y="3579862"/>
            <a:ext cx="1307758" cy="1301499"/>
          </a:xfrm>
          <a:prstGeom prst="rect">
            <a:avLst/>
          </a:prstGeom>
        </p:spPr>
      </p:pic>
      <p:sp>
        <p:nvSpPr>
          <p:cNvPr id="32" name="Metin kutusu 31"/>
          <p:cNvSpPr txBox="1"/>
          <p:nvPr/>
        </p:nvSpPr>
        <p:spPr>
          <a:xfrm>
            <a:off x="6140019" y="3980047"/>
            <a:ext cx="1085555" cy="584775"/>
          </a:xfrm>
          <a:prstGeom prst="rect">
            <a:avLst/>
          </a:prstGeom>
          <a:noFill/>
        </p:spPr>
        <p:txBody>
          <a:bodyPr wrap="none" rtlCol="0">
            <a:spAutoFit/>
          </a:bodyPr>
          <a:lstStyle/>
          <a:p>
            <a:pPr algn="ctr"/>
            <a:r>
              <a:rPr lang="tr-TR" sz="1600" b="1" dirty="0">
                <a:solidFill>
                  <a:schemeClr val="accent6">
                    <a:lumMod val="40000"/>
                    <a:lumOff val="60000"/>
                  </a:schemeClr>
                </a:solidFill>
                <a:latin typeface="Times New Roman" pitchFamily="18" charset="0"/>
                <a:cs typeface="Times New Roman" pitchFamily="18" charset="0"/>
              </a:rPr>
              <a:t>Piyasadan</a:t>
            </a:r>
          </a:p>
          <a:p>
            <a:pPr algn="ctr"/>
            <a:r>
              <a:rPr lang="tr-TR" sz="1600" b="1" dirty="0">
                <a:solidFill>
                  <a:schemeClr val="accent6">
                    <a:lumMod val="40000"/>
                    <a:lumOff val="60000"/>
                  </a:schemeClr>
                </a:solidFill>
                <a:latin typeface="Times New Roman" pitchFamily="18" charset="0"/>
                <a:cs typeface="Times New Roman" pitchFamily="18" charset="0"/>
              </a:rPr>
              <a:t>Çekme</a:t>
            </a:r>
          </a:p>
        </p:txBody>
      </p:sp>
    </p:spTree>
    <p:extLst>
      <p:ext uri="{BB962C8B-B14F-4D97-AF65-F5344CB8AC3E}">
        <p14:creationId xmlns:p14="http://schemas.microsoft.com/office/powerpoint/2010/main" val="348453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B3AED9-EA77-4535-B0B7-A7DF84F8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F84C30FB-D220-4012-88AE-E8317E1D0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sp>
        <p:nvSpPr>
          <p:cNvPr id="6" name="Metin kutusu 5">
            <a:extLst>
              <a:ext uri="{FF2B5EF4-FFF2-40B4-BE49-F238E27FC236}">
                <a16:creationId xmlns:a16="http://schemas.microsoft.com/office/drawing/2014/main" id="{C5359C55-5462-4EA6-ABF1-619392B8EF08}"/>
              </a:ext>
            </a:extLst>
          </p:cNvPr>
          <p:cNvSpPr txBox="1"/>
          <p:nvPr/>
        </p:nvSpPr>
        <p:spPr>
          <a:xfrm>
            <a:off x="1826704" y="343798"/>
            <a:ext cx="6323811"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Ürün Güvenliği</a:t>
            </a:r>
            <a:endParaRPr lang="tr-TR" sz="2400" b="1" dirty="0">
              <a:solidFill>
                <a:srgbClr val="FF0000"/>
              </a:solidFill>
            </a:endParaRPr>
          </a:p>
        </p:txBody>
      </p:sp>
      <p:pic>
        <p:nvPicPr>
          <p:cNvPr id="7" name="Picture 11">
            <a:extLst>
              <a:ext uri="{FF2B5EF4-FFF2-40B4-BE49-F238E27FC236}">
                <a16:creationId xmlns:a16="http://schemas.microsoft.com/office/drawing/2014/main" id="{454D80FF-8DBC-472B-A49F-E500B696BA6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2108" y="1797867"/>
            <a:ext cx="7543584" cy="719400"/>
          </a:xfrm>
          <a:prstGeom prst="rect">
            <a:avLst/>
          </a:prstGeom>
        </p:spPr>
      </p:pic>
      <p:pic>
        <p:nvPicPr>
          <p:cNvPr id="8" name="Picture 32">
            <a:extLst>
              <a:ext uri="{FF2B5EF4-FFF2-40B4-BE49-F238E27FC236}">
                <a16:creationId xmlns:a16="http://schemas.microsoft.com/office/drawing/2014/main" id="{DEAD50C7-9E75-4C30-9D8C-338ADE080EFD}"/>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7601" y="1797867"/>
            <a:ext cx="716364" cy="719400"/>
          </a:xfrm>
          <a:prstGeom prst="rect">
            <a:avLst/>
          </a:prstGeom>
        </p:spPr>
      </p:pic>
      <p:sp>
        <p:nvSpPr>
          <p:cNvPr id="10" name="Metin kutusu 9">
            <a:extLst>
              <a:ext uri="{FF2B5EF4-FFF2-40B4-BE49-F238E27FC236}">
                <a16:creationId xmlns:a16="http://schemas.microsoft.com/office/drawing/2014/main" id="{4823D6F4-3825-4D21-9B27-B42B81DB4E9D}"/>
              </a:ext>
            </a:extLst>
          </p:cNvPr>
          <p:cNvSpPr txBox="1"/>
          <p:nvPr/>
        </p:nvSpPr>
        <p:spPr>
          <a:xfrm>
            <a:off x="1826704" y="1834401"/>
            <a:ext cx="5814392" cy="646331"/>
          </a:xfrm>
          <a:prstGeom prst="rect">
            <a:avLst/>
          </a:prstGeom>
          <a:noFill/>
        </p:spPr>
        <p:txBody>
          <a:bodyPr wrap="square">
            <a:spAutoFit/>
          </a:bodyPr>
          <a:lstStyle/>
          <a:p>
            <a:r>
              <a:rPr lang="tr-TR" b="1" dirty="0">
                <a:solidFill>
                  <a:schemeClr val="accent6">
                    <a:lumMod val="40000"/>
                    <a:lumOff val="60000"/>
                  </a:schemeClr>
                </a:solidFill>
                <a:latin typeface="Times New Roman" pitchFamily="18" charset="0"/>
                <a:cs typeface="Times New Roman" pitchFamily="18" charset="0"/>
              </a:rPr>
              <a:t>Teknik düzenlemelerin insan sağlığı ve güvenliği ile ilgili hükümlerine uygun ürünler </a:t>
            </a:r>
            <a:r>
              <a:rPr lang="tr-TR" b="1" u="sng" dirty="0">
                <a:solidFill>
                  <a:schemeClr val="accent6">
                    <a:lumMod val="40000"/>
                    <a:lumOff val="60000"/>
                  </a:schemeClr>
                </a:solidFill>
                <a:latin typeface="Times New Roman" pitchFamily="18" charset="0"/>
                <a:cs typeface="Times New Roman" pitchFamily="18" charset="0"/>
              </a:rPr>
              <a:t>güvenli</a:t>
            </a:r>
            <a:r>
              <a:rPr lang="tr-TR" b="1" dirty="0">
                <a:solidFill>
                  <a:schemeClr val="accent6">
                    <a:lumMod val="40000"/>
                    <a:lumOff val="60000"/>
                  </a:schemeClr>
                </a:solidFill>
                <a:latin typeface="Times New Roman" pitchFamily="18" charset="0"/>
                <a:cs typeface="Times New Roman" pitchFamily="18" charset="0"/>
              </a:rPr>
              <a:t> kabul edilir.</a:t>
            </a:r>
          </a:p>
        </p:txBody>
      </p:sp>
      <p:pic>
        <p:nvPicPr>
          <p:cNvPr id="11" name="Picture 11">
            <a:extLst>
              <a:ext uri="{FF2B5EF4-FFF2-40B4-BE49-F238E27FC236}">
                <a16:creationId xmlns:a16="http://schemas.microsoft.com/office/drawing/2014/main" id="{46A6FB5A-41C6-4148-A17A-712BD68FD0C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2108" y="3188410"/>
            <a:ext cx="7543584" cy="719400"/>
          </a:xfrm>
          <a:prstGeom prst="rect">
            <a:avLst/>
          </a:prstGeom>
        </p:spPr>
      </p:pic>
      <p:pic>
        <p:nvPicPr>
          <p:cNvPr id="12" name="Picture 32">
            <a:extLst>
              <a:ext uri="{FF2B5EF4-FFF2-40B4-BE49-F238E27FC236}">
                <a16:creationId xmlns:a16="http://schemas.microsoft.com/office/drawing/2014/main" id="{5431F123-AE59-4D83-A2AF-AFB229264E3B}"/>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7601" y="3188410"/>
            <a:ext cx="716364" cy="719400"/>
          </a:xfrm>
          <a:prstGeom prst="rect">
            <a:avLst/>
          </a:prstGeom>
        </p:spPr>
      </p:pic>
      <p:sp>
        <p:nvSpPr>
          <p:cNvPr id="14" name="Metin kutusu 13">
            <a:extLst>
              <a:ext uri="{FF2B5EF4-FFF2-40B4-BE49-F238E27FC236}">
                <a16:creationId xmlns:a16="http://schemas.microsoft.com/office/drawing/2014/main" id="{22A5089B-A7B7-4435-AE86-B764DCF98304}"/>
              </a:ext>
            </a:extLst>
          </p:cNvPr>
          <p:cNvSpPr txBox="1"/>
          <p:nvPr/>
        </p:nvSpPr>
        <p:spPr>
          <a:xfrm>
            <a:off x="1831211" y="3224944"/>
            <a:ext cx="4572000" cy="646331"/>
          </a:xfrm>
          <a:prstGeom prst="rect">
            <a:avLst/>
          </a:prstGeom>
          <a:noFill/>
        </p:spPr>
        <p:txBody>
          <a:bodyPr wrap="square">
            <a:spAutoFit/>
          </a:bodyPr>
          <a:lstStyle/>
          <a:p>
            <a:r>
              <a:rPr lang="tr-TR" b="1" dirty="0">
                <a:solidFill>
                  <a:schemeClr val="accent6">
                    <a:lumMod val="40000"/>
                    <a:lumOff val="60000"/>
                  </a:schemeClr>
                </a:solidFill>
                <a:latin typeface="Times New Roman" pitchFamily="18" charset="0"/>
                <a:cs typeface="Times New Roman" pitchFamily="18" charset="0"/>
              </a:rPr>
              <a:t>Genel Ürün Güvenliği Mevzuatına uygun ürünler </a:t>
            </a:r>
            <a:r>
              <a:rPr lang="tr-TR" b="1" u="sng" dirty="0">
                <a:solidFill>
                  <a:schemeClr val="accent6">
                    <a:lumMod val="40000"/>
                    <a:lumOff val="60000"/>
                  </a:schemeClr>
                </a:solidFill>
                <a:latin typeface="Times New Roman" pitchFamily="18" charset="0"/>
                <a:cs typeface="Times New Roman" pitchFamily="18" charset="0"/>
              </a:rPr>
              <a:t>güvenli</a:t>
            </a:r>
            <a:r>
              <a:rPr lang="tr-TR" b="1" dirty="0">
                <a:solidFill>
                  <a:schemeClr val="accent6">
                    <a:lumMod val="40000"/>
                    <a:lumOff val="60000"/>
                  </a:schemeClr>
                </a:solidFill>
                <a:latin typeface="Times New Roman" pitchFamily="18" charset="0"/>
                <a:cs typeface="Times New Roman" pitchFamily="18" charset="0"/>
              </a:rPr>
              <a:t> kabul edilir.</a:t>
            </a:r>
          </a:p>
        </p:txBody>
      </p:sp>
      <p:pic>
        <p:nvPicPr>
          <p:cNvPr id="13" name="Graphic 4" descr="Search Inventory">
            <a:extLst>
              <a:ext uri="{FF2B5EF4-FFF2-40B4-BE49-F238E27FC236}">
                <a16:creationId xmlns:a16="http://schemas.microsoft.com/office/drawing/2014/main" id="{8B133855-E518-4F16-8DEC-8F6A47E54A9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394195" y="366996"/>
            <a:ext cx="347069" cy="357981"/>
          </a:xfrm>
          <a:prstGeom prst="rect">
            <a:avLst/>
          </a:prstGeom>
        </p:spPr>
      </p:pic>
    </p:spTree>
    <p:extLst>
      <p:ext uri="{BB962C8B-B14F-4D97-AF65-F5344CB8AC3E}">
        <p14:creationId xmlns:p14="http://schemas.microsoft.com/office/powerpoint/2010/main" val="555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FBB3AED9-EA77-4535-B0B7-A7DF84F8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95486"/>
            <a:ext cx="1261553" cy="943022"/>
          </a:xfrm>
          <a:prstGeom prst="rect">
            <a:avLst/>
          </a:prstGeom>
        </p:spPr>
      </p:pic>
      <p:pic>
        <p:nvPicPr>
          <p:cNvPr id="5" name="Resim 4">
            <a:extLst>
              <a:ext uri="{FF2B5EF4-FFF2-40B4-BE49-F238E27FC236}">
                <a16:creationId xmlns:a16="http://schemas.microsoft.com/office/drawing/2014/main" id="{F84C30FB-D220-4012-88AE-E8317E1D0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767368"/>
            <a:ext cx="6323810" cy="76190"/>
          </a:xfrm>
          <a:prstGeom prst="rect">
            <a:avLst/>
          </a:prstGeom>
        </p:spPr>
      </p:pic>
      <p:pic>
        <p:nvPicPr>
          <p:cNvPr id="6" name="Picture 11">
            <a:extLst>
              <a:ext uri="{FF2B5EF4-FFF2-40B4-BE49-F238E27FC236}">
                <a16:creationId xmlns:a16="http://schemas.microsoft.com/office/drawing/2014/main" id="{454D80FF-8DBC-472B-A49F-E500B696BA6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2108" y="1797867"/>
            <a:ext cx="7543584" cy="719400"/>
          </a:xfrm>
          <a:prstGeom prst="rect">
            <a:avLst/>
          </a:prstGeom>
        </p:spPr>
      </p:pic>
      <p:pic>
        <p:nvPicPr>
          <p:cNvPr id="7" name="Picture 32">
            <a:extLst>
              <a:ext uri="{FF2B5EF4-FFF2-40B4-BE49-F238E27FC236}">
                <a16:creationId xmlns:a16="http://schemas.microsoft.com/office/drawing/2014/main" id="{DEAD50C7-9E75-4C30-9D8C-338ADE080EFD}"/>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7601" y="1797867"/>
            <a:ext cx="716364" cy="719400"/>
          </a:xfrm>
          <a:prstGeom prst="rect">
            <a:avLst/>
          </a:prstGeom>
        </p:spPr>
      </p:pic>
      <p:pic>
        <p:nvPicPr>
          <p:cNvPr id="10" name="Picture 11">
            <a:extLst>
              <a:ext uri="{FF2B5EF4-FFF2-40B4-BE49-F238E27FC236}">
                <a16:creationId xmlns:a16="http://schemas.microsoft.com/office/drawing/2014/main" id="{46A6FB5A-41C6-4148-A17A-712BD68FD0C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962108" y="3188410"/>
            <a:ext cx="7543584" cy="775198"/>
          </a:xfrm>
          <a:prstGeom prst="rect">
            <a:avLst/>
          </a:prstGeom>
        </p:spPr>
      </p:pic>
      <p:pic>
        <p:nvPicPr>
          <p:cNvPr id="11" name="Picture 32">
            <a:extLst>
              <a:ext uri="{FF2B5EF4-FFF2-40B4-BE49-F238E27FC236}">
                <a16:creationId xmlns:a16="http://schemas.microsoft.com/office/drawing/2014/main" id="{5431F123-AE59-4D83-A2AF-AFB229264E3B}"/>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7601" y="3188410"/>
            <a:ext cx="716364" cy="775198"/>
          </a:xfrm>
          <a:prstGeom prst="rect">
            <a:avLst/>
          </a:prstGeom>
        </p:spPr>
      </p:pic>
      <p:sp>
        <p:nvSpPr>
          <p:cNvPr id="12" name="Metin kutusu 11">
            <a:extLst>
              <a:ext uri="{FF2B5EF4-FFF2-40B4-BE49-F238E27FC236}">
                <a16:creationId xmlns:a16="http://schemas.microsoft.com/office/drawing/2014/main" id="{C5359C55-5462-4EA6-ABF1-619392B8EF08}"/>
              </a:ext>
            </a:extLst>
          </p:cNvPr>
          <p:cNvSpPr txBox="1"/>
          <p:nvPr/>
        </p:nvSpPr>
        <p:spPr>
          <a:xfrm>
            <a:off x="1716192" y="339502"/>
            <a:ext cx="6757145" cy="461665"/>
          </a:xfrm>
          <a:prstGeom prst="rect">
            <a:avLst/>
          </a:prstGeom>
          <a:noFill/>
        </p:spPr>
        <p:txBody>
          <a:bodyPr wrap="square" rtlCol="0">
            <a:spAutoFit/>
          </a:bodyPr>
          <a:lstStyle/>
          <a:p>
            <a:pPr algn="ctr"/>
            <a:r>
              <a:rPr lang="tr-TR" sz="2400" b="1" dirty="0">
                <a:solidFill>
                  <a:srgbClr val="FF0000"/>
                </a:solidFill>
                <a:latin typeface="Times New Roman" pitchFamily="18" charset="0"/>
                <a:cs typeface="Times New Roman" pitchFamily="18" charset="0"/>
              </a:rPr>
              <a:t>Teknik Mevzuata Uygunluk</a:t>
            </a:r>
            <a:endParaRPr lang="tr-TR" sz="2400" b="1" dirty="0">
              <a:solidFill>
                <a:srgbClr val="FF0000"/>
              </a:solidFill>
            </a:endParaRPr>
          </a:p>
        </p:txBody>
      </p:sp>
      <p:sp>
        <p:nvSpPr>
          <p:cNvPr id="13" name="TextBox 36">
            <a:extLst>
              <a:ext uri="{FF2B5EF4-FFF2-40B4-BE49-F238E27FC236}">
                <a16:creationId xmlns:a16="http://schemas.microsoft.com/office/drawing/2014/main" id="{6EF684C4-FD8D-4150-81CD-741500A23DD5}"/>
              </a:ext>
            </a:extLst>
          </p:cNvPr>
          <p:cNvSpPr txBox="1"/>
          <p:nvPr/>
        </p:nvSpPr>
        <p:spPr>
          <a:xfrm>
            <a:off x="638308" y="1978793"/>
            <a:ext cx="8144389" cy="369332"/>
          </a:xfrm>
          <a:prstGeom prst="rect">
            <a:avLst/>
          </a:prstGeom>
          <a:noFill/>
        </p:spPr>
        <p:txBody>
          <a:bodyPr wrap="square">
            <a:spAutoFit/>
          </a:bodyPr>
          <a:lstStyle/>
          <a:p>
            <a:pPr algn="ctr"/>
            <a:r>
              <a:rPr lang="tr-TR" b="1" dirty="0">
                <a:solidFill>
                  <a:schemeClr val="accent6">
                    <a:lumMod val="40000"/>
                    <a:lumOff val="60000"/>
                  </a:schemeClr>
                </a:solidFill>
                <a:latin typeface="Times New Roman" pitchFamily="18" charset="0"/>
                <a:cs typeface="Times New Roman" pitchFamily="18" charset="0"/>
              </a:rPr>
              <a:t>Ürünlerin teknik düzenlemesine uygun olması  zorunludur.</a:t>
            </a:r>
          </a:p>
        </p:txBody>
      </p:sp>
      <p:sp>
        <p:nvSpPr>
          <p:cNvPr id="14" name="Dikdörtgen 13"/>
          <p:cNvSpPr/>
          <p:nvPr/>
        </p:nvSpPr>
        <p:spPr>
          <a:xfrm>
            <a:off x="1716192" y="3132611"/>
            <a:ext cx="6416555" cy="830997"/>
          </a:xfrm>
          <a:prstGeom prst="rect">
            <a:avLst/>
          </a:prstGeom>
        </p:spPr>
        <p:txBody>
          <a:bodyPr wrap="square">
            <a:spAutoFit/>
          </a:bodyPr>
          <a:lstStyle/>
          <a:p>
            <a:r>
              <a:rPr lang="tr-TR" sz="1600" b="1" dirty="0">
                <a:solidFill>
                  <a:schemeClr val="accent6">
                    <a:lumMod val="40000"/>
                    <a:lumOff val="60000"/>
                  </a:schemeClr>
                </a:solidFill>
                <a:latin typeface="Times New Roman" pitchFamily="18" charset="0"/>
                <a:cs typeface="Times New Roman" pitchFamily="18" charset="0"/>
              </a:rPr>
              <a:t>Teknik düzenlemeler;  ürünün niteliğini, işleme ve üretim yöntemlerini ve bunlarla ilgili etiketleme, işaretleme ve uygunluk değerlendirme işlemlerini belirleyen mevzuatlardır.</a:t>
            </a:r>
          </a:p>
        </p:txBody>
      </p:sp>
      <p:pic>
        <p:nvPicPr>
          <p:cNvPr id="15" name="Graphic 4" descr="Search Inventory">
            <a:extLst>
              <a:ext uri="{FF2B5EF4-FFF2-40B4-BE49-F238E27FC236}">
                <a16:creationId xmlns:a16="http://schemas.microsoft.com/office/drawing/2014/main" id="{8B133855-E518-4F16-8DEC-8F6A47E54A9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92280" y="374445"/>
            <a:ext cx="347069" cy="357981"/>
          </a:xfrm>
          <a:prstGeom prst="rect">
            <a:avLst/>
          </a:prstGeom>
        </p:spPr>
      </p:pic>
    </p:spTree>
    <p:extLst>
      <p:ext uri="{BB962C8B-B14F-4D97-AF65-F5344CB8AC3E}">
        <p14:creationId xmlns:p14="http://schemas.microsoft.com/office/powerpoint/2010/main" val="68323235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2557</TotalTime>
  <Words>1971</Words>
  <Application>Microsoft Office PowerPoint</Application>
  <PresentationFormat>Ekran Gösterisi (16:9)</PresentationFormat>
  <Paragraphs>363</Paragraphs>
  <Slides>43</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43</vt:i4>
      </vt:variant>
    </vt:vector>
  </HeadingPairs>
  <TitlesOfParts>
    <vt:vector size="48"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tnlcaptain</dc:creator>
  <cp:lastModifiedBy>Hüseyin Özkan</cp:lastModifiedBy>
  <cp:revision>165</cp:revision>
  <dcterms:created xsi:type="dcterms:W3CDTF">2023-11-15T17:00:54Z</dcterms:created>
  <dcterms:modified xsi:type="dcterms:W3CDTF">2023-11-23T06:19:17Z</dcterms:modified>
</cp:coreProperties>
</file>