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  <p:sldMasterId id="2147483719" r:id="rId3"/>
  </p:sldMasterIdLst>
  <p:notesMasterIdLst>
    <p:notesMasterId r:id="rId26"/>
  </p:notesMasterIdLst>
  <p:sldIdLst>
    <p:sldId id="373" r:id="rId4"/>
    <p:sldId id="541" r:id="rId5"/>
    <p:sldId id="566" r:id="rId6"/>
    <p:sldId id="567" r:id="rId7"/>
    <p:sldId id="565" r:id="rId8"/>
    <p:sldId id="542" r:id="rId9"/>
    <p:sldId id="564" r:id="rId10"/>
    <p:sldId id="473" r:id="rId11"/>
    <p:sldId id="480" r:id="rId12"/>
    <p:sldId id="474" r:id="rId13"/>
    <p:sldId id="568" r:id="rId14"/>
    <p:sldId id="582" r:id="rId15"/>
    <p:sldId id="569" r:id="rId16"/>
    <p:sldId id="583" r:id="rId17"/>
    <p:sldId id="570" r:id="rId18"/>
    <p:sldId id="580" r:id="rId19"/>
    <p:sldId id="581" r:id="rId20"/>
    <p:sldId id="572" r:id="rId21"/>
    <p:sldId id="573" r:id="rId22"/>
    <p:sldId id="575" r:id="rId23"/>
    <p:sldId id="579" r:id="rId24"/>
    <p:sldId id="586" r:id="rId25"/>
  </p:sldIdLst>
  <p:sldSz cx="9144000" cy="5143500" type="screen16x9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07442"/>
    <a:srgbClr val="FFA7E2"/>
    <a:srgbClr val="97E4FF"/>
    <a:srgbClr val="ABDFF2"/>
    <a:srgbClr val="00FFFF"/>
    <a:srgbClr val="718AD1"/>
    <a:srgbClr val="CD8A75"/>
    <a:srgbClr val="197C9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964" autoAdjust="0"/>
  </p:normalViewPr>
  <p:slideViewPr>
    <p:cSldViewPr>
      <p:cViewPr varScale="1">
        <p:scale>
          <a:sx n="152" d="100"/>
          <a:sy n="152" d="100"/>
        </p:scale>
        <p:origin x="42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1B9637-82F3-4C14-8450-9F8A249D25D1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Ana metin stillerini düzenlemek için tıklayın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463710-49D1-47E8-8110-1D984F848F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212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338138"/>
            <a:ext cx="190658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869672"/>
            <a:ext cx="7772400" cy="1782198"/>
          </a:xfrm>
        </p:spPr>
        <p:txBody>
          <a:bodyPr/>
          <a:lstStyle>
            <a:lvl1pPr algn="l">
              <a:defRPr sz="3600">
                <a:latin typeface="Calibri"/>
                <a:cs typeface="Calibri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5800" y="3975906"/>
            <a:ext cx="7772400" cy="5772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libri"/>
                <a:cs typeface="Calibri"/>
              </a:defRPr>
            </a:lvl1pPr>
          </a:lstStyle>
          <a:p>
            <a:pPr>
              <a:defRPr/>
            </a:pPr>
            <a:fld id="{6CBF28C9-55CF-40D7-9CB2-BDB02994CC1A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/>
                <a:cs typeface="Calibri"/>
              </a:defRPr>
            </a:lvl1pPr>
          </a:lstStyle>
          <a:p>
            <a:pPr>
              <a:defRPr/>
            </a:pPr>
            <a:fld id="{CAA6CD78-7CBB-4578-8923-80E3F8492A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09538"/>
            <a:ext cx="11255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1" y="735546"/>
            <a:ext cx="3213993" cy="5400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735546"/>
            <a:ext cx="5317430" cy="4050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51521" y="1275606"/>
            <a:ext cx="3213993" cy="35103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B2EE3E-F392-44C8-9B45-DCCDECFE984E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7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5ACFC4-1DE5-4BD3-A63C-15C97821CB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09538"/>
            <a:ext cx="11255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3757296"/>
            <a:ext cx="576064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05980" y="459581"/>
            <a:ext cx="5732040" cy="322427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91680" y="4182349"/>
            <a:ext cx="576064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DAB140-2F0C-43A8-AD62-EB4984B53D8D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7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3431DF-865B-4914-9D2F-0A2554ECF3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09538"/>
            <a:ext cx="11255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351" y="195262"/>
            <a:ext cx="7489824" cy="51554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C244E8-2DA1-4A95-8BBB-674CE98D14C5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1318DC-0653-44B6-82EF-1FD2F5EDFE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09538"/>
            <a:ext cx="11255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04248" y="195486"/>
            <a:ext cx="2057400" cy="459051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331640" y="195486"/>
            <a:ext cx="5320208" cy="459051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653EC9-9938-4C4A-9AC7-3EFFEA9688DD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FBCD7B-24A8-4E57-A67A-F223256AD94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4" y="877492"/>
            <a:ext cx="4814887" cy="3745706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00050"/>
            <a:ext cx="6154713" cy="2343151"/>
          </a:xfrm>
        </p:spPr>
        <p:txBody>
          <a:bodyPr anchor="b"/>
          <a:lstStyle>
            <a:lvl1pPr algn="l">
              <a:defRPr sz="33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82901"/>
            <a:ext cx="4954250" cy="14351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551C3F7-59BE-4EBD-8100-759BD83B62AE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8993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371850"/>
            <a:ext cx="655486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400050"/>
            <a:ext cx="6554867" cy="282575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629C8A0-D584-4900-A757-4A18F215C83A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4424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85900"/>
            <a:ext cx="6402468" cy="1739900"/>
          </a:xfrm>
        </p:spPr>
        <p:txBody>
          <a:bodyPr anchor="b"/>
          <a:lstStyle>
            <a:lvl1pPr algn="l">
              <a:defRPr sz="2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3365500"/>
            <a:ext cx="6402467" cy="11493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F6EF97DD-DB4F-47D0-96AD-976E475CA7CF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1409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371850"/>
            <a:ext cx="6554867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1" y="400050"/>
            <a:ext cx="3949967" cy="282575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400050"/>
            <a:ext cx="3948238" cy="28194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F8C924A-4D06-4500-9CCE-C121F653E541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2754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371850"/>
            <a:ext cx="6554867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400050"/>
            <a:ext cx="3716866" cy="457200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857251"/>
            <a:ext cx="3945467" cy="236855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7" y="425053"/>
            <a:ext cx="37640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3" y="857250"/>
            <a:ext cx="3956705" cy="23622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9D81DBB5-D5AB-4338-9186-83F906F7E219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3329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371850"/>
            <a:ext cx="6554867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125E4F8-875B-4A1D-A198-C557E6CCFBA8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125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195486"/>
            <a:ext cx="7489527" cy="515597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libri"/>
                <a:cs typeface="Calibri"/>
              </a:defRPr>
            </a:lvl1pPr>
          </a:lstStyle>
          <a:p>
            <a:pPr>
              <a:defRPr/>
            </a:pPr>
            <a:fld id="{61C9157C-E58D-4D08-87CA-A5ADD8099040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/>
                <a:cs typeface="Calibri"/>
              </a:defRPr>
            </a:lvl1pPr>
          </a:lstStyle>
          <a:p>
            <a:pPr>
              <a:defRPr/>
            </a:pPr>
            <a:fld id="{3EE680D9-6694-430D-A294-F996956472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194919F8-768A-4B09-A436-6D885B81A34E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6816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400050"/>
            <a:ext cx="3200400" cy="1143000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0050"/>
            <a:ext cx="4438755" cy="41148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1657352"/>
            <a:ext cx="32004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6C24CA8B-27A0-4E67-A52F-077A13F936F9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1446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085850"/>
            <a:ext cx="3563258" cy="8572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685800"/>
            <a:ext cx="3280974" cy="36004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8" y="2057400"/>
            <a:ext cx="3564223" cy="15621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457BE3A-AED2-413A-89AB-2E67502F7DB8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1642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371850"/>
            <a:ext cx="6554867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400050"/>
            <a:ext cx="8077200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2882900"/>
            <a:ext cx="7281332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57C888A6-1635-4DCE-860C-0CE69C0D3E48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38171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0050"/>
            <a:ext cx="8077200" cy="2171700"/>
          </a:xfrm>
        </p:spPr>
        <p:txBody>
          <a:bodyPr/>
          <a:lstStyle>
            <a:lvl1pPr algn="l">
              <a:defRPr sz="21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086100"/>
            <a:ext cx="6383552" cy="142875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60B168E-66D9-4853-99BD-4B13D8C8E599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761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8600" y="533400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6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96200" y="2076450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6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400050"/>
            <a:ext cx="6859787" cy="2171700"/>
          </a:xfrm>
        </p:spPr>
        <p:txBody>
          <a:bodyPr/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1" y="2571750"/>
            <a:ext cx="6402467" cy="3619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3225802"/>
            <a:ext cx="6382361" cy="128904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12320B4-CCE6-41BC-B748-995F9B5EE0BE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8696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571750"/>
            <a:ext cx="6382361" cy="1273050"/>
          </a:xfrm>
        </p:spPr>
        <p:txBody>
          <a:bodyPr anchor="b"/>
          <a:lstStyle>
            <a:lvl1pPr algn="l">
              <a:defRPr sz="21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849735"/>
            <a:ext cx="6383552" cy="6651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91D42F21-36A2-4CDE-94E4-0C133E58C48D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1613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8600" y="533400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6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96200" y="2076450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6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400050"/>
            <a:ext cx="6859786" cy="2171700"/>
          </a:xfrm>
        </p:spPr>
        <p:txBody>
          <a:bodyPr/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1" y="2914650"/>
            <a:ext cx="6382361" cy="787400"/>
          </a:xfrm>
        </p:spPr>
        <p:txBody>
          <a:bodyPr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714750"/>
            <a:ext cx="63823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74F33FB-AD78-403A-9CC4-C36E1BA7E265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16934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0050"/>
            <a:ext cx="7525658" cy="2171700"/>
          </a:xfrm>
        </p:spPr>
        <p:txBody>
          <a:bodyPr/>
          <a:lstStyle>
            <a:lvl1pPr>
              <a:defRPr lang="en-US" sz="2100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1" y="2946401"/>
            <a:ext cx="6382361" cy="628650"/>
          </a:xfrm>
        </p:spPr>
        <p:txBody>
          <a:bodyPr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575051"/>
            <a:ext cx="6382360" cy="939799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C08A2F85-4983-4EF3-91D1-3305353B53FD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30073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371850"/>
            <a:ext cx="6554867" cy="1143000"/>
          </a:xfrm>
        </p:spPr>
        <p:txBody>
          <a:bodyPr/>
          <a:lstStyle>
            <a:lvl1pPr algn="l">
              <a:defRPr sz="21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400051"/>
            <a:ext cx="6554867" cy="282575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38E2E088-1DE0-4E78-844D-8E3DE55E23C2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4617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şekkü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15938"/>
            <a:ext cx="16494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etin Yer Tutucusu 6"/>
          <p:cNvSpPr>
            <a:spLocks noGrp="1"/>
          </p:cNvSpPr>
          <p:nvPr>
            <p:ph type="body" sz="quarter" idx="13"/>
          </p:nvPr>
        </p:nvSpPr>
        <p:spPr>
          <a:xfrm>
            <a:off x="546959" y="3057804"/>
            <a:ext cx="6553200" cy="37804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latin typeface="Calibri"/>
                <a:cs typeface="Calibri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4"/>
          </p:nvPr>
        </p:nvSpPr>
        <p:spPr>
          <a:xfrm>
            <a:off x="546711" y="3435846"/>
            <a:ext cx="6553200" cy="1242138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Metin Yer Tutucusu 17"/>
          <p:cNvSpPr>
            <a:spLocks noGrp="1"/>
          </p:cNvSpPr>
          <p:nvPr>
            <p:ph type="body" sz="quarter" idx="18"/>
          </p:nvPr>
        </p:nvSpPr>
        <p:spPr>
          <a:xfrm>
            <a:off x="546711" y="1977628"/>
            <a:ext cx="7344368" cy="756047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latin typeface="Calibri"/>
                <a:cs typeface="Calibri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Veri Yer Tutucusu 1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mtClean="0">
                <a:latin typeface="Calibri"/>
                <a:cs typeface="Calibri"/>
              </a:defRPr>
            </a:lvl1pPr>
          </a:lstStyle>
          <a:p>
            <a:pPr>
              <a:defRPr/>
            </a:pPr>
            <a:fld id="{F7D3A401-A030-4969-918F-C59A26D39BA8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8" name="Altbilgi Yer Tutucusu 1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1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mtClean="0">
                <a:latin typeface="Calibri"/>
                <a:cs typeface="Calibri"/>
              </a:defRPr>
            </a:lvl1pPr>
          </a:lstStyle>
          <a:p>
            <a:pPr>
              <a:defRPr/>
            </a:pPr>
            <a:fld id="{2D906964-F54C-4FA0-894E-332A737137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400050"/>
            <a:ext cx="2044194" cy="3314700"/>
          </a:xfrm>
        </p:spPr>
        <p:txBody>
          <a:bodyPr vert="eaVert"/>
          <a:lstStyle>
            <a:lvl1pPr>
              <a:defRPr sz="21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0"/>
            <a:ext cx="5850012" cy="41148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F3339486-A089-4EB7-A4E4-36DEF53AA633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2684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099E759-F3FA-44B0-B962-272603188B8D}" type="slidenum">
              <a:rPr lang="tr-TR" altLang="tr-TR" smtClean="0">
                <a:solidFill>
                  <a:srgbClr val="000000"/>
                </a:solidFill>
                <a:cs typeface="+mn-cs"/>
              </a:rPr>
              <a:pPr defTabSz="685800"/>
              <a:t>‹#›</a:t>
            </a:fld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599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95CB179C-CD65-4227-B0DB-02DEB8A66560}" type="slidenum">
              <a:rPr lang="tr-TR" altLang="tr-TR" smtClean="0">
                <a:solidFill>
                  <a:srgbClr val="000000"/>
                </a:solidFill>
                <a:cs typeface="+mn-cs"/>
              </a:rPr>
              <a:pPr defTabSz="685800"/>
              <a:t>‹#›</a:t>
            </a:fld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892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D665085-CA27-4C1D-A592-E74622BCB2E9}" type="slidenum">
              <a:rPr lang="tr-TR" altLang="tr-TR" smtClean="0">
                <a:solidFill>
                  <a:srgbClr val="000000"/>
                </a:solidFill>
                <a:cs typeface="+mn-cs"/>
              </a:rPr>
              <a:pPr defTabSz="685800"/>
              <a:t>‹#›</a:t>
            </a:fld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302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265813E-A08C-4589-9EC1-80F82D133EA2}" type="slidenum">
              <a:rPr lang="tr-TR" altLang="tr-TR" smtClean="0">
                <a:solidFill>
                  <a:srgbClr val="000000"/>
                </a:solidFill>
                <a:cs typeface="+mn-cs"/>
              </a:rPr>
              <a:pPr defTabSz="685800"/>
              <a:t>‹#›</a:t>
            </a:fld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85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4295C1E-61C2-434E-9A67-14418CA75605}" type="slidenum">
              <a:rPr lang="tr-TR" altLang="tr-TR" smtClean="0">
                <a:solidFill>
                  <a:srgbClr val="000000"/>
                </a:solidFill>
                <a:cs typeface="+mn-cs"/>
              </a:rPr>
              <a:pPr defTabSz="685800"/>
              <a:t>‹#›</a:t>
            </a:fld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79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3FEA2D2-AD09-41AE-8A1C-2128EFFB7F08}" type="slidenum">
              <a:rPr lang="tr-TR" altLang="tr-TR" smtClean="0">
                <a:solidFill>
                  <a:srgbClr val="000000"/>
                </a:solidFill>
                <a:cs typeface="+mn-cs"/>
              </a:rPr>
              <a:pPr defTabSz="685800"/>
              <a:t>‹#›</a:t>
            </a:fld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50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AA149E9-844E-4AA9-A37E-2EC68496250E}" type="slidenum">
              <a:rPr lang="tr-TR" altLang="tr-TR" smtClean="0">
                <a:solidFill>
                  <a:srgbClr val="000000"/>
                </a:solidFill>
                <a:cs typeface="+mn-cs"/>
              </a:rPr>
              <a:pPr defTabSz="685800"/>
              <a:t>‹#›</a:t>
            </a:fld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210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1224E86F-CE5F-4FDC-A529-666CDDBEC497}" type="slidenum">
              <a:rPr lang="tr-TR" altLang="tr-TR" smtClean="0">
                <a:solidFill>
                  <a:srgbClr val="000000"/>
                </a:solidFill>
                <a:cs typeface="+mn-cs"/>
              </a:rPr>
              <a:pPr defTabSz="685800"/>
              <a:t>‹#›</a:t>
            </a:fld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163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691B3D4-546A-41B3-931C-FD1A58B9C5F1}" type="slidenum">
              <a:rPr lang="tr-TR" altLang="tr-TR" smtClean="0">
                <a:solidFill>
                  <a:srgbClr val="000000"/>
                </a:solidFill>
                <a:cs typeface="+mn-cs"/>
              </a:rPr>
              <a:pPr defTabSz="685800"/>
              <a:t>‹#›</a:t>
            </a:fld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88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09538"/>
            <a:ext cx="11255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Calibri"/>
                <a:cs typeface="Calibri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libri"/>
                <a:cs typeface="Calibri"/>
              </a:defRPr>
            </a:lvl1pPr>
          </a:lstStyle>
          <a:p>
            <a:pPr>
              <a:defRPr/>
            </a:pPr>
            <a:fld id="{F3CFBD83-0B77-44FD-B3F3-5C327FCFEF7B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/>
                <a:cs typeface="Calibri"/>
              </a:defRPr>
            </a:lvl1pPr>
          </a:lstStyle>
          <a:p>
            <a:pPr>
              <a:defRPr/>
            </a:pPr>
            <a:fld id="{7D4634F4-FCFD-48AE-975B-B26DDE057E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3B048EA3-8F0B-4362-86B6-940EC7BB36D6}" type="slidenum">
              <a:rPr lang="tr-TR" altLang="tr-TR" smtClean="0">
                <a:solidFill>
                  <a:srgbClr val="000000"/>
                </a:solidFill>
                <a:cs typeface="+mn-cs"/>
              </a:rPr>
              <a:pPr defTabSz="685800"/>
              <a:t>‹#›</a:t>
            </a:fld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395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8F9CA92-D1A1-43A6-B03F-9B3D251232F9}" type="slidenum">
              <a:rPr lang="tr-TR" altLang="tr-TR" smtClean="0">
                <a:solidFill>
                  <a:srgbClr val="000000"/>
                </a:solidFill>
                <a:cs typeface="+mn-cs"/>
              </a:rPr>
              <a:pPr defTabSz="685800"/>
              <a:t>‹#›</a:t>
            </a:fld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32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09538"/>
            <a:ext cx="11255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351" y="195262"/>
            <a:ext cx="7489825" cy="515541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51520" y="843558"/>
            <a:ext cx="4248472" cy="3942438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4008" y="843558"/>
            <a:ext cx="4254624" cy="3942438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libri"/>
                <a:cs typeface="Calibri"/>
              </a:defRPr>
            </a:lvl1pPr>
          </a:lstStyle>
          <a:p>
            <a:pPr>
              <a:defRPr/>
            </a:pPr>
            <a:fld id="{1B191EE8-BB7D-46F2-B6B9-E8740E93AA99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7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/>
                <a:cs typeface="Calibri"/>
              </a:defRPr>
            </a:lvl1pPr>
          </a:lstStyle>
          <a:p>
            <a:pPr>
              <a:defRPr/>
            </a:pPr>
            <a:fld id="{591AAF40-578A-4DB1-A7CD-031691117C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09538"/>
            <a:ext cx="11255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351" y="195262"/>
            <a:ext cx="7489130" cy="515541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1520" y="789553"/>
            <a:ext cx="4245868" cy="679586"/>
          </a:xfrm>
        </p:spPr>
        <p:txBody>
          <a:bodyPr anchor="b"/>
          <a:lstStyle>
            <a:lvl1pPr marL="0" indent="0">
              <a:buNone/>
              <a:defRPr sz="24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51520" y="1479047"/>
            <a:ext cx="4245868" cy="3294366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789553"/>
            <a:ext cx="4247455" cy="679586"/>
          </a:xfrm>
        </p:spPr>
        <p:txBody>
          <a:bodyPr anchor="b"/>
          <a:lstStyle>
            <a:lvl1pPr marL="0" indent="0">
              <a:buNone/>
              <a:defRPr sz="24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479047"/>
            <a:ext cx="4247455" cy="3294366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8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libri"/>
                <a:cs typeface="Calibri"/>
              </a:defRPr>
            </a:lvl1pPr>
          </a:lstStyle>
          <a:p>
            <a:pPr>
              <a:defRPr/>
            </a:pPr>
            <a:fld id="{08AC2471-3012-422F-8A81-5FBC334A816A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9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/>
                <a:cs typeface="Calibri"/>
              </a:defRPr>
            </a:lvl1pPr>
          </a:lstStyle>
          <a:p>
            <a:pPr>
              <a:defRPr/>
            </a:pPr>
            <a:fld id="{4403D42E-15F0-4896-83D9-E4A8777455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09538"/>
            <a:ext cx="11255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352" y="195262"/>
            <a:ext cx="7489824" cy="51554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CAECA5-CEE8-4CD9-857D-DE3D199FD167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CE6665-0601-4B53-8935-7841D06271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09538"/>
            <a:ext cx="11255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2139A-B099-4A16-9E32-874CDE82D950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8BCCEF-EA72-4288-92FF-D867354E47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amamen 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02FA5-B67F-46F2-9FB5-E4005834BE7E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8E4D-5ECB-41B4-9108-6AD74BBB945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1403350" y="195263"/>
            <a:ext cx="74898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250825" y="844550"/>
            <a:ext cx="864235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250825" y="4833938"/>
            <a:ext cx="1152525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ECC5B1-77E0-430B-B5A0-2CABEA55B00D}" type="datetimeFigureOut">
              <a:rPr lang="tr-TR"/>
              <a:pPr>
                <a:defRPr/>
              </a:pPr>
              <a:t>7.12.2021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476375" y="4840288"/>
            <a:ext cx="6480175" cy="22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27988" y="4840288"/>
            <a:ext cx="865187" cy="22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071807-DDCA-4942-BEAC-5A05CA96C6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73" r:id="rId9"/>
    <p:sldLayoutId id="2147483682" r:id="rId10"/>
    <p:sldLayoutId id="2147483683" r:id="rId11"/>
    <p:sldLayoutId id="2147483684" r:id="rId12"/>
    <p:sldLayoutId id="2147483685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FE447"/>
            </a:gs>
            <a:gs pos="10001">
              <a:srgbClr val="AFE447"/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2920603"/>
            <a:ext cx="2470150" cy="1994297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371850"/>
            <a:ext cx="655478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400050"/>
            <a:ext cx="6554788" cy="282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4629150"/>
            <a:ext cx="1201738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hangingPunct="1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629150"/>
            <a:ext cx="5811838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tr-TR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4183857"/>
            <a:ext cx="857250" cy="5024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100">
                <a:solidFill>
                  <a:srgbClr val="293F06"/>
                </a:solidFill>
                <a:latin typeface="Century Gothic" panose="020B0502020202020204" pitchFamily="34" charset="0"/>
              </a:defRPr>
            </a:lvl1pPr>
          </a:lstStyle>
          <a:p>
            <a:pPr defTabSz="685800"/>
            <a:fld id="{263EBBEC-7FFE-4EFA-8A3D-0C27A03ADB70}" type="slidenum">
              <a:rPr lang="tr-TR" altLang="tr-TR" smtClean="0">
                <a:cs typeface="Arial" panose="020B0604020202020204" pitchFamily="34" charset="0"/>
              </a:rPr>
              <a:pPr defTabSz="685800"/>
              <a:t>‹#›</a:t>
            </a:fld>
            <a:endParaRPr lang="tr-TR" altLang="tr-T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08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ransition spd="slow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4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>
          <a:solidFill>
            <a:srgbClr val="3E5E08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>
          <a:solidFill>
            <a:srgbClr val="3E5E08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>
          <a:solidFill>
            <a:srgbClr val="3E5E08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>
          <a:solidFill>
            <a:srgbClr val="3E5E08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>
          <a:solidFill>
            <a:srgbClr val="3E5E08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defTabSz="685800"/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defTabSz="685800"/>
            <a:fld id="{D1997823-18F9-48EC-BEA2-D34048F25FF4}" type="slidenum">
              <a:rPr lang="tr-TR" altLang="tr-TR" smtClean="0">
                <a:solidFill>
                  <a:srgbClr val="000000"/>
                </a:solidFill>
                <a:cs typeface="+mn-cs"/>
              </a:rPr>
              <a:pPr defTabSz="685800"/>
              <a:t>‹#›</a:t>
            </a:fld>
            <a:endParaRPr lang="tr-TR" altLang="tr-T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6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857224" y="0"/>
            <a:ext cx="7651864" cy="127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tabLst>
                <a:tab pos="672704" algn="l"/>
              </a:tabLst>
            </a:pPr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BALIKESİR ÇEVRE, ŞEHİRCİLİK VE İKLİM DEĞİŞİKLİĞİ İL MÜDÜRLÜĞÜ</a:t>
            </a:r>
            <a:endParaRPr 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139677"/>
            <a:ext cx="9144000" cy="2003823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1547662" y="1570017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ÇEVRE KİRLİLİĞİ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</a:t>
            </a: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KÜRESEL ISINMA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9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197C9F">
                <a:lumMod val="72000"/>
                <a:lumOff val="28000"/>
              </a:srgbClr>
            </a:gs>
            <a:gs pos="98000">
              <a:srgbClr val="0070C0"/>
            </a:gs>
            <a:gs pos="68000">
              <a:schemeClr val="accent5">
                <a:lumMod val="95000"/>
                <a:lumOff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4835" y="2177599"/>
            <a:ext cx="1897557" cy="1276220"/>
          </a:xfrm>
          <a:prstGeom prst="foldedCorner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ATIKLARIN </a:t>
            </a:r>
          </a:p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SULARA </a:t>
            </a:r>
          </a:p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BIRAKILMASININ </a:t>
            </a:r>
          </a:p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ÖNLENMESİ</a:t>
            </a:r>
            <a:endParaRPr lang="tr-TR" altLang="tr-TR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4836" y="3723878"/>
            <a:ext cx="1897557" cy="1276220"/>
          </a:xfrm>
          <a:prstGeom prst="foldedCorner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TOPLU TAŞIMA</a:t>
            </a:r>
          </a:p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ARAÇLARI</a:t>
            </a:r>
          </a:p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DAHA ÇOK</a:t>
            </a:r>
          </a:p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KULLANILMALI</a:t>
            </a:r>
            <a:endParaRPr lang="tr-TR" altLang="tr-TR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948264" y="3810906"/>
            <a:ext cx="2121317" cy="1204264"/>
          </a:xfrm>
          <a:prstGeom prst="foldedCorner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FOSİL YAKITLAR</a:t>
            </a:r>
          </a:p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DAHA AZ</a:t>
            </a:r>
          </a:p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KULLANILMALI</a:t>
            </a:r>
          </a:p>
          <a:p>
            <a:pPr algn="ctr" eaLnBrk="1" hangingPunct="1"/>
            <a:endParaRPr lang="tr-TR" altLang="tr-TR" sz="1400" b="1" dirty="0">
              <a:latin typeface="Comic Sans MS" pitchFamily="66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952097" y="802356"/>
            <a:ext cx="2152053" cy="1276220"/>
          </a:xfrm>
          <a:prstGeom prst="foldedCorner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İNSANLARIN</a:t>
            </a:r>
          </a:p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BİLİNÇLENDİRİLMESİ</a:t>
            </a:r>
          </a:p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(TASARRUF)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518447" y="2177599"/>
            <a:ext cx="2105472" cy="1276220"/>
          </a:xfrm>
          <a:prstGeom prst="foldedCorner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ARITMA</a:t>
            </a:r>
          </a:p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TESİSLERİNİN</a:t>
            </a:r>
          </a:p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KURULMASI VE </a:t>
            </a:r>
          </a:p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ÖZENLE</a:t>
            </a:r>
          </a:p>
          <a:p>
            <a:pPr algn="ctr" eaLnBrk="1" hangingPunct="1"/>
            <a:r>
              <a:rPr lang="tr-TR" altLang="tr-TR" sz="1400" b="1" dirty="0" smtClean="0">
                <a:solidFill>
                  <a:srgbClr val="FF0000"/>
                </a:solidFill>
                <a:latin typeface="Comic Sans MS" pitchFamily="66" charset="0"/>
              </a:rPr>
              <a:t>İŞLETİLMESİ</a:t>
            </a:r>
            <a:endParaRPr lang="tr-TR" altLang="tr-TR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296544" y="2173046"/>
            <a:ext cx="1897557" cy="1276220"/>
          </a:xfrm>
          <a:prstGeom prst="foldedCorner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SU</a:t>
            </a:r>
          </a:p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KAYNAKLARININ</a:t>
            </a:r>
          </a:p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KORUNMASI</a:t>
            </a:r>
            <a:endParaRPr lang="tr-TR" altLang="tr-T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948264" y="2183298"/>
            <a:ext cx="2146665" cy="1270521"/>
          </a:xfrm>
          <a:prstGeom prst="foldedCorner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BİLİNÇLİ </a:t>
            </a:r>
          </a:p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GÜBRE</a:t>
            </a:r>
          </a:p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KULLANIMI</a:t>
            </a:r>
            <a:endParaRPr lang="tr-TR" altLang="tr-T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296544" y="3723878"/>
            <a:ext cx="1897557" cy="1276220"/>
          </a:xfrm>
          <a:prstGeom prst="foldedCorner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FABRİKA </a:t>
            </a:r>
          </a:p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BACALARINA</a:t>
            </a:r>
          </a:p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FİLİTRE</a:t>
            </a:r>
          </a:p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TAKILMALI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5661065" y="802356"/>
            <a:ext cx="2088232" cy="1276220"/>
          </a:xfrm>
          <a:prstGeom prst="foldedCorner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YERLERE </a:t>
            </a:r>
          </a:p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ÇÖP </a:t>
            </a:r>
          </a:p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ATMAMAK</a:t>
            </a:r>
            <a:endParaRPr lang="tr-TR" altLang="tr-TR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4515248" y="3738950"/>
            <a:ext cx="2108671" cy="1276220"/>
          </a:xfrm>
          <a:prstGeom prst="foldedCorner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YEŞİL </a:t>
            </a:r>
          </a:p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ALANLAR</a:t>
            </a:r>
          </a:p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KORUNUP</a:t>
            </a:r>
          </a:p>
          <a:p>
            <a:pPr algn="ctr" eaLnBrk="1" hangingPunct="1"/>
            <a:r>
              <a:rPr lang="tr-TR" altLang="tr-TR" sz="1600" b="1" dirty="0" smtClean="0">
                <a:solidFill>
                  <a:srgbClr val="FF0000"/>
                </a:solidFill>
                <a:latin typeface="Comic Sans MS" pitchFamily="66" charset="0"/>
              </a:rPr>
              <a:t>ARTTIRILMALI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974435" y="0"/>
            <a:ext cx="74859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4000" b="1" dirty="0" smtClean="0">
                <a:ln/>
                <a:solidFill>
                  <a:srgbClr val="FF0000"/>
                </a:solidFill>
                <a:latin typeface="Comic Sans MS" panose="030F0702030302020204" pitchFamily="66" charset="0"/>
              </a:rPr>
              <a:t>NELER YAPMALIYIZ ?</a:t>
            </a:r>
            <a:endParaRPr lang="tr-TR" sz="4000" b="1" dirty="0">
              <a:ln/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Picture 5" descr="thirstin_k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10" y="736558"/>
            <a:ext cx="1043595" cy="138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7000">
              <a:srgbClr val="FF33CC">
                <a:lumMod val="83000"/>
                <a:lumOff val="17000"/>
              </a:srgbClr>
            </a:gs>
            <a:gs pos="0">
              <a:srgbClr val="718AD1">
                <a:lumMod val="69000"/>
                <a:lumOff val="31000"/>
              </a:srgbClr>
            </a:gs>
            <a:gs pos="100000">
              <a:srgbClr val="FFA7E2">
                <a:lumMod val="72000"/>
                <a:lumOff val="28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27784" y="288181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00FFFF"/>
                </a:solidFill>
                <a:latin typeface="Comic Sans MS" panose="030F0702030302020204" pitchFamily="66" charset="0"/>
              </a:rPr>
              <a:t>KÜRESEL </a:t>
            </a:r>
            <a:r>
              <a:rPr lang="tr-TR" altLang="tr-TR" sz="3200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ISINMA</a:t>
            </a:r>
            <a:endParaRPr lang="tr-TR" sz="32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878438"/>
            <a:ext cx="7704856" cy="3888432"/>
          </a:xfrm>
          <a:prstGeom prst="rect">
            <a:avLst/>
          </a:prstGeom>
        </p:spPr>
        <p:txBody>
          <a:bodyPr/>
          <a:lstStyle>
            <a:lvl1pPr marL="214313" indent="-214313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>
                <a:solidFill>
                  <a:srgbClr val="3E5E08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100" kern="1200">
                <a:solidFill>
                  <a:srgbClr val="3E5E08"/>
                </a:solidFill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>
                <a:solidFill>
                  <a:srgbClr val="3E5E08"/>
                </a:solidFill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>
                <a:solidFill>
                  <a:srgbClr val="3E5E08"/>
                </a:solidFill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>
                <a:solidFill>
                  <a:srgbClr val="3E5E08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2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İnsanlar tarafından atmosfere salınan gazların </a:t>
            </a:r>
            <a:r>
              <a:rPr lang="tr-TR" altLang="tr-TR" sz="2000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SERA ETKİSİ </a:t>
            </a:r>
            <a:r>
              <a:rPr lang="tr-TR" altLang="tr-TR" sz="2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yaratması sonucunda dünya yüzeyinde sıcaklığın artmasına   </a:t>
            </a:r>
            <a:r>
              <a:rPr lang="tr-TR" altLang="tr-TR" sz="2000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KÜRESEL ISINMA </a:t>
            </a:r>
            <a:r>
              <a:rPr lang="tr-TR" altLang="tr-TR" sz="2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denir.</a:t>
            </a:r>
          </a:p>
          <a:p>
            <a:endParaRPr lang="tr-TR" altLang="tr-TR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571750"/>
            <a:ext cx="4643425" cy="255946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913700"/>
            <a:ext cx="84249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Atmosferde biriken bu zararlı gazlar, dünyanın çevresini kalın bir battaniye gibi sarmış. Güneşten gelen ısı, bu battaniyenin altında kalınca dünyamız fazlasıyla ısınmaya başlamış. Buna da </a:t>
            </a:r>
            <a:r>
              <a:rPr lang="tr-TR" sz="2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SERA ETKİSİ</a:t>
            </a:r>
            <a:r>
              <a:rPr lang="tr-TR" sz="2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diyoruz.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699792" y="19548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SERA ETKİSİ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732720"/>
            <a:ext cx="4536504" cy="240085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8A75">
                <a:lumMod val="86000"/>
                <a:lumOff val="14000"/>
              </a:srgbClr>
            </a:gs>
            <a:gs pos="52000">
              <a:srgbClr val="C00000">
                <a:lumMod val="81000"/>
                <a:lumOff val="19000"/>
              </a:srgbClr>
            </a:gs>
            <a:gs pos="100000">
              <a:srgbClr val="F07442">
                <a:lumMod val="79000"/>
              </a:srgb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898976"/>
            <a:ext cx="6303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Nasıl bizler hasta </a:t>
            </a:r>
            <a:r>
              <a:rPr lang="tr-TR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olunca </a:t>
            </a:r>
            <a:r>
              <a:rPr lang="tr-TR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ateşimiz yükselir, terler ve üşürüz; Dünyamız </a:t>
            </a:r>
            <a:r>
              <a:rPr lang="tr-TR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da biz insanlar gibi </a:t>
            </a:r>
            <a:r>
              <a:rPr lang="tr-TR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hastalandı.</a:t>
            </a:r>
            <a:r>
              <a:rPr lang="tr-TR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tr-TR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Dünyanın </a:t>
            </a:r>
            <a:r>
              <a:rPr lang="tr-TR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ısısı sürekli artıyor. </a:t>
            </a:r>
            <a:r>
              <a:rPr lang="tr-TR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Peki</a:t>
            </a:r>
            <a:r>
              <a:rPr lang="tr-TR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neden </a:t>
            </a:r>
            <a:r>
              <a:rPr lang="tr-TR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dünyadaki sıcaklık sürekli </a:t>
            </a:r>
            <a:r>
              <a:rPr lang="tr-TR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artıyor</a:t>
            </a:r>
            <a:r>
              <a:rPr lang="tr-TR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? Çevreye verdiğimiz zararlardan dolayı artıyor…</a:t>
            </a:r>
            <a:endParaRPr lang="tr-TR" sz="2800" b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52" y="2859782"/>
            <a:ext cx="2749848" cy="228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123728" y="339501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ln/>
                <a:solidFill>
                  <a:srgbClr val="002060"/>
                </a:solidFill>
                <a:latin typeface="Comic Sans MS" panose="030F0702030302020204" pitchFamily="66" charset="0"/>
              </a:rPr>
              <a:t>KÜRESEL ISINMA NEDENLERİ</a:t>
            </a:r>
            <a:endParaRPr lang="tr-TR" sz="2800" b="1" dirty="0">
              <a:ln/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FE447"/>
            </a:gs>
            <a:gs pos="34000">
              <a:srgbClr val="AFE447"/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11560" y="893494"/>
            <a:ext cx="69127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Hızlı nüfus artışı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Kentleşme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Ulaşım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Sanayileşme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Ormanların </a:t>
            </a:r>
            <a:r>
              <a:rPr lang="tr-TR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yok </a:t>
            </a:r>
            <a:r>
              <a:rPr lang="tr-TR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olması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Fosil yakıtların bilinçsizce kullanımı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Tüketim çılgınlığı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998" y="196652"/>
            <a:ext cx="2471897" cy="11321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779662"/>
            <a:ext cx="2471897" cy="114281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598798"/>
            <a:ext cx="2484917" cy="113214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1421">
              <a:srgbClr val="0070C0"/>
            </a:gs>
            <a:gs pos="0">
              <a:srgbClr val="0070C0">
                <a:lumMod val="74000"/>
                <a:lumOff val="26000"/>
              </a:srgbClr>
            </a:gs>
            <a:gs pos="67000">
              <a:schemeClr val="accent6"/>
            </a:gs>
            <a:gs pos="100000">
              <a:srgbClr val="ABDFF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3182" y="1115147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200" b="1" dirty="0">
                <a:latin typeface="Comic Sans MS" panose="030F0702030302020204" pitchFamily="66" charset="0"/>
              </a:rPr>
              <a:t>Küresel ısınmaya bağlı olarak dünyanın bazı bölgelerinde kasırgalar, seller ve taşkınların şiddeti ve sıklığı artarken bazı bölgelerde uzun süreli, şiddetli kuraklıklar ve çölleşme etkili </a:t>
            </a:r>
            <a:r>
              <a:rPr lang="tr-TR" altLang="tr-TR" sz="2200" b="1" dirty="0" smtClean="0">
                <a:latin typeface="Comic Sans MS" panose="030F0702030302020204" pitchFamily="66" charset="0"/>
              </a:rPr>
              <a:t>oluyor.</a:t>
            </a:r>
          </a:p>
          <a:p>
            <a:endParaRPr lang="tr-TR" altLang="tr-TR" sz="2200" b="1" dirty="0">
              <a:latin typeface="Comic Sans MS" panose="030F0702030302020204" pitchFamily="66" charset="0"/>
            </a:endParaRPr>
          </a:p>
          <a:p>
            <a:r>
              <a:rPr lang="tr-TR" altLang="tr-TR" sz="2200" b="1" dirty="0">
                <a:latin typeface="Comic Sans MS" panose="030F0702030302020204" pitchFamily="66" charset="0"/>
              </a:rPr>
              <a:t/>
            </a:r>
            <a:br>
              <a:rPr lang="tr-TR" altLang="tr-TR" sz="2200" b="1" dirty="0">
                <a:latin typeface="Comic Sans MS" panose="030F0702030302020204" pitchFamily="66" charset="0"/>
              </a:rPr>
            </a:br>
            <a:r>
              <a:rPr lang="tr-TR" altLang="tr-TR" sz="2200" b="1" dirty="0">
                <a:latin typeface="Comic Sans MS" panose="030F0702030302020204" pitchFamily="66" charset="0"/>
              </a:rPr>
              <a:t/>
            </a:r>
            <a:br>
              <a:rPr lang="tr-TR" altLang="tr-TR" sz="2200" b="1" dirty="0">
                <a:latin typeface="Comic Sans MS" panose="030F0702030302020204" pitchFamily="66" charset="0"/>
              </a:rPr>
            </a:br>
            <a:endParaRPr lang="tr-TR" altLang="tr-TR" sz="2200" b="1" dirty="0" smtClean="0"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59632" y="19548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/>
                <a:solidFill>
                  <a:srgbClr val="FFFF00"/>
                </a:solidFill>
                <a:latin typeface="Comic Sans MS" panose="030F0702030302020204" pitchFamily="66" charset="0"/>
              </a:rPr>
              <a:t>KÜRESEL ISINMANIN EN ÖNEMLİ ETKİSİ </a:t>
            </a:r>
            <a:r>
              <a:rPr lang="tr-TR" sz="2400" b="1" u="sng" dirty="0" smtClean="0">
                <a:ln/>
                <a:solidFill>
                  <a:srgbClr val="FFFF00"/>
                </a:solidFill>
                <a:latin typeface="Comic Sans MS" panose="030F0702030302020204" pitchFamily="66" charset="0"/>
              </a:rPr>
              <a:t>İKLİM DEĞİŞİKLİĞİ…</a:t>
            </a:r>
            <a:endParaRPr lang="tr-TR" sz="2400" b="1" u="sng" dirty="0">
              <a:ln/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82" y="2648520"/>
            <a:ext cx="2780590" cy="1857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00" y="2652850"/>
            <a:ext cx="2880320" cy="185353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30" y="2648520"/>
            <a:ext cx="2582318" cy="185786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FE447"/>
            </a:gs>
            <a:gs pos="27000">
              <a:srgbClr val="AFE447">
                <a:lumMod val="36000"/>
              </a:srgbClr>
            </a:gs>
            <a:gs pos="100000">
              <a:srgbClr val="4C78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86364" y="195486"/>
            <a:ext cx="8136904" cy="25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altLang="tr-TR" sz="2600" b="1" dirty="0" smtClean="0">
                <a:latin typeface="Comic Sans MS" panose="030F0702030302020204" pitchFamily="66" charset="0"/>
              </a:rPr>
              <a:t>Orman yangınları artıyor, Erozyonların artması sonucu tarım alanları yok oluyor.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altLang="tr-TR" sz="2600" b="1" dirty="0" smtClean="0">
                <a:latin typeface="Comic Sans MS" panose="030F0702030302020204" pitchFamily="66" charset="0"/>
              </a:rPr>
              <a:t>Buzullar eridikçe deniz seviyesi yükseliyor.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altLang="tr-TR" sz="2600" b="1" dirty="0" smtClean="0">
                <a:latin typeface="Comic Sans MS" panose="030F0702030302020204" pitchFamily="66" charset="0"/>
              </a:rPr>
              <a:t>Kışın </a:t>
            </a:r>
            <a:r>
              <a:rPr lang="tr-TR" altLang="tr-TR" sz="2600" b="1" dirty="0">
                <a:latin typeface="Comic Sans MS" panose="030F0702030302020204" pitchFamily="66" charset="0"/>
              </a:rPr>
              <a:t>sıcaklıklar artıyor, ilkbahar erken geliyor, sonbahar gecikiyor. </a:t>
            </a:r>
            <a:endParaRPr lang="tr-TR" altLang="tr-TR" sz="2600" b="1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altLang="tr-TR" sz="2600" b="1" dirty="0" smtClean="0">
                <a:latin typeface="Comic Sans MS" panose="030F0702030302020204" pitchFamily="66" charset="0"/>
              </a:rPr>
              <a:t>Hayvanlar </a:t>
            </a:r>
            <a:r>
              <a:rPr lang="tr-TR" altLang="tr-TR" sz="2600" b="1" dirty="0">
                <a:latin typeface="Comic Sans MS" panose="030F0702030302020204" pitchFamily="66" charset="0"/>
              </a:rPr>
              <a:t>göç dönemlerini şaşırıyor.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19648"/>
            <a:ext cx="2736304" cy="205513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819648"/>
            <a:ext cx="4084944" cy="20551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555526"/>
            <a:ext cx="84969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altLang="tr-TR" sz="2600" b="1" dirty="0">
                <a:latin typeface="Comic Sans MS" panose="030F0702030302020204" pitchFamily="66" charset="0"/>
              </a:rPr>
              <a:t>Yani mevsimler değişiyor ve bu değişime </a:t>
            </a:r>
            <a:r>
              <a:rPr lang="tr-TR" altLang="tr-TR" sz="2600" b="1" u="sng" dirty="0">
                <a:solidFill>
                  <a:srgbClr val="97E4FF"/>
                </a:solidFill>
                <a:latin typeface="Comic Sans MS" panose="030F0702030302020204" pitchFamily="66" charset="0"/>
              </a:rPr>
              <a:t>İKLİM DEĞİŞİKLİĞİ</a:t>
            </a:r>
            <a:r>
              <a:rPr lang="tr-TR" altLang="tr-TR" sz="2600" b="1" dirty="0">
                <a:solidFill>
                  <a:srgbClr val="97E4FF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2600" b="1" dirty="0" smtClean="0">
                <a:latin typeface="Comic Sans MS" panose="030F0702030302020204" pitchFamily="66" charset="0"/>
              </a:rPr>
              <a:t>diyoruz.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altLang="tr-TR" sz="2600" b="1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altLang="tr-TR" sz="2600" b="1" dirty="0" smtClean="0">
                <a:latin typeface="Comic Sans MS" panose="030F0702030302020204" pitchFamily="66" charset="0"/>
              </a:rPr>
              <a:t>İşte </a:t>
            </a:r>
            <a:r>
              <a:rPr lang="tr-TR" altLang="tr-TR" sz="2600" b="1" dirty="0">
                <a:latin typeface="Comic Sans MS" panose="030F0702030302020204" pitchFamily="66" charset="0"/>
              </a:rPr>
              <a:t>bu değişikliklere dayanamayan bitki ve hayvan türleri de ya azalmakta ya da tamamen yok olmaktadır.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164" y="3048516"/>
            <a:ext cx="3033688" cy="208518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7030A0"/>
            </a:gs>
            <a:gs pos="26000">
              <a:srgbClr val="FFA7E2"/>
            </a:gs>
            <a:gs pos="100000">
              <a:srgbClr val="FF33CC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691680" y="123478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sz="2800" b="1" kern="0" dirty="0">
                <a:solidFill>
                  <a:srgbClr val="FFFF00"/>
                </a:solidFill>
                <a:latin typeface="Comic Sans MS" panose="030F0702030302020204" pitchFamily="66" charset="0"/>
              </a:rPr>
              <a:t>Küresel Isınmayı Durdurmak İçin Bizlere Düşen Görevler</a:t>
            </a:r>
            <a:r>
              <a:rPr lang="tr-TR" altLang="tr-TR" sz="2800" kern="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tr-TR" sz="1200" kern="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1520" y="1077585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altLang="tr-T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Ortam </a:t>
            </a:r>
            <a:r>
              <a:rPr lang="tr-TR" altLang="tr-T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Sıcaklığını </a:t>
            </a:r>
            <a:r>
              <a:rPr lang="tr-TR" altLang="tr-T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düşürün, </a:t>
            </a:r>
            <a:r>
              <a:rPr lang="tr-TR" altLang="tr-T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böylece bir miktar enerji tasarrufu </a:t>
            </a:r>
            <a:r>
              <a:rPr lang="tr-TR" altLang="tr-T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yapabiliriz.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altLang="tr-T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Elektrikli </a:t>
            </a:r>
            <a:r>
              <a:rPr lang="tr-TR" altLang="tr-T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cihazların </a:t>
            </a:r>
            <a:r>
              <a:rPr lang="tr-TR" altLang="tr-TR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Stand</a:t>
            </a:r>
            <a:r>
              <a:rPr lang="tr-TR" altLang="tr-T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by</a:t>
            </a:r>
            <a:r>
              <a:rPr lang="tr-TR" altLang="tr-T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konumunda </a:t>
            </a:r>
            <a:r>
              <a:rPr lang="tr-TR" altLang="tr-T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bırakmayalım.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altLang="tr-T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Şarj </a:t>
            </a:r>
            <a:r>
              <a:rPr lang="tr-TR" altLang="tr-T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cihazlarını prizlere takılı </a:t>
            </a:r>
            <a:r>
              <a:rPr lang="tr-TR" altLang="tr-T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bırakmayalım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altLang="tr-T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Yenilenebilir enerji kaynaklarını tercih edelim.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altLang="tr-T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Tasarruflu ampuller kullanalım.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altLang="tr-T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Toplu taşıma araçlarını tercih edelim.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altLang="tr-T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Musluğu açık bırakmayalım.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Ormanları koruyalım, çoğaltalım</a:t>
            </a:r>
            <a:r>
              <a:rPr lang="tr-T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tr-TR" sz="24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14229" y="627534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Evlerin </a:t>
            </a:r>
            <a:r>
              <a:rPr lang="tr-TR" altLang="tr-TR" sz="2400" b="1" dirty="0">
                <a:solidFill>
                  <a:srgbClr val="FF33CC"/>
                </a:solidFill>
                <a:latin typeface="Comic Sans MS" panose="030F0702030302020204" pitchFamily="66" charset="0"/>
              </a:rPr>
              <a:t>çatı ve duvarlarına yalıtım </a:t>
            </a:r>
            <a:r>
              <a:rPr lang="tr-TR" altLang="tr-TR" sz="2400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yapalım.</a:t>
            </a:r>
            <a:endParaRPr lang="tr-TR" altLang="tr-TR" sz="2400" b="1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b="1" dirty="0">
                <a:solidFill>
                  <a:srgbClr val="FF33CC"/>
                </a:solidFill>
                <a:latin typeface="Comic Sans MS" panose="030F0702030302020204" pitchFamily="66" charset="0"/>
              </a:rPr>
              <a:t>Çamaşır yıkama sıcaklığını </a:t>
            </a:r>
            <a:r>
              <a:rPr lang="tr-TR" altLang="tr-TR" sz="2400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düşürelim.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Çamaşır </a:t>
            </a:r>
            <a:r>
              <a:rPr lang="tr-TR" altLang="tr-TR" sz="2400" b="1" dirty="0">
                <a:solidFill>
                  <a:srgbClr val="FF33CC"/>
                </a:solidFill>
                <a:latin typeface="Comic Sans MS" panose="030F0702030302020204" pitchFamily="66" charset="0"/>
              </a:rPr>
              <a:t>ve Bulaşık </a:t>
            </a:r>
            <a:r>
              <a:rPr lang="tr-TR" altLang="tr-TR" sz="2400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makinelerimizi </a:t>
            </a:r>
            <a:r>
              <a:rPr lang="tr-TR" altLang="tr-TR" sz="2400" b="1" dirty="0">
                <a:solidFill>
                  <a:srgbClr val="FF33CC"/>
                </a:solidFill>
                <a:latin typeface="Comic Sans MS" panose="030F0702030302020204" pitchFamily="66" charset="0"/>
              </a:rPr>
              <a:t>tam doldurarak </a:t>
            </a:r>
            <a:r>
              <a:rPr lang="tr-TR" altLang="tr-TR" sz="2400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çalıştıralım.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Geri dönüşüme önem verelim. Atıklarımızı ayrıştıralım.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b="1" dirty="0">
                <a:solidFill>
                  <a:srgbClr val="FF33CC"/>
                </a:solidFill>
                <a:latin typeface="Comic Sans MS" panose="030F0702030302020204" pitchFamily="66" charset="0"/>
              </a:rPr>
              <a:t>Diş fırçalarken, tıraş olurken suyu kapatalım.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b="1" dirty="0">
                <a:solidFill>
                  <a:srgbClr val="FF33CC"/>
                </a:solidFill>
                <a:latin typeface="Comic Sans MS" panose="030F0702030302020204" pitchFamily="66" charset="0"/>
              </a:rPr>
              <a:t>Daha kısa duş alalım.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b="1" dirty="0">
                <a:solidFill>
                  <a:srgbClr val="FF33CC"/>
                </a:solidFill>
                <a:latin typeface="Comic Sans MS" panose="030F0702030302020204" pitchFamily="66" charset="0"/>
              </a:rPr>
              <a:t>Sifonu gereksiz yere çekmeyelim.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b="1" dirty="0">
                <a:solidFill>
                  <a:srgbClr val="FF33CC"/>
                </a:solidFill>
                <a:latin typeface="Comic Sans MS" panose="030F0702030302020204" pitchFamily="66" charset="0"/>
              </a:rPr>
              <a:t>Muslukların su kaçırmadığından emin olalım ve gerekirse tamir ettirelim</a:t>
            </a:r>
            <a:r>
              <a:rPr lang="tr-TR" altLang="tr-TR" sz="2400" b="1" dirty="0" smtClean="0">
                <a:solidFill>
                  <a:srgbClr val="FF33CC"/>
                </a:solidFill>
                <a:latin typeface="Comic Sans MS" panose="030F0702030302020204" pitchFamily="66" charset="0"/>
              </a:rPr>
              <a:t>.</a:t>
            </a:r>
            <a:endParaRPr lang="tr-TR" dirty="0">
              <a:solidFill>
                <a:srgbClr val="FF33CC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26331" y="11907"/>
            <a:ext cx="6858000" cy="917972"/>
          </a:xfrm>
        </p:spPr>
        <p:txBody>
          <a:bodyPr/>
          <a:lstStyle/>
          <a:p>
            <a:pPr algn="ctr">
              <a:defRPr/>
            </a:pPr>
            <a:r>
              <a:rPr lang="tr-TR" sz="3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ÇEVRE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4890" y="339502"/>
            <a:ext cx="8009557" cy="460851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tr-TR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İnsanların ve diğer canlıların </a:t>
            </a:r>
            <a:r>
              <a:rPr lang="tr-TR" sz="2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birlikte yaşadıkları ortama </a:t>
            </a:r>
            <a:r>
              <a:rPr lang="tr-TR" sz="27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ÇEVRE</a:t>
            </a:r>
            <a:r>
              <a:rPr lang="tr-TR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denir</a:t>
            </a:r>
            <a:r>
              <a:rPr lang="tr-TR" sz="2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. Tüm canlılar birbirlerine bağımlıdır.</a:t>
            </a:r>
            <a:endParaRPr lang="tr-TR" sz="27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marL="0" indent="0" algn="ctr">
              <a:buNone/>
              <a:tabLst>
                <a:tab pos="201216" algn="l"/>
              </a:tabLst>
              <a:defRPr/>
            </a:pPr>
            <a:r>
              <a:rPr lang="tr-TR" sz="2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Ailemiz</a:t>
            </a:r>
            <a:r>
              <a:rPr lang="tr-TR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, Okulumuz, Sokağımız, </a:t>
            </a:r>
          </a:p>
          <a:p>
            <a:pPr marL="0" indent="0" algn="ctr">
              <a:buNone/>
              <a:tabLst>
                <a:tab pos="201216" algn="l"/>
              </a:tabLst>
              <a:defRPr/>
            </a:pPr>
            <a:r>
              <a:rPr lang="tr-TR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Mahallemiz, </a:t>
            </a:r>
            <a:r>
              <a:rPr lang="tr-TR" sz="2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İlimiz, </a:t>
            </a:r>
            <a:r>
              <a:rPr lang="tr-TR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Yurdumuz ve </a:t>
            </a:r>
          </a:p>
          <a:p>
            <a:pPr marL="0" indent="0" algn="ctr">
              <a:buNone/>
              <a:tabLst>
                <a:tab pos="201216" algn="l"/>
              </a:tabLst>
              <a:defRPr/>
            </a:pPr>
            <a:r>
              <a:rPr lang="tr-TR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Tüm dünya </a:t>
            </a:r>
            <a:r>
              <a:rPr lang="tr-TR" sz="27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ÇEVRE</a:t>
            </a:r>
            <a:r>
              <a:rPr lang="tr-TR" sz="27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tr-TR" sz="27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mizdir</a:t>
            </a:r>
            <a:endParaRPr lang="tr-TR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96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69954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SADECE BİR KİŞİ YAPINCA NE DEĞİŞECEK </a:t>
            </a:r>
            <a:r>
              <a:rPr lang="tr-TR" altLang="tr-TR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DEMEYİN !!!</a:t>
            </a:r>
          </a:p>
          <a:p>
            <a:pPr algn="ctr"/>
            <a:endParaRPr lang="tr-TR" altLang="tr-T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altLang="tr-TR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YETER Kİ </a:t>
            </a:r>
            <a:r>
              <a:rPr lang="tr-TR" altLang="tr-T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BİR YERDEN DÜNYAYA YARDIM ETMEYE BAŞLAYALIM.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00050"/>
            <a:ext cx="8136903" cy="454818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tr-TR" sz="3600" b="1" spc="38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UNUTMAYIN </a:t>
            </a:r>
          </a:p>
          <a:p>
            <a:pPr marL="0" indent="0" algn="ctr" eaLnBrk="1" hangingPunct="1">
              <a:buNone/>
              <a:defRPr/>
            </a:pPr>
            <a:r>
              <a:rPr lang="tr-TR" sz="3600" b="1" spc="38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ARKADAŞLAR !!! </a:t>
            </a:r>
          </a:p>
          <a:p>
            <a:pPr marL="0" indent="0" algn="ctr" eaLnBrk="1" hangingPunct="1">
              <a:buNone/>
              <a:defRPr/>
            </a:pPr>
            <a:r>
              <a:rPr lang="tr-TR" sz="3200" b="1" spc="38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KİRLETİLMİŞ ÇEVREYİ TEMİZLEMEK ZORDUR </a:t>
            </a:r>
          </a:p>
          <a:p>
            <a:pPr marL="0" indent="0" algn="ctr" eaLnBrk="1" hangingPunct="1">
              <a:buNone/>
              <a:defRPr/>
            </a:pPr>
            <a:r>
              <a:rPr lang="tr-TR" sz="3200" b="1" spc="38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AMA </a:t>
            </a:r>
          </a:p>
          <a:p>
            <a:pPr marL="0" indent="0" algn="ctr" eaLnBrk="1" hangingPunct="1">
              <a:buNone/>
              <a:defRPr/>
            </a:pPr>
            <a:r>
              <a:rPr lang="tr-TR" sz="3200" b="1" spc="38" dirty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KİRLETMEMEK VE KORUMAK DAHA KOLAYDIR</a:t>
            </a:r>
            <a:endParaRPr lang="tr-TR" sz="3200" b="1" spc="38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tr-TR" sz="1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69000">
              <a:schemeClr val="accent3">
                <a:lumMod val="40000"/>
                <a:lumOff val="60000"/>
              </a:schemeClr>
            </a:gs>
            <a:gs pos="100000">
              <a:schemeClr val="accent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t="-5644" r="8140" b="28789"/>
          <a:stretch/>
        </p:blipFill>
        <p:spPr>
          <a:xfrm>
            <a:off x="0" y="3071800"/>
            <a:ext cx="9153024" cy="207168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35040" y="1319569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DİNLEDİĞİNİZ İÇİN TEŞEKKÜRLER..</a:t>
            </a:r>
            <a:endParaRPr lang="tr-T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6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2000"/>
                <a:lumOff val="28000"/>
              </a:schemeClr>
            </a:gs>
            <a:gs pos="75000">
              <a:schemeClr val="accent5">
                <a:lumMod val="75000"/>
              </a:schemeClr>
            </a:gs>
            <a:gs pos="50000">
              <a:schemeClr val="accent4">
                <a:lumMod val="84000"/>
                <a:lumOff val="16000"/>
                <a:alpha val="77000"/>
              </a:schemeClr>
            </a:gs>
            <a:gs pos="26000">
              <a:schemeClr val="accent5"/>
            </a:gs>
            <a:gs pos="100000">
              <a:srgbClr val="4C7800">
                <a:lumMod val="84000"/>
                <a:lumOff val="16000"/>
              </a:srgb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6"/>
          <p:cNvSpPr>
            <a:spLocks noChangeArrowheads="1"/>
          </p:cNvSpPr>
          <p:nvPr/>
        </p:nvSpPr>
        <p:spPr bwMode="auto">
          <a:xfrm>
            <a:off x="1277542" y="885826"/>
            <a:ext cx="6535340" cy="1565672"/>
          </a:xfrm>
          <a:prstGeom prst="wedgeEllipseCallout">
            <a:avLst>
              <a:gd name="adj1" fmla="val -34731"/>
              <a:gd name="adj2" fmla="val 97681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tr-TR" altLang="tr-TR" sz="2700" b="1">
              <a:solidFill>
                <a:srgbClr val="333333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8507" y="-12700"/>
            <a:ext cx="4599830" cy="809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ÇÖP ve ÇEVRE İLİŞKİSİ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332310" y="1113235"/>
            <a:ext cx="637222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700" i="1">
                <a:solidFill>
                  <a:srgbClr val="0066FF"/>
                </a:solidFill>
                <a:latin typeface="Comic Sans MS" panose="030F0702030302020204" pitchFamily="66" charset="0"/>
              </a:rPr>
              <a:t>İnsanlar her gün, boşalan, kırılan, eskiyen, bozulan veya artık istenmeyen her şeyi çöpe atar.</a:t>
            </a:r>
            <a:endParaRPr lang="tr-TR" altLang="tr-TR"/>
          </a:p>
        </p:txBody>
      </p:sp>
      <p:pic>
        <p:nvPicPr>
          <p:cNvPr id="10245" name="Picture 4" descr="898831df5c6405e584db114f744624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23" y="2665810"/>
            <a:ext cx="4320778" cy="2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thirstin_k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90" y="3207544"/>
            <a:ext cx="1493045" cy="197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87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20000"/>
                <a:lumOff val="80000"/>
              </a:schemeClr>
            </a:gs>
            <a:gs pos="53000">
              <a:srgbClr val="00B0F0"/>
            </a:gs>
            <a:gs pos="100000">
              <a:schemeClr val="accent5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277542" y="141685"/>
            <a:ext cx="6536531" cy="1188244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tr-TR" altLang="tr-TR" sz="1350">
                <a:solidFill>
                  <a:srgbClr val="0000FF"/>
                </a:solidFill>
              </a:rPr>
              <a:t>	</a:t>
            </a:r>
            <a:r>
              <a:rPr lang="tr-TR" altLang="tr-TR" sz="2700" b="1">
                <a:solidFill>
                  <a:srgbClr val="0000FF"/>
                </a:solidFill>
                <a:latin typeface="Comic Sans MS" panose="030F0702030302020204" pitchFamily="66" charset="0"/>
              </a:rPr>
              <a:t>Bu yüzden Dünyadaki çöp miktarı her geçen gün artmaktadır.</a:t>
            </a:r>
          </a:p>
        </p:txBody>
      </p:sp>
      <p:pic>
        <p:nvPicPr>
          <p:cNvPr id="11267" name="Picture 5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45432"/>
            <a:ext cx="5135166" cy="341828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1331119" y="519113"/>
            <a:ext cx="565547" cy="3456385"/>
          </a:xfrm>
          <a:prstGeom prst="curvedRightArrow">
            <a:avLst>
              <a:gd name="adj1" fmla="val 92919"/>
              <a:gd name="adj2" fmla="val 244463"/>
              <a:gd name="adj3" fmla="val 4126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>
              <a:solidFill>
                <a:srgbClr val="0000FF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71">
              <a:srgbClr val="00B0F0"/>
            </a:gs>
            <a:gs pos="35000">
              <a:srgbClr val="00B050"/>
            </a:gs>
            <a:gs pos="63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71600" y="123581"/>
            <a:ext cx="74685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altLang="tr-TR" sz="3600" dirty="0">
                <a:solidFill>
                  <a:schemeClr val="bg1"/>
                </a:solidFill>
                <a:latin typeface="Comic Sans MS" pitchFamily="66" charset="0"/>
              </a:rPr>
              <a:t>ÇEVRE KİRLİLİĞİ NEDİR?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332126"/>
            <a:ext cx="18473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tr-TR" altLang="tr-TR">
              <a:solidFill>
                <a:schemeClr val="bg1"/>
              </a:solidFill>
            </a:endParaRPr>
          </a:p>
          <a:p>
            <a:pPr eaLnBrk="1" hangingPunct="1"/>
            <a:endParaRPr lang="tr-TR" altLang="tr-TR">
              <a:solidFill>
                <a:schemeClr val="bg1"/>
              </a:solidFill>
            </a:endParaRPr>
          </a:p>
          <a:p>
            <a:pPr eaLnBrk="1" hangingPunct="1"/>
            <a:endParaRPr lang="tr-TR" altLang="tr-TR"/>
          </a:p>
          <a:p>
            <a:pPr eaLnBrk="1" hangingPunct="1"/>
            <a:endParaRPr lang="tr-TR" altLang="tr-TR"/>
          </a:p>
          <a:p>
            <a:pPr eaLnBrk="1" hangingPunct="1"/>
            <a:endParaRPr lang="tr-TR" altLang="tr-TR"/>
          </a:p>
          <a:p>
            <a:pPr eaLnBrk="1" hangingPunct="1"/>
            <a:endParaRPr lang="tr-TR" altLang="tr-TR"/>
          </a:p>
          <a:p>
            <a:pPr eaLnBrk="1" hangingPunct="1"/>
            <a:endParaRPr lang="tr-TR" altLang="tr-TR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84731" y="893494"/>
            <a:ext cx="885176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tr-TR" sz="2800" dirty="0">
                <a:solidFill>
                  <a:srgbClr val="FF0000"/>
                </a:solidFill>
                <a:latin typeface="Comic Sans MS" pitchFamily="66" charset="0"/>
              </a:rPr>
              <a:t>Canlıların hayatlarını olumsuz yönde etkileyen, cansız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varlıklara </a:t>
            </a:r>
            <a:r>
              <a:rPr lang="tr-TR" sz="2800" dirty="0">
                <a:solidFill>
                  <a:srgbClr val="FF0000"/>
                </a:solidFill>
                <a:latin typeface="Comic Sans MS" pitchFamily="66" charset="0"/>
              </a:rPr>
              <a:t>ise zarar veren yabancı maddelerin hava, su ve toprağa yoğun bir şekilde karışması olayına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2800" b="1" u="sng" dirty="0" smtClean="0">
                <a:latin typeface="Comic Sans MS" pitchFamily="66" charset="0"/>
              </a:rPr>
              <a:t>«ÇEVRE KİRLİLİĞİ»</a:t>
            </a:r>
            <a:r>
              <a:rPr lang="tr-TR" sz="2800" b="1" dirty="0" smtClean="0">
                <a:latin typeface="Comic Sans MS" pitchFamily="66" charset="0"/>
              </a:rPr>
              <a:t> </a:t>
            </a:r>
            <a:r>
              <a:rPr lang="tr-TR" sz="2800" dirty="0">
                <a:solidFill>
                  <a:srgbClr val="FF0000"/>
                </a:solidFill>
                <a:latin typeface="Comic Sans MS" pitchFamily="66" charset="0"/>
              </a:rPr>
              <a:t>adı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verilmektedir.</a:t>
            </a:r>
          </a:p>
          <a:p>
            <a:pPr algn="just"/>
            <a:r>
              <a:rPr lang="tr-TR" sz="2800" dirty="0">
                <a:solidFill>
                  <a:srgbClr val="FF0000"/>
                </a:solidFill>
                <a:latin typeface="Comic Sans MS" pitchFamily="66" charset="0"/>
              </a:rPr>
              <a:t>Çevre kirliliği kısaca, çevrenin insan eliyle bozulması olarak adlandırılır.</a:t>
            </a:r>
          </a:p>
          <a:p>
            <a:pPr algn="just" eaLnBrk="1" hangingPunct="1"/>
            <a:endParaRPr lang="tr-TR" altLang="tr-TR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 eaLnBrk="1" hangingPunct="1"/>
            <a:endParaRPr lang="tr-TR" altLang="tr-TR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endParaRPr lang="tr-TR" altLang="tr-TR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8" y="3658741"/>
            <a:ext cx="2448272" cy="148475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55154"/>
            <a:ext cx="1224136" cy="148216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80" y="3655154"/>
            <a:ext cx="1980061" cy="148834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0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41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ÇEVRE KİRLİLİĞİNE GENEL BAKIŞ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5566"/>
            <a:ext cx="8229600" cy="4104455"/>
          </a:xfrm>
        </p:spPr>
        <p:txBody>
          <a:bodyPr/>
          <a:lstStyle/>
          <a:p>
            <a:pPr marL="0" indent="0" algn="ctr" defTabSz="342900" eaLnBrk="0" hangingPunct="0">
              <a:spcAft>
                <a:spcPts val="450"/>
              </a:spcAft>
              <a:buClr>
                <a:schemeClr val="tx1"/>
              </a:buClr>
              <a:buSzPct val="80000"/>
              <a:buNone/>
              <a:tabLst>
                <a:tab pos="201216" algn="l"/>
              </a:tabLst>
              <a:defRPr/>
            </a:pPr>
            <a:r>
              <a:rPr lang="tr-TR" altLang="tr-TR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Çevre kirliliği günümüzün en büyük sorunlarından biridir.</a:t>
            </a:r>
          </a:p>
          <a:p>
            <a:pPr marL="0" indent="0" algn="ctr" defTabSz="342900" eaLnBrk="0" hangingPunct="0">
              <a:spcAft>
                <a:spcPts val="450"/>
              </a:spcAft>
              <a:buClr>
                <a:schemeClr val="tx1"/>
              </a:buClr>
              <a:buSzPct val="80000"/>
              <a:buNone/>
              <a:tabLst>
                <a:tab pos="201216" algn="l"/>
              </a:tabLst>
              <a:defRPr/>
            </a:pPr>
            <a:r>
              <a:rPr lang="tr-TR" altLang="tr-TR" sz="2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tr-TR" altLang="tr-TR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Yaşamımızı olumsuz etkileyen çevre kirliliği </a:t>
            </a:r>
            <a:r>
              <a:rPr lang="tr-TR" altLang="tr-TR" sz="2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faktörlerini;</a:t>
            </a:r>
          </a:p>
          <a:p>
            <a:pPr marL="0" indent="0" algn="ctr" defTabSz="342900" eaLnBrk="0" hangingPunct="0">
              <a:spcAft>
                <a:spcPts val="450"/>
              </a:spcAft>
              <a:buClr>
                <a:schemeClr val="tx1"/>
              </a:buClr>
              <a:buSzPct val="80000"/>
              <a:buNone/>
              <a:tabLst>
                <a:tab pos="201216" algn="l"/>
              </a:tabLst>
              <a:defRPr/>
            </a:pPr>
            <a:r>
              <a:rPr lang="tr-TR" altLang="tr-TR" sz="2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tr-TR" altLang="tr-TR" sz="2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HAVA KİRLİLİĞİ ,SU KİRLİLİĞİ </a:t>
            </a:r>
          </a:p>
          <a:p>
            <a:pPr marL="0" indent="0" algn="ctr" defTabSz="342900" eaLnBrk="0" hangingPunct="0">
              <a:spcAft>
                <a:spcPts val="450"/>
              </a:spcAft>
              <a:buClr>
                <a:schemeClr val="tx1"/>
              </a:buClr>
              <a:buSzPct val="80000"/>
              <a:buNone/>
              <a:tabLst>
                <a:tab pos="201216" algn="l"/>
              </a:tabLst>
              <a:defRPr/>
            </a:pPr>
            <a:r>
              <a:rPr lang="tr-TR" altLang="tr-TR" sz="2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VE TOPRAK KİRLİLİĞİ</a:t>
            </a:r>
            <a:r>
              <a:rPr lang="tr-TR" altLang="tr-TR" sz="2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marL="0" indent="0" algn="ctr" defTabSz="342900" eaLnBrk="0" hangingPunct="0">
              <a:spcAft>
                <a:spcPts val="450"/>
              </a:spcAft>
              <a:buClr>
                <a:schemeClr val="tx1"/>
              </a:buClr>
              <a:buSzPct val="80000"/>
              <a:buNone/>
              <a:tabLst>
                <a:tab pos="201216" algn="l"/>
              </a:tabLst>
              <a:defRPr/>
            </a:pPr>
            <a:r>
              <a:rPr lang="tr-TR" altLang="tr-TR" sz="2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olarak </a:t>
            </a:r>
            <a:r>
              <a:rPr lang="tr-TR" altLang="tr-TR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sınıflandırabiliriz.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19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860080" y="1062498"/>
            <a:ext cx="3384550" cy="1928813"/>
          </a:xfrm>
          <a:prstGeom prst="plus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r-TR" altLang="tr-TR" b="1" dirty="0" smtClean="0">
                <a:solidFill>
                  <a:schemeClr val="bg1"/>
                </a:solidFill>
                <a:latin typeface="Comic Sans MS" pitchFamily="66" charset="0"/>
              </a:rPr>
              <a:t>ISINMA</a:t>
            </a:r>
          </a:p>
          <a:p>
            <a:pPr algn="ctr" eaLnBrk="1" hangingPunct="1"/>
            <a:r>
              <a:rPr lang="tr-TR" altLang="tr-TR" b="1" dirty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tr-TR" altLang="tr-TR" b="1" dirty="0" smtClean="0">
                <a:solidFill>
                  <a:schemeClr val="bg1"/>
                </a:solidFill>
                <a:latin typeface="Comic Sans MS" pitchFamily="66" charset="0"/>
              </a:rPr>
              <a:t>KALİTESİZ YAKIT </a:t>
            </a:r>
            <a:endParaRPr lang="tr-TR" altLang="tr-TR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1" hangingPunct="1"/>
            <a:r>
              <a:rPr lang="tr-TR" altLang="tr-TR" b="1" dirty="0" smtClean="0">
                <a:solidFill>
                  <a:schemeClr val="bg1"/>
                </a:solidFill>
                <a:latin typeface="Comic Sans MS" pitchFamily="66" charset="0"/>
              </a:rPr>
              <a:t>KULLANIMI)</a:t>
            </a:r>
            <a:endParaRPr lang="tr-TR" alt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84213" y="3163217"/>
            <a:ext cx="3384550" cy="1928813"/>
          </a:xfrm>
          <a:prstGeom prst="plus">
            <a:avLst>
              <a:gd name="adj" fmla="val 2611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r-TR" altLang="tr-TR" sz="2000" b="1" dirty="0">
                <a:solidFill>
                  <a:srgbClr val="002060"/>
                </a:solidFill>
                <a:latin typeface="Comic Sans MS" pitchFamily="66" charset="0"/>
              </a:rPr>
              <a:t>MOTORLU TAŞITLARIN </a:t>
            </a:r>
          </a:p>
          <a:p>
            <a:pPr algn="ctr" eaLnBrk="1" hangingPunct="1"/>
            <a:r>
              <a:rPr lang="tr-TR" altLang="tr-TR" sz="2000" b="1" dirty="0">
                <a:solidFill>
                  <a:srgbClr val="002060"/>
                </a:solidFill>
                <a:latin typeface="Comic Sans MS" pitchFamily="66" charset="0"/>
              </a:rPr>
              <a:t>FAZLA </a:t>
            </a:r>
            <a:r>
              <a:rPr lang="tr-TR" altLang="tr-TR" sz="2000" b="1" dirty="0" smtClean="0">
                <a:solidFill>
                  <a:srgbClr val="002060"/>
                </a:solidFill>
                <a:latin typeface="Comic Sans MS" pitchFamily="66" charset="0"/>
              </a:rPr>
              <a:t>KULLANILMASI </a:t>
            </a:r>
          </a:p>
          <a:p>
            <a:pPr algn="ctr" eaLnBrk="1" hangingPunct="1"/>
            <a:r>
              <a:rPr lang="tr-TR" altLang="tr-TR" sz="2000" b="1" dirty="0" smtClean="0">
                <a:solidFill>
                  <a:srgbClr val="002060"/>
                </a:solidFill>
                <a:latin typeface="Comic Sans MS" pitchFamily="66" charset="0"/>
              </a:rPr>
              <a:t>(EGZOZ GAZLARI)</a:t>
            </a:r>
            <a:endParaRPr lang="tr-TR" altLang="tr-TR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859338" y="3163217"/>
            <a:ext cx="3384550" cy="1928813"/>
          </a:xfrm>
          <a:prstGeom prst="plus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r-TR" altLang="tr-TR" b="1" dirty="0" smtClean="0">
                <a:solidFill>
                  <a:srgbClr val="FF0000"/>
                </a:solidFill>
                <a:latin typeface="Comic Sans MS" pitchFamily="66" charset="0"/>
              </a:rPr>
              <a:t>ENDÜSTRİ</a:t>
            </a:r>
          </a:p>
          <a:p>
            <a:pPr algn="ctr" eaLnBrk="1" hangingPunct="1"/>
            <a:r>
              <a:rPr lang="tr-TR" altLang="tr-TR" b="1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tr-TR" altLang="tr-TR" b="1" dirty="0" smtClean="0">
                <a:solidFill>
                  <a:srgbClr val="FF0000"/>
                </a:solidFill>
                <a:latin typeface="Comic Sans MS" pitchFamily="66" charset="0"/>
              </a:rPr>
              <a:t>FİLTRESİZ </a:t>
            </a:r>
            <a:r>
              <a:rPr lang="tr-TR" altLang="tr-TR" b="1" dirty="0">
                <a:solidFill>
                  <a:srgbClr val="FF0000"/>
                </a:solidFill>
                <a:latin typeface="Comic Sans MS" pitchFamily="66" charset="0"/>
              </a:rPr>
              <a:t>SANAYİ </a:t>
            </a:r>
          </a:p>
          <a:p>
            <a:pPr algn="ctr" eaLnBrk="1" hangingPunct="1"/>
            <a:r>
              <a:rPr lang="tr-TR" altLang="tr-TR" b="1" dirty="0" smtClean="0">
                <a:solidFill>
                  <a:srgbClr val="FF0000"/>
                </a:solidFill>
                <a:latin typeface="Comic Sans MS" pitchFamily="66" charset="0"/>
              </a:rPr>
              <a:t>KURULUŞLARI)</a:t>
            </a:r>
            <a:endParaRPr lang="tr-TR" altLang="tr-T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4" y="1122354"/>
            <a:ext cx="2573458" cy="1634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68" y="1123556"/>
            <a:ext cx="2483768" cy="1633163"/>
          </a:xfrm>
          <a:prstGeom prst="rect">
            <a:avLst/>
          </a:prstGeom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195465" y="85953"/>
            <a:ext cx="6713779" cy="890592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r-TR" altLang="tr-TR" sz="2800" b="1" dirty="0">
                <a:latin typeface="Comic Sans MS" pitchFamily="66" charset="0"/>
              </a:rPr>
              <a:t>HAVA KİRLİLİĞİ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06362" y="3274219"/>
            <a:ext cx="2846387" cy="1699022"/>
          </a:xfrm>
          <a:prstGeom prst="cloudCallout">
            <a:avLst>
              <a:gd name="adj1" fmla="val 71880"/>
              <a:gd name="adj2" fmla="val 1579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tr-TR" altLang="tr-TR" dirty="0" smtClean="0">
                <a:solidFill>
                  <a:srgbClr val="FFFFFF"/>
                </a:solidFill>
                <a:latin typeface="Comic Sans MS" pitchFamily="66" charset="0"/>
              </a:rPr>
              <a:t>SULARA </a:t>
            </a:r>
            <a:endParaRPr lang="tr-TR" altLang="tr-TR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 eaLnBrk="1" hangingPunct="1"/>
            <a:r>
              <a:rPr lang="tr-TR" altLang="tr-TR" dirty="0">
                <a:solidFill>
                  <a:srgbClr val="FFFFFF"/>
                </a:solidFill>
                <a:latin typeface="Comic Sans MS" pitchFamily="66" charset="0"/>
              </a:rPr>
              <a:t>BIRAKILAN</a:t>
            </a:r>
          </a:p>
          <a:p>
            <a:pPr algn="ctr" eaLnBrk="1" hangingPunct="1"/>
            <a:r>
              <a:rPr lang="tr-TR" altLang="tr-TR" dirty="0">
                <a:solidFill>
                  <a:srgbClr val="FFFFFF"/>
                </a:solidFill>
                <a:latin typeface="Comic Sans MS" pitchFamily="66" charset="0"/>
              </a:rPr>
              <a:t>PETROL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56433" y="411510"/>
            <a:ext cx="2907455" cy="1653250"/>
          </a:xfrm>
          <a:prstGeom prst="cloudCallout">
            <a:avLst>
              <a:gd name="adj1" fmla="val -26880"/>
              <a:gd name="adj2" fmla="val 64995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tr-TR" altLang="tr-TR" dirty="0" smtClean="0">
                <a:latin typeface="Comic Sans MS" pitchFamily="66" charset="0"/>
              </a:rPr>
              <a:t>FABRİKA ATIKLARININ SULARA ATILMASI</a:t>
            </a:r>
            <a:endParaRPr lang="tr-TR" altLang="tr-TR" dirty="0">
              <a:latin typeface="Comic Sans MS" pitchFamily="66" charset="0"/>
            </a:endParaRPr>
          </a:p>
          <a:p>
            <a:pPr algn="ctr" eaLnBrk="1" hangingPunct="1"/>
            <a:endParaRPr lang="tr-TR" altLang="tr-TR" sz="1800" dirty="0">
              <a:latin typeface="Comic Sans MS" pitchFamily="66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191250" y="3444478"/>
            <a:ext cx="2773363" cy="1528763"/>
          </a:xfrm>
          <a:prstGeom prst="cloudCallout">
            <a:avLst>
              <a:gd name="adj1" fmla="val -23495"/>
              <a:gd name="adj2" fmla="val -90083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tr-TR" altLang="tr-TR" dirty="0">
                <a:solidFill>
                  <a:srgbClr val="FF0066"/>
                </a:solidFill>
                <a:latin typeface="Comic Sans MS" pitchFamily="66" charset="0"/>
              </a:rPr>
              <a:t>HAYVANSAL</a:t>
            </a:r>
          </a:p>
          <a:p>
            <a:pPr algn="ctr" eaLnBrk="1" hangingPunct="1"/>
            <a:r>
              <a:rPr lang="tr-TR" altLang="tr-TR" dirty="0">
                <a:solidFill>
                  <a:srgbClr val="FF0066"/>
                </a:solidFill>
                <a:latin typeface="Comic Sans MS" pitchFamily="66" charset="0"/>
              </a:rPr>
              <a:t>VE EVSEL</a:t>
            </a:r>
          </a:p>
          <a:p>
            <a:pPr algn="ctr" eaLnBrk="1" hangingPunct="1"/>
            <a:r>
              <a:rPr lang="tr-TR" altLang="tr-TR" dirty="0">
                <a:solidFill>
                  <a:srgbClr val="FF0066"/>
                </a:solidFill>
                <a:latin typeface="Comic Sans MS" pitchFamily="66" charset="0"/>
              </a:rPr>
              <a:t>ATIKLAR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6011863" y="135952"/>
            <a:ext cx="2952750" cy="1928808"/>
          </a:xfrm>
          <a:prstGeom prst="cloudCallout">
            <a:avLst>
              <a:gd name="adj1" fmla="val -78546"/>
              <a:gd name="adj2" fmla="val -1320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tr-TR" altLang="tr-TR" dirty="0">
                <a:solidFill>
                  <a:schemeClr val="accent2"/>
                </a:solidFill>
                <a:latin typeface="Comic Sans MS" pitchFamily="66" charset="0"/>
              </a:rPr>
              <a:t>TARIMDA</a:t>
            </a:r>
          </a:p>
          <a:p>
            <a:pPr algn="ctr" eaLnBrk="1" hangingPunct="1"/>
            <a:r>
              <a:rPr lang="tr-TR" altLang="tr-TR" dirty="0">
                <a:solidFill>
                  <a:schemeClr val="accent2"/>
                </a:solidFill>
                <a:latin typeface="Comic Sans MS" pitchFamily="66" charset="0"/>
              </a:rPr>
              <a:t>KULLANILAN</a:t>
            </a:r>
          </a:p>
          <a:p>
            <a:pPr algn="ctr" eaLnBrk="1" hangingPunct="1"/>
            <a:r>
              <a:rPr lang="tr-TR" altLang="tr-TR" dirty="0">
                <a:solidFill>
                  <a:schemeClr val="accent2"/>
                </a:solidFill>
                <a:latin typeface="Comic Sans MS" pitchFamily="66" charset="0"/>
              </a:rPr>
              <a:t>GÜBRE</a:t>
            </a:r>
          </a:p>
          <a:p>
            <a:pPr algn="ctr" eaLnBrk="1" hangingPunct="1"/>
            <a:r>
              <a:rPr lang="tr-TR" altLang="tr-TR" dirty="0">
                <a:solidFill>
                  <a:schemeClr val="accent2"/>
                </a:solidFill>
                <a:latin typeface="Comic Sans MS" pitchFamily="66" charset="0"/>
              </a:rPr>
              <a:t>VE</a:t>
            </a:r>
          </a:p>
          <a:p>
            <a:pPr algn="ctr" eaLnBrk="1" hangingPunct="1"/>
            <a:r>
              <a:rPr lang="tr-TR" altLang="tr-TR" dirty="0">
                <a:solidFill>
                  <a:schemeClr val="accent2"/>
                </a:solidFill>
                <a:latin typeface="Comic Sans MS" pitchFamily="66" charset="0"/>
              </a:rPr>
              <a:t>ZEHİRLER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3059113" y="1869282"/>
            <a:ext cx="2952750" cy="1439121"/>
          </a:xfrm>
          <a:prstGeom prst="cloudCallout">
            <a:avLst>
              <a:gd name="adj1" fmla="val 14838"/>
              <a:gd name="adj2" fmla="val 78449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tr-TR" altLang="tr-TR" dirty="0" smtClean="0">
                <a:solidFill>
                  <a:srgbClr val="FFFF00"/>
                </a:solidFill>
                <a:latin typeface="Comic Sans MS" pitchFamily="66" charset="0"/>
              </a:rPr>
              <a:t>LAĞIMLARIN </a:t>
            </a:r>
            <a:endParaRPr lang="tr-TR" altLang="tr-TR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tr-TR" altLang="tr-TR" dirty="0">
                <a:solidFill>
                  <a:srgbClr val="FFFF00"/>
                </a:solidFill>
                <a:latin typeface="Comic Sans MS" pitchFamily="66" charset="0"/>
              </a:rPr>
              <a:t>SULARA</a:t>
            </a:r>
          </a:p>
          <a:p>
            <a:pPr algn="ctr" eaLnBrk="1" hangingPunct="1"/>
            <a:r>
              <a:rPr lang="tr-TR" altLang="tr-TR" dirty="0">
                <a:solidFill>
                  <a:srgbClr val="FFFF00"/>
                </a:solidFill>
                <a:latin typeface="Comic Sans MS" pitchFamily="66" charset="0"/>
              </a:rPr>
              <a:t>KARIŞMASI</a:t>
            </a:r>
          </a:p>
        </p:txBody>
      </p:sp>
      <p:pic>
        <p:nvPicPr>
          <p:cNvPr id="38916" name="Picture 6" descr="sincap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2981" y="2212774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sincap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59517"/>
            <a:ext cx="1152128" cy="111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sincap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9" y="465534"/>
            <a:ext cx="100012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sincap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3684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Metin kutusu"/>
          <p:cNvSpPr txBox="1"/>
          <p:nvPr/>
        </p:nvSpPr>
        <p:spPr>
          <a:xfrm>
            <a:off x="2195736" y="0"/>
            <a:ext cx="4632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SU KİRLİLİĞİ</a:t>
            </a:r>
            <a:endParaRPr lang="tr-TR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619671" y="51470"/>
            <a:ext cx="5688633" cy="1224136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tr-TR" altLang="tr-TR">
              <a:latin typeface="Comic Sans MS" pitchFamily="66" charset="0"/>
            </a:endParaRP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2195737" y="339502"/>
            <a:ext cx="4680520" cy="5674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TOPRAK KİRLİLİĞİ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347614"/>
            <a:ext cx="7488832" cy="37328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" y="0"/>
            <a:ext cx="609396" cy="60119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ÇŞB - Geniş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lim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ÇŞB - Geniş</Template>
  <TotalTime>2574</TotalTime>
  <Words>607</Words>
  <Application>Microsoft Office PowerPoint</Application>
  <PresentationFormat>Ekran Gösterisi (16:9)</PresentationFormat>
  <Paragraphs>141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Comic Sans MS</vt:lpstr>
      <vt:lpstr>Times New Roman</vt:lpstr>
      <vt:lpstr>Wingdings</vt:lpstr>
      <vt:lpstr>Wingdings 3</vt:lpstr>
      <vt:lpstr>ÇŞB - Geniş</vt:lpstr>
      <vt:lpstr>Dilim</vt:lpstr>
      <vt:lpstr>Varsayılan Tasarım</vt:lpstr>
      <vt:lpstr>PowerPoint Sunusu</vt:lpstr>
      <vt:lpstr>ÇEVRE NEDİR?</vt:lpstr>
      <vt:lpstr>ÇÖP ve ÇEVRE İLİŞKİSİ</vt:lpstr>
      <vt:lpstr>PowerPoint Sunusu</vt:lpstr>
      <vt:lpstr>PowerPoint Sunusu</vt:lpstr>
      <vt:lpstr>ÇEVRE KİRLİLİĞİNE GENEL BAKIŞ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Atık Yönetimi Yönetmeliğinde Değişiklik Yapılmasına Dair Yönetmelik</dc:title>
  <dc:creator>Oğuzhan Akınç</dc:creator>
  <cp:lastModifiedBy>Volkan TURAL</cp:lastModifiedBy>
  <cp:revision>395</cp:revision>
  <dcterms:created xsi:type="dcterms:W3CDTF">2016-08-18T11:12:28Z</dcterms:created>
  <dcterms:modified xsi:type="dcterms:W3CDTF">2021-12-07T07:47:43Z</dcterms:modified>
</cp:coreProperties>
</file>