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34"/>
  </p:notesMasterIdLst>
  <p:sldIdLst>
    <p:sldId id="256" r:id="rId2"/>
    <p:sldId id="311" r:id="rId3"/>
    <p:sldId id="298" r:id="rId4"/>
    <p:sldId id="309" r:id="rId5"/>
    <p:sldId id="300" r:id="rId6"/>
    <p:sldId id="327" r:id="rId7"/>
    <p:sldId id="329" r:id="rId8"/>
    <p:sldId id="328" r:id="rId9"/>
    <p:sldId id="330" r:id="rId10"/>
    <p:sldId id="299" r:id="rId11"/>
    <p:sldId id="316" r:id="rId12"/>
    <p:sldId id="331" r:id="rId13"/>
    <p:sldId id="324" r:id="rId14"/>
    <p:sldId id="325" r:id="rId15"/>
    <p:sldId id="326" r:id="rId16"/>
    <p:sldId id="332" r:id="rId17"/>
    <p:sldId id="355" r:id="rId18"/>
    <p:sldId id="301" r:id="rId19"/>
    <p:sldId id="335" r:id="rId20"/>
    <p:sldId id="337" r:id="rId21"/>
    <p:sldId id="356" r:id="rId22"/>
    <p:sldId id="358" r:id="rId23"/>
    <p:sldId id="342" r:id="rId24"/>
    <p:sldId id="341" r:id="rId25"/>
    <p:sldId id="359" r:id="rId26"/>
    <p:sldId id="317" r:id="rId27"/>
    <p:sldId id="338" r:id="rId28"/>
    <p:sldId id="340" r:id="rId29"/>
    <p:sldId id="319" r:id="rId30"/>
    <p:sldId id="345" r:id="rId31"/>
    <p:sldId id="347" r:id="rId32"/>
    <p:sldId id="35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eł Suśniak (PAW)" initials="PS(" lastIdx="1" clrIdx="0">
    <p:extLst>
      <p:ext uri="{19B8F6BF-5375-455C-9EA6-DF929625EA0E}">
        <p15:presenceInfo xmlns:p15="http://schemas.microsoft.com/office/powerpoint/2012/main" userId="S::PAW@NIRAS-IC.PL::736355bf-973a-499d-ac1a-6300c7e8cdff" providerId="AD"/>
      </p:ext>
    </p:extLst>
  </p:cmAuthor>
  <p:cmAuthor id="2" name="Oguzhan AKINC (Interaktif Cevre)" initials="OA(C" lastIdx="0" clrIdx="1">
    <p:extLst>
      <p:ext uri="{19B8F6BF-5375-455C-9EA6-DF929625EA0E}">
        <p15:presenceInfo xmlns:p15="http://schemas.microsoft.com/office/powerpoint/2012/main" userId="S-1-5-21-299502267-790525478-725345543-74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23E"/>
    <a:srgbClr val="FFFF66"/>
    <a:srgbClr val="DCFD89"/>
    <a:srgbClr val="66FFFF"/>
    <a:srgbClr val="FFFFFF"/>
    <a:srgbClr val="F0E0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snapToObjects="1">
      <p:cViewPr varScale="1">
        <p:scale>
          <a:sx n="83" d="100"/>
          <a:sy n="83" d="100"/>
        </p:scale>
        <p:origin x="672"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D5938-F58C-4FA0-B5B2-13F7BE1E0542}" type="datetimeFigureOut">
              <a:rPr lang="bg-BG" smtClean="0"/>
              <a:pPr/>
              <a:t>15.6.2023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33915-4F1D-4FD8-8333-634A80907E72}"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4433915-4F1D-4FD8-8333-634A80907E72}" type="slidenum">
              <a:rPr lang="bg-BG" smtClean="0"/>
              <a:pPr/>
              <a:t>4</a:t>
            </a:fld>
            <a:endParaRPr lang="bg-BG"/>
          </a:p>
        </p:txBody>
      </p:sp>
    </p:spTree>
    <p:extLst>
      <p:ext uri="{BB962C8B-B14F-4D97-AF65-F5344CB8AC3E}">
        <p14:creationId xmlns:p14="http://schemas.microsoft.com/office/powerpoint/2010/main" val="103224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solidFill>
                  <a:schemeClr val="accent1">
                    <a:lumMod val="50000"/>
                  </a:schemeClr>
                </a:solidFill>
                <a:latin typeface="Arial" panose="020B0604020202020204" pitchFamily="34" charset="0"/>
                <a:cs typeface="Arial" panose="020B0604020202020204" pitchFamily="34" charset="0"/>
              </a:rPr>
              <a:t>Political commitment is crucial. Uncertainties for adoption of new Laws (i.e. draft Framework Law on waste, Draft Law on Ecological control, Draft Law on chemical safety, etc.) and the possible changes in the future could potentially affect the activities related to the drafting of new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Arial" panose="020B0604020202020204" pitchFamily="34" charset="0"/>
                <a:cs typeface="Arial" panose="020B0604020202020204" pitchFamily="34" charset="0"/>
              </a:rPr>
              <a:t>Mutual trust and respect is a crucial condition for the success of project activities</a:t>
            </a:r>
          </a:p>
          <a:p>
            <a:endParaRPr lang="en-US" sz="1200" dirty="0">
              <a:solidFill>
                <a:schemeClr val="accent1">
                  <a:lumMod val="50000"/>
                </a:schemeClr>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fld id="{455D8D7D-FDD9-44A9-82F8-9C3BC650D029}" type="slidenum">
              <a:rPr lang="bg-BG" smtClean="0"/>
              <a:pPr/>
              <a:t>5</a:t>
            </a:fld>
            <a:endParaRPr lang="bg-BG"/>
          </a:p>
        </p:txBody>
      </p:sp>
    </p:spTree>
    <p:extLst>
      <p:ext uri="{BB962C8B-B14F-4D97-AF65-F5344CB8AC3E}">
        <p14:creationId xmlns:p14="http://schemas.microsoft.com/office/powerpoint/2010/main" val="17373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solidFill>
                  <a:schemeClr val="accent1">
                    <a:lumMod val="50000"/>
                  </a:schemeClr>
                </a:solidFill>
                <a:latin typeface="Arial" panose="020B0604020202020204" pitchFamily="34" charset="0"/>
                <a:cs typeface="Arial" panose="020B0604020202020204" pitchFamily="34" charset="0"/>
              </a:rPr>
              <a:t>Political commitment is crucial. Uncertainties for adoption of new Laws (i.e. draft Framework Law on waste, Draft Law on Ecological control, Draft Law on chemical safety, etc.) and the possible changes in the future could potentially affect the activities related to the drafting of new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Arial" panose="020B0604020202020204" pitchFamily="34" charset="0"/>
                <a:cs typeface="Arial" panose="020B0604020202020204" pitchFamily="34" charset="0"/>
              </a:rPr>
              <a:t>Mutual trust and respect is a crucial condition for the success of project activities</a:t>
            </a:r>
          </a:p>
          <a:p>
            <a:endParaRPr lang="en-US" sz="1200" dirty="0">
              <a:solidFill>
                <a:schemeClr val="accent1">
                  <a:lumMod val="50000"/>
                </a:schemeClr>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fld id="{455D8D7D-FDD9-44A9-82F8-9C3BC650D029}" type="slidenum">
              <a:rPr lang="bg-BG" smtClean="0"/>
              <a:pPr/>
              <a:t>12</a:t>
            </a:fld>
            <a:endParaRPr lang="bg-BG"/>
          </a:p>
        </p:txBody>
      </p:sp>
    </p:spTree>
    <p:extLst>
      <p:ext uri="{BB962C8B-B14F-4D97-AF65-F5344CB8AC3E}">
        <p14:creationId xmlns:p14="http://schemas.microsoft.com/office/powerpoint/2010/main" val="173738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solidFill>
                  <a:schemeClr val="accent1">
                    <a:lumMod val="50000"/>
                  </a:schemeClr>
                </a:solidFill>
                <a:latin typeface="Arial" panose="020B0604020202020204" pitchFamily="34" charset="0"/>
                <a:cs typeface="Arial" panose="020B0604020202020204" pitchFamily="34" charset="0"/>
              </a:rPr>
              <a:t>Political commitment is crucial. Uncertainties for adoption of new Laws (i.e. draft Framework Law on waste, Draft Law on Ecological control, Draft Law on chemical safety, etc.) and the possible changes in the future could potentially affect the activities related to the drafting of new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Arial" panose="020B0604020202020204" pitchFamily="34" charset="0"/>
                <a:cs typeface="Arial" panose="020B0604020202020204" pitchFamily="34" charset="0"/>
              </a:rPr>
              <a:t>Mutual trust and respect is a crucial condition for the success of project activities</a:t>
            </a:r>
          </a:p>
          <a:p>
            <a:endParaRPr lang="en-US" sz="1200" dirty="0">
              <a:solidFill>
                <a:schemeClr val="accent1">
                  <a:lumMod val="50000"/>
                </a:schemeClr>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fld id="{455D8D7D-FDD9-44A9-82F8-9C3BC650D029}" type="slidenum">
              <a:rPr lang="bg-BG" smtClean="0"/>
              <a:pPr/>
              <a:t>20</a:t>
            </a:fld>
            <a:endParaRPr lang="bg-BG"/>
          </a:p>
        </p:txBody>
      </p:sp>
    </p:spTree>
    <p:extLst>
      <p:ext uri="{BB962C8B-B14F-4D97-AF65-F5344CB8AC3E}">
        <p14:creationId xmlns:p14="http://schemas.microsoft.com/office/powerpoint/2010/main" val="16582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solidFill>
                  <a:schemeClr val="accent1">
                    <a:lumMod val="50000"/>
                  </a:schemeClr>
                </a:solidFill>
                <a:latin typeface="Arial" panose="020B0604020202020204" pitchFamily="34" charset="0"/>
                <a:cs typeface="Arial" panose="020B0604020202020204" pitchFamily="34" charset="0"/>
              </a:rPr>
              <a:t>Political commitment is crucial. Uncertainties for adoption of new Laws (i.e. draft Framework Law on waste, Draft Law on Ecological control, Draft Law on chemical safety, etc.) and the possible changes in the future could potentially affect the activities related to the drafting of new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Arial" panose="020B0604020202020204" pitchFamily="34" charset="0"/>
                <a:cs typeface="Arial" panose="020B0604020202020204" pitchFamily="34" charset="0"/>
              </a:rPr>
              <a:t>Mutual trust and respect is a crucial condition for the success of project activities</a:t>
            </a:r>
          </a:p>
          <a:p>
            <a:endParaRPr lang="en-US" sz="1200" dirty="0">
              <a:solidFill>
                <a:schemeClr val="accent1">
                  <a:lumMod val="50000"/>
                </a:schemeClr>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fld id="{455D8D7D-FDD9-44A9-82F8-9C3BC650D029}" type="slidenum">
              <a:rPr lang="bg-BG" smtClean="0"/>
              <a:pPr/>
              <a:t>25</a:t>
            </a:fld>
            <a:endParaRPr lang="bg-BG"/>
          </a:p>
        </p:txBody>
      </p:sp>
    </p:spTree>
    <p:extLst>
      <p:ext uri="{BB962C8B-B14F-4D97-AF65-F5344CB8AC3E}">
        <p14:creationId xmlns:p14="http://schemas.microsoft.com/office/powerpoint/2010/main" val="357640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solidFill>
                  <a:schemeClr val="accent1">
                    <a:lumMod val="50000"/>
                  </a:schemeClr>
                </a:solidFill>
                <a:latin typeface="Arial" panose="020B0604020202020204" pitchFamily="34" charset="0"/>
                <a:cs typeface="Arial" panose="020B0604020202020204" pitchFamily="34" charset="0"/>
              </a:rPr>
              <a:t>Political commitment is crucial. Uncertainties for adoption of new Laws (i.e. draft Framework Law on waste, Draft Law on Ecological control, Draft Law on chemical safety, etc.) and the possible changes in the future could potentially affect the activities related to the drafting of new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Arial" panose="020B0604020202020204" pitchFamily="34" charset="0"/>
                <a:cs typeface="Arial" panose="020B0604020202020204" pitchFamily="34" charset="0"/>
              </a:rPr>
              <a:t>Mutual trust and respect is a crucial condition for the success of project activities</a:t>
            </a:r>
          </a:p>
          <a:p>
            <a:endParaRPr lang="en-US" sz="1200" dirty="0">
              <a:solidFill>
                <a:schemeClr val="accent1">
                  <a:lumMod val="50000"/>
                </a:schemeClr>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fld id="{455D8D7D-FDD9-44A9-82F8-9C3BC650D029}" type="slidenum">
              <a:rPr lang="bg-BG" smtClean="0"/>
              <a:pPr/>
              <a:t>27</a:t>
            </a:fld>
            <a:endParaRPr lang="bg-BG"/>
          </a:p>
        </p:txBody>
      </p:sp>
    </p:spTree>
    <p:extLst>
      <p:ext uri="{BB962C8B-B14F-4D97-AF65-F5344CB8AC3E}">
        <p14:creationId xmlns:p14="http://schemas.microsoft.com/office/powerpoint/2010/main" val="454857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a:prstGeom prst="rect">
            <a:avLst/>
          </a:prstGeom>
        </p:spPr>
        <p:txBody>
          <a:bodyPr/>
          <a:lstStyle>
            <a:lvl1pPr>
              <a:defRPr>
                <a:solidFill>
                  <a:schemeClr val="tx1"/>
                </a:solidFill>
              </a:defRPr>
            </a:lvl1pPr>
          </a:lstStyle>
          <a:p>
            <a:pPr algn="ctr">
              <a:defRPr/>
            </a:pPr>
            <a:r>
              <a:rPr lang="tr-TR" sz="4400" b="1" dirty="0">
                <a:solidFill>
                  <a:schemeClr val="bg1"/>
                </a:solidFill>
                <a:latin typeface="Arial" panose="020B0604020202020204" pitchFamily="34" charset="0"/>
              </a:rPr>
              <a:t>Metodolojisi Oluşturularak Suların Tarımsal Kirliliğe Karşı Suların Korunması Projesi</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pic>
        <p:nvPicPr>
          <p:cNvPr id="5" name="Picture 4" descr="A close up of a logo&#10;&#10;Description automatically generated with low confidence">
            <a:extLst>
              <a:ext uri="{FF2B5EF4-FFF2-40B4-BE49-F238E27FC236}">
                <a16:creationId xmlns:a16="http://schemas.microsoft.com/office/drawing/2014/main" id="{993F1E2D-2EE1-089E-DE2B-6EAFB9B5A8B3}"/>
              </a:ext>
            </a:extLst>
          </p:cNvPr>
          <p:cNvPicPr>
            <a:picLocks noChangeAspect="1"/>
          </p:cNvPicPr>
          <p:nvPr userDrawn="1"/>
        </p:nvPicPr>
        <p:blipFill rotWithShape="1">
          <a:blip r:embed="rId2"/>
          <a:srcRect t="22220" b="24215"/>
          <a:stretch/>
        </p:blipFill>
        <p:spPr>
          <a:xfrm>
            <a:off x="1056000" y="6134099"/>
            <a:ext cx="10080000" cy="695326"/>
          </a:xfrm>
          <a:prstGeom prst="rect">
            <a:avLst/>
          </a:prstGeom>
        </p:spPr>
      </p:pic>
    </p:spTree>
    <p:extLst>
      <p:ext uri="{BB962C8B-B14F-4D97-AF65-F5344CB8AC3E}">
        <p14:creationId xmlns:p14="http://schemas.microsoft.com/office/powerpoint/2010/main" val="76330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tr-TR"/>
              <a:t>Click to edit Master title style</a:t>
            </a:r>
            <a:endParaRPr lang="en-US"/>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0297F02-C4DA-374C-BDD0-899B50B40B25}"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260610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0297F02-C4DA-374C-BDD0-899B50B40B25}"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308341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tr-TR"/>
              <a:t>Click to edit Master title style</a:t>
            </a:r>
            <a:endParaRPr lang="en-US"/>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0297F02-C4DA-374C-BDD0-899B50B40B25}"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341865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0297F02-C4DA-374C-BDD0-899B50B40B25}"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260857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tr-TR"/>
              <a:t>Click to edit Master title style</a:t>
            </a:r>
            <a:endParaRPr lang="en-US"/>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C0297F02-C4DA-374C-BDD0-899B50B40B25}"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390605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C0297F02-C4DA-374C-BDD0-899B50B40B25}" type="datetimeFigureOut">
              <a:rPr lang="en-US" smtClean="0"/>
              <a:pPr/>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174603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C0297F02-C4DA-374C-BDD0-899B50B40B25}"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108996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7F02-C4DA-374C-BDD0-899B50B40B25}"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401265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0297F02-C4DA-374C-BDD0-899B50B40B25}"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317497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0297F02-C4DA-374C-BDD0-899B50B40B25}"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BF92E-1F21-5049-8527-CC168C76B754}" type="slidenum">
              <a:rPr lang="en-US" smtClean="0"/>
              <a:pPr/>
              <a:t>‹#›</a:t>
            </a:fld>
            <a:endParaRPr lang="en-US"/>
          </a:p>
        </p:txBody>
      </p:sp>
    </p:spTree>
    <p:extLst>
      <p:ext uri="{BB962C8B-B14F-4D97-AF65-F5344CB8AC3E}">
        <p14:creationId xmlns:p14="http://schemas.microsoft.com/office/powerpoint/2010/main" val="200008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97F02-C4DA-374C-BDD0-899B50B40B25}" type="datetimeFigureOut">
              <a:rPr lang="en-US" smtClean="0"/>
              <a:pPr/>
              <a:t>6/15/2023</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F92E-1F21-5049-8527-CC168C76B754}" type="slidenum">
              <a:rPr lang="en-US" smtClean="0"/>
              <a:pPr/>
              <a:t>‹#›</a:t>
            </a:fld>
            <a:endParaRPr lang="en-US"/>
          </a:p>
        </p:txBody>
      </p:sp>
      <p:sp>
        <p:nvSpPr>
          <p:cNvPr id="14" name="TextBox 13">
            <a:extLst>
              <a:ext uri="{FF2B5EF4-FFF2-40B4-BE49-F238E27FC236}">
                <a16:creationId xmlns:a16="http://schemas.microsoft.com/office/drawing/2014/main" id="{8DC07BB0-367C-4531-9828-27DCB5E936FD}"/>
              </a:ext>
            </a:extLst>
          </p:cNvPr>
          <p:cNvSpPr txBox="1"/>
          <p:nvPr userDrawn="1"/>
        </p:nvSpPr>
        <p:spPr>
          <a:xfrm>
            <a:off x="576000" y="1386787"/>
            <a:ext cx="11040000" cy="276999"/>
          </a:xfrm>
          <a:prstGeom prst="rect">
            <a:avLst/>
          </a:prstGeom>
          <a:noFill/>
          <a:ln w="12700">
            <a:solidFill>
              <a:schemeClr val="bg1">
                <a:lumMod val="50000"/>
              </a:schemeClr>
            </a:solidFill>
          </a:ln>
        </p:spPr>
        <p:txBody>
          <a:bodyPr wrap="square" rtlCol="0">
            <a:spAutoFit/>
          </a:bodyPr>
          <a:lstStyle/>
          <a:p>
            <a:pPr algn="ctr">
              <a:defRPr/>
            </a:pPr>
            <a:r>
              <a:rPr lang="tr-TR" sz="1200"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Technical Assistance for Development of End-Of-Waste Concept in Türkiye</a:t>
            </a:r>
            <a:endParaRPr lang="en-GB" sz="1800" dirty="0">
              <a:solidFill>
                <a:schemeClr val="bg1">
                  <a:lumMod val="50000"/>
                </a:schemeClr>
              </a:solidFill>
              <a:effectLst>
                <a:outerShdw blurRad="38100" dist="38100" dir="2700000" algn="tl">
                  <a:srgbClr val="000000">
                    <a:alpha val="43137"/>
                  </a:srgbClr>
                </a:outerShdw>
              </a:effectLst>
              <a:latin typeface="Arial"/>
              <a:cs typeface="Arial"/>
            </a:endParaRPr>
          </a:p>
        </p:txBody>
      </p:sp>
      <p:pic>
        <p:nvPicPr>
          <p:cNvPr id="11" name="Picture 10">
            <a:extLst>
              <a:ext uri="{FF2B5EF4-FFF2-40B4-BE49-F238E27FC236}">
                <a16:creationId xmlns:a16="http://schemas.microsoft.com/office/drawing/2014/main" id="{4F4EA561-1941-1A89-E607-DB365AA36BF9}"/>
              </a:ext>
            </a:extLst>
          </p:cNvPr>
          <p:cNvPicPr>
            <a:picLocks noChangeAspect="1"/>
          </p:cNvPicPr>
          <p:nvPr userDrawn="1"/>
        </p:nvPicPr>
        <p:blipFill>
          <a:blip r:embed="rId13"/>
          <a:stretch>
            <a:fillRect/>
          </a:stretch>
        </p:blipFill>
        <p:spPr>
          <a:xfrm>
            <a:off x="5016000" y="54592"/>
            <a:ext cx="2160000" cy="1200874"/>
          </a:xfrm>
          <a:prstGeom prst="rect">
            <a:avLst/>
          </a:prstGeom>
        </p:spPr>
      </p:pic>
    </p:spTree>
    <p:extLst>
      <p:ext uri="{BB962C8B-B14F-4D97-AF65-F5344CB8AC3E}">
        <p14:creationId xmlns:p14="http://schemas.microsoft.com/office/powerpoint/2010/main" val="2382146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mpel.eu/en" TargetMode="External"/><Relationship Id="rId7" Type="http://schemas.openxmlformats.org/officeDocument/2006/relationships/hyperlink" Target="https://rmis.jrc.ec.europa.eu/?page=policies-and-definitions-2d5b5e" TargetMode="External"/><Relationship Id="rId2" Type="http://schemas.openxmlformats.org/officeDocument/2006/relationships/hyperlink" Target="http://minisites.ieep.eu/work-areas/environmental-governance/better-regulation/make-it-work/subjects" TargetMode="External"/><Relationship Id="rId1" Type="http://schemas.openxmlformats.org/officeDocument/2006/relationships/slideLayout" Target="../slideLayouts/slideLayout2.xml"/><Relationship Id="rId6" Type="http://schemas.openxmlformats.org/officeDocument/2006/relationships/hyperlink" Target="https://op.europa.eu/en/publication-detail/-/publication/bb444830-94bf-11ea-aac4-01aa75ed71a1" TargetMode="External"/><Relationship Id="rId5" Type="http://schemas.openxmlformats.org/officeDocument/2006/relationships/hyperlink" Target="https://ec.europa.eu/eurostat/documents/342366/351758/Guidance+on+municipal+waste/3106067c-6ad6-4208-bbed-49c08f7c47f2" TargetMode="External"/><Relationship Id="rId4" Type="http://schemas.openxmlformats.org/officeDocument/2006/relationships/hyperlink" Target="http://minisites.ieep.eu/assets/2382/MiW_and_IMPEL_Guidance_-_Making_the_Circular_Economy_work_-_February_2019.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joint-research-centre.ec.europa.eu/less-waste-more-value_en"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greenbestpractice.jrc.ec.europa.eu/" TargetMode="External"/><Relationship Id="rId5" Type="http://schemas.openxmlformats.org/officeDocument/2006/relationships/hyperlink" Target="https://susproc.jrc.ec.europa.eu/activities/emas/index.html" TargetMode="External"/><Relationship Id="rId4" Type="http://schemas.openxmlformats.org/officeDocument/2006/relationships/hyperlink" Target="https://ec.europa.eu/jrc/en/research-topic/best-environmental-management-practi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29.png"/><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hyperlink" Target="http://www.linkedin.com/company/atiksonu-endofwaste"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facebook.com/"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9888"/>
            <a:ext cx="12192000" cy="4672584"/>
          </a:xfrm>
          <a:prstGeom prst="rect">
            <a:avLst/>
          </a:prstGeom>
          <a:solidFill>
            <a:schemeClr val="tx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0" name="TextBox 9"/>
          <p:cNvSpPr txBox="1"/>
          <p:nvPr/>
        </p:nvSpPr>
        <p:spPr>
          <a:xfrm>
            <a:off x="2136000" y="1529922"/>
            <a:ext cx="7920000" cy="1046440"/>
          </a:xfrm>
          <a:prstGeom prst="rect">
            <a:avLst/>
          </a:prstGeom>
          <a:noFill/>
        </p:spPr>
        <p:txBody>
          <a:bodyPr wrap="square" rtlCol="0">
            <a:spAutoFit/>
          </a:bodyPr>
          <a:lstStyle/>
          <a:p>
            <a:pPr algn="ctr"/>
            <a:r>
              <a:rPr lang="tr-TR" sz="1600" b="1" dirty="0">
                <a:solidFill>
                  <a:schemeClr val="bg1"/>
                </a:solidFill>
                <a:latin typeface="Arial"/>
                <a:cs typeface="Arial"/>
              </a:rPr>
              <a:t>Technical Assistance for Development of End-Of-Waste Concept in Türkiye</a:t>
            </a:r>
            <a:endParaRPr lang="en-GB" sz="1600" b="1" dirty="0">
              <a:solidFill>
                <a:schemeClr val="bg1"/>
              </a:solidFill>
              <a:latin typeface="Arial"/>
              <a:cs typeface="Arial"/>
            </a:endParaRPr>
          </a:p>
          <a:p>
            <a:pPr algn="ctr"/>
            <a:endParaRPr lang="en-GB" sz="1600" b="1" dirty="0">
              <a:solidFill>
                <a:schemeClr val="bg1"/>
              </a:solidFill>
              <a:latin typeface="Arial"/>
              <a:cs typeface="Arial"/>
            </a:endParaRPr>
          </a:p>
          <a:p>
            <a:pPr algn="ctr"/>
            <a:r>
              <a:rPr lang="tr-TR" sz="1400" b="1" dirty="0">
                <a:solidFill>
                  <a:schemeClr val="bg1"/>
                </a:solidFill>
                <a:latin typeface="Arial"/>
                <a:cs typeface="Arial"/>
              </a:rPr>
              <a:t>TR2018 ESOP MI A2.05 / SER / 31</a:t>
            </a:r>
            <a:endParaRPr lang="en-GB" sz="1400" b="1" dirty="0">
              <a:solidFill>
                <a:schemeClr val="bg1"/>
              </a:solidFill>
              <a:latin typeface="Arial"/>
              <a:cs typeface="Arial"/>
            </a:endParaRPr>
          </a:p>
          <a:p>
            <a:endParaRPr lang="en-GB" sz="1600" b="1" dirty="0">
              <a:solidFill>
                <a:schemeClr val="bg1"/>
              </a:solidFill>
              <a:latin typeface="Arial"/>
              <a:cs typeface="Arial"/>
            </a:endParaRPr>
          </a:p>
        </p:txBody>
      </p:sp>
      <p:sp>
        <p:nvSpPr>
          <p:cNvPr id="3" name="TextBox 2"/>
          <p:cNvSpPr txBox="1"/>
          <p:nvPr/>
        </p:nvSpPr>
        <p:spPr>
          <a:xfrm>
            <a:off x="5336819" y="5356772"/>
            <a:ext cx="1518364" cy="584775"/>
          </a:xfrm>
          <a:prstGeom prst="rect">
            <a:avLst/>
          </a:prstGeom>
          <a:noFill/>
        </p:spPr>
        <p:txBody>
          <a:bodyPr wrap="none" rtlCol="0">
            <a:spAutoFit/>
          </a:bodyPr>
          <a:lstStyle/>
          <a:p>
            <a:pPr algn="ctr"/>
            <a:r>
              <a:rPr lang="tr-TR" sz="1600" b="1" dirty="0">
                <a:solidFill>
                  <a:schemeClr val="bg1"/>
                </a:solidFill>
                <a:latin typeface="Arial" panose="020B0604020202020204" pitchFamily="34" charset="0"/>
              </a:rPr>
              <a:t>June 15, </a:t>
            </a:r>
            <a:r>
              <a:rPr lang="hr-HR" sz="1600" b="1" dirty="0">
                <a:solidFill>
                  <a:schemeClr val="bg1"/>
                </a:solidFill>
                <a:latin typeface="Arial" panose="020B0604020202020204" pitchFamily="34" charset="0"/>
              </a:rPr>
              <a:t>202</a:t>
            </a:r>
            <a:r>
              <a:rPr lang="tr-TR" sz="1600" b="1" dirty="0">
                <a:solidFill>
                  <a:schemeClr val="bg1"/>
                </a:solidFill>
                <a:latin typeface="Arial" panose="020B0604020202020204" pitchFamily="34" charset="0"/>
              </a:rPr>
              <a:t>3</a:t>
            </a:r>
            <a:endParaRPr lang="hr-HR" sz="1600" b="1" dirty="0">
              <a:solidFill>
                <a:schemeClr val="bg1"/>
              </a:solidFill>
              <a:latin typeface="Arial" panose="020B0604020202020204" pitchFamily="34" charset="0"/>
            </a:endParaRPr>
          </a:p>
          <a:p>
            <a:pPr algn="ctr"/>
            <a:r>
              <a:rPr lang="tr-TR" sz="1600" b="1">
                <a:solidFill>
                  <a:schemeClr val="bg1"/>
                </a:solidFill>
                <a:latin typeface="Arial" panose="020B0604020202020204" pitchFamily="34" charset="0"/>
              </a:rPr>
              <a:t>Ankara</a:t>
            </a:r>
            <a:endParaRPr lang="en-US" sz="1600" dirty="0">
              <a:solidFill>
                <a:schemeClr val="bg1"/>
              </a:solidFill>
            </a:endParaRPr>
          </a:p>
        </p:txBody>
      </p:sp>
      <p:sp>
        <p:nvSpPr>
          <p:cNvPr id="11" name="TextBox 10">
            <a:extLst>
              <a:ext uri="{FF2B5EF4-FFF2-40B4-BE49-F238E27FC236}">
                <a16:creationId xmlns:a16="http://schemas.microsoft.com/office/drawing/2014/main" id="{9E4F5689-B1EF-4853-9679-A8131335CE24}"/>
              </a:ext>
            </a:extLst>
          </p:cNvPr>
          <p:cNvSpPr txBox="1"/>
          <p:nvPr/>
        </p:nvSpPr>
        <p:spPr>
          <a:xfrm>
            <a:off x="3220089" y="3035760"/>
            <a:ext cx="5751832" cy="2123658"/>
          </a:xfrm>
          <a:prstGeom prst="rect">
            <a:avLst/>
          </a:prstGeom>
          <a:noFill/>
        </p:spPr>
        <p:txBody>
          <a:bodyPr wrap="none" rtlCol="0">
            <a:spAutoFit/>
          </a:bodyPr>
          <a:lstStyle/>
          <a:p>
            <a:pPr algn="ctr"/>
            <a:r>
              <a:rPr lang="tr-TR" sz="2200" b="1" dirty="0" err="1">
                <a:solidFill>
                  <a:schemeClr val="bg1"/>
                </a:solidFill>
                <a:latin typeface="Arial" panose="020B0604020202020204" pitchFamily="34" charset="0"/>
              </a:rPr>
              <a:t>Opening</a:t>
            </a:r>
            <a:r>
              <a:rPr lang="tr-TR" sz="2200" b="1" dirty="0">
                <a:solidFill>
                  <a:schemeClr val="bg1"/>
                </a:solidFill>
                <a:latin typeface="Arial" panose="020B0604020202020204" pitchFamily="34" charset="0"/>
              </a:rPr>
              <a:t> Event </a:t>
            </a:r>
            <a:br>
              <a:rPr lang="tr-TR" sz="2200" b="1" dirty="0">
                <a:solidFill>
                  <a:schemeClr val="bg1"/>
                </a:solidFill>
                <a:latin typeface="Arial" panose="020B0604020202020204" pitchFamily="34" charset="0"/>
              </a:rPr>
            </a:br>
            <a:r>
              <a:rPr lang="tr-TR" sz="2200" b="1" dirty="0">
                <a:solidFill>
                  <a:schemeClr val="bg1"/>
                </a:solidFill>
                <a:latin typeface="Arial" panose="020B0604020202020204" pitchFamily="34" charset="0"/>
              </a:rPr>
              <a:t/>
            </a:r>
            <a:br>
              <a:rPr lang="tr-TR" sz="2200" b="1" dirty="0">
                <a:solidFill>
                  <a:schemeClr val="bg1"/>
                </a:solidFill>
                <a:latin typeface="Arial" panose="020B0604020202020204" pitchFamily="34" charset="0"/>
              </a:rPr>
            </a:br>
            <a:r>
              <a:rPr lang="tr-TR" sz="2200" b="1" dirty="0">
                <a:solidFill>
                  <a:schemeClr val="bg1"/>
                </a:solidFill>
                <a:latin typeface="Arial" panose="020B0604020202020204" pitchFamily="34" charset="0"/>
              </a:rPr>
              <a:t>Project </a:t>
            </a:r>
            <a:r>
              <a:rPr lang="tr-TR" sz="2200" b="1" dirty="0" err="1">
                <a:solidFill>
                  <a:schemeClr val="bg1"/>
                </a:solidFill>
                <a:latin typeface="Arial" panose="020B0604020202020204" pitchFamily="34" charset="0"/>
              </a:rPr>
              <a:t>Introductory</a:t>
            </a:r>
            <a:r>
              <a:rPr lang="tr-TR" sz="2200" b="1" dirty="0">
                <a:solidFill>
                  <a:schemeClr val="bg1"/>
                </a:solidFill>
                <a:latin typeface="Arial" panose="020B0604020202020204" pitchFamily="34" charset="0"/>
              </a:rPr>
              <a:t> Presentation</a:t>
            </a:r>
            <a:br>
              <a:rPr lang="tr-TR" sz="2200" b="1" dirty="0">
                <a:solidFill>
                  <a:schemeClr val="bg1"/>
                </a:solidFill>
                <a:latin typeface="Arial" panose="020B0604020202020204" pitchFamily="34" charset="0"/>
              </a:rPr>
            </a:br>
            <a:r>
              <a:rPr lang="tr-TR" sz="2200" b="1" dirty="0">
                <a:solidFill>
                  <a:schemeClr val="bg1"/>
                </a:solidFill>
                <a:latin typeface="Arial" panose="020B0604020202020204" pitchFamily="34" charset="0"/>
              </a:rPr>
              <a:t/>
            </a:r>
            <a:br>
              <a:rPr lang="tr-TR" sz="2200" b="1" dirty="0">
                <a:solidFill>
                  <a:schemeClr val="bg1"/>
                </a:solidFill>
                <a:latin typeface="Arial" panose="020B0604020202020204" pitchFamily="34" charset="0"/>
              </a:rPr>
            </a:br>
            <a:r>
              <a:rPr lang="tr-TR" sz="2200" b="1" dirty="0">
                <a:solidFill>
                  <a:schemeClr val="bg1"/>
                </a:solidFill>
                <a:latin typeface="Arial" panose="020B0604020202020204" pitchFamily="34" charset="0"/>
              </a:rPr>
              <a:t>Elina </a:t>
            </a:r>
            <a:r>
              <a:rPr lang="tr-TR" sz="2200" b="1" dirty="0" err="1">
                <a:solidFill>
                  <a:schemeClr val="bg1"/>
                </a:solidFill>
                <a:latin typeface="Arial" panose="020B0604020202020204" pitchFamily="34" charset="0"/>
              </a:rPr>
              <a:t>Velinova</a:t>
            </a:r>
            <a:r>
              <a:rPr lang="tr-TR" sz="2200" b="1" dirty="0">
                <a:solidFill>
                  <a:schemeClr val="bg1"/>
                </a:solidFill>
                <a:latin typeface="Arial" panose="020B0604020202020204" pitchFamily="34" charset="0"/>
              </a:rPr>
              <a:t> </a:t>
            </a:r>
            <a:r>
              <a:rPr lang="tr-TR" sz="2200" b="1" dirty="0" smtClean="0">
                <a:solidFill>
                  <a:schemeClr val="bg1"/>
                </a:solidFill>
                <a:latin typeface="Arial" panose="020B0604020202020204" pitchFamily="34" charset="0"/>
              </a:rPr>
              <a:t>STOYANOVA-LAZAROVA</a:t>
            </a:r>
            <a:endParaRPr lang="en-GB" sz="2200" b="1" dirty="0" smtClean="0">
              <a:solidFill>
                <a:schemeClr val="bg1"/>
              </a:solidFill>
              <a:latin typeface="Arial" panose="020B0604020202020204" pitchFamily="34" charset="0"/>
            </a:endParaRPr>
          </a:p>
          <a:p>
            <a:pPr algn="ctr"/>
            <a:r>
              <a:rPr lang="en-GB" sz="2200" b="1" dirty="0" smtClean="0">
                <a:solidFill>
                  <a:schemeClr val="bg1"/>
                </a:solidFill>
                <a:latin typeface="Arial" panose="020B0604020202020204" pitchFamily="34" charset="0"/>
              </a:rPr>
              <a:t>Team Leader</a:t>
            </a:r>
            <a:endParaRPr lang="en-GB" sz="2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5114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26"/>
          <p:cNvSpPr/>
          <p:nvPr/>
        </p:nvSpPr>
        <p:spPr>
          <a:xfrm>
            <a:off x="278115" y="1988232"/>
            <a:ext cx="11694160" cy="56760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Activity 1.2 Benchmark analysis on related End-of-Waste legislation and practices between Türkiye and the EU</a:t>
            </a:r>
            <a:endParaRPr lang="uk-UA"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951F45F-8A24-46DE-B049-8E43CEE0D828}"/>
              </a:ext>
            </a:extLst>
          </p:cNvPr>
          <p:cNvSpPr txBox="1"/>
          <p:nvPr/>
        </p:nvSpPr>
        <p:spPr>
          <a:xfrm rot="16200000">
            <a:off x="502378" y="4773645"/>
            <a:ext cx="3593166" cy="461665"/>
          </a:xfrm>
          <a:prstGeom prst="rect">
            <a:avLst/>
          </a:prstGeom>
          <a:solidFill>
            <a:srgbClr val="BFE23E"/>
          </a:solidFill>
        </p:spPr>
        <p:txBody>
          <a:bodyPr wrap="square" rtlCol="0">
            <a:spAutoFit/>
          </a:bodyPr>
          <a:lstStyle/>
          <a:p>
            <a:pPr algn="ctr"/>
            <a:endParaRPr lang="ko-KR" altLang="en-US" sz="2400" b="1" dirty="0">
              <a:solidFill>
                <a:schemeClr val="bg1"/>
              </a:solidFill>
              <a:cs typeface="Arial" pitchFamily="34" charset="0"/>
            </a:endParaRPr>
          </a:p>
        </p:txBody>
      </p:sp>
      <p:sp>
        <p:nvSpPr>
          <p:cNvPr id="9" name="Rectangle 3607">
            <a:extLst>
              <a:ext uri="{FF2B5EF4-FFF2-40B4-BE49-F238E27FC236}">
                <a16:creationId xmlns:a16="http://schemas.microsoft.com/office/drawing/2014/main" id="{2C92B390-C93E-4CAC-AEE7-C3752E626ECE}"/>
              </a:ext>
            </a:extLst>
          </p:cNvPr>
          <p:cNvSpPr/>
          <p:nvPr/>
        </p:nvSpPr>
        <p:spPr>
          <a:xfrm>
            <a:off x="2803581" y="3207894"/>
            <a:ext cx="8469443" cy="340276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0" name="Picture 13"/>
          <p:cNvPicPr>
            <a:picLocks noChangeAspect="1" noChangeArrowheads="1"/>
          </p:cNvPicPr>
          <p:nvPr/>
        </p:nvPicPr>
        <p:blipFill>
          <a:blip r:embed="rId2"/>
          <a:srcRect/>
          <a:stretch>
            <a:fillRect/>
          </a:stretch>
        </p:blipFill>
        <p:spPr bwMode="auto">
          <a:xfrm>
            <a:off x="40405" y="3017498"/>
            <a:ext cx="1083859" cy="873953"/>
          </a:xfrm>
          <a:prstGeom prst="rect">
            <a:avLst/>
          </a:prstGeom>
          <a:noFill/>
          <a:ln w="9525">
            <a:noFill/>
            <a:miter lim="800000"/>
            <a:headEnd/>
            <a:tailEnd/>
          </a:ln>
          <a:effectLst/>
        </p:spPr>
      </p:pic>
      <p:pic>
        <p:nvPicPr>
          <p:cNvPr id="12" name="Picture 11"/>
          <p:cNvPicPr>
            <a:picLocks noChangeAspect="1" noChangeArrowheads="1"/>
          </p:cNvPicPr>
          <p:nvPr/>
        </p:nvPicPr>
        <p:blipFill>
          <a:blip r:embed="rId3"/>
          <a:srcRect/>
          <a:stretch>
            <a:fillRect/>
          </a:stretch>
        </p:blipFill>
        <p:spPr bwMode="auto">
          <a:xfrm>
            <a:off x="941648" y="4985729"/>
            <a:ext cx="904875" cy="819150"/>
          </a:xfrm>
          <a:prstGeom prst="rect">
            <a:avLst/>
          </a:prstGeom>
          <a:solidFill>
            <a:srgbClr val="BFE23E"/>
          </a:solidFill>
          <a:ln w="9525">
            <a:noFill/>
            <a:miter lim="800000"/>
            <a:headEnd/>
            <a:tailEnd/>
          </a:ln>
          <a:effectLst/>
        </p:spPr>
      </p:pic>
      <p:cxnSp>
        <p:nvCxnSpPr>
          <p:cNvPr id="13" name="Elbow Connector 12"/>
          <p:cNvCxnSpPr/>
          <p:nvPr/>
        </p:nvCxnSpPr>
        <p:spPr>
          <a:xfrm>
            <a:off x="278115" y="3891447"/>
            <a:ext cx="914400" cy="9144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2"/>
          <p:cNvSpPr/>
          <p:nvPr/>
        </p:nvSpPr>
        <p:spPr>
          <a:xfrm>
            <a:off x="3136491" y="3286674"/>
            <a:ext cx="8136534" cy="3046988"/>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First section</a:t>
            </a:r>
          </a:p>
          <a:p>
            <a:pPr marL="800100" lvl="1" indent="-342900">
              <a:spcBef>
                <a:spcPts val="600"/>
              </a:spcBef>
              <a:spcAft>
                <a:spcPts val="600"/>
              </a:spcAft>
              <a:buFont typeface="Wingdings" pitchFamily="2" charset="2"/>
              <a:buChar char="v"/>
            </a:pPr>
            <a:r>
              <a:rPr lang="en-GB" dirty="0">
                <a:latin typeface="Arial" panose="020B0604020202020204" pitchFamily="34" charset="0"/>
                <a:cs typeface="Arial" panose="020B0604020202020204" pitchFamily="34" charset="0"/>
              </a:rPr>
              <a:t>Repository document for all adopted national and EU level end-of-waste, alternative raw material and by-product criteria in the EU and compare 2 selected EU countries with current situation in Türkiye in terms of legislation including strategy papers, administrative procedures, plans, laws, acts and regulations.</a:t>
            </a:r>
            <a:endParaRPr lang="uk-UA"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Second section</a:t>
            </a:r>
          </a:p>
          <a:p>
            <a:pPr marL="800100" lvl="1" indent="-342900">
              <a:spcBef>
                <a:spcPts val="600"/>
              </a:spcBef>
              <a:spcAft>
                <a:spcPts val="600"/>
              </a:spcAft>
              <a:buFont typeface="Wingdings" pitchFamily="2" charset="2"/>
              <a:buChar char="v"/>
            </a:pPr>
            <a:r>
              <a:rPr lang="en-US" dirty="0">
                <a:latin typeface="Arial" panose="020B0604020202020204" pitchFamily="34" charset="0"/>
                <a:cs typeface="Arial" panose="020B0604020202020204" pitchFamily="34" charset="0"/>
              </a:rPr>
              <a:t>Member States' practices regarding implementation and verification of provisions on end-of-waste criteria and by-product conditions</a:t>
            </a:r>
          </a:p>
        </p:txBody>
      </p:sp>
      <p:sp>
        <p:nvSpPr>
          <p:cNvPr id="16" name="TextBox 15">
            <a:extLst>
              <a:ext uri="{FF2B5EF4-FFF2-40B4-BE49-F238E27FC236}">
                <a16:creationId xmlns:a16="http://schemas.microsoft.com/office/drawing/2014/main" id="{B951F45F-8A24-46DE-B049-8E43CEE0D828}"/>
              </a:ext>
            </a:extLst>
          </p:cNvPr>
          <p:cNvSpPr txBox="1"/>
          <p:nvPr/>
        </p:nvSpPr>
        <p:spPr>
          <a:xfrm>
            <a:off x="2803581" y="2746229"/>
            <a:ext cx="8469443" cy="461665"/>
          </a:xfrm>
          <a:prstGeom prst="rect">
            <a:avLst/>
          </a:prstGeom>
          <a:solidFill>
            <a:srgbClr val="BFE23E"/>
          </a:solidFill>
        </p:spPr>
        <p:txBody>
          <a:bodyPr wrap="square" rtlCol="0">
            <a:spAutoFit/>
          </a:bodyPr>
          <a:lstStyle/>
          <a:p>
            <a:pPr algn="ctr"/>
            <a:r>
              <a:rPr lang="en-US" altLang="ko-KR" sz="2400" b="1" dirty="0">
                <a:cs typeface="Arial" pitchFamily="34" charset="0"/>
              </a:rPr>
              <a:t>2 section report on benchmark analysis </a:t>
            </a:r>
          </a:p>
        </p:txBody>
      </p:sp>
      <p:sp>
        <p:nvSpPr>
          <p:cNvPr id="17"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
          <p:cNvSpPr/>
          <p:nvPr/>
        </p:nvSpPr>
        <p:spPr>
          <a:xfrm>
            <a:off x="2081270" y="2591277"/>
            <a:ext cx="1492689" cy="646331"/>
          </a:xfrm>
          <a:prstGeom prst="rect">
            <a:avLst/>
          </a:prstGeom>
        </p:spPr>
        <p:txBody>
          <a:bodyPr wrap="square">
            <a:spAutoFit/>
          </a:bodyPr>
          <a:lstStyle/>
          <a:p>
            <a:pPr algn="ctr"/>
            <a:r>
              <a:rPr lang="en-US" altLang="ko-KR" b="1" dirty="0">
                <a:solidFill>
                  <a:schemeClr val="bg1"/>
                </a:solidFill>
                <a:cs typeface="Arial" pitchFamily="34" charset="0"/>
              </a:rPr>
              <a:t>Task</a:t>
            </a:r>
          </a:p>
          <a:p>
            <a:pPr algn="ctr"/>
            <a:r>
              <a:rPr lang="en-US" altLang="ko-KR" b="1" dirty="0">
                <a:solidFill>
                  <a:schemeClr val="bg1"/>
                </a:solidFill>
                <a:cs typeface="Arial" pitchFamily="34" charset="0"/>
              </a:rPr>
              <a:t>2.1</a:t>
            </a:r>
            <a:endParaRPr lang="ko-KR" altLang="en-US" b="1" dirty="0">
              <a:solidFill>
                <a:schemeClr val="bg1"/>
              </a:solidFill>
              <a:cs typeface="Arial" pitchFamily="34" charset="0"/>
            </a:endParaRPr>
          </a:p>
        </p:txBody>
      </p:sp>
      <p:sp>
        <p:nvSpPr>
          <p:cNvPr id="4" name="TextBox 3">
            <a:extLst>
              <a:ext uri="{FF2B5EF4-FFF2-40B4-BE49-F238E27FC236}">
                <a16:creationId xmlns:a16="http://schemas.microsoft.com/office/drawing/2014/main" id="{D59CD91D-737A-4DEB-98D8-DC742609051B}"/>
              </a:ext>
            </a:extLst>
          </p:cNvPr>
          <p:cNvSpPr txBox="1"/>
          <p:nvPr/>
        </p:nvSpPr>
        <p:spPr>
          <a:xfrm>
            <a:off x="2599631" y="2025734"/>
            <a:ext cx="7200000" cy="2848472"/>
          </a:xfrm>
          <a:prstGeom prst="rect">
            <a:avLst/>
          </a:prstGeom>
          <a:solidFill>
            <a:srgbClr val="BFE23E"/>
          </a:solidFill>
        </p:spPr>
        <p:txBody>
          <a:bodyPr wrap="square">
            <a:spAutoFit/>
          </a:bodyPr>
          <a:lstStyle>
            <a:defPPr>
              <a:defRPr lang="en-US"/>
            </a:defPPr>
            <a:lvl1pPr marL="270510" marR="14605" indent="-6985" algn="just">
              <a:lnSpc>
                <a:spcPct val="115000"/>
              </a:lnSpc>
              <a:spcAft>
                <a:spcPts val="1000"/>
              </a:spcAft>
              <a:tabLst>
                <a:tab pos="270510" algn="l"/>
                <a:tab pos="685800" algn="l"/>
                <a:tab pos="914400" algn="l"/>
              </a:tabLst>
              <a:defRPr sz="2000" b="1">
                <a:solidFill>
                  <a:srgbClr val="002060"/>
                </a:solidFill>
                <a:latin typeface="Arial" panose="020B0604020202020204" pitchFamily="34" charset="0"/>
                <a:ea typeface="Times New Roman" panose="02020603050405020304" pitchFamily="18" charset="0"/>
                <a:cs typeface="Arial" panose="020B0604020202020204" pitchFamily="34" charset="0"/>
              </a:defRPr>
            </a:lvl1pPr>
          </a:lstStyle>
          <a:p>
            <a:pPr algn="ctr"/>
            <a:endParaRPr lang="tr-TR" sz="1800" b="1" dirty="0">
              <a:solidFill>
                <a:schemeClr val="tx1"/>
              </a:solidFill>
              <a:effectLst/>
              <a:latin typeface="Arial" panose="020B0604020202020204" pitchFamily="34" charset="0"/>
              <a:ea typeface="Calibri" panose="020F0502020204030204" pitchFamily="34" charset="0"/>
            </a:endParaRPr>
          </a:p>
          <a:p>
            <a:pPr marL="6350" indent="-6350" algn="ctr"/>
            <a:r>
              <a:rPr lang="bg-BG" sz="2400" b="1" dirty="0">
                <a:solidFill>
                  <a:schemeClr val="tx1"/>
                </a:solidFill>
                <a:effectLst/>
                <a:latin typeface="Arial" panose="020B0604020202020204" pitchFamily="34" charset="0"/>
                <a:ea typeface="Calibri" panose="020F0502020204030204" pitchFamily="34" charset="0"/>
              </a:rPr>
              <a:t>Component </a:t>
            </a:r>
            <a:r>
              <a:rPr lang="en-US" sz="2400" b="1" dirty="0">
                <a:solidFill>
                  <a:schemeClr val="tx1"/>
                </a:solidFill>
                <a:effectLst/>
                <a:ea typeface="Calibri" panose="020F0502020204030204" pitchFamily="34" charset="0"/>
              </a:rPr>
              <a:t>2</a:t>
            </a:r>
            <a:endParaRPr lang="tr-TR" sz="2400" dirty="0">
              <a:solidFill>
                <a:schemeClr val="tx1"/>
              </a:solidFill>
              <a:ea typeface="Calibri" panose="020F0502020204030204" pitchFamily="34" charset="0"/>
            </a:endParaRPr>
          </a:p>
          <a:p>
            <a:pPr marL="6350" indent="-6350" algn="ctr"/>
            <a:r>
              <a:rPr lang="en-US" sz="2400" dirty="0">
                <a:solidFill>
                  <a:schemeClr val="tx1"/>
                </a:solidFill>
                <a:ea typeface="Calibri" panose="020F0502020204030204" pitchFamily="34" charset="0"/>
              </a:rPr>
              <a:t>Development of national strategy and technical capacity about implementation of End-of-Waste criteria in Türkiye</a:t>
            </a:r>
          </a:p>
          <a:p>
            <a:pPr algn="ct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4721902"/>
            <a:ext cx="12192000" cy="2136098"/>
          </a:xfrm>
          <a:prstGeom prst="rect">
            <a:avLst/>
          </a:prstGeom>
          <a:noFill/>
          <a:ln w="9525">
            <a:noFill/>
            <a:miter lim="800000"/>
            <a:headEnd/>
            <a:tailEnd/>
          </a:ln>
          <a:effectLst/>
        </p:spPr>
      </p:pic>
      <p:pic>
        <p:nvPicPr>
          <p:cNvPr id="5" name="Picture 4" descr="A picture containing graphics, graphic design, logo, font&#10;&#10;Description automatically generated">
            <a:extLst>
              <a:ext uri="{FF2B5EF4-FFF2-40B4-BE49-F238E27FC236}">
                <a16:creationId xmlns:a16="http://schemas.microsoft.com/office/drawing/2014/main" id="{DE892897-0260-80C8-CF18-E06A18C8E1D5}"/>
              </a:ext>
            </a:extLst>
          </p:cNvPr>
          <p:cNvPicPr>
            <a:picLocks noChangeAspect="1"/>
          </p:cNvPicPr>
          <p:nvPr/>
        </p:nvPicPr>
        <p:blipFill>
          <a:blip r:embed="rId3"/>
          <a:stretch>
            <a:fillRect/>
          </a:stretch>
        </p:blipFill>
        <p:spPr>
          <a:xfrm>
            <a:off x="5183210" y="5072905"/>
            <a:ext cx="1821181" cy="831236"/>
          </a:xfrm>
          <a:prstGeom prst="rect">
            <a:avLst/>
          </a:prstGeom>
        </p:spPr>
      </p:pic>
      <p:sp>
        <p:nvSpPr>
          <p:cNvPr id="6"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607">
            <a:extLst>
              <a:ext uri="{FF2B5EF4-FFF2-40B4-BE49-F238E27FC236}">
                <a16:creationId xmlns:a16="http://schemas.microsoft.com/office/drawing/2014/main" id="{2C92B390-C93E-4CAC-AEE7-C3752E626ECE}"/>
              </a:ext>
            </a:extLst>
          </p:cNvPr>
          <p:cNvSpPr/>
          <p:nvPr/>
        </p:nvSpPr>
        <p:spPr>
          <a:xfrm>
            <a:off x="859219" y="3089073"/>
            <a:ext cx="3068207" cy="353494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TextBox 28">
            <a:extLst>
              <a:ext uri="{FF2B5EF4-FFF2-40B4-BE49-F238E27FC236}">
                <a16:creationId xmlns:a16="http://schemas.microsoft.com/office/drawing/2014/main" id="{B951F45F-8A24-46DE-B049-8E43CEE0D828}"/>
              </a:ext>
            </a:extLst>
          </p:cNvPr>
          <p:cNvSpPr txBox="1"/>
          <p:nvPr/>
        </p:nvSpPr>
        <p:spPr>
          <a:xfrm>
            <a:off x="1008909" y="2399228"/>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2.1.1 </a:t>
            </a:r>
            <a:endParaRPr lang="ko-KR" altLang="en-US" sz="2000" b="1" dirty="0">
              <a:cs typeface="Arial" pitchFamily="34" charset="0"/>
            </a:endParaRPr>
          </a:p>
        </p:txBody>
      </p:sp>
      <p:sp>
        <p:nvSpPr>
          <p:cNvPr id="4" name="Прямоугольник 3"/>
          <p:cNvSpPr/>
          <p:nvPr/>
        </p:nvSpPr>
        <p:spPr>
          <a:xfrm>
            <a:off x="859218" y="3642612"/>
            <a:ext cx="3068207" cy="1323439"/>
          </a:xfrm>
          <a:prstGeom prst="rect">
            <a:avLst/>
          </a:prstGeom>
        </p:spPr>
        <p:txBody>
          <a:bodyPr wrap="square">
            <a:spAutoFit/>
          </a:bodyPr>
          <a:lstStyle/>
          <a:p>
            <a:pPr lvl="0" algn="just">
              <a:spcAft>
                <a:spcPts val="0"/>
              </a:spcAft>
              <a:buClr>
                <a:srgbClr val="336699"/>
              </a:buClr>
              <a:tabLst>
                <a:tab pos="180340" algn="l"/>
                <a:tab pos="1260475" algn="l"/>
              </a:tabLst>
            </a:pPr>
            <a:r>
              <a:rPr lang="en-GB" sz="1600" b="1" dirty="0">
                <a:cs typeface="Arial" panose="020B0604020202020204" pitchFamily="34" charset="0"/>
              </a:rPr>
              <a:t>Impact assessment studies on End-of-Waste Criteria for iron, steel and aluminium scrap, glass cullet and copper scrap according to Turkish context</a:t>
            </a:r>
            <a:endParaRPr lang="en-US" sz="1600" b="1" dirty="0">
              <a:cs typeface="Arial" panose="020B0604020202020204" pitchFamily="34" charset="0"/>
            </a:endParaRPr>
          </a:p>
        </p:txBody>
      </p:sp>
      <p:sp>
        <p:nvSpPr>
          <p:cNvPr id="34" name="TextBox 33">
            <a:extLst>
              <a:ext uri="{FF2B5EF4-FFF2-40B4-BE49-F238E27FC236}">
                <a16:creationId xmlns:a16="http://schemas.microsoft.com/office/drawing/2014/main" id="{B951F45F-8A24-46DE-B049-8E43CEE0D828}"/>
              </a:ext>
            </a:extLst>
          </p:cNvPr>
          <p:cNvSpPr txBox="1"/>
          <p:nvPr/>
        </p:nvSpPr>
        <p:spPr>
          <a:xfrm>
            <a:off x="4759209" y="2399228"/>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2.1.2 </a:t>
            </a:r>
            <a:endParaRPr lang="ko-KR" altLang="en-US" sz="2000" b="1" dirty="0">
              <a:cs typeface="Arial" pitchFamily="34" charset="0"/>
            </a:endParaRPr>
          </a:p>
        </p:txBody>
      </p:sp>
      <p:sp>
        <p:nvSpPr>
          <p:cNvPr id="35" name="TextBox 34">
            <a:extLst>
              <a:ext uri="{FF2B5EF4-FFF2-40B4-BE49-F238E27FC236}">
                <a16:creationId xmlns:a16="http://schemas.microsoft.com/office/drawing/2014/main" id="{B951F45F-8A24-46DE-B049-8E43CEE0D828}"/>
              </a:ext>
            </a:extLst>
          </p:cNvPr>
          <p:cNvSpPr txBox="1"/>
          <p:nvPr/>
        </p:nvSpPr>
        <p:spPr>
          <a:xfrm>
            <a:off x="8389174" y="2405488"/>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2.1.3 </a:t>
            </a:r>
            <a:endParaRPr lang="ko-KR" altLang="en-US" sz="2000" b="1" dirty="0">
              <a:cs typeface="Arial" pitchFamily="34" charset="0"/>
            </a:endParaRPr>
          </a:p>
        </p:txBody>
      </p:sp>
      <p:sp>
        <p:nvSpPr>
          <p:cNvPr id="45" name="Rectangle 3607">
            <a:extLst>
              <a:ext uri="{FF2B5EF4-FFF2-40B4-BE49-F238E27FC236}">
                <a16:creationId xmlns:a16="http://schemas.microsoft.com/office/drawing/2014/main" id="{2C92B390-C93E-4CAC-AEE7-C3752E626ECE}"/>
              </a:ext>
            </a:extLst>
          </p:cNvPr>
          <p:cNvSpPr/>
          <p:nvPr/>
        </p:nvSpPr>
        <p:spPr>
          <a:xfrm>
            <a:off x="4487209" y="3089073"/>
            <a:ext cx="3312825" cy="353494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Прямокутник 26"/>
          <p:cNvSpPr/>
          <p:nvPr/>
        </p:nvSpPr>
        <p:spPr>
          <a:xfrm>
            <a:off x="270911" y="1828799"/>
            <a:ext cx="11694160" cy="3897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a:solidFill>
                  <a:schemeClr val="bg1"/>
                </a:solidFill>
                <a:latin typeface="Arial" panose="020B0604020202020204" pitchFamily="34" charset="0"/>
                <a:cs typeface="Arial" panose="020B0604020202020204" pitchFamily="34" charset="0"/>
              </a:rPr>
              <a:t>Activity 2.1 Preparation of draft Technical Regulations</a:t>
            </a:r>
          </a:p>
        </p:txBody>
      </p:sp>
      <p:sp>
        <p:nvSpPr>
          <p:cNvPr id="49" name="Прямоугольник 41"/>
          <p:cNvSpPr/>
          <p:nvPr/>
        </p:nvSpPr>
        <p:spPr>
          <a:xfrm>
            <a:off x="1872183" y="3166655"/>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50" name="Прямоугольник 3"/>
          <p:cNvSpPr/>
          <p:nvPr/>
        </p:nvSpPr>
        <p:spPr>
          <a:xfrm>
            <a:off x="4437089" y="3486442"/>
            <a:ext cx="3235347" cy="1569660"/>
          </a:xfrm>
          <a:prstGeom prst="rect">
            <a:avLst/>
          </a:prstGeom>
        </p:spPr>
        <p:txBody>
          <a:bodyPr wrap="square">
            <a:spAutoFit/>
          </a:bodyPr>
          <a:lstStyle/>
          <a:p>
            <a:pPr algn="just">
              <a:buClr>
                <a:srgbClr val="336699"/>
              </a:buClr>
              <a:tabLst>
                <a:tab pos="180340" algn="l"/>
                <a:tab pos="1260475" algn="l"/>
              </a:tabLst>
            </a:pPr>
            <a:r>
              <a:rPr lang="en-US" sz="1600" b="1" dirty="0">
                <a:cs typeface="Arial" panose="020B0604020202020204" pitchFamily="34" charset="0"/>
              </a:rPr>
              <a:t>Nine workshops</a:t>
            </a:r>
            <a:r>
              <a:rPr lang="en-GB" sz="1600" b="1" dirty="0">
                <a:cs typeface="Arial" panose="020B0604020202020204" pitchFamily="34" charset="0"/>
              </a:rPr>
              <a:t> on Impact assessment studies</a:t>
            </a:r>
            <a:r>
              <a:rPr lang="en-US" sz="1600" b="1" dirty="0">
                <a:cs typeface="Arial" panose="020B0604020202020204" pitchFamily="34" charset="0"/>
              </a:rPr>
              <a:t> </a:t>
            </a:r>
          </a:p>
          <a:p>
            <a:pPr algn="just">
              <a:buClr>
                <a:srgbClr val="336699"/>
              </a:buClr>
              <a:tabLst>
                <a:tab pos="180340" algn="l"/>
                <a:tab pos="1260475" algn="l"/>
              </a:tabLst>
            </a:pPr>
            <a:r>
              <a:rPr lang="en-US" sz="1600" b="1" dirty="0">
                <a:cs typeface="Arial" panose="020B0604020202020204" pitchFamily="34" charset="0"/>
              </a:rPr>
              <a:t>Three separate workshops for each of the waste streams (iron, steel and aluminium scrap, glass cullet and copper scrap)</a:t>
            </a:r>
            <a:endParaRPr lang="en-US" sz="16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61" name="Прямоугольник 41"/>
          <p:cNvSpPr/>
          <p:nvPr/>
        </p:nvSpPr>
        <p:spPr>
          <a:xfrm>
            <a:off x="5652570" y="3172430"/>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62" name="Rectangle 3607">
            <a:extLst>
              <a:ext uri="{FF2B5EF4-FFF2-40B4-BE49-F238E27FC236}">
                <a16:creationId xmlns:a16="http://schemas.microsoft.com/office/drawing/2014/main" id="{2C92B390-C93E-4CAC-AEE7-C3752E626ECE}"/>
              </a:ext>
            </a:extLst>
          </p:cNvPr>
          <p:cNvSpPr/>
          <p:nvPr/>
        </p:nvSpPr>
        <p:spPr>
          <a:xfrm>
            <a:off x="8229600" y="3089073"/>
            <a:ext cx="3087976" cy="353494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3" name="Прямоугольник 41"/>
          <p:cNvSpPr/>
          <p:nvPr/>
        </p:nvSpPr>
        <p:spPr>
          <a:xfrm>
            <a:off x="9327032" y="3172430"/>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64" name="Прямоугольник 3"/>
          <p:cNvSpPr/>
          <p:nvPr/>
        </p:nvSpPr>
        <p:spPr>
          <a:xfrm>
            <a:off x="8579151" y="3563564"/>
            <a:ext cx="2538034" cy="338554"/>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cs typeface="Arial" panose="020B0604020202020204" pitchFamily="34" charset="0"/>
              </a:rPr>
              <a:t>Draft Technical Regulations</a:t>
            </a:r>
            <a:endParaRPr lang="en-US" sz="16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66" name="Прямоугольник 3"/>
          <p:cNvSpPr/>
          <p:nvPr/>
        </p:nvSpPr>
        <p:spPr>
          <a:xfrm>
            <a:off x="4487208" y="5104791"/>
            <a:ext cx="3185229" cy="1569660"/>
          </a:xfrm>
          <a:prstGeom prst="rect">
            <a:avLst/>
          </a:prstGeom>
        </p:spPr>
        <p:txBody>
          <a:bodyPr wrap="square">
            <a:spAutoFit/>
          </a:bodyPr>
          <a:lstStyle/>
          <a:p>
            <a:pPr lvl="0" algn="just">
              <a:spcAft>
                <a:spcPts val="0"/>
              </a:spcAft>
              <a:buClr>
                <a:srgbClr val="336699"/>
              </a:buClr>
              <a:buFont typeface="Wingdings" pitchFamily="2" charset="2"/>
              <a:buChar char="v"/>
              <a:tabLst>
                <a:tab pos="180340" algn="l"/>
                <a:tab pos="1260475" algn="l"/>
              </a:tabLst>
            </a:pPr>
            <a:r>
              <a:rPr lang="en-GB" sz="1600" b="1" dirty="0">
                <a:cs typeface="Arial" panose="020B0604020202020204" pitchFamily="34" charset="0"/>
              </a:rPr>
              <a:t> environmental and human health impact assessment</a:t>
            </a:r>
          </a:p>
          <a:p>
            <a:pPr algn="just">
              <a:buClr>
                <a:srgbClr val="336699"/>
              </a:buClr>
              <a:buFont typeface="Wingdings" pitchFamily="2" charset="2"/>
              <a:buChar char="v"/>
              <a:tabLst>
                <a:tab pos="180340" algn="l"/>
                <a:tab pos="1260475" algn="l"/>
              </a:tabLst>
            </a:pPr>
            <a:r>
              <a:rPr lang="en-US" sz="1600" b="1" dirty="0">
                <a:cs typeface="Arial" panose="020B0604020202020204" pitchFamily="34" charset="0"/>
              </a:rPr>
              <a:t> economic and market impact assessment</a:t>
            </a:r>
          </a:p>
          <a:p>
            <a:pPr algn="just">
              <a:buClr>
                <a:srgbClr val="336699"/>
              </a:buClr>
              <a:buFont typeface="Wingdings" pitchFamily="2" charset="2"/>
              <a:buChar char="v"/>
              <a:tabLst>
                <a:tab pos="180340" algn="l"/>
                <a:tab pos="1260475" algn="l"/>
              </a:tabLst>
            </a:pPr>
            <a:r>
              <a:rPr lang="en-US" sz="1600" b="1" dirty="0">
                <a:cs typeface="Arial" panose="020B0604020202020204" pitchFamily="34" charset="0"/>
              </a:rPr>
              <a:t>legislative and social impact assessments</a:t>
            </a:r>
          </a:p>
        </p:txBody>
      </p:sp>
      <p:sp>
        <p:nvSpPr>
          <p:cNvPr id="67" name="Прямоугольник 3"/>
          <p:cNvSpPr/>
          <p:nvPr/>
        </p:nvSpPr>
        <p:spPr>
          <a:xfrm>
            <a:off x="8229602" y="4089130"/>
            <a:ext cx="3087975" cy="1569660"/>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cs typeface="Arial" panose="020B0604020202020204" pitchFamily="34" charset="0"/>
              </a:rPr>
              <a:t>3 Draft Technical Regulations on establishing criteria determining when certain types of metal (iron, steel and aluminium) scrap, glass cullet and copper scrap cease to be waste</a:t>
            </a:r>
            <a:endParaRPr lang="en-US" sz="16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30"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
        <p:nvSpPr>
          <p:cNvPr id="31" name="Прямоугольник 3"/>
          <p:cNvSpPr/>
          <p:nvPr/>
        </p:nvSpPr>
        <p:spPr>
          <a:xfrm>
            <a:off x="8229600" y="5656137"/>
            <a:ext cx="3087973" cy="584775"/>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cs typeface="Arial" panose="020B0604020202020204" pitchFamily="34" charset="0"/>
              </a:rPr>
              <a:t>Draft Regulation on general principles of end-of waste criteria</a:t>
            </a:r>
            <a:endParaRPr lang="en-US" sz="1600" b="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5751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413261"/>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Прямоугольник 2"/>
          <p:cNvSpPr/>
          <p:nvPr/>
        </p:nvSpPr>
        <p:spPr>
          <a:xfrm>
            <a:off x="2230581" y="2413261"/>
            <a:ext cx="7465523" cy="3477875"/>
          </a:xfrm>
          <a:prstGeom prst="rect">
            <a:avLst/>
          </a:prstGeom>
        </p:spPr>
        <p:txBody>
          <a:bodyPr wrap="square">
            <a:spAutoFit/>
          </a:bodyPr>
          <a:lstStyle/>
          <a:p>
            <a:pPr indent="-342900">
              <a:spcBef>
                <a:spcPts val="600"/>
              </a:spcBef>
              <a:spcAft>
                <a:spcPts val="600"/>
              </a:spcAft>
            </a:pPr>
            <a:r>
              <a:rPr lang="en-GB" dirty="0">
                <a:latin typeface="Arial" panose="020B0604020202020204" pitchFamily="34" charset="0"/>
                <a:cs typeface="Arial" panose="020B0604020202020204" pitchFamily="34" charset="0"/>
              </a:rPr>
              <a:t>End-of-waste criteria are not compulsory, </a:t>
            </a:r>
            <a:r>
              <a:rPr lang="en-US" b="1" dirty="0">
                <a:latin typeface="Arial" panose="020B0604020202020204" pitchFamily="34" charset="0"/>
                <a:cs typeface="Arial" panose="020B0604020202020204" pitchFamily="34" charset="0"/>
              </a:rPr>
              <a:t>choice / benefit  </a:t>
            </a:r>
            <a:r>
              <a:rPr lang="en-US" dirty="0">
                <a:latin typeface="Arial" panose="020B0604020202020204" pitchFamily="34" charset="0"/>
                <a:cs typeface="Arial" panose="020B0604020202020204" pitchFamily="34" charset="0"/>
              </a:rPr>
              <a:t>whether to seek end-of-waste certification or continue to manage the material as waste</a:t>
            </a:r>
            <a:endParaRPr lang="en-GB"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Waste Framework Directive 2008/98/EC </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333/2011 on determining the criteria for end of waste status regarding iron, steel and aluminium scrap</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1179/2012 on determining the criteria for end of waste status in relation to glass gullet</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715/2013 on determining criteria for end  of waste status regarding copper scrap</a:t>
            </a:r>
          </a:p>
        </p:txBody>
      </p:sp>
      <p:sp>
        <p:nvSpPr>
          <p:cNvPr id="16" name="Прямокутник 26"/>
          <p:cNvSpPr/>
          <p:nvPr/>
        </p:nvSpPr>
        <p:spPr>
          <a:xfrm>
            <a:off x="278115" y="1917241"/>
            <a:ext cx="11556000" cy="36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2.1 Preparation of draft Technical Regulations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413261"/>
            <a:ext cx="1959671" cy="1528912"/>
          </a:xfrm>
          <a:prstGeom prst="rect">
            <a:avLst/>
          </a:prstGeom>
          <a:solidFill>
            <a:schemeClr val="accent1"/>
          </a:solidFill>
        </p:spPr>
      </p:pic>
      <p:sp>
        <p:nvSpPr>
          <p:cNvPr id="9"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195298"/>
            <a:ext cx="10854017" cy="4662702"/>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grpSp>
      <p:sp>
        <p:nvSpPr>
          <p:cNvPr id="3" name="Прямоугольник 2"/>
          <p:cNvSpPr/>
          <p:nvPr/>
        </p:nvSpPr>
        <p:spPr>
          <a:xfrm>
            <a:off x="2030362" y="2260226"/>
            <a:ext cx="8131274" cy="3970318"/>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Report of Impact assessment studies on End-of-Waste Criteria for iron, steel and aluminium scrap, glass cullet and copper scrap according to Turkish context  as described in the section 1.5 of the JRC’s End-of-Waste Criteria report</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comparison of impacts with “end-of-waste criteria scenario” with “no action or business as usual scenario”</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Economic and market impact assessment </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Legislative impact assessment </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Social impact assessment </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Previous studies on impact assessment studies from the EU member states or JRC will be used as guidance </a:t>
            </a:r>
          </a:p>
          <a:p>
            <a:pPr marL="800100" lvl="1" indent="-342900">
              <a:spcBef>
                <a:spcPts val="600"/>
              </a:spcBef>
              <a:spcAft>
                <a:spcPts val="600"/>
              </a:spcAft>
              <a:buFont typeface="Wingdings" pitchFamily="2" charset="2"/>
              <a:buChar char="v"/>
            </a:pPr>
            <a:r>
              <a:rPr lang="en-US" sz="1600" dirty="0">
                <a:latin typeface="Arial" panose="020B0604020202020204" pitchFamily="34" charset="0"/>
                <a:cs typeface="Arial" panose="020B0604020202020204" pitchFamily="34" charset="0"/>
              </a:rPr>
              <a:t>The results of the workshops described in Activity 2.1.2 will be integrated into this report</a:t>
            </a:r>
          </a:p>
        </p:txBody>
      </p:sp>
      <p:sp>
        <p:nvSpPr>
          <p:cNvPr id="16" name="Прямокутник 26"/>
          <p:cNvSpPr/>
          <p:nvPr/>
        </p:nvSpPr>
        <p:spPr>
          <a:xfrm>
            <a:off x="539649" y="1265779"/>
            <a:ext cx="11242623" cy="4029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Arial" panose="020B0604020202020204" pitchFamily="34" charset="0"/>
                <a:cs typeface="Arial" panose="020B0604020202020204" pitchFamily="34" charset="0"/>
              </a:rPr>
              <a:t>Activity 2.1 Preparation of draft Technical Regulations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3" y="2293498"/>
            <a:ext cx="1702787" cy="1213911"/>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1217925" y="1733632"/>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2.1.1</a:t>
            </a:r>
            <a:endParaRPr lang="ko-KR" altLang="en-US" sz="2400" b="1" dirty="0">
              <a:cs typeface="Arial" pitchFamily="34" charset="0"/>
            </a:endParaRP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794939"/>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Прямоугольник 2"/>
          <p:cNvSpPr/>
          <p:nvPr/>
        </p:nvSpPr>
        <p:spPr>
          <a:xfrm>
            <a:off x="2410465" y="2794941"/>
            <a:ext cx="7465523" cy="363176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Nine workshops on Impact Assessment Studies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For each of the waste streams (iron, steel and aluminium scrap, glass cullet and copper scrap, three separate workshops will be organised</a:t>
            </a:r>
            <a:endParaRPr lang="uk-UA"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First workshop about environmental and human health impact assessment</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Second workshop about economic and market impact assessment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Third workshop will cover legislative and social impact assessments together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Activity reports of workshops</a:t>
            </a:r>
            <a:r>
              <a:rPr lang="uk-UA" dirty="0">
                <a:latin typeface="Arial" panose="020B0604020202020204" pitchFamily="34" charset="0"/>
                <a:cs typeface="Arial" panose="020B0604020202020204" pitchFamily="34" charset="0"/>
              </a:rPr>
              <a:t> </a:t>
            </a:r>
          </a:p>
        </p:txBody>
      </p:sp>
      <p:sp>
        <p:nvSpPr>
          <p:cNvPr id="16" name="Прямокутник 26"/>
          <p:cNvSpPr/>
          <p:nvPr/>
        </p:nvSpPr>
        <p:spPr>
          <a:xfrm>
            <a:off x="358380" y="1807161"/>
            <a:ext cx="11475240" cy="4029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Arial" panose="020B0604020202020204" pitchFamily="34" charset="0"/>
                <a:cs typeface="Arial" panose="020B0604020202020204" pitchFamily="34" charset="0"/>
              </a:rPr>
              <a:t>Activity 2.1 Preparation of draft Technical Regulations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794939"/>
            <a:ext cx="1959671" cy="1528912"/>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1217925" y="2333277"/>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2.1.2</a:t>
            </a:r>
            <a:endParaRPr lang="ko-KR" altLang="en-US" sz="2400" b="1" dirty="0">
              <a:cs typeface="Arial" pitchFamily="34" charset="0"/>
            </a:endParaRPr>
          </a:p>
        </p:txBody>
      </p:sp>
      <p:sp>
        <p:nvSpPr>
          <p:cNvPr id="10" name="Прямокутник 26">
            <a:extLst>
              <a:ext uri="{FF2B5EF4-FFF2-40B4-BE49-F238E27FC236}">
                <a16:creationId xmlns:a16="http://schemas.microsoft.com/office/drawing/2014/main" id="{FA3D2BD6-8E5F-4692-A341-C7C961F4D284}"/>
              </a:ext>
            </a:extLst>
          </p:cNvPr>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824437"/>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Прямоугольник 2"/>
          <p:cNvSpPr/>
          <p:nvPr/>
        </p:nvSpPr>
        <p:spPr>
          <a:xfrm>
            <a:off x="2230581" y="2944203"/>
            <a:ext cx="7465523" cy="3354765"/>
          </a:xfrm>
          <a:prstGeom prst="rect">
            <a:avLst/>
          </a:prstGeom>
        </p:spPr>
        <p:txBody>
          <a:bodyPr wrap="square">
            <a:spAutoFit/>
          </a:bodyPr>
          <a:lstStyle/>
          <a:p>
            <a:pPr indent="-342900">
              <a:spcBef>
                <a:spcPts val="600"/>
              </a:spcBef>
              <a:spcAft>
                <a:spcPts val="600"/>
              </a:spcAft>
            </a:pPr>
            <a:r>
              <a:rPr lang="en-GB" dirty="0">
                <a:latin typeface="Arial" panose="020B0604020202020204" pitchFamily="34" charset="0"/>
                <a:cs typeface="Arial" panose="020B0604020202020204" pitchFamily="34" charset="0"/>
              </a:rPr>
              <a:t>Waste Framework Directive 2008/98/EC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Draft Regulation on general principles of end-of waste criteria</a:t>
            </a:r>
          </a:p>
          <a:p>
            <a:pPr indent="-342900">
              <a:spcBef>
                <a:spcPts val="600"/>
              </a:spcBef>
              <a:spcAft>
                <a:spcPts val="600"/>
              </a:spcAft>
            </a:pPr>
            <a:r>
              <a:rPr lang="en-GB" dirty="0">
                <a:latin typeface="Arial" panose="020B0604020202020204" pitchFamily="34" charset="0"/>
                <a:cs typeface="Arial" panose="020B0604020202020204" pitchFamily="34" charset="0"/>
              </a:rPr>
              <a:t>Development of 3 Draft Technical Regulations </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333/2011 on determining the criteria for end of waste status regarding iron, steel and aluminium scrap</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1179/2012 on determining the criteria for end of waste status in relation to glass gullet</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Council Regulation (EU) No. 715/2013 on determining criteria for end  of waste status regarding copper scrap</a:t>
            </a:r>
          </a:p>
        </p:txBody>
      </p:sp>
      <p:sp>
        <p:nvSpPr>
          <p:cNvPr id="16" name="Прямокутник 26"/>
          <p:cNvSpPr/>
          <p:nvPr/>
        </p:nvSpPr>
        <p:spPr>
          <a:xfrm>
            <a:off x="397001" y="1839795"/>
            <a:ext cx="11456388" cy="43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2.1 Preparation of draft Technical Regulations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824437"/>
            <a:ext cx="1959671" cy="1528912"/>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1217925" y="2362775"/>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2.1.3</a:t>
            </a:r>
            <a:endParaRPr lang="ko-KR" altLang="en-US" sz="2400" b="1" dirty="0">
              <a:cs typeface="Arial" pitchFamily="34" charset="0"/>
            </a:endParaRPr>
          </a:p>
        </p:txBody>
      </p:sp>
      <p:sp>
        <p:nvSpPr>
          <p:cNvPr id="10" name="Прямокутник 26">
            <a:extLst>
              <a:ext uri="{FF2B5EF4-FFF2-40B4-BE49-F238E27FC236}">
                <a16:creationId xmlns:a16="http://schemas.microsoft.com/office/drawing/2014/main" id="{5CD1C6AB-D9FD-41F9-9A57-3E762C0022B7}"/>
              </a:ext>
            </a:extLst>
          </p:cNvPr>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794941"/>
            <a:ext cx="10654145" cy="4063059"/>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Прямоугольник 2"/>
          <p:cNvSpPr/>
          <p:nvPr/>
        </p:nvSpPr>
        <p:spPr>
          <a:xfrm>
            <a:off x="2230581" y="2914707"/>
            <a:ext cx="7465523" cy="3200876"/>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tr-TR" dirty="0">
                <a:latin typeface="Arial" panose="020B0604020202020204" pitchFamily="34" charset="0"/>
                <a:cs typeface="Arial" panose="020B0604020202020204" pitchFamily="34" charset="0"/>
              </a:rPr>
              <a:t>W</a:t>
            </a:r>
            <a:r>
              <a:rPr lang="en-US" dirty="0" err="1">
                <a:latin typeface="Arial" panose="020B0604020202020204" pitchFamily="34" charset="0"/>
                <a:cs typeface="Arial" panose="020B0604020202020204" pitchFamily="34" charset="0"/>
              </a:rPr>
              <a:t>aste</a:t>
            </a:r>
            <a:r>
              <a:rPr lang="en-US" dirty="0">
                <a:latin typeface="Arial" panose="020B0604020202020204" pitchFamily="34" charset="0"/>
                <a:cs typeface="Arial" panose="020B0604020202020204" pitchFamily="34" charset="0"/>
              </a:rPr>
              <a:t> input material for the recovery operation </a:t>
            </a:r>
            <a:r>
              <a:rPr lang="tr-TR" dirty="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permissible</a:t>
            </a:r>
            <a:r>
              <a:rPr lang="tr-T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tr-TR"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treatment processes and techniques </a:t>
            </a:r>
            <a:r>
              <a:rPr lang="tr-TR" dirty="0" err="1">
                <a:latin typeface="Arial" panose="020B0604020202020204" pitchFamily="34" charset="0"/>
                <a:cs typeface="Arial" panose="020B0604020202020204" pitchFamily="34" charset="0"/>
              </a:rPr>
              <a:t>are</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allowed</a:t>
            </a:r>
            <a:r>
              <a:rPr lang="tr-TR" dirty="0">
                <a:latin typeface="Arial" panose="020B0604020202020204" pitchFamily="34" charset="0"/>
                <a:cs typeface="Arial" panose="020B0604020202020204" pitchFamily="34" charset="0"/>
              </a:rPr>
              <a:t>. </a:t>
            </a:r>
          </a:p>
          <a:p>
            <a:pPr marL="342900" indent="-342900">
              <a:spcBef>
                <a:spcPts val="600"/>
              </a:spcBef>
              <a:spcAft>
                <a:spcPts val="600"/>
              </a:spcAft>
              <a:buFont typeface="Wingdings" panose="05000000000000000000" pitchFamily="2" charset="2"/>
              <a:buChar char="q"/>
            </a:pPr>
            <a:r>
              <a:rPr lang="tr-TR"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quality criteria applied to the end-of-waste materials </a:t>
            </a:r>
            <a:r>
              <a:rPr lang="tr-TR" dirty="0" err="1">
                <a:latin typeface="Arial" panose="020B0604020202020204" pitchFamily="34" charset="0"/>
                <a:cs typeface="Arial" panose="020B0604020202020204" pitchFamily="34" charset="0"/>
              </a:rPr>
              <a:t>are</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line with the applicable product standards, including limit values for pollutants where necessary</a:t>
            </a:r>
          </a:p>
          <a:p>
            <a:pPr marL="342900" indent="-342900">
              <a:spcBef>
                <a:spcPts val="600"/>
              </a:spcBef>
              <a:spcAft>
                <a:spcPts val="600"/>
              </a:spcAft>
              <a:buFont typeface="Wingdings" panose="05000000000000000000" pitchFamily="2" charset="2"/>
              <a:buChar char="q"/>
            </a:pPr>
            <a:r>
              <a:rPr lang="tr-TR" dirty="0">
                <a:latin typeface="Arial" panose="020B0604020202020204" pitchFamily="34" charset="0"/>
                <a:cs typeface="Arial" panose="020B0604020202020204" pitchFamily="34" charset="0"/>
              </a:rPr>
              <a:t>R</a:t>
            </a:r>
            <a:r>
              <a:rPr lang="en-US" dirty="0" err="1">
                <a:latin typeface="Arial" panose="020B0604020202020204" pitchFamily="34" charset="0"/>
                <a:cs typeface="Arial" panose="020B0604020202020204" pitchFamily="34" charset="0"/>
              </a:rPr>
              <a:t>equirements</a:t>
            </a:r>
            <a:r>
              <a:rPr lang="en-US"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are</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set for management systems to demonstrate compliance with the end-of-waste criteria</a:t>
            </a:r>
            <a:r>
              <a:rPr lang="tr-TR" dirty="0">
                <a:latin typeface="Arial" panose="020B0604020202020204" pitchFamily="34" charset="0"/>
                <a:cs typeface="Arial" panose="020B0604020202020204" pitchFamily="34" charset="0"/>
              </a:rPr>
              <a:t> i</a:t>
            </a:r>
            <a:r>
              <a:rPr lang="en-US" dirty="0" err="1">
                <a:latin typeface="Arial" panose="020B0604020202020204" pitchFamily="34" charset="0"/>
                <a:cs typeface="Arial" panose="020B0604020202020204" pitchFamily="34" charset="0"/>
              </a:rPr>
              <a:t>ncluding</a:t>
            </a:r>
            <a:r>
              <a:rPr lang="en-US" dirty="0">
                <a:latin typeface="Arial" panose="020B0604020202020204" pitchFamily="34" charset="0"/>
                <a:cs typeface="Arial" panose="020B0604020202020204" pitchFamily="34" charset="0"/>
              </a:rPr>
              <a:t> for quality control and self-monitoring, and accreditation</a:t>
            </a:r>
            <a:r>
              <a:rPr lang="tr-T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tr-TR" dirty="0">
                <a:latin typeface="Arial" panose="020B0604020202020204" pitchFamily="34" charset="0"/>
                <a:cs typeface="Arial" panose="020B0604020202020204" pitchFamily="34" charset="0"/>
              </a:rPr>
              <a:t>R</a:t>
            </a:r>
            <a:r>
              <a:rPr lang="en-US" dirty="0" err="1">
                <a:latin typeface="Arial" panose="020B0604020202020204" pitchFamily="34" charset="0"/>
                <a:cs typeface="Arial" panose="020B0604020202020204" pitchFamily="34" charset="0"/>
              </a:rPr>
              <a:t>equirement</a:t>
            </a:r>
            <a:r>
              <a:rPr lang="en-US" dirty="0">
                <a:latin typeface="Arial" panose="020B0604020202020204" pitchFamily="34" charset="0"/>
                <a:cs typeface="Arial" panose="020B0604020202020204" pitchFamily="34" charset="0"/>
              </a:rPr>
              <a:t> for a statement of conformity</a:t>
            </a:r>
            <a:r>
              <a:rPr lang="tr-T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6" name="Прямокутник 26"/>
          <p:cNvSpPr/>
          <p:nvPr/>
        </p:nvSpPr>
        <p:spPr>
          <a:xfrm>
            <a:off x="397001" y="1800142"/>
            <a:ext cx="11456388" cy="43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2.1 Preparation of draft Technical Regulations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794941"/>
            <a:ext cx="1959671" cy="1528912"/>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1217925" y="2333279"/>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2.1.3</a:t>
            </a:r>
            <a:endParaRPr lang="ko-KR" altLang="en-US" sz="2400" b="1" dirty="0">
              <a:cs typeface="Arial" pitchFamily="34" charset="0"/>
            </a:endParaRPr>
          </a:p>
        </p:txBody>
      </p:sp>
      <p:sp>
        <p:nvSpPr>
          <p:cNvPr id="10" name="Прямокутник 26">
            <a:extLst>
              <a:ext uri="{FF2B5EF4-FFF2-40B4-BE49-F238E27FC236}">
                <a16:creationId xmlns:a16="http://schemas.microsoft.com/office/drawing/2014/main" id="{4C90208E-2615-45CB-806A-979EB29488E7}"/>
              </a:ext>
            </a:extLst>
          </p:cNvPr>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28600"/>
            <a:ext cx="8229600" cy="1143000"/>
          </a:xfrm>
          <a:prstGeom prst="rect">
            <a:avLst/>
          </a:prstGeom>
        </p:spPr>
        <p:txBody>
          <a:bodyPr vert="horz" lIns="91440" tIns="45720" rIns="91440" bIns="45720" rtlCol="0" anchor="ctr">
            <a:normAutofit fontScale="97500"/>
          </a:bodyPr>
          <a:lstStyle/>
          <a:p>
            <a:pPr lvl="0" algn="ctr">
              <a:spcBef>
                <a:spcPct val="0"/>
              </a:spcBef>
              <a:defRPr/>
            </a:pPr>
            <a:endParaRPr lang="en-GB" sz="1200" dirty="0"/>
          </a:p>
          <a:p>
            <a:pPr algn="ctr"/>
            <a:r>
              <a:rPr lang="en-GB" sz="1100" dirty="0">
                <a:latin typeface="+mj-lt"/>
                <a:ea typeface="+mj-ea"/>
                <a:cs typeface="+mj-cs"/>
              </a:rPr>
              <a:t/>
            </a:r>
            <a:br>
              <a:rPr lang="en-GB" sz="1100" dirty="0">
                <a:latin typeface="+mj-lt"/>
                <a:ea typeface="+mj-ea"/>
                <a:cs typeface="+mj-cs"/>
              </a:rPr>
            </a:br>
            <a:r>
              <a:rPr lang="sl-SI" sz="1100" dirty="0">
                <a:latin typeface="+mj-lt"/>
                <a:ea typeface="+mj-ea"/>
                <a:cs typeface="+mj-cs"/>
              </a:rPr>
              <a:t> </a:t>
            </a:r>
            <a:endParaRPr lang="en-GB" sz="1100" dirty="0">
              <a:latin typeface="+mj-lt"/>
              <a:ea typeface="+mj-ea"/>
              <a:cs typeface="+mj-cs"/>
            </a:endParaRPr>
          </a:p>
        </p:txBody>
      </p:sp>
      <p:sp>
        <p:nvSpPr>
          <p:cNvPr id="2" name="Прямоугольник 1"/>
          <p:cNvSpPr/>
          <p:nvPr/>
        </p:nvSpPr>
        <p:spPr>
          <a:xfrm>
            <a:off x="1" y="5011499"/>
            <a:ext cx="6236331" cy="369332"/>
          </a:xfrm>
          <a:prstGeom prst="rect">
            <a:avLst/>
          </a:prstGeom>
        </p:spPr>
        <p:txBody>
          <a:bodyPr wrap="square">
            <a:spAutoFit/>
          </a:bodyPr>
          <a:lstStyle/>
          <a:p>
            <a:endParaRPr lang="ru-RU" dirty="0"/>
          </a:p>
        </p:txBody>
      </p:sp>
      <p:sp>
        <p:nvSpPr>
          <p:cNvPr id="23" name="Прямоугольник 22"/>
          <p:cNvSpPr/>
          <p:nvPr/>
        </p:nvSpPr>
        <p:spPr>
          <a:xfrm>
            <a:off x="2661558" y="4516645"/>
            <a:ext cx="5362367" cy="369332"/>
          </a:xfrm>
          <a:prstGeom prst="rect">
            <a:avLst/>
          </a:prstGeom>
        </p:spPr>
        <p:txBody>
          <a:bodyPr wrap="square">
            <a:spAutoFit/>
          </a:bodyPr>
          <a:lstStyle/>
          <a:p>
            <a:pPr algn="just"/>
            <a:endParaRPr lang="ru-RU" b="1" dirty="0"/>
          </a:p>
        </p:txBody>
      </p:sp>
      <p:sp>
        <p:nvSpPr>
          <p:cNvPr id="24" name="TextBox 23">
            <a:extLst>
              <a:ext uri="{FF2B5EF4-FFF2-40B4-BE49-F238E27FC236}">
                <a16:creationId xmlns:a16="http://schemas.microsoft.com/office/drawing/2014/main" id="{B951F45F-8A24-46DE-B049-8E43CEE0D828}"/>
              </a:ext>
            </a:extLst>
          </p:cNvPr>
          <p:cNvSpPr txBox="1"/>
          <p:nvPr/>
        </p:nvSpPr>
        <p:spPr>
          <a:xfrm>
            <a:off x="729585" y="3012255"/>
            <a:ext cx="1980000" cy="830997"/>
          </a:xfrm>
          <a:prstGeom prst="rect">
            <a:avLst/>
          </a:prstGeom>
          <a:solidFill>
            <a:schemeClr val="accent6"/>
          </a:solidFill>
        </p:spPr>
        <p:txBody>
          <a:bodyPr wrap="square" rtlCol="0">
            <a:spAutoFit/>
          </a:bodyPr>
          <a:lstStyle/>
          <a:p>
            <a:pPr algn="ctr"/>
            <a:r>
              <a:rPr lang="en-US" altLang="ko-KR" sz="1600" b="1" dirty="0">
                <a:solidFill>
                  <a:schemeClr val="bg1"/>
                </a:solidFill>
                <a:latin typeface="Arial" panose="020B0604020202020204" pitchFamily="34" charset="0"/>
                <a:cs typeface="Arial" panose="020B0604020202020204" pitchFamily="34" charset="0"/>
              </a:rPr>
              <a:t>metal (iron, steel and aluminium)  scrap</a:t>
            </a:r>
            <a:endParaRPr lang="ko-KR" altLang="en-US" sz="16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951F45F-8A24-46DE-B049-8E43CEE0D828}"/>
              </a:ext>
            </a:extLst>
          </p:cNvPr>
          <p:cNvSpPr txBox="1"/>
          <p:nvPr/>
        </p:nvSpPr>
        <p:spPr>
          <a:xfrm>
            <a:off x="5144245" y="3012256"/>
            <a:ext cx="1944000" cy="369332"/>
          </a:xfrm>
          <a:prstGeom prst="rect">
            <a:avLst/>
          </a:prstGeom>
          <a:solidFill>
            <a:schemeClr val="accent2">
              <a:lumMod val="75000"/>
            </a:schemeClr>
          </a:solidFill>
        </p:spPr>
        <p:txBody>
          <a:bodyPr wrap="square" rtlCol="0">
            <a:spAutoFit/>
          </a:bodyPr>
          <a:lstStyle/>
          <a:p>
            <a:pPr algn="ctr"/>
            <a:r>
              <a:rPr lang="en-US" altLang="ko-KR" b="1" dirty="0">
                <a:solidFill>
                  <a:schemeClr val="bg1"/>
                </a:solidFill>
                <a:latin typeface="Arial" panose="020B0604020202020204" pitchFamily="34" charset="0"/>
                <a:cs typeface="Arial" panose="020B0604020202020204" pitchFamily="34" charset="0"/>
              </a:rPr>
              <a:t>copper scrap</a:t>
            </a:r>
            <a:endParaRPr lang="ko-KR" altLang="en-US"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951F45F-8A24-46DE-B049-8E43CEE0D828}"/>
              </a:ext>
            </a:extLst>
          </p:cNvPr>
          <p:cNvSpPr txBox="1"/>
          <p:nvPr/>
        </p:nvSpPr>
        <p:spPr>
          <a:xfrm>
            <a:off x="2910579" y="3003028"/>
            <a:ext cx="1944000" cy="369332"/>
          </a:xfrm>
          <a:prstGeom prst="rect">
            <a:avLst/>
          </a:prstGeom>
          <a:solidFill>
            <a:schemeClr val="accent1">
              <a:lumMod val="75000"/>
            </a:schemeClr>
          </a:solidFill>
        </p:spPr>
        <p:txBody>
          <a:bodyPr wrap="square" rtlCol="0">
            <a:spAutoFit/>
          </a:bodyPr>
          <a:lstStyle/>
          <a:p>
            <a:pPr algn="ctr"/>
            <a:r>
              <a:rPr lang="en-US" altLang="ko-KR" b="1" dirty="0">
                <a:solidFill>
                  <a:schemeClr val="bg1"/>
                </a:solidFill>
                <a:latin typeface="Arial" panose="020B0604020202020204" pitchFamily="34" charset="0"/>
                <a:cs typeface="Arial" panose="020B0604020202020204" pitchFamily="34" charset="0"/>
              </a:rPr>
              <a:t>glass cullet </a:t>
            </a:r>
            <a:endParaRPr lang="ko-KR" altLang="en-US" b="1"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951F45F-8A24-46DE-B049-8E43CEE0D828}"/>
              </a:ext>
            </a:extLst>
          </p:cNvPr>
          <p:cNvSpPr txBox="1"/>
          <p:nvPr/>
        </p:nvSpPr>
        <p:spPr>
          <a:xfrm>
            <a:off x="9769083" y="2963909"/>
            <a:ext cx="1944000" cy="369332"/>
          </a:xfrm>
          <a:prstGeom prst="rect">
            <a:avLst/>
          </a:prstGeom>
          <a:solidFill>
            <a:srgbClr val="FFC000"/>
          </a:solidFill>
        </p:spPr>
        <p:txBody>
          <a:bodyPr wrap="square" rtlCol="0">
            <a:spAutoFit/>
          </a:bodyPr>
          <a:lstStyle/>
          <a:p>
            <a:pPr algn="ctr"/>
            <a:r>
              <a:rPr lang="tr-TR" altLang="ko-KR" b="1" dirty="0">
                <a:solidFill>
                  <a:sysClr val="windowText" lastClr="000000"/>
                </a:solidFill>
                <a:latin typeface="Arial" panose="020B0604020202020204" pitchFamily="34" charset="0"/>
                <a:cs typeface="Arial" panose="020B0604020202020204" pitchFamily="34" charset="0"/>
              </a:rPr>
              <a:t>5</a:t>
            </a:r>
            <a:r>
              <a:rPr lang="en-US" altLang="ko-KR" b="1" dirty="0" err="1">
                <a:solidFill>
                  <a:sysClr val="windowText" lastClr="000000"/>
                </a:solidFill>
                <a:latin typeface="Arial" panose="020B0604020202020204" pitchFamily="34" charset="0"/>
                <a:cs typeface="Arial" panose="020B0604020202020204" pitchFamily="34" charset="0"/>
              </a:rPr>
              <a:t>th</a:t>
            </a:r>
            <a:r>
              <a:rPr lang="en-US" altLang="ko-KR" b="1" dirty="0">
                <a:solidFill>
                  <a:sysClr val="windowText" lastClr="000000"/>
                </a:solidFill>
                <a:latin typeface="Arial" panose="020B0604020202020204" pitchFamily="34" charset="0"/>
                <a:cs typeface="Arial" panose="020B0604020202020204" pitchFamily="34" charset="0"/>
              </a:rPr>
              <a:t> workshop  </a:t>
            </a:r>
            <a:endParaRPr lang="ko-KR" altLang="en-US" b="1" dirty="0">
              <a:solidFill>
                <a:sysClr val="windowText" lastClr="000000"/>
              </a:solidFill>
              <a:latin typeface="Arial" panose="020B0604020202020204" pitchFamily="34" charset="0"/>
              <a:cs typeface="Arial" panose="020B0604020202020204" pitchFamily="34" charset="0"/>
            </a:endParaRPr>
          </a:p>
        </p:txBody>
      </p:sp>
      <p:cxnSp>
        <p:nvCxnSpPr>
          <p:cNvPr id="33" name="Straight Arrow Connector 152">
            <a:extLst>
              <a:ext uri="{FF2B5EF4-FFF2-40B4-BE49-F238E27FC236}">
                <a16:creationId xmlns:a16="http://schemas.microsoft.com/office/drawing/2014/main" id="{6F435288-293F-4C0B-999C-4AD5EAC91615}"/>
              </a:ext>
            </a:extLst>
          </p:cNvPr>
          <p:cNvCxnSpPr>
            <a:cxnSpLocks/>
          </p:cNvCxnSpPr>
          <p:nvPr/>
        </p:nvCxnSpPr>
        <p:spPr>
          <a:xfrm flipH="1" flipV="1">
            <a:off x="1719587" y="2353863"/>
            <a:ext cx="2125" cy="65839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52">
            <a:extLst>
              <a:ext uri="{FF2B5EF4-FFF2-40B4-BE49-F238E27FC236}">
                <a16:creationId xmlns:a16="http://schemas.microsoft.com/office/drawing/2014/main" id="{6F435288-293F-4C0B-999C-4AD5EAC91615}"/>
              </a:ext>
            </a:extLst>
          </p:cNvPr>
          <p:cNvCxnSpPr>
            <a:cxnSpLocks/>
          </p:cNvCxnSpPr>
          <p:nvPr/>
        </p:nvCxnSpPr>
        <p:spPr>
          <a:xfrm flipH="1" flipV="1">
            <a:off x="3903015" y="2402425"/>
            <a:ext cx="2125" cy="65839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52">
            <a:extLst>
              <a:ext uri="{FF2B5EF4-FFF2-40B4-BE49-F238E27FC236}">
                <a16:creationId xmlns:a16="http://schemas.microsoft.com/office/drawing/2014/main" id="{6F435288-293F-4C0B-999C-4AD5EAC91615}"/>
              </a:ext>
            </a:extLst>
          </p:cNvPr>
          <p:cNvCxnSpPr>
            <a:cxnSpLocks/>
          </p:cNvCxnSpPr>
          <p:nvPr/>
        </p:nvCxnSpPr>
        <p:spPr>
          <a:xfrm flipH="1" flipV="1">
            <a:off x="6108412" y="2379246"/>
            <a:ext cx="2125" cy="65839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152">
            <a:extLst>
              <a:ext uri="{FF2B5EF4-FFF2-40B4-BE49-F238E27FC236}">
                <a16:creationId xmlns:a16="http://schemas.microsoft.com/office/drawing/2014/main" id="{6F435288-293F-4C0B-999C-4AD5EAC91615}"/>
              </a:ext>
            </a:extLst>
          </p:cNvPr>
          <p:cNvCxnSpPr>
            <a:cxnSpLocks/>
          </p:cNvCxnSpPr>
          <p:nvPr/>
        </p:nvCxnSpPr>
        <p:spPr>
          <a:xfrm rot="16200000" flipV="1">
            <a:off x="10417098" y="2671578"/>
            <a:ext cx="584666" cy="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0" name="Oval 343">
            <a:extLst>
              <a:ext uri="{FF2B5EF4-FFF2-40B4-BE49-F238E27FC236}">
                <a16:creationId xmlns:a16="http://schemas.microsoft.com/office/drawing/2014/main" id="{F6DDE19D-4893-4EE1-8461-785ABFCAF33C}"/>
              </a:ext>
            </a:extLst>
          </p:cNvPr>
          <p:cNvSpPr/>
          <p:nvPr/>
        </p:nvSpPr>
        <p:spPr>
          <a:xfrm rot="10800000">
            <a:off x="3811820" y="1739540"/>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6" name="Rectangle 3607">
            <a:extLst>
              <a:ext uri="{FF2B5EF4-FFF2-40B4-BE49-F238E27FC236}">
                <a16:creationId xmlns:a16="http://schemas.microsoft.com/office/drawing/2014/main" id="{2C92B390-C93E-4CAC-AEE7-C3752E626ECE}"/>
              </a:ext>
            </a:extLst>
          </p:cNvPr>
          <p:cNvSpPr/>
          <p:nvPr/>
        </p:nvSpPr>
        <p:spPr>
          <a:xfrm>
            <a:off x="765585" y="3912255"/>
            <a:ext cx="1944000" cy="2249820"/>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dirty="0">
                <a:solidFill>
                  <a:schemeClr val="tx1"/>
                </a:solidFill>
                <a:latin typeface="Arial" panose="020B0604020202020204" pitchFamily="34" charset="0"/>
                <a:cs typeface="Arial" panose="020B0604020202020204" pitchFamily="34" charset="0"/>
              </a:rPr>
              <a:t>Discuss both Draft Regulation on determining the criteria for end of waste status regarding iron, steel and aluminium scrap and guidelines</a:t>
            </a:r>
          </a:p>
        </p:txBody>
      </p:sp>
      <p:sp>
        <p:nvSpPr>
          <p:cNvPr id="47" name="Rectangle 3607">
            <a:extLst>
              <a:ext uri="{FF2B5EF4-FFF2-40B4-BE49-F238E27FC236}">
                <a16:creationId xmlns:a16="http://schemas.microsoft.com/office/drawing/2014/main" id="{2C92B390-C93E-4CAC-AEE7-C3752E626ECE}"/>
              </a:ext>
            </a:extLst>
          </p:cNvPr>
          <p:cNvSpPr/>
          <p:nvPr/>
        </p:nvSpPr>
        <p:spPr>
          <a:xfrm>
            <a:off x="2910579" y="3912255"/>
            <a:ext cx="1971188" cy="2195818"/>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dirty="0">
                <a:solidFill>
                  <a:schemeClr val="tx1"/>
                </a:solidFill>
                <a:latin typeface="Arial" panose="020B0604020202020204" pitchFamily="34" charset="0"/>
                <a:cs typeface="Arial" panose="020B0604020202020204" pitchFamily="34" charset="0"/>
              </a:rPr>
              <a:t>Discuss both Draft Regulation on determining the criteria for end of waste status in relation to glass gullet and guideline</a:t>
            </a:r>
          </a:p>
        </p:txBody>
      </p:sp>
      <p:sp>
        <p:nvSpPr>
          <p:cNvPr id="48" name="Rectangle 3607">
            <a:extLst>
              <a:ext uri="{FF2B5EF4-FFF2-40B4-BE49-F238E27FC236}">
                <a16:creationId xmlns:a16="http://schemas.microsoft.com/office/drawing/2014/main" id="{2C92B390-C93E-4CAC-AEE7-C3752E626ECE}"/>
              </a:ext>
            </a:extLst>
          </p:cNvPr>
          <p:cNvSpPr/>
          <p:nvPr/>
        </p:nvSpPr>
        <p:spPr>
          <a:xfrm>
            <a:off x="5136411" y="3912255"/>
            <a:ext cx="1944000" cy="2195818"/>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dirty="0">
                <a:solidFill>
                  <a:schemeClr val="tx1"/>
                </a:solidFill>
                <a:latin typeface="Arial" panose="020B0604020202020204" pitchFamily="34" charset="0"/>
                <a:cs typeface="Arial" panose="020B0604020202020204" pitchFamily="34" charset="0"/>
              </a:rPr>
              <a:t>Discuss both Draft Regulation  criteria for end  of waste status regarding copper scrap and guideline</a:t>
            </a:r>
          </a:p>
        </p:txBody>
      </p:sp>
      <p:sp>
        <p:nvSpPr>
          <p:cNvPr id="50" name="Rectangle 3607">
            <a:extLst>
              <a:ext uri="{FF2B5EF4-FFF2-40B4-BE49-F238E27FC236}">
                <a16:creationId xmlns:a16="http://schemas.microsoft.com/office/drawing/2014/main" id="{2C92B390-C93E-4CAC-AEE7-C3752E626ECE}"/>
              </a:ext>
            </a:extLst>
          </p:cNvPr>
          <p:cNvSpPr/>
          <p:nvPr/>
        </p:nvSpPr>
        <p:spPr>
          <a:xfrm>
            <a:off x="9769084" y="3840258"/>
            <a:ext cx="1926875" cy="2321819"/>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Discuss regulations  and guideline for case by case determination of end-of-waste status independent from the waste stream</a:t>
            </a:r>
          </a:p>
        </p:txBody>
      </p:sp>
      <p:sp>
        <p:nvSpPr>
          <p:cNvPr id="51" name="Rectangle 3597">
            <a:extLst>
              <a:ext uri="{FF2B5EF4-FFF2-40B4-BE49-F238E27FC236}">
                <a16:creationId xmlns:a16="http://schemas.microsoft.com/office/drawing/2014/main" id="{EBFAC16F-3615-4642-899B-9928EC44FC03}"/>
              </a:ext>
            </a:extLst>
          </p:cNvPr>
          <p:cNvSpPr/>
          <p:nvPr/>
        </p:nvSpPr>
        <p:spPr>
          <a:xfrm>
            <a:off x="5144245" y="6162073"/>
            <a:ext cx="1944000" cy="10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2" name="Rectangle 3597">
            <a:extLst>
              <a:ext uri="{FF2B5EF4-FFF2-40B4-BE49-F238E27FC236}">
                <a16:creationId xmlns:a16="http://schemas.microsoft.com/office/drawing/2014/main" id="{EBFAC16F-3615-4642-899B-9928EC44FC03}"/>
              </a:ext>
            </a:extLst>
          </p:cNvPr>
          <p:cNvSpPr/>
          <p:nvPr/>
        </p:nvSpPr>
        <p:spPr>
          <a:xfrm>
            <a:off x="717556" y="6162074"/>
            <a:ext cx="1944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3" name="Rectangle 3597">
            <a:extLst>
              <a:ext uri="{FF2B5EF4-FFF2-40B4-BE49-F238E27FC236}">
                <a16:creationId xmlns:a16="http://schemas.microsoft.com/office/drawing/2014/main" id="{EBFAC16F-3615-4642-899B-9928EC44FC03}"/>
              </a:ext>
            </a:extLst>
          </p:cNvPr>
          <p:cNvSpPr/>
          <p:nvPr/>
        </p:nvSpPr>
        <p:spPr>
          <a:xfrm>
            <a:off x="2839819" y="6162078"/>
            <a:ext cx="2041948" cy="107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5" name="Rectangle 3597">
            <a:extLst>
              <a:ext uri="{FF2B5EF4-FFF2-40B4-BE49-F238E27FC236}">
                <a16:creationId xmlns:a16="http://schemas.microsoft.com/office/drawing/2014/main" id="{EBFAC16F-3615-4642-899B-9928EC44FC03}"/>
              </a:ext>
            </a:extLst>
          </p:cNvPr>
          <p:cNvSpPr/>
          <p:nvPr/>
        </p:nvSpPr>
        <p:spPr>
          <a:xfrm>
            <a:off x="9737429" y="6162073"/>
            <a:ext cx="194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9" name="Прямокутник 26"/>
          <p:cNvSpPr/>
          <p:nvPr/>
        </p:nvSpPr>
        <p:spPr>
          <a:xfrm>
            <a:off x="343371" y="1371604"/>
            <a:ext cx="11556000" cy="52764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Arial" panose="020B0604020202020204" pitchFamily="34" charset="0"/>
                <a:cs typeface="Arial" panose="020B0604020202020204" pitchFamily="34" charset="0"/>
              </a:rPr>
              <a:t>Activity 2.2 Workshops to evaluate regulations and guidelines prepared within the project</a:t>
            </a:r>
          </a:p>
        </p:txBody>
      </p:sp>
      <p:sp>
        <p:nvSpPr>
          <p:cNvPr id="30" name="TextBox 29">
            <a:extLst>
              <a:ext uri="{FF2B5EF4-FFF2-40B4-BE49-F238E27FC236}">
                <a16:creationId xmlns:a16="http://schemas.microsoft.com/office/drawing/2014/main" id="{B951F45F-8A24-46DE-B049-8E43CEE0D828}"/>
              </a:ext>
            </a:extLst>
          </p:cNvPr>
          <p:cNvSpPr txBox="1"/>
          <p:nvPr/>
        </p:nvSpPr>
        <p:spPr>
          <a:xfrm>
            <a:off x="343371" y="1940425"/>
            <a:ext cx="11556000" cy="461665"/>
          </a:xfrm>
          <a:prstGeom prst="rect">
            <a:avLst/>
          </a:prstGeom>
          <a:solidFill>
            <a:srgbClr val="BFE23E"/>
          </a:solidFill>
        </p:spPr>
        <p:txBody>
          <a:bodyPr wrap="square" rtlCol="0">
            <a:spAutoFit/>
          </a:bodyPr>
          <a:lstStyle/>
          <a:p>
            <a:pPr algn="ctr"/>
            <a:r>
              <a:rPr lang="tr-TR" altLang="ko-KR" sz="2400" b="1" dirty="0" err="1">
                <a:solidFill>
                  <a:sysClr val="windowText" lastClr="000000"/>
                </a:solidFill>
                <a:cs typeface="Arial" pitchFamily="34" charset="0"/>
              </a:rPr>
              <a:t>Five</a:t>
            </a:r>
            <a:r>
              <a:rPr lang="en-US" altLang="ko-KR" sz="2400" b="1" dirty="0">
                <a:solidFill>
                  <a:sysClr val="windowText" lastClr="000000"/>
                </a:solidFill>
                <a:cs typeface="Arial" pitchFamily="34" charset="0"/>
              </a:rPr>
              <a:t> Evaluation Workshops </a:t>
            </a:r>
            <a:endParaRPr lang="ko-KR" altLang="en-US" sz="2400" b="1" dirty="0">
              <a:solidFill>
                <a:sysClr val="windowText" lastClr="000000"/>
              </a:solidFill>
              <a:cs typeface="Arial" pitchFamily="34" charset="0"/>
            </a:endParaRPr>
          </a:p>
        </p:txBody>
      </p:sp>
      <p:sp>
        <p:nvSpPr>
          <p:cNvPr id="27" name="TextBox 26">
            <a:extLst>
              <a:ext uri="{FF2B5EF4-FFF2-40B4-BE49-F238E27FC236}">
                <a16:creationId xmlns:a16="http://schemas.microsoft.com/office/drawing/2014/main" id="{4A4A1D18-2763-436C-B95B-368310AE47B7}"/>
              </a:ext>
            </a:extLst>
          </p:cNvPr>
          <p:cNvSpPr txBox="1"/>
          <p:nvPr/>
        </p:nvSpPr>
        <p:spPr>
          <a:xfrm>
            <a:off x="7497999" y="3035435"/>
            <a:ext cx="1944000" cy="369332"/>
          </a:xfrm>
          <a:prstGeom prst="rect">
            <a:avLst/>
          </a:prstGeom>
          <a:solidFill>
            <a:srgbClr val="92D050"/>
          </a:solidFill>
        </p:spPr>
        <p:txBody>
          <a:bodyPr wrap="square" rtlCol="0">
            <a:spAutoFit/>
          </a:bodyPr>
          <a:lstStyle/>
          <a:p>
            <a:pPr algn="ctr"/>
            <a:r>
              <a:rPr lang="tr-TR" altLang="ko-KR" b="1" dirty="0" err="1">
                <a:solidFill>
                  <a:sysClr val="windowText" lastClr="000000"/>
                </a:solidFill>
                <a:latin typeface="Arial" panose="020B0604020202020204" pitchFamily="34" charset="0"/>
                <a:cs typeface="Arial" panose="020B0604020202020204" pitchFamily="34" charset="0"/>
              </a:rPr>
              <a:t>textile</a:t>
            </a:r>
            <a:endParaRPr lang="ko-KR" altLang="en-US" b="1" dirty="0">
              <a:solidFill>
                <a:sysClr val="windowText" lastClr="000000"/>
              </a:solidFill>
              <a:latin typeface="Arial" panose="020B0604020202020204" pitchFamily="34" charset="0"/>
              <a:cs typeface="Arial" panose="020B0604020202020204" pitchFamily="34" charset="0"/>
            </a:endParaRPr>
          </a:p>
        </p:txBody>
      </p:sp>
      <p:cxnSp>
        <p:nvCxnSpPr>
          <p:cNvPr id="31" name="Straight Arrow Connector 152">
            <a:extLst>
              <a:ext uri="{FF2B5EF4-FFF2-40B4-BE49-F238E27FC236}">
                <a16:creationId xmlns:a16="http://schemas.microsoft.com/office/drawing/2014/main" id="{9C892553-89C8-405C-9742-FB13910F1F43}"/>
              </a:ext>
            </a:extLst>
          </p:cNvPr>
          <p:cNvCxnSpPr>
            <a:cxnSpLocks/>
          </p:cNvCxnSpPr>
          <p:nvPr/>
        </p:nvCxnSpPr>
        <p:spPr>
          <a:xfrm flipH="1" flipV="1">
            <a:off x="8462166" y="2402425"/>
            <a:ext cx="2125" cy="658395"/>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607">
            <a:extLst>
              <a:ext uri="{FF2B5EF4-FFF2-40B4-BE49-F238E27FC236}">
                <a16:creationId xmlns:a16="http://schemas.microsoft.com/office/drawing/2014/main" id="{46262CE4-AAC7-49D5-9EE7-6604EE0938B2}"/>
              </a:ext>
            </a:extLst>
          </p:cNvPr>
          <p:cNvSpPr/>
          <p:nvPr/>
        </p:nvSpPr>
        <p:spPr>
          <a:xfrm>
            <a:off x="7335055" y="3935434"/>
            <a:ext cx="2099110" cy="2195818"/>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600" dirty="0">
                <a:solidFill>
                  <a:schemeClr val="tx1"/>
                </a:solidFill>
                <a:latin typeface="Arial" panose="020B0604020202020204" pitchFamily="34" charset="0"/>
                <a:cs typeface="Arial" panose="020B0604020202020204" pitchFamily="34" charset="0"/>
              </a:rPr>
              <a:t>Discuss both Draft Regulation  criteria for end  of waste status regarding </a:t>
            </a:r>
            <a:r>
              <a:rPr lang="tr-TR" sz="1600" dirty="0" err="1">
                <a:solidFill>
                  <a:schemeClr val="tx1"/>
                </a:solidFill>
                <a:latin typeface="Arial" panose="020B0604020202020204" pitchFamily="34" charset="0"/>
                <a:cs typeface="Arial" panose="020B0604020202020204" pitchFamily="34" charset="0"/>
              </a:rPr>
              <a:t>textile</a:t>
            </a:r>
            <a:r>
              <a:rPr lang="tr-TR"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and guideline</a:t>
            </a:r>
            <a:endParaRPr lang="tr-TR" sz="1600" dirty="0">
              <a:solidFill>
                <a:schemeClr val="tx1"/>
              </a:solidFill>
              <a:latin typeface="Arial" panose="020B0604020202020204" pitchFamily="34" charset="0"/>
              <a:cs typeface="Arial" panose="020B0604020202020204" pitchFamily="34" charset="0"/>
            </a:endParaRPr>
          </a:p>
          <a:p>
            <a:pPr>
              <a:lnSpc>
                <a:spcPct val="90000"/>
              </a:lnSpc>
            </a:pPr>
            <a:r>
              <a:rPr lang="tr-TR" sz="1600" dirty="0">
                <a:solidFill>
                  <a:schemeClr val="tx1"/>
                </a:solidFill>
                <a:latin typeface="Arial" panose="020B0604020202020204" pitchFamily="34" charset="0"/>
                <a:cs typeface="Arial" panose="020B0604020202020204" pitchFamily="34" charset="0"/>
              </a:rPr>
              <a:t>(online workshop)</a:t>
            </a:r>
            <a:endParaRPr lang="en-US" sz="1600" dirty="0">
              <a:solidFill>
                <a:schemeClr val="tx1"/>
              </a:solidFill>
              <a:latin typeface="Arial" panose="020B0604020202020204" pitchFamily="34" charset="0"/>
              <a:cs typeface="Arial" panose="020B0604020202020204" pitchFamily="34" charset="0"/>
            </a:endParaRPr>
          </a:p>
        </p:txBody>
      </p:sp>
      <p:sp>
        <p:nvSpPr>
          <p:cNvPr id="34" name="Rectangle 3597">
            <a:extLst>
              <a:ext uri="{FF2B5EF4-FFF2-40B4-BE49-F238E27FC236}">
                <a16:creationId xmlns:a16="http://schemas.microsoft.com/office/drawing/2014/main" id="{85AEC902-C911-47A7-85F7-497F749A5FAD}"/>
              </a:ext>
            </a:extLst>
          </p:cNvPr>
          <p:cNvSpPr/>
          <p:nvPr/>
        </p:nvSpPr>
        <p:spPr>
          <a:xfrm>
            <a:off x="7364456" y="6185252"/>
            <a:ext cx="2077543" cy="84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Tree>
    <p:extLst>
      <p:ext uri="{BB962C8B-B14F-4D97-AF65-F5344CB8AC3E}">
        <p14:creationId xmlns:p14="http://schemas.microsoft.com/office/powerpoint/2010/main" val="30492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293495"/>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рямоугольник 2"/>
          <p:cNvSpPr/>
          <p:nvPr/>
        </p:nvSpPr>
        <p:spPr>
          <a:xfrm>
            <a:off x="2230581" y="2413263"/>
            <a:ext cx="7465523" cy="332398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Review the amendments in the EU Waste Framework Directive </a:t>
            </a:r>
            <a:r>
              <a:rPr lang="en-GB" dirty="0">
                <a:latin typeface="Arial" panose="020B0604020202020204" pitchFamily="34" charset="0"/>
                <a:cs typeface="Arial" panose="020B0604020202020204" pitchFamily="34" charset="0"/>
              </a:rPr>
              <a:t>2008/98/EC </a:t>
            </a:r>
            <a:r>
              <a:rPr lang="en-US" dirty="0">
                <a:latin typeface="Arial" panose="020B0604020202020204" pitchFamily="34" charset="0"/>
                <a:cs typeface="Arial" panose="020B0604020202020204" pitchFamily="34" charset="0"/>
              </a:rPr>
              <a:t> and other related EU legislation</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Report on recommendations on possible changes and amendments after adopting the end-of-waste criteria to the relevant Turkish waste legislation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Report about recommendations on revision of National Regulations on Waste </a:t>
            </a:r>
          </a:p>
          <a:p>
            <a:pPr marL="342900" indent="-342900" algn="just">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Roadmap/ National Strategy document of Türkiye for introduction and implementation of end-of-waste criteria for different waste streams in Türkiye</a:t>
            </a:r>
          </a:p>
        </p:txBody>
      </p:sp>
      <p:sp>
        <p:nvSpPr>
          <p:cNvPr id="16" name="Прямокутник 26"/>
          <p:cNvSpPr/>
          <p:nvPr/>
        </p:nvSpPr>
        <p:spPr>
          <a:xfrm>
            <a:off x="324000" y="1368000"/>
            <a:ext cx="11556000" cy="61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Arial" panose="020B0604020202020204" pitchFamily="34" charset="0"/>
                <a:cs typeface="Arial" panose="020B0604020202020204" pitchFamily="34" charset="0"/>
              </a:rPr>
              <a:t>Activity 2.3 Revision of National Regulations and Preparation of Roadmap on implementation of end-of-waste criteria for different waste streams</a:t>
            </a: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293495"/>
            <a:ext cx="1959671" cy="1528912"/>
          </a:xfrm>
          <a:prstGeom prst="rect">
            <a:avLst/>
          </a:prstGeom>
          <a:solidFill>
            <a:schemeClr val="accent1"/>
          </a:solidFill>
        </p:spPr>
      </p:pic>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16155" y="1890577"/>
            <a:ext cx="2133600" cy="914400"/>
          </a:xfrm>
          <a:prstGeom prst="roundRect">
            <a:avLst/>
          </a:prstGeom>
          <a:solidFill>
            <a:srgbClr val="BFE23E"/>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chemeClr val="accent1">
                    <a:lumMod val="50000"/>
                  </a:schemeClr>
                </a:solidFill>
              </a:rPr>
              <a:t>Overall </a:t>
            </a:r>
            <a:r>
              <a:rPr lang="tr-TR" sz="2400" b="1" dirty="0">
                <a:solidFill>
                  <a:schemeClr val="accent1">
                    <a:lumMod val="50000"/>
                  </a:schemeClr>
                </a:solidFill>
              </a:rPr>
              <a:t>O</a:t>
            </a:r>
            <a:r>
              <a:rPr lang="en-US" sz="2400" b="1" dirty="0" err="1">
                <a:solidFill>
                  <a:schemeClr val="accent1">
                    <a:lumMod val="50000"/>
                  </a:schemeClr>
                </a:solidFill>
              </a:rPr>
              <a:t>bjective</a:t>
            </a:r>
            <a:endParaRPr lang="bg-BG" sz="2400" b="1" dirty="0">
              <a:solidFill>
                <a:schemeClr val="accent1">
                  <a:lumMod val="50000"/>
                </a:schemeClr>
              </a:solidFill>
            </a:endParaRPr>
          </a:p>
        </p:txBody>
      </p:sp>
      <p:sp>
        <p:nvSpPr>
          <p:cNvPr id="39" name="Rectangle 3607">
            <a:extLst>
              <a:ext uri="{FF2B5EF4-FFF2-40B4-BE49-F238E27FC236}">
                <a16:creationId xmlns:a16="http://schemas.microsoft.com/office/drawing/2014/main" id="{2C92B390-C93E-4CAC-AEE7-C3752E626ECE}"/>
              </a:ext>
            </a:extLst>
          </p:cNvPr>
          <p:cNvSpPr/>
          <p:nvPr/>
        </p:nvSpPr>
        <p:spPr>
          <a:xfrm>
            <a:off x="3193901" y="1890581"/>
            <a:ext cx="8506268" cy="110832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ctr">
              <a:lnSpc>
                <a:spcPct val="90000"/>
              </a:lnSpc>
            </a:pPr>
            <a:r>
              <a:rPr lang="en-US" altLang="ko-KR" b="1" dirty="0">
                <a:solidFill>
                  <a:schemeClr val="accent1">
                    <a:lumMod val="50000"/>
                  </a:schemeClr>
                </a:solidFill>
              </a:rPr>
              <a:t>To reduce depletion of natural resources used in production and amount of waste generated by promoting the usage of secondary raw materials and enhancing market for high quality recyclables, which ultimately contribute to the sustainable development of the country</a:t>
            </a:r>
          </a:p>
        </p:txBody>
      </p:sp>
      <p:sp>
        <p:nvSpPr>
          <p:cNvPr id="40" name="Rounded Rectangle 39"/>
          <p:cNvSpPr/>
          <p:nvPr/>
        </p:nvSpPr>
        <p:spPr>
          <a:xfrm>
            <a:off x="616155" y="3359140"/>
            <a:ext cx="2133600" cy="914400"/>
          </a:xfrm>
          <a:prstGeom prst="roundRect">
            <a:avLst/>
          </a:prstGeom>
          <a:solidFill>
            <a:srgbClr val="BFE23E"/>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chemeClr val="accent1">
                    <a:lumMod val="50000"/>
                  </a:schemeClr>
                </a:solidFill>
              </a:rPr>
              <a:t>Project Purpose </a:t>
            </a:r>
            <a:endParaRPr lang="bg-BG" sz="2400" b="1" dirty="0">
              <a:solidFill>
                <a:schemeClr val="accent1">
                  <a:lumMod val="50000"/>
                </a:schemeClr>
              </a:solidFill>
            </a:endParaRPr>
          </a:p>
        </p:txBody>
      </p:sp>
      <p:sp>
        <p:nvSpPr>
          <p:cNvPr id="41" name="Rectangle 3607">
            <a:extLst>
              <a:ext uri="{FF2B5EF4-FFF2-40B4-BE49-F238E27FC236}">
                <a16:creationId xmlns:a16="http://schemas.microsoft.com/office/drawing/2014/main" id="{2C92B390-C93E-4CAC-AEE7-C3752E626ECE}"/>
              </a:ext>
            </a:extLst>
          </p:cNvPr>
          <p:cNvSpPr/>
          <p:nvPr/>
        </p:nvSpPr>
        <p:spPr>
          <a:xfrm>
            <a:off x="3193901" y="3359144"/>
            <a:ext cx="8506268" cy="110832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ctr">
              <a:lnSpc>
                <a:spcPct val="90000"/>
              </a:lnSpc>
            </a:pPr>
            <a:r>
              <a:rPr lang="en-US" altLang="ko-KR" b="1" dirty="0">
                <a:solidFill>
                  <a:schemeClr val="accent1">
                    <a:lumMod val="50000"/>
                  </a:schemeClr>
                </a:solidFill>
              </a:rPr>
              <a:t>To develop technical and institutional capacity for identification and effective implementation of End-of-Waste criteria for specific waste streams in Türkiye in line with the Waste Framework Directive (2008/98/EC) and the Directive (2018/851).</a:t>
            </a:r>
          </a:p>
        </p:txBody>
      </p:sp>
      <p:sp>
        <p:nvSpPr>
          <p:cNvPr id="44" name="Rectangle 43"/>
          <p:cNvSpPr/>
          <p:nvPr/>
        </p:nvSpPr>
        <p:spPr>
          <a:xfrm>
            <a:off x="364455" y="4751882"/>
            <a:ext cx="11532359" cy="1296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Google Shape;154;p4"/>
          <p:cNvSpPr/>
          <p:nvPr/>
        </p:nvSpPr>
        <p:spPr>
          <a:xfrm flipH="1">
            <a:off x="1210005" y="4660127"/>
            <a:ext cx="1379095" cy="397516"/>
          </a:xfrm>
          <a:prstGeom prst="rect">
            <a:avLst/>
          </a:prstGeom>
          <a:solidFill>
            <a:srgbClr val="92D050"/>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lgn="ctr"/>
            <a:r>
              <a:rPr lang="en-US" sz="2400" b="1" dirty="0">
                <a:solidFill>
                  <a:schemeClr val="bg1"/>
                </a:solidFill>
                <a:sym typeface="Calibri"/>
              </a:rPr>
              <a:t>Result  1</a:t>
            </a:r>
            <a:endParaRPr sz="2400" b="1" dirty="0">
              <a:solidFill>
                <a:schemeClr val="bg1"/>
              </a:solidFill>
              <a:latin typeface="Calibri"/>
              <a:ea typeface="Calibri"/>
              <a:cs typeface="Calibri"/>
              <a:sym typeface="Calibri"/>
            </a:endParaRPr>
          </a:p>
        </p:txBody>
      </p:sp>
      <p:sp>
        <p:nvSpPr>
          <p:cNvPr id="8" name="Google Shape;154;p4"/>
          <p:cNvSpPr/>
          <p:nvPr/>
        </p:nvSpPr>
        <p:spPr>
          <a:xfrm flipH="1">
            <a:off x="5359876" y="4660127"/>
            <a:ext cx="1304061" cy="397516"/>
          </a:xfrm>
          <a:prstGeom prst="rect">
            <a:avLst/>
          </a:prstGeom>
          <a:solidFill>
            <a:srgbClr val="92D050"/>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lgn="ctr"/>
            <a:r>
              <a:rPr lang="en-US" sz="2400" b="1" dirty="0">
                <a:solidFill>
                  <a:schemeClr val="bg1"/>
                </a:solidFill>
                <a:sym typeface="Calibri"/>
              </a:rPr>
              <a:t>Result  2</a:t>
            </a:r>
            <a:endParaRPr sz="2400" b="1" dirty="0">
              <a:solidFill>
                <a:schemeClr val="bg1"/>
              </a:solidFill>
              <a:latin typeface="Calibri"/>
              <a:ea typeface="Calibri"/>
              <a:cs typeface="Calibri"/>
              <a:sym typeface="Calibri"/>
            </a:endParaRPr>
          </a:p>
        </p:txBody>
      </p:sp>
      <p:sp>
        <p:nvSpPr>
          <p:cNvPr id="9" name="Google Shape;154;p4"/>
          <p:cNvSpPr/>
          <p:nvPr/>
        </p:nvSpPr>
        <p:spPr>
          <a:xfrm flipH="1">
            <a:off x="9602067" y="4660127"/>
            <a:ext cx="1379928" cy="397516"/>
          </a:xfrm>
          <a:prstGeom prst="rect">
            <a:avLst/>
          </a:prstGeom>
          <a:solidFill>
            <a:srgbClr val="92D050"/>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lvl="0" algn="ctr"/>
            <a:r>
              <a:rPr lang="en-US" sz="2400" b="1" dirty="0">
                <a:solidFill>
                  <a:schemeClr val="bg1"/>
                </a:solidFill>
                <a:sym typeface="Calibri"/>
              </a:rPr>
              <a:t>Result  3</a:t>
            </a:r>
            <a:endParaRPr sz="2400" b="1" dirty="0">
              <a:solidFill>
                <a:schemeClr val="bg1"/>
              </a:solidFill>
              <a:latin typeface="Calibri"/>
              <a:ea typeface="Calibri"/>
              <a:cs typeface="Calibri"/>
              <a:sym typeface="Calibri"/>
            </a:endParaRPr>
          </a:p>
        </p:txBody>
      </p:sp>
      <p:sp>
        <p:nvSpPr>
          <p:cNvPr id="10" name="Rectangle 3607">
            <a:extLst>
              <a:ext uri="{FF2B5EF4-FFF2-40B4-BE49-F238E27FC236}">
                <a16:creationId xmlns:a16="http://schemas.microsoft.com/office/drawing/2014/main" id="{2C92B390-C93E-4CAC-AEE7-C3752E626ECE}"/>
              </a:ext>
            </a:extLst>
          </p:cNvPr>
          <p:cNvSpPr/>
          <p:nvPr/>
        </p:nvSpPr>
        <p:spPr>
          <a:xfrm>
            <a:off x="318127" y="5302817"/>
            <a:ext cx="3504367" cy="125303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altLang="ko-KR" sz="1600" b="1" dirty="0">
                <a:solidFill>
                  <a:schemeClr val="accent1">
                    <a:lumMod val="50000"/>
                  </a:schemeClr>
                </a:solidFill>
              </a:rPr>
              <a:t>Current situation is analysed for potential of ten waste streams as secondary raw materials in Turkish context within the perspective of </a:t>
            </a:r>
            <a:r>
              <a:rPr lang="tr-TR" altLang="ko-KR" sz="1600" b="1" dirty="0">
                <a:solidFill>
                  <a:schemeClr val="accent1">
                    <a:lumMod val="50000"/>
                  </a:schemeClr>
                </a:solidFill>
              </a:rPr>
              <a:t/>
            </a:r>
            <a:br>
              <a:rPr lang="tr-TR" altLang="ko-KR" sz="1600" b="1" dirty="0">
                <a:solidFill>
                  <a:schemeClr val="accent1">
                    <a:lumMod val="50000"/>
                  </a:schemeClr>
                </a:solidFill>
              </a:rPr>
            </a:br>
            <a:r>
              <a:rPr lang="en-US" altLang="ko-KR" sz="1600" b="1" dirty="0">
                <a:solidFill>
                  <a:schemeClr val="accent1">
                    <a:lumMod val="50000"/>
                  </a:schemeClr>
                </a:solidFill>
              </a:rPr>
              <a:t>End-of-Waste concept</a:t>
            </a:r>
          </a:p>
        </p:txBody>
      </p:sp>
      <p:sp>
        <p:nvSpPr>
          <p:cNvPr id="11" name="Rectangle 3607">
            <a:extLst>
              <a:ext uri="{FF2B5EF4-FFF2-40B4-BE49-F238E27FC236}">
                <a16:creationId xmlns:a16="http://schemas.microsoft.com/office/drawing/2014/main" id="{2C92B390-C93E-4CAC-AEE7-C3752E626ECE}"/>
              </a:ext>
            </a:extLst>
          </p:cNvPr>
          <p:cNvSpPr/>
          <p:nvPr/>
        </p:nvSpPr>
        <p:spPr>
          <a:xfrm>
            <a:off x="4132354" y="5302817"/>
            <a:ext cx="3837483" cy="125303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altLang="ko-KR" sz="1600" b="1" dirty="0">
                <a:solidFill>
                  <a:schemeClr val="accent1">
                    <a:lumMod val="50000"/>
                  </a:schemeClr>
                </a:solidFill>
              </a:rPr>
              <a:t>A comprehensive national strategy and technical capacity is developed for implementation of End-of-Waste criteria for different waste streams.</a:t>
            </a:r>
          </a:p>
        </p:txBody>
      </p:sp>
      <p:sp>
        <p:nvSpPr>
          <p:cNvPr id="12" name="Rectangle 3607">
            <a:extLst>
              <a:ext uri="{FF2B5EF4-FFF2-40B4-BE49-F238E27FC236}">
                <a16:creationId xmlns:a16="http://schemas.microsoft.com/office/drawing/2014/main" id="{2C92B390-C93E-4CAC-AEE7-C3752E626ECE}"/>
              </a:ext>
            </a:extLst>
          </p:cNvPr>
          <p:cNvSpPr/>
          <p:nvPr/>
        </p:nvSpPr>
        <p:spPr>
          <a:xfrm>
            <a:off x="8279698" y="5302817"/>
            <a:ext cx="3692577" cy="1253037"/>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n-US" altLang="ko-KR" sz="1700" b="1" dirty="0">
                <a:solidFill>
                  <a:schemeClr val="accent1">
                    <a:lumMod val="50000"/>
                  </a:schemeClr>
                </a:solidFill>
              </a:rPr>
              <a:t>Capacity of competent authorities and relevant sectors on waste as a resource concept and on implementation of End-of-Waste criteria is improved in Türkiye.</a:t>
            </a:r>
          </a:p>
        </p:txBody>
      </p:sp>
      <p:sp>
        <p:nvSpPr>
          <p:cNvPr id="13"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119108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TextBox 18">
            <a:extLst>
              <a:ext uri="{FF2B5EF4-FFF2-40B4-BE49-F238E27FC236}">
                <a16:creationId xmlns:a16="http://schemas.microsoft.com/office/drawing/2014/main" id="{B0D5A001-1272-456A-88DD-58112BC6C10F}"/>
              </a:ext>
            </a:extLst>
          </p:cNvPr>
          <p:cNvSpPr txBox="1"/>
          <p:nvPr/>
        </p:nvSpPr>
        <p:spPr>
          <a:xfrm>
            <a:off x="1012889" y="2643768"/>
            <a:ext cx="10134227" cy="400110"/>
          </a:xfrm>
          <a:prstGeom prst="rect">
            <a:avLst/>
          </a:prstGeom>
          <a:solidFill>
            <a:schemeClr val="bg1">
              <a:lumMod val="75000"/>
            </a:schemeClr>
          </a:solidFill>
        </p:spPr>
        <p:txBody>
          <a:bodyPr wrap="square" rtlCol="0">
            <a:spAutoFit/>
          </a:bodyPr>
          <a:lstStyle/>
          <a:p>
            <a:pPr algn="ctr">
              <a:defRPr/>
            </a:pPr>
            <a:r>
              <a:rPr lang="en-US" sz="2000" b="1" dirty="0">
                <a:latin typeface="Arial" panose="020B0604020202020204" pitchFamily="34" charset="0"/>
                <a:cs typeface="Arial" panose="020B0604020202020204" pitchFamily="34" charset="0"/>
              </a:rPr>
              <a:t>Guidance for iron, steel and aluminium scrap </a:t>
            </a:r>
            <a:endParaRPr lang="en-US" sz="2000" b="1" dirty="0">
              <a:cs typeface="Arial" panose="020B0604020202020204" pitchFamily="34" charset="0"/>
            </a:endParaRPr>
          </a:p>
        </p:txBody>
      </p:sp>
      <p:sp>
        <p:nvSpPr>
          <p:cNvPr id="26" name="TextBox 25">
            <a:extLst>
              <a:ext uri="{FF2B5EF4-FFF2-40B4-BE49-F238E27FC236}">
                <a16:creationId xmlns:a16="http://schemas.microsoft.com/office/drawing/2014/main" id="{B0D5A001-1272-456A-88DD-58112BC6C10F}"/>
              </a:ext>
            </a:extLst>
          </p:cNvPr>
          <p:cNvSpPr txBox="1"/>
          <p:nvPr/>
        </p:nvSpPr>
        <p:spPr>
          <a:xfrm>
            <a:off x="1068499" y="3335395"/>
            <a:ext cx="10123832" cy="400110"/>
          </a:xfrm>
          <a:prstGeom prst="rect">
            <a:avLst/>
          </a:prstGeom>
          <a:solidFill>
            <a:srgbClr val="FFC000"/>
          </a:solidFill>
        </p:spPr>
        <p:txBody>
          <a:bodyPr wrap="square" rtlCol="0">
            <a:spAutoFit/>
          </a:bodyPr>
          <a:lstStyle/>
          <a:p>
            <a:pPr algn="ctr"/>
            <a:r>
              <a:rPr lang="en-US" sz="2000" b="1" dirty="0">
                <a:cs typeface="Arial" panose="020B0604020202020204" pitchFamily="34" charset="0"/>
              </a:rPr>
              <a:t>Guidance for copper scrap</a:t>
            </a:r>
          </a:p>
        </p:txBody>
      </p:sp>
      <p:sp>
        <p:nvSpPr>
          <p:cNvPr id="27" name="TextBox 26">
            <a:extLst>
              <a:ext uri="{FF2B5EF4-FFF2-40B4-BE49-F238E27FC236}">
                <a16:creationId xmlns:a16="http://schemas.microsoft.com/office/drawing/2014/main" id="{B0D5A001-1272-456A-88DD-58112BC6C10F}"/>
              </a:ext>
            </a:extLst>
          </p:cNvPr>
          <p:cNvSpPr txBox="1"/>
          <p:nvPr/>
        </p:nvSpPr>
        <p:spPr>
          <a:xfrm>
            <a:off x="1012888" y="4118479"/>
            <a:ext cx="10163445" cy="400110"/>
          </a:xfrm>
          <a:prstGeom prst="rect">
            <a:avLst/>
          </a:prstGeom>
          <a:solidFill>
            <a:srgbClr val="00B0F0"/>
          </a:solidFill>
        </p:spPr>
        <p:txBody>
          <a:bodyPr wrap="square" rtlCol="0">
            <a:spAutoFit/>
          </a:bodyPr>
          <a:lstStyle/>
          <a:p>
            <a:pPr algn="ctr"/>
            <a:r>
              <a:rPr lang="en-US" sz="2000" b="1" dirty="0">
                <a:cs typeface="Arial" panose="020B0604020202020204" pitchFamily="34" charset="0"/>
              </a:rPr>
              <a:t>Guidance for glass cullet</a:t>
            </a:r>
          </a:p>
        </p:txBody>
      </p:sp>
      <p:sp>
        <p:nvSpPr>
          <p:cNvPr id="31" name="TextBox 30">
            <a:extLst>
              <a:ext uri="{FF2B5EF4-FFF2-40B4-BE49-F238E27FC236}">
                <a16:creationId xmlns:a16="http://schemas.microsoft.com/office/drawing/2014/main" id="{B0D5A001-1272-456A-88DD-58112BC6C10F}"/>
              </a:ext>
            </a:extLst>
          </p:cNvPr>
          <p:cNvSpPr txBox="1"/>
          <p:nvPr/>
        </p:nvSpPr>
        <p:spPr>
          <a:xfrm>
            <a:off x="1028887" y="5522754"/>
            <a:ext cx="10163444" cy="400110"/>
          </a:xfrm>
          <a:prstGeom prst="rect">
            <a:avLst/>
          </a:prstGeom>
          <a:solidFill>
            <a:schemeClr val="accent6">
              <a:lumMod val="75000"/>
            </a:schemeClr>
          </a:solidFill>
        </p:spPr>
        <p:txBody>
          <a:bodyPr wrap="square" rtlCol="0">
            <a:spAutoFit/>
          </a:bodyPr>
          <a:lstStyle/>
          <a:p>
            <a:pPr algn="ctr"/>
            <a:r>
              <a:rPr lang="en-US" sz="2000" b="1" dirty="0">
                <a:cs typeface="Arial" panose="020B0604020202020204" pitchFamily="34" charset="0"/>
              </a:rPr>
              <a:t> Guidance for construction aggregates</a:t>
            </a:r>
          </a:p>
        </p:txBody>
      </p:sp>
      <p:sp>
        <p:nvSpPr>
          <p:cNvPr id="22" name="TextBox 21">
            <a:extLst>
              <a:ext uri="{FF2B5EF4-FFF2-40B4-BE49-F238E27FC236}">
                <a16:creationId xmlns:a16="http://schemas.microsoft.com/office/drawing/2014/main" id="{B0D5A001-1272-456A-88DD-58112BC6C10F}"/>
              </a:ext>
            </a:extLst>
          </p:cNvPr>
          <p:cNvSpPr txBox="1"/>
          <p:nvPr/>
        </p:nvSpPr>
        <p:spPr>
          <a:xfrm>
            <a:off x="1170051" y="1936753"/>
            <a:ext cx="9977064" cy="400110"/>
          </a:xfrm>
          <a:prstGeom prst="rect">
            <a:avLst/>
          </a:prstGeom>
          <a:solidFill>
            <a:srgbClr val="BFE23E"/>
          </a:solidFill>
        </p:spPr>
        <p:txBody>
          <a:bodyPr wrap="square" rtlCol="0">
            <a:spAutoFit/>
          </a:bodyPr>
          <a:lstStyle/>
          <a:p>
            <a:pPr algn="ctr"/>
            <a:r>
              <a:rPr lang="en-US" sz="2000" b="1" dirty="0">
                <a:cs typeface="Arial" panose="020B0604020202020204" pitchFamily="34" charset="0"/>
              </a:rPr>
              <a:t> General Guidance for end-of-waste</a:t>
            </a:r>
          </a:p>
        </p:txBody>
      </p:sp>
      <p:sp>
        <p:nvSpPr>
          <p:cNvPr id="20" name="Parallelogram 42">
            <a:extLst>
              <a:ext uri="{FF2B5EF4-FFF2-40B4-BE49-F238E27FC236}">
                <a16:creationId xmlns:a16="http://schemas.microsoft.com/office/drawing/2014/main" id="{86538D25-F863-4E1E-8602-D423D5D595D9}"/>
              </a:ext>
            </a:extLst>
          </p:cNvPr>
          <p:cNvSpPr/>
          <p:nvPr/>
        </p:nvSpPr>
        <p:spPr>
          <a:xfrm rot="8690186">
            <a:off x="889300" y="1745760"/>
            <a:ext cx="1164872" cy="381984"/>
          </a:xfrm>
          <a:prstGeom prst="parallelogram">
            <a:avLst>
              <a:gd name="adj" fmla="val 67445"/>
            </a:avLst>
          </a:prstGeom>
          <a:solidFill>
            <a:srgbClr val="BFE2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Parallelogram 42">
            <a:extLst>
              <a:ext uri="{FF2B5EF4-FFF2-40B4-BE49-F238E27FC236}">
                <a16:creationId xmlns:a16="http://schemas.microsoft.com/office/drawing/2014/main" id="{86538D25-F863-4E1E-8602-D423D5D595D9}"/>
              </a:ext>
            </a:extLst>
          </p:cNvPr>
          <p:cNvSpPr/>
          <p:nvPr/>
        </p:nvSpPr>
        <p:spPr>
          <a:xfrm rot="8690186">
            <a:off x="820811" y="2452776"/>
            <a:ext cx="1164872" cy="381984"/>
          </a:xfrm>
          <a:prstGeom prst="parallelogram">
            <a:avLst>
              <a:gd name="adj" fmla="val 67445"/>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Прямоугольник 1"/>
          <p:cNvSpPr/>
          <p:nvPr/>
        </p:nvSpPr>
        <p:spPr>
          <a:xfrm>
            <a:off x="1170053" y="1019562"/>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1</a:t>
            </a:r>
            <a:endParaRPr lang="ko-KR" altLang="en-US" b="1" dirty="0">
              <a:ln w="12700">
                <a:solidFill>
                  <a:schemeClr val="bg1"/>
                </a:solidFill>
              </a:ln>
              <a:solidFill>
                <a:schemeClr val="bg1"/>
              </a:solidFill>
              <a:cs typeface="Arial" pitchFamily="34" charset="0"/>
            </a:endParaRPr>
          </a:p>
        </p:txBody>
      </p:sp>
      <p:sp>
        <p:nvSpPr>
          <p:cNvPr id="3" name="Прямоугольник 2"/>
          <p:cNvSpPr/>
          <p:nvPr/>
        </p:nvSpPr>
        <p:spPr>
          <a:xfrm>
            <a:off x="1320894" y="1782865"/>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1</a:t>
            </a:r>
            <a:endParaRPr lang="ko-KR" altLang="en-US" b="1" dirty="0">
              <a:ln w="12700">
                <a:solidFill>
                  <a:schemeClr val="bg1"/>
                </a:solidFill>
              </a:ln>
              <a:solidFill>
                <a:schemeClr val="bg1"/>
              </a:solidFill>
              <a:cs typeface="Arial" pitchFamily="34" charset="0"/>
            </a:endParaRPr>
          </a:p>
        </p:txBody>
      </p:sp>
      <p:sp>
        <p:nvSpPr>
          <p:cNvPr id="24" name="Parallelogram 42">
            <a:extLst>
              <a:ext uri="{FF2B5EF4-FFF2-40B4-BE49-F238E27FC236}">
                <a16:creationId xmlns:a16="http://schemas.microsoft.com/office/drawing/2014/main" id="{86538D25-F863-4E1E-8602-D423D5D595D9}"/>
              </a:ext>
            </a:extLst>
          </p:cNvPr>
          <p:cNvSpPr/>
          <p:nvPr/>
        </p:nvSpPr>
        <p:spPr>
          <a:xfrm rot="8690186">
            <a:off x="820811" y="3144403"/>
            <a:ext cx="1164872" cy="381984"/>
          </a:xfrm>
          <a:prstGeom prst="parallelogram">
            <a:avLst>
              <a:gd name="adj" fmla="val 67445"/>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Прямоугольник 28"/>
          <p:cNvSpPr/>
          <p:nvPr/>
        </p:nvSpPr>
        <p:spPr>
          <a:xfrm>
            <a:off x="1201842" y="2459102"/>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2</a:t>
            </a:r>
            <a:endParaRPr lang="ko-KR" altLang="en-US" b="1" dirty="0">
              <a:ln w="12700">
                <a:solidFill>
                  <a:schemeClr val="bg1"/>
                </a:solidFill>
              </a:ln>
              <a:solidFill>
                <a:schemeClr val="bg1"/>
              </a:solidFill>
              <a:cs typeface="Arial" pitchFamily="34" charset="0"/>
            </a:endParaRPr>
          </a:p>
        </p:txBody>
      </p:sp>
      <p:sp>
        <p:nvSpPr>
          <p:cNvPr id="32" name="Прямоугольник 31"/>
          <p:cNvSpPr/>
          <p:nvPr/>
        </p:nvSpPr>
        <p:spPr>
          <a:xfrm>
            <a:off x="1228530" y="3135339"/>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3</a:t>
            </a:r>
            <a:endParaRPr lang="ko-KR" altLang="en-US" b="1" dirty="0">
              <a:ln w="12700">
                <a:solidFill>
                  <a:schemeClr val="bg1"/>
                </a:solidFill>
              </a:ln>
              <a:solidFill>
                <a:schemeClr val="bg1"/>
              </a:solidFill>
              <a:cs typeface="Arial" pitchFamily="34" charset="0"/>
            </a:endParaRPr>
          </a:p>
        </p:txBody>
      </p:sp>
      <p:sp>
        <p:nvSpPr>
          <p:cNvPr id="33" name="Parallelogram 42">
            <a:extLst>
              <a:ext uri="{FF2B5EF4-FFF2-40B4-BE49-F238E27FC236}">
                <a16:creationId xmlns:a16="http://schemas.microsoft.com/office/drawing/2014/main" id="{86538D25-F863-4E1E-8602-D423D5D595D9}"/>
              </a:ext>
            </a:extLst>
          </p:cNvPr>
          <p:cNvSpPr/>
          <p:nvPr/>
        </p:nvSpPr>
        <p:spPr>
          <a:xfrm rot="8690186">
            <a:off x="820811" y="3927486"/>
            <a:ext cx="1164872" cy="381984"/>
          </a:xfrm>
          <a:prstGeom prst="parallelogram">
            <a:avLst>
              <a:gd name="adj" fmla="val 67445"/>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Прямоугольник 36"/>
          <p:cNvSpPr/>
          <p:nvPr/>
        </p:nvSpPr>
        <p:spPr>
          <a:xfrm>
            <a:off x="1228530" y="3933813"/>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4</a:t>
            </a:r>
            <a:endParaRPr lang="ko-KR" altLang="en-US" b="1" dirty="0">
              <a:ln w="12700">
                <a:solidFill>
                  <a:schemeClr val="bg1"/>
                </a:solidFill>
              </a:ln>
              <a:solidFill>
                <a:schemeClr val="bg1"/>
              </a:solidFill>
              <a:cs typeface="Arial" pitchFamily="34" charset="0"/>
            </a:endParaRPr>
          </a:p>
        </p:txBody>
      </p:sp>
      <p:sp>
        <p:nvSpPr>
          <p:cNvPr id="23" name="TextBox 22">
            <a:extLst>
              <a:ext uri="{FF2B5EF4-FFF2-40B4-BE49-F238E27FC236}">
                <a16:creationId xmlns:a16="http://schemas.microsoft.com/office/drawing/2014/main" id="{B0D5A001-1272-456A-88DD-58112BC6C10F}"/>
              </a:ext>
            </a:extLst>
          </p:cNvPr>
          <p:cNvSpPr txBox="1"/>
          <p:nvPr/>
        </p:nvSpPr>
        <p:spPr>
          <a:xfrm>
            <a:off x="1012888" y="4813993"/>
            <a:ext cx="10163445" cy="400110"/>
          </a:xfrm>
          <a:prstGeom prst="rect">
            <a:avLst/>
          </a:prstGeom>
          <a:solidFill>
            <a:srgbClr val="00B050"/>
          </a:solidFill>
        </p:spPr>
        <p:txBody>
          <a:bodyPr wrap="square" rtlCol="0">
            <a:spAutoFit/>
          </a:bodyPr>
          <a:lstStyle/>
          <a:p>
            <a:pPr algn="ctr"/>
            <a:r>
              <a:rPr lang="en-US" sz="2000" b="1" dirty="0">
                <a:cs typeface="Arial" panose="020B0604020202020204" pitchFamily="34" charset="0"/>
              </a:rPr>
              <a:t>Guidance for biodegradable waste (compost and digestate)</a:t>
            </a:r>
          </a:p>
        </p:txBody>
      </p:sp>
      <p:sp>
        <p:nvSpPr>
          <p:cNvPr id="25" name="Parallelogram 42">
            <a:extLst>
              <a:ext uri="{FF2B5EF4-FFF2-40B4-BE49-F238E27FC236}">
                <a16:creationId xmlns:a16="http://schemas.microsoft.com/office/drawing/2014/main" id="{86538D25-F863-4E1E-8602-D423D5D595D9}"/>
              </a:ext>
            </a:extLst>
          </p:cNvPr>
          <p:cNvSpPr/>
          <p:nvPr/>
        </p:nvSpPr>
        <p:spPr>
          <a:xfrm rot="8690186">
            <a:off x="820809" y="4623001"/>
            <a:ext cx="1164872" cy="381984"/>
          </a:xfrm>
          <a:prstGeom prst="parallelogram">
            <a:avLst>
              <a:gd name="adj" fmla="val 67445"/>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Прямоугольник 36"/>
          <p:cNvSpPr/>
          <p:nvPr/>
        </p:nvSpPr>
        <p:spPr>
          <a:xfrm>
            <a:off x="1320894" y="4629327"/>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5</a:t>
            </a:r>
            <a:endParaRPr lang="ko-KR" altLang="en-US" b="1" dirty="0">
              <a:ln w="12700">
                <a:solidFill>
                  <a:schemeClr val="bg1"/>
                </a:solidFill>
              </a:ln>
              <a:solidFill>
                <a:schemeClr val="bg1"/>
              </a:solidFill>
              <a:cs typeface="Arial" pitchFamily="34" charset="0"/>
            </a:endParaRPr>
          </a:p>
        </p:txBody>
      </p:sp>
      <p:sp>
        <p:nvSpPr>
          <p:cNvPr id="30" name="TextBox 29">
            <a:extLst>
              <a:ext uri="{FF2B5EF4-FFF2-40B4-BE49-F238E27FC236}">
                <a16:creationId xmlns:a16="http://schemas.microsoft.com/office/drawing/2014/main" id="{B0D5A001-1272-456A-88DD-58112BC6C10F}"/>
              </a:ext>
            </a:extLst>
          </p:cNvPr>
          <p:cNvSpPr txBox="1"/>
          <p:nvPr/>
        </p:nvSpPr>
        <p:spPr>
          <a:xfrm>
            <a:off x="1068499" y="6381910"/>
            <a:ext cx="10163444" cy="400110"/>
          </a:xfrm>
          <a:prstGeom prst="rect">
            <a:avLst/>
          </a:prstGeom>
          <a:solidFill>
            <a:srgbClr val="FF0000"/>
          </a:solidFill>
        </p:spPr>
        <p:txBody>
          <a:bodyPr wrap="square" rtlCol="0">
            <a:spAutoFit/>
          </a:bodyPr>
          <a:lstStyle/>
          <a:p>
            <a:pPr algn="ctr"/>
            <a:r>
              <a:rPr lang="en-US" sz="2000" b="1" dirty="0">
                <a:cs typeface="Arial" panose="020B0604020202020204" pitchFamily="34" charset="0"/>
              </a:rPr>
              <a:t>Guidance for textile</a:t>
            </a:r>
          </a:p>
        </p:txBody>
      </p:sp>
      <p:sp>
        <p:nvSpPr>
          <p:cNvPr id="38" name="Прямоугольник 37"/>
          <p:cNvSpPr/>
          <p:nvPr/>
        </p:nvSpPr>
        <p:spPr>
          <a:xfrm>
            <a:off x="1228530" y="5351731"/>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5</a:t>
            </a:r>
            <a:endParaRPr lang="ko-KR" altLang="en-US" b="1" dirty="0">
              <a:ln w="12700">
                <a:solidFill>
                  <a:schemeClr val="bg1"/>
                </a:solidFill>
              </a:ln>
              <a:solidFill>
                <a:schemeClr val="bg1"/>
              </a:solidFill>
              <a:cs typeface="Arial" pitchFamily="34" charset="0"/>
            </a:endParaRPr>
          </a:p>
        </p:txBody>
      </p:sp>
      <p:sp>
        <p:nvSpPr>
          <p:cNvPr id="34" name="Parallelogram 42">
            <a:extLst>
              <a:ext uri="{FF2B5EF4-FFF2-40B4-BE49-F238E27FC236}">
                <a16:creationId xmlns:a16="http://schemas.microsoft.com/office/drawing/2014/main" id="{86538D25-F863-4E1E-8602-D423D5D595D9}"/>
              </a:ext>
            </a:extLst>
          </p:cNvPr>
          <p:cNvSpPr/>
          <p:nvPr/>
        </p:nvSpPr>
        <p:spPr>
          <a:xfrm rot="8690186">
            <a:off x="820809" y="5330015"/>
            <a:ext cx="1164872" cy="381984"/>
          </a:xfrm>
          <a:prstGeom prst="parallelogram">
            <a:avLst>
              <a:gd name="adj" fmla="val 67445"/>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Прямоугольник 36"/>
          <p:cNvSpPr/>
          <p:nvPr/>
        </p:nvSpPr>
        <p:spPr>
          <a:xfrm>
            <a:off x="1228530" y="5336342"/>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6</a:t>
            </a:r>
            <a:endParaRPr lang="ko-KR" altLang="en-US" b="1" dirty="0">
              <a:ln w="12700">
                <a:solidFill>
                  <a:schemeClr val="bg1"/>
                </a:solidFill>
              </a:ln>
              <a:solidFill>
                <a:schemeClr val="bg1"/>
              </a:solidFill>
              <a:cs typeface="Arial" pitchFamily="34" charset="0"/>
            </a:endParaRPr>
          </a:p>
        </p:txBody>
      </p:sp>
      <p:sp>
        <p:nvSpPr>
          <p:cNvPr id="36" name="Parallelogram 42">
            <a:extLst>
              <a:ext uri="{FF2B5EF4-FFF2-40B4-BE49-F238E27FC236}">
                <a16:creationId xmlns:a16="http://schemas.microsoft.com/office/drawing/2014/main" id="{86538D25-F863-4E1E-8602-D423D5D595D9}"/>
              </a:ext>
            </a:extLst>
          </p:cNvPr>
          <p:cNvSpPr/>
          <p:nvPr/>
        </p:nvSpPr>
        <p:spPr>
          <a:xfrm rot="8690186">
            <a:off x="820808" y="6023388"/>
            <a:ext cx="1164872" cy="381984"/>
          </a:xfrm>
          <a:prstGeom prst="parallelogram">
            <a:avLst>
              <a:gd name="adj" fmla="val 67445"/>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Прямоугольник 36"/>
          <p:cNvSpPr/>
          <p:nvPr/>
        </p:nvSpPr>
        <p:spPr>
          <a:xfrm>
            <a:off x="1320894" y="6012578"/>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7</a:t>
            </a:r>
            <a:endParaRPr lang="ko-KR" altLang="en-US" b="1" dirty="0">
              <a:ln w="12700">
                <a:solidFill>
                  <a:schemeClr val="bg1"/>
                </a:solidFill>
              </a:ln>
              <a:solidFill>
                <a:schemeClr val="bg1"/>
              </a:solidFill>
              <a:cs typeface="Arial" pitchFamily="34" charset="0"/>
            </a:endParaRPr>
          </a:p>
        </p:txBody>
      </p:sp>
      <p:sp>
        <p:nvSpPr>
          <p:cNvPr id="40" name="Прямокутник 26"/>
          <p:cNvSpPr/>
          <p:nvPr/>
        </p:nvSpPr>
        <p:spPr>
          <a:xfrm>
            <a:off x="324000" y="1368004"/>
            <a:ext cx="11556000" cy="41486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Arial" panose="020B0604020202020204" pitchFamily="34" charset="0"/>
                <a:cs typeface="Arial" panose="020B0604020202020204" pitchFamily="34" charset="0"/>
              </a:rPr>
              <a:t>Activity 2.4 Guidelines on Implementation of End-of-waste in Türkiye</a:t>
            </a:r>
          </a:p>
        </p:txBody>
      </p:sp>
    </p:spTree>
    <p:extLst>
      <p:ext uri="{BB962C8B-B14F-4D97-AF65-F5344CB8AC3E}">
        <p14:creationId xmlns:p14="http://schemas.microsoft.com/office/powerpoint/2010/main" val="300439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4" name="Straight Connector 13"/>
          <p:cNvCxnSpPr/>
          <p:nvPr/>
        </p:nvCxnSpPr>
        <p:spPr>
          <a:xfrm rot="5400000">
            <a:off x="-1285063" y="4256761"/>
            <a:ext cx="3900165" cy="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4074" y="2306679"/>
            <a:ext cx="665017" cy="692727"/>
          </a:xfrm>
          <a:prstGeom prst="rect">
            <a:avLst/>
          </a:prstGeom>
          <a:solidFill>
            <a:srgbClr val="BFE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ectangle 3607">
            <a:extLst>
              <a:ext uri="{FF2B5EF4-FFF2-40B4-BE49-F238E27FC236}">
                <a16:creationId xmlns:a16="http://schemas.microsoft.com/office/drawing/2014/main" id="{2C92B390-C93E-4CAC-AEE7-C3752E626ECE}"/>
              </a:ext>
            </a:extLst>
          </p:cNvPr>
          <p:cNvSpPr/>
          <p:nvPr/>
        </p:nvSpPr>
        <p:spPr>
          <a:xfrm>
            <a:off x="1449255" y="2087196"/>
            <a:ext cx="10222704" cy="912206"/>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just">
              <a:lnSpc>
                <a:spcPct val="90000"/>
              </a:lnSpc>
            </a:pPr>
            <a:r>
              <a:rPr lang="en-US" sz="2000" dirty="0">
                <a:solidFill>
                  <a:schemeClr val="tx1"/>
                </a:solidFill>
                <a:latin typeface="Segoe UI"/>
                <a:ea typeface="Times New Roman"/>
              </a:rPr>
              <a:t>The </a:t>
            </a:r>
            <a:r>
              <a:rPr lang="en-US" sz="2000" u="sng" dirty="0">
                <a:solidFill>
                  <a:schemeClr val="tx1"/>
                </a:solidFill>
                <a:latin typeface="Segoe UI"/>
                <a:ea typeface="Times New Roman"/>
                <a:hlinkClick r:id="rId2"/>
              </a:rPr>
              <a:t>Make it Work initiative</a:t>
            </a:r>
            <a:r>
              <a:rPr lang="en-GB" sz="2000" dirty="0">
                <a:solidFill>
                  <a:schemeClr val="tx1"/>
                </a:solidFill>
                <a:latin typeface="Segoe UI"/>
                <a:ea typeface="Times New Roman"/>
              </a:rPr>
              <a:t> </a:t>
            </a:r>
            <a:r>
              <a:rPr lang="en-US" sz="2000" dirty="0">
                <a:solidFill>
                  <a:schemeClr val="tx1"/>
                </a:solidFill>
                <a:latin typeface="Segoe UI"/>
                <a:ea typeface="Times New Roman"/>
              </a:rPr>
              <a:t>(</a:t>
            </a:r>
            <a:r>
              <a:rPr lang="en-US" sz="2000" dirty="0" err="1">
                <a:solidFill>
                  <a:schemeClr val="tx1"/>
                </a:solidFill>
                <a:latin typeface="Segoe UI"/>
                <a:ea typeface="Times New Roman"/>
              </a:rPr>
              <a:t>MiW</a:t>
            </a:r>
            <a:r>
              <a:rPr lang="en-US" sz="2000" dirty="0">
                <a:solidFill>
                  <a:schemeClr val="tx1"/>
                </a:solidFill>
                <a:latin typeface="Segoe UI"/>
                <a:ea typeface="Times New Roman"/>
              </a:rPr>
              <a:t>) is a joint effort with </a:t>
            </a:r>
            <a:r>
              <a:rPr lang="en-GB" sz="2000" dirty="0">
                <a:solidFill>
                  <a:schemeClr val="tx1"/>
                </a:solidFill>
                <a:latin typeface="Segoe UI"/>
                <a:ea typeface="Times New Roman"/>
              </a:rPr>
              <a:t>the European Union Network for the Implementation and Enforcement of Environmental Law (</a:t>
            </a:r>
            <a:r>
              <a:rPr lang="en-GB" sz="2000" u="sng" dirty="0">
                <a:solidFill>
                  <a:schemeClr val="tx1"/>
                </a:solidFill>
                <a:latin typeface="Segoe UI"/>
                <a:ea typeface="Times New Roman"/>
                <a:hlinkClick r:id="rId3"/>
              </a:rPr>
              <a:t>IMPEL</a:t>
            </a:r>
            <a:r>
              <a:rPr lang="en-GB" sz="2000" dirty="0">
                <a:solidFill>
                  <a:schemeClr val="tx1"/>
                </a:solidFill>
                <a:latin typeface="Segoe UI"/>
                <a:ea typeface="Times New Roman"/>
              </a:rPr>
              <a:t>) </a:t>
            </a:r>
            <a:endParaRPr lang="en-US" altLang="ko-KR" sz="2000" dirty="0">
              <a:solidFill>
                <a:schemeClr val="tx1"/>
              </a:solidFill>
              <a:cs typeface="Arial" panose="020B0604020202020204" pitchFamily="34" charset="0"/>
            </a:endParaRPr>
          </a:p>
        </p:txBody>
      </p:sp>
      <p:sp>
        <p:nvSpPr>
          <p:cNvPr id="29" name="Rectangle 3607">
            <a:extLst>
              <a:ext uri="{FF2B5EF4-FFF2-40B4-BE49-F238E27FC236}">
                <a16:creationId xmlns:a16="http://schemas.microsoft.com/office/drawing/2014/main" id="{2C92B390-C93E-4CAC-AEE7-C3752E626ECE}"/>
              </a:ext>
            </a:extLst>
          </p:cNvPr>
          <p:cNvSpPr/>
          <p:nvPr/>
        </p:nvSpPr>
        <p:spPr>
          <a:xfrm>
            <a:off x="1449255" y="3255400"/>
            <a:ext cx="10222704" cy="935463"/>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just">
              <a:lnSpc>
                <a:spcPct val="90000"/>
              </a:lnSpc>
            </a:pPr>
            <a:r>
              <a:rPr lang="en-GB" sz="2000" dirty="0">
                <a:solidFill>
                  <a:schemeClr val="tx1"/>
                </a:solidFill>
              </a:rPr>
              <a:t>Tool developed by IMPEL is </a:t>
            </a:r>
            <a:r>
              <a:rPr lang="en-GB" sz="2000" u="sng" dirty="0">
                <a:solidFill>
                  <a:schemeClr val="tx1"/>
                </a:solidFill>
                <a:hlinkClick r:id="rId4"/>
              </a:rPr>
              <a:t>‘Making the Circular Economy Work – Guidance for regulators’</a:t>
            </a:r>
            <a:endParaRPr lang="en-US" altLang="ko-KR" sz="2000" dirty="0">
              <a:solidFill>
                <a:schemeClr val="tx1"/>
              </a:solidFill>
              <a:cs typeface="Arial" panose="020B0604020202020204" pitchFamily="34" charset="0"/>
            </a:endParaRPr>
          </a:p>
        </p:txBody>
      </p:sp>
      <p:sp>
        <p:nvSpPr>
          <p:cNvPr id="37" name="Rectangle 3607">
            <a:extLst>
              <a:ext uri="{FF2B5EF4-FFF2-40B4-BE49-F238E27FC236}">
                <a16:creationId xmlns:a16="http://schemas.microsoft.com/office/drawing/2014/main" id="{2C92B390-C93E-4CAC-AEE7-C3752E626ECE}"/>
              </a:ext>
            </a:extLst>
          </p:cNvPr>
          <p:cNvSpPr/>
          <p:nvPr/>
        </p:nvSpPr>
        <p:spPr>
          <a:xfrm>
            <a:off x="1449255" y="4658595"/>
            <a:ext cx="10222704" cy="1027711"/>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just">
              <a:lnSpc>
                <a:spcPct val="90000"/>
              </a:lnSpc>
            </a:pPr>
            <a:r>
              <a:rPr lang="en-GB" sz="2000" dirty="0">
                <a:solidFill>
                  <a:schemeClr val="tx1"/>
                </a:solidFill>
              </a:rPr>
              <a:t>Eurostat </a:t>
            </a:r>
            <a:r>
              <a:rPr lang="en-GB" sz="2000" u="sng" dirty="0">
                <a:solidFill>
                  <a:schemeClr val="tx1"/>
                </a:solidFill>
                <a:hlinkClick r:id="rId5"/>
              </a:rPr>
              <a:t>Guidance on municipal waste data collection</a:t>
            </a:r>
            <a:r>
              <a:rPr lang="en-GB" sz="2000" dirty="0">
                <a:solidFill>
                  <a:schemeClr val="tx1"/>
                </a:solidFill>
              </a:rPr>
              <a:t>, JRC Guidance for separate collection of municipal waste, </a:t>
            </a:r>
            <a:r>
              <a:rPr lang="en-GB" sz="2000" u="sng" dirty="0">
                <a:solidFill>
                  <a:schemeClr val="tx1"/>
                </a:solidFill>
                <a:hlinkClick r:id="rId6"/>
              </a:rPr>
              <a:t>EU reference model harmonising separate waste collection systems</a:t>
            </a:r>
            <a:r>
              <a:rPr lang="en-GB" sz="2000" u="sng" dirty="0">
                <a:solidFill>
                  <a:schemeClr val="tx1"/>
                </a:solidFill>
              </a:rPr>
              <a:t> form</a:t>
            </a:r>
            <a:r>
              <a:rPr lang="en-GB" sz="2000" dirty="0">
                <a:solidFill>
                  <a:schemeClr val="tx1"/>
                </a:solidFill>
              </a:rPr>
              <a:t> 2020</a:t>
            </a:r>
            <a:endParaRPr lang="en-US" altLang="ko-KR" sz="2000" dirty="0">
              <a:solidFill>
                <a:schemeClr val="tx1"/>
              </a:solidFill>
              <a:cs typeface="Arial" panose="020B0604020202020204" pitchFamily="34" charset="0"/>
            </a:endParaRPr>
          </a:p>
        </p:txBody>
      </p:sp>
      <p:sp>
        <p:nvSpPr>
          <p:cNvPr id="40" name="Rectangle 3607">
            <a:extLst>
              <a:ext uri="{FF2B5EF4-FFF2-40B4-BE49-F238E27FC236}">
                <a16:creationId xmlns:a16="http://schemas.microsoft.com/office/drawing/2014/main" id="{2C92B390-C93E-4CAC-AEE7-C3752E626ECE}"/>
              </a:ext>
            </a:extLst>
          </p:cNvPr>
          <p:cNvSpPr/>
          <p:nvPr/>
        </p:nvSpPr>
        <p:spPr>
          <a:xfrm>
            <a:off x="1449255" y="5999018"/>
            <a:ext cx="10222704" cy="769208"/>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lgn="just">
              <a:lnSpc>
                <a:spcPct val="90000"/>
              </a:lnSpc>
            </a:pPr>
            <a:r>
              <a:rPr lang="en-GB" sz="2000" dirty="0">
                <a:solidFill>
                  <a:schemeClr val="tx1"/>
                </a:solidFill>
              </a:rPr>
              <a:t>EU Science Hub </a:t>
            </a:r>
            <a:r>
              <a:rPr lang="en-GB" sz="2000" u="sng" dirty="0">
                <a:solidFill>
                  <a:schemeClr val="tx1"/>
                </a:solidFill>
              </a:rPr>
              <a:t>(</a:t>
            </a:r>
            <a:r>
              <a:rPr lang="en-GB" sz="2000" u="sng" dirty="0">
                <a:solidFill>
                  <a:schemeClr val="tx1"/>
                </a:solidFill>
                <a:hlinkClick r:id="rId7"/>
              </a:rPr>
              <a:t>RMIS</a:t>
            </a:r>
            <a:r>
              <a:rPr lang="en-GB" sz="2000" u="sng" dirty="0">
                <a:solidFill>
                  <a:schemeClr val="tx1"/>
                </a:solidFill>
              </a:rPr>
              <a:t>)</a:t>
            </a:r>
            <a:r>
              <a:rPr lang="en-GB" sz="2000" dirty="0">
                <a:solidFill>
                  <a:schemeClr val="tx1"/>
                </a:solidFill>
              </a:rPr>
              <a:t> policies and definitions (example secondary raw material)</a:t>
            </a:r>
            <a:endParaRPr lang="en-US" altLang="ko-KR" sz="2000" dirty="0">
              <a:solidFill>
                <a:schemeClr val="tx1"/>
              </a:solidFill>
              <a:cs typeface="Arial" panose="020B0604020202020204" pitchFamily="34" charset="0"/>
            </a:endParaRPr>
          </a:p>
        </p:txBody>
      </p:sp>
      <p:sp>
        <p:nvSpPr>
          <p:cNvPr id="41" name="Rectangle 40"/>
          <p:cNvSpPr/>
          <p:nvPr/>
        </p:nvSpPr>
        <p:spPr>
          <a:xfrm>
            <a:off x="371601" y="3498136"/>
            <a:ext cx="665017" cy="69272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Rectangle 42"/>
          <p:cNvSpPr/>
          <p:nvPr/>
        </p:nvSpPr>
        <p:spPr>
          <a:xfrm>
            <a:off x="374074" y="4658595"/>
            <a:ext cx="665017" cy="69272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4" name="Rectangle 43"/>
          <p:cNvSpPr/>
          <p:nvPr/>
        </p:nvSpPr>
        <p:spPr>
          <a:xfrm>
            <a:off x="360224" y="5860480"/>
            <a:ext cx="665017" cy="69272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107017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pic>
        <p:nvPicPr>
          <p:cNvPr id="27649" name="Picture 1"/>
          <p:cNvPicPr>
            <a:picLocks noChangeAspect="1" noChangeArrowheads="1"/>
          </p:cNvPicPr>
          <p:nvPr/>
        </p:nvPicPr>
        <p:blipFill>
          <a:blip r:embed="rId2"/>
          <a:srcRect/>
          <a:stretch>
            <a:fillRect/>
          </a:stretch>
        </p:blipFill>
        <p:spPr bwMode="auto">
          <a:xfrm>
            <a:off x="779490" y="1719153"/>
            <a:ext cx="10538085" cy="1953437"/>
          </a:xfrm>
          <a:prstGeom prst="rect">
            <a:avLst/>
          </a:prstGeom>
          <a:noFill/>
          <a:ln w="9525">
            <a:noFill/>
            <a:miter lim="800000"/>
            <a:headEnd/>
            <a:tailEnd/>
          </a:ln>
          <a:effectLst/>
        </p:spPr>
      </p:pic>
      <p:sp>
        <p:nvSpPr>
          <p:cNvPr id="4" name="Rectangle 3"/>
          <p:cNvSpPr/>
          <p:nvPr/>
        </p:nvSpPr>
        <p:spPr>
          <a:xfrm>
            <a:off x="3179399" y="3867462"/>
            <a:ext cx="4663969" cy="369332"/>
          </a:xfrm>
          <a:prstGeom prst="rect">
            <a:avLst/>
          </a:prstGeom>
        </p:spPr>
        <p:txBody>
          <a:bodyPr wrap="none">
            <a:spAutoFit/>
          </a:bodyPr>
          <a:lstStyle/>
          <a:p>
            <a:r>
              <a:rPr lang="es-ES" dirty="0"/>
              <a:t>https://susproc.jrc.ec.europa.eu/susproc_home</a:t>
            </a:r>
            <a:endParaRPr lang="bg-BG" dirty="0"/>
          </a:p>
        </p:txBody>
      </p:sp>
      <p:sp>
        <p:nvSpPr>
          <p:cNvPr id="5" name="Rectangle 4"/>
          <p:cNvSpPr/>
          <p:nvPr/>
        </p:nvSpPr>
        <p:spPr>
          <a:xfrm>
            <a:off x="3048000" y="4306163"/>
            <a:ext cx="6096000" cy="1754326"/>
          </a:xfrm>
          <a:prstGeom prst="rect">
            <a:avLst/>
          </a:prstGeom>
        </p:spPr>
        <p:txBody>
          <a:bodyPr>
            <a:spAutoFit/>
          </a:bodyPr>
          <a:lstStyle/>
          <a:p>
            <a:r>
              <a:rPr lang="en-US" dirty="0">
                <a:hlinkClick r:id="rId3"/>
              </a:rPr>
              <a:t>Less waste, more value</a:t>
            </a:r>
            <a:r>
              <a:rPr lang="en-US" dirty="0"/>
              <a:t>.</a:t>
            </a:r>
          </a:p>
          <a:p>
            <a:r>
              <a:rPr lang="en-US" dirty="0"/>
              <a:t>List of publications of JRC research on waste </a:t>
            </a:r>
          </a:p>
          <a:p>
            <a:r>
              <a:rPr lang="en-US" dirty="0">
                <a:hlinkClick r:id="rId4"/>
              </a:rPr>
              <a:t>Webpage on Best Environmental Management Practice</a:t>
            </a:r>
            <a:endParaRPr lang="en-US" dirty="0"/>
          </a:p>
          <a:p>
            <a:r>
              <a:rPr lang="en-US" dirty="0">
                <a:hlinkClick r:id="rId5"/>
              </a:rPr>
              <a:t>Webpage with additional background information on Best Environmental Management Practice</a:t>
            </a:r>
            <a:endParaRPr lang="en-US" dirty="0"/>
          </a:p>
          <a:p>
            <a:r>
              <a:rPr lang="en-US" dirty="0">
                <a:hlinkClick r:id="rId6"/>
              </a:rPr>
              <a:t>Webpage on Green Best Practice Community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809946" y="2272265"/>
            <a:ext cx="10141026" cy="3440458"/>
          </a:xfrm>
          <a:prstGeom prst="rect">
            <a:avLst/>
          </a:prstGeom>
          <a:noFill/>
          <a:ln w="9525">
            <a:noFill/>
            <a:miter lim="800000"/>
            <a:headEnd/>
            <a:tailEnd/>
          </a:ln>
          <a:effectLst/>
        </p:spPr>
      </p:pic>
      <p:sp>
        <p:nvSpPr>
          <p:cNvPr id="4" name="Rectangle 3"/>
          <p:cNvSpPr/>
          <p:nvPr/>
        </p:nvSpPr>
        <p:spPr>
          <a:xfrm>
            <a:off x="1952687" y="6395477"/>
            <a:ext cx="8583696" cy="369332"/>
          </a:xfrm>
          <a:prstGeom prst="rect">
            <a:avLst/>
          </a:prstGeom>
        </p:spPr>
        <p:txBody>
          <a:bodyPr wrap="none">
            <a:spAutoFit/>
          </a:bodyPr>
          <a:lstStyle/>
          <a:p>
            <a:r>
              <a:rPr lang="en-US" dirty="0"/>
              <a:t>Creator: </a:t>
            </a:r>
            <a:r>
              <a:rPr lang="en-US" dirty="0" err="1"/>
              <a:t>Attard</a:t>
            </a:r>
            <a:r>
              <a:rPr lang="en-US" dirty="0"/>
              <a:t> </a:t>
            </a:r>
            <a:r>
              <a:rPr lang="en-US" dirty="0" err="1"/>
              <a:t>Bason</a:t>
            </a:r>
            <a:r>
              <a:rPr lang="en-US" dirty="0"/>
              <a:t> Marie Claire at ERA  </a:t>
            </a:r>
            <a:r>
              <a:rPr lang="es-ES" dirty="0"/>
              <a:t>https://era.org.mt/topic/end-of-waste-criteria/</a:t>
            </a:r>
            <a:endParaRPr lang="bg-BG" dirty="0"/>
          </a:p>
        </p:txBody>
      </p:sp>
      <p:sp>
        <p:nvSpPr>
          <p:cNvPr id="5"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6" descr="Eggersmann Anlagenbau GmbH Ecoinvest Assets Varna.jpg"/>
          <p:cNvPicPr>
            <a:picLocks noGrp="1" noChangeAspect="1"/>
          </p:cNvPicPr>
          <p:nvPr>
            <p:ph idx="1"/>
          </p:nvPr>
        </p:nvPicPr>
        <p:blipFill>
          <a:blip r:embed="rId2" cstate="print"/>
          <a:stretch>
            <a:fillRect/>
          </a:stretch>
        </p:blipFill>
        <p:spPr>
          <a:xfrm>
            <a:off x="338856" y="2778921"/>
            <a:ext cx="4279262" cy="1948239"/>
          </a:xfrm>
        </p:spPr>
      </p:pic>
      <p:sp>
        <p:nvSpPr>
          <p:cNvPr id="25" name="Rectangle 24"/>
          <p:cNvSpPr/>
          <p:nvPr/>
        </p:nvSpPr>
        <p:spPr>
          <a:xfrm>
            <a:off x="338856" y="1978702"/>
            <a:ext cx="5070619" cy="461665"/>
          </a:xfrm>
          <a:prstGeom prst="rect">
            <a:avLst/>
          </a:prstGeom>
        </p:spPr>
        <p:txBody>
          <a:bodyPr wrap="none">
            <a:spAutoFit/>
          </a:bodyPr>
          <a:lstStyle/>
          <a:p>
            <a:r>
              <a:rPr lang="en-US" sz="2400" b="1" dirty="0">
                <a:solidFill>
                  <a:srgbClr val="BFE23E"/>
                </a:solidFill>
                <a:latin typeface="Arial" panose="020B0604020202020204" pitchFamily="34" charset="0"/>
                <a:cs typeface="Arial" panose="020B0604020202020204" pitchFamily="34" charset="0"/>
              </a:rPr>
              <a:t>Sorting of mixed municipal waste</a:t>
            </a:r>
            <a:endParaRPr lang="bg-BG" dirty="0">
              <a:solidFill>
                <a:srgbClr val="BFE23E"/>
              </a:solidFill>
            </a:endParaRPr>
          </a:p>
        </p:txBody>
      </p:sp>
      <p:sp>
        <p:nvSpPr>
          <p:cNvPr id="26" name="Rectangle 25"/>
          <p:cNvSpPr/>
          <p:nvPr/>
        </p:nvSpPr>
        <p:spPr>
          <a:xfrm>
            <a:off x="844080" y="2440367"/>
            <a:ext cx="3139001" cy="338554"/>
          </a:xfrm>
          <a:prstGeom prst="rect">
            <a:avLst/>
          </a:prstGeom>
        </p:spPr>
        <p:txBody>
          <a:bodyPr wrap="none">
            <a:spAutoFit/>
          </a:bodyPr>
          <a:lstStyle/>
          <a:p>
            <a:pPr marL="358775" lvl="1" indent="-358775" defTabSz="914400">
              <a:spcBef>
                <a:spcPts val="400"/>
              </a:spcBef>
              <a:spcAft>
                <a:spcPts val="800"/>
              </a:spcAft>
              <a:buClr>
                <a:srgbClr val="C80F0F"/>
              </a:buClr>
              <a:tabLst>
                <a:tab pos="2190750" algn="l"/>
              </a:tabLst>
              <a:defRPr/>
            </a:pPr>
            <a:r>
              <a:rPr lang="en-US" sz="1600" dirty="0">
                <a:solidFill>
                  <a:srgbClr val="FF0000"/>
                </a:solidFill>
                <a:latin typeface="Arial" pitchFamily="34" charset="0"/>
                <a:cs typeface="Arial" pitchFamily="34" charset="0"/>
              </a:rPr>
              <a:t>Production and market for RDF?</a:t>
            </a:r>
          </a:p>
        </p:txBody>
      </p:sp>
      <p:pic>
        <p:nvPicPr>
          <p:cNvPr id="27" name="Picture 13"/>
          <p:cNvPicPr>
            <a:picLocks noChangeAspect="1" noChangeArrowheads="1"/>
          </p:cNvPicPr>
          <p:nvPr/>
        </p:nvPicPr>
        <p:blipFill>
          <a:blip r:embed="rId3" cstate="print"/>
          <a:srcRect/>
          <a:stretch>
            <a:fillRect/>
          </a:stretch>
        </p:blipFill>
        <p:spPr bwMode="auto">
          <a:xfrm>
            <a:off x="4167266" y="4908736"/>
            <a:ext cx="4802375" cy="1756468"/>
          </a:xfrm>
          <a:prstGeom prst="rect">
            <a:avLst/>
          </a:prstGeom>
          <a:noFill/>
          <a:ln w="9525">
            <a:noFill/>
            <a:miter lim="800000"/>
            <a:headEnd/>
            <a:tailEnd/>
          </a:ln>
        </p:spPr>
      </p:pic>
      <p:sp>
        <p:nvSpPr>
          <p:cNvPr id="28" name="Rectangle 9"/>
          <p:cNvSpPr>
            <a:spLocks noChangeAspect="1" noChangeArrowheads="1"/>
          </p:cNvSpPr>
          <p:nvPr/>
        </p:nvSpPr>
        <p:spPr bwMode="auto">
          <a:xfrm>
            <a:off x="4216137" y="6495927"/>
            <a:ext cx="4567933" cy="33855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1600" dirty="0">
                <a:solidFill>
                  <a:sysClr val="windowText" lastClr="000000"/>
                </a:solidFill>
              </a:rPr>
              <a:t>RDF Power Plant Peute 100 MWel – 700,000 t RDF/ a</a:t>
            </a:r>
            <a:endParaRPr lang="en-US" sz="1600" dirty="0">
              <a:solidFill>
                <a:sysClr val="windowText" lastClr="000000"/>
              </a:solidFill>
            </a:endParaRPr>
          </a:p>
        </p:txBody>
      </p:sp>
      <p:pic>
        <p:nvPicPr>
          <p:cNvPr id="29" name="Picture 15"/>
          <p:cNvPicPr>
            <a:picLocks noChangeAspect="1" noChangeArrowheads="1"/>
          </p:cNvPicPr>
          <p:nvPr/>
        </p:nvPicPr>
        <p:blipFill>
          <a:blip r:embed="rId4" cstate="print"/>
          <a:srcRect/>
          <a:stretch>
            <a:fillRect/>
          </a:stretch>
        </p:blipFill>
        <p:spPr bwMode="auto">
          <a:xfrm>
            <a:off x="6500104" y="2440367"/>
            <a:ext cx="2469537" cy="2058555"/>
          </a:xfrm>
          <a:prstGeom prst="rect">
            <a:avLst/>
          </a:prstGeom>
          <a:noFill/>
          <a:ln w="9525">
            <a:noFill/>
            <a:miter lim="800000"/>
            <a:headEnd/>
            <a:tailEnd/>
          </a:ln>
        </p:spPr>
      </p:pic>
      <p:sp>
        <p:nvSpPr>
          <p:cNvPr id="30" name="Rectangle 5"/>
          <p:cNvSpPr>
            <a:spLocks noChangeAspect="1" noChangeArrowheads="1"/>
          </p:cNvSpPr>
          <p:nvPr/>
        </p:nvSpPr>
        <p:spPr bwMode="auto">
          <a:xfrm>
            <a:off x="7061076" y="4196555"/>
            <a:ext cx="1347592" cy="33855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ysClr val="windowText" lastClr="000000"/>
                </a:solidFill>
              </a:rPr>
              <a:t>Cement Plant</a:t>
            </a:r>
          </a:p>
        </p:txBody>
      </p:sp>
      <p:pic>
        <p:nvPicPr>
          <p:cNvPr id="31" name="Picture 14"/>
          <p:cNvPicPr>
            <a:picLocks noChangeAspect="1" noChangeArrowheads="1"/>
          </p:cNvPicPr>
          <p:nvPr/>
        </p:nvPicPr>
        <p:blipFill>
          <a:blip r:embed="rId5" cstate="print"/>
          <a:srcRect/>
          <a:stretch>
            <a:fillRect/>
          </a:stretch>
        </p:blipFill>
        <p:spPr bwMode="auto">
          <a:xfrm>
            <a:off x="9050530" y="2147460"/>
            <a:ext cx="2595482" cy="4371985"/>
          </a:xfrm>
          <a:prstGeom prst="rect">
            <a:avLst/>
          </a:prstGeom>
          <a:noFill/>
          <a:ln w="9525">
            <a:noFill/>
            <a:miter lim="800000"/>
            <a:headEnd/>
            <a:tailEnd/>
          </a:ln>
        </p:spPr>
      </p:pic>
      <p:sp>
        <p:nvSpPr>
          <p:cNvPr id="32" name="Text Box 11"/>
          <p:cNvSpPr txBox="1">
            <a:spLocks noChangeArrowheads="1"/>
          </p:cNvSpPr>
          <p:nvPr/>
        </p:nvSpPr>
        <p:spPr bwMode="auto">
          <a:xfrm>
            <a:off x="9274505" y="5799480"/>
            <a:ext cx="2147531"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1600" dirty="0">
                <a:solidFill>
                  <a:sysClr val="windowText" lastClr="000000"/>
                </a:solidFill>
                <a:latin typeface="+mn-lt"/>
              </a:rPr>
              <a:t>Paper factory </a:t>
            </a:r>
            <a:r>
              <a:rPr lang="en-US" sz="1600" dirty="0" err="1">
                <a:solidFill>
                  <a:sysClr val="windowText" lastClr="000000"/>
                </a:solidFill>
                <a:latin typeface="+mn-lt"/>
              </a:rPr>
              <a:t>Lenzing</a:t>
            </a:r>
            <a:endParaRPr lang="en-US" sz="1600" dirty="0">
              <a:solidFill>
                <a:sysClr val="windowText" lastClr="000000"/>
              </a:solidFill>
              <a:latin typeface="+mn-lt"/>
            </a:endParaRPr>
          </a:p>
          <a:p>
            <a:pPr>
              <a:defRPr/>
            </a:pPr>
            <a:r>
              <a:rPr lang="en-US" sz="1600" dirty="0">
                <a:solidFill>
                  <a:sysClr val="windowText" lastClr="000000"/>
                </a:solidFill>
                <a:latin typeface="+mn-lt"/>
              </a:rPr>
              <a:t>RDF steam plant</a:t>
            </a:r>
          </a:p>
        </p:txBody>
      </p:sp>
      <p:pic>
        <p:nvPicPr>
          <p:cNvPr id="33" name="Picture 32" descr="enforest_eu.png"/>
          <p:cNvPicPr>
            <a:picLocks noChangeAspect="1"/>
          </p:cNvPicPr>
          <p:nvPr/>
        </p:nvPicPr>
        <p:blipFill>
          <a:blip r:embed="rId6" cstate="print"/>
          <a:stretch>
            <a:fillRect/>
          </a:stretch>
        </p:blipFill>
        <p:spPr>
          <a:xfrm>
            <a:off x="844080" y="4908736"/>
            <a:ext cx="2516175" cy="1781488"/>
          </a:xfrm>
          <a:prstGeom prst="rect">
            <a:avLst/>
          </a:prstGeom>
        </p:spPr>
      </p:pic>
      <p:sp>
        <p:nvSpPr>
          <p:cNvPr id="34" name="Rectangle 33"/>
          <p:cNvSpPr/>
          <p:nvPr/>
        </p:nvSpPr>
        <p:spPr>
          <a:xfrm>
            <a:off x="1512454" y="4892575"/>
            <a:ext cx="1179425" cy="33855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dirty="0">
                <a:solidFill>
                  <a:sysClr val="windowText" lastClr="000000"/>
                </a:solidFill>
              </a:rPr>
              <a:t>Composting</a:t>
            </a:r>
            <a:endParaRPr lang="bg-BG" sz="1600" dirty="0">
              <a:solidFill>
                <a:sysClr val="windowText" lastClr="000000"/>
              </a:solidFill>
            </a:endParaRPr>
          </a:p>
        </p:txBody>
      </p:sp>
      <p:sp>
        <p:nvSpPr>
          <p:cNvPr id="35" name="Прямокутник 26"/>
          <p:cNvSpPr/>
          <p:nvPr/>
        </p:nvSpPr>
        <p:spPr>
          <a:xfrm>
            <a:off x="158984" y="1370386"/>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607">
            <a:extLst>
              <a:ext uri="{FF2B5EF4-FFF2-40B4-BE49-F238E27FC236}">
                <a16:creationId xmlns:a16="http://schemas.microsoft.com/office/drawing/2014/main" id="{2C92B390-C93E-4CAC-AEE7-C3752E626ECE}"/>
              </a:ext>
            </a:extLst>
          </p:cNvPr>
          <p:cNvSpPr/>
          <p:nvPr/>
        </p:nvSpPr>
        <p:spPr>
          <a:xfrm>
            <a:off x="2435408" y="1963711"/>
            <a:ext cx="9331871" cy="4377129"/>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Прямоугольник 31"/>
          <p:cNvSpPr/>
          <p:nvPr/>
        </p:nvSpPr>
        <p:spPr>
          <a:xfrm>
            <a:off x="1252402" y="3507172"/>
            <a:ext cx="301686" cy="369332"/>
          </a:xfrm>
          <a:prstGeom prst="rect">
            <a:avLst/>
          </a:prstGeom>
        </p:spPr>
        <p:txBody>
          <a:bodyPr wrap="none">
            <a:spAutoFit/>
          </a:bodyPr>
          <a:lstStyle/>
          <a:p>
            <a:pPr algn="ctr"/>
            <a:r>
              <a:rPr lang="en-US" altLang="ko-KR" b="1" dirty="0">
                <a:ln w="12700">
                  <a:solidFill>
                    <a:schemeClr val="bg1"/>
                  </a:solidFill>
                </a:ln>
                <a:solidFill>
                  <a:schemeClr val="bg1"/>
                </a:solidFill>
                <a:cs typeface="Arial" pitchFamily="34" charset="0"/>
              </a:rPr>
              <a:t>4</a:t>
            </a:r>
            <a:endParaRPr lang="ko-KR" altLang="en-US" b="1" dirty="0">
              <a:ln w="12700">
                <a:solidFill>
                  <a:schemeClr val="bg1"/>
                </a:solidFill>
              </a:ln>
              <a:solidFill>
                <a:schemeClr val="bg1"/>
              </a:solidFill>
              <a:cs typeface="Arial" pitchFamily="34" charset="0"/>
            </a:endParaRPr>
          </a:p>
        </p:txBody>
      </p:sp>
      <p:sp>
        <p:nvSpPr>
          <p:cNvPr id="2" name="Прямоугольник 1"/>
          <p:cNvSpPr/>
          <p:nvPr/>
        </p:nvSpPr>
        <p:spPr>
          <a:xfrm>
            <a:off x="105234" y="2496449"/>
            <a:ext cx="1492689" cy="646331"/>
          </a:xfrm>
          <a:prstGeom prst="rect">
            <a:avLst/>
          </a:prstGeom>
        </p:spPr>
        <p:txBody>
          <a:bodyPr wrap="square" lIns="180000" rIns="180000">
            <a:spAutoFit/>
          </a:bodyPr>
          <a:lstStyle/>
          <a:p>
            <a:pPr algn="ctr"/>
            <a:endParaRPr lang="en-US" altLang="ko-KR" b="1" dirty="0">
              <a:solidFill>
                <a:schemeClr val="bg1"/>
              </a:solidFill>
              <a:cs typeface="Arial" pitchFamily="34" charset="0"/>
            </a:endParaRPr>
          </a:p>
          <a:p>
            <a:pPr algn="ctr"/>
            <a:r>
              <a:rPr lang="en-US" altLang="ko-KR" b="1" dirty="0">
                <a:solidFill>
                  <a:schemeClr val="bg1"/>
                </a:solidFill>
                <a:cs typeface="Arial" pitchFamily="34" charset="0"/>
              </a:rPr>
              <a:t>2.1</a:t>
            </a:r>
            <a:endParaRPr lang="ko-KR" altLang="en-US" b="1" dirty="0">
              <a:solidFill>
                <a:schemeClr val="bg1"/>
              </a:solidFill>
              <a:cs typeface="Arial" pitchFamily="34" charset="0"/>
            </a:endParaRPr>
          </a:p>
        </p:txBody>
      </p:sp>
      <p:sp>
        <p:nvSpPr>
          <p:cNvPr id="34" name="Прямоугольник 33"/>
          <p:cNvSpPr/>
          <p:nvPr/>
        </p:nvSpPr>
        <p:spPr>
          <a:xfrm>
            <a:off x="2532692" y="2040570"/>
            <a:ext cx="9137301" cy="4278094"/>
          </a:xfrm>
          <a:prstGeom prst="rect">
            <a:avLst/>
          </a:prstGeom>
        </p:spPr>
        <p:txBody>
          <a:bodyPr wrap="square">
            <a:spAutoFit/>
          </a:bodyPr>
          <a:lstStyle/>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Quality management system (ISO 9000 series) / environmental management system (ISO 14000 series), or EMAS includes a set of documented procedures regarding: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1) control of the acceptance of waste used as an input fraction;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2) monitoring of processes and technologies (recovery operations);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3) monitoring the quality of glass gullet / scrap metal obtained as a result recovery operations (including sampling and analysis);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4) customer reviews regarding compliance of broken glass/ scrap metal with quality standards;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5) keeping records of monitoring results, which is carried out in accordance with items (1) to (3);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6) effectiveness of radiation monitoring (for scrap metal);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7) analysis and measures to improve the management system; </a:t>
            </a:r>
          </a:p>
          <a:p>
            <a:pPr marL="342900" indent="-342900">
              <a:spcBef>
                <a:spcPts val="600"/>
              </a:spcBef>
              <a:spcAft>
                <a:spcPts val="600"/>
              </a:spcAft>
              <a:buClr>
                <a:srgbClr val="336699"/>
              </a:buClr>
              <a:buFont typeface="Wingdings" panose="05000000000000000000" pitchFamily="2" charset="2"/>
              <a:buChar char="q"/>
              <a:tabLst>
                <a:tab pos="180340" algn="l"/>
                <a:tab pos="1260475" algn="l"/>
              </a:tabLst>
            </a:pPr>
            <a:r>
              <a:rPr lang="en-US" sz="1600" dirty="0">
                <a:latin typeface="Arial" panose="020B0604020202020204" pitchFamily="34" charset="0"/>
                <a:cs typeface="Arial" panose="020B0604020202020204" pitchFamily="34" charset="0"/>
              </a:rPr>
              <a:t>8) staff training. The management system should also define the specific monitoring requirements outlined for each criterion.</a:t>
            </a:r>
            <a:endParaRPr lang="ru-RU" sz="1600" dirty="0">
              <a:latin typeface="Arial" panose="020B0604020202020204" pitchFamily="34" charset="0"/>
              <a:cs typeface="Arial" panose="020B0604020202020204" pitchFamily="34" charset="0"/>
            </a:endParaRPr>
          </a:p>
        </p:txBody>
      </p:sp>
      <p:sp>
        <p:nvSpPr>
          <p:cNvPr id="27"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pic>
        <p:nvPicPr>
          <p:cNvPr id="36" name="Picture 8" descr="Системи менеджмента якості ISO 9001 ISO 22000 НПП ПОИНТ Сертификация Оценка  качества продукции | Мобільна версія"/>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8314" r="6748"/>
          <a:stretch/>
        </p:blipFill>
        <p:spPr bwMode="auto">
          <a:xfrm>
            <a:off x="105234" y="1963711"/>
            <a:ext cx="1979205" cy="19867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EMAS-Logo.svg - Wikimedia Commons">
            <a:extLst>
              <a:ext uri="{FF2B5EF4-FFF2-40B4-BE49-F238E27FC236}">
                <a16:creationId xmlns:a16="http://schemas.microsoft.com/office/drawing/2014/main" id="{76DF8B8D-64B1-4E4E-ACE3-3ADA84F4C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21" y="4314823"/>
            <a:ext cx="1339142" cy="183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
          <p:cNvSpPr/>
          <p:nvPr/>
        </p:nvSpPr>
        <p:spPr>
          <a:xfrm>
            <a:off x="2081270" y="2591277"/>
            <a:ext cx="1492689" cy="646331"/>
          </a:xfrm>
          <a:prstGeom prst="rect">
            <a:avLst/>
          </a:prstGeom>
        </p:spPr>
        <p:txBody>
          <a:bodyPr wrap="square">
            <a:spAutoFit/>
          </a:bodyPr>
          <a:lstStyle/>
          <a:p>
            <a:pPr algn="ctr"/>
            <a:r>
              <a:rPr lang="en-US" altLang="ko-KR" b="1" dirty="0">
                <a:solidFill>
                  <a:schemeClr val="bg1"/>
                </a:solidFill>
                <a:cs typeface="Arial" pitchFamily="34" charset="0"/>
              </a:rPr>
              <a:t>Task</a:t>
            </a:r>
          </a:p>
          <a:p>
            <a:pPr algn="ctr"/>
            <a:r>
              <a:rPr lang="en-US" altLang="ko-KR" b="1" dirty="0">
                <a:solidFill>
                  <a:schemeClr val="bg1"/>
                </a:solidFill>
                <a:cs typeface="Arial" pitchFamily="34" charset="0"/>
              </a:rPr>
              <a:t>2.1</a:t>
            </a:r>
            <a:endParaRPr lang="ko-KR" altLang="en-US" b="1" dirty="0">
              <a:solidFill>
                <a:schemeClr val="bg1"/>
              </a:solidFill>
              <a:cs typeface="Arial" pitchFamily="34" charset="0"/>
            </a:endParaRPr>
          </a:p>
        </p:txBody>
      </p:sp>
      <p:sp>
        <p:nvSpPr>
          <p:cNvPr id="4" name="TextBox 3">
            <a:extLst>
              <a:ext uri="{FF2B5EF4-FFF2-40B4-BE49-F238E27FC236}">
                <a16:creationId xmlns:a16="http://schemas.microsoft.com/office/drawing/2014/main" id="{D59CD91D-737A-4DEB-98D8-DC742609051B}"/>
              </a:ext>
            </a:extLst>
          </p:cNvPr>
          <p:cNvSpPr txBox="1"/>
          <p:nvPr/>
        </p:nvSpPr>
        <p:spPr>
          <a:xfrm>
            <a:off x="2599631" y="2025734"/>
            <a:ext cx="7200000" cy="2848472"/>
          </a:xfrm>
          <a:prstGeom prst="rect">
            <a:avLst/>
          </a:prstGeom>
          <a:solidFill>
            <a:srgbClr val="BFE23E"/>
          </a:solidFill>
        </p:spPr>
        <p:txBody>
          <a:bodyPr wrap="square">
            <a:spAutoFit/>
          </a:bodyPr>
          <a:lstStyle>
            <a:defPPr>
              <a:defRPr lang="en-US"/>
            </a:defPPr>
            <a:lvl1pPr marL="270510" marR="14605" indent="-6985" algn="just">
              <a:lnSpc>
                <a:spcPct val="115000"/>
              </a:lnSpc>
              <a:spcAft>
                <a:spcPts val="1000"/>
              </a:spcAft>
              <a:tabLst>
                <a:tab pos="270510" algn="l"/>
                <a:tab pos="685800" algn="l"/>
                <a:tab pos="914400" algn="l"/>
              </a:tabLst>
              <a:defRPr sz="2000" b="1">
                <a:solidFill>
                  <a:srgbClr val="002060"/>
                </a:solidFill>
                <a:latin typeface="Arial" panose="020B0604020202020204" pitchFamily="34" charset="0"/>
                <a:ea typeface="Times New Roman" panose="02020603050405020304" pitchFamily="18" charset="0"/>
                <a:cs typeface="Arial" panose="020B0604020202020204" pitchFamily="34" charset="0"/>
              </a:defRPr>
            </a:lvl1pPr>
          </a:lstStyle>
          <a:p>
            <a:pPr algn="ctr"/>
            <a:endParaRPr lang="tr-TR" sz="1800" b="1" dirty="0">
              <a:solidFill>
                <a:schemeClr val="tx1"/>
              </a:solidFill>
              <a:effectLst/>
              <a:latin typeface="Arial" panose="020B0604020202020204" pitchFamily="34" charset="0"/>
              <a:ea typeface="Calibri" panose="020F0502020204030204" pitchFamily="34" charset="0"/>
            </a:endParaRPr>
          </a:p>
          <a:p>
            <a:pPr marL="6350" indent="-6350" algn="ctr"/>
            <a:r>
              <a:rPr lang="bg-BG" sz="2400" b="1" dirty="0">
                <a:solidFill>
                  <a:schemeClr val="tx1"/>
                </a:solidFill>
                <a:effectLst/>
                <a:latin typeface="Arial" panose="020B0604020202020204" pitchFamily="34" charset="0"/>
                <a:ea typeface="Calibri" panose="020F0502020204030204" pitchFamily="34" charset="0"/>
              </a:rPr>
              <a:t>Component </a:t>
            </a:r>
            <a:r>
              <a:rPr lang="en-US" sz="2400" b="1" dirty="0">
                <a:solidFill>
                  <a:schemeClr val="tx1"/>
                </a:solidFill>
                <a:effectLst/>
                <a:ea typeface="Calibri" panose="020F0502020204030204" pitchFamily="34" charset="0"/>
              </a:rPr>
              <a:t>3</a:t>
            </a:r>
            <a:endParaRPr lang="tr-TR" sz="2400" dirty="0">
              <a:solidFill>
                <a:schemeClr val="tx1"/>
              </a:solidFill>
              <a:ea typeface="Calibri" panose="020F0502020204030204" pitchFamily="34" charset="0"/>
            </a:endParaRPr>
          </a:p>
          <a:p>
            <a:pPr marL="6350" indent="-6350" algn="ctr"/>
            <a:r>
              <a:rPr lang="en-US" sz="2400" dirty="0">
                <a:solidFill>
                  <a:schemeClr val="tx1"/>
                </a:solidFill>
                <a:ea typeface="Calibri" panose="020F0502020204030204" pitchFamily="34" charset="0"/>
              </a:rPr>
              <a:t>Capacity development of competent authorities and relevant target groups in terms of End-of-Waste implementation in Türkiye</a:t>
            </a:r>
          </a:p>
          <a:p>
            <a:pPr algn="ct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4721902"/>
            <a:ext cx="12192000" cy="2136098"/>
          </a:xfrm>
          <a:prstGeom prst="rect">
            <a:avLst/>
          </a:prstGeom>
          <a:noFill/>
          <a:ln w="9525">
            <a:noFill/>
            <a:miter lim="800000"/>
            <a:headEnd/>
            <a:tailEnd/>
          </a:ln>
          <a:effectLst/>
        </p:spPr>
      </p:pic>
      <p:pic>
        <p:nvPicPr>
          <p:cNvPr id="5" name="Picture 4" descr="A picture containing graphics, graphic design, logo, font&#10;&#10;Description automatically generated">
            <a:extLst>
              <a:ext uri="{FF2B5EF4-FFF2-40B4-BE49-F238E27FC236}">
                <a16:creationId xmlns:a16="http://schemas.microsoft.com/office/drawing/2014/main" id="{DE892897-0260-80C8-CF18-E06A18C8E1D5}"/>
              </a:ext>
            </a:extLst>
          </p:cNvPr>
          <p:cNvPicPr>
            <a:picLocks noChangeAspect="1"/>
          </p:cNvPicPr>
          <p:nvPr/>
        </p:nvPicPr>
        <p:blipFill>
          <a:blip r:embed="rId3"/>
          <a:stretch>
            <a:fillRect/>
          </a:stretch>
        </p:blipFill>
        <p:spPr>
          <a:xfrm>
            <a:off x="5581612" y="5072905"/>
            <a:ext cx="1821181" cy="831236"/>
          </a:xfrm>
          <a:prstGeom prst="rect">
            <a:avLst/>
          </a:prstGeom>
        </p:spPr>
      </p:pic>
      <p:sp>
        <p:nvSpPr>
          <p:cNvPr id="6"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 y="620947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그룹 7">
            <a:extLst>
              <a:ext uri="{FF2B5EF4-FFF2-40B4-BE49-F238E27FC236}">
                <a16:creationId xmlns:a16="http://schemas.microsoft.com/office/drawing/2014/main" id="{5A013AAF-2E67-4F58-929C-50698F2F6BD5}"/>
              </a:ext>
            </a:extLst>
          </p:cNvPr>
          <p:cNvGrpSpPr/>
          <p:nvPr/>
        </p:nvGrpSpPr>
        <p:grpSpPr>
          <a:xfrm>
            <a:off x="471089" y="2014354"/>
            <a:ext cx="10981395" cy="900000"/>
            <a:chOff x="933685" y="1815665"/>
            <a:chExt cx="6573115" cy="972000"/>
          </a:xfrm>
        </p:grpSpPr>
        <p:sp>
          <p:nvSpPr>
            <p:cNvPr id="46" name="Rectangle 2">
              <a:extLst>
                <a:ext uri="{FF2B5EF4-FFF2-40B4-BE49-F238E27FC236}">
                  <a16:creationId xmlns:a16="http://schemas.microsoft.com/office/drawing/2014/main" id="{C1D36C7F-377C-4C1A-9073-BFFD1DA7058E}"/>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Pentagon 26">
              <a:extLst>
                <a:ext uri="{FF2B5EF4-FFF2-40B4-BE49-F238E27FC236}">
                  <a16:creationId xmlns:a16="http://schemas.microsoft.com/office/drawing/2014/main" id="{3DC99B26-3F32-46BF-B50C-B0A1BD0DD51A}"/>
                </a:ext>
              </a:extLst>
            </p:cNvPr>
            <p:cNvSpPr/>
            <p:nvPr/>
          </p:nvSpPr>
          <p:spPr>
            <a:xfrm>
              <a:off x="933685" y="1815665"/>
              <a:ext cx="1441222" cy="972000"/>
            </a:xfrm>
            <a:prstGeom prst="homePlate">
              <a:avLst>
                <a:gd name="adj" fmla="val 22388"/>
              </a:avLst>
            </a:prstGeom>
            <a:solidFill>
              <a:srgbClr val="BFE23E"/>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t>First Training 1</a:t>
              </a:r>
              <a:endParaRPr lang="ko-KR" altLang="en-US" b="1" dirty="0"/>
            </a:p>
          </p:txBody>
        </p:sp>
        <p:sp>
          <p:nvSpPr>
            <p:cNvPr id="48" name="Rectangle 272">
              <a:extLst>
                <a:ext uri="{FF2B5EF4-FFF2-40B4-BE49-F238E27FC236}">
                  <a16:creationId xmlns:a16="http://schemas.microsoft.com/office/drawing/2014/main" id="{A5B88B7A-5D32-49C7-8736-4215378568E9}"/>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9" name="Rectangle 273">
              <a:extLst>
                <a:ext uri="{FF2B5EF4-FFF2-40B4-BE49-F238E27FC236}">
                  <a16:creationId xmlns:a16="http://schemas.microsoft.com/office/drawing/2014/main" id="{6F97B6BE-7FCF-4D20-A0AE-CF1CCFFC13DF}"/>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5" name="그룹 72">
            <a:extLst>
              <a:ext uri="{FF2B5EF4-FFF2-40B4-BE49-F238E27FC236}">
                <a16:creationId xmlns:a16="http://schemas.microsoft.com/office/drawing/2014/main" id="{CD9F835F-DAC1-4E76-BBEA-B10FA182B1B8}"/>
              </a:ext>
            </a:extLst>
          </p:cNvPr>
          <p:cNvGrpSpPr/>
          <p:nvPr/>
        </p:nvGrpSpPr>
        <p:grpSpPr>
          <a:xfrm>
            <a:off x="472024" y="3384491"/>
            <a:ext cx="10980461" cy="900000"/>
            <a:chOff x="933685" y="1815665"/>
            <a:chExt cx="6573115" cy="972000"/>
          </a:xfrm>
        </p:grpSpPr>
        <p:sp>
          <p:nvSpPr>
            <p:cNvPr id="51" name="Rectangle 2">
              <a:extLst>
                <a:ext uri="{FF2B5EF4-FFF2-40B4-BE49-F238E27FC236}">
                  <a16:creationId xmlns:a16="http://schemas.microsoft.com/office/drawing/2014/main" id="{10828E7F-FF3A-4D56-AF63-C38D07BE84EF}"/>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2" name="Pentagon 26">
              <a:extLst>
                <a:ext uri="{FF2B5EF4-FFF2-40B4-BE49-F238E27FC236}">
                  <a16:creationId xmlns:a16="http://schemas.microsoft.com/office/drawing/2014/main" id="{D57CA2B5-8603-4D87-8B08-66900E94AE4F}"/>
                </a:ext>
              </a:extLst>
            </p:cNvPr>
            <p:cNvSpPr/>
            <p:nvPr/>
          </p:nvSpPr>
          <p:spPr>
            <a:xfrm>
              <a:off x="933685" y="1815665"/>
              <a:ext cx="1441222" cy="972000"/>
            </a:xfrm>
            <a:prstGeom prst="homePlate">
              <a:avLst>
                <a:gd name="adj" fmla="val 22388"/>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3" name="Rectangle 34">
              <a:extLst>
                <a:ext uri="{FF2B5EF4-FFF2-40B4-BE49-F238E27FC236}">
                  <a16:creationId xmlns:a16="http://schemas.microsoft.com/office/drawing/2014/main" id="{ABBA9CCD-8317-4CF8-8704-3331914D2FE9}"/>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4" name="Rectangle 38">
              <a:extLst>
                <a:ext uri="{FF2B5EF4-FFF2-40B4-BE49-F238E27FC236}">
                  <a16:creationId xmlns:a16="http://schemas.microsoft.com/office/drawing/2014/main" id="{FFD0B3B8-3A1D-4006-9A88-23F966C96B02}"/>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7" name="그룹 62">
            <a:extLst>
              <a:ext uri="{FF2B5EF4-FFF2-40B4-BE49-F238E27FC236}">
                <a16:creationId xmlns:a16="http://schemas.microsoft.com/office/drawing/2014/main" id="{11A92EFA-FC5C-4BE7-948F-2DB8AA4A2FE9}"/>
              </a:ext>
            </a:extLst>
          </p:cNvPr>
          <p:cNvGrpSpPr/>
          <p:nvPr/>
        </p:nvGrpSpPr>
        <p:grpSpPr>
          <a:xfrm>
            <a:off x="502093" y="4919601"/>
            <a:ext cx="10950392" cy="900000"/>
            <a:chOff x="933685" y="1815665"/>
            <a:chExt cx="9128592" cy="972000"/>
          </a:xfrm>
        </p:grpSpPr>
        <p:sp>
          <p:nvSpPr>
            <p:cNvPr id="56" name="Rectangle 2">
              <a:extLst>
                <a:ext uri="{FF2B5EF4-FFF2-40B4-BE49-F238E27FC236}">
                  <a16:creationId xmlns:a16="http://schemas.microsoft.com/office/drawing/2014/main" id="{2D6EEB33-EF6D-4DE3-A52F-83ACE376A654}"/>
                </a:ext>
              </a:extLst>
            </p:cNvPr>
            <p:cNvSpPr/>
            <p:nvPr/>
          </p:nvSpPr>
          <p:spPr>
            <a:xfrm>
              <a:off x="2902703" y="1815665"/>
              <a:ext cx="715957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dirty="0"/>
                <a:t>BRIF</a:t>
              </a:r>
              <a:endParaRPr lang="ko-KR" altLang="en-US" sz="2700" dirty="0"/>
            </a:p>
          </p:txBody>
        </p:sp>
        <p:sp>
          <p:nvSpPr>
            <p:cNvPr id="57" name="Pentagon 26">
              <a:extLst>
                <a:ext uri="{FF2B5EF4-FFF2-40B4-BE49-F238E27FC236}">
                  <a16:creationId xmlns:a16="http://schemas.microsoft.com/office/drawing/2014/main" id="{49550F03-2958-4301-B8BC-A0A9BC6FF4B7}"/>
                </a:ext>
              </a:extLst>
            </p:cNvPr>
            <p:cNvSpPr/>
            <p:nvPr/>
          </p:nvSpPr>
          <p:spPr>
            <a:xfrm>
              <a:off x="933685" y="1815665"/>
              <a:ext cx="2084119" cy="972000"/>
            </a:xfrm>
            <a:prstGeom prst="homePlate">
              <a:avLst>
                <a:gd name="adj" fmla="val 22388"/>
              </a:avLst>
            </a:prstGeom>
            <a:solidFill>
              <a:schemeClr val="accent1">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8" name="Rectangle 34">
              <a:extLst>
                <a:ext uri="{FF2B5EF4-FFF2-40B4-BE49-F238E27FC236}">
                  <a16:creationId xmlns:a16="http://schemas.microsoft.com/office/drawing/2014/main" id="{B6863741-7AC6-40D7-A9EE-BBEBC4A9CFE8}"/>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9" name="Rectangle 38">
              <a:extLst>
                <a:ext uri="{FF2B5EF4-FFF2-40B4-BE49-F238E27FC236}">
                  <a16:creationId xmlns:a16="http://schemas.microsoft.com/office/drawing/2014/main" id="{50C1234C-CFFB-46A8-8746-5A37AB38AAFD}"/>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3" name="Прямоугольник 2"/>
          <p:cNvSpPr/>
          <p:nvPr/>
        </p:nvSpPr>
        <p:spPr>
          <a:xfrm>
            <a:off x="912619" y="3672056"/>
            <a:ext cx="1835952" cy="369332"/>
          </a:xfrm>
          <a:prstGeom prst="rect">
            <a:avLst/>
          </a:prstGeom>
        </p:spPr>
        <p:txBody>
          <a:bodyPr wrap="none">
            <a:spAutoFit/>
          </a:bodyPr>
          <a:lstStyle/>
          <a:p>
            <a:pPr algn="ctr"/>
            <a:r>
              <a:rPr lang="en-US" altLang="ko-KR" b="1" dirty="0">
                <a:solidFill>
                  <a:schemeClr val="tx1">
                    <a:lumMod val="50000"/>
                    <a:lumOff val="50000"/>
                  </a:schemeClr>
                </a:solidFill>
              </a:rPr>
              <a:t>Second training 2</a:t>
            </a:r>
            <a:endParaRPr lang="ko-KR" altLang="en-US" b="1" dirty="0">
              <a:solidFill>
                <a:schemeClr val="tx1">
                  <a:lumMod val="50000"/>
                  <a:lumOff val="50000"/>
                </a:schemeClr>
              </a:solidFill>
            </a:endParaRPr>
          </a:p>
        </p:txBody>
      </p:sp>
      <p:sp>
        <p:nvSpPr>
          <p:cNvPr id="4" name="Прямоугольник 3"/>
          <p:cNvSpPr/>
          <p:nvPr/>
        </p:nvSpPr>
        <p:spPr>
          <a:xfrm>
            <a:off x="804878" y="5104267"/>
            <a:ext cx="1663724" cy="369332"/>
          </a:xfrm>
          <a:prstGeom prst="rect">
            <a:avLst/>
          </a:prstGeom>
        </p:spPr>
        <p:txBody>
          <a:bodyPr wrap="none">
            <a:spAutoFit/>
          </a:bodyPr>
          <a:lstStyle/>
          <a:p>
            <a:pPr algn="ctr"/>
            <a:r>
              <a:rPr lang="en-US" altLang="ko-KR" b="1" dirty="0">
                <a:solidFill>
                  <a:schemeClr val="accent4"/>
                </a:solidFill>
              </a:rPr>
              <a:t>Third Training 3</a:t>
            </a:r>
            <a:endParaRPr lang="ko-KR" altLang="en-US" b="1" dirty="0">
              <a:solidFill>
                <a:schemeClr val="accent4"/>
              </a:solidFill>
            </a:endParaRPr>
          </a:p>
        </p:txBody>
      </p:sp>
      <p:sp>
        <p:nvSpPr>
          <p:cNvPr id="36" name="Прямоугольник 35"/>
          <p:cNvSpPr/>
          <p:nvPr/>
        </p:nvSpPr>
        <p:spPr>
          <a:xfrm>
            <a:off x="3057994" y="2083361"/>
            <a:ext cx="8169641" cy="877163"/>
          </a:xfrm>
          <a:prstGeom prst="rect">
            <a:avLst/>
          </a:prstGeom>
        </p:spPr>
        <p:txBody>
          <a:bodyPr wrap="square">
            <a:spAutoFit/>
          </a:bodyPr>
          <a:lstStyle/>
          <a:p>
            <a:pPr algn="just"/>
            <a:r>
              <a:rPr lang="en-US" sz="1600" dirty="0">
                <a:solidFill>
                  <a:schemeClr val="accent1">
                    <a:lumMod val="50000"/>
                  </a:schemeClr>
                </a:solidFill>
                <a:ea typeface="Times New Roman" panose="02020603050405020304" pitchFamily="18" charset="0"/>
              </a:rPr>
              <a:t> </a:t>
            </a:r>
            <a:r>
              <a:rPr lang="en-US" sz="1700" dirty="0">
                <a:latin typeface="Arial" panose="020B0604020202020204" pitchFamily="34" charset="0"/>
                <a:cs typeface="Arial" panose="020B0604020202020204" pitchFamily="34" charset="0"/>
              </a:rPr>
              <a:t>For the competent authorities in Türkiye to get familiar with the end-of-waste framework including legislation and practices in the EU in the context of assessment, inspection and monitoring of the end-of-waste</a:t>
            </a:r>
            <a:endParaRPr lang="ru-RU" sz="1700" dirty="0">
              <a:latin typeface="Arial" panose="020B0604020202020204" pitchFamily="34" charset="0"/>
              <a:cs typeface="Arial" panose="020B0604020202020204" pitchFamily="34" charset="0"/>
            </a:endParaRPr>
          </a:p>
        </p:txBody>
      </p:sp>
      <p:sp>
        <p:nvSpPr>
          <p:cNvPr id="9" name="Прямоугольник 8"/>
          <p:cNvSpPr/>
          <p:nvPr/>
        </p:nvSpPr>
        <p:spPr>
          <a:xfrm>
            <a:off x="3057994" y="3456614"/>
            <a:ext cx="8394492" cy="87716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For the representatives of the industrial sectors from stakeholders and target groups to introduce end-of-waste framework and details of the guidelines prepared in the activity 2.3 -metal (iron, steel, aluminium) and copper sector  </a:t>
            </a:r>
            <a:endParaRPr lang="ru-RU" sz="1700" dirty="0">
              <a:latin typeface="Arial" panose="020B0604020202020204" pitchFamily="34" charset="0"/>
              <a:cs typeface="Arial" panose="020B0604020202020204" pitchFamily="34" charset="0"/>
            </a:endParaRPr>
          </a:p>
        </p:txBody>
      </p:sp>
      <p:sp>
        <p:nvSpPr>
          <p:cNvPr id="10" name="Прямоугольник 9"/>
          <p:cNvSpPr/>
          <p:nvPr/>
        </p:nvSpPr>
        <p:spPr>
          <a:xfrm>
            <a:off x="3212239" y="5061824"/>
            <a:ext cx="7971627" cy="61555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For the representatives of the industrial sectors from stakeholders and target groups </a:t>
            </a:r>
            <a:r>
              <a:rPr lang="en-GB" sz="1700" dirty="0">
                <a:latin typeface="Arial" panose="020B0604020202020204" pitchFamily="34" charset="0"/>
                <a:cs typeface="Arial" panose="020B0604020202020204" pitchFamily="34" charset="0"/>
              </a:rPr>
              <a:t>for glass sector </a:t>
            </a:r>
            <a:r>
              <a:rPr lang="en-US" sz="1700" dirty="0">
                <a:latin typeface="Arial" panose="020B0604020202020204" pitchFamily="34" charset="0"/>
                <a:cs typeface="Arial" panose="020B0604020202020204" pitchFamily="34" charset="0"/>
              </a:rPr>
              <a:t>and any other sector interested in end-of-waste in Türkiye</a:t>
            </a:r>
            <a:endParaRPr lang="ru-RU" sz="1700" dirty="0">
              <a:latin typeface="Arial" panose="020B0604020202020204" pitchFamily="34" charset="0"/>
              <a:cs typeface="Arial" panose="020B0604020202020204" pitchFamily="34" charset="0"/>
            </a:endParaRPr>
          </a:p>
        </p:txBody>
      </p:sp>
      <p:sp>
        <p:nvSpPr>
          <p:cNvPr id="45" name="Прямокутник 26"/>
          <p:cNvSpPr/>
          <p:nvPr/>
        </p:nvSpPr>
        <p:spPr>
          <a:xfrm>
            <a:off x="126012" y="1332000"/>
            <a:ext cx="11520000" cy="36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3.1 Training Programs</a:t>
            </a:r>
          </a:p>
        </p:txBody>
      </p:sp>
    </p:spTree>
    <p:extLst>
      <p:ext uri="{BB962C8B-B14F-4D97-AF65-F5344CB8AC3E}">
        <p14:creationId xmlns:p14="http://schemas.microsoft.com/office/powerpoint/2010/main" val="35973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26"/>
          <p:cNvSpPr/>
          <p:nvPr/>
        </p:nvSpPr>
        <p:spPr>
          <a:xfrm>
            <a:off x="126012" y="1332000"/>
            <a:ext cx="11520000" cy="36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3.2 Performing Study Visit </a:t>
            </a:r>
          </a:p>
        </p:txBody>
      </p:sp>
      <p:pic>
        <p:nvPicPr>
          <p:cNvPr id="3" name="Picture 2">
            <a:extLst>
              <a:ext uri="{FF2B5EF4-FFF2-40B4-BE49-F238E27FC236}">
                <a16:creationId xmlns:a16="http://schemas.microsoft.com/office/drawing/2014/main" id="{2118CE86-89C2-48EC-9034-59623CD23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28413">
            <a:off x="4778620" y="3059496"/>
            <a:ext cx="1947152" cy="1948675"/>
          </a:xfrm>
          <a:prstGeom prst="rect">
            <a:avLst/>
          </a:prstGeom>
        </p:spPr>
      </p:pic>
      <p:cxnSp>
        <p:nvCxnSpPr>
          <p:cNvPr id="4" name="Straight Connector 3">
            <a:extLst>
              <a:ext uri="{FF2B5EF4-FFF2-40B4-BE49-F238E27FC236}">
                <a16:creationId xmlns:a16="http://schemas.microsoft.com/office/drawing/2014/main" id="{CD99C3D1-150F-41C1-8C3E-350F03518E2E}"/>
              </a:ext>
            </a:extLst>
          </p:cNvPr>
          <p:cNvCxnSpPr>
            <a:cxnSpLocks/>
          </p:cNvCxnSpPr>
          <p:nvPr/>
        </p:nvCxnSpPr>
        <p:spPr>
          <a:xfrm>
            <a:off x="718415" y="3294228"/>
            <a:ext cx="3863417" cy="0"/>
          </a:xfrm>
          <a:prstGeom prst="line">
            <a:avLst/>
          </a:prstGeom>
          <a:ln w="28575">
            <a:solidFill>
              <a:srgbClr val="7DE31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464976F-F080-4487-B756-97642B219A16}"/>
              </a:ext>
            </a:extLst>
          </p:cNvPr>
          <p:cNvCxnSpPr/>
          <p:nvPr/>
        </p:nvCxnSpPr>
        <p:spPr>
          <a:xfrm>
            <a:off x="6658543" y="5388366"/>
            <a:ext cx="4667535" cy="0"/>
          </a:xfrm>
          <a:prstGeom prst="line">
            <a:avLst/>
          </a:prstGeom>
          <a:ln w="28575">
            <a:solidFill>
              <a:srgbClr val="14A0C0"/>
            </a:solidFill>
          </a:ln>
        </p:spPr>
        <p:style>
          <a:lnRef idx="1">
            <a:schemeClr val="accent1"/>
          </a:lnRef>
          <a:fillRef idx="0">
            <a:schemeClr val="accent1"/>
          </a:fillRef>
          <a:effectRef idx="0">
            <a:schemeClr val="accent1"/>
          </a:effectRef>
          <a:fontRef idx="minor">
            <a:schemeClr val="tx1"/>
          </a:fontRef>
        </p:style>
      </p:cxnSp>
      <p:pic>
        <p:nvPicPr>
          <p:cNvPr id="6" name="Graphic 15" descr="Handshake">
            <a:extLst>
              <a:ext uri="{FF2B5EF4-FFF2-40B4-BE49-F238E27FC236}">
                <a16:creationId xmlns:a16="http://schemas.microsoft.com/office/drawing/2014/main" id="{4AEA5A55-C682-458D-88E5-052B78B61A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08709" y="3233152"/>
            <a:ext cx="796688" cy="796688"/>
          </a:xfrm>
          <a:prstGeom prst="rect">
            <a:avLst/>
          </a:prstGeom>
        </p:spPr>
      </p:pic>
      <p:pic>
        <p:nvPicPr>
          <p:cNvPr id="7" name="Graphic 13" descr="Meeting">
            <a:extLst>
              <a:ext uri="{FF2B5EF4-FFF2-40B4-BE49-F238E27FC236}">
                <a16:creationId xmlns:a16="http://schemas.microsoft.com/office/drawing/2014/main" id="{0DED9137-2E11-4F19-A68E-C9F45E8325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720620" y="3425588"/>
            <a:ext cx="665328" cy="665328"/>
          </a:xfrm>
          <a:prstGeom prst="rect">
            <a:avLst/>
          </a:prstGeom>
        </p:spPr>
      </p:pic>
      <p:pic>
        <p:nvPicPr>
          <p:cNvPr id="8" name="Graphic 16" descr="Meeting">
            <a:extLst>
              <a:ext uri="{FF2B5EF4-FFF2-40B4-BE49-F238E27FC236}">
                <a16:creationId xmlns:a16="http://schemas.microsoft.com/office/drawing/2014/main" id="{BF0820F2-1491-477A-9E1E-66BD90C182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09231" y="4291886"/>
            <a:ext cx="665328" cy="665328"/>
          </a:xfrm>
          <a:prstGeom prst="rect">
            <a:avLst/>
          </a:prstGeom>
        </p:spPr>
      </p:pic>
      <p:sp>
        <p:nvSpPr>
          <p:cNvPr id="9" name="TextBox 8">
            <a:extLst>
              <a:ext uri="{FF2B5EF4-FFF2-40B4-BE49-F238E27FC236}">
                <a16:creationId xmlns:a16="http://schemas.microsoft.com/office/drawing/2014/main" id="{B951F45F-8A24-46DE-B049-8E43CEE0D828}"/>
              </a:ext>
            </a:extLst>
          </p:cNvPr>
          <p:cNvSpPr txBox="1"/>
          <p:nvPr/>
        </p:nvSpPr>
        <p:spPr>
          <a:xfrm>
            <a:off x="1217924" y="1831832"/>
            <a:ext cx="9844819" cy="461665"/>
          </a:xfrm>
          <a:prstGeom prst="rect">
            <a:avLst/>
          </a:prstGeom>
          <a:solidFill>
            <a:srgbClr val="BFE23E"/>
          </a:solidFill>
        </p:spPr>
        <p:txBody>
          <a:bodyPr wrap="square" rtlCol="0">
            <a:spAutoFit/>
          </a:bodyPr>
          <a:lstStyle/>
          <a:p>
            <a:pPr algn="ctr"/>
            <a:r>
              <a:rPr lang="en-US" altLang="ko-KR" sz="2400" b="1" dirty="0">
                <a:cs typeface="Arial" pitchFamily="34" charset="0"/>
              </a:rPr>
              <a:t>1 study visit which covers 2 EU countries </a:t>
            </a:r>
            <a:endParaRPr lang="ko-KR" altLang="en-US" sz="2400" b="1" dirty="0">
              <a:cs typeface="Arial" pitchFamily="34" charset="0"/>
            </a:endParaRPr>
          </a:p>
        </p:txBody>
      </p:sp>
      <p:sp>
        <p:nvSpPr>
          <p:cNvPr id="11" name="Rectangle 10"/>
          <p:cNvSpPr/>
          <p:nvPr/>
        </p:nvSpPr>
        <p:spPr>
          <a:xfrm>
            <a:off x="1858955" y="2679305"/>
            <a:ext cx="1917576" cy="461665"/>
          </a:xfrm>
          <a:prstGeom prst="rect">
            <a:avLst/>
          </a:prstGeom>
        </p:spPr>
        <p:txBody>
          <a:bodyPr wrap="none">
            <a:spAutoFit/>
          </a:bodyPr>
          <a:lstStyle/>
          <a:p>
            <a:r>
              <a:rPr lang="es-ES" sz="2400" b="1" dirty="0">
                <a:solidFill>
                  <a:srgbClr val="92D050"/>
                </a:solidFill>
              </a:rPr>
              <a:t>EU </a:t>
            </a:r>
            <a:r>
              <a:rPr lang="tr-TR" sz="2400" b="1" dirty="0">
                <a:solidFill>
                  <a:srgbClr val="92D050"/>
                </a:solidFill>
              </a:rPr>
              <a:t>C</a:t>
            </a:r>
            <a:r>
              <a:rPr lang="es-ES" sz="2400" b="1" dirty="0" err="1">
                <a:solidFill>
                  <a:srgbClr val="92D050"/>
                </a:solidFill>
              </a:rPr>
              <a:t>ountry</a:t>
            </a:r>
            <a:r>
              <a:rPr lang="es-ES" sz="2400" b="1" dirty="0">
                <a:solidFill>
                  <a:srgbClr val="92D050"/>
                </a:solidFill>
              </a:rPr>
              <a:t> 1 </a:t>
            </a:r>
            <a:endParaRPr lang="bg-BG" sz="2400" b="1" dirty="0">
              <a:solidFill>
                <a:srgbClr val="92D050"/>
              </a:solidFill>
            </a:endParaRPr>
          </a:p>
        </p:txBody>
      </p:sp>
      <p:sp>
        <p:nvSpPr>
          <p:cNvPr id="12" name="Rectangle 11"/>
          <p:cNvSpPr/>
          <p:nvPr/>
        </p:nvSpPr>
        <p:spPr>
          <a:xfrm>
            <a:off x="8207290" y="4786869"/>
            <a:ext cx="1917576" cy="461665"/>
          </a:xfrm>
          <a:prstGeom prst="rect">
            <a:avLst/>
          </a:prstGeom>
        </p:spPr>
        <p:txBody>
          <a:bodyPr wrap="none">
            <a:spAutoFit/>
          </a:bodyPr>
          <a:lstStyle/>
          <a:p>
            <a:r>
              <a:rPr lang="es-ES" sz="2400" b="1" dirty="0">
                <a:solidFill>
                  <a:schemeClr val="accent1"/>
                </a:solidFill>
              </a:rPr>
              <a:t>EU </a:t>
            </a:r>
            <a:r>
              <a:rPr lang="tr-TR" sz="2400" b="1" dirty="0">
                <a:solidFill>
                  <a:schemeClr val="accent1"/>
                </a:solidFill>
              </a:rPr>
              <a:t>C</a:t>
            </a:r>
            <a:r>
              <a:rPr lang="es-ES" sz="2400" b="1" dirty="0" err="1">
                <a:solidFill>
                  <a:schemeClr val="accent1"/>
                </a:solidFill>
              </a:rPr>
              <a:t>ountry</a:t>
            </a:r>
            <a:r>
              <a:rPr lang="es-ES" sz="2400" b="1" dirty="0">
                <a:solidFill>
                  <a:schemeClr val="accent1"/>
                </a:solidFill>
              </a:rPr>
              <a:t> </a:t>
            </a:r>
            <a:r>
              <a:rPr lang="tr-TR" sz="2400" b="1" dirty="0">
                <a:solidFill>
                  <a:schemeClr val="accent1"/>
                </a:solidFill>
              </a:rPr>
              <a:t>2</a:t>
            </a:r>
            <a:r>
              <a:rPr lang="es-ES" sz="2400" b="1" dirty="0">
                <a:solidFill>
                  <a:schemeClr val="accent1"/>
                </a:solidFill>
              </a:rPr>
              <a:t> </a:t>
            </a:r>
            <a:endParaRPr lang="bg-BG" sz="2400" b="1" dirty="0">
              <a:solidFill>
                <a:schemeClr val="accent1"/>
              </a:solidFill>
            </a:endParaRPr>
          </a:p>
        </p:txBody>
      </p:sp>
      <p:pic>
        <p:nvPicPr>
          <p:cNvPr id="1026" name="Picture 2"/>
          <p:cNvPicPr>
            <a:picLocks noChangeAspect="1" noChangeArrowheads="1"/>
          </p:cNvPicPr>
          <p:nvPr/>
        </p:nvPicPr>
        <p:blipFill>
          <a:blip r:embed="rId7"/>
          <a:srcRect/>
          <a:stretch>
            <a:fillRect/>
          </a:stretch>
        </p:blipFill>
        <p:spPr bwMode="auto">
          <a:xfrm>
            <a:off x="1423477" y="3641820"/>
            <a:ext cx="2390307" cy="2630795"/>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a:srcRect/>
          <a:stretch>
            <a:fillRect/>
          </a:stretch>
        </p:blipFill>
        <p:spPr bwMode="auto">
          <a:xfrm>
            <a:off x="7923066" y="2562225"/>
            <a:ext cx="2486025" cy="17335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
          <p:cNvSpPr/>
          <p:nvPr/>
        </p:nvSpPr>
        <p:spPr>
          <a:xfrm>
            <a:off x="2081270" y="2591277"/>
            <a:ext cx="1492689" cy="646331"/>
          </a:xfrm>
          <a:prstGeom prst="rect">
            <a:avLst/>
          </a:prstGeom>
        </p:spPr>
        <p:txBody>
          <a:bodyPr wrap="square">
            <a:spAutoFit/>
          </a:bodyPr>
          <a:lstStyle/>
          <a:p>
            <a:pPr algn="ctr"/>
            <a:r>
              <a:rPr lang="en-US" altLang="ko-KR" b="1" dirty="0">
                <a:solidFill>
                  <a:schemeClr val="bg1"/>
                </a:solidFill>
                <a:cs typeface="Arial" pitchFamily="34" charset="0"/>
              </a:rPr>
              <a:t>Task</a:t>
            </a:r>
          </a:p>
          <a:p>
            <a:pPr algn="ctr"/>
            <a:r>
              <a:rPr lang="en-US" altLang="ko-KR" b="1" dirty="0">
                <a:solidFill>
                  <a:schemeClr val="bg1"/>
                </a:solidFill>
                <a:cs typeface="Arial" pitchFamily="34" charset="0"/>
              </a:rPr>
              <a:t>2.1</a:t>
            </a:r>
            <a:endParaRPr lang="ko-KR" altLang="en-US" b="1" dirty="0">
              <a:solidFill>
                <a:schemeClr val="bg1"/>
              </a:solidFill>
              <a:cs typeface="Arial" pitchFamily="34" charset="0"/>
            </a:endParaRPr>
          </a:p>
        </p:txBody>
      </p:sp>
      <p:sp>
        <p:nvSpPr>
          <p:cNvPr id="4" name="TextBox 3">
            <a:extLst>
              <a:ext uri="{FF2B5EF4-FFF2-40B4-BE49-F238E27FC236}">
                <a16:creationId xmlns:a16="http://schemas.microsoft.com/office/drawing/2014/main" id="{D59CD91D-737A-4DEB-98D8-DC742609051B}"/>
              </a:ext>
            </a:extLst>
          </p:cNvPr>
          <p:cNvSpPr txBox="1"/>
          <p:nvPr/>
        </p:nvSpPr>
        <p:spPr>
          <a:xfrm>
            <a:off x="2599631" y="2025738"/>
            <a:ext cx="7200000" cy="1999009"/>
          </a:xfrm>
          <a:prstGeom prst="rect">
            <a:avLst/>
          </a:prstGeom>
          <a:solidFill>
            <a:srgbClr val="BFE23E"/>
          </a:solidFill>
        </p:spPr>
        <p:txBody>
          <a:bodyPr wrap="square">
            <a:spAutoFit/>
          </a:bodyPr>
          <a:lstStyle>
            <a:defPPr>
              <a:defRPr lang="en-US"/>
            </a:defPPr>
            <a:lvl1pPr marL="270510" marR="14605" indent="-6985" algn="just">
              <a:lnSpc>
                <a:spcPct val="115000"/>
              </a:lnSpc>
              <a:spcAft>
                <a:spcPts val="1000"/>
              </a:spcAft>
              <a:tabLst>
                <a:tab pos="270510" algn="l"/>
                <a:tab pos="685800" algn="l"/>
                <a:tab pos="914400" algn="l"/>
              </a:tabLst>
              <a:defRPr sz="2000" b="1">
                <a:solidFill>
                  <a:srgbClr val="002060"/>
                </a:solidFill>
                <a:latin typeface="Arial" panose="020B0604020202020204" pitchFamily="34" charset="0"/>
                <a:ea typeface="Times New Roman" panose="02020603050405020304" pitchFamily="18" charset="0"/>
                <a:cs typeface="Arial" panose="020B0604020202020204" pitchFamily="34" charset="0"/>
              </a:defRPr>
            </a:lvl1pPr>
          </a:lstStyle>
          <a:p>
            <a:pPr algn="ctr"/>
            <a:endParaRPr lang="tr-TR" sz="1800" b="1" dirty="0">
              <a:solidFill>
                <a:schemeClr val="tx1"/>
              </a:solidFill>
              <a:effectLst/>
              <a:latin typeface="Arial" panose="020B0604020202020204" pitchFamily="34" charset="0"/>
              <a:ea typeface="Calibri" panose="020F0502020204030204" pitchFamily="34" charset="0"/>
            </a:endParaRPr>
          </a:p>
          <a:p>
            <a:pPr marL="6350" indent="-6350" algn="ctr"/>
            <a:r>
              <a:rPr lang="bg-BG" sz="2400" b="1" dirty="0">
                <a:solidFill>
                  <a:schemeClr val="tx1"/>
                </a:solidFill>
                <a:effectLst/>
                <a:latin typeface="Arial" panose="020B0604020202020204" pitchFamily="34" charset="0"/>
                <a:ea typeface="Calibri" panose="020F0502020204030204" pitchFamily="34" charset="0"/>
              </a:rPr>
              <a:t>Component </a:t>
            </a:r>
            <a:r>
              <a:rPr lang="en-US" sz="2400" b="1" dirty="0">
                <a:solidFill>
                  <a:schemeClr val="tx1"/>
                </a:solidFill>
                <a:effectLst/>
                <a:ea typeface="Calibri" panose="020F0502020204030204" pitchFamily="34" charset="0"/>
              </a:rPr>
              <a:t>4</a:t>
            </a:r>
            <a:endParaRPr lang="tr-TR" sz="2400" dirty="0">
              <a:solidFill>
                <a:schemeClr val="tx1"/>
              </a:solidFill>
              <a:ea typeface="Calibri" panose="020F0502020204030204" pitchFamily="34" charset="0"/>
            </a:endParaRPr>
          </a:p>
          <a:p>
            <a:pPr marL="6350" indent="-6350" algn="ctr"/>
            <a:r>
              <a:rPr lang="es-ES" sz="2400" dirty="0" err="1">
                <a:solidFill>
                  <a:schemeClr val="tx1"/>
                </a:solidFill>
                <a:ea typeface="Calibri" panose="020F0502020204030204" pitchFamily="34" charset="0"/>
              </a:rPr>
              <a:t>Publicity</a:t>
            </a:r>
            <a:r>
              <a:rPr lang="es-ES" sz="2400" dirty="0">
                <a:solidFill>
                  <a:schemeClr val="tx1"/>
                </a:solidFill>
                <a:ea typeface="Calibri" panose="020F0502020204030204" pitchFamily="34" charset="0"/>
              </a:rPr>
              <a:t> </a:t>
            </a:r>
            <a:r>
              <a:rPr lang="es-ES" sz="2400" dirty="0" err="1">
                <a:solidFill>
                  <a:schemeClr val="tx1"/>
                </a:solidFill>
                <a:ea typeface="Calibri" panose="020F0502020204030204" pitchFamily="34" charset="0"/>
              </a:rPr>
              <a:t>Activities</a:t>
            </a:r>
            <a:endParaRPr lang="es-ES" sz="2400" dirty="0">
              <a:solidFill>
                <a:schemeClr val="tx1"/>
              </a:solidFill>
              <a:ea typeface="Calibri" panose="020F0502020204030204" pitchFamily="34" charset="0"/>
            </a:endParaRPr>
          </a:p>
          <a:p>
            <a:pPr algn="ct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4721902"/>
            <a:ext cx="12192000" cy="2136098"/>
          </a:xfrm>
          <a:prstGeom prst="rect">
            <a:avLst/>
          </a:prstGeom>
          <a:noFill/>
          <a:ln w="9525">
            <a:noFill/>
            <a:miter lim="800000"/>
            <a:headEnd/>
            <a:tailEnd/>
          </a:ln>
          <a:effectLst/>
        </p:spPr>
      </p:pic>
      <p:pic>
        <p:nvPicPr>
          <p:cNvPr id="5" name="Picture 4" descr="A picture containing graphics, graphic design, logo, font&#10;&#10;Description automatically generated">
            <a:extLst>
              <a:ext uri="{FF2B5EF4-FFF2-40B4-BE49-F238E27FC236}">
                <a16:creationId xmlns:a16="http://schemas.microsoft.com/office/drawing/2014/main" id="{DE892897-0260-80C8-CF18-E06A18C8E1D5}"/>
              </a:ext>
            </a:extLst>
          </p:cNvPr>
          <p:cNvPicPr>
            <a:picLocks noChangeAspect="1"/>
          </p:cNvPicPr>
          <p:nvPr/>
        </p:nvPicPr>
        <p:blipFill>
          <a:blip r:embed="rId3"/>
          <a:stretch>
            <a:fillRect/>
          </a:stretch>
        </p:blipFill>
        <p:spPr>
          <a:xfrm>
            <a:off x="4702113" y="4331332"/>
            <a:ext cx="2995036" cy="1367014"/>
          </a:xfrm>
          <a:prstGeom prst="rect">
            <a:avLst/>
          </a:prstGeom>
        </p:spPr>
      </p:pic>
      <p:sp>
        <p:nvSpPr>
          <p:cNvPr id="6"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9CD91D-737A-4DEB-98D8-DC742609051B}"/>
              </a:ext>
            </a:extLst>
          </p:cNvPr>
          <p:cNvSpPr txBox="1"/>
          <p:nvPr/>
        </p:nvSpPr>
        <p:spPr>
          <a:xfrm>
            <a:off x="2599631" y="2025734"/>
            <a:ext cx="7200000" cy="2423740"/>
          </a:xfrm>
          <a:prstGeom prst="rect">
            <a:avLst/>
          </a:prstGeom>
          <a:solidFill>
            <a:srgbClr val="BFE23E"/>
          </a:solidFill>
        </p:spPr>
        <p:txBody>
          <a:bodyPr wrap="square">
            <a:spAutoFit/>
          </a:bodyPr>
          <a:lstStyle>
            <a:defPPr>
              <a:defRPr lang="en-US"/>
            </a:defPPr>
            <a:lvl1pPr marL="270510" marR="14605" indent="-6985" algn="just">
              <a:lnSpc>
                <a:spcPct val="115000"/>
              </a:lnSpc>
              <a:spcAft>
                <a:spcPts val="1000"/>
              </a:spcAft>
              <a:tabLst>
                <a:tab pos="270510" algn="l"/>
                <a:tab pos="685800" algn="l"/>
                <a:tab pos="914400" algn="l"/>
              </a:tabLst>
              <a:defRPr sz="2000" b="1">
                <a:solidFill>
                  <a:srgbClr val="002060"/>
                </a:solidFill>
                <a:latin typeface="Arial" panose="020B0604020202020204" pitchFamily="34" charset="0"/>
                <a:ea typeface="Times New Roman" panose="02020603050405020304" pitchFamily="18" charset="0"/>
                <a:cs typeface="Arial" panose="020B0604020202020204" pitchFamily="34" charset="0"/>
              </a:defRPr>
            </a:lvl1pPr>
          </a:lstStyle>
          <a:p>
            <a:pPr algn="ctr"/>
            <a:endParaRPr lang="tr-TR" sz="1800" b="1" dirty="0">
              <a:solidFill>
                <a:schemeClr val="tx1"/>
              </a:solidFill>
              <a:effectLst/>
              <a:latin typeface="Arial" panose="020B0604020202020204" pitchFamily="34" charset="0"/>
              <a:ea typeface="Calibri" panose="020F0502020204030204" pitchFamily="34" charset="0"/>
            </a:endParaRPr>
          </a:p>
          <a:p>
            <a:pPr marL="6350" indent="-6350" algn="ctr"/>
            <a:r>
              <a:rPr lang="bg-BG" sz="2400" b="1" dirty="0">
                <a:solidFill>
                  <a:schemeClr val="tx1"/>
                </a:solidFill>
                <a:effectLst/>
                <a:ea typeface="Calibri" panose="020F0502020204030204" pitchFamily="34" charset="0"/>
              </a:rPr>
              <a:t>Component 1</a:t>
            </a:r>
            <a:endParaRPr lang="tr-TR" sz="2400" dirty="0">
              <a:solidFill>
                <a:schemeClr val="tx1"/>
              </a:solidFill>
              <a:ea typeface="Calibri" panose="020F0502020204030204" pitchFamily="34" charset="0"/>
            </a:endParaRPr>
          </a:p>
          <a:p>
            <a:pPr marL="6350" indent="-6350" algn="ctr"/>
            <a:r>
              <a:rPr lang="bg-BG" sz="2400" b="1" dirty="0">
                <a:solidFill>
                  <a:schemeClr val="tx1"/>
                </a:solidFill>
                <a:effectLst/>
                <a:latin typeface="Arial" panose="020B0604020202020204" pitchFamily="34" charset="0"/>
                <a:ea typeface="Calibri" panose="020F0502020204030204" pitchFamily="34" charset="0"/>
              </a:rPr>
              <a:t>Analysis of candidate waste streams for </a:t>
            </a:r>
            <a:r>
              <a:rPr lang="tr-TR" sz="2400" b="1" dirty="0">
                <a:solidFill>
                  <a:schemeClr val="tx1"/>
                </a:solidFill>
                <a:effectLst/>
                <a:latin typeface="Arial" panose="020B0604020202020204" pitchFamily="34" charset="0"/>
                <a:ea typeface="Calibri" panose="020F0502020204030204" pitchFamily="34" charset="0"/>
              </a:rPr>
              <a:t/>
            </a:r>
            <a:br>
              <a:rPr lang="tr-TR" sz="2400" b="1" dirty="0">
                <a:solidFill>
                  <a:schemeClr val="tx1"/>
                </a:solidFill>
                <a:effectLst/>
                <a:latin typeface="Arial" panose="020B0604020202020204" pitchFamily="34" charset="0"/>
                <a:ea typeface="Calibri" panose="020F0502020204030204" pitchFamily="34" charset="0"/>
              </a:rPr>
            </a:br>
            <a:r>
              <a:rPr lang="tr-TR" sz="2400" b="1" dirty="0">
                <a:solidFill>
                  <a:schemeClr val="tx1"/>
                </a:solidFill>
                <a:effectLst/>
                <a:latin typeface="Arial" panose="020B0604020202020204" pitchFamily="34" charset="0"/>
                <a:ea typeface="Calibri" panose="020F0502020204030204" pitchFamily="34" charset="0"/>
              </a:rPr>
              <a:t>End-of-Waste</a:t>
            </a:r>
            <a:r>
              <a:rPr lang="bg-BG" sz="2400" b="1" dirty="0">
                <a:solidFill>
                  <a:schemeClr val="tx1"/>
                </a:solidFill>
                <a:effectLst/>
                <a:latin typeface="Arial" panose="020B0604020202020204" pitchFamily="34" charset="0"/>
                <a:ea typeface="Calibri" panose="020F0502020204030204" pitchFamily="34" charset="0"/>
              </a:rPr>
              <a:t> criteria in Türkiye</a:t>
            </a:r>
            <a:endParaRPr lang="tr-TR" sz="2400" b="1" dirty="0">
              <a:solidFill>
                <a:schemeClr val="tx1"/>
              </a:solidFill>
              <a:effectLst/>
              <a:latin typeface="Arial" panose="020B0604020202020204" pitchFamily="34" charset="0"/>
              <a:ea typeface="Calibri" panose="020F0502020204030204" pitchFamily="34" charset="0"/>
            </a:endParaRPr>
          </a:p>
          <a:p>
            <a:pPr algn="ctr"/>
            <a:endParaRPr lang="en-US"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0" y="4721902"/>
            <a:ext cx="12192000" cy="2136098"/>
          </a:xfrm>
          <a:prstGeom prst="rect">
            <a:avLst/>
          </a:prstGeom>
          <a:noFill/>
          <a:ln w="9525">
            <a:noFill/>
            <a:miter lim="800000"/>
            <a:headEnd/>
            <a:tailEnd/>
          </a:ln>
          <a:effectLst/>
        </p:spPr>
      </p:pic>
      <p:sp>
        <p:nvSpPr>
          <p:cNvPr id="5"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pic>
        <p:nvPicPr>
          <p:cNvPr id="6" name="Picture 5" descr="A picture containing graphics, graphic design, logo, font&#10;&#10;Description automatically generated">
            <a:extLst>
              <a:ext uri="{FF2B5EF4-FFF2-40B4-BE49-F238E27FC236}">
                <a16:creationId xmlns:a16="http://schemas.microsoft.com/office/drawing/2014/main" id="{DE892897-0260-80C8-CF18-E06A18C8E1D5}"/>
              </a:ext>
            </a:extLst>
          </p:cNvPr>
          <p:cNvPicPr>
            <a:picLocks noChangeAspect="1"/>
          </p:cNvPicPr>
          <p:nvPr/>
        </p:nvPicPr>
        <p:blipFill>
          <a:blip r:embed="rId3"/>
          <a:stretch>
            <a:fillRect/>
          </a:stretch>
        </p:blipFill>
        <p:spPr>
          <a:xfrm>
            <a:off x="5311788" y="5072905"/>
            <a:ext cx="1821181" cy="831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a:extLst>
              <a:ext uri="{FF2B5EF4-FFF2-40B4-BE49-F238E27FC236}">
                <a16:creationId xmlns:a16="http://schemas.microsoft.com/office/drawing/2014/main" id="{8B0A6E77-A86D-61B4-635D-4FE44F497282}"/>
              </a:ext>
            </a:extLst>
          </p:cNvPr>
          <p:cNvCxnSpPr>
            <a:cxnSpLocks/>
          </p:cNvCxnSpPr>
          <p:nvPr/>
        </p:nvCxnSpPr>
        <p:spPr>
          <a:xfrm>
            <a:off x="6096000" y="1823124"/>
            <a:ext cx="0" cy="471991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E21EA863-532F-B5B8-5B87-71DB07210F80}"/>
              </a:ext>
            </a:extLst>
          </p:cNvPr>
          <p:cNvSpPr/>
          <p:nvPr/>
        </p:nvSpPr>
        <p:spPr>
          <a:xfrm flipH="1">
            <a:off x="5875443" y="4109984"/>
            <a:ext cx="426720" cy="3200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Oval 188">
            <a:extLst>
              <a:ext uri="{FF2B5EF4-FFF2-40B4-BE49-F238E27FC236}">
                <a16:creationId xmlns:a16="http://schemas.microsoft.com/office/drawing/2014/main" id="{CD10700E-7D8C-D339-4E54-26F297B3844E}"/>
              </a:ext>
            </a:extLst>
          </p:cNvPr>
          <p:cNvSpPr/>
          <p:nvPr/>
        </p:nvSpPr>
        <p:spPr>
          <a:xfrm flipH="1">
            <a:off x="5901493" y="4988244"/>
            <a:ext cx="426720" cy="320040"/>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Oval 190">
            <a:extLst>
              <a:ext uri="{FF2B5EF4-FFF2-40B4-BE49-F238E27FC236}">
                <a16:creationId xmlns:a16="http://schemas.microsoft.com/office/drawing/2014/main" id="{B6030531-9002-0AED-EA4F-D97732F73E6E}"/>
              </a:ext>
            </a:extLst>
          </p:cNvPr>
          <p:cNvSpPr/>
          <p:nvPr/>
        </p:nvSpPr>
        <p:spPr>
          <a:xfrm flipH="1">
            <a:off x="5895959" y="3199247"/>
            <a:ext cx="426720" cy="320040"/>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Oval 191">
            <a:extLst>
              <a:ext uri="{FF2B5EF4-FFF2-40B4-BE49-F238E27FC236}">
                <a16:creationId xmlns:a16="http://schemas.microsoft.com/office/drawing/2014/main" id="{4F4EDDDE-AE46-4173-202E-EE355626A42C}"/>
              </a:ext>
            </a:extLst>
          </p:cNvPr>
          <p:cNvSpPr/>
          <p:nvPr/>
        </p:nvSpPr>
        <p:spPr>
          <a:xfrm flipH="1">
            <a:off x="5874628" y="2182751"/>
            <a:ext cx="426720" cy="320040"/>
          </a:xfrm>
          <a:prstGeom prst="ellipse">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Oval 192">
            <a:extLst>
              <a:ext uri="{FF2B5EF4-FFF2-40B4-BE49-F238E27FC236}">
                <a16:creationId xmlns:a16="http://schemas.microsoft.com/office/drawing/2014/main" id="{58794F91-7B92-D055-E98F-FF7308E418B2}"/>
              </a:ext>
            </a:extLst>
          </p:cNvPr>
          <p:cNvSpPr/>
          <p:nvPr/>
        </p:nvSpPr>
        <p:spPr>
          <a:xfrm flipH="1">
            <a:off x="5882640" y="5899864"/>
            <a:ext cx="426720" cy="32004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4" name="Freeform 7">
            <a:extLst>
              <a:ext uri="{FF2B5EF4-FFF2-40B4-BE49-F238E27FC236}">
                <a16:creationId xmlns:a16="http://schemas.microsoft.com/office/drawing/2014/main" id="{557970E8-7D30-9F46-4C33-95F48212BA78}"/>
              </a:ext>
            </a:extLst>
          </p:cNvPr>
          <p:cNvSpPr/>
          <p:nvPr/>
        </p:nvSpPr>
        <p:spPr bwMode="auto">
          <a:xfrm rot="16200000">
            <a:off x="6536677" y="1776159"/>
            <a:ext cx="664200" cy="1133228"/>
          </a:xfrm>
          <a:custGeom>
            <a:avLst/>
            <a:gdLst>
              <a:gd name="connsiteX0" fmla="*/ 1477571 w 1477571"/>
              <a:gd name="connsiteY0" fmla="*/ 549072 h 895132"/>
              <a:gd name="connsiteX1" fmla="*/ 1477571 w 1477571"/>
              <a:gd name="connsiteY1" fmla="*/ 895132 h 895132"/>
              <a:gd name="connsiteX2" fmla="*/ 0 w 1477571"/>
              <a:gd name="connsiteY2" fmla="*/ 895132 h 895132"/>
              <a:gd name="connsiteX3" fmla="*/ 0 w 1477571"/>
              <a:gd name="connsiteY3" fmla="*/ 549072 h 895132"/>
              <a:gd name="connsiteX4" fmla="*/ 1 w 1477571"/>
              <a:gd name="connsiteY4" fmla="*/ 549072 h 895132"/>
              <a:gd name="connsiteX5" fmla="*/ 1 w 1477571"/>
              <a:gd name="connsiteY5" fmla="*/ 459476 h 895132"/>
              <a:gd name="connsiteX6" fmla="*/ 1 w 1477571"/>
              <a:gd name="connsiteY6" fmla="*/ 294633 h 895132"/>
              <a:gd name="connsiteX7" fmla="*/ 146516 w 1477571"/>
              <a:gd name="connsiteY7" fmla="*/ 147317 h 895132"/>
              <a:gd name="connsiteX8" fmla="*/ 586062 w 1477571"/>
              <a:gd name="connsiteY8" fmla="*/ 147317 h 895132"/>
              <a:gd name="connsiteX9" fmla="*/ 737544 w 1477571"/>
              <a:gd name="connsiteY9" fmla="*/ 0 h 895132"/>
              <a:gd name="connsiteX10" fmla="*/ 891509 w 1477571"/>
              <a:gd name="connsiteY10" fmla="*/ 147317 h 895132"/>
              <a:gd name="connsiteX11" fmla="*/ 1328572 w 1477571"/>
              <a:gd name="connsiteY11" fmla="*/ 147317 h 895132"/>
              <a:gd name="connsiteX12" fmla="*/ 1477570 w 1477571"/>
              <a:gd name="connsiteY12" fmla="*/ 294633 h 895132"/>
              <a:gd name="connsiteX13" fmla="*/ 1477570 w 1477571"/>
              <a:gd name="connsiteY13" fmla="*/ 510971 h 895132"/>
              <a:gd name="connsiteX14" fmla="*/ 1477570 w 1477571"/>
              <a:gd name="connsiteY14" fmla="*/ 549072 h 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571" h="895132">
                <a:moveTo>
                  <a:pt x="1477571" y="549072"/>
                </a:moveTo>
                <a:lnTo>
                  <a:pt x="1477571" y="895132"/>
                </a:lnTo>
                <a:lnTo>
                  <a:pt x="0" y="895132"/>
                </a:lnTo>
                <a:lnTo>
                  <a:pt x="0" y="549072"/>
                </a:lnTo>
                <a:lnTo>
                  <a:pt x="1" y="549072"/>
                </a:lnTo>
                <a:lnTo>
                  <a:pt x="1" y="459476"/>
                </a:lnTo>
                <a:cubicBezTo>
                  <a:pt x="1" y="406263"/>
                  <a:pt x="1" y="351334"/>
                  <a:pt x="1" y="294633"/>
                </a:cubicBezTo>
                <a:cubicBezTo>
                  <a:pt x="1" y="213609"/>
                  <a:pt x="67051" y="147317"/>
                  <a:pt x="146516" y="147317"/>
                </a:cubicBezTo>
                <a:cubicBezTo>
                  <a:pt x="146516" y="147317"/>
                  <a:pt x="146516" y="147317"/>
                  <a:pt x="586062" y="147317"/>
                </a:cubicBezTo>
                <a:cubicBezTo>
                  <a:pt x="658078" y="125219"/>
                  <a:pt x="715194" y="71203"/>
                  <a:pt x="737544" y="0"/>
                </a:cubicBezTo>
                <a:cubicBezTo>
                  <a:pt x="762377" y="71203"/>
                  <a:pt x="819493" y="125219"/>
                  <a:pt x="891509" y="147317"/>
                </a:cubicBezTo>
                <a:cubicBezTo>
                  <a:pt x="891509" y="147317"/>
                  <a:pt x="891509" y="147317"/>
                  <a:pt x="1328572" y="147317"/>
                </a:cubicBezTo>
                <a:cubicBezTo>
                  <a:pt x="1410521" y="147317"/>
                  <a:pt x="1477570" y="213609"/>
                  <a:pt x="1477570" y="294633"/>
                </a:cubicBezTo>
                <a:cubicBezTo>
                  <a:pt x="1477570" y="294633"/>
                  <a:pt x="1477570" y="294633"/>
                  <a:pt x="1477570" y="510971"/>
                </a:cubicBezTo>
                <a:lnTo>
                  <a:pt x="1477570" y="549072"/>
                </a:lnTo>
                <a:close/>
              </a:path>
            </a:pathLst>
          </a:custGeom>
          <a:solidFill>
            <a:srgbClr val="BFE23E"/>
          </a:solidFill>
          <a:ln>
            <a:solidFill>
              <a:schemeClr val="accent1"/>
            </a:solidFill>
          </a:ln>
          <a:effectLst/>
        </p:spPr>
        <p:txBody>
          <a:bodyPr vert="horz" wrap="square" lIns="144000" tIns="1908000" rIns="144000" bIns="60960" anchor="t" anchorCtr="1" compatLnSpc="1">
            <a:prstTxWarp prst="textNoShape">
              <a:avLst/>
            </a:prstTxWarp>
            <a:noAutofit/>
          </a:bodyPr>
          <a:lstStyle/>
          <a:p>
            <a:pPr algn="ctr">
              <a:lnSpc>
                <a:spcPct val="120000"/>
              </a:lnSpc>
            </a:pPr>
            <a:endParaRPr lang="zh-CN" altLang="en-US" sz="1100" dirty="0"/>
          </a:p>
        </p:txBody>
      </p:sp>
      <p:grpSp>
        <p:nvGrpSpPr>
          <p:cNvPr id="2" name="Group 247">
            <a:extLst>
              <a:ext uri="{FF2B5EF4-FFF2-40B4-BE49-F238E27FC236}">
                <a16:creationId xmlns:a16="http://schemas.microsoft.com/office/drawing/2014/main" id="{BAC8199F-8FC4-0481-C113-6F55BB61CE9F}"/>
              </a:ext>
            </a:extLst>
          </p:cNvPr>
          <p:cNvGrpSpPr/>
          <p:nvPr/>
        </p:nvGrpSpPr>
        <p:grpSpPr>
          <a:xfrm>
            <a:off x="6364751" y="2010675"/>
            <a:ext cx="5368644" cy="664199"/>
            <a:chOff x="4773562" y="2010673"/>
            <a:chExt cx="4026483" cy="664199"/>
          </a:xfrm>
        </p:grpSpPr>
        <p:sp>
          <p:nvSpPr>
            <p:cNvPr id="203" name="Rounded Rectangle 6">
              <a:extLst>
                <a:ext uri="{FF2B5EF4-FFF2-40B4-BE49-F238E27FC236}">
                  <a16:creationId xmlns:a16="http://schemas.microsoft.com/office/drawing/2014/main" id="{F6C9CB90-5BD3-04B2-0F30-E4BC78716B19}"/>
                </a:ext>
              </a:extLst>
            </p:cNvPr>
            <p:cNvSpPr/>
            <p:nvPr/>
          </p:nvSpPr>
          <p:spPr>
            <a:xfrm>
              <a:off x="4862808" y="2010673"/>
              <a:ext cx="3768379" cy="664199"/>
            </a:xfrm>
            <a:prstGeom prst="roundRect">
              <a:avLst>
                <a:gd name="adj" fmla="val 925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Rectangle 8">
              <a:extLst>
                <a:ext uri="{FF2B5EF4-FFF2-40B4-BE49-F238E27FC236}">
                  <a16:creationId xmlns:a16="http://schemas.microsoft.com/office/drawing/2014/main" id="{478AB167-FBAC-D692-53E2-9CF0DC8D218D}"/>
                </a:ext>
              </a:extLst>
            </p:cNvPr>
            <p:cNvSpPr/>
            <p:nvPr/>
          </p:nvSpPr>
          <p:spPr>
            <a:xfrm>
              <a:off x="5623483" y="2094258"/>
              <a:ext cx="3176562" cy="452432"/>
            </a:xfrm>
            <a:prstGeom prst="rect">
              <a:avLst/>
            </a:prstGeom>
          </p:spPr>
          <p:txBody>
            <a:bodyPr wrap="square">
              <a:spAutoFit/>
            </a:bodyPr>
            <a:lstStyle/>
            <a:p>
              <a:pPr>
                <a:lnSpc>
                  <a:spcPct val="130000"/>
                </a:lnSpc>
                <a:spcBef>
                  <a:spcPts val="600"/>
                </a:spcBef>
              </a:pPr>
              <a:r>
                <a:rPr lang="en-US" altLang="zh-CN" dirty="0">
                  <a:solidFill>
                    <a:schemeClr val="tx1">
                      <a:lumMod val="85000"/>
                      <a:lumOff val="15000"/>
                    </a:schemeClr>
                  </a:solidFill>
                  <a:ea typeface="Lato Light" panose="020F0502020204030203" pitchFamily="34" charset="0"/>
                  <a:cs typeface="Lato Light" panose="020F0502020204030203" pitchFamily="34" charset="0"/>
                </a:rPr>
                <a:t>Communication Strategy and Action Plan</a:t>
              </a:r>
            </a:p>
          </p:txBody>
        </p:sp>
        <p:sp>
          <p:nvSpPr>
            <p:cNvPr id="202" name="TextBox 201">
              <a:extLst>
                <a:ext uri="{FF2B5EF4-FFF2-40B4-BE49-F238E27FC236}">
                  <a16:creationId xmlns:a16="http://schemas.microsoft.com/office/drawing/2014/main" id="{A31008BD-B655-5965-CD40-60706214F062}"/>
                </a:ext>
              </a:extLst>
            </p:cNvPr>
            <p:cNvSpPr txBox="1"/>
            <p:nvPr/>
          </p:nvSpPr>
          <p:spPr>
            <a:xfrm>
              <a:off x="4773562" y="2094258"/>
              <a:ext cx="849921" cy="338554"/>
            </a:xfrm>
            <a:prstGeom prst="rect">
              <a:avLst/>
            </a:prstGeom>
            <a:noFill/>
          </p:spPr>
          <p:txBody>
            <a:bodyPr wrap="square" rtlCol="0">
              <a:spAutoFit/>
            </a:bodyPr>
            <a:lstStyle/>
            <a:p>
              <a:pPr algn="ctr"/>
              <a:r>
                <a:rPr lang="en-US" altLang="zh-CN" sz="1600" dirty="0">
                  <a:solidFill>
                    <a:schemeClr val="bg1"/>
                  </a:solidFill>
                  <a:latin typeface="+mj-lt"/>
                </a:rPr>
                <a:t>Activity 4.1 </a:t>
              </a:r>
              <a:endParaRPr lang="zh-CN" altLang="en-US" sz="1600" dirty="0">
                <a:solidFill>
                  <a:schemeClr val="bg1"/>
                </a:solidFill>
                <a:latin typeface="+mj-lt"/>
              </a:endParaRPr>
            </a:p>
          </p:txBody>
        </p:sp>
      </p:grpSp>
      <p:sp>
        <p:nvSpPr>
          <p:cNvPr id="209" name="Rounded Rectangle 6">
            <a:extLst>
              <a:ext uri="{FF2B5EF4-FFF2-40B4-BE49-F238E27FC236}">
                <a16:creationId xmlns:a16="http://schemas.microsoft.com/office/drawing/2014/main" id="{2155B383-CF4A-4E48-662D-EEF1586C28DF}"/>
              </a:ext>
            </a:extLst>
          </p:cNvPr>
          <p:cNvSpPr/>
          <p:nvPr/>
        </p:nvSpPr>
        <p:spPr>
          <a:xfrm>
            <a:off x="6550016" y="3937909"/>
            <a:ext cx="5024505" cy="664199"/>
          </a:xfrm>
          <a:prstGeom prst="roundRect">
            <a:avLst>
              <a:gd name="adj" fmla="val 925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Freeform 7">
            <a:extLst>
              <a:ext uri="{FF2B5EF4-FFF2-40B4-BE49-F238E27FC236}">
                <a16:creationId xmlns:a16="http://schemas.microsoft.com/office/drawing/2014/main" id="{C3484E93-6B1A-3FFA-58B5-E69B9251CAB2}"/>
              </a:ext>
            </a:extLst>
          </p:cNvPr>
          <p:cNvSpPr/>
          <p:nvPr/>
        </p:nvSpPr>
        <p:spPr bwMode="auto">
          <a:xfrm rot="16200000">
            <a:off x="6602947" y="3703392"/>
            <a:ext cx="664200" cy="1133228"/>
          </a:xfrm>
          <a:custGeom>
            <a:avLst/>
            <a:gdLst>
              <a:gd name="connsiteX0" fmla="*/ 1477571 w 1477571"/>
              <a:gd name="connsiteY0" fmla="*/ 549072 h 895132"/>
              <a:gd name="connsiteX1" fmla="*/ 1477571 w 1477571"/>
              <a:gd name="connsiteY1" fmla="*/ 895132 h 895132"/>
              <a:gd name="connsiteX2" fmla="*/ 0 w 1477571"/>
              <a:gd name="connsiteY2" fmla="*/ 895132 h 895132"/>
              <a:gd name="connsiteX3" fmla="*/ 0 w 1477571"/>
              <a:gd name="connsiteY3" fmla="*/ 549072 h 895132"/>
              <a:gd name="connsiteX4" fmla="*/ 1 w 1477571"/>
              <a:gd name="connsiteY4" fmla="*/ 549072 h 895132"/>
              <a:gd name="connsiteX5" fmla="*/ 1 w 1477571"/>
              <a:gd name="connsiteY5" fmla="*/ 459476 h 895132"/>
              <a:gd name="connsiteX6" fmla="*/ 1 w 1477571"/>
              <a:gd name="connsiteY6" fmla="*/ 294633 h 895132"/>
              <a:gd name="connsiteX7" fmla="*/ 146516 w 1477571"/>
              <a:gd name="connsiteY7" fmla="*/ 147317 h 895132"/>
              <a:gd name="connsiteX8" fmla="*/ 586062 w 1477571"/>
              <a:gd name="connsiteY8" fmla="*/ 147317 h 895132"/>
              <a:gd name="connsiteX9" fmla="*/ 737544 w 1477571"/>
              <a:gd name="connsiteY9" fmla="*/ 0 h 895132"/>
              <a:gd name="connsiteX10" fmla="*/ 891509 w 1477571"/>
              <a:gd name="connsiteY10" fmla="*/ 147317 h 895132"/>
              <a:gd name="connsiteX11" fmla="*/ 1328572 w 1477571"/>
              <a:gd name="connsiteY11" fmla="*/ 147317 h 895132"/>
              <a:gd name="connsiteX12" fmla="*/ 1477570 w 1477571"/>
              <a:gd name="connsiteY12" fmla="*/ 294633 h 895132"/>
              <a:gd name="connsiteX13" fmla="*/ 1477570 w 1477571"/>
              <a:gd name="connsiteY13" fmla="*/ 510971 h 895132"/>
              <a:gd name="connsiteX14" fmla="*/ 1477570 w 1477571"/>
              <a:gd name="connsiteY14" fmla="*/ 549072 h 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571" h="895132">
                <a:moveTo>
                  <a:pt x="1477571" y="549072"/>
                </a:moveTo>
                <a:lnTo>
                  <a:pt x="1477571" y="895132"/>
                </a:lnTo>
                <a:lnTo>
                  <a:pt x="0" y="895132"/>
                </a:lnTo>
                <a:lnTo>
                  <a:pt x="0" y="549072"/>
                </a:lnTo>
                <a:lnTo>
                  <a:pt x="1" y="549072"/>
                </a:lnTo>
                <a:lnTo>
                  <a:pt x="1" y="459476"/>
                </a:lnTo>
                <a:cubicBezTo>
                  <a:pt x="1" y="406263"/>
                  <a:pt x="1" y="351334"/>
                  <a:pt x="1" y="294633"/>
                </a:cubicBezTo>
                <a:cubicBezTo>
                  <a:pt x="1" y="213609"/>
                  <a:pt x="67051" y="147317"/>
                  <a:pt x="146516" y="147317"/>
                </a:cubicBezTo>
                <a:cubicBezTo>
                  <a:pt x="146516" y="147317"/>
                  <a:pt x="146516" y="147317"/>
                  <a:pt x="586062" y="147317"/>
                </a:cubicBezTo>
                <a:cubicBezTo>
                  <a:pt x="658078" y="125219"/>
                  <a:pt x="715194" y="71203"/>
                  <a:pt x="737544" y="0"/>
                </a:cubicBezTo>
                <a:cubicBezTo>
                  <a:pt x="762377" y="71203"/>
                  <a:pt x="819493" y="125219"/>
                  <a:pt x="891509" y="147317"/>
                </a:cubicBezTo>
                <a:cubicBezTo>
                  <a:pt x="891509" y="147317"/>
                  <a:pt x="891509" y="147317"/>
                  <a:pt x="1328572" y="147317"/>
                </a:cubicBezTo>
                <a:cubicBezTo>
                  <a:pt x="1410521" y="147317"/>
                  <a:pt x="1477570" y="213609"/>
                  <a:pt x="1477570" y="294633"/>
                </a:cubicBezTo>
                <a:cubicBezTo>
                  <a:pt x="1477570" y="294633"/>
                  <a:pt x="1477570" y="294633"/>
                  <a:pt x="1477570" y="510971"/>
                </a:cubicBezTo>
                <a:lnTo>
                  <a:pt x="1477570" y="549072"/>
                </a:lnTo>
                <a:close/>
              </a:path>
            </a:pathLst>
          </a:custGeom>
          <a:solidFill>
            <a:schemeClr val="accent1"/>
          </a:solidFill>
          <a:ln>
            <a:solidFill>
              <a:schemeClr val="accent1"/>
            </a:solidFill>
          </a:ln>
          <a:effectLst/>
        </p:spPr>
        <p:txBody>
          <a:bodyPr vert="horz" wrap="square" lIns="144000" tIns="1908000" rIns="144000" bIns="60960" anchor="t" anchorCtr="1" compatLnSpc="1">
            <a:prstTxWarp prst="textNoShape">
              <a:avLst/>
            </a:prstTxWarp>
            <a:noAutofit/>
          </a:bodyPr>
          <a:lstStyle/>
          <a:p>
            <a:pPr algn="ctr">
              <a:lnSpc>
                <a:spcPct val="120000"/>
              </a:lnSpc>
            </a:pPr>
            <a:endParaRPr lang="zh-CN" altLang="en-US" sz="1100" dirty="0"/>
          </a:p>
        </p:txBody>
      </p:sp>
      <p:sp>
        <p:nvSpPr>
          <p:cNvPr id="211" name="Rectangle 8">
            <a:extLst>
              <a:ext uri="{FF2B5EF4-FFF2-40B4-BE49-F238E27FC236}">
                <a16:creationId xmlns:a16="http://schemas.microsoft.com/office/drawing/2014/main" id="{A2DB4FC6-389D-EDA1-7439-8500A6991187}"/>
              </a:ext>
            </a:extLst>
          </p:cNvPr>
          <p:cNvSpPr/>
          <p:nvPr/>
        </p:nvSpPr>
        <p:spPr>
          <a:xfrm>
            <a:off x="7501662" y="4109985"/>
            <a:ext cx="3695991" cy="412421"/>
          </a:xfrm>
          <a:prstGeom prst="rect">
            <a:avLst/>
          </a:prstGeom>
        </p:spPr>
        <p:txBody>
          <a:bodyPr wrap="square">
            <a:spAutoFit/>
          </a:bodyPr>
          <a:lstStyle/>
          <a:p>
            <a:pPr>
              <a:lnSpc>
                <a:spcPct val="130000"/>
              </a:lnSpc>
              <a:spcBef>
                <a:spcPts val="600"/>
              </a:spcBef>
            </a:pPr>
            <a:r>
              <a:rPr lang="en-GB" altLang="zh-CN" sz="1600" dirty="0">
                <a:solidFill>
                  <a:schemeClr val="tx1">
                    <a:lumMod val="85000"/>
                    <a:lumOff val="15000"/>
                  </a:schemeClr>
                </a:solidFill>
                <a:ea typeface="Lato Light" panose="020F0502020204030203" pitchFamily="34" charset="0"/>
                <a:cs typeface="Lato Light" panose="020F0502020204030203" pitchFamily="34" charset="0"/>
              </a:rPr>
              <a:t>Project website and social media accounts </a:t>
            </a:r>
            <a:endParaRPr lang="en-US" altLang="zh-CN" sz="1600" dirty="0">
              <a:solidFill>
                <a:schemeClr val="tx1">
                  <a:lumMod val="85000"/>
                  <a:lumOff val="15000"/>
                </a:schemeClr>
              </a:solidFill>
              <a:ea typeface="Lato Light" panose="020F0502020204030203" pitchFamily="34" charset="0"/>
              <a:cs typeface="Lato Light" panose="020F0502020204030203" pitchFamily="34" charset="0"/>
            </a:endParaRPr>
          </a:p>
        </p:txBody>
      </p:sp>
      <p:sp>
        <p:nvSpPr>
          <p:cNvPr id="212" name="TextBox 211">
            <a:extLst>
              <a:ext uri="{FF2B5EF4-FFF2-40B4-BE49-F238E27FC236}">
                <a16:creationId xmlns:a16="http://schemas.microsoft.com/office/drawing/2014/main" id="{8A2E265D-5B4A-552F-8AFE-E7237968FA85}"/>
              </a:ext>
            </a:extLst>
          </p:cNvPr>
          <p:cNvSpPr txBox="1"/>
          <p:nvPr/>
        </p:nvSpPr>
        <p:spPr>
          <a:xfrm>
            <a:off x="6431019" y="4021493"/>
            <a:ext cx="1133228" cy="338554"/>
          </a:xfrm>
          <a:prstGeom prst="rect">
            <a:avLst/>
          </a:prstGeom>
          <a:noFill/>
        </p:spPr>
        <p:txBody>
          <a:bodyPr wrap="square" rtlCol="0">
            <a:spAutoFit/>
          </a:bodyPr>
          <a:lstStyle/>
          <a:p>
            <a:pPr algn="ctr"/>
            <a:r>
              <a:rPr lang="en-US" altLang="zh-CN" sz="1600" dirty="0">
                <a:solidFill>
                  <a:schemeClr val="bg1"/>
                </a:solidFill>
                <a:latin typeface="+mj-lt"/>
              </a:rPr>
              <a:t>Activity 4.3 </a:t>
            </a:r>
            <a:endParaRPr lang="zh-CN" altLang="en-US" sz="1600" dirty="0">
              <a:solidFill>
                <a:schemeClr val="bg1"/>
              </a:solidFill>
              <a:latin typeface="+mj-lt"/>
            </a:endParaRPr>
          </a:p>
        </p:txBody>
      </p:sp>
      <p:sp>
        <p:nvSpPr>
          <p:cNvPr id="214" name="Rounded Rectangle 6">
            <a:extLst>
              <a:ext uri="{FF2B5EF4-FFF2-40B4-BE49-F238E27FC236}">
                <a16:creationId xmlns:a16="http://schemas.microsoft.com/office/drawing/2014/main" id="{6755F804-BFD9-003A-F9B4-9497BC02DEE0}"/>
              </a:ext>
            </a:extLst>
          </p:cNvPr>
          <p:cNvSpPr/>
          <p:nvPr/>
        </p:nvSpPr>
        <p:spPr>
          <a:xfrm>
            <a:off x="6628622" y="5714320"/>
            <a:ext cx="5024505" cy="664199"/>
          </a:xfrm>
          <a:prstGeom prst="roundRect">
            <a:avLst>
              <a:gd name="adj" fmla="val 925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Freeform 7">
            <a:extLst>
              <a:ext uri="{FF2B5EF4-FFF2-40B4-BE49-F238E27FC236}">
                <a16:creationId xmlns:a16="http://schemas.microsoft.com/office/drawing/2014/main" id="{1909C7BC-9EE6-F9D5-BBF4-9A53E84DFEA4}"/>
              </a:ext>
            </a:extLst>
          </p:cNvPr>
          <p:cNvSpPr/>
          <p:nvPr/>
        </p:nvSpPr>
        <p:spPr bwMode="auto">
          <a:xfrm rot="16200000">
            <a:off x="6681553" y="5479803"/>
            <a:ext cx="664200" cy="1133228"/>
          </a:xfrm>
          <a:custGeom>
            <a:avLst/>
            <a:gdLst>
              <a:gd name="connsiteX0" fmla="*/ 1477571 w 1477571"/>
              <a:gd name="connsiteY0" fmla="*/ 549072 h 895132"/>
              <a:gd name="connsiteX1" fmla="*/ 1477571 w 1477571"/>
              <a:gd name="connsiteY1" fmla="*/ 895132 h 895132"/>
              <a:gd name="connsiteX2" fmla="*/ 0 w 1477571"/>
              <a:gd name="connsiteY2" fmla="*/ 895132 h 895132"/>
              <a:gd name="connsiteX3" fmla="*/ 0 w 1477571"/>
              <a:gd name="connsiteY3" fmla="*/ 549072 h 895132"/>
              <a:gd name="connsiteX4" fmla="*/ 1 w 1477571"/>
              <a:gd name="connsiteY4" fmla="*/ 549072 h 895132"/>
              <a:gd name="connsiteX5" fmla="*/ 1 w 1477571"/>
              <a:gd name="connsiteY5" fmla="*/ 459476 h 895132"/>
              <a:gd name="connsiteX6" fmla="*/ 1 w 1477571"/>
              <a:gd name="connsiteY6" fmla="*/ 294633 h 895132"/>
              <a:gd name="connsiteX7" fmla="*/ 146516 w 1477571"/>
              <a:gd name="connsiteY7" fmla="*/ 147317 h 895132"/>
              <a:gd name="connsiteX8" fmla="*/ 586062 w 1477571"/>
              <a:gd name="connsiteY8" fmla="*/ 147317 h 895132"/>
              <a:gd name="connsiteX9" fmla="*/ 737544 w 1477571"/>
              <a:gd name="connsiteY9" fmla="*/ 0 h 895132"/>
              <a:gd name="connsiteX10" fmla="*/ 891509 w 1477571"/>
              <a:gd name="connsiteY10" fmla="*/ 147317 h 895132"/>
              <a:gd name="connsiteX11" fmla="*/ 1328572 w 1477571"/>
              <a:gd name="connsiteY11" fmla="*/ 147317 h 895132"/>
              <a:gd name="connsiteX12" fmla="*/ 1477570 w 1477571"/>
              <a:gd name="connsiteY12" fmla="*/ 294633 h 895132"/>
              <a:gd name="connsiteX13" fmla="*/ 1477570 w 1477571"/>
              <a:gd name="connsiteY13" fmla="*/ 510971 h 895132"/>
              <a:gd name="connsiteX14" fmla="*/ 1477570 w 1477571"/>
              <a:gd name="connsiteY14" fmla="*/ 549072 h 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571" h="895132">
                <a:moveTo>
                  <a:pt x="1477571" y="549072"/>
                </a:moveTo>
                <a:lnTo>
                  <a:pt x="1477571" y="895132"/>
                </a:lnTo>
                <a:lnTo>
                  <a:pt x="0" y="895132"/>
                </a:lnTo>
                <a:lnTo>
                  <a:pt x="0" y="549072"/>
                </a:lnTo>
                <a:lnTo>
                  <a:pt x="1" y="549072"/>
                </a:lnTo>
                <a:lnTo>
                  <a:pt x="1" y="459476"/>
                </a:lnTo>
                <a:cubicBezTo>
                  <a:pt x="1" y="406263"/>
                  <a:pt x="1" y="351334"/>
                  <a:pt x="1" y="294633"/>
                </a:cubicBezTo>
                <a:cubicBezTo>
                  <a:pt x="1" y="213609"/>
                  <a:pt x="67051" y="147317"/>
                  <a:pt x="146516" y="147317"/>
                </a:cubicBezTo>
                <a:cubicBezTo>
                  <a:pt x="146516" y="147317"/>
                  <a:pt x="146516" y="147317"/>
                  <a:pt x="586062" y="147317"/>
                </a:cubicBezTo>
                <a:cubicBezTo>
                  <a:pt x="658078" y="125219"/>
                  <a:pt x="715194" y="71203"/>
                  <a:pt x="737544" y="0"/>
                </a:cubicBezTo>
                <a:cubicBezTo>
                  <a:pt x="762377" y="71203"/>
                  <a:pt x="819493" y="125219"/>
                  <a:pt x="891509" y="147317"/>
                </a:cubicBezTo>
                <a:cubicBezTo>
                  <a:pt x="891509" y="147317"/>
                  <a:pt x="891509" y="147317"/>
                  <a:pt x="1328572" y="147317"/>
                </a:cubicBezTo>
                <a:cubicBezTo>
                  <a:pt x="1410521" y="147317"/>
                  <a:pt x="1477570" y="213609"/>
                  <a:pt x="1477570" y="294633"/>
                </a:cubicBezTo>
                <a:cubicBezTo>
                  <a:pt x="1477570" y="294633"/>
                  <a:pt x="1477570" y="294633"/>
                  <a:pt x="1477570" y="510971"/>
                </a:cubicBezTo>
                <a:lnTo>
                  <a:pt x="1477570" y="549072"/>
                </a:lnTo>
                <a:close/>
              </a:path>
            </a:pathLst>
          </a:custGeom>
          <a:ln/>
        </p:spPr>
        <p:style>
          <a:lnRef idx="0">
            <a:schemeClr val="accent2"/>
          </a:lnRef>
          <a:fillRef idx="3">
            <a:schemeClr val="accent2"/>
          </a:fillRef>
          <a:effectRef idx="3">
            <a:schemeClr val="accent2"/>
          </a:effectRef>
          <a:fontRef idx="minor">
            <a:schemeClr val="lt1"/>
          </a:fontRef>
        </p:style>
        <p:txBody>
          <a:bodyPr vert="horz" wrap="square" lIns="144000" tIns="1908000" rIns="144000" bIns="60960" anchor="t" anchorCtr="1" compatLnSpc="1">
            <a:prstTxWarp prst="textNoShape">
              <a:avLst/>
            </a:prstTxWarp>
            <a:noAutofit/>
          </a:bodyPr>
          <a:lstStyle/>
          <a:p>
            <a:pPr algn="ctr">
              <a:lnSpc>
                <a:spcPct val="120000"/>
              </a:lnSpc>
            </a:pPr>
            <a:endParaRPr lang="zh-CN" altLang="en-US" sz="1100" dirty="0"/>
          </a:p>
        </p:txBody>
      </p:sp>
      <p:sp>
        <p:nvSpPr>
          <p:cNvPr id="216" name="Rectangle 8">
            <a:extLst>
              <a:ext uri="{FF2B5EF4-FFF2-40B4-BE49-F238E27FC236}">
                <a16:creationId xmlns:a16="http://schemas.microsoft.com/office/drawing/2014/main" id="{AAF03970-9E98-B82A-9B24-93194587C808}"/>
              </a:ext>
            </a:extLst>
          </p:cNvPr>
          <p:cNvSpPr/>
          <p:nvPr/>
        </p:nvSpPr>
        <p:spPr>
          <a:xfrm>
            <a:off x="8376919" y="5892511"/>
            <a:ext cx="2159784" cy="372410"/>
          </a:xfrm>
          <a:prstGeom prst="rect">
            <a:avLst/>
          </a:prstGeom>
        </p:spPr>
        <p:txBody>
          <a:bodyPr wrap="square">
            <a:spAutoFit/>
          </a:bodyPr>
          <a:lstStyle/>
          <a:p>
            <a:pPr>
              <a:lnSpc>
                <a:spcPct val="130000"/>
              </a:lnSpc>
              <a:spcBef>
                <a:spcPts val="600"/>
              </a:spcBef>
            </a:pPr>
            <a:r>
              <a:rPr lang="en-US" altLang="zh-CN" sz="1400" dirty="0">
                <a:solidFill>
                  <a:schemeClr val="tx1">
                    <a:lumMod val="85000"/>
                    <a:lumOff val="15000"/>
                  </a:schemeClr>
                </a:solidFill>
                <a:ea typeface="Lato Light" panose="020F0502020204030203" pitchFamily="34" charset="0"/>
                <a:cs typeface="Lato Light" panose="020F0502020204030203" pitchFamily="34" charset="0"/>
              </a:rPr>
              <a:t>Closing meeting </a:t>
            </a:r>
          </a:p>
        </p:txBody>
      </p:sp>
      <p:sp>
        <p:nvSpPr>
          <p:cNvPr id="217" name="TextBox 216">
            <a:extLst>
              <a:ext uri="{FF2B5EF4-FFF2-40B4-BE49-F238E27FC236}">
                <a16:creationId xmlns:a16="http://schemas.microsoft.com/office/drawing/2014/main" id="{45C57325-79EA-4092-41C1-45B231424FAA}"/>
              </a:ext>
            </a:extLst>
          </p:cNvPr>
          <p:cNvSpPr txBox="1"/>
          <p:nvPr/>
        </p:nvSpPr>
        <p:spPr>
          <a:xfrm>
            <a:off x="6509627" y="5797904"/>
            <a:ext cx="1133228" cy="338554"/>
          </a:xfrm>
          <a:prstGeom prst="rect">
            <a:avLst/>
          </a:prstGeom>
          <a:noFill/>
        </p:spPr>
        <p:txBody>
          <a:bodyPr wrap="square" rtlCol="0">
            <a:spAutoFit/>
          </a:bodyPr>
          <a:lstStyle/>
          <a:p>
            <a:pPr algn="ctr"/>
            <a:r>
              <a:rPr lang="en-US" altLang="zh-CN" sz="1600" dirty="0">
                <a:solidFill>
                  <a:schemeClr val="bg1"/>
                </a:solidFill>
                <a:latin typeface="+mj-lt"/>
              </a:rPr>
              <a:t>Activity 4.5 </a:t>
            </a:r>
            <a:endParaRPr lang="zh-CN" altLang="en-US" sz="1600" dirty="0">
              <a:solidFill>
                <a:schemeClr val="bg1"/>
              </a:solidFill>
              <a:latin typeface="+mj-lt"/>
            </a:endParaRPr>
          </a:p>
        </p:txBody>
      </p:sp>
      <p:grpSp>
        <p:nvGrpSpPr>
          <p:cNvPr id="3" name="Group 237">
            <a:extLst>
              <a:ext uri="{FF2B5EF4-FFF2-40B4-BE49-F238E27FC236}">
                <a16:creationId xmlns:a16="http://schemas.microsoft.com/office/drawing/2014/main" id="{D9331AB0-BEEC-90BF-EE19-0325E428292B}"/>
              </a:ext>
            </a:extLst>
          </p:cNvPr>
          <p:cNvGrpSpPr/>
          <p:nvPr/>
        </p:nvGrpSpPr>
        <p:grpSpPr>
          <a:xfrm>
            <a:off x="324175" y="3035268"/>
            <a:ext cx="5485652" cy="648000"/>
            <a:chOff x="243131" y="3035267"/>
            <a:chExt cx="4114239" cy="648000"/>
          </a:xfrm>
        </p:grpSpPr>
        <p:grpSp>
          <p:nvGrpSpPr>
            <p:cNvPr id="4" name="Group 218">
              <a:extLst>
                <a:ext uri="{FF2B5EF4-FFF2-40B4-BE49-F238E27FC236}">
                  <a16:creationId xmlns:a16="http://schemas.microsoft.com/office/drawing/2014/main" id="{DFEA4E8B-7A8E-520A-B512-050A7C66A308}"/>
                </a:ext>
              </a:extLst>
            </p:cNvPr>
            <p:cNvGrpSpPr/>
            <p:nvPr/>
          </p:nvGrpSpPr>
          <p:grpSpPr>
            <a:xfrm flipH="1">
              <a:off x="243131" y="3035267"/>
              <a:ext cx="4114239" cy="648000"/>
              <a:chOff x="10247698" y="3638720"/>
              <a:chExt cx="6249603" cy="1215882"/>
            </a:xfrm>
          </p:grpSpPr>
          <p:sp>
            <p:nvSpPr>
              <p:cNvPr id="222" name="Rounded Rectangle 12">
                <a:extLst>
                  <a:ext uri="{FF2B5EF4-FFF2-40B4-BE49-F238E27FC236}">
                    <a16:creationId xmlns:a16="http://schemas.microsoft.com/office/drawing/2014/main" id="{F241D33D-126D-8CC1-17B5-58F8642A8D02}"/>
                  </a:ext>
                </a:extLst>
              </p:cNvPr>
              <p:cNvSpPr/>
              <p:nvPr/>
            </p:nvSpPr>
            <p:spPr>
              <a:xfrm>
                <a:off x="10646044" y="3638721"/>
                <a:ext cx="5851257" cy="1215881"/>
              </a:xfrm>
              <a:prstGeom prst="roundRect">
                <a:avLst>
                  <a:gd name="adj" fmla="val 925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Freeform 13">
                <a:extLst>
                  <a:ext uri="{FF2B5EF4-FFF2-40B4-BE49-F238E27FC236}">
                    <a16:creationId xmlns:a16="http://schemas.microsoft.com/office/drawing/2014/main" id="{08F8BFDC-D9CB-128A-0EAD-B488278247DE}"/>
                  </a:ext>
                </a:extLst>
              </p:cNvPr>
              <p:cNvSpPr/>
              <p:nvPr/>
            </p:nvSpPr>
            <p:spPr bwMode="auto">
              <a:xfrm rot="16200000">
                <a:off x="10349259" y="3537159"/>
                <a:ext cx="1215881" cy="1419004"/>
              </a:xfrm>
              <a:custGeom>
                <a:avLst/>
                <a:gdLst>
                  <a:gd name="connsiteX0" fmla="*/ 1477571 w 1477571"/>
                  <a:gd name="connsiteY0" fmla="*/ 549072 h 895132"/>
                  <a:gd name="connsiteX1" fmla="*/ 1477571 w 1477571"/>
                  <a:gd name="connsiteY1" fmla="*/ 895132 h 895132"/>
                  <a:gd name="connsiteX2" fmla="*/ 0 w 1477571"/>
                  <a:gd name="connsiteY2" fmla="*/ 895132 h 895132"/>
                  <a:gd name="connsiteX3" fmla="*/ 0 w 1477571"/>
                  <a:gd name="connsiteY3" fmla="*/ 549072 h 895132"/>
                  <a:gd name="connsiteX4" fmla="*/ 1 w 1477571"/>
                  <a:gd name="connsiteY4" fmla="*/ 549072 h 895132"/>
                  <a:gd name="connsiteX5" fmla="*/ 1 w 1477571"/>
                  <a:gd name="connsiteY5" fmla="*/ 459476 h 895132"/>
                  <a:gd name="connsiteX6" fmla="*/ 1 w 1477571"/>
                  <a:gd name="connsiteY6" fmla="*/ 294633 h 895132"/>
                  <a:gd name="connsiteX7" fmla="*/ 146516 w 1477571"/>
                  <a:gd name="connsiteY7" fmla="*/ 147317 h 895132"/>
                  <a:gd name="connsiteX8" fmla="*/ 586062 w 1477571"/>
                  <a:gd name="connsiteY8" fmla="*/ 147317 h 895132"/>
                  <a:gd name="connsiteX9" fmla="*/ 737544 w 1477571"/>
                  <a:gd name="connsiteY9" fmla="*/ 0 h 895132"/>
                  <a:gd name="connsiteX10" fmla="*/ 891509 w 1477571"/>
                  <a:gd name="connsiteY10" fmla="*/ 147317 h 895132"/>
                  <a:gd name="connsiteX11" fmla="*/ 1328572 w 1477571"/>
                  <a:gd name="connsiteY11" fmla="*/ 147317 h 895132"/>
                  <a:gd name="connsiteX12" fmla="*/ 1477570 w 1477571"/>
                  <a:gd name="connsiteY12" fmla="*/ 294633 h 895132"/>
                  <a:gd name="connsiteX13" fmla="*/ 1477570 w 1477571"/>
                  <a:gd name="connsiteY13" fmla="*/ 510971 h 895132"/>
                  <a:gd name="connsiteX14" fmla="*/ 1477570 w 1477571"/>
                  <a:gd name="connsiteY14" fmla="*/ 549072 h 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571" h="895132">
                    <a:moveTo>
                      <a:pt x="1477571" y="549072"/>
                    </a:moveTo>
                    <a:lnTo>
                      <a:pt x="1477571" y="895132"/>
                    </a:lnTo>
                    <a:lnTo>
                      <a:pt x="0" y="895132"/>
                    </a:lnTo>
                    <a:lnTo>
                      <a:pt x="0" y="549072"/>
                    </a:lnTo>
                    <a:lnTo>
                      <a:pt x="1" y="549072"/>
                    </a:lnTo>
                    <a:lnTo>
                      <a:pt x="1" y="459476"/>
                    </a:lnTo>
                    <a:cubicBezTo>
                      <a:pt x="1" y="406263"/>
                      <a:pt x="1" y="351334"/>
                      <a:pt x="1" y="294633"/>
                    </a:cubicBezTo>
                    <a:cubicBezTo>
                      <a:pt x="1" y="213609"/>
                      <a:pt x="67051" y="147317"/>
                      <a:pt x="146516" y="147317"/>
                    </a:cubicBezTo>
                    <a:cubicBezTo>
                      <a:pt x="146516" y="147317"/>
                      <a:pt x="146516" y="147317"/>
                      <a:pt x="586062" y="147317"/>
                    </a:cubicBezTo>
                    <a:cubicBezTo>
                      <a:pt x="658078" y="125219"/>
                      <a:pt x="715194" y="71203"/>
                      <a:pt x="737544" y="0"/>
                    </a:cubicBezTo>
                    <a:cubicBezTo>
                      <a:pt x="762377" y="71203"/>
                      <a:pt x="819493" y="125219"/>
                      <a:pt x="891509" y="147317"/>
                    </a:cubicBezTo>
                    <a:cubicBezTo>
                      <a:pt x="891509" y="147317"/>
                      <a:pt x="891509" y="147317"/>
                      <a:pt x="1328572" y="147317"/>
                    </a:cubicBezTo>
                    <a:cubicBezTo>
                      <a:pt x="1410521" y="147317"/>
                      <a:pt x="1477570" y="213609"/>
                      <a:pt x="1477570" y="294633"/>
                    </a:cubicBezTo>
                    <a:cubicBezTo>
                      <a:pt x="1477570" y="294633"/>
                      <a:pt x="1477570" y="294633"/>
                      <a:pt x="1477570" y="510971"/>
                    </a:cubicBezTo>
                    <a:lnTo>
                      <a:pt x="1477570" y="549072"/>
                    </a:lnTo>
                    <a:close/>
                  </a:path>
                </a:pathLst>
              </a:custGeom>
              <a:solidFill>
                <a:schemeClr val="accent6"/>
              </a:solidFill>
              <a:ln>
                <a:solidFill>
                  <a:schemeClr val="accent1"/>
                </a:solidFill>
              </a:ln>
              <a:effectLst/>
            </p:spPr>
            <p:txBody>
              <a:bodyPr vert="horz" wrap="square" lIns="144000" tIns="1908000" rIns="144000" bIns="60960" anchor="t" anchorCtr="1" compatLnSpc="1">
                <a:prstTxWarp prst="textNoShape">
                  <a:avLst/>
                </a:prstTxWarp>
                <a:noAutofit/>
              </a:bodyPr>
              <a:lstStyle/>
              <a:p>
                <a:pPr algn="ctr">
                  <a:lnSpc>
                    <a:spcPct val="120000"/>
                  </a:lnSpc>
                </a:pPr>
                <a:endParaRPr lang="zh-CN" altLang="en-US" sz="1100" dirty="0"/>
              </a:p>
            </p:txBody>
          </p:sp>
        </p:grpSp>
        <p:sp>
          <p:nvSpPr>
            <p:cNvPr id="236" name="TextBox 235">
              <a:extLst>
                <a:ext uri="{FF2B5EF4-FFF2-40B4-BE49-F238E27FC236}">
                  <a16:creationId xmlns:a16="http://schemas.microsoft.com/office/drawing/2014/main" id="{537E6371-4896-5276-7200-3C3C576F958A}"/>
                </a:ext>
              </a:extLst>
            </p:cNvPr>
            <p:cNvSpPr txBox="1"/>
            <p:nvPr/>
          </p:nvSpPr>
          <p:spPr>
            <a:xfrm>
              <a:off x="3373111" y="3136611"/>
              <a:ext cx="849921" cy="338554"/>
            </a:xfrm>
            <a:prstGeom prst="rect">
              <a:avLst/>
            </a:prstGeom>
            <a:noFill/>
          </p:spPr>
          <p:txBody>
            <a:bodyPr wrap="square" rtlCol="0">
              <a:spAutoFit/>
            </a:bodyPr>
            <a:lstStyle/>
            <a:p>
              <a:pPr algn="ctr"/>
              <a:r>
                <a:rPr lang="en-US" altLang="zh-CN" sz="1600" dirty="0">
                  <a:solidFill>
                    <a:schemeClr val="bg1"/>
                  </a:solidFill>
                  <a:latin typeface="+mj-lt"/>
                </a:rPr>
                <a:t>Activity 4.2 </a:t>
              </a:r>
              <a:endParaRPr lang="zh-CN" altLang="en-US" sz="1600" dirty="0">
                <a:solidFill>
                  <a:schemeClr val="bg1"/>
                </a:solidFill>
                <a:latin typeface="+mj-lt"/>
              </a:endParaRPr>
            </a:p>
          </p:txBody>
        </p:sp>
        <p:sp>
          <p:nvSpPr>
            <p:cNvPr id="237" name="Rectangle 8">
              <a:extLst>
                <a:ext uri="{FF2B5EF4-FFF2-40B4-BE49-F238E27FC236}">
                  <a16:creationId xmlns:a16="http://schemas.microsoft.com/office/drawing/2014/main" id="{A8302E11-408A-C838-495D-11F4A4D8898A}"/>
                </a:ext>
              </a:extLst>
            </p:cNvPr>
            <p:cNvSpPr/>
            <p:nvPr/>
          </p:nvSpPr>
          <p:spPr>
            <a:xfrm>
              <a:off x="1312446" y="3136611"/>
              <a:ext cx="1501874" cy="452432"/>
            </a:xfrm>
            <a:prstGeom prst="rect">
              <a:avLst/>
            </a:prstGeom>
          </p:spPr>
          <p:txBody>
            <a:bodyPr wrap="square">
              <a:spAutoFit/>
            </a:bodyPr>
            <a:lstStyle/>
            <a:p>
              <a:pPr>
                <a:lnSpc>
                  <a:spcPct val="130000"/>
                </a:lnSpc>
                <a:spcBef>
                  <a:spcPts val="600"/>
                </a:spcBef>
              </a:pPr>
              <a:r>
                <a:rPr lang="en-US" altLang="zh-CN" dirty="0">
                  <a:solidFill>
                    <a:schemeClr val="tx1">
                      <a:lumMod val="85000"/>
                      <a:lumOff val="15000"/>
                    </a:schemeClr>
                  </a:solidFill>
                  <a:ea typeface="Lato Light" panose="020F0502020204030203" pitchFamily="34" charset="0"/>
                  <a:cs typeface="Lato Light" panose="020F0502020204030203" pitchFamily="34" charset="0"/>
                </a:rPr>
                <a:t>Opening Meeting </a:t>
              </a:r>
            </a:p>
          </p:txBody>
        </p:sp>
      </p:grpSp>
      <p:grpSp>
        <p:nvGrpSpPr>
          <p:cNvPr id="5" name="Group 238">
            <a:extLst>
              <a:ext uri="{FF2B5EF4-FFF2-40B4-BE49-F238E27FC236}">
                <a16:creationId xmlns:a16="http://schemas.microsoft.com/office/drawing/2014/main" id="{DCEC35A6-BF48-6473-9394-D799B6818F69}"/>
              </a:ext>
            </a:extLst>
          </p:cNvPr>
          <p:cNvGrpSpPr/>
          <p:nvPr/>
        </p:nvGrpSpPr>
        <p:grpSpPr>
          <a:xfrm>
            <a:off x="376670" y="4824266"/>
            <a:ext cx="5485652" cy="684451"/>
            <a:chOff x="243131" y="3035267"/>
            <a:chExt cx="4114239" cy="684451"/>
          </a:xfrm>
        </p:grpSpPr>
        <p:grpSp>
          <p:nvGrpSpPr>
            <p:cNvPr id="6" name="Group 239">
              <a:extLst>
                <a:ext uri="{FF2B5EF4-FFF2-40B4-BE49-F238E27FC236}">
                  <a16:creationId xmlns:a16="http://schemas.microsoft.com/office/drawing/2014/main" id="{602D9AE7-A8F4-0E4B-F822-E986A791BB6C}"/>
                </a:ext>
              </a:extLst>
            </p:cNvPr>
            <p:cNvGrpSpPr/>
            <p:nvPr/>
          </p:nvGrpSpPr>
          <p:grpSpPr>
            <a:xfrm flipH="1">
              <a:off x="243131" y="3035267"/>
              <a:ext cx="4114239" cy="648000"/>
              <a:chOff x="10247698" y="3638720"/>
              <a:chExt cx="6249603" cy="1215882"/>
            </a:xfrm>
          </p:grpSpPr>
          <p:sp>
            <p:nvSpPr>
              <p:cNvPr id="243" name="Rounded Rectangle 12">
                <a:extLst>
                  <a:ext uri="{FF2B5EF4-FFF2-40B4-BE49-F238E27FC236}">
                    <a16:creationId xmlns:a16="http://schemas.microsoft.com/office/drawing/2014/main" id="{70D3907A-3986-8328-0D5F-F497613C956E}"/>
                  </a:ext>
                </a:extLst>
              </p:cNvPr>
              <p:cNvSpPr/>
              <p:nvPr/>
            </p:nvSpPr>
            <p:spPr>
              <a:xfrm>
                <a:off x="10646044" y="3638721"/>
                <a:ext cx="5851257" cy="1215881"/>
              </a:xfrm>
              <a:prstGeom prst="roundRect">
                <a:avLst>
                  <a:gd name="adj" fmla="val 925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Freeform 13">
                <a:extLst>
                  <a:ext uri="{FF2B5EF4-FFF2-40B4-BE49-F238E27FC236}">
                    <a16:creationId xmlns:a16="http://schemas.microsoft.com/office/drawing/2014/main" id="{D7EEA21D-F103-F2E0-905D-8A3B82926FE6}"/>
                  </a:ext>
                </a:extLst>
              </p:cNvPr>
              <p:cNvSpPr/>
              <p:nvPr/>
            </p:nvSpPr>
            <p:spPr bwMode="auto">
              <a:xfrm rot="16200000">
                <a:off x="10349259" y="3537159"/>
                <a:ext cx="1215881" cy="1419004"/>
              </a:xfrm>
              <a:custGeom>
                <a:avLst/>
                <a:gdLst>
                  <a:gd name="connsiteX0" fmla="*/ 1477571 w 1477571"/>
                  <a:gd name="connsiteY0" fmla="*/ 549072 h 895132"/>
                  <a:gd name="connsiteX1" fmla="*/ 1477571 w 1477571"/>
                  <a:gd name="connsiteY1" fmla="*/ 895132 h 895132"/>
                  <a:gd name="connsiteX2" fmla="*/ 0 w 1477571"/>
                  <a:gd name="connsiteY2" fmla="*/ 895132 h 895132"/>
                  <a:gd name="connsiteX3" fmla="*/ 0 w 1477571"/>
                  <a:gd name="connsiteY3" fmla="*/ 549072 h 895132"/>
                  <a:gd name="connsiteX4" fmla="*/ 1 w 1477571"/>
                  <a:gd name="connsiteY4" fmla="*/ 549072 h 895132"/>
                  <a:gd name="connsiteX5" fmla="*/ 1 w 1477571"/>
                  <a:gd name="connsiteY5" fmla="*/ 459476 h 895132"/>
                  <a:gd name="connsiteX6" fmla="*/ 1 w 1477571"/>
                  <a:gd name="connsiteY6" fmla="*/ 294633 h 895132"/>
                  <a:gd name="connsiteX7" fmla="*/ 146516 w 1477571"/>
                  <a:gd name="connsiteY7" fmla="*/ 147317 h 895132"/>
                  <a:gd name="connsiteX8" fmla="*/ 586062 w 1477571"/>
                  <a:gd name="connsiteY8" fmla="*/ 147317 h 895132"/>
                  <a:gd name="connsiteX9" fmla="*/ 737544 w 1477571"/>
                  <a:gd name="connsiteY9" fmla="*/ 0 h 895132"/>
                  <a:gd name="connsiteX10" fmla="*/ 891509 w 1477571"/>
                  <a:gd name="connsiteY10" fmla="*/ 147317 h 895132"/>
                  <a:gd name="connsiteX11" fmla="*/ 1328572 w 1477571"/>
                  <a:gd name="connsiteY11" fmla="*/ 147317 h 895132"/>
                  <a:gd name="connsiteX12" fmla="*/ 1477570 w 1477571"/>
                  <a:gd name="connsiteY12" fmla="*/ 294633 h 895132"/>
                  <a:gd name="connsiteX13" fmla="*/ 1477570 w 1477571"/>
                  <a:gd name="connsiteY13" fmla="*/ 510971 h 895132"/>
                  <a:gd name="connsiteX14" fmla="*/ 1477570 w 1477571"/>
                  <a:gd name="connsiteY14" fmla="*/ 549072 h 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7571" h="895132">
                    <a:moveTo>
                      <a:pt x="1477571" y="549072"/>
                    </a:moveTo>
                    <a:lnTo>
                      <a:pt x="1477571" y="895132"/>
                    </a:lnTo>
                    <a:lnTo>
                      <a:pt x="0" y="895132"/>
                    </a:lnTo>
                    <a:lnTo>
                      <a:pt x="0" y="549072"/>
                    </a:lnTo>
                    <a:lnTo>
                      <a:pt x="1" y="549072"/>
                    </a:lnTo>
                    <a:lnTo>
                      <a:pt x="1" y="459476"/>
                    </a:lnTo>
                    <a:cubicBezTo>
                      <a:pt x="1" y="406263"/>
                      <a:pt x="1" y="351334"/>
                      <a:pt x="1" y="294633"/>
                    </a:cubicBezTo>
                    <a:cubicBezTo>
                      <a:pt x="1" y="213609"/>
                      <a:pt x="67051" y="147317"/>
                      <a:pt x="146516" y="147317"/>
                    </a:cubicBezTo>
                    <a:cubicBezTo>
                      <a:pt x="146516" y="147317"/>
                      <a:pt x="146516" y="147317"/>
                      <a:pt x="586062" y="147317"/>
                    </a:cubicBezTo>
                    <a:cubicBezTo>
                      <a:pt x="658078" y="125219"/>
                      <a:pt x="715194" y="71203"/>
                      <a:pt x="737544" y="0"/>
                    </a:cubicBezTo>
                    <a:cubicBezTo>
                      <a:pt x="762377" y="71203"/>
                      <a:pt x="819493" y="125219"/>
                      <a:pt x="891509" y="147317"/>
                    </a:cubicBezTo>
                    <a:cubicBezTo>
                      <a:pt x="891509" y="147317"/>
                      <a:pt x="891509" y="147317"/>
                      <a:pt x="1328572" y="147317"/>
                    </a:cubicBezTo>
                    <a:cubicBezTo>
                      <a:pt x="1410521" y="147317"/>
                      <a:pt x="1477570" y="213609"/>
                      <a:pt x="1477570" y="294633"/>
                    </a:cubicBezTo>
                    <a:cubicBezTo>
                      <a:pt x="1477570" y="294633"/>
                      <a:pt x="1477570" y="294633"/>
                      <a:pt x="1477570" y="510971"/>
                    </a:cubicBezTo>
                    <a:lnTo>
                      <a:pt x="1477570" y="549072"/>
                    </a:lnTo>
                    <a:close/>
                  </a:path>
                </a:pathLst>
              </a:custGeom>
              <a:solidFill>
                <a:srgbClr val="7030A0"/>
              </a:solidFill>
              <a:ln>
                <a:solidFill>
                  <a:schemeClr val="accent1"/>
                </a:solidFill>
              </a:ln>
              <a:effectLst/>
            </p:spPr>
            <p:txBody>
              <a:bodyPr vert="horz" wrap="square" lIns="144000" tIns="1908000" rIns="144000" bIns="60960" anchor="t" anchorCtr="1" compatLnSpc="1">
                <a:prstTxWarp prst="textNoShape">
                  <a:avLst/>
                </a:prstTxWarp>
                <a:noAutofit/>
              </a:bodyPr>
              <a:lstStyle/>
              <a:p>
                <a:pPr algn="ctr">
                  <a:lnSpc>
                    <a:spcPct val="120000"/>
                  </a:lnSpc>
                </a:pPr>
                <a:endParaRPr lang="zh-CN" altLang="en-US" sz="1100" dirty="0"/>
              </a:p>
            </p:txBody>
          </p:sp>
        </p:grpSp>
        <p:sp>
          <p:nvSpPr>
            <p:cNvPr id="241" name="TextBox 240">
              <a:extLst>
                <a:ext uri="{FF2B5EF4-FFF2-40B4-BE49-F238E27FC236}">
                  <a16:creationId xmlns:a16="http://schemas.microsoft.com/office/drawing/2014/main" id="{71EA20C7-0B73-0166-B3C6-34BB6205F662}"/>
                </a:ext>
              </a:extLst>
            </p:cNvPr>
            <p:cNvSpPr txBox="1"/>
            <p:nvPr/>
          </p:nvSpPr>
          <p:spPr>
            <a:xfrm>
              <a:off x="3373111" y="3136611"/>
              <a:ext cx="849921" cy="338554"/>
            </a:xfrm>
            <a:prstGeom prst="rect">
              <a:avLst/>
            </a:prstGeom>
            <a:noFill/>
          </p:spPr>
          <p:txBody>
            <a:bodyPr wrap="square" rtlCol="0">
              <a:spAutoFit/>
            </a:bodyPr>
            <a:lstStyle/>
            <a:p>
              <a:pPr algn="ctr"/>
              <a:r>
                <a:rPr lang="en-US" altLang="zh-CN" sz="1600" dirty="0">
                  <a:solidFill>
                    <a:schemeClr val="bg1"/>
                  </a:solidFill>
                  <a:latin typeface="+mj-lt"/>
                </a:rPr>
                <a:t>Activity 4.4 </a:t>
              </a:r>
              <a:endParaRPr lang="zh-CN" altLang="en-US" sz="1600" dirty="0">
                <a:solidFill>
                  <a:schemeClr val="bg1"/>
                </a:solidFill>
                <a:latin typeface="+mj-lt"/>
              </a:endParaRPr>
            </a:p>
          </p:txBody>
        </p:sp>
        <p:sp>
          <p:nvSpPr>
            <p:cNvPr id="242" name="Rectangle 8">
              <a:extLst>
                <a:ext uri="{FF2B5EF4-FFF2-40B4-BE49-F238E27FC236}">
                  <a16:creationId xmlns:a16="http://schemas.microsoft.com/office/drawing/2014/main" id="{455D1132-8AFC-1BA3-7631-2D22C51D4B39}"/>
                </a:ext>
              </a:extLst>
            </p:cNvPr>
            <p:cNvSpPr/>
            <p:nvPr/>
          </p:nvSpPr>
          <p:spPr>
            <a:xfrm>
              <a:off x="364785" y="3073387"/>
              <a:ext cx="3048583" cy="646331"/>
            </a:xfrm>
            <a:prstGeom prst="rect">
              <a:avLst/>
            </a:prstGeom>
          </p:spPr>
          <p:txBody>
            <a:bodyPr wrap="square">
              <a:spAutoFit/>
            </a:bodyPr>
            <a:lstStyle/>
            <a:p>
              <a:r>
                <a:rPr lang="en-GB" altLang="zh-CN" dirty="0">
                  <a:solidFill>
                    <a:schemeClr val="tx1">
                      <a:lumMod val="85000"/>
                      <a:lumOff val="15000"/>
                    </a:schemeClr>
                  </a:solidFill>
                  <a:ea typeface="Lato Light" panose="020F0502020204030203" pitchFamily="34" charset="0"/>
                  <a:cs typeface="Lato Light" panose="020F0502020204030203" pitchFamily="34" charset="0"/>
                </a:rPr>
                <a:t>Preparation of project short video and other visibility materials</a:t>
              </a:r>
              <a:endParaRPr lang="en-US" altLang="zh-CN" dirty="0">
                <a:solidFill>
                  <a:schemeClr val="tx1">
                    <a:lumMod val="85000"/>
                    <a:lumOff val="15000"/>
                  </a:schemeClr>
                </a:solidFill>
                <a:ea typeface="Lato Light" panose="020F0502020204030203" pitchFamily="34" charset="0"/>
                <a:cs typeface="Lato Light" panose="020F0502020204030203" pitchFamily="34" charset="0"/>
              </a:endParaRPr>
            </a:p>
          </p:txBody>
        </p:sp>
      </p:grpSp>
      <p:sp>
        <p:nvSpPr>
          <p:cNvPr id="33" name="Прямокутник 26"/>
          <p:cNvSpPr/>
          <p:nvPr/>
        </p:nvSpPr>
        <p:spPr>
          <a:xfrm>
            <a:off x="126012" y="1332000"/>
            <a:ext cx="1152000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wipe(down)">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4"/>
                                        </p:tgtEl>
                                        <p:attrNameLst>
                                          <p:attrName>style.visibility</p:attrName>
                                        </p:attrNameLst>
                                      </p:cBhvr>
                                      <p:to>
                                        <p:strVal val="visible"/>
                                      </p:to>
                                    </p:set>
                                    <p:animEffect transition="in" filter="wipe(down)">
                                      <p:cBhvr>
                                        <p:cTn id="16" dur="500"/>
                                        <p:tgtEl>
                                          <p:spTgt spid="204"/>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9"/>
                                        </p:tgtEl>
                                        <p:attrNameLst>
                                          <p:attrName>style.visibility</p:attrName>
                                        </p:attrNameLst>
                                      </p:cBhvr>
                                      <p:to>
                                        <p:strVal val="visible"/>
                                      </p:to>
                                    </p:set>
                                    <p:animEffect transition="in" filter="wipe(down)">
                                      <p:cBhvr>
                                        <p:cTn id="37" dur="500"/>
                                        <p:tgtEl>
                                          <p:spTgt spid="2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wipe(down)">
                                      <p:cBhvr>
                                        <p:cTn id="42" dur="500"/>
                                        <p:tgtEl>
                                          <p:spTgt spid="2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11"/>
                                        </p:tgtEl>
                                        <p:attrNameLst>
                                          <p:attrName>style.visibility</p:attrName>
                                        </p:attrNameLst>
                                      </p:cBhvr>
                                      <p:to>
                                        <p:strVal val="visible"/>
                                      </p:to>
                                    </p:set>
                                    <p:animEffect transition="in" filter="wipe(down)">
                                      <p:cBhvr>
                                        <p:cTn id="45" dur="500"/>
                                        <p:tgtEl>
                                          <p:spTgt spid="21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12"/>
                                        </p:tgtEl>
                                        <p:attrNameLst>
                                          <p:attrName>style.visibility</p:attrName>
                                        </p:attrNameLst>
                                      </p:cBhvr>
                                      <p:to>
                                        <p:strVal val="visible"/>
                                      </p:to>
                                    </p:set>
                                    <p:animEffect transition="in" filter="wipe(down)">
                                      <p:cBhvr>
                                        <p:cTn id="48" dur="500"/>
                                        <p:tgtEl>
                                          <p:spTgt spid="2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4"/>
                                        </p:tgtEl>
                                        <p:attrNameLst>
                                          <p:attrName>style.visibility</p:attrName>
                                        </p:attrNameLst>
                                      </p:cBhvr>
                                      <p:to>
                                        <p:strVal val="visible"/>
                                      </p:to>
                                    </p:set>
                                    <p:animEffect transition="in" filter="wipe(down)">
                                      <p:cBhvr>
                                        <p:cTn id="66" dur="500"/>
                                        <p:tgtEl>
                                          <p:spTgt spid="21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15"/>
                                        </p:tgtEl>
                                        <p:attrNameLst>
                                          <p:attrName>style.visibility</p:attrName>
                                        </p:attrNameLst>
                                      </p:cBhvr>
                                      <p:to>
                                        <p:strVal val="visible"/>
                                      </p:to>
                                    </p:set>
                                    <p:animEffect transition="in" filter="wipe(down)">
                                      <p:cBhvr>
                                        <p:cTn id="69" dur="500"/>
                                        <p:tgtEl>
                                          <p:spTgt spid="215"/>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16"/>
                                        </p:tgtEl>
                                        <p:attrNameLst>
                                          <p:attrName>style.visibility</p:attrName>
                                        </p:attrNameLst>
                                      </p:cBhvr>
                                      <p:to>
                                        <p:strVal val="visible"/>
                                      </p:to>
                                    </p:set>
                                    <p:animEffect transition="in" filter="wipe(down)">
                                      <p:cBhvr>
                                        <p:cTn id="72" dur="500"/>
                                        <p:tgtEl>
                                          <p:spTgt spid="21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down)">
                                      <p:cBhvr>
                                        <p:cTn id="75"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P spid="191" grpId="0" animBg="1"/>
      <p:bldP spid="192" grpId="0" animBg="1"/>
      <p:bldP spid="193" grpId="0" animBg="1"/>
      <p:bldP spid="204" grpId="0" animBg="1"/>
      <p:bldP spid="209" grpId="0" animBg="1"/>
      <p:bldP spid="210" grpId="0" animBg="1"/>
      <p:bldP spid="211" grpId="0"/>
      <p:bldP spid="212" grpId="0"/>
      <p:bldP spid="214" grpId="0" animBg="1"/>
      <p:bldP spid="215" grpId="0" animBg="1"/>
      <p:bldP spid="216" grpId="0"/>
      <p:bldP spid="2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307C78D-7710-DAD3-EB98-9C9F8A22397D}"/>
              </a:ext>
            </a:extLst>
          </p:cNvPr>
          <p:cNvSpPr/>
          <p:nvPr/>
        </p:nvSpPr>
        <p:spPr>
          <a:xfrm flipH="1">
            <a:off x="753229" y="2562531"/>
            <a:ext cx="296235" cy="222176"/>
          </a:xfrm>
          <a:prstGeom prst="ellipse">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grpSp>
        <p:nvGrpSpPr>
          <p:cNvPr id="3" name="Group 2">
            <a:extLst>
              <a:ext uri="{FF2B5EF4-FFF2-40B4-BE49-F238E27FC236}">
                <a16:creationId xmlns:a16="http://schemas.microsoft.com/office/drawing/2014/main" id="{13055B26-7C24-4787-B80F-68B9B6A1ED3F}"/>
              </a:ext>
            </a:extLst>
          </p:cNvPr>
          <p:cNvGrpSpPr/>
          <p:nvPr/>
        </p:nvGrpSpPr>
        <p:grpSpPr>
          <a:xfrm>
            <a:off x="3162983" y="1828376"/>
            <a:ext cx="5629139" cy="443501"/>
            <a:chOff x="1786467" y="1860086"/>
            <a:chExt cx="5629139" cy="443501"/>
          </a:xfrm>
        </p:grpSpPr>
        <p:sp>
          <p:nvSpPr>
            <p:cNvPr id="16" name="Rounded Rectangle 6">
              <a:extLst>
                <a:ext uri="{FF2B5EF4-FFF2-40B4-BE49-F238E27FC236}">
                  <a16:creationId xmlns:a16="http://schemas.microsoft.com/office/drawing/2014/main" id="{F121F968-B640-7C9C-7F13-2AF2C0432A22}"/>
                </a:ext>
              </a:extLst>
            </p:cNvPr>
            <p:cNvSpPr/>
            <p:nvPr/>
          </p:nvSpPr>
          <p:spPr>
            <a:xfrm>
              <a:off x="1786467" y="1862529"/>
              <a:ext cx="5629139" cy="441058"/>
            </a:xfrm>
            <a:prstGeom prst="roundRect">
              <a:avLst>
                <a:gd name="adj" fmla="val 9254"/>
              </a:avLst>
            </a:prstGeom>
            <a:solidFill>
              <a:srgbClr val="0070C0"/>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3" name="Rectangle 8">
              <a:extLst>
                <a:ext uri="{FF2B5EF4-FFF2-40B4-BE49-F238E27FC236}">
                  <a16:creationId xmlns:a16="http://schemas.microsoft.com/office/drawing/2014/main" id="{AA2BC91D-C795-4C98-51D5-DCFF88EE838E}"/>
                </a:ext>
              </a:extLst>
            </p:cNvPr>
            <p:cNvSpPr/>
            <p:nvPr/>
          </p:nvSpPr>
          <p:spPr>
            <a:xfrm>
              <a:off x="2054270" y="1860086"/>
              <a:ext cx="5189213" cy="386516"/>
            </a:xfrm>
            <a:prstGeom prst="rect">
              <a:avLst/>
            </a:prstGeom>
          </p:spPr>
          <p:txBody>
            <a:bodyPr wrap="square">
              <a:spAutoFit/>
            </a:bodyPr>
            <a:lstStyle/>
            <a:p>
              <a:pPr algn="ctr">
                <a:lnSpc>
                  <a:spcPct val="130000"/>
                </a:lnSpc>
                <a:spcBef>
                  <a:spcPts val="600"/>
                </a:spcBef>
              </a:pPr>
              <a:r>
                <a:rPr lang="en-GB" altLang="zh-CN" sz="1600" b="1" dirty="0" err="1">
                  <a:solidFill>
                    <a:schemeClr val="bg1"/>
                  </a:solidFill>
                  <a:ea typeface="Lato Light" panose="020F0502020204030203" pitchFamily="34" charset="0"/>
                  <a:cs typeface="Lato Light" panose="020F0502020204030203" pitchFamily="34" charset="0"/>
                </a:rPr>
                <a:t>Proje</a:t>
              </a:r>
              <a:r>
                <a:rPr lang="tr-TR" altLang="zh-CN" sz="1600" b="1" dirty="0" err="1">
                  <a:solidFill>
                    <a:schemeClr val="bg1"/>
                  </a:solidFill>
                  <a:ea typeface="Lato Light" panose="020F0502020204030203" pitchFamily="34" charset="0"/>
                  <a:cs typeface="Lato Light" panose="020F0502020204030203" pitchFamily="34" charset="0"/>
                </a:rPr>
                <a:t>ct</a:t>
              </a:r>
              <a:r>
                <a:rPr lang="en-GB" altLang="zh-CN" sz="1600" b="1" dirty="0">
                  <a:solidFill>
                    <a:schemeClr val="bg1"/>
                  </a:solidFill>
                  <a:ea typeface="Lato Light" panose="020F0502020204030203" pitchFamily="34" charset="0"/>
                  <a:cs typeface="Lato Light" panose="020F0502020204030203" pitchFamily="34" charset="0"/>
                </a:rPr>
                <a:t> website and social media accounts </a:t>
              </a:r>
              <a:endParaRPr lang="en-US" altLang="zh-CN" sz="1600" b="1" dirty="0">
                <a:solidFill>
                  <a:schemeClr val="bg1"/>
                </a:solidFill>
                <a:ea typeface="Lato Light" panose="020F0502020204030203" pitchFamily="34" charset="0"/>
                <a:cs typeface="Lato Light" panose="020F0502020204030203" pitchFamily="34" charset="0"/>
              </a:endParaRPr>
            </a:p>
          </p:txBody>
        </p:sp>
      </p:grpSp>
      <p:sp>
        <p:nvSpPr>
          <p:cNvPr id="6" name="TextBox 5">
            <a:extLst>
              <a:ext uri="{FF2B5EF4-FFF2-40B4-BE49-F238E27FC236}">
                <a16:creationId xmlns:a16="http://schemas.microsoft.com/office/drawing/2014/main" id="{FB302809-714F-3BF3-835F-ABC45B4382A2}"/>
              </a:ext>
            </a:extLst>
          </p:cNvPr>
          <p:cNvSpPr txBox="1"/>
          <p:nvPr/>
        </p:nvSpPr>
        <p:spPr>
          <a:xfrm>
            <a:off x="1049465" y="2506369"/>
            <a:ext cx="10849740" cy="338554"/>
          </a:xfrm>
          <a:prstGeom prst="rect">
            <a:avLst/>
          </a:prstGeom>
          <a:noFill/>
        </p:spPr>
        <p:txBody>
          <a:bodyPr wrap="square" rtlCol="0">
            <a:spAutoFit/>
          </a:bodyPr>
          <a:lstStyle/>
          <a:p>
            <a:r>
              <a:rPr lang="en-GB" sz="1600" dirty="0"/>
              <a:t>All social media account names taken on June 8</a:t>
            </a:r>
            <a:r>
              <a:rPr lang="en-GB" sz="1600" baseline="30000" dirty="0"/>
              <a:t>th</a:t>
            </a:r>
            <a:r>
              <a:rPr lang="en-GB" sz="1600" dirty="0"/>
              <a:t>.</a:t>
            </a:r>
            <a:r>
              <a:rPr lang="tr-TR" sz="1600" dirty="0"/>
              <a:t> </a:t>
            </a:r>
            <a:r>
              <a:rPr lang="en-GB" sz="1600" dirty="0"/>
              <a:t>The website is </a:t>
            </a:r>
            <a:r>
              <a:rPr lang="en-GB" sz="1600" dirty="0" smtClean="0"/>
              <a:t>under </a:t>
            </a:r>
            <a:r>
              <a:rPr lang="en-GB" sz="1600" dirty="0"/>
              <a:t>construction.</a:t>
            </a:r>
            <a:endParaRPr lang="tr-TR" sz="1600" dirty="0"/>
          </a:p>
        </p:txBody>
      </p:sp>
      <p:pic>
        <p:nvPicPr>
          <p:cNvPr id="5" name="Picture 4" descr="A blue square with a white letter f&#10;&#10;Description automatically generated with medium confidence">
            <a:extLst>
              <a:ext uri="{FF2B5EF4-FFF2-40B4-BE49-F238E27FC236}">
                <a16:creationId xmlns:a16="http://schemas.microsoft.com/office/drawing/2014/main" id="{279DA8DF-B952-F41C-4641-B5770E1EAD39}"/>
              </a:ext>
            </a:extLst>
          </p:cNvPr>
          <p:cNvPicPr>
            <a:picLocks noChangeAspect="1"/>
          </p:cNvPicPr>
          <p:nvPr/>
        </p:nvPicPr>
        <p:blipFill>
          <a:blip r:embed="rId2"/>
          <a:stretch>
            <a:fillRect/>
          </a:stretch>
        </p:blipFill>
        <p:spPr>
          <a:xfrm>
            <a:off x="5616000" y="5242882"/>
            <a:ext cx="960000" cy="720000"/>
          </a:xfrm>
          <a:prstGeom prst="rect">
            <a:avLst/>
          </a:prstGeom>
        </p:spPr>
      </p:pic>
      <p:pic>
        <p:nvPicPr>
          <p:cNvPr id="9" name="Picture 8" descr="A logo of a camera&#10;&#10;Description automatically generated with medium confidence">
            <a:extLst>
              <a:ext uri="{FF2B5EF4-FFF2-40B4-BE49-F238E27FC236}">
                <a16:creationId xmlns:a16="http://schemas.microsoft.com/office/drawing/2014/main" id="{1AD2D8D6-B49B-224E-140A-350C6298C6C7}"/>
              </a:ext>
            </a:extLst>
          </p:cNvPr>
          <p:cNvPicPr>
            <a:picLocks noChangeAspect="1"/>
          </p:cNvPicPr>
          <p:nvPr/>
        </p:nvPicPr>
        <p:blipFill>
          <a:blip r:embed="rId3"/>
          <a:stretch>
            <a:fillRect/>
          </a:stretch>
        </p:blipFill>
        <p:spPr>
          <a:xfrm>
            <a:off x="4703661" y="4490187"/>
            <a:ext cx="960000" cy="720000"/>
          </a:xfrm>
          <a:prstGeom prst="rect">
            <a:avLst/>
          </a:prstGeom>
        </p:spPr>
      </p:pic>
      <p:pic>
        <p:nvPicPr>
          <p:cNvPr id="11" name="Picture 10" descr="A blue square with white letters on it&#10;&#10;Description automatically generated with medium confidence">
            <a:extLst>
              <a:ext uri="{FF2B5EF4-FFF2-40B4-BE49-F238E27FC236}">
                <a16:creationId xmlns:a16="http://schemas.microsoft.com/office/drawing/2014/main" id="{C18A0374-AC57-C2FB-EA8B-1CB4BC40B321}"/>
              </a:ext>
            </a:extLst>
          </p:cNvPr>
          <p:cNvPicPr>
            <a:picLocks noChangeAspect="1"/>
          </p:cNvPicPr>
          <p:nvPr/>
        </p:nvPicPr>
        <p:blipFill>
          <a:blip r:embed="rId4"/>
          <a:stretch>
            <a:fillRect/>
          </a:stretch>
        </p:blipFill>
        <p:spPr>
          <a:xfrm>
            <a:off x="2880885" y="3142261"/>
            <a:ext cx="960000" cy="720000"/>
          </a:xfrm>
          <a:prstGeom prst="rect">
            <a:avLst/>
          </a:prstGeom>
        </p:spPr>
      </p:pic>
      <p:pic>
        <p:nvPicPr>
          <p:cNvPr id="18" name="Picture 17" descr="A blue square with a white bird in it&#10;&#10;Description automatically generated with medium confidence">
            <a:extLst>
              <a:ext uri="{FF2B5EF4-FFF2-40B4-BE49-F238E27FC236}">
                <a16:creationId xmlns:a16="http://schemas.microsoft.com/office/drawing/2014/main" id="{0E0DFE04-1AC2-13BB-C79C-9F7CAF846F09}"/>
              </a:ext>
            </a:extLst>
          </p:cNvPr>
          <p:cNvPicPr>
            <a:picLocks noChangeAspect="1"/>
          </p:cNvPicPr>
          <p:nvPr/>
        </p:nvPicPr>
        <p:blipFill>
          <a:blip r:embed="rId5"/>
          <a:stretch>
            <a:fillRect/>
          </a:stretch>
        </p:blipFill>
        <p:spPr>
          <a:xfrm>
            <a:off x="3840885" y="3812388"/>
            <a:ext cx="960000" cy="720000"/>
          </a:xfrm>
          <a:prstGeom prst="rect">
            <a:avLst/>
          </a:prstGeom>
        </p:spPr>
      </p:pic>
      <p:sp>
        <p:nvSpPr>
          <p:cNvPr id="20" name="TextBox 19">
            <a:extLst>
              <a:ext uri="{FF2B5EF4-FFF2-40B4-BE49-F238E27FC236}">
                <a16:creationId xmlns:a16="http://schemas.microsoft.com/office/drawing/2014/main" id="{B5002C92-54FD-5048-D70A-464F5B988189}"/>
              </a:ext>
            </a:extLst>
          </p:cNvPr>
          <p:cNvSpPr txBox="1"/>
          <p:nvPr/>
        </p:nvSpPr>
        <p:spPr>
          <a:xfrm>
            <a:off x="5616001" y="4568586"/>
            <a:ext cx="3899055" cy="400110"/>
          </a:xfrm>
          <a:prstGeom prst="rect">
            <a:avLst/>
          </a:prstGeom>
          <a:noFill/>
        </p:spPr>
        <p:txBody>
          <a:bodyPr wrap="square" rtlCol="0">
            <a:spAutoFit/>
          </a:bodyPr>
          <a:lstStyle/>
          <a:p>
            <a:r>
              <a:rPr lang="tr-TR" sz="2000" dirty="0"/>
              <a:t>@atiksonu_endofwaste</a:t>
            </a:r>
          </a:p>
        </p:txBody>
      </p:sp>
      <p:sp>
        <p:nvSpPr>
          <p:cNvPr id="21" name="TextBox 20">
            <a:extLst>
              <a:ext uri="{FF2B5EF4-FFF2-40B4-BE49-F238E27FC236}">
                <a16:creationId xmlns:a16="http://schemas.microsoft.com/office/drawing/2014/main" id="{9BE1B037-E1CB-BB23-AD9A-B84E5F6C37E2}"/>
              </a:ext>
            </a:extLst>
          </p:cNvPr>
          <p:cNvSpPr txBox="1"/>
          <p:nvPr/>
        </p:nvSpPr>
        <p:spPr>
          <a:xfrm>
            <a:off x="4812081" y="3970808"/>
            <a:ext cx="3075840" cy="400110"/>
          </a:xfrm>
          <a:prstGeom prst="rect">
            <a:avLst/>
          </a:prstGeom>
          <a:noFill/>
        </p:spPr>
        <p:txBody>
          <a:bodyPr wrap="square" rtlCol="0">
            <a:spAutoFit/>
          </a:bodyPr>
          <a:lstStyle/>
          <a:p>
            <a:r>
              <a:rPr lang="tr-TR" sz="2000" dirty="0"/>
              <a:t>@atiksonu_eow</a:t>
            </a:r>
          </a:p>
        </p:txBody>
      </p:sp>
      <p:sp>
        <p:nvSpPr>
          <p:cNvPr id="2" name="Rectangle 1">
            <a:extLst>
              <a:ext uri="{FF2B5EF4-FFF2-40B4-BE49-F238E27FC236}">
                <a16:creationId xmlns:a16="http://schemas.microsoft.com/office/drawing/2014/main" id="{3F4A6DD9-3407-BCEB-F977-0BB59BEE4F36}"/>
              </a:ext>
            </a:extLst>
          </p:cNvPr>
          <p:cNvSpPr>
            <a:spLocks noChangeArrowheads="1"/>
          </p:cNvSpPr>
          <p:nvPr/>
        </p:nvSpPr>
        <p:spPr bwMode="auto">
          <a:xfrm>
            <a:off x="6576000" y="5418216"/>
            <a:ext cx="548241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Calibri" panose="020F0502020204030204" pitchFamily="34" charset="0"/>
                <a:cs typeface="Calibri" panose="020F0502020204030204" pitchFamily="34" charset="0"/>
                <a:hlinkClick r:id="rId6"/>
              </a:rPr>
              <a:t>www.facebook.com/</a:t>
            </a:r>
            <a:r>
              <a:rPr kumimoji="0" lang="en-US" altLang="en-US"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atiksonu.endofwaste</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C61E4FA7-66CC-4FFB-DDE4-3C28C932E96B}"/>
              </a:ext>
            </a:extLst>
          </p:cNvPr>
          <p:cNvSpPr>
            <a:spLocks noChangeArrowheads="1"/>
          </p:cNvSpPr>
          <p:nvPr/>
        </p:nvSpPr>
        <p:spPr bwMode="auto">
          <a:xfrm>
            <a:off x="3943756" y="3204033"/>
            <a:ext cx="5367359"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Calibri" panose="020F0502020204030204" pitchFamily="34" charset="0"/>
                <a:cs typeface="Calibri" panose="020F0502020204030204" pitchFamily="34" charset="0"/>
                <a:hlinkClick r:id="rId7"/>
              </a:rPr>
              <a:t>www.linkedin.com/company/atiksonu-endofwaste</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Прямокутник 26"/>
          <p:cNvSpPr/>
          <p:nvPr/>
        </p:nvSpPr>
        <p:spPr>
          <a:xfrm>
            <a:off x="126012" y="1332000"/>
            <a:ext cx="11520000" cy="36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200" b="1" dirty="0">
                <a:solidFill>
                  <a:schemeClr val="bg1"/>
                </a:solidFill>
                <a:latin typeface="Arial" panose="020B0604020202020204" pitchFamily="34" charset="0"/>
                <a:cs typeface="Arial" panose="020B0604020202020204" pitchFamily="34" charset="0"/>
              </a:rPr>
              <a:t>Activity 4.3: Project website and social media accounts </a:t>
            </a:r>
          </a:p>
        </p:txBody>
      </p:sp>
      <p:pic>
        <p:nvPicPr>
          <p:cNvPr id="22" name="Рисунок 36" descr="WP7: Communication, dissemination and translation to policy"/>
          <p:cNvPicPr/>
          <p:nvPr/>
        </p:nvPicPr>
        <p:blipFill>
          <a:blip r:embed="rId8">
            <a:extLst>
              <a:ext uri="{28A0092B-C50C-407E-A947-70E740481C1C}">
                <a14:useLocalDpi xmlns:a14="http://schemas.microsoft.com/office/drawing/2010/main" val="0"/>
              </a:ext>
            </a:extLst>
          </a:blip>
          <a:srcRect/>
          <a:stretch>
            <a:fillRect/>
          </a:stretch>
        </p:blipFill>
        <p:spPr bwMode="auto">
          <a:xfrm>
            <a:off x="320144" y="3862261"/>
            <a:ext cx="3468251" cy="2526715"/>
          </a:xfrm>
          <a:prstGeom prst="rect">
            <a:avLst/>
          </a:prstGeom>
          <a:noFill/>
          <a:ln>
            <a:noFill/>
          </a:ln>
        </p:spPr>
      </p:pic>
    </p:spTree>
    <p:extLst>
      <p:ext uri="{BB962C8B-B14F-4D97-AF65-F5344CB8AC3E}">
        <p14:creationId xmlns:p14="http://schemas.microsoft.com/office/powerpoint/2010/main" val="9944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20" grpId="0"/>
      <p:bldP spid="21" grpId="0"/>
      <p:bldP spid="2"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4721902"/>
            <a:ext cx="12192000" cy="2136098"/>
          </a:xfrm>
          <a:prstGeom prst="rect">
            <a:avLst/>
          </a:prstGeom>
          <a:noFill/>
          <a:ln w="9525">
            <a:noFill/>
            <a:miter lim="800000"/>
            <a:headEnd/>
            <a:tailEnd/>
          </a:ln>
          <a:effectLst/>
        </p:spPr>
      </p:pic>
      <p:pic>
        <p:nvPicPr>
          <p:cNvPr id="5" name="Picture 4" descr="A picture containing graphics, graphic design, logo, font&#10;&#10;Description automatically generated">
            <a:extLst>
              <a:ext uri="{FF2B5EF4-FFF2-40B4-BE49-F238E27FC236}">
                <a16:creationId xmlns:a16="http://schemas.microsoft.com/office/drawing/2014/main" id="{DE892897-0260-80C8-CF18-E06A18C8E1D5}"/>
              </a:ext>
            </a:extLst>
          </p:cNvPr>
          <p:cNvPicPr>
            <a:picLocks noChangeAspect="1"/>
          </p:cNvPicPr>
          <p:nvPr/>
        </p:nvPicPr>
        <p:blipFill>
          <a:blip r:embed="rId3"/>
          <a:stretch>
            <a:fillRect/>
          </a:stretch>
        </p:blipFill>
        <p:spPr>
          <a:xfrm>
            <a:off x="5033147" y="4773927"/>
            <a:ext cx="1821181" cy="831236"/>
          </a:xfrm>
          <a:prstGeom prst="rect">
            <a:avLst/>
          </a:prstGeom>
        </p:spPr>
      </p:pic>
      <p:sp>
        <p:nvSpPr>
          <p:cNvPr id="6"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
        <p:nvSpPr>
          <p:cNvPr id="7" name="Rectangle 6"/>
          <p:cNvSpPr/>
          <p:nvPr/>
        </p:nvSpPr>
        <p:spPr>
          <a:xfrm>
            <a:off x="4278582" y="3105834"/>
            <a:ext cx="363483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flat" dir="t">
                <a:rot lat="0" lon="0" rev="18900000"/>
              </a:lightRig>
            </a:scene3d>
            <a:sp3d extrusionH="31750" contourW="6350" prstMaterial="powder">
              <a:bevelT w="19050" h="19050" prst="divot"/>
              <a:contourClr>
                <a:schemeClr val="accent3">
                  <a:tint val="100000"/>
                  <a:shade val="100000"/>
                  <a:satMod val="100000"/>
                  <a:hueMod val="100000"/>
                </a:schemeClr>
              </a:contourClr>
            </a:sp3d>
          </a:bodyPr>
          <a:lstStyle/>
          <a:p>
            <a:pPr lvl="1">
              <a:spcBef>
                <a:spcPct val="20000"/>
              </a:spcBef>
              <a:spcAft>
                <a:spcPts val="1200"/>
              </a:spcAft>
              <a:buClr>
                <a:srgbClr val="0070C0"/>
              </a:buClr>
            </a:pPr>
            <a:r>
              <a:rPr lang="en-GB" sz="3600" b="1" dirty="0" err="1">
                <a:ln/>
                <a:solidFill>
                  <a:schemeClr val="accent3"/>
                </a:solidFill>
                <a:latin typeface="Arial" panose="020B0604020202020204" pitchFamily="34" charset="0"/>
                <a:cs typeface="Arial" panose="020B0604020202020204" pitchFamily="34" charset="0"/>
              </a:rPr>
              <a:t>Teşekkürler</a:t>
            </a:r>
            <a:r>
              <a:rPr lang="hr-HR" sz="3600" b="1" dirty="0">
                <a:ln/>
                <a:solidFill>
                  <a:schemeClr val="accent3"/>
                </a:solidFill>
                <a:latin typeface="Arial" panose="020B0604020202020204" pitchFamily="34" charset="0"/>
                <a:cs typeface="Arial" panose="020B0604020202020204" pitchFamily="34" charset="0"/>
              </a:rPr>
              <a:t>!</a:t>
            </a:r>
            <a:endParaRPr lang="en-GB" sz="3600" b="1" dirty="0">
              <a:ln/>
              <a:solidFill>
                <a:schemeClr val="accent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4" name="Group 25">
            <a:extLst>
              <a:ext uri="{FF2B5EF4-FFF2-40B4-BE49-F238E27FC236}">
                <a16:creationId xmlns:a16="http://schemas.microsoft.com/office/drawing/2014/main" id="{76AEC187-14E5-4FB8-ABDB-5ACEE2913AD5}"/>
              </a:ext>
            </a:extLst>
          </p:cNvPr>
          <p:cNvGrpSpPr/>
          <p:nvPr/>
        </p:nvGrpSpPr>
        <p:grpSpPr>
          <a:xfrm>
            <a:off x="800812" y="2903074"/>
            <a:ext cx="862539" cy="1108364"/>
            <a:chOff x="1380965" y="1465124"/>
            <a:chExt cx="2358793" cy="2715991"/>
          </a:xfrm>
          <a:solidFill>
            <a:srgbClr val="FFC000"/>
          </a:solidFill>
        </p:grpSpPr>
        <p:pic>
          <p:nvPicPr>
            <p:cNvPr id="28"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5" name="Group 24">
              <a:extLst>
                <a:ext uri="{FF2B5EF4-FFF2-40B4-BE49-F238E27FC236}">
                  <a16:creationId xmlns:a16="http://schemas.microsoft.com/office/drawing/2014/main" id="{94516BF8-40AC-475A-91EB-CD8190E2C11A}"/>
                </a:ext>
              </a:extLst>
            </p:cNvPr>
            <p:cNvGrpSpPr/>
            <p:nvPr/>
          </p:nvGrpSpPr>
          <p:grpSpPr>
            <a:xfrm>
              <a:off x="1380965" y="2018712"/>
              <a:ext cx="2358793" cy="1249381"/>
              <a:chOff x="1380965" y="2018712"/>
              <a:chExt cx="2358793" cy="1249381"/>
            </a:xfrm>
            <a:grpFill/>
          </p:grpSpPr>
          <p:sp>
            <p:nvSpPr>
              <p:cNvPr id="30"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22">
                <a:extLst>
                  <a:ext uri="{FF2B5EF4-FFF2-40B4-BE49-F238E27FC236}">
                    <a16:creationId xmlns:a16="http://schemas.microsoft.com/office/drawing/2014/main" id="{ED5D4F9A-F3E1-49AE-8F47-06AFD9F9232C}"/>
                  </a:ext>
                </a:extLst>
              </p:cNvPr>
              <p:cNvSpPr/>
              <p:nvPr/>
            </p:nvSpPr>
            <p:spPr>
              <a:xfrm>
                <a:off x="1528771" y="2018712"/>
                <a:ext cx="2210987" cy="1249381"/>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 name="Group 25">
            <a:extLst>
              <a:ext uri="{FF2B5EF4-FFF2-40B4-BE49-F238E27FC236}">
                <a16:creationId xmlns:a16="http://schemas.microsoft.com/office/drawing/2014/main" id="{76AEC187-14E5-4FB8-ABDB-5ACEE2913AD5}"/>
              </a:ext>
            </a:extLst>
          </p:cNvPr>
          <p:cNvGrpSpPr/>
          <p:nvPr/>
        </p:nvGrpSpPr>
        <p:grpSpPr>
          <a:xfrm>
            <a:off x="1232080" y="3603927"/>
            <a:ext cx="862539" cy="886744"/>
            <a:chOff x="1380965" y="1465124"/>
            <a:chExt cx="2358793" cy="2715991"/>
          </a:xfrm>
          <a:solidFill>
            <a:srgbClr val="FFFF66"/>
          </a:solidFill>
        </p:grpSpPr>
        <p:pic>
          <p:nvPicPr>
            <p:cNvPr id="33"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8"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a:grpFill/>
          </p:grpSpPr>
          <p:sp>
            <p:nvSpPr>
              <p:cNvPr id="35"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AE429BA0-2F72-4DA6-9F0E-03F7E0AB9130}"/>
              </a:ext>
            </a:extLst>
          </p:cNvPr>
          <p:cNvSpPr txBox="1"/>
          <p:nvPr/>
        </p:nvSpPr>
        <p:spPr>
          <a:xfrm>
            <a:off x="2100231" y="3263516"/>
            <a:ext cx="3041139" cy="369332"/>
          </a:xfrm>
          <a:prstGeom prst="rect">
            <a:avLst/>
          </a:prstGeom>
          <a:solidFill>
            <a:srgbClr val="FFC000"/>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Copper Scrap</a:t>
            </a:r>
            <a:endParaRPr lang="en-GB" altLang="ko-KR" b="1" dirty="0">
              <a:cs typeface="Arial" pitchFamily="34" charset="0"/>
            </a:endParaRPr>
          </a:p>
        </p:txBody>
      </p:sp>
      <p:sp>
        <p:nvSpPr>
          <p:cNvPr id="42" name="TextBox 41">
            <a:extLst>
              <a:ext uri="{FF2B5EF4-FFF2-40B4-BE49-F238E27FC236}">
                <a16:creationId xmlns:a16="http://schemas.microsoft.com/office/drawing/2014/main" id="{AE429BA0-2F72-4DA6-9F0E-03F7E0AB9130}"/>
              </a:ext>
            </a:extLst>
          </p:cNvPr>
          <p:cNvSpPr txBox="1"/>
          <p:nvPr/>
        </p:nvSpPr>
        <p:spPr>
          <a:xfrm>
            <a:off x="1389653" y="2577511"/>
            <a:ext cx="4165353" cy="369332"/>
          </a:xfrm>
          <a:prstGeom prst="rect">
            <a:avLst/>
          </a:prstGeom>
          <a:solidFill>
            <a:schemeClr val="bg2">
              <a:lumMod val="90000"/>
            </a:schemeClr>
          </a:solidFill>
        </p:spPr>
        <p:txBody>
          <a:bodyPr wrap="square" rtlCol="0">
            <a:spAutoFit/>
          </a:bodyPr>
          <a:lstStyle/>
          <a:p>
            <a:pPr algn="ctr"/>
            <a:r>
              <a:rPr lang="en-US" b="1" dirty="0">
                <a:latin typeface="Calibri" panose="020F0502020204030204" pitchFamily="34" charset="0"/>
                <a:ea typeface="Times New Roman" panose="02020603050405020304" pitchFamily="18" charset="0"/>
                <a:cs typeface="Century Gothic" panose="020B0502020202020204" pitchFamily="34" charset="0"/>
              </a:rPr>
              <a:t>Metal (Iron, steel and aluminium) Scrap</a:t>
            </a:r>
            <a:endParaRPr lang="uk-UA" altLang="ko-KR" b="1" dirty="0">
              <a:cs typeface="Arial" pitchFamily="34" charset="0"/>
            </a:endParaRPr>
          </a:p>
        </p:txBody>
      </p:sp>
      <p:sp>
        <p:nvSpPr>
          <p:cNvPr id="43" name="TextBox 42">
            <a:extLst>
              <a:ext uri="{FF2B5EF4-FFF2-40B4-BE49-F238E27FC236}">
                <a16:creationId xmlns:a16="http://schemas.microsoft.com/office/drawing/2014/main" id="{AE429BA0-2F72-4DA6-9F0E-03F7E0AB9130}"/>
              </a:ext>
            </a:extLst>
          </p:cNvPr>
          <p:cNvSpPr txBox="1"/>
          <p:nvPr/>
        </p:nvSpPr>
        <p:spPr>
          <a:xfrm>
            <a:off x="2421436" y="3939449"/>
            <a:ext cx="3041139" cy="369332"/>
          </a:xfrm>
          <a:prstGeom prst="rect">
            <a:avLst/>
          </a:prstGeom>
          <a:solidFill>
            <a:srgbClr val="FFFF66"/>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Glass Cullet</a:t>
            </a:r>
            <a:endParaRPr lang="en-GB" altLang="ko-KR" b="1" dirty="0">
              <a:cs typeface="Arial" pitchFamily="34" charset="0"/>
            </a:endParaRPr>
          </a:p>
        </p:txBody>
      </p:sp>
      <p:sp>
        <p:nvSpPr>
          <p:cNvPr id="45" name="TextBox 44">
            <a:extLst>
              <a:ext uri="{FF2B5EF4-FFF2-40B4-BE49-F238E27FC236}">
                <a16:creationId xmlns:a16="http://schemas.microsoft.com/office/drawing/2014/main" id="{5904F89B-2302-4DE8-90EC-890992CA0BB5}"/>
              </a:ext>
            </a:extLst>
          </p:cNvPr>
          <p:cNvSpPr txBox="1"/>
          <p:nvPr/>
        </p:nvSpPr>
        <p:spPr>
          <a:xfrm>
            <a:off x="3160947" y="4595257"/>
            <a:ext cx="3041139" cy="369332"/>
          </a:xfrm>
          <a:prstGeom prst="rect">
            <a:avLst/>
          </a:prstGeom>
          <a:solidFill>
            <a:srgbClr val="F0E010"/>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Waste Paper</a:t>
            </a:r>
          </a:p>
        </p:txBody>
      </p:sp>
      <p:sp>
        <p:nvSpPr>
          <p:cNvPr id="32" name="TextBox 31">
            <a:extLst>
              <a:ext uri="{FF2B5EF4-FFF2-40B4-BE49-F238E27FC236}">
                <a16:creationId xmlns:a16="http://schemas.microsoft.com/office/drawing/2014/main" id="{5904F89B-2302-4DE8-90EC-890992CA0BB5}"/>
              </a:ext>
            </a:extLst>
          </p:cNvPr>
          <p:cNvSpPr txBox="1"/>
          <p:nvPr/>
        </p:nvSpPr>
        <p:spPr>
          <a:xfrm>
            <a:off x="3472328" y="5217005"/>
            <a:ext cx="3041139" cy="369332"/>
          </a:xfrm>
          <a:prstGeom prst="rect">
            <a:avLst/>
          </a:prstGeom>
          <a:solidFill>
            <a:srgbClr val="BFE23E"/>
          </a:solidFill>
        </p:spPr>
        <p:txBody>
          <a:bodyPr wrap="square" rtlCol="0">
            <a:spAutoFit/>
          </a:bodyPr>
          <a:lstStyle/>
          <a:p>
            <a:pPr algn="ctr"/>
            <a:r>
              <a:rPr lang="es-ES" b="1" dirty="0">
                <a:latin typeface="Calibri" panose="020F0502020204030204" pitchFamily="34" charset="0"/>
                <a:ea typeface="Times New Roman" panose="02020603050405020304" pitchFamily="18" charset="0"/>
                <a:cs typeface="Century Gothic" panose="020B0502020202020204" pitchFamily="34" charset="0"/>
              </a:rPr>
              <a:t>Biodegradable </a:t>
            </a:r>
            <a:r>
              <a:rPr lang="es-ES" b="1" dirty="0" err="1">
                <a:latin typeface="Calibri" panose="020F0502020204030204" pitchFamily="34" charset="0"/>
                <a:ea typeface="Times New Roman" panose="02020603050405020304" pitchFamily="18" charset="0"/>
                <a:cs typeface="Century Gothic" panose="020B0502020202020204" pitchFamily="34" charset="0"/>
              </a:rPr>
              <a:t>Waste</a:t>
            </a:r>
            <a:endParaRPr lang="uk-UA" b="1" dirty="0">
              <a:latin typeface="Calibri" panose="020F0502020204030204" pitchFamily="34" charset="0"/>
              <a:ea typeface="Times New Roman" panose="02020603050405020304" pitchFamily="18" charset="0"/>
              <a:cs typeface="Century Gothic" panose="020B0502020202020204" pitchFamily="34" charset="0"/>
            </a:endParaRPr>
          </a:p>
        </p:txBody>
      </p:sp>
      <p:sp>
        <p:nvSpPr>
          <p:cNvPr id="53" name="TextBox 52">
            <a:extLst>
              <a:ext uri="{FF2B5EF4-FFF2-40B4-BE49-F238E27FC236}">
                <a16:creationId xmlns:a16="http://schemas.microsoft.com/office/drawing/2014/main" id="{AE429BA0-2F72-4DA6-9F0E-03F7E0AB9130}"/>
              </a:ext>
            </a:extLst>
          </p:cNvPr>
          <p:cNvSpPr txBox="1"/>
          <p:nvPr/>
        </p:nvSpPr>
        <p:spPr>
          <a:xfrm>
            <a:off x="7359961" y="2577509"/>
            <a:ext cx="3199273" cy="369332"/>
          </a:xfrm>
          <a:prstGeom prst="rect">
            <a:avLst/>
          </a:prstGeom>
          <a:solidFill>
            <a:schemeClr val="accent6">
              <a:lumMod val="40000"/>
              <a:lumOff val="60000"/>
            </a:schemeClr>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Waste Plastic</a:t>
            </a:r>
            <a:endParaRPr lang="en-GB" altLang="ko-KR" b="1" dirty="0">
              <a:cs typeface="Arial" pitchFamily="34" charset="0"/>
            </a:endParaRPr>
          </a:p>
        </p:txBody>
      </p:sp>
      <p:grpSp>
        <p:nvGrpSpPr>
          <p:cNvPr id="54" name="Group 25">
            <a:extLst>
              <a:ext uri="{FF2B5EF4-FFF2-40B4-BE49-F238E27FC236}">
                <a16:creationId xmlns:a16="http://schemas.microsoft.com/office/drawing/2014/main" id="{76AEC187-14E5-4FB8-ABDB-5ACEE2913AD5}"/>
              </a:ext>
            </a:extLst>
          </p:cNvPr>
          <p:cNvGrpSpPr/>
          <p:nvPr/>
        </p:nvGrpSpPr>
        <p:grpSpPr>
          <a:xfrm>
            <a:off x="6240100" y="2981816"/>
            <a:ext cx="862539" cy="802855"/>
            <a:chOff x="1380965" y="1465124"/>
            <a:chExt cx="2358793" cy="2715991"/>
          </a:xfrm>
          <a:solidFill>
            <a:schemeClr val="accent4">
              <a:lumMod val="60000"/>
              <a:lumOff val="40000"/>
            </a:schemeClr>
          </a:solidFill>
        </p:grpSpPr>
        <p:pic>
          <p:nvPicPr>
            <p:cNvPr id="55"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56"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a:grpFill/>
          </p:grpSpPr>
          <p:sp>
            <p:nvSpPr>
              <p:cNvPr id="57"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TextBox 58">
            <a:extLst>
              <a:ext uri="{FF2B5EF4-FFF2-40B4-BE49-F238E27FC236}">
                <a16:creationId xmlns:a16="http://schemas.microsoft.com/office/drawing/2014/main" id="{AE429BA0-2F72-4DA6-9F0E-03F7E0AB9130}"/>
              </a:ext>
            </a:extLst>
          </p:cNvPr>
          <p:cNvSpPr txBox="1"/>
          <p:nvPr/>
        </p:nvSpPr>
        <p:spPr>
          <a:xfrm>
            <a:off x="7974611" y="3240010"/>
            <a:ext cx="3041139" cy="369332"/>
          </a:xfrm>
          <a:prstGeom prst="rect">
            <a:avLst/>
          </a:prstGeom>
          <a:solidFill>
            <a:schemeClr val="accent4">
              <a:lumMod val="60000"/>
              <a:lumOff val="40000"/>
            </a:schemeClr>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Waste Textiles</a:t>
            </a:r>
            <a:endParaRPr lang="en-GB" altLang="ko-KR" b="1" dirty="0">
              <a:cs typeface="Arial" pitchFamily="34" charset="0"/>
            </a:endParaRPr>
          </a:p>
        </p:txBody>
      </p:sp>
      <p:sp>
        <p:nvSpPr>
          <p:cNvPr id="60" name="TextBox 59">
            <a:extLst>
              <a:ext uri="{FF2B5EF4-FFF2-40B4-BE49-F238E27FC236}">
                <a16:creationId xmlns:a16="http://schemas.microsoft.com/office/drawing/2014/main" id="{AE429BA0-2F72-4DA6-9F0E-03F7E0AB9130}"/>
              </a:ext>
            </a:extLst>
          </p:cNvPr>
          <p:cNvSpPr txBox="1"/>
          <p:nvPr/>
        </p:nvSpPr>
        <p:spPr>
          <a:xfrm>
            <a:off x="8363260" y="3897390"/>
            <a:ext cx="3041139" cy="369332"/>
          </a:xfrm>
          <a:prstGeom prst="rect">
            <a:avLst/>
          </a:prstGeom>
          <a:solidFill>
            <a:schemeClr val="accent6">
              <a:lumMod val="75000"/>
            </a:schemeClr>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Construction Aggregates</a:t>
            </a:r>
            <a:endParaRPr lang="en-GB" altLang="ko-KR" b="1" dirty="0">
              <a:cs typeface="Arial" pitchFamily="34" charset="0"/>
            </a:endParaRPr>
          </a:p>
        </p:txBody>
      </p:sp>
      <p:grpSp>
        <p:nvGrpSpPr>
          <p:cNvPr id="61" name="Group 25">
            <a:extLst>
              <a:ext uri="{FF2B5EF4-FFF2-40B4-BE49-F238E27FC236}">
                <a16:creationId xmlns:a16="http://schemas.microsoft.com/office/drawing/2014/main" id="{76AEC187-14E5-4FB8-ABDB-5ACEE2913AD5}"/>
              </a:ext>
            </a:extLst>
          </p:cNvPr>
          <p:cNvGrpSpPr/>
          <p:nvPr/>
        </p:nvGrpSpPr>
        <p:grpSpPr>
          <a:xfrm>
            <a:off x="6617324" y="3540092"/>
            <a:ext cx="862539" cy="1011382"/>
            <a:chOff x="1380965" y="1465124"/>
            <a:chExt cx="2358793" cy="2715991"/>
          </a:xfrm>
        </p:grpSpPr>
        <p:pic>
          <p:nvPicPr>
            <p:cNvPr id="62"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p:grpSpPr>
          <p:sp>
            <p:nvSpPr>
              <p:cNvPr id="64"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6" name="TextBox 65">
            <a:extLst>
              <a:ext uri="{FF2B5EF4-FFF2-40B4-BE49-F238E27FC236}">
                <a16:creationId xmlns:a16="http://schemas.microsoft.com/office/drawing/2014/main" id="{5904F89B-2302-4DE8-90EC-890992CA0BB5}"/>
              </a:ext>
            </a:extLst>
          </p:cNvPr>
          <p:cNvSpPr txBox="1"/>
          <p:nvPr/>
        </p:nvSpPr>
        <p:spPr>
          <a:xfrm>
            <a:off x="8783100" y="4461751"/>
            <a:ext cx="3041139" cy="369332"/>
          </a:xfrm>
          <a:prstGeom prst="rect">
            <a:avLst/>
          </a:prstGeom>
          <a:solidFill>
            <a:schemeClr val="bg1">
              <a:lumMod val="50000"/>
            </a:schemeClr>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Waste Tyres</a:t>
            </a:r>
          </a:p>
        </p:txBody>
      </p:sp>
      <p:sp>
        <p:nvSpPr>
          <p:cNvPr id="72" name="TextBox 71">
            <a:extLst>
              <a:ext uri="{FF2B5EF4-FFF2-40B4-BE49-F238E27FC236}">
                <a16:creationId xmlns:a16="http://schemas.microsoft.com/office/drawing/2014/main" id="{5904F89B-2302-4DE8-90EC-890992CA0BB5}"/>
              </a:ext>
            </a:extLst>
          </p:cNvPr>
          <p:cNvSpPr txBox="1"/>
          <p:nvPr/>
        </p:nvSpPr>
        <p:spPr>
          <a:xfrm>
            <a:off x="9038664" y="5179737"/>
            <a:ext cx="3041139" cy="369332"/>
          </a:xfrm>
          <a:prstGeom prst="rect">
            <a:avLst/>
          </a:prstGeom>
          <a:solidFill>
            <a:srgbClr val="C00000"/>
          </a:solidFill>
        </p:spPr>
        <p:txBody>
          <a:bodyPr wrap="square" rtlCol="0">
            <a:spAutoFit/>
          </a:bodyPr>
          <a:lstStyle/>
          <a:p>
            <a:pPr algn="ctr"/>
            <a:r>
              <a:rPr lang="en-GB" b="1" dirty="0">
                <a:latin typeface="Calibri" panose="020F0502020204030204" pitchFamily="34" charset="0"/>
                <a:ea typeface="Times New Roman" panose="02020603050405020304" pitchFamily="18" charset="0"/>
                <a:cs typeface="Century Gothic" panose="020B0502020202020204" pitchFamily="34" charset="0"/>
              </a:rPr>
              <a:t>Refuse Derived Fuel </a:t>
            </a:r>
            <a:r>
              <a:rPr lang="es-ES" b="1" dirty="0">
                <a:latin typeface="Calibri" panose="020F0502020204030204" pitchFamily="34" charset="0"/>
                <a:ea typeface="Times New Roman" panose="02020603050405020304" pitchFamily="18" charset="0"/>
                <a:cs typeface="Century Gothic" panose="020B0502020202020204" pitchFamily="34" charset="0"/>
              </a:rPr>
              <a:t>(RDF)</a:t>
            </a:r>
            <a:endParaRPr lang="uk-UA" b="1" dirty="0">
              <a:latin typeface="Calibri" panose="020F0502020204030204" pitchFamily="34" charset="0"/>
              <a:ea typeface="Times New Roman" panose="02020603050405020304" pitchFamily="18" charset="0"/>
              <a:cs typeface="Century Gothic" panose="020B0502020202020204" pitchFamily="34" charset="0"/>
            </a:endParaRPr>
          </a:p>
        </p:txBody>
      </p:sp>
      <p:grpSp>
        <p:nvGrpSpPr>
          <p:cNvPr id="78" name="Group 25">
            <a:extLst>
              <a:ext uri="{FF2B5EF4-FFF2-40B4-BE49-F238E27FC236}">
                <a16:creationId xmlns:a16="http://schemas.microsoft.com/office/drawing/2014/main" id="{76AEC187-14E5-4FB8-ABDB-5ACEE2913AD5}"/>
              </a:ext>
            </a:extLst>
          </p:cNvPr>
          <p:cNvGrpSpPr/>
          <p:nvPr/>
        </p:nvGrpSpPr>
        <p:grpSpPr>
          <a:xfrm>
            <a:off x="271771" y="2386667"/>
            <a:ext cx="862539" cy="876853"/>
            <a:chOff x="1380965" y="1465124"/>
            <a:chExt cx="2358793" cy="2715991"/>
          </a:xfrm>
        </p:grpSpPr>
        <p:pic>
          <p:nvPicPr>
            <p:cNvPr id="79"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p:grpSpPr>
          <p:sp>
            <p:nvSpPr>
              <p:cNvPr id="81"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bg2">
                  <a:lumMod val="9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25">
            <a:extLst>
              <a:ext uri="{FF2B5EF4-FFF2-40B4-BE49-F238E27FC236}">
                <a16:creationId xmlns:a16="http://schemas.microsoft.com/office/drawing/2014/main" id="{76AEC187-14E5-4FB8-ABDB-5ACEE2913AD5}"/>
              </a:ext>
            </a:extLst>
          </p:cNvPr>
          <p:cNvGrpSpPr/>
          <p:nvPr/>
        </p:nvGrpSpPr>
        <p:grpSpPr>
          <a:xfrm>
            <a:off x="1648216" y="4464718"/>
            <a:ext cx="862539" cy="842507"/>
            <a:chOff x="1380965" y="1465124"/>
            <a:chExt cx="2358793" cy="2715991"/>
          </a:xfrm>
          <a:solidFill>
            <a:srgbClr val="F0E010"/>
          </a:solidFill>
        </p:grpSpPr>
        <p:pic>
          <p:nvPicPr>
            <p:cNvPr id="84"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85"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a:grpFill/>
          </p:grpSpPr>
          <p:sp>
            <p:nvSpPr>
              <p:cNvPr id="86"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25">
            <a:extLst>
              <a:ext uri="{FF2B5EF4-FFF2-40B4-BE49-F238E27FC236}">
                <a16:creationId xmlns:a16="http://schemas.microsoft.com/office/drawing/2014/main" id="{76AEC187-14E5-4FB8-ABDB-5ACEE2913AD5}"/>
              </a:ext>
            </a:extLst>
          </p:cNvPr>
          <p:cNvGrpSpPr/>
          <p:nvPr/>
        </p:nvGrpSpPr>
        <p:grpSpPr>
          <a:xfrm>
            <a:off x="2144201" y="5023703"/>
            <a:ext cx="862539" cy="915905"/>
            <a:chOff x="1380965" y="1465124"/>
            <a:chExt cx="2358793" cy="2715991"/>
          </a:xfrm>
        </p:grpSpPr>
        <p:pic>
          <p:nvPicPr>
            <p:cNvPr id="89"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p:grpSpPr>
          <p:sp>
            <p:nvSpPr>
              <p:cNvPr id="91"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rgbClr val="BFE23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3" name="Group 25">
            <a:extLst>
              <a:ext uri="{FF2B5EF4-FFF2-40B4-BE49-F238E27FC236}">
                <a16:creationId xmlns:a16="http://schemas.microsoft.com/office/drawing/2014/main" id="{76AEC187-14E5-4FB8-ABDB-5ACEE2913AD5}"/>
              </a:ext>
            </a:extLst>
          </p:cNvPr>
          <p:cNvGrpSpPr/>
          <p:nvPr/>
        </p:nvGrpSpPr>
        <p:grpSpPr>
          <a:xfrm>
            <a:off x="7165636" y="4304249"/>
            <a:ext cx="862539" cy="870662"/>
            <a:chOff x="1380965" y="1465124"/>
            <a:chExt cx="2358793" cy="2715991"/>
          </a:xfrm>
          <a:solidFill>
            <a:schemeClr val="tx1">
              <a:lumMod val="50000"/>
              <a:lumOff val="50000"/>
            </a:schemeClr>
          </a:solidFill>
        </p:grpSpPr>
        <p:pic>
          <p:nvPicPr>
            <p:cNvPr id="94"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95"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a:grpFill/>
          </p:grpSpPr>
          <p:sp>
            <p:nvSpPr>
              <p:cNvPr id="96"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8" name="Group 25">
            <a:extLst>
              <a:ext uri="{FF2B5EF4-FFF2-40B4-BE49-F238E27FC236}">
                <a16:creationId xmlns:a16="http://schemas.microsoft.com/office/drawing/2014/main" id="{76AEC187-14E5-4FB8-ABDB-5ACEE2913AD5}"/>
              </a:ext>
            </a:extLst>
          </p:cNvPr>
          <p:cNvGrpSpPr/>
          <p:nvPr/>
        </p:nvGrpSpPr>
        <p:grpSpPr>
          <a:xfrm>
            <a:off x="7920564" y="5058390"/>
            <a:ext cx="862539" cy="805238"/>
            <a:chOff x="1380965" y="1465124"/>
            <a:chExt cx="2358793" cy="2715991"/>
          </a:xfrm>
        </p:grpSpPr>
        <p:pic>
          <p:nvPicPr>
            <p:cNvPr id="99"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p:grpSpPr>
          <p:sp>
            <p:nvSpPr>
              <p:cNvPr id="101"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3" name="Group 25">
            <a:extLst>
              <a:ext uri="{FF2B5EF4-FFF2-40B4-BE49-F238E27FC236}">
                <a16:creationId xmlns:a16="http://schemas.microsoft.com/office/drawing/2014/main" id="{76AEC187-14E5-4FB8-ABDB-5ACEE2913AD5}"/>
              </a:ext>
            </a:extLst>
          </p:cNvPr>
          <p:cNvGrpSpPr/>
          <p:nvPr/>
        </p:nvGrpSpPr>
        <p:grpSpPr>
          <a:xfrm>
            <a:off x="5803976" y="2342058"/>
            <a:ext cx="862539" cy="742734"/>
            <a:chOff x="1380965" y="1465124"/>
            <a:chExt cx="2358793" cy="2715991"/>
          </a:xfrm>
          <a:solidFill>
            <a:schemeClr val="accent6">
              <a:lumMod val="40000"/>
              <a:lumOff val="60000"/>
            </a:schemeClr>
          </a:solidFill>
        </p:grpSpPr>
        <p:pic>
          <p:nvPicPr>
            <p:cNvPr id="104" name="Picture 2" descr="E:\002-KIMS BUSINESS\007-04-1-FIVERR\01-PPT-TEMPLATE\COVER-PSD\05-cut-01.png">
              <a:extLst>
                <a:ext uri="{FF2B5EF4-FFF2-40B4-BE49-F238E27FC236}">
                  <a16:creationId xmlns:a16="http://schemas.microsoft.com/office/drawing/2014/main" id="{70FD28E0-0D13-4F65-AD58-D8F80275C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grpFill/>
            <a:extLst/>
          </p:spPr>
        </p:pic>
        <p:grpSp>
          <p:nvGrpSpPr>
            <p:cNvPr id="105" name="Group 24">
              <a:extLst>
                <a:ext uri="{FF2B5EF4-FFF2-40B4-BE49-F238E27FC236}">
                  <a16:creationId xmlns:a16="http://schemas.microsoft.com/office/drawing/2014/main" id="{94516BF8-40AC-475A-91EB-CD8190E2C11A}"/>
                </a:ext>
              </a:extLst>
            </p:cNvPr>
            <p:cNvGrpSpPr/>
            <p:nvPr/>
          </p:nvGrpSpPr>
          <p:grpSpPr>
            <a:xfrm>
              <a:off x="1380965" y="2018710"/>
              <a:ext cx="2358793" cy="1608820"/>
              <a:chOff x="1380965" y="2018710"/>
              <a:chExt cx="2358793" cy="1608820"/>
            </a:xfrm>
            <a:grpFill/>
          </p:grpSpPr>
          <p:sp>
            <p:nvSpPr>
              <p:cNvPr id="106" name="Parallelogram 23">
                <a:extLst>
                  <a:ext uri="{FF2B5EF4-FFF2-40B4-BE49-F238E27FC236}">
                    <a16:creationId xmlns:a16="http://schemas.microsoft.com/office/drawing/2014/main" id="{4E7A65C2-5FAA-4A79-A6B8-0ADFE3C7B297}"/>
                  </a:ext>
                </a:extLst>
              </p:cNvPr>
              <p:cNvSpPr/>
              <p:nvPr/>
            </p:nvSpPr>
            <p:spPr>
              <a:xfrm rot="14414865" flipH="1">
                <a:off x="1487101" y="2457044"/>
                <a:ext cx="661487" cy="873760"/>
              </a:xfrm>
              <a:prstGeom prst="parallelogram">
                <a:avLst>
                  <a:gd name="adj" fmla="val 767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Shape 22">
                <a:extLst>
                  <a:ext uri="{FF2B5EF4-FFF2-40B4-BE49-F238E27FC236}">
                    <a16:creationId xmlns:a16="http://schemas.microsoft.com/office/drawing/2014/main" id="{ED5D4F9A-F3E1-49AE-8F47-06AFD9F9232C}"/>
                  </a:ext>
                </a:extLst>
              </p:cNvPr>
              <p:cNvSpPr/>
              <p:nvPr/>
            </p:nvSpPr>
            <p:spPr>
              <a:xfrm>
                <a:off x="1528771"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8" name="Прямокутник 26"/>
          <p:cNvSpPr/>
          <p:nvPr/>
        </p:nvSpPr>
        <p:spPr>
          <a:xfrm>
            <a:off x="271771" y="1829129"/>
            <a:ext cx="11694160" cy="38974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Activity 1.1 Analysis of Waste Streams in Türkiye</a:t>
            </a:r>
            <a:endParaRPr lang="uk-UA" sz="2000" b="1" dirty="0">
              <a:solidFill>
                <a:schemeClr val="bg1"/>
              </a:solidFill>
              <a:latin typeface="Arial" panose="020B0604020202020204" pitchFamily="34" charset="0"/>
              <a:cs typeface="Arial" panose="020B0604020202020204" pitchFamily="34" charset="0"/>
            </a:endParaRPr>
          </a:p>
        </p:txBody>
      </p:sp>
      <p:sp>
        <p:nvSpPr>
          <p:cNvPr id="109" name="Прямокутник 26"/>
          <p:cNvSpPr/>
          <p:nvPr/>
        </p:nvSpPr>
        <p:spPr>
          <a:xfrm>
            <a:off x="3" y="5908730"/>
            <a:ext cx="12191999" cy="949270"/>
          </a:xfrm>
          <a:prstGeom prst="rect">
            <a:avLst/>
          </a:pr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Current situation in Türkiye will be assessed including collection, current processes applied (recycling, recovery…etc.), uses of recycled or recovered materials, available standards or specifications, market for trade (internal and abroad), demanding sectors</a:t>
            </a:r>
            <a:endParaRPr lang="uk-UA" b="1" dirty="0">
              <a:solidFill>
                <a:schemeClr val="tx1"/>
              </a:solidFill>
              <a:latin typeface="Arial" panose="020B0604020202020204" pitchFamily="34" charset="0"/>
              <a:cs typeface="Arial" panose="020B0604020202020204" pitchFamily="34" charset="0"/>
            </a:endParaRPr>
          </a:p>
        </p:txBody>
      </p:sp>
      <p:sp>
        <p:nvSpPr>
          <p:cNvPr id="67"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48512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3607">
            <a:extLst>
              <a:ext uri="{FF2B5EF4-FFF2-40B4-BE49-F238E27FC236}">
                <a16:creationId xmlns:a16="http://schemas.microsoft.com/office/drawing/2014/main" id="{2C92B390-C93E-4CAC-AEE7-C3752E626ECE}"/>
              </a:ext>
            </a:extLst>
          </p:cNvPr>
          <p:cNvSpPr/>
          <p:nvPr/>
        </p:nvSpPr>
        <p:spPr>
          <a:xfrm>
            <a:off x="270914" y="3139508"/>
            <a:ext cx="2768823" cy="3156360"/>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TextBox 28">
            <a:extLst>
              <a:ext uri="{FF2B5EF4-FFF2-40B4-BE49-F238E27FC236}">
                <a16:creationId xmlns:a16="http://schemas.microsoft.com/office/drawing/2014/main" id="{B951F45F-8A24-46DE-B049-8E43CEE0D828}"/>
              </a:ext>
            </a:extLst>
          </p:cNvPr>
          <p:cNvSpPr txBox="1"/>
          <p:nvPr/>
        </p:nvSpPr>
        <p:spPr>
          <a:xfrm>
            <a:off x="270911" y="2482108"/>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1.1.1</a:t>
            </a:r>
            <a:endParaRPr lang="ko-KR" altLang="en-US" sz="2000" b="1" dirty="0">
              <a:cs typeface="Arial" pitchFamily="34" charset="0"/>
            </a:endParaRPr>
          </a:p>
        </p:txBody>
      </p:sp>
      <p:sp>
        <p:nvSpPr>
          <p:cNvPr id="4" name="Прямоугольник 3"/>
          <p:cNvSpPr/>
          <p:nvPr/>
        </p:nvSpPr>
        <p:spPr>
          <a:xfrm>
            <a:off x="317852" y="3642610"/>
            <a:ext cx="2674940" cy="830997"/>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Guideline on clarification and harmonisation of waste related definitions</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TextBox 33">
            <a:extLst>
              <a:ext uri="{FF2B5EF4-FFF2-40B4-BE49-F238E27FC236}">
                <a16:creationId xmlns:a16="http://schemas.microsoft.com/office/drawing/2014/main" id="{B951F45F-8A24-46DE-B049-8E43CEE0D828}"/>
              </a:ext>
            </a:extLst>
          </p:cNvPr>
          <p:cNvSpPr txBox="1"/>
          <p:nvPr/>
        </p:nvSpPr>
        <p:spPr>
          <a:xfrm>
            <a:off x="3226432" y="2480264"/>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1.1.2</a:t>
            </a:r>
            <a:endParaRPr lang="ko-KR" altLang="en-US" sz="2000" b="1" dirty="0">
              <a:cs typeface="Arial" pitchFamily="34" charset="0"/>
            </a:endParaRPr>
          </a:p>
        </p:txBody>
      </p:sp>
      <p:sp>
        <p:nvSpPr>
          <p:cNvPr id="35" name="TextBox 34">
            <a:extLst>
              <a:ext uri="{FF2B5EF4-FFF2-40B4-BE49-F238E27FC236}">
                <a16:creationId xmlns:a16="http://schemas.microsoft.com/office/drawing/2014/main" id="{B951F45F-8A24-46DE-B049-8E43CEE0D828}"/>
              </a:ext>
            </a:extLst>
          </p:cNvPr>
          <p:cNvSpPr txBox="1"/>
          <p:nvPr/>
        </p:nvSpPr>
        <p:spPr>
          <a:xfrm>
            <a:off x="6248976" y="2480329"/>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1.1.3</a:t>
            </a:r>
            <a:endParaRPr lang="ko-KR" altLang="en-US" sz="2000" b="1" dirty="0">
              <a:cs typeface="Arial" pitchFamily="34" charset="0"/>
            </a:endParaRPr>
          </a:p>
        </p:txBody>
      </p:sp>
      <p:sp>
        <p:nvSpPr>
          <p:cNvPr id="36" name="TextBox 35">
            <a:extLst>
              <a:ext uri="{FF2B5EF4-FFF2-40B4-BE49-F238E27FC236}">
                <a16:creationId xmlns:a16="http://schemas.microsoft.com/office/drawing/2014/main" id="{B951F45F-8A24-46DE-B049-8E43CEE0D828}"/>
              </a:ext>
            </a:extLst>
          </p:cNvPr>
          <p:cNvSpPr txBox="1"/>
          <p:nvPr/>
        </p:nvSpPr>
        <p:spPr>
          <a:xfrm>
            <a:off x="9170200" y="2480265"/>
            <a:ext cx="2768823" cy="400110"/>
          </a:xfrm>
          <a:prstGeom prst="rect">
            <a:avLst/>
          </a:prstGeom>
          <a:solidFill>
            <a:srgbClr val="BFE23E"/>
          </a:solidFill>
        </p:spPr>
        <p:txBody>
          <a:bodyPr wrap="square" rtlCol="0">
            <a:spAutoFit/>
          </a:bodyPr>
          <a:lstStyle/>
          <a:p>
            <a:pPr algn="ctr"/>
            <a:r>
              <a:rPr lang="en-US" altLang="ko-KR" sz="2000" b="1" dirty="0">
                <a:cs typeface="Arial" pitchFamily="34" charset="0"/>
              </a:rPr>
              <a:t>Sub-Activity 1.1.4</a:t>
            </a:r>
            <a:endParaRPr lang="ko-KR" altLang="en-US" sz="2000" b="1" dirty="0">
              <a:cs typeface="Arial" pitchFamily="34" charset="0"/>
            </a:endParaRPr>
          </a:p>
        </p:txBody>
      </p:sp>
      <p:sp>
        <p:nvSpPr>
          <p:cNvPr id="45" name="Rectangle 3607">
            <a:extLst>
              <a:ext uri="{FF2B5EF4-FFF2-40B4-BE49-F238E27FC236}">
                <a16:creationId xmlns:a16="http://schemas.microsoft.com/office/drawing/2014/main" id="{2C92B390-C93E-4CAC-AEE7-C3752E626ECE}"/>
              </a:ext>
            </a:extLst>
          </p:cNvPr>
          <p:cNvSpPr/>
          <p:nvPr/>
        </p:nvSpPr>
        <p:spPr>
          <a:xfrm>
            <a:off x="3226432" y="3139508"/>
            <a:ext cx="2768823" cy="3156361"/>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Rectangle 3607">
            <a:extLst>
              <a:ext uri="{FF2B5EF4-FFF2-40B4-BE49-F238E27FC236}">
                <a16:creationId xmlns:a16="http://schemas.microsoft.com/office/drawing/2014/main" id="{2C92B390-C93E-4CAC-AEE7-C3752E626ECE}"/>
              </a:ext>
            </a:extLst>
          </p:cNvPr>
          <p:cNvSpPr/>
          <p:nvPr/>
        </p:nvSpPr>
        <p:spPr>
          <a:xfrm>
            <a:off x="9170200" y="3139508"/>
            <a:ext cx="2768823" cy="3156360"/>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Прямокутник 26"/>
          <p:cNvSpPr/>
          <p:nvPr/>
        </p:nvSpPr>
        <p:spPr>
          <a:xfrm>
            <a:off x="270911" y="1828799"/>
            <a:ext cx="11694160" cy="3897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Activity 1.1 Analysis of Waste Streams in Türkiye</a:t>
            </a:r>
            <a:endParaRPr lang="uk-UA" sz="2000" b="1" dirty="0">
              <a:solidFill>
                <a:schemeClr val="bg1"/>
              </a:solidFill>
              <a:latin typeface="Arial" panose="020B0604020202020204" pitchFamily="34" charset="0"/>
              <a:cs typeface="Arial" panose="020B0604020202020204" pitchFamily="34" charset="0"/>
            </a:endParaRPr>
          </a:p>
        </p:txBody>
      </p:sp>
      <p:sp>
        <p:nvSpPr>
          <p:cNvPr id="49" name="Прямоугольник 41"/>
          <p:cNvSpPr/>
          <p:nvPr/>
        </p:nvSpPr>
        <p:spPr>
          <a:xfrm>
            <a:off x="1097483" y="3167339"/>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50" name="Прямоугольник 3"/>
          <p:cNvSpPr/>
          <p:nvPr/>
        </p:nvSpPr>
        <p:spPr>
          <a:xfrm>
            <a:off x="3943542" y="3692233"/>
            <a:ext cx="2041759" cy="584775"/>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Questionnaire forms on data collection</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8" name="Прямоугольник 41"/>
          <p:cNvSpPr/>
          <p:nvPr/>
        </p:nvSpPr>
        <p:spPr>
          <a:xfrm>
            <a:off x="10009410" y="3139512"/>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61" name="Прямоугольник 41"/>
          <p:cNvSpPr/>
          <p:nvPr/>
        </p:nvSpPr>
        <p:spPr>
          <a:xfrm>
            <a:off x="4073305" y="3139512"/>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62" name="Rectangle 3607">
            <a:extLst>
              <a:ext uri="{FF2B5EF4-FFF2-40B4-BE49-F238E27FC236}">
                <a16:creationId xmlns:a16="http://schemas.microsoft.com/office/drawing/2014/main" id="{2C92B390-C93E-4CAC-AEE7-C3752E626ECE}"/>
              </a:ext>
            </a:extLst>
          </p:cNvPr>
          <p:cNvSpPr/>
          <p:nvPr/>
        </p:nvSpPr>
        <p:spPr>
          <a:xfrm>
            <a:off x="6248976" y="3139508"/>
            <a:ext cx="2768823" cy="3156360"/>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sp>
        <p:nvSpPr>
          <p:cNvPr id="63" name="Прямоугольник 41"/>
          <p:cNvSpPr/>
          <p:nvPr/>
        </p:nvSpPr>
        <p:spPr>
          <a:xfrm>
            <a:off x="7061800" y="3139512"/>
            <a:ext cx="1042273" cy="307777"/>
          </a:xfrm>
          <a:prstGeom prst="rect">
            <a:avLst/>
          </a:prstGeom>
        </p:spPr>
        <p:txBody>
          <a:bodyPr wrap="none">
            <a:spAutoFit/>
          </a:bodyPr>
          <a:lstStyle/>
          <a:p>
            <a:pPr algn="ctr"/>
            <a:r>
              <a:rPr lang="en-US" sz="1400" b="1" u="sng" cap="all" dirty="0">
                <a:solidFill>
                  <a:srgbClr val="92D050"/>
                </a:solidFill>
                <a:latin typeface="Arial" panose="020B0604020202020204" pitchFamily="34" charset="0"/>
                <a:cs typeface="Arial" panose="020B0604020202020204" pitchFamily="34" charset="0"/>
              </a:rPr>
              <a:t>outputs</a:t>
            </a:r>
            <a:endParaRPr lang="bg-BG" sz="1400" b="1" u="sng" cap="all" dirty="0">
              <a:solidFill>
                <a:srgbClr val="92D050"/>
              </a:solidFill>
              <a:latin typeface="Arial" panose="020B0604020202020204" pitchFamily="34" charset="0"/>
              <a:cs typeface="Arial" panose="020B0604020202020204" pitchFamily="34" charset="0"/>
            </a:endParaRPr>
          </a:p>
        </p:txBody>
      </p:sp>
      <p:sp>
        <p:nvSpPr>
          <p:cNvPr id="64" name="Прямоугольник 3"/>
          <p:cNvSpPr/>
          <p:nvPr/>
        </p:nvSpPr>
        <p:spPr>
          <a:xfrm>
            <a:off x="7328474" y="3642614"/>
            <a:ext cx="1412403" cy="584775"/>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Technical site visits</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5" name="Прямоугольник 3"/>
          <p:cNvSpPr/>
          <p:nvPr/>
        </p:nvSpPr>
        <p:spPr>
          <a:xfrm>
            <a:off x="10100312" y="3642612"/>
            <a:ext cx="1773836" cy="830997"/>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Report on analysis of waste</a:t>
            </a:r>
            <a:r>
              <a:rPr lang="tr-TR" sz="1600" b="1" dirty="0">
                <a:solidFill>
                  <a:schemeClr val="accent1">
                    <a:lumMod val="50000"/>
                  </a:schemeClr>
                </a:solidFill>
                <a:cs typeface="Arial" panose="020B0604020202020204" pitchFamily="34" charset="0"/>
              </a:rPr>
              <a:t> </a:t>
            </a:r>
            <a:r>
              <a:rPr lang="en-US" sz="1600" b="1" dirty="0">
                <a:solidFill>
                  <a:schemeClr val="accent1">
                    <a:lumMod val="50000"/>
                  </a:schemeClr>
                </a:solidFill>
                <a:cs typeface="Arial" panose="020B0604020202020204" pitchFamily="34" charset="0"/>
              </a:rPr>
              <a:t>streams in Türkiye</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6" name="Прямоугольник 3"/>
          <p:cNvSpPr/>
          <p:nvPr/>
        </p:nvSpPr>
        <p:spPr>
          <a:xfrm>
            <a:off x="4157233" y="4729017"/>
            <a:ext cx="1511419" cy="584775"/>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100 filled questionnaires</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7" name="Прямоугольник 3"/>
          <p:cNvSpPr/>
          <p:nvPr/>
        </p:nvSpPr>
        <p:spPr>
          <a:xfrm>
            <a:off x="7328475" y="5039465"/>
            <a:ext cx="1510726" cy="584775"/>
          </a:xfrm>
          <a:prstGeom prst="rect">
            <a:avLst/>
          </a:prstGeom>
        </p:spPr>
        <p:txBody>
          <a:bodyPr wrap="square">
            <a:spAutoFit/>
          </a:bodyPr>
          <a:lstStyle/>
          <a:p>
            <a:pPr lvl="0" algn="just">
              <a:spcAft>
                <a:spcPts val="0"/>
              </a:spcAft>
              <a:buClr>
                <a:srgbClr val="336699"/>
              </a:buClr>
              <a:tabLst>
                <a:tab pos="180340" algn="l"/>
                <a:tab pos="1260475" algn="l"/>
              </a:tabLst>
            </a:pPr>
            <a:r>
              <a:rPr lang="en-US" sz="1600" b="1" dirty="0">
                <a:solidFill>
                  <a:schemeClr val="accent1">
                    <a:lumMod val="50000"/>
                  </a:schemeClr>
                </a:solidFill>
                <a:cs typeface="Arial" panose="020B0604020202020204" pitchFamily="34" charset="0"/>
              </a:rPr>
              <a:t>Company Visits Reports</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8" name="Прямоугольник 3"/>
          <p:cNvSpPr/>
          <p:nvPr/>
        </p:nvSpPr>
        <p:spPr>
          <a:xfrm>
            <a:off x="10097298" y="4947132"/>
            <a:ext cx="1822369" cy="830997"/>
          </a:xfrm>
          <a:prstGeom prst="rect">
            <a:avLst/>
          </a:prstGeom>
        </p:spPr>
        <p:txBody>
          <a:bodyPr wrap="square">
            <a:spAutoFit/>
          </a:bodyPr>
          <a:lstStyle/>
          <a:p>
            <a:pPr lvl="0" algn="just">
              <a:spcAft>
                <a:spcPts val="0"/>
              </a:spcAft>
              <a:buClr>
                <a:srgbClr val="336699"/>
              </a:buClr>
              <a:tabLst>
                <a:tab pos="180340" algn="l"/>
                <a:tab pos="1260475" algn="l"/>
              </a:tabLst>
            </a:pPr>
            <a:r>
              <a:rPr lang="tr-TR" sz="1600" b="1" dirty="0">
                <a:solidFill>
                  <a:schemeClr val="accent1">
                    <a:lumMod val="50000"/>
                  </a:schemeClr>
                </a:solidFill>
                <a:cs typeface="Arial" panose="020B0604020202020204" pitchFamily="34" charset="0"/>
              </a:rPr>
              <a:t>P</a:t>
            </a:r>
            <a:r>
              <a:rPr lang="en-US" sz="1600" b="1" dirty="0" err="1">
                <a:solidFill>
                  <a:schemeClr val="accent1">
                    <a:lumMod val="50000"/>
                  </a:schemeClr>
                </a:solidFill>
                <a:cs typeface="Arial" panose="020B0604020202020204" pitchFamily="34" charset="0"/>
              </a:rPr>
              <a:t>resentation</a:t>
            </a:r>
            <a:r>
              <a:rPr lang="en-US" sz="1600" b="1" dirty="0">
                <a:solidFill>
                  <a:schemeClr val="accent1">
                    <a:lumMod val="50000"/>
                  </a:schemeClr>
                </a:solidFill>
                <a:cs typeface="Arial" panose="020B0604020202020204" pitchFamily="34" charset="0"/>
              </a:rPr>
              <a:t> of main findings for each waste stream</a:t>
            </a:r>
            <a:endParaRPr lang="en-US"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098" name="Picture 2" descr="C:\Disk D\Removable disk _30_06_2017\HP_Selected_Turkey 2023\Visibility\Visibility materials\Brochure_Icons and images\eow icon 6.png"/>
          <p:cNvPicPr>
            <a:picLocks noChangeAspect="1" noChangeArrowheads="1"/>
          </p:cNvPicPr>
          <p:nvPr/>
        </p:nvPicPr>
        <p:blipFill>
          <a:blip r:embed="rId3"/>
          <a:srcRect/>
          <a:stretch>
            <a:fillRect/>
          </a:stretch>
        </p:blipFill>
        <p:spPr bwMode="auto">
          <a:xfrm>
            <a:off x="6248976" y="3486440"/>
            <a:ext cx="1079500" cy="1079500"/>
          </a:xfrm>
          <a:prstGeom prst="rect">
            <a:avLst/>
          </a:prstGeom>
          <a:noFill/>
        </p:spPr>
      </p:pic>
      <p:pic>
        <p:nvPicPr>
          <p:cNvPr id="4099" name="Picture 3" descr="C:\Disk D\Removable disk _30_06_2017\HP_Selected_Turkey 2023\Visibility\Visibility materials\Brochure_Icons and images\eow icon 8.png"/>
          <p:cNvPicPr>
            <a:picLocks noChangeAspect="1" noChangeArrowheads="1"/>
          </p:cNvPicPr>
          <p:nvPr/>
        </p:nvPicPr>
        <p:blipFill>
          <a:blip r:embed="rId4"/>
          <a:srcRect/>
          <a:stretch>
            <a:fillRect/>
          </a:stretch>
        </p:blipFill>
        <p:spPr bwMode="auto">
          <a:xfrm>
            <a:off x="9244728" y="3642614"/>
            <a:ext cx="811967" cy="811967"/>
          </a:xfrm>
          <a:prstGeom prst="rect">
            <a:avLst/>
          </a:prstGeom>
          <a:noFill/>
        </p:spPr>
      </p:pic>
      <p:pic>
        <p:nvPicPr>
          <p:cNvPr id="72" name="Graphic 9" descr="Document">
            <a:extLst>
              <a:ext uri="{FF2B5EF4-FFF2-40B4-BE49-F238E27FC236}">
                <a16:creationId xmlns:a16="http://schemas.microsoft.com/office/drawing/2014/main" id="{A10DA9B0-AB98-4053-AA7B-366D2EED16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2925" y="4664372"/>
            <a:ext cx="744427" cy="744427"/>
          </a:xfrm>
          <a:prstGeom prst="rect">
            <a:avLst/>
          </a:prstGeom>
          <a:solidFill>
            <a:srgbClr val="92D050"/>
          </a:solidFill>
        </p:spPr>
      </p:pic>
      <p:pic>
        <p:nvPicPr>
          <p:cNvPr id="73" name="Graphic 23" descr="Customer review">
            <a:extLst>
              <a:ext uri="{FF2B5EF4-FFF2-40B4-BE49-F238E27FC236}">
                <a16:creationId xmlns:a16="http://schemas.microsoft.com/office/drawing/2014/main" id="{5AB253C4-47AC-4F3D-9FF2-5CE9D05EFA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310359" y="4783125"/>
            <a:ext cx="717112" cy="717112"/>
          </a:xfrm>
          <a:prstGeom prst="rect">
            <a:avLst/>
          </a:prstGeom>
          <a:solidFill>
            <a:srgbClr val="92D050"/>
          </a:solidFill>
        </p:spPr>
      </p:pic>
      <p:pic>
        <p:nvPicPr>
          <p:cNvPr id="74" name="Graphic 21" descr="Checklist">
            <a:extLst>
              <a:ext uri="{FF2B5EF4-FFF2-40B4-BE49-F238E27FC236}">
                <a16:creationId xmlns:a16="http://schemas.microsoft.com/office/drawing/2014/main" id="{DA405B6C-DB25-4EB5-BFE1-081E953B912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310359" y="3692229"/>
            <a:ext cx="633183" cy="633182"/>
          </a:xfrm>
          <a:prstGeom prst="rect">
            <a:avLst/>
          </a:prstGeom>
          <a:solidFill>
            <a:srgbClr val="92D050"/>
          </a:solidFill>
        </p:spPr>
      </p:pic>
      <p:pic>
        <p:nvPicPr>
          <p:cNvPr id="76" name="Picture 75">
            <a:extLst>
              <a:ext uri="{FF2B5EF4-FFF2-40B4-BE49-F238E27FC236}">
                <a16:creationId xmlns:a16="http://schemas.microsoft.com/office/drawing/2014/main" id="{F0B1B6C4-4F13-46FD-94F0-54BB8D41C5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0754" y="5039467"/>
            <a:ext cx="601047" cy="555781"/>
          </a:xfrm>
          <a:prstGeom prst="rect">
            <a:avLst/>
          </a:prstGeom>
          <a:solidFill>
            <a:srgbClr val="92D050"/>
          </a:solidFill>
        </p:spPr>
      </p:pic>
      <p:pic>
        <p:nvPicPr>
          <p:cNvPr id="77" name="Graphic 17" descr="Presentation with pie chart">
            <a:extLst>
              <a:ext uri="{FF2B5EF4-FFF2-40B4-BE49-F238E27FC236}">
                <a16:creationId xmlns:a16="http://schemas.microsoft.com/office/drawing/2014/main" id="{55BD0C08-197F-4547-9A46-6BC2CE7BE09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44728" y="4947134"/>
            <a:ext cx="842679" cy="842679"/>
          </a:xfrm>
          <a:prstGeom prst="rect">
            <a:avLst/>
          </a:prstGeom>
        </p:spPr>
      </p:pic>
      <p:pic>
        <p:nvPicPr>
          <p:cNvPr id="81" name="Graphic 24" descr="Teacher">
            <a:extLst>
              <a:ext uri="{FF2B5EF4-FFF2-40B4-BE49-F238E27FC236}">
                <a16:creationId xmlns:a16="http://schemas.microsoft.com/office/drawing/2014/main" id="{7D8AE39F-3824-4D22-9011-31492B0AB78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618620" y="4622094"/>
            <a:ext cx="789583" cy="789582"/>
          </a:xfrm>
          <a:prstGeom prst="rect">
            <a:avLst/>
          </a:prstGeom>
        </p:spPr>
      </p:pic>
      <p:sp>
        <p:nvSpPr>
          <p:cNvPr id="30"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305751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293494"/>
            <a:ext cx="10654145" cy="456451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Прямоугольник 2"/>
          <p:cNvSpPr/>
          <p:nvPr/>
        </p:nvSpPr>
        <p:spPr>
          <a:xfrm>
            <a:off x="2310344" y="2293495"/>
            <a:ext cx="7596264" cy="3724096"/>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Guidance report on clarification and harmonisation of waste related definitions and concepts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Analysis of both the EU and Turkish legislation - review amended EU Waste Framework Directive, definitions used for statistical purposes by Eurostat and the Organisation for Economic Cooperation and Development (OECD) and Turkish waste related legislation including recent By-Law on Zero Waste, By-Law on Waste Management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Harmonisation of definitions and concepts of waste, municipal waste, hazardous/non-hazardous waste, pre-treatment, prevention, re-use, preparation for re-use, recycling, recovery, disposal, production residue, secondary raw material, alternative fuel, alternative raw material, industrial symbiosis</a:t>
            </a: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by-product, </a:t>
            </a:r>
            <a:r>
              <a:rPr lang="en-US" dirty="0" err="1">
                <a:latin typeface="Arial" panose="020B0604020202020204" pitchFamily="34" charset="0"/>
                <a:cs typeface="Arial" panose="020B0604020202020204" pitchFamily="34" charset="0"/>
              </a:rPr>
              <a:t>en</a:t>
            </a:r>
            <a:r>
              <a:rPr lang="tr-TR"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-of waste</a:t>
            </a:r>
            <a:r>
              <a:rPr lang="tr-TR" dirty="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293495"/>
            <a:ext cx="1959671" cy="1528912"/>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701274" y="1831833"/>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1.1.1</a:t>
            </a:r>
            <a:endParaRPr lang="ko-KR" altLang="en-US" sz="2400" b="1" dirty="0">
              <a:cs typeface="Arial" pitchFamily="34" charset="0"/>
            </a:endParaRPr>
          </a:p>
        </p:txBody>
      </p:sp>
      <p:sp>
        <p:nvSpPr>
          <p:cNvPr id="10"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293495"/>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рямоугольник 2"/>
          <p:cNvSpPr/>
          <p:nvPr/>
        </p:nvSpPr>
        <p:spPr>
          <a:xfrm>
            <a:off x="2230581" y="2503360"/>
            <a:ext cx="7465523" cy="332398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Review of the existing databases such as Waste Declaration System (TABS), Mobile Waste Tracking System (</a:t>
            </a:r>
            <a:r>
              <a:rPr lang="en-US" dirty="0" err="1">
                <a:latin typeface="Arial" panose="020B0604020202020204" pitchFamily="34" charset="0"/>
                <a:cs typeface="Arial" panose="020B0604020202020204" pitchFamily="34" charset="0"/>
              </a:rPr>
              <a:t>MoTAT</a:t>
            </a:r>
            <a:r>
              <a:rPr lang="en-US" dirty="0">
                <a:latin typeface="Arial" panose="020B0604020202020204" pitchFamily="34" charset="0"/>
                <a:cs typeface="Arial" panose="020B0604020202020204" pitchFamily="34" charset="0"/>
              </a:rPr>
              <a:t>), Mass Balance System (KDS), Packaging Information System (ABS), and inventories from other studies, </a:t>
            </a:r>
            <a:r>
              <a:rPr lang="en-US" dirty="0" err="1">
                <a:latin typeface="Arial" panose="020B0604020202020204" pitchFamily="34" charset="0"/>
                <a:cs typeface="Arial" panose="020B0604020202020204" pitchFamily="34" charset="0"/>
              </a:rPr>
              <a:t>TurkStat</a:t>
            </a:r>
            <a:r>
              <a:rPr lang="en-US" dirty="0">
                <a:latin typeface="Arial" panose="020B0604020202020204" pitchFamily="34" charset="0"/>
                <a:cs typeface="Arial" panose="020B0604020202020204" pitchFamily="34" charset="0"/>
              </a:rPr>
              <a:t> database, Industry Databases, data from national and international reports on the field, other relevant studies</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Develop stakeholder matrix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Data collection on waste streams through questionnaires, adapted for each industry and for each type of materials</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Data and information to be compiled for each of 10 waste streams</a:t>
            </a:r>
            <a:endParaRPr lang="en-GB" dirty="0">
              <a:latin typeface="Arial" panose="020B0604020202020204" pitchFamily="34" charset="0"/>
              <a:cs typeface="Arial" panose="020B0604020202020204" pitchFamily="34" charset="0"/>
            </a:endParaRPr>
          </a:p>
        </p:txBody>
      </p:sp>
      <p:pic>
        <p:nvPicPr>
          <p:cNvPr id="17" name="Picture 2" descr="Metal garbage | Stock image | Colour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15" y="2293495"/>
            <a:ext cx="1959671" cy="1528912"/>
          </a:xfrm>
          <a:prstGeom prst="rect">
            <a:avLst/>
          </a:prstGeom>
          <a:solidFill>
            <a:schemeClr val="accent1"/>
          </a:solidFill>
        </p:spPr>
      </p:pic>
      <p:sp>
        <p:nvSpPr>
          <p:cNvPr id="9" name="TextBox 8">
            <a:extLst>
              <a:ext uri="{FF2B5EF4-FFF2-40B4-BE49-F238E27FC236}">
                <a16:creationId xmlns:a16="http://schemas.microsoft.com/office/drawing/2014/main" id="{B951F45F-8A24-46DE-B049-8E43CEE0D828}"/>
              </a:ext>
            </a:extLst>
          </p:cNvPr>
          <p:cNvSpPr txBox="1"/>
          <p:nvPr/>
        </p:nvSpPr>
        <p:spPr>
          <a:xfrm>
            <a:off x="701274" y="1831833"/>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1.1.2</a:t>
            </a:r>
            <a:endParaRPr lang="ko-KR" altLang="en-US" sz="2400" b="1" dirty="0">
              <a:cs typeface="Arial" pitchFamily="34" charset="0"/>
            </a:endParaRPr>
          </a:p>
        </p:txBody>
      </p:sp>
      <p:sp>
        <p:nvSpPr>
          <p:cNvPr id="10"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293495"/>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рямоугольник 2"/>
          <p:cNvSpPr/>
          <p:nvPr/>
        </p:nvSpPr>
        <p:spPr>
          <a:xfrm>
            <a:off x="2230581" y="2684518"/>
            <a:ext cx="7465523" cy="2646878"/>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Technical site visits</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For each waste stream 3 industries will be selected, in total 30 company visits will be conducted</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Aim of the company visits is to support data collection and track the flow of waste streams on site</a:t>
            </a:r>
          </a:p>
          <a:p>
            <a:pPr marL="342900" indent="-342900">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30 Company Visits Reports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One comprehensive report based on 30 company visits</a:t>
            </a:r>
          </a:p>
        </p:txBody>
      </p:sp>
      <p:sp>
        <p:nvSpPr>
          <p:cNvPr id="9" name="TextBox 8">
            <a:extLst>
              <a:ext uri="{FF2B5EF4-FFF2-40B4-BE49-F238E27FC236}">
                <a16:creationId xmlns:a16="http://schemas.microsoft.com/office/drawing/2014/main" id="{B951F45F-8A24-46DE-B049-8E43CEE0D828}"/>
              </a:ext>
            </a:extLst>
          </p:cNvPr>
          <p:cNvSpPr txBox="1"/>
          <p:nvPr/>
        </p:nvSpPr>
        <p:spPr>
          <a:xfrm>
            <a:off x="701274" y="1831833"/>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1.1.3</a:t>
            </a:r>
            <a:endParaRPr lang="ko-KR" altLang="en-US" sz="2400" b="1" dirty="0">
              <a:cs typeface="Arial" pitchFamily="34" charset="0"/>
            </a:endParaRPr>
          </a:p>
        </p:txBody>
      </p:sp>
      <p:pic>
        <p:nvPicPr>
          <p:cNvPr id="10" name="Picture 4" descr="Склобій: продаж, ціна у Вінниці. Прийом склобою від &quot;ТОВ ''Еко Поділля''&quot; -  181242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293499"/>
            <a:ext cx="1738859" cy="1460353"/>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B44A3EBC-A70A-449B-8F35-1718F5CE7287}"/>
              </a:ext>
            </a:extLst>
          </p:cNvPr>
          <p:cNvGrpSpPr/>
          <p:nvPr/>
        </p:nvGrpSpPr>
        <p:grpSpPr>
          <a:xfrm>
            <a:off x="928255" y="2293495"/>
            <a:ext cx="10654145" cy="4176580"/>
            <a:chOff x="-398548" y="1811751"/>
            <a:chExt cx="6020853" cy="1514463"/>
          </a:xfrm>
        </p:grpSpPr>
        <p:sp>
          <p:nvSpPr>
            <p:cNvPr id="11" name="Parallelogram 4">
              <a:extLst>
                <a:ext uri="{FF2B5EF4-FFF2-40B4-BE49-F238E27FC236}">
                  <a16:creationId xmlns:a16="http://schemas.microsoft.com/office/drawing/2014/main" id="{D7CADD9A-7003-42E4-8EB0-7E132F660851}"/>
                </a:ext>
              </a:extLst>
            </p:cNvPr>
            <p:cNvSpPr/>
            <p:nvPr/>
          </p:nvSpPr>
          <p:spPr>
            <a:xfrm>
              <a:off x="-398548" y="1811751"/>
              <a:ext cx="6020853" cy="1304534"/>
            </a:xfrm>
            <a:prstGeom prst="parallelogram">
              <a:avLst/>
            </a:prstGeom>
            <a:solidFill>
              <a:schemeClr val="bg1"/>
            </a:solidFill>
            <a:ln w="63500">
              <a:solidFill>
                <a:srgbClr val="BF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39">
              <a:extLst>
                <a:ext uri="{FF2B5EF4-FFF2-40B4-BE49-F238E27FC236}">
                  <a16:creationId xmlns:a16="http://schemas.microsoft.com/office/drawing/2014/main" id="{C0F8644E-1C52-4D86-9214-9B377E738202}"/>
                </a:ext>
              </a:extLst>
            </p:cNvPr>
            <p:cNvSpPr/>
            <p:nvPr/>
          </p:nvSpPr>
          <p:spPr>
            <a:xfrm>
              <a:off x="1329861" y="1953539"/>
              <a:ext cx="3689575"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rgbClr val="BFE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 name="Прямокутник 5"/>
          <p:cNvSpPr/>
          <p:nvPr/>
        </p:nvSpPr>
        <p:spPr>
          <a:xfrm>
            <a:off x="-1" y="6305843"/>
            <a:ext cx="12192001" cy="55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рямоугольник 2"/>
          <p:cNvSpPr/>
          <p:nvPr/>
        </p:nvSpPr>
        <p:spPr>
          <a:xfrm>
            <a:off x="2230581" y="2684518"/>
            <a:ext cx="7465523" cy="2893100"/>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Comprehensive report on the analysis of selected 10 waste streams in </a:t>
            </a:r>
            <a:r>
              <a:rPr lang="en-US" dirty="0" err="1">
                <a:latin typeface="Arial" panose="020B0604020202020204" pitchFamily="34" charset="0"/>
                <a:cs typeface="Arial" panose="020B0604020202020204" pitchFamily="34" charset="0"/>
              </a:rPr>
              <a:t>Türkiye</a:t>
            </a:r>
            <a:r>
              <a:rPr lang="en-US" dirty="0">
                <a:latin typeface="Arial" panose="020B0604020202020204" pitchFamily="34" charset="0"/>
                <a:cs typeface="Arial" panose="020B0604020202020204" pitchFamily="34" charset="0"/>
              </a:rPr>
              <a:t>, based on Results of the activity 1.1.2 and 1.1.3 </a:t>
            </a: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Environmental and human health impacts, economic and market impacts and social impacts associated with each waste stream will be assessed briefly for the current situation</a:t>
            </a:r>
            <a:endParaRPr lang="uk-UA" dirty="0">
              <a:latin typeface="Arial" panose="020B0604020202020204" pitchFamily="34" charset="0"/>
              <a:cs typeface="Arial" panose="020B0604020202020204" pitchFamily="34" charset="0"/>
            </a:endParaRPr>
          </a:p>
          <a:p>
            <a:pPr marL="342900" indent="-342900">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Prepare a comparison base for impact assessments studies to be conducted in the second component of the project and other future impact assessment studies necessary to introduce end-of-waste criteria for a specific waste stream</a:t>
            </a:r>
            <a:r>
              <a:rPr lang="uk-UA"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B951F45F-8A24-46DE-B049-8E43CEE0D828}"/>
              </a:ext>
            </a:extLst>
          </p:cNvPr>
          <p:cNvSpPr txBox="1"/>
          <p:nvPr/>
        </p:nvSpPr>
        <p:spPr>
          <a:xfrm>
            <a:off x="701274" y="1831833"/>
            <a:ext cx="2768823" cy="461665"/>
          </a:xfrm>
          <a:prstGeom prst="rect">
            <a:avLst/>
          </a:prstGeom>
          <a:solidFill>
            <a:srgbClr val="BFE23E"/>
          </a:solidFill>
        </p:spPr>
        <p:txBody>
          <a:bodyPr wrap="square" rtlCol="0">
            <a:spAutoFit/>
          </a:bodyPr>
          <a:lstStyle/>
          <a:p>
            <a:pPr algn="ctr"/>
            <a:r>
              <a:rPr lang="en-US" altLang="ko-KR" sz="2400" b="1" dirty="0">
                <a:cs typeface="Arial" pitchFamily="34" charset="0"/>
              </a:rPr>
              <a:t>Sub-Activity 1.1.4</a:t>
            </a:r>
            <a:endParaRPr lang="ko-KR" altLang="en-US" sz="2400" b="1" dirty="0">
              <a:cs typeface="Arial" pitchFamily="34" charset="0"/>
            </a:endParaRPr>
          </a:p>
        </p:txBody>
      </p:sp>
      <p:pic>
        <p:nvPicPr>
          <p:cNvPr id="10" name="Picture 4" descr="Склобій: продаж, ціна у Вінниці. Прийом склобою від &quot;ТОВ ''Еко Поділля''&quot; -  181242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293499"/>
            <a:ext cx="1738859" cy="1460353"/>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кутник 26"/>
          <p:cNvSpPr/>
          <p:nvPr/>
        </p:nvSpPr>
        <p:spPr>
          <a:xfrm>
            <a:off x="278115" y="1329407"/>
            <a:ext cx="11694160" cy="3897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Arial" panose="020B0604020202020204" pitchFamily="34" charset="0"/>
                <a:cs typeface="Arial" panose="020B0604020202020204" pitchFamily="34" charset="0"/>
              </a:rPr>
              <a:t>Technical Assistance for Development of End-Of-Waste Concept in Türkiye</a:t>
            </a:r>
          </a:p>
        </p:txBody>
      </p:sp>
    </p:spTree>
    <p:extLst>
      <p:ext uri="{BB962C8B-B14F-4D97-AF65-F5344CB8AC3E}">
        <p14:creationId xmlns:p14="http://schemas.microsoft.com/office/powerpoint/2010/main" val="2699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DCD90FCC66DA8F4C882C689D6817D41B007504FDC5A4F1454E966D0F01ED83E317" ma:contentTypeVersion="27" ma:contentTypeDescription="Create a new document." ma:contentTypeScope="" ma:versionID="15236500c8dc6e29a61a4913a812012f">
  <xsd:schema xmlns:xsd="http://www.w3.org/2001/XMLSchema" xmlns:xs="http://www.w3.org/2001/XMLSchema" xmlns:p="http://schemas.microsoft.com/office/2006/metadata/properties" xmlns:ns2="6cf754aa-c763-497e-ae82-03dd5c96378a" xmlns:ns3="36389baf-d775-4142-9ba9-987d54fbb0d5" xmlns:ns4="d7bf5a8b-bbbf-40f2-b1b5-f294b7bcf1c5" targetNamespace="http://schemas.microsoft.com/office/2006/metadata/properties" ma:root="true" ma:fieldsID="e5e051050eef6a9827a8ca4effb07aa2" ns2:_="" ns3:_="" ns4:_="">
    <xsd:import namespace="6cf754aa-c763-497e-ae82-03dd5c96378a"/>
    <xsd:import namespace="36389baf-d775-4142-9ba9-987d54fbb0d5"/>
    <xsd:import namespace="d7bf5a8b-bbbf-40f2-b1b5-f294b7bcf1c5"/>
    <xsd:element name="properties">
      <xsd:complexType>
        <xsd:sequence>
          <xsd:element name="documentManagement">
            <xsd:complexType>
              <xsd:all>
                <xsd:element ref="ns2:_dlc_DocId" minOccurs="0"/>
                <xsd:element ref="ns2:_dlc_DocIdUrl" minOccurs="0"/>
                <xsd:element ref="ns2:_dlc_DocIdPersistId" minOccurs="0"/>
                <xsd:element ref="ns3:NIRASProjectID" minOccurs="0"/>
                <xsd:element ref="ns3:NIRASCreatedDate" minOccurs="0"/>
                <xsd:element ref="ns2:da20537ee97d477b961033ada76c4a82" minOccurs="0"/>
                <xsd:element ref="ns2:TaxCatchAll" minOccurs="0"/>
                <xsd:element ref="ns2:TaxCatchAllLabel" minOccurs="0"/>
                <xsd:element ref="ns3:DocumentRevisionId" minOccurs="0"/>
                <xsd:element ref="ns3:DocumentRevisionIdPublished" minOccurs="0"/>
                <xsd:element ref="ns3:NIRASRevisionDate" minOccurs="0"/>
                <xsd:element ref="ns2:b20adbee33c84350ab297149ab7609e1" minOccurs="0"/>
                <xsd:element ref="ns3:NIRASScaleTxt" minOccurs="0"/>
                <xsd:element ref="ns3:NIRASSortOrder" minOccurs="0"/>
                <xsd:element ref="ns3:Delivery" minOccurs="0"/>
                <xsd:element ref="ns3:NIRASDocumentNo" minOccurs="0"/>
                <xsd:element ref="ns3:NIRASOldModifiedBy" minOccurs="0"/>
                <xsd:element ref="ns2:o7ddbb95048e4674b1961839f647280e" minOccurs="0"/>
                <xsd:element ref="ns3:NIRASOnFrontPage" minOccurs="0"/>
                <xsd:element ref="ns2:SharedWithUsers" minOccurs="0"/>
                <xsd:element ref="ns2:SharedWithDetails" minOccurs="0"/>
                <xsd:element ref="ns4:MediaServiceMetadata" minOccurs="0"/>
                <xsd:element ref="ns4:MediaServiceFastMetadata" minOccurs="0"/>
                <xsd:element ref="ns4:MediaServiceObjectDetectorVersions" minOccurs="0"/>
                <xsd:element ref="ns4:MediaServiceDateTaken" minOccurs="0"/>
                <xsd:element ref="ns4:MediaLengthInSeconds" minOccurs="0"/>
                <xsd:element ref="ns4:lcf76f155ced4ddcb4097134ff3c332f"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754aa-c763-497e-ae82-03dd5c963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a20537ee97d477b961033ada76c4a82" ma:index="13" nillable="true" ma:taxonomy="true" ma:internalName="da20537ee97d477b961033ada76c4a82" ma:taxonomyFieldName="NIRASQAStatus" ma:displayName="QA Status" ma:default="" ma:fieldId="{da20537e-e97d-477b-9610-33ada76c4a82}" ma:sspId="ab2600de-030e-40a3-a341-c72395049305" ma:termSetId="94d4a05f-61b3-4765-97ef-9ba750d26c81"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d88a2e7-350b-41bd-9917-0f0bd4ac3755}" ma:internalName="TaxCatchAll" ma:showField="CatchAllData" ma:web="6cf754aa-c763-497e-ae82-03dd5c96378a">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0d88a2e7-350b-41bd-9917-0f0bd4ac3755}" ma:internalName="TaxCatchAllLabel" ma:readOnly="true" ma:showField="CatchAllDataLabel" ma:web="6cf754aa-c763-497e-ae82-03dd5c96378a">
      <xsd:complexType>
        <xsd:complexContent>
          <xsd:extension base="dms:MultiChoiceLookup">
            <xsd:sequence>
              <xsd:element name="Value" type="dms:Lookup" maxOccurs="unbounded" minOccurs="0" nillable="true"/>
            </xsd:sequence>
          </xsd:extension>
        </xsd:complexContent>
      </xsd:complexType>
    </xsd:element>
    <xsd:element name="b20adbee33c84350ab297149ab7609e1" ma:index="20" nillable="true" ma:taxonomy="true" ma:internalName="b20adbee33c84350ab297149ab7609e1" ma:taxonomyFieldName="NIRASDocumentKind" ma:displayName="Document content" ma:default="" ma:fieldId="{b20adbee-33c8-4350-ab29-7149ab7609e1}" ma:taxonomyMulti="true" ma:sspId="ab2600de-030e-40a3-a341-c72395049305" ma:termSetId="0c6706ef-2aa8-49e9-8152-ee2cbb588c72" ma:anchorId="00000000-0000-0000-0000-000000000000" ma:open="false" ma:isKeyword="false">
      <xsd:complexType>
        <xsd:sequence>
          <xsd:element ref="pc:Terms" minOccurs="0" maxOccurs="1"/>
        </xsd:sequence>
      </xsd:complexType>
    </xsd:element>
    <xsd:element name="o7ddbb95048e4674b1961839f647280e" ma:index="27" nillable="true" ma:taxonomy="true" ma:internalName="o7ddbb95048e4674b1961839f647280e" ma:taxonomyFieldName="NIRASQAGroup" ma:displayName="Country" ma:default="" ma:fieldId="{87ddbb95-048e-4674-b196-1839f647280e}" ma:taxonomyMulti="true" ma:sspId="ab2600de-030e-40a3-a341-c72395049305" ma:termSetId="6fd9237d-65aa-4da7-afa0-2c7efb1a215c" ma:anchorId="00000000-0000-0000-0000-000000000000" ma:open="false" ma:isKeyword="false">
      <xsd:complexType>
        <xsd:sequence>
          <xsd:element ref="pc:Terms" minOccurs="0" maxOccurs="1"/>
        </xsd:sequence>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389baf-d775-4142-9ba9-987d54fbb0d5" elementFormDefault="qualified">
    <xsd:import namespace="http://schemas.microsoft.com/office/2006/documentManagement/types"/>
    <xsd:import namespace="http://schemas.microsoft.com/office/infopath/2007/PartnerControls"/>
    <xsd:element name="NIRASProjectID" ma:index="11" nillable="true" ma:displayName="Project ID" ma:internalName="NIRASProjectID">
      <xsd:simpleType>
        <xsd:restriction base="dms:Text"/>
      </xsd:simpleType>
    </xsd:element>
    <xsd:element name="NIRASCreatedDate" ma:index="12" nillable="true" ma:displayName="First issue date" ma:format="DateOnly" ma:internalName="NIRASCreatedDate">
      <xsd:simpleType>
        <xsd:restriction base="dms:DateTime"/>
      </xsd:simpleType>
    </xsd:element>
    <xsd:element name="DocumentRevisionId" ma:index="17" nillable="true" ma:displayName="Revision" ma:internalName="DocumentRevisionId">
      <xsd:simpleType>
        <xsd:restriction base="dms:Text"/>
      </xsd:simpleType>
    </xsd:element>
    <xsd:element name="DocumentRevisionIdPublished" ma:index="18" nillable="true" ma:displayName="Last published revision" ma:internalName="DocumentRevisionIdPublished">
      <xsd:simpleType>
        <xsd:restriction base="dms:Text"/>
      </xsd:simpleType>
    </xsd:element>
    <xsd:element name="NIRASRevisionDate" ma:index="19" nillable="true" ma:displayName="Revision date" ma:internalName="NIRASRevisionDate">
      <xsd:simpleType>
        <xsd:restriction base="dms:DateTime"/>
      </xsd:simpleType>
    </xsd:element>
    <xsd:element name="NIRASScaleTxt" ma:index="22" nillable="true" ma:displayName="Scale" ma:internalName="NIRASScaleTxt">
      <xsd:simpleType>
        <xsd:restriction base="dms:Text">
          <xsd:maxLength value="255"/>
        </xsd:restriction>
      </xsd:simpleType>
    </xsd:element>
    <xsd:element name="NIRASSortOrder" ma:index="23" nillable="true" ma:displayName="Sort order" ma:internalName="NIRASSortOrder">
      <xsd:simpleType>
        <xsd:restriction base="dms:Number"/>
      </xsd:simpleType>
    </xsd:element>
    <xsd:element name="Delivery" ma:index="24" nillable="true" ma:displayName="Delivery" ma:list="{f5f8046e-fd62-4819-804e-f55d65bccc8d}" ma:internalName="Delivery" ma:showField="NIRASDocListName" ma:web="6cf754aa-c763-497e-ae82-03dd5c96378a">
      <xsd:complexType>
        <xsd:complexContent>
          <xsd:extension base="dms:MultiChoiceLookup">
            <xsd:sequence>
              <xsd:element name="Value" type="dms:Lookup" maxOccurs="unbounded" minOccurs="0" nillable="true"/>
            </xsd:sequence>
          </xsd:extension>
        </xsd:complexContent>
      </xsd:complexType>
    </xsd:element>
    <xsd:element name="NIRASDocumentNo" ma:index="25" nillable="true" ma:displayName="Old document ID" ma:description="Old document number from source system" ma:internalName="NIRASDocumentNo">
      <xsd:simpleType>
        <xsd:restriction base="dms:Text">
          <xsd:maxLength value="255"/>
        </xsd:restriction>
      </xsd:simpleType>
    </xsd:element>
    <xsd:element name="NIRASOldModifiedBy" ma:index="26" nillable="true" ma:displayName="Old modified by" ma:internalName="NIRASOldModifiedBy">
      <xsd:simpleType>
        <xsd:restriction base="dms:Text">
          <xsd:maxLength value="255"/>
        </xsd:restriction>
      </xsd:simpleType>
    </xsd:element>
    <xsd:element name="NIRASOnFrontPage" ma:index="29" nillable="true" ma:displayName="On front page" ma:default="0" ma:internalName="NIRASOnFrontPag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7bf5a8b-bbbf-40f2-b1b5-f294b7bcf1c5" elementFormDefault="qualified">
    <xsd:import namespace="http://schemas.microsoft.com/office/2006/documentManagement/types"/>
    <xsd:import namespace="http://schemas.microsoft.com/office/infopath/2007/PartnerControls"/>
    <xsd:element name="MediaServiceMetadata" ma:index="32" nillable="true" ma:displayName="MediaServiceMetadata" ma:hidden="true" ma:internalName="MediaServiceMetadata" ma:readOnly="true">
      <xsd:simpleType>
        <xsd:restriction base="dms:Note"/>
      </xsd:simpleType>
    </xsd:element>
    <xsd:element name="MediaServiceFastMetadata" ma:index="33" nillable="true" ma:displayName="MediaServiceFastMetadata" ma:hidden="true" ma:internalName="MediaServiceFastMetadata"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DateTaken" ma:index="35" nillable="true" ma:displayName="MediaServiceDateTaken" ma:hidden="true" ma:indexed="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ab2600de-030e-40a3-a341-c72395049305" ma:termSetId="09814cd3-568e-fe90-9814-8d621ff8fb84" ma:anchorId="fba54fb3-c3e1-fe81-a776-ca4b69148c4d" ma:open="true" ma:isKeyword="false">
      <xsd:complexType>
        <xsd:sequence>
          <xsd:element ref="pc:Terms" minOccurs="0" maxOccurs="1"/>
        </xsd:sequence>
      </xsd:complexType>
    </xsd:element>
    <xsd:element name="MediaServiceOCR" ma:index="39" nillable="true" ma:displayName="Extracted Text" ma:internalName="MediaServiceOCR"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20537ee97d477b961033ada76c4a82 xmlns="6cf754aa-c763-497e-ae82-03dd5c96378a">
      <Terms xmlns="http://schemas.microsoft.com/office/infopath/2007/PartnerControls"/>
    </da20537ee97d477b961033ada76c4a82>
    <TaxCatchAll xmlns="6cf754aa-c763-497e-ae82-03dd5c96378a" xsi:nil="true"/>
    <NIRASOnFrontPage xmlns="36389baf-d775-4142-9ba9-987d54fbb0d5">false</NIRASOnFrontPage>
    <NIRASProjectID xmlns="36389baf-d775-4142-9ba9-987d54fbb0d5" xsi:nil="true"/>
    <NIRASCreatedDate xmlns="36389baf-d775-4142-9ba9-987d54fbb0d5" xsi:nil="true"/>
    <b20adbee33c84350ab297149ab7609e1 xmlns="6cf754aa-c763-497e-ae82-03dd5c96378a">
      <Terms xmlns="http://schemas.microsoft.com/office/infopath/2007/PartnerControls"/>
    </b20adbee33c84350ab297149ab7609e1>
    <NIRASScaleTxt xmlns="36389baf-d775-4142-9ba9-987d54fbb0d5" xsi:nil="true"/>
    <Delivery xmlns="36389baf-d775-4142-9ba9-987d54fbb0d5" xsi:nil="true"/>
    <NIRASDocumentNo xmlns="36389baf-d775-4142-9ba9-987d54fbb0d5" xsi:nil="true"/>
    <DocumentRevisionIdPublished xmlns="36389baf-d775-4142-9ba9-987d54fbb0d5" xsi:nil="true"/>
    <DocumentRevisionId xmlns="36389baf-d775-4142-9ba9-987d54fbb0d5" xsi:nil="true"/>
    <NIRASRevisionDate xmlns="36389baf-d775-4142-9ba9-987d54fbb0d5" xsi:nil="true"/>
    <NIRASSortOrder xmlns="36389baf-d775-4142-9ba9-987d54fbb0d5" xsi:nil="true"/>
    <NIRASOldModifiedBy xmlns="36389baf-d775-4142-9ba9-987d54fbb0d5" xsi:nil="true"/>
    <o7ddbb95048e4674b1961839f647280e xmlns="6cf754aa-c763-497e-ae82-03dd5c96378a">
      <Terms xmlns="http://schemas.microsoft.com/office/infopath/2007/PartnerControls"/>
    </o7ddbb95048e4674b1961839f647280e>
    <_dlc_DocId xmlns="6cf754aa-c763-497e-ae82-03dd5c96378a">4TR5YJSCXHXP-945182014-70</_dlc_DocId>
    <_dlc_DocIdUrl xmlns="6cf754aa-c763-497e-ae82-03dd5c96378a">
      <Url>https://niras.sharepoint.com/sites/CVPT012124EX/_layouts/15/DocIdRedir.aspx?ID=4TR5YJSCXHXP-945182014-70</Url>
      <Description>4TR5YJSCXHXP-945182014-70</Description>
    </_dlc_DocIdUrl>
    <lcf76f155ced4ddcb4097134ff3c332f xmlns="d7bf5a8b-bbbf-40f2-b1b5-f294b7bcf1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9BC233-A9F7-47C1-8397-65883D9F6C24}"/>
</file>

<file path=customXml/itemProps2.xml><?xml version="1.0" encoding="utf-8"?>
<ds:datastoreItem xmlns:ds="http://schemas.openxmlformats.org/officeDocument/2006/customXml" ds:itemID="{29A9D463-3F34-4149-A19F-2C0E98444E7E}"/>
</file>

<file path=customXml/itemProps3.xml><?xml version="1.0" encoding="utf-8"?>
<ds:datastoreItem xmlns:ds="http://schemas.openxmlformats.org/officeDocument/2006/customXml" ds:itemID="{B2D1FAB3-6164-4C8C-AAAA-DCCB05E6F575}"/>
</file>

<file path=customXml/itemProps4.xml><?xml version="1.0" encoding="utf-8"?>
<ds:datastoreItem xmlns:ds="http://schemas.openxmlformats.org/officeDocument/2006/customXml" ds:itemID="{9267C4B2-D295-4560-A56D-E975B2A0E6DF}"/>
</file>

<file path=docProps/app.xml><?xml version="1.0" encoding="utf-8"?>
<Properties xmlns="http://schemas.openxmlformats.org/officeDocument/2006/extended-properties" xmlns:vt="http://schemas.openxmlformats.org/officeDocument/2006/docPropsVTypes">
  <Template/>
  <TotalTime>1772</TotalTime>
  <Words>2725</Words>
  <Application>Microsoft Office PowerPoint</Application>
  <PresentationFormat>Widescreen</PresentationFormat>
  <Paragraphs>284</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맑은 고딕</vt:lpstr>
      <vt:lpstr>宋体</vt:lpstr>
      <vt:lpstr>Arial</vt:lpstr>
      <vt:lpstr>Calibri</vt:lpstr>
      <vt:lpstr>Century Gothic</vt:lpstr>
      <vt:lpstr>Lato Light</vt:lpstr>
      <vt:lpstr>Segoe UI</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gizem akgulgil</dc:creator>
  <cp:lastModifiedBy>COSME Project</cp:lastModifiedBy>
  <cp:revision>162</cp:revision>
  <dcterms:created xsi:type="dcterms:W3CDTF">2019-08-01T13:31:46Z</dcterms:created>
  <dcterms:modified xsi:type="dcterms:W3CDTF">2023-06-15T06:38:01Z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lyLanguageRun">
    <vt:lpwstr>true</vt:lpwstr>
  </property>
  <property fmtid="{D5CDD505-2E9C-101B-9397-08002B2CF9AE}" pid="3" name="ContentTypeId">
    <vt:lpwstr>0x010100DCD90FCC66DA8F4C882C689D6817D41B007504FDC5A4F1454E966D0F01ED83E317</vt:lpwstr>
  </property>
  <property fmtid="{D5CDD505-2E9C-101B-9397-08002B2CF9AE}" pid="4" name="_dlc_DocIdItemGuid">
    <vt:lpwstr>12873a29-d63e-488e-a019-92ad797893aa</vt:lpwstr>
  </property>
</Properties>
</file>