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60" r:id="rId5"/>
  </p:sldMasterIdLst>
  <p:sldIdLst>
    <p:sldId id="256" r:id="rId6"/>
    <p:sldId id="298" r:id="rId7"/>
    <p:sldId id="295" r:id="rId8"/>
    <p:sldId id="296" r:id="rId9"/>
    <p:sldId id="268" r:id="rId10"/>
    <p:sldId id="29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weł Suśniak (PAW)" initials="PS(" lastIdx="1" clrIdx="0">
    <p:extLst>
      <p:ext uri="{19B8F6BF-5375-455C-9EA6-DF929625EA0E}">
        <p15:presenceInfo xmlns:p15="http://schemas.microsoft.com/office/powerpoint/2012/main" userId="S::PAW@NIRAS-IC.PL::736355bf-973a-499d-ac1a-6300c7e8cdf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798111-10E9-4DBE-9BE3-5F9EEED8DD64}" v="20" dt="2023-06-14T18:49:01.3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8" autoAdjust="0"/>
    <p:restoredTop sz="94660"/>
  </p:normalViewPr>
  <p:slideViewPr>
    <p:cSldViewPr snapToGrid="0" snapToObjects="1">
      <p:cViewPr varScale="1">
        <p:scale>
          <a:sx n="59" d="100"/>
          <a:sy n="59" d="100"/>
        </p:scale>
        <p:origin x="880" y="60"/>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130426"/>
            <a:ext cx="10363200" cy="1470025"/>
          </a:xfrm>
          <a:prstGeom prst="rect">
            <a:avLst/>
          </a:prstGeom>
        </p:spPr>
        <p:txBody>
          <a:bodyPr/>
          <a:lstStyle>
            <a:lvl1pPr>
              <a:defRPr>
                <a:solidFill>
                  <a:schemeClr val="tx1"/>
                </a:solidFill>
              </a:defRPr>
            </a:lvl1pPr>
          </a:lstStyle>
          <a:p>
            <a:pPr algn="ctr">
              <a:defRPr/>
            </a:pPr>
            <a:r>
              <a:rPr lang="tr-TR" sz="4400" b="1" dirty="0">
                <a:solidFill>
                  <a:schemeClr val="bg1"/>
                </a:solidFill>
                <a:latin typeface="Arial" panose="020B0604020202020204" pitchFamily="34" charset="0"/>
              </a:rPr>
              <a:t>Metodolojisi Oluşturularak Suların Tarımsal Kirliliğe Karşı Suların Korunması Projesi</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Click to edit Master subtitle style</a:t>
            </a:r>
            <a:endParaRPr lang="en-US"/>
          </a:p>
        </p:txBody>
      </p:sp>
      <p:pic>
        <p:nvPicPr>
          <p:cNvPr id="5" name="Picture 4" descr="A close up of a logo&#10;&#10;Description automatically generated with low confidence">
            <a:extLst>
              <a:ext uri="{FF2B5EF4-FFF2-40B4-BE49-F238E27FC236}">
                <a16:creationId xmlns:a16="http://schemas.microsoft.com/office/drawing/2014/main" id="{993F1E2D-2EE1-089E-DE2B-6EAFB9B5A8B3}"/>
              </a:ext>
            </a:extLst>
          </p:cNvPr>
          <p:cNvPicPr>
            <a:picLocks noChangeAspect="1"/>
          </p:cNvPicPr>
          <p:nvPr userDrawn="1"/>
        </p:nvPicPr>
        <p:blipFill rotWithShape="1">
          <a:blip r:embed="rId2"/>
          <a:srcRect t="22220" b="24215"/>
          <a:stretch/>
        </p:blipFill>
        <p:spPr>
          <a:xfrm>
            <a:off x="1056000" y="6134099"/>
            <a:ext cx="10080000" cy="695326"/>
          </a:xfrm>
          <a:prstGeom prst="rect">
            <a:avLst/>
          </a:prstGeom>
        </p:spPr>
      </p:pic>
    </p:spTree>
    <p:extLst>
      <p:ext uri="{BB962C8B-B14F-4D97-AF65-F5344CB8AC3E}">
        <p14:creationId xmlns:p14="http://schemas.microsoft.com/office/powerpoint/2010/main" val="763300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tr-TR"/>
              <a:t>Click to edit Master title style</a:t>
            </a:r>
            <a:endParaRPr lang="en-US"/>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10"/>
          </p:nvPr>
        </p:nvSpPr>
        <p:spPr/>
        <p:txBody>
          <a:bodyPr/>
          <a:lstStyle/>
          <a:p>
            <a:fld id="{C0297F02-C4DA-374C-BDD0-899B50B40B25}" type="datetimeFigureOut">
              <a:rPr lang="en-US" smtClean="0"/>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BF92E-1F21-5049-8527-CC168C76B754}" type="slidenum">
              <a:rPr lang="en-US" smtClean="0"/>
              <a:t>‹#›</a:t>
            </a:fld>
            <a:endParaRPr lang="en-US"/>
          </a:p>
        </p:txBody>
      </p:sp>
    </p:spTree>
    <p:extLst>
      <p:ext uri="{BB962C8B-B14F-4D97-AF65-F5344CB8AC3E}">
        <p14:creationId xmlns:p14="http://schemas.microsoft.com/office/powerpoint/2010/main" val="2606107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tr-TR"/>
              <a:t>Click to edit Master title style</a:t>
            </a:r>
            <a:endParaRPr lang="en-US"/>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10"/>
          </p:nvPr>
        </p:nvSpPr>
        <p:spPr/>
        <p:txBody>
          <a:bodyPr/>
          <a:lstStyle/>
          <a:p>
            <a:fld id="{C0297F02-C4DA-374C-BDD0-899B50B40B25}" type="datetimeFigureOut">
              <a:rPr lang="en-US" smtClean="0"/>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BF92E-1F21-5049-8527-CC168C76B754}" type="slidenum">
              <a:rPr lang="en-US" smtClean="0"/>
              <a:t>‹#›</a:t>
            </a:fld>
            <a:endParaRPr lang="en-US"/>
          </a:p>
        </p:txBody>
      </p:sp>
    </p:spTree>
    <p:extLst>
      <p:ext uri="{BB962C8B-B14F-4D97-AF65-F5344CB8AC3E}">
        <p14:creationId xmlns:p14="http://schemas.microsoft.com/office/powerpoint/2010/main" val="3083411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tr-TR"/>
              <a:t>Click to edit Master title style</a:t>
            </a:r>
            <a:endParaRPr lang="en-US"/>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10"/>
          </p:nvPr>
        </p:nvSpPr>
        <p:spPr/>
        <p:txBody>
          <a:bodyPr/>
          <a:lstStyle/>
          <a:p>
            <a:fld id="{C0297F02-C4DA-374C-BDD0-899B50B40B25}" type="datetimeFigureOut">
              <a:rPr lang="en-US" smtClean="0"/>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BF92E-1F21-5049-8527-CC168C76B754}" type="slidenum">
              <a:rPr lang="en-US" smtClean="0"/>
              <a:t>‹#›</a:t>
            </a:fld>
            <a:endParaRPr lang="en-US"/>
          </a:p>
        </p:txBody>
      </p:sp>
    </p:spTree>
    <p:extLst>
      <p:ext uri="{BB962C8B-B14F-4D97-AF65-F5344CB8AC3E}">
        <p14:creationId xmlns:p14="http://schemas.microsoft.com/office/powerpoint/2010/main" val="3418650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tr-TR"/>
              <a:t>Click to edit Master title style</a:t>
            </a:r>
            <a:endParaRPr lang="en-US"/>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Click to edit Master text styles</a:t>
            </a:r>
          </a:p>
        </p:txBody>
      </p:sp>
      <p:sp>
        <p:nvSpPr>
          <p:cNvPr id="4" name="Date Placeholder 3"/>
          <p:cNvSpPr>
            <a:spLocks noGrp="1"/>
          </p:cNvSpPr>
          <p:nvPr>
            <p:ph type="dt" sz="half" idx="10"/>
          </p:nvPr>
        </p:nvSpPr>
        <p:spPr/>
        <p:txBody>
          <a:bodyPr/>
          <a:lstStyle/>
          <a:p>
            <a:fld id="{C0297F02-C4DA-374C-BDD0-899B50B40B25}" type="datetimeFigureOut">
              <a:rPr lang="en-US" smtClean="0"/>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BF92E-1F21-5049-8527-CC168C76B754}" type="slidenum">
              <a:rPr lang="en-US" smtClean="0"/>
              <a:t>‹#›</a:t>
            </a:fld>
            <a:endParaRPr lang="en-US"/>
          </a:p>
        </p:txBody>
      </p:sp>
    </p:spTree>
    <p:extLst>
      <p:ext uri="{BB962C8B-B14F-4D97-AF65-F5344CB8AC3E}">
        <p14:creationId xmlns:p14="http://schemas.microsoft.com/office/powerpoint/2010/main" val="260857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tr-TR"/>
              <a:t>Click to edit Master title style</a:t>
            </a:r>
            <a:endParaRPr lang="en-US"/>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5" name="Date Placeholder 4"/>
          <p:cNvSpPr>
            <a:spLocks noGrp="1"/>
          </p:cNvSpPr>
          <p:nvPr>
            <p:ph type="dt" sz="half" idx="10"/>
          </p:nvPr>
        </p:nvSpPr>
        <p:spPr/>
        <p:txBody>
          <a:bodyPr/>
          <a:lstStyle/>
          <a:p>
            <a:fld id="{C0297F02-C4DA-374C-BDD0-899B50B40B25}" type="datetimeFigureOut">
              <a:rPr lang="en-US" smtClean="0"/>
              <a:t>6/14/2023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8BF92E-1F21-5049-8527-CC168C76B754}" type="slidenum">
              <a:rPr lang="en-US" smtClean="0"/>
              <a:t>‹#›</a:t>
            </a:fld>
            <a:endParaRPr lang="en-US"/>
          </a:p>
        </p:txBody>
      </p:sp>
    </p:spTree>
    <p:extLst>
      <p:ext uri="{BB962C8B-B14F-4D97-AF65-F5344CB8AC3E}">
        <p14:creationId xmlns:p14="http://schemas.microsoft.com/office/powerpoint/2010/main" val="3906051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tr-TR"/>
              <a:t>Click to edit Master title style</a:t>
            </a:r>
            <a:endParaRPr lang="en-US"/>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7" name="Date Placeholder 6"/>
          <p:cNvSpPr>
            <a:spLocks noGrp="1"/>
          </p:cNvSpPr>
          <p:nvPr>
            <p:ph type="dt" sz="half" idx="10"/>
          </p:nvPr>
        </p:nvSpPr>
        <p:spPr/>
        <p:txBody>
          <a:bodyPr/>
          <a:lstStyle/>
          <a:p>
            <a:fld id="{C0297F02-C4DA-374C-BDD0-899B50B40B25}" type="datetimeFigureOut">
              <a:rPr lang="en-US" smtClean="0"/>
              <a:t>6/14/2023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8BF92E-1F21-5049-8527-CC168C76B754}" type="slidenum">
              <a:rPr lang="en-US" smtClean="0"/>
              <a:t>‹#›</a:t>
            </a:fld>
            <a:endParaRPr lang="en-US"/>
          </a:p>
        </p:txBody>
      </p:sp>
    </p:spTree>
    <p:extLst>
      <p:ext uri="{BB962C8B-B14F-4D97-AF65-F5344CB8AC3E}">
        <p14:creationId xmlns:p14="http://schemas.microsoft.com/office/powerpoint/2010/main" val="1746037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tr-TR"/>
              <a:t>Click to edit Master title style</a:t>
            </a:r>
            <a:endParaRPr lang="en-US"/>
          </a:p>
        </p:txBody>
      </p:sp>
      <p:sp>
        <p:nvSpPr>
          <p:cNvPr id="3" name="Date Placeholder 2"/>
          <p:cNvSpPr>
            <a:spLocks noGrp="1"/>
          </p:cNvSpPr>
          <p:nvPr>
            <p:ph type="dt" sz="half" idx="10"/>
          </p:nvPr>
        </p:nvSpPr>
        <p:spPr/>
        <p:txBody>
          <a:bodyPr/>
          <a:lstStyle/>
          <a:p>
            <a:fld id="{C0297F02-C4DA-374C-BDD0-899B50B40B25}" type="datetimeFigureOut">
              <a:rPr lang="en-US" smtClean="0"/>
              <a:t>6/14/2023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8BF92E-1F21-5049-8527-CC168C76B754}" type="slidenum">
              <a:rPr lang="en-US" smtClean="0"/>
              <a:t>‹#›</a:t>
            </a:fld>
            <a:endParaRPr lang="en-US"/>
          </a:p>
        </p:txBody>
      </p:sp>
    </p:spTree>
    <p:extLst>
      <p:ext uri="{BB962C8B-B14F-4D97-AF65-F5344CB8AC3E}">
        <p14:creationId xmlns:p14="http://schemas.microsoft.com/office/powerpoint/2010/main" val="1089960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297F02-C4DA-374C-BDD0-899B50B40B25}" type="datetimeFigureOut">
              <a:rPr lang="en-US" smtClean="0"/>
              <a:t>6/14/2023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8BF92E-1F21-5049-8527-CC168C76B754}" type="slidenum">
              <a:rPr lang="en-US" smtClean="0"/>
              <a:t>‹#›</a:t>
            </a:fld>
            <a:endParaRPr lang="en-US"/>
          </a:p>
        </p:txBody>
      </p:sp>
    </p:spTree>
    <p:extLst>
      <p:ext uri="{BB962C8B-B14F-4D97-AF65-F5344CB8AC3E}">
        <p14:creationId xmlns:p14="http://schemas.microsoft.com/office/powerpoint/2010/main" val="4012651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tr-TR"/>
              <a:t>Click to edit Master title style</a:t>
            </a:r>
            <a:endParaRPr lang="en-US"/>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Click to edit Master text styles</a:t>
            </a:r>
          </a:p>
        </p:txBody>
      </p:sp>
      <p:sp>
        <p:nvSpPr>
          <p:cNvPr id="5" name="Date Placeholder 4"/>
          <p:cNvSpPr>
            <a:spLocks noGrp="1"/>
          </p:cNvSpPr>
          <p:nvPr>
            <p:ph type="dt" sz="half" idx="10"/>
          </p:nvPr>
        </p:nvSpPr>
        <p:spPr/>
        <p:txBody>
          <a:bodyPr/>
          <a:lstStyle/>
          <a:p>
            <a:fld id="{C0297F02-C4DA-374C-BDD0-899B50B40B25}" type="datetimeFigureOut">
              <a:rPr lang="en-US" smtClean="0"/>
              <a:t>6/14/2023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8BF92E-1F21-5049-8527-CC168C76B754}" type="slidenum">
              <a:rPr lang="en-US" smtClean="0"/>
              <a:t>‹#›</a:t>
            </a:fld>
            <a:endParaRPr lang="en-US"/>
          </a:p>
        </p:txBody>
      </p:sp>
    </p:spTree>
    <p:extLst>
      <p:ext uri="{BB962C8B-B14F-4D97-AF65-F5344CB8AC3E}">
        <p14:creationId xmlns:p14="http://schemas.microsoft.com/office/powerpoint/2010/main" val="3174977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tr-TR"/>
              <a:t>Click to edit Master title style</a:t>
            </a:r>
            <a:endParaRPr lang="en-US"/>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Click to edit Master text styles</a:t>
            </a:r>
          </a:p>
        </p:txBody>
      </p:sp>
      <p:sp>
        <p:nvSpPr>
          <p:cNvPr id="5" name="Date Placeholder 4"/>
          <p:cNvSpPr>
            <a:spLocks noGrp="1"/>
          </p:cNvSpPr>
          <p:nvPr>
            <p:ph type="dt" sz="half" idx="10"/>
          </p:nvPr>
        </p:nvSpPr>
        <p:spPr/>
        <p:txBody>
          <a:bodyPr/>
          <a:lstStyle/>
          <a:p>
            <a:fld id="{C0297F02-C4DA-374C-BDD0-899B50B40B25}" type="datetimeFigureOut">
              <a:rPr lang="en-US" smtClean="0"/>
              <a:t>6/14/2023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8BF92E-1F21-5049-8527-CC168C76B754}" type="slidenum">
              <a:rPr lang="en-US" smtClean="0"/>
              <a:t>‹#›</a:t>
            </a:fld>
            <a:endParaRPr lang="en-US"/>
          </a:p>
        </p:txBody>
      </p:sp>
    </p:spTree>
    <p:extLst>
      <p:ext uri="{BB962C8B-B14F-4D97-AF65-F5344CB8AC3E}">
        <p14:creationId xmlns:p14="http://schemas.microsoft.com/office/powerpoint/2010/main" val="2000085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297F02-C4DA-374C-BDD0-899B50B40B25}" type="datetimeFigureOut">
              <a:rPr lang="en-US" smtClean="0"/>
              <a:t>6/14/2023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8BF92E-1F21-5049-8527-CC168C76B754}" type="slidenum">
              <a:rPr lang="en-US" smtClean="0"/>
              <a:t>‹#›</a:t>
            </a:fld>
            <a:endParaRPr lang="en-US"/>
          </a:p>
        </p:txBody>
      </p:sp>
      <p:sp>
        <p:nvSpPr>
          <p:cNvPr id="14" name="TextBox 13">
            <a:extLst>
              <a:ext uri="{FF2B5EF4-FFF2-40B4-BE49-F238E27FC236}">
                <a16:creationId xmlns:a16="http://schemas.microsoft.com/office/drawing/2014/main" id="{8DC07BB0-367C-4531-9828-27DCB5E936FD}"/>
              </a:ext>
            </a:extLst>
          </p:cNvPr>
          <p:cNvSpPr txBox="1"/>
          <p:nvPr userDrawn="1"/>
        </p:nvSpPr>
        <p:spPr>
          <a:xfrm>
            <a:off x="576000" y="1386783"/>
            <a:ext cx="11040000" cy="276999"/>
          </a:xfrm>
          <a:prstGeom prst="rect">
            <a:avLst/>
          </a:prstGeom>
          <a:noFill/>
          <a:ln w="12700">
            <a:solidFill>
              <a:schemeClr val="bg1">
                <a:lumMod val="50000"/>
              </a:schemeClr>
            </a:solidFill>
          </a:ln>
        </p:spPr>
        <p:txBody>
          <a:bodyPr wrap="square" rtlCol="0">
            <a:spAutoFit/>
          </a:bodyPr>
          <a:lstStyle/>
          <a:p>
            <a:pPr algn="ctr">
              <a:defRPr/>
            </a:pPr>
            <a:r>
              <a:rPr lang="tr-TR" sz="1200" noProof="0"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rPr>
              <a:t>Technical Assistance for Development of End-Of-Waste Concept in Türkiye</a:t>
            </a:r>
            <a:endParaRPr lang="en-GB" sz="1800" dirty="0">
              <a:solidFill>
                <a:schemeClr val="bg1">
                  <a:lumMod val="50000"/>
                </a:schemeClr>
              </a:solidFill>
              <a:effectLst>
                <a:outerShdw blurRad="38100" dist="38100" dir="2700000" algn="tl">
                  <a:srgbClr val="000000">
                    <a:alpha val="43137"/>
                  </a:srgbClr>
                </a:outerShdw>
              </a:effectLst>
              <a:latin typeface="Arial"/>
              <a:cs typeface="Arial"/>
            </a:endParaRPr>
          </a:p>
        </p:txBody>
      </p:sp>
      <p:pic>
        <p:nvPicPr>
          <p:cNvPr id="11" name="Picture 10">
            <a:extLst>
              <a:ext uri="{FF2B5EF4-FFF2-40B4-BE49-F238E27FC236}">
                <a16:creationId xmlns:a16="http://schemas.microsoft.com/office/drawing/2014/main" id="{4F4EA561-1941-1A89-E607-DB365AA36BF9}"/>
              </a:ext>
            </a:extLst>
          </p:cNvPr>
          <p:cNvPicPr>
            <a:picLocks noChangeAspect="1"/>
          </p:cNvPicPr>
          <p:nvPr userDrawn="1"/>
        </p:nvPicPr>
        <p:blipFill>
          <a:blip r:embed="rId13"/>
          <a:stretch>
            <a:fillRect/>
          </a:stretch>
        </p:blipFill>
        <p:spPr>
          <a:xfrm>
            <a:off x="5016000" y="54592"/>
            <a:ext cx="2160000" cy="1200874"/>
          </a:xfrm>
          <a:prstGeom prst="rect">
            <a:avLst/>
          </a:prstGeom>
        </p:spPr>
      </p:pic>
    </p:spTree>
    <p:extLst>
      <p:ext uri="{BB962C8B-B14F-4D97-AF65-F5344CB8AC3E}">
        <p14:creationId xmlns:p14="http://schemas.microsoft.com/office/powerpoint/2010/main" val="23821469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jp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389888"/>
            <a:ext cx="12192000" cy="4672584"/>
          </a:xfrm>
          <a:prstGeom prst="rect">
            <a:avLst/>
          </a:prstGeom>
          <a:solidFill>
            <a:schemeClr val="tx2"/>
          </a:solidFill>
          <a:ln>
            <a:noFill/>
          </a:ln>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cs typeface="Arial"/>
            </a:endParaRPr>
          </a:p>
        </p:txBody>
      </p:sp>
      <p:sp>
        <p:nvSpPr>
          <p:cNvPr id="10" name="TextBox 9"/>
          <p:cNvSpPr txBox="1"/>
          <p:nvPr/>
        </p:nvSpPr>
        <p:spPr>
          <a:xfrm>
            <a:off x="2136000" y="1529922"/>
            <a:ext cx="7920000" cy="1046440"/>
          </a:xfrm>
          <a:prstGeom prst="rect">
            <a:avLst/>
          </a:prstGeom>
          <a:noFill/>
        </p:spPr>
        <p:txBody>
          <a:bodyPr wrap="square" rtlCol="0">
            <a:spAutoFit/>
          </a:bodyPr>
          <a:lstStyle/>
          <a:p>
            <a:pPr algn="ctr"/>
            <a:r>
              <a:rPr lang="tr-TR" sz="1600" b="1" dirty="0">
                <a:solidFill>
                  <a:schemeClr val="bg1"/>
                </a:solidFill>
                <a:latin typeface="Arial"/>
                <a:cs typeface="Arial"/>
              </a:rPr>
              <a:t>Technical Assistance for Development of End-Of-Waste Concept in Türkiye</a:t>
            </a:r>
            <a:endParaRPr lang="en-GB" sz="1600" b="1" dirty="0">
              <a:solidFill>
                <a:schemeClr val="bg1"/>
              </a:solidFill>
              <a:latin typeface="Arial"/>
              <a:cs typeface="Arial"/>
            </a:endParaRPr>
          </a:p>
          <a:p>
            <a:pPr algn="ctr"/>
            <a:endParaRPr lang="en-GB" sz="1600" b="1" dirty="0">
              <a:solidFill>
                <a:schemeClr val="bg1"/>
              </a:solidFill>
              <a:latin typeface="Arial"/>
              <a:cs typeface="Arial"/>
            </a:endParaRPr>
          </a:p>
          <a:p>
            <a:pPr algn="ctr"/>
            <a:r>
              <a:rPr lang="tr-TR" sz="1400" b="1" dirty="0">
                <a:solidFill>
                  <a:schemeClr val="bg1"/>
                </a:solidFill>
                <a:latin typeface="Arial"/>
                <a:cs typeface="Arial"/>
              </a:rPr>
              <a:t>TR2018 ESOP MI A2.05 / SER / 31</a:t>
            </a:r>
            <a:endParaRPr lang="en-GB" sz="1400" b="1" dirty="0">
              <a:solidFill>
                <a:schemeClr val="bg1"/>
              </a:solidFill>
              <a:latin typeface="Arial"/>
              <a:cs typeface="Arial"/>
            </a:endParaRPr>
          </a:p>
          <a:p>
            <a:endParaRPr lang="en-GB" sz="1600" b="1" dirty="0">
              <a:solidFill>
                <a:schemeClr val="bg1"/>
              </a:solidFill>
              <a:latin typeface="Arial"/>
              <a:cs typeface="Arial"/>
            </a:endParaRPr>
          </a:p>
        </p:txBody>
      </p:sp>
      <p:sp>
        <p:nvSpPr>
          <p:cNvPr id="3" name="TextBox 2"/>
          <p:cNvSpPr txBox="1"/>
          <p:nvPr/>
        </p:nvSpPr>
        <p:spPr>
          <a:xfrm>
            <a:off x="5336818" y="5356768"/>
            <a:ext cx="1518364" cy="584775"/>
          </a:xfrm>
          <a:prstGeom prst="rect">
            <a:avLst/>
          </a:prstGeom>
          <a:noFill/>
        </p:spPr>
        <p:txBody>
          <a:bodyPr wrap="none" rtlCol="0">
            <a:spAutoFit/>
          </a:bodyPr>
          <a:lstStyle/>
          <a:p>
            <a:pPr algn="ctr"/>
            <a:r>
              <a:rPr lang="tr-TR" sz="1600" b="1" dirty="0">
                <a:solidFill>
                  <a:schemeClr val="bg1"/>
                </a:solidFill>
                <a:latin typeface="Arial" panose="020B0604020202020204" pitchFamily="34" charset="0"/>
              </a:rPr>
              <a:t>June 15, </a:t>
            </a:r>
            <a:r>
              <a:rPr lang="hr-HR" sz="1600" b="1" dirty="0">
                <a:solidFill>
                  <a:schemeClr val="bg1"/>
                </a:solidFill>
                <a:latin typeface="Arial" panose="020B0604020202020204" pitchFamily="34" charset="0"/>
              </a:rPr>
              <a:t>202</a:t>
            </a:r>
            <a:r>
              <a:rPr lang="tr-TR" sz="1600" b="1" dirty="0">
                <a:solidFill>
                  <a:schemeClr val="bg1"/>
                </a:solidFill>
                <a:latin typeface="Arial" panose="020B0604020202020204" pitchFamily="34" charset="0"/>
              </a:rPr>
              <a:t>3</a:t>
            </a:r>
            <a:endParaRPr lang="hr-HR" sz="1600" b="1" dirty="0">
              <a:solidFill>
                <a:schemeClr val="bg1"/>
              </a:solidFill>
              <a:latin typeface="Arial" panose="020B0604020202020204" pitchFamily="34" charset="0"/>
            </a:endParaRPr>
          </a:p>
          <a:p>
            <a:pPr algn="ctr"/>
            <a:r>
              <a:rPr lang="tr-TR" sz="1600" b="1">
                <a:solidFill>
                  <a:schemeClr val="bg1"/>
                </a:solidFill>
                <a:latin typeface="Arial" panose="020B0604020202020204" pitchFamily="34" charset="0"/>
              </a:rPr>
              <a:t>Ankara</a:t>
            </a:r>
            <a:endParaRPr lang="en-US" sz="1600" dirty="0">
              <a:solidFill>
                <a:schemeClr val="bg1"/>
              </a:solidFill>
            </a:endParaRPr>
          </a:p>
        </p:txBody>
      </p:sp>
      <p:sp>
        <p:nvSpPr>
          <p:cNvPr id="11" name="TextBox 10">
            <a:extLst>
              <a:ext uri="{FF2B5EF4-FFF2-40B4-BE49-F238E27FC236}">
                <a16:creationId xmlns:a16="http://schemas.microsoft.com/office/drawing/2014/main" id="{9E4F5689-B1EF-4853-9679-A8131335CE24}"/>
              </a:ext>
            </a:extLst>
          </p:cNvPr>
          <p:cNvSpPr txBox="1"/>
          <p:nvPr/>
        </p:nvSpPr>
        <p:spPr>
          <a:xfrm>
            <a:off x="3467100" y="3035760"/>
            <a:ext cx="5257800" cy="1938992"/>
          </a:xfrm>
          <a:prstGeom prst="rect">
            <a:avLst/>
          </a:prstGeom>
          <a:noFill/>
        </p:spPr>
        <p:txBody>
          <a:bodyPr wrap="square" rtlCol="0">
            <a:spAutoFit/>
          </a:bodyPr>
          <a:lstStyle/>
          <a:p>
            <a:pPr algn="ctr"/>
            <a:r>
              <a:rPr lang="tr-TR" sz="2400" b="1" dirty="0">
                <a:solidFill>
                  <a:schemeClr val="bg1"/>
                </a:solidFill>
                <a:latin typeface="Arial" panose="020B0604020202020204" pitchFamily="34" charset="0"/>
              </a:rPr>
              <a:t>Opening Meeting </a:t>
            </a:r>
            <a:br>
              <a:rPr lang="tr-TR" sz="2400" b="1" dirty="0">
                <a:solidFill>
                  <a:schemeClr val="bg1"/>
                </a:solidFill>
                <a:latin typeface="Arial" panose="020B0604020202020204" pitchFamily="34" charset="0"/>
              </a:rPr>
            </a:br>
            <a:br>
              <a:rPr lang="tr-TR" sz="2400" b="1" dirty="0">
                <a:solidFill>
                  <a:schemeClr val="bg1"/>
                </a:solidFill>
                <a:latin typeface="Arial" panose="020B0604020202020204" pitchFamily="34" charset="0"/>
              </a:rPr>
            </a:br>
            <a:br>
              <a:rPr lang="tr-TR" sz="2400" b="1" dirty="0">
                <a:solidFill>
                  <a:schemeClr val="bg1"/>
                </a:solidFill>
                <a:latin typeface="Arial" panose="020B0604020202020204" pitchFamily="34" charset="0"/>
              </a:rPr>
            </a:br>
            <a:r>
              <a:rPr lang="pl-PL" sz="2400" b="1" dirty="0">
                <a:solidFill>
                  <a:schemeClr val="bg1"/>
                </a:solidFill>
                <a:latin typeface="Arial" panose="020B0604020202020204" pitchFamily="34" charset="0"/>
              </a:rPr>
              <a:t>Adam Iwaszko</a:t>
            </a:r>
            <a:br>
              <a:rPr lang="tr-TR" sz="2400" b="1" dirty="0">
                <a:solidFill>
                  <a:schemeClr val="bg1"/>
                </a:solidFill>
                <a:latin typeface="Arial" panose="020B0604020202020204" pitchFamily="34" charset="0"/>
              </a:rPr>
            </a:br>
            <a:r>
              <a:rPr lang="tr-TR" sz="2400" b="1" dirty="0">
                <a:solidFill>
                  <a:schemeClr val="bg1"/>
                </a:solidFill>
                <a:latin typeface="Arial" panose="020B0604020202020204" pitchFamily="34" charset="0"/>
              </a:rPr>
              <a:t>Project Director</a:t>
            </a:r>
            <a:endParaRPr lang="en-GB" sz="2400" dirty="0">
              <a:solidFill>
                <a:schemeClr val="bg1"/>
              </a:solidFill>
            </a:endParaRPr>
          </a:p>
        </p:txBody>
      </p:sp>
    </p:spTree>
    <p:extLst>
      <p:ext uri="{BB962C8B-B14F-4D97-AF65-F5344CB8AC3E}">
        <p14:creationId xmlns:p14="http://schemas.microsoft.com/office/powerpoint/2010/main" val="251143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51A37-A6E4-2685-25E6-F3C8201CA9BB}"/>
              </a:ext>
            </a:extLst>
          </p:cNvPr>
          <p:cNvSpPr>
            <a:spLocks noGrp="1"/>
          </p:cNvSpPr>
          <p:nvPr>
            <p:ph type="title"/>
          </p:nvPr>
        </p:nvSpPr>
        <p:spPr>
          <a:xfrm>
            <a:off x="609600" y="1963554"/>
            <a:ext cx="10972800" cy="2743200"/>
          </a:xfrm>
        </p:spPr>
        <p:txBody>
          <a:bodyPr/>
          <a:lstStyle/>
          <a:p>
            <a:r>
              <a:rPr lang="pl-PL" sz="4000" b="1" dirty="0">
                <a:solidFill>
                  <a:srgbClr val="004C64"/>
                </a:solidFill>
                <a:effectLst>
                  <a:outerShdw blurRad="38100" dist="38100" dir="2700000" algn="tl">
                    <a:srgbClr val="000000">
                      <a:alpha val="43137"/>
                    </a:srgbClr>
                  </a:outerShdw>
                </a:effectLst>
                <a:latin typeface="Segoe UI" panose="020B0502040204020203" pitchFamily="34" charset="0"/>
                <a:cs typeface="+mn-cs"/>
              </a:rPr>
              <a:t>Project </a:t>
            </a:r>
            <a:r>
              <a:rPr lang="pl-PL" sz="4000" b="1" dirty="0" err="1">
                <a:solidFill>
                  <a:srgbClr val="004C64"/>
                </a:solidFill>
                <a:effectLst>
                  <a:outerShdw blurRad="38100" dist="38100" dir="2700000" algn="tl">
                    <a:srgbClr val="000000">
                      <a:alpha val="43137"/>
                    </a:srgbClr>
                  </a:outerShdw>
                </a:effectLst>
                <a:latin typeface="Segoe UI" panose="020B0502040204020203" pitchFamily="34" charset="0"/>
                <a:cs typeface="+mn-cs"/>
              </a:rPr>
              <a:t>objective</a:t>
            </a:r>
            <a:br>
              <a:rPr lang="pl-PL" sz="4000" b="1" dirty="0">
                <a:solidFill>
                  <a:srgbClr val="004C64"/>
                </a:solidFill>
                <a:latin typeface="Segoe UI" panose="020B0502040204020203" pitchFamily="34" charset="0"/>
                <a:cs typeface="+mn-cs"/>
              </a:rPr>
            </a:br>
            <a:br>
              <a:rPr lang="pl-PL" sz="4000" b="1" dirty="0">
                <a:solidFill>
                  <a:srgbClr val="004C64"/>
                </a:solidFill>
                <a:latin typeface="Segoe UI" panose="020B0502040204020203" pitchFamily="34" charset="0"/>
                <a:cs typeface="+mn-cs"/>
              </a:rPr>
            </a:br>
            <a:r>
              <a:rPr lang="en-GB" sz="1800" b="1" dirty="0">
                <a:solidFill>
                  <a:srgbClr val="004C64"/>
                </a:solidFill>
                <a:latin typeface="Segoe UI" panose="020B0502040204020203" pitchFamily="34" charset="0"/>
                <a:cs typeface="+mn-cs"/>
              </a:rPr>
              <a:t>To reduce depletion of natural resources used in production and amount of waste generated by promoting the usage of secondary raw materials and enhancing market for high quality recyclables, which ultimately contribute to the sustainable development of the country.</a:t>
            </a:r>
            <a:br>
              <a:rPr lang="pl-PL" sz="1800" b="1" dirty="0">
                <a:solidFill>
                  <a:srgbClr val="004C64"/>
                </a:solidFill>
                <a:latin typeface="Segoe UI" panose="020B0502040204020203" pitchFamily="34" charset="0"/>
                <a:cs typeface="+mn-cs"/>
              </a:rPr>
            </a:br>
            <a:endParaRPr lang="pl-PL" sz="1800" b="1" dirty="0">
              <a:solidFill>
                <a:srgbClr val="004C64"/>
              </a:solidFill>
              <a:latin typeface="Segoe UI" panose="020B0502040204020203" pitchFamily="34" charset="0"/>
              <a:cs typeface="+mn-cs"/>
            </a:endParaRPr>
          </a:p>
        </p:txBody>
      </p:sp>
      <p:pic>
        <p:nvPicPr>
          <p:cNvPr id="5" name="Content Placeholder 4" descr="A picture containing screenshot, graphic design, graphics, cartoon&#10;&#10;Description automatically generated">
            <a:extLst>
              <a:ext uri="{FF2B5EF4-FFF2-40B4-BE49-F238E27FC236}">
                <a16:creationId xmlns:a16="http://schemas.microsoft.com/office/drawing/2014/main" id="{7E5B2530-9532-4370-93E4-5462F76CC993}"/>
              </a:ext>
            </a:extLst>
          </p:cNvPr>
          <p:cNvPicPr>
            <a:picLocks noGrp="1" noChangeAspect="1"/>
          </p:cNvPicPr>
          <p:nvPr>
            <p:ph idx="1"/>
          </p:nvPr>
        </p:nvPicPr>
        <p:blipFill>
          <a:blip r:embed="rId2"/>
          <a:stretch>
            <a:fillRect/>
          </a:stretch>
        </p:blipFill>
        <p:spPr>
          <a:xfrm>
            <a:off x="609600" y="4387949"/>
            <a:ext cx="10972800" cy="1953547"/>
          </a:xfrm>
        </p:spPr>
      </p:pic>
    </p:spTree>
    <p:extLst>
      <p:ext uri="{BB962C8B-B14F-4D97-AF65-F5344CB8AC3E}">
        <p14:creationId xmlns:p14="http://schemas.microsoft.com/office/powerpoint/2010/main" val="594016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C00719-C0D1-8B26-7B74-AB494D527B96}"/>
              </a:ext>
            </a:extLst>
          </p:cNvPr>
          <p:cNvSpPr txBox="1"/>
          <p:nvPr/>
        </p:nvSpPr>
        <p:spPr>
          <a:xfrm>
            <a:off x="758575" y="1851682"/>
            <a:ext cx="10674849" cy="4447115"/>
          </a:xfrm>
          <a:prstGeom prst="rect">
            <a:avLst/>
          </a:prstGeom>
          <a:noFill/>
        </p:spPr>
        <p:txBody>
          <a:bodyPr wrap="square">
            <a:spAutoFit/>
          </a:bodyPr>
          <a:lstStyle/>
          <a:p>
            <a:pPr algn="ctr">
              <a:lnSpc>
                <a:spcPct val="110000"/>
              </a:lnSpc>
              <a:spcBef>
                <a:spcPts val="600"/>
              </a:spcBef>
              <a:spcAft>
                <a:spcPts val="600"/>
              </a:spcAft>
            </a:pPr>
            <a:r>
              <a:rPr lang="en-US" sz="2400" b="1">
                <a:solidFill>
                  <a:srgbClr val="004C64"/>
                </a:solidFill>
                <a:effectLst>
                  <a:outerShdw blurRad="38100" dist="38100" dir="2700000" algn="tl">
                    <a:srgbClr val="000000">
                      <a:alpha val="43137"/>
                    </a:srgbClr>
                  </a:outerShdw>
                </a:effectLst>
                <a:latin typeface="Segoe UI" panose="020B0502040204020203" pitchFamily="34" charset="0"/>
                <a:ea typeface="Times New Roman" panose="02020603050405020304" pitchFamily="18" charset="0"/>
              </a:rPr>
              <a:t>Our guiding principles of the project implementation</a:t>
            </a:r>
          </a:p>
          <a:p>
            <a:pPr algn="just">
              <a:lnSpc>
                <a:spcPct val="110000"/>
              </a:lnSpc>
              <a:spcBef>
                <a:spcPts val="600"/>
              </a:spcBef>
              <a:spcAft>
                <a:spcPts val="600"/>
              </a:spcAft>
            </a:pPr>
            <a:r>
              <a:rPr lang="en-US" sz="1800" b="1">
                <a:solidFill>
                  <a:srgbClr val="004C64"/>
                </a:solidFill>
                <a:effectLst/>
                <a:latin typeface="Segoe UI" panose="020B0502040204020203" pitchFamily="34" charset="0"/>
                <a:ea typeface="Times New Roman" panose="02020603050405020304" pitchFamily="18" charset="0"/>
              </a:rPr>
              <a:t>Principle 1: 	Fostering ownership and empowerment of main stakeholders and target groups through the needs-based approach </a:t>
            </a:r>
          </a:p>
          <a:p>
            <a:pPr algn="just">
              <a:lnSpc>
                <a:spcPct val="110000"/>
              </a:lnSpc>
              <a:spcBef>
                <a:spcPts val="600"/>
              </a:spcBef>
              <a:spcAft>
                <a:spcPts val="600"/>
              </a:spcAft>
            </a:pPr>
            <a:r>
              <a:rPr lang="en-US" sz="1800" b="1">
                <a:solidFill>
                  <a:srgbClr val="7F7F7F"/>
                </a:solidFill>
                <a:effectLst/>
                <a:latin typeface="Segoe UI" panose="020B0502040204020203" pitchFamily="34" charset="0"/>
                <a:ea typeface="Times New Roman" panose="02020603050405020304" pitchFamily="18" charset="0"/>
              </a:rPr>
              <a:t>We will maintain continuous communication with the main MoEUCC representatives and other stakeholders and perform the thorough needs assessments to deliver best suited tools and capacity building tasks. </a:t>
            </a:r>
            <a:endParaRPr lang="en-US" sz="1800">
              <a:effectLst/>
              <a:latin typeface="Times New Roman" panose="02020603050405020304" pitchFamily="18" charset="0"/>
              <a:ea typeface="Times New Roman" panose="02020603050405020304" pitchFamily="18" charset="0"/>
            </a:endParaRPr>
          </a:p>
          <a:p>
            <a:pPr algn="just">
              <a:lnSpc>
                <a:spcPct val="110000"/>
              </a:lnSpc>
              <a:spcBef>
                <a:spcPts val="600"/>
              </a:spcBef>
              <a:spcAft>
                <a:spcPts val="600"/>
              </a:spcAft>
            </a:pPr>
            <a:r>
              <a:rPr lang="en-US" sz="1800" b="1">
                <a:solidFill>
                  <a:srgbClr val="004C64"/>
                </a:solidFill>
                <a:effectLst/>
                <a:latin typeface="Segoe UI" panose="020B0502040204020203" pitchFamily="34" charset="0"/>
                <a:ea typeface="Times New Roman" panose="02020603050405020304" pitchFamily="18" charset="0"/>
              </a:rPr>
              <a:t>Principle 2: 	Active involvement, participatory approach and close collaboration </a:t>
            </a:r>
            <a:endParaRPr lang="en-US" sz="1800">
              <a:effectLst/>
              <a:latin typeface="Times New Roman" panose="02020603050405020304" pitchFamily="18" charset="0"/>
              <a:ea typeface="Times New Roman" panose="02020603050405020304" pitchFamily="18" charset="0"/>
            </a:endParaRPr>
          </a:p>
          <a:p>
            <a:pPr algn="just">
              <a:lnSpc>
                <a:spcPct val="110000"/>
              </a:lnSpc>
              <a:spcBef>
                <a:spcPts val="600"/>
              </a:spcBef>
              <a:spcAft>
                <a:spcPts val="600"/>
              </a:spcAft>
            </a:pPr>
            <a:r>
              <a:rPr lang="en-US" b="1">
                <a:solidFill>
                  <a:srgbClr val="7F7F7F"/>
                </a:solidFill>
                <a:latin typeface="Segoe UI" panose="020B0502040204020203" pitchFamily="34" charset="0"/>
              </a:rPr>
              <a:t>We will apply across the project and its activities a multi-stakeholder engagement approach that would support in building social consensus around EoW system implementation and increase awareness and motivation for the required changes. </a:t>
            </a:r>
          </a:p>
          <a:p>
            <a:pPr algn="just">
              <a:lnSpc>
                <a:spcPct val="110000"/>
              </a:lnSpc>
              <a:spcBef>
                <a:spcPts val="600"/>
              </a:spcBef>
              <a:spcAft>
                <a:spcPts val="600"/>
              </a:spcAft>
            </a:pPr>
            <a:endParaRPr lang="en-US" sz="2800" b="1">
              <a:solidFill>
                <a:srgbClr val="004C64"/>
              </a:solidFill>
              <a:effectLst/>
              <a:latin typeface="Segoe UI" panose="020B0502040204020203" pitchFamily="34" charset="0"/>
              <a:ea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6F14D54-1DE3-D67A-9C05-AD0076F53E97}"/>
              </a:ext>
            </a:extLst>
          </p:cNvPr>
          <p:cNvSpPr txBox="1"/>
          <p:nvPr/>
        </p:nvSpPr>
        <p:spPr>
          <a:xfrm>
            <a:off x="758575" y="1851682"/>
            <a:ext cx="10674849" cy="4749698"/>
          </a:xfrm>
          <a:prstGeom prst="rect">
            <a:avLst/>
          </a:prstGeom>
          <a:noFill/>
        </p:spPr>
        <p:txBody>
          <a:bodyPr wrap="square">
            <a:spAutoFit/>
          </a:bodyPr>
          <a:lstStyle/>
          <a:p>
            <a:pPr algn="ctr">
              <a:lnSpc>
                <a:spcPct val="110000"/>
              </a:lnSpc>
              <a:spcBef>
                <a:spcPts val="600"/>
              </a:spcBef>
              <a:spcAft>
                <a:spcPts val="600"/>
              </a:spcAft>
            </a:pPr>
            <a:r>
              <a:rPr lang="en-US" sz="2400" b="1">
                <a:solidFill>
                  <a:srgbClr val="004C64"/>
                </a:solidFill>
                <a:effectLst>
                  <a:outerShdw blurRad="38100" dist="38100" dir="2700000" algn="tl">
                    <a:srgbClr val="000000">
                      <a:alpha val="43137"/>
                    </a:srgbClr>
                  </a:outerShdw>
                </a:effectLst>
                <a:latin typeface="Segoe UI" panose="020B0502040204020203" pitchFamily="34" charset="0"/>
                <a:ea typeface="Times New Roman" panose="02020603050405020304" pitchFamily="18" charset="0"/>
              </a:rPr>
              <a:t>Our guiding principles of the project implementation</a:t>
            </a:r>
          </a:p>
          <a:p>
            <a:pPr algn="just">
              <a:lnSpc>
                <a:spcPct val="110000"/>
              </a:lnSpc>
              <a:spcBef>
                <a:spcPts val="600"/>
              </a:spcBef>
              <a:spcAft>
                <a:spcPts val="600"/>
              </a:spcAft>
            </a:pPr>
            <a:r>
              <a:rPr lang="en-US" sz="1800" b="1">
                <a:solidFill>
                  <a:srgbClr val="004C64"/>
                </a:solidFill>
                <a:effectLst/>
                <a:latin typeface="Segoe UI" panose="020B0502040204020203" pitchFamily="34" charset="0"/>
                <a:ea typeface="Times New Roman" panose="02020603050405020304" pitchFamily="18" charset="0"/>
              </a:rPr>
              <a:t>Principle 3: 	Prioritising capacity development through a multitude of tools and techniques </a:t>
            </a:r>
            <a:endParaRPr lang="en-US" sz="1800">
              <a:effectLst/>
              <a:latin typeface="Times New Roman" panose="02020603050405020304" pitchFamily="18" charset="0"/>
              <a:ea typeface="Times New Roman" panose="02020603050405020304" pitchFamily="18" charset="0"/>
            </a:endParaRPr>
          </a:p>
          <a:p>
            <a:pPr algn="just">
              <a:lnSpc>
                <a:spcPct val="110000"/>
              </a:lnSpc>
              <a:spcBef>
                <a:spcPts val="600"/>
              </a:spcBef>
              <a:spcAft>
                <a:spcPts val="600"/>
              </a:spcAft>
            </a:pPr>
            <a:r>
              <a:rPr lang="en-US" b="1">
                <a:solidFill>
                  <a:srgbClr val="7F7F7F"/>
                </a:solidFill>
                <a:latin typeface="Segoe UI" panose="020B0502040204020203" pitchFamily="34" charset="0"/>
              </a:rPr>
              <a:t>We will create a clear, results-oriented, and resilient long-term capacity development framework to be applied in the whole course of the Project’s lifetime.</a:t>
            </a:r>
          </a:p>
          <a:p>
            <a:pPr algn="just">
              <a:lnSpc>
                <a:spcPct val="110000"/>
              </a:lnSpc>
              <a:spcBef>
                <a:spcPts val="600"/>
              </a:spcBef>
              <a:spcAft>
                <a:spcPts val="600"/>
              </a:spcAft>
            </a:pPr>
            <a:r>
              <a:rPr lang="en-US" sz="1800" b="1">
                <a:solidFill>
                  <a:srgbClr val="004C64"/>
                </a:solidFill>
                <a:effectLst/>
                <a:latin typeface="Segoe UI" panose="020B0502040204020203" pitchFamily="34" charset="0"/>
                <a:ea typeface="Times New Roman" panose="02020603050405020304" pitchFamily="18" charset="0"/>
              </a:rPr>
              <a:t>Principle 4: 	Taking stock of past and ongoing initiatives and having a thorough understanding of the local context </a:t>
            </a:r>
            <a:endParaRPr lang="en-US" sz="1800">
              <a:effectLst/>
              <a:latin typeface="Times New Roman" panose="02020603050405020304" pitchFamily="18" charset="0"/>
              <a:ea typeface="Times New Roman" panose="02020603050405020304" pitchFamily="18" charset="0"/>
            </a:endParaRPr>
          </a:p>
          <a:p>
            <a:pPr algn="just">
              <a:lnSpc>
                <a:spcPct val="110000"/>
              </a:lnSpc>
              <a:spcBef>
                <a:spcPts val="600"/>
              </a:spcBef>
              <a:spcAft>
                <a:spcPts val="600"/>
              </a:spcAft>
            </a:pPr>
            <a:r>
              <a:rPr lang="en-US" b="1">
                <a:solidFill>
                  <a:srgbClr val="7F7F7F"/>
                </a:solidFill>
                <a:latin typeface="Segoe UI" panose="020B0502040204020203" pitchFamily="34" charset="0"/>
              </a:rPr>
              <a:t>We will build upon understanding and appreciation of previous and ongoing implementations to avoid any overlaps and create synergies wherever possible.</a:t>
            </a:r>
          </a:p>
          <a:p>
            <a:pPr algn="just">
              <a:lnSpc>
                <a:spcPct val="110000"/>
              </a:lnSpc>
              <a:spcBef>
                <a:spcPts val="600"/>
              </a:spcBef>
              <a:spcAft>
                <a:spcPts val="600"/>
              </a:spcAft>
            </a:pPr>
            <a:r>
              <a:rPr lang="en-US" sz="1800" b="1">
                <a:solidFill>
                  <a:srgbClr val="004C64"/>
                </a:solidFill>
                <a:effectLst/>
                <a:latin typeface="Segoe UI" panose="020B0502040204020203" pitchFamily="34" charset="0"/>
                <a:ea typeface="Times New Roman" panose="02020603050405020304" pitchFamily="18" charset="0"/>
              </a:rPr>
              <a:t>Principle 5: 	Capitalising on national and EU expertise from competent universities and research institutes </a:t>
            </a:r>
            <a:endParaRPr lang="en-US" sz="1800" b="1">
              <a:solidFill>
                <a:srgbClr val="7F7F7F"/>
              </a:solidFill>
              <a:effectLst/>
              <a:latin typeface="Segoe UI" panose="020B0502040204020203" pitchFamily="34" charset="0"/>
              <a:ea typeface="Times New Roman" panose="02020603050405020304" pitchFamily="18" charset="0"/>
            </a:endParaRPr>
          </a:p>
          <a:p>
            <a:pPr algn="just">
              <a:lnSpc>
                <a:spcPct val="110000"/>
              </a:lnSpc>
              <a:spcBef>
                <a:spcPts val="600"/>
              </a:spcBef>
              <a:spcAft>
                <a:spcPts val="600"/>
              </a:spcAft>
            </a:pPr>
            <a:r>
              <a:rPr lang="en-US" b="1">
                <a:solidFill>
                  <a:srgbClr val="7F7F7F"/>
                </a:solidFill>
                <a:latin typeface="Segoe UI" panose="020B0502040204020203" pitchFamily="34" charset="0"/>
              </a:rPr>
              <a:t>We will engage and benefit from cooperation with competent national organisations and international expertise.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250223" y="4447569"/>
            <a:ext cx="1980029" cy="369332"/>
          </a:xfrm>
          <a:prstGeom prst="rect">
            <a:avLst/>
          </a:prstGeom>
          <a:noFill/>
        </p:spPr>
        <p:txBody>
          <a:bodyPr wrap="none" rtlCol="0">
            <a:spAutoFit/>
          </a:bodyPr>
          <a:lstStyle/>
          <a:p>
            <a:r>
              <a:rPr lang="en-GB" b="1" dirty="0">
                <a:solidFill>
                  <a:schemeClr val="bg1"/>
                </a:solidFill>
                <a:latin typeface="Arial" panose="020B0604020202020204" pitchFamily="34" charset="0"/>
                <a:ea typeface="Times New Roman" panose="02020603050405020304" pitchFamily="18" charset="0"/>
              </a:rPr>
              <a:t>Kick-off Meeting</a:t>
            </a:r>
            <a:endParaRPr lang="en-US" dirty="0">
              <a:solidFill>
                <a:schemeClr val="bg1"/>
              </a:solidFill>
            </a:endParaRPr>
          </a:p>
        </p:txBody>
      </p:sp>
      <p:sp>
        <p:nvSpPr>
          <p:cNvPr id="5" name="TextBox 4">
            <a:extLst>
              <a:ext uri="{FF2B5EF4-FFF2-40B4-BE49-F238E27FC236}">
                <a16:creationId xmlns:a16="http://schemas.microsoft.com/office/drawing/2014/main" id="{04F8A604-8E61-A982-9A30-EF4CD3D3A1FF}"/>
              </a:ext>
            </a:extLst>
          </p:cNvPr>
          <p:cNvSpPr txBox="1"/>
          <p:nvPr/>
        </p:nvSpPr>
        <p:spPr>
          <a:xfrm>
            <a:off x="758575" y="1800899"/>
            <a:ext cx="10674849" cy="4903586"/>
          </a:xfrm>
          <a:prstGeom prst="rect">
            <a:avLst/>
          </a:prstGeom>
          <a:noFill/>
        </p:spPr>
        <p:txBody>
          <a:bodyPr wrap="square" anchor="ctr">
            <a:spAutoFit/>
          </a:bodyPr>
          <a:lstStyle/>
          <a:p>
            <a:pPr algn="ctr">
              <a:lnSpc>
                <a:spcPct val="110000"/>
              </a:lnSpc>
              <a:spcBef>
                <a:spcPts val="600"/>
              </a:spcBef>
              <a:spcAft>
                <a:spcPts val="600"/>
              </a:spcAft>
            </a:pPr>
            <a:r>
              <a:rPr lang="pl-PL" sz="2400" b="1" dirty="0" err="1">
                <a:solidFill>
                  <a:srgbClr val="004C64"/>
                </a:solidFill>
                <a:effectLst>
                  <a:outerShdw blurRad="38100" dist="38100" dir="2700000" algn="tl">
                    <a:srgbClr val="000000">
                      <a:alpha val="43137"/>
                    </a:srgbClr>
                  </a:outerShdw>
                </a:effectLst>
                <a:latin typeface="Segoe UI" panose="020B0502040204020203" pitchFamily="34" charset="0"/>
                <a:ea typeface="Times New Roman" panose="02020603050405020304" pitchFamily="18" charset="0"/>
              </a:rPr>
              <a:t>Our</a:t>
            </a:r>
            <a:r>
              <a:rPr lang="pl-PL" sz="2400" b="1" dirty="0">
                <a:solidFill>
                  <a:srgbClr val="004C64"/>
                </a:solidFill>
                <a:effectLst>
                  <a:outerShdw blurRad="38100" dist="38100" dir="2700000" algn="tl">
                    <a:srgbClr val="000000">
                      <a:alpha val="43137"/>
                    </a:srgbClr>
                  </a:outerShdw>
                </a:effectLst>
                <a:latin typeface="Segoe UI" panose="020B0502040204020203" pitchFamily="34" charset="0"/>
                <a:ea typeface="Times New Roman" panose="02020603050405020304" pitchFamily="18" charset="0"/>
              </a:rPr>
              <a:t> </a:t>
            </a:r>
            <a:r>
              <a:rPr lang="pl-PL" sz="2400" b="1" dirty="0" err="1">
                <a:solidFill>
                  <a:srgbClr val="004C64"/>
                </a:solidFill>
                <a:effectLst>
                  <a:outerShdw blurRad="38100" dist="38100" dir="2700000" algn="tl">
                    <a:srgbClr val="000000">
                      <a:alpha val="43137"/>
                    </a:srgbClr>
                  </a:outerShdw>
                </a:effectLst>
                <a:latin typeface="Segoe UI" panose="020B0502040204020203" pitchFamily="34" charset="0"/>
                <a:ea typeface="Times New Roman" panose="02020603050405020304" pitchFamily="18" charset="0"/>
              </a:rPr>
              <a:t>Consortium</a:t>
            </a:r>
            <a:endParaRPr lang="pl-PL" sz="2400" b="1" dirty="0">
              <a:solidFill>
                <a:srgbClr val="004C64"/>
              </a:solidFill>
              <a:effectLst>
                <a:outerShdw blurRad="38100" dist="38100" dir="2700000" algn="tl">
                  <a:srgbClr val="000000">
                    <a:alpha val="43137"/>
                  </a:srgbClr>
                </a:outerShdw>
              </a:effectLst>
              <a:latin typeface="Segoe UI" panose="020B0502040204020203" pitchFamily="34" charset="0"/>
              <a:ea typeface="Times New Roman" panose="02020603050405020304" pitchFamily="18" charset="0"/>
            </a:endParaRPr>
          </a:p>
          <a:p>
            <a:pPr algn="ctr">
              <a:lnSpc>
                <a:spcPct val="110000"/>
              </a:lnSpc>
              <a:spcBef>
                <a:spcPts val="600"/>
              </a:spcBef>
              <a:spcAft>
                <a:spcPts val="6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		</a:t>
            </a:r>
            <a:r>
              <a:rPr lang="pl-PL" sz="1800" b="1"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Swedish Environmental Research Institute (IVL) </a:t>
            </a:r>
            <a:r>
              <a:rPr lang="en-US" sz="1800" dirty="0">
                <a:effectLst/>
                <a:latin typeface="Calibri" panose="020F0502020204030204" pitchFamily="34" charset="0"/>
                <a:ea typeface="Calibri" panose="020F0502020204030204" pitchFamily="34" charset="0"/>
                <a:cs typeface="Times New Roman" panose="02020603050405020304" pitchFamily="18" charset="0"/>
              </a:rPr>
              <a:t>which is Sweden’s leading environmental research institute</a:t>
            </a:r>
            <a:r>
              <a:rPr lang="pl-PL" sz="1800" dirty="0">
                <a:effectLst/>
                <a:latin typeface="Calibri" panose="020F0502020204030204" pitchFamily="34" charset="0"/>
                <a:ea typeface="Calibri" panose="020F0502020204030204" pitchFamily="34" charset="0"/>
                <a:cs typeface="Times New Roman" panose="02020603050405020304" pitchFamily="18" charset="0"/>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0000"/>
              </a:lnSpc>
              <a:spcBef>
                <a:spcPts val="600"/>
              </a:spcBef>
              <a:spcAft>
                <a:spcPts val="600"/>
              </a:spcAft>
            </a:pPr>
            <a:r>
              <a:rPr lang="pl-PL" dirty="0">
                <a:latin typeface="Calibri" panose="020F0502020204030204" pitchFamily="34" charset="0"/>
                <a:cs typeface="Times New Roman" panose="02020603050405020304" pitchFamily="18" charset="0"/>
              </a:rPr>
              <a:t>		      </a:t>
            </a:r>
            <a:r>
              <a:rPr lang="en-GB" b="1" dirty="0" err="1">
                <a:latin typeface="Calibri" panose="020F0502020204030204" pitchFamily="34" charset="0"/>
                <a:cs typeface="Times New Roman" panose="02020603050405020304" pitchFamily="18" charset="0"/>
              </a:rPr>
              <a:t>EuRIC</a:t>
            </a:r>
            <a:r>
              <a:rPr lang="en-GB" b="1" dirty="0">
                <a:latin typeface="Calibri" panose="020F0502020204030204" pitchFamily="34" charset="0"/>
                <a:cs typeface="Times New Roman" panose="02020603050405020304" pitchFamily="18" charset="0"/>
              </a:rPr>
              <a:t> (European Recycling Industries' Confederation) </a:t>
            </a:r>
            <a:r>
              <a:rPr lang="en-GB" dirty="0">
                <a:latin typeface="Calibri" panose="020F0502020204030204" pitchFamily="34" charset="0"/>
                <a:cs typeface="Times New Roman" panose="02020603050405020304" pitchFamily="18" charset="0"/>
              </a:rPr>
              <a:t>represents the recycling industry at a European level.</a:t>
            </a:r>
            <a:endParaRPr lang="pl-PL" dirty="0">
              <a:latin typeface="Calibri" panose="020F0502020204030204" pitchFamily="34" charset="0"/>
              <a:cs typeface="Times New Roman" panose="02020603050405020304" pitchFamily="18" charset="0"/>
            </a:endParaRPr>
          </a:p>
          <a:p>
            <a:pPr algn="ctr">
              <a:lnSpc>
                <a:spcPct val="110000"/>
              </a:lnSpc>
              <a:spcBef>
                <a:spcPts val="600"/>
              </a:spcBef>
              <a:spcAft>
                <a:spcPts val="6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RAST </a:t>
            </a:r>
            <a:r>
              <a:rPr lang="en-US" sz="1800" b="1" dirty="0" err="1">
                <a:effectLst/>
                <a:latin typeface="Calibri" panose="020F0502020204030204" pitchFamily="34" charset="0"/>
                <a:ea typeface="Calibri" panose="020F0502020204030204" pitchFamily="34" charset="0"/>
                <a:cs typeface="Times New Roman" panose="02020603050405020304" pitchFamily="18" charset="0"/>
              </a:rPr>
              <a:t>Engineeri</a:t>
            </a:r>
            <a:r>
              <a:rPr lang="pl-PL" sz="1800" b="1" dirty="0">
                <a:effectLst/>
                <a:latin typeface="Calibri" panose="020F0502020204030204" pitchFamily="34" charset="0"/>
                <a:ea typeface="Calibri" panose="020F0502020204030204" pitchFamily="34" charset="0"/>
                <a:cs typeface="Times New Roman" panose="02020603050405020304" pitchFamily="18" charset="0"/>
              </a:rPr>
              <a:t>n</a:t>
            </a:r>
            <a:r>
              <a:rPr lang="en-US" sz="1800" b="1" dirty="0">
                <a:effectLst/>
                <a:latin typeface="Calibri" panose="020F0502020204030204" pitchFamily="34" charset="0"/>
                <a:ea typeface="Calibri" panose="020F0502020204030204" pitchFamily="34" charset="0"/>
                <a:cs typeface="Times New Roman" panose="02020603050405020304" pitchFamily="18" charset="0"/>
              </a:rPr>
              <a:t>g</a:t>
            </a:r>
            <a:r>
              <a:rPr lang="en-US" sz="1800" dirty="0">
                <a:effectLst/>
                <a:latin typeface="Calibri" panose="020F0502020204030204" pitchFamily="34" charset="0"/>
                <a:ea typeface="Calibri" panose="020F0502020204030204" pitchFamily="34" charset="0"/>
                <a:cs typeface="Times New Roman" panose="02020603050405020304" pitchFamily="18" charset="0"/>
              </a:rPr>
              <a:t>, a multi-disciplinary consultancy and engineering company.</a:t>
            </a:r>
            <a:endParaRPr lang="pl-PL" b="1" dirty="0">
              <a:solidFill>
                <a:srgbClr val="7F7F7F"/>
              </a:solidFill>
              <a:latin typeface="Segoe UI" panose="020B0502040204020203" pitchFamily="34" charset="0"/>
            </a:endParaRPr>
          </a:p>
          <a:p>
            <a:pPr algn="ctr">
              <a:lnSpc>
                <a:spcPct val="110000"/>
              </a:lnSpc>
              <a:spcBef>
                <a:spcPts val="600"/>
              </a:spcBef>
              <a:spcAft>
                <a:spcPts val="600"/>
              </a:spcAft>
            </a:pPr>
            <a:endParaRPr lang="pl-PL" b="1" dirty="0">
              <a:solidFill>
                <a:srgbClr val="7F7F7F"/>
              </a:solidFill>
              <a:latin typeface="Segoe UI" panose="020B0502040204020203" pitchFamily="34" charset="0"/>
            </a:endParaRPr>
          </a:p>
          <a:p>
            <a:pPr algn="ctr">
              <a:lnSpc>
                <a:spcPct val="110000"/>
              </a:lnSpc>
              <a:spcBef>
                <a:spcPts val="600"/>
              </a:spcBef>
              <a:spcAft>
                <a:spcPts val="6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NIRAS</a:t>
            </a:r>
            <a:r>
              <a:rPr lang="en-US" sz="1800" dirty="0">
                <a:effectLst/>
                <a:latin typeface="Calibri" panose="020F0502020204030204" pitchFamily="34" charset="0"/>
                <a:ea typeface="Calibri" panose="020F0502020204030204" pitchFamily="34" charset="0"/>
                <a:cs typeface="Times New Roman" panose="02020603050405020304" pitchFamily="18" charset="0"/>
              </a:rPr>
              <a:t>, a consultancy and engineering company, that works with worldwide donor agencies and has more than 2 400 employees</a:t>
            </a:r>
            <a:r>
              <a:rPr lang="pl-PL" sz="1800" dirty="0">
                <a:effectLst/>
                <a:latin typeface="Calibri" panose="020F0502020204030204" pitchFamily="34" charset="0"/>
                <a:ea typeface="Calibri" panose="020F0502020204030204" pitchFamily="34" charset="0"/>
                <a:cs typeface="Times New Roman" panose="02020603050405020304" pitchFamily="18" charset="0"/>
              </a:rPr>
              <a:t>.</a:t>
            </a:r>
          </a:p>
          <a:p>
            <a:pPr algn="ctr">
              <a:lnSpc>
                <a:spcPct val="110000"/>
              </a:lnSpc>
              <a:spcBef>
                <a:spcPts val="600"/>
              </a:spcBef>
              <a:spcAft>
                <a:spcPts val="6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		    </a:t>
            </a:r>
            <a:r>
              <a:rPr lang="pl-PL" sz="1800" dirty="0" err="1">
                <a:effectLst/>
                <a:latin typeface="Calibri" panose="020F0502020204030204" pitchFamily="34" charset="0"/>
                <a:ea typeface="Calibri" panose="020F0502020204030204" pitchFamily="34" charset="0"/>
                <a:cs typeface="Times New Roman" panose="02020603050405020304" pitchFamily="18" charset="0"/>
              </a:rPr>
              <a:t>Support</a:t>
            </a:r>
            <a:r>
              <a:rPr lang="pl-PL" sz="1800" dirty="0">
                <a:effectLst/>
                <a:latin typeface="Calibri" panose="020F0502020204030204" pitchFamily="34" charset="0"/>
                <a:ea typeface="Calibri" panose="020F0502020204030204" pitchFamily="34" charset="0"/>
                <a:cs typeface="Times New Roman" panose="02020603050405020304" pitchFamily="18" charset="0"/>
              </a:rPr>
              <a:t> from -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European Environmental Bureau </a:t>
            </a:r>
            <a:r>
              <a:rPr lang="en-US" sz="1800" dirty="0">
                <a:effectLst/>
                <a:latin typeface="Calibri" panose="020F0502020204030204" pitchFamily="34" charset="0"/>
                <a:ea typeface="Calibri" panose="020F0502020204030204" pitchFamily="34" charset="0"/>
                <a:cs typeface="Times New Roman" panose="02020603050405020304" pitchFamily="18" charset="0"/>
              </a:rPr>
              <a:t>which is the largest network of environmental citizens’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organisations</a:t>
            </a:r>
            <a:r>
              <a:rPr lang="en-US" sz="1800" dirty="0">
                <a:effectLst/>
                <a:latin typeface="Calibri" panose="020F0502020204030204" pitchFamily="34" charset="0"/>
                <a:ea typeface="Calibri" panose="020F0502020204030204" pitchFamily="34" charset="0"/>
                <a:cs typeface="Times New Roman" panose="02020603050405020304" pitchFamily="18" charset="0"/>
              </a:rPr>
              <a:t> in Europe</a:t>
            </a:r>
            <a:r>
              <a:rPr lang="pl-PL" sz="1800" dirty="0">
                <a:effectLst/>
                <a:latin typeface="Calibri" panose="020F0502020204030204" pitchFamily="34" charset="0"/>
                <a:ea typeface="Calibri" panose="020F0502020204030204" pitchFamily="34" charset="0"/>
                <a:cs typeface="Times New Roman" panose="02020603050405020304" pitchFamily="18" charset="0"/>
              </a:rPr>
              <a:t>.</a:t>
            </a:r>
            <a:endParaRPr lang="pl-PL" b="1" dirty="0">
              <a:solidFill>
                <a:srgbClr val="7F7F7F"/>
              </a:solidFill>
              <a:latin typeface="Segoe UI" panose="020B0502040204020203" pitchFamily="34" charset="0"/>
            </a:endParaRPr>
          </a:p>
          <a:p>
            <a:pPr algn="ctr">
              <a:lnSpc>
                <a:spcPct val="110000"/>
              </a:lnSpc>
              <a:spcBef>
                <a:spcPts val="600"/>
              </a:spcBef>
              <a:spcAft>
                <a:spcPts val="600"/>
              </a:spcAft>
            </a:pPr>
            <a:endParaRPr lang="pl-PL" b="1" dirty="0">
              <a:solidFill>
                <a:srgbClr val="7F7F7F"/>
              </a:solidFill>
              <a:latin typeface="Segoe UI" panose="020B0502040204020203" pitchFamily="34" charset="0"/>
            </a:endParaRPr>
          </a:p>
        </p:txBody>
      </p:sp>
      <p:pic>
        <p:nvPicPr>
          <p:cNvPr id="6" name="Picture 5">
            <a:extLst>
              <a:ext uri="{FF2B5EF4-FFF2-40B4-BE49-F238E27FC236}">
                <a16:creationId xmlns:a16="http://schemas.microsoft.com/office/drawing/2014/main" id="{244BDEB2-B7F8-652B-8AC1-D845142D1FE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8636" y="2303932"/>
            <a:ext cx="863600" cy="669925"/>
          </a:xfrm>
          <a:prstGeom prst="rect">
            <a:avLst/>
          </a:prstGeom>
          <a:noFill/>
          <a:ln>
            <a:noFill/>
          </a:ln>
        </p:spPr>
      </p:pic>
      <p:pic>
        <p:nvPicPr>
          <p:cNvPr id="7" name="Picture 6">
            <a:extLst>
              <a:ext uri="{FF2B5EF4-FFF2-40B4-BE49-F238E27FC236}">
                <a16:creationId xmlns:a16="http://schemas.microsoft.com/office/drawing/2014/main" id="{7FC97715-90E2-0D72-5505-DA32241648B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66168" y="3145119"/>
            <a:ext cx="863600" cy="561975"/>
          </a:xfrm>
          <a:prstGeom prst="rect">
            <a:avLst/>
          </a:prstGeom>
          <a:noFill/>
          <a:ln>
            <a:noFill/>
          </a:ln>
        </p:spPr>
      </p:pic>
      <p:pic>
        <p:nvPicPr>
          <p:cNvPr id="8" name="Resim 29">
            <a:extLst>
              <a:ext uri="{FF2B5EF4-FFF2-40B4-BE49-F238E27FC236}">
                <a16:creationId xmlns:a16="http://schemas.microsoft.com/office/drawing/2014/main" id="{C9E51F0B-72D2-AADE-EE75-C64B9530DC8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6168" y="3878356"/>
            <a:ext cx="1072515" cy="467995"/>
          </a:xfrm>
          <a:prstGeom prst="rect">
            <a:avLst/>
          </a:prstGeom>
          <a:noFill/>
          <a:ln>
            <a:noFill/>
          </a:ln>
        </p:spPr>
      </p:pic>
      <p:pic>
        <p:nvPicPr>
          <p:cNvPr id="9" name="Picture 8" descr="Niras-na białym">
            <a:extLst>
              <a:ext uri="{FF2B5EF4-FFF2-40B4-BE49-F238E27FC236}">
                <a16:creationId xmlns:a16="http://schemas.microsoft.com/office/drawing/2014/main" id="{3A23841F-B13F-ED43-E218-D180A4AF0615}"/>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6541" y="4651449"/>
            <a:ext cx="1367790" cy="443230"/>
          </a:xfrm>
          <a:prstGeom prst="rect">
            <a:avLst/>
          </a:prstGeom>
          <a:noFill/>
        </p:spPr>
      </p:pic>
      <p:pic>
        <p:nvPicPr>
          <p:cNvPr id="10" name="image11.jpg" descr="Logo, company name&#10;&#10;Description automatically generated">
            <a:extLst>
              <a:ext uri="{FF2B5EF4-FFF2-40B4-BE49-F238E27FC236}">
                <a16:creationId xmlns:a16="http://schemas.microsoft.com/office/drawing/2014/main" id="{ACBB023A-188F-1A4C-71BA-C96E8FB19058}"/>
              </a:ext>
            </a:extLst>
          </p:cNvPr>
          <p:cNvPicPr/>
          <p:nvPr/>
        </p:nvPicPr>
        <p:blipFill rotWithShape="1">
          <a:blip r:embed="rId6" cstate="print">
            <a:extLst>
              <a:ext uri="{28A0092B-C50C-407E-A947-70E740481C1C}">
                <a14:useLocalDpi xmlns:a14="http://schemas.microsoft.com/office/drawing/2010/main" val="0"/>
              </a:ext>
            </a:extLst>
          </a:blip>
          <a:srcRect l="13832" t="8465" r="15754" b="12334"/>
          <a:stretch/>
        </p:blipFill>
        <p:spPr bwMode="auto">
          <a:xfrm>
            <a:off x="700069" y="5292299"/>
            <a:ext cx="1255395" cy="77406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755262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E59739-98E6-CA21-7CE4-E38B19AE40D5}"/>
              </a:ext>
            </a:extLst>
          </p:cNvPr>
          <p:cNvSpPr>
            <a:spLocks noGrp="1"/>
          </p:cNvSpPr>
          <p:nvPr>
            <p:ph type="subTitle" idx="1"/>
          </p:nvPr>
        </p:nvSpPr>
        <p:spPr>
          <a:xfrm>
            <a:off x="894000" y="1665514"/>
            <a:ext cx="10404000" cy="4125686"/>
          </a:xfrm>
        </p:spPr>
        <p:txBody>
          <a:bodyPr/>
          <a:lstStyle/>
          <a:p>
            <a:pPr marL="0" indent="0" algn="ctr">
              <a:buNone/>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tr-TR" sz="4800" dirty="0">
                <a:solidFill>
                  <a:schemeClr val="tx2"/>
                </a:solidFill>
                <a:latin typeface="Calibri" panose="020F0502020204030204" pitchFamily="34" charset="0"/>
                <a:cs typeface="Times New Roman" panose="02020603050405020304" pitchFamily="18" charset="0"/>
              </a:rPr>
              <a:t>Sizinle birlikte gerçekleştireceğimiz </a:t>
            </a:r>
            <a:br>
              <a:rPr lang="tr-TR" sz="4800" dirty="0">
                <a:solidFill>
                  <a:schemeClr val="tx2"/>
                </a:solidFill>
                <a:latin typeface="Calibri" panose="020F0502020204030204" pitchFamily="34" charset="0"/>
                <a:cs typeface="Times New Roman" panose="02020603050405020304" pitchFamily="18" charset="0"/>
              </a:rPr>
            </a:br>
            <a:r>
              <a:rPr lang="tr-TR" sz="4800" dirty="0">
                <a:solidFill>
                  <a:schemeClr val="tx2"/>
                </a:solidFill>
                <a:latin typeface="Calibri" panose="020F0502020204030204" pitchFamily="34" charset="0"/>
                <a:cs typeface="Times New Roman" panose="02020603050405020304" pitchFamily="18" charset="0"/>
              </a:rPr>
              <a:t>başarılı bir işbirliği için sabırsızlanıyoruz.</a:t>
            </a:r>
            <a:br>
              <a:rPr lang="tr-TR" sz="4800" dirty="0">
                <a:solidFill>
                  <a:schemeClr val="tx2"/>
                </a:solidFill>
                <a:latin typeface="Calibri" panose="020F0502020204030204" pitchFamily="34" charset="0"/>
                <a:cs typeface="Times New Roman" panose="02020603050405020304" pitchFamily="18" charset="0"/>
              </a:rPr>
            </a:br>
            <a:endParaRPr lang="tr-TR" sz="4800" dirty="0">
              <a:solidFill>
                <a:schemeClr val="tx2"/>
              </a:solidFill>
              <a:latin typeface="Calibri" panose="020F0502020204030204" pitchFamily="34" charset="0"/>
              <a:cs typeface="Times New Roman" panose="02020603050405020304" pitchFamily="18" charset="0"/>
            </a:endParaRPr>
          </a:p>
          <a:p>
            <a:pPr marL="0" indent="0" algn="ctr">
              <a:buNone/>
            </a:pPr>
            <a:r>
              <a:rPr lang="tr-TR" sz="4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TEŞEKKÜRLER !</a:t>
            </a:r>
            <a:endParaRPr lang="tr-TR" sz="7200" dirty="0">
              <a:solidFill>
                <a:schemeClr val="tx2"/>
              </a:solidFill>
            </a:endParaRPr>
          </a:p>
        </p:txBody>
      </p:sp>
    </p:spTree>
    <p:extLst>
      <p:ext uri="{BB962C8B-B14F-4D97-AF65-F5344CB8AC3E}">
        <p14:creationId xmlns:p14="http://schemas.microsoft.com/office/powerpoint/2010/main" val="103566454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Project Document" ma:contentTypeID="0x010100DCD90FCC66DA8F4C882C689D6817D41B007504FDC5A4F1454E966D0F01ED83E317" ma:contentTypeVersion="27" ma:contentTypeDescription="Create a new document." ma:contentTypeScope="" ma:versionID="15236500c8dc6e29a61a4913a812012f">
  <xsd:schema xmlns:xsd="http://www.w3.org/2001/XMLSchema" xmlns:xs="http://www.w3.org/2001/XMLSchema" xmlns:p="http://schemas.microsoft.com/office/2006/metadata/properties" xmlns:ns2="6cf754aa-c763-497e-ae82-03dd5c96378a" xmlns:ns3="36389baf-d775-4142-9ba9-987d54fbb0d5" xmlns:ns4="d7bf5a8b-bbbf-40f2-b1b5-f294b7bcf1c5" targetNamespace="http://schemas.microsoft.com/office/2006/metadata/properties" ma:root="true" ma:fieldsID="e5e051050eef6a9827a8ca4effb07aa2" ns2:_="" ns3:_="" ns4:_="">
    <xsd:import namespace="6cf754aa-c763-497e-ae82-03dd5c96378a"/>
    <xsd:import namespace="36389baf-d775-4142-9ba9-987d54fbb0d5"/>
    <xsd:import namespace="d7bf5a8b-bbbf-40f2-b1b5-f294b7bcf1c5"/>
    <xsd:element name="properties">
      <xsd:complexType>
        <xsd:sequence>
          <xsd:element name="documentManagement">
            <xsd:complexType>
              <xsd:all>
                <xsd:element ref="ns2:_dlc_DocId" minOccurs="0"/>
                <xsd:element ref="ns2:_dlc_DocIdUrl" minOccurs="0"/>
                <xsd:element ref="ns2:_dlc_DocIdPersistId" minOccurs="0"/>
                <xsd:element ref="ns3:NIRASProjectID" minOccurs="0"/>
                <xsd:element ref="ns3:NIRASCreatedDate" minOccurs="0"/>
                <xsd:element ref="ns2:da20537ee97d477b961033ada76c4a82" minOccurs="0"/>
                <xsd:element ref="ns2:TaxCatchAll" minOccurs="0"/>
                <xsd:element ref="ns2:TaxCatchAllLabel" minOccurs="0"/>
                <xsd:element ref="ns3:DocumentRevisionId" minOccurs="0"/>
                <xsd:element ref="ns3:DocumentRevisionIdPublished" minOccurs="0"/>
                <xsd:element ref="ns3:NIRASRevisionDate" minOccurs="0"/>
                <xsd:element ref="ns2:b20adbee33c84350ab297149ab7609e1" minOccurs="0"/>
                <xsd:element ref="ns3:NIRASScaleTxt" minOccurs="0"/>
                <xsd:element ref="ns3:NIRASSortOrder" minOccurs="0"/>
                <xsd:element ref="ns3:Delivery" minOccurs="0"/>
                <xsd:element ref="ns3:NIRASDocumentNo" minOccurs="0"/>
                <xsd:element ref="ns3:NIRASOldModifiedBy" minOccurs="0"/>
                <xsd:element ref="ns2:o7ddbb95048e4674b1961839f647280e" minOccurs="0"/>
                <xsd:element ref="ns3:NIRASOnFrontPage" minOccurs="0"/>
                <xsd:element ref="ns2:SharedWithUsers" minOccurs="0"/>
                <xsd:element ref="ns2:SharedWithDetails" minOccurs="0"/>
                <xsd:element ref="ns4:MediaServiceMetadata" minOccurs="0"/>
                <xsd:element ref="ns4:MediaServiceFastMetadata" minOccurs="0"/>
                <xsd:element ref="ns4:MediaServiceObjectDetectorVersions" minOccurs="0"/>
                <xsd:element ref="ns4:MediaServiceDateTaken" minOccurs="0"/>
                <xsd:element ref="ns4:MediaLengthInSeconds" minOccurs="0"/>
                <xsd:element ref="ns4:lcf76f155ced4ddcb4097134ff3c332f"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f754aa-c763-497e-ae82-03dd5c96378a"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da20537ee97d477b961033ada76c4a82" ma:index="13" nillable="true" ma:taxonomy="true" ma:internalName="da20537ee97d477b961033ada76c4a82" ma:taxonomyFieldName="NIRASQAStatus" ma:displayName="QA Status" ma:default="" ma:fieldId="{da20537e-e97d-477b-9610-33ada76c4a82}" ma:sspId="ab2600de-030e-40a3-a341-c72395049305" ma:termSetId="94d4a05f-61b3-4765-97ef-9ba750d26c81" ma:anchorId="00000000-0000-0000-0000-000000000000" ma:open="false" ma:isKeyword="false">
      <xsd:complexType>
        <xsd:sequence>
          <xsd:element ref="pc:Terms" minOccurs="0" maxOccurs="1"/>
        </xsd:sequence>
      </xsd:complexType>
    </xsd:element>
    <xsd:element name="TaxCatchAll" ma:index="14" nillable="true" ma:displayName="Taxonomy Catch All Column" ma:hidden="true" ma:list="{0d88a2e7-350b-41bd-9917-0f0bd4ac3755}" ma:internalName="TaxCatchAll" ma:showField="CatchAllData" ma:web="6cf754aa-c763-497e-ae82-03dd5c96378a">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hidden="true" ma:list="{0d88a2e7-350b-41bd-9917-0f0bd4ac3755}" ma:internalName="TaxCatchAllLabel" ma:readOnly="true" ma:showField="CatchAllDataLabel" ma:web="6cf754aa-c763-497e-ae82-03dd5c96378a">
      <xsd:complexType>
        <xsd:complexContent>
          <xsd:extension base="dms:MultiChoiceLookup">
            <xsd:sequence>
              <xsd:element name="Value" type="dms:Lookup" maxOccurs="unbounded" minOccurs="0" nillable="true"/>
            </xsd:sequence>
          </xsd:extension>
        </xsd:complexContent>
      </xsd:complexType>
    </xsd:element>
    <xsd:element name="b20adbee33c84350ab297149ab7609e1" ma:index="20" nillable="true" ma:taxonomy="true" ma:internalName="b20adbee33c84350ab297149ab7609e1" ma:taxonomyFieldName="NIRASDocumentKind" ma:displayName="Document content" ma:default="" ma:fieldId="{b20adbee-33c8-4350-ab29-7149ab7609e1}" ma:taxonomyMulti="true" ma:sspId="ab2600de-030e-40a3-a341-c72395049305" ma:termSetId="0c6706ef-2aa8-49e9-8152-ee2cbb588c72" ma:anchorId="00000000-0000-0000-0000-000000000000" ma:open="false" ma:isKeyword="false">
      <xsd:complexType>
        <xsd:sequence>
          <xsd:element ref="pc:Terms" minOccurs="0" maxOccurs="1"/>
        </xsd:sequence>
      </xsd:complexType>
    </xsd:element>
    <xsd:element name="o7ddbb95048e4674b1961839f647280e" ma:index="27" nillable="true" ma:taxonomy="true" ma:internalName="o7ddbb95048e4674b1961839f647280e" ma:taxonomyFieldName="NIRASQAGroup" ma:displayName="Country" ma:default="" ma:fieldId="{87ddbb95-048e-4674-b196-1839f647280e}" ma:taxonomyMulti="true" ma:sspId="ab2600de-030e-40a3-a341-c72395049305" ma:termSetId="6fd9237d-65aa-4da7-afa0-2c7efb1a215c" ma:anchorId="00000000-0000-0000-0000-000000000000" ma:open="false" ma:isKeyword="false">
      <xsd:complexType>
        <xsd:sequence>
          <xsd:element ref="pc:Terms" minOccurs="0" maxOccurs="1"/>
        </xsd:sequence>
      </xsd:complexType>
    </xsd:element>
    <xsd:element name="SharedWithUsers" ma:index="3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6389baf-d775-4142-9ba9-987d54fbb0d5" elementFormDefault="qualified">
    <xsd:import namespace="http://schemas.microsoft.com/office/2006/documentManagement/types"/>
    <xsd:import namespace="http://schemas.microsoft.com/office/infopath/2007/PartnerControls"/>
    <xsd:element name="NIRASProjectID" ma:index="11" nillable="true" ma:displayName="Project ID" ma:internalName="NIRASProjectID">
      <xsd:simpleType>
        <xsd:restriction base="dms:Text"/>
      </xsd:simpleType>
    </xsd:element>
    <xsd:element name="NIRASCreatedDate" ma:index="12" nillable="true" ma:displayName="First issue date" ma:format="DateOnly" ma:internalName="NIRASCreatedDate">
      <xsd:simpleType>
        <xsd:restriction base="dms:DateTime"/>
      </xsd:simpleType>
    </xsd:element>
    <xsd:element name="DocumentRevisionId" ma:index="17" nillable="true" ma:displayName="Revision" ma:internalName="DocumentRevisionId">
      <xsd:simpleType>
        <xsd:restriction base="dms:Text"/>
      </xsd:simpleType>
    </xsd:element>
    <xsd:element name="DocumentRevisionIdPublished" ma:index="18" nillable="true" ma:displayName="Last published revision" ma:internalName="DocumentRevisionIdPublished">
      <xsd:simpleType>
        <xsd:restriction base="dms:Text"/>
      </xsd:simpleType>
    </xsd:element>
    <xsd:element name="NIRASRevisionDate" ma:index="19" nillable="true" ma:displayName="Revision date" ma:internalName="NIRASRevisionDate">
      <xsd:simpleType>
        <xsd:restriction base="dms:DateTime"/>
      </xsd:simpleType>
    </xsd:element>
    <xsd:element name="NIRASScaleTxt" ma:index="22" nillable="true" ma:displayName="Scale" ma:internalName="NIRASScaleTxt">
      <xsd:simpleType>
        <xsd:restriction base="dms:Text">
          <xsd:maxLength value="255"/>
        </xsd:restriction>
      </xsd:simpleType>
    </xsd:element>
    <xsd:element name="NIRASSortOrder" ma:index="23" nillable="true" ma:displayName="Sort order" ma:internalName="NIRASSortOrder">
      <xsd:simpleType>
        <xsd:restriction base="dms:Number"/>
      </xsd:simpleType>
    </xsd:element>
    <xsd:element name="Delivery" ma:index="24" nillable="true" ma:displayName="Delivery" ma:list="{f5f8046e-fd62-4819-804e-f55d65bccc8d}" ma:internalName="Delivery" ma:showField="NIRASDocListName" ma:web="6cf754aa-c763-497e-ae82-03dd5c96378a">
      <xsd:complexType>
        <xsd:complexContent>
          <xsd:extension base="dms:MultiChoiceLookup">
            <xsd:sequence>
              <xsd:element name="Value" type="dms:Lookup" maxOccurs="unbounded" minOccurs="0" nillable="true"/>
            </xsd:sequence>
          </xsd:extension>
        </xsd:complexContent>
      </xsd:complexType>
    </xsd:element>
    <xsd:element name="NIRASDocumentNo" ma:index="25" nillable="true" ma:displayName="Old document ID" ma:description="Old document number from source system" ma:internalName="NIRASDocumentNo">
      <xsd:simpleType>
        <xsd:restriction base="dms:Text">
          <xsd:maxLength value="255"/>
        </xsd:restriction>
      </xsd:simpleType>
    </xsd:element>
    <xsd:element name="NIRASOldModifiedBy" ma:index="26" nillable="true" ma:displayName="Old modified by" ma:internalName="NIRASOldModifiedBy">
      <xsd:simpleType>
        <xsd:restriction base="dms:Text">
          <xsd:maxLength value="255"/>
        </xsd:restriction>
      </xsd:simpleType>
    </xsd:element>
    <xsd:element name="NIRASOnFrontPage" ma:index="29" nillable="true" ma:displayName="On front page" ma:default="0" ma:internalName="NIRASOnFrontPag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d7bf5a8b-bbbf-40f2-b1b5-f294b7bcf1c5" elementFormDefault="qualified">
    <xsd:import namespace="http://schemas.microsoft.com/office/2006/documentManagement/types"/>
    <xsd:import namespace="http://schemas.microsoft.com/office/infopath/2007/PartnerControls"/>
    <xsd:element name="MediaServiceMetadata" ma:index="32" nillable="true" ma:displayName="MediaServiceMetadata" ma:hidden="true" ma:internalName="MediaServiceMetadata" ma:readOnly="true">
      <xsd:simpleType>
        <xsd:restriction base="dms:Note"/>
      </xsd:simpleType>
    </xsd:element>
    <xsd:element name="MediaServiceFastMetadata" ma:index="33" nillable="true" ma:displayName="MediaServiceFastMetadata" ma:hidden="true" ma:internalName="MediaServiceFastMetadata" ma:readOnly="true">
      <xsd:simpleType>
        <xsd:restriction base="dms:Note"/>
      </xsd:simpleType>
    </xsd:element>
    <xsd:element name="MediaServiceObjectDetectorVersions" ma:index="34" nillable="true" ma:displayName="MediaServiceObjectDetectorVersions" ma:hidden="true" ma:indexed="true" ma:internalName="MediaServiceObjectDetectorVersions" ma:readOnly="true">
      <xsd:simpleType>
        <xsd:restriction base="dms:Text"/>
      </xsd:simpleType>
    </xsd:element>
    <xsd:element name="MediaServiceDateTaken" ma:index="35" nillable="true" ma:displayName="MediaServiceDateTaken" ma:hidden="true" ma:indexed="true" ma:internalName="MediaServiceDateTaken" ma:readOnly="true">
      <xsd:simpleType>
        <xsd:restriction base="dms:Text"/>
      </xsd:simpleType>
    </xsd:element>
    <xsd:element name="MediaLengthInSeconds" ma:index="36" nillable="true" ma:displayName="MediaLengthInSeconds" ma:hidden="true" ma:internalName="MediaLengthInSeconds" ma:readOnly="true">
      <xsd:simpleType>
        <xsd:restriction base="dms:Unknown"/>
      </xsd:simpleType>
    </xsd:element>
    <xsd:element name="lcf76f155ced4ddcb4097134ff3c332f" ma:index="38" nillable="true" ma:taxonomy="true" ma:internalName="lcf76f155ced4ddcb4097134ff3c332f" ma:taxonomyFieldName="MediaServiceImageTags" ma:displayName="Image Tags" ma:readOnly="false" ma:fieldId="{5cf76f15-5ced-4ddc-b409-7134ff3c332f}" ma:taxonomyMulti="true" ma:sspId="ab2600de-030e-40a3-a341-c72395049305" ma:termSetId="09814cd3-568e-fe90-9814-8d621ff8fb84" ma:anchorId="fba54fb3-c3e1-fe81-a776-ca4b69148c4d" ma:open="true" ma:isKeyword="false">
      <xsd:complexType>
        <xsd:sequence>
          <xsd:element ref="pc:Terms" minOccurs="0" maxOccurs="1"/>
        </xsd:sequence>
      </xsd:complexType>
    </xsd:element>
    <xsd:element name="MediaServiceOCR" ma:index="39" nillable="true" ma:displayName="Extracted Text" ma:internalName="MediaServiceOCR" ma:readOnly="true">
      <xsd:simpleType>
        <xsd:restriction base="dms:Note">
          <xsd:maxLength value="255"/>
        </xsd:restriction>
      </xsd:simpleType>
    </xsd:element>
    <xsd:element name="MediaServiceGenerationTime" ma:index="40" nillable="true" ma:displayName="MediaServiceGenerationTime" ma:hidden="true" ma:internalName="MediaServiceGenerationTime" ma:readOnly="true">
      <xsd:simpleType>
        <xsd:restriction base="dms:Text"/>
      </xsd:simpleType>
    </xsd:element>
    <xsd:element name="MediaServiceEventHashCode" ma:index="41"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NIRASOnFrontPage xmlns="36389baf-d775-4142-9ba9-987d54fbb0d5">false</NIRASOnFrontPage>
    <NIRASProjectID xmlns="36389baf-d775-4142-9ba9-987d54fbb0d5">CVPT012124</NIRASProjectID>
    <NIRASCreatedDate xmlns="36389baf-d775-4142-9ba9-987d54fbb0d5" xsi:nil="true"/>
    <NIRASScaleTxt xmlns="36389baf-d775-4142-9ba9-987d54fbb0d5" xsi:nil="true"/>
    <Delivery xmlns="36389baf-d775-4142-9ba9-987d54fbb0d5" xsi:nil="true"/>
    <NIRASDocumentNo xmlns="36389baf-d775-4142-9ba9-987d54fbb0d5" xsi:nil="true"/>
    <DocumentRevisionIdPublished xmlns="36389baf-d775-4142-9ba9-987d54fbb0d5" xsi:nil="true"/>
    <DocumentRevisionId xmlns="36389baf-d775-4142-9ba9-987d54fbb0d5" xsi:nil="true"/>
    <NIRASRevisionDate xmlns="36389baf-d775-4142-9ba9-987d54fbb0d5" xsi:nil="true"/>
    <NIRASSortOrder xmlns="36389baf-d775-4142-9ba9-987d54fbb0d5" xsi:nil="true"/>
    <NIRASOldModifiedBy xmlns="36389baf-d775-4142-9ba9-987d54fbb0d5" xsi:nil="true"/>
    <b20adbee33c84350ab297149ab7609e1 xmlns="6cf754aa-c763-497e-ae82-03dd5c96378a">
      <Terms xmlns="http://schemas.microsoft.com/office/infopath/2007/PartnerControls"/>
    </b20adbee33c84350ab297149ab7609e1>
    <da20537ee97d477b961033ada76c4a82 xmlns="6cf754aa-c763-497e-ae82-03dd5c96378a">
      <Terms xmlns="http://schemas.microsoft.com/office/infopath/2007/PartnerControls"/>
    </da20537ee97d477b961033ada76c4a82>
    <TaxCatchAll xmlns="6cf754aa-c763-497e-ae82-03dd5c96378a" xsi:nil="true"/>
    <o7ddbb95048e4674b1961839f647280e xmlns="6cf754aa-c763-497e-ae82-03dd5c96378a">
      <Terms xmlns="http://schemas.microsoft.com/office/infopath/2007/PartnerControls"/>
    </o7ddbb95048e4674b1961839f647280e>
    <_dlc_DocId xmlns="6cf754aa-c763-497e-ae82-03dd5c96378a">4TR5YJSCXHXP-945182014-69</_dlc_DocId>
    <_dlc_DocIdUrl xmlns="6cf754aa-c763-497e-ae82-03dd5c96378a">
      <Url>https://niras.sharepoint.com/sites/CVPT012124EX/_layouts/15/DocIdRedir.aspx?ID=4TR5YJSCXHXP-945182014-69</Url>
      <Description>4TR5YJSCXHXP-945182014-69</Description>
    </_dlc_DocIdUrl>
    <lcf76f155ced4ddcb4097134ff3c332f xmlns="d7bf5a8b-bbbf-40f2-b1b5-f294b7bcf1c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F5E1AD5-A944-40B3-ACDA-D021EE9697D0}">
  <ds:schemaRefs>
    <ds:schemaRef ds:uri="http://schemas.microsoft.com/sharepoint/v3/contenttype/forms"/>
  </ds:schemaRefs>
</ds:datastoreItem>
</file>

<file path=customXml/itemProps2.xml><?xml version="1.0" encoding="utf-8"?>
<ds:datastoreItem xmlns:ds="http://schemas.openxmlformats.org/officeDocument/2006/customXml" ds:itemID="{C2E6D3C3-8D65-434B-B720-21F8BD55E328}">
  <ds:schemaRefs>
    <ds:schemaRef ds:uri="http://schemas.microsoft.com/sharepoint/events"/>
  </ds:schemaRefs>
</ds:datastoreItem>
</file>

<file path=customXml/itemProps3.xml><?xml version="1.0" encoding="utf-8"?>
<ds:datastoreItem xmlns:ds="http://schemas.openxmlformats.org/officeDocument/2006/customXml" ds:itemID="{78717F83-8D78-453E-B3DB-8862524CCD05}"/>
</file>

<file path=customXml/itemProps4.xml><?xml version="1.0" encoding="utf-8"?>
<ds:datastoreItem xmlns:ds="http://schemas.openxmlformats.org/officeDocument/2006/customXml" ds:itemID="{007E44F5-DBE6-4F95-B39A-08E78A3B536A}">
  <ds:schemaRefs>
    <ds:schemaRef ds:uri="http://schemas.microsoft.com/office/2006/metadata/properties"/>
    <ds:schemaRef ds:uri="http://schemas.microsoft.com/office/infopath/2007/PartnerControls"/>
    <ds:schemaRef ds:uri="7223de82-2deb-4c6f-b85a-bcacc568d4fa"/>
    <ds:schemaRef ds:uri="36389baf-d775-4142-9ba9-987d54fbb0d5"/>
    <ds:schemaRef ds:uri="1cedca2c-af86-40ea-8233-45c651cb0556"/>
  </ds:schemaRefs>
</ds:datastoreItem>
</file>

<file path=docProps/app.xml><?xml version="1.0" encoding="utf-8"?>
<Properties xmlns="http://schemas.openxmlformats.org/officeDocument/2006/extended-properties" xmlns:vt="http://schemas.openxmlformats.org/officeDocument/2006/docPropsVTypes">
  <Template/>
  <TotalTime>0</TotalTime>
  <Words>413</Words>
  <Application>Microsoft Office PowerPoint</Application>
  <PresentationFormat>Widescreen</PresentationFormat>
  <Paragraphs>31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Segoe UI</vt:lpstr>
      <vt:lpstr>Times New Roman</vt:lpstr>
      <vt:lpstr>1_Office Theme</vt:lpstr>
      <vt:lpstr>PowerPoint Presentation</vt:lpstr>
      <vt:lpstr>Project objective  To reduce depletion of natural resources used in production and amount of waste generated by promoting the usage of secondary raw materials and enhancing market for high quality recyclables, which ultimately contribute to the sustainable development of the country.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gizem akgulgil</dc:creator>
  <cp:lastModifiedBy>Gozde Vardar (GVS)</cp:lastModifiedBy>
  <cp:revision>76</cp:revision>
  <dcterms:created xsi:type="dcterms:W3CDTF">2019-08-01T13:31:46Z</dcterms:created>
  <dcterms:modified xsi:type="dcterms:W3CDTF">2023-06-14T19:14:19Z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lyLanguageRun">
    <vt:lpwstr>true</vt:lpwstr>
  </property>
  <property fmtid="{D5CDD505-2E9C-101B-9397-08002B2CF9AE}" pid="3" name="ContentTypeId">
    <vt:lpwstr>0x010100DCD90FCC66DA8F4C882C689D6817D41B007504FDC5A4F1454E966D0F01ED83E317</vt:lpwstr>
  </property>
  <property fmtid="{D5CDD505-2E9C-101B-9397-08002B2CF9AE}" pid="4" name="_dlc_DocIdItemGuid">
    <vt:lpwstr>be12c5e3-5927-4131-984e-d4130972bd19</vt:lpwstr>
  </property>
  <property fmtid="{D5CDD505-2E9C-101B-9397-08002B2CF9AE}" pid="5" name="MediaServiceImageTags">
    <vt:lpwstr/>
  </property>
  <property fmtid="{D5CDD505-2E9C-101B-9397-08002B2CF9AE}" pid="6" name="NIRASQAStatus">
    <vt:lpwstr/>
  </property>
  <property fmtid="{D5CDD505-2E9C-101B-9397-08002B2CF9AE}" pid="7" name="NIRASQAGroup">
    <vt:lpwstr/>
  </property>
  <property fmtid="{D5CDD505-2E9C-101B-9397-08002B2CF9AE}" pid="8" name="NIRASDocumentKind">
    <vt:lpwstr/>
  </property>
  <property fmtid="{D5CDD505-2E9C-101B-9397-08002B2CF9AE}" pid="9" name="_dlc_DocId_src">
    <vt:lpwstr>{Module.FooterText}</vt:lpwstr>
  </property>
  <property fmtid="{D5CDD505-2E9C-101B-9397-08002B2CF9AE}" pid="10" name="_dlc_DocId">
    <vt:lpwstr>YN6R6THSKM57-328788518-180</vt:lpwstr>
  </property>
</Properties>
</file>