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59" r:id="rId5"/>
    <p:sldId id="260" r:id="rId6"/>
    <p:sldId id="522" r:id="rId7"/>
    <p:sldId id="521" r:id="rId8"/>
    <p:sldId id="262" r:id="rId9"/>
    <p:sldId id="263" r:id="rId10"/>
    <p:sldId id="264" r:id="rId11"/>
    <p:sldId id="265" r:id="rId12"/>
    <p:sldId id="266" r:id="rId13"/>
    <p:sldId id="327" r:id="rId14"/>
    <p:sldId id="523" r:id="rId15"/>
    <p:sldId id="447" r:id="rId16"/>
    <p:sldId id="524" r:id="rId17"/>
    <p:sldId id="330" r:id="rId18"/>
    <p:sldId id="449" r:id="rId19"/>
    <p:sldId id="450" r:id="rId20"/>
    <p:sldId id="525" r:id="rId21"/>
    <p:sldId id="452" r:id="rId22"/>
    <p:sldId id="453" r:id="rId23"/>
    <p:sldId id="454" r:id="rId24"/>
    <p:sldId id="526" r:id="rId25"/>
    <p:sldId id="456" r:id="rId26"/>
    <p:sldId id="457" r:id="rId27"/>
    <p:sldId id="267"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82" r:id="rId41"/>
    <p:sldId id="483" r:id="rId42"/>
    <p:sldId id="484" r:id="rId43"/>
    <p:sldId id="485" r:id="rId44"/>
    <p:sldId id="284" r:id="rId45"/>
    <p:sldId id="486" r:id="rId46"/>
    <p:sldId id="487" r:id="rId47"/>
    <p:sldId id="488" r:id="rId48"/>
    <p:sldId id="489" r:id="rId49"/>
    <p:sldId id="490" r:id="rId50"/>
    <p:sldId id="491" r:id="rId51"/>
    <p:sldId id="492" r:id="rId52"/>
    <p:sldId id="493" r:id="rId53"/>
    <p:sldId id="494" r:id="rId54"/>
    <p:sldId id="495" r:id="rId55"/>
    <p:sldId id="496" r:id="rId56"/>
    <p:sldId id="469" r:id="rId57"/>
    <p:sldId id="497" r:id="rId58"/>
    <p:sldId id="498" r:id="rId59"/>
    <p:sldId id="499" r:id="rId60"/>
    <p:sldId id="500" r:id="rId61"/>
    <p:sldId id="501" r:id="rId62"/>
    <p:sldId id="372" r:id="rId63"/>
    <p:sldId id="502" r:id="rId64"/>
    <p:sldId id="503" r:id="rId65"/>
    <p:sldId id="504" r:id="rId66"/>
    <p:sldId id="505" r:id="rId67"/>
    <p:sldId id="506" r:id="rId68"/>
    <p:sldId id="507" r:id="rId69"/>
    <p:sldId id="508" r:id="rId70"/>
    <p:sldId id="509" r:id="rId71"/>
    <p:sldId id="510" r:id="rId72"/>
    <p:sldId id="511" r:id="rId73"/>
    <p:sldId id="512" r:id="rId74"/>
    <p:sldId id="399" r:id="rId75"/>
    <p:sldId id="513" r:id="rId76"/>
    <p:sldId id="514" r:id="rId77"/>
    <p:sldId id="515" r:id="rId78"/>
    <p:sldId id="516" r:id="rId79"/>
    <p:sldId id="517" r:id="rId80"/>
    <p:sldId id="518" r:id="rId81"/>
    <p:sldId id="519" r:id="rId82"/>
    <p:sldId id="324" r:id="rId83"/>
    <p:sldId id="325" r:id="rId84"/>
    <p:sldId id="302" r:id="rId85"/>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15" autoAdjust="0"/>
    <p:restoredTop sz="94660"/>
  </p:normalViewPr>
  <p:slideViewPr>
    <p:cSldViewPr snapToGrid="0">
      <p:cViewPr varScale="1">
        <p:scale>
          <a:sx n="108" d="100"/>
          <a:sy n="108" d="100"/>
        </p:scale>
        <p:origin x="8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7A0159A-944B-406F-8908-CC44CE5FADD3}" type="datetimeFigureOut">
              <a:rPr lang="tr-TR" smtClean="0"/>
              <a:t>30.10.2023</a:t>
            </a:fld>
            <a:endParaRPr lang="tr-TR"/>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0C1FDB1-D75E-451D-935C-742230CD7E1A}" type="slidenum">
              <a:rPr lang="tr-TR" smtClean="0"/>
              <a:t>‹#›</a:t>
            </a:fld>
            <a:endParaRPr lang="tr-TR"/>
          </a:p>
        </p:txBody>
      </p:sp>
    </p:spTree>
    <p:extLst>
      <p:ext uri="{BB962C8B-B14F-4D97-AF65-F5344CB8AC3E}">
        <p14:creationId xmlns:p14="http://schemas.microsoft.com/office/powerpoint/2010/main" val="392446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ARZ EDERİM.</a:t>
            </a:r>
          </a:p>
        </p:txBody>
      </p:sp>
      <p:sp>
        <p:nvSpPr>
          <p:cNvPr id="4" name="Slayt Numarası Yer Tutucusu 3"/>
          <p:cNvSpPr>
            <a:spLocks noGrp="1"/>
          </p:cNvSpPr>
          <p:nvPr>
            <p:ph type="sldNum" sz="quarter" idx="10"/>
          </p:nvPr>
        </p:nvSpPr>
        <p:spPr/>
        <p:txBody>
          <a:bodyPr/>
          <a:lstStyle/>
          <a:p>
            <a:fld id="{CB20E68D-9BC0-4C3C-B83C-B2FB7346DAB9}" type="slidenum">
              <a:rPr lang="tr-TR" smtClean="0"/>
              <a:t>7</a:t>
            </a:fld>
            <a:endParaRPr lang="tr-TR"/>
          </a:p>
        </p:txBody>
      </p:sp>
    </p:spTree>
    <p:extLst>
      <p:ext uri="{BB962C8B-B14F-4D97-AF65-F5344CB8AC3E}">
        <p14:creationId xmlns:p14="http://schemas.microsoft.com/office/powerpoint/2010/main" val="165378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3AFE259E-61C4-41BA-8A11-220416B90720}" type="datetimeFigureOut">
              <a:rPr lang="tr-TR" smtClean="0"/>
              <a:t>30.10.2023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56817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AFE259E-61C4-41BA-8A11-220416B90720}" type="datetimeFigureOut">
              <a:rPr lang="tr-TR" smtClean="0"/>
              <a:t>30.10.2023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95080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AFE259E-61C4-41BA-8A11-220416B90720}" type="datetimeFigureOut">
              <a:rPr lang="tr-TR" smtClean="0"/>
              <a:t>30.10.2023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1280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D9D410B8-CEC3-466F-9E21-BD8268175FC2}" type="slidenum">
              <a:rPr lang="tr-TR" altLang="tr-TR"/>
              <a:pPr>
                <a:defRPr/>
              </a:pPr>
              <a:t>‹#›</a:t>
            </a:fld>
            <a:endParaRPr lang="tr-TR" altLang="tr-TR"/>
          </a:p>
        </p:txBody>
      </p:sp>
    </p:spTree>
    <p:extLst>
      <p:ext uri="{BB962C8B-B14F-4D97-AF65-F5344CB8AC3E}">
        <p14:creationId xmlns:p14="http://schemas.microsoft.com/office/powerpoint/2010/main" val="46626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3AFE259E-61C4-41BA-8A11-220416B90720}" type="datetimeFigureOut">
              <a:rPr lang="tr-TR" smtClean="0"/>
              <a:t>30.10.2023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64062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3AFE259E-61C4-41BA-8A11-220416B90720}" type="datetimeFigureOut">
              <a:rPr lang="tr-TR" smtClean="0"/>
              <a:t>30.10.2023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152570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3AFE259E-61C4-41BA-8A11-220416B90720}" type="datetimeFigureOut">
              <a:rPr lang="tr-TR" smtClean="0"/>
              <a:t>30.10.2023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4542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3AFE259E-61C4-41BA-8A11-220416B90720}" type="datetimeFigureOut">
              <a:rPr lang="tr-TR" smtClean="0"/>
              <a:t>30.10.2023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216544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3AFE259E-61C4-41BA-8A11-220416B90720}" type="datetimeFigureOut">
              <a:rPr lang="tr-TR" smtClean="0"/>
              <a:t>30.10.2023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7679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3AFE259E-61C4-41BA-8A11-220416B90720}" type="datetimeFigureOut">
              <a:rPr lang="tr-TR" smtClean="0"/>
              <a:t>30.10.2023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816642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AFE259E-61C4-41BA-8A11-220416B90720}" type="datetimeFigureOut">
              <a:rPr lang="tr-TR" smtClean="0"/>
              <a:t>30.10.2023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113313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AFE259E-61C4-41BA-8A11-220416B90720}" type="datetimeFigureOut">
              <a:rPr lang="tr-TR" smtClean="0"/>
              <a:t>30.10.2023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9510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E259E-61C4-41BA-8A11-220416B90720}" type="datetimeFigureOut">
              <a:rPr lang="tr-TR" smtClean="0"/>
              <a:t>30.10.2023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56E21-1E14-41B7-A08A-529E25FC36EB}" type="slidenum">
              <a:rPr lang="tr-TR" smtClean="0"/>
              <a:t>‹#›</a:t>
            </a:fld>
            <a:endParaRPr lang="tr-TR"/>
          </a:p>
        </p:txBody>
      </p:sp>
    </p:spTree>
    <p:extLst>
      <p:ext uri="{BB962C8B-B14F-4D97-AF65-F5344CB8AC3E}">
        <p14:creationId xmlns:p14="http://schemas.microsoft.com/office/powerpoint/2010/main" val="3436661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3.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png"/><Relationship Id="rId4" Type="http://schemas.openxmlformats.org/officeDocument/2006/relationships/image" Target="../media/image22.jpe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7.jpg"/><Relationship Id="rId7"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3.jpeg"/></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7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enovo\Desktop\TTT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76314"/>
            <a:ext cx="9307132" cy="568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46886"/>
            <a:ext cx="1334374" cy="1288716"/>
          </a:xfrm>
          <a:prstGeom prst="rect">
            <a:avLst/>
          </a:prstGeom>
        </p:spPr>
      </p:pic>
    </p:spTree>
    <p:extLst>
      <p:ext uri="{BB962C8B-B14F-4D97-AF65-F5344CB8AC3E}">
        <p14:creationId xmlns:p14="http://schemas.microsoft.com/office/powerpoint/2010/main" val="11624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63750" y="908051"/>
            <a:ext cx="8229600" cy="504825"/>
          </a:xfrm>
        </p:spPr>
        <p:txBody>
          <a:bodyPr/>
          <a:lstStyle/>
          <a:p>
            <a:pPr eaLnBrk="1" hangingPunct="1"/>
            <a:r>
              <a:rPr lang="tr-TR" altLang="tr-TR" sz="2200" b="1" dirty="0">
                <a:solidFill>
                  <a:srgbClr val="0000FF"/>
                </a:solidFill>
                <a:latin typeface="Arial" panose="020B0604020202020204" pitchFamily="34" charset="0"/>
                <a:cs typeface="Arial" panose="020B0604020202020204" pitchFamily="34" charset="0"/>
              </a:rPr>
              <a:t>ARAÇLAR</a:t>
            </a:r>
          </a:p>
        </p:txBody>
      </p:sp>
      <p:sp>
        <p:nvSpPr>
          <p:cNvPr id="6147" name="Rectangle 4"/>
          <p:cNvSpPr>
            <a:spLocks noChangeArrowheads="1"/>
          </p:cNvSpPr>
          <p:nvPr/>
        </p:nvSpPr>
        <p:spPr bwMode="auto">
          <a:xfrm>
            <a:off x="1919289" y="1412875"/>
            <a:ext cx="8518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22830" indent="-285750">
              <a:lnSpc>
                <a:spcPct val="120000"/>
              </a:lnSpc>
              <a:spcBef>
                <a:spcPts val="400"/>
              </a:spcBef>
              <a:spcAft>
                <a:spcPts val="400"/>
              </a:spcAft>
              <a:buClr>
                <a:srgbClr val="000000"/>
              </a:buClr>
              <a:defRPr/>
            </a:pPr>
            <a:r>
              <a:rPr lang="tr-TR" sz="1400" b="1" spc="-1" dirty="0">
                <a:solidFill>
                  <a:srgbClr val="000000"/>
                </a:solidFill>
              </a:rPr>
              <a:t>1 Adet 2011 Model Toyota Marka Binek Otomobil,</a:t>
            </a:r>
          </a:p>
          <a:p>
            <a:pPr marL="322830" indent="-285750">
              <a:lnSpc>
                <a:spcPct val="120000"/>
              </a:lnSpc>
              <a:spcBef>
                <a:spcPts val="400"/>
              </a:spcBef>
              <a:spcAft>
                <a:spcPts val="400"/>
              </a:spcAft>
              <a:buClr>
                <a:srgbClr val="000000"/>
              </a:buClr>
              <a:defRPr/>
            </a:pPr>
            <a:r>
              <a:rPr lang="tr-TR" sz="1400" b="1" spc="-1" dirty="0">
                <a:solidFill>
                  <a:srgbClr val="000000"/>
                </a:solidFill>
              </a:rPr>
              <a:t>1 Adet 1999 Model Mercedes Marka Minibüs ,</a:t>
            </a:r>
          </a:p>
          <a:p>
            <a:pPr marL="322830" indent="-285750">
              <a:lnSpc>
                <a:spcPct val="120000"/>
              </a:lnSpc>
              <a:spcBef>
                <a:spcPts val="400"/>
              </a:spcBef>
              <a:spcAft>
                <a:spcPts val="400"/>
              </a:spcAft>
              <a:buClr>
                <a:srgbClr val="000000"/>
              </a:buClr>
              <a:defRPr/>
            </a:pPr>
            <a:r>
              <a:rPr lang="tr-TR" sz="1400" b="1" spc="-1" dirty="0">
                <a:solidFill>
                  <a:srgbClr val="000000"/>
                </a:solidFill>
              </a:rPr>
              <a:t>1 Adet 2000 Model Tofaş Doğan SLX Marka Binek Otomobil,</a:t>
            </a:r>
          </a:p>
          <a:p>
            <a:pPr marL="322830" indent="-285750">
              <a:lnSpc>
                <a:spcPct val="120000"/>
              </a:lnSpc>
              <a:spcBef>
                <a:spcPts val="400"/>
              </a:spcBef>
              <a:spcAft>
                <a:spcPts val="400"/>
              </a:spcAft>
              <a:buClr>
                <a:srgbClr val="000000"/>
              </a:buClr>
              <a:defRPr/>
            </a:pPr>
            <a:r>
              <a:rPr lang="tr-TR" sz="1400" b="1" spc="-1" dirty="0">
                <a:solidFill>
                  <a:srgbClr val="000000"/>
                </a:solidFill>
              </a:rPr>
              <a:t>1 Adet 2012 Model Ford Connect Marka Kamyonet,</a:t>
            </a:r>
            <a:endParaRPr lang="tr-TR" sz="1400" b="1" spc="-1" dirty="0"/>
          </a:p>
          <a:p>
            <a:pPr marL="322830" indent="-285750">
              <a:lnSpc>
                <a:spcPct val="120000"/>
              </a:lnSpc>
              <a:spcBef>
                <a:spcPts val="400"/>
              </a:spcBef>
              <a:spcAft>
                <a:spcPts val="400"/>
              </a:spcAft>
              <a:buClr>
                <a:srgbClr val="000000"/>
              </a:buClr>
              <a:defRPr/>
            </a:pPr>
            <a:r>
              <a:rPr lang="tr-TR" sz="1400" b="1" spc="-1" dirty="0">
                <a:solidFill>
                  <a:srgbClr val="000000"/>
                </a:solidFill>
              </a:rPr>
              <a:t>1 Adet 2012 Model Isuzu Marka Çift Kabin 4*4 Piyasa Gözetim Denetim Aracı, </a:t>
            </a:r>
          </a:p>
          <a:p>
            <a:pPr marL="322830" indent="-285750">
              <a:lnSpc>
                <a:spcPct val="120000"/>
              </a:lnSpc>
              <a:spcBef>
                <a:spcPts val="400"/>
              </a:spcBef>
              <a:spcAft>
                <a:spcPts val="400"/>
              </a:spcAft>
              <a:buClr>
                <a:srgbClr val="000000"/>
              </a:buClr>
              <a:defRPr/>
            </a:pPr>
            <a:r>
              <a:rPr lang="tr-TR" sz="1400" b="1" spc="-1" dirty="0">
                <a:solidFill>
                  <a:srgbClr val="000000"/>
                </a:solidFill>
              </a:rPr>
              <a:t>1 Adet 2013 Model Ford Transit Marka Çift Kabin Kapalı Kasa  4*4 Çevre Denetim Aracı,</a:t>
            </a:r>
            <a:endParaRPr lang="tr-TR" sz="1400" b="1" spc="-1" dirty="0"/>
          </a:p>
          <a:p>
            <a:pPr marL="322830" indent="-285750">
              <a:lnSpc>
                <a:spcPct val="120000"/>
              </a:lnSpc>
              <a:spcBef>
                <a:spcPts val="400"/>
              </a:spcBef>
              <a:spcAft>
                <a:spcPts val="400"/>
              </a:spcAft>
              <a:buClr>
                <a:srgbClr val="000000"/>
              </a:buClr>
              <a:defRPr/>
            </a:pPr>
            <a:r>
              <a:rPr lang="tr-TR" sz="1400" b="1" spc="-1" dirty="0">
                <a:solidFill>
                  <a:srgbClr val="000000"/>
                </a:solidFill>
              </a:rPr>
              <a:t>1 Adet 2015 Model 4*4  Volkswagen Amarok Çift Kabin Kamyonet,</a:t>
            </a:r>
          </a:p>
          <a:p>
            <a:pPr marL="322830" indent="-285750">
              <a:lnSpc>
                <a:spcPct val="120000"/>
              </a:lnSpc>
              <a:spcBef>
                <a:spcPts val="400"/>
              </a:spcBef>
              <a:spcAft>
                <a:spcPts val="400"/>
              </a:spcAft>
              <a:buClr>
                <a:srgbClr val="000000"/>
              </a:buClr>
              <a:defRPr/>
            </a:pPr>
            <a:r>
              <a:rPr lang="tr-TR" sz="1400" b="1" spc="-1" dirty="0">
                <a:solidFill>
                  <a:srgbClr val="000000"/>
                </a:solidFill>
              </a:rPr>
              <a:t>1 Adet 2016 Model 4*4 Toyota Hilux Çift Kabin 4*4 Kamyonet,</a:t>
            </a:r>
            <a:endParaRPr lang="tr-TR" sz="1400" b="1" spc="-1" dirty="0"/>
          </a:p>
          <a:p>
            <a:pPr marL="37080">
              <a:lnSpc>
                <a:spcPct val="120000"/>
              </a:lnSpc>
              <a:spcBef>
                <a:spcPts val="400"/>
              </a:spcBef>
              <a:spcAft>
                <a:spcPts val="400"/>
              </a:spcAft>
              <a:buNone/>
              <a:defRPr/>
            </a:pPr>
            <a:r>
              <a:rPr lang="tr-TR" sz="1400" b="1" u="sng" spc="-1" dirty="0">
                <a:solidFill>
                  <a:srgbClr val="000000"/>
                </a:solidFill>
              </a:rPr>
              <a:t>Ayrıca 2023 Araç Kiralama İşi Kapsamında ; </a:t>
            </a:r>
            <a:endParaRPr lang="tr-TR" sz="1400" u="sng" spc="-1" dirty="0"/>
          </a:p>
          <a:p>
            <a:pPr marL="322830" indent="-285750">
              <a:lnSpc>
                <a:spcPct val="120000"/>
              </a:lnSpc>
              <a:spcBef>
                <a:spcPts val="400"/>
              </a:spcBef>
              <a:spcAft>
                <a:spcPts val="400"/>
              </a:spcAft>
              <a:buClr>
                <a:srgbClr val="000000"/>
              </a:buClr>
              <a:defRPr/>
            </a:pPr>
            <a:r>
              <a:rPr lang="tr-TR" sz="1400" b="1" spc="-1" dirty="0">
                <a:solidFill>
                  <a:srgbClr val="000000"/>
                </a:solidFill>
              </a:rPr>
              <a:t>1 Adet Binek Otomobil,</a:t>
            </a:r>
          </a:p>
          <a:p>
            <a:pPr marL="322830" indent="-285750">
              <a:lnSpc>
                <a:spcPct val="120000"/>
              </a:lnSpc>
              <a:spcBef>
                <a:spcPts val="400"/>
              </a:spcBef>
              <a:spcAft>
                <a:spcPts val="400"/>
              </a:spcAft>
              <a:buClr>
                <a:srgbClr val="000000"/>
              </a:buClr>
              <a:defRPr/>
            </a:pPr>
            <a:r>
              <a:rPr lang="tr-TR" sz="1400" b="1" spc="-1" dirty="0">
                <a:solidFill>
                  <a:srgbClr val="000000"/>
                </a:solidFill>
              </a:rPr>
              <a:t>2 Adet 4*4 Arazi Aracı,</a:t>
            </a:r>
            <a:endParaRPr lang="tr-TR" sz="1400" spc="-1" dirty="0"/>
          </a:p>
          <a:p>
            <a:pPr marL="322830" indent="-285750">
              <a:lnSpc>
                <a:spcPct val="120000"/>
              </a:lnSpc>
              <a:spcBef>
                <a:spcPts val="400"/>
              </a:spcBef>
              <a:spcAft>
                <a:spcPts val="400"/>
              </a:spcAft>
              <a:buClr>
                <a:srgbClr val="000000"/>
              </a:buClr>
              <a:defRPr/>
            </a:pPr>
            <a:r>
              <a:rPr lang="tr-TR" sz="1400" b="1" spc="-1" dirty="0">
                <a:solidFill>
                  <a:srgbClr val="000000"/>
                </a:solidFill>
              </a:rPr>
              <a:t>Müdürlüğümüz Bünyesinde Toplam 8 Adet Resmi ve 3 Adet Kiralık Hizmet Aracı Olmak Üzere Toplamda 11 Adet Araç Mevcuttur.</a:t>
            </a:r>
            <a:endParaRPr lang="tr-TR" sz="1400" spc="-1" dirty="0"/>
          </a:p>
        </p:txBody>
      </p:sp>
      <p:pic>
        <p:nvPicPr>
          <p:cNvPr id="11269" name="Picture 5"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6251575"/>
            <a:ext cx="16938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39190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063750" y="908051"/>
            <a:ext cx="8229600" cy="504825"/>
          </a:xfrm>
        </p:spPr>
        <p:txBody>
          <a:bodyPr/>
          <a:lstStyle/>
          <a:p>
            <a:pPr eaLnBrk="1" hangingPunct="1"/>
            <a:r>
              <a:rPr lang="tr-TR" altLang="tr-TR" sz="2200" b="1">
                <a:solidFill>
                  <a:srgbClr val="0000FF"/>
                </a:solidFill>
                <a:cs typeface="Times New Roman" panose="02020603050405020304" pitchFamily="18" charset="0"/>
              </a:rPr>
              <a:t>ARAÇLAR</a:t>
            </a:r>
          </a:p>
        </p:txBody>
      </p:sp>
      <p:pic>
        <p:nvPicPr>
          <p:cNvPr id="12292" name="Picture 5"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6251575"/>
            <a:ext cx="16938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426" y="1384300"/>
            <a:ext cx="223202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4475" y="1384300"/>
            <a:ext cx="2230438"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300" y="3922714"/>
            <a:ext cx="2216150"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39" y="1384300"/>
            <a:ext cx="223202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4475" y="3937000"/>
            <a:ext cx="22304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7939" y="3922714"/>
            <a:ext cx="2232025"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Resim 2"/>
          <p:cNvPicPr>
            <a:picLocks noChangeAspect="1" noChangeArrowheads="1"/>
          </p:cNvPicPr>
          <p:nvPr/>
        </p:nvPicPr>
        <p:blipFill>
          <a:blip r:embed="rId9" cstate="print">
            <a:extLst>
              <a:ext uri="{28A0092B-C50C-407E-A947-70E740481C1C}">
                <a14:useLocalDpi xmlns:a14="http://schemas.microsoft.com/office/drawing/2010/main" val="0"/>
              </a:ext>
            </a:extLst>
          </a:blip>
          <a:srcRect t="28992" r="5199" b="24794"/>
          <a:stretch>
            <a:fillRect/>
          </a:stretch>
        </p:blipFill>
        <p:spPr bwMode="auto">
          <a:xfrm>
            <a:off x="8688388" y="1382714"/>
            <a:ext cx="179705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Resim 7"/>
          <p:cNvPicPr>
            <a:picLocks noChangeAspect="1" noChangeArrowheads="1"/>
          </p:cNvPicPr>
          <p:nvPr/>
        </p:nvPicPr>
        <p:blipFill>
          <a:blip r:embed="rId10">
            <a:extLst>
              <a:ext uri="{28A0092B-C50C-407E-A947-70E740481C1C}">
                <a14:useLocalDpi xmlns:a14="http://schemas.microsoft.com/office/drawing/2010/main" val="0"/>
              </a:ext>
            </a:extLst>
          </a:blip>
          <a:srcRect t="26625" b="19826"/>
          <a:stretch>
            <a:fillRect/>
          </a:stretch>
        </p:blipFill>
        <p:spPr bwMode="auto">
          <a:xfrm>
            <a:off x="8688388" y="3922714"/>
            <a:ext cx="1789112"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Resim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4" name="Resim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692135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63738" y="3438526"/>
            <a:ext cx="8229600" cy="504825"/>
          </a:xfrm>
        </p:spPr>
        <p:txBody>
          <a:bodyPr/>
          <a:lstStyle/>
          <a:p>
            <a:pPr eaLnBrk="1" hangingPunct="1"/>
            <a:r>
              <a:rPr lang="tr-TR" altLang="tr-TR" sz="2200" b="1">
                <a:solidFill>
                  <a:srgbClr val="0000FF"/>
                </a:solidFill>
                <a:cs typeface="Times New Roman" panose="02020603050405020304" pitchFamily="18" charset="0"/>
              </a:rPr>
              <a:t>ŞUBE FAALİYETLERİMİZ</a:t>
            </a:r>
          </a:p>
        </p:txBody>
      </p:sp>
      <p:pic>
        <p:nvPicPr>
          <p:cNvPr id="13316" name="Picture 5"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6251575"/>
            <a:ext cx="16938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p:nvPr/>
        </p:nvPicPr>
        <p:blipFill>
          <a:blip r:embed="rId3"/>
          <a:stretch/>
        </p:blipFill>
        <p:spPr>
          <a:xfrm>
            <a:off x="1617663" y="1320801"/>
            <a:ext cx="2519362" cy="2066925"/>
          </a:xfrm>
          <a:prstGeom prst="rect">
            <a:avLst/>
          </a:prstGeom>
          <a:ln>
            <a:noFill/>
          </a:ln>
          <a:effectLst>
            <a:outerShdw blurRad="292100" dist="138988" dir="2700000" algn="tl" rotWithShape="0">
              <a:srgbClr val="333333">
                <a:alpha val="65000"/>
              </a:srgbClr>
            </a:outerShdw>
          </a:effectLst>
        </p:spPr>
      </p:pic>
      <p:pic>
        <p:nvPicPr>
          <p:cNvPr id="9" name="Picture 4"/>
          <p:cNvPicPr/>
          <p:nvPr/>
        </p:nvPicPr>
        <p:blipFill>
          <a:blip r:embed="rId4"/>
          <a:stretch/>
        </p:blipFill>
        <p:spPr>
          <a:xfrm>
            <a:off x="4529138" y="1141414"/>
            <a:ext cx="2951162" cy="1989137"/>
          </a:xfrm>
          <a:prstGeom prst="rect">
            <a:avLst/>
          </a:prstGeom>
          <a:ln>
            <a:noFill/>
          </a:ln>
          <a:effectLst>
            <a:outerShdw blurRad="292100" dist="138988" dir="2700000" algn="tl" rotWithShape="0">
              <a:srgbClr val="333333">
                <a:alpha val="65000"/>
              </a:srgbClr>
            </a:outerShdw>
          </a:effectLst>
        </p:spPr>
      </p:pic>
      <p:pic>
        <p:nvPicPr>
          <p:cNvPr id="10" name="Picture 9"/>
          <p:cNvPicPr/>
          <p:nvPr/>
        </p:nvPicPr>
        <p:blipFill>
          <a:blip r:embed="rId5"/>
          <a:stretch/>
        </p:blipFill>
        <p:spPr>
          <a:xfrm>
            <a:off x="7972426" y="1296988"/>
            <a:ext cx="2543175" cy="2068512"/>
          </a:xfrm>
          <a:prstGeom prst="rect">
            <a:avLst/>
          </a:prstGeom>
          <a:ln w="38160">
            <a:solidFill>
              <a:schemeClr val="tx2"/>
            </a:solidFill>
            <a:round/>
          </a:ln>
          <a:effectLst>
            <a:outerShdw blurRad="76200" dist="38160" algn="l" rotWithShape="0">
              <a:schemeClr val="accent1"/>
            </a:outerShdw>
          </a:effectLst>
        </p:spPr>
      </p:pic>
      <p:pic>
        <p:nvPicPr>
          <p:cNvPr id="1332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375" y="4005263"/>
            <a:ext cx="2547938"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p:nvPr/>
        </p:nvPicPr>
        <p:blipFill>
          <a:blip r:embed="rId7"/>
          <a:stretch/>
        </p:blipFill>
        <p:spPr>
          <a:xfrm>
            <a:off x="7972426" y="4005263"/>
            <a:ext cx="2519363" cy="2341562"/>
          </a:xfrm>
          <a:prstGeom prst="rect">
            <a:avLst/>
          </a:prstGeom>
          <a:ln>
            <a:noFill/>
          </a:ln>
          <a:effectLst>
            <a:outerShdw blurRad="292100" dist="138988" dir="2700000" algn="tl" rotWithShape="0">
              <a:srgbClr val="333333">
                <a:alpha val="65000"/>
              </a:srgbClr>
            </a:outerShdw>
          </a:effectLst>
        </p:spPr>
      </p:pic>
      <p:pic>
        <p:nvPicPr>
          <p:cNvPr id="1332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3425" y="4005264"/>
            <a:ext cx="30226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sim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3" name="Resim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603633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AFET KOORDİNASYON VE İSKAN ŞUBE MÜDÜRLÜĞÜ</a:t>
            </a: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502" y="1466851"/>
            <a:ext cx="4138179" cy="2571483"/>
          </a:xfrm>
          <a:prstGeom prst="rect">
            <a:avLst/>
          </a:prstGeom>
          <a:ln>
            <a:solidFill>
              <a:schemeClr val="accent1"/>
            </a:solidFill>
          </a:ln>
        </p:spPr>
      </p:pic>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t="28167"/>
          <a:stretch/>
        </p:blipFill>
        <p:spPr>
          <a:xfrm>
            <a:off x="1683501" y="4123114"/>
            <a:ext cx="4138179" cy="1978971"/>
          </a:xfrm>
          <a:prstGeom prst="rect">
            <a:avLst/>
          </a:prstGeom>
          <a:ln>
            <a:solidFill>
              <a:schemeClr val="accent1"/>
            </a:solidFill>
          </a:ln>
        </p:spPr>
      </p:pic>
      <p:pic>
        <p:nvPicPr>
          <p:cNvPr id="6" name="Resim 5"/>
          <p:cNvPicPr>
            <a:picLocks noChangeAspect="1"/>
          </p:cNvPicPr>
          <p:nvPr/>
        </p:nvPicPr>
        <p:blipFill rotWithShape="1">
          <a:blip r:embed="rId5" cstate="print">
            <a:extLst>
              <a:ext uri="{28A0092B-C50C-407E-A947-70E740481C1C}">
                <a14:useLocalDpi xmlns:a14="http://schemas.microsoft.com/office/drawing/2010/main" val="0"/>
              </a:ext>
            </a:extLst>
          </a:blip>
          <a:srcRect t="38252"/>
          <a:stretch/>
        </p:blipFill>
        <p:spPr>
          <a:xfrm>
            <a:off x="6078538" y="4366576"/>
            <a:ext cx="4214812" cy="1735508"/>
          </a:xfrm>
          <a:prstGeom prst="rect">
            <a:avLst/>
          </a:prstGeom>
          <a:ln>
            <a:solidFill>
              <a:schemeClr val="accent1"/>
            </a:solidFill>
          </a:ln>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8538" y="1466850"/>
            <a:ext cx="4214812" cy="2673082"/>
          </a:xfrm>
          <a:prstGeom prst="rect">
            <a:avLst/>
          </a:prstGeom>
          <a:ln>
            <a:solidFill>
              <a:schemeClr val="accent1"/>
            </a:solidFill>
          </a:ln>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655650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AFET KOORDİNASYON VE İSKAN ŞUBE MÜDÜRLÜĞÜ</a:t>
            </a:r>
          </a:p>
        </p:txBody>
      </p:sp>
      <p:sp>
        <p:nvSpPr>
          <p:cNvPr id="7" name="Dikdörtgen 6"/>
          <p:cNvSpPr/>
          <p:nvPr/>
        </p:nvSpPr>
        <p:spPr>
          <a:xfrm>
            <a:off x="2495550" y="1522414"/>
            <a:ext cx="7272338" cy="4019562"/>
          </a:xfrm>
          <a:prstGeom prst="rect">
            <a:avLst/>
          </a:prstGeom>
        </p:spPr>
        <p:txBody>
          <a:bodyPr>
            <a:spAutoFit/>
          </a:bodyPr>
          <a:lstStyle/>
          <a:p>
            <a:pPr algn="just">
              <a:lnSpc>
                <a:spcPct val="120000"/>
              </a:lnSpc>
              <a:spcBef>
                <a:spcPts val="400"/>
              </a:spcBef>
              <a:spcAft>
                <a:spcPts val="400"/>
              </a:spcAft>
              <a:buClr>
                <a:srgbClr val="8D89A4"/>
              </a:buClr>
              <a:buSzPct val="95000"/>
              <a:defRPr/>
            </a:pPr>
            <a:r>
              <a:rPr lang="tr-TR" sz="1600" b="1" u="sng" dirty="0">
                <a:solidFill>
                  <a:srgbClr val="0000FF"/>
                </a:solidFill>
                <a:latin typeface="+mj-lt"/>
              </a:rPr>
              <a:t>5543 SAYILI İSKAN KANUNU KAPSAMINDA YAPILAN ÇALIŞMALAR;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25.07.2015 tarih ve 29407 sayılı resmi gazetede yayımlanarak yürürlüğe giren Bakanlar Kurulu kararı gereğince Yusufeli Barajı ve HES yapımından etkilenen ailelerden 2660 aile şehirsel, 520 aile ise tarımsal iskandan devlet eliyle iskan hak sahibi olmuştur.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Yeni yerleşim yeri yapılması düşünülen 7 köyün (</a:t>
            </a:r>
            <a:r>
              <a:rPr lang="tr-TR" sz="1500" b="1" dirty="0" err="1">
                <a:latin typeface="+mj-lt"/>
              </a:rPr>
              <a:t>Çeltikdüzü</a:t>
            </a:r>
            <a:r>
              <a:rPr lang="tr-TR" sz="1500" b="1" dirty="0">
                <a:latin typeface="+mj-lt"/>
              </a:rPr>
              <a:t>, Çevreli, Irmakyanı, İşhan, Meşecik, Tekkale, Yeniköy) imar planı çalışmalarına TOKİ tarafından başlanılmıştır. </a:t>
            </a:r>
            <a:r>
              <a:rPr lang="tr-TR" sz="1500" b="1" u="sng" dirty="0">
                <a:latin typeface="+mj-lt"/>
              </a:rPr>
              <a:t>İşhan, Çevreli ve </a:t>
            </a:r>
            <a:r>
              <a:rPr lang="tr-TR" sz="1500" b="1" u="sng" dirty="0" err="1">
                <a:latin typeface="+mj-lt"/>
              </a:rPr>
              <a:t>Irmakyanı</a:t>
            </a:r>
            <a:r>
              <a:rPr lang="tr-TR" sz="1500" b="1" u="sng" dirty="0">
                <a:latin typeface="+mj-lt"/>
              </a:rPr>
              <a:t> </a:t>
            </a:r>
            <a:r>
              <a:rPr lang="tr-TR" sz="1500" b="1" dirty="0">
                <a:latin typeface="+mj-lt"/>
              </a:rPr>
              <a:t>köylerinin planları Bakanlığımızca onaylanarak kesinlik kazanmıştır. Bu bölgelerde DSİ 26. Bölge Müdürlüğünce imar planındaki alanlara göre kazı çalışmaları yapılmış ve TOKİ tarafından üstyapı ihaleleri yapılarak inşaatların yapımına başlanmış ve 2022 yılı içerisinde tamamlanmıştır.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Diğer 4 köyde yeni yerleşim yeri olarak düşünülen alanlarda imar plan süreci devam etmekte olup, altyapı ve üstyapı imalatı çalışmaları yine DSİ 26. Bölge Müdürlüğü ve Toplu Konut İdaresi Başkanlığınca yürütülmektedir. </a:t>
            </a:r>
            <a:endParaRPr lang="tr-TR" sz="1600" b="1" u="sng" dirty="0">
              <a:solidFill>
                <a:srgbClr val="0000FF"/>
              </a:solidFill>
              <a:latin typeface="+mj-lt"/>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700486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AFET KOORDİNASYON VE İSKAN ŞUBE MÜDÜRLÜĞÜ</a:t>
            </a:r>
          </a:p>
        </p:txBody>
      </p:sp>
      <p:graphicFrame>
        <p:nvGraphicFramePr>
          <p:cNvPr id="5" name="Tablo 4"/>
          <p:cNvGraphicFramePr>
            <a:graphicFrameLocks noGrp="1"/>
          </p:cNvGraphicFramePr>
          <p:nvPr/>
        </p:nvGraphicFramePr>
        <p:xfrm>
          <a:off x="1919289" y="1397001"/>
          <a:ext cx="8497885" cy="4673605"/>
        </p:xfrm>
        <a:graphic>
          <a:graphicData uri="http://schemas.openxmlformats.org/drawingml/2006/table">
            <a:tbl>
              <a:tblPr firstRow="1" bandRow="1">
                <a:tableStyleId>{5C22544A-7EE6-4342-B048-85BDC9FD1C3A}</a:tableStyleId>
              </a:tblPr>
              <a:tblGrid>
                <a:gridCol w="1699577">
                  <a:extLst>
                    <a:ext uri="{9D8B030D-6E8A-4147-A177-3AD203B41FA5}">
                      <a16:colId xmlns:a16="http://schemas.microsoft.com/office/drawing/2014/main" val="20000"/>
                    </a:ext>
                  </a:extLst>
                </a:gridCol>
                <a:gridCol w="1699577">
                  <a:extLst>
                    <a:ext uri="{9D8B030D-6E8A-4147-A177-3AD203B41FA5}">
                      <a16:colId xmlns:a16="http://schemas.microsoft.com/office/drawing/2014/main" val="20001"/>
                    </a:ext>
                  </a:extLst>
                </a:gridCol>
                <a:gridCol w="1699577">
                  <a:extLst>
                    <a:ext uri="{9D8B030D-6E8A-4147-A177-3AD203B41FA5}">
                      <a16:colId xmlns:a16="http://schemas.microsoft.com/office/drawing/2014/main" val="20002"/>
                    </a:ext>
                  </a:extLst>
                </a:gridCol>
                <a:gridCol w="1699577">
                  <a:extLst>
                    <a:ext uri="{9D8B030D-6E8A-4147-A177-3AD203B41FA5}">
                      <a16:colId xmlns:a16="http://schemas.microsoft.com/office/drawing/2014/main" val="20003"/>
                    </a:ext>
                  </a:extLst>
                </a:gridCol>
                <a:gridCol w="1699577">
                  <a:extLst>
                    <a:ext uri="{9D8B030D-6E8A-4147-A177-3AD203B41FA5}">
                      <a16:colId xmlns:a16="http://schemas.microsoft.com/office/drawing/2014/main" val="20004"/>
                    </a:ext>
                  </a:extLst>
                </a:gridCol>
              </a:tblGrid>
              <a:tr h="304806">
                <a:tc gridSpan="5">
                  <a:txBody>
                    <a:bodyPr/>
                    <a:lstStyle/>
                    <a:p>
                      <a:pPr algn="ctr"/>
                      <a:r>
                        <a:rPr lang="tr-TR" sz="1400" dirty="0">
                          <a:solidFill>
                            <a:schemeClr val="tx1"/>
                          </a:solidFill>
                        </a:rPr>
                        <a:t>5543 SAYILI KANUN 16. MADDESİ KAPSAMINDA FİZİKSEL YERLEŞİMİN DÜZENLENMESİ</a:t>
                      </a:r>
                    </a:p>
                  </a:txBody>
                  <a:tcPr marL="91452" marR="91452" marT="45723" marB="45723" anchor="ctr"/>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extLst>
                  <a:ext uri="{0D108BD9-81ED-4DB2-BD59-A6C34878D82A}">
                    <a16:rowId xmlns:a16="http://schemas.microsoft.com/office/drawing/2014/main" val="2607788560"/>
                  </a:ext>
                </a:extLst>
              </a:tr>
              <a:tr h="243846">
                <a:tc>
                  <a:txBody>
                    <a:bodyPr/>
                    <a:lstStyle/>
                    <a:p>
                      <a:pPr algn="ctr"/>
                      <a:r>
                        <a:rPr lang="tr-TR" sz="1000" dirty="0">
                          <a:solidFill>
                            <a:schemeClr val="tx1"/>
                          </a:solidFill>
                        </a:rPr>
                        <a:t>PROJE ADI</a:t>
                      </a:r>
                    </a:p>
                  </a:txBody>
                  <a:tcPr marL="91452" marR="91452" marT="45723" marB="45723" anchor="ctr"/>
                </a:tc>
                <a:tc>
                  <a:txBody>
                    <a:bodyPr/>
                    <a:lstStyle/>
                    <a:p>
                      <a:pPr algn="ctr"/>
                      <a:r>
                        <a:rPr lang="tr-TR" sz="1000" dirty="0">
                          <a:solidFill>
                            <a:schemeClr val="tx1"/>
                          </a:solidFill>
                        </a:rPr>
                        <a:t>İLÇE</a:t>
                      </a:r>
                    </a:p>
                  </a:txBody>
                  <a:tcPr marL="91452" marR="91452" marT="45723" marB="45723" anchor="ctr"/>
                </a:tc>
                <a:tc>
                  <a:txBody>
                    <a:bodyPr/>
                    <a:lstStyle/>
                    <a:p>
                      <a:pPr algn="ctr"/>
                      <a:r>
                        <a:rPr lang="tr-TR" sz="1000" dirty="0">
                          <a:solidFill>
                            <a:schemeClr val="tx1"/>
                          </a:solidFill>
                        </a:rPr>
                        <a:t>KÖY</a:t>
                      </a:r>
                    </a:p>
                  </a:txBody>
                  <a:tcPr marL="91452" marR="91452" marT="45723" marB="45723" anchor="ctr"/>
                </a:tc>
                <a:tc>
                  <a:txBody>
                    <a:bodyPr/>
                    <a:lstStyle/>
                    <a:p>
                      <a:pPr algn="ctr"/>
                      <a:r>
                        <a:rPr lang="tr-TR" sz="1000" dirty="0">
                          <a:solidFill>
                            <a:schemeClr val="tx1"/>
                          </a:solidFill>
                        </a:rPr>
                        <a:t>İSKAN ŞEKLİ</a:t>
                      </a:r>
                    </a:p>
                  </a:txBody>
                  <a:tcPr marL="91452" marR="91452" marT="45723" marB="45723" anchor="ctr"/>
                </a:tc>
                <a:tc>
                  <a:txBody>
                    <a:bodyPr/>
                    <a:lstStyle/>
                    <a:p>
                      <a:pPr algn="ctr"/>
                      <a:r>
                        <a:rPr lang="tr-TR" sz="1000" dirty="0">
                          <a:solidFill>
                            <a:schemeClr val="tx1"/>
                          </a:solidFill>
                        </a:rPr>
                        <a:t>AÇIKLAMALAR</a:t>
                      </a:r>
                    </a:p>
                  </a:txBody>
                  <a:tcPr marL="91452" marR="91452" marT="45723" marB="45723" anchor="ctr"/>
                </a:tc>
                <a:extLst>
                  <a:ext uri="{0D108BD9-81ED-4DB2-BD59-A6C34878D82A}">
                    <a16:rowId xmlns:a16="http://schemas.microsoft.com/office/drawing/2014/main" val="10000"/>
                  </a:ext>
                </a:extLst>
              </a:tr>
              <a:tr h="243846">
                <a:tc rowSpan="9">
                  <a:txBody>
                    <a:bodyPr/>
                    <a:lstStyle/>
                    <a:p>
                      <a:pPr algn="ctr"/>
                      <a:endParaRPr lang="tr-TR" sz="1000" dirty="0"/>
                    </a:p>
                    <a:p>
                      <a:pPr algn="ctr"/>
                      <a:endParaRPr lang="tr-TR" sz="1000" dirty="0"/>
                    </a:p>
                    <a:p>
                      <a:pPr algn="ctr"/>
                      <a:endParaRPr lang="tr-TR" sz="1000" dirty="0"/>
                    </a:p>
                    <a:p>
                      <a:pPr algn="ctr"/>
                      <a:endParaRPr lang="tr-TR" sz="1000" dirty="0"/>
                    </a:p>
                    <a:p>
                      <a:pPr algn="ctr"/>
                      <a:endParaRPr lang="tr-TR" sz="1000" dirty="0"/>
                    </a:p>
                    <a:p>
                      <a:pPr algn="ctr"/>
                      <a:endParaRPr lang="tr-TR" sz="1000" dirty="0"/>
                    </a:p>
                    <a:p>
                      <a:pPr algn="ctr"/>
                      <a:endParaRPr lang="tr-TR" sz="1000" dirty="0"/>
                    </a:p>
                    <a:p>
                      <a:pPr algn="ctr"/>
                      <a:endParaRPr lang="tr-TR" sz="1000" dirty="0"/>
                    </a:p>
                    <a:p>
                      <a:pPr algn="ctr"/>
                      <a:endParaRPr lang="tr-TR" sz="1000" dirty="0"/>
                    </a:p>
                    <a:p>
                      <a:pPr algn="ctr"/>
                      <a:endParaRPr lang="tr-TR" sz="1000" dirty="0"/>
                    </a:p>
                    <a:p>
                      <a:pPr algn="ctr"/>
                      <a:r>
                        <a:rPr lang="tr-TR" sz="1200" b="1" dirty="0"/>
                        <a:t>YUSUFELİ BARAJI</a:t>
                      </a:r>
                    </a:p>
                  </a:txBody>
                  <a:tcPr marL="91452" marR="91452" marT="45723" marB="45723" anchor="ctr"/>
                </a:tc>
                <a:tc>
                  <a:txBody>
                    <a:bodyPr/>
                    <a:lstStyle/>
                    <a:p>
                      <a:pPr algn="ctr"/>
                      <a:r>
                        <a:rPr lang="tr-TR" sz="1000" dirty="0"/>
                        <a:t>YUSUFELİ</a:t>
                      </a:r>
                    </a:p>
                  </a:txBody>
                  <a:tcPr marL="91452" marR="91452" marT="45723" marB="45723" anchor="ctr"/>
                </a:tc>
                <a:tc>
                  <a:txBody>
                    <a:bodyPr/>
                    <a:lstStyle/>
                    <a:p>
                      <a:pPr algn="ctr"/>
                      <a:r>
                        <a:rPr lang="tr-TR" sz="1000" dirty="0"/>
                        <a:t>ÇELTİKDÜZÜ</a:t>
                      </a:r>
                    </a:p>
                  </a:txBody>
                  <a:tcPr marL="91452" marR="91452" marT="45723" marB="45723" anchor="ctr"/>
                </a:tc>
                <a:tc>
                  <a:txBody>
                    <a:bodyPr/>
                    <a:lstStyle/>
                    <a:p>
                      <a:pPr algn="ctr"/>
                      <a:r>
                        <a:rPr lang="tr-TR" sz="1000" dirty="0"/>
                        <a:t>KÖY NAKLİ</a:t>
                      </a:r>
                    </a:p>
                  </a:txBody>
                  <a:tcPr marL="91452" marR="91452" marT="45723" marB="45723" anchor="ctr"/>
                </a:tc>
                <a:tc rowSpan="5">
                  <a:txBody>
                    <a:bodyPr/>
                    <a:lstStyle/>
                    <a:p>
                      <a:pPr algn="ctr"/>
                      <a:endParaRPr lang="tr-TR" sz="1000" dirty="0"/>
                    </a:p>
                    <a:p>
                      <a:pPr algn="ctr"/>
                      <a:endParaRPr lang="tr-TR" sz="1000" dirty="0"/>
                    </a:p>
                    <a:p>
                      <a:pPr algn="ctr"/>
                      <a:r>
                        <a:rPr lang="tr-TR" sz="1000" dirty="0"/>
                        <a:t>YERLEŞİM YERİ TAMAMEN SU ALTINDA KALACAK, KAMULAŞTIRMA YAPILACAK KÖYLER</a:t>
                      </a:r>
                    </a:p>
                  </a:txBody>
                  <a:tcPr marL="91452" marR="91452" marT="45723" marB="45723" anchor="ctr"/>
                </a:tc>
                <a:extLst>
                  <a:ext uri="{0D108BD9-81ED-4DB2-BD59-A6C34878D82A}">
                    <a16:rowId xmlns:a16="http://schemas.microsoft.com/office/drawing/2014/main" val="10001"/>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IRMAKYANI</a:t>
                      </a:r>
                    </a:p>
                  </a:txBody>
                  <a:tcPr marL="91452" marR="91452" marT="45723" marB="45723" anchor="ctr"/>
                </a:tc>
                <a:tc>
                  <a:txBody>
                    <a:bodyPr/>
                    <a:lstStyle/>
                    <a:p>
                      <a:pPr algn="ctr"/>
                      <a:r>
                        <a:rPr lang="tr-TR" sz="1000" dirty="0"/>
                        <a:t>KÖY NAKLİ</a:t>
                      </a:r>
                    </a:p>
                  </a:txBody>
                  <a:tcPr marL="91452" marR="91452" marT="45723" marB="45723" anchor="ctr"/>
                </a:tc>
                <a:tc vMerge="1">
                  <a:txBody>
                    <a:bodyPr/>
                    <a:lstStyle/>
                    <a:p>
                      <a:pPr algn="ctr"/>
                      <a:endParaRPr lang="tr-TR" sz="1400"/>
                    </a:p>
                  </a:txBody>
                  <a:tcPr/>
                </a:tc>
                <a:extLst>
                  <a:ext uri="{0D108BD9-81ED-4DB2-BD59-A6C34878D82A}">
                    <a16:rowId xmlns:a16="http://schemas.microsoft.com/office/drawing/2014/main" val="10002"/>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YENİKÖY</a:t>
                      </a:r>
                    </a:p>
                  </a:txBody>
                  <a:tcPr marL="91452" marR="91452" marT="45723" marB="45723" anchor="ctr"/>
                </a:tc>
                <a:tc>
                  <a:txBody>
                    <a:bodyPr/>
                    <a:lstStyle/>
                    <a:p>
                      <a:pPr algn="ctr"/>
                      <a:r>
                        <a:rPr lang="tr-TR" sz="1000" dirty="0"/>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3"/>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MEŞECİK</a:t>
                      </a:r>
                    </a:p>
                  </a:txBody>
                  <a:tcPr marL="91452" marR="91452" marT="45723" marB="45723" anchor="ctr"/>
                </a:tc>
                <a:tc>
                  <a:txBody>
                    <a:bodyPr/>
                    <a:lstStyle/>
                    <a:p>
                      <a:pPr algn="ctr"/>
                      <a:r>
                        <a:rPr lang="tr-TR" sz="1000" dirty="0"/>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4"/>
                  </a:ext>
                </a:extLst>
              </a:tr>
              <a:tr h="243846">
                <a:tc vMerge="1">
                  <a:txBody>
                    <a:bodyPr/>
                    <a:lstStyle/>
                    <a:p>
                      <a:endParaRPr lang="tr-TR"/>
                    </a:p>
                  </a:txBody>
                  <a:tcPr/>
                </a:tc>
                <a:tc>
                  <a:txBody>
                    <a:bodyPr/>
                    <a:lstStyle/>
                    <a:p>
                      <a:pPr algn="ctr"/>
                      <a:r>
                        <a:rPr lang="tr-TR" sz="1000" dirty="0"/>
                        <a:t>YUSUFELİ</a:t>
                      </a:r>
                    </a:p>
                  </a:txBody>
                  <a:tcPr marL="91452" marR="91452" marT="45723" marB="45723" anchor="ctr"/>
                </a:tc>
                <a:tc>
                  <a:txBody>
                    <a:bodyPr/>
                    <a:lstStyle/>
                    <a:p>
                      <a:pPr algn="ctr"/>
                      <a:r>
                        <a:rPr lang="tr-TR" sz="1000" dirty="0"/>
                        <a:t>KINALIÇAM</a:t>
                      </a:r>
                    </a:p>
                  </a:txBody>
                  <a:tcPr marL="91452" marR="91452" marT="45723" marB="45723" anchor="ctr"/>
                </a:tc>
                <a:tc>
                  <a:txBody>
                    <a:bodyPr/>
                    <a:lstStyle/>
                    <a:p>
                      <a:pPr algn="ctr"/>
                      <a:r>
                        <a:rPr lang="tr-TR" sz="1000" dirty="0"/>
                        <a:t>KÖY NAKLİ</a:t>
                      </a:r>
                    </a:p>
                  </a:txBody>
                  <a:tcPr marL="91452" marR="91452" marT="45723" marB="45723" anchor="ctr"/>
                </a:tc>
                <a:tc vMerge="1">
                  <a:txBody>
                    <a:bodyPr/>
                    <a:lstStyle/>
                    <a:p>
                      <a:pPr algn="ctr"/>
                      <a:endParaRPr lang="tr-TR" sz="1000" dirty="0"/>
                    </a:p>
                  </a:txBody>
                  <a:tcPr marL="91444" marR="91444" marT="45723" marB="45723"/>
                </a:tc>
                <a:extLst>
                  <a:ext uri="{0D108BD9-81ED-4DB2-BD59-A6C34878D82A}">
                    <a16:rowId xmlns:a16="http://schemas.microsoft.com/office/drawing/2014/main" val="3156386991"/>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ÇEVRELİ</a:t>
                      </a:r>
                    </a:p>
                  </a:txBody>
                  <a:tcPr marL="91452" marR="91452" marT="45723" marB="45723" anchor="ctr"/>
                </a:tc>
                <a:tc>
                  <a:txBody>
                    <a:bodyPr/>
                    <a:lstStyle/>
                    <a:p>
                      <a:pPr algn="ctr"/>
                      <a:r>
                        <a:rPr lang="tr-TR" sz="1000" dirty="0"/>
                        <a:t>KÖY GELİŞME ALANI</a:t>
                      </a:r>
                    </a:p>
                  </a:txBody>
                  <a:tcPr marL="91452" marR="91452" marT="45723" marB="45723"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dirty="0"/>
                        <a:t>YERLEŞİM YERİ KISMEN SU ALTINDA KALACAK,</a:t>
                      </a:r>
                      <a:r>
                        <a:rPr lang="tr-TR" sz="1000" baseline="0" dirty="0"/>
                        <a:t> KAMULAŞTIRMA YAPILACAK KÖYLER</a:t>
                      </a:r>
                      <a:endParaRPr lang="tr-TR" sz="1000" dirty="0"/>
                    </a:p>
                    <a:p>
                      <a:pPr algn="ctr"/>
                      <a:endParaRPr lang="tr-TR" sz="1000" dirty="0"/>
                    </a:p>
                  </a:txBody>
                  <a:tcPr marL="91452" marR="91452" marT="45723" marB="45723" anchor="ctr"/>
                </a:tc>
                <a:extLst>
                  <a:ext uri="{0D108BD9-81ED-4DB2-BD59-A6C34878D82A}">
                    <a16:rowId xmlns:a16="http://schemas.microsoft.com/office/drawing/2014/main" val="10005"/>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MORKAYA</a:t>
                      </a:r>
                    </a:p>
                  </a:txBody>
                  <a:tcPr marL="91452" marR="91452" marT="45723" marB="45723" anchor="ctr"/>
                </a:tc>
                <a:tc>
                  <a:txBody>
                    <a:bodyPr/>
                    <a:lstStyle/>
                    <a:p>
                      <a:pPr algn="ctr"/>
                      <a:r>
                        <a:rPr lang="tr-TR" sz="1000" dirty="0"/>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6"/>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İŞHAN</a:t>
                      </a:r>
                    </a:p>
                  </a:txBody>
                  <a:tcPr marL="91452" marR="91452" marT="45723" marB="45723" anchor="ctr"/>
                </a:tc>
                <a:tc>
                  <a:txBody>
                    <a:bodyPr/>
                    <a:lstStyle/>
                    <a:p>
                      <a:pPr algn="ctr"/>
                      <a:r>
                        <a:rPr lang="tr-TR" sz="1000" dirty="0"/>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7"/>
                  </a:ext>
                </a:extLst>
              </a:tr>
              <a:tr h="274308">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TEKKALE</a:t>
                      </a:r>
                    </a:p>
                  </a:txBody>
                  <a:tcPr marL="91452" marR="91452" marT="45723" marB="45723" anchor="ctr"/>
                </a:tc>
                <a:tc>
                  <a:txBody>
                    <a:bodyPr/>
                    <a:lstStyle/>
                    <a:p>
                      <a:pPr algn="ctr"/>
                      <a:r>
                        <a:rPr lang="tr-TR" sz="1000" dirty="0"/>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8"/>
                  </a:ext>
                </a:extLst>
              </a:tr>
              <a:tr h="243846">
                <a:tc rowSpan="3">
                  <a:txBody>
                    <a:bodyPr/>
                    <a:lstStyle/>
                    <a:p>
                      <a:pPr algn="ctr"/>
                      <a:endParaRPr lang="tr-TR" sz="1200" b="1" dirty="0"/>
                    </a:p>
                    <a:p>
                      <a:pPr algn="ctr"/>
                      <a:endParaRPr lang="tr-TR" sz="1200" b="1" dirty="0"/>
                    </a:p>
                    <a:p>
                      <a:pPr algn="ctr"/>
                      <a:r>
                        <a:rPr lang="tr-TR" sz="1200" b="1" dirty="0"/>
                        <a:t>ARTVİN BARAJI</a:t>
                      </a:r>
                    </a:p>
                  </a:txBody>
                  <a:tcPr marL="91452" marR="91452" marT="45723" marB="45723" anchor="ctr"/>
                </a:tc>
                <a:tc>
                  <a:txBody>
                    <a:bodyPr/>
                    <a:lstStyle/>
                    <a:p>
                      <a:pPr algn="ctr"/>
                      <a:r>
                        <a:rPr lang="tr-TR" sz="1000" dirty="0"/>
                        <a:t>YUSUFELİ</a:t>
                      </a:r>
                    </a:p>
                  </a:txBody>
                  <a:tcPr marL="91452" marR="91452" marT="45723" marB="45723" anchor="ctr"/>
                </a:tc>
                <a:tc>
                  <a:txBody>
                    <a:bodyPr/>
                    <a:lstStyle/>
                    <a:p>
                      <a:pPr algn="ctr"/>
                      <a:r>
                        <a:rPr lang="tr-TR" sz="1000" dirty="0"/>
                        <a:t>ÇAĞLAYAN</a:t>
                      </a:r>
                    </a:p>
                  </a:txBody>
                  <a:tcPr marL="91452" marR="91452" marT="45723" marB="45723" anchor="ctr"/>
                </a:tc>
                <a:tc>
                  <a:txBody>
                    <a:bodyPr/>
                    <a:lstStyle/>
                    <a:p>
                      <a:pPr algn="ctr"/>
                      <a:r>
                        <a:rPr lang="tr-TR" sz="1000" dirty="0"/>
                        <a:t>KÖY NAKLİ</a:t>
                      </a:r>
                    </a:p>
                  </a:txBody>
                  <a:tcPr marL="91452" marR="91452" marT="45723" marB="45723" anchor="ctr"/>
                </a:tc>
                <a:tc rowSpan="3">
                  <a:txBody>
                    <a:bodyPr/>
                    <a:lstStyle/>
                    <a:p>
                      <a:pPr algn="ctr"/>
                      <a:endParaRPr lang="tr-TR" sz="1000" dirty="0"/>
                    </a:p>
                    <a:p>
                      <a:pPr algn="ctr"/>
                      <a:r>
                        <a:rPr lang="tr-TR" sz="1000" dirty="0"/>
                        <a:t>YERLEŞİM YERİ  TAMAMEN KAMULAŞTIRMA YAPILACAK KÖYLER</a:t>
                      </a:r>
                    </a:p>
                  </a:txBody>
                  <a:tcPr marL="91452" marR="91452" marT="45723" marB="45723" anchor="ctr"/>
                </a:tc>
                <a:extLst>
                  <a:ext uri="{0D108BD9-81ED-4DB2-BD59-A6C34878D82A}">
                    <a16:rowId xmlns:a16="http://schemas.microsoft.com/office/drawing/2014/main" val="10009"/>
                  </a:ext>
                </a:extLst>
              </a:tr>
              <a:tr h="243846">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DEMİRKENT</a:t>
                      </a:r>
                    </a:p>
                  </a:txBody>
                  <a:tcPr marL="91452" marR="91452" marT="45723" marB="45723" anchor="ctr"/>
                </a:tc>
                <a:tc>
                  <a:txBody>
                    <a:bodyPr/>
                    <a:lstStyle/>
                    <a:p>
                      <a:pPr algn="ctr"/>
                      <a:r>
                        <a:rPr lang="tr-TR" sz="1000" dirty="0"/>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0"/>
                  </a:ext>
                </a:extLst>
              </a:tr>
              <a:tr h="723731">
                <a:tc vMerge="1">
                  <a:txBody>
                    <a:bodyPr/>
                    <a:lstStyle/>
                    <a:p>
                      <a:pPr algn="ctr"/>
                      <a:endParaRPr lang="tr-TR" sz="1000" dirty="0"/>
                    </a:p>
                  </a:txBody>
                  <a:tcPr/>
                </a:tc>
                <a:tc>
                  <a:txBody>
                    <a:bodyPr/>
                    <a:lstStyle/>
                    <a:p>
                      <a:pPr algn="ctr"/>
                      <a:r>
                        <a:rPr lang="tr-TR" sz="1000" dirty="0"/>
                        <a:t>YUSUFELİ</a:t>
                      </a:r>
                    </a:p>
                  </a:txBody>
                  <a:tcPr marL="91452" marR="91452" marT="45723" marB="45723" anchor="ctr"/>
                </a:tc>
                <a:tc>
                  <a:txBody>
                    <a:bodyPr/>
                    <a:lstStyle/>
                    <a:p>
                      <a:pPr algn="ctr"/>
                      <a:r>
                        <a:rPr lang="tr-TR" sz="1000" dirty="0"/>
                        <a:t>SEBZECİLER</a:t>
                      </a:r>
                    </a:p>
                  </a:txBody>
                  <a:tcPr marL="91452" marR="91452" marT="45723" marB="45723" anchor="ctr"/>
                </a:tc>
                <a:tc>
                  <a:txBody>
                    <a:bodyPr/>
                    <a:lstStyle/>
                    <a:p>
                      <a:pPr algn="ctr"/>
                      <a:r>
                        <a:rPr lang="tr-TR" sz="1000" dirty="0"/>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1"/>
                  </a:ext>
                </a:extLst>
              </a:tr>
              <a:tr h="688454">
                <a:tc>
                  <a:txBody>
                    <a:bodyPr/>
                    <a:lstStyle/>
                    <a:p>
                      <a:pPr algn="ctr"/>
                      <a:endParaRPr lang="tr-TR" sz="1000" dirty="0"/>
                    </a:p>
                    <a:p>
                      <a:pPr algn="ctr"/>
                      <a:r>
                        <a:rPr lang="tr-TR" sz="1200" b="1" dirty="0"/>
                        <a:t>DERİNER BARAJI</a:t>
                      </a:r>
                    </a:p>
                  </a:txBody>
                  <a:tcPr marL="91452" marR="91452" marT="45723" marB="45723" anchor="ctr"/>
                </a:tc>
                <a:tc>
                  <a:txBody>
                    <a:bodyPr/>
                    <a:lstStyle/>
                    <a:p>
                      <a:pPr algn="ctr"/>
                      <a:r>
                        <a:rPr lang="tr-TR" sz="1000" dirty="0"/>
                        <a:t>YUSUFELİ</a:t>
                      </a:r>
                    </a:p>
                  </a:txBody>
                  <a:tcPr marL="91452" marR="91452" marT="45723" marB="45723" anchor="ctr"/>
                </a:tc>
                <a:tc>
                  <a:txBody>
                    <a:bodyPr/>
                    <a:lstStyle/>
                    <a:p>
                      <a:pPr algn="ctr"/>
                      <a:r>
                        <a:rPr lang="tr-TR" sz="1000" dirty="0"/>
                        <a:t>NARLIK</a:t>
                      </a:r>
                    </a:p>
                  </a:txBody>
                  <a:tcPr marL="91452" marR="91452" marT="45723" marB="45723" anchor="ctr"/>
                </a:tc>
                <a:tc>
                  <a:txBody>
                    <a:bodyPr/>
                    <a:lstStyle/>
                    <a:p>
                      <a:pPr algn="ctr"/>
                      <a:r>
                        <a:rPr lang="tr-TR" sz="1000" dirty="0"/>
                        <a:t>KÖY GELİŞME ALANI</a:t>
                      </a:r>
                    </a:p>
                  </a:txBody>
                  <a:tcPr marL="91452" marR="91452" marT="45723" marB="45723" anchor="ctr"/>
                </a:tc>
                <a:tc>
                  <a:txBody>
                    <a:bodyPr/>
                    <a:lstStyle/>
                    <a:p>
                      <a:pPr algn="ctr"/>
                      <a:endParaRPr lang="tr-TR" sz="1000" dirty="0"/>
                    </a:p>
                  </a:txBody>
                  <a:tcPr marL="91452" marR="91452" marT="45723" marB="45723" anchor="ctr"/>
                </a:tc>
                <a:extLst>
                  <a:ext uri="{0D108BD9-81ED-4DB2-BD59-A6C34878D82A}">
                    <a16:rowId xmlns:a16="http://schemas.microsoft.com/office/drawing/2014/main" val="10012"/>
                  </a:ext>
                </a:extLst>
              </a:tr>
            </a:tbl>
          </a:graphicData>
        </a:graphic>
      </p:graphicFrame>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432894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AFET KOORDİNASYON VE İSKAN ŞUBE MÜDÜRLÜĞÜ</a:t>
            </a:r>
          </a:p>
        </p:txBody>
      </p:sp>
      <p:sp>
        <p:nvSpPr>
          <p:cNvPr id="6" name="Dikdörtgen 5"/>
          <p:cNvSpPr/>
          <p:nvPr/>
        </p:nvSpPr>
        <p:spPr>
          <a:xfrm>
            <a:off x="2424113" y="1628775"/>
            <a:ext cx="7416800" cy="3919022"/>
          </a:xfrm>
          <a:prstGeom prst="rect">
            <a:avLst/>
          </a:prstGeom>
        </p:spPr>
        <p:txBody>
          <a:bodyPr>
            <a:spAutoFit/>
          </a:bodyPr>
          <a:lstStyle/>
          <a:p>
            <a:pPr algn="just">
              <a:lnSpc>
                <a:spcPct val="120000"/>
              </a:lnSpc>
              <a:spcBef>
                <a:spcPts val="400"/>
              </a:spcBef>
              <a:spcAft>
                <a:spcPts val="400"/>
              </a:spcAft>
              <a:buClr>
                <a:srgbClr val="8D89A4"/>
              </a:buClr>
              <a:buSzPct val="95000"/>
              <a:defRPr/>
            </a:pPr>
            <a:r>
              <a:rPr lang="tr-TR" sz="1600" b="1" u="sng" dirty="0">
                <a:solidFill>
                  <a:srgbClr val="0000FF"/>
                </a:solidFill>
                <a:latin typeface="+mj-lt"/>
              </a:rPr>
              <a:t>DERE GÜZERGAHLARINDAKİ RİSKLİ YAPILARIN TESPİT ÇALIŞMALARI;</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Karadeniz Bölgesi İklim Değişikliği Eylem Planı Bakanlığımızca açıklanmış olup; Trabzon, Rize, Ordu, Giresun, Samsun ve Artvin illerinde öncelikli olarak dere yataklarında yer alan binaların tespit çalışmaları yapılmış ve bu kapsamda İlimizde toplam 432 adet yapı tespit edilmiştir.</a:t>
            </a:r>
          </a:p>
          <a:p>
            <a:pPr algn="just">
              <a:lnSpc>
                <a:spcPct val="120000"/>
              </a:lnSpc>
              <a:spcBef>
                <a:spcPts val="400"/>
              </a:spcBef>
              <a:spcAft>
                <a:spcPts val="400"/>
              </a:spcAft>
              <a:buClr>
                <a:srgbClr val="8D89A4"/>
              </a:buClr>
              <a:buSzPct val="95000"/>
              <a:defRPr/>
            </a:pPr>
            <a:r>
              <a:rPr lang="tr-TR" b="1" u="sng" dirty="0">
                <a:solidFill>
                  <a:srgbClr val="0000FF"/>
                </a:solidFill>
              </a:rPr>
              <a:t>TAMP KAPSAMINDA;</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dirty="0"/>
              <a:t>Türkiye Afet Müdahale Planında (TAMP) Bakanlığımız Hasar Tespit çalışmalarında Ana çözüm ortağı olarak belirlenmiş olup, bu kapsamda ilimizde meydana gelen afetlerde TAMP' ta tanımlı görevlere yönelik Valiliğimizce (Artvin Çevre, Şehircilik ve İlkim Değişikliği İl Müdürlüğü) çalışmalar yürütülmekte olup, bu kapsamda 2023 yılında İlimiz sınırlarında meydana gelen 5 adet yangın afetinde toplam 5 adet bağımsız bölümde hasar tespit çalışmaları gerçekleştirilmiştir.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600" b="1" dirty="0">
              <a:latin typeface="+mj-lt"/>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476353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latin typeface="Arial" panose="020B0604020202020204" pitchFamily="34" charset="0"/>
                <a:cs typeface="Arial" panose="020B0604020202020204" pitchFamily="34" charset="0"/>
              </a:rPr>
              <a:t>ALTYAPI VE KENTSEL DÖNÜŞÜM ŞUBE MÜDÜRLÜĞÜ</a:t>
            </a:r>
          </a:p>
        </p:txBody>
      </p:sp>
      <p:pic>
        <p:nvPicPr>
          <p:cNvPr id="8198" name="Picture 7" descr="D:\009_kentsel_donusum\brosur\kents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775" y="1436689"/>
            <a:ext cx="8426450" cy="47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0872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ALTYAPI VE KENTSEL DÖNÜŞÜM ŞUBE MÜDÜRLÜĞÜ</a:t>
            </a:r>
          </a:p>
        </p:txBody>
      </p:sp>
      <p:sp>
        <p:nvSpPr>
          <p:cNvPr id="21" name="Rectangle 2"/>
          <p:cNvSpPr txBox="1">
            <a:spLocks noChangeArrowheads="1"/>
          </p:cNvSpPr>
          <p:nvPr/>
        </p:nvSpPr>
        <p:spPr>
          <a:xfrm>
            <a:off x="2063750" y="1466850"/>
            <a:ext cx="360045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RİSKLİ YAPI ALANI</a:t>
            </a:r>
          </a:p>
        </p:txBody>
      </p:sp>
      <p:sp>
        <p:nvSpPr>
          <p:cNvPr id="22" name="Rectangle 2"/>
          <p:cNvSpPr txBox="1">
            <a:spLocks noChangeArrowheads="1"/>
          </p:cNvSpPr>
          <p:nvPr/>
        </p:nvSpPr>
        <p:spPr>
          <a:xfrm>
            <a:off x="5951538" y="1466850"/>
            <a:ext cx="360045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REZERV YAPI ALANI</a:t>
            </a:r>
          </a:p>
        </p:txBody>
      </p:sp>
      <p:pic>
        <p:nvPicPr>
          <p:cNvPr id="23" name="Picture 2" descr="D:\009_kentsel_donusum\mudurluk_sunumu\1.png"/>
          <p:cNvPicPr>
            <a:picLocks noChangeAspect="1" noChangeArrowheads="1"/>
          </p:cNvPicPr>
          <p:nvPr/>
        </p:nvPicPr>
        <p:blipFill>
          <a:blip r:embed="rId3"/>
          <a:srcRect/>
          <a:stretch>
            <a:fillRect/>
          </a:stretch>
        </p:blipFill>
        <p:spPr bwMode="auto">
          <a:xfrm>
            <a:off x="2208213" y="1898651"/>
            <a:ext cx="3587750" cy="2557463"/>
          </a:xfrm>
          <a:prstGeom prst="rect">
            <a:avLst/>
          </a:prstGeom>
          <a:noFill/>
          <a:ln w="38100" cmpd="dbl">
            <a:solidFill>
              <a:schemeClr val="tx1"/>
            </a:solidFill>
            <a:bevel/>
          </a:ln>
          <a:effectLst>
            <a:outerShdw blurRad="50800" dist="38100" dir="10800000" algn="r" rotWithShape="0">
              <a:schemeClr val="accent5">
                <a:alpha val="40000"/>
              </a:schemeClr>
            </a:outerShdw>
          </a:effectLst>
          <a:extLst>
            <a:ext uri="{909E8E84-426E-40DD-AFC4-6F175D3DCCD1}">
              <a14:hiddenFill xmlns:a14="http://schemas.microsoft.com/office/drawing/2010/main">
                <a:solidFill>
                  <a:srgbClr val="FFFFFF"/>
                </a:solidFill>
              </a14:hiddenFill>
            </a:ext>
          </a:extLst>
        </p:spPr>
      </p:pic>
      <p:sp>
        <p:nvSpPr>
          <p:cNvPr id="9225" name="Metin kutusu 24"/>
          <p:cNvSpPr txBox="1">
            <a:spLocks noChangeArrowheads="1"/>
          </p:cNvSpPr>
          <p:nvPr/>
        </p:nvSpPr>
        <p:spPr bwMode="auto">
          <a:xfrm>
            <a:off x="2286000" y="4560889"/>
            <a:ext cx="31559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400">
                <a:solidFill>
                  <a:srgbClr val="0000FF"/>
                </a:solidFill>
              </a:rPr>
              <a:t>Yaklaşık inşaat alanı toplamı 3000 m²</a:t>
            </a:r>
          </a:p>
        </p:txBody>
      </p:sp>
      <p:pic>
        <p:nvPicPr>
          <p:cNvPr id="9226" name="Picture 2" descr="C:\Users\mesut.yuksel\Desktop\KENTSEL_DONUSUM\rezer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1919289"/>
            <a:ext cx="3841750" cy="2562225"/>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Metin kutusu 26"/>
          <p:cNvSpPr txBox="1">
            <a:spLocks noChangeArrowheads="1"/>
          </p:cNvSpPr>
          <p:nvPr/>
        </p:nvSpPr>
        <p:spPr bwMode="auto">
          <a:xfrm>
            <a:off x="6443663" y="4559301"/>
            <a:ext cx="408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400">
                <a:solidFill>
                  <a:srgbClr val="0000FF"/>
                </a:solidFill>
              </a:rPr>
              <a:t>Toplam Arsa yüzölçümü: 25.153 m² </a:t>
            </a:r>
          </a:p>
          <a:p>
            <a:pPr>
              <a:spcBef>
                <a:spcPct val="0"/>
              </a:spcBef>
              <a:buFontTx/>
              <a:buNone/>
            </a:pPr>
            <a:r>
              <a:rPr lang="tr-TR" altLang="tr-TR" sz="1400">
                <a:solidFill>
                  <a:srgbClr val="0000FF"/>
                </a:solidFill>
              </a:rPr>
              <a:t>Emsal : 0,50  Y Ençok: Serbest</a:t>
            </a:r>
          </a:p>
        </p:txBody>
      </p:sp>
      <p:sp>
        <p:nvSpPr>
          <p:cNvPr id="2" name="Dikdörtgen 1"/>
          <p:cNvSpPr/>
          <p:nvPr/>
        </p:nvSpPr>
        <p:spPr>
          <a:xfrm>
            <a:off x="2063751" y="5014914"/>
            <a:ext cx="3732213" cy="954107"/>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400" b="1" dirty="0">
                <a:latin typeface="+mj-lt"/>
              </a:rPr>
              <a:t>İlimizde Merkez İlçe, Çayağzı Mahallesi Köprübaşı Mevkiinde yaklaşık 17 dönüm alan 12/10/2013 tarihli Resmi Gazetede yayımlanan Bakanlar Kurulu Kararı ile  ilan edilen riskli alan ilan edilmiştir.</a:t>
            </a:r>
          </a:p>
        </p:txBody>
      </p:sp>
      <p:sp>
        <p:nvSpPr>
          <p:cNvPr id="3" name="Dikdörtgen 2"/>
          <p:cNvSpPr/>
          <p:nvPr/>
        </p:nvSpPr>
        <p:spPr>
          <a:xfrm>
            <a:off x="6313488" y="5029201"/>
            <a:ext cx="4337050" cy="954107"/>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400" b="1" dirty="0">
                <a:latin typeface="+mj-lt"/>
              </a:rPr>
              <a:t>Bu alanın tahliye edilmesi sonrası ihtiyaç doğacak olan rezerv arsa alanı olarak düşünülen Artvin ili Merkez İlçesi Seyitler Köyü Çarbiyet Mevkii  20/05/2016 tarih 6077 sayılı Makam Olur’u ile rezerv yapı alanı ilan edilmiştir.</a:t>
            </a:r>
          </a:p>
        </p:txBody>
      </p:sp>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5" name="Resim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08089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ALTYAPI VE KENTSEL DÖNÜŞÜM ŞUBE MÜDÜRLÜĞÜ</a:t>
            </a:r>
          </a:p>
        </p:txBody>
      </p:sp>
      <p:graphicFrame>
        <p:nvGraphicFramePr>
          <p:cNvPr id="7" name="7 Tablo"/>
          <p:cNvGraphicFramePr>
            <a:graphicFrameLocks noGrp="1"/>
          </p:cNvGraphicFramePr>
          <p:nvPr/>
        </p:nvGraphicFramePr>
        <p:xfrm>
          <a:off x="2063751" y="1436689"/>
          <a:ext cx="8208963" cy="1360487"/>
        </p:xfrm>
        <a:graphic>
          <a:graphicData uri="http://schemas.openxmlformats.org/drawingml/2006/table">
            <a:tbl>
              <a:tblPr firstRow="1" bandRow="1">
                <a:tableStyleId>{5C22544A-7EE6-4342-B048-85BDC9FD1C3A}</a:tableStyleId>
              </a:tblPr>
              <a:tblGrid>
                <a:gridCol w="1554324">
                  <a:extLst>
                    <a:ext uri="{9D8B030D-6E8A-4147-A177-3AD203B41FA5}">
                      <a16:colId xmlns:a16="http://schemas.microsoft.com/office/drawing/2014/main" val="20000"/>
                    </a:ext>
                  </a:extLst>
                </a:gridCol>
                <a:gridCol w="1830423">
                  <a:extLst>
                    <a:ext uri="{9D8B030D-6E8A-4147-A177-3AD203B41FA5}">
                      <a16:colId xmlns:a16="http://schemas.microsoft.com/office/drawing/2014/main" val="20001"/>
                    </a:ext>
                  </a:extLst>
                </a:gridCol>
                <a:gridCol w="1608072">
                  <a:extLst>
                    <a:ext uri="{9D8B030D-6E8A-4147-A177-3AD203B41FA5}">
                      <a16:colId xmlns:a16="http://schemas.microsoft.com/office/drawing/2014/main" val="20002"/>
                    </a:ext>
                  </a:extLst>
                </a:gridCol>
                <a:gridCol w="1608072">
                  <a:extLst>
                    <a:ext uri="{9D8B030D-6E8A-4147-A177-3AD203B41FA5}">
                      <a16:colId xmlns:a16="http://schemas.microsoft.com/office/drawing/2014/main" val="20003"/>
                    </a:ext>
                  </a:extLst>
                </a:gridCol>
                <a:gridCol w="1608072">
                  <a:extLst>
                    <a:ext uri="{9D8B030D-6E8A-4147-A177-3AD203B41FA5}">
                      <a16:colId xmlns:a16="http://schemas.microsoft.com/office/drawing/2014/main" val="20004"/>
                    </a:ext>
                  </a:extLst>
                </a:gridCol>
              </a:tblGrid>
              <a:tr h="546654">
                <a:tc>
                  <a:txBody>
                    <a:bodyPr/>
                    <a:lstStyle/>
                    <a:p>
                      <a:pPr algn="ctr"/>
                      <a:r>
                        <a:rPr lang="tr-TR" sz="1400" b="1" kern="1200" dirty="0">
                          <a:solidFill>
                            <a:schemeClr val="tx1"/>
                          </a:solidFill>
                          <a:effectLst/>
                          <a:latin typeface="+mj-lt"/>
                          <a:ea typeface="+mn-ea"/>
                          <a:cs typeface="+mn-cs"/>
                        </a:rPr>
                        <a:t>YER</a:t>
                      </a:r>
                    </a:p>
                  </a:txBody>
                  <a:tcPr marL="108014" marR="108014" marT="59967" marB="59967" anchor="ctr">
                    <a:solidFill>
                      <a:srgbClr val="00B0F0"/>
                    </a:solidFill>
                  </a:tcPr>
                </a:tc>
                <a:tc>
                  <a:txBody>
                    <a:bodyPr/>
                    <a:lstStyle/>
                    <a:p>
                      <a:pPr algn="ctr"/>
                      <a:r>
                        <a:rPr lang="tr-TR" sz="1400" b="1" kern="1200" dirty="0">
                          <a:solidFill>
                            <a:schemeClr val="tx1"/>
                          </a:solidFill>
                          <a:effectLst/>
                          <a:latin typeface="+mj-lt"/>
                          <a:ea typeface="+mn-ea"/>
                          <a:cs typeface="+mn-cs"/>
                        </a:rPr>
                        <a:t>YÜZÖLÇÜMÜ m²</a:t>
                      </a:r>
                    </a:p>
                  </a:txBody>
                  <a:tcPr marL="108014" marR="108014" marT="59967" marB="59967" anchor="ctr">
                    <a:solidFill>
                      <a:srgbClr val="00B0F0"/>
                    </a:solidFill>
                  </a:tcPr>
                </a:tc>
                <a:tc>
                  <a:txBody>
                    <a:bodyPr/>
                    <a:lstStyle/>
                    <a:p>
                      <a:pPr marL="0" algn="ctr" defTabSz="914400" rtl="0" eaLnBrk="1" latinLnBrk="0" hangingPunct="1"/>
                      <a:r>
                        <a:rPr lang="tr-TR" sz="1400" b="1" kern="1200" dirty="0">
                          <a:solidFill>
                            <a:schemeClr val="tx1"/>
                          </a:solidFill>
                          <a:effectLst/>
                          <a:latin typeface="+mj-lt"/>
                          <a:ea typeface="+mn-ea"/>
                          <a:cs typeface="+mn-cs"/>
                        </a:rPr>
                        <a:t>YAPI</a:t>
                      </a:r>
                      <a:r>
                        <a:rPr lang="tr-TR" sz="1400" b="1" kern="1200" baseline="0" dirty="0">
                          <a:solidFill>
                            <a:schemeClr val="tx1"/>
                          </a:solidFill>
                          <a:effectLst/>
                          <a:latin typeface="+mj-lt"/>
                          <a:ea typeface="+mn-ea"/>
                          <a:cs typeface="+mn-cs"/>
                        </a:rPr>
                        <a:t> SAYISI</a:t>
                      </a:r>
                      <a:endParaRPr lang="tr-TR" sz="1400" b="1" kern="1200" dirty="0">
                        <a:solidFill>
                          <a:schemeClr val="tx1"/>
                        </a:solidFill>
                        <a:effectLst/>
                        <a:latin typeface="+mj-lt"/>
                        <a:ea typeface="+mn-ea"/>
                        <a:cs typeface="+mn-cs"/>
                      </a:endParaRPr>
                    </a:p>
                  </a:txBody>
                  <a:tcPr marL="108014" marR="108014" marT="59967" marB="59967" anchor="ctr">
                    <a:solidFill>
                      <a:srgbClr val="00B0F0"/>
                    </a:solidFill>
                  </a:tcPr>
                </a:tc>
                <a:tc>
                  <a:txBody>
                    <a:bodyPr/>
                    <a:lstStyle/>
                    <a:p>
                      <a:pPr marL="0" algn="ctr" defTabSz="914400" rtl="0" eaLnBrk="1" latinLnBrk="0" hangingPunct="1"/>
                      <a:r>
                        <a:rPr lang="tr-TR" sz="1400" b="1" kern="1200" dirty="0">
                          <a:solidFill>
                            <a:schemeClr val="tx1"/>
                          </a:solidFill>
                          <a:effectLst/>
                          <a:latin typeface="+mj-lt"/>
                          <a:ea typeface="+mn-ea"/>
                          <a:cs typeface="+mn-cs"/>
                        </a:rPr>
                        <a:t>BAĞIMSIZ</a:t>
                      </a:r>
                      <a:r>
                        <a:rPr lang="tr-TR" sz="1400" b="1" kern="1200" baseline="0" dirty="0">
                          <a:solidFill>
                            <a:schemeClr val="tx1"/>
                          </a:solidFill>
                          <a:effectLst/>
                          <a:latin typeface="+mj-lt"/>
                          <a:ea typeface="+mn-ea"/>
                          <a:cs typeface="+mn-cs"/>
                        </a:rPr>
                        <a:t> BÖLÜM </a:t>
                      </a:r>
                      <a:endParaRPr lang="tr-TR" sz="1400" b="1" kern="1200" dirty="0">
                        <a:solidFill>
                          <a:schemeClr val="tx1"/>
                        </a:solidFill>
                        <a:effectLst/>
                        <a:latin typeface="+mj-lt"/>
                        <a:ea typeface="+mn-ea"/>
                        <a:cs typeface="+mn-cs"/>
                      </a:endParaRPr>
                    </a:p>
                  </a:txBody>
                  <a:tcPr marL="108014" marR="108014" marT="59967" marB="59967" anchor="ctr">
                    <a:solidFill>
                      <a:srgbClr val="00B0F0"/>
                    </a:solidFill>
                  </a:tcPr>
                </a:tc>
                <a:tc>
                  <a:txBody>
                    <a:bodyPr/>
                    <a:lstStyle/>
                    <a:p>
                      <a:pPr marL="0" algn="ctr" defTabSz="914400" rtl="0" eaLnBrk="1" latinLnBrk="0" hangingPunct="1"/>
                      <a:r>
                        <a:rPr lang="tr-TR" sz="1400" b="1" kern="1200" dirty="0">
                          <a:solidFill>
                            <a:schemeClr val="tx1"/>
                          </a:solidFill>
                          <a:effectLst/>
                          <a:latin typeface="+mj-lt"/>
                          <a:ea typeface="+mn-ea"/>
                          <a:cs typeface="+mn-cs"/>
                        </a:rPr>
                        <a:t>AÇIKLAMA</a:t>
                      </a:r>
                    </a:p>
                  </a:txBody>
                  <a:tcPr marL="108014" marR="108014" marT="59967" marB="59967" anchor="ctr">
                    <a:solidFill>
                      <a:srgbClr val="00B0F0"/>
                    </a:solidFill>
                  </a:tcPr>
                </a:tc>
                <a:extLst>
                  <a:ext uri="{0D108BD9-81ED-4DB2-BD59-A6C34878D82A}">
                    <a16:rowId xmlns:a16="http://schemas.microsoft.com/office/drawing/2014/main" val="10000"/>
                  </a:ext>
                </a:extLst>
              </a:tr>
              <a:tr h="813833">
                <a:tc>
                  <a:txBody>
                    <a:bodyPr/>
                    <a:lstStyle/>
                    <a:p>
                      <a:pPr algn="ctr"/>
                      <a:r>
                        <a:rPr lang="tr-TR" sz="1400" b="0" kern="1200" dirty="0">
                          <a:solidFill>
                            <a:schemeClr val="tx1"/>
                          </a:solidFill>
                          <a:latin typeface="+mj-lt"/>
                          <a:ea typeface="+mn-ea"/>
                          <a:cs typeface="+mn-cs"/>
                        </a:rPr>
                        <a:t>ARTVİN-MERKEZ-ÇAYAĞZI MAH.</a:t>
                      </a:r>
                    </a:p>
                  </a:txBody>
                  <a:tcPr marL="108014" marR="108014" marT="59967" marB="59967" anchor="ctr">
                    <a:solidFill>
                      <a:srgbClr val="00B0F0"/>
                    </a:solidFill>
                  </a:tcPr>
                </a:tc>
                <a:tc>
                  <a:txBody>
                    <a:bodyPr/>
                    <a:lstStyle/>
                    <a:p>
                      <a:pPr algn="ctr"/>
                      <a:r>
                        <a:rPr lang="tr-TR" sz="1400" b="0" kern="1200" dirty="0">
                          <a:solidFill>
                            <a:schemeClr val="tx1"/>
                          </a:solidFill>
                          <a:latin typeface="+mj-lt"/>
                          <a:ea typeface="+mn-ea"/>
                          <a:cs typeface="+mn-cs"/>
                        </a:rPr>
                        <a:t>17.000</a:t>
                      </a:r>
                    </a:p>
                  </a:txBody>
                  <a:tcPr marL="108014" marR="108014" marT="59967" marB="59967"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tx1"/>
                          </a:solidFill>
                          <a:latin typeface="+mj-lt"/>
                          <a:ea typeface="+mn-ea"/>
                          <a:cs typeface="+mn-cs"/>
                        </a:rPr>
                        <a:t>40 adet</a:t>
                      </a:r>
                    </a:p>
                  </a:txBody>
                  <a:tcPr marL="108014" marR="108014" marT="59967" marB="59967"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tx1"/>
                          </a:solidFill>
                          <a:latin typeface="+mj-lt"/>
                          <a:ea typeface="+mn-ea"/>
                          <a:cs typeface="+mn-cs"/>
                        </a:rPr>
                        <a:t>65 adet</a:t>
                      </a:r>
                    </a:p>
                  </a:txBody>
                  <a:tcPr marL="108014" marR="108014" marT="59967" marB="59967"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400" b="0" kern="1200" dirty="0">
                          <a:solidFill>
                            <a:schemeClr val="tx1"/>
                          </a:solidFill>
                          <a:latin typeface="+mj-lt"/>
                          <a:ea typeface="+mn-ea"/>
                          <a:cs typeface="+mn-cs"/>
                        </a:rPr>
                        <a:t>İlan edildi.</a:t>
                      </a:r>
                    </a:p>
                  </a:txBody>
                  <a:tcPr marL="108014" marR="108014" marT="59967" marB="59967" anchor="ctr">
                    <a:solidFill>
                      <a:srgbClr val="00B0F0"/>
                    </a:solidFill>
                  </a:tcPr>
                </a:tc>
                <a:extLst>
                  <a:ext uri="{0D108BD9-81ED-4DB2-BD59-A6C34878D82A}">
                    <a16:rowId xmlns:a16="http://schemas.microsoft.com/office/drawing/2014/main" val="10001"/>
                  </a:ext>
                </a:extLst>
              </a:tr>
            </a:tbl>
          </a:graphicData>
        </a:graphic>
      </p:graphicFrame>
      <p:sp>
        <p:nvSpPr>
          <p:cNvPr id="2" name="Dikdörtgen 1"/>
          <p:cNvSpPr/>
          <p:nvPr/>
        </p:nvSpPr>
        <p:spPr>
          <a:xfrm>
            <a:off x="2063750" y="2930525"/>
            <a:ext cx="8229600" cy="2790508"/>
          </a:xfrm>
          <a:prstGeom prst="rect">
            <a:avLst/>
          </a:prstGeom>
        </p:spPr>
        <p:txBody>
          <a:bodyPr>
            <a:spAutoFit/>
          </a:bodyPr>
          <a:lstStyle/>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2013/5299 sayılı Bakanlar Kurulu kararı ile ilan edilen riskli alana ilişkin «Hak Sahipliği Tespiti ve Kıymet Takdiri Hazırlanması» işi Müdürlüğümüzce tamamlanmıştır. </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Artvin İli Merkez İlçesi Seyitler Köyü Çarbiyet Mevkii Sınırları İçerisinde Bulunan Rezerv Yapı Alanında Uygulanacak Kentsel Dönüşüm Projesi Kapsamında 1. Etap 32 Bağımsız Bölümlü (16 Blok) Konut ve Altyapı Yapım İşi Müdürlüğümüzce 3.450.000,00 TL bedelle ihale edilmiş, 2. Etap </a:t>
            </a:r>
            <a:r>
              <a:rPr lang="tr-TR" sz="1500" b="1" dirty="0"/>
              <a:t>4 Bağımsız Bölümlü (2 Blok) Konut ve Altyapı Yapım İşi Müdürlüğümüzce 728.000,00 TL bedelle ihale edilmiş </a:t>
            </a:r>
            <a:r>
              <a:rPr lang="tr-TR" sz="1500" b="1" dirty="0">
                <a:latin typeface="+mj-lt"/>
              </a:rPr>
              <a:t>olup inşaat imalatları tamamlanmıştır. </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Konutların hak sahiplerine teslimi için Noter huzurunda kura işlemi yapılmış, taşınma işlemleri gerçekleştirilmiştir.</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331167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851026" y="1109664"/>
            <a:ext cx="8208963" cy="1666875"/>
          </a:xfrm>
        </p:spPr>
        <p:txBody>
          <a:bodyPr>
            <a:normAutofit/>
          </a:bodyPr>
          <a:lstStyle/>
          <a:p>
            <a:pPr algn="ctr" eaLnBrk="1" hangingPunct="1"/>
            <a:r>
              <a:rPr lang="tr-TR" altLang="tr-TR" sz="2400" b="1" dirty="0">
                <a:latin typeface="Arial" panose="020B0604020202020204" pitchFamily="34" charset="0"/>
                <a:cs typeface="Arial" panose="020B0604020202020204" pitchFamily="34" charset="0"/>
              </a:rPr>
              <a:t>T.C.</a:t>
            </a:r>
            <a:br>
              <a:rPr lang="tr-TR" altLang="tr-TR" sz="2400" b="1" dirty="0">
                <a:cs typeface="Times New Roman" panose="02020603050405020304" pitchFamily="18" charset="0"/>
              </a:rPr>
            </a:br>
            <a:r>
              <a:rPr lang="tr-TR" altLang="tr-TR" sz="2400" b="1" dirty="0">
                <a:latin typeface="Arial" panose="020B0604020202020204" pitchFamily="34" charset="0"/>
                <a:cs typeface="Arial" panose="020B0604020202020204" pitchFamily="34" charset="0"/>
              </a:rPr>
              <a:t>ARTVİN VALİLİĞİ</a:t>
            </a:r>
            <a:br>
              <a:rPr lang="tr-TR" altLang="tr-TR" sz="2400" b="1" dirty="0">
                <a:latin typeface="Arial" panose="020B0604020202020204" pitchFamily="34" charset="0"/>
                <a:cs typeface="Arial" panose="020B0604020202020204" pitchFamily="34" charset="0"/>
              </a:rPr>
            </a:br>
            <a:r>
              <a:rPr lang="tr-TR" altLang="tr-TR" sz="2400" b="1" dirty="0">
                <a:latin typeface="Arial" panose="020B0604020202020204" pitchFamily="34" charset="0"/>
                <a:cs typeface="Arial" panose="020B0604020202020204" pitchFamily="34" charset="0"/>
              </a:rPr>
              <a:t>ÇEVRE, ŞEHİRCİLİK VE İKLİM DEĞİŞİKLİĞİ </a:t>
            </a:r>
            <a:br>
              <a:rPr lang="tr-TR" altLang="tr-TR" sz="2400" b="1" dirty="0">
                <a:latin typeface="Arial" panose="020B0604020202020204" pitchFamily="34" charset="0"/>
                <a:cs typeface="Arial" panose="020B0604020202020204" pitchFamily="34" charset="0"/>
              </a:rPr>
            </a:br>
            <a:r>
              <a:rPr lang="tr-TR" altLang="tr-TR" sz="2400" b="1" dirty="0">
                <a:latin typeface="Arial" panose="020B0604020202020204" pitchFamily="34" charset="0"/>
                <a:cs typeface="Arial" panose="020B0604020202020204" pitchFamily="34" charset="0"/>
              </a:rPr>
              <a:t>İL MÜDÜRLÜĞÜ</a:t>
            </a:r>
          </a:p>
        </p:txBody>
      </p:sp>
      <p:pic>
        <p:nvPicPr>
          <p:cNvPr id="4099"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5132388"/>
            <a:ext cx="20891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0873" y="5805488"/>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5 Dikdörtgen"/>
          <p:cNvSpPr>
            <a:spLocks noChangeArrowheads="1"/>
          </p:cNvSpPr>
          <p:nvPr/>
        </p:nvSpPr>
        <p:spPr bwMode="auto">
          <a:xfrm>
            <a:off x="3228975" y="2852738"/>
            <a:ext cx="572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tr-TR" altLang="tr-TR" sz="2000" b="1" dirty="0">
                <a:solidFill>
                  <a:srgbClr val="C00000"/>
                </a:solidFill>
                <a:latin typeface="Baskerville Old Face" panose="02020602080505020303" pitchFamily="18" charset="0"/>
                <a:ea typeface="Adobe Myungjo Std M" pitchFamily="18" charset="-128"/>
              </a:rPr>
              <a:t>MİSYON / VİZYON</a:t>
            </a:r>
          </a:p>
        </p:txBody>
      </p:sp>
      <p:sp>
        <p:nvSpPr>
          <p:cNvPr id="4103" name="6 Dikdörtgen"/>
          <p:cNvSpPr>
            <a:spLocks noChangeArrowheads="1"/>
          </p:cNvSpPr>
          <p:nvPr/>
        </p:nvSpPr>
        <p:spPr bwMode="auto">
          <a:xfrm>
            <a:off x="2887288" y="3252788"/>
            <a:ext cx="62511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800" b="1" dirty="0">
                <a:solidFill>
                  <a:srgbClr val="0033CC"/>
                </a:solidFill>
              </a:rPr>
              <a:t>Çevre, Şehircilik ve İklim Değişikliği Bakanlığı Vizyonu</a:t>
            </a:r>
            <a:endParaRPr lang="tr-TR" altLang="tr-TR" sz="1800" dirty="0">
              <a:solidFill>
                <a:srgbClr val="0033CC"/>
              </a:solidFill>
            </a:endParaRPr>
          </a:p>
        </p:txBody>
      </p:sp>
      <p:sp>
        <p:nvSpPr>
          <p:cNvPr id="4104" name="7 Dikdörtgen"/>
          <p:cNvSpPr>
            <a:spLocks noChangeArrowheads="1"/>
          </p:cNvSpPr>
          <p:nvPr/>
        </p:nvSpPr>
        <p:spPr bwMode="auto">
          <a:xfrm>
            <a:off x="2351089" y="3667126"/>
            <a:ext cx="755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tr-TR" altLang="tr-TR" sz="1200" b="1" dirty="0"/>
              <a:t>Yaşanabilir Çevre, Afetlere Hazır Kimlikli Ve Akıllı Şehirler</a:t>
            </a:r>
          </a:p>
        </p:txBody>
      </p:sp>
      <p:sp>
        <p:nvSpPr>
          <p:cNvPr id="4105" name="8 Dikdörtgen"/>
          <p:cNvSpPr>
            <a:spLocks noChangeArrowheads="1"/>
          </p:cNvSpPr>
          <p:nvPr/>
        </p:nvSpPr>
        <p:spPr bwMode="auto">
          <a:xfrm>
            <a:off x="2887288" y="3910607"/>
            <a:ext cx="61254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800" b="1" dirty="0">
                <a:solidFill>
                  <a:srgbClr val="0033CC"/>
                </a:solidFill>
              </a:rPr>
              <a:t>Çevre, Şehircilik ve İklim Değişikliği Bakanlığı Vizyonu</a:t>
            </a:r>
            <a:endParaRPr lang="tr-TR" altLang="tr-TR" sz="1800" dirty="0">
              <a:solidFill>
                <a:srgbClr val="0033CC"/>
              </a:solidFill>
            </a:endParaRPr>
          </a:p>
          <a:p>
            <a:pPr>
              <a:spcBef>
                <a:spcPct val="0"/>
              </a:spcBef>
              <a:buFontTx/>
              <a:buNone/>
            </a:pPr>
            <a:br>
              <a:rPr lang="tr-TR" altLang="tr-TR" sz="1800" dirty="0"/>
            </a:br>
            <a:endParaRPr lang="tr-TR" altLang="tr-TR" sz="1800" dirty="0"/>
          </a:p>
        </p:txBody>
      </p:sp>
      <p:sp>
        <p:nvSpPr>
          <p:cNvPr id="4106" name="Rectangle 6"/>
          <p:cNvSpPr>
            <a:spLocks noChangeArrowheads="1"/>
          </p:cNvSpPr>
          <p:nvPr/>
        </p:nvSpPr>
        <p:spPr bwMode="auto">
          <a:xfrm>
            <a:off x="1847851" y="4387850"/>
            <a:ext cx="85693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tr-TR" altLang="tr-TR" sz="1200" b="1" dirty="0"/>
              <a:t>Sürdürülebilir çevre ile uyumlu hayat kalitesi yüksek şehirler ve yerleşmeler oluşturmak üzere; planlama, yapım, dönüşüm ve çevre yönetimine ilişkin iş ve işlemleri düzenleyici, denetleyici, katılımcı ve çözüm odaklı bir anlayışla yapmak</a:t>
            </a:r>
          </a:p>
        </p:txBody>
      </p:sp>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207516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1842369" y="768518"/>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ALTYAPI VE KENTSEL DÖNÜŞÜM ŞUBE MÜDÜRLÜĞÜ</a:t>
            </a:r>
          </a:p>
        </p:txBody>
      </p:sp>
      <p:sp>
        <p:nvSpPr>
          <p:cNvPr id="5" name="Dikdörtgen 4"/>
          <p:cNvSpPr/>
          <p:nvPr/>
        </p:nvSpPr>
        <p:spPr>
          <a:xfrm>
            <a:off x="1960563" y="1460903"/>
            <a:ext cx="8235950" cy="3059299"/>
          </a:xfrm>
          <a:prstGeom prst="rect">
            <a:avLst/>
          </a:prstGeom>
        </p:spPr>
        <p:txBody>
          <a:bodyPr>
            <a:spAutoFit/>
          </a:bodyPr>
          <a:lstStyle/>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600" b="1" dirty="0">
                <a:latin typeface="+mj-lt"/>
              </a:rPr>
              <a:t>Rezerv yapı alanında üretilen 36 adet konut maliyeti toplam 4.625.025,00 TL olup, 32 hak sahibinin riskli alandaki gayrimenkul bedelleri ile mahsuplaşma yapılmış ve toplamda 2.450.945,00 TL borçlanma sözleşmesi hak sahipleriyle imzalanmıştır.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600" b="1" dirty="0">
                <a:latin typeface="+mj-lt"/>
              </a:rPr>
              <a:t>Konut istemeyen hak sahipleri için nakdi karşılık ödeme işlemleri de bir yandan devam etmiş, tapu Müdürlüğünde </a:t>
            </a:r>
            <a:r>
              <a:rPr lang="tr-TR" sz="1600" b="1" dirty="0" err="1">
                <a:latin typeface="+mj-lt"/>
              </a:rPr>
              <a:t>muhdesat</a:t>
            </a:r>
            <a:r>
              <a:rPr lang="tr-TR" sz="1600" b="1" dirty="0">
                <a:latin typeface="+mj-lt"/>
              </a:rPr>
              <a:t> terkini veya tapu devri yapan toplamda 45 hak sahibine 2.352.000,00 TL ödeme gerçekleştirilmiştir.. </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600" b="1" dirty="0">
                <a:latin typeface="+mj-lt"/>
              </a:rPr>
              <a:t>Riskli alanda mevcut olan 42 adet yapı ve toplamda 65 bağımsız bölümün tahliye ve yıkım işlemleri tamamlanmıştır. </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600" b="1" dirty="0">
              <a:latin typeface="+mj-lt"/>
            </a:endParaRP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568321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47875" y="735001"/>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SEYİTLER KÖYÜ REZERV YAPI ALANI</a:t>
            </a:r>
          </a:p>
        </p:txBody>
      </p:sp>
      <p:pic>
        <p:nvPicPr>
          <p:cNvPr id="11269" name="Picture 2" descr="\\P08NAS\İmar ve Planlama\009_KENTSEL_DONUSUM\KENTSEL_DONUSUM\resimlerbitti\11.jpg"/>
          <p:cNvPicPr>
            <a:picLocks noChangeAspect="1" noChangeArrowheads="1"/>
          </p:cNvPicPr>
          <p:nvPr/>
        </p:nvPicPr>
        <p:blipFill>
          <a:blip r:embed="rId2">
            <a:extLst>
              <a:ext uri="{28A0092B-C50C-407E-A947-70E740481C1C}">
                <a14:useLocalDpi xmlns:a14="http://schemas.microsoft.com/office/drawing/2010/main" val="0"/>
              </a:ext>
            </a:extLst>
          </a:blip>
          <a:srcRect t="33333" r="16000" b="13335"/>
          <a:stretch>
            <a:fillRect/>
          </a:stretch>
        </p:blipFill>
        <p:spPr bwMode="auto">
          <a:xfrm>
            <a:off x="2047875" y="1185851"/>
            <a:ext cx="41021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Resim 6"/>
          <p:cNvPicPr>
            <a:picLocks noChangeAspect="1"/>
          </p:cNvPicPr>
          <p:nvPr/>
        </p:nvPicPr>
        <p:blipFill>
          <a:blip r:embed="rId3">
            <a:extLst>
              <a:ext uri="{28A0092B-C50C-407E-A947-70E740481C1C}">
                <a14:useLocalDpi xmlns:a14="http://schemas.microsoft.com/office/drawing/2010/main" val="0"/>
              </a:ext>
            </a:extLst>
          </a:blip>
          <a:srcRect l="15004" t="20024" r="2226" b="15594"/>
          <a:stretch>
            <a:fillRect/>
          </a:stretch>
        </p:blipFill>
        <p:spPr bwMode="auto">
          <a:xfrm>
            <a:off x="2047875" y="3689339"/>
            <a:ext cx="41021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Resim 8"/>
          <p:cNvPicPr>
            <a:picLocks noChangeAspect="1"/>
          </p:cNvPicPr>
          <p:nvPr/>
        </p:nvPicPr>
        <p:blipFill>
          <a:blip r:embed="rId4">
            <a:extLst>
              <a:ext uri="{28A0092B-C50C-407E-A947-70E740481C1C}">
                <a14:useLocalDpi xmlns:a14="http://schemas.microsoft.com/office/drawing/2010/main" val="0"/>
              </a:ext>
            </a:extLst>
          </a:blip>
          <a:srcRect l="4149" t="8353" r="20728" b="19363"/>
          <a:stretch>
            <a:fillRect/>
          </a:stretch>
        </p:blipFill>
        <p:spPr bwMode="auto">
          <a:xfrm>
            <a:off x="6229351" y="1166801"/>
            <a:ext cx="38195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Resim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29350" y="3679813"/>
            <a:ext cx="381635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35740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rot="10800000">
            <a:off x="1617296" y="456616"/>
            <a:ext cx="4269029" cy="3067029"/>
          </a:xfrm>
          <a:prstGeom prst="rect">
            <a:avLst/>
          </a:prstGeom>
          <a:ln>
            <a:solidFill>
              <a:schemeClr val="accent1"/>
            </a:solidFill>
          </a:ln>
        </p:spPr>
      </p:pic>
      <p:pic>
        <p:nvPicPr>
          <p:cNvPr id="3" name="Resim 2"/>
          <p:cNvPicPr>
            <a:picLocks noChangeAspect="1"/>
          </p:cNvPicPr>
          <p:nvPr/>
        </p:nvPicPr>
        <p:blipFill>
          <a:blip r:embed="rId3"/>
          <a:stretch>
            <a:fillRect/>
          </a:stretch>
        </p:blipFill>
        <p:spPr>
          <a:xfrm>
            <a:off x="6020194" y="456615"/>
            <a:ext cx="3633879" cy="3048773"/>
          </a:xfrm>
          <a:prstGeom prst="rect">
            <a:avLst/>
          </a:prstGeom>
          <a:ln>
            <a:solidFill>
              <a:schemeClr val="accent1"/>
            </a:solidFill>
          </a:ln>
        </p:spPr>
      </p:pic>
      <p:sp>
        <p:nvSpPr>
          <p:cNvPr id="4" name="Dikdörtgen 3"/>
          <p:cNvSpPr/>
          <p:nvPr/>
        </p:nvSpPr>
        <p:spPr>
          <a:xfrm>
            <a:off x="4312130" y="-5943"/>
            <a:ext cx="2852063" cy="369332"/>
          </a:xfrm>
          <a:prstGeom prst="rect">
            <a:avLst/>
          </a:prstGeom>
        </p:spPr>
        <p:txBody>
          <a:bodyPr wrap="none">
            <a:spAutoFit/>
          </a:bodyPr>
          <a:lstStyle/>
          <a:p>
            <a:pPr eaLnBrk="1" hangingPunct="1">
              <a:defRPr/>
            </a:pPr>
            <a:r>
              <a:rPr lang="tr-TR" altLang="tr-TR" b="1" kern="0" dirty="0">
                <a:solidFill>
                  <a:srgbClr val="0000FF"/>
                </a:solidFill>
                <a:cs typeface="Times New Roman" panose="02020603050405020304" pitchFamily="18" charset="0"/>
              </a:rPr>
              <a:t>DEREİÇİ REZERV YAPI ALANI</a:t>
            </a:r>
          </a:p>
        </p:txBody>
      </p:sp>
      <p:sp>
        <p:nvSpPr>
          <p:cNvPr id="5" name="Dikdörtgen 4"/>
          <p:cNvSpPr/>
          <p:nvPr/>
        </p:nvSpPr>
        <p:spPr>
          <a:xfrm>
            <a:off x="711090" y="3616871"/>
            <a:ext cx="10216633" cy="2653034"/>
          </a:xfrm>
          <a:prstGeom prst="rect">
            <a:avLst/>
          </a:prstGeom>
        </p:spPr>
        <p:txBody>
          <a:bodyPr wrap="square">
            <a:spAutoFit/>
          </a:bodyPr>
          <a:lstStyle/>
          <a:p>
            <a:pPr algn="just">
              <a:spcBef>
                <a:spcPct val="20000"/>
              </a:spcBef>
              <a:buClr>
                <a:srgbClr val="8D89A4"/>
              </a:buClr>
              <a:buSzPct val="95000"/>
              <a:buFont typeface="Wingdings" pitchFamily="2" charset="2"/>
              <a:buNone/>
              <a:defRPr/>
            </a:pPr>
            <a:r>
              <a:rPr lang="tr-TR" sz="1600" b="1" dirty="0"/>
              <a:t>Artvin ili, Yusufeli ilçesi, </a:t>
            </a:r>
            <a:r>
              <a:rPr lang="tr-TR" sz="1600" b="1" dirty="0" err="1"/>
              <a:t>Dereiçi</a:t>
            </a:r>
            <a:r>
              <a:rPr lang="tr-TR" sz="1600" b="1" dirty="0"/>
              <a:t> köyü sınırları içerisinde yaklaşık 1,54 hektar yüzölçümlü alan, 17 Mart 2021 tarihinde </a:t>
            </a:r>
            <a:r>
              <a:rPr lang="tr-TR" sz="1600" b="1" dirty="0" err="1"/>
              <a:t>Dereiçi</a:t>
            </a:r>
            <a:r>
              <a:rPr lang="tr-TR" sz="1600" b="1" dirty="0"/>
              <a:t> köyünde meydana gelen yangın afeti sonrasında Bakanlığımızın 02.04.2021 tarihli ve 697921 sayılı Olur’u ile 6360 sayılı Afet Riski Altındaki Alanların Dönüştürülmesi Hakkında Kanun’un 2 </a:t>
            </a:r>
            <a:r>
              <a:rPr lang="tr-TR" sz="1600" b="1" dirty="0" err="1"/>
              <a:t>nci</a:t>
            </a:r>
            <a:r>
              <a:rPr lang="tr-TR" sz="1600" b="1" dirty="0"/>
              <a:t> maddesinin birinci fıkrasının (c) bendi uyarınca “Rezerv Yapı Alanı” olarak belirlenmiştir.</a:t>
            </a:r>
          </a:p>
          <a:p>
            <a:pPr algn="just">
              <a:spcBef>
                <a:spcPct val="20000"/>
              </a:spcBef>
              <a:buClr>
                <a:srgbClr val="8D89A4"/>
              </a:buClr>
              <a:buSzPct val="95000"/>
              <a:defRPr/>
            </a:pPr>
            <a:r>
              <a:rPr lang="tr-TR" sz="1600" b="1" dirty="0"/>
              <a:t>Bakanlığımız </a:t>
            </a:r>
            <a:r>
              <a:rPr lang="tr-TR" sz="1600" b="1" dirty="0" err="1"/>
              <a:t>Makamı'nın</a:t>
            </a:r>
            <a:r>
              <a:rPr lang="tr-TR" sz="1600" b="1" dirty="0"/>
              <a:t> 16.02.2022 tarihli ve 2963413 sayılı Oluru ile söz konusu “Rezerv Yapı Alanında” yer alan taşınmazların 6306 sayılı Kanun 6 </a:t>
            </a:r>
            <a:r>
              <a:rPr lang="tr-TR" sz="1600" b="1" dirty="0" err="1"/>
              <a:t>ncı</a:t>
            </a:r>
            <a:r>
              <a:rPr lang="tr-TR" sz="1600" b="1" dirty="0"/>
              <a:t> maddesinin ikinci fıkrası uyarınca 2942 sayılı Kamulaştırma Kanunu'na göre Hazine adına Kamulaştırılmasının uygun olduğu değerlendirilmiş olup bu kapsamda Kamulaştırma çalışmaları tamamlanmıştır. Uzlaşma sağlanamayan hak sahiplerinin tapuları 6/A Maddesi kapsamında resen Maliye Hazinesi adına devredilmiştir. Devir işlemi yapılan hisselere ilişkin ödemeler hak sahiplerine yapılmıştır. </a:t>
            </a:r>
          </a:p>
          <a:p>
            <a:pPr algn="just">
              <a:spcBef>
                <a:spcPct val="20000"/>
              </a:spcBef>
              <a:buClr>
                <a:srgbClr val="8D89A4"/>
              </a:buClr>
              <a:buSzPct val="95000"/>
              <a:defRPr/>
            </a:pPr>
            <a:r>
              <a:rPr lang="tr-TR" sz="1600" b="1" dirty="0"/>
              <a:t>Rezerv yapı alanına yönelik imar planı Müdürlüğümüzce hazırlanmış ve Artvin İl Özel İdaresince onaylanmıştır.</a:t>
            </a:r>
          </a:p>
        </p:txBody>
      </p:sp>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777587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756413" y="461324"/>
            <a:ext cx="2852063" cy="369332"/>
          </a:xfrm>
          <a:prstGeom prst="rect">
            <a:avLst/>
          </a:prstGeom>
        </p:spPr>
        <p:txBody>
          <a:bodyPr wrap="none">
            <a:spAutoFit/>
          </a:bodyPr>
          <a:lstStyle/>
          <a:p>
            <a:pPr eaLnBrk="1" hangingPunct="1">
              <a:defRPr/>
            </a:pPr>
            <a:r>
              <a:rPr lang="tr-TR" altLang="tr-TR" b="1" kern="0" dirty="0">
                <a:solidFill>
                  <a:srgbClr val="0000FF"/>
                </a:solidFill>
                <a:cs typeface="Times New Roman" panose="02020603050405020304" pitchFamily="18" charset="0"/>
              </a:rPr>
              <a:t>DEREİÇİ REZERV YAPI ALANI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1109" y="308825"/>
            <a:ext cx="2279560" cy="674329"/>
          </a:xfrm>
          <a:prstGeom prst="rect">
            <a:avLst/>
          </a:prstGeom>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708" y="1412876"/>
            <a:ext cx="6318961" cy="5335200"/>
          </a:xfrm>
          <a:prstGeom prst="rect">
            <a:avLst/>
          </a:prstGeom>
          <a:ln>
            <a:solidFill>
              <a:schemeClr val="tx1"/>
            </a:solidFill>
          </a:ln>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000" y="1412876"/>
            <a:ext cx="5383502" cy="3024855"/>
          </a:xfrm>
          <a:prstGeom prst="rect">
            <a:avLst/>
          </a:prstGeom>
          <a:ln>
            <a:solidFill>
              <a:schemeClr val="tx1"/>
            </a:solidFill>
          </a:ln>
        </p:spPr>
      </p:pic>
      <p:pic>
        <p:nvPicPr>
          <p:cNvPr id="7" name="Resim 6"/>
          <p:cNvPicPr>
            <a:picLocks noChangeAspect="1"/>
          </p:cNvPicPr>
          <p:nvPr/>
        </p:nvPicPr>
        <p:blipFill rotWithShape="1">
          <a:blip r:embed="rId6" cstate="print">
            <a:extLst>
              <a:ext uri="{28A0092B-C50C-407E-A947-70E740481C1C}">
                <a14:useLocalDpi xmlns:a14="http://schemas.microsoft.com/office/drawing/2010/main" val="0"/>
              </a:ext>
            </a:extLst>
          </a:blip>
          <a:srcRect t="26686"/>
          <a:stretch/>
        </p:blipFill>
        <p:spPr>
          <a:xfrm>
            <a:off x="150000" y="4530436"/>
            <a:ext cx="5383502" cy="2217640"/>
          </a:xfrm>
          <a:prstGeom prst="rect">
            <a:avLst/>
          </a:prstGeom>
          <a:ln>
            <a:solidFill>
              <a:schemeClr val="tx1"/>
            </a:solidFill>
          </a:ln>
        </p:spPr>
      </p:pic>
    </p:spTree>
    <p:extLst>
      <p:ext uri="{BB962C8B-B14F-4D97-AF65-F5344CB8AC3E}">
        <p14:creationId xmlns:p14="http://schemas.microsoft.com/office/powerpoint/2010/main" val="1821804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887538" y="444678"/>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ALTYAPI VE KENTSEL DÖNÜŞÜM ŞUBE MÜDÜRLÜĞÜ</a:t>
            </a:r>
          </a:p>
        </p:txBody>
      </p:sp>
      <p:sp>
        <p:nvSpPr>
          <p:cNvPr id="6" name="Rectangle 2"/>
          <p:cNvSpPr txBox="1">
            <a:spLocks noChangeArrowheads="1"/>
          </p:cNvSpPr>
          <p:nvPr/>
        </p:nvSpPr>
        <p:spPr>
          <a:xfrm>
            <a:off x="3449638" y="874440"/>
            <a:ext cx="52578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rgbClr val="0000FF"/>
                </a:solidFill>
                <a:cs typeface="Times New Roman" panose="02020603050405020304" pitchFamily="18" charset="0"/>
              </a:rPr>
              <a:t>RİSKLİ YAPI TESPİT ÇALIŞMALARI</a:t>
            </a:r>
          </a:p>
        </p:txBody>
      </p:sp>
      <p:sp>
        <p:nvSpPr>
          <p:cNvPr id="2" name="Dikdörtgen 1"/>
          <p:cNvSpPr/>
          <p:nvPr/>
        </p:nvSpPr>
        <p:spPr>
          <a:xfrm>
            <a:off x="7883090" y="1306240"/>
            <a:ext cx="3967798" cy="2262158"/>
          </a:xfrm>
          <a:prstGeom prst="rect">
            <a:avLst/>
          </a:prstGeom>
        </p:spPr>
        <p:txBody>
          <a:bodyPr wrap="square">
            <a:spAutoFit/>
          </a:bodyPr>
          <a:lstStyle/>
          <a:p>
            <a:pPr marL="285750" indent="-285750" algn="just">
              <a:spcBef>
                <a:spcPct val="20000"/>
              </a:spcBef>
              <a:buClr>
                <a:srgbClr val="8D89A4"/>
              </a:buClr>
              <a:buSzPct val="95000"/>
              <a:buFont typeface="Arial" panose="020B0604020202020204" pitchFamily="34" charset="0"/>
              <a:buChar char="•"/>
              <a:defRPr/>
            </a:pPr>
            <a:r>
              <a:rPr lang="tr-TR" sz="1500" b="1" dirty="0">
                <a:latin typeface="+mj-lt"/>
              </a:rPr>
              <a:t>6306 sayılı yasa çerçevesinde, Bakanlığımızca Lisanslandırılmış yetkili kuruluşlar aracılığıyla riskli bina tespit raporlarını hazırlatarak  Müdürlüğümüze sunulan ve onay işlemleri yapılmaktadır.</a:t>
            </a:r>
          </a:p>
          <a:p>
            <a:pPr marL="285750" indent="-285750" algn="just">
              <a:spcBef>
                <a:spcPct val="20000"/>
              </a:spcBef>
              <a:buClr>
                <a:srgbClr val="8D89A4"/>
              </a:buClr>
              <a:buSzPct val="95000"/>
              <a:buFont typeface="Arial" panose="020B0604020202020204" pitchFamily="34" charset="0"/>
              <a:buChar char="•"/>
              <a:defRPr/>
            </a:pPr>
            <a:r>
              <a:rPr lang="tr-TR" sz="1500" b="1" dirty="0">
                <a:latin typeface="+mj-lt"/>
              </a:rPr>
              <a:t>Onay işlemine müteakip ilgili Tapu Dairelerine bildirilmektedir.</a:t>
            </a:r>
          </a:p>
          <a:p>
            <a:pPr marL="285750" indent="-285750" algn="just">
              <a:spcBef>
                <a:spcPct val="20000"/>
              </a:spcBef>
              <a:buClr>
                <a:srgbClr val="8D89A4"/>
              </a:buClr>
              <a:buSzPct val="95000"/>
              <a:buFont typeface="Arial" panose="020B0604020202020204" pitchFamily="34" charset="0"/>
              <a:buChar char="•"/>
              <a:defRPr/>
            </a:pPr>
            <a:r>
              <a:rPr lang="tr-TR" sz="1500" b="1" dirty="0">
                <a:latin typeface="+mj-lt"/>
              </a:rPr>
              <a:t>Artvin ili genelinde toplamda 195 adet binada risk tespiti yapılmıştır. </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graphicFrame>
        <p:nvGraphicFramePr>
          <p:cNvPr id="5" name="Tablo 4"/>
          <p:cNvGraphicFramePr>
            <a:graphicFrameLocks noGrp="1"/>
          </p:cNvGraphicFramePr>
          <p:nvPr/>
        </p:nvGraphicFramePr>
        <p:xfrm>
          <a:off x="1453412" y="1306240"/>
          <a:ext cx="6429677" cy="4613296"/>
        </p:xfrm>
        <a:graphic>
          <a:graphicData uri="http://schemas.openxmlformats.org/drawingml/2006/table">
            <a:tbl>
              <a:tblPr firstRow="1" bandRow="1">
                <a:tableStyleId>{5C22544A-7EE6-4342-B048-85BDC9FD1C3A}</a:tableStyleId>
              </a:tblPr>
              <a:tblGrid>
                <a:gridCol w="3203802">
                  <a:extLst>
                    <a:ext uri="{9D8B030D-6E8A-4147-A177-3AD203B41FA5}">
                      <a16:colId xmlns:a16="http://schemas.microsoft.com/office/drawing/2014/main" val="1803351882"/>
                    </a:ext>
                  </a:extLst>
                </a:gridCol>
                <a:gridCol w="3225875">
                  <a:extLst>
                    <a:ext uri="{9D8B030D-6E8A-4147-A177-3AD203B41FA5}">
                      <a16:colId xmlns:a16="http://schemas.microsoft.com/office/drawing/2014/main" val="1156947918"/>
                    </a:ext>
                  </a:extLst>
                </a:gridCol>
              </a:tblGrid>
              <a:tr h="353890">
                <a:tc>
                  <a:txBody>
                    <a:bodyPr/>
                    <a:lstStyle/>
                    <a:p>
                      <a:pPr algn="ctr" fontAlgn="b"/>
                      <a:r>
                        <a:rPr lang="tr-TR" sz="1100" b="0" i="0" u="none" strike="noStrike" dirty="0">
                          <a:solidFill>
                            <a:srgbClr val="000000"/>
                          </a:solidFill>
                          <a:effectLst/>
                          <a:latin typeface="Calibri" panose="020F0502020204030204" pitchFamily="34" charset="0"/>
                        </a:rPr>
                        <a:t>Durum</a:t>
                      </a:r>
                    </a:p>
                  </a:txBody>
                  <a:tcPr marL="9525" marR="9525" marT="9525" marB="0" anchor="ctr"/>
                </a:tc>
                <a:tc>
                  <a:txBody>
                    <a:bodyPr/>
                    <a:lstStyle/>
                    <a:p>
                      <a:pPr algn="ctr" fontAlgn="b"/>
                      <a:r>
                        <a:rPr lang="tr-TR" sz="1100" b="0" i="0" u="none" strike="noStrike">
                          <a:solidFill>
                            <a:srgbClr val="000000"/>
                          </a:solidFill>
                          <a:effectLst/>
                          <a:latin typeface="Calibri" panose="020F0502020204030204" pitchFamily="34" charset="0"/>
                        </a:rPr>
                        <a:t>Sayı</a:t>
                      </a:r>
                    </a:p>
                  </a:txBody>
                  <a:tcPr marL="9525" marR="9525" marT="9525" marB="0" anchor="ctr"/>
                </a:tc>
                <a:extLst>
                  <a:ext uri="{0D108BD9-81ED-4DB2-BD59-A6C34878D82A}">
                    <a16:rowId xmlns:a16="http://schemas.microsoft.com/office/drawing/2014/main" val="1365509054"/>
                  </a:ext>
                </a:extLst>
              </a:tr>
              <a:tr h="353890">
                <a:tc>
                  <a:txBody>
                    <a:bodyPr/>
                    <a:lstStyle/>
                    <a:p>
                      <a:pPr algn="ctr" fontAlgn="b"/>
                      <a:r>
                        <a:rPr lang="tr-TR" sz="1100" b="0" i="0" u="none" strike="noStrike" dirty="0">
                          <a:solidFill>
                            <a:srgbClr val="000000"/>
                          </a:solidFill>
                          <a:effectLst/>
                          <a:latin typeface="Calibri" panose="020F0502020204030204" pitchFamily="34" charset="0"/>
                        </a:rPr>
                        <a:t>Riskli Yapı Tespiti Yapılan Bina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195</a:t>
                      </a:r>
                    </a:p>
                  </a:txBody>
                  <a:tcPr marL="9525" marR="9525" marT="9525" marB="0" anchor="ctr"/>
                </a:tc>
                <a:extLst>
                  <a:ext uri="{0D108BD9-81ED-4DB2-BD59-A6C34878D82A}">
                    <a16:rowId xmlns:a16="http://schemas.microsoft.com/office/drawing/2014/main" val="3904570881"/>
                  </a:ext>
                </a:extLst>
              </a:tr>
              <a:tr h="358132">
                <a:tc>
                  <a:txBody>
                    <a:bodyPr/>
                    <a:lstStyle/>
                    <a:p>
                      <a:pPr algn="ctr" fontAlgn="b"/>
                      <a:r>
                        <a:rPr lang="tr-TR" sz="1100" b="0" i="0" u="none" strike="noStrike" dirty="0">
                          <a:solidFill>
                            <a:srgbClr val="000000"/>
                          </a:solidFill>
                          <a:effectLst/>
                          <a:latin typeface="Calibri" panose="020F0502020204030204" pitchFamily="34" charset="0"/>
                        </a:rPr>
                        <a:t>Riskli Yapı Tespiti Yapılan Konut Bağımsız Birim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468</a:t>
                      </a:r>
                    </a:p>
                  </a:txBody>
                  <a:tcPr marL="9525" marR="9525" marT="9525" marB="0" anchor="ctr"/>
                </a:tc>
                <a:extLst>
                  <a:ext uri="{0D108BD9-81ED-4DB2-BD59-A6C34878D82A}">
                    <a16:rowId xmlns:a16="http://schemas.microsoft.com/office/drawing/2014/main" val="3828766388"/>
                  </a:ext>
                </a:extLst>
              </a:tr>
              <a:tr h="358132">
                <a:tc>
                  <a:txBody>
                    <a:bodyPr/>
                    <a:lstStyle/>
                    <a:p>
                      <a:pPr algn="ctr" fontAlgn="b"/>
                      <a:r>
                        <a:rPr lang="tr-TR" sz="1100" b="0" i="0" u="none" strike="noStrike" dirty="0">
                          <a:solidFill>
                            <a:srgbClr val="000000"/>
                          </a:solidFill>
                          <a:effectLst/>
                          <a:latin typeface="Calibri" panose="020F0502020204030204" pitchFamily="34" charset="0"/>
                        </a:rPr>
                        <a:t>Riskli Yapı Tespiti Yapılan İşyeri Bağımsız Birim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153</a:t>
                      </a:r>
                    </a:p>
                  </a:txBody>
                  <a:tcPr marL="9525" marR="9525" marT="9525" marB="0" anchor="ctr"/>
                </a:tc>
                <a:extLst>
                  <a:ext uri="{0D108BD9-81ED-4DB2-BD59-A6C34878D82A}">
                    <a16:rowId xmlns:a16="http://schemas.microsoft.com/office/drawing/2014/main" val="1432293634"/>
                  </a:ext>
                </a:extLst>
              </a:tr>
              <a:tr h="358132">
                <a:tc>
                  <a:txBody>
                    <a:bodyPr/>
                    <a:lstStyle/>
                    <a:p>
                      <a:pPr algn="ctr" fontAlgn="b"/>
                      <a:r>
                        <a:rPr lang="tr-TR" sz="1100" b="0" i="0" u="none" strike="noStrike">
                          <a:solidFill>
                            <a:srgbClr val="000000"/>
                          </a:solidFill>
                          <a:effectLst/>
                          <a:latin typeface="Calibri" panose="020F0502020204030204" pitchFamily="34" charset="0"/>
                        </a:rPr>
                        <a:t>Riskli Yapı Tespiti Yapılan Toplam Bağımsız Birim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621</a:t>
                      </a:r>
                    </a:p>
                  </a:txBody>
                  <a:tcPr marL="9525" marR="9525" marT="9525" marB="0" anchor="ctr"/>
                </a:tc>
                <a:extLst>
                  <a:ext uri="{0D108BD9-81ED-4DB2-BD59-A6C34878D82A}">
                    <a16:rowId xmlns:a16="http://schemas.microsoft.com/office/drawing/2014/main" val="125271598"/>
                  </a:ext>
                </a:extLst>
              </a:tr>
              <a:tr h="353890">
                <a:tc>
                  <a:txBody>
                    <a:bodyPr/>
                    <a:lstStyle/>
                    <a:p>
                      <a:pPr algn="ctr" fontAlgn="b"/>
                      <a:r>
                        <a:rPr lang="tr-TR" sz="1100" b="0" i="0" u="none" strike="noStrike">
                          <a:solidFill>
                            <a:srgbClr val="000000"/>
                          </a:solidFill>
                          <a:effectLst/>
                          <a:latin typeface="Calibri" panose="020F0502020204030204" pitchFamily="34" charset="0"/>
                        </a:rPr>
                        <a:t>Yıkılan Bina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167</a:t>
                      </a:r>
                    </a:p>
                  </a:txBody>
                  <a:tcPr marL="9525" marR="9525" marT="9525" marB="0" anchor="ctr"/>
                </a:tc>
                <a:extLst>
                  <a:ext uri="{0D108BD9-81ED-4DB2-BD59-A6C34878D82A}">
                    <a16:rowId xmlns:a16="http://schemas.microsoft.com/office/drawing/2014/main" val="3499919311"/>
                  </a:ext>
                </a:extLst>
              </a:tr>
              <a:tr h="353890">
                <a:tc>
                  <a:txBody>
                    <a:bodyPr/>
                    <a:lstStyle/>
                    <a:p>
                      <a:pPr algn="ctr" fontAlgn="b"/>
                      <a:r>
                        <a:rPr lang="tr-TR" sz="1100" b="0" i="0" u="none" strike="noStrike">
                          <a:solidFill>
                            <a:srgbClr val="000000"/>
                          </a:solidFill>
                          <a:effectLst/>
                          <a:latin typeface="Calibri" panose="020F0502020204030204" pitchFamily="34" charset="0"/>
                        </a:rPr>
                        <a:t>Yıkılan Konut Bağımsız Birim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422</a:t>
                      </a:r>
                    </a:p>
                  </a:txBody>
                  <a:tcPr marL="9525" marR="9525" marT="9525" marB="0" anchor="ctr"/>
                </a:tc>
                <a:extLst>
                  <a:ext uri="{0D108BD9-81ED-4DB2-BD59-A6C34878D82A}">
                    <a16:rowId xmlns:a16="http://schemas.microsoft.com/office/drawing/2014/main" val="3793158130"/>
                  </a:ext>
                </a:extLst>
              </a:tr>
              <a:tr h="353890">
                <a:tc>
                  <a:txBody>
                    <a:bodyPr/>
                    <a:lstStyle/>
                    <a:p>
                      <a:pPr algn="ctr" fontAlgn="b"/>
                      <a:r>
                        <a:rPr lang="tr-TR" sz="1100" b="0" i="0" u="none" strike="noStrike">
                          <a:solidFill>
                            <a:srgbClr val="000000"/>
                          </a:solidFill>
                          <a:effectLst/>
                          <a:latin typeface="Calibri" panose="020F0502020204030204" pitchFamily="34" charset="0"/>
                        </a:rPr>
                        <a:t>Yıkılan İşyeri Bağımsız Birim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104</a:t>
                      </a:r>
                    </a:p>
                  </a:txBody>
                  <a:tcPr marL="9525" marR="9525" marT="9525" marB="0" anchor="ctr"/>
                </a:tc>
                <a:extLst>
                  <a:ext uri="{0D108BD9-81ED-4DB2-BD59-A6C34878D82A}">
                    <a16:rowId xmlns:a16="http://schemas.microsoft.com/office/drawing/2014/main" val="958553591"/>
                  </a:ext>
                </a:extLst>
              </a:tr>
              <a:tr h="353890">
                <a:tc>
                  <a:txBody>
                    <a:bodyPr/>
                    <a:lstStyle/>
                    <a:p>
                      <a:pPr algn="ctr" fontAlgn="b"/>
                      <a:r>
                        <a:rPr lang="tr-TR" sz="1100" b="0" i="0" u="none" strike="noStrike" dirty="0">
                          <a:solidFill>
                            <a:srgbClr val="000000"/>
                          </a:solidFill>
                          <a:effectLst/>
                          <a:latin typeface="Calibri" panose="020F0502020204030204" pitchFamily="34" charset="0"/>
                        </a:rPr>
                        <a:t>Yıkılan Toplam Bağımsız Birim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526</a:t>
                      </a:r>
                    </a:p>
                  </a:txBody>
                  <a:tcPr marL="9525" marR="9525" marT="9525" marB="0" anchor="ctr"/>
                </a:tc>
                <a:extLst>
                  <a:ext uri="{0D108BD9-81ED-4DB2-BD59-A6C34878D82A}">
                    <a16:rowId xmlns:a16="http://schemas.microsoft.com/office/drawing/2014/main" val="4087491768"/>
                  </a:ext>
                </a:extLst>
              </a:tr>
              <a:tr h="353890">
                <a:tc>
                  <a:txBody>
                    <a:bodyPr/>
                    <a:lstStyle/>
                    <a:p>
                      <a:pPr algn="ctr" fontAlgn="b"/>
                      <a:r>
                        <a:rPr lang="tr-TR" sz="1100" b="0" i="0" u="none" strike="noStrike">
                          <a:solidFill>
                            <a:srgbClr val="000000"/>
                          </a:solidFill>
                          <a:effectLst/>
                          <a:latin typeface="Calibri" panose="020F0502020204030204" pitchFamily="34" charset="0"/>
                        </a:rPr>
                        <a:t>Geri Bildirim Aşamasında Olan Yapı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59188950"/>
                  </a:ext>
                </a:extLst>
              </a:tr>
              <a:tr h="353890">
                <a:tc>
                  <a:txBody>
                    <a:bodyPr/>
                    <a:lstStyle/>
                    <a:p>
                      <a:pPr algn="ctr" fontAlgn="b"/>
                      <a:r>
                        <a:rPr lang="tr-TR" sz="1100" b="0" i="0" u="none" strike="noStrike">
                          <a:solidFill>
                            <a:srgbClr val="000000"/>
                          </a:solidFill>
                          <a:effectLst/>
                          <a:latin typeface="Calibri" panose="020F0502020204030204" pitchFamily="34" charset="0"/>
                        </a:rPr>
                        <a:t>Uygun Bulundu Aşamasında Olan Yapı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3</a:t>
                      </a:r>
                    </a:p>
                  </a:txBody>
                  <a:tcPr marL="9525" marR="9525" marT="9525" marB="0" anchor="ctr"/>
                </a:tc>
                <a:extLst>
                  <a:ext uri="{0D108BD9-81ED-4DB2-BD59-A6C34878D82A}">
                    <a16:rowId xmlns:a16="http://schemas.microsoft.com/office/drawing/2014/main" val="4140316436"/>
                  </a:ext>
                </a:extLst>
              </a:tr>
              <a:tr h="353890">
                <a:tc>
                  <a:txBody>
                    <a:bodyPr/>
                    <a:lstStyle/>
                    <a:p>
                      <a:pPr algn="ctr" fontAlgn="b"/>
                      <a:r>
                        <a:rPr lang="tr-TR" sz="1100" b="0" i="0" u="none" strike="noStrike">
                          <a:solidFill>
                            <a:srgbClr val="000000"/>
                          </a:solidFill>
                          <a:effectLst/>
                          <a:latin typeface="Calibri" panose="020F0502020204030204" pitchFamily="34" charset="0"/>
                        </a:rPr>
                        <a:t>Kapsam Dışına Alınan Bina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28740883"/>
                  </a:ext>
                </a:extLst>
              </a:tr>
              <a:tr h="353890">
                <a:tc>
                  <a:txBody>
                    <a:bodyPr/>
                    <a:lstStyle/>
                    <a:p>
                      <a:pPr algn="ctr" fontAlgn="b"/>
                      <a:r>
                        <a:rPr lang="tr-TR" sz="1100" b="0" i="0" u="none" strike="noStrike">
                          <a:solidFill>
                            <a:srgbClr val="000000"/>
                          </a:solidFill>
                          <a:effectLst/>
                          <a:latin typeface="Calibri" panose="020F0502020204030204" pitchFamily="34" charset="0"/>
                        </a:rPr>
                        <a:t>Güçlendirilmiş Bina Sayısı</a:t>
                      </a:r>
                    </a:p>
                  </a:txBody>
                  <a:tcPr marL="9525" marR="9525" marT="9525" marB="0" anchor="ctr"/>
                </a:tc>
                <a:tc>
                  <a:txBody>
                    <a:bodyPr/>
                    <a:lstStyle/>
                    <a:p>
                      <a:pPr algn="ctr" fontAlgn="b"/>
                      <a:r>
                        <a:rPr lang="tr-TR" sz="1100" b="0" i="0" u="none" strike="noStrike" dirty="0">
                          <a:solidFill>
                            <a:srgbClr val="000000"/>
                          </a:solidFill>
                          <a:effectLst/>
                          <a:latin typeface="Calibri" panose="020F0502020204030204" pitchFamily="34" charset="0"/>
                        </a:rPr>
                        <a:t>0</a:t>
                      </a:r>
                    </a:p>
                  </a:txBody>
                  <a:tcPr marL="9525" marR="9525" marT="9525" marB="0" anchor="ctr"/>
                </a:tc>
                <a:extLst>
                  <a:ext uri="{0D108BD9-81ED-4DB2-BD59-A6C34878D82A}">
                    <a16:rowId xmlns:a16="http://schemas.microsoft.com/office/drawing/2014/main" val="439661445"/>
                  </a:ext>
                </a:extLst>
              </a:tr>
            </a:tbl>
          </a:graphicData>
        </a:graphic>
      </p:graphicFrame>
    </p:spTree>
    <p:extLst>
      <p:ext uri="{BB962C8B-B14F-4D97-AF65-F5344CB8AC3E}">
        <p14:creationId xmlns:p14="http://schemas.microsoft.com/office/powerpoint/2010/main" val="1210825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ALTYAPI VE KENTSEL DÖNÜŞÜM ŞUBE MÜDÜRLÜĞÜ</a:t>
            </a:r>
          </a:p>
        </p:txBody>
      </p:sp>
      <p:sp>
        <p:nvSpPr>
          <p:cNvPr id="6" name="Rectangle 2"/>
          <p:cNvSpPr txBox="1">
            <a:spLocks noChangeArrowheads="1"/>
          </p:cNvSpPr>
          <p:nvPr/>
        </p:nvSpPr>
        <p:spPr>
          <a:xfrm>
            <a:off x="3449638" y="1439863"/>
            <a:ext cx="52578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rgbClr val="0000FF"/>
                </a:solidFill>
                <a:cs typeface="Times New Roman" panose="02020603050405020304" pitchFamily="18" charset="0"/>
              </a:rPr>
              <a:t>FİNANSAL DESTEKLER</a:t>
            </a:r>
          </a:p>
        </p:txBody>
      </p:sp>
      <p:sp>
        <p:nvSpPr>
          <p:cNvPr id="2" name="Dikdörtgen 1"/>
          <p:cNvSpPr/>
          <p:nvPr/>
        </p:nvSpPr>
        <p:spPr>
          <a:xfrm>
            <a:off x="1887538" y="1863726"/>
            <a:ext cx="8024812" cy="2932085"/>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0000FF"/>
                </a:solidFill>
                <a:latin typeface="+mj-lt"/>
                <a:cs typeface="Times New Roman" panose="02020603050405020304" pitchFamily="18" charset="0"/>
              </a:rPr>
              <a:t>KİRA YARDIMI</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2023 yılı için İlimiz dahilinde uygulanacak kira yardımı tutarı bağımsız bölüm başına 2.000 ₺ olarak belirlenmiştir.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2023 yılında, 47 malik adına toplamda 47 bağımsız bölüm malik adına kira yardımı desteğinden yararlanmıştır. </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Bu kapsamda 2023 yılında hak sahiplerine toplamda 221.284,20 TL ₺ destek sağlanmıştır.</a:t>
            </a:r>
          </a:p>
          <a:p>
            <a:pPr algn="just">
              <a:spcBef>
                <a:spcPct val="20000"/>
              </a:spcBef>
              <a:buClr>
                <a:srgbClr val="8D89A4"/>
              </a:buClr>
              <a:buSzPct val="95000"/>
              <a:defRPr/>
            </a:pPr>
            <a:r>
              <a:rPr lang="tr-TR" altLang="tr-TR" sz="1600" b="1" kern="0" dirty="0">
                <a:solidFill>
                  <a:srgbClr val="0000FF"/>
                </a:solidFill>
                <a:latin typeface="+mj-lt"/>
                <a:cs typeface="Times New Roman" panose="02020603050405020304" pitchFamily="18" charset="0"/>
              </a:rPr>
              <a:t>FAİZ DESTEĞİ</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Artvin Merkez ilçesinde yapılmakta olan bir bina için Türkiye İş Bankası tarafından verilen 325.000 ₺ tutarındaki kredi için Bakanlığımızca faiz desteği sağlanmaktadır</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214296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cs typeface="Times New Roman" panose="02020603050405020304" pitchFamily="18" charset="0"/>
              </a:rPr>
              <a:t>ALTYAPI VE KENTSEL DÖNÜŞÜM ŞUBE MÜDÜRLÜĞÜ</a:t>
            </a:r>
          </a:p>
        </p:txBody>
      </p:sp>
      <p:sp>
        <p:nvSpPr>
          <p:cNvPr id="2" name="Dikdörtgen 1"/>
          <p:cNvSpPr/>
          <p:nvPr/>
        </p:nvSpPr>
        <p:spPr>
          <a:xfrm>
            <a:off x="1971676" y="4662489"/>
            <a:ext cx="8228013" cy="1200329"/>
          </a:xfrm>
          <a:prstGeom prst="rect">
            <a:avLst/>
          </a:prstGeom>
        </p:spPr>
        <p:txBody>
          <a:bodyPr>
            <a:spAutoFit/>
          </a:bodyPr>
          <a:lstStyle/>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6306 sayılı yasa çerçevesinde Şavşat Merkez’de onaylanan riskli binaya ilişkin yıkım işlemleri 26 Kasım 2013 tarihinde gerçekleştirilmiştir. Artvin ilindeki ilk uygulama olması bakımından tespit yapan lisanslı kuruluş ve Müdürlüğümüz yıkım anında orada bulunmuşlardır.  İnşaat sahibi olan  </a:t>
            </a:r>
            <a:r>
              <a:rPr lang="tr-TR" sz="1500" b="1" dirty="0" err="1">
                <a:latin typeface="+mj-lt"/>
              </a:rPr>
              <a:t>Altun</a:t>
            </a:r>
            <a:r>
              <a:rPr lang="tr-TR" sz="1500" b="1" dirty="0">
                <a:latin typeface="+mj-lt"/>
              </a:rPr>
              <a:t> Orman Ürünleri San. Tic. Ltd. Şti. Bakanlığımız desteklerinden kira yardımı desteğinden yararlandırılmıştır.</a:t>
            </a:r>
          </a:p>
        </p:txBody>
      </p:sp>
      <p:pic>
        <p:nvPicPr>
          <p:cNvPr id="14343" name="Picture 3" descr="D:\009_kentsel_donusum\riskli_yapi_alan_tespiti\mithat_altun\yikim\20131126_1543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522413"/>
            <a:ext cx="3717925" cy="2970212"/>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2" descr="F:\kentsel_donusum\mithat_altun\yikim\20131126_1531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1522414"/>
            <a:ext cx="3956050" cy="2967037"/>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57356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latin typeface="Arial" panose="020B0604020202020204" pitchFamily="34" charset="0"/>
                <a:cs typeface="Arial" panose="020B0604020202020204" pitchFamily="34" charset="0"/>
              </a:rPr>
              <a:t>ÇED – ÇEVRE İZİN DENETİM – ÇEVRE YÖNETİMİ ŞUBE MÜDÜRLÜĞÜ</a:t>
            </a:r>
          </a:p>
        </p:txBody>
      </p:sp>
      <p:pic>
        <p:nvPicPr>
          <p:cNvPr id="276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522414"/>
            <a:ext cx="8135937"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101665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graphicFrame>
        <p:nvGraphicFramePr>
          <p:cNvPr id="6" name="Table 1"/>
          <p:cNvGraphicFramePr/>
          <p:nvPr/>
        </p:nvGraphicFramePr>
        <p:xfrm>
          <a:off x="1992314" y="1773239"/>
          <a:ext cx="8207375" cy="4344987"/>
        </p:xfrm>
        <a:graphic>
          <a:graphicData uri="http://schemas.openxmlformats.org/drawingml/2006/table">
            <a:tbl>
              <a:tblPr/>
              <a:tblGrid>
                <a:gridCol w="1214081">
                  <a:extLst>
                    <a:ext uri="{9D8B030D-6E8A-4147-A177-3AD203B41FA5}">
                      <a16:colId xmlns:a16="http://schemas.microsoft.com/office/drawing/2014/main" val="20000"/>
                    </a:ext>
                  </a:extLst>
                </a:gridCol>
                <a:gridCol w="801589">
                  <a:extLst>
                    <a:ext uri="{9D8B030D-6E8A-4147-A177-3AD203B41FA5}">
                      <a16:colId xmlns:a16="http://schemas.microsoft.com/office/drawing/2014/main" val="20001"/>
                    </a:ext>
                  </a:extLst>
                </a:gridCol>
                <a:gridCol w="897693">
                  <a:extLst>
                    <a:ext uri="{9D8B030D-6E8A-4147-A177-3AD203B41FA5}">
                      <a16:colId xmlns:a16="http://schemas.microsoft.com/office/drawing/2014/main" val="20002"/>
                    </a:ext>
                  </a:extLst>
                </a:gridCol>
                <a:gridCol w="910291">
                  <a:extLst>
                    <a:ext uri="{9D8B030D-6E8A-4147-A177-3AD203B41FA5}">
                      <a16:colId xmlns:a16="http://schemas.microsoft.com/office/drawing/2014/main" val="20003"/>
                    </a:ext>
                  </a:extLst>
                </a:gridCol>
                <a:gridCol w="1116897">
                  <a:extLst>
                    <a:ext uri="{9D8B030D-6E8A-4147-A177-3AD203B41FA5}">
                      <a16:colId xmlns:a16="http://schemas.microsoft.com/office/drawing/2014/main" val="20004"/>
                    </a:ext>
                  </a:extLst>
                </a:gridCol>
                <a:gridCol w="1056067">
                  <a:extLst>
                    <a:ext uri="{9D8B030D-6E8A-4147-A177-3AD203B41FA5}">
                      <a16:colId xmlns:a16="http://schemas.microsoft.com/office/drawing/2014/main" val="20005"/>
                    </a:ext>
                  </a:extLst>
                </a:gridCol>
                <a:gridCol w="1359497">
                  <a:extLst>
                    <a:ext uri="{9D8B030D-6E8A-4147-A177-3AD203B41FA5}">
                      <a16:colId xmlns:a16="http://schemas.microsoft.com/office/drawing/2014/main" val="20006"/>
                    </a:ext>
                  </a:extLst>
                </a:gridCol>
                <a:gridCol w="851260">
                  <a:extLst>
                    <a:ext uri="{9D8B030D-6E8A-4147-A177-3AD203B41FA5}">
                      <a16:colId xmlns:a16="http://schemas.microsoft.com/office/drawing/2014/main" val="20007"/>
                    </a:ext>
                  </a:extLst>
                </a:gridCol>
              </a:tblGrid>
              <a:tr h="793133">
                <a:tc>
                  <a:txBody>
                    <a:bodyPr/>
                    <a:lstStyle/>
                    <a:p>
                      <a:pPr>
                        <a:lnSpc>
                          <a:spcPct val="115000"/>
                        </a:lnSpc>
                      </a:pPr>
                      <a:r>
                        <a:rPr lang="tr-TR" sz="1000" b="1" strike="noStrike" spc="-1">
                          <a:solidFill>
                            <a:schemeClr val="tx1"/>
                          </a:solidFill>
                          <a:latin typeface="+mj-lt"/>
                        </a:rPr>
                        <a:t>PROJE TÜRÜ</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ÇED SÜRECİ DEVAM EDEN</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ÇED GEREKLİ DEĞİLDİR</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ÇED OLUMLU</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dirty="0">
                          <a:solidFill>
                            <a:schemeClr val="tx1"/>
                          </a:solidFill>
                          <a:latin typeface="+mj-lt"/>
                        </a:rPr>
                        <a:t>ÇED GEREKLİDİR (Son 1 Yıl)</a:t>
                      </a:r>
                      <a:endParaRPr lang="tr-TR" sz="10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KAPSAM</a:t>
                      </a:r>
                      <a:endParaRPr lang="tr-TR" sz="1000" b="0" strike="noStrike" spc="-1">
                        <a:solidFill>
                          <a:schemeClr val="tx1"/>
                        </a:solidFill>
                        <a:latin typeface="+mj-lt"/>
                      </a:endParaRPr>
                    </a:p>
                    <a:p>
                      <a:pPr>
                        <a:lnSpc>
                          <a:spcPct val="115000"/>
                        </a:lnSpc>
                      </a:pPr>
                      <a:r>
                        <a:rPr lang="tr-TR" sz="1000" b="1" strike="noStrike" spc="-1">
                          <a:solidFill>
                            <a:schemeClr val="tx1"/>
                          </a:solidFill>
                          <a:latin typeface="+mj-lt"/>
                        </a:rPr>
                        <a:t>    DIŞI</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İPTAL EDİLEN/ VAZGEÇİLEN/ MAHKEMECE İPTAL EDİLEN</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TOPLAM</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01772">
                <a:tc>
                  <a:txBody>
                    <a:bodyPr/>
                    <a:lstStyle/>
                    <a:p>
                      <a:pPr>
                        <a:lnSpc>
                          <a:spcPct val="115000"/>
                        </a:lnSpc>
                      </a:pPr>
                      <a:r>
                        <a:rPr lang="tr-TR" sz="1000" b="1" strike="noStrike" spc="-1">
                          <a:solidFill>
                            <a:schemeClr val="tx1"/>
                          </a:solidFill>
                          <a:latin typeface="+mj-lt"/>
                        </a:rPr>
                        <a:t>BARAJ </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ea typeface="Calibri"/>
                        </a:rPr>
                        <a:t>1</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4</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4</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endParaRPr lang="tr-TR" sz="1200">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9</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01772">
                <a:tc>
                  <a:txBody>
                    <a:bodyPr/>
                    <a:lstStyle/>
                    <a:p>
                      <a:pPr>
                        <a:lnSpc>
                          <a:spcPct val="115000"/>
                        </a:lnSpc>
                      </a:pPr>
                      <a:r>
                        <a:rPr lang="tr-TR" sz="1000" b="1" strike="noStrike" spc="-1">
                          <a:solidFill>
                            <a:schemeClr val="tx1"/>
                          </a:solidFill>
                          <a:latin typeface="+mj-lt"/>
                        </a:rPr>
                        <a:t>NEHİR TİPİ HES</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4</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18</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42</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ea typeface="Calibri"/>
                        </a:rPr>
                        <a:t>3</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27</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ea typeface="Calibri"/>
                        </a:rPr>
                        <a:t>94</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01772">
                <a:tc>
                  <a:txBody>
                    <a:bodyPr/>
                    <a:lstStyle/>
                    <a:p>
                      <a:pPr>
                        <a:lnSpc>
                          <a:spcPct val="115000"/>
                        </a:lnSpc>
                      </a:pPr>
                      <a:r>
                        <a:rPr lang="tr-TR" sz="1000" b="1" strike="noStrike" spc="-1">
                          <a:solidFill>
                            <a:schemeClr val="tx1"/>
                          </a:solidFill>
                          <a:latin typeface="+mj-lt"/>
                        </a:rPr>
                        <a:t>TAŞKIN KORUMA </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48</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48</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442470">
                <a:tc>
                  <a:txBody>
                    <a:bodyPr/>
                    <a:lstStyle/>
                    <a:p>
                      <a:pPr>
                        <a:lnSpc>
                          <a:spcPct val="115000"/>
                        </a:lnSpc>
                      </a:pPr>
                      <a:r>
                        <a:rPr lang="tr-TR" sz="1000" b="1" strike="noStrike" spc="-1">
                          <a:solidFill>
                            <a:schemeClr val="tx1"/>
                          </a:solidFill>
                          <a:latin typeface="+mj-lt"/>
                        </a:rPr>
                        <a:t>ENERJİ İLETİM HATTI</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6</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16</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23</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442470">
                <a:tc>
                  <a:txBody>
                    <a:bodyPr/>
                    <a:lstStyle/>
                    <a:p>
                      <a:pPr>
                        <a:lnSpc>
                          <a:spcPct val="115000"/>
                        </a:lnSpc>
                      </a:pPr>
                      <a:r>
                        <a:rPr lang="tr-TR" sz="1000" b="1" strike="noStrike" spc="-1">
                          <a:solidFill>
                            <a:schemeClr val="tx1"/>
                          </a:solidFill>
                          <a:latin typeface="+mj-lt"/>
                        </a:rPr>
                        <a:t>KÖMÜR ELE.-DEP.-PAK. TESİSİ</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15</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ea typeface="Calibri"/>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1</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3</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a:solidFill>
                            <a:schemeClr val="tx1"/>
                          </a:solidFill>
                          <a:latin typeface="+mj-lt"/>
                        </a:rPr>
                        <a:t>19</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968465">
                <a:tc>
                  <a:txBody>
                    <a:bodyPr/>
                    <a:lstStyle/>
                    <a:p>
                      <a:pPr>
                        <a:lnSpc>
                          <a:spcPct val="115000"/>
                        </a:lnSpc>
                      </a:pPr>
                      <a:r>
                        <a:rPr lang="tr-TR" sz="1000" b="1" strike="noStrike" spc="-1">
                          <a:solidFill>
                            <a:schemeClr val="tx1"/>
                          </a:solidFill>
                          <a:latin typeface="+mj-lt"/>
                        </a:rPr>
                        <a:t>KUM ÇAKIL OCAĞI  ( KIRMA ELEME VE HAZIR BETON OLANLAR DAHİL)</a:t>
                      </a:r>
                      <a:endParaRPr lang="tr-TR" sz="10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56</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rPr>
                        <a:t>-</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a:solidFill>
                            <a:schemeClr val="tx1"/>
                          </a:solidFill>
                          <a:latin typeface="+mj-lt"/>
                        </a:rPr>
                        <a:t>3</a:t>
                      </a:r>
                      <a:endParaRPr lang="tr-TR" sz="1200" b="0" strike="noStrike" spc="-1">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5</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200" b="1" strike="noStrike" spc="-1" dirty="0">
                          <a:solidFill>
                            <a:schemeClr val="tx1"/>
                          </a:solidFill>
                          <a:latin typeface="+mj-lt"/>
                        </a:rPr>
                        <a:t>65</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793133">
                <a:tc>
                  <a:txBody>
                    <a:bodyPr/>
                    <a:lstStyle/>
                    <a:p>
                      <a:pPr>
                        <a:lnSpc>
                          <a:spcPct val="115000"/>
                        </a:lnSpc>
                      </a:pPr>
                      <a:r>
                        <a:rPr lang="tr-TR" sz="1000" b="1" strike="noStrike" spc="-1" dirty="0">
                          <a:solidFill>
                            <a:schemeClr val="tx1"/>
                          </a:solidFill>
                          <a:latin typeface="+mj-lt"/>
                        </a:rPr>
                        <a:t>MADEN OCAĞI (KIRMA ELEME</a:t>
                      </a:r>
                      <a:r>
                        <a:rPr lang="tr-TR" sz="1000" b="1" strike="noStrike" spc="-1" baseline="0" dirty="0">
                          <a:solidFill>
                            <a:schemeClr val="tx1"/>
                          </a:solidFill>
                          <a:latin typeface="+mj-lt"/>
                        </a:rPr>
                        <a:t> </a:t>
                      </a:r>
                      <a:r>
                        <a:rPr lang="tr-TR" sz="1000" b="1" strike="noStrike" spc="-1" dirty="0">
                          <a:solidFill>
                            <a:schemeClr val="tx1"/>
                          </a:solidFill>
                          <a:latin typeface="+mj-lt"/>
                        </a:rPr>
                        <a:t>VE HAZIR BETON OLANLAR DAHİL)</a:t>
                      </a:r>
                      <a:endParaRPr lang="tr-TR" sz="10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71</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11</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31</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chemeClr val="tx1"/>
                          </a:solidFill>
                          <a:latin typeface="+mj-lt"/>
                        </a:rPr>
                        <a:t>116</a:t>
                      </a:r>
                      <a:endParaRPr lang="tr-TR" sz="1200" b="0" strike="noStrike" spc="-1" dirty="0">
                        <a:solidFill>
                          <a:schemeClr val="tx1"/>
                        </a:solidFill>
                        <a:latin typeface="+mj-lt"/>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
        <p:nvSpPr>
          <p:cNvPr id="7" name="Rectangle 2"/>
          <p:cNvSpPr txBox="1">
            <a:spLocks noChangeArrowheads="1"/>
          </p:cNvSpPr>
          <p:nvPr/>
        </p:nvSpPr>
        <p:spPr>
          <a:xfrm>
            <a:off x="1992314" y="1490664"/>
            <a:ext cx="8783637" cy="2571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ÇEVRESEL ETKİ DEĞERLENDİRME ÇALIŞMALARI</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2"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3371969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6" name="Rectangle 2"/>
          <p:cNvSpPr txBox="1">
            <a:spLocks noChangeArrowheads="1"/>
          </p:cNvSpPr>
          <p:nvPr/>
        </p:nvSpPr>
        <p:spPr>
          <a:xfrm>
            <a:off x="1992314" y="1490664"/>
            <a:ext cx="8783637" cy="2571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ÇEVRESEL ETKİ DEĞERLENDİRME ÇALIŞMALARI</a:t>
            </a:r>
          </a:p>
        </p:txBody>
      </p:sp>
      <p:graphicFrame>
        <p:nvGraphicFramePr>
          <p:cNvPr id="7" name="Table 1"/>
          <p:cNvGraphicFramePr/>
          <p:nvPr/>
        </p:nvGraphicFramePr>
        <p:xfrm>
          <a:off x="1992314" y="1838326"/>
          <a:ext cx="8135937" cy="4378327"/>
        </p:xfrm>
        <a:graphic>
          <a:graphicData uri="http://schemas.openxmlformats.org/drawingml/2006/table">
            <a:tbl>
              <a:tblPr/>
              <a:tblGrid>
                <a:gridCol w="1212290">
                  <a:extLst>
                    <a:ext uri="{9D8B030D-6E8A-4147-A177-3AD203B41FA5}">
                      <a16:colId xmlns:a16="http://schemas.microsoft.com/office/drawing/2014/main" val="20000"/>
                    </a:ext>
                  </a:extLst>
                </a:gridCol>
                <a:gridCol w="894181">
                  <a:extLst>
                    <a:ext uri="{9D8B030D-6E8A-4147-A177-3AD203B41FA5}">
                      <a16:colId xmlns:a16="http://schemas.microsoft.com/office/drawing/2014/main" val="20001"/>
                    </a:ext>
                  </a:extLst>
                </a:gridCol>
                <a:gridCol w="909825">
                  <a:extLst>
                    <a:ext uri="{9D8B030D-6E8A-4147-A177-3AD203B41FA5}">
                      <a16:colId xmlns:a16="http://schemas.microsoft.com/office/drawing/2014/main" val="20002"/>
                    </a:ext>
                  </a:extLst>
                </a:gridCol>
                <a:gridCol w="877493">
                  <a:extLst>
                    <a:ext uri="{9D8B030D-6E8A-4147-A177-3AD203B41FA5}">
                      <a16:colId xmlns:a16="http://schemas.microsoft.com/office/drawing/2014/main" val="20003"/>
                    </a:ext>
                  </a:extLst>
                </a:gridCol>
                <a:gridCol w="1086786">
                  <a:extLst>
                    <a:ext uri="{9D8B030D-6E8A-4147-A177-3AD203B41FA5}">
                      <a16:colId xmlns:a16="http://schemas.microsoft.com/office/drawing/2014/main" val="20004"/>
                    </a:ext>
                  </a:extLst>
                </a:gridCol>
                <a:gridCol w="1150755">
                  <a:extLst>
                    <a:ext uri="{9D8B030D-6E8A-4147-A177-3AD203B41FA5}">
                      <a16:colId xmlns:a16="http://schemas.microsoft.com/office/drawing/2014/main" val="20005"/>
                    </a:ext>
                  </a:extLst>
                </a:gridCol>
                <a:gridCol w="1148321">
                  <a:extLst>
                    <a:ext uri="{9D8B030D-6E8A-4147-A177-3AD203B41FA5}">
                      <a16:colId xmlns:a16="http://schemas.microsoft.com/office/drawing/2014/main" val="20006"/>
                    </a:ext>
                  </a:extLst>
                </a:gridCol>
                <a:gridCol w="856286">
                  <a:extLst>
                    <a:ext uri="{9D8B030D-6E8A-4147-A177-3AD203B41FA5}">
                      <a16:colId xmlns:a16="http://schemas.microsoft.com/office/drawing/2014/main" val="20007"/>
                    </a:ext>
                  </a:extLst>
                </a:gridCol>
              </a:tblGrid>
              <a:tr h="911605">
                <a:tc>
                  <a:txBody>
                    <a:bodyPr/>
                    <a:lstStyle/>
                    <a:p>
                      <a:pPr>
                        <a:lnSpc>
                          <a:spcPct val="115000"/>
                        </a:lnSpc>
                        <a:spcAft>
                          <a:spcPts val="1001"/>
                        </a:spcAft>
                      </a:pPr>
                      <a:r>
                        <a:rPr lang="tr-TR" sz="1000" b="1" strike="noStrike" spc="-1">
                          <a:solidFill>
                            <a:schemeClr val="tx1"/>
                          </a:solidFill>
                          <a:latin typeface="+mj-lt"/>
                        </a:rPr>
                        <a:t>PROJE TÜRÜ</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SÜRECİ DEVAM EDEN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GEREKLİ DEĞİLDİR</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OLUMLU</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a:solidFill>
                            <a:schemeClr val="tx1"/>
                          </a:solidFill>
                          <a:latin typeface="+mj-lt"/>
                        </a:rPr>
                        <a:t>ÇED GEREKLİDİR</a:t>
                      </a:r>
                      <a:endParaRPr lang="tr-TR" sz="1000" b="0" strike="noStrike" spc="-1">
                        <a:solidFill>
                          <a:schemeClr val="tx1"/>
                        </a:solidFill>
                        <a:latin typeface="+mj-lt"/>
                      </a:endParaRPr>
                    </a:p>
                    <a:p>
                      <a:pPr>
                        <a:lnSpc>
                          <a:spcPct val="115000"/>
                        </a:lnSpc>
                      </a:pPr>
                      <a:r>
                        <a:rPr lang="tr-TR" sz="1000" b="1" strike="noStrike" spc="-1">
                          <a:solidFill>
                            <a:schemeClr val="tx1"/>
                          </a:solidFill>
                          <a:latin typeface="+mj-lt"/>
                        </a:rPr>
                        <a:t>(Son 1 Yıl)</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KAPSAMDIŞI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İPTAL ,İADE EDİLEN/ VAZGEÇİLEN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TOPLAM</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01752">
                <a:tc>
                  <a:txBody>
                    <a:bodyPr/>
                    <a:lstStyle/>
                    <a:p>
                      <a:pPr>
                        <a:lnSpc>
                          <a:spcPct val="115000"/>
                        </a:lnSpc>
                        <a:spcAft>
                          <a:spcPts val="1001"/>
                        </a:spcAft>
                      </a:pPr>
                      <a:r>
                        <a:rPr lang="tr-TR" sz="1000" b="1" strike="noStrike" spc="-1">
                          <a:solidFill>
                            <a:schemeClr val="tx1"/>
                          </a:solidFill>
                          <a:latin typeface="+mj-lt"/>
                          <a:ea typeface="Calibri"/>
                        </a:rPr>
                        <a:t>MADEN ARAMA</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24</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26</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01752">
                <a:tc>
                  <a:txBody>
                    <a:bodyPr/>
                    <a:lstStyle/>
                    <a:p>
                      <a:pPr>
                        <a:lnSpc>
                          <a:spcPct val="115000"/>
                        </a:lnSpc>
                        <a:spcAft>
                          <a:spcPts val="1001"/>
                        </a:spcAft>
                      </a:pPr>
                      <a:r>
                        <a:rPr lang="tr-TR" sz="1000" b="1" strike="noStrike" spc="-1">
                          <a:solidFill>
                            <a:schemeClr val="tx1"/>
                          </a:solidFill>
                          <a:latin typeface="+mj-lt"/>
                        </a:rPr>
                        <a:t>BALIKÇILIK</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17</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9</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10811">
                <a:tc>
                  <a:txBody>
                    <a:bodyPr/>
                    <a:lstStyle/>
                    <a:p>
                      <a:pPr>
                        <a:lnSpc>
                          <a:spcPct val="115000"/>
                        </a:lnSpc>
                        <a:spcAft>
                          <a:spcPts val="1001"/>
                        </a:spcAft>
                      </a:pPr>
                      <a:r>
                        <a:rPr lang="tr-TR" sz="1000" b="1" strike="noStrike" spc="-1">
                          <a:solidFill>
                            <a:schemeClr val="tx1"/>
                          </a:solidFill>
                          <a:latin typeface="+mj-lt"/>
                        </a:rPr>
                        <a:t>MEZBAHANE</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680259">
                <a:tc>
                  <a:txBody>
                    <a:bodyPr/>
                    <a:lstStyle/>
                    <a:p>
                      <a:pPr>
                        <a:lnSpc>
                          <a:spcPct val="115000"/>
                        </a:lnSpc>
                        <a:spcAft>
                          <a:spcPts val="1001"/>
                        </a:spcAft>
                      </a:pPr>
                      <a:r>
                        <a:rPr lang="tr-TR" sz="1000" b="1" strike="noStrike" spc="-1" dirty="0">
                          <a:solidFill>
                            <a:schemeClr val="tx1"/>
                          </a:solidFill>
                          <a:latin typeface="+mj-lt"/>
                        </a:rPr>
                        <a:t>BÜYÜKBAŞ HAYVAN YETİŞTİRİCİLİĞİ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466216">
                <a:tc>
                  <a:txBody>
                    <a:bodyPr/>
                    <a:lstStyle/>
                    <a:p>
                      <a:pPr>
                        <a:lnSpc>
                          <a:spcPct val="115000"/>
                        </a:lnSpc>
                        <a:spcAft>
                          <a:spcPts val="1001"/>
                        </a:spcAft>
                      </a:pPr>
                      <a:r>
                        <a:rPr lang="tr-TR" sz="1000" b="1" strike="noStrike" spc="-1">
                          <a:solidFill>
                            <a:schemeClr val="tx1"/>
                          </a:solidFill>
                          <a:latin typeface="+mj-lt"/>
                        </a:rPr>
                        <a:t>ORG. ZEYTİN ÜRETİM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10811">
                <a:tc>
                  <a:txBody>
                    <a:bodyPr/>
                    <a:lstStyle/>
                    <a:p>
                      <a:pPr>
                        <a:lnSpc>
                          <a:spcPct val="115000"/>
                        </a:lnSpc>
                        <a:spcAft>
                          <a:spcPts val="1001"/>
                        </a:spcAft>
                      </a:pPr>
                      <a:r>
                        <a:rPr lang="tr-TR" sz="1000" b="1" strike="noStrike" spc="-1">
                          <a:solidFill>
                            <a:schemeClr val="tx1"/>
                          </a:solidFill>
                          <a:latin typeface="+mj-lt"/>
                        </a:rPr>
                        <a:t>ALT YAPI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17</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19</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301752">
                <a:tc>
                  <a:txBody>
                    <a:bodyPr/>
                    <a:lstStyle/>
                    <a:p>
                      <a:pPr>
                        <a:lnSpc>
                          <a:spcPct val="115000"/>
                        </a:lnSpc>
                        <a:spcAft>
                          <a:spcPts val="1001"/>
                        </a:spcAft>
                      </a:pPr>
                      <a:r>
                        <a:rPr lang="tr-TR" sz="1000" b="1" strike="noStrike" spc="-1">
                          <a:solidFill>
                            <a:schemeClr val="tx1"/>
                          </a:solidFill>
                          <a:latin typeface="+mj-lt"/>
                        </a:rPr>
                        <a:t>ATIK BARAJI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ea typeface="Calibri"/>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2</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r h="310811">
                <a:tc>
                  <a:txBody>
                    <a:bodyPr/>
                    <a:lstStyle/>
                    <a:p>
                      <a:pPr>
                        <a:lnSpc>
                          <a:spcPct val="115000"/>
                        </a:lnSpc>
                        <a:spcAft>
                          <a:spcPts val="1001"/>
                        </a:spcAft>
                      </a:pPr>
                      <a:r>
                        <a:rPr lang="tr-TR" sz="1000" b="1" strike="noStrike" spc="-1">
                          <a:solidFill>
                            <a:schemeClr val="tx1"/>
                          </a:solidFill>
                          <a:latin typeface="+mj-lt"/>
                        </a:rPr>
                        <a:t>TURİZM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7</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8</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482558">
                <a:tc>
                  <a:txBody>
                    <a:bodyPr/>
                    <a:lstStyle/>
                    <a:p>
                      <a:pPr>
                        <a:lnSpc>
                          <a:spcPct val="115000"/>
                        </a:lnSpc>
                        <a:spcAft>
                          <a:spcPts val="1001"/>
                        </a:spcAft>
                      </a:pPr>
                      <a:r>
                        <a:rPr lang="tr-TR" sz="1000" b="1" strike="noStrike" spc="-1">
                          <a:solidFill>
                            <a:schemeClr val="tx1"/>
                          </a:solidFill>
                          <a:latin typeface="+mj-lt"/>
                        </a:rPr>
                        <a:t>LASTİK KAPLAMA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bl>
          </a:graphicData>
        </a:graphic>
      </p:graphicFrame>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287100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6 Resim" descr="Logo Sun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52721"/>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008064"/>
            <a:ext cx="3384550" cy="2295525"/>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1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738" y="3375025"/>
            <a:ext cx="3535362" cy="2006600"/>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1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1088" y="1008064"/>
            <a:ext cx="3529012" cy="2295525"/>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127" name="Resim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375025"/>
            <a:ext cx="3384550" cy="2006600"/>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pic>
        <p:nvPicPr>
          <p:cNvPr id="10" name="Resim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1379589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4" y="1490664"/>
            <a:ext cx="8351837" cy="3651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BARAJ VE HES ÇALIŞMALARI</a:t>
            </a:r>
          </a:p>
        </p:txBody>
      </p:sp>
      <p:graphicFrame>
        <p:nvGraphicFramePr>
          <p:cNvPr id="9" name="Table 1"/>
          <p:cNvGraphicFramePr/>
          <p:nvPr/>
        </p:nvGraphicFramePr>
        <p:xfrm>
          <a:off x="1889125" y="1879601"/>
          <a:ext cx="8455026" cy="2557463"/>
        </p:xfrm>
        <a:graphic>
          <a:graphicData uri="http://schemas.openxmlformats.org/drawingml/2006/table">
            <a:tbl>
              <a:tblPr/>
              <a:tblGrid>
                <a:gridCol w="1191190">
                  <a:extLst>
                    <a:ext uri="{9D8B030D-6E8A-4147-A177-3AD203B41FA5}">
                      <a16:colId xmlns:a16="http://schemas.microsoft.com/office/drawing/2014/main" val="20000"/>
                    </a:ext>
                  </a:extLst>
                </a:gridCol>
                <a:gridCol w="1581750">
                  <a:extLst>
                    <a:ext uri="{9D8B030D-6E8A-4147-A177-3AD203B41FA5}">
                      <a16:colId xmlns:a16="http://schemas.microsoft.com/office/drawing/2014/main" val="20001"/>
                    </a:ext>
                  </a:extLst>
                </a:gridCol>
                <a:gridCol w="1590059">
                  <a:extLst>
                    <a:ext uri="{9D8B030D-6E8A-4147-A177-3AD203B41FA5}">
                      <a16:colId xmlns:a16="http://schemas.microsoft.com/office/drawing/2014/main" val="20002"/>
                    </a:ext>
                  </a:extLst>
                </a:gridCol>
                <a:gridCol w="1540562">
                  <a:extLst>
                    <a:ext uri="{9D8B030D-6E8A-4147-A177-3AD203B41FA5}">
                      <a16:colId xmlns:a16="http://schemas.microsoft.com/office/drawing/2014/main" val="20003"/>
                    </a:ext>
                  </a:extLst>
                </a:gridCol>
                <a:gridCol w="1449877">
                  <a:extLst>
                    <a:ext uri="{9D8B030D-6E8A-4147-A177-3AD203B41FA5}">
                      <a16:colId xmlns:a16="http://schemas.microsoft.com/office/drawing/2014/main" val="20004"/>
                    </a:ext>
                  </a:extLst>
                </a:gridCol>
                <a:gridCol w="1101588">
                  <a:extLst>
                    <a:ext uri="{9D8B030D-6E8A-4147-A177-3AD203B41FA5}">
                      <a16:colId xmlns:a16="http://schemas.microsoft.com/office/drawing/2014/main" val="20005"/>
                    </a:ext>
                  </a:extLst>
                </a:gridCol>
              </a:tblGrid>
              <a:tr h="684642">
                <a:tc>
                  <a:txBody>
                    <a:bodyPr/>
                    <a:lstStyle/>
                    <a:p>
                      <a:pPr algn="ctr">
                        <a:lnSpc>
                          <a:spcPct val="115000"/>
                        </a:lnSpc>
                      </a:pPr>
                      <a:r>
                        <a:rPr lang="tr-TR" sz="1400" b="1" strike="noStrike" spc="-1">
                          <a:solidFill>
                            <a:schemeClr val="tx1"/>
                          </a:solidFill>
                          <a:latin typeface="+mj-lt"/>
                        </a:rPr>
                        <a:t>PROJE TÜRÜ</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ÇED SÜRECİ DEVAM EDEN</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İNŞAATINA BAŞLANMAMIŞ</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 DEVAM EDEN</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İŞLETMEDE</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TOPLAM</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1048681">
                <a:tc>
                  <a:txBody>
                    <a:bodyPr/>
                    <a:lstStyle/>
                    <a:p>
                      <a:pPr algn="ctr">
                        <a:lnSpc>
                          <a:spcPct val="115000"/>
                        </a:lnSpc>
                      </a:pPr>
                      <a:r>
                        <a:rPr lang="tr-TR" sz="1400" b="1" strike="noStrike" spc="-1">
                          <a:solidFill>
                            <a:schemeClr val="tx1"/>
                          </a:solidFill>
                          <a:latin typeface="+mj-lt"/>
                        </a:rPr>
                        <a:t>BARAJ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0</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ea typeface="Calibri"/>
                        </a:rPr>
                        <a:t>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4</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7</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824140">
                <a:tc>
                  <a:txBody>
                    <a:bodyPr/>
                    <a:lstStyle/>
                    <a:p>
                      <a:pPr algn="ctr">
                        <a:lnSpc>
                          <a:spcPct val="115000"/>
                        </a:lnSpc>
                      </a:pPr>
                      <a:r>
                        <a:rPr lang="tr-TR" sz="1400" b="1" strike="noStrike" spc="-1">
                          <a:solidFill>
                            <a:schemeClr val="tx1"/>
                          </a:solidFill>
                          <a:latin typeface="+mj-lt"/>
                        </a:rPr>
                        <a:t>NEHİR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4</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21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4</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29</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ea typeface="Calibri"/>
                        </a:rPr>
                        <a:t>58</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bl>
          </a:graphicData>
        </a:graphic>
      </p:graphicFrame>
      <p:sp>
        <p:nvSpPr>
          <p:cNvPr id="2" name="Dikdörtgen 1"/>
          <p:cNvSpPr/>
          <p:nvPr/>
        </p:nvSpPr>
        <p:spPr>
          <a:xfrm>
            <a:off x="1889126" y="4576763"/>
            <a:ext cx="8455025" cy="584200"/>
          </a:xfrm>
          <a:prstGeom prst="rect">
            <a:avLst/>
          </a:prstGeom>
        </p:spPr>
        <p:txBody>
          <a:bodyPr>
            <a:spAutoFit/>
          </a:bodyPr>
          <a:lstStyle/>
          <a:p>
            <a:pPr algn="just">
              <a:spcBef>
                <a:spcPts val="400"/>
              </a:spcBef>
              <a:defRPr/>
            </a:pPr>
            <a:r>
              <a:rPr lang="tr-TR" sz="1600" b="1" spc="-1" dirty="0">
                <a:solidFill>
                  <a:srgbClr val="000000"/>
                </a:solidFill>
                <a:latin typeface="+mj-lt"/>
                <a:ea typeface="DejaVu Sans"/>
              </a:rPr>
              <a:t>İlimiz Sınırları İçerisinde Yapılması Planlanan / Yapılmakta Olan Nehir Ve Baraj Tipi HES Projeleri İle İlgili Bilgiler Tabloda Belirtilmiştir.</a:t>
            </a:r>
            <a:endParaRPr lang="tr-TR" sz="1600" spc="-1" dirty="0">
              <a:latin typeface="+mj-lt"/>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2"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2651167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3" y="1490664"/>
            <a:ext cx="7848600" cy="25717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DERİNER BARAJI</a:t>
            </a:r>
          </a:p>
        </p:txBody>
      </p:sp>
      <p:pic>
        <p:nvPicPr>
          <p:cNvPr id="317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835151"/>
            <a:ext cx="80645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33372924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4" y="1490663"/>
            <a:ext cx="8207375" cy="3540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BİRLEŞİK ÇEVRE DENETİM ÇALIŞMALARI</a:t>
            </a:r>
          </a:p>
        </p:txBody>
      </p:sp>
      <p:sp>
        <p:nvSpPr>
          <p:cNvPr id="2" name="Dikdörtgen 1"/>
          <p:cNvSpPr/>
          <p:nvPr/>
        </p:nvSpPr>
        <p:spPr>
          <a:xfrm>
            <a:off x="2082553" y="5109184"/>
            <a:ext cx="9022131" cy="522287"/>
          </a:xfrm>
          <a:prstGeom prst="rect">
            <a:avLst/>
          </a:prstGeom>
        </p:spPr>
        <p:txBody>
          <a:bodyPr wrap="square">
            <a:spAutoFit/>
          </a:bodyPr>
          <a:lstStyle/>
          <a:p>
            <a:pPr algn="just">
              <a:spcBef>
                <a:spcPts val="400"/>
              </a:spcBef>
              <a:defRPr/>
            </a:pPr>
            <a:r>
              <a:rPr lang="tr-TR" sz="1400" b="1" spc="-1" dirty="0">
                <a:solidFill>
                  <a:srgbClr val="000000"/>
                </a:solidFill>
                <a:latin typeface="+mj-lt"/>
                <a:ea typeface="DejaVu Sans"/>
              </a:rPr>
              <a:t>2023 yılı Birleşik Denetim Programı için İl Müdürlüğümüzce belirlenen tesislerin listesi yukarıda yer almakta olup denetim faaliyetleri tamamlanmıştır.</a:t>
            </a:r>
          </a:p>
        </p:txBody>
      </p:sp>
      <p:graphicFrame>
        <p:nvGraphicFramePr>
          <p:cNvPr id="10" name="Table 1"/>
          <p:cNvGraphicFramePr/>
          <p:nvPr/>
        </p:nvGraphicFramePr>
        <p:xfrm>
          <a:off x="2082554" y="1836441"/>
          <a:ext cx="9022130" cy="2604857"/>
        </p:xfrm>
        <a:graphic>
          <a:graphicData uri="http://schemas.openxmlformats.org/drawingml/2006/table">
            <a:tbl>
              <a:tblPr/>
              <a:tblGrid>
                <a:gridCol w="330274">
                  <a:extLst>
                    <a:ext uri="{9D8B030D-6E8A-4147-A177-3AD203B41FA5}">
                      <a16:colId xmlns:a16="http://schemas.microsoft.com/office/drawing/2014/main" val="20000"/>
                    </a:ext>
                  </a:extLst>
                </a:gridCol>
                <a:gridCol w="730967">
                  <a:extLst>
                    <a:ext uri="{9D8B030D-6E8A-4147-A177-3AD203B41FA5}">
                      <a16:colId xmlns:a16="http://schemas.microsoft.com/office/drawing/2014/main" val="20001"/>
                    </a:ext>
                  </a:extLst>
                </a:gridCol>
                <a:gridCol w="2724511">
                  <a:extLst>
                    <a:ext uri="{9D8B030D-6E8A-4147-A177-3AD203B41FA5}">
                      <a16:colId xmlns:a16="http://schemas.microsoft.com/office/drawing/2014/main" val="20002"/>
                    </a:ext>
                  </a:extLst>
                </a:gridCol>
                <a:gridCol w="863869">
                  <a:extLst>
                    <a:ext uri="{9D8B030D-6E8A-4147-A177-3AD203B41FA5}">
                      <a16:colId xmlns:a16="http://schemas.microsoft.com/office/drawing/2014/main" val="20003"/>
                    </a:ext>
                  </a:extLst>
                </a:gridCol>
                <a:gridCol w="1827249">
                  <a:extLst>
                    <a:ext uri="{9D8B030D-6E8A-4147-A177-3AD203B41FA5}">
                      <a16:colId xmlns:a16="http://schemas.microsoft.com/office/drawing/2014/main" val="20004"/>
                    </a:ext>
                  </a:extLst>
                </a:gridCol>
                <a:gridCol w="2545260">
                  <a:extLst>
                    <a:ext uri="{9D8B030D-6E8A-4147-A177-3AD203B41FA5}">
                      <a16:colId xmlns:a16="http://schemas.microsoft.com/office/drawing/2014/main" val="20005"/>
                    </a:ext>
                  </a:extLst>
                </a:gridCol>
              </a:tblGrid>
              <a:tr h="414390">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NO</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700" cap="flat" cmpd="sng" algn="ctr">
                      <a:solidFill>
                        <a:schemeClr val="tx1"/>
                      </a:solidFill>
                      <a:prstDash val="solid"/>
                      <a:round/>
                      <a:headEnd type="none" w="med" len="med"/>
                      <a:tailEnd type="none" w="med" len="med"/>
                    </a:lnL>
                    <a:lnR w="12240">
                      <a:solidFill>
                        <a:srgbClr val="FFFFFF"/>
                      </a:solidFill>
                    </a:lnR>
                    <a:lnT w="12700" cap="flat" cmpd="sng" algn="ctr">
                      <a:solidFill>
                        <a:schemeClr val="tx1"/>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İL</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240">
                      <a:solidFill>
                        <a:srgbClr val="FFFFFF"/>
                      </a:solidFill>
                    </a:lnL>
                    <a:lnR w="12240">
                      <a:solidFill>
                        <a:srgbClr val="FFFFFF"/>
                      </a:solidFill>
                    </a:lnR>
                    <a:lnT w="12700" cap="flat" cmpd="sng" algn="ctr">
                      <a:solidFill>
                        <a:schemeClr val="tx1"/>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FAALİYET SAHİBİ FİRMA</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240">
                      <a:solidFill>
                        <a:srgbClr val="FFFFFF"/>
                      </a:solidFill>
                    </a:lnL>
                    <a:lnR w="12240">
                      <a:solidFill>
                        <a:srgbClr val="FFFFFF"/>
                      </a:solidFill>
                    </a:lnR>
                    <a:lnT w="12700" cap="flat" cmpd="sng" algn="ctr">
                      <a:solidFill>
                        <a:schemeClr val="tx1"/>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TARİH</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240">
                      <a:solidFill>
                        <a:srgbClr val="FFFFFF"/>
                      </a:solidFill>
                    </a:lnL>
                    <a:lnR w="12240">
                      <a:solidFill>
                        <a:srgbClr val="FFFFFF"/>
                      </a:solidFill>
                    </a:lnR>
                    <a:lnT w="12700" cap="flat" cmpd="sng" algn="ctr">
                      <a:solidFill>
                        <a:schemeClr val="tx1"/>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TESİS ADI</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240">
                      <a:solidFill>
                        <a:srgbClr val="FFFFFF"/>
                      </a:solidFill>
                    </a:lnL>
                    <a:lnR w="12240">
                      <a:solidFill>
                        <a:srgbClr val="FFFFFF"/>
                      </a:solidFill>
                    </a:lnR>
                    <a:lnT w="12700" cap="flat" cmpd="sng" algn="ctr">
                      <a:solidFill>
                        <a:schemeClr val="tx1"/>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ADRES</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240">
                      <a:solidFill>
                        <a:srgbClr val="FFFFFF"/>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0"/>
                  </a:ext>
                </a:extLst>
              </a:tr>
              <a:tr h="527538">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1</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700" cap="flat" cmpd="sng" algn="ctr">
                      <a:solidFill>
                        <a:schemeClr val="tx1"/>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ARTVİN</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Isı Kömür</a:t>
                      </a:r>
                      <a:r>
                        <a:rPr lang="tr-TR" sz="1100" b="0" strike="noStrike" spc="-1" baseline="0" dirty="0">
                          <a:solidFill>
                            <a:srgbClr val="000000"/>
                          </a:solidFill>
                          <a:latin typeface="Calibri" panose="020F0502020204030204" pitchFamily="34" charset="0"/>
                          <a:cs typeface="Calibri" panose="020F0502020204030204" pitchFamily="34" charset="0"/>
                        </a:rPr>
                        <a:t> San. ve Tic. Ltd. Şti.</a:t>
                      </a:r>
                      <a:endParaRPr lang="tr-TR" sz="1100" b="0" strike="noStrike" spc="-1" dirty="0">
                        <a:solidFill>
                          <a:srgbClr val="000000"/>
                        </a:solidFill>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22.05.2023</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Kömür Eleme, Depolama ve Paketleme</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fi-FI" sz="1100" b="0" strike="noStrike" spc="-1" dirty="0">
                          <a:solidFill>
                            <a:srgbClr val="000000"/>
                          </a:solidFill>
                          <a:latin typeface="Calibri" panose="020F0502020204030204" pitchFamily="34" charset="0"/>
                          <a:cs typeface="Calibri" panose="020F0502020204030204" pitchFamily="34" charset="0"/>
                        </a:rPr>
                        <a:t>Yemişlik Mahallesi Kavak Yolu Üzeri </a:t>
                      </a:r>
                      <a:endParaRPr lang="tr-TR" sz="1100" b="0" strike="noStrike" spc="-1" dirty="0">
                        <a:solidFill>
                          <a:schemeClr val="tx1"/>
                        </a:solidFill>
                        <a:latin typeface="Calibri" panose="020F0502020204030204" pitchFamily="34" charset="0"/>
                        <a:cs typeface="Calibri" panose="020F0502020204030204" pitchFamily="34" charset="0"/>
                      </a:endParaRPr>
                    </a:p>
                    <a:p>
                      <a:pPr algn="ctr">
                        <a:lnSpc>
                          <a:spcPct val="100000"/>
                        </a:lnSpc>
                      </a:pPr>
                      <a:r>
                        <a:rPr lang="tr-TR" sz="1100" b="0" strike="noStrike" spc="-1" dirty="0">
                          <a:solidFill>
                            <a:schemeClr val="tx1"/>
                          </a:solidFill>
                          <a:latin typeface="Calibri" panose="020F0502020204030204" pitchFamily="34" charset="0"/>
                          <a:cs typeface="Calibri" panose="020F0502020204030204" pitchFamily="34" charset="0"/>
                        </a:rPr>
                        <a:t>Arhavi/ARTVİN</a:t>
                      </a:r>
                      <a:endParaRPr lang="tr-TR" sz="1100" b="0" strike="noStrike" spc="-1" dirty="0">
                        <a:solidFill>
                          <a:srgbClr val="000000"/>
                        </a:solidFill>
                        <a:latin typeface="Calibri" panose="020F0502020204030204" pitchFamily="34" charset="0"/>
                        <a:cs typeface="Calibri" panose="020F0502020204030204" pitchFamily="34" charset="0"/>
                      </a:endParaRPr>
                    </a:p>
                  </a:txBody>
                  <a:tcPr marL="9361" marR="9361" marT="45714" marB="45714">
                    <a:lnL w="12240">
                      <a:solidFill>
                        <a:srgbClr val="FFFFFF"/>
                      </a:solidFill>
                    </a:lnL>
                    <a:lnR w="12700" cap="flat" cmpd="sng" algn="ctr">
                      <a:solidFill>
                        <a:schemeClr val="tx1"/>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1"/>
                  </a:ext>
                </a:extLst>
              </a:tr>
              <a:tr h="422031">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2</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700" cap="flat" cmpd="sng" algn="ctr">
                      <a:solidFill>
                        <a:schemeClr val="tx1"/>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ARTVİN</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Eti Bakır A.Ş. Murgul</a:t>
                      </a:r>
                      <a:r>
                        <a:rPr lang="tr-TR" sz="1100" b="0" strike="noStrike" spc="-1" baseline="0" dirty="0">
                          <a:solidFill>
                            <a:srgbClr val="000000"/>
                          </a:solidFill>
                          <a:latin typeface="Calibri" panose="020F0502020204030204" pitchFamily="34" charset="0"/>
                          <a:cs typeface="Calibri" panose="020F0502020204030204" pitchFamily="34" charset="0"/>
                        </a:rPr>
                        <a:t> İşletmesi</a:t>
                      </a:r>
                      <a:endParaRPr lang="tr-TR" sz="1100" b="0" strike="noStrike" spc="-1" dirty="0">
                        <a:solidFill>
                          <a:srgbClr val="000000"/>
                        </a:solidFill>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23.05.2023</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Bakır Ocağı</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Damar Köyü Murgul/ARTVİN</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700" cap="flat" cmpd="sng" algn="ctr">
                      <a:solidFill>
                        <a:schemeClr val="tx1"/>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404446">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3</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700" cap="flat" cmpd="sng" algn="ctr">
                      <a:solidFill>
                        <a:schemeClr val="tx1"/>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100" b="0" strike="noStrike" spc="-1">
                          <a:solidFill>
                            <a:srgbClr val="000000"/>
                          </a:solidFill>
                          <a:latin typeface="Calibri" panose="020F0502020204030204" pitchFamily="34" charset="0"/>
                          <a:cs typeface="Calibri" panose="020F0502020204030204" pitchFamily="34" charset="0"/>
                        </a:rPr>
                        <a:t>ARTVİN</a:t>
                      </a:r>
                      <a:endParaRPr lang="tr-TR" sz="1100" b="0" strike="noStrike" spc="-1">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100" b="0" strike="noStrike" spc="-1" dirty="0" err="1">
                          <a:solidFill>
                            <a:srgbClr val="000000"/>
                          </a:solidFill>
                          <a:latin typeface="Calibri" panose="020F0502020204030204" pitchFamily="34" charset="0"/>
                          <a:cs typeface="Calibri" panose="020F0502020204030204" pitchFamily="34" charset="0"/>
                        </a:rPr>
                        <a:t>Çaykur</a:t>
                      </a:r>
                      <a:r>
                        <a:rPr lang="tr-TR" sz="1100" b="0" strike="noStrike" spc="-1" dirty="0">
                          <a:solidFill>
                            <a:srgbClr val="000000"/>
                          </a:solidFill>
                          <a:latin typeface="Calibri" panose="020F0502020204030204" pitchFamily="34" charset="0"/>
                          <a:cs typeface="Calibri" panose="020F0502020204030204" pitchFamily="34" charset="0"/>
                        </a:rPr>
                        <a:t> Hopa Çay Fabrikası</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24.05.2023</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Siyah</a:t>
                      </a:r>
                      <a:r>
                        <a:rPr lang="tr-TR" sz="1100" b="0" strike="noStrike" spc="-1" baseline="0" dirty="0">
                          <a:solidFill>
                            <a:srgbClr val="000000"/>
                          </a:solidFill>
                          <a:latin typeface="Calibri" panose="020F0502020204030204" pitchFamily="34" charset="0"/>
                          <a:cs typeface="Calibri" panose="020F0502020204030204" pitchFamily="34" charset="0"/>
                        </a:rPr>
                        <a:t> Çay üretimi</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100" b="0" strike="noStrike" spc="-1" dirty="0">
                          <a:latin typeface="Calibri" panose="020F0502020204030204" pitchFamily="34" charset="0"/>
                          <a:cs typeface="Calibri" panose="020F0502020204030204" pitchFamily="34" charset="0"/>
                        </a:rPr>
                        <a:t>Hopa/ARTVİN</a:t>
                      </a:r>
                    </a:p>
                  </a:txBody>
                  <a:tcPr marL="9361" marR="9361" marT="45714" marB="45714">
                    <a:lnL w="12240">
                      <a:solidFill>
                        <a:srgbClr val="FFFFFF"/>
                      </a:solidFill>
                    </a:lnL>
                    <a:lnR w="12700" cap="flat" cmpd="sng" algn="ctr">
                      <a:solidFill>
                        <a:schemeClr val="tx1"/>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3"/>
                  </a:ext>
                </a:extLst>
              </a:tr>
              <a:tr h="395654">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4</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700" cap="flat" cmpd="sng" algn="ctr">
                      <a:solidFill>
                        <a:schemeClr val="tx1"/>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ARTVİN</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err="1">
                          <a:solidFill>
                            <a:srgbClr val="000000"/>
                          </a:solidFill>
                          <a:latin typeface="Calibri" panose="020F0502020204030204" pitchFamily="34" charset="0"/>
                          <a:cs typeface="Calibri" panose="020F0502020204030204" pitchFamily="34" charset="0"/>
                        </a:rPr>
                        <a:t>Erarı</a:t>
                      </a:r>
                      <a:r>
                        <a:rPr lang="tr-TR" sz="1100" b="0" strike="noStrike" spc="-1" dirty="0">
                          <a:solidFill>
                            <a:srgbClr val="000000"/>
                          </a:solidFill>
                          <a:latin typeface="Calibri" panose="020F0502020204030204" pitchFamily="34" charset="0"/>
                          <a:cs typeface="Calibri" panose="020F0502020204030204" pitchFamily="34" charset="0"/>
                        </a:rPr>
                        <a:t> Elektromekanik Enerji San. Ve Tic. A.Ş.</a:t>
                      </a: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25.05.2022</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dirty="0">
                          <a:latin typeface="Calibri" panose="020F0502020204030204" pitchFamily="34" charset="0"/>
                          <a:cs typeface="Calibri" panose="020F0502020204030204" pitchFamily="34" charset="0"/>
                        </a:rPr>
                        <a:t>Damla </a:t>
                      </a:r>
                      <a:r>
                        <a:rPr lang="tr-TR" sz="1100" b="0" dirty="0" err="1">
                          <a:latin typeface="Calibri" panose="020F0502020204030204" pitchFamily="34" charset="0"/>
                          <a:cs typeface="Calibri" panose="020F0502020204030204" pitchFamily="34" charset="0"/>
                        </a:rPr>
                        <a:t>Reg</a:t>
                      </a:r>
                      <a:r>
                        <a:rPr lang="tr-TR" sz="1100" b="0" dirty="0">
                          <a:latin typeface="Calibri" panose="020F0502020204030204" pitchFamily="34" charset="0"/>
                          <a:cs typeface="Calibri" panose="020F0502020204030204" pitchFamily="34" charset="0"/>
                        </a:rPr>
                        <a:t>. ve HES</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err="1">
                          <a:latin typeface="Calibri" panose="020F0502020204030204" pitchFamily="34" charset="0"/>
                          <a:cs typeface="Calibri" panose="020F0502020204030204" pitchFamily="34" charset="0"/>
                        </a:rPr>
                        <a:t>Demirdöven</a:t>
                      </a:r>
                      <a:r>
                        <a:rPr lang="tr-TR" sz="1100" b="0" strike="noStrike" spc="-1" baseline="0" dirty="0">
                          <a:latin typeface="Calibri" panose="020F0502020204030204" pitchFamily="34" charset="0"/>
                          <a:cs typeface="Calibri" panose="020F0502020204030204" pitchFamily="34" charset="0"/>
                        </a:rPr>
                        <a:t> Köyü Yusufeli/ARTVİN</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514281686"/>
                  </a:ext>
                </a:extLst>
              </a:tr>
              <a:tr h="440798">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5</a:t>
                      </a:r>
                      <a:endParaRPr lang="tr-TR" sz="1100" b="0" strike="noStrike" spc="-1" dirty="0">
                        <a:latin typeface="Calibri" panose="020F0502020204030204" pitchFamily="34" charset="0"/>
                        <a:cs typeface="Calibri" panose="020F0502020204030204" pitchFamily="34" charset="0"/>
                      </a:endParaRPr>
                    </a:p>
                  </a:txBody>
                  <a:tcPr marL="9001" marR="9001" marT="45714" marB="45714">
                    <a:lnL w="12700" cap="flat" cmpd="sng" algn="ctr">
                      <a:solidFill>
                        <a:schemeClr val="tx1"/>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700" cap="flat" cmpd="sng" algn="ctr">
                      <a:solidFill>
                        <a:schemeClr val="tx1"/>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a:solidFill>
                            <a:srgbClr val="000000"/>
                          </a:solidFill>
                          <a:latin typeface="Calibri" panose="020F0502020204030204" pitchFamily="34" charset="0"/>
                          <a:cs typeface="Calibri" panose="020F0502020204030204" pitchFamily="34" charset="0"/>
                        </a:rPr>
                        <a:t>ARTVİN</a:t>
                      </a:r>
                      <a:endParaRPr lang="tr-TR" sz="1100" b="0" strike="noStrike" spc="-1">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700" cap="flat" cmpd="sng" algn="ctr">
                      <a:solidFill>
                        <a:schemeClr val="tx1"/>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Yılmazlar</a:t>
                      </a:r>
                      <a:r>
                        <a:rPr lang="tr-TR" sz="1100" b="0" strike="noStrike" spc="-1" baseline="0" dirty="0">
                          <a:solidFill>
                            <a:srgbClr val="000000"/>
                          </a:solidFill>
                          <a:latin typeface="Calibri" panose="020F0502020204030204" pitchFamily="34" charset="0"/>
                          <a:cs typeface="Calibri" panose="020F0502020204030204" pitchFamily="34" charset="0"/>
                        </a:rPr>
                        <a:t> İnşaat A.Ş. (Merkez Tesis)</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700" cap="flat" cmpd="sng" algn="ctr">
                      <a:solidFill>
                        <a:schemeClr val="tx1"/>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26.05.2022</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700" cap="flat" cmpd="sng" algn="ctr">
                      <a:solidFill>
                        <a:schemeClr val="tx1"/>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baseline="0" dirty="0">
                          <a:solidFill>
                            <a:srgbClr val="000000"/>
                          </a:solidFill>
                          <a:latin typeface="Calibri" panose="020F0502020204030204" pitchFamily="34" charset="0"/>
                          <a:cs typeface="Calibri" panose="020F0502020204030204" pitchFamily="34" charset="0"/>
                        </a:rPr>
                        <a:t>Kırma-Eleme Tesisi ve Hazır Beton Santrali</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12700" cap="flat" cmpd="sng" algn="ctr">
                      <a:solidFill>
                        <a:schemeClr val="tx1"/>
                      </a:solidFill>
                      <a:prstDash val="solid"/>
                      <a:round/>
                      <a:headEnd type="none" w="med" len="med"/>
                      <a:tailEnd type="none" w="med" len="med"/>
                    </a:lnB>
                    <a:solidFill>
                      <a:srgbClr val="E9ECF3"/>
                    </a:solidFill>
                  </a:tcPr>
                </a:tc>
                <a:tc>
                  <a:txBody>
                    <a:bodyPr/>
                    <a:lstStyle/>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Erzurum Yolu Üzeri Aydoğan Mevkii</a:t>
                      </a:r>
                    </a:p>
                    <a:p>
                      <a:pPr algn="ctr">
                        <a:lnSpc>
                          <a:spcPct val="100000"/>
                        </a:lnSpc>
                      </a:pPr>
                      <a:r>
                        <a:rPr lang="tr-TR" sz="1100" b="0" strike="noStrike" spc="-1" dirty="0">
                          <a:solidFill>
                            <a:srgbClr val="000000"/>
                          </a:solidFill>
                          <a:latin typeface="Calibri" panose="020F0502020204030204" pitchFamily="34" charset="0"/>
                          <a:cs typeface="Calibri" panose="020F0502020204030204" pitchFamily="34" charset="0"/>
                        </a:rPr>
                        <a:t>Merkez/ARTVİN</a:t>
                      </a:r>
                      <a:endParaRPr lang="tr-TR" sz="1100" b="0" strike="noStrike" spc="-1" dirty="0">
                        <a:latin typeface="Calibri" panose="020F0502020204030204" pitchFamily="34" charset="0"/>
                        <a:cs typeface="Calibri" panose="020F0502020204030204" pitchFamily="34" charset="0"/>
                      </a:endParaRPr>
                    </a:p>
                  </a:txBody>
                  <a:tcPr marL="9361" marR="9361" marT="45714" marB="45714">
                    <a:lnL w="1224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240">
                      <a:solidFill>
                        <a:srgbClr val="FFFFFF"/>
                      </a:solidFill>
                    </a:lnT>
                    <a:lnB w="12700" cap="flat" cmpd="sng" algn="ctr">
                      <a:solidFill>
                        <a:schemeClr val="tx1"/>
                      </a:solidFill>
                      <a:prstDash val="solid"/>
                      <a:round/>
                      <a:headEnd type="none" w="med" len="med"/>
                      <a:tailEnd type="none" w="med" len="med"/>
                    </a:lnB>
                    <a:solidFill>
                      <a:srgbClr val="E9ECF3"/>
                    </a:solidFill>
                  </a:tcPr>
                </a:tc>
                <a:extLst>
                  <a:ext uri="{0D108BD9-81ED-4DB2-BD59-A6C34878D82A}">
                    <a16:rowId xmlns:a16="http://schemas.microsoft.com/office/drawing/2014/main" val="1037636820"/>
                  </a:ext>
                </a:extLst>
              </a:tr>
            </a:tbl>
          </a:graphicData>
        </a:graphic>
      </p:graphicFrame>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2"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3546891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3" y="1490663"/>
            <a:ext cx="8064500" cy="3540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ÇEVRE KANUNU</a:t>
            </a:r>
          </a:p>
        </p:txBody>
      </p:sp>
      <p:graphicFrame>
        <p:nvGraphicFramePr>
          <p:cNvPr id="9" name="Table 1"/>
          <p:cNvGraphicFramePr/>
          <p:nvPr>
            <p:extLst>
              <p:ext uri="{D42A27DB-BD31-4B8C-83A1-F6EECF244321}">
                <p14:modId xmlns:p14="http://schemas.microsoft.com/office/powerpoint/2010/main" val="2730497384"/>
              </p:ext>
            </p:extLst>
          </p:nvPr>
        </p:nvGraphicFramePr>
        <p:xfrm>
          <a:off x="1993901" y="1989139"/>
          <a:ext cx="8137525" cy="3024190"/>
        </p:xfrm>
        <a:graphic>
          <a:graphicData uri="http://schemas.openxmlformats.org/drawingml/2006/table">
            <a:tbl>
              <a:tblPr/>
              <a:tblGrid>
                <a:gridCol w="3754765">
                  <a:extLst>
                    <a:ext uri="{9D8B030D-6E8A-4147-A177-3AD203B41FA5}">
                      <a16:colId xmlns:a16="http://schemas.microsoft.com/office/drawing/2014/main" val="20000"/>
                    </a:ext>
                  </a:extLst>
                </a:gridCol>
                <a:gridCol w="4382760">
                  <a:extLst>
                    <a:ext uri="{9D8B030D-6E8A-4147-A177-3AD203B41FA5}">
                      <a16:colId xmlns:a16="http://schemas.microsoft.com/office/drawing/2014/main" val="20001"/>
                    </a:ext>
                  </a:extLst>
                </a:gridCol>
              </a:tblGrid>
              <a:tr h="423557">
                <a:tc>
                  <a:txBody>
                    <a:bodyPr/>
                    <a:lstStyle/>
                    <a:p>
                      <a:pPr algn="ctr">
                        <a:lnSpc>
                          <a:spcPct val="115000"/>
                        </a:lnSpc>
                      </a:pPr>
                      <a:r>
                        <a:rPr lang="tr-TR" sz="1500" b="1" strike="noStrike" spc="-1" dirty="0">
                          <a:solidFill>
                            <a:srgbClr val="FFFFFF"/>
                          </a:solidFill>
                          <a:latin typeface="+mj-lt"/>
                        </a:rPr>
                        <a:t>YIL</a:t>
                      </a:r>
                      <a:endParaRPr lang="tr-TR" sz="1500" b="0" strike="noStrike" spc="-1" dirty="0">
                        <a:latin typeface="+mj-lt"/>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mj-lt"/>
                        </a:rPr>
                        <a:t>İDARİ YAPTIRIM TUTARI (TL)</a:t>
                      </a:r>
                      <a:endParaRPr lang="tr-TR" sz="1500" b="0" strike="noStrike" spc="-1">
                        <a:latin typeface="+mj-lt"/>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1519">
                <a:tc>
                  <a:txBody>
                    <a:bodyPr/>
                    <a:lstStyle/>
                    <a:p>
                      <a:pPr algn="ctr">
                        <a:lnSpc>
                          <a:spcPct val="115000"/>
                        </a:lnSpc>
                      </a:pPr>
                      <a:r>
                        <a:rPr lang="tr-TR" sz="1500" b="1" strike="noStrike" spc="-1" dirty="0">
                          <a:solidFill>
                            <a:srgbClr val="FFFFFF"/>
                          </a:solidFill>
                          <a:latin typeface="+mj-lt"/>
                          <a:ea typeface="Calibri"/>
                        </a:rPr>
                        <a:t>2018 </a:t>
                      </a:r>
                      <a:endParaRPr lang="tr-TR" sz="1500" b="0" strike="noStrike" spc="-1" dirty="0">
                        <a:latin typeface="+mj-lt"/>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spc="-1" dirty="0">
                          <a:solidFill>
                            <a:srgbClr val="000000"/>
                          </a:solidFill>
                          <a:latin typeface="+mj-lt"/>
                          <a:ea typeface="Calibri"/>
                        </a:rPr>
                        <a:t>351.899 </a:t>
                      </a:r>
                      <a:r>
                        <a:rPr lang="tr-TR" sz="1500" b="1" strike="noStrike" kern="1200" spc="-1" dirty="0">
                          <a:solidFill>
                            <a:srgbClr val="000000"/>
                          </a:solidFill>
                          <a:latin typeface="+mn-lt"/>
                          <a:ea typeface="Calibri"/>
                          <a:cs typeface="+mn-cs"/>
                        </a:rPr>
                        <a:t>TL</a:t>
                      </a:r>
                      <a:endParaRPr lang="tr-TR" sz="1500" b="0" strike="noStrike" kern="1200" spc="-1" dirty="0">
                        <a:solidFill>
                          <a:schemeClr val="tx1"/>
                        </a:solidFill>
                        <a:latin typeface="+mn-lt"/>
                        <a:ea typeface="+mn-ea"/>
                        <a:cs typeface="+mn-cs"/>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371519">
                <a:tc>
                  <a:txBody>
                    <a:bodyPr/>
                    <a:lstStyle/>
                    <a:p>
                      <a:pPr algn="ctr">
                        <a:lnSpc>
                          <a:spcPct val="115000"/>
                        </a:lnSpc>
                      </a:pPr>
                      <a:r>
                        <a:rPr lang="tr-TR" sz="1500" b="1" strike="noStrike" spc="-1" dirty="0">
                          <a:solidFill>
                            <a:srgbClr val="FFFFFF"/>
                          </a:solidFill>
                          <a:latin typeface="+mj-lt"/>
                          <a:ea typeface="Calibri"/>
                        </a:rPr>
                        <a:t>2019</a:t>
                      </a:r>
                      <a:endParaRPr lang="tr-TR" sz="1500" b="0" strike="noStrike" spc="-1" dirty="0">
                        <a:latin typeface="+mj-lt"/>
                      </a:endParaRPr>
                    </a:p>
                  </a:txBody>
                  <a:tcPr marL="68406" marR="68406" marT="45718" marB="45718">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spc="-1" dirty="0">
                          <a:solidFill>
                            <a:srgbClr val="000000"/>
                          </a:solidFill>
                          <a:latin typeface="+mj-lt"/>
                          <a:ea typeface="Calibri"/>
                        </a:rPr>
                        <a:t>294.769 </a:t>
                      </a:r>
                      <a:r>
                        <a:rPr lang="tr-TR" sz="1500" b="1" strike="noStrike" kern="1200" spc="-1" dirty="0">
                          <a:solidFill>
                            <a:srgbClr val="000000"/>
                          </a:solidFill>
                          <a:latin typeface="+mn-lt"/>
                          <a:ea typeface="Calibri"/>
                          <a:cs typeface="+mn-cs"/>
                        </a:rPr>
                        <a:t>TL</a:t>
                      </a:r>
                      <a:endParaRPr lang="tr-TR" sz="1500" b="0" strike="noStrike" kern="1200" spc="-1" dirty="0">
                        <a:solidFill>
                          <a:schemeClr val="tx1"/>
                        </a:solidFill>
                        <a:latin typeface="+mn-lt"/>
                        <a:ea typeface="+mn-ea"/>
                        <a:cs typeface="+mn-cs"/>
                      </a:endParaRPr>
                    </a:p>
                  </a:txBody>
                  <a:tcPr marL="68406" marR="68406" marT="45718" marB="45718">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371519">
                <a:tc>
                  <a:txBody>
                    <a:bodyPr/>
                    <a:lstStyle/>
                    <a:p>
                      <a:pPr algn="ctr">
                        <a:lnSpc>
                          <a:spcPct val="115000"/>
                        </a:lnSpc>
                      </a:pPr>
                      <a:r>
                        <a:rPr lang="tr-TR" sz="1500" b="1" strike="noStrike" spc="-1" dirty="0">
                          <a:solidFill>
                            <a:srgbClr val="FFFFFF"/>
                          </a:solidFill>
                          <a:latin typeface="+mj-lt"/>
                          <a:ea typeface="Calibri"/>
                        </a:rPr>
                        <a:t>2020</a:t>
                      </a:r>
                      <a:endParaRPr lang="tr-TR" sz="1500" b="0" strike="noStrike" spc="-1" dirty="0">
                        <a:latin typeface="+mj-lt"/>
                      </a:endParaRPr>
                    </a:p>
                  </a:txBody>
                  <a:tcPr marL="68406" marR="68406" marT="45718" marB="45718">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mj-lt"/>
                          <a:ea typeface="Calibri"/>
                        </a:rPr>
                        <a:t>187.046 TL</a:t>
                      </a:r>
                      <a:endParaRPr lang="tr-TR" sz="1500" b="0" strike="noStrike" spc="-1" dirty="0">
                        <a:latin typeface="+mj-lt"/>
                      </a:endParaRPr>
                    </a:p>
                  </a:txBody>
                  <a:tcPr marL="68406" marR="68406" marT="45718" marB="45718">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37151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mn-lt"/>
                          <a:ea typeface="Calibri"/>
                          <a:cs typeface="+mn-cs"/>
                        </a:rPr>
                        <a:t>2021</a:t>
                      </a:r>
                      <a:endParaRPr lang="tr-TR" sz="1500" b="0" strike="noStrike" kern="1200" spc="-1" dirty="0">
                        <a:solidFill>
                          <a:schemeClr val="tx1"/>
                        </a:solidFill>
                        <a:latin typeface="+mn-lt"/>
                        <a:ea typeface="+mn-ea"/>
                        <a:cs typeface="+mn-cs"/>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mn-lt"/>
                          <a:ea typeface="Calibri"/>
                          <a:cs typeface="+mn-cs"/>
                        </a:rPr>
                        <a:t>721.883 TL</a:t>
                      </a:r>
                      <a:endParaRPr lang="tr-TR" sz="1500" b="0" strike="noStrike" kern="1200" spc="-1" dirty="0">
                        <a:solidFill>
                          <a:schemeClr val="tx1"/>
                        </a:solidFill>
                        <a:latin typeface="+mn-lt"/>
                        <a:ea typeface="+mn-ea"/>
                        <a:cs typeface="+mn-cs"/>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9056185"/>
                  </a:ext>
                </a:extLst>
              </a:tr>
              <a:tr h="37151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mn-lt"/>
                          <a:ea typeface="Calibri"/>
                          <a:cs typeface="+mn-cs"/>
                        </a:rPr>
                        <a:t>2022</a:t>
                      </a:r>
                      <a:endParaRPr lang="tr-TR" sz="1500" b="0" strike="noStrike" kern="1200" spc="-1" dirty="0">
                        <a:solidFill>
                          <a:schemeClr val="tx1"/>
                        </a:solidFill>
                        <a:latin typeface="+mn-lt"/>
                        <a:ea typeface="+mn-ea"/>
                        <a:cs typeface="+mn-cs"/>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mn-lt"/>
                          <a:ea typeface="Calibri"/>
                          <a:cs typeface="+mn-cs"/>
                        </a:rPr>
                        <a:t>579.030 TL</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75703527"/>
                  </a:ext>
                </a:extLst>
              </a:tr>
              <a:tr h="371519">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mn-lt"/>
                          <a:ea typeface="Calibri"/>
                          <a:cs typeface="+mn-cs"/>
                        </a:rPr>
                        <a:t>2023</a:t>
                      </a:r>
                      <a:endParaRPr lang="tr-TR" sz="1500" b="0" strike="noStrike" kern="1200" spc="-1" dirty="0">
                        <a:solidFill>
                          <a:schemeClr val="tx1"/>
                        </a:solidFill>
                        <a:latin typeface="+mn-lt"/>
                        <a:ea typeface="+mn-ea"/>
                        <a:cs typeface="+mn-cs"/>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000000"/>
                          </a:solidFill>
                          <a:latin typeface="+mn-lt"/>
                          <a:ea typeface="Calibri"/>
                          <a:cs typeface="+mn-cs"/>
                        </a:rPr>
                        <a:t>1.711.244 TL</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965148000"/>
                  </a:ext>
                </a:extLst>
              </a:tr>
              <a:tr h="371519">
                <a:tc>
                  <a:txBody>
                    <a:bodyPr/>
                    <a:lstStyle/>
                    <a:p>
                      <a:pPr marL="0" algn="ctr" defTabSz="914400" rtl="0" eaLnBrk="1" latinLnBrk="0" hangingPunct="1">
                        <a:lnSpc>
                          <a:spcPct val="115000"/>
                        </a:lnSpc>
                      </a:pPr>
                      <a:r>
                        <a:rPr lang="tr-TR" sz="1500" b="1" strike="noStrike" kern="1200" spc="-1" dirty="0">
                          <a:solidFill>
                            <a:srgbClr val="FFFFFF"/>
                          </a:solidFill>
                          <a:latin typeface="+mj-lt"/>
                          <a:ea typeface="Calibri"/>
                          <a:cs typeface="+mn-cs"/>
                        </a:rPr>
                        <a:t>TOPLAM</a:t>
                      </a: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marL="0" algn="ctr" defTabSz="914400" rtl="0" eaLnBrk="1" latinLnBrk="0" hangingPunct="1">
                        <a:lnSpc>
                          <a:spcPct val="115000"/>
                        </a:lnSpc>
                      </a:pPr>
                      <a:r>
                        <a:rPr lang="tr-TR" sz="1500" b="1" strike="noStrike" kern="1200" spc="-1" dirty="0">
                          <a:solidFill>
                            <a:srgbClr val="000000"/>
                          </a:solidFill>
                          <a:latin typeface="+mj-lt"/>
                          <a:ea typeface="Calibri"/>
                          <a:cs typeface="+mn-cs"/>
                        </a:rPr>
                        <a:t>3.845.871 TL</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7"/>
                  </a:ext>
                </a:extLst>
              </a:tr>
            </a:tbl>
          </a:graphicData>
        </a:graphic>
      </p:graphicFrame>
      <p:sp>
        <p:nvSpPr>
          <p:cNvPr id="2" name="Dikdörtgen 1"/>
          <p:cNvSpPr/>
          <p:nvPr/>
        </p:nvSpPr>
        <p:spPr>
          <a:xfrm>
            <a:off x="1882775" y="5258599"/>
            <a:ext cx="8283575" cy="554037"/>
          </a:xfrm>
          <a:prstGeom prst="rect">
            <a:avLst/>
          </a:prstGeom>
        </p:spPr>
        <p:txBody>
          <a:bodyPr>
            <a:spAutoFit/>
          </a:bodyPr>
          <a:lstStyle/>
          <a:p>
            <a:pPr algn="just">
              <a:spcBef>
                <a:spcPts val="400"/>
              </a:spcBef>
              <a:defRPr/>
            </a:pPr>
            <a:r>
              <a:rPr lang="tr-TR" sz="1500" b="1" spc="-1" dirty="0">
                <a:solidFill>
                  <a:srgbClr val="000000"/>
                </a:solidFill>
                <a:latin typeface="+mj-lt"/>
                <a:ea typeface="DejaVu Sans"/>
              </a:rPr>
              <a:t>2016-2022 yılları arasında 2872 sayılı Çevre Kanunu kapsamında uygulanan idari yaptırım miktarları tablodaki gibidir.</a:t>
            </a:r>
            <a:endParaRPr lang="tr-TR" sz="1500" spc="-1" dirty="0">
              <a:latin typeface="+mj-lt"/>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2"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570421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3" y="1490663"/>
            <a:ext cx="8064500" cy="3540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ÇEVRE İZİNLERİ</a:t>
            </a:r>
          </a:p>
        </p:txBody>
      </p:sp>
      <p:graphicFrame>
        <p:nvGraphicFramePr>
          <p:cNvPr id="9" name="Table 2"/>
          <p:cNvGraphicFramePr/>
          <p:nvPr/>
        </p:nvGraphicFramePr>
        <p:xfrm>
          <a:off x="1884364" y="1868488"/>
          <a:ext cx="8423275" cy="3138681"/>
        </p:xfrm>
        <a:graphic>
          <a:graphicData uri="http://schemas.openxmlformats.org/drawingml/2006/table">
            <a:tbl>
              <a:tblPr/>
              <a:tblGrid>
                <a:gridCol w="2001689">
                  <a:extLst>
                    <a:ext uri="{9D8B030D-6E8A-4147-A177-3AD203B41FA5}">
                      <a16:colId xmlns:a16="http://schemas.microsoft.com/office/drawing/2014/main" val="20000"/>
                    </a:ext>
                  </a:extLst>
                </a:gridCol>
                <a:gridCol w="2050796">
                  <a:extLst>
                    <a:ext uri="{9D8B030D-6E8A-4147-A177-3AD203B41FA5}">
                      <a16:colId xmlns:a16="http://schemas.microsoft.com/office/drawing/2014/main" val="20001"/>
                    </a:ext>
                  </a:extLst>
                </a:gridCol>
                <a:gridCol w="1863909">
                  <a:extLst>
                    <a:ext uri="{9D8B030D-6E8A-4147-A177-3AD203B41FA5}">
                      <a16:colId xmlns:a16="http://schemas.microsoft.com/office/drawing/2014/main" val="20002"/>
                    </a:ext>
                  </a:extLst>
                </a:gridCol>
                <a:gridCol w="2506881">
                  <a:extLst>
                    <a:ext uri="{9D8B030D-6E8A-4147-A177-3AD203B41FA5}">
                      <a16:colId xmlns:a16="http://schemas.microsoft.com/office/drawing/2014/main" val="20003"/>
                    </a:ext>
                  </a:extLst>
                </a:gridCol>
              </a:tblGrid>
              <a:tr h="907047">
                <a:tc>
                  <a:txBody>
                    <a:bodyPr/>
                    <a:lstStyle/>
                    <a:p>
                      <a:pPr algn="ctr">
                        <a:lnSpc>
                          <a:spcPct val="115000"/>
                        </a:lnSpc>
                      </a:pPr>
                      <a:r>
                        <a:rPr lang="tr-TR" sz="1500" b="1" strike="noStrike" spc="-1">
                          <a:solidFill>
                            <a:srgbClr val="FFFFFF"/>
                          </a:solidFill>
                          <a:latin typeface="+mj-lt"/>
                        </a:rPr>
                        <a:t>YIL</a:t>
                      </a:r>
                      <a:endParaRPr lang="tr-TR" sz="1500" b="0" strike="noStrike" spc="-1">
                        <a:latin typeface="+mj-lt"/>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mj-lt"/>
                        </a:rPr>
                        <a:t>GEÇİCİ FAALİYET BELGESİ (GFB)</a:t>
                      </a:r>
                      <a:endParaRPr lang="tr-TR" sz="1500" b="0" strike="noStrike" spc="-1">
                        <a:latin typeface="+mj-lt"/>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mj-lt"/>
                        </a:rPr>
                        <a:t>ÇEVRE İZİN/LİSANS BELGESİ</a:t>
                      </a:r>
                      <a:endParaRPr lang="tr-TR" sz="1500" b="0" strike="noStrike" spc="-1">
                        <a:latin typeface="+mj-lt"/>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FFFFFF"/>
                          </a:solidFill>
                          <a:latin typeface="+mj-lt"/>
                        </a:rPr>
                        <a:t>GFB/ÇEVRE İZİN/LİSANS BELGESİ İPTAL EDİLEN TESİSLER</a:t>
                      </a:r>
                      <a:endParaRPr lang="tr-TR" sz="1500" b="0" strike="noStrike" spc="-1" dirty="0">
                        <a:latin typeface="+mj-lt"/>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71939">
                <a:tc>
                  <a:txBody>
                    <a:bodyPr/>
                    <a:lstStyle/>
                    <a:p>
                      <a:pPr algn="ctr">
                        <a:lnSpc>
                          <a:spcPct val="115000"/>
                        </a:lnSpc>
                      </a:pPr>
                      <a:r>
                        <a:rPr lang="tr-TR" sz="1600" b="1" strike="noStrike" spc="-1" dirty="0">
                          <a:solidFill>
                            <a:srgbClr val="FFFFFF"/>
                          </a:solidFill>
                          <a:latin typeface="+mj-lt"/>
                          <a:ea typeface="Calibri"/>
                        </a:rPr>
                        <a:t>2018</a:t>
                      </a:r>
                      <a:endParaRPr lang="tr-TR" sz="1600" b="0" strike="noStrike" spc="-1" dirty="0">
                        <a:latin typeface="+mj-lt"/>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600" b="1" strike="noStrike" spc="-1" dirty="0">
                          <a:solidFill>
                            <a:srgbClr val="000000"/>
                          </a:solidFill>
                          <a:latin typeface="+mj-lt"/>
                          <a:ea typeface="Calibri"/>
                        </a:rPr>
                        <a:t>3</a:t>
                      </a:r>
                      <a:endParaRPr lang="tr-TR" sz="1600" b="0" strike="noStrike" spc="-1" dirty="0">
                        <a:latin typeface="+mj-lt"/>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solidFill>
                            <a:srgbClr val="000000"/>
                          </a:solidFill>
                          <a:latin typeface="+mj-lt"/>
                          <a:ea typeface="Calibri"/>
                        </a:rPr>
                        <a:t>5</a:t>
                      </a:r>
                      <a:endParaRPr lang="tr-TR" sz="1600" b="0" strike="noStrike" spc="-1" dirty="0">
                        <a:latin typeface="+mj-lt"/>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solidFill>
                            <a:srgbClr val="000000"/>
                          </a:solidFill>
                          <a:latin typeface="+mj-lt"/>
                          <a:ea typeface="Calibri"/>
                        </a:rPr>
                        <a:t>1</a:t>
                      </a:r>
                      <a:endParaRPr lang="tr-TR" sz="1600" b="0" strike="noStrike" spc="-1" dirty="0">
                        <a:latin typeface="+mj-lt"/>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7"/>
                  </a:ext>
                </a:extLst>
              </a:tr>
              <a:tr h="371939">
                <a:tc>
                  <a:txBody>
                    <a:bodyPr/>
                    <a:lstStyle/>
                    <a:p>
                      <a:pPr algn="ctr">
                        <a:lnSpc>
                          <a:spcPct val="115000"/>
                        </a:lnSpc>
                      </a:pPr>
                      <a:r>
                        <a:rPr lang="tr-TR" sz="1600" b="1" strike="noStrike" spc="-1" dirty="0">
                          <a:solidFill>
                            <a:srgbClr val="FFFFFF"/>
                          </a:solidFill>
                          <a:latin typeface="+mj-lt"/>
                          <a:ea typeface="Calibri"/>
                        </a:rPr>
                        <a:t>2019 </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600" b="1" strike="noStrike" spc="-1" dirty="0">
                          <a:solidFill>
                            <a:srgbClr val="000000"/>
                          </a:solidFill>
                          <a:latin typeface="+mj-lt"/>
                          <a:ea typeface="Calibri"/>
                        </a:rPr>
                        <a:t>9</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600" b="1" strike="noStrike" spc="-1" dirty="0">
                          <a:solidFill>
                            <a:srgbClr val="000000"/>
                          </a:solidFill>
                          <a:latin typeface="+mj-lt"/>
                          <a:ea typeface="Calibri"/>
                        </a:rPr>
                        <a:t>9</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600" b="1" strike="noStrike" spc="-1" dirty="0">
                          <a:solidFill>
                            <a:srgbClr val="000000"/>
                          </a:solidFill>
                          <a:latin typeface="+mj-lt"/>
                          <a:ea typeface="Calibri"/>
                        </a:rPr>
                        <a:t>3</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71939">
                <a:tc>
                  <a:txBody>
                    <a:bodyPr/>
                    <a:lstStyle/>
                    <a:p>
                      <a:pPr algn="ctr">
                        <a:lnSpc>
                          <a:spcPct val="115000"/>
                        </a:lnSpc>
                      </a:pPr>
                      <a:r>
                        <a:rPr lang="tr-TR" sz="1600" b="1" strike="noStrike" spc="-1" dirty="0">
                          <a:solidFill>
                            <a:srgbClr val="FFFFFF"/>
                          </a:solidFill>
                          <a:latin typeface="+mj-lt"/>
                          <a:ea typeface="Calibri"/>
                        </a:rPr>
                        <a:t>2020</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600" b="1" strike="noStrike" spc="-1" dirty="0">
                          <a:solidFill>
                            <a:srgbClr val="000000"/>
                          </a:solidFill>
                          <a:latin typeface="+mj-lt"/>
                        </a:rPr>
                        <a:t>9</a:t>
                      </a: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solidFill>
                            <a:srgbClr val="000000"/>
                          </a:solidFill>
                          <a:latin typeface="+mj-lt"/>
                        </a:rPr>
                        <a:t>13</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solidFill>
                            <a:srgbClr val="000000"/>
                          </a:solidFill>
                          <a:latin typeface="+mj-lt"/>
                        </a:rPr>
                        <a:t>0</a:t>
                      </a:r>
                      <a:endParaRPr lang="tr-TR" sz="1600" b="0" strike="noStrike" spc="-1" dirty="0">
                        <a:latin typeface="+mj-lt"/>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9"/>
                  </a:ext>
                </a:extLst>
              </a:tr>
              <a:tr h="371939">
                <a:tc>
                  <a:txBody>
                    <a:bodyPr/>
                    <a:lstStyle/>
                    <a:p>
                      <a:pPr algn="ctr">
                        <a:lnSpc>
                          <a:spcPct val="115000"/>
                        </a:lnSpc>
                      </a:pPr>
                      <a:r>
                        <a:rPr lang="tr-TR" sz="1600" b="1" strike="noStrike" spc="-1" dirty="0">
                          <a:solidFill>
                            <a:srgbClr val="FFFFFF"/>
                          </a:solidFill>
                          <a:latin typeface="+mj-lt"/>
                          <a:ea typeface="Calibri"/>
                        </a:rPr>
                        <a:t>2021</a:t>
                      </a:r>
                      <a:endParaRPr lang="tr-TR" sz="1600" b="0" strike="noStrike" spc="-1" dirty="0">
                        <a:latin typeface="+mj-lt"/>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600" b="1" strike="noStrike" spc="-1" dirty="0">
                          <a:solidFill>
                            <a:srgbClr val="000000"/>
                          </a:solidFill>
                          <a:latin typeface="+mj-lt"/>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solidFill>
                            <a:srgbClr val="000000"/>
                          </a:solidFill>
                          <a:latin typeface="+mj-lt"/>
                        </a:rPr>
                        <a:t>15</a:t>
                      </a:r>
                      <a:endParaRPr lang="tr-TR" sz="1600" b="0" strike="noStrike" spc="-1" dirty="0">
                        <a:latin typeface="+mj-lt"/>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solidFill>
                            <a:srgbClr val="000000"/>
                          </a:solidFill>
                          <a:latin typeface="+mj-lt"/>
                        </a:rPr>
                        <a:t>2</a:t>
                      </a:r>
                      <a:endParaRPr lang="tr-TR" sz="1600" b="0" strike="noStrike" spc="-1" dirty="0">
                        <a:latin typeface="+mj-lt"/>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310630856"/>
                  </a:ext>
                </a:extLst>
              </a:tr>
              <a:tr h="371939">
                <a:tc>
                  <a:txBody>
                    <a:bodyPr/>
                    <a:lstStyle/>
                    <a:p>
                      <a:pPr algn="ctr">
                        <a:lnSpc>
                          <a:spcPct val="115000"/>
                        </a:lnSpc>
                      </a:pPr>
                      <a:r>
                        <a:rPr lang="tr-TR" sz="1600" b="1" strike="noStrike" kern="1200" spc="-1" dirty="0">
                          <a:solidFill>
                            <a:srgbClr val="FFFFFF"/>
                          </a:solidFill>
                          <a:latin typeface="+mn-lt"/>
                          <a:ea typeface="Calibri"/>
                          <a:cs typeface="+mn-cs"/>
                        </a:rPr>
                        <a:t>2022</a:t>
                      </a:r>
                      <a:endParaRPr lang="tr-TR" sz="1600" b="0" strike="noStrike" kern="1200" spc="-1" dirty="0">
                        <a:solidFill>
                          <a:schemeClr val="tx1"/>
                        </a:solidFill>
                        <a:latin typeface="+mn-lt"/>
                        <a:ea typeface="+mn-ea"/>
                        <a:cs typeface="+mn-cs"/>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600" b="1" strike="noStrike" spc="-1" dirty="0">
                          <a:solidFill>
                            <a:srgbClr val="000000"/>
                          </a:solidFill>
                          <a:latin typeface="+mj-lt"/>
                        </a:rPr>
                        <a:t>6</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latin typeface="+mj-lt"/>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600" b="1" strike="noStrike" spc="-1" dirty="0">
                          <a:latin typeface="+mj-lt"/>
                        </a:rPr>
                        <a:t>5</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95521251"/>
                  </a:ext>
                </a:extLst>
              </a:tr>
              <a:tr h="371939">
                <a:tc>
                  <a:txBody>
                    <a:bodyPr/>
                    <a:lstStyle/>
                    <a:p>
                      <a:pPr algn="ctr">
                        <a:lnSpc>
                          <a:spcPct val="115000"/>
                        </a:lnSpc>
                      </a:pPr>
                      <a:r>
                        <a:rPr lang="tr-TR" sz="1600" b="1" strike="noStrike" kern="1200" spc="-1" dirty="0">
                          <a:solidFill>
                            <a:srgbClr val="FFFFFF"/>
                          </a:solidFill>
                          <a:latin typeface="+mn-lt"/>
                          <a:ea typeface="Calibri"/>
                          <a:cs typeface="+mn-cs"/>
                        </a:rPr>
                        <a:t>2023(01.07.2023)</a:t>
                      </a:r>
                      <a:endParaRPr lang="tr-TR" sz="1600" b="0" strike="noStrike" kern="1200" spc="-1" dirty="0">
                        <a:solidFill>
                          <a:schemeClr val="tx1"/>
                        </a:solidFill>
                        <a:latin typeface="+mn-lt"/>
                        <a:ea typeface="+mn-ea"/>
                        <a:cs typeface="+mn-cs"/>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600" b="1" strike="noStrike" spc="-1" dirty="0">
                          <a:solidFill>
                            <a:srgbClr val="000000"/>
                          </a:solidFill>
                          <a:latin typeface="+mj-lt"/>
                        </a:rPr>
                        <a:t>4</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600" b="1" strike="noStrike" spc="-1" dirty="0">
                          <a:latin typeface="+mj-lt"/>
                        </a:rPr>
                        <a:t>5</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600" b="1" strike="noStrike" spc="-1" dirty="0">
                          <a:latin typeface="+mj-lt"/>
                        </a:rPr>
                        <a:t>3</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2891085667"/>
                  </a:ext>
                </a:extLst>
              </a:tr>
            </a:tbl>
          </a:graphicData>
        </a:graphic>
      </p:graphicFrame>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2"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3051128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3" y="1490663"/>
            <a:ext cx="8064500" cy="3540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HAVA YÖNETİMİ</a:t>
            </a:r>
          </a:p>
        </p:txBody>
      </p:sp>
      <p:graphicFrame>
        <p:nvGraphicFramePr>
          <p:cNvPr id="2" name="Tablo 1"/>
          <p:cNvGraphicFramePr>
            <a:graphicFrameLocks noGrp="1"/>
          </p:cNvGraphicFramePr>
          <p:nvPr/>
        </p:nvGraphicFramePr>
        <p:xfrm>
          <a:off x="1847850" y="2133601"/>
          <a:ext cx="8459788" cy="2279649"/>
        </p:xfrm>
        <a:graphic>
          <a:graphicData uri="http://schemas.openxmlformats.org/drawingml/2006/table">
            <a:tbl>
              <a:tblPr/>
              <a:tblGrid>
                <a:gridCol w="4417150">
                  <a:extLst>
                    <a:ext uri="{9D8B030D-6E8A-4147-A177-3AD203B41FA5}">
                      <a16:colId xmlns:a16="http://schemas.microsoft.com/office/drawing/2014/main" val="20000"/>
                    </a:ext>
                  </a:extLst>
                </a:gridCol>
                <a:gridCol w="4042638">
                  <a:extLst>
                    <a:ext uri="{9D8B030D-6E8A-4147-A177-3AD203B41FA5}">
                      <a16:colId xmlns:a16="http://schemas.microsoft.com/office/drawing/2014/main" val="20001"/>
                    </a:ext>
                  </a:extLst>
                </a:gridCol>
              </a:tblGrid>
              <a:tr h="660257">
                <a:tc gridSpan="2">
                  <a:txBody>
                    <a:bodyPr/>
                    <a:lstStyle/>
                    <a:p>
                      <a:pPr algn="ctr">
                        <a:lnSpc>
                          <a:spcPct val="115000"/>
                        </a:lnSpc>
                      </a:pPr>
                      <a:r>
                        <a:rPr lang="tr-TR" sz="1600" b="1" strike="noStrike" spc="-1" dirty="0">
                          <a:solidFill>
                            <a:srgbClr val="FFFFFF"/>
                          </a:solidFill>
                          <a:latin typeface="Times New Roman"/>
                        </a:rPr>
                        <a:t>EGZOZ EMİSYON ÖLÇÜMÜ YAPAN İSTASYON SAYISI</a:t>
                      </a:r>
                      <a:endParaRPr lang="tr-TR" sz="16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539591">
                <a:tc>
                  <a:txBody>
                    <a:bodyPr/>
                    <a:lstStyle/>
                    <a:p>
                      <a:pPr algn="ctr">
                        <a:lnSpc>
                          <a:spcPct val="115000"/>
                        </a:lnSpc>
                      </a:pPr>
                      <a:r>
                        <a:rPr lang="tr-TR" sz="1600" b="1" strike="noStrike" spc="-1">
                          <a:solidFill>
                            <a:srgbClr val="FFFFFF"/>
                          </a:solidFill>
                          <a:latin typeface="Times New Roman"/>
                        </a:rPr>
                        <a:t>HAREKETLİ</a:t>
                      </a:r>
                      <a:endParaRPr lang="tr-TR" sz="1600" b="0" strike="noStrike" spc="-1">
                        <a:latin typeface="Arial"/>
                      </a:endParaRPr>
                    </a:p>
                  </a:txBody>
                  <a:tcPr marL="68392" marR="68392" marT="45714" marB="45714">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600" b="1" strike="noStrike" spc="-1" dirty="0">
                          <a:solidFill>
                            <a:srgbClr val="000000"/>
                          </a:solidFill>
                          <a:latin typeface="Times New Roman"/>
                        </a:rPr>
                        <a:t>1</a:t>
                      </a:r>
                      <a:endParaRPr lang="tr-TR" sz="16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539591">
                <a:tc>
                  <a:txBody>
                    <a:bodyPr/>
                    <a:lstStyle/>
                    <a:p>
                      <a:pPr algn="ctr">
                        <a:lnSpc>
                          <a:spcPct val="115000"/>
                        </a:lnSpc>
                      </a:pPr>
                      <a:r>
                        <a:rPr lang="tr-TR" sz="1600" b="1" strike="noStrike" spc="-1">
                          <a:solidFill>
                            <a:srgbClr val="FFFFFF"/>
                          </a:solidFill>
                          <a:latin typeface="Times New Roman"/>
                        </a:rPr>
                        <a:t>SABİT</a:t>
                      </a:r>
                      <a:endParaRPr lang="tr-TR" sz="1600" b="0" strike="noStrike" spc="-1">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600" b="1" strike="noStrike" spc="-1" dirty="0">
                          <a:solidFill>
                            <a:srgbClr val="000000"/>
                          </a:solidFill>
                          <a:latin typeface="Times New Roman"/>
                        </a:rPr>
                        <a:t>6</a:t>
                      </a:r>
                      <a:endParaRPr lang="tr-TR" sz="16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540210">
                <a:tc>
                  <a:txBody>
                    <a:bodyPr/>
                    <a:lstStyle/>
                    <a:p>
                      <a:pPr algn="ctr">
                        <a:lnSpc>
                          <a:spcPct val="115000"/>
                        </a:lnSpc>
                      </a:pPr>
                      <a:r>
                        <a:rPr lang="tr-TR" sz="1600" b="1" strike="noStrike" spc="-1">
                          <a:solidFill>
                            <a:srgbClr val="FFFFFF"/>
                          </a:solidFill>
                          <a:latin typeface="Times New Roman"/>
                        </a:rPr>
                        <a:t>TOPLAM</a:t>
                      </a:r>
                      <a:endParaRPr lang="tr-TR" sz="1600" b="0" strike="noStrike" spc="-1">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600" b="1" strike="noStrike" spc="-1" dirty="0">
                          <a:solidFill>
                            <a:srgbClr val="000000"/>
                          </a:solidFill>
                          <a:latin typeface="Times New Roman"/>
                        </a:rPr>
                        <a:t>7</a:t>
                      </a:r>
                      <a:endParaRPr lang="tr-TR" sz="16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bl>
          </a:graphicData>
        </a:graphic>
      </p:graphicFrame>
      <p:sp>
        <p:nvSpPr>
          <p:cNvPr id="3" name="Dikdörtgen 2"/>
          <p:cNvSpPr/>
          <p:nvPr/>
        </p:nvSpPr>
        <p:spPr>
          <a:xfrm>
            <a:off x="1847850" y="4638675"/>
            <a:ext cx="8459788" cy="338554"/>
          </a:xfrm>
          <a:prstGeom prst="rect">
            <a:avLst/>
          </a:prstGeom>
        </p:spPr>
        <p:txBody>
          <a:bodyPr>
            <a:spAutoFit/>
          </a:bodyPr>
          <a:lstStyle/>
          <a:p>
            <a:pPr algn="just">
              <a:spcBef>
                <a:spcPts val="400"/>
              </a:spcBef>
              <a:defRPr/>
            </a:pPr>
            <a:r>
              <a:rPr lang="tr-TR" sz="1600" b="1" spc="-1" dirty="0">
                <a:solidFill>
                  <a:srgbClr val="000000"/>
                </a:solidFill>
                <a:latin typeface="+mj-lt"/>
                <a:ea typeface="DejaVu Sans"/>
              </a:rPr>
              <a:t>Egzoz Gazı Emisyonu Kontrolü Yönetmeliği kapsamında Egzoz Emisyonu Ölçüm Yapan İstasyon verileridir.</a:t>
            </a:r>
            <a:endParaRPr lang="tr-TR" sz="1600" spc="-1" dirty="0">
              <a:latin typeface="+mj-lt"/>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224246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7" y="6230868"/>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46287" y="1283493"/>
            <a:ext cx="8064500" cy="3540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HAVA YÖNETİMİ</a:t>
            </a:r>
          </a:p>
        </p:txBody>
      </p:sp>
      <p:graphicFrame>
        <p:nvGraphicFramePr>
          <p:cNvPr id="9" name="Table 1"/>
          <p:cNvGraphicFramePr/>
          <p:nvPr/>
        </p:nvGraphicFramePr>
        <p:xfrm>
          <a:off x="2046288" y="1557756"/>
          <a:ext cx="8208963" cy="2630489"/>
        </p:xfrm>
        <a:graphic>
          <a:graphicData uri="http://schemas.openxmlformats.org/drawingml/2006/table">
            <a:tbl>
              <a:tblPr/>
              <a:tblGrid>
                <a:gridCol w="5455873">
                  <a:extLst>
                    <a:ext uri="{9D8B030D-6E8A-4147-A177-3AD203B41FA5}">
                      <a16:colId xmlns:a16="http://schemas.microsoft.com/office/drawing/2014/main" val="20000"/>
                    </a:ext>
                  </a:extLst>
                </a:gridCol>
                <a:gridCol w="2753090">
                  <a:extLst>
                    <a:ext uri="{9D8B030D-6E8A-4147-A177-3AD203B41FA5}">
                      <a16:colId xmlns:a16="http://schemas.microsoft.com/office/drawing/2014/main" val="20001"/>
                    </a:ext>
                  </a:extLst>
                </a:gridCol>
              </a:tblGrid>
              <a:tr h="688814">
                <a:tc gridSpan="2">
                  <a:txBody>
                    <a:bodyPr/>
                    <a:lstStyle/>
                    <a:p>
                      <a:pPr algn="ctr">
                        <a:lnSpc>
                          <a:spcPct val="115000"/>
                        </a:lnSpc>
                      </a:pPr>
                      <a:r>
                        <a:rPr lang="tr-TR" sz="1400" b="1" strike="noStrike" spc="-1" dirty="0">
                          <a:solidFill>
                            <a:srgbClr val="FFFFFF"/>
                          </a:solidFill>
                          <a:latin typeface="+mj-lt"/>
                        </a:rPr>
                        <a:t>YAPILAN EGZOZ EMİSYON ÖLÇÜMLERİNE İLİŞKİN YILLIK VERİLER (ADET) </a:t>
                      </a:r>
                      <a:endParaRPr lang="tr-TR" sz="1400" b="0" strike="noStrike" spc="-1" dirty="0">
                        <a:latin typeface="+mj-lt"/>
                      </a:endParaRPr>
                    </a:p>
                  </a:txBody>
                  <a:tcPr marL="68400" marR="68400" marT="45749" marB="45749">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88335">
                <a:tc>
                  <a:txBody>
                    <a:bodyPr/>
                    <a:lstStyle/>
                    <a:p>
                      <a:pPr algn="ctr">
                        <a:lnSpc>
                          <a:spcPct val="115000"/>
                        </a:lnSpc>
                      </a:pPr>
                      <a:r>
                        <a:rPr lang="tr-TR" sz="1400" b="1" strike="noStrike" spc="-1" dirty="0">
                          <a:solidFill>
                            <a:srgbClr val="FFFFFF"/>
                          </a:solidFill>
                          <a:latin typeface="+mj-lt"/>
                          <a:ea typeface="Calibri"/>
                        </a:rPr>
                        <a:t>2019</a:t>
                      </a:r>
                      <a:endParaRPr lang="tr-TR" sz="1400" b="0" strike="noStrike" spc="-1" dirty="0">
                        <a:latin typeface="+mj-lt"/>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mj-lt"/>
                          <a:ea typeface="Calibri"/>
                        </a:rPr>
                        <a:t>20.837</a:t>
                      </a:r>
                      <a:endParaRPr lang="tr-TR" sz="1400" b="0" strike="noStrike" spc="-1" dirty="0">
                        <a:latin typeface="+mj-lt"/>
                      </a:endParaRP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388335">
                <a:tc>
                  <a:txBody>
                    <a:bodyPr/>
                    <a:lstStyle/>
                    <a:p>
                      <a:pPr algn="ctr">
                        <a:lnSpc>
                          <a:spcPct val="115000"/>
                        </a:lnSpc>
                      </a:pPr>
                      <a:r>
                        <a:rPr lang="tr-TR" sz="1400" b="1" strike="noStrike" spc="-1" dirty="0">
                          <a:solidFill>
                            <a:srgbClr val="FFFFFF"/>
                          </a:solidFill>
                          <a:latin typeface="+mj-lt"/>
                          <a:ea typeface="Calibri"/>
                        </a:rPr>
                        <a:t>2020</a:t>
                      </a:r>
                      <a:endParaRPr lang="tr-TR" sz="1400" b="0" strike="noStrike" spc="-1" dirty="0">
                        <a:latin typeface="+mj-lt"/>
                      </a:endParaRPr>
                    </a:p>
                  </a:txBody>
                  <a:tcPr marL="68400" marR="68400" marT="45749" marB="45749">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mj-lt"/>
                          <a:ea typeface="Calibri"/>
                        </a:rPr>
                        <a:t>22.519</a:t>
                      </a:r>
                    </a:p>
                  </a:txBody>
                  <a:tcPr marL="68400" marR="68400" marT="45749" marB="45749">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388335">
                <a:tc>
                  <a:txBody>
                    <a:bodyPr/>
                    <a:lstStyle/>
                    <a:p>
                      <a:pPr algn="ctr">
                        <a:lnSpc>
                          <a:spcPct val="115000"/>
                        </a:lnSpc>
                      </a:pPr>
                      <a:r>
                        <a:rPr lang="tr-TR" sz="1400" b="1" strike="noStrike" kern="1200" spc="-1" dirty="0">
                          <a:solidFill>
                            <a:srgbClr val="FFFFFF"/>
                          </a:solidFill>
                          <a:latin typeface="+mn-lt"/>
                          <a:ea typeface="Calibri"/>
                          <a:cs typeface="+mn-cs"/>
                        </a:rPr>
                        <a:t>2021</a:t>
                      </a:r>
                      <a:endParaRPr lang="tr-TR" sz="1400" b="0" strike="noStrike" kern="1200" spc="-1" dirty="0">
                        <a:solidFill>
                          <a:schemeClr val="tx1"/>
                        </a:solidFill>
                        <a:latin typeface="+mn-lt"/>
                        <a:ea typeface="+mn-ea"/>
                        <a:cs typeface="+mn-cs"/>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mj-lt"/>
                          <a:ea typeface="Calibri"/>
                        </a:rPr>
                        <a:t>23.229</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45286641"/>
                  </a:ext>
                </a:extLst>
              </a:tr>
              <a:tr h="388335">
                <a:tc>
                  <a:txBody>
                    <a:bodyPr/>
                    <a:lstStyle/>
                    <a:p>
                      <a:pPr algn="ctr">
                        <a:lnSpc>
                          <a:spcPct val="115000"/>
                        </a:lnSpc>
                      </a:pPr>
                      <a:r>
                        <a:rPr lang="tr-TR" sz="1400" b="1" strike="noStrike" kern="1200" spc="-1" dirty="0">
                          <a:solidFill>
                            <a:srgbClr val="FFFFFF"/>
                          </a:solidFill>
                          <a:latin typeface="+mn-lt"/>
                          <a:ea typeface="Calibri"/>
                          <a:cs typeface="+mn-cs"/>
                        </a:rPr>
                        <a:t>2022</a:t>
                      </a:r>
                      <a:endParaRPr lang="tr-TR" sz="1400" b="0" strike="noStrike" kern="1200" spc="-1" dirty="0">
                        <a:solidFill>
                          <a:schemeClr val="tx1"/>
                        </a:solidFill>
                        <a:latin typeface="+mn-lt"/>
                        <a:ea typeface="+mn-ea"/>
                        <a:cs typeface="+mn-cs"/>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mj-lt"/>
                          <a:ea typeface="Calibri"/>
                        </a:rPr>
                        <a:t>23.332</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869783814"/>
                  </a:ext>
                </a:extLst>
              </a:tr>
              <a:tr h="388335">
                <a:tc>
                  <a:txBody>
                    <a:bodyPr/>
                    <a:lstStyle/>
                    <a:p>
                      <a:pPr algn="ctr">
                        <a:lnSpc>
                          <a:spcPct val="115000"/>
                        </a:lnSpc>
                      </a:pPr>
                      <a:r>
                        <a:rPr lang="tr-TR" sz="1400" b="1" strike="noStrike" kern="1200" spc="-1" dirty="0">
                          <a:solidFill>
                            <a:srgbClr val="FFFFFF"/>
                          </a:solidFill>
                          <a:latin typeface="+mn-lt"/>
                          <a:ea typeface="Calibri"/>
                          <a:cs typeface="+mn-cs"/>
                        </a:rPr>
                        <a:t>2023(01.07.2023)</a:t>
                      </a:r>
                      <a:endParaRPr lang="tr-TR" sz="1400" b="0" strike="noStrike" kern="1200" spc="-1" dirty="0">
                        <a:solidFill>
                          <a:schemeClr val="tx1"/>
                        </a:solidFill>
                        <a:latin typeface="+mn-lt"/>
                        <a:ea typeface="+mn-ea"/>
                        <a:cs typeface="+mn-cs"/>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mj-lt"/>
                          <a:ea typeface="Calibri"/>
                        </a:rPr>
                        <a:t>9.945</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314097399"/>
                  </a:ext>
                </a:extLst>
              </a:tr>
            </a:tbl>
          </a:graphicData>
        </a:graphic>
      </p:graphicFrame>
      <p:graphicFrame>
        <p:nvGraphicFramePr>
          <p:cNvPr id="10" name="Table 2"/>
          <p:cNvGraphicFramePr/>
          <p:nvPr/>
        </p:nvGraphicFramePr>
        <p:xfrm>
          <a:off x="2046287" y="4553540"/>
          <a:ext cx="8208964" cy="1484859"/>
        </p:xfrm>
        <a:graphic>
          <a:graphicData uri="http://schemas.openxmlformats.org/drawingml/2006/table">
            <a:tbl>
              <a:tblPr/>
              <a:tblGrid>
                <a:gridCol w="1538390">
                  <a:extLst>
                    <a:ext uri="{9D8B030D-6E8A-4147-A177-3AD203B41FA5}">
                      <a16:colId xmlns:a16="http://schemas.microsoft.com/office/drawing/2014/main" val="20000"/>
                    </a:ext>
                  </a:extLst>
                </a:gridCol>
                <a:gridCol w="1405266">
                  <a:extLst>
                    <a:ext uri="{9D8B030D-6E8A-4147-A177-3AD203B41FA5}">
                      <a16:colId xmlns:a16="http://schemas.microsoft.com/office/drawing/2014/main" val="20004"/>
                    </a:ext>
                  </a:extLst>
                </a:gridCol>
                <a:gridCol w="1316327">
                  <a:extLst>
                    <a:ext uri="{9D8B030D-6E8A-4147-A177-3AD203B41FA5}">
                      <a16:colId xmlns:a16="http://schemas.microsoft.com/office/drawing/2014/main" val="20005"/>
                    </a:ext>
                  </a:extLst>
                </a:gridCol>
                <a:gridCol w="1316327">
                  <a:extLst>
                    <a:ext uri="{9D8B030D-6E8A-4147-A177-3AD203B41FA5}">
                      <a16:colId xmlns:a16="http://schemas.microsoft.com/office/drawing/2014/main" val="1744837827"/>
                    </a:ext>
                  </a:extLst>
                </a:gridCol>
                <a:gridCol w="1316327">
                  <a:extLst>
                    <a:ext uri="{9D8B030D-6E8A-4147-A177-3AD203B41FA5}">
                      <a16:colId xmlns:a16="http://schemas.microsoft.com/office/drawing/2014/main" val="2971965567"/>
                    </a:ext>
                  </a:extLst>
                </a:gridCol>
                <a:gridCol w="1316327">
                  <a:extLst>
                    <a:ext uri="{9D8B030D-6E8A-4147-A177-3AD203B41FA5}">
                      <a16:colId xmlns:a16="http://schemas.microsoft.com/office/drawing/2014/main" val="3868168780"/>
                    </a:ext>
                  </a:extLst>
                </a:gridCol>
              </a:tblGrid>
              <a:tr h="297601">
                <a:tc>
                  <a:txBody>
                    <a:bodyPr/>
                    <a:lstStyle/>
                    <a:p>
                      <a:pPr algn="ctr">
                        <a:lnSpc>
                          <a:spcPct val="115000"/>
                        </a:lnSpc>
                      </a:pPr>
                      <a:r>
                        <a:rPr lang="tr-TR" sz="1200" b="1" strike="noStrike" spc="-1">
                          <a:solidFill>
                            <a:srgbClr val="000000"/>
                          </a:solidFill>
                          <a:latin typeface="+mj-lt"/>
                        </a:rPr>
                        <a:t>YIL</a:t>
                      </a:r>
                      <a:endParaRPr lang="tr-TR" sz="1200" b="0" strike="noStrike" spc="-1">
                        <a:latin typeface="+mj-lt"/>
                      </a:endParaRPr>
                    </a:p>
                  </a:txBody>
                  <a:tcPr marL="68400" marR="68400" marT="45700" marB="4570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200" b="1" strike="noStrike" spc="-1" dirty="0">
                          <a:solidFill>
                            <a:srgbClr val="000000"/>
                          </a:solidFill>
                          <a:latin typeface="+mj-lt"/>
                          <a:ea typeface="Calibri"/>
                        </a:rPr>
                        <a:t>2019</a:t>
                      </a:r>
                      <a:endParaRPr lang="tr-TR" sz="1200" b="0" strike="noStrike" spc="-1" dirty="0">
                        <a:latin typeface="+mj-lt"/>
                      </a:endParaRP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latin typeface="+mj-lt"/>
                        </a:rPr>
                        <a:t>2020</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latin typeface="+mj-lt"/>
                        </a:rPr>
                        <a:t>2021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latin typeface="+mj-lt"/>
                        </a:rPr>
                        <a:t>2022</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latin typeface="+mj-lt"/>
                        </a:rPr>
                        <a:t>2023</a:t>
                      </a:r>
                      <a:r>
                        <a:rPr lang="tr-TR" sz="1200" b="1" strike="noStrike" spc="-1" baseline="0" dirty="0">
                          <a:latin typeface="+mj-lt"/>
                        </a:rPr>
                        <a:t> (01.07.2023)</a:t>
                      </a:r>
                      <a:endParaRPr lang="tr-TR" sz="1200" b="1" strike="noStrike" spc="-1" dirty="0">
                        <a:latin typeface="+mj-lt"/>
                      </a:endParaRP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67738">
                <a:tc>
                  <a:txBody>
                    <a:bodyPr/>
                    <a:lstStyle/>
                    <a:p>
                      <a:pPr algn="ctr">
                        <a:lnSpc>
                          <a:spcPct val="115000"/>
                        </a:lnSpc>
                      </a:pPr>
                      <a:r>
                        <a:rPr lang="tr-TR" sz="1200" b="1" strike="noStrike" spc="-1" dirty="0">
                          <a:solidFill>
                            <a:srgbClr val="000000"/>
                          </a:solidFill>
                          <a:latin typeface="+mj-lt"/>
                          <a:cs typeface="Times New Roman" panose="02020603050405020304" pitchFamily="18" charset="0"/>
                        </a:rPr>
                        <a:t>YAKIT MİKTARI (TON)</a:t>
                      </a:r>
                      <a:endParaRPr lang="tr-TR" sz="1200" b="1" strike="noStrike" spc="-1" dirty="0">
                        <a:latin typeface="+mj-lt"/>
                        <a:cs typeface="Times New Roman" panose="02020603050405020304" pitchFamily="18" charset="0"/>
                      </a:endParaRPr>
                    </a:p>
                  </a:txBody>
                  <a:tcPr marL="68400" marR="68400" marT="45700" marB="457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200" b="1" strike="noStrike" spc="-1" dirty="0">
                          <a:solidFill>
                            <a:srgbClr val="000000"/>
                          </a:solidFill>
                          <a:latin typeface="+mj-lt"/>
                          <a:ea typeface="Calibri"/>
                          <a:cs typeface="Times New Roman" panose="02020603050405020304" pitchFamily="18" charset="0"/>
                        </a:rPr>
                        <a:t>326.126,633</a:t>
                      </a:r>
                      <a:endParaRPr lang="tr-TR" sz="1200" b="1" strike="noStrike" spc="-1" dirty="0">
                        <a:latin typeface="+mj-lt"/>
                        <a:cs typeface="Times New Roman" panose="02020603050405020304" pitchFamily="18" charset="0"/>
                      </a:endParaRP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200" b="1" strike="noStrike" spc="-1" dirty="0">
                          <a:latin typeface="+mj-lt"/>
                          <a:cs typeface="Times New Roman" panose="02020603050405020304" pitchFamily="18" charset="0"/>
                        </a:rPr>
                        <a:t>281.587,517</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200" b="1" strike="noStrike" spc="-1" dirty="0">
                          <a:latin typeface="+mj-lt"/>
                          <a:cs typeface="Times New Roman" panose="02020603050405020304" pitchFamily="18" charset="0"/>
                        </a:rPr>
                        <a:t>215.433,301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200" b="1" strike="noStrike" kern="1200" spc="-1" dirty="0">
                          <a:solidFill>
                            <a:schemeClr val="tx1"/>
                          </a:solidFill>
                          <a:latin typeface="+mn-lt"/>
                          <a:ea typeface="+mn-ea"/>
                          <a:cs typeface="Times New Roman" panose="02020603050405020304" pitchFamily="18" charset="0"/>
                        </a:rPr>
                        <a:t>133.619,555</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200" b="1" strike="noStrike" kern="1200" spc="-1" dirty="0">
                          <a:solidFill>
                            <a:schemeClr val="tx1"/>
                          </a:solidFill>
                          <a:latin typeface="+mn-lt"/>
                          <a:ea typeface="+mn-ea"/>
                          <a:cs typeface="Times New Roman" panose="02020603050405020304" pitchFamily="18" charset="0"/>
                        </a:rPr>
                        <a:t>41.848,392</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615409">
                <a:tc>
                  <a:txBody>
                    <a:bodyPr/>
                    <a:lstStyle/>
                    <a:p>
                      <a:pPr algn="ctr">
                        <a:lnSpc>
                          <a:spcPct val="115000"/>
                        </a:lnSpc>
                      </a:pPr>
                      <a:r>
                        <a:rPr lang="tr-TR" sz="1200" b="1" strike="noStrike" spc="-1" dirty="0">
                          <a:solidFill>
                            <a:srgbClr val="000000"/>
                          </a:solidFill>
                          <a:latin typeface="+mj-lt"/>
                          <a:cs typeface="Times New Roman" panose="02020603050405020304" pitchFamily="18" charset="0"/>
                        </a:rPr>
                        <a:t>UYGUNLUK SAYISI (ADET)</a:t>
                      </a:r>
                      <a:endParaRPr lang="tr-TR" sz="1200" b="1" strike="noStrike" spc="-1" dirty="0">
                        <a:latin typeface="+mj-lt"/>
                        <a:cs typeface="Times New Roman" panose="02020603050405020304" pitchFamily="18" charset="0"/>
                      </a:endParaRPr>
                    </a:p>
                  </a:txBody>
                  <a:tcPr marL="68400" marR="68400" marT="45700" marB="45700">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200" b="1" strike="noStrike" spc="-1" dirty="0">
                          <a:solidFill>
                            <a:srgbClr val="000000"/>
                          </a:solidFill>
                          <a:latin typeface="+mj-lt"/>
                          <a:ea typeface="Calibri"/>
                          <a:cs typeface="Times New Roman" panose="02020603050405020304" pitchFamily="18" charset="0"/>
                        </a:rPr>
                        <a:t>62</a:t>
                      </a:r>
                      <a:endParaRPr lang="tr-TR" sz="1200" b="1" strike="noStrike" spc="-1" dirty="0">
                        <a:latin typeface="+mj-lt"/>
                        <a:cs typeface="Times New Roman" panose="02020603050405020304" pitchFamily="18" charset="0"/>
                      </a:endParaRP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200" b="1" strike="noStrike" spc="-1" dirty="0">
                          <a:latin typeface="+mj-lt"/>
                          <a:cs typeface="Times New Roman" panose="02020603050405020304" pitchFamily="18" charset="0"/>
                        </a:rPr>
                        <a:t>49</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mj-lt"/>
                          <a:cs typeface="Times New Roman" panose="02020603050405020304" pitchFamily="18" charset="0"/>
                        </a:rPr>
                        <a:t>46</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mj-lt"/>
                          <a:cs typeface="Times New Roman" panose="02020603050405020304" pitchFamily="18" charset="0"/>
                        </a:rPr>
                        <a:t>28</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mj-lt"/>
                          <a:cs typeface="Times New Roman" panose="02020603050405020304" pitchFamily="18" charset="0"/>
                        </a:rPr>
                        <a:t>8</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bl>
          </a:graphicData>
        </a:graphic>
      </p:graphicFrame>
      <p:sp>
        <p:nvSpPr>
          <p:cNvPr id="2" name="Metin kutusu 1"/>
          <p:cNvSpPr txBox="1"/>
          <p:nvPr/>
        </p:nvSpPr>
        <p:spPr>
          <a:xfrm>
            <a:off x="4379934" y="4184207"/>
            <a:ext cx="3203506" cy="338554"/>
          </a:xfrm>
          <a:prstGeom prst="rect">
            <a:avLst/>
          </a:prstGeom>
          <a:noFill/>
        </p:spPr>
        <p:txBody>
          <a:bodyPr wrap="none" rtlCol="0">
            <a:spAutoFit/>
          </a:bodyPr>
          <a:lstStyle/>
          <a:p>
            <a:r>
              <a:rPr lang="tr-TR" sz="1600" b="1" dirty="0"/>
              <a:t>İTHAL KÖMÜR UYGUNLUK VERİLERİ</a:t>
            </a:r>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3" name="Rectangle 2"/>
          <p:cNvSpPr txBox="1">
            <a:spLocks noChangeArrowheads="1"/>
          </p:cNvSpPr>
          <p:nvPr/>
        </p:nvSpPr>
        <p:spPr>
          <a:xfrm>
            <a:off x="1708732" y="851693"/>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3229401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46288" y="1612901"/>
            <a:ext cx="8064500" cy="352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HAVA YÖNETİMİ</a:t>
            </a:r>
          </a:p>
        </p:txBody>
      </p:sp>
      <p:sp>
        <p:nvSpPr>
          <p:cNvPr id="2" name="Dikdörtgen 1"/>
          <p:cNvSpPr/>
          <p:nvPr/>
        </p:nvSpPr>
        <p:spPr>
          <a:xfrm>
            <a:off x="1847850" y="2047876"/>
            <a:ext cx="8496300" cy="3633815"/>
          </a:xfrm>
          <a:prstGeom prst="rect">
            <a:avLst/>
          </a:prstGeom>
        </p:spPr>
        <p:txBody>
          <a:bodyPr>
            <a:spAutoFit/>
          </a:bodyPr>
          <a:lstStyle/>
          <a:p>
            <a:pPr marL="285840" indent="-28512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İlimizde ısınma amaçlı yerli kömür sadece Sosyal Yardımlaşma Kömürü olarak kullanılmaktadır.</a:t>
            </a:r>
            <a:endParaRPr lang="tr-TR" sz="1500" spc="-1" dirty="0">
              <a:latin typeface="+mj-lt"/>
            </a:endParaRPr>
          </a:p>
          <a:p>
            <a:pPr marL="285840" indent="-28512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İlimizde bulunan 3 adet ithalatçı firma tarafından tabloda belirtilen miktarlarda kömür ithal edilmiştir.</a:t>
            </a:r>
          </a:p>
          <a:p>
            <a:pPr marL="285840" indent="-28512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İlimizde Meteoroloji Müdürlüğü bahçesinde ve Hopa ilçesinde kurulu olan Hava Kalitesi Ölçüm İstasyonları, meteorolojik verilerin yanı sıra PM</a:t>
            </a:r>
            <a:r>
              <a:rPr lang="tr-TR" sz="1500" b="1" spc="-1" baseline="-25000" dirty="0">
                <a:solidFill>
                  <a:srgbClr val="000000"/>
                </a:solidFill>
                <a:latin typeface="+mj-lt"/>
                <a:ea typeface="DejaVu Sans"/>
              </a:rPr>
              <a:t>10 </a:t>
            </a:r>
            <a:r>
              <a:rPr lang="tr-TR" sz="1500" b="1" spc="-1" dirty="0">
                <a:solidFill>
                  <a:srgbClr val="000000"/>
                </a:solidFill>
                <a:latin typeface="+mj-lt"/>
                <a:ea typeface="DejaVu Sans"/>
              </a:rPr>
              <a:t>, SO</a:t>
            </a:r>
            <a:r>
              <a:rPr lang="tr-TR" sz="1500" b="1" spc="-1" baseline="-25000" dirty="0">
                <a:solidFill>
                  <a:srgbClr val="000000"/>
                </a:solidFill>
                <a:latin typeface="+mj-lt"/>
                <a:ea typeface="DejaVu Sans"/>
              </a:rPr>
              <a:t>2</a:t>
            </a:r>
            <a:r>
              <a:rPr lang="tr-TR" sz="1500" b="1" spc="-1" dirty="0">
                <a:solidFill>
                  <a:srgbClr val="000000"/>
                </a:solidFill>
                <a:latin typeface="+mj-lt"/>
                <a:ea typeface="DejaVu Sans"/>
              </a:rPr>
              <a:t> ve O</a:t>
            </a:r>
            <a:r>
              <a:rPr lang="tr-TR" sz="1500" b="1" spc="-1" baseline="-25000" dirty="0">
                <a:solidFill>
                  <a:srgbClr val="000000"/>
                </a:solidFill>
                <a:latin typeface="+mj-lt"/>
                <a:ea typeface="DejaVu Sans"/>
              </a:rPr>
              <a:t>3</a:t>
            </a:r>
            <a:r>
              <a:rPr lang="tr-TR" sz="1500" b="1" spc="-1" dirty="0">
                <a:solidFill>
                  <a:srgbClr val="000000"/>
                </a:solidFill>
                <a:latin typeface="+mj-lt"/>
                <a:ea typeface="DejaVu Sans"/>
              </a:rPr>
              <a:t> gibi kirlilik parametrelerini de saatlik olarak ölçmektedir. Bu verilere http://www.havaizleme.gov.tr adresinden ulaşılabilmektedir.</a:t>
            </a:r>
          </a:p>
          <a:p>
            <a:pPr marL="285840" indent="-28512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İlimize doğalgaz altyapısı gelmesiyle doğalgaz kullanımı yaygınlaşmış olup buna bağlı olarak hava kalitesinin artmış olduğu ve hava ile ilgili şikayetlerin azalmış olduğu gözlenmiştir.</a:t>
            </a:r>
          </a:p>
          <a:p>
            <a:pPr marL="285840" indent="-285120" algn="just">
              <a:lnSpc>
                <a:spcPct val="120000"/>
              </a:lnSpc>
              <a:spcBef>
                <a:spcPts val="400"/>
              </a:spcBef>
              <a:spcAft>
                <a:spcPts val="400"/>
              </a:spcAft>
              <a:buClr>
                <a:srgbClr val="000000"/>
              </a:buClr>
              <a:buFont typeface="Arial"/>
              <a:buChar char="•"/>
              <a:defRPr/>
            </a:pPr>
            <a:endParaRPr lang="tr-TR" sz="1400" spc="-1" dirty="0">
              <a:latin typeface="+mj-lt"/>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3409765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46288" y="1612901"/>
            <a:ext cx="8064500" cy="352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SU YÖNETİMİ</a:t>
            </a:r>
          </a:p>
        </p:txBody>
      </p:sp>
      <p:sp>
        <p:nvSpPr>
          <p:cNvPr id="2" name="Dikdörtgen 1"/>
          <p:cNvSpPr/>
          <p:nvPr/>
        </p:nvSpPr>
        <p:spPr>
          <a:xfrm>
            <a:off x="1847850" y="2047876"/>
            <a:ext cx="3816350" cy="3241913"/>
          </a:xfrm>
          <a:prstGeom prst="rect">
            <a:avLst/>
          </a:prstGeom>
        </p:spPr>
        <p:txBody>
          <a:bodyPr>
            <a:spAutoFit/>
          </a:bodyPr>
          <a:lstStyle/>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İlimizde 2007-2023 yılları arasında 42 adet Atık Su Arıtma Tesisi Projesi İl Müdürlüğümüzce onaylanmıştır.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 sınırları içerisinde hiçbir belediyede atık su arıtma tesisi bulunmamaktadır. İlimizde bulunan tüm belediyelerden atık su arıtma tesisi iş </a:t>
            </a:r>
            <a:r>
              <a:rPr lang="tr-TR" sz="1500" b="1" spc="-1" dirty="0" err="1">
                <a:solidFill>
                  <a:srgbClr val="000000"/>
                </a:solidFill>
                <a:latin typeface="+mj-lt"/>
                <a:ea typeface="DejaVu Sans"/>
              </a:rPr>
              <a:t>termin</a:t>
            </a:r>
            <a:r>
              <a:rPr lang="tr-TR" sz="1500" b="1" spc="-1" dirty="0">
                <a:solidFill>
                  <a:srgbClr val="000000"/>
                </a:solidFill>
                <a:latin typeface="+mj-lt"/>
                <a:ea typeface="DejaVu Sans"/>
              </a:rPr>
              <a:t> planı alınmıştır. Belediyelerimiz İller Bankası uhdesinde projelerini hazırlatmış olup Arıtma Tesislerinin kurulması için çalışmalara başlanılmıştır.</a:t>
            </a:r>
            <a:endParaRPr lang="tr-TR" sz="1400" spc="-1" dirty="0">
              <a:latin typeface="+mj-lt"/>
            </a:endParaRPr>
          </a:p>
        </p:txBody>
      </p:sp>
      <p:pic>
        <p:nvPicPr>
          <p:cNvPr id="38920" name="Resim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2197100"/>
            <a:ext cx="45227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2255765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19300" y="1470026"/>
            <a:ext cx="8064500" cy="352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SIFIR ATIK</a:t>
            </a:r>
          </a:p>
        </p:txBody>
      </p:sp>
      <p:sp>
        <p:nvSpPr>
          <p:cNvPr id="2" name="Dikdörtgen 1"/>
          <p:cNvSpPr/>
          <p:nvPr/>
        </p:nvSpPr>
        <p:spPr>
          <a:xfrm>
            <a:off x="2019300" y="3273425"/>
            <a:ext cx="8269288" cy="923330"/>
          </a:xfrm>
          <a:prstGeom prst="rect">
            <a:avLst/>
          </a:prstGeom>
        </p:spPr>
        <p:txBody>
          <a:bodyPr>
            <a:spAutoFit/>
          </a:bodyPr>
          <a:lstStyle/>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Sürdürülebilir kalkınma ilkeleri çerçevesinde atıklarımızı kontrol  altına almak, gelecek nesillere temiz ve gelişmiş bir Türkiye ile yaşanabilir bir dünya bırakmak amacıyla uygulamaya konulan projenin 2020 – 2023 yıllarında İlimizde toplanan atık miktarları aşağıdaki tabloda verilmiştir.</a:t>
            </a:r>
          </a:p>
        </p:txBody>
      </p:sp>
      <p:graphicFrame>
        <p:nvGraphicFramePr>
          <p:cNvPr id="10" name="Table 1"/>
          <p:cNvGraphicFramePr>
            <a:graphicFrameLocks noGrp="1"/>
          </p:cNvGraphicFramePr>
          <p:nvPr/>
        </p:nvGraphicFramePr>
        <p:xfrm>
          <a:off x="2160588" y="4467225"/>
          <a:ext cx="8153400" cy="2442743"/>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5824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YILLAR</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TOPLANAN ATIK MİKTARI</a:t>
                      </a:r>
                      <a:endParaRPr kumimoji="0" lang="tr-TR" altLang="tr-T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(TON)</a:t>
                      </a:r>
                      <a:endParaRPr kumimoji="0" lang="tr-TR" altLang="tr-T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720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2020</a:t>
                      </a:r>
                      <a:endParaRPr kumimoji="0" lang="tr-TR" altLang="tr-T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24.370 KG</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3720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2021</a:t>
                      </a:r>
                      <a:endParaRPr kumimoji="0" lang="tr-TR" altLang="tr-T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254.048 KG</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37205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2022</a:t>
                      </a:r>
                      <a:endParaRPr kumimoji="0" lang="tr-TR" altLang="tr-T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469.243 KG</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471034560"/>
                  </a:ext>
                </a:extLst>
              </a:tr>
              <a:tr h="37205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dirty="0">
                          <a:ln>
                            <a:noFill/>
                          </a:ln>
                          <a:solidFill>
                            <a:srgbClr val="FFFFFF"/>
                          </a:solidFill>
                          <a:effectLst/>
                          <a:latin typeface="Calibri" panose="020F0502020204030204" pitchFamily="34" charset="0"/>
                          <a:cs typeface="Arial" panose="020B0604020202020204" pitchFamily="34" charset="0"/>
                        </a:rPr>
                        <a:t>2023 (01.07.2023)</a:t>
                      </a:r>
                      <a:endParaRPr kumimoji="0" lang="tr-TR" altLang="tr-T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375.740 KG</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213185003"/>
                  </a:ext>
                </a:extLst>
              </a:tr>
              <a:tr h="37205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600" b="1" i="0" u="none" strike="noStrike" cap="none" normalizeH="0" baseline="0">
                          <a:ln>
                            <a:noFill/>
                          </a:ln>
                          <a:solidFill>
                            <a:srgbClr val="FFFFFF"/>
                          </a:solidFill>
                          <a:effectLst/>
                          <a:latin typeface="Calibri" panose="020F0502020204030204" pitchFamily="34" charset="0"/>
                          <a:cs typeface="Arial" panose="020B0604020202020204" pitchFamily="34" charset="0"/>
                        </a:rPr>
                        <a:t>TOPLAM</a:t>
                      </a:r>
                      <a:endParaRPr kumimoji="0" lang="tr-TR" altLang="tr-TR" sz="16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Calibri" panose="020F0502020204030204" pitchFamily="34" charset="0"/>
                          <a:cs typeface="Arial" panose="020B0604020202020204" pitchFamily="34" charset="0"/>
                        </a:rPr>
                        <a:t>1.123.401 KG</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bl>
          </a:graphicData>
        </a:graphic>
      </p:graphicFrame>
      <p:sp>
        <p:nvSpPr>
          <p:cNvPr id="3" name="Dikdörtgen 2"/>
          <p:cNvSpPr/>
          <p:nvPr/>
        </p:nvSpPr>
        <p:spPr>
          <a:xfrm>
            <a:off x="2046288" y="1765301"/>
            <a:ext cx="8242300" cy="1579563"/>
          </a:xfrm>
          <a:prstGeom prst="rect">
            <a:avLst/>
          </a:prstGeom>
        </p:spPr>
        <p:txBody>
          <a:bodyPr>
            <a:spAutoFit/>
          </a:bodyPr>
          <a:lstStyle/>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ea typeface="DejaVu Sans"/>
              </a:rPr>
              <a:t>İl Müdürlüğümüz, 12/07/2019 tarihli ve 30829 sayılı Resmi </a:t>
            </a:r>
            <a:r>
              <a:rPr lang="tr-TR" sz="1500" b="1" spc="-1" dirty="0" err="1">
                <a:solidFill>
                  <a:srgbClr val="000000"/>
                </a:solidFill>
                <a:ea typeface="DejaVu Sans"/>
              </a:rPr>
              <a:t>Gazete’de</a:t>
            </a:r>
            <a:r>
              <a:rPr lang="tr-TR" sz="1500" b="1" spc="-1" dirty="0">
                <a:solidFill>
                  <a:srgbClr val="000000"/>
                </a:solidFill>
                <a:ea typeface="DejaVu Sans"/>
              </a:rPr>
              <a:t> yayımlanarak yürürlüğe giren Sıfır Atık Yönetmeliği gereğince, Sıfır Atık Yönetim Sistemini kurarak 11/03/2020 tarihinde Sıfır Atık Belgesini almıştır. </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ea typeface="DejaVu Sans"/>
              </a:rPr>
              <a:t>Artvin ili genelinde Sıfır Atık Yönetim Sistemini kuran (391) Kurum/Kuruluş ve işletmeye Sıfır Atık Belgesi verilmiştir.</a:t>
            </a:r>
            <a:endParaRPr lang="tr-TR" sz="1500" dirty="0"/>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3"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1951284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2063750" y="1035050"/>
            <a:ext cx="8229600"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200" b="1" kern="0" dirty="0">
                <a:solidFill>
                  <a:srgbClr val="0000FF"/>
                </a:solidFill>
                <a:latin typeface="Arial" panose="020B0604020202020204" pitchFamily="34" charset="0"/>
                <a:cs typeface="Arial" panose="020B0604020202020204" pitchFamily="34" charset="0"/>
              </a:rPr>
              <a:t>KURULUŞ VE GÖREVLER</a:t>
            </a:r>
          </a:p>
        </p:txBody>
      </p:sp>
      <p:sp>
        <p:nvSpPr>
          <p:cNvPr id="2" name="Dikdörtgen 1"/>
          <p:cNvSpPr/>
          <p:nvPr/>
        </p:nvSpPr>
        <p:spPr>
          <a:xfrm>
            <a:off x="1890713" y="1412876"/>
            <a:ext cx="8374062" cy="4399153"/>
          </a:xfrm>
          <a:prstGeom prst="rect">
            <a:avLst/>
          </a:prstGeom>
        </p:spPr>
        <p:txBody>
          <a:bodyPr>
            <a:spAutoFit/>
          </a:bodyPr>
          <a:lstStyle/>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Arial" panose="020B0604020202020204" pitchFamily="34" charset="0"/>
                <a:cs typeface="Arial" panose="020B0604020202020204" pitchFamily="34" charset="0"/>
              </a:rPr>
              <a:t>Çevre ve Şehircilik Bakanlığımız; 10 Temmuz 2018 tarihli 30474 sayılı Resmi Gazetede yayımlanarak yürürlüğe giren 1 no.lu Cumhurbaşkanlığı Kararnamesi 97. - 126. arasındaki maddelere istinaden kurulmuştur.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Arial" panose="020B0604020202020204" pitchFamily="34" charset="0"/>
                <a:cs typeface="Arial" panose="020B0604020202020204" pitchFamily="34" charset="0"/>
              </a:rPr>
              <a:t>Çevre ve Şehircilik Bakanlığımızın  Taşra  Teşkilatını  oluşturan Çevre ve Şehircilik İl Müdürlüğümüz; Yeni yapılanma kapsamında, Defterdarlık bünyesinde bulunan Milli Emlak Müdürlüğü ile Valilik bünyesinde bulunan İl Mahalli İdareler Müdürlüğünün yerel yönetimlerle alakalı görevlerinden sorumlu Yerel Yönetimler Şube Müdürlüğü kurulmuştur.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Arial" panose="020B0604020202020204" pitchFamily="34" charset="0"/>
                <a:cs typeface="Arial" panose="020B0604020202020204" pitchFamily="34" charset="0"/>
              </a:rPr>
              <a:t>29 Ekim 2021 tarihli ve 31643 sayılı Resmî </a:t>
            </a:r>
            <a:r>
              <a:rPr lang="tr-TR" sz="1400" b="1" dirty="0" err="1">
                <a:latin typeface="Arial" panose="020B0604020202020204" pitchFamily="34" charset="0"/>
                <a:cs typeface="Arial" panose="020B0604020202020204" pitchFamily="34" charset="0"/>
              </a:rPr>
              <a:t>Gazete'de</a:t>
            </a:r>
            <a:r>
              <a:rPr lang="tr-TR" sz="1400" b="1" dirty="0">
                <a:latin typeface="Arial" panose="020B0604020202020204" pitchFamily="34" charset="0"/>
                <a:cs typeface="Arial" panose="020B0604020202020204" pitchFamily="34" charset="0"/>
              </a:rPr>
              <a:t> yayımlanan 85 sayılı Cumhurbaşkanlığı </a:t>
            </a:r>
            <a:r>
              <a:rPr lang="tr-TR" sz="1400" b="1" dirty="0" err="1">
                <a:latin typeface="Arial" panose="020B0604020202020204" pitchFamily="34" charset="0"/>
                <a:cs typeface="Arial" panose="020B0604020202020204" pitchFamily="34" charset="0"/>
              </a:rPr>
              <a:t>Karanamesi</a:t>
            </a:r>
            <a:r>
              <a:rPr lang="tr-TR" sz="1400" b="1" dirty="0">
                <a:latin typeface="Arial" panose="020B0604020202020204" pitchFamily="34" charset="0"/>
                <a:cs typeface="Arial" panose="020B0604020202020204" pitchFamily="34" charset="0"/>
              </a:rPr>
              <a:t> ile Bakanlığımızın ismi Çevre, Şehircilik ve İklim Değişikliği Bakanlığı olarak değiştirilmiştir.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u="sng" dirty="0">
                <a:latin typeface="Arial" panose="020B0604020202020204" pitchFamily="34" charset="0"/>
                <a:cs typeface="Arial" panose="020B0604020202020204" pitchFamily="34" charset="0"/>
              </a:rPr>
              <a:t>“D Tipi İller” </a:t>
            </a:r>
            <a:r>
              <a:rPr lang="tr-TR" sz="1400" b="1" dirty="0">
                <a:latin typeface="Arial" panose="020B0604020202020204" pitchFamily="34" charset="0"/>
                <a:cs typeface="Arial" panose="020B0604020202020204" pitchFamily="34" charset="0"/>
              </a:rPr>
              <a:t>kapsamına alınan  Müdürlüğümüz bünyesinde, İdari kadro olarak; 1 Adet İl Müdürü, 1 adet İl Müdür Yardımcısı, 1 adet Milli Emlak Müdürü, 1 adet Milli Emlak Müdür Yardımcısı ve İlçelerde Milli Emlak Şeflikleri, ve 9 adet Şube Müdürlüğü kadrosu bulunmaktadır.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500" b="1" dirty="0">
              <a:latin typeface="+mj-lt"/>
            </a:endParaRPr>
          </a:p>
        </p:txBody>
      </p:sp>
      <p:pic>
        <p:nvPicPr>
          <p:cNvPr id="6150" name="6 Resim" descr="Logo Sunu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19774"/>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4" descr="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169" y="5085915"/>
            <a:ext cx="20891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49918"/>
            <a:ext cx="2279560" cy="674329"/>
          </a:xfrm>
          <a:prstGeom prst="rect">
            <a:avLst/>
          </a:prstGeom>
        </p:spPr>
      </p:pic>
    </p:spTree>
    <p:extLst>
      <p:ext uri="{BB962C8B-B14F-4D97-AF65-F5344CB8AC3E}">
        <p14:creationId xmlns:p14="http://schemas.microsoft.com/office/powerpoint/2010/main" val="301322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46288" y="1612901"/>
            <a:ext cx="8064500" cy="352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MOTOR YAĞI DEĞİŞİM NOKTASI İZİN BELGESİ</a:t>
            </a:r>
          </a:p>
        </p:txBody>
      </p:sp>
      <p:sp>
        <p:nvSpPr>
          <p:cNvPr id="2" name="Dikdörtgen 1"/>
          <p:cNvSpPr/>
          <p:nvPr/>
        </p:nvSpPr>
        <p:spPr>
          <a:xfrm>
            <a:off x="2046289" y="2060576"/>
            <a:ext cx="4808537" cy="3344863"/>
          </a:xfrm>
          <a:prstGeom prst="rect">
            <a:avLst/>
          </a:prstGeom>
        </p:spPr>
        <p:txBody>
          <a:bodyPr>
            <a:spAutoFit/>
          </a:bodyPr>
          <a:lstStyle/>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ea typeface="DejaVu Sans"/>
              </a:rPr>
              <a:t>21/12/2019 tarihli ve 30985 sayılı Resmi Gazete 'de yayımlanarak yürürlüğe giren "Atık Yağların Yönetimi Yönetmeliği" hükümleri kapsamında, Artvin ili genelinde Kamu Kurumu ve Özel işletme olmak üzere toplam 48 adet Motoryağı Değişim Noktası İzin Belgesi verilmiştir.</a:t>
            </a:r>
          </a:p>
          <a:p>
            <a:pPr marL="286470" indent="-285750" algn="just">
              <a:lnSpc>
                <a:spcPct val="120000"/>
              </a:lnSpc>
              <a:spcBef>
                <a:spcPts val="400"/>
              </a:spcBef>
              <a:spcAft>
                <a:spcPts val="400"/>
              </a:spcAft>
              <a:buClr>
                <a:srgbClr val="000000"/>
              </a:buClr>
              <a:buFont typeface="Arial"/>
              <a:buChar char="•"/>
              <a:defRPr/>
            </a:pPr>
            <a:endParaRPr lang="tr-TR" sz="1500" b="1" spc="-1" dirty="0">
              <a:solidFill>
                <a:srgbClr val="000000"/>
              </a:solidFill>
              <a:ea typeface="DejaVu Sans"/>
            </a:endParaRP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ea typeface="DejaVu Sans"/>
              </a:rPr>
              <a:t>Anılan Yönetmelik gereği, motoryağı değişimi yapılan Kurum/Kuruluş ve işletmeler bilgilendirilmiş olup sisteme atık yağ ile ilgili veri girişlerinin yapılması gerektiği bildirilmiştir.</a:t>
            </a:r>
            <a:endParaRPr lang="tr-TR" sz="1500" b="1" spc="-1" dirty="0">
              <a:solidFill>
                <a:srgbClr val="000000"/>
              </a:solidFill>
              <a:latin typeface="+mj-lt"/>
              <a:ea typeface="DejaVu Sans"/>
            </a:endParaRPr>
          </a:p>
        </p:txBody>
      </p:sp>
      <p:pic>
        <p:nvPicPr>
          <p:cNvPr id="40968" name="Resim 8" descr="C:\Users\nusret.coban\Desktop\crop_motor-yagi--8230-202009141543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0" y="2757489"/>
            <a:ext cx="349408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168213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1992313" y="1490663"/>
            <a:ext cx="8064500" cy="3540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ATIK İTHALATI</a:t>
            </a:r>
          </a:p>
        </p:txBody>
      </p:sp>
      <p:sp>
        <p:nvSpPr>
          <p:cNvPr id="2" name="Dikdörtgen 1"/>
          <p:cNvSpPr/>
          <p:nvPr/>
        </p:nvSpPr>
        <p:spPr>
          <a:xfrm>
            <a:off x="1992313" y="1824038"/>
            <a:ext cx="8280400" cy="369332"/>
          </a:xfrm>
          <a:prstGeom prst="rect">
            <a:avLst/>
          </a:prstGeom>
        </p:spPr>
        <p:txBody>
          <a:bodyPr>
            <a:spAutoFit/>
          </a:bodyPr>
          <a:lstStyle/>
          <a:p>
            <a:pPr marL="285750" indent="-285750" algn="just">
              <a:lnSpc>
                <a:spcPct val="120000"/>
              </a:lnSpc>
              <a:spcBef>
                <a:spcPts val="400"/>
              </a:spcBef>
              <a:spcAft>
                <a:spcPts val="400"/>
              </a:spcAft>
              <a:buFontTx/>
              <a:buChar char="•"/>
              <a:defRPr/>
            </a:pPr>
            <a:r>
              <a:rPr lang="tr-TR" sz="1500" b="1" spc="-1" dirty="0">
                <a:solidFill>
                  <a:srgbClr val="000000"/>
                </a:solidFill>
                <a:latin typeface="+mj-lt"/>
                <a:ea typeface="DejaVu Sans"/>
              </a:rPr>
              <a:t>İlimizde Sarp Sınır Kapısından geçiş yaparak atık ithalatı yapan araçlara ilişkin veriler;</a:t>
            </a:r>
          </a:p>
        </p:txBody>
      </p:sp>
      <p:graphicFrame>
        <p:nvGraphicFramePr>
          <p:cNvPr id="9" name="Table 1"/>
          <p:cNvGraphicFramePr/>
          <p:nvPr/>
        </p:nvGraphicFramePr>
        <p:xfrm>
          <a:off x="1920875" y="2201863"/>
          <a:ext cx="8423276" cy="3696462"/>
        </p:xfrm>
        <a:graphic>
          <a:graphicData uri="http://schemas.openxmlformats.org/drawingml/2006/table">
            <a:tbl>
              <a:tblPr/>
              <a:tblGrid>
                <a:gridCol w="1209187">
                  <a:extLst>
                    <a:ext uri="{9D8B030D-6E8A-4147-A177-3AD203B41FA5}">
                      <a16:colId xmlns:a16="http://schemas.microsoft.com/office/drawing/2014/main" val="20000"/>
                    </a:ext>
                  </a:extLst>
                </a:gridCol>
                <a:gridCol w="1230835">
                  <a:extLst>
                    <a:ext uri="{9D8B030D-6E8A-4147-A177-3AD203B41FA5}">
                      <a16:colId xmlns:a16="http://schemas.microsoft.com/office/drawing/2014/main" val="20001"/>
                    </a:ext>
                  </a:extLst>
                </a:gridCol>
                <a:gridCol w="871411">
                  <a:extLst>
                    <a:ext uri="{9D8B030D-6E8A-4147-A177-3AD203B41FA5}">
                      <a16:colId xmlns:a16="http://schemas.microsoft.com/office/drawing/2014/main" val="20002"/>
                    </a:ext>
                  </a:extLst>
                </a:gridCol>
                <a:gridCol w="899486">
                  <a:extLst>
                    <a:ext uri="{9D8B030D-6E8A-4147-A177-3AD203B41FA5}">
                      <a16:colId xmlns:a16="http://schemas.microsoft.com/office/drawing/2014/main" val="20003"/>
                    </a:ext>
                  </a:extLst>
                </a:gridCol>
                <a:gridCol w="1414557">
                  <a:extLst>
                    <a:ext uri="{9D8B030D-6E8A-4147-A177-3AD203B41FA5}">
                      <a16:colId xmlns:a16="http://schemas.microsoft.com/office/drawing/2014/main" val="20004"/>
                    </a:ext>
                  </a:extLst>
                </a:gridCol>
                <a:gridCol w="1413837">
                  <a:extLst>
                    <a:ext uri="{9D8B030D-6E8A-4147-A177-3AD203B41FA5}">
                      <a16:colId xmlns:a16="http://schemas.microsoft.com/office/drawing/2014/main" val="20005"/>
                    </a:ext>
                  </a:extLst>
                </a:gridCol>
                <a:gridCol w="1383963">
                  <a:extLst>
                    <a:ext uri="{9D8B030D-6E8A-4147-A177-3AD203B41FA5}">
                      <a16:colId xmlns:a16="http://schemas.microsoft.com/office/drawing/2014/main" val="20006"/>
                    </a:ext>
                  </a:extLst>
                </a:gridCol>
              </a:tblGrid>
              <a:tr h="321529">
                <a:tc>
                  <a:txBody>
                    <a:bodyPr/>
                    <a:lstStyle/>
                    <a:p>
                      <a:pPr algn="ctr">
                        <a:lnSpc>
                          <a:spcPct val="115000"/>
                        </a:lnSpc>
                      </a:pPr>
                      <a:r>
                        <a:rPr lang="tr-TR" sz="1200" b="1" strike="noStrike" spc="-1" dirty="0">
                          <a:solidFill>
                            <a:srgbClr val="000000"/>
                          </a:solidFill>
                          <a:latin typeface="Times New Roman"/>
                        </a:rPr>
                        <a:t> </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gridSpan="4">
                  <a:txBody>
                    <a:bodyPr/>
                    <a:lstStyle/>
                    <a:p>
                      <a:pPr algn="ctr">
                        <a:lnSpc>
                          <a:spcPct val="115000"/>
                        </a:lnSpc>
                      </a:pPr>
                      <a:r>
                        <a:rPr lang="tr-TR" sz="1200" b="1" strike="noStrike" spc="-1" dirty="0">
                          <a:solidFill>
                            <a:srgbClr val="000000"/>
                          </a:solidFill>
                          <a:latin typeface="Times New Roman"/>
                        </a:rPr>
                        <a:t>GELEN ATIK MİKTARI (TON)</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rowSpan="2">
                  <a:txBody>
                    <a:bodyPr/>
                    <a:lstStyle/>
                    <a:p>
                      <a:pPr algn="ctr">
                        <a:lnSpc>
                          <a:spcPct val="115000"/>
                        </a:lnSpc>
                      </a:pPr>
                      <a:endParaRPr lang="tr-TR" sz="1200" b="1" strike="noStrike" spc="-1" dirty="0">
                        <a:solidFill>
                          <a:srgbClr val="000000"/>
                        </a:solidFill>
                        <a:latin typeface="Times New Roman"/>
                      </a:endParaRPr>
                    </a:p>
                    <a:p>
                      <a:pPr algn="ctr">
                        <a:lnSpc>
                          <a:spcPct val="115000"/>
                        </a:lnSpc>
                      </a:pPr>
                      <a:r>
                        <a:rPr lang="tr-TR" sz="1200" b="1" strike="noStrike" spc="-1" dirty="0">
                          <a:solidFill>
                            <a:srgbClr val="000000"/>
                          </a:solidFill>
                          <a:latin typeface="Times New Roman"/>
                        </a:rPr>
                        <a:t> </a:t>
                      </a:r>
                      <a:endParaRPr lang="tr-TR" sz="1200" b="0" strike="noStrike" spc="-1" dirty="0">
                        <a:latin typeface="Arial"/>
                      </a:endParaRPr>
                    </a:p>
                    <a:p>
                      <a:pPr algn="ctr">
                        <a:lnSpc>
                          <a:spcPct val="115000"/>
                        </a:lnSpc>
                      </a:pPr>
                      <a:r>
                        <a:rPr lang="tr-TR" sz="1200" b="1" strike="noStrike" spc="-1" dirty="0">
                          <a:solidFill>
                            <a:srgbClr val="000000"/>
                          </a:solidFill>
                          <a:latin typeface="Times New Roman"/>
                        </a:rPr>
                        <a:t>GELEN ARAÇ SAYISI</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rowSpan="2">
                  <a:txBody>
                    <a:bodyPr/>
                    <a:lstStyle/>
                    <a:p>
                      <a:pPr algn="ctr">
                        <a:lnSpc>
                          <a:spcPct val="115000"/>
                        </a:lnSpc>
                      </a:pPr>
                      <a:r>
                        <a:rPr lang="tr-TR" sz="1200" b="1" strike="noStrike" spc="-1">
                          <a:solidFill>
                            <a:srgbClr val="000000"/>
                          </a:solidFill>
                          <a:latin typeface="Times New Roman"/>
                        </a:rPr>
                        <a:t> </a:t>
                      </a:r>
                      <a:endParaRPr lang="tr-TR" sz="1200" b="0" strike="noStrike" spc="-1">
                        <a:latin typeface="Arial"/>
                      </a:endParaRPr>
                    </a:p>
                    <a:p>
                      <a:pPr algn="ctr">
                        <a:lnSpc>
                          <a:spcPct val="115000"/>
                        </a:lnSpc>
                      </a:pPr>
                      <a:r>
                        <a:rPr lang="tr-TR" sz="1200" b="1" strike="noStrike" spc="-1">
                          <a:solidFill>
                            <a:srgbClr val="000000"/>
                          </a:solidFill>
                          <a:latin typeface="Times New Roman"/>
                        </a:rPr>
                        <a:t>UYGUNLUK YAZISI SAYISI</a:t>
                      </a:r>
                      <a:endParaRPr lang="tr-TR" sz="1200" b="0" strike="noStrike" spc="-1">
                        <a:latin typeface="Arial"/>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975946">
                <a:tc>
                  <a:txBody>
                    <a:bodyPr/>
                    <a:lstStyle/>
                    <a:p>
                      <a:pPr algn="ctr">
                        <a:lnSpc>
                          <a:spcPct val="115000"/>
                        </a:lnSpc>
                      </a:pPr>
                      <a:endParaRPr lang="tr-TR" sz="1800" b="0" strike="noStrike" spc="-1" dirty="0">
                        <a:latin typeface="Arial"/>
                      </a:endParaRPr>
                    </a:p>
                    <a:p>
                      <a:pPr algn="ctr">
                        <a:lnSpc>
                          <a:spcPct val="115000"/>
                        </a:lnSpc>
                      </a:pPr>
                      <a:r>
                        <a:rPr lang="tr-TR" sz="1200" b="1" strike="noStrike" spc="-1" dirty="0">
                          <a:solidFill>
                            <a:srgbClr val="000000"/>
                          </a:solidFill>
                          <a:latin typeface="Times New Roman"/>
                        </a:rPr>
                        <a:t>YIL</a:t>
                      </a:r>
                      <a:endParaRPr lang="tr-TR" sz="1200" b="0" strike="noStrike" spc="-1" dirty="0">
                        <a:latin typeface="Arial"/>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endParaRPr lang="tr-TR" sz="1800" b="0" strike="noStrike" spc="-1" dirty="0">
                        <a:latin typeface="Arial"/>
                      </a:endParaRPr>
                    </a:p>
                    <a:p>
                      <a:pPr algn="ctr">
                        <a:lnSpc>
                          <a:spcPct val="115000"/>
                        </a:lnSpc>
                      </a:pPr>
                      <a:r>
                        <a:rPr lang="tr-TR" sz="1200" b="1" strike="noStrike" spc="-1" dirty="0">
                          <a:solidFill>
                            <a:srgbClr val="000000"/>
                          </a:solidFill>
                          <a:latin typeface="Times New Roman"/>
                        </a:rPr>
                        <a:t>KÂĞIT- KARTON</a:t>
                      </a:r>
                      <a:endParaRPr lang="tr-TR" sz="1200" b="0" strike="noStrike" spc="-1" dirty="0">
                        <a:latin typeface="Arial"/>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endParaRPr lang="tr-TR" sz="1800" b="0" strike="noStrike" spc="-1" dirty="0">
                        <a:latin typeface="Arial"/>
                      </a:endParaRPr>
                    </a:p>
                    <a:p>
                      <a:pPr algn="ctr">
                        <a:lnSpc>
                          <a:spcPct val="115000"/>
                        </a:lnSpc>
                      </a:pPr>
                      <a:r>
                        <a:rPr lang="tr-TR" sz="1200" b="1" strike="noStrike" spc="-1" dirty="0">
                          <a:solidFill>
                            <a:srgbClr val="000000"/>
                          </a:solidFill>
                          <a:latin typeface="Times New Roman"/>
                        </a:rPr>
                        <a:t>LASTİK</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endParaRPr lang="tr-TR" sz="1800" b="0" strike="noStrike" spc="-1" dirty="0">
                        <a:latin typeface="Arial"/>
                      </a:endParaRPr>
                    </a:p>
                    <a:p>
                      <a:pPr algn="ctr">
                        <a:lnSpc>
                          <a:spcPct val="115000"/>
                        </a:lnSpc>
                      </a:pPr>
                      <a:r>
                        <a:rPr lang="tr-TR" sz="1200" b="1" strike="noStrike" spc="-1" dirty="0">
                          <a:solidFill>
                            <a:srgbClr val="000000"/>
                          </a:solidFill>
                          <a:latin typeface="Times New Roman"/>
                        </a:rPr>
                        <a:t>PLASTİK- PET</a:t>
                      </a:r>
                      <a:endParaRPr lang="tr-TR" sz="1200" b="0" strike="noStrike" spc="-1" dirty="0">
                        <a:latin typeface="+mn-lt"/>
                      </a:endParaRPr>
                    </a:p>
                  </a:txBody>
                  <a:tcPr marL="68388" marR="68388" marT="45716" marB="45716">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200" b="1" strike="noStrike" spc="-1" dirty="0">
                          <a:solidFill>
                            <a:srgbClr val="000000"/>
                          </a:solidFill>
                          <a:latin typeface="Times New Roman"/>
                        </a:rPr>
                        <a:t>DİĞER</a:t>
                      </a:r>
                    </a:p>
                    <a:p>
                      <a:pPr algn="ctr">
                        <a:lnSpc>
                          <a:spcPct val="115000"/>
                        </a:lnSpc>
                      </a:pPr>
                      <a:r>
                        <a:rPr lang="tr-TR" sz="1200" b="1" strike="noStrike" spc="-1" dirty="0">
                          <a:solidFill>
                            <a:srgbClr val="000000"/>
                          </a:solidFill>
                          <a:latin typeface="Times New Roman"/>
                        </a:rPr>
                        <a:t>(Bakır</a:t>
                      </a:r>
                      <a:r>
                        <a:rPr lang="tr-TR" sz="1200" b="1" strike="noStrike" spc="-1" baseline="0" dirty="0">
                          <a:solidFill>
                            <a:srgbClr val="000000"/>
                          </a:solidFill>
                          <a:latin typeface="Times New Roman"/>
                        </a:rPr>
                        <a:t> Cürufu, Kumaş kırpıntısı</a:t>
                      </a:r>
                      <a:r>
                        <a:rPr lang="tr-TR" sz="1200" b="1" strike="noStrike" spc="-1" dirty="0">
                          <a:solidFill>
                            <a:srgbClr val="000000"/>
                          </a:solidFill>
                          <a:latin typeface="Times New Roman"/>
                        </a:rPr>
                        <a:t>)</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1"/>
                  </a:ext>
                </a:extLst>
              </a:tr>
              <a:tr h="353999">
                <a:tc>
                  <a:txBody>
                    <a:bodyPr/>
                    <a:lstStyle/>
                    <a:p>
                      <a:pPr algn="ctr">
                        <a:lnSpc>
                          <a:spcPct val="115000"/>
                        </a:lnSpc>
                      </a:pPr>
                      <a:r>
                        <a:rPr lang="tr-TR" sz="1200" b="1" strike="noStrike" spc="-1" dirty="0">
                          <a:solidFill>
                            <a:srgbClr val="000000"/>
                          </a:solidFill>
                          <a:latin typeface="Times New Roman"/>
                          <a:ea typeface="Calibri"/>
                        </a:rPr>
                        <a:t>2018</a:t>
                      </a:r>
                      <a:endParaRPr lang="tr-TR" sz="1200" b="0" strike="noStrike" spc="-1" dirty="0">
                        <a:latin typeface="Arial"/>
                      </a:endParaRP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solidFill>
                            <a:srgbClr val="000000"/>
                          </a:solidFill>
                          <a:latin typeface="Times New Roman"/>
                          <a:ea typeface="Calibri"/>
                        </a:rPr>
                        <a:t>11.717,490</a:t>
                      </a:r>
                      <a:endParaRPr lang="tr-TR" sz="1200" b="0" strike="noStrike" spc="-1" dirty="0">
                        <a:latin typeface="Arial"/>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9,750</a:t>
                      </a:r>
                      <a:endParaRPr lang="tr-TR" sz="1200" b="0" strike="noStrike" spc="-1" dirty="0">
                        <a:latin typeface="Arial"/>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478,106</a:t>
                      </a:r>
                      <a:endParaRPr lang="tr-TR" sz="1200" b="0" strike="noStrike" spc="-1" dirty="0">
                        <a:latin typeface="+mn-lt"/>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a:t>
                      </a:r>
                      <a:endParaRPr lang="tr-TR" sz="1200" b="0" strike="noStrike" spc="-1" dirty="0">
                        <a:latin typeface="Arial"/>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529</a:t>
                      </a:r>
                      <a:endParaRPr lang="tr-TR" sz="1200" b="0" strike="noStrike" spc="-1" dirty="0">
                        <a:latin typeface="Arial"/>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104</a:t>
                      </a:r>
                      <a:endParaRPr lang="tr-TR" sz="1200" b="0" strike="noStrike" spc="-1" dirty="0">
                        <a:latin typeface="Arial"/>
                      </a:endParaRP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353999">
                <a:tc>
                  <a:txBody>
                    <a:bodyPr/>
                    <a:lstStyle/>
                    <a:p>
                      <a:pPr algn="ctr">
                        <a:lnSpc>
                          <a:spcPct val="115000"/>
                        </a:lnSpc>
                      </a:pPr>
                      <a:r>
                        <a:rPr lang="tr-TR" sz="1200" b="1" strike="noStrike" spc="-1" dirty="0">
                          <a:solidFill>
                            <a:srgbClr val="000000"/>
                          </a:solidFill>
                          <a:latin typeface="Times New Roman"/>
                          <a:ea typeface="Calibri"/>
                        </a:rPr>
                        <a:t>2019</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200" b="1" strike="noStrike" spc="-1" dirty="0">
                          <a:solidFill>
                            <a:srgbClr val="000000"/>
                          </a:solidFill>
                          <a:latin typeface="Times New Roman"/>
                          <a:ea typeface="Calibri"/>
                        </a:rPr>
                        <a:t>8.730,300</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rgbClr val="000000"/>
                          </a:solidFill>
                          <a:latin typeface="Times New Roman"/>
                          <a:ea typeface="Calibri"/>
                        </a:rPr>
                        <a:t>21,172</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rgbClr val="000000"/>
                          </a:solidFill>
                          <a:latin typeface="Times New Roman"/>
                          <a:ea typeface="Calibri"/>
                        </a:rPr>
                        <a:t>1.103,030</a:t>
                      </a:r>
                      <a:endParaRPr lang="tr-TR" sz="1200" b="0" strike="noStrike" spc="-1" dirty="0">
                        <a:latin typeface="+mn-lt"/>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rgbClr val="000000"/>
                          </a:solidFill>
                          <a:latin typeface="Times New Roman"/>
                          <a:ea typeface="Calibri"/>
                        </a:rPr>
                        <a:t>-</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rgbClr val="000000"/>
                          </a:solidFill>
                          <a:latin typeface="Times New Roman"/>
                          <a:ea typeface="Calibri"/>
                        </a:rPr>
                        <a:t>447</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200" b="1" strike="noStrike" spc="-1" dirty="0">
                          <a:solidFill>
                            <a:srgbClr val="000000"/>
                          </a:solidFill>
                          <a:latin typeface="Times New Roman"/>
                          <a:ea typeface="Calibri"/>
                        </a:rPr>
                        <a:t>102</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53999">
                <a:tc>
                  <a:txBody>
                    <a:bodyPr/>
                    <a:lstStyle/>
                    <a:p>
                      <a:pPr algn="ctr">
                        <a:lnSpc>
                          <a:spcPct val="115000"/>
                        </a:lnSpc>
                      </a:pPr>
                      <a:r>
                        <a:rPr lang="tr-TR" sz="1200" b="1" strike="noStrike" spc="-1" dirty="0">
                          <a:solidFill>
                            <a:srgbClr val="000000"/>
                          </a:solidFill>
                          <a:latin typeface="Times New Roman"/>
                          <a:ea typeface="Calibri"/>
                        </a:rPr>
                        <a:t>2020</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solidFill>
                            <a:srgbClr val="000000"/>
                          </a:solidFill>
                          <a:latin typeface="Times New Roman"/>
                          <a:ea typeface="Calibri"/>
                        </a:rPr>
                        <a:t>6.807,387</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388,774</a:t>
                      </a:r>
                      <a:endParaRPr lang="tr-TR" sz="1200" b="0" strike="noStrike" spc="-1" dirty="0">
                        <a:latin typeface="+mn-lt"/>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346,530</a:t>
                      </a:r>
                      <a:endParaRPr lang="tr-TR" sz="1200" b="0" strike="noStrike" spc="-1" dirty="0">
                        <a:latin typeface="+mn-lt"/>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334</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a:ea typeface="Calibri"/>
                        </a:rPr>
                        <a:t>84</a:t>
                      </a:r>
                      <a:endParaRPr lang="tr-TR" sz="1200" b="0" strike="noStrike" spc="-1" dirty="0">
                        <a:latin typeface="Arial"/>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8"/>
                  </a:ext>
                </a:extLst>
              </a:tr>
              <a:tr h="412467">
                <a:tc>
                  <a:txBody>
                    <a:bodyPr/>
                    <a:lstStyle/>
                    <a:p>
                      <a:pPr algn="ctr">
                        <a:lnSpc>
                          <a:spcPct val="115000"/>
                        </a:lnSpc>
                      </a:pPr>
                      <a:r>
                        <a:rPr lang="tr-TR" sz="1200" b="1" strike="noStrike" spc="-1" dirty="0">
                          <a:solidFill>
                            <a:srgbClr val="000000"/>
                          </a:solidFill>
                          <a:latin typeface="Times New Roman"/>
                          <a:ea typeface="Calibri"/>
                        </a:rPr>
                        <a:t>2021</a:t>
                      </a:r>
                      <a:endParaRPr lang="tr-TR" sz="1200" b="0" strike="noStrike" spc="-1" dirty="0">
                        <a:latin typeface="Arial"/>
                      </a:endParaRP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12.283.650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748.884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1.166.128</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663</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solidFill>
                            <a:srgbClr val="000000"/>
                          </a:solidFill>
                          <a:latin typeface="Times New Roman" panose="02020603050405020304" pitchFamily="18" charset="0"/>
                          <a:cs typeface="Times New Roman" panose="02020603050405020304" pitchFamily="18" charset="0"/>
                        </a:rPr>
                        <a:t>218</a:t>
                      </a: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859193"/>
                  </a:ext>
                </a:extLst>
              </a:tr>
              <a:tr h="412467">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2022</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14.499.264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372.160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1.679.859</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1.438.835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824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265</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364860351"/>
                  </a:ext>
                </a:extLst>
              </a:tr>
              <a:tr h="412467">
                <a:tc>
                  <a:txBody>
                    <a:bodyPr/>
                    <a:lstStyle/>
                    <a:p>
                      <a:pPr algn="ctr">
                        <a:lnSpc>
                          <a:spcPct val="115000"/>
                        </a:lnSpc>
                      </a:pPr>
                      <a:r>
                        <a:rPr lang="tr-TR" sz="1200" b="1" strike="noStrike" spc="-1" dirty="0">
                          <a:latin typeface="Arial"/>
                        </a:rPr>
                        <a:t>2023 (01.07.2023)</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6.324.170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940.550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51.883</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149.373</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425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200" b="1" strike="noStrike" spc="-1" dirty="0">
                          <a:latin typeface="Times New Roman" panose="02020603050405020304" pitchFamily="18" charset="0"/>
                          <a:cs typeface="Times New Roman" panose="02020603050405020304" pitchFamily="18" charset="0"/>
                        </a:rPr>
                        <a:t>81</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2938789521"/>
                  </a:ext>
                </a:extLst>
              </a:tr>
            </a:tbl>
          </a:graphicData>
        </a:graphic>
      </p:graphicFrame>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2"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1442384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46288" y="1612901"/>
            <a:ext cx="8064500" cy="352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KATI ATIK BERTARAF TESİSİ – DÜZENLİ DEPOLAMA</a:t>
            </a:r>
          </a:p>
        </p:txBody>
      </p:sp>
      <p:sp>
        <p:nvSpPr>
          <p:cNvPr id="2" name="Dikdörtgen 1"/>
          <p:cNvSpPr/>
          <p:nvPr/>
        </p:nvSpPr>
        <p:spPr>
          <a:xfrm>
            <a:off x="1847850" y="2047876"/>
            <a:ext cx="8262938" cy="4103688"/>
          </a:xfrm>
          <a:prstGeom prst="rect">
            <a:avLst/>
          </a:prstGeom>
        </p:spPr>
        <p:txBody>
          <a:bodyPr>
            <a:spAutoFit/>
          </a:bodyPr>
          <a:lstStyle/>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 sınırlarında düzenli katı atık depolama tesisi bulunmamaktadır. Evsel nitelikli katı atıklar il ve ilçe belediyelerince belirlenen alanlarda vahşi olarak depolanmaktadır.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 sınırları içerisinde düzenli katı atık depolama tesisi bulunmamaktadır.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Evsel nitelikli katı atıklar il ve ilçe belediyelerince belirlenen alanlarda vahşi olarak depolanmaktadır. </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İlimiz merkez ve ilçe belediyeleri ÇOKAB’a (Çoruh Kalkınma Birliği) üye olmuştur. </a:t>
            </a:r>
            <a:r>
              <a:rPr lang="tr-TR" sz="1500" b="1" spc="-1" dirty="0" err="1">
                <a:solidFill>
                  <a:srgbClr val="000000"/>
                </a:solidFill>
                <a:latin typeface="+mj-lt"/>
                <a:ea typeface="DejaVu Sans"/>
              </a:rPr>
              <a:t>ÇOKAB’ın</a:t>
            </a:r>
            <a:r>
              <a:rPr lang="tr-TR" sz="1500" b="1" spc="-1" dirty="0">
                <a:solidFill>
                  <a:srgbClr val="000000"/>
                </a:solidFill>
                <a:latin typeface="+mj-lt"/>
                <a:ea typeface="DejaVu Sans"/>
              </a:rPr>
              <a:t> Erzurum İli, Oltu İlçesinde yapmayı planladığı katı atık bertaraf tesisi hizmete girdiğinde tüm katı atıklar buraya gönderilmesi planlanmış, ÇED Süreci Erzurum Çevre ve Şehircilik İl Müdürlüğünün ÇED Gereklidir Kararı vermesini müteakip Çevre ve Şehircilik Bakanlığı ÇED, İzin ve Denetim Genel Müdürlüğü tarafından yürütülmeye başlanmıştır. ÇED Süreci nihai olduktan sonra açılan dava sonucu mahkeme süreci başlamıştır. Mahkemece herhangi bir iptal kararı verilmemiş ancak yatırıma da başlanamamıştır.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rPr>
              <a:t>Mevcut durumda Yusufeli İlçesi, Kınalıçam Köyü mevkiinde Katı Atık Depolama Tesisi için yeni alan belirlenmiş olup Milli Emlak Genel Müdürlüğü tarafından alanın ön tahsisi yapılmış olup çalışmalar devam etmektedir.</a:t>
            </a:r>
            <a:endParaRPr lang="tr-TR" sz="1400" spc="-1" dirty="0">
              <a:latin typeface="+mj-lt"/>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2221367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7" name="Rectangle 2"/>
          <p:cNvSpPr txBox="1">
            <a:spLocks noChangeArrowheads="1"/>
          </p:cNvSpPr>
          <p:nvPr/>
        </p:nvSpPr>
        <p:spPr>
          <a:xfrm>
            <a:off x="2046288" y="1612901"/>
            <a:ext cx="8064500" cy="3524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chemeClr val="tx1"/>
                </a:solidFill>
                <a:cs typeface="Times New Roman" panose="02020603050405020304" pitchFamily="18" charset="0"/>
              </a:rPr>
              <a:t>ŞARTLI NAKDİ YARDIM</a:t>
            </a:r>
          </a:p>
        </p:txBody>
      </p:sp>
      <p:sp>
        <p:nvSpPr>
          <p:cNvPr id="2" name="Dikdörtgen 1"/>
          <p:cNvSpPr/>
          <p:nvPr/>
        </p:nvSpPr>
        <p:spPr>
          <a:xfrm>
            <a:off x="1847850" y="2254706"/>
            <a:ext cx="8262938" cy="2133918"/>
          </a:xfrm>
          <a:prstGeom prst="rect">
            <a:avLst/>
          </a:prstGeom>
        </p:spPr>
        <p:txBody>
          <a:bodyPr>
            <a:spAutoFit/>
          </a:bodyPr>
          <a:lstStyle/>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Bakanlığımız Çevre Yönetimi Genel Müdürlüğü tarafından çevre kirliliğinin önlenmesi amacıyla yapılan Atık su Arıtma Tesisleri, Katı Atık Bertaraf Tesisleri, vb. faaliyetlere Şartlı Nakdi Yardım adı altında maddi destek vermektedir.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mj-lt"/>
                <a:ea typeface="DejaVu Sans"/>
              </a:rPr>
              <a:t>2023 yılı içerisinde Yusufeli Belediye Başkanlığı tarafından Çevre Kirliliğinin Giderilmesi konusu ile ilgili olarak İl Müdürlüğümüze Şartlı Nakdi Yardım talebinde bulunulmuştur. Bakanlığımızca ödeme yapılabilmesi için İl Müdürlüğümüzce yerinde denetim yapılmış olup 1.000.000 TL tutarındaki yardımın serbest bırakılması işlemleri gerçekleşmiştir. </a:t>
            </a:r>
            <a:endParaRPr lang="tr-TR" sz="1400" spc="-1" dirty="0">
              <a:latin typeface="+mj-lt"/>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
        <p:nvSpPr>
          <p:cNvPr id="11"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ÇED VE ÇEVRE İZİNLERİ – ÇEVRE YÖNETİM VE DENETİM ŞUBE MÜDÜRLÜĞÜ</a:t>
            </a:r>
          </a:p>
        </p:txBody>
      </p:sp>
    </p:spTree>
    <p:extLst>
      <p:ext uri="{BB962C8B-B14F-4D97-AF65-F5344CB8AC3E}">
        <p14:creationId xmlns:p14="http://schemas.microsoft.com/office/powerpoint/2010/main" val="2627950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latin typeface="Arial" panose="020B0604020202020204" pitchFamily="34" charset="0"/>
                <a:cs typeface="Arial" panose="020B0604020202020204" pitchFamily="34" charset="0"/>
              </a:rPr>
              <a:t>İMAR PLANLAMA ŞUBE MÜDÜRLÜĞÜ</a:t>
            </a:r>
          </a:p>
        </p:txBody>
      </p:sp>
      <p:pic>
        <p:nvPicPr>
          <p:cNvPr id="10" name="Picture 9" descr="D:\009_kentsel_donusum\mudurluk_sunumu\ııygıu.jpg"/>
          <p:cNvPicPr>
            <a:picLocks noChangeAspect="1" noChangeArrowheads="1"/>
          </p:cNvPicPr>
          <p:nvPr/>
        </p:nvPicPr>
        <p:blipFill>
          <a:blip r:embed="rId3"/>
          <a:srcRect/>
          <a:stretch>
            <a:fillRect/>
          </a:stretch>
        </p:blipFill>
        <p:spPr bwMode="auto">
          <a:xfrm>
            <a:off x="2298701" y="1628776"/>
            <a:ext cx="7559675" cy="4252913"/>
          </a:xfrm>
          <a:prstGeom prst="rect">
            <a:avLst/>
          </a:prstGeom>
          <a:noFill/>
          <a:ln w="38100" cmpd="dbl">
            <a:solidFill>
              <a:schemeClr val="tx2"/>
            </a:solidFill>
          </a:ln>
          <a:effectLst>
            <a:outerShdw blurRad="76200" dist="38100" algn="l" rotWithShape="0">
              <a:schemeClr val="accent1"/>
            </a:outerShdw>
          </a:effectLst>
          <a:extLst>
            <a:ext uri="{909E8E84-426E-40DD-AFC4-6F175D3DCCD1}">
              <a14:hiddenFill xmlns:a14="http://schemas.microsoft.com/office/drawing/2010/main">
                <a:solidFill>
                  <a:srgbClr val="FFFFFF"/>
                </a:solidFill>
              </a14:hiddenFill>
            </a:ext>
          </a:ex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8376" y="94189"/>
            <a:ext cx="2279560" cy="674329"/>
          </a:xfrm>
          <a:prstGeom prst="rect">
            <a:avLst/>
          </a:prstGeom>
        </p:spPr>
      </p:pic>
    </p:spTree>
    <p:extLst>
      <p:ext uri="{BB962C8B-B14F-4D97-AF65-F5344CB8AC3E}">
        <p14:creationId xmlns:p14="http://schemas.microsoft.com/office/powerpoint/2010/main" val="16627017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7" name="Dikdörtgen 6"/>
          <p:cNvSpPr/>
          <p:nvPr/>
        </p:nvSpPr>
        <p:spPr>
          <a:xfrm>
            <a:off x="1919288" y="1528764"/>
            <a:ext cx="8024812" cy="1601787"/>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FF0000"/>
                </a:solidFill>
                <a:latin typeface="+mj-lt"/>
                <a:cs typeface="Times New Roman" panose="02020603050405020304" pitchFamily="18" charset="0"/>
              </a:rPr>
              <a:t>3621 SAYILI KIYI KANUNU KAPSAMINDA;</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3621 Sayılı Kıyı Kanununa göre Çoruh Nehri ve Baraj Gölü kıyıları ile Hopa, Arhavi, Kemalpaşa İlçelerinde kıyı kenar çizgisi envanter çalışmaları yapılmıştır. Yapılan çalışma sonucu elde edilen bilgiler aşağıdaki tabloda gösterilmiştir.</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500" b="1" dirty="0">
              <a:latin typeface="+mj-lt"/>
            </a:endParaRPr>
          </a:p>
        </p:txBody>
      </p:sp>
      <p:graphicFrame>
        <p:nvGraphicFramePr>
          <p:cNvPr id="9" name="9 Tablo"/>
          <p:cNvGraphicFramePr>
            <a:graphicFrameLocks noGrp="1"/>
          </p:cNvGraphicFramePr>
          <p:nvPr/>
        </p:nvGraphicFramePr>
        <p:xfrm>
          <a:off x="1854201" y="2882900"/>
          <a:ext cx="8489951" cy="3073400"/>
        </p:xfrm>
        <a:graphic>
          <a:graphicData uri="http://schemas.openxmlformats.org/drawingml/2006/table">
            <a:tbl>
              <a:tblPr firstRow="1" bandRow="1">
                <a:tableStyleId>{5C22544A-7EE6-4342-B048-85BDC9FD1C3A}</a:tableStyleId>
              </a:tblPr>
              <a:tblGrid>
                <a:gridCol w="1001246">
                  <a:extLst>
                    <a:ext uri="{9D8B030D-6E8A-4147-A177-3AD203B41FA5}">
                      <a16:colId xmlns:a16="http://schemas.microsoft.com/office/drawing/2014/main" val="20000"/>
                    </a:ext>
                  </a:extLst>
                </a:gridCol>
                <a:gridCol w="1224115">
                  <a:extLst>
                    <a:ext uri="{9D8B030D-6E8A-4147-A177-3AD203B41FA5}">
                      <a16:colId xmlns:a16="http://schemas.microsoft.com/office/drawing/2014/main" val="20001"/>
                    </a:ext>
                  </a:extLst>
                </a:gridCol>
                <a:gridCol w="1368129">
                  <a:extLst>
                    <a:ext uri="{9D8B030D-6E8A-4147-A177-3AD203B41FA5}">
                      <a16:colId xmlns:a16="http://schemas.microsoft.com/office/drawing/2014/main" val="20002"/>
                    </a:ext>
                  </a:extLst>
                </a:gridCol>
                <a:gridCol w="1368129">
                  <a:extLst>
                    <a:ext uri="{9D8B030D-6E8A-4147-A177-3AD203B41FA5}">
                      <a16:colId xmlns:a16="http://schemas.microsoft.com/office/drawing/2014/main" val="20003"/>
                    </a:ext>
                  </a:extLst>
                </a:gridCol>
                <a:gridCol w="1656156">
                  <a:extLst>
                    <a:ext uri="{9D8B030D-6E8A-4147-A177-3AD203B41FA5}">
                      <a16:colId xmlns:a16="http://schemas.microsoft.com/office/drawing/2014/main" val="20004"/>
                    </a:ext>
                  </a:extLst>
                </a:gridCol>
                <a:gridCol w="1872176">
                  <a:extLst>
                    <a:ext uri="{9D8B030D-6E8A-4147-A177-3AD203B41FA5}">
                      <a16:colId xmlns:a16="http://schemas.microsoft.com/office/drawing/2014/main" val="20005"/>
                    </a:ext>
                  </a:extLst>
                </a:gridCol>
              </a:tblGrid>
              <a:tr h="365800">
                <a:tc gridSpan="6">
                  <a:txBody>
                    <a:bodyPr/>
                    <a:lstStyle/>
                    <a:p>
                      <a:pPr algn="ctr"/>
                      <a:r>
                        <a:rPr lang="tr-TR" sz="1800" dirty="0">
                          <a:solidFill>
                            <a:schemeClr val="tx1"/>
                          </a:solidFill>
                          <a:latin typeface="+mj-lt"/>
                        </a:rPr>
                        <a:t>3621 SAYILI</a:t>
                      </a:r>
                      <a:r>
                        <a:rPr lang="tr-TR" sz="1800" baseline="0" dirty="0">
                          <a:solidFill>
                            <a:schemeClr val="tx1"/>
                          </a:solidFill>
                          <a:latin typeface="+mj-lt"/>
                        </a:rPr>
                        <a:t> KANUN KAPSAMINDA ARTVİN İLİ KIYI UZUNLUKLARI</a:t>
                      </a:r>
                      <a:endParaRPr lang="tr-TR" sz="1800" dirty="0">
                        <a:solidFill>
                          <a:schemeClr val="tx1"/>
                        </a:solidFill>
                        <a:latin typeface="+mj-lt"/>
                      </a:endParaRPr>
                    </a:p>
                  </a:txBody>
                  <a:tcPr marL="91437" marR="91437" marT="45725" marB="45725"/>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extLst>
                  <a:ext uri="{0D108BD9-81ED-4DB2-BD59-A6C34878D82A}">
                    <a16:rowId xmlns:a16="http://schemas.microsoft.com/office/drawing/2014/main" val="10000"/>
                  </a:ext>
                </a:extLst>
              </a:tr>
              <a:tr h="1371750">
                <a:tc>
                  <a:txBody>
                    <a:bodyPr/>
                    <a:lstStyle/>
                    <a:p>
                      <a:pPr algn="ctr"/>
                      <a:r>
                        <a:rPr lang="tr-TR" sz="1400" b="1" dirty="0">
                          <a:solidFill>
                            <a:schemeClr val="tx1"/>
                          </a:solidFill>
                          <a:latin typeface="+mj-lt"/>
                        </a:rPr>
                        <a:t>KIYI TÜRÜ</a:t>
                      </a:r>
                    </a:p>
                  </a:txBody>
                  <a:tcPr marL="91437" marR="91437" marT="45725" marB="45725">
                    <a:solidFill>
                      <a:schemeClr val="accent5"/>
                    </a:solidFill>
                  </a:tcPr>
                </a:tc>
                <a:tc>
                  <a:txBody>
                    <a:bodyPr/>
                    <a:lstStyle/>
                    <a:p>
                      <a:pPr algn="ctr"/>
                      <a:r>
                        <a:rPr lang="tr-TR" sz="1400" b="1" dirty="0">
                          <a:solidFill>
                            <a:schemeClr val="tx1"/>
                          </a:solidFill>
                          <a:latin typeface="+mj-lt"/>
                        </a:rPr>
                        <a:t>KKÇ TESPİTLİ KIYI UZUNLUĞU (KM)</a:t>
                      </a: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1" dirty="0">
                          <a:solidFill>
                            <a:schemeClr val="tx1"/>
                          </a:solidFill>
                          <a:latin typeface="+mj-lt"/>
                        </a:rPr>
                        <a:t>KKÇ TESPİTSİZ KIYI UZUNLUĞU (KM)</a:t>
                      </a:r>
                    </a:p>
                    <a:p>
                      <a:pPr algn="ctr"/>
                      <a:endParaRPr lang="tr-TR" sz="1400" b="1" dirty="0">
                        <a:solidFill>
                          <a:schemeClr val="tx1"/>
                        </a:solidFill>
                        <a:latin typeface="+mj-lt"/>
                      </a:endParaRPr>
                    </a:p>
                  </a:txBody>
                  <a:tcPr marL="91437" marR="91437" marT="45725" marB="45725">
                    <a:solidFill>
                      <a:schemeClr val="accent5"/>
                    </a:solidFill>
                  </a:tcPr>
                </a:tc>
                <a:tc>
                  <a:txBody>
                    <a:bodyPr/>
                    <a:lstStyle/>
                    <a:p>
                      <a:pPr algn="ctr"/>
                      <a:r>
                        <a:rPr lang="tr-TR" sz="1400" b="1" dirty="0">
                          <a:solidFill>
                            <a:schemeClr val="tx1"/>
                          </a:solidFill>
                          <a:latin typeface="+mj-lt"/>
                        </a:rPr>
                        <a:t>TOPLAM KIYI UZUNLUĞU (KM)</a:t>
                      </a:r>
                    </a:p>
                  </a:txBody>
                  <a:tcPr marL="91437" marR="91437" marT="45725" marB="45725">
                    <a:solidFill>
                      <a:schemeClr val="accent5"/>
                    </a:solidFill>
                  </a:tcPr>
                </a:tc>
                <a:tc>
                  <a:txBody>
                    <a:bodyPr/>
                    <a:lstStyle/>
                    <a:p>
                      <a:pPr algn="ctr"/>
                      <a:r>
                        <a:rPr lang="tr-TR" sz="1400" b="1" dirty="0">
                          <a:solidFill>
                            <a:schemeClr val="tx1"/>
                          </a:solidFill>
                          <a:latin typeface="+mj-lt"/>
                        </a:rPr>
                        <a:t>KKÇ TESPİTLİ</a:t>
                      </a:r>
                      <a:r>
                        <a:rPr lang="tr-TR" sz="1400" b="1" baseline="0" dirty="0">
                          <a:solidFill>
                            <a:schemeClr val="tx1"/>
                          </a:solidFill>
                          <a:latin typeface="+mj-lt"/>
                        </a:rPr>
                        <a:t> KIYI UZUNLUĞU / TOPLAM KIYI UZUNLUĞU ORANI(%)</a:t>
                      </a:r>
                      <a:endParaRPr lang="tr-TR" sz="1400" b="1" dirty="0">
                        <a:solidFill>
                          <a:schemeClr val="tx1"/>
                        </a:solidFill>
                        <a:latin typeface="+mj-lt"/>
                      </a:endParaRP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b="1" dirty="0">
                          <a:solidFill>
                            <a:schemeClr val="tx1"/>
                          </a:solidFill>
                          <a:latin typeface="+mj-lt"/>
                        </a:rPr>
                        <a:t>KKÇ TESPİTSİZ</a:t>
                      </a:r>
                      <a:r>
                        <a:rPr lang="tr-TR" sz="1400" b="1" baseline="0" dirty="0">
                          <a:solidFill>
                            <a:schemeClr val="tx1"/>
                          </a:solidFill>
                          <a:latin typeface="+mj-lt"/>
                        </a:rPr>
                        <a:t> KIYI UZUNLUĞU / TOPLAM KIYI UZUNLUĞU ORANI(%)</a:t>
                      </a:r>
                      <a:endParaRPr lang="tr-TR" sz="1400" b="1" dirty="0">
                        <a:solidFill>
                          <a:schemeClr val="tx1"/>
                        </a:solidFill>
                        <a:latin typeface="+mj-lt"/>
                      </a:endParaRPr>
                    </a:p>
                  </a:txBody>
                  <a:tcPr marL="91437" marR="91437" marT="45725" marB="45725">
                    <a:solidFill>
                      <a:schemeClr val="accent5"/>
                    </a:solidFill>
                  </a:tcPr>
                </a:tc>
                <a:extLst>
                  <a:ext uri="{0D108BD9-81ED-4DB2-BD59-A6C34878D82A}">
                    <a16:rowId xmlns:a16="http://schemas.microsoft.com/office/drawing/2014/main" val="10001"/>
                  </a:ext>
                </a:extLst>
              </a:tr>
              <a:tr h="319064">
                <a:tc>
                  <a:txBody>
                    <a:bodyPr/>
                    <a:lstStyle/>
                    <a:p>
                      <a:r>
                        <a:rPr lang="tr-TR" sz="1400" b="0" dirty="0">
                          <a:solidFill>
                            <a:schemeClr val="tx1"/>
                          </a:solidFill>
                          <a:latin typeface="+mj-lt"/>
                        </a:rPr>
                        <a:t>DENİZ</a:t>
                      </a:r>
                    </a:p>
                  </a:txBody>
                  <a:tcPr marL="91437" marR="91437" marT="45725" marB="45725"/>
                </a:tc>
                <a:tc>
                  <a:txBody>
                    <a:bodyPr/>
                    <a:lstStyle/>
                    <a:p>
                      <a:pPr algn="ctr"/>
                      <a:r>
                        <a:rPr lang="tr-TR" sz="1400" b="0" dirty="0">
                          <a:solidFill>
                            <a:schemeClr val="tx1"/>
                          </a:solidFill>
                          <a:latin typeface="+mj-lt"/>
                        </a:rPr>
                        <a:t>36,2</a:t>
                      </a:r>
                    </a:p>
                  </a:txBody>
                  <a:tcPr marL="91437" marR="91437" marT="45725" marB="45725"/>
                </a:tc>
                <a:tc>
                  <a:txBody>
                    <a:bodyPr/>
                    <a:lstStyle/>
                    <a:p>
                      <a:pPr algn="ctr"/>
                      <a:r>
                        <a:rPr lang="tr-TR" sz="1400" b="0" dirty="0">
                          <a:solidFill>
                            <a:schemeClr val="tx1"/>
                          </a:solidFill>
                          <a:latin typeface="+mj-lt"/>
                        </a:rPr>
                        <a:t>0</a:t>
                      </a:r>
                    </a:p>
                  </a:txBody>
                  <a:tcPr marL="91437" marR="91437" marT="45725" marB="45725"/>
                </a:tc>
                <a:tc>
                  <a:txBody>
                    <a:bodyPr/>
                    <a:lstStyle/>
                    <a:p>
                      <a:pPr algn="ctr"/>
                      <a:r>
                        <a:rPr lang="tr-TR" sz="1400" b="0" dirty="0">
                          <a:solidFill>
                            <a:schemeClr val="tx1"/>
                          </a:solidFill>
                          <a:latin typeface="+mj-lt"/>
                        </a:rPr>
                        <a:t>36,2</a:t>
                      </a:r>
                    </a:p>
                  </a:txBody>
                  <a:tcPr marL="91437" marR="91437" marT="45725" marB="45725"/>
                </a:tc>
                <a:tc>
                  <a:txBody>
                    <a:bodyPr/>
                    <a:lstStyle/>
                    <a:p>
                      <a:pPr algn="ctr"/>
                      <a:r>
                        <a:rPr lang="tr-TR" sz="1400" b="0" dirty="0">
                          <a:solidFill>
                            <a:schemeClr val="tx1"/>
                          </a:solidFill>
                          <a:latin typeface="+mj-lt"/>
                        </a:rPr>
                        <a:t>% 100</a:t>
                      </a:r>
                    </a:p>
                  </a:txBody>
                  <a:tcPr marL="91437" marR="91437" marT="45725" marB="45725"/>
                </a:tc>
                <a:tc>
                  <a:txBody>
                    <a:bodyPr/>
                    <a:lstStyle/>
                    <a:p>
                      <a:pPr algn="ctr"/>
                      <a:r>
                        <a:rPr lang="tr-TR" sz="1400" b="0" dirty="0">
                          <a:solidFill>
                            <a:schemeClr val="tx1"/>
                          </a:solidFill>
                          <a:latin typeface="+mj-lt"/>
                        </a:rPr>
                        <a:t>0</a:t>
                      </a:r>
                    </a:p>
                  </a:txBody>
                  <a:tcPr marL="91437" marR="91437" marT="45725" marB="45725"/>
                </a:tc>
                <a:extLst>
                  <a:ext uri="{0D108BD9-81ED-4DB2-BD59-A6C34878D82A}">
                    <a16:rowId xmlns:a16="http://schemas.microsoft.com/office/drawing/2014/main" val="10002"/>
                  </a:ext>
                </a:extLst>
              </a:tr>
              <a:tr h="378658">
                <a:tc>
                  <a:txBody>
                    <a:bodyPr/>
                    <a:lstStyle/>
                    <a:p>
                      <a:r>
                        <a:rPr lang="tr-TR" sz="1400" b="0" dirty="0">
                          <a:solidFill>
                            <a:schemeClr val="tx1"/>
                          </a:solidFill>
                          <a:latin typeface="+mj-lt"/>
                        </a:rPr>
                        <a:t>NEHİR</a:t>
                      </a:r>
                    </a:p>
                  </a:txBody>
                  <a:tcPr marL="91437" marR="91437" marT="45725" marB="45725"/>
                </a:tc>
                <a:tc>
                  <a:txBody>
                    <a:bodyPr/>
                    <a:lstStyle/>
                    <a:p>
                      <a:pPr algn="ctr"/>
                      <a:r>
                        <a:rPr lang="tr-TR" sz="1400" b="0" dirty="0">
                          <a:solidFill>
                            <a:schemeClr val="tx1"/>
                          </a:solidFill>
                          <a:latin typeface="+mj-lt"/>
                        </a:rPr>
                        <a:t>5,1</a:t>
                      </a:r>
                    </a:p>
                  </a:txBody>
                  <a:tcPr marL="91437" marR="91437" marT="45725" marB="45725"/>
                </a:tc>
                <a:tc>
                  <a:txBody>
                    <a:bodyPr/>
                    <a:lstStyle/>
                    <a:p>
                      <a:pPr algn="ctr"/>
                      <a:r>
                        <a:rPr lang="tr-TR" sz="1400" b="0" dirty="0">
                          <a:solidFill>
                            <a:schemeClr val="tx1"/>
                          </a:solidFill>
                          <a:latin typeface="+mj-lt"/>
                        </a:rPr>
                        <a:t>5,6</a:t>
                      </a:r>
                    </a:p>
                  </a:txBody>
                  <a:tcPr marL="91437" marR="91437" marT="45725" marB="45725"/>
                </a:tc>
                <a:tc>
                  <a:txBody>
                    <a:bodyPr/>
                    <a:lstStyle/>
                    <a:p>
                      <a:pPr algn="ctr"/>
                      <a:r>
                        <a:rPr lang="tr-TR" sz="1400" b="0" dirty="0">
                          <a:solidFill>
                            <a:schemeClr val="tx1"/>
                          </a:solidFill>
                          <a:latin typeface="+mj-lt"/>
                        </a:rPr>
                        <a:t>10,7</a:t>
                      </a:r>
                    </a:p>
                  </a:txBody>
                  <a:tcPr marL="91437" marR="91437" marT="45725" marB="45725"/>
                </a:tc>
                <a:tc>
                  <a:txBody>
                    <a:bodyPr/>
                    <a:lstStyle/>
                    <a:p>
                      <a:pPr algn="ctr"/>
                      <a:r>
                        <a:rPr lang="tr-TR" sz="1400" b="0" dirty="0">
                          <a:solidFill>
                            <a:schemeClr val="tx1"/>
                          </a:solidFill>
                          <a:latin typeface="+mj-lt"/>
                        </a:rPr>
                        <a:t>% 47,66</a:t>
                      </a:r>
                    </a:p>
                  </a:txBody>
                  <a:tcPr marL="91437" marR="91437" marT="45725" marB="45725"/>
                </a:tc>
                <a:tc>
                  <a:txBody>
                    <a:bodyPr/>
                    <a:lstStyle/>
                    <a:p>
                      <a:pPr algn="ctr"/>
                      <a:r>
                        <a:rPr lang="tr-TR" sz="1400" b="0" dirty="0">
                          <a:solidFill>
                            <a:schemeClr val="tx1"/>
                          </a:solidFill>
                          <a:latin typeface="+mj-lt"/>
                        </a:rPr>
                        <a:t>% 52,34</a:t>
                      </a:r>
                    </a:p>
                  </a:txBody>
                  <a:tcPr marL="91437" marR="91437" marT="45725" marB="45725"/>
                </a:tc>
                <a:extLst>
                  <a:ext uri="{0D108BD9-81ED-4DB2-BD59-A6C34878D82A}">
                    <a16:rowId xmlns:a16="http://schemas.microsoft.com/office/drawing/2014/main" val="10003"/>
                  </a:ext>
                </a:extLst>
              </a:tr>
              <a:tr h="319064">
                <a:tc>
                  <a:txBody>
                    <a:bodyPr/>
                    <a:lstStyle/>
                    <a:p>
                      <a:r>
                        <a:rPr lang="tr-TR" sz="1400" b="0" dirty="0">
                          <a:solidFill>
                            <a:schemeClr val="tx1"/>
                          </a:solidFill>
                          <a:latin typeface="+mj-lt"/>
                        </a:rPr>
                        <a:t>BARAJ</a:t>
                      </a:r>
                    </a:p>
                  </a:txBody>
                  <a:tcPr marL="91437" marR="91437" marT="45725" marB="45725">
                    <a:solidFill>
                      <a:schemeClr val="accent1">
                        <a:lumMod val="60000"/>
                        <a:lumOff val="40000"/>
                      </a:schemeClr>
                    </a:solidFill>
                  </a:tcPr>
                </a:tc>
                <a:tc>
                  <a:txBody>
                    <a:bodyPr/>
                    <a:lstStyle/>
                    <a:p>
                      <a:pPr algn="ctr"/>
                      <a:r>
                        <a:rPr lang="tr-TR" sz="1400" b="0" dirty="0">
                          <a:solidFill>
                            <a:schemeClr val="tx1"/>
                          </a:solidFill>
                          <a:latin typeface="+mj-lt"/>
                        </a:rPr>
                        <a:t>26,3</a:t>
                      </a:r>
                    </a:p>
                  </a:txBody>
                  <a:tcPr marL="91437" marR="91437" marT="45725" marB="45725">
                    <a:solidFill>
                      <a:schemeClr val="accent1">
                        <a:lumMod val="60000"/>
                        <a:lumOff val="40000"/>
                      </a:schemeClr>
                    </a:solidFill>
                  </a:tcPr>
                </a:tc>
                <a:tc>
                  <a:txBody>
                    <a:bodyPr/>
                    <a:lstStyle/>
                    <a:p>
                      <a:pPr algn="ctr"/>
                      <a:r>
                        <a:rPr lang="tr-TR" sz="1400" b="0" dirty="0">
                          <a:solidFill>
                            <a:schemeClr val="tx1"/>
                          </a:solidFill>
                          <a:latin typeface="+mj-lt"/>
                        </a:rPr>
                        <a:t>79,9</a:t>
                      </a:r>
                    </a:p>
                  </a:txBody>
                  <a:tcPr marL="91437" marR="91437" marT="45725" marB="45725">
                    <a:solidFill>
                      <a:schemeClr val="accent1">
                        <a:lumMod val="60000"/>
                        <a:lumOff val="40000"/>
                      </a:schemeClr>
                    </a:solidFill>
                  </a:tcPr>
                </a:tc>
                <a:tc>
                  <a:txBody>
                    <a:bodyPr/>
                    <a:lstStyle/>
                    <a:p>
                      <a:pPr algn="ctr"/>
                      <a:r>
                        <a:rPr lang="tr-TR" sz="1400" b="0" dirty="0">
                          <a:solidFill>
                            <a:schemeClr val="tx1"/>
                          </a:solidFill>
                          <a:latin typeface="+mj-lt"/>
                        </a:rPr>
                        <a:t>106,2</a:t>
                      </a:r>
                    </a:p>
                  </a:txBody>
                  <a:tcPr marL="91437" marR="91437" marT="45725" marB="45725">
                    <a:solidFill>
                      <a:schemeClr val="accent1">
                        <a:lumMod val="60000"/>
                        <a:lumOff val="40000"/>
                      </a:schemeClr>
                    </a:solidFill>
                  </a:tcPr>
                </a:tc>
                <a:tc>
                  <a:txBody>
                    <a:bodyPr/>
                    <a:lstStyle/>
                    <a:p>
                      <a:pPr algn="ctr"/>
                      <a:r>
                        <a:rPr lang="tr-TR" sz="1400" b="0" dirty="0">
                          <a:solidFill>
                            <a:schemeClr val="tx1"/>
                          </a:solidFill>
                          <a:latin typeface="+mj-lt"/>
                        </a:rPr>
                        <a:t>% 24,76</a:t>
                      </a:r>
                    </a:p>
                  </a:txBody>
                  <a:tcPr marL="91437" marR="91437" marT="45725" marB="45725">
                    <a:solidFill>
                      <a:schemeClr val="accent1">
                        <a:lumMod val="60000"/>
                        <a:lumOff val="40000"/>
                      </a:schemeClr>
                    </a:solidFill>
                  </a:tcPr>
                </a:tc>
                <a:tc>
                  <a:txBody>
                    <a:bodyPr/>
                    <a:lstStyle/>
                    <a:p>
                      <a:pPr algn="ctr"/>
                      <a:r>
                        <a:rPr lang="tr-TR" sz="1400" b="0" dirty="0">
                          <a:solidFill>
                            <a:schemeClr val="tx1"/>
                          </a:solidFill>
                          <a:latin typeface="+mj-lt"/>
                        </a:rPr>
                        <a:t>% 75,24</a:t>
                      </a:r>
                    </a:p>
                  </a:txBody>
                  <a:tcPr marL="91437" marR="91437" marT="45725" marB="45725">
                    <a:solidFill>
                      <a:schemeClr val="accent1">
                        <a:lumMod val="60000"/>
                        <a:lumOff val="40000"/>
                      </a:schemeClr>
                    </a:solidFill>
                  </a:tcPr>
                </a:tc>
                <a:extLst>
                  <a:ext uri="{0D108BD9-81ED-4DB2-BD59-A6C34878D82A}">
                    <a16:rowId xmlns:a16="http://schemas.microsoft.com/office/drawing/2014/main" val="10004"/>
                  </a:ext>
                </a:extLst>
              </a:tr>
              <a:tr h="319064">
                <a:tc>
                  <a:txBody>
                    <a:bodyPr/>
                    <a:lstStyle/>
                    <a:p>
                      <a:r>
                        <a:rPr lang="tr-TR" sz="1400" b="1" dirty="0">
                          <a:solidFill>
                            <a:schemeClr val="tx1"/>
                          </a:solidFill>
                          <a:latin typeface="+mj-lt"/>
                        </a:rPr>
                        <a:t>TOPLAM</a:t>
                      </a:r>
                    </a:p>
                  </a:txBody>
                  <a:tcPr marL="91437" marR="91437" marT="45725" marB="45725">
                    <a:solidFill>
                      <a:schemeClr val="accent1"/>
                    </a:solidFill>
                  </a:tcPr>
                </a:tc>
                <a:tc>
                  <a:txBody>
                    <a:bodyPr/>
                    <a:lstStyle/>
                    <a:p>
                      <a:pPr algn="ctr"/>
                      <a:r>
                        <a:rPr lang="tr-TR" sz="1400" b="1" dirty="0">
                          <a:solidFill>
                            <a:schemeClr val="tx1"/>
                          </a:solidFill>
                          <a:latin typeface="+mj-lt"/>
                        </a:rPr>
                        <a:t>69,45</a:t>
                      </a:r>
                    </a:p>
                  </a:txBody>
                  <a:tcPr marL="91437" marR="91437" marT="45725" marB="45725">
                    <a:solidFill>
                      <a:schemeClr val="accent1"/>
                    </a:solidFill>
                  </a:tcPr>
                </a:tc>
                <a:tc>
                  <a:txBody>
                    <a:bodyPr/>
                    <a:lstStyle/>
                    <a:p>
                      <a:pPr algn="ctr"/>
                      <a:r>
                        <a:rPr lang="tr-TR" sz="1400" b="1" dirty="0">
                          <a:solidFill>
                            <a:schemeClr val="tx1"/>
                          </a:solidFill>
                          <a:latin typeface="+mj-lt"/>
                        </a:rPr>
                        <a:t>83,65</a:t>
                      </a:r>
                    </a:p>
                  </a:txBody>
                  <a:tcPr marL="91437" marR="91437" marT="45725" marB="45725">
                    <a:solidFill>
                      <a:schemeClr val="accent1"/>
                    </a:solidFill>
                  </a:tcPr>
                </a:tc>
                <a:tc>
                  <a:txBody>
                    <a:bodyPr/>
                    <a:lstStyle/>
                    <a:p>
                      <a:pPr algn="ctr"/>
                      <a:r>
                        <a:rPr lang="tr-TR" sz="1400" b="1" dirty="0">
                          <a:solidFill>
                            <a:schemeClr val="tx1"/>
                          </a:solidFill>
                          <a:latin typeface="+mj-lt"/>
                        </a:rPr>
                        <a:t>153,10</a:t>
                      </a:r>
                    </a:p>
                  </a:txBody>
                  <a:tcPr marL="91437" marR="91437" marT="45725" marB="45725">
                    <a:solidFill>
                      <a:schemeClr val="accent1"/>
                    </a:solidFill>
                  </a:tcPr>
                </a:tc>
                <a:tc>
                  <a:txBody>
                    <a:bodyPr/>
                    <a:lstStyle/>
                    <a:p>
                      <a:pPr algn="ctr"/>
                      <a:r>
                        <a:rPr lang="tr-TR" sz="1400" dirty="0">
                          <a:solidFill>
                            <a:schemeClr val="tx1"/>
                          </a:solidFill>
                          <a:latin typeface="+mj-lt"/>
                        </a:rPr>
                        <a:t>% </a:t>
                      </a:r>
                      <a:r>
                        <a:rPr lang="tr-TR" sz="1400" b="1" dirty="0">
                          <a:solidFill>
                            <a:schemeClr val="tx1"/>
                          </a:solidFill>
                          <a:latin typeface="+mj-lt"/>
                        </a:rPr>
                        <a:t>45,36</a:t>
                      </a:r>
                    </a:p>
                  </a:txBody>
                  <a:tcPr marL="91437" marR="91437" marT="45725" marB="45725">
                    <a:solidFill>
                      <a:schemeClr val="accent1"/>
                    </a:solidFill>
                  </a:tcPr>
                </a:tc>
                <a:tc>
                  <a:txBody>
                    <a:bodyPr/>
                    <a:lstStyle/>
                    <a:p>
                      <a:pPr algn="ctr"/>
                      <a:r>
                        <a:rPr lang="tr-TR" sz="1400" b="1" dirty="0">
                          <a:solidFill>
                            <a:schemeClr val="tx1"/>
                          </a:solidFill>
                          <a:latin typeface="+mj-lt"/>
                        </a:rPr>
                        <a:t>% 54,63</a:t>
                      </a:r>
                    </a:p>
                  </a:txBody>
                  <a:tcPr marL="91437" marR="91437" marT="45725" marB="45725">
                    <a:solidFill>
                      <a:schemeClr val="accent1"/>
                    </a:solidFill>
                  </a:tcPr>
                </a:tc>
                <a:extLst>
                  <a:ext uri="{0D108BD9-81ED-4DB2-BD59-A6C34878D82A}">
                    <a16:rowId xmlns:a16="http://schemas.microsoft.com/office/drawing/2014/main" val="10005"/>
                  </a:ext>
                </a:extLst>
              </a:tr>
            </a:tbl>
          </a:graphicData>
        </a:graphic>
      </p:graphicFrame>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054849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621982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1774825" y="1412875"/>
            <a:ext cx="8713788" cy="4239622"/>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0000FF"/>
                </a:solidFill>
                <a:cs typeface="Times New Roman" panose="02020603050405020304" pitchFamily="18" charset="0"/>
              </a:rPr>
              <a:t>ARTVİN İLİ KIYI KENAR ÇİZGİSİ ÇALIŞMALARI;</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3621 Sayılı Kıyı Kanununa göre Çoruh Nehri havzası ve Baraj Gölü kıyısı ile Arhavi, Hopa İlçelerinde kıyı kenar çizgisi envanter çalışmaları yapılmıştır. Yapılan çalışma sonucu elde edilen bilgiler aşağıdaki tabloda gösterilmiştir.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İlimiz Arhavi ve Hopa ilçeleri sahil şeridine ait halihazır haritaların tamamı Bakanlığımızca onaylıdır. </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5543 sayılı İskan Kanunu kapsamında Çağlayan Köyü yeni yerleşim yeri imar planı için 2 paftada Kıyı Kenar Çizgisi tespiti yapılmış ve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Muratlı Baraj Gölü kıyı kesimine ait Kocaman Regülatörü ve HES Projesine karşılık gelen 1 paftada kıyı kenar çizgisi tespiti yapılmış ve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Borçka Barajı Baraj Gölünde Valilik tespit programında yer alan 43 adet halihazır haritada kıyı kenar çizgisi üretimi çalışmalarında kapsamında toplamda 16 paftada kıyı kenar çizgisi tespiti yapılmış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Borçka Karagöl Kıyı Kenar Çizgisi çalışmaları kapsamında 2 adet paftada ve Muratlı Barajı Rezervuar sahasında 4 adet paftada kıyı kenar çizgisi tespiti yapılarak toplamda 6 pafta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Merkez ilçesi Zeytinlik köyü ile Ardanuç ilçesi Soğanlık köyü Kıyı Kenar Çizgisi çalışmaları kapsamında 4 adet paftada kıyı kenar çizgisi tespiti yapılarak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Borçka ilçesinde 8 paftada ve Merkez ilçesi Erenler köyünde 1 paftada üretilen güncel halihazır haritalar üzerine kıyı kenar tespiti yapılarak toplamda 9 pafta Bakanlığımızca onaylanmıştır</a:t>
            </a:r>
            <a:r>
              <a:rPr lang="tr-TR" sz="1200" dirty="0">
                <a:latin typeface="+mj-lt"/>
              </a:rPr>
              <a:t>.</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85284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621982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1774825" y="1628775"/>
            <a:ext cx="8713788" cy="2900794"/>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0000FF"/>
                </a:solidFill>
                <a:cs typeface="Times New Roman" panose="02020603050405020304" pitchFamily="18" charset="0"/>
              </a:rPr>
              <a:t>ARTVİN İLİ KIYI KENAR ÇİZGİSİ ÇALIŞMALARI;</a:t>
            </a:r>
          </a:p>
          <a:p>
            <a:pPr algn="just">
              <a:spcBef>
                <a:spcPct val="20000"/>
              </a:spcBef>
              <a:buClr>
                <a:srgbClr val="8D89A4"/>
              </a:buClr>
              <a:buSzPct val="95000"/>
              <a:defRPr/>
            </a:pPr>
            <a:endParaRPr lang="tr-TR" altLang="tr-TR" sz="1600" b="1" kern="0" dirty="0">
              <a:solidFill>
                <a:srgbClr val="0000FF"/>
              </a:solidFill>
              <a:cs typeface="Times New Roman" panose="02020603050405020304" pitchFamily="18" charset="0"/>
            </a:endParaRP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İlimiz Merkez ilçesinde </a:t>
            </a:r>
            <a:r>
              <a:rPr lang="tr-TR" sz="1300" b="1" dirty="0" err="1">
                <a:latin typeface="+mj-lt"/>
              </a:rPr>
              <a:t>Çoruhpark</a:t>
            </a:r>
            <a:r>
              <a:rPr lang="tr-TR" sz="1300" b="1" dirty="0">
                <a:latin typeface="+mj-lt"/>
              </a:rPr>
              <a:t> mevkiinde 4 paftada güncel halihazır haritalar üzerine kıyı kenar çizgisi tespitleri yapılarak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Borçka ilçesinde İbrikli ve </a:t>
            </a:r>
            <a:r>
              <a:rPr lang="tr-TR" sz="1300" b="1" dirty="0" err="1">
                <a:latin typeface="+mj-lt"/>
              </a:rPr>
              <a:t>Anbarlı</a:t>
            </a:r>
            <a:r>
              <a:rPr lang="tr-TR" sz="1300" b="1" dirty="0">
                <a:latin typeface="+mj-lt"/>
              </a:rPr>
              <a:t> Köylerini kapsayan 16 paftada güncel halihazır haritalar üzerine kıyı kenar çizgisi tespitleri yapılarak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İlimiz Merkez ilçesinde </a:t>
            </a:r>
            <a:r>
              <a:rPr lang="tr-TR" sz="1300" b="1" dirty="0" err="1">
                <a:latin typeface="+mj-lt"/>
              </a:rPr>
              <a:t>Kaledibi</a:t>
            </a:r>
            <a:r>
              <a:rPr lang="tr-TR" sz="1300" b="1" dirty="0">
                <a:latin typeface="+mj-lt"/>
              </a:rPr>
              <a:t> mevkiinde 1 paftada ve Yusufeli ilçesinde Çağlayan Köyü mevkiinde 2 paftada DSİ 26. Bölge Müdürlüğü’nce onaylı taşkın seddi projesine istinaden kıyı kenar çizgisi tespitleri revize edilerek Bakanlığımızca onaylanmıştır. </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İlimiz Merkez İlçesi Erenler Köyünde 2 paftada kıyı kenar çizgisi tespiti yapılmış olup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İlimiz Merkez Kalburlu Köyünde 3 paftada kıyı kenar çizgisi tespiti yapılmış olup Bakanlığımızca onaylanmıştır.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1657394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621982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1703389" y="1412876"/>
            <a:ext cx="8569325" cy="3122393"/>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0000FF"/>
                </a:solidFill>
                <a:cs typeface="Times New Roman" panose="02020603050405020304" pitchFamily="18" charset="0"/>
              </a:rPr>
              <a:t>KIYI YAPISI – DOLGU İMAR PLANI ÇALIŞMALARI;</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İlimiz Arhavi İlçesi Kara Ulaşımına Yönelik Teknik Altyapı Alanı Amaçlı Dolgu İmar Planı Değişikliği Bakanlığımızca onaylanmıştır.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Kemalpaşa Belediyesi </a:t>
            </a:r>
            <a:r>
              <a:rPr lang="tr-TR" sz="1200" b="1" dirty="0" err="1">
                <a:latin typeface="+mj-lt"/>
              </a:rPr>
              <a:t>Çaykur</a:t>
            </a:r>
            <a:r>
              <a:rPr lang="tr-TR" sz="1200" b="1" dirty="0">
                <a:latin typeface="+mj-lt"/>
              </a:rPr>
              <a:t> Sanayi Tesis Alanı planı Bakanlığımızca onaylanmıştır. </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Kemalpaşa ilçesi sınırları içerisinde Kıyı Düzenleme Alanı Amaçlı hazırlanan "Artvin İli Kemalpaşa İlçesi Açık Spor Alanı Amaçlı Dolgu Alanı 1/5000 ölçekli Revizyon ve İlave Nazım İmar Planı ve 1/1000 ölçekli Revizyon ve İlave Uygulama İmar Planı” teklifi kurum görüşlerine sunulmuştur.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Borçka ilçesi, </a:t>
            </a:r>
            <a:r>
              <a:rPr lang="tr-TR" sz="1200" b="1" dirty="0" err="1">
                <a:latin typeface="+mj-lt"/>
              </a:rPr>
              <a:t>Adagül</a:t>
            </a:r>
            <a:r>
              <a:rPr lang="tr-TR" sz="1200" b="1" dirty="0">
                <a:latin typeface="+mj-lt"/>
              </a:rPr>
              <a:t> Köyü içerisinde, mülkiyeti DSİ Genel Müdürlüğü’ne ait, onaylı Kıyı Kenar Çizgisine göre Borçka Barajı Rezervuar alanında kalmakta olan, 106 ada 6 parsel, 109 ada 3, 4 ve 5 parseller üzerinde; Su Ürünleri Üretim ve Yetiştirme Tesisi Amaçlı Dolgu İmar Planı teklifi kurum görüşlerine sunulmuştur.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200" b="1" dirty="0">
                <a:latin typeface="+mj-lt"/>
              </a:rPr>
              <a:t>Borçka ilçesi, İbrikli Köyü içerisinde, mülkiyeti DSİ Genel Müdürlüğü’ne ait, onaylı Kıyı Kenar Çizgisine göre Borçka Barajı Rezervuar alanında kalmakta olan, 102 ada 1, 2 ve 3 parseller üzerinde; Su Ürünleri Üretim ve Yetiştirme Tesisi Amaçlı Dolgu İmar Planı teklifi kurum görüşlerine sunulmuştur.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196064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621982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1668464" y="1741488"/>
            <a:ext cx="8569325" cy="3424014"/>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0000FF"/>
                </a:solidFill>
                <a:cs typeface="Times New Roman" panose="02020603050405020304" pitchFamily="18" charset="0"/>
              </a:rPr>
              <a:t>İMAR PLANINA ESAS JEOLOJİK – JEOTEKNİK ETÜD ÇALIŞMALARI;</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latin typeface="+mj-lt"/>
              </a:rPr>
              <a:t>2023 yılında, İlimiz sınırları dahilinde, Müdürlüğümüzce onaylanmış İmar Planına Esas Jeolojik-</a:t>
            </a:r>
            <a:r>
              <a:rPr lang="tr-TR" sz="1400" b="1" dirty="0" err="1">
                <a:latin typeface="+mj-lt"/>
              </a:rPr>
              <a:t>Jeoteknik</a:t>
            </a:r>
            <a:r>
              <a:rPr lang="tr-TR" sz="1400" b="1" dirty="0">
                <a:latin typeface="+mj-lt"/>
              </a:rPr>
              <a:t> Etüt Raporu 8 tanedir.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endParaRPr lang="tr-TR" sz="1200" b="1" dirty="0">
              <a:latin typeface="+mj-lt"/>
            </a:endParaRPr>
          </a:p>
          <a:p>
            <a:pPr algn="just">
              <a:lnSpc>
                <a:spcPct val="120000"/>
              </a:lnSpc>
              <a:spcBef>
                <a:spcPts val="300"/>
              </a:spcBef>
              <a:spcAft>
                <a:spcPts val="300"/>
              </a:spcAft>
              <a:buClr>
                <a:srgbClr val="8D89A4"/>
              </a:buClr>
              <a:buSzPct val="95000"/>
              <a:defRPr/>
            </a:pPr>
            <a:r>
              <a:rPr lang="tr-TR" sz="1600" b="1" kern="0" dirty="0">
                <a:solidFill>
                  <a:srgbClr val="0000FF"/>
                </a:solidFill>
                <a:cs typeface="Times New Roman" panose="02020603050405020304" pitchFamily="18" charset="0"/>
              </a:rPr>
              <a:t>KURUM MEVZUATI KAPSAMINDA VERİLEN GÖRÜŞLER;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latin typeface="+mj-lt"/>
              </a:rPr>
              <a:t>2023 yılında, İlimiz sınırları dahilinde, satış, irtifak hakkı, kiralama, vb. nedenlerden dolayı Kurum ve Kuruluşlara mevzuat kapsamında verilen görüş sayısı toplam 59 adettir.</a:t>
            </a:r>
          </a:p>
          <a:p>
            <a:pPr algn="just">
              <a:lnSpc>
                <a:spcPct val="120000"/>
              </a:lnSpc>
              <a:spcBef>
                <a:spcPts val="300"/>
              </a:spcBef>
              <a:spcAft>
                <a:spcPts val="300"/>
              </a:spcAft>
              <a:buClr>
                <a:srgbClr val="8D89A4"/>
              </a:buClr>
              <a:buSzPct val="95000"/>
              <a:defRPr/>
            </a:pPr>
            <a:endParaRPr lang="tr-TR" sz="1200" b="1" dirty="0">
              <a:latin typeface="+mj-lt"/>
            </a:endParaRPr>
          </a:p>
          <a:p>
            <a:pPr algn="just">
              <a:lnSpc>
                <a:spcPct val="120000"/>
              </a:lnSpc>
              <a:spcBef>
                <a:spcPts val="300"/>
              </a:spcBef>
              <a:spcAft>
                <a:spcPts val="300"/>
              </a:spcAft>
              <a:buClr>
                <a:srgbClr val="8D89A4"/>
              </a:buClr>
              <a:buSzPct val="95000"/>
              <a:defRPr/>
            </a:pPr>
            <a:r>
              <a:rPr lang="tr-TR" sz="1600" b="1" kern="0" dirty="0">
                <a:solidFill>
                  <a:srgbClr val="0000FF"/>
                </a:solidFill>
                <a:cs typeface="Times New Roman" panose="02020603050405020304" pitchFamily="18" charset="0"/>
              </a:rPr>
              <a:t>İMAR PLANLARINA ESAS VERİLEN GÖRÜŞLER;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t>2023 yılında</a:t>
            </a:r>
            <a:r>
              <a:rPr lang="tr-TR" sz="1400" b="1" dirty="0">
                <a:latin typeface="+mj-lt"/>
              </a:rPr>
              <a:t>, İlimiz sınırları dahilinde, Kurum ve Kuruluşlara imar planlama kapsamında verilen görüş sayısı toplam 17 adettir.</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441446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2"/>
          <p:cNvGrpSpPr/>
          <p:nvPr/>
        </p:nvGrpSpPr>
        <p:grpSpPr>
          <a:xfrm>
            <a:off x="2062742" y="871440"/>
            <a:ext cx="6631730" cy="5910809"/>
            <a:chOff x="449640" y="1601274"/>
            <a:chExt cx="6198626" cy="3272504"/>
          </a:xfrm>
        </p:grpSpPr>
        <p:sp>
          <p:nvSpPr>
            <p:cNvPr id="151" name="CustomShape 14"/>
            <p:cNvSpPr/>
            <p:nvPr/>
          </p:nvSpPr>
          <p:spPr>
            <a:xfrm>
              <a:off x="3642154" y="1601274"/>
              <a:ext cx="1681357" cy="2916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200" b="1" spc="-1" dirty="0">
                  <a:solidFill>
                    <a:srgbClr val="000000"/>
                  </a:solidFill>
                  <a:latin typeface="Calibri"/>
                  <a:ea typeface="DejaVu Sans"/>
                </a:rPr>
                <a:t>Ali LALOĞLU          </a:t>
              </a:r>
            </a:p>
            <a:p>
              <a:pPr algn="ctr">
                <a:lnSpc>
                  <a:spcPct val="90000"/>
                </a:lnSpc>
                <a:spcAft>
                  <a:spcPts val="420"/>
                </a:spcAft>
              </a:pPr>
              <a:r>
                <a:rPr lang="tr-TR" sz="1000" b="1" spc="-1" dirty="0">
                  <a:solidFill>
                    <a:srgbClr val="000000"/>
                  </a:solidFill>
                  <a:latin typeface="Calibri"/>
                  <a:ea typeface="DejaVu Sans"/>
                </a:rPr>
                <a:t>İL MÜDÜRÜ </a:t>
              </a:r>
              <a:endParaRPr lang="tr-TR" sz="1000" spc="-1" dirty="0">
                <a:latin typeface="Arial"/>
              </a:endParaRPr>
            </a:p>
          </p:txBody>
        </p:sp>
        <p:sp>
          <p:nvSpPr>
            <p:cNvPr id="153" name="CustomShape 16"/>
            <p:cNvSpPr/>
            <p:nvPr/>
          </p:nvSpPr>
          <p:spPr>
            <a:xfrm>
              <a:off x="1823734" y="2187482"/>
              <a:ext cx="1502067" cy="30912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200" b="1" spc="-1" dirty="0">
                  <a:solidFill>
                    <a:srgbClr val="000000"/>
                  </a:solidFill>
                  <a:latin typeface="Calibri"/>
                  <a:ea typeface="DejaVu Sans"/>
                </a:rPr>
                <a:t>ENDER ÖZ</a:t>
              </a:r>
              <a:endParaRPr lang="tr-TR" sz="1200" spc="-1" dirty="0">
                <a:latin typeface="Arial"/>
              </a:endParaRPr>
            </a:p>
            <a:p>
              <a:pPr algn="ctr">
                <a:lnSpc>
                  <a:spcPct val="90000"/>
                </a:lnSpc>
                <a:spcAft>
                  <a:spcPts val="420"/>
                </a:spcAft>
              </a:pPr>
              <a:r>
                <a:rPr lang="tr-TR" sz="1000" b="1" spc="-1" dirty="0">
                  <a:solidFill>
                    <a:srgbClr val="000000"/>
                  </a:solidFill>
                  <a:latin typeface="Calibri"/>
                  <a:ea typeface="DejaVu Sans"/>
                </a:rPr>
                <a:t>İL MÜDÜR YARDIMCISI</a:t>
              </a:r>
              <a:endParaRPr lang="tr-TR" sz="1000" spc="-1" dirty="0">
                <a:latin typeface="Arial"/>
              </a:endParaRPr>
            </a:p>
          </p:txBody>
        </p:sp>
        <p:sp>
          <p:nvSpPr>
            <p:cNvPr id="155" name="CustomShape 18"/>
            <p:cNvSpPr/>
            <p:nvPr/>
          </p:nvSpPr>
          <p:spPr>
            <a:xfrm>
              <a:off x="2755974" y="3555554"/>
              <a:ext cx="1895500" cy="431754"/>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0120" tIns="60120" rIns="45720" bIns="60120" anchor="ctr">
              <a:noAutofit/>
            </a:bodyPr>
            <a:lstStyle/>
            <a:p>
              <a:pPr algn="ctr">
                <a:lnSpc>
                  <a:spcPct val="90000"/>
                </a:lnSpc>
                <a:spcAft>
                  <a:spcPts val="420"/>
                </a:spcAft>
              </a:pPr>
              <a:r>
                <a:rPr lang="tr-TR" sz="1200" b="1" spc="-1">
                  <a:solidFill>
                    <a:srgbClr val="000000"/>
                  </a:solidFill>
                  <a:latin typeface="Calibri"/>
                  <a:ea typeface="DejaVu Sans"/>
                </a:rPr>
                <a:t>MİNE ÖZ </a:t>
              </a:r>
              <a:endParaRPr lang="tr-TR" sz="1200" b="1" spc="-1" dirty="0">
                <a:solidFill>
                  <a:srgbClr val="000000"/>
                </a:solidFill>
                <a:latin typeface="Calibri"/>
                <a:ea typeface="DejaVu Sans"/>
              </a:endParaRPr>
            </a:p>
            <a:p>
              <a:pPr algn="ctr">
                <a:lnSpc>
                  <a:spcPct val="90000"/>
                </a:lnSpc>
                <a:spcAft>
                  <a:spcPts val="420"/>
                </a:spcAft>
              </a:pPr>
              <a:r>
                <a:rPr lang="tr-TR" sz="1200" b="1" spc="-1" dirty="0">
                  <a:solidFill>
                    <a:srgbClr val="000000"/>
                  </a:solidFill>
                  <a:latin typeface="Calibri"/>
                  <a:ea typeface="DejaVu Sans"/>
                </a:rPr>
                <a:t>  </a:t>
              </a:r>
              <a:r>
                <a:rPr lang="tr-TR" sz="1000" b="1" spc="-1" dirty="0">
                  <a:solidFill>
                    <a:srgbClr val="000000"/>
                  </a:solidFill>
                  <a:latin typeface="Calibri"/>
                  <a:ea typeface="DejaVu Sans"/>
                </a:rPr>
                <a:t>YAPI DENETİMİ VE YAPI MALZEMELERİ ŞUBE MÜDÜR V.</a:t>
              </a:r>
              <a:endParaRPr lang="tr-TR" sz="1000" spc="-1" dirty="0">
                <a:latin typeface="Arial"/>
              </a:endParaRPr>
            </a:p>
          </p:txBody>
        </p:sp>
        <p:sp>
          <p:nvSpPr>
            <p:cNvPr id="157" name="CustomShape 20"/>
            <p:cNvSpPr/>
            <p:nvPr/>
          </p:nvSpPr>
          <p:spPr>
            <a:xfrm>
              <a:off x="496700" y="2572862"/>
              <a:ext cx="1801905" cy="39980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 val="99000"/>
                </a:schemeClr>
              </a:solidFill>
              <a:round/>
            </a:ln>
          </p:spPr>
          <p:style>
            <a:lnRef idx="2">
              <a:scrgbClr r="0" g="0" b="0"/>
            </a:lnRef>
            <a:fillRef idx="0">
              <a:scrgbClr r="0" g="0" b="0"/>
            </a:fillRef>
            <a:effectRef idx="0">
              <a:scrgbClr r="0" g="0" b="0"/>
            </a:effectRef>
            <a:fontRef idx="minor"/>
          </p:style>
          <p:txBody>
            <a:bodyPr lIns="59400" tIns="59400" rIns="45720" bIns="59400" anchor="ctr">
              <a:noAutofit/>
            </a:bodyPr>
            <a:lstStyle/>
            <a:p>
              <a:pPr algn="ctr">
                <a:lnSpc>
                  <a:spcPct val="90000"/>
                </a:lnSpc>
                <a:spcAft>
                  <a:spcPts val="420"/>
                </a:spcAft>
              </a:pPr>
              <a:r>
                <a:rPr lang="tr-TR" sz="1200" b="1" spc="-1" dirty="0">
                  <a:solidFill>
                    <a:srgbClr val="000000"/>
                  </a:solidFill>
                  <a:latin typeface="Calibri"/>
                  <a:ea typeface="DejaVu Sans"/>
                </a:rPr>
                <a:t>MESUT YÜKSEL   </a:t>
              </a:r>
              <a:endParaRPr lang="tr-TR" sz="1200" spc="-1" dirty="0">
                <a:latin typeface="Arial"/>
              </a:endParaRPr>
            </a:p>
            <a:p>
              <a:pPr algn="ctr">
                <a:lnSpc>
                  <a:spcPct val="90000"/>
                </a:lnSpc>
                <a:spcAft>
                  <a:spcPts val="420"/>
                </a:spcAft>
              </a:pPr>
              <a:r>
                <a:rPr lang="tr-TR" sz="1200" b="1" spc="-1" dirty="0">
                  <a:solidFill>
                    <a:srgbClr val="000000"/>
                  </a:solidFill>
                  <a:latin typeface="Calibri"/>
                  <a:ea typeface="DejaVu Sans"/>
                </a:rPr>
                <a:t> </a:t>
              </a:r>
              <a:r>
                <a:rPr lang="tr-TR" sz="1000" b="1" spc="-1" dirty="0">
                  <a:solidFill>
                    <a:srgbClr val="000000"/>
                  </a:solidFill>
                  <a:latin typeface="Calibri"/>
                  <a:ea typeface="DejaVu Sans"/>
                </a:rPr>
                <a:t>ALTYAPI VE KENTSEL DÖNÜŞÜM ŞUBE MÜDÜR V.</a:t>
              </a:r>
              <a:endParaRPr lang="tr-TR" sz="1000" spc="-1" dirty="0">
                <a:latin typeface="Arial"/>
              </a:endParaRPr>
            </a:p>
          </p:txBody>
        </p:sp>
        <p:sp>
          <p:nvSpPr>
            <p:cNvPr id="161" name="CustomShape 24"/>
            <p:cNvSpPr/>
            <p:nvPr/>
          </p:nvSpPr>
          <p:spPr>
            <a:xfrm>
              <a:off x="470512" y="4509810"/>
              <a:ext cx="1887082" cy="363968"/>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6160" tIns="56160" rIns="41760" bIns="56520" anchor="ctr">
              <a:noAutofit/>
            </a:bodyPr>
            <a:lstStyle/>
            <a:p>
              <a:pPr algn="ctr">
                <a:lnSpc>
                  <a:spcPct val="90000"/>
                </a:lnSpc>
                <a:spcAft>
                  <a:spcPts val="386"/>
                </a:spcAft>
              </a:pPr>
              <a:r>
                <a:rPr lang="tr-TR" sz="1200" b="1" spc="-1" dirty="0">
                  <a:solidFill>
                    <a:srgbClr val="000000"/>
                  </a:solidFill>
                  <a:latin typeface="Calibri"/>
                  <a:ea typeface="DejaVu Sans"/>
                </a:rPr>
                <a:t>UMUT URAL ÖZKAN </a:t>
              </a:r>
              <a:r>
                <a:rPr lang="tr-TR" sz="1100" b="1" spc="-1" dirty="0">
                  <a:solidFill>
                    <a:srgbClr val="000000"/>
                  </a:solidFill>
                  <a:latin typeface="Calibri"/>
                  <a:ea typeface="DejaVu Sans"/>
                </a:rPr>
                <a:t>                           </a:t>
              </a:r>
              <a:endParaRPr lang="tr-TR" sz="1100" spc="-1" dirty="0">
                <a:latin typeface="Arial"/>
              </a:endParaRPr>
            </a:p>
            <a:p>
              <a:pPr algn="ctr">
                <a:lnSpc>
                  <a:spcPct val="90000"/>
                </a:lnSpc>
                <a:spcAft>
                  <a:spcPts val="349"/>
                </a:spcAft>
              </a:pPr>
              <a:r>
                <a:rPr lang="tr-TR" sz="1000" b="1" spc="-1" dirty="0">
                  <a:solidFill>
                    <a:srgbClr val="000000"/>
                  </a:solidFill>
                  <a:latin typeface="Calibri"/>
                  <a:ea typeface="DejaVu Sans"/>
                </a:rPr>
                <a:t>ÇEVRE YÖNETİMİ VE DENETİMİ ŞUBE MÜDÜRÜ </a:t>
              </a:r>
              <a:endParaRPr lang="tr-TR" sz="1000" spc="-1" dirty="0">
                <a:latin typeface="Arial"/>
              </a:endParaRPr>
            </a:p>
          </p:txBody>
        </p:sp>
        <p:sp>
          <p:nvSpPr>
            <p:cNvPr id="163" name="CustomShape 26"/>
            <p:cNvSpPr/>
            <p:nvPr/>
          </p:nvSpPr>
          <p:spPr>
            <a:xfrm>
              <a:off x="2763472" y="3070313"/>
              <a:ext cx="1888002" cy="35728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920" tIns="61920" rIns="45720" bIns="61560" anchor="ctr">
              <a:noAutofit/>
            </a:bodyPr>
            <a:lstStyle/>
            <a:p>
              <a:pPr algn="ctr">
                <a:lnSpc>
                  <a:spcPct val="90000"/>
                </a:lnSpc>
                <a:spcAft>
                  <a:spcPts val="420"/>
                </a:spcAft>
              </a:pPr>
              <a:r>
                <a:rPr lang="tr-TR" sz="1200" b="1" spc="-1" dirty="0">
                  <a:solidFill>
                    <a:srgbClr val="000000"/>
                  </a:solidFill>
                  <a:latin typeface="Calibri"/>
                  <a:ea typeface="DejaVu Sans"/>
                </a:rPr>
                <a:t>MİNE ÖZ            </a:t>
              </a:r>
              <a:endParaRPr lang="tr-TR" sz="1200" spc="-1" dirty="0">
                <a:latin typeface="Arial"/>
              </a:endParaRPr>
            </a:p>
            <a:p>
              <a:pPr algn="ctr">
                <a:lnSpc>
                  <a:spcPct val="90000"/>
                </a:lnSpc>
                <a:spcAft>
                  <a:spcPts val="349"/>
                </a:spcAft>
              </a:pPr>
              <a:r>
                <a:rPr lang="tr-TR" sz="1000" b="1" spc="-1" dirty="0">
                  <a:solidFill>
                    <a:srgbClr val="000000"/>
                  </a:solidFill>
                  <a:latin typeface="Calibri"/>
                  <a:ea typeface="DejaVu Sans"/>
                </a:rPr>
                <a:t>PROJE VE YAPIM İŞLERİ ŞUBE MÜDÜRÜ             </a:t>
              </a:r>
              <a:endParaRPr lang="tr-TR" sz="1000" spc="-1" dirty="0">
                <a:latin typeface="Arial"/>
              </a:endParaRPr>
            </a:p>
          </p:txBody>
        </p:sp>
        <p:sp>
          <p:nvSpPr>
            <p:cNvPr id="165" name="CustomShape 28"/>
            <p:cNvSpPr/>
            <p:nvPr/>
          </p:nvSpPr>
          <p:spPr>
            <a:xfrm>
              <a:off x="2763472" y="2591936"/>
              <a:ext cx="1888002" cy="366016"/>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9760" tIns="59760" rIns="45720" bIns="59760" anchor="ctr">
              <a:noAutofit/>
            </a:bodyPr>
            <a:lstStyle/>
            <a:p>
              <a:pPr algn="ctr">
                <a:lnSpc>
                  <a:spcPct val="90000"/>
                </a:lnSpc>
                <a:spcAft>
                  <a:spcPts val="420"/>
                </a:spcAft>
              </a:pPr>
              <a:r>
                <a:rPr lang="tr-TR" sz="1200" b="1" spc="-1" dirty="0">
                  <a:solidFill>
                    <a:srgbClr val="000000"/>
                  </a:solidFill>
                  <a:latin typeface="Calibri"/>
                  <a:ea typeface="DejaVu Sans"/>
                </a:rPr>
                <a:t>ASU KOÇ               </a:t>
              </a:r>
              <a:endParaRPr lang="tr-TR" sz="1200" spc="-1" dirty="0">
                <a:latin typeface="Arial"/>
              </a:endParaRPr>
            </a:p>
            <a:p>
              <a:pPr algn="ctr">
                <a:lnSpc>
                  <a:spcPct val="90000"/>
                </a:lnSpc>
                <a:spcAft>
                  <a:spcPts val="420"/>
                </a:spcAft>
              </a:pPr>
              <a:r>
                <a:rPr lang="tr-TR" sz="1200" b="1" spc="-1" dirty="0">
                  <a:solidFill>
                    <a:srgbClr val="000000"/>
                  </a:solidFill>
                  <a:latin typeface="Calibri"/>
                  <a:ea typeface="DejaVu Sans"/>
                </a:rPr>
                <a:t> </a:t>
              </a:r>
              <a:r>
                <a:rPr lang="tr-TR" sz="1000" b="1" spc="-1" dirty="0">
                  <a:solidFill>
                    <a:srgbClr val="000000"/>
                  </a:solidFill>
                  <a:latin typeface="Calibri"/>
                  <a:ea typeface="DejaVu Sans"/>
                </a:rPr>
                <a:t>İMAR VE PLANLAMA ŞUBE MÜDÜRÜ</a:t>
              </a:r>
              <a:endParaRPr lang="tr-TR" sz="1000" spc="-1" dirty="0">
                <a:latin typeface="Arial"/>
              </a:endParaRPr>
            </a:p>
          </p:txBody>
        </p:sp>
        <p:sp>
          <p:nvSpPr>
            <p:cNvPr id="167" name="CustomShape 30"/>
            <p:cNvSpPr/>
            <p:nvPr/>
          </p:nvSpPr>
          <p:spPr>
            <a:xfrm>
              <a:off x="449640" y="3455324"/>
              <a:ext cx="1868445" cy="50089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7680" tIns="67680" rIns="45720" bIns="68040" anchor="ctr">
              <a:noAutofit/>
            </a:bodyPr>
            <a:lstStyle/>
            <a:p>
              <a:pPr algn="ctr">
                <a:lnSpc>
                  <a:spcPct val="90000"/>
                </a:lnSpc>
                <a:spcAft>
                  <a:spcPts val="420"/>
                </a:spcAft>
              </a:pPr>
              <a:r>
                <a:rPr lang="tr-TR" sz="1200" b="1" spc="-1" dirty="0">
                  <a:solidFill>
                    <a:srgbClr val="000000"/>
                  </a:solidFill>
                  <a:latin typeface="Calibri"/>
                </a:rPr>
                <a:t>HALÜK KAZAN</a:t>
              </a:r>
            </a:p>
            <a:p>
              <a:pPr algn="ctr">
                <a:lnSpc>
                  <a:spcPct val="90000"/>
                </a:lnSpc>
                <a:spcAft>
                  <a:spcPts val="420"/>
                </a:spcAft>
              </a:pPr>
              <a:r>
                <a:rPr lang="tr-TR" sz="1000" b="1" spc="-1" dirty="0">
                  <a:solidFill>
                    <a:srgbClr val="000000"/>
                  </a:solidFill>
                  <a:latin typeface="Calibri"/>
                  <a:ea typeface="DejaVu Sans"/>
                </a:rPr>
                <a:t>BİLGİ TEKNOLOJİLERİ, İNSAN KAYNAKLARI ve DESTEK HİZMETLERİ ŞUBE MÜDÜRÜ</a:t>
              </a:r>
              <a:endParaRPr lang="tr-TR" sz="1000" spc="-1" dirty="0">
                <a:latin typeface="Arial"/>
              </a:endParaRPr>
            </a:p>
          </p:txBody>
        </p:sp>
        <p:sp>
          <p:nvSpPr>
            <p:cNvPr id="169" name="CustomShape 32"/>
            <p:cNvSpPr/>
            <p:nvPr/>
          </p:nvSpPr>
          <p:spPr>
            <a:xfrm>
              <a:off x="5017953" y="2171264"/>
              <a:ext cx="1630313" cy="30226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200" b="1" spc="-1" dirty="0">
                  <a:solidFill>
                    <a:srgbClr val="000000"/>
                  </a:solidFill>
                  <a:latin typeface="Calibri"/>
                  <a:ea typeface="DejaVu Sans"/>
                </a:rPr>
                <a:t>Fatma UZUN</a:t>
              </a:r>
              <a:endParaRPr lang="tr-TR" sz="1200" spc="-1" dirty="0">
                <a:latin typeface="Arial"/>
              </a:endParaRPr>
            </a:p>
            <a:p>
              <a:pPr algn="ctr">
                <a:lnSpc>
                  <a:spcPct val="90000"/>
                </a:lnSpc>
                <a:spcAft>
                  <a:spcPts val="420"/>
                </a:spcAft>
              </a:pPr>
              <a:r>
                <a:rPr lang="tr-TR" sz="1000" b="1" spc="-1" dirty="0">
                  <a:solidFill>
                    <a:srgbClr val="000000"/>
                  </a:solidFill>
                  <a:latin typeface="Calibri"/>
                  <a:ea typeface="DejaVu Sans"/>
                </a:rPr>
                <a:t>MİLLİ EMLAK MÜDÜR V.</a:t>
              </a:r>
              <a:endParaRPr lang="tr-TR" sz="1000" spc="-1" dirty="0">
                <a:latin typeface="Arial"/>
              </a:endParaRPr>
            </a:p>
          </p:txBody>
        </p:sp>
        <p:sp>
          <p:nvSpPr>
            <p:cNvPr id="171" name="CustomShape 34"/>
            <p:cNvSpPr/>
            <p:nvPr/>
          </p:nvSpPr>
          <p:spPr>
            <a:xfrm>
              <a:off x="5025069" y="3369047"/>
              <a:ext cx="1623197" cy="328641"/>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000" b="1" spc="-1" dirty="0">
                  <a:solidFill>
                    <a:srgbClr val="000000"/>
                  </a:solidFill>
                  <a:latin typeface="Calibri"/>
                  <a:ea typeface="DejaVu Sans"/>
                </a:rPr>
                <a:t>İLÇE MİLLİ EMLAK ŞEFLİKLERİ</a:t>
              </a:r>
              <a:endParaRPr lang="tr-TR" sz="1000" spc="-1" dirty="0">
                <a:latin typeface="Arial"/>
              </a:endParaRPr>
            </a:p>
          </p:txBody>
        </p:sp>
        <p:sp>
          <p:nvSpPr>
            <p:cNvPr id="173" name="CustomShape 36"/>
            <p:cNvSpPr/>
            <p:nvPr/>
          </p:nvSpPr>
          <p:spPr>
            <a:xfrm>
              <a:off x="2763472" y="4115268"/>
              <a:ext cx="1888002" cy="3727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9760" tIns="59760" rIns="45720" bIns="60120" anchor="ctr">
              <a:noAutofit/>
            </a:bodyPr>
            <a:lstStyle/>
            <a:p>
              <a:pPr algn="ctr">
                <a:lnSpc>
                  <a:spcPct val="90000"/>
                </a:lnSpc>
                <a:spcAft>
                  <a:spcPts val="420"/>
                </a:spcAft>
              </a:pPr>
              <a:r>
                <a:rPr lang="tr-TR" sz="1200" b="1" spc="-1" dirty="0">
                  <a:solidFill>
                    <a:srgbClr val="000000"/>
                  </a:solidFill>
                  <a:latin typeface="Calibri"/>
                  <a:ea typeface="DejaVu Sans"/>
                </a:rPr>
                <a:t>MUSTAFA BÜYÜK            </a:t>
              </a:r>
              <a:endParaRPr lang="tr-TR" sz="1200" spc="-1" dirty="0">
                <a:latin typeface="Arial"/>
              </a:endParaRPr>
            </a:p>
            <a:p>
              <a:pPr algn="ctr">
                <a:lnSpc>
                  <a:spcPct val="90000"/>
                </a:lnSpc>
                <a:spcAft>
                  <a:spcPts val="349"/>
                </a:spcAft>
              </a:pPr>
              <a:r>
                <a:rPr lang="tr-TR" sz="1000" b="1" spc="-1" dirty="0">
                  <a:solidFill>
                    <a:srgbClr val="000000"/>
                  </a:solidFill>
                  <a:latin typeface="Calibri"/>
                  <a:ea typeface="DejaVu Sans"/>
                </a:rPr>
                <a:t>YEREL YÖNETİMLER ŞUBE MÜDÜRÜ</a:t>
              </a:r>
              <a:endParaRPr lang="tr-TR" sz="1000" spc="-1" dirty="0">
                <a:latin typeface="Arial"/>
              </a:endParaRPr>
            </a:p>
          </p:txBody>
        </p:sp>
      </p:grpSp>
      <p:grpSp>
        <p:nvGrpSpPr>
          <p:cNvPr id="176" name="Group 39"/>
          <p:cNvGrpSpPr/>
          <p:nvPr/>
        </p:nvGrpSpPr>
        <p:grpSpPr>
          <a:xfrm>
            <a:off x="1524000" y="0"/>
            <a:ext cx="36000" cy="36000"/>
            <a:chOff x="0" y="0"/>
            <a:chExt cx="36000" cy="36000"/>
          </a:xfrm>
        </p:grpSpPr>
      </p:grpSp>
      <p:cxnSp>
        <p:nvCxnSpPr>
          <p:cNvPr id="84" name="Düz Bağlayıcı 83"/>
          <p:cNvCxnSpPr/>
          <p:nvPr/>
        </p:nvCxnSpPr>
        <p:spPr>
          <a:xfrm flipV="1">
            <a:off x="4347249" y="1733463"/>
            <a:ext cx="1947189" cy="336"/>
          </a:xfrm>
          <a:prstGeom prst="line">
            <a:avLst/>
          </a:prstGeom>
        </p:spPr>
        <p:style>
          <a:lnRef idx="1">
            <a:schemeClr val="accent1"/>
          </a:lnRef>
          <a:fillRef idx="0">
            <a:schemeClr val="accent1"/>
          </a:fillRef>
          <a:effectRef idx="0">
            <a:schemeClr val="accent1"/>
          </a:effectRef>
          <a:fontRef idx="minor">
            <a:schemeClr val="tx1"/>
          </a:fontRef>
        </p:style>
      </p:cxnSp>
      <p:sp>
        <p:nvSpPr>
          <p:cNvPr id="63" name="CustomShape 18"/>
          <p:cNvSpPr/>
          <p:nvPr/>
        </p:nvSpPr>
        <p:spPr>
          <a:xfrm>
            <a:off x="2085072" y="3441589"/>
            <a:ext cx="1983842" cy="676685"/>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0120" tIns="60120" rIns="45720" bIns="60120" anchor="ctr">
            <a:noAutofit/>
          </a:bodyPr>
          <a:lstStyle/>
          <a:p>
            <a:pPr algn="ctr">
              <a:lnSpc>
                <a:spcPct val="90000"/>
              </a:lnSpc>
              <a:spcAft>
                <a:spcPts val="420"/>
              </a:spcAft>
            </a:pPr>
            <a:r>
              <a:rPr lang="tr-TR" sz="1200" b="1" spc="-1" dirty="0">
                <a:solidFill>
                  <a:srgbClr val="000000"/>
                </a:solidFill>
                <a:latin typeface="Calibri"/>
                <a:ea typeface="DejaVu Sans"/>
              </a:rPr>
              <a:t>MESUT YÜKSEL                       </a:t>
            </a:r>
            <a:endParaRPr lang="tr-TR" sz="1200" spc="-1" dirty="0">
              <a:latin typeface="Arial"/>
            </a:endParaRPr>
          </a:p>
          <a:p>
            <a:pPr algn="ctr">
              <a:lnSpc>
                <a:spcPct val="90000"/>
              </a:lnSpc>
              <a:spcAft>
                <a:spcPts val="349"/>
              </a:spcAft>
            </a:pPr>
            <a:r>
              <a:rPr lang="tr-TR" sz="1000" b="1" spc="-1" dirty="0">
                <a:solidFill>
                  <a:srgbClr val="000000"/>
                </a:solidFill>
                <a:latin typeface="Calibri"/>
                <a:ea typeface="DejaVu Sans"/>
              </a:rPr>
              <a:t>AFET VE KOORDİNASYON ŞUBE MÜDÜRÜ</a:t>
            </a:r>
            <a:endParaRPr lang="tr-TR" sz="1000" spc="-1" dirty="0">
              <a:latin typeface="Arial"/>
            </a:endParaRPr>
          </a:p>
        </p:txBody>
      </p:sp>
      <p:sp>
        <p:nvSpPr>
          <p:cNvPr id="96" name="CustomShape 24"/>
          <p:cNvSpPr/>
          <p:nvPr/>
        </p:nvSpPr>
        <p:spPr>
          <a:xfrm>
            <a:off x="2088796" y="5289443"/>
            <a:ext cx="1998995" cy="680964"/>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6160" tIns="56160" rIns="41760" bIns="56520" anchor="ctr">
            <a:noAutofit/>
          </a:bodyPr>
          <a:lstStyle/>
          <a:p>
            <a:pPr algn="ctr">
              <a:lnSpc>
                <a:spcPct val="90000"/>
              </a:lnSpc>
              <a:spcAft>
                <a:spcPts val="386"/>
              </a:spcAft>
            </a:pPr>
            <a:r>
              <a:rPr lang="tr-TR" sz="1100" b="1" spc="-1" dirty="0">
                <a:solidFill>
                  <a:srgbClr val="000000"/>
                </a:solidFill>
                <a:latin typeface="Calibri"/>
                <a:ea typeface="DejaVu Sans"/>
              </a:rPr>
              <a:t>MEHMET FURKAN GÜNDOĞDU                </a:t>
            </a:r>
            <a:endParaRPr lang="tr-TR" sz="1000" b="1" spc="-1" dirty="0">
              <a:solidFill>
                <a:srgbClr val="000000"/>
              </a:solidFill>
              <a:latin typeface="Calibri"/>
              <a:ea typeface="DejaVu Sans"/>
            </a:endParaRPr>
          </a:p>
          <a:p>
            <a:pPr algn="ctr">
              <a:lnSpc>
                <a:spcPct val="90000"/>
              </a:lnSpc>
              <a:spcAft>
                <a:spcPts val="349"/>
              </a:spcAft>
            </a:pPr>
            <a:r>
              <a:rPr lang="tr-TR" sz="1000" b="1" spc="-1" dirty="0">
                <a:solidFill>
                  <a:srgbClr val="000000"/>
                </a:solidFill>
                <a:latin typeface="Calibri"/>
                <a:ea typeface="DejaVu Sans"/>
              </a:rPr>
              <a:t>ÇED VE ÇEVRE İZİNLERİ ŞUBE MÜDÜRÜ </a:t>
            </a:r>
            <a:endParaRPr lang="tr-TR" sz="1000" spc="-1" dirty="0">
              <a:latin typeface="Arial"/>
            </a:endParaRPr>
          </a:p>
        </p:txBody>
      </p:sp>
      <p:sp>
        <p:nvSpPr>
          <p:cNvPr id="38" name="CustomShape 16"/>
          <p:cNvSpPr/>
          <p:nvPr/>
        </p:nvSpPr>
        <p:spPr>
          <a:xfrm>
            <a:off x="9048328" y="1900958"/>
            <a:ext cx="1251226" cy="55237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200" b="1" spc="-1" dirty="0">
                <a:solidFill>
                  <a:srgbClr val="000000"/>
                </a:solidFill>
                <a:latin typeface="Calibri"/>
                <a:ea typeface="DejaVu Sans"/>
              </a:rPr>
              <a:t>BAHAR BALCI</a:t>
            </a:r>
            <a:endParaRPr lang="tr-TR" sz="1200" spc="-1" dirty="0">
              <a:latin typeface="Arial"/>
            </a:endParaRPr>
          </a:p>
          <a:p>
            <a:pPr algn="ctr">
              <a:lnSpc>
                <a:spcPct val="90000"/>
              </a:lnSpc>
              <a:spcAft>
                <a:spcPts val="420"/>
              </a:spcAft>
            </a:pPr>
            <a:r>
              <a:rPr lang="tr-TR" sz="1000" b="1" spc="-1" dirty="0">
                <a:solidFill>
                  <a:srgbClr val="000000"/>
                </a:solidFill>
                <a:latin typeface="Calibri"/>
                <a:ea typeface="DejaVu Sans"/>
              </a:rPr>
              <a:t>AVUKAT </a:t>
            </a:r>
            <a:endParaRPr lang="tr-TR" sz="1000" spc="-1" dirty="0">
              <a:latin typeface="Arial"/>
            </a:endParaRPr>
          </a:p>
        </p:txBody>
      </p:sp>
      <p:cxnSp>
        <p:nvCxnSpPr>
          <p:cNvPr id="6" name="Düz Bağlayıcı 5"/>
          <p:cNvCxnSpPr>
            <a:stCxn id="153" idx="2"/>
          </p:cNvCxnSpPr>
          <p:nvPr/>
        </p:nvCxnSpPr>
        <p:spPr>
          <a:xfrm>
            <a:off x="4336355" y="2488590"/>
            <a:ext cx="10895" cy="3961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a:off x="4017492" y="2741817"/>
            <a:ext cx="282837" cy="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Düz Bağlayıcı 16"/>
          <p:cNvCxnSpPr/>
          <p:nvPr/>
        </p:nvCxnSpPr>
        <p:spPr>
          <a:xfrm>
            <a:off x="4312333" y="2938498"/>
            <a:ext cx="223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p:cNvCxnSpPr/>
          <p:nvPr/>
        </p:nvCxnSpPr>
        <p:spPr>
          <a:xfrm>
            <a:off x="4096813" y="3520410"/>
            <a:ext cx="226800" cy="453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4331595" y="3850784"/>
            <a:ext cx="203787" cy="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Düz Bağlayıcı 40"/>
          <p:cNvCxnSpPr/>
          <p:nvPr/>
        </p:nvCxnSpPr>
        <p:spPr>
          <a:xfrm flipH="1">
            <a:off x="4085533" y="4314424"/>
            <a:ext cx="238080" cy="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Düz Bağlayıcı 54"/>
          <p:cNvCxnSpPr/>
          <p:nvPr/>
        </p:nvCxnSpPr>
        <p:spPr>
          <a:xfrm>
            <a:off x="4323614" y="4765183"/>
            <a:ext cx="7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Düz Bağlayıcı 56"/>
          <p:cNvCxnSpPr/>
          <p:nvPr/>
        </p:nvCxnSpPr>
        <p:spPr>
          <a:xfrm>
            <a:off x="4323614" y="4765183"/>
            <a:ext cx="1952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Düz Bağlayıcı 59"/>
          <p:cNvCxnSpPr/>
          <p:nvPr/>
        </p:nvCxnSpPr>
        <p:spPr>
          <a:xfrm>
            <a:off x="4096813" y="5422006"/>
            <a:ext cx="226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Düz Bağlayıcı 61"/>
          <p:cNvCxnSpPr/>
          <p:nvPr/>
        </p:nvCxnSpPr>
        <p:spPr>
          <a:xfrm flipH="1">
            <a:off x="4318716" y="5743977"/>
            <a:ext cx="20010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Düz Bağlayıcı 66"/>
          <p:cNvCxnSpPr>
            <a:endCxn id="161" idx="3"/>
          </p:cNvCxnSpPr>
          <p:nvPr/>
        </p:nvCxnSpPr>
        <p:spPr>
          <a:xfrm flipH="1">
            <a:off x="4104006" y="6449682"/>
            <a:ext cx="267264" cy="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Düz Bağlayıcı 75"/>
          <p:cNvCxnSpPr>
            <a:stCxn id="153" idx="0"/>
          </p:cNvCxnSpPr>
          <p:nvPr/>
        </p:nvCxnSpPr>
        <p:spPr>
          <a:xfrm flipH="1" flipV="1">
            <a:off x="4327604" y="1733800"/>
            <a:ext cx="8751" cy="196451"/>
          </a:xfrm>
          <a:prstGeom prst="line">
            <a:avLst/>
          </a:prstGeom>
        </p:spPr>
        <p:style>
          <a:lnRef idx="1">
            <a:schemeClr val="accent1"/>
          </a:lnRef>
          <a:fillRef idx="0">
            <a:schemeClr val="accent1"/>
          </a:fillRef>
          <a:effectRef idx="0">
            <a:schemeClr val="accent1"/>
          </a:effectRef>
          <a:fontRef idx="minor">
            <a:schemeClr val="tx1"/>
          </a:fontRef>
        </p:style>
      </p:cxnSp>
      <p:pic>
        <p:nvPicPr>
          <p:cNvPr id="130" name="Picture 7"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6298034"/>
            <a:ext cx="1981200" cy="55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Düz Bağlayıcı 20"/>
          <p:cNvCxnSpPr/>
          <p:nvPr/>
        </p:nvCxnSpPr>
        <p:spPr>
          <a:xfrm flipV="1">
            <a:off x="6298651" y="1733465"/>
            <a:ext cx="1523709" cy="3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7032104" y="148627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Düz Bağlayıcı 55"/>
          <p:cNvCxnSpPr/>
          <p:nvPr/>
        </p:nvCxnSpPr>
        <p:spPr>
          <a:xfrm flipH="1">
            <a:off x="6752823" y="1698827"/>
            <a:ext cx="7430" cy="1185"/>
          </a:xfrm>
          <a:prstGeom prst="line">
            <a:avLst/>
          </a:prstGeom>
        </p:spPr>
        <p:style>
          <a:lnRef idx="1">
            <a:schemeClr val="accent1"/>
          </a:lnRef>
          <a:fillRef idx="0">
            <a:schemeClr val="accent1"/>
          </a:fillRef>
          <a:effectRef idx="0">
            <a:schemeClr val="accent1"/>
          </a:effectRef>
          <a:fontRef idx="minor">
            <a:schemeClr val="tx1"/>
          </a:fontRef>
        </p:style>
      </p:cxnSp>
      <p:sp>
        <p:nvSpPr>
          <p:cNvPr id="44" name="CustomShape 34"/>
          <p:cNvSpPr/>
          <p:nvPr/>
        </p:nvSpPr>
        <p:spPr>
          <a:xfrm>
            <a:off x="6957862" y="2951755"/>
            <a:ext cx="1736611" cy="66240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000" b="1" spc="-1" dirty="0">
                <a:solidFill>
                  <a:srgbClr val="000000"/>
                </a:solidFill>
                <a:latin typeface="Calibri"/>
                <a:ea typeface="DejaVu Sans"/>
              </a:rPr>
              <a:t>MİLLİ EMLAK MÜDÜR YARD.</a:t>
            </a:r>
            <a:endParaRPr lang="tr-TR" sz="1000" spc="-1" dirty="0">
              <a:latin typeface="Arial"/>
            </a:endParaRPr>
          </a:p>
        </p:txBody>
      </p:sp>
      <p:cxnSp>
        <p:nvCxnSpPr>
          <p:cNvPr id="12" name="Düz Bağlayıcı 11"/>
          <p:cNvCxnSpPr/>
          <p:nvPr/>
        </p:nvCxnSpPr>
        <p:spPr>
          <a:xfrm flipV="1">
            <a:off x="6294438" y="1398147"/>
            <a:ext cx="0" cy="335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p:nvPr/>
        </p:nvCxnSpPr>
        <p:spPr>
          <a:xfrm flipV="1">
            <a:off x="6294438" y="1565972"/>
            <a:ext cx="33795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Düz Bağlayıcı 27"/>
          <p:cNvCxnSpPr>
            <a:stCxn id="38" idx="0"/>
          </p:cNvCxnSpPr>
          <p:nvPr/>
        </p:nvCxnSpPr>
        <p:spPr>
          <a:xfrm flipV="1">
            <a:off x="9673941" y="1565973"/>
            <a:ext cx="0" cy="3349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Düz Bağlayıcı 30"/>
          <p:cNvCxnSpPr>
            <a:stCxn id="169" idx="0"/>
          </p:cNvCxnSpPr>
          <p:nvPr/>
        </p:nvCxnSpPr>
        <p:spPr>
          <a:xfrm flipH="1" flipV="1">
            <a:off x="7822360" y="1733463"/>
            <a:ext cx="1" cy="1674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Düz Bağlayıcı 34"/>
          <p:cNvCxnSpPr>
            <a:stCxn id="169" idx="2"/>
            <a:endCxn id="44" idx="0"/>
          </p:cNvCxnSpPr>
          <p:nvPr/>
        </p:nvCxnSpPr>
        <p:spPr>
          <a:xfrm>
            <a:off x="7822361" y="2446916"/>
            <a:ext cx="3807" cy="504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Düz Bağlayıcı 36"/>
          <p:cNvCxnSpPr>
            <a:stCxn id="44" idx="2"/>
            <a:endCxn id="171" idx="0"/>
          </p:cNvCxnSpPr>
          <p:nvPr/>
        </p:nvCxnSpPr>
        <p:spPr>
          <a:xfrm>
            <a:off x="7826167" y="3614163"/>
            <a:ext cx="0" cy="450234"/>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Resim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47" name="Resim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223202913"/>
      </p:ext>
    </p:extLst>
  </p:cSld>
  <p:clrMapOvr>
    <a:masterClrMapping/>
  </p:clrMapOvr>
  <p:transition>
    <p:wip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621982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1722439" y="1841501"/>
            <a:ext cx="8567737" cy="1414233"/>
          </a:xfrm>
          <a:prstGeom prst="rect">
            <a:avLst/>
          </a:prstGeom>
        </p:spPr>
        <p:txBody>
          <a:bodyPr>
            <a:spAutoFit/>
          </a:bodyPr>
          <a:lstStyle/>
          <a:p>
            <a:pPr algn="just">
              <a:spcBef>
                <a:spcPct val="20000"/>
              </a:spcBef>
              <a:buClr>
                <a:srgbClr val="8D89A4"/>
              </a:buClr>
              <a:buSzPct val="95000"/>
              <a:defRPr/>
            </a:pPr>
            <a:r>
              <a:rPr lang="tr-TR" altLang="tr-TR" sz="1600" b="1" kern="0" dirty="0">
                <a:solidFill>
                  <a:srgbClr val="FF0000"/>
                </a:solidFill>
                <a:cs typeface="Times New Roman" panose="02020603050405020304" pitchFamily="18" charset="0"/>
              </a:rPr>
              <a:t>İMAR BARIŞI KAPSAMINDA YAPILAN ÇALIŞMALAR;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3194 sayılı İmar Kanununa eklenen geçici 16. madde kapsamında “Yapı Kayıt Belgesi” verilmesine ilişkin Usul ve Esaslar 06 Haziran 2018 tarih 30443 sayılı Resmi </a:t>
            </a:r>
            <a:r>
              <a:rPr lang="tr-TR" sz="1300" b="1" dirty="0" err="1">
                <a:latin typeface="+mj-lt"/>
              </a:rPr>
              <a:t>Gazete’de</a:t>
            </a:r>
            <a:r>
              <a:rPr lang="tr-TR" sz="1300" b="1" dirty="0">
                <a:latin typeface="+mj-lt"/>
              </a:rPr>
              <a:t> yayımlanarak yürürlüğe girmiştir. 31/12/2017 tarihinden önce mevzuata aykırı olarak yapılmış yapıların kayıt altına alınmasını sağlayan düzenlemede başvuru süresi 30 Haziran 2019 tarihidir. </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mj-lt"/>
              </a:rPr>
              <a:t>31 Aralık 2020 tarihi itibariyle, İlimiz genelinde oluşturulan belge sayısı ve ödeme tutarı aşağıda belirtilmiştir.</a:t>
            </a:r>
          </a:p>
        </p:txBody>
      </p:sp>
      <p:pic>
        <p:nvPicPr>
          <p:cNvPr id="51207" name="Resi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860801"/>
            <a:ext cx="8591550" cy="13954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514633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pic>
        <p:nvPicPr>
          <p:cNvPr id="52230"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3163" y="1806575"/>
            <a:ext cx="7296150" cy="4248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1698626" y="1522413"/>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YAPI KAYIT BELGESİ SAYILARI VE DAĞILIM TABLOSU</a:t>
            </a: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130274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pic>
        <p:nvPicPr>
          <p:cNvPr id="6" name="Picture 7" descr="\\P08DINCERYOLACA\database_1\010_kultur_ve_tabiat_varliklari\20092013_trabzon kültür tabiat varlıklarına\ardanuç_cehennem deresi_adakale\DSC_0215.JPG"/>
          <p:cNvPicPr>
            <a:picLocks noChangeAspect="1" noChangeArrowheads="1"/>
          </p:cNvPicPr>
          <p:nvPr/>
        </p:nvPicPr>
        <p:blipFill>
          <a:blip r:embed="rId3"/>
          <a:srcRect/>
          <a:stretch>
            <a:fillRect/>
          </a:stretch>
        </p:blipFill>
        <p:spPr bwMode="auto">
          <a:xfrm>
            <a:off x="1873250" y="1885951"/>
            <a:ext cx="3162300" cy="4289425"/>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
        <p:nvSpPr>
          <p:cNvPr id="2" name="Dikdörtgen 1"/>
          <p:cNvSpPr/>
          <p:nvPr/>
        </p:nvSpPr>
        <p:spPr>
          <a:xfrm>
            <a:off x="5159376" y="1792288"/>
            <a:ext cx="5356225" cy="3730252"/>
          </a:xfrm>
          <a:prstGeom prst="rect">
            <a:avLst/>
          </a:prstGeom>
        </p:spPr>
        <p:txBody>
          <a:bodyPr>
            <a:spAutoFit/>
          </a:bodyPr>
          <a:lstStyle/>
          <a:p>
            <a:pPr>
              <a:lnSpc>
                <a:spcPct val="70000"/>
              </a:lnSpc>
              <a:spcBef>
                <a:spcPct val="20000"/>
              </a:spcBef>
              <a:buClr>
                <a:srgbClr val="8D89A4"/>
              </a:buClr>
              <a:buSzPct val="95000"/>
              <a:buFont typeface="Wingdings" pitchFamily="2" charset="2"/>
              <a:buNone/>
              <a:defRPr/>
            </a:pPr>
            <a:r>
              <a:rPr lang="tr-TR" sz="1200" b="1" u="sng" dirty="0">
                <a:solidFill>
                  <a:srgbClr val="0000FF"/>
                </a:solidFill>
                <a:latin typeface="+mj-lt"/>
              </a:rPr>
              <a:t>Artvin Ardanuç Cehennem Deresi Kanyonu</a:t>
            </a:r>
          </a:p>
          <a:p>
            <a:pPr algn="just">
              <a:lnSpc>
                <a:spcPct val="150000"/>
              </a:lnSpc>
              <a:spcBef>
                <a:spcPct val="20000"/>
              </a:spcBef>
              <a:buClr>
                <a:srgbClr val="8D89A4"/>
              </a:buClr>
              <a:buSzPct val="95000"/>
              <a:buFont typeface="Wingdings" pitchFamily="2" charset="2"/>
              <a:buNone/>
              <a:defRPr/>
            </a:pPr>
            <a:r>
              <a:rPr lang="tr-TR" sz="1200" b="1" u="sng" dirty="0">
                <a:latin typeface="+mj-lt"/>
              </a:rPr>
              <a:t>Sit durumu:</a:t>
            </a:r>
            <a:r>
              <a:rPr lang="tr-TR" sz="1200" b="1" dirty="0">
                <a:latin typeface="+mj-lt"/>
              </a:rPr>
              <a:t> Nitelikli Doğal Koruma Alanı</a:t>
            </a:r>
          </a:p>
          <a:p>
            <a:pPr algn="just">
              <a:lnSpc>
                <a:spcPct val="150000"/>
              </a:lnSpc>
              <a:spcBef>
                <a:spcPct val="20000"/>
              </a:spcBef>
              <a:buClr>
                <a:srgbClr val="8D89A4"/>
              </a:buClr>
              <a:buSzPct val="95000"/>
              <a:buFont typeface="Wingdings" pitchFamily="2" charset="2"/>
              <a:buNone/>
              <a:defRPr/>
            </a:pPr>
            <a:r>
              <a:rPr lang="tr-TR" sz="1200" b="1" u="sng" dirty="0">
                <a:latin typeface="+mj-lt"/>
              </a:rPr>
              <a:t>Karar Tarihi: </a:t>
            </a:r>
            <a:r>
              <a:rPr lang="tr-TR" sz="1200" b="1" dirty="0">
                <a:latin typeface="+mj-lt"/>
              </a:rPr>
              <a:t>27/04/2018 tarih 76050 sayılı Makam Olur’u.</a:t>
            </a:r>
          </a:p>
          <a:p>
            <a:pPr algn="just">
              <a:lnSpc>
                <a:spcPct val="150000"/>
              </a:lnSpc>
              <a:spcBef>
                <a:spcPct val="20000"/>
              </a:spcBef>
              <a:buClr>
                <a:srgbClr val="8D89A4"/>
              </a:buClr>
              <a:buSzPct val="95000"/>
              <a:buFont typeface="Wingdings" pitchFamily="2" charset="2"/>
              <a:buNone/>
              <a:defRPr/>
            </a:pPr>
            <a:r>
              <a:rPr lang="tr-TR" sz="1200" b="1" u="sng" dirty="0">
                <a:latin typeface="+mj-lt"/>
              </a:rPr>
              <a:t>Yüzölçümü:</a:t>
            </a:r>
            <a:r>
              <a:rPr lang="tr-TR" sz="1200" b="1" dirty="0">
                <a:latin typeface="+mj-lt"/>
              </a:rPr>
              <a:t> Yaklaşık 1,68 km² . </a:t>
            </a:r>
          </a:p>
          <a:p>
            <a:pPr algn="just">
              <a:lnSpc>
                <a:spcPct val="150000"/>
              </a:lnSpc>
              <a:spcBef>
                <a:spcPct val="20000"/>
              </a:spcBef>
              <a:buClr>
                <a:srgbClr val="8D89A4"/>
              </a:buClr>
              <a:buSzPct val="95000"/>
              <a:buFont typeface="Wingdings" pitchFamily="2" charset="2"/>
              <a:buNone/>
              <a:defRPr/>
            </a:pPr>
            <a:r>
              <a:rPr lang="tr-TR" sz="1200" b="1" u="sng" dirty="0">
                <a:latin typeface="+mj-lt"/>
              </a:rPr>
              <a:t>Niteliği:</a:t>
            </a:r>
            <a:r>
              <a:rPr lang="tr-TR" sz="1200" b="1" dirty="0">
                <a:latin typeface="+mj-lt"/>
              </a:rPr>
              <a:t> İçerisinde özel mülkiyete konu parsel bulunmamaktadır.  Doğal yollardan oluşmuş kanyon ve kaya yapıları içermesinden ötürü koruma alanı olarak belirlenmiştir.</a:t>
            </a:r>
          </a:p>
          <a:p>
            <a:pPr algn="just">
              <a:lnSpc>
                <a:spcPct val="150000"/>
              </a:lnSpc>
              <a:spcBef>
                <a:spcPct val="20000"/>
              </a:spcBef>
              <a:buClr>
                <a:srgbClr val="8D89A4"/>
              </a:buClr>
              <a:buSzPct val="95000"/>
              <a:buFont typeface="Wingdings" pitchFamily="2" charset="2"/>
              <a:buNone/>
              <a:defRPr/>
            </a:pPr>
            <a:r>
              <a:rPr lang="tr-TR" sz="1200" b="1" u="sng" dirty="0">
                <a:latin typeface="+mj-lt"/>
              </a:rPr>
              <a:t>Özellikleri:</a:t>
            </a:r>
            <a:r>
              <a:rPr lang="tr-TR" sz="1200" b="1" dirty="0">
                <a:latin typeface="+mj-lt"/>
              </a:rPr>
              <a:t> Cehennem Deresi Kanyonu, Artvin’in Ardanuç ilçesine bağlıdır. İlçe merkezine uzaklığı 7 km olup, Artvin- Ardanuç karayolunun 25. km’sindedir. Cehennem Deresi tipik bir kanyon vadidir. 500 m. uzunluğunda, 70 m. genişliğinde ve 6 m. derinliğindedir. Amerika’nın Arizona eyaletine bağlı bulunan Grand Canyon’dan (Büyük Kanyon) sonra dünyanın en büyük ikinci kanyonudur. Akarsuların volkanik kayaları oymasıyla oluşan, duvarları 100-150 m yükseklikteki kanyon, kıvrım kıvrım, ıssız ve haşmetli bir şekilde devam etmektedir.</a:t>
            </a:r>
          </a:p>
        </p:txBody>
      </p:sp>
      <p:sp>
        <p:nvSpPr>
          <p:cNvPr id="9" name="Rectangle 2"/>
          <p:cNvSpPr txBox="1">
            <a:spLocks noChangeArrowheads="1"/>
          </p:cNvSpPr>
          <p:nvPr/>
        </p:nvSpPr>
        <p:spPr>
          <a:xfrm>
            <a:off x="1631951" y="1401764"/>
            <a:ext cx="8785225" cy="29368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TVK KAPSAMINDA ARTVİN İLİ SINIRLARI İÇERİSİNDE YER ALAN TABİAT VARKLIKLARI</a:t>
            </a:r>
          </a:p>
        </p:txBody>
      </p:sp>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3589586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5186364" y="1879600"/>
            <a:ext cx="4537075" cy="3733330"/>
          </a:xfrm>
          <a:prstGeom prst="rect">
            <a:avLst/>
          </a:prstGeom>
        </p:spPr>
        <p:txBody>
          <a:bodyPr>
            <a:spAutoFit/>
          </a:bodyPr>
          <a:lstStyle/>
          <a:p>
            <a:pPr>
              <a:lnSpc>
                <a:spcPct val="70000"/>
              </a:lnSpc>
              <a:spcBef>
                <a:spcPct val="20000"/>
              </a:spcBef>
              <a:buClr>
                <a:srgbClr val="8D89A4"/>
              </a:buClr>
              <a:buSzPct val="95000"/>
              <a:buFont typeface="Wingdings" pitchFamily="2" charset="2"/>
              <a:buNone/>
              <a:defRPr/>
            </a:pPr>
            <a:r>
              <a:rPr lang="tr-TR" sz="1400" b="1" u="sng" dirty="0">
                <a:solidFill>
                  <a:srgbClr val="0000FF"/>
                </a:solidFill>
                <a:latin typeface="+mj-lt"/>
              </a:rPr>
              <a:t>Artvin Yusufeli Altıparmak Köyü</a:t>
            </a:r>
          </a:p>
          <a:p>
            <a:pPr algn="just">
              <a:lnSpc>
                <a:spcPct val="150000"/>
              </a:lnSpc>
              <a:spcBef>
                <a:spcPct val="20000"/>
              </a:spcBef>
              <a:buClr>
                <a:srgbClr val="8D89A4"/>
              </a:buClr>
              <a:buSzPct val="95000"/>
              <a:buFont typeface="Wingdings" pitchFamily="2" charset="2"/>
              <a:buNone/>
              <a:defRPr/>
            </a:pPr>
            <a:r>
              <a:rPr lang="tr-TR" sz="1400" b="1" u="sng" dirty="0">
                <a:latin typeface="+mj-lt"/>
              </a:rPr>
              <a:t>Sit durumu: </a:t>
            </a:r>
            <a:r>
              <a:rPr lang="tr-TR" sz="1400" b="1" dirty="0">
                <a:latin typeface="+mj-lt"/>
              </a:rPr>
              <a:t>Nitelikli Doğal Koruma Alanı ile Sürdürülebilir Koruma ve Kontrollü Kul. Alanı </a:t>
            </a:r>
          </a:p>
          <a:p>
            <a:pPr algn="just">
              <a:lnSpc>
                <a:spcPct val="150000"/>
              </a:lnSpc>
              <a:spcBef>
                <a:spcPct val="20000"/>
              </a:spcBef>
              <a:buClr>
                <a:srgbClr val="8D89A4"/>
              </a:buClr>
              <a:buSzPct val="95000"/>
              <a:buFont typeface="Wingdings" pitchFamily="2" charset="2"/>
              <a:buNone/>
              <a:defRPr/>
            </a:pPr>
            <a:r>
              <a:rPr lang="tr-TR" sz="1400" b="1" u="sng" dirty="0">
                <a:latin typeface="+mj-lt"/>
              </a:rPr>
              <a:t>Karar Tarihi: </a:t>
            </a:r>
            <a:r>
              <a:rPr lang="tr-TR" sz="1400" b="1" dirty="0">
                <a:latin typeface="+mj-lt"/>
              </a:rPr>
              <a:t>06.02.2013 tarih 1287 sayı(1. Kısım).</a:t>
            </a:r>
          </a:p>
          <a:p>
            <a:pPr algn="just">
              <a:lnSpc>
                <a:spcPct val="150000"/>
              </a:lnSpc>
              <a:spcBef>
                <a:spcPct val="20000"/>
              </a:spcBef>
              <a:buClr>
                <a:srgbClr val="8D89A4"/>
              </a:buClr>
              <a:buSzPct val="95000"/>
              <a:buFont typeface="Wingdings" pitchFamily="2" charset="2"/>
              <a:buNone/>
              <a:defRPr/>
            </a:pPr>
            <a:r>
              <a:rPr lang="tr-TR" sz="1400" b="1" dirty="0">
                <a:latin typeface="+mj-lt"/>
              </a:rPr>
              <a:t>	      30.04.2014 tarih (2. Kısım)</a:t>
            </a:r>
          </a:p>
          <a:p>
            <a:pPr algn="just">
              <a:lnSpc>
                <a:spcPct val="150000"/>
              </a:lnSpc>
              <a:spcBef>
                <a:spcPct val="20000"/>
              </a:spcBef>
              <a:buClr>
                <a:srgbClr val="8D89A4"/>
              </a:buClr>
              <a:buSzPct val="95000"/>
              <a:buFont typeface="Wingdings" pitchFamily="2" charset="2"/>
              <a:buNone/>
              <a:defRPr/>
            </a:pPr>
            <a:r>
              <a:rPr lang="tr-TR" sz="1400" b="1" u="sng" dirty="0">
                <a:latin typeface="+mj-lt"/>
              </a:rPr>
              <a:t>Yüzölçümü:</a:t>
            </a:r>
            <a:r>
              <a:rPr lang="tr-TR" sz="1400" b="1" dirty="0">
                <a:latin typeface="+mj-lt"/>
              </a:rPr>
              <a:t> 119 km² </a:t>
            </a:r>
            <a:r>
              <a:rPr lang="tr-TR" sz="1400" b="1" dirty="0" err="1">
                <a:latin typeface="+mj-lt"/>
              </a:rPr>
              <a:t>Nit</a:t>
            </a:r>
            <a:r>
              <a:rPr lang="tr-TR" sz="1400" b="1" dirty="0">
                <a:latin typeface="+mj-lt"/>
              </a:rPr>
              <a:t>. Doğal Kor. Alanı,          </a:t>
            </a:r>
          </a:p>
          <a:p>
            <a:pPr algn="just">
              <a:lnSpc>
                <a:spcPct val="150000"/>
              </a:lnSpc>
              <a:spcBef>
                <a:spcPct val="20000"/>
              </a:spcBef>
              <a:buClr>
                <a:srgbClr val="8D89A4"/>
              </a:buClr>
              <a:buSzPct val="95000"/>
              <a:buFont typeface="Wingdings" pitchFamily="2" charset="2"/>
              <a:buNone/>
              <a:defRPr/>
            </a:pPr>
            <a:r>
              <a:rPr lang="tr-TR" sz="1400" b="1" dirty="0">
                <a:latin typeface="+mj-lt"/>
              </a:rPr>
              <a:t>3 km² Sürdürülebilir Kor. ve Kont. Kul. Alanı </a:t>
            </a:r>
          </a:p>
          <a:p>
            <a:pPr algn="just">
              <a:lnSpc>
                <a:spcPct val="150000"/>
              </a:lnSpc>
              <a:spcBef>
                <a:spcPct val="20000"/>
              </a:spcBef>
              <a:buClr>
                <a:srgbClr val="8D89A4"/>
              </a:buClr>
              <a:buSzPct val="95000"/>
              <a:defRPr/>
            </a:pPr>
            <a:r>
              <a:rPr lang="tr-TR" sz="1400" b="1" dirty="0">
                <a:latin typeface="+mj-lt"/>
              </a:rPr>
              <a:t>Alanın 114 km² </a:t>
            </a:r>
            <a:r>
              <a:rPr lang="tr-TR" sz="1400" b="1" dirty="0" err="1">
                <a:latin typeface="+mj-lt"/>
              </a:rPr>
              <a:t>lik</a:t>
            </a:r>
            <a:r>
              <a:rPr lang="tr-TR" sz="1400" b="1" dirty="0">
                <a:latin typeface="+mj-lt"/>
              </a:rPr>
              <a:t> kısmı Orman mülkiyetinde olup, Nitelikli Doğal Koruma alanı, 5 km² </a:t>
            </a:r>
            <a:r>
              <a:rPr lang="tr-TR" sz="1400" b="1" dirty="0" err="1">
                <a:latin typeface="+mj-lt"/>
              </a:rPr>
              <a:t>lik</a:t>
            </a:r>
            <a:r>
              <a:rPr lang="tr-TR" sz="1400" b="1" dirty="0">
                <a:latin typeface="+mj-lt"/>
              </a:rPr>
              <a:t> kısmı ise özel mülkiyete konu olup, Sürdürülebilir Koruma ve kontrollü Kullanım Alanı olarak tescillenmiştir.</a:t>
            </a:r>
          </a:p>
        </p:txBody>
      </p:sp>
      <p:sp>
        <p:nvSpPr>
          <p:cNvPr id="9" name="Rectangle 2"/>
          <p:cNvSpPr txBox="1">
            <a:spLocks noChangeArrowheads="1"/>
          </p:cNvSpPr>
          <p:nvPr/>
        </p:nvSpPr>
        <p:spPr>
          <a:xfrm>
            <a:off x="1631951" y="1401764"/>
            <a:ext cx="8785225" cy="29368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TVK KAPSAMINDA ARTVİN İLİ SINIRLARI İÇERİSİNDE YER ALAN TABİAT VARKLIKLARI</a:t>
            </a:r>
          </a:p>
        </p:txBody>
      </p:sp>
      <p:pic>
        <p:nvPicPr>
          <p:cNvPr id="10" name="Picture 2" descr="\\P08DINCERYOLACA\database_1\010_kultur_ve_tabiat_varliklari\20092013_trabzon kültür tabiat varlıklarına\yusufeli_barhal_altıparmak\DSC_0121.JPG"/>
          <p:cNvPicPr>
            <a:picLocks noChangeAspect="1" noChangeArrowheads="1"/>
          </p:cNvPicPr>
          <p:nvPr/>
        </p:nvPicPr>
        <p:blipFill>
          <a:blip r:embed="rId3"/>
          <a:srcRect/>
          <a:stretch>
            <a:fillRect/>
          </a:stretch>
        </p:blipFill>
        <p:spPr bwMode="auto">
          <a:xfrm>
            <a:off x="1703389" y="1833563"/>
            <a:ext cx="3303587" cy="231616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1" name="Picture 3" descr="\\P08DINCERYOLACA\database_1\010_kultur_ve_tabiat_varliklari\20092013_trabzon kültür tabiat varlıklarına\yusufeli_barhal_altıparmak\DSC_0132.JPG"/>
          <p:cNvPicPr>
            <a:picLocks noChangeAspect="1" noChangeArrowheads="1"/>
          </p:cNvPicPr>
          <p:nvPr/>
        </p:nvPicPr>
        <p:blipFill>
          <a:blip r:embed="rId4"/>
          <a:srcRect/>
          <a:stretch>
            <a:fillRect/>
          </a:stretch>
        </p:blipFill>
        <p:spPr bwMode="auto">
          <a:xfrm>
            <a:off x="1703389" y="4451351"/>
            <a:ext cx="3303587" cy="2244725"/>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459070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5187951" y="1911351"/>
            <a:ext cx="4537075" cy="2634567"/>
          </a:xfrm>
          <a:prstGeom prst="rect">
            <a:avLst/>
          </a:prstGeom>
        </p:spPr>
        <p:txBody>
          <a:bodyPr>
            <a:spAutoFit/>
          </a:bodyPr>
          <a:lstStyle/>
          <a:p>
            <a:pPr>
              <a:lnSpc>
                <a:spcPct val="70000"/>
              </a:lnSpc>
              <a:spcBef>
                <a:spcPct val="20000"/>
              </a:spcBef>
              <a:buClr>
                <a:srgbClr val="8D89A4"/>
              </a:buClr>
              <a:buSzPct val="95000"/>
              <a:defRPr/>
            </a:pPr>
            <a:r>
              <a:rPr lang="tr-TR" sz="1400" b="1" u="sng" dirty="0">
                <a:solidFill>
                  <a:srgbClr val="0000FF"/>
                </a:solidFill>
                <a:latin typeface="+mj-lt"/>
              </a:rPr>
              <a:t>Artvin Şavşat Meydancık Köyü</a:t>
            </a:r>
          </a:p>
          <a:p>
            <a:pPr algn="just">
              <a:lnSpc>
                <a:spcPct val="150000"/>
              </a:lnSpc>
              <a:spcBef>
                <a:spcPct val="20000"/>
              </a:spcBef>
              <a:buClr>
                <a:srgbClr val="8D89A4"/>
              </a:buClr>
              <a:buSzPct val="95000"/>
              <a:buFont typeface="Wingdings" pitchFamily="2" charset="2"/>
              <a:buNone/>
              <a:defRPr/>
            </a:pPr>
            <a:r>
              <a:rPr lang="tr-TR" sz="1400" b="1" u="sng" dirty="0">
                <a:latin typeface="+mj-lt"/>
              </a:rPr>
              <a:t>Sit durumu: </a:t>
            </a:r>
            <a:r>
              <a:rPr lang="tr-TR" sz="1400" b="1" dirty="0">
                <a:latin typeface="+mj-lt"/>
              </a:rPr>
              <a:t>1. Derece Sit Alan ile 3. Derece Sit Alanı </a:t>
            </a:r>
          </a:p>
          <a:p>
            <a:pPr algn="just">
              <a:lnSpc>
                <a:spcPct val="150000"/>
              </a:lnSpc>
              <a:spcBef>
                <a:spcPct val="20000"/>
              </a:spcBef>
              <a:buClr>
                <a:srgbClr val="8D89A4"/>
              </a:buClr>
              <a:buSzPct val="95000"/>
              <a:buFont typeface="Wingdings" pitchFamily="2" charset="2"/>
              <a:buNone/>
              <a:defRPr/>
            </a:pPr>
            <a:r>
              <a:rPr lang="tr-TR" sz="1400" b="1" u="sng" dirty="0">
                <a:latin typeface="+mj-lt"/>
              </a:rPr>
              <a:t>Karar Tarihi: </a:t>
            </a:r>
            <a:r>
              <a:rPr lang="tr-TR" sz="1400" b="1" dirty="0">
                <a:latin typeface="+mj-lt"/>
              </a:rPr>
              <a:t>04/08/2010 tarih 2853 sayı.</a:t>
            </a:r>
          </a:p>
          <a:p>
            <a:pPr algn="just">
              <a:lnSpc>
                <a:spcPct val="150000"/>
              </a:lnSpc>
              <a:spcBef>
                <a:spcPct val="20000"/>
              </a:spcBef>
              <a:buClr>
                <a:srgbClr val="8D89A4"/>
              </a:buClr>
              <a:buSzPct val="95000"/>
              <a:buFont typeface="Wingdings" pitchFamily="2" charset="2"/>
              <a:buNone/>
              <a:defRPr/>
            </a:pPr>
            <a:r>
              <a:rPr lang="tr-TR" sz="1400" b="1" u="sng" dirty="0">
                <a:latin typeface="+mj-lt"/>
              </a:rPr>
              <a:t>Yüzölçümü:</a:t>
            </a:r>
            <a:r>
              <a:rPr lang="tr-TR" sz="1400" b="1" dirty="0">
                <a:latin typeface="+mj-lt"/>
              </a:rPr>
              <a:t> Yaklaşık toplamda 72,3 km² Alanda tescile konu olmayan Orman mülkiyetindeki parseller Nitelikli doğal Koruma alanı, Özel mülkiyete konu parseller ise Sürdürülebilir Koruma ve Kontrollü Kullanım Alanı niteliğindedir. Yusufeli Altıparmak Vadisi ile benzer özellikte bir alandır.</a:t>
            </a:r>
          </a:p>
        </p:txBody>
      </p:sp>
      <p:sp>
        <p:nvSpPr>
          <p:cNvPr id="9" name="Rectangle 2"/>
          <p:cNvSpPr txBox="1">
            <a:spLocks noChangeArrowheads="1"/>
          </p:cNvSpPr>
          <p:nvPr/>
        </p:nvSpPr>
        <p:spPr>
          <a:xfrm>
            <a:off x="1631951" y="1401764"/>
            <a:ext cx="8785225" cy="29368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TVK KAPSAMINDA ARTVİN İLİ SINIRLARI İÇERİSİNDE YER ALAN TABİAT VARKLIKLARI</a:t>
            </a:r>
          </a:p>
        </p:txBody>
      </p:sp>
      <p:pic>
        <p:nvPicPr>
          <p:cNvPr id="12" name="Picture 2" descr="\\P08DINCERYOLACA\database_1\010_kultur_ve_tabiat_varliklari\20092013_trabzon kültür tabiat varlıklarına\şavşat_meydancık\134D5100\60.JPG"/>
          <p:cNvPicPr>
            <a:picLocks noChangeAspect="1" noChangeArrowheads="1"/>
          </p:cNvPicPr>
          <p:nvPr/>
        </p:nvPicPr>
        <p:blipFill>
          <a:blip r:embed="rId3"/>
          <a:srcRect/>
          <a:stretch>
            <a:fillRect/>
          </a:stretch>
        </p:blipFill>
        <p:spPr bwMode="auto">
          <a:xfrm>
            <a:off x="1703389" y="1887539"/>
            <a:ext cx="3305175"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p:cNvPicPr>
            <a:picLocks noChangeAspect="1" noChangeArrowheads="1"/>
          </p:cNvPicPr>
          <p:nvPr/>
        </p:nvPicPr>
        <p:blipFill>
          <a:blip r:embed="rId4"/>
          <a:srcRect/>
          <a:stretch>
            <a:fillRect/>
          </a:stretch>
        </p:blipFill>
        <p:spPr bwMode="auto">
          <a:xfrm>
            <a:off x="1768475" y="4338638"/>
            <a:ext cx="3240088"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 y="137039"/>
            <a:ext cx="1334374" cy="1288716"/>
          </a:xfrm>
          <a:prstGeom prst="rect">
            <a:avLst/>
          </a:prstGeom>
        </p:spPr>
      </p:pic>
      <p:pic>
        <p:nvPicPr>
          <p:cNvPr id="11" name="Resi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570068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İMAR PLANLAMA ŞUBE MÜDÜRLÜĞÜ</a:t>
            </a:r>
          </a:p>
        </p:txBody>
      </p:sp>
      <p:sp>
        <p:nvSpPr>
          <p:cNvPr id="2" name="Dikdörtgen 1"/>
          <p:cNvSpPr/>
          <p:nvPr/>
        </p:nvSpPr>
        <p:spPr>
          <a:xfrm>
            <a:off x="2063751" y="1628775"/>
            <a:ext cx="7561263" cy="2934650"/>
          </a:xfrm>
          <a:prstGeom prst="rect">
            <a:avLst/>
          </a:prstGeom>
        </p:spPr>
        <p:txBody>
          <a:bodyPr>
            <a:spAutoFit/>
          </a:bodyPr>
          <a:lstStyle/>
          <a:p>
            <a:pPr eaLnBrk="1" hangingPunct="1">
              <a:defRPr/>
            </a:pPr>
            <a:r>
              <a:rPr lang="tr-TR" altLang="tr-TR" sz="1600" b="1" kern="0" dirty="0">
                <a:solidFill>
                  <a:srgbClr val="0000FF"/>
                </a:solidFill>
                <a:cs typeface="Times New Roman" panose="02020603050405020304" pitchFamily="18" charset="0"/>
              </a:rPr>
              <a:t>KORUNAN ALANLARDA YAPILAN ÇALIŞMALAR;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latin typeface="+mj-lt"/>
              </a:rPr>
              <a:t>Ardanuç ve Şavşat ilçelerinde mevcut sit alanlarının yeniden derecelendirilmesine esas Ekolojik Temelli Bilimsel Araştırma Rapor çalışmaları tamamlanmış, Ardanuç ilçesinde 1. derece sit alanı nitelikli doğal koruma alanı olarak belirlenmiştir.  Şavşat ilçesindeki mevcut sit statüsünün yeni koruma statüsü teklifi henüz onaylanmamıştır.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latin typeface="+mj-lt"/>
              </a:rPr>
              <a:t>Yine Ekolojik Temelli Bilimsel Araştırma Raporu doğrultusunda potansiyel sit alanı olabilecek Borçka-Camili, Hopa - Esenkıyı, Arhavi - Çifteköprü mevkiilerinde teknik inceleme gezileri tamamlanmıştır.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latin typeface="+mj-lt"/>
              </a:rPr>
              <a:t>Ardanuç Cehennem Deresi ve Kanyonu Orman ve su İşleri Bakanlığı Milli Parklar Genel Müdürlüğü 12. Bölge Müdürlüğü Artvin Şube Müdürlüğünce Tabiat Koruma Alanı ilan edilmiştir.</a:t>
            </a:r>
          </a:p>
          <a:p>
            <a:pPr marL="285750" indent="-285750" algn="just">
              <a:lnSpc>
                <a:spcPct val="120000"/>
              </a:lnSpc>
              <a:spcBef>
                <a:spcPts val="300"/>
              </a:spcBef>
              <a:spcAft>
                <a:spcPts val="300"/>
              </a:spcAft>
              <a:buClr>
                <a:srgbClr val="8D89A4"/>
              </a:buClr>
              <a:buSzPct val="95000"/>
              <a:buFont typeface="Arial" panose="020B0604020202020204" pitchFamily="34" charset="0"/>
              <a:buChar char="•"/>
              <a:defRPr/>
            </a:pPr>
            <a:r>
              <a:rPr lang="tr-TR" sz="1400" b="1" dirty="0">
                <a:latin typeface="+mj-lt"/>
              </a:rPr>
              <a:t>İlgili Kurum ve Kuruluşlardan alınan doğal sit görüşü sayısı  97 adettir. </a:t>
            </a:r>
            <a:endParaRPr lang="tr-TR" sz="1200" b="1" dirty="0">
              <a:latin typeface="+mj-lt"/>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549503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latin typeface="Arial" panose="020B0604020202020204" pitchFamily="34" charset="0"/>
                <a:cs typeface="Arial" panose="020B0604020202020204" pitchFamily="34" charset="0"/>
              </a:rPr>
              <a:t>MİLLİ EMLAK MÜDÜRLÜĞÜ</a:t>
            </a:r>
          </a:p>
        </p:txBody>
      </p:sp>
      <p:pic>
        <p:nvPicPr>
          <p:cNvPr id="79878" name="Picture 10" descr="C:\Users\Lenovo\Desktop\M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189" y="1466850"/>
            <a:ext cx="8734425"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927966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MİLLİ EMLAK MÜDÜRLÜĞÜ</a:t>
            </a:r>
          </a:p>
        </p:txBody>
      </p:sp>
      <p:graphicFrame>
        <p:nvGraphicFramePr>
          <p:cNvPr id="7" name="Table 2"/>
          <p:cNvGraphicFramePr>
            <a:graphicFrameLocks noGrp="1"/>
          </p:cNvGraphicFramePr>
          <p:nvPr/>
        </p:nvGraphicFramePr>
        <p:xfrm>
          <a:off x="1881188" y="1916113"/>
          <a:ext cx="8394700" cy="4152900"/>
        </p:xfrm>
        <a:graphic>
          <a:graphicData uri="http://schemas.openxmlformats.org/drawingml/2006/table">
            <a:tbl>
              <a:tblPr/>
              <a:tblGrid>
                <a:gridCol w="1598612">
                  <a:extLst>
                    <a:ext uri="{9D8B030D-6E8A-4147-A177-3AD203B41FA5}">
                      <a16:colId xmlns:a16="http://schemas.microsoft.com/office/drawing/2014/main" val="20000"/>
                    </a:ext>
                  </a:extLst>
                </a:gridCol>
                <a:gridCol w="2598738">
                  <a:extLst>
                    <a:ext uri="{9D8B030D-6E8A-4147-A177-3AD203B41FA5}">
                      <a16:colId xmlns:a16="http://schemas.microsoft.com/office/drawing/2014/main" val="20001"/>
                    </a:ext>
                  </a:extLst>
                </a:gridCol>
                <a:gridCol w="1695450">
                  <a:extLst>
                    <a:ext uri="{9D8B030D-6E8A-4147-A177-3AD203B41FA5}">
                      <a16:colId xmlns:a16="http://schemas.microsoft.com/office/drawing/2014/main" val="20002"/>
                    </a:ext>
                  </a:extLst>
                </a:gridCol>
                <a:gridCol w="2501900">
                  <a:extLst>
                    <a:ext uri="{9D8B030D-6E8A-4147-A177-3AD203B41FA5}">
                      <a16:colId xmlns:a16="http://schemas.microsoft.com/office/drawing/2014/main" val="20003"/>
                    </a:ext>
                  </a:extLst>
                </a:gridCol>
              </a:tblGrid>
              <a:tr h="5937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İLÇE</a:t>
                      </a: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 KM</a:t>
                      </a:r>
                      <a:r>
                        <a:rPr kumimoji="0" lang="tr-TR" altLang="tr-TR" sz="1400" b="1" i="0" u="none" strike="noStrike" cap="none" normalizeH="0" baseline="30000">
                          <a:ln>
                            <a:noFill/>
                          </a:ln>
                          <a:solidFill>
                            <a:srgbClr val="000000"/>
                          </a:solidFill>
                          <a:effectLst/>
                          <a:latin typeface="Arial" panose="020B0604020202020204" pitchFamily="34" charset="0"/>
                          <a:cs typeface="Arial" panose="020B0604020202020204" pitchFamily="34" charset="0"/>
                        </a:rPr>
                        <a:t>2</a:t>
                      </a: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İLÇE</a:t>
                      </a: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 KM</a:t>
                      </a:r>
                      <a:r>
                        <a:rPr kumimoji="0" lang="tr-TR" altLang="tr-TR" sz="1400" b="1" i="0" u="none" strike="noStrike" cap="none" normalizeH="0" baseline="30000">
                          <a:ln>
                            <a:noFill/>
                          </a:ln>
                          <a:solidFill>
                            <a:srgbClr val="000000"/>
                          </a:solidFill>
                          <a:effectLst/>
                          <a:latin typeface="Arial" panose="020B0604020202020204" pitchFamily="34" charset="0"/>
                          <a:cs typeface="Arial" panose="020B0604020202020204" pitchFamily="34" charset="0"/>
                        </a:rPr>
                        <a:t>2</a:t>
                      </a:r>
                      <a:endParaRPr kumimoji="0" lang="tr-TR" altLang="tr-TR"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6667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ARDANUÇ</a:t>
                      </a: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969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rPr>
                        <a:t>MERKEZ</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7.436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6667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ARHAVİ</a:t>
                      </a: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314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rPr>
                        <a:t>MURGUL</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406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6667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BORÇKA</a:t>
                      </a: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798,7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rPr>
                        <a:t>ŞAVŞAT</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1.317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6667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HOPA</a:t>
                      </a: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389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rPr>
                        <a:t>YUSUFELİ</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2.270 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8921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KEMALPAŞA</a:t>
                      </a: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rgbClr val="000000"/>
                          </a:solidFill>
                          <a:effectLst/>
                          <a:latin typeface="Arial" panose="020B0604020202020204" pitchFamily="34" charset="0"/>
                          <a:cs typeface="Arial" panose="020B0604020202020204" pitchFamily="34" charset="0"/>
                        </a:rPr>
                        <a:t>74 km</a:t>
                      </a:r>
                      <a:r>
                        <a:rPr kumimoji="0" lang="tr-TR" altLang="tr-TR" sz="1400" b="1" i="0" u="none" strike="noStrike" cap="none" normalizeH="0" baseline="3000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a:ln>
                            <a:noFill/>
                          </a:ln>
                          <a:solidFill>
                            <a:schemeClr val="tx1"/>
                          </a:solidFill>
                          <a:effectLst/>
                          <a:latin typeface="Arial" panose="020B0604020202020204" pitchFamily="34" charset="0"/>
                          <a:cs typeface="Arial" panose="020B0604020202020204" pitchFamily="34" charset="0"/>
                        </a:rPr>
                        <a:t>TOPLAM</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13.973,7km</a:t>
                      </a:r>
                      <a:r>
                        <a:rPr kumimoji="0" lang="tr-TR" altLang="tr-TR" sz="1400" b="1" i="0" u="none" strike="noStrike" cap="none" normalizeH="0" baseline="30000" dirty="0">
                          <a:ln>
                            <a:noFill/>
                          </a:ln>
                          <a:solidFill>
                            <a:srgbClr val="000000"/>
                          </a:solidFill>
                          <a:effectLst/>
                          <a:latin typeface="Arial" panose="020B0604020202020204" pitchFamily="34" charset="0"/>
                          <a:cs typeface="Arial" panose="020B0604020202020204" pitchFamily="34" charset="0"/>
                        </a:rPr>
                        <a:t>2</a:t>
                      </a:r>
                      <a:endParaRPr kumimoji="0" lang="tr-TR" altLang="tr-T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5"/>
                  </a:ext>
                </a:extLst>
              </a:tr>
            </a:tbl>
          </a:graphicData>
        </a:graphic>
      </p:graphicFrame>
      <p:sp>
        <p:nvSpPr>
          <p:cNvPr id="2" name="Dikdörtgen 1"/>
          <p:cNvSpPr/>
          <p:nvPr/>
        </p:nvSpPr>
        <p:spPr>
          <a:xfrm>
            <a:off x="4010026" y="1557338"/>
            <a:ext cx="3289683" cy="338554"/>
          </a:xfrm>
          <a:prstGeom prst="rect">
            <a:avLst/>
          </a:prstGeom>
        </p:spPr>
        <p:txBody>
          <a:bodyPr wrap="none">
            <a:spAutoFit/>
          </a:bodyPr>
          <a:lstStyle/>
          <a:p>
            <a:pPr eaLnBrk="1" hangingPunct="1">
              <a:defRPr/>
            </a:pPr>
            <a:r>
              <a:rPr lang="tr-TR" altLang="tr-TR" sz="1600" b="1" kern="0" dirty="0">
                <a:solidFill>
                  <a:srgbClr val="0000FF"/>
                </a:solidFill>
                <a:latin typeface="+mj-lt"/>
                <a:cs typeface="Times New Roman" panose="02020603050405020304" pitchFamily="18" charset="0"/>
              </a:rPr>
              <a:t>ARTVİN İL – İLÇE YÜZÖLÇÜM BİLGİLERİ</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339740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MİLLİ EMLAK MÜDÜRLÜĞÜ</a:t>
            </a:r>
          </a:p>
        </p:txBody>
      </p:sp>
      <p:sp>
        <p:nvSpPr>
          <p:cNvPr id="2" name="Dikdörtgen 1"/>
          <p:cNvSpPr/>
          <p:nvPr/>
        </p:nvSpPr>
        <p:spPr>
          <a:xfrm>
            <a:off x="4511675" y="1412875"/>
            <a:ext cx="2497800" cy="338554"/>
          </a:xfrm>
          <a:prstGeom prst="rect">
            <a:avLst/>
          </a:prstGeom>
        </p:spPr>
        <p:txBody>
          <a:bodyPr wrap="none">
            <a:spAutoFit/>
          </a:bodyPr>
          <a:lstStyle/>
          <a:p>
            <a:pPr eaLnBrk="1" hangingPunct="1">
              <a:defRPr/>
            </a:pPr>
            <a:r>
              <a:rPr lang="tr-TR" altLang="tr-TR" sz="1600" b="1" kern="0" dirty="0">
                <a:solidFill>
                  <a:srgbClr val="0000FF"/>
                </a:solidFill>
                <a:latin typeface="+mj-lt"/>
                <a:cs typeface="Times New Roman" panose="02020603050405020304" pitchFamily="18" charset="0"/>
              </a:rPr>
              <a:t>HAZİNE TAŞINMAZ BİLGİLERİ</a:t>
            </a:r>
          </a:p>
        </p:txBody>
      </p:sp>
      <p:graphicFrame>
        <p:nvGraphicFramePr>
          <p:cNvPr id="9" name="Table 2"/>
          <p:cNvGraphicFramePr>
            <a:graphicFrameLocks noGrp="1"/>
          </p:cNvGraphicFramePr>
          <p:nvPr/>
        </p:nvGraphicFramePr>
        <p:xfrm>
          <a:off x="1698625" y="1751013"/>
          <a:ext cx="8789988" cy="4378330"/>
        </p:xfrm>
        <a:graphic>
          <a:graphicData uri="http://schemas.openxmlformats.org/drawingml/2006/table">
            <a:tbl>
              <a:tblPr/>
              <a:tblGrid>
                <a:gridCol w="1012825">
                  <a:extLst>
                    <a:ext uri="{9D8B030D-6E8A-4147-A177-3AD203B41FA5}">
                      <a16:colId xmlns:a16="http://schemas.microsoft.com/office/drawing/2014/main" val="20000"/>
                    </a:ext>
                  </a:extLst>
                </a:gridCol>
                <a:gridCol w="720725">
                  <a:extLst>
                    <a:ext uri="{9D8B030D-6E8A-4147-A177-3AD203B41FA5}">
                      <a16:colId xmlns:a16="http://schemas.microsoft.com/office/drawing/2014/main" val="20001"/>
                    </a:ext>
                  </a:extLst>
                </a:gridCol>
                <a:gridCol w="1223963">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1152525">
                  <a:extLst>
                    <a:ext uri="{9D8B030D-6E8A-4147-A177-3AD203B41FA5}">
                      <a16:colId xmlns:a16="http://schemas.microsoft.com/office/drawing/2014/main" val="20004"/>
                    </a:ext>
                  </a:extLst>
                </a:gridCol>
                <a:gridCol w="719137">
                  <a:extLst>
                    <a:ext uri="{9D8B030D-6E8A-4147-A177-3AD203B41FA5}">
                      <a16:colId xmlns:a16="http://schemas.microsoft.com/office/drawing/2014/main" val="20005"/>
                    </a:ext>
                  </a:extLst>
                </a:gridCol>
                <a:gridCol w="1223963">
                  <a:extLst>
                    <a:ext uri="{9D8B030D-6E8A-4147-A177-3AD203B41FA5}">
                      <a16:colId xmlns:a16="http://schemas.microsoft.com/office/drawing/2014/main" val="20006"/>
                    </a:ext>
                  </a:extLst>
                </a:gridCol>
                <a:gridCol w="720725">
                  <a:extLst>
                    <a:ext uri="{9D8B030D-6E8A-4147-A177-3AD203B41FA5}">
                      <a16:colId xmlns:a16="http://schemas.microsoft.com/office/drawing/2014/main" val="20007"/>
                    </a:ext>
                  </a:extLst>
                </a:gridCol>
                <a:gridCol w="1368425">
                  <a:extLst>
                    <a:ext uri="{9D8B030D-6E8A-4147-A177-3AD203B41FA5}">
                      <a16:colId xmlns:a16="http://schemas.microsoft.com/office/drawing/2014/main" val="20008"/>
                    </a:ext>
                  </a:extLst>
                </a:gridCol>
              </a:tblGrid>
              <a:tr h="307975">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1-TESCİLLİ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2-DHTA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3-İLİŞİKLİ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                                                                            TOPLAM</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extLst>
                  <a:ext uri="{0D108BD9-81ED-4DB2-BD59-A6C34878D82A}">
                    <a16:rowId xmlns:a16="http://schemas.microsoft.com/office/drawing/2014/main" val="10000"/>
                  </a:ext>
                </a:extLst>
              </a:tr>
              <a:tr h="3603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  İLÇELER</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9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Adet</a:t>
                      </a:r>
                      <a:endParaRPr kumimoji="0" lang="tr-TR" altLang="tr-TR" sz="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Hazine Bazlı</a:t>
                      </a:r>
                      <a:br>
                        <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Yüzölçümü(m2)</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Adet</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Hazine Bazlı</a:t>
                      </a:r>
                      <a:br>
                        <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Yüzölçümü(m2)</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Adet</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Hazine Bazlı</a:t>
                      </a:r>
                      <a:br>
                        <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Yüzölçümü(m2)</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Adet</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Hazine Bazlı</a:t>
                      </a:r>
                      <a:br>
                        <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rPr>
                      </a:br>
                      <a:r>
                        <a:rPr kumimoji="0" lang="tr-TR" altLang="tr-TR" sz="9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Yüzölçümü(m2)</a:t>
                      </a:r>
                      <a:endParaRPr kumimoji="0" lang="tr-TR" altLang="tr-TR" sz="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3841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ARDANUÇ</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3172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447.490.242.86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84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4.0179.166,34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73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4.0436.964,35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3329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528.106.373,6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ARHAVİ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1686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224.101.385.90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73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249.543,57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17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22.518.475,86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1776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246.869.405,3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BORÇKA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2120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625.167.338.34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60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128.026,86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122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647.336,74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2302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625.942.701,9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HOPA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1243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60.279.835.06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27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340.985,63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1137,95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1271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60.621.958,64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KEMALPAŞA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dirty="0">
                          <a:solidFill>
                            <a:srgbClr val="000000"/>
                          </a:solidFill>
                          <a:effectLst/>
                          <a:latin typeface="Calibri" panose="020F0502020204030204" pitchFamily="34" charset="0"/>
                        </a:rPr>
                        <a:t>409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45.960.231.70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10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437.985,66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419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46.398.217,36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MERKEZ</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4613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940.020.107.73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165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3.074.653,37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566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55.872.495,77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5344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998.967.256,9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MURGUL</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1024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131.146.426.38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68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712.835,85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36.406,54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a:solidFill>
                            <a:srgbClr val="000000"/>
                          </a:solidFill>
                          <a:effectLst/>
                          <a:latin typeface="Calibri" panose="020F0502020204030204" pitchFamily="34" charset="0"/>
                        </a:rPr>
                        <a:t>1100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131.895.668,8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ŞAVŞAT</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a:solidFill>
                            <a:srgbClr val="000000"/>
                          </a:solidFill>
                          <a:effectLst/>
                          <a:latin typeface="Calibri" panose="020F0502020204030204" pitchFamily="34" charset="0"/>
                        </a:rPr>
                        <a:t>3441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486.484.684.15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40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l" fontAlgn="b"/>
                      <a:r>
                        <a:rPr lang="tr-TR" sz="1100" b="0" i="0" u="none" strike="noStrike" dirty="0">
                          <a:solidFill>
                            <a:srgbClr val="000000"/>
                          </a:solidFill>
                          <a:effectLst/>
                          <a:latin typeface="Calibri" panose="020F0502020204030204" pitchFamily="34" charset="0"/>
                        </a:rPr>
                        <a:t>140.497,11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56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58.510.259,13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a:solidFill>
                            <a:srgbClr val="000000"/>
                          </a:solidFill>
                          <a:effectLst/>
                          <a:latin typeface="Calibri" panose="020F0502020204030204" pitchFamily="34" charset="0"/>
                        </a:rPr>
                        <a:t>3537</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100" b="0" i="0" u="none" strike="noStrike" dirty="0">
                          <a:solidFill>
                            <a:srgbClr val="000000"/>
                          </a:solidFill>
                          <a:effectLst/>
                          <a:latin typeface="Calibri" panose="020F0502020204030204" pitchFamily="34" charset="0"/>
                        </a:rPr>
                        <a:t>545.135.440,4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3762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YUSUFELİ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b"/>
                      <a:r>
                        <a:rPr lang="tr-TR" sz="1100" b="0" i="0" u="none" strike="noStrike" dirty="0">
                          <a:solidFill>
                            <a:srgbClr val="000000"/>
                          </a:solidFill>
                          <a:effectLst/>
                          <a:latin typeface="Calibri" panose="020F0502020204030204" pitchFamily="34" charset="0"/>
                        </a:rPr>
                        <a:t>9519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1.890.551.598.13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228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l" fontAlgn="b"/>
                      <a:r>
                        <a:rPr lang="tr-TR" sz="1100" b="0" i="0" u="none" strike="noStrike" dirty="0">
                          <a:solidFill>
                            <a:srgbClr val="000000"/>
                          </a:solidFill>
                          <a:effectLst/>
                          <a:latin typeface="Calibri" panose="020F0502020204030204" pitchFamily="34" charset="0"/>
                        </a:rPr>
                        <a:t>1.366.185,91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585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1.269.222,83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10332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100" b="0" i="0" u="none" strike="noStrike" dirty="0">
                          <a:solidFill>
                            <a:srgbClr val="000000"/>
                          </a:solidFill>
                          <a:effectLst/>
                          <a:latin typeface="Calibri" panose="020F0502020204030204" pitchFamily="34" charset="0"/>
                        </a:rPr>
                        <a:t>1.893.187.007,00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r h="3159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TOPLAM</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26.978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000" b="1" i="0" kern="1200" dirty="0">
                          <a:solidFill>
                            <a:schemeClr val="tx1"/>
                          </a:solidFill>
                          <a:effectLst/>
                          <a:latin typeface="Arial" panose="020B0604020202020204" pitchFamily="34" charset="0"/>
                          <a:ea typeface="+mn-ea"/>
                          <a:cs typeface="Arial" panose="020B0604020202020204" pitchFamily="34" charset="0"/>
                        </a:rPr>
                        <a:t>4.851.201,850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755</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000" b="1" i="0" kern="1200" dirty="0">
                          <a:solidFill>
                            <a:schemeClr val="tx1"/>
                          </a:solidFill>
                          <a:effectLst/>
                          <a:latin typeface="Arial" panose="020B0604020202020204" pitchFamily="34" charset="0"/>
                          <a:ea typeface="+mn-ea"/>
                          <a:cs typeface="Arial" panose="020B0604020202020204" pitchFamily="34" charset="0"/>
                        </a:rPr>
                        <a:t>46.629.880,30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1.428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tr-TR" sz="1000" b="1" i="0" kern="1200" dirty="0">
                          <a:solidFill>
                            <a:schemeClr val="tx1"/>
                          </a:solidFill>
                          <a:effectLst/>
                          <a:latin typeface="Arial" panose="020B0604020202020204" pitchFamily="34" charset="0"/>
                          <a:ea typeface="+mn-ea"/>
                          <a:cs typeface="Arial" panose="020B0604020202020204" pitchFamily="34" charset="0"/>
                        </a:rPr>
                        <a:t>179.292.299,20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29.410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1" i="0" kern="1200" dirty="0">
                          <a:solidFill>
                            <a:schemeClr val="tx1"/>
                          </a:solidFill>
                          <a:effectLst/>
                          <a:latin typeface="Arial" panose="020B0604020202020204" pitchFamily="34" charset="0"/>
                          <a:ea typeface="+mn-ea"/>
                          <a:cs typeface="Arial" panose="020B0604020202020204" pitchFamily="34" charset="0"/>
                        </a:rPr>
                        <a:t>5.077.124,030</a:t>
                      </a: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M²</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11"/>
                  </a:ext>
                </a:extLst>
              </a:tr>
            </a:tbl>
          </a:graphicData>
        </a:graphic>
      </p:graphicFrame>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957305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MİLLİ EMLAK MÜDÜRLÜĞÜ</a:t>
            </a:r>
          </a:p>
        </p:txBody>
      </p:sp>
      <p:sp>
        <p:nvSpPr>
          <p:cNvPr id="2" name="Dikdörtgen 1"/>
          <p:cNvSpPr/>
          <p:nvPr/>
        </p:nvSpPr>
        <p:spPr>
          <a:xfrm>
            <a:off x="3663951" y="1401763"/>
            <a:ext cx="3778599" cy="338554"/>
          </a:xfrm>
          <a:prstGeom prst="rect">
            <a:avLst/>
          </a:prstGeom>
        </p:spPr>
        <p:txBody>
          <a:bodyPr wrap="none">
            <a:spAutoFit/>
          </a:bodyPr>
          <a:lstStyle/>
          <a:p>
            <a:pPr eaLnBrk="1" hangingPunct="1">
              <a:defRPr/>
            </a:pPr>
            <a:r>
              <a:rPr lang="tr-TR" altLang="tr-TR" sz="1600" b="1" kern="0" dirty="0">
                <a:solidFill>
                  <a:srgbClr val="0000FF"/>
                </a:solidFill>
                <a:latin typeface="+mj-lt"/>
                <a:cs typeface="Times New Roman" panose="02020603050405020304" pitchFamily="18" charset="0"/>
              </a:rPr>
              <a:t>İLÇELERE GÖRE HAZİNE TAŞINMAZ BİLGİLERİ</a:t>
            </a:r>
          </a:p>
        </p:txBody>
      </p:sp>
      <p:graphicFrame>
        <p:nvGraphicFramePr>
          <p:cNvPr id="10" name="Table 2"/>
          <p:cNvGraphicFramePr>
            <a:graphicFrameLocks noGrp="1"/>
          </p:cNvGraphicFramePr>
          <p:nvPr/>
        </p:nvGraphicFramePr>
        <p:xfrm>
          <a:off x="1847850" y="1757364"/>
          <a:ext cx="8496300" cy="4184748"/>
        </p:xfrm>
        <a:graphic>
          <a:graphicData uri="http://schemas.openxmlformats.org/drawingml/2006/table">
            <a:tbl>
              <a:tblPr/>
              <a:tblGrid>
                <a:gridCol w="1157288">
                  <a:extLst>
                    <a:ext uri="{9D8B030D-6E8A-4147-A177-3AD203B41FA5}">
                      <a16:colId xmlns:a16="http://schemas.microsoft.com/office/drawing/2014/main" val="20000"/>
                    </a:ext>
                  </a:extLst>
                </a:gridCol>
                <a:gridCol w="2179637">
                  <a:extLst>
                    <a:ext uri="{9D8B030D-6E8A-4147-A177-3AD203B41FA5}">
                      <a16:colId xmlns:a16="http://schemas.microsoft.com/office/drawing/2014/main" val="20001"/>
                    </a:ext>
                  </a:extLst>
                </a:gridCol>
                <a:gridCol w="2579688">
                  <a:extLst>
                    <a:ext uri="{9D8B030D-6E8A-4147-A177-3AD203B41FA5}">
                      <a16:colId xmlns:a16="http://schemas.microsoft.com/office/drawing/2014/main" val="20002"/>
                    </a:ext>
                  </a:extLst>
                </a:gridCol>
                <a:gridCol w="2579687">
                  <a:extLst>
                    <a:ext uri="{9D8B030D-6E8A-4147-A177-3AD203B41FA5}">
                      <a16:colId xmlns:a16="http://schemas.microsoft.com/office/drawing/2014/main" val="20003"/>
                    </a:ext>
                  </a:extLst>
                </a:gridCol>
              </a:tblGrid>
              <a:tr h="37251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ts val="97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  İLÇE</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TAŞINMAZ ADEDİ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YÜZÖLÇÜMÜ (m²)</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HAZİNE BAZLI YÜZÖLÇÜMÜ (m²)</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683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ARDANUÇ</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3329</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528.366,603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528.106.374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38569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ARHAVİ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1777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246.877,274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246,870,210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2203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BORÇKA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2314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701,188,340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625,954,236</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3873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HOPA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1274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60,638,643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60,625,928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2720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KEMALPAŞA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419</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46,398,217</a:t>
                      </a:r>
                    </a:p>
                    <a:p>
                      <a:pPr marL="0" marR="0" lvl="0" indent="0" algn="r" defTabSz="914400" rtl="0" eaLnBrk="1" fontAlgn="base" latinLnBrk="0" hangingPunct="1">
                        <a:lnSpc>
                          <a:spcPts val="975"/>
                        </a:lnSpc>
                        <a:spcBef>
                          <a:spcPct val="0"/>
                        </a:spcBef>
                        <a:spcAft>
                          <a:spcPct val="0"/>
                        </a:spcAft>
                        <a:buClrTx/>
                        <a:buSzTx/>
                        <a:buFontTx/>
                        <a:buNone/>
                        <a:tabLst/>
                      </a:pP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46,398,217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3587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MERKEZ</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5478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1,000,119,792</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999,966,402</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3889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MURGUL</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1130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132,010,453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131,970,394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3524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ŞAVŞAT</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3575</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545,227,563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545,227,563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4175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YUSUFELİ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10350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1,896,329,437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1,896,326,403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TOPLAM</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29.646</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lang="tr-TR" sz="1000" b="1" i="0" kern="1200" dirty="0">
                          <a:solidFill>
                            <a:schemeClr val="tx1"/>
                          </a:solidFill>
                          <a:effectLst/>
                          <a:latin typeface="Arial" panose="020B0604020202020204" pitchFamily="34" charset="0"/>
                          <a:ea typeface="+mn-ea"/>
                          <a:cs typeface="Arial" panose="020B0604020202020204" pitchFamily="34" charset="0"/>
                        </a:rPr>
                        <a:t>5.157.136,32</a:t>
                      </a: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M²</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r>
                        <a:rPr lang="tr-TR" sz="1000" b="1" i="0" kern="1200" dirty="0">
                          <a:solidFill>
                            <a:schemeClr val="tx1"/>
                          </a:solidFill>
                          <a:effectLst/>
                          <a:latin typeface="Arial" panose="020B0604020202020204" pitchFamily="34" charset="0"/>
                          <a:ea typeface="+mn-ea"/>
                          <a:cs typeface="Arial" panose="020B0604020202020204" pitchFamily="34" charset="0"/>
                        </a:rPr>
                        <a:t>5.081.445.727</a:t>
                      </a:r>
                      <a:r>
                        <a:rPr kumimoji="0" lang="tr-TR" altLang="tr-TR"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M²</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21317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864" y="6294438"/>
            <a:ext cx="16922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28"/>
          <p:cNvSpPr>
            <a:spLocks noChangeArrowheads="1"/>
          </p:cNvSpPr>
          <p:nvPr/>
        </p:nvSpPr>
        <p:spPr bwMode="auto">
          <a:xfrm>
            <a:off x="1524001" y="48064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graphicFrame>
        <p:nvGraphicFramePr>
          <p:cNvPr id="8" name="Table 2"/>
          <p:cNvGraphicFramePr/>
          <p:nvPr/>
        </p:nvGraphicFramePr>
        <p:xfrm>
          <a:off x="2004351" y="557159"/>
          <a:ext cx="3648075" cy="2516677"/>
        </p:xfrm>
        <a:graphic>
          <a:graphicData uri="http://schemas.openxmlformats.org/drawingml/2006/table">
            <a:tbl>
              <a:tblPr/>
              <a:tblGrid>
                <a:gridCol w="2836388">
                  <a:extLst>
                    <a:ext uri="{9D8B030D-6E8A-4147-A177-3AD203B41FA5}">
                      <a16:colId xmlns:a16="http://schemas.microsoft.com/office/drawing/2014/main" val="20000"/>
                    </a:ext>
                  </a:extLst>
                </a:gridCol>
                <a:gridCol w="811687">
                  <a:extLst>
                    <a:ext uri="{9D8B030D-6E8A-4147-A177-3AD203B41FA5}">
                      <a16:colId xmlns:a16="http://schemas.microsoft.com/office/drawing/2014/main" val="20001"/>
                    </a:ext>
                  </a:extLst>
                </a:gridCol>
              </a:tblGrid>
              <a:tr h="295925">
                <a:tc>
                  <a:txBody>
                    <a:bodyPr/>
                    <a:lstStyle/>
                    <a:p>
                      <a:pPr>
                        <a:lnSpc>
                          <a:spcPct val="100000"/>
                        </a:lnSpc>
                      </a:pPr>
                      <a:r>
                        <a:rPr lang="tr-TR" sz="1400" b="1" strike="noStrike" spc="-1" dirty="0">
                          <a:solidFill>
                            <a:srgbClr val="FFFFFF"/>
                          </a:solidFill>
                          <a:latin typeface="+mj-lt"/>
                        </a:rPr>
                        <a:t>Yönetici Sınıfı</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a:latin typeface="+mj-lt"/>
                      </a:endParaRPr>
                    </a:p>
                  </a:txBody>
                  <a:tcPr marL="91078" marR="91078">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295925">
                <a:tc>
                  <a:txBody>
                    <a:bodyPr/>
                    <a:lstStyle/>
                    <a:p>
                      <a:pPr>
                        <a:lnSpc>
                          <a:spcPct val="100000"/>
                        </a:lnSpc>
                      </a:pPr>
                      <a:r>
                        <a:rPr lang="tr-TR" sz="1400" b="1" strike="noStrike" spc="-1" dirty="0">
                          <a:solidFill>
                            <a:srgbClr val="000000"/>
                          </a:solidFill>
                          <a:latin typeface="+mj-lt"/>
                        </a:rPr>
                        <a:t>İl Müdürü</a:t>
                      </a:r>
                      <a:endParaRPr lang="tr-TR" sz="1400" b="0" strike="noStrike" spc="-1" dirty="0">
                        <a:latin typeface="+mj-lt"/>
                      </a:endParaRPr>
                    </a:p>
                  </a:txBody>
                  <a:tcPr marL="91078" marR="91078">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78" marR="91078">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295925">
                <a:tc>
                  <a:txBody>
                    <a:bodyPr/>
                    <a:lstStyle/>
                    <a:p>
                      <a:pPr>
                        <a:lnSpc>
                          <a:spcPct val="100000"/>
                        </a:lnSpc>
                      </a:pPr>
                      <a:r>
                        <a:rPr lang="tr-TR" sz="1400" b="1" strike="noStrike" spc="-1" dirty="0">
                          <a:solidFill>
                            <a:srgbClr val="000000"/>
                          </a:solidFill>
                          <a:latin typeface="+mj-lt"/>
                        </a:rPr>
                        <a:t>İl Müdür Yardımcısı</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a:solidFill>
                            <a:srgbClr val="000000"/>
                          </a:solidFill>
                          <a:latin typeface="+mj-lt"/>
                        </a:rPr>
                        <a:t>1</a:t>
                      </a:r>
                      <a:endParaRPr lang="tr-TR" sz="1400" b="0" strike="noStrike" spc="-1">
                        <a:latin typeface="+mj-lt"/>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295925">
                <a:tc>
                  <a:txBody>
                    <a:bodyPr/>
                    <a:lstStyle/>
                    <a:p>
                      <a:pPr>
                        <a:lnSpc>
                          <a:spcPct val="100000"/>
                        </a:lnSpc>
                      </a:pPr>
                      <a:r>
                        <a:rPr lang="tr-TR" sz="1400" b="1" strike="noStrike" spc="-1" dirty="0">
                          <a:solidFill>
                            <a:srgbClr val="000000"/>
                          </a:solidFill>
                          <a:latin typeface="+mj-lt"/>
                        </a:rPr>
                        <a:t>Milli Emlak Müdürü</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3"/>
                  </a:ext>
                </a:extLst>
              </a:tr>
              <a:tr h="295925">
                <a:tc>
                  <a:txBody>
                    <a:bodyPr/>
                    <a:lstStyle/>
                    <a:p>
                      <a:pPr>
                        <a:lnSpc>
                          <a:spcPct val="100000"/>
                        </a:lnSpc>
                      </a:pPr>
                      <a:r>
                        <a:rPr lang="tr-TR" sz="1400" b="1" strike="noStrike" kern="1200" spc="-1" dirty="0">
                          <a:solidFill>
                            <a:srgbClr val="000000"/>
                          </a:solidFill>
                          <a:latin typeface="+mn-lt"/>
                          <a:ea typeface="+mn-ea"/>
                          <a:cs typeface="+mn-cs"/>
                        </a:rPr>
                        <a:t>Şube Müdürü</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7</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054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kern="1200" spc="-1" dirty="0">
                          <a:solidFill>
                            <a:srgbClr val="000000"/>
                          </a:solidFill>
                          <a:latin typeface="+mn-lt"/>
                          <a:ea typeface="+mn-ea"/>
                          <a:cs typeface="+mn-cs"/>
                        </a:rPr>
                        <a:t>Şube Müdür V.</a:t>
                      </a:r>
                      <a:endParaRPr lang="tr-TR" sz="1400" b="0" strike="noStrike" kern="1200" spc="-1" dirty="0">
                        <a:solidFill>
                          <a:schemeClr val="tx1"/>
                        </a:solidFill>
                        <a:latin typeface="+mn-lt"/>
                        <a:ea typeface="+mn-ea"/>
                        <a:cs typeface="+mn-cs"/>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latin typeface="+mj-lt"/>
                        </a:rPr>
                        <a:t>1</a:t>
                      </a: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82386">
                <a:tc>
                  <a:txBody>
                    <a:bodyPr/>
                    <a:lstStyle/>
                    <a:p>
                      <a:pPr>
                        <a:lnSpc>
                          <a:spcPct val="100000"/>
                        </a:lnSpc>
                      </a:pPr>
                      <a:r>
                        <a:rPr lang="tr-TR" sz="1400" b="1" strike="noStrike" kern="1200" spc="-1" dirty="0">
                          <a:solidFill>
                            <a:srgbClr val="000000"/>
                          </a:solidFill>
                          <a:latin typeface="+mn-lt"/>
                          <a:ea typeface="+mn-ea"/>
                          <a:cs typeface="+mn-cs"/>
                        </a:rPr>
                        <a:t>Milli Emlak Müdür</a:t>
                      </a:r>
                      <a:r>
                        <a:rPr lang="tr-TR" sz="1400" b="1" strike="noStrike" kern="1200" spc="-1" baseline="0" dirty="0">
                          <a:solidFill>
                            <a:srgbClr val="000000"/>
                          </a:solidFill>
                          <a:latin typeface="+mn-lt"/>
                          <a:ea typeface="+mn-ea"/>
                          <a:cs typeface="+mn-cs"/>
                        </a:rPr>
                        <a:t> Yardımcısı</a:t>
                      </a:r>
                      <a:endParaRPr lang="tr-TR" sz="1400" b="0" strike="noStrike" kern="1200" spc="-1" dirty="0">
                        <a:solidFill>
                          <a:schemeClr val="tx1"/>
                        </a:solidFill>
                        <a:latin typeface="+mn-lt"/>
                        <a:ea typeface="+mn-ea"/>
                        <a:cs typeface="+mn-cs"/>
                      </a:endParaRPr>
                    </a:p>
                  </a:txBody>
                  <a:tcPr marL="91078" marR="9107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latin typeface="+mj-lt"/>
                        </a:rPr>
                        <a:t>1</a:t>
                      </a:r>
                    </a:p>
                  </a:txBody>
                  <a:tcPr marL="91078" marR="9107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274113314"/>
                  </a:ext>
                </a:extLst>
              </a:tr>
              <a:tr h="295925">
                <a:tc>
                  <a:txBody>
                    <a:bodyPr/>
                    <a:lstStyle/>
                    <a:p>
                      <a:pPr>
                        <a:lnSpc>
                          <a:spcPct val="100000"/>
                        </a:lnSpc>
                      </a:pPr>
                      <a:r>
                        <a:rPr lang="tr-TR" sz="1400" b="1" strike="noStrike" spc="-1" dirty="0">
                          <a:solidFill>
                            <a:srgbClr val="E46C0A"/>
                          </a:solidFill>
                          <a:latin typeface="+mj-lt"/>
                        </a:rPr>
                        <a:t>ARA</a:t>
                      </a:r>
                      <a:r>
                        <a:rPr lang="tr-TR" sz="1400" b="1" strike="noStrike" spc="-1" baseline="0" dirty="0">
                          <a:solidFill>
                            <a:srgbClr val="E46C0A"/>
                          </a:solidFill>
                          <a:latin typeface="+mj-lt"/>
                        </a:rPr>
                        <a:t> </a:t>
                      </a:r>
                      <a:r>
                        <a:rPr lang="tr-TR" sz="1400" b="1" strike="noStrike" spc="-1" dirty="0">
                          <a:solidFill>
                            <a:srgbClr val="E46C0A"/>
                          </a:solidFill>
                          <a:latin typeface="+mj-lt"/>
                        </a:rPr>
                        <a:t>TOPLAM</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E46C0A"/>
                          </a:solidFill>
                          <a:latin typeface="+mj-lt"/>
                        </a:rPr>
                        <a:t>12</a:t>
                      </a:r>
                      <a:endParaRPr lang="tr-TR" sz="1400" b="0" strike="noStrike" spc="-1" dirty="0">
                        <a:latin typeface="+mj-lt"/>
                      </a:endParaRPr>
                    </a:p>
                  </a:txBody>
                  <a:tcPr marL="91078" marR="91078">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graphicFrame>
        <p:nvGraphicFramePr>
          <p:cNvPr id="9" name="Table 3"/>
          <p:cNvGraphicFramePr/>
          <p:nvPr/>
        </p:nvGraphicFramePr>
        <p:xfrm>
          <a:off x="6304207" y="557159"/>
          <a:ext cx="3763962" cy="4630309"/>
        </p:xfrm>
        <a:graphic>
          <a:graphicData uri="http://schemas.openxmlformats.org/drawingml/2006/table">
            <a:tbl>
              <a:tblPr/>
              <a:tblGrid>
                <a:gridCol w="2973420">
                  <a:extLst>
                    <a:ext uri="{9D8B030D-6E8A-4147-A177-3AD203B41FA5}">
                      <a16:colId xmlns:a16="http://schemas.microsoft.com/office/drawing/2014/main" val="20000"/>
                    </a:ext>
                  </a:extLst>
                </a:gridCol>
                <a:gridCol w="790542">
                  <a:extLst>
                    <a:ext uri="{9D8B030D-6E8A-4147-A177-3AD203B41FA5}">
                      <a16:colId xmlns:a16="http://schemas.microsoft.com/office/drawing/2014/main" val="20001"/>
                    </a:ext>
                  </a:extLst>
                </a:gridCol>
              </a:tblGrid>
              <a:tr h="304801">
                <a:tc>
                  <a:txBody>
                    <a:bodyPr/>
                    <a:lstStyle/>
                    <a:p>
                      <a:pPr>
                        <a:lnSpc>
                          <a:spcPct val="100000"/>
                        </a:lnSpc>
                      </a:pPr>
                      <a:r>
                        <a:rPr lang="tr-TR" sz="1400" b="1" strike="noStrike" spc="-1" dirty="0">
                          <a:solidFill>
                            <a:srgbClr val="FFFFFF"/>
                          </a:solidFill>
                          <a:latin typeface="+mj-lt"/>
                        </a:rPr>
                        <a:t>Teknik Hizmetler Sınıfı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04801">
                <a:tc>
                  <a:txBody>
                    <a:bodyPr/>
                    <a:lstStyle/>
                    <a:p>
                      <a:pPr>
                        <a:lnSpc>
                          <a:spcPct val="100000"/>
                        </a:lnSpc>
                      </a:pPr>
                      <a:r>
                        <a:rPr lang="tr-TR" sz="1400" b="1" strike="noStrike" spc="-1" dirty="0">
                          <a:solidFill>
                            <a:srgbClr val="000000"/>
                          </a:solidFill>
                          <a:latin typeface="+mj-lt"/>
                        </a:rPr>
                        <a:t>Mimar</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5</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04801">
                <a:tc>
                  <a:txBody>
                    <a:bodyPr/>
                    <a:lstStyle/>
                    <a:p>
                      <a:pPr>
                        <a:lnSpc>
                          <a:spcPct val="100000"/>
                        </a:lnSpc>
                      </a:pPr>
                      <a:r>
                        <a:rPr lang="tr-TR" sz="1400" b="1" strike="noStrike" spc="-1" dirty="0">
                          <a:solidFill>
                            <a:srgbClr val="000000"/>
                          </a:solidFill>
                          <a:latin typeface="+mj-lt"/>
                        </a:rPr>
                        <a:t>İnşaat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2</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04801">
                <a:tc>
                  <a:txBody>
                    <a:bodyPr/>
                    <a:lstStyle/>
                    <a:p>
                      <a:pPr>
                        <a:lnSpc>
                          <a:spcPct val="100000"/>
                        </a:lnSpc>
                      </a:pPr>
                      <a:r>
                        <a:rPr lang="tr-TR" sz="1400" b="1" strike="noStrike" spc="-1" dirty="0">
                          <a:solidFill>
                            <a:srgbClr val="000000"/>
                          </a:solidFill>
                          <a:latin typeface="+mj-lt"/>
                        </a:rPr>
                        <a:t>Elektrik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304801">
                <a:tc>
                  <a:txBody>
                    <a:bodyPr/>
                    <a:lstStyle/>
                    <a:p>
                      <a:pPr>
                        <a:lnSpc>
                          <a:spcPct val="100000"/>
                        </a:lnSpc>
                      </a:pPr>
                      <a:r>
                        <a:rPr lang="tr-TR" sz="1400" b="1" strike="noStrike" spc="-1" dirty="0">
                          <a:solidFill>
                            <a:srgbClr val="000000"/>
                          </a:solidFill>
                          <a:latin typeface="+mj-lt"/>
                        </a:rPr>
                        <a:t>Makine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04801">
                <a:tc>
                  <a:txBody>
                    <a:bodyPr/>
                    <a:lstStyle/>
                    <a:p>
                      <a:pPr>
                        <a:lnSpc>
                          <a:spcPct val="100000"/>
                        </a:lnSpc>
                      </a:pPr>
                      <a:r>
                        <a:rPr lang="tr-TR" sz="1400" b="1" strike="noStrike" spc="-1" dirty="0">
                          <a:solidFill>
                            <a:srgbClr val="000000"/>
                          </a:solidFill>
                          <a:latin typeface="+mj-lt"/>
                        </a:rPr>
                        <a:t>Çevre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17</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04801">
                <a:tc>
                  <a:txBody>
                    <a:bodyPr/>
                    <a:lstStyle/>
                    <a:p>
                      <a:pPr>
                        <a:lnSpc>
                          <a:spcPct val="100000"/>
                        </a:lnSpc>
                      </a:pPr>
                      <a:r>
                        <a:rPr lang="tr-TR" sz="1400" b="1" strike="noStrike" spc="-1" dirty="0">
                          <a:solidFill>
                            <a:srgbClr val="000000"/>
                          </a:solidFill>
                          <a:latin typeface="+mj-lt"/>
                        </a:rPr>
                        <a:t>Jeoloji Mühendisi</a:t>
                      </a:r>
                      <a:endParaRPr lang="tr-TR" sz="1400" b="0" strike="noStrike" spc="-1" dirty="0">
                        <a:latin typeface="+mj-lt"/>
                      </a:endParaRPr>
                    </a:p>
                  </a:txBody>
                  <a:tcPr marL="91470" marR="9147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04801">
                <a:tc>
                  <a:txBody>
                    <a:bodyPr/>
                    <a:lstStyle/>
                    <a:p>
                      <a:pPr>
                        <a:lnSpc>
                          <a:spcPct val="100000"/>
                        </a:lnSpc>
                      </a:pPr>
                      <a:r>
                        <a:rPr lang="tr-TR" sz="1400" b="1" strike="noStrike" spc="-1" dirty="0">
                          <a:solidFill>
                            <a:srgbClr val="000000"/>
                          </a:solidFill>
                          <a:latin typeface="+mj-lt"/>
                        </a:rPr>
                        <a:t>Jeofizik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363095">
                <a:tc>
                  <a:txBody>
                    <a:bodyPr/>
                    <a:lstStyle/>
                    <a:p>
                      <a:pPr>
                        <a:lnSpc>
                          <a:spcPct val="100000"/>
                        </a:lnSpc>
                      </a:pPr>
                      <a:r>
                        <a:rPr lang="tr-TR" sz="1400" b="1" strike="noStrike" spc="-1" dirty="0">
                          <a:solidFill>
                            <a:srgbClr val="000000"/>
                          </a:solidFill>
                          <a:latin typeface="+mj-lt"/>
                        </a:rPr>
                        <a:t>Jeodezi ve Fotogrametri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04801">
                <a:tc>
                  <a:txBody>
                    <a:bodyPr/>
                    <a:lstStyle/>
                    <a:p>
                      <a:pPr>
                        <a:lnSpc>
                          <a:spcPct val="100000"/>
                        </a:lnSpc>
                      </a:pPr>
                      <a:r>
                        <a:rPr lang="tr-TR" sz="1400" b="1" strike="noStrike" spc="-1" dirty="0">
                          <a:solidFill>
                            <a:srgbClr val="000000"/>
                          </a:solidFill>
                          <a:latin typeface="+mj-lt"/>
                        </a:rPr>
                        <a:t>Maden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04801">
                <a:tc>
                  <a:txBody>
                    <a:bodyPr/>
                    <a:lstStyle/>
                    <a:p>
                      <a:pPr>
                        <a:lnSpc>
                          <a:spcPct val="100000"/>
                        </a:lnSpc>
                      </a:pPr>
                      <a:r>
                        <a:rPr lang="tr-TR" sz="1400" b="1" strike="noStrike" spc="-1" dirty="0">
                          <a:solidFill>
                            <a:srgbClr val="000000"/>
                          </a:solidFill>
                          <a:latin typeface="+mj-lt"/>
                        </a:rPr>
                        <a:t>Tekniker</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solidFill>
                            <a:srgbClr val="000000"/>
                          </a:solidFill>
                          <a:latin typeface="+mj-lt"/>
                        </a:rPr>
                        <a:t>5</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11"/>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Teknisyen</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4</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2"/>
                  </a:ext>
                </a:extLst>
              </a:tr>
              <a:tr h="304801">
                <a:tc>
                  <a:txBody>
                    <a:bodyPr/>
                    <a:lstStyle/>
                    <a:p>
                      <a:pPr>
                        <a:lnSpc>
                          <a:spcPct val="100000"/>
                        </a:lnSpc>
                      </a:pPr>
                      <a:r>
                        <a:rPr lang="tr-TR" sz="1400" b="1" strike="noStrike" spc="-1" dirty="0">
                          <a:solidFill>
                            <a:srgbClr val="000000"/>
                          </a:solidFill>
                          <a:latin typeface="+mj-lt"/>
                        </a:rPr>
                        <a:t>Şehir Plancısı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13"/>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Kimyager</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1</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14"/>
                  </a:ext>
                </a:extLst>
              </a:tr>
              <a:tr h="304801">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110" marR="9111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41</a:t>
                      </a:r>
                      <a:endParaRPr lang="tr-TR" sz="1400" b="0" strike="noStrike" spc="-1" dirty="0">
                        <a:latin typeface="+mj-lt"/>
                      </a:endParaRPr>
                    </a:p>
                  </a:txBody>
                  <a:tcPr marL="91110" marR="9111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15"/>
                  </a:ext>
                </a:extLst>
              </a:tr>
            </a:tbl>
          </a:graphicData>
        </a:graphic>
      </p:graphicFrame>
      <p:graphicFrame>
        <p:nvGraphicFramePr>
          <p:cNvPr id="11" name="Table 5"/>
          <p:cNvGraphicFramePr/>
          <p:nvPr/>
        </p:nvGraphicFramePr>
        <p:xfrm>
          <a:off x="2005939" y="3102426"/>
          <a:ext cx="3646487" cy="3163422"/>
        </p:xfrm>
        <a:graphic>
          <a:graphicData uri="http://schemas.openxmlformats.org/drawingml/2006/table">
            <a:tbl>
              <a:tblPr/>
              <a:tblGrid>
                <a:gridCol w="2837558">
                  <a:extLst>
                    <a:ext uri="{9D8B030D-6E8A-4147-A177-3AD203B41FA5}">
                      <a16:colId xmlns:a16="http://schemas.microsoft.com/office/drawing/2014/main" val="20000"/>
                    </a:ext>
                  </a:extLst>
                </a:gridCol>
                <a:gridCol w="808929">
                  <a:extLst>
                    <a:ext uri="{9D8B030D-6E8A-4147-A177-3AD203B41FA5}">
                      <a16:colId xmlns:a16="http://schemas.microsoft.com/office/drawing/2014/main" val="20001"/>
                    </a:ext>
                  </a:extLst>
                </a:gridCol>
              </a:tblGrid>
              <a:tr h="397459">
                <a:tc>
                  <a:txBody>
                    <a:bodyPr/>
                    <a:lstStyle/>
                    <a:p>
                      <a:pPr>
                        <a:lnSpc>
                          <a:spcPct val="100000"/>
                        </a:lnSpc>
                      </a:pPr>
                      <a:r>
                        <a:rPr lang="tr-TR" sz="1400" b="1" strike="noStrike" spc="-1" dirty="0">
                          <a:solidFill>
                            <a:srgbClr val="FFFFFF"/>
                          </a:solidFill>
                          <a:latin typeface="+mj-lt"/>
                        </a:rPr>
                        <a:t>Genel İdari Hizmetler Sınıfı</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08057">
                <a:tc>
                  <a:txBody>
                    <a:bodyPr/>
                    <a:lstStyle/>
                    <a:p>
                      <a:pPr>
                        <a:lnSpc>
                          <a:spcPct val="100000"/>
                        </a:lnSpc>
                      </a:pPr>
                      <a:r>
                        <a:rPr lang="tr-TR" sz="1400" b="1" strike="noStrike" spc="-1" dirty="0">
                          <a:solidFill>
                            <a:srgbClr val="000000"/>
                          </a:solidFill>
                          <a:latin typeface="+mj-lt"/>
                        </a:rPr>
                        <a:t>Avukat</a:t>
                      </a:r>
                      <a:endParaRPr lang="tr-TR" sz="1400" b="0" strike="noStrike" spc="-1" dirty="0">
                        <a:latin typeface="+mj-lt"/>
                      </a:endParaRPr>
                    </a:p>
                  </a:txBody>
                  <a:tcPr marL="91097" marR="91097" marT="45711" marB="4571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latin typeface="+mj-lt"/>
                        </a:rPr>
                        <a:t>1</a:t>
                      </a: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308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Milli Emlak Uzmanı</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5</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308057">
                <a:tc>
                  <a:txBody>
                    <a:bodyPr/>
                    <a:lstStyle/>
                    <a:p>
                      <a:pPr>
                        <a:lnSpc>
                          <a:spcPct val="100000"/>
                        </a:lnSpc>
                      </a:pPr>
                      <a:r>
                        <a:rPr lang="tr-TR" sz="1400" b="1" strike="noStrike" spc="-1" dirty="0">
                          <a:solidFill>
                            <a:srgbClr val="000000"/>
                          </a:solidFill>
                          <a:latin typeface="+mj-lt"/>
                        </a:rPr>
                        <a:t>Ayniyat Saymanı</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4"/>
                  </a:ext>
                </a:extLst>
              </a:tr>
              <a:tr h="308057">
                <a:tc>
                  <a:txBody>
                    <a:bodyPr/>
                    <a:lstStyle/>
                    <a:p>
                      <a:pPr>
                        <a:lnSpc>
                          <a:spcPct val="100000"/>
                        </a:lnSpc>
                      </a:pPr>
                      <a:r>
                        <a:rPr lang="tr-TR" sz="1400" b="1" strike="noStrike" spc="-1" dirty="0">
                          <a:solidFill>
                            <a:srgbClr val="000000"/>
                          </a:solidFill>
                          <a:latin typeface="+mj-lt"/>
                        </a:rPr>
                        <a:t>V.H.K.İ / Memur </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3</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308057">
                <a:tc>
                  <a:txBody>
                    <a:bodyPr/>
                    <a:lstStyle/>
                    <a:p>
                      <a:pPr>
                        <a:lnSpc>
                          <a:spcPct val="100000"/>
                        </a:lnSpc>
                      </a:pPr>
                      <a:r>
                        <a:rPr lang="tr-TR" sz="1400" b="1" strike="noStrike" spc="-1" dirty="0">
                          <a:latin typeface="+mj-lt"/>
                        </a:rPr>
                        <a:t>Memur</a:t>
                      </a: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1" strike="noStrike" spc="-1" dirty="0">
                          <a:latin typeface="+mj-lt"/>
                        </a:rPr>
                        <a:t>3</a:t>
                      </a: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452271004"/>
                  </a:ext>
                </a:extLst>
              </a:tr>
              <a:tr h="308057">
                <a:tc>
                  <a:txBody>
                    <a:bodyPr/>
                    <a:lstStyle/>
                    <a:p>
                      <a:pPr>
                        <a:lnSpc>
                          <a:spcPct val="100000"/>
                        </a:lnSpc>
                      </a:pPr>
                      <a:r>
                        <a:rPr lang="tr-TR" sz="1400" b="1" strike="noStrike" spc="-1" dirty="0">
                          <a:solidFill>
                            <a:srgbClr val="000000"/>
                          </a:solidFill>
                          <a:latin typeface="+mj-lt"/>
                        </a:rPr>
                        <a:t>İşçi</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16</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6"/>
                  </a:ext>
                </a:extLst>
              </a:tr>
              <a:tr h="259071">
                <a:tc>
                  <a:txBody>
                    <a:bodyPr/>
                    <a:lstStyle/>
                    <a:p>
                      <a:pPr>
                        <a:lnSpc>
                          <a:spcPct val="100000"/>
                        </a:lnSpc>
                      </a:pPr>
                      <a:r>
                        <a:rPr lang="tr-TR" sz="1400" b="1" strike="noStrike" spc="-1" dirty="0">
                          <a:solidFill>
                            <a:srgbClr val="000000"/>
                          </a:solidFill>
                          <a:latin typeface="+mj-lt"/>
                        </a:rPr>
                        <a:t>Büro</a:t>
                      </a:r>
                      <a:r>
                        <a:rPr lang="tr-TR" sz="1400" b="1" strike="noStrike" spc="-1" baseline="0" dirty="0">
                          <a:solidFill>
                            <a:srgbClr val="000000"/>
                          </a:solidFill>
                          <a:latin typeface="+mj-lt"/>
                        </a:rPr>
                        <a:t> Görevlisi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20</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7"/>
                  </a:ext>
                </a:extLst>
              </a:tr>
              <a:tr h="259071">
                <a:tc>
                  <a:txBody>
                    <a:bodyPr/>
                    <a:lstStyle/>
                    <a:p>
                      <a:pPr>
                        <a:lnSpc>
                          <a:spcPct val="100000"/>
                        </a:lnSpc>
                      </a:pPr>
                      <a:r>
                        <a:rPr lang="tr-TR" sz="1400" b="1" strike="noStrike" spc="-1" dirty="0">
                          <a:latin typeface="+mj-lt"/>
                        </a:rPr>
                        <a:t>Hizmetli</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latin typeface="+mj-lt"/>
                        </a:rPr>
                        <a:t>2</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374736775"/>
                  </a:ext>
                </a:extLst>
              </a:tr>
              <a:tr h="308057">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50</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8"/>
                  </a:ext>
                </a:extLst>
              </a:tr>
            </a:tbl>
          </a:graphicData>
        </a:graphic>
      </p:graphicFrame>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2331751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MİLLİ EMLAK MÜDÜRLÜĞÜ</a:t>
            </a:r>
          </a:p>
        </p:txBody>
      </p:sp>
      <p:sp>
        <p:nvSpPr>
          <p:cNvPr id="2" name="Dikdörtgen 1"/>
          <p:cNvSpPr/>
          <p:nvPr/>
        </p:nvSpPr>
        <p:spPr>
          <a:xfrm>
            <a:off x="3463926" y="1401763"/>
            <a:ext cx="4089581" cy="338554"/>
          </a:xfrm>
          <a:prstGeom prst="rect">
            <a:avLst/>
          </a:prstGeom>
        </p:spPr>
        <p:txBody>
          <a:bodyPr wrap="none">
            <a:spAutoFit/>
          </a:bodyPr>
          <a:lstStyle/>
          <a:p>
            <a:pPr eaLnBrk="1" hangingPunct="1">
              <a:defRPr/>
            </a:pPr>
            <a:r>
              <a:rPr lang="tr-TR" altLang="tr-TR" sz="1600" b="1" kern="0" dirty="0">
                <a:solidFill>
                  <a:srgbClr val="0000FF"/>
                </a:solidFill>
                <a:latin typeface="+mj-lt"/>
                <a:cs typeface="Times New Roman" panose="02020603050405020304" pitchFamily="18" charset="0"/>
              </a:rPr>
              <a:t>CİNSLERİNE GÖRE TAHSİSLİ TAŞINMAZ BİLGİLERİ</a:t>
            </a:r>
          </a:p>
        </p:txBody>
      </p:sp>
      <p:graphicFrame>
        <p:nvGraphicFramePr>
          <p:cNvPr id="9" name="Table 2"/>
          <p:cNvGraphicFramePr/>
          <p:nvPr/>
        </p:nvGraphicFramePr>
        <p:xfrm>
          <a:off x="1847850" y="1700214"/>
          <a:ext cx="8424864" cy="4392611"/>
        </p:xfrm>
        <a:graphic>
          <a:graphicData uri="http://schemas.openxmlformats.org/drawingml/2006/table">
            <a:tbl>
              <a:tblPr/>
              <a:tblGrid>
                <a:gridCol w="3844779">
                  <a:extLst>
                    <a:ext uri="{9D8B030D-6E8A-4147-A177-3AD203B41FA5}">
                      <a16:colId xmlns:a16="http://schemas.microsoft.com/office/drawing/2014/main" val="20000"/>
                    </a:ext>
                  </a:extLst>
                </a:gridCol>
                <a:gridCol w="1662228">
                  <a:extLst>
                    <a:ext uri="{9D8B030D-6E8A-4147-A177-3AD203B41FA5}">
                      <a16:colId xmlns:a16="http://schemas.microsoft.com/office/drawing/2014/main" val="20001"/>
                    </a:ext>
                  </a:extLst>
                </a:gridCol>
                <a:gridCol w="2917857">
                  <a:extLst>
                    <a:ext uri="{9D8B030D-6E8A-4147-A177-3AD203B41FA5}">
                      <a16:colId xmlns:a16="http://schemas.microsoft.com/office/drawing/2014/main" val="20002"/>
                    </a:ext>
                  </a:extLst>
                </a:gridCol>
              </a:tblGrid>
              <a:tr h="375606">
                <a:tc>
                  <a:txBody>
                    <a:bodyPr/>
                    <a:lstStyle/>
                    <a:p>
                      <a:pPr>
                        <a:lnSpc>
                          <a:spcPts val="975"/>
                        </a:lnSpc>
                      </a:pPr>
                      <a:r>
                        <a:rPr lang="tr-TR" sz="1000" b="1" strike="noStrike" spc="-1" dirty="0">
                          <a:solidFill>
                            <a:srgbClr val="000000"/>
                          </a:solidFill>
                          <a:latin typeface="+mj-lt"/>
                        </a:rPr>
                        <a:t>TAŞINMAZ ANA CİNSİ</a:t>
                      </a:r>
                      <a:r>
                        <a:rPr lang="tr-TR" sz="1000" b="0" strike="noStrike" spc="0" baseline="0" dirty="0">
                          <a:solidFill>
                            <a:schemeClr val="tx1"/>
                          </a:solidFill>
                          <a:latin typeface="+mj-lt"/>
                        </a:rPr>
                        <a:t> </a:t>
                      </a:r>
                      <a:r>
                        <a:rPr lang="tr-TR" sz="1000" b="1" strike="noStrike" spc="-1" dirty="0">
                          <a:solidFill>
                            <a:srgbClr val="000000"/>
                          </a:solidFill>
                          <a:latin typeface="+mj-lt"/>
                        </a:rPr>
                        <a:t>ADI</a:t>
                      </a:r>
                      <a:endParaRPr lang="tr-TR" sz="1000" b="0" strike="noStrike" spc="-1" dirty="0">
                        <a:latin typeface="+mj-lt"/>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ts val="975"/>
                        </a:lnSpc>
                      </a:pPr>
                      <a:r>
                        <a:rPr lang="tr-TR" sz="1000" b="1" strike="noStrike" spc="-1" dirty="0">
                          <a:solidFill>
                            <a:srgbClr val="000000"/>
                          </a:solidFill>
                          <a:latin typeface="+mj-lt"/>
                        </a:rPr>
                        <a:t>TAHSİS</a:t>
                      </a:r>
                      <a:r>
                        <a:rPr lang="tr-TR" sz="1000" b="0" strike="noStrike" spc="0" baseline="0" dirty="0">
                          <a:solidFill>
                            <a:schemeClr val="tx1"/>
                          </a:solidFill>
                          <a:latin typeface="+mj-lt"/>
                        </a:rPr>
                        <a:t> </a:t>
                      </a:r>
                      <a:r>
                        <a:rPr lang="tr-TR" sz="1000" b="1" strike="noStrike" spc="-1" dirty="0">
                          <a:solidFill>
                            <a:srgbClr val="000000"/>
                          </a:solidFill>
                          <a:latin typeface="+mj-lt"/>
                        </a:rPr>
                        <a:t>ADEDİ</a:t>
                      </a:r>
                      <a:endParaRPr lang="tr-TR" sz="1000" b="0" strike="noStrike" spc="-1" dirty="0">
                        <a:latin typeface="+mj-lt"/>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r">
                        <a:lnSpc>
                          <a:spcPts val="975"/>
                        </a:lnSpc>
                      </a:pPr>
                      <a:r>
                        <a:rPr lang="tr-TR" sz="1000" b="1" strike="noStrike" spc="-1" dirty="0">
                          <a:solidFill>
                            <a:srgbClr val="000000"/>
                          </a:solidFill>
                          <a:latin typeface="+mj-lt"/>
                        </a:rPr>
                        <a:t>TAHSİS EDİLEN</a:t>
                      </a:r>
                      <a:r>
                        <a:rPr lang="tr-TR" sz="1000" b="0" strike="noStrike" spc="0" baseline="0" dirty="0">
                          <a:solidFill>
                            <a:schemeClr val="tx1"/>
                          </a:solidFill>
                          <a:latin typeface="+mj-lt"/>
                        </a:rPr>
                        <a:t> </a:t>
                      </a:r>
                      <a:r>
                        <a:rPr lang="tr-TR" sz="1000" b="1" strike="noStrike" spc="-1" dirty="0">
                          <a:solidFill>
                            <a:srgbClr val="000000"/>
                          </a:solidFill>
                          <a:latin typeface="+mj-lt"/>
                        </a:rPr>
                        <a:t>YÜZÖLÇÜMÜ</a:t>
                      </a:r>
                      <a:endParaRPr lang="tr-TR" sz="1000" b="0" strike="noStrike" spc="-1" dirty="0">
                        <a:latin typeface="+mj-lt"/>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07103">
                <a:tc>
                  <a:txBody>
                    <a:bodyPr/>
                    <a:lstStyle/>
                    <a:p>
                      <a:pPr algn="l" fontAlgn="t"/>
                      <a:r>
                        <a:rPr lang="tr-TR" sz="1200" b="1" dirty="0">
                          <a:effectLst/>
                        </a:rPr>
                        <a:t>Arazi</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rPr>
                        <a:t>889</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fontAlgn="t"/>
                      <a:r>
                        <a:rPr lang="tr-TR" sz="1200" dirty="0">
                          <a:effectLst/>
                        </a:rPr>
                        <a:t>23,952,801</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07103">
                <a:tc>
                  <a:txBody>
                    <a:bodyPr/>
                    <a:lstStyle/>
                    <a:p>
                      <a:pPr algn="l" fontAlgn="t"/>
                      <a:r>
                        <a:rPr lang="tr-TR" sz="1200" b="1" dirty="0">
                          <a:effectLst/>
                        </a:rPr>
                        <a:t>Arsa</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345</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rPr>
                        <a:t>1,115,762</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18710">
                <a:tc>
                  <a:txBody>
                    <a:bodyPr/>
                    <a:lstStyle/>
                    <a:p>
                      <a:pPr algn="l" fontAlgn="t"/>
                      <a:r>
                        <a:rPr lang="tr-TR" sz="1200" b="1" dirty="0">
                          <a:effectLst/>
                        </a:rPr>
                        <a:t>Bağ-Bahçe</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80</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rPr>
                        <a:t>114,879</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307103">
                <a:tc>
                  <a:txBody>
                    <a:bodyPr/>
                    <a:lstStyle/>
                    <a:p>
                      <a:pPr algn="l" fontAlgn="t"/>
                      <a:r>
                        <a:rPr lang="tr-TR" sz="1200" b="1" dirty="0">
                          <a:effectLst/>
                        </a:rPr>
                        <a:t>Bina</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539</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rPr>
                        <a:t>1,900,533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07103">
                <a:tc>
                  <a:txBody>
                    <a:bodyPr/>
                    <a:lstStyle/>
                    <a:p>
                      <a:pPr algn="l" fontAlgn="t"/>
                      <a:r>
                        <a:rPr lang="tr-TR" sz="1200" b="1" dirty="0">
                          <a:effectLst/>
                        </a:rPr>
                        <a:t>Boşluk</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2</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rPr>
                        <a:t>3,738</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07103">
                <a:tc>
                  <a:txBody>
                    <a:bodyPr/>
                    <a:lstStyle/>
                    <a:p>
                      <a:pPr algn="l" fontAlgn="t"/>
                      <a:r>
                        <a:rPr lang="tr-TR" sz="1200" b="1" dirty="0">
                          <a:effectLst/>
                        </a:rPr>
                        <a:t>Kıyı ve Dolgu Alanları</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6</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rPr>
                        <a:t>10,423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307103">
                <a:tc>
                  <a:txBody>
                    <a:bodyPr/>
                    <a:lstStyle/>
                    <a:p>
                      <a:pPr algn="l" fontAlgn="t"/>
                      <a:r>
                        <a:rPr lang="tr-TR" sz="1200" b="1" dirty="0">
                          <a:effectLst/>
                        </a:rPr>
                        <a:t>Maden ve Ocak Alanları</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8</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rPr>
                        <a:t>469,168</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r h="307103">
                <a:tc>
                  <a:txBody>
                    <a:bodyPr/>
                    <a:lstStyle/>
                    <a:p>
                      <a:pPr algn="l" fontAlgn="t"/>
                      <a:r>
                        <a:rPr lang="tr-TR" sz="1200" b="1" dirty="0">
                          <a:effectLst/>
                        </a:rPr>
                        <a:t>Orman</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5,560</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rPr>
                        <a:t>3,991,739,009</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307103">
                <a:tc>
                  <a:txBody>
                    <a:bodyPr/>
                    <a:lstStyle/>
                    <a:p>
                      <a:pPr algn="l" fontAlgn="t"/>
                      <a:r>
                        <a:rPr lang="tr-TR" sz="1200" b="1" dirty="0">
                          <a:effectLst/>
                        </a:rPr>
                        <a:t>Orta Malları</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166</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rPr>
                        <a:t>1,745,581</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18710">
                <a:tc>
                  <a:txBody>
                    <a:bodyPr/>
                    <a:lstStyle/>
                    <a:p>
                      <a:pPr algn="l" fontAlgn="t"/>
                      <a:r>
                        <a:rPr lang="es-ES" sz="1200" b="1" dirty="0">
                          <a:effectLst/>
                        </a:rPr>
                        <a:t>Su ve Su Ürünü Alanları</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23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rPr>
                        <a:t>161,557</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07103">
                <a:tc>
                  <a:txBody>
                    <a:bodyPr/>
                    <a:lstStyle/>
                    <a:p>
                      <a:pPr algn="l" fontAlgn="t"/>
                      <a:r>
                        <a:rPr lang="tr-TR" sz="1200" b="1" dirty="0">
                          <a:effectLst/>
                        </a:rPr>
                        <a:t>Tarihi ve Kültürel Alanlar</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9</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rPr>
                        <a:t>62,893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11"/>
                  </a:ext>
                </a:extLst>
              </a:tr>
              <a:tr h="307103">
                <a:tc>
                  <a:txBody>
                    <a:bodyPr/>
                    <a:lstStyle/>
                    <a:p>
                      <a:pPr algn="l" fontAlgn="t"/>
                      <a:r>
                        <a:rPr lang="tr-TR" sz="1200" b="1" dirty="0">
                          <a:effectLst/>
                        </a:rPr>
                        <a:t>Tarla</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r" fontAlgn="t"/>
                      <a:r>
                        <a:rPr lang="tr-TR" sz="1200" dirty="0">
                          <a:effectLst/>
                        </a:rPr>
                        <a:t>199</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rPr>
                        <a:t>1,363,253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2"/>
                  </a:ext>
                </a:extLst>
              </a:tr>
              <a:tr h="308555">
                <a:tc>
                  <a:txBody>
                    <a:bodyPr/>
                    <a:lstStyle/>
                    <a:p>
                      <a:pPr>
                        <a:lnSpc>
                          <a:spcPts val="975"/>
                        </a:lnSpc>
                      </a:pPr>
                      <a:r>
                        <a:rPr lang="tr-TR" sz="1000" b="1" strike="noStrike" spc="-1" dirty="0">
                          <a:solidFill>
                            <a:srgbClr val="000000"/>
                          </a:solidFill>
                          <a:latin typeface="+mj-lt"/>
                        </a:rPr>
                        <a:t>TOPLAM</a:t>
                      </a:r>
                      <a:endParaRPr lang="tr-TR" sz="1000" b="0" strike="noStrike" spc="-1" dirty="0">
                        <a:latin typeface="+mj-lt"/>
                      </a:endParaRP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tr-TR" sz="1000" b="1" strike="noStrike" spc="-1" dirty="0">
                          <a:solidFill>
                            <a:srgbClr val="000000"/>
                          </a:solidFill>
                          <a:latin typeface="+mj-lt"/>
                        </a:rPr>
                        <a:t>7826</a:t>
                      </a:r>
                      <a:endParaRPr lang="tr-TR" sz="1000" b="0" strike="noStrike" spc="-1" dirty="0">
                        <a:latin typeface="+mj-lt"/>
                      </a:endParaRP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tr-TR" sz="1000" b="1" strike="noStrike" spc="-1" dirty="0">
                          <a:solidFill>
                            <a:srgbClr val="000000"/>
                          </a:solidFill>
                          <a:latin typeface="+mj-lt"/>
                        </a:rPr>
                        <a:t>4.022.639,597 M²</a:t>
                      </a:r>
                      <a:endParaRPr lang="tr-TR" sz="1000" b="0" strike="noStrike" spc="-1" dirty="0">
                        <a:latin typeface="+mj-lt"/>
                      </a:endParaRP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3"/>
                  </a:ext>
                </a:extLst>
              </a:tr>
            </a:tbl>
          </a:graphicData>
        </a:graphic>
      </p:graphicFrame>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4180146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MİLLİ EMLAK MÜDÜRLÜĞÜ</a:t>
            </a:r>
          </a:p>
        </p:txBody>
      </p:sp>
      <p:sp>
        <p:nvSpPr>
          <p:cNvPr id="2" name="Dikdörtgen 1"/>
          <p:cNvSpPr/>
          <p:nvPr/>
        </p:nvSpPr>
        <p:spPr>
          <a:xfrm>
            <a:off x="4346575" y="1412875"/>
            <a:ext cx="2744662" cy="338554"/>
          </a:xfrm>
          <a:prstGeom prst="rect">
            <a:avLst/>
          </a:prstGeom>
        </p:spPr>
        <p:txBody>
          <a:bodyPr wrap="none">
            <a:spAutoFit/>
          </a:bodyPr>
          <a:lstStyle/>
          <a:p>
            <a:pPr eaLnBrk="1" hangingPunct="1">
              <a:defRPr/>
            </a:pPr>
            <a:r>
              <a:rPr lang="tr-TR" altLang="tr-TR" sz="1600" b="1" kern="0" dirty="0">
                <a:solidFill>
                  <a:srgbClr val="0000FF"/>
                </a:solidFill>
                <a:latin typeface="+mj-lt"/>
                <a:cs typeface="Times New Roman" panose="02020603050405020304" pitchFamily="18" charset="0"/>
              </a:rPr>
              <a:t>TAŞINMAZ KİRALAMA BİLGİLERİ</a:t>
            </a:r>
          </a:p>
        </p:txBody>
      </p:sp>
      <p:graphicFrame>
        <p:nvGraphicFramePr>
          <p:cNvPr id="10" name="Table 2"/>
          <p:cNvGraphicFramePr>
            <a:graphicFrameLocks noGrp="1"/>
          </p:cNvGraphicFramePr>
          <p:nvPr/>
        </p:nvGraphicFramePr>
        <p:xfrm>
          <a:off x="1714500" y="1751013"/>
          <a:ext cx="8629650" cy="4367214"/>
        </p:xfrm>
        <a:graphic>
          <a:graphicData uri="http://schemas.openxmlformats.org/drawingml/2006/table">
            <a:tbl>
              <a:tblPr/>
              <a:tblGrid>
                <a:gridCol w="1125538">
                  <a:extLst>
                    <a:ext uri="{9D8B030D-6E8A-4147-A177-3AD203B41FA5}">
                      <a16:colId xmlns:a16="http://schemas.microsoft.com/office/drawing/2014/main" val="20000"/>
                    </a:ext>
                  </a:extLst>
                </a:gridCol>
                <a:gridCol w="1271587">
                  <a:extLst>
                    <a:ext uri="{9D8B030D-6E8A-4147-A177-3AD203B41FA5}">
                      <a16:colId xmlns:a16="http://schemas.microsoft.com/office/drawing/2014/main" val="20001"/>
                    </a:ext>
                  </a:extLst>
                </a:gridCol>
                <a:gridCol w="1554163">
                  <a:extLst>
                    <a:ext uri="{9D8B030D-6E8A-4147-A177-3AD203B41FA5}">
                      <a16:colId xmlns:a16="http://schemas.microsoft.com/office/drawing/2014/main" val="20002"/>
                    </a:ext>
                  </a:extLst>
                </a:gridCol>
                <a:gridCol w="1679575">
                  <a:extLst>
                    <a:ext uri="{9D8B030D-6E8A-4147-A177-3AD203B41FA5}">
                      <a16:colId xmlns:a16="http://schemas.microsoft.com/office/drawing/2014/main" val="20003"/>
                    </a:ext>
                  </a:extLst>
                </a:gridCol>
                <a:gridCol w="1444625">
                  <a:extLst>
                    <a:ext uri="{9D8B030D-6E8A-4147-A177-3AD203B41FA5}">
                      <a16:colId xmlns:a16="http://schemas.microsoft.com/office/drawing/2014/main" val="20004"/>
                    </a:ext>
                  </a:extLst>
                </a:gridCol>
                <a:gridCol w="1554162">
                  <a:extLst>
                    <a:ext uri="{9D8B030D-6E8A-4147-A177-3AD203B41FA5}">
                      <a16:colId xmlns:a16="http://schemas.microsoft.com/office/drawing/2014/main" val="20005"/>
                    </a:ext>
                  </a:extLst>
                </a:gridCol>
              </a:tblGrid>
              <a:tr h="100171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İLÇE</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KİRALAMA TALEBİNDE BULUNAN SAYISI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KİRALAMA TALEBİNDE BULUNULAN TAŞINMAZIN YÜZÖLÇÜMÜ</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KİRALAMA TALEBİ UYGUN GÖRÜLMEYEN KİŞİ SAYISI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KİRALAMA YAPILAN KİŞİ SAYISI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KİRALANAN ALANIN YÜZÖLÇÜMÜ</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ARDANUÇ</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99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1.381,603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6</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649,277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ARHAVİ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57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439,843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45</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137,527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BORÇKA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165,544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82,633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HOPA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313,957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12</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96,359</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619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KEMALPAŞA</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11</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29,679</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11</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23,035</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MERKEZ</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241</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4.376,435</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123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725,208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MURGUL</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17</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223,223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36,134</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ŞAVŞAT</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20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1.210,629</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335,576</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2825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000" b="1" i="0" u="none" strike="noStrike" cap="none" normalizeH="0" baseline="0">
                          <a:ln>
                            <a:noFill/>
                          </a:ln>
                          <a:solidFill>
                            <a:srgbClr val="000000"/>
                          </a:solidFill>
                          <a:effectLst/>
                          <a:latin typeface="Arial" panose="020B0604020202020204" pitchFamily="34" charset="0"/>
                          <a:cs typeface="Arial" panose="020B0604020202020204" pitchFamily="34" charset="0"/>
                        </a:rPr>
                        <a:t>YUSUFELİ</a:t>
                      </a:r>
                      <a:endParaRPr kumimoji="0" lang="tr-TR" altLang="tr-TR" sz="10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90</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93.342,343</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42</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000" b="0" i="0" kern="1200" dirty="0">
                          <a:solidFill>
                            <a:schemeClr val="tx1"/>
                          </a:solidFill>
                          <a:effectLst/>
                          <a:latin typeface="Arial" panose="020B0604020202020204" pitchFamily="34" charset="0"/>
                          <a:ea typeface="+mn-ea"/>
                          <a:cs typeface="Arial" panose="020B0604020202020204" pitchFamily="34" charset="0"/>
                        </a:rPr>
                        <a:t>131.123,108</a:t>
                      </a:r>
                      <a:endParaRPr kumimoji="0" lang="tr-TR" altLang="tr-T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6429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100" b="1" i="0" u="none" strike="noStrike" cap="none" normalizeH="0" baseline="0">
                          <a:ln>
                            <a:noFill/>
                          </a:ln>
                          <a:solidFill>
                            <a:srgbClr val="000000"/>
                          </a:solidFill>
                          <a:effectLst/>
                          <a:latin typeface="Arial" panose="020B0604020202020204" pitchFamily="34" charset="0"/>
                          <a:cs typeface="Arial" panose="020B0604020202020204" pitchFamily="34" charset="0"/>
                        </a:rPr>
                        <a:t>TOPLAM</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1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577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lang="tr-TR" sz="1100" b="1" i="0" kern="1200" dirty="0">
                          <a:solidFill>
                            <a:schemeClr val="tx1"/>
                          </a:solidFill>
                          <a:effectLst/>
                          <a:latin typeface="Arial" panose="020B0604020202020204" pitchFamily="34" charset="0"/>
                          <a:ea typeface="+mn-ea"/>
                          <a:cs typeface="Arial" panose="020B0604020202020204" pitchFamily="34" charset="0"/>
                        </a:rPr>
                        <a:t>101.483,256 </a:t>
                      </a:r>
                      <a:r>
                        <a:rPr kumimoji="0" lang="tr-TR" altLang="tr-TR" sz="11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M²</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1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35</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1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297</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1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133.208,857 M²</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505417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62</a:t>
            </a:fld>
            <a:endParaRPr lang="tr-TR" sz="1000" dirty="0">
              <a:solidFill>
                <a:srgbClr val="1F497D">
                  <a:shade val="50000"/>
                </a:srgbClr>
              </a:solidFill>
            </a:endParaRPr>
          </a:p>
        </p:txBody>
      </p:sp>
      <p:sp>
        <p:nvSpPr>
          <p:cNvPr id="10" name="Rectangle 2"/>
          <p:cNvSpPr txBox="1">
            <a:spLocks noChangeArrowheads="1"/>
          </p:cNvSpPr>
          <p:nvPr/>
        </p:nvSpPr>
        <p:spPr bwMode="auto">
          <a:xfrm>
            <a:off x="3207428" y="236259"/>
            <a:ext cx="5917234" cy="1370215"/>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PROJE VE YAPIM İŞLERİNDEN SORUMLU ŞUBE MÜDÜRLÜĞÜ</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664" y="113958"/>
            <a:ext cx="1229096" cy="1090919"/>
          </a:xfrm>
          <a:prstGeom prst="rect">
            <a:avLst/>
          </a:prstGeom>
        </p:spPr>
      </p:pic>
      <p:pic>
        <p:nvPicPr>
          <p:cNvPr id="14" name="Picture 4"/>
          <p:cNvPicPr/>
          <p:nvPr/>
        </p:nvPicPr>
        <p:blipFill>
          <a:blip r:embed="rId3"/>
          <a:stretch/>
        </p:blipFill>
        <p:spPr>
          <a:xfrm>
            <a:off x="6142080" y="1828764"/>
            <a:ext cx="4297320" cy="3599640"/>
          </a:xfrm>
          <a:prstGeom prst="roundRect">
            <a:avLst>
              <a:gd name="adj" fmla="val 8594"/>
            </a:avLst>
          </a:prstGeom>
          <a:ln/>
        </p:spPr>
        <p:style>
          <a:lnRef idx="1">
            <a:schemeClr val="dk1"/>
          </a:lnRef>
          <a:fillRef idx="2">
            <a:schemeClr val="dk1"/>
          </a:fillRef>
          <a:effectRef idx="1">
            <a:schemeClr val="dk1"/>
          </a:effectRef>
          <a:fontRef idx="minor">
            <a:schemeClr val="dk1"/>
          </a:fontRef>
        </p:style>
      </p:pic>
      <p:pic>
        <p:nvPicPr>
          <p:cNvPr id="15" name="Picture 2"/>
          <p:cNvPicPr/>
          <p:nvPr/>
        </p:nvPicPr>
        <p:blipFill>
          <a:blip r:embed="rId4"/>
          <a:stretch/>
        </p:blipFill>
        <p:spPr>
          <a:xfrm>
            <a:off x="1673760" y="1828764"/>
            <a:ext cx="4290840" cy="3599640"/>
          </a:xfrm>
          <a:prstGeom prst="roundRect">
            <a:avLst>
              <a:gd name="adj" fmla="val 8594"/>
            </a:avLst>
          </a:prstGeom>
          <a:ln/>
        </p:spPr>
        <p:style>
          <a:lnRef idx="1">
            <a:schemeClr val="dk1"/>
          </a:lnRef>
          <a:fillRef idx="2">
            <a:schemeClr val="dk1"/>
          </a:fillRef>
          <a:effectRef idx="1">
            <a:schemeClr val="dk1"/>
          </a:effectRef>
          <a:fontRef idx="minor">
            <a:schemeClr val="dk1"/>
          </a:fontRef>
        </p:style>
      </p:pic>
      <p:pic>
        <p:nvPicPr>
          <p:cNvPr id="2" name="Resim 1"/>
          <p:cNvPicPr>
            <a:picLocks noChangeAspect="1"/>
          </p:cNvPicPr>
          <p:nvPr/>
        </p:nvPicPr>
        <p:blipFill>
          <a:blip r:embed="rId5"/>
          <a:stretch>
            <a:fillRect/>
          </a:stretch>
        </p:blipFill>
        <p:spPr>
          <a:xfrm>
            <a:off x="9677987" y="236259"/>
            <a:ext cx="2280102" cy="855562"/>
          </a:xfrm>
          <a:prstGeom prst="rect">
            <a:avLst/>
          </a:prstGeom>
        </p:spPr>
      </p:pic>
    </p:spTree>
    <p:extLst>
      <p:ext uri="{BB962C8B-B14F-4D97-AF65-F5344CB8AC3E}">
        <p14:creationId xmlns:p14="http://schemas.microsoft.com/office/powerpoint/2010/main" val="26761245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63</a:t>
            </a:fld>
            <a:endParaRPr lang="tr-TR" sz="1000" dirty="0">
              <a:solidFill>
                <a:srgbClr val="1F497D">
                  <a:shade val="50000"/>
                </a:srgbClr>
              </a:solidFill>
            </a:endParaRPr>
          </a:p>
        </p:txBody>
      </p:sp>
      <p:sp>
        <p:nvSpPr>
          <p:cNvPr id="10" name="Rectangle 2"/>
          <p:cNvSpPr txBox="1">
            <a:spLocks noChangeArrowheads="1"/>
          </p:cNvSpPr>
          <p:nvPr/>
        </p:nvSpPr>
        <p:spPr bwMode="auto">
          <a:xfrm>
            <a:off x="3207428" y="236259"/>
            <a:ext cx="5917234" cy="1370215"/>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2023 YILI BAKANLIĞIMIZCA PLANLANAN VE YAPIMI DEVAM EDEN İNŞAAT YAPIM İŞLERİ</a:t>
            </a:r>
          </a:p>
        </p:txBody>
      </p:sp>
      <p:sp>
        <p:nvSpPr>
          <p:cNvPr id="7" name="Rectangle 3"/>
          <p:cNvSpPr txBox="1">
            <a:spLocks noChangeArrowheads="1"/>
          </p:cNvSpPr>
          <p:nvPr/>
        </p:nvSpPr>
        <p:spPr>
          <a:xfrm>
            <a:off x="1727200" y="2380006"/>
            <a:ext cx="8778180" cy="3118921"/>
          </a:xfrm>
          <a:prstGeom prst="rect">
            <a:avLst/>
          </a:prstGeom>
          <a:blipFill>
            <a:blip r:embed="rId2"/>
            <a:tile tx="0" ty="0" sx="100000" sy="100000" flip="none" algn="tl"/>
          </a:blipFill>
        </p:spPr>
        <p:txBody>
          <a:bodyPr>
            <a:normAutofit/>
          </a:bodyPr>
          <a:lstStyle/>
          <a:p>
            <a:pPr marL="273050" indent="-273050">
              <a:lnSpc>
                <a:spcPct val="120000"/>
              </a:lnSpc>
              <a:spcBef>
                <a:spcPct val="20000"/>
              </a:spcBef>
              <a:buClr>
                <a:srgbClr val="CC0000"/>
              </a:buClr>
              <a:buSzPct val="95000"/>
              <a:buFont typeface="Wingdings" pitchFamily="2" charset="2"/>
              <a:buChar char="q"/>
              <a:defRPr/>
            </a:pPr>
            <a:r>
              <a:rPr lang="tr-TR" dirty="0">
                <a:solidFill>
                  <a:prstClr val="black"/>
                </a:solidFill>
                <a:latin typeface="Times New Roman" panose="02020603050405020304" pitchFamily="18" charset="0"/>
                <a:cs typeface="Times New Roman" panose="02020603050405020304" pitchFamily="18" charset="0"/>
              </a:rPr>
              <a:t>ARHAVİ İLÇE TARIM VE ORMAN MÜD. HİZMET BİNASI YAPIM İKMAL İŞİ</a:t>
            </a:r>
          </a:p>
          <a:p>
            <a:pPr marL="273050" indent="-273050">
              <a:lnSpc>
                <a:spcPct val="120000"/>
              </a:lnSpc>
              <a:spcBef>
                <a:spcPct val="20000"/>
              </a:spcBef>
              <a:buClr>
                <a:srgbClr val="CC0000"/>
              </a:buClr>
              <a:buSzPct val="95000"/>
              <a:buFont typeface="Wingdings" pitchFamily="2" charset="2"/>
              <a:buChar char="q"/>
              <a:defRPr/>
            </a:pPr>
            <a:r>
              <a:rPr lang="tr-TR" dirty="0">
                <a:solidFill>
                  <a:prstClr val="black"/>
                </a:solidFill>
                <a:latin typeface="Times New Roman" panose="02020603050405020304" pitchFamily="18" charset="0"/>
                <a:cs typeface="Times New Roman" panose="02020603050405020304" pitchFamily="18" charset="0"/>
              </a:rPr>
              <a:t>HOPA JANDARMA LOJMAN YAPIMI İKMAL İŞİ (10 Daire+ ALTYAPI)</a:t>
            </a:r>
          </a:p>
          <a:p>
            <a:pPr marL="273050" indent="-273050">
              <a:lnSpc>
                <a:spcPct val="120000"/>
              </a:lnSpc>
              <a:spcBef>
                <a:spcPct val="20000"/>
              </a:spcBef>
              <a:buClr>
                <a:srgbClr val="CC0000"/>
              </a:buClr>
              <a:buSzPct val="95000"/>
              <a:buFont typeface="Wingdings" pitchFamily="2" charset="2"/>
              <a:buChar char="q"/>
              <a:defRPr/>
            </a:pPr>
            <a:r>
              <a:rPr lang="tr-TR" dirty="0">
                <a:solidFill>
                  <a:prstClr val="black"/>
                </a:solidFill>
                <a:latin typeface="Times New Roman" panose="02020603050405020304" pitchFamily="18" charset="0"/>
                <a:cs typeface="Times New Roman" panose="02020603050405020304" pitchFamily="18" charset="0"/>
              </a:rPr>
              <a:t>ŞAVŞAT İLÇE JANDARMA KOMUTANLIĞI LOJMAN YAPIMI (8 Daire+ ALTYAPI)</a:t>
            </a:r>
          </a:p>
          <a:p>
            <a:pPr marL="273050" indent="-273050">
              <a:lnSpc>
                <a:spcPct val="120000"/>
              </a:lnSpc>
              <a:spcBef>
                <a:spcPct val="20000"/>
              </a:spcBef>
              <a:buClr>
                <a:srgbClr val="CC0000"/>
              </a:buClr>
              <a:buSzPct val="95000"/>
              <a:buFont typeface="Wingdings" pitchFamily="2" charset="2"/>
              <a:buChar char="q"/>
              <a:defRPr/>
            </a:pPr>
            <a:r>
              <a:rPr lang="tr-TR" dirty="0">
                <a:solidFill>
                  <a:prstClr val="black"/>
                </a:solidFill>
                <a:latin typeface="Times New Roman" panose="02020603050405020304" pitchFamily="18" charset="0"/>
                <a:cs typeface="Times New Roman" panose="02020603050405020304" pitchFamily="18" charset="0"/>
              </a:rPr>
              <a:t>ARDANUÇ İLÇE TARIM VE ORMAN MÜDÜRLÜĞÜ HİZMET  BİNASI</a:t>
            </a:r>
            <a:r>
              <a:rPr lang="tr-TR" dirty="0">
                <a:effectLst>
                  <a:outerShdw blurRad="38100" dist="38100" dir="2700000" algn="tl">
                    <a:srgbClr val="C0C0C0"/>
                  </a:outerShdw>
                </a:effectLst>
                <a:latin typeface="Times New Roman" panose="02020603050405020304" pitchFamily="18" charset="0"/>
                <a:cs typeface="Times New Roman" panose="02020603050405020304" pitchFamily="18" charset="0"/>
              </a:rPr>
              <a:t>  YAPIM İŞİ</a:t>
            </a:r>
          </a:p>
          <a:p>
            <a:pPr marL="273050" indent="-273050">
              <a:lnSpc>
                <a:spcPct val="120000"/>
              </a:lnSpc>
              <a:spcBef>
                <a:spcPct val="20000"/>
              </a:spcBef>
              <a:buClr>
                <a:srgbClr val="CC0000"/>
              </a:buClr>
              <a:buSzPct val="95000"/>
              <a:buFont typeface="Wingdings" pitchFamily="2" charset="2"/>
              <a:buChar char="q"/>
              <a:defRPr/>
            </a:pPr>
            <a:r>
              <a:rPr lang="tr-TR" dirty="0">
                <a:effectLst>
                  <a:outerShdw blurRad="38100" dist="38100" dir="2700000" algn="tl">
                    <a:srgbClr val="C0C0C0"/>
                  </a:outerShdw>
                </a:effectLst>
                <a:latin typeface="Times New Roman" panose="02020603050405020304" pitchFamily="18" charset="0"/>
                <a:cs typeface="Times New Roman" panose="02020603050405020304" pitchFamily="18" charset="0"/>
              </a:rPr>
              <a:t>ARTVİN KADASTRO MÜDÜRLÜĞÜ TADİLATI VE DOĞALGAZ DÖNÜŞÜM İŞİ            </a:t>
            </a:r>
            <a:endParaRPr lang="tr-TR" baseline="30000"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3"/>
          <a:stretch>
            <a:fillRect/>
          </a:stretch>
        </p:blipFill>
        <p:spPr>
          <a:xfrm>
            <a:off x="9677987" y="236259"/>
            <a:ext cx="2280102" cy="855562"/>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1663456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64</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PROGRAM DIŞI FAALİYETLER</a:t>
            </a:r>
          </a:p>
        </p:txBody>
      </p:sp>
      <p:graphicFrame>
        <p:nvGraphicFramePr>
          <p:cNvPr id="13" name="7 Tablo"/>
          <p:cNvGraphicFramePr>
            <a:graphicFrameLocks noGrp="1"/>
          </p:cNvGraphicFramePr>
          <p:nvPr/>
        </p:nvGraphicFramePr>
        <p:xfrm>
          <a:off x="1761248" y="1142845"/>
          <a:ext cx="8091941" cy="5438417"/>
        </p:xfrm>
        <a:graphic>
          <a:graphicData uri="http://schemas.openxmlformats.org/drawingml/2006/table">
            <a:tbl>
              <a:tblPr firstRow="1" bandRow="1">
                <a:tableStyleId>{5C22544A-7EE6-4342-B048-85BDC9FD1C3A}</a:tableStyleId>
              </a:tblPr>
              <a:tblGrid>
                <a:gridCol w="2512571">
                  <a:extLst>
                    <a:ext uri="{9D8B030D-6E8A-4147-A177-3AD203B41FA5}">
                      <a16:colId xmlns:a16="http://schemas.microsoft.com/office/drawing/2014/main" val="20000"/>
                    </a:ext>
                  </a:extLst>
                </a:gridCol>
                <a:gridCol w="597119">
                  <a:extLst>
                    <a:ext uri="{9D8B030D-6E8A-4147-A177-3AD203B41FA5}">
                      <a16:colId xmlns:a16="http://schemas.microsoft.com/office/drawing/2014/main" val="20001"/>
                    </a:ext>
                  </a:extLst>
                </a:gridCol>
                <a:gridCol w="682877">
                  <a:extLst>
                    <a:ext uri="{9D8B030D-6E8A-4147-A177-3AD203B41FA5}">
                      <a16:colId xmlns:a16="http://schemas.microsoft.com/office/drawing/2014/main" val="20002"/>
                    </a:ext>
                  </a:extLst>
                </a:gridCol>
                <a:gridCol w="719296">
                  <a:extLst>
                    <a:ext uri="{9D8B030D-6E8A-4147-A177-3AD203B41FA5}">
                      <a16:colId xmlns:a16="http://schemas.microsoft.com/office/drawing/2014/main" val="20003"/>
                    </a:ext>
                  </a:extLst>
                </a:gridCol>
                <a:gridCol w="710193">
                  <a:extLst>
                    <a:ext uri="{9D8B030D-6E8A-4147-A177-3AD203B41FA5}">
                      <a16:colId xmlns:a16="http://schemas.microsoft.com/office/drawing/2014/main" val="20004"/>
                    </a:ext>
                  </a:extLst>
                </a:gridCol>
                <a:gridCol w="728402">
                  <a:extLst>
                    <a:ext uri="{9D8B030D-6E8A-4147-A177-3AD203B41FA5}">
                      <a16:colId xmlns:a16="http://schemas.microsoft.com/office/drawing/2014/main" val="1637119459"/>
                    </a:ext>
                  </a:extLst>
                </a:gridCol>
                <a:gridCol w="719297">
                  <a:extLst>
                    <a:ext uri="{9D8B030D-6E8A-4147-A177-3AD203B41FA5}">
                      <a16:colId xmlns:a16="http://schemas.microsoft.com/office/drawing/2014/main" val="3682488786"/>
                    </a:ext>
                  </a:extLst>
                </a:gridCol>
                <a:gridCol w="719297">
                  <a:extLst>
                    <a:ext uri="{9D8B030D-6E8A-4147-A177-3AD203B41FA5}">
                      <a16:colId xmlns:a16="http://schemas.microsoft.com/office/drawing/2014/main" val="20007"/>
                    </a:ext>
                  </a:extLst>
                </a:gridCol>
                <a:gridCol w="702889">
                  <a:extLst>
                    <a:ext uri="{9D8B030D-6E8A-4147-A177-3AD203B41FA5}">
                      <a16:colId xmlns:a16="http://schemas.microsoft.com/office/drawing/2014/main" val="1445606725"/>
                    </a:ext>
                  </a:extLst>
                </a:gridCol>
              </a:tblGrid>
              <a:tr h="814802">
                <a:tc>
                  <a:txBody>
                    <a:bodyPr/>
                    <a:lstStyle/>
                    <a:p>
                      <a:pPr algn="ctr"/>
                      <a:r>
                        <a:rPr lang="tr-TR" sz="1500" dirty="0">
                          <a:latin typeface="Times New Roman" panose="02020603050405020304" pitchFamily="18" charset="0"/>
                          <a:cs typeface="Times New Roman" panose="02020603050405020304" pitchFamily="18" charset="0"/>
                        </a:rPr>
                        <a:t>GERÇEKLEŞEN FAALİYET</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2016</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2017</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2018</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2019</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2020</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2021</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2022</a:t>
                      </a:r>
                    </a:p>
                  </a:txBody>
                  <a:tcPr marL="91439" marR="91439" marT="45721" marB="45721"/>
                </a:tc>
                <a:tc>
                  <a:txBody>
                    <a:bodyPr/>
                    <a:lstStyle/>
                    <a:p>
                      <a:pPr algn="ctr"/>
                      <a:r>
                        <a:rPr lang="tr-TR" sz="1500" dirty="0">
                          <a:latin typeface="Times New Roman" panose="02020603050405020304" pitchFamily="18" charset="0"/>
                          <a:cs typeface="Times New Roman" panose="02020603050405020304" pitchFamily="18" charset="0"/>
                        </a:rPr>
                        <a:t>2023</a:t>
                      </a:r>
                    </a:p>
                  </a:txBody>
                  <a:tcPr marL="91439" marR="91439" marT="45721" marB="45721"/>
                </a:tc>
                <a:extLst>
                  <a:ext uri="{0D108BD9-81ED-4DB2-BD59-A6C34878D82A}">
                    <a16:rowId xmlns:a16="http://schemas.microsoft.com/office/drawing/2014/main" val="10000"/>
                  </a:ext>
                </a:extLst>
              </a:tr>
              <a:tr h="766282">
                <a:tc>
                  <a:txBody>
                    <a:bodyPr/>
                    <a:lstStyle/>
                    <a:p>
                      <a:r>
                        <a:rPr lang="tr-TR" sz="1500" b="1" dirty="0">
                          <a:latin typeface="Times New Roman" panose="02020603050405020304" pitchFamily="18" charset="0"/>
                          <a:cs typeface="Times New Roman" panose="02020603050405020304" pitchFamily="18" charset="0"/>
                        </a:rPr>
                        <a:t>ÖDENEK TEMİNİNE ESAS TAHMİNİ BEDEL HESABI</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161</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96</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130</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98</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58</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104</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106</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21</a:t>
                      </a:r>
                    </a:p>
                  </a:txBody>
                  <a:tcPr marL="91439" marR="91439" marT="45721" marB="45721"/>
                </a:tc>
                <a:extLst>
                  <a:ext uri="{0D108BD9-81ED-4DB2-BD59-A6C34878D82A}">
                    <a16:rowId xmlns:a16="http://schemas.microsoft.com/office/drawing/2014/main" val="10001"/>
                  </a:ext>
                </a:extLst>
              </a:tr>
              <a:tr h="319221">
                <a:tc>
                  <a:txBody>
                    <a:bodyPr/>
                    <a:lstStyle/>
                    <a:p>
                      <a:r>
                        <a:rPr lang="tr-TR" sz="1500" b="1" dirty="0">
                          <a:latin typeface="Times New Roman" panose="02020603050405020304" pitchFamily="18" charset="0"/>
                          <a:cs typeface="Times New Roman" panose="02020603050405020304" pitchFamily="18" charset="0"/>
                        </a:rPr>
                        <a:t>YAKLAŞIK MALİYET</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39</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62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40</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18</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13</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26</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46</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6</a:t>
                      </a:r>
                    </a:p>
                  </a:txBody>
                  <a:tcPr marL="91439" marR="91439" marT="45721" marB="45721"/>
                </a:tc>
                <a:extLst>
                  <a:ext uri="{0D108BD9-81ED-4DB2-BD59-A6C34878D82A}">
                    <a16:rowId xmlns:a16="http://schemas.microsoft.com/office/drawing/2014/main" val="10002"/>
                  </a:ext>
                </a:extLst>
              </a:tr>
              <a:tr h="319221">
                <a:tc>
                  <a:txBody>
                    <a:bodyPr/>
                    <a:lstStyle/>
                    <a:p>
                      <a:r>
                        <a:rPr lang="tr-TR" sz="1500" b="1" dirty="0">
                          <a:latin typeface="Times New Roman" panose="02020603050405020304" pitchFamily="18" charset="0"/>
                          <a:cs typeface="Times New Roman" panose="02020603050405020304" pitchFamily="18" charset="0"/>
                        </a:rPr>
                        <a:t>TEKNİK RAPOR</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82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75</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70</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32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23</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40</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57</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9</a:t>
                      </a:r>
                    </a:p>
                  </a:txBody>
                  <a:tcPr marL="91439" marR="91439" marT="45721" marB="45721"/>
                </a:tc>
                <a:extLst>
                  <a:ext uri="{0D108BD9-81ED-4DB2-BD59-A6C34878D82A}">
                    <a16:rowId xmlns:a16="http://schemas.microsoft.com/office/drawing/2014/main" val="10003"/>
                  </a:ext>
                </a:extLst>
              </a:tr>
              <a:tr h="1003263">
                <a:tc>
                  <a:txBody>
                    <a:bodyPr/>
                    <a:lstStyle/>
                    <a:p>
                      <a:r>
                        <a:rPr lang="tr-TR" sz="1500" b="1" dirty="0">
                          <a:latin typeface="Times New Roman" panose="02020603050405020304" pitchFamily="18" charset="0"/>
                          <a:cs typeface="Times New Roman" panose="02020603050405020304" pitchFamily="18" charset="0"/>
                        </a:rPr>
                        <a:t>ELEMAN GÖREVLENDİRME (KONTROLLUK, KEŞİF, BİLİRKİŞİ V.B)</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35</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13</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32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8</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49</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6</a:t>
                      </a:r>
                    </a:p>
                  </a:txBody>
                  <a:tcPr marL="91439" marR="91439" marT="45721" marB="45721"/>
                </a:tc>
                <a:extLst>
                  <a:ext uri="{0D108BD9-81ED-4DB2-BD59-A6C34878D82A}">
                    <a16:rowId xmlns:a16="http://schemas.microsoft.com/office/drawing/2014/main" val="10004"/>
                  </a:ext>
                </a:extLst>
              </a:tr>
              <a:tr h="7662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500" b="1" dirty="0">
                          <a:latin typeface="Times New Roman" panose="02020603050405020304" pitchFamily="18" charset="0"/>
                          <a:cs typeface="Times New Roman" panose="02020603050405020304" pitchFamily="18" charset="0"/>
                        </a:rPr>
                        <a:t>KABUL  KOMİSYONLARINA ÜYE VERİLMESİ</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10</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14</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11</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6</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16</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23</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a:t>
                      </a:r>
                    </a:p>
                  </a:txBody>
                  <a:tcPr marL="91439" marR="91439" marT="45721" marB="45721"/>
                </a:tc>
                <a:extLst>
                  <a:ext uri="{0D108BD9-81ED-4DB2-BD59-A6C34878D82A}">
                    <a16:rowId xmlns:a16="http://schemas.microsoft.com/office/drawing/2014/main" val="10005"/>
                  </a:ext>
                </a:extLst>
              </a:tr>
              <a:tr h="766282">
                <a:tc>
                  <a:txBody>
                    <a:bodyPr/>
                    <a:lstStyle/>
                    <a:p>
                      <a:r>
                        <a:rPr lang="tr-TR" sz="1500" b="1" dirty="0">
                          <a:latin typeface="Times New Roman" panose="02020603050405020304" pitchFamily="18" charset="0"/>
                          <a:cs typeface="Times New Roman" panose="02020603050405020304" pitchFamily="18" charset="0"/>
                        </a:rPr>
                        <a:t>İHALE KOMİSYONLARINA ÜYE VERİLMESİ</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15</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5</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12</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9</a:t>
                      </a:r>
                    </a:p>
                  </a:txBody>
                  <a:tcPr marL="91439" marR="91439" marT="45721" marB="45721"/>
                </a:tc>
                <a:tc>
                  <a:txBody>
                    <a:bodyPr/>
                    <a:lstStyle/>
                    <a:p>
                      <a:pPr algn="ctr"/>
                      <a:r>
                        <a:rPr lang="tr-TR" sz="1500" b="1" dirty="0">
                          <a:latin typeface="Times New Roman" panose="02020603050405020304" pitchFamily="18" charset="0"/>
                          <a:cs typeface="Times New Roman" panose="02020603050405020304" pitchFamily="18" charset="0"/>
                        </a:rPr>
                        <a:t>2</a:t>
                      </a:r>
                    </a:p>
                  </a:txBody>
                  <a:tcPr marL="91439" marR="91439" marT="45721" marB="45721"/>
                </a:tc>
                <a:extLst>
                  <a:ext uri="{0D108BD9-81ED-4DB2-BD59-A6C34878D82A}">
                    <a16:rowId xmlns:a16="http://schemas.microsoft.com/office/drawing/2014/main" val="10006"/>
                  </a:ext>
                </a:extLst>
              </a:tr>
              <a:tr h="3192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TOPLAM</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351</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271</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298</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173</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113</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247</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263</a:t>
                      </a:r>
                    </a:p>
                  </a:txBody>
                  <a:tcPr marL="91439" marR="91439" marT="45721" marB="45721">
                    <a:solidFill>
                      <a:schemeClr val="accent6">
                        <a:lumMod val="75000"/>
                      </a:schemeClr>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46</a:t>
                      </a:r>
                    </a:p>
                  </a:txBody>
                  <a:tcPr marL="91439" marR="91439" marT="45721" marB="45721">
                    <a:solidFill>
                      <a:schemeClr val="accent6">
                        <a:lumMod val="75000"/>
                      </a:schemeClr>
                    </a:solidFill>
                  </a:tcPr>
                </a:tc>
                <a:extLst>
                  <a:ext uri="{0D108BD9-81ED-4DB2-BD59-A6C34878D82A}">
                    <a16:rowId xmlns:a16="http://schemas.microsoft.com/office/drawing/2014/main" val="10007"/>
                  </a:ext>
                </a:extLst>
              </a:tr>
              <a:tr h="3259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tc>
                  <a:txBody>
                    <a:bodyPr/>
                    <a:lstStyle/>
                    <a:p>
                      <a:pPr algn="ctr"/>
                      <a:endParaRPr lang="tr-TR" sz="1500" b="1" dirty="0">
                        <a:latin typeface="Times New Roman" panose="02020603050405020304" pitchFamily="18" charset="0"/>
                        <a:cs typeface="Times New Roman" panose="02020603050405020304" pitchFamily="18" charset="0"/>
                      </a:endParaRPr>
                    </a:p>
                  </a:txBody>
                  <a:tcPr marL="91439" marR="91439" marT="45721" marB="45721"/>
                </a:tc>
                <a:extLst>
                  <a:ext uri="{0D108BD9-81ED-4DB2-BD59-A6C34878D82A}">
                    <a16:rowId xmlns:a16="http://schemas.microsoft.com/office/drawing/2014/main" val="10008"/>
                  </a:ext>
                </a:extLst>
              </a:tr>
            </a:tbl>
          </a:graphicData>
        </a:graphic>
      </p:graphicFrame>
      <p:pic>
        <p:nvPicPr>
          <p:cNvPr id="7" name="Resim 6"/>
          <p:cNvPicPr>
            <a:picLocks noChangeAspect="1"/>
          </p:cNvPicPr>
          <p:nvPr/>
        </p:nvPicPr>
        <p:blipFill>
          <a:blip r:embed="rId2"/>
          <a:stretch>
            <a:fillRect/>
          </a:stretch>
        </p:blipFill>
        <p:spPr>
          <a:xfrm>
            <a:off x="9677987" y="236259"/>
            <a:ext cx="2280102" cy="855562"/>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3950139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1917859" y="2614522"/>
            <a:ext cx="4517953" cy="1966187"/>
          </a:xfrm>
          <a:prstGeom prst="rect">
            <a:avLst/>
          </a:prstGeom>
          <a:noFill/>
          <a:ln w="9525">
            <a:noFill/>
            <a:miter lim="800000"/>
            <a:headEnd/>
            <a:tailEnd/>
          </a:ln>
        </p:spPr>
        <p:txBody>
          <a:bodyPr anchor="t"/>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Ayhan KAHRAMAN</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6.666.666,00</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60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08.09.2023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Betonarme, duvar ve çatı imalatları</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bitti, sıva imalatları başladı.</a:t>
            </a:r>
          </a:p>
        </p:txBody>
      </p:sp>
      <p:sp>
        <p:nvSpPr>
          <p:cNvPr id="31748" name="Rectangle 2"/>
          <p:cNvSpPr txBox="1">
            <a:spLocks noChangeArrowheads="1"/>
          </p:cNvSpPr>
          <p:nvPr/>
        </p:nvSpPr>
        <p:spPr bwMode="auto">
          <a:xfrm>
            <a:off x="1927118" y="1253663"/>
            <a:ext cx="4168590" cy="790291"/>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Hopa Jandarma</a:t>
            </a:r>
          </a:p>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 Lojman Yapımı İkmal İnşaatı </a:t>
            </a:r>
          </a:p>
        </p:txBody>
      </p:sp>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65</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GENEL BÜTÇE</a:t>
            </a:r>
          </a:p>
        </p:txBody>
      </p:sp>
      <p:pic>
        <p:nvPicPr>
          <p:cNvPr id="4" name="Resim 3">
            <a:extLst>
              <a:ext uri="{FF2B5EF4-FFF2-40B4-BE49-F238E27FC236}">
                <a16:creationId xmlns:a16="http://schemas.microsoft.com/office/drawing/2014/main" id="{57F3EEFB-753A-477E-A091-06AEB24900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5812" y="1253663"/>
            <a:ext cx="3800843" cy="2843209"/>
          </a:xfrm>
          <a:prstGeom prst="rect">
            <a:avLst/>
          </a:prstGeom>
        </p:spPr>
      </p:pic>
      <p:pic>
        <p:nvPicPr>
          <p:cNvPr id="9" name="Resim 8"/>
          <p:cNvPicPr>
            <a:picLocks noChangeAspect="1"/>
          </p:cNvPicPr>
          <p:nvPr/>
        </p:nvPicPr>
        <p:blipFill>
          <a:blip r:embed="rId3"/>
          <a:stretch>
            <a:fillRect/>
          </a:stretch>
        </p:blipFill>
        <p:spPr>
          <a:xfrm>
            <a:off x="9677987" y="236259"/>
            <a:ext cx="2280102" cy="855562"/>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3445662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1917860" y="2372035"/>
            <a:ext cx="4110179" cy="1977482"/>
          </a:xfrm>
          <a:prstGeom prst="rect">
            <a:avLst/>
          </a:prstGeom>
          <a:noFill/>
          <a:ln w="9525">
            <a:noFill/>
            <a:miter lim="800000"/>
            <a:headEnd/>
            <a:tailEnd/>
          </a:ln>
        </p:spPr>
        <p:txBody>
          <a:bodyPr anchor="t"/>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Hakan KOÇER</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9.250.000,00 TL</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35 </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11.10.2023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a:t>
            </a:r>
            <a:r>
              <a:rPr lang="tr-TR" sz="1200" b="1" dirty="0">
                <a:latin typeface="Times New Roman" panose="02020603050405020304" pitchFamily="18" charset="0"/>
                <a:cs typeface="Times New Roman" panose="02020603050405020304" pitchFamily="18" charset="0"/>
              </a:rPr>
              <a:t> Betonarme ve çevre imalatları</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devam etmektedir.</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p:txBody>
      </p:sp>
      <p:sp>
        <p:nvSpPr>
          <p:cNvPr id="31748" name="Rectangle 2"/>
          <p:cNvSpPr txBox="1">
            <a:spLocks noChangeArrowheads="1"/>
          </p:cNvSpPr>
          <p:nvPr/>
        </p:nvSpPr>
        <p:spPr bwMode="auto">
          <a:xfrm>
            <a:off x="1917859" y="1244696"/>
            <a:ext cx="4168590" cy="799258"/>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Ardanuç İlçe Tarım ve Orman </a:t>
            </a:r>
            <a:r>
              <a:rPr lang="tr-TR" sz="2000" dirty="0" err="1">
                <a:solidFill>
                  <a:srgbClr val="0070C0"/>
                </a:solidFill>
                <a:latin typeface="Times New Roman" panose="02020603050405020304" pitchFamily="18" charset="0"/>
                <a:cs typeface="Times New Roman" panose="02020603050405020304" pitchFamily="18" charset="0"/>
              </a:rPr>
              <a:t>Müd</a:t>
            </a:r>
            <a:r>
              <a:rPr lang="tr-TR" sz="2000" dirty="0">
                <a:solidFill>
                  <a:srgbClr val="0070C0"/>
                </a:solidFill>
                <a:latin typeface="Times New Roman" panose="02020603050405020304" pitchFamily="18" charset="0"/>
                <a:cs typeface="Times New Roman" panose="02020603050405020304" pitchFamily="18" charset="0"/>
              </a:rPr>
              <a:t>. Hizmet Binası Yapım İşi</a:t>
            </a:r>
          </a:p>
        </p:txBody>
      </p:sp>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66</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GENEL BÜTÇE</a:t>
            </a:r>
          </a:p>
        </p:txBody>
      </p:sp>
      <p:pic>
        <p:nvPicPr>
          <p:cNvPr id="6" name="Resim 5">
            <a:extLst>
              <a:ext uri="{FF2B5EF4-FFF2-40B4-BE49-F238E27FC236}">
                <a16:creationId xmlns:a16="http://schemas.microsoft.com/office/drawing/2014/main" id="{DD49A8DD-C6B5-44E4-A79A-189CAEFC7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1154" y="1244696"/>
            <a:ext cx="3648635" cy="2571750"/>
          </a:xfrm>
          <a:prstGeom prst="rect">
            <a:avLst/>
          </a:prstGeom>
        </p:spPr>
      </p:pic>
      <p:pic>
        <p:nvPicPr>
          <p:cNvPr id="9" name="Resim 8"/>
          <p:cNvPicPr>
            <a:picLocks noChangeAspect="1"/>
          </p:cNvPicPr>
          <p:nvPr/>
        </p:nvPicPr>
        <p:blipFill>
          <a:blip r:embed="rId3"/>
          <a:stretch>
            <a:fillRect/>
          </a:stretch>
        </p:blipFill>
        <p:spPr>
          <a:xfrm>
            <a:off x="9677987" y="236259"/>
            <a:ext cx="2280102" cy="855562"/>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2429636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1841321" y="2539952"/>
            <a:ext cx="4337250" cy="1977482"/>
          </a:xfrm>
          <a:prstGeom prst="rect">
            <a:avLst/>
          </a:prstGeom>
          <a:noFill/>
          <a:ln w="9525">
            <a:noFill/>
            <a:miter lim="800000"/>
            <a:headEnd/>
            <a:tailEnd/>
          </a:ln>
        </p:spPr>
        <p:txBody>
          <a:bodyPr anchor="t"/>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Uzunlar Mühendislik-Ahmet</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Aydın İş Ortaklığı</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7.783.000,00</a:t>
            </a: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80 </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06.08.2023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a:t>
            </a:r>
            <a:r>
              <a:rPr lang="tr-TR" sz="1200" b="1" dirty="0">
                <a:latin typeface="Times New Roman" panose="02020603050405020304" pitchFamily="18" charset="0"/>
                <a:cs typeface="Times New Roman" panose="02020603050405020304" pitchFamily="18" charset="0"/>
              </a:rPr>
              <a:t> Seramik ve boya imalatları devam</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etmektedir.</a:t>
            </a:r>
          </a:p>
        </p:txBody>
      </p:sp>
      <p:sp>
        <p:nvSpPr>
          <p:cNvPr id="31748" name="Rectangle 2"/>
          <p:cNvSpPr txBox="1">
            <a:spLocks noChangeArrowheads="1"/>
          </p:cNvSpPr>
          <p:nvPr/>
        </p:nvSpPr>
        <p:spPr bwMode="auto">
          <a:xfrm>
            <a:off x="1917859" y="1244696"/>
            <a:ext cx="4168590" cy="799258"/>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Arhavi İlçe Tarım ve Orman </a:t>
            </a:r>
            <a:r>
              <a:rPr lang="tr-TR" sz="2000" dirty="0" err="1">
                <a:solidFill>
                  <a:srgbClr val="0070C0"/>
                </a:solidFill>
                <a:latin typeface="Times New Roman" panose="02020603050405020304" pitchFamily="18" charset="0"/>
                <a:cs typeface="Times New Roman" panose="02020603050405020304" pitchFamily="18" charset="0"/>
              </a:rPr>
              <a:t>Müd</a:t>
            </a:r>
            <a:r>
              <a:rPr lang="tr-TR" sz="2000" dirty="0">
                <a:solidFill>
                  <a:srgbClr val="0070C0"/>
                </a:solidFill>
                <a:latin typeface="Times New Roman" panose="02020603050405020304" pitchFamily="18" charset="0"/>
                <a:cs typeface="Times New Roman" panose="02020603050405020304" pitchFamily="18" charset="0"/>
              </a:rPr>
              <a:t>. Hizmet Binası Yapım İkmal İşi</a:t>
            </a:r>
          </a:p>
        </p:txBody>
      </p:sp>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67</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GENEL BÜTÇE</a:t>
            </a:r>
          </a:p>
        </p:txBody>
      </p:sp>
      <p:pic>
        <p:nvPicPr>
          <p:cNvPr id="4" name="Resim 3">
            <a:extLst>
              <a:ext uri="{FF2B5EF4-FFF2-40B4-BE49-F238E27FC236}">
                <a16:creationId xmlns:a16="http://schemas.microsoft.com/office/drawing/2014/main" id="{B8A849ED-5082-48C5-8518-44D8AEEB38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7807" y="1244697"/>
            <a:ext cx="3946334" cy="2959751"/>
          </a:xfrm>
          <a:prstGeom prst="rect">
            <a:avLst/>
          </a:prstGeom>
        </p:spPr>
      </p:pic>
      <p:pic>
        <p:nvPicPr>
          <p:cNvPr id="9" name="Resim 8"/>
          <p:cNvPicPr>
            <a:picLocks noChangeAspect="1"/>
          </p:cNvPicPr>
          <p:nvPr/>
        </p:nvPicPr>
        <p:blipFill>
          <a:blip r:embed="rId3"/>
          <a:stretch>
            <a:fillRect/>
          </a:stretch>
        </p:blipFill>
        <p:spPr>
          <a:xfrm>
            <a:off x="9677987" y="236259"/>
            <a:ext cx="2280102" cy="855562"/>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38195906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68</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b"/>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PROGRAM DIŞI FAALİYETLER </a:t>
            </a:r>
          </a:p>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(SAĞLIK) </a:t>
            </a:r>
          </a:p>
        </p:txBody>
      </p:sp>
      <p:sp>
        <p:nvSpPr>
          <p:cNvPr id="8" name="Rectangle 3"/>
          <p:cNvSpPr txBox="1">
            <a:spLocks noChangeArrowheads="1"/>
          </p:cNvSpPr>
          <p:nvPr/>
        </p:nvSpPr>
        <p:spPr bwMode="auto">
          <a:xfrm>
            <a:off x="1927118" y="2444578"/>
            <a:ext cx="4545401" cy="1802690"/>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Tibet Yapı Harf. İnş. San. Tic.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Ltd. Şti. &amp; Enes Tibet /RİZE</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12.000.000,00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60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21.10.2023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Betonarme ve imalatlar tamamlandı,</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duvar imalatları devam etmektedir.</a:t>
            </a:r>
          </a:p>
        </p:txBody>
      </p:sp>
      <p:sp>
        <p:nvSpPr>
          <p:cNvPr id="9" name="Rectangle 2"/>
          <p:cNvSpPr txBox="1">
            <a:spLocks noChangeArrowheads="1"/>
          </p:cNvSpPr>
          <p:nvPr/>
        </p:nvSpPr>
        <p:spPr bwMode="auto">
          <a:xfrm>
            <a:off x="1927118" y="1244695"/>
            <a:ext cx="4177847" cy="824757"/>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Kemalpaşa Sağlık Kompleksi Yapım  İşi</a:t>
            </a:r>
          </a:p>
        </p:txBody>
      </p:sp>
      <p:pic>
        <p:nvPicPr>
          <p:cNvPr id="4" name="Resim 3">
            <a:extLst>
              <a:ext uri="{FF2B5EF4-FFF2-40B4-BE49-F238E27FC236}">
                <a16:creationId xmlns:a16="http://schemas.microsoft.com/office/drawing/2014/main" id="{01456E82-859B-42C2-B994-9E0160A366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2519" y="1244694"/>
            <a:ext cx="3792365" cy="2844274"/>
          </a:xfrm>
          <a:prstGeom prst="rect">
            <a:avLst/>
          </a:prstGeom>
        </p:spPr>
      </p:pic>
      <p:pic>
        <p:nvPicPr>
          <p:cNvPr id="13" name="Resim 12"/>
          <p:cNvPicPr>
            <a:picLocks noChangeAspect="1"/>
          </p:cNvPicPr>
          <p:nvPr/>
        </p:nvPicPr>
        <p:blipFill>
          <a:blip r:embed="rId3"/>
          <a:stretch>
            <a:fillRect/>
          </a:stretch>
        </p:blipFill>
        <p:spPr>
          <a:xfrm>
            <a:off x="9677987" y="236259"/>
            <a:ext cx="2280102" cy="855562"/>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20058613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69</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b"/>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PROGRAM DIŞI FAALİYETLER </a:t>
            </a:r>
          </a:p>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(SAĞLIK) </a:t>
            </a:r>
          </a:p>
        </p:txBody>
      </p:sp>
      <p:sp>
        <p:nvSpPr>
          <p:cNvPr id="8" name="Rectangle 3"/>
          <p:cNvSpPr txBox="1">
            <a:spLocks noChangeArrowheads="1"/>
          </p:cNvSpPr>
          <p:nvPr/>
        </p:nvSpPr>
        <p:spPr bwMode="auto">
          <a:xfrm>
            <a:off x="1927118" y="2444578"/>
            <a:ext cx="4177847" cy="1802690"/>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Hakan KOÇER</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359.850,00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50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21.07.2023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İmalatlar devam etmekte.</a:t>
            </a:r>
          </a:p>
        </p:txBody>
      </p:sp>
      <p:sp>
        <p:nvSpPr>
          <p:cNvPr id="9" name="Rectangle 2"/>
          <p:cNvSpPr txBox="1">
            <a:spLocks noChangeArrowheads="1"/>
          </p:cNvSpPr>
          <p:nvPr/>
        </p:nvSpPr>
        <p:spPr bwMode="auto">
          <a:xfrm>
            <a:off x="1927118" y="1244695"/>
            <a:ext cx="4177847" cy="824757"/>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Devlet Hastanesi A Blok Isı Merkezi Onarım İşi</a:t>
            </a:r>
          </a:p>
        </p:txBody>
      </p:sp>
      <p:pic>
        <p:nvPicPr>
          <p:cNvPr id="13" name="Resim 12"/>
          <p:cNvPicPr>
            <a:picLocks noChangeAspect="1"/>
          </p:cNvPicPr>
          <p:nvPr/>
        </p:nvPicPr>
        <p:blipFill>
          <a:blip r:embed="rId2"/>
          <a:stretch>
            <a:fillRect/>
          </a:stretch>
        </p:blipFill>
        <p:spPr>
          <a:xfrm>
            <a:off x="9677987" y="236259"/>
            <a:ext cx="2280102" cy="855562"/>
          </a:xfrm>
          <a:prstGeom prst="rect">
            <a:avLst/>
          </a:prstGeom>
        </p:spPr>
      </p:pic>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15892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p:cNvGraphicFramePr>
            <a:graphicFrameLocks noGrp="1"/>
          </p:cNvGraphicFramePr>
          <p:nvPr/>
        </p:nvGraphicFramePr>
        <p:xfrm>
          <a:off x="1080653" y="292198"/>
          <a:ext cx="10027949" cy="6210374"/>
        </p:xfrm>
        <a:graphic>
          <a:graphicData uri="http://schemas.openxmlformats.org/drawingml/2006/table">
            <a:tbl>
              <a:tblPr firstRow="1" bandRow="1">
                <a:tableStyleId>{5C22544A-7EE6-4342-B048-85BDC9FD1C3A}</a:tableStyleId>
              </a:tblPr>
              <a:tblGrid>
                <a:gridCol w="802468">
                  <a:extLst>
                    <a:ext uri="{9D8B030D-6E8A-4147-A177-3AD203B41FA5}">
                      <a16:colId xmlns:a16="http://schemas.microsoft.com/office/drawing/2014/main" val="20000"/>
                    </a:ext>
                  </a:extLst>
                </a:gridCol>
                <a:gridCol w="6392322">
                  <a:extLst>
                    <a:ext uri="{9D8B030D-6E8A-4147-A177-3AD203B41FA5}">
                      <a16:colId xmlns:a16="http://schemas.microsoft.com/office/drawing/2014/main" val="2254618828"/>
                    </a:ext>
                  </a:extLst>
                </a:gridCol>
                <a:gridCol w="905682">
                  <a:extLst>
                    <a:ext uri="{9D8B030D-6E8A-4147-A177-3AD203B41FA5}">
                      <a16:colId xmlns:a16="http://schemas.microsoft.com/office/drawing/2014/main" val="1210150020"/>
                    </a:ext>
                  </a:extLst>
                </a:gridCol>
                <a:gridCol w="1927477">
                  <a:extLst>
                    <a:ext uri="{9D8B030D-6E8A-4147-A177-3AD203B41FA5}">
                      <a16:colId xmlns:a16="http://schemas.microsoft.com/office/drawing/2014/main" val="20003"/>
                    </a:ext>
                  </a:extLst>
                </a:gridCol>
              </a:tblGrid>
              <a:tr h="401545">
                <a:tc>
                  <a:txBody>
                    <a:bodyPr/>
                    <a:lstStyle/>
                    <a:p>
                      <a:pPr algn="ctr"/>
                      <a:r>
                        <a:rPr lang="tr-TR" sz="1100" dirty="0">
                          <a:latin typeface="+mn-lt"/>
                        </a:rPr>
                        <a:t>SIRA NO</a:t>
                      </a:r>
                    </a:p>
                  </a:txBody>
                  <a:tcPr/>
                </a:tc>
                <a:tc>
                  <a:txBody>
                    <a:bodyPr/>
                    <a:lstStyle/>
                    <a:p>
                      <a:pPr algn="ctr"/>
                      <a:r>
                        <a:rPr lang="tr-TR" sz="1100" dirty="0">
                          <a:latin typeface="+mn-lt"/>
                        </a:rPr>
                        <a:t>BİRİM</a:t>
                      </a:r>
                    </a:p>
                  </a:txBody>
                  <a:tcPr/>
                </a:tc>
                <a:tc>
                  <a:txBody>
                    <a:bodyPr/>
                    <a:lstStyle/>
                    <a:p>
                      <a:pPr algn="ctr"/>
                      <a:r>
                        <a:rPr lang="tr-TR" sz="1100" dirty="0">
                          <a:latin typeface="+mn-lt"/>
                        </a:rPr>
                        <a:t>PERSONEL</a:t>
                      </a:r>
                      <a:r>
                        <a:rPr lang="tr-TR" sz="1100" baseline="0" dirty="0">
                          <a:latin typeface="+mn-lt"/>
                        </a:rPr>
                        <a:t> SAYISI</a:t>
                      </a:r>
                      <a:endParaRPr lang="tr-TR" sz="1100" dirty="0">
                        <a:latin typeface="+mn-lt"/>
                      </a:endParaRPr>
                    </a:p>
                  </a:txBody>
                  <a:tcPr/>
                </a:tc>
                <a:tc>
                  <a:txBody>
                    <a:bodyPr/>
                    <a:lstStyle/>
                    <a:p>
                      <a:pPr algn="ctr"/>
                      <a:r>
                        <a:rPr lang="tr-TR" sz="1100" dirty="0">
                          <a:latin typeface="+mn-lt"/>
                        </a:rPr>
                        <a:t>GÖREV YERİ</a:t>
                      </a:r>
                    </a:p>
                  </a:txBody>
                  <a:tcPr/>
                </a:tc>
                <a:extLst>
                  <a:ext uri="{0D108BD9-81ED-4DB2-BD59-A6C34878D82A}">
                    <a16:rowId xmlns:a16="http://schemas.microsoft.com/office/drawing/2014/main" val="833148895"/>
                  </a:ext>
                </a:extLst>
              </a:tr>
              <a:tr h="245291">
                <a:tc>
                  <a:txBody>
                    <a:bodyPr/>
                    <a:lstStyle/>
                    <a:p>
                      <a:pPr algn="ctr"/>
                      <a:r>
                        <a:rPr lang="tr-TR" sz="1100" dirty="0">
                          <a:latin typeface="+mn-lt"/>
                        </a:rPr>
                        <a:t>1</a:t>
                      </a:r>
                    </a:p>
                  </a:txBody>
                  <a:tcPr/>
                </a:tc>
                <a:tc>
                  <a:txBody>
                    <a:bodyPr/>
                    <a:lstStyle/>
                    <a:p>
                      <a:r>
                        <a:rPr lang="tr-TR" sz="1100" dirty="0">
                          <a:latin typeface="+mn-lt"/>
                        </a:rPr>
                        <a:t>İL MÜDÜR V.</a:t>
                      </a:r>
                    </a:p>
                  </a:txBody>
                  <a:tcPr/>
                </a:tc>
                <a:tc>
                  <a:txBody>
                    <a:bodyPr/>
                    <a:lstStyle/>
                    <a:p>
                      <a:pPr algn="ctr"/>
                      <a:r>
                        <a:rPr lang="tr-TR" sz="1100" dirty="0">
                          <a:latin typeface="+mn-lt"/>
                        </a:rPr>
                        <a:t>1</a:t>
                      </a:r>
                    </a:p>
                  </a:txBody>
                  <a:tcPr/>
                </a:tc>
                <a:tc>
                  <a:txBody>
                    <a:bodyPr/>
                    <a:lstStyle/>
                    <a:p>
                      <a:pPr algn="ctr"/>
                      <a:r>
                        <a:rPr lang="tr-TR" sz="1100" dirty="0">
                          <a:latin typeface="+mn-lt"/>
                        </a:rPr>
                        <a:t>İL MÜDÜRLÜĞÜ</a:t>
                      </a:r>
                    </a:p>
                  </a:txBody>
                  <a:tcPr/>
                </a:tc>
                <a:extLst>
                  <a:ext uri="{0D108BD9-81ED-4DB2-BD59-A6C34878D82A}">
                    <a16:rowId xmlns:a16="http://schemas.microsoft.com/office/drawing/2014/main" val="784884342"/>
                  </a:ext>
                </a:extLst>
              </a:tr>
              <a:tr h="245291">
                <a:tc>
                  <a:txBody>
                    <a:bodyPr/>
                    <a:lstStyle/>
                    <a:p>
                      <a:pPr algn="ctr"/>
                      <a:r>
                        <a:rPr lang="tr-TR" sz="1100" b="0" dirty="0">
                          <a:latin typeface="+mn-lt"/>
                        </a:rPr>
                        <a:t>2</a:t>
                      </a:r>
                    </a:p>
                  </a:txBody>
                  <a:tcPr/>
                </a:tc>
                <a:tc>
                  <a:txBody>
                    <a:bodyPr/>
                    <a:lstStyle/>
                    <a:p>
                      <a:r>
                        <a:rPr lang="tr-TR" sz="1100" b="0" dirty="0">
                          <a:latin typeface="+mn-lt"/>
                        </a:rPr>
                        <a:t>İL</a:t>
                      </a:r>
                      <a:r>
                        <a:rPr lang="tr-TR" sz="1100" b="0" baseline="0" dirty="0">
                          <a:latin typeface="+mn-lt"/>
                        </a:rPr>
                        <a:t> MÜDÜR YARDIMCISI</a:t>
                      </a:r>
                      <a:endParaRPr lang="tr-TR" sz="1100" b="0" dirty="0">
                        <a:latin typeface="+mn-lt"/>
                      </a:endParaRPr>
                    </a:p>
                  </a:txBody>
                  <a:tcPr/>
                </a:tc>
                <a:tc>
                  <a:txBody>
                    <a:bodyPr/>
                    <a:lstStyle/>
                    <a:p>
                      <a:pPr algn="ctr"/>
                      <a:r>
                        <a:rPr lang="tr-TR" sz="1100" b="0" dirty="0">
                          <a:latin typeface="+mn-lt"/>
                        </a:rPr>
                        <a:t>1</a:t>
                      </a:r>
                    </a:p>
                  </a:txBody>
                  <a:tcPr/>
                </a:tc>
                <a:tc>
                  <a:txBody>
                    <a:bodyPr/>
                    <a:lstStyle/>
                    <a:p>
                      <a:pPr algn="ctr"/>
                      <a:r>
                        <a:rPr lang="tr-TR" sz="1100">
                          <a:latin typeface="+mn-lt"/>
                        </a:rPr>
                        <a:t>İL MÜDÜRLÜĞÜ</a:t>
                      </a:r>
                      <a:endParaRPr lang="tr-TR" sz="1100" dirty="0">
                        <a:latin typeface="+mn-lt"/>
                      </a:endParaRPr>
                    </a:p>
                  </a:txBody>
                  <a:tcPr/>
                </a:tc>
                <a:extLst>
                  <a:ext uri="{0D108BD9-81ED-4DB2-BD59-A6C34878D82A}">
                    <a16:rowId xmlns:a16="http://schemas.microsoft.com/office/drawing/2014/main" val="2543298060"/>
                  </a:ext>
                </a:extLst>
              </a:tr>
              <a:tr h="245291">
                <a:tc>
                  <a:txBody>
                    <a:bodyPr/>
                    <a:lstStyle/>
                    <a:p>
                      <a:pPr algn="ctr"/>
                      <a:r>
                        <a:rPr lang="tr-TR" sz="1100" b="0" dirty="0">
                          <a:latin typeface="+mn-lt"/>
                        </a:rPr>
                        <a:t>3</a:t>
                      </a:r>
                    </a:p>
                  </a:txBody>
                  <a:tcPr/>
                </a:tc>
                <a:tc>
                  <a:txBody>
                    <a:bodyPr/>
                    <a:lstStyle/>
                    <a:p>
                      <a:r>
                        <a:rPr lang="tr-TR" sz="1100" b="0" dirty="0">
                          <a:latin typeface="+mn-lt"/>
                        </a:rPr>
                        <a:t>AVUKAT</a:t>
                      </a:r>
                    </a:p>
                  </a:txBody>
                  <a:tcPr/>
                </a:tc>
                <a:tc>
                  <a:txBody>
                    <a:bodyPr/>
                    <a:lstStyle/>
                    <a:p>
                      <a:pPr algn="ctr"/>
                      <a:r>
                        <a:rPr lang="tr-TR" sz="1100" b="0" dirty="0">
                          <a:latin typeface="+mn-lt"/>
                        </a:rPr>
                        <a:t>1</a:t>
                      </a:r>
                    </a:p>
                  </a:txBody>
                  <a:tcPr/>
                </a:tc>
                <a:tc>
                  <a:txBody>
                    <a:bodyPr/>
                    <a:lstStyle/>
                    <a:p>
                      <a:pPr algn="ctr"/>
                      <a:r>
                        <a:rPr lang="tr-TR" sz="1100">
                          <a:latin typeface="+mn-lt"/>
                        </a:rPr>
                        <a:t>İL MÜDÜRLÜĞÜ</a:t>
                      </a:r>
                      <a:endParaRPr lang="tr-TR" sz="1100" dirty="0">
                        <a:latin typeface="+mn-lt"/>
                      </a:endParaRPr>
                    </a:p>
                  </a:txBody>
                  <a:tcPr/>
                </a:tc>
                <a:extLst>
                  <a:ext uri="{0D108BD9-81ED-4DB2-BD59-A6C34878D82A}">
                    <a16:rowId xmlns:a16="http://schemas.microsoft.com/office/drawing/2014/main" val="3445062058"/>
                  </a:ext>
                </a:extLst>
              </a:tr>
              <a:tr h="245291">
                <a:tc>
                  <a:txBody>
                    <a:bodyPr/>
                    <a:lstStyle/>
                    <a:p>
                      <a:pPr algn="ctr"/>
                      <a:r>
                        <a:rPr lang="tr-TR" sz="1100" b="0" dirty="0">
                          <a:latin typeface="+mn-lt"/>
                        </a:rPr>
                        <a:t>4</a:t>
                      </a:r>
                    </a:p>
                  </a:txBody>
                  <a:tcPr/>
                </a:tc>
                <a:tc>
                  <a:txBody>
                    <a:bodyPr/>
                    <a:lstStyle/>
                    <a:p>
                      <a:r>
                        <a:rPr lang="tr-TR" sz="1100" b="0" dirty="0">
                          <a:latin typeface="+mn-lt"/>
                        </a:rPr>
                        <a:t>PROJE ve YAPIM İŞLERİNDEN SORUMLU ŞUBE MÜDÜRLÜĞÜ</a:t>
                      </a:r>
                    </a:p>
                  </a:txBody>
                  <a:tcPr/>
                </a:tc>
                <a:tc>
                  <a:txBody>
                    <a:bodyPr/>
                    <a:lstStyle/>
                    <a:p>
                      <a:pPr algn="ctr"/>
                      <a:r>
                        <a:rPr lang="tr-TR" sz="1100" b="0" dirty="0">
                          <a:latin typeface="+mn-lt"/>
                        </a:rPr>
                        <a:t>13</a:t>
                      </a:r>
                    </a:p>
                  </a:txBody>
                  <a:tcPr/>
                </a:tc>
                <a:tc>
                  <a:txBody>
                    <a:bodyPr/>
                    <a:lstStyle/>
                    <a:p>
                      <a:pPr algn="ctr"/>
                      <a:r>
                        <a:rPr lang="tr-TR" sz="1100">
                          <a:latin typeface="+mn-lt"/>
                        </a:rPr>
                        <a:t>İL MÜDÜRLÜĞÜ</a:t>
                      </a:r>
                      <a:endParaRPr lang="tr-TR" sz="1100" dirty="0">
                        <a:latin typeface="+mn-lt"/>
                      </a:endParaRPr>
                    </a:p>
                  </a:txBody>
                  <a:tcPr/>
                </a:tc>
                <a:extLst>
                  <a:ext uri="{0D108BD9-81ED-4DB2-BD59-A6C34878D82A}">
                    <a16:rowId xmlns:a16="http://schemas.microsoft.com/office/drawing/2014/main" val="2814378824"/>
                  </a:ext>
                </a:extLst>
              </a:tr>
              <a:tr h="245291">
                <a:tc>
                  <a:txBody>
                    <a:bodyPr/>
                    <a:lstStyle/>
                    <a:p>
                      <a:pPr algn="ctr"/>
                      <a:r>
                        <a:rPr lang="tr-TR" sz="1100" b="0" dirty="0">
                          <a:latin typeface="+mn-lt"/>
                        </a:rPr>
                        <a:t>5</a:t>
                      </a:r>
                    </a:p>
                  </a:txBody>
                  <a:tcPr/>
                </a:tc>
                <a:tc>
                  <a:txBody>
                    <a:bodyPr/>
                    <a:lstStyle/>
                    <a:p>
                      <a:r>
                        <a:rPr lang="tr-TR" sz="1100" b="0" dirty="0">
                          <a:latin typeface="+mn-lt"/>
                        </a:rPr>
                        <a:t>YAPI DENETİM ve YAPI MALZEMELERİ ŞUBE MÜDÜRLÜĞÜ</a:t>
                      </a:r>
                    </a:p>
                  </a:txBody>
                  <a:tcPr/>
                </a:tc>
                <a:tc>
                  <a:txBody>
                    <a:bodyPr/>
                    <a:lstStyle/>
                    <a:p>
                      <a:pPr algn="ctr"/>
                      <a:r>
                        <a:rPr lang="tr-TR" sz="1100" b="0" dirty="0">
                          <a:latin typeface="+mn-lt"/>
                        </a:rPr>
                        <a:t>4</a:t>
                      </a:r>
                    </a:p>
                  </a:txBody>
                  <a:tcPr/>
                </a:tc>
                <a:tc>
                  <a:txBody>
                    <a:bodyPr/>
                    <a:lstStyle/>
                    <a:p>
                      <a:pPr algn="ctr"/>
                      <a:r>
                        <a:rPr lang="tr-TR" sz="1100">
                          <a:latin typeface="+mn-lt"/>
                        </a:rPr>
                        <a:t>İL MÜDÜRLÜĞÜ</a:t>
                      </a:r>
                      <a:endParaRPr lang="tr-TR" sz="1100" dirty="0">
                        <a:latin typeface="+mn-lt"/>
                      </a:endParaRPr>
                    </a:p>
                  </a:txBody>
                  <a:tcPr/>
                </a:tc>
                <a:extLst>
                  <a:ext uri="{0D108BD9-81ED-4DB2-BD59-A6C34878D82A}">
                    <a16:rowId xmlns:a16="http://schemas.microsoft.com/office/drawing/2014/main" val="1532314661"/>
                  </a:ext>
                </a:extLst>
              </a:tr>
              <a:tr h="245291">
                <a:tc>
                  <a:txBody>
                    <a:bodyPr/>
                    <a:lstStyle/>
                    <a:p>
                      <a:pPr algn="ctr"/>
                      <a:r>
                        <a:rPr lang="tr-TR" sz="1100" b="0" dirty="0">
                          <a:latin typeface="+mn-lt"/>
                        </a:rPr>
                        <a:t>6</a:t>
                      </a:r>
                    </a:p>
                  </a:txBody>
                  <a:tcPr/>
                </a:tc>
                <a:tc>
                  <a:txBody>
                    <a:bodyPr/>
                    <a:lstStyle/>
                    <a:p>
                      <a:r>
                        <a:rPr lang="tr-TR" sz="1100" b="0" dirty="0">
                          <a:latin typeface="+mn-lt"/>
                        </a:rPr>
                        <a:t>YEREL</a:t>
                      </a:r>
                      <a:r>
                        <a:rPr lang="tr-TR" sz="1100" b="0" baseline="0" dirty="0">
                          <a:latin typeface="+mn-lt"/>
                        </a:rPr>
                        <a:t> YÖNETİMLER ŞUBE MÜDÜRLÜĞÜ</a:t>
                      </a:r>
                      <a:endParaRPr lang="tr-TR" sz="1100" b="0" dirty="0">
                        <a:latin typeface="+mn-lt"/>
                      </a:endParaRPr>
                    </a:p>
                  </a:txBody>
                  <a:tcPr/>
                </a:tc>
                <a:tc>
                  <a:txBody>
                    <a:bodyPr/>
                    <a:lstStyle/>
                    <a:p>
                      <a:pPr algn="ctr"/>
                      <a:r>
                        <a:rPr lang="tr-TR" sz="1100" b="0" dirty="0">
                          <a:latin typeface="+mn-lt"/>
                        </a:rPr>
                        <a:t>2</a:t>
                      </a:r>
                    </a:p>
                  </a:txBody>
                  <a:tcPr/>
                </a:tc>
                <a:tc>
                  <a:txBody>
                    <a:bodyPr/>
                    <a:lstStyle/>
                    <a:p>
                      <a:pPr algn="ctr"/>
                      <a:r>
                        <a:rPr lang="tr-TR" sz="1100">
                          <a:latin typeface="+mn-lt"/>
                        </a:rPr>
                        <a:t>İL MÜDÜRLÜĞÜ</a:t>
                      </a:r>
                      <a:endParaRPr lang="tr-TR" sz="1100" dirty="0">
                        <a:latin typeface="+mn-lt"/>
                      </a:endParaRPr>
                    </a:p>
                  </a:txBody>
                  <a:tcPr/>
                </a:tc>
                <a:extLst>
                  <a:ext uri="{0D108BD9-81ED-4DB2-BD59-A6C34878D82A}">
                    <a16:rowId xmlns:a16="http://schemas.microsoft.com/office/drawing/2014/main" val="3987719"/>
                  </a:ext>
                </a:extLst>
              </a:tr>
              <a:tr h="245291">
                <a:tc rowSpan="2">
                  <a:txBody>
                    <a:bodyPr/>
                    <a:lstStyle/>
                    <a:p>
                      <a:pPr algn="ctr"/>
                      <a:endParaRPr lang="tr-TR" sz="1100" b="0" dirty="0">
                        <a:latin typeface="+mn-lt"/>
                      </a:endParaRPr>
                    </a:p>
                    <a:p>
                      <a:pPr algn="ctr"/>
                      <a:r>
                        <a:rPr lang="tr-TR" sz="1100" b="0" dirty="0">
                          <a:latin typeface="+mn-lt"/>
                        </a:rPr>
                        <a:t>7</a:t>
                      </a:r>
                    </a:p>
                  </a:txBody>
                  <a:tcPr/>
                </a:tc>
                <a:tc rowSpan="2">
                  <a:txBody>
                    <a:bodyPr/>
                    <a:lstStyle/>
                    <a:p>
                      <a:endParaRPr lang="tr-TR" sz="1100" b="0" dirty="0">
                        <a:latin typeface="+mn-lt"/>
                      </a:endParaRPr>
                    </a:p>
                    <a:p>
                      <a:r>
                        <a:rPr lang="tr-TR" sz="1100" b="0" dirty="0">
                          <a:latin typeface="+mn-lt"/>
                        </a:rPr>
                        <a:t>ÇED ve</a:t>
                      </a:r>
                      <a:r>
                        <a:rPr lang="tr-TR" sz="1100" b="0" baseline="0" dirty="0">
                          <a:latin typeface="+mn-lt"/>
                        </a:rPr>
                        <a:t> ÇEVRE İZİNLERİ ŞUBE MÜDÜRLÜĞÜ</a:t>
                      </a:r>
                      <a:endParaRPr lang="tr-TR" sz="1100" b="0" dirty="0">
                        <a:latin typeface="+mn-lt"/>
                      </a:endParaRPr>
                    </a:p>
                  </a:txBody>
                  <a:tcPr/>
                </a:tc>
                <a:tc>
                  <a:txBody>
                    <a:bodyPr/>
                    <a:lstStyle/>
                    <a:p>
                      <a:pPr algn="ctr"/>
                      <a:r>
                        <a:rPr lang="tr-TR" sz="1100" b="0" dirty="0">
                          <a:latin typeface="+mn-lt"/>
                        </a:rPr>
                        <a:t>4</a:t>
                      </a:r>
                    </a:p>
                  </a:txBody>
                  <a:tcPr/>
                </a:tc>
                <a:tc>
                  <a:txBody>
                    <a:bodyPr/>
                    <a:lstStyle/>
                    <a:p>
                      <a:pPr algn="ctr"/>
                      <a:r>
                        <a:rPr lang="tr-TR" sz="1100" dirty="0">
                          <a:latin typeface="+mn-lt"/>
                        </a:rPr>
                        <a:t>İL MÜDÜRLÜĞÜ</a:t>
                      </a:r>
                    </a:p>
                  </a:txBody>
                  <a:tcPr/>
                </a:tc>
                <a:extLst>
                  <a:ext uri="{0D108BD9-81ED-4DB2-BD59-A6C34878D82A}">
                    <a16:rowId xmlns:a16="http://schemas.microsoft.com/office/drawing/2014/main" val="3702899338"/>
                  </a:ext>
                </a:extLst>
              </a:tr>
              <a:tr h="245291">
                <a:tc vMerge="1">
                  <a:txBody>
                    <a:bodyPr/>
                    <a:lstStyle/>
                    <a:p>
                      <a:endParaRPr lang="tr-TR"/>
                    </a:p>
                  </a:txBody>
                  <a:tcPr/>
                </a:tc>
                <a:tc vMerge="1">
                  <a:txBody>
                    <a:bodyPr/>
                    <a:lstStyle/>
                    <a:p>
                      <a:endParaRPr lang="tr-TR" dirty="0"/>
                    </a:p>
                  </a:txBody>
                  <a:tcPr/>
                </a:tc>
                <a:tc>
                  <a:txBody>
                    <a:bodyPr/>
                    <a:lstStyle/>
                    <a:p>
                      <a:pPr algn="ctr"/>
                      <a:r>
                        <a:rPr lang="tr-TR" sz="1100" b="0" dirty="0">
                          <a:latin typeface="+mn-lt"/>
                        </a:rPr>
                        <a:t>5</a:t>
                      </a:r>
                    </a:p>
                  </a:txBody>
                  <a:tcPr/>
                </a:tc>
                <a:tc>
                  <a:txBody>
                    <a:bodyPr/>
                    <a:lstStyle/>
                    <a:p>
                      <a:pPr algn="ctr"/>
                      <a:r>
                        <a:rPr lang="tr-TR" sz="1100" b="1" dirty="0">
                          <a:latin typeface="+mn-lt"/>
                        </a:rPr>
                        <a:t>HOPA GÜMRÜK</a:t>
                      </a:r>
                    </a:p>
                  </a:txBody>
                  <a:tcPr/>
                </a:tc>
                <a:extLst>
                  <a:ext uri="{0D108BD9-81ED-4DB2-BD59-A6C34878D82A}">
                    <a16:rowId xmlns:a16="http://schemas.microsoft.com/office/drawing/2014/main" val="3493287998"/>
                  </a:ext>
                </a:extLst>
              </a:tr>
              <a:tr h="245291">
                <a:tc rowSpan="2">
                  <a:txBody>
                    <a:bodyPr/>
                    <a:lstStyle/>
                    <a:p>
                      <a:pPr algn="ctr"/>
                      <a:endParaRPr lang="tr-TR" sz="1100" b="0" dirty="0">
                        <a:latin typeface="+mn-lt"/>
                      </a:endParaRPr>
                    </a:p>
                    <a:p>
                      <a:pPr algn="ctr"/>
                      <a:r>
                        <a:rPr lang="tr-TR" sz="1100" b="0" dirty="0">
                          <a:latin typeface="+mn-lt"/>
                        </a:rPr>
                        <a:t>8</a:t>
                      </a:r>
                    </a:p>
                  </a:txBody>
                  <a:tcPr/>
                </a:tc>
                <a:tc rowSpan="2">
                  <a:txBody>
                    <a:bodyPr/>
                    <a:lstStyle/>
                    <a:p>
                      <a:endParaRPr lang="tr-TR" sz="1100" b="0" dirty="0">
                        <a:latin typeface="+mn-lt"/>
                      </a:endParaRPr>
                    </a:p>
                    <a:p>
                      <a:r>
                        <a:rPr lang="tr-TR" sz="1100" b="0" dirty="0">
                          <a:latin typeface="+mn-lt"/>
                        </a:rPr>
                        <a:t>ÇEVRE YÖNETİMİ</a:t>
                      </a:r>
                      <a:r>
                        <a:rPr lang="tr-TR" sz="1100" b="0" baseline="0" dirty="0">
                          <a:latin typeface="+mn-lt"/>
                        </a:rPr>
                        <a:t> ve DENETİMİ ŞUBE MÜDÜRLÜĞÜ</a:t>
                      </a:r>
                      <a:endParaRPr lang="tr-TR" sz="1100" b="0" dirty="0">
                        <a:latin typeface="+mn-lt"/>
                      </a:endParaRPr>
                    </a:p>
                  </a:txBody>
                  <a:tcPr/>
                </a:tc>
                <a:tc>
                  <a:txBody>
                    <a:bodyPr/>
                    <a:lstStyle/>
                    <a:p>
                      <a:pPr algn="ctr"/>
                      <a:r>
                        <a:rPr lang="tr-TR" sz="1100" b="0" dirty="0">
                          <a:latin typeface="+mn-lt"/>
                        </a:rPr>
                        <a:t>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latin typeface="+mn-lt"/>
                        </a:rPr>
                        <a:t>İL MÜDÜRLÜĞÜ</a:t>
                      </a:r>
                    </a:p>
                  </a:txBody>
                  <a:tcPr/>
                </a:tc>
                <a:extLst>
                  <a:ext uri="{0D108BD9-81ED-4DB2-BD59-A6C34878D82A}">
                    <a16:rowId xmlns:a16="http://schemas.microsoft.com/office/drawing/2014/main" val="2842989989"/>
                  </a:ext>
                </a:extLst>
              </a:tr>
              <a:tr h="245291">
                <a:tc vMerge="1">
                  <a:txBody>
                    <a:bodyPr/>
                    <a:lstStyle/>
                    <a:p>
                      <a:endParaRPr lang="tr-TR"/>
                    </a:p>
                  </a:txBody>
                  <a:tcPr/>
                </a:tc>
                <a:tc vMerge="1">
                  <a:txBody>
                    <a:bodyPr/>
                    <a:lstStyle/>
                    <a:p>
                      <a:endParaRPr lang="tr-TR" dirty="0"/>
                    </a:p>
                  </a:txBody>
                  <a:tcPr/>
                </a:tc>
                <a:tc>
                  <a:txBody>
                    <a:bodyPr/>
                    <a:lstStyle/>
                    <a:p>
                      <a:pPr algn="ctr"/>
                      <a:r>
                        <a:rPr lang="tr-TR" sz="1100" b="0" dirty="0">
                          <a:latin typeface="+mn-lt"/>
                        </a:rPr>
                        <a:t>3  </a:t>
                      </a:r>
                    </a:p>
                  </a:txBody>
                  <a:tcPr/>
                </a:tc>
                <a:tc>
                  <a:txBody>
                    <a:bodyPr/>
                    <a:lstStyle/>
                    <a:p>
                      <a:pPr algn="ctr"/>
                      <a:r>
                        <a:rPr lang="tr-TR" sz="1100" b="1" dirty="0">
                          <a:latin typeface="+mn-lt"/>
                        </a:rPr>
                        <a:t>HOPA GÜMRÜK</a:t>
                      </a:r>
                    </a:p>
                  </a:txBody>
                  <a:tcPr/>
                </a:tc>
                <a:extLst>
                  <a:ext uri="{0D108BD9-81ED-4DB2-BD59-A6C34878D82A}">
                    <a16:rowId xmlns:a16="http://schemas.microsoft.com/office/drawing/2014/main" val="820222012"/>
                  </a:ext>
                </a:extLst>
              </a:tr>
              <a:tr h="245291">
                <a:tc>
                  <a:txBody>
                    <a:bodyPr/>
                    <a:lstStyle/>
                    <a:p>
                      <a:pPr algn="ctr"/>
                      <a:r>
                        <a:rPr lang="tr-TR" sz="1100" b="0" dirty="0">
                          <a:latin typeface="+mn-lt"/>
                        </a:rPr>
                        <a:t>9</a:t>
                      </a:r>
                    </a:p>
                  </a:txBody>
                  <a:tcPr/>
                </a:tc>
                <a:tc>
                  <a:txBody>
                    <a:bodyPr/>
                    <a:lstStyle/>
                    <a:p>
                      <a:r>
                        <a:rPr lang="tr-TR" sz="1100" b="0" dirty="0">
                          <a:latin typeface="+mn-lt"/>
                        </a:rPr>
                        <a:t>ALTYAPI VE KENTSEL DÖNÜŞÜM HİZMETLERİ ŞUBE</a:t>
                      </a:r>
                      <a:r>
                        <a:rPr lang="tr-TR" sz="1100" b="0" baseline="0" dirty="0">
                          <a:latin typeface="+mn-lt"/>
                        </a:rPr>
                        <a:t> MÜDÜRLÜĞÜ</a:t>
                      </a:r>
                      <a:endParaRPr lang="tr-TR" sz="1100" b="0" dirty="0">
                        <a:latin typeface="+mn-lt"/>
                      </a:endParaRPr>
                    </a:p>
                  </a:txBody>
                  <a:tcPr/>
                </a:tc>
                <a:tc>
                  <a:txBody>
                    <a:bodyPr/>
                    <a:lstStyle/>
                    <a:p>
                      <a:pPr algn="ctr"/>
                      <a:r>
                        <a:rPr lang="tr-TR" sz="1100" b="0" dirty="0">
                          <a:latin typeface="+mn-lt"/>
                        </a:rPr>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latin typeface="+mn-lt"/>
                        </a:rPr>
                        <a:t>İL MÜDÜRLÜĞÜ</a:t>
                      </a:r>
                    </a:p>
                  </a:txBody>
                  <a:tcPr/>
                </a:tc>
                <a:extLst>
                  <a:ext uri="{0D108BD9-81ED-4DB2-BD59-A6C34878D82A}">
                    <a16:rowId xmlns:a16="http://schemas.microsoft.com/office/drawing/2014/main" val="3446797216"/>
                  </a:ext>
                </a:extLst>
              </a:tr>
              <a:tr h="245291">
                <a:tc>
                  <a:txBody>
                    <a:bodyPr/>
                    <a:lstStyle/>
                    <a:p>
                      <a:pPr algn="ctr"/>
                      <a:r>
                        <a:rPr lang="tr-TR" sz="1100" b="0" baseline="0" dirty="0">
                          <a:latin typeface="+mn-lt"/>
                        </a:rPr>
                        <a:t>10</a:t>
                      </a:r>
                    </a:p>
                  </a:txBody>
                  <a:tcPr/>
                </a:tc>
                <a:tc>
                  <a:txBody>
                    <a:bodyPr/>
                    <a:lstStyle/>
                    <a:p>
                      <a:r>
                        <a:rPr lang="tr-TR" sz="1100" b="0" dirty="0">
                          <a:latin typeface="+mn-lt"/>
                        </a:rPr>
                        <a:t>İMAR ve</a:t>
                      </a:r>
                      <a:r>
                        <a:rPr lang="tr-TR" sz="1100" b="0" baseline="0" dirty="0">
                          <a:latin typeface="+mn-lt"/>
                        </a:rPr>
                        <a:t> PLANLAMA ŞUBE MÜDÜRLÜĞÜ</a:t>
                      </a:r>
                    </a:p>
                  </a:txBody>
                  <a:tcPr/>
                </a:tc>
                <a:tc>
                  <a:txBody>
                    <a:bodyPr/>
                    <a:lstStyle/>
                    <a:p>
                      <a:pPr algn="ctr"/>
                      <a:r>
                        <a:rPr lang="tr-TR" sz="1100" b="0" dirty="0">
                          <a:latin typeface="+mn-lt"/>
                        </a:rPr>
                        <a:t>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latin typeface="+mn-lt"/>
                        </a:rPr>
                        <a:t>İL MÜDÜRLÜĞÜ</a:t>
                      </a:r>
                    </a:p>
                  </a:txBody>
                  <a:tcPr/>
                </a:tc>
                <a:extLst>
                  <a:ext uri="{0D108BD9-81ED-4DB2-BD59-A6C34878D82A}">
                    <a16:rowId xmlns:a16="http://schemas.microsoft.com/office/drawing/2014/main" val="471398368"/>
                  </a:ext>
                </a:extLst>
              </a:tr>
              <a:tr h="245291">
                <a:tc rowSpan="8">
                  <a:txBody>
                    <a:bodyPr/>
                    <a:lstStyle/>
                    <a:p>
                      <a:pPr algn="ctr"/>
                      <a:endParaRPr lang="tr-TR" sz="1100" b="0" baseline="0" dirty="0">
                        <a:latin typeface="+mn-lt"/>
                      </a:endParaRPr>
                    </a:p>
                    <a:p>
                      <a:pPr algn="ctr"/>
                      <a:endParaRPr lang="tr-TR" sz="1100" b="0" baseline="0" dirty="0">
                        <a:latin typeface="+mn-lt"/>
                      </a:endParaRPr>
                    </a:p>
                    <a:p>
                      <a:pPr algn="ctr"/>
                      <a:endParaRPr lang="tr-TR" sz="1100" b="0" baseline="0" dirty="0">
                        <a:latin typeface="+mn-lt"/>
                      </a:endParaRPr>
                    </a:p>
                    <a:p>
                      <a:pPr algn="ctr"/>
                      <a:endParaRPr lang="tr-TR" sz="1100" b="0" baseline="0" dirty="0">
                        <a:latin typeface="+mn-lt"/>
                      </a:endParaRPr>
                    </a:p>
                    <a:p>
                      <a:pPr algn="ctr"/>
                      <a:endParaRPr lang="tr-TR" sz="1100" b="0" baseline="0" dirty="0">
                        <a:latin typeface="+mn-lt"/>
                      </a:endParaRPr>
                    </a:p>
                    <a:p>
                      <a:pPr algn="ctr"/>
                      <a:endParaRPr lang="tr-TR" sz="1100" b="0" baseline="0" dirty="0">
                        <a:latin typeface="+mn-lt"/>
                      </a:endParaRPr>
                    </a:p>
                    <a:p>
                      <a:pPr algn="ctr"/>
                      <a:r>
                        <a:rPr lang="tr-TR" sz="1100" b="0" baseline="0" dirty="0">
                          <a:latin typeface="+mn-lt"/>
                        </a:rPr>
                        <a:t>11</a:t>
                      </a:r>
                    </a:p>
                  </a:txBody>
                  <a:tcPr/>
                </a:tc>
                <a:tc rowSpan="8">
                  <a:txBody>
                    <a:bodyPr/>
                    <a:lstStyle/>
                    <a:p>
                      <a:endParaRPr lang="tr-TR" sz="1100" b="0" baseline="0" dirty="0">
                        <a:latin typeface="+mn-lt"/>
                      </a:endParaRPr>
                    </a:p>
                    <a:p>
                      <a:endParaRPr lang="tr-TR" sz="1100" b="0" baseline="0" dirty="0">
                        <a:latin typeface="+mn-lt"/>
                      </a:endParaRPr>
                    </a:p>
                    <a:p>
                      <a:endParaRPr lang="tr-TR" sz="1100" b="0" baseline="0" dirty="0">
                        <a:latin typeface="+mn-lt"/>
                      </a:endParaRPr>
                    </a:p>
                    <a:p>
                      <a:endParaRPr lang="tr-TR" sz="1100" b="0" baseline="0" dirty="0">
                        <a:latin typeface="+mn-lt"/>
                      </a:endParaRPr>
                    </a:p>
                    <a:p>
                      <a:endParaRPr lang="tr-TR" sz="1100" b="0" baseline="0" dirty="0">
                        <a:latin typeface="+mn-lt"/>
                      </a:endParaRPr>
                    </a:p>
                    <a:p>
                      <a:endParaRPr lang="tr-TR" sz="1100" b="0" baseline="0" dirty="0">
                        <a:latin typeface="+mn-lt"/>
                      </a:endParaRPr>
                    </a:p>
                    <a:p>
                      <a:r>
                        <a:rPr lang="tr-TR" sz="1100" b="0" baseline="0" dirty="0">
                          <a:latin typeface="+mn-lt"/>
                        </a:rPr>
                        <a:t>MİLLİ EMLAK MÜDÜRLÜĞÜ</a:t>
                      </a:r>
                    </a:p>
                  </a:txBody>
                  <a:tcPr/>
                </a:tc>
                <a:tc>
                  <a:txBody>
                    <a:bodyPr/>
                    <a:lstStyle/>
                    <a:p>
                      <a:pPr algn="ctr"/>
                      <a:r>
                        <a:rPr lang="tr-TR" sz="1100" b="0" dirty="0">
                          <a:latin typeface="+mn-lt"/>
                        </a:rPr>
                        <a:t>13</a:t>
                      </a:r>
                      <a:r>
                        <a:rPr lang="tr-TR" sz="1100" b="0" baseline="0" dirty="0">
                          <a:latin typeface="+mn-lt"/>
                        </a:rPr>
                        <a:t> </a:t>
                      </a:r>
                      <a:endParaRPr lang="tr-TR" sz="1100" b="0" dirty="0">
                        <a:latin typeface="+mn-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latin typeface="+mn-lt"/>
                        </a:rPr>
                        <a:t>İL MÜDÜRLÜĞÜ</a:t>
                      </a:r>
                    </a:p>
                  </a:txBody>
                  <a:tcPr/>
                </a:tc>
                <a:extLst>
                  <a:ext uri="{0D108BD9-81ED-4DB2-BD59-A6C34878D82A}">
                    <a16:rowId xmlns:a16="http://schemas.microsoft.com/office/drawing/2014/main" val="1462522172"/>
                  </a:ext>
                </a:extLst>
              </a:tr>
              <a:tr h="297635">
                <a:tc vMerge="1">
                  <a:txBody>
                    <a:bodyPr/>
                    <a:lstStyle/>
                    <a:p>
                      <a:endParaRPr lang="tr-T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0" strike="noStrike" spc="-1" dirty="0">
                        <a:latin typeface="+mn-lt"/>
                      </a:endParaRPr>
                    </a:p>
                  </a:txBody>
                  <a:tcPr marL="91470" marR="91470"/>
                </a:tc>
                <a:tc>
                  <a:txBody>
                    <a:bodyPr/>
                    <a:lstStyle/>
                    <a:p>
                      <a:pPr algn="ctr"/>
                      <a:r>
                        <a:rPr lang="tr-TR" sz="1100" b="0" dirty="0">
                          <a:latin typeface="+mn-lt"/>
                        </a:rPr>
                        <a:t>3 </a:t>
                      </a:r>
                    </a:p>
                  </a:txBody>
                  <a:tcPr/>
                </a:tc>
                <a:tc>
                  <a:txBody>
                    <a:bodyPr/>
                    <a:lstStyle/>
                    <a:p>
                      <a:pPr algn="ctr"/>
                      <a:r>
                        <a:rPr lang="tr-TR" sz="1100" b="1" dirty="0">
                          <a:latin typeface="+mn-lt"/>
                        </a:rPr>
                        <a:t>MURGUL M. EML.</a:t>
                      </a:r>
                    </a:p>
                  </a:txBody>
                  <a:tcPr/>
                </a:tc>
                <a:extLst>
                  <a:ext uri="{0D108BD9-81ED-4DB2-BD59-A6C34878D82A}">
                    <a16:rowId xmlns:a16="http://schemas.microsoft.com/office/drawing/2014/main" val="3349231474"/>
                  </a:ext>
                </a:extLst>
              </a:tr>
              <a:tr h="245291">
                <a:tc vMerge="1">
                  <a:txBody>
                    <a:bodyPr/>
                    <a:lstStyle/>
                    <a:p>
                      <a:endParaRPr lang="tr-TR"/>
                    </a:p>
                  </a:txBody>
                  <a:tcPr/>
                </a:tc>
                <a:tc vMerge="1">
                  <a:txBody>
                    <a:bodyPr/>
                    <a:lstStyle/>
                    <a:p>
                      <a:endParaRPr lang="tr-TR"/>
                    </a:p>
                  </a:txBody>
                  <a:tcPr/>
                </a:tc>
                <a:tc>
                  <a:txBody>
                    <a:bodyPr/>
                    <a:lstStyle/>
                    <a:p>
                      <a:pPr algn="ctr"/>
                      <a:r>
                        <a:rPr lang="tr-TR" sz="1100" b="0" dirty="0">
                          <a:latin typeface="+mn-lt"/>
                        </a:rPr>
                        <a:t>2 </a:t>
                      </a:r>
                    </a:p>
                  </a:txBody>
                  <a:tcPr/>
                </a:tc>
                <a:tc>
                  <a:txBody>
                    <a:bodyPr/>
                    <a:lstStyle/>
                    <a:p>
                      <a:pPr algn="ctr"/>
                      <a:r>
                        <a:rPr lang="tr-TR" sz="1100" b="1" dirty="0">
                          <a:latin typeface="+mn-lt"/>
                        </a:rPr>
                        <a:t>KEMALPAŞA M. EML.</a:t>
                      </a:r>
                    </a:p>
                  </a:txBody>
                  <a:tcPr/>
                </a:tc>
                <a:extLst>
                  <a:ext uri="{0D108BD9-81ED-4DB2-BD59-A6C34878D82A}">
                    <a16:rowId xmlns:a16="http://schemas.microsoft.com/office/drawing/2014/main" val="3706379856"/>
                  </a:ext>
                </a:extLst>
              </a:tr>
              <a:tr h="304419">
                <a:tc vMerge="1">
                  <a:txBody>
                    <a:bodyPr/>
                    <a:lstStyle/>
                    <a:p>
                      <a:endParaRPr lang="tr-TR"/>
                    </a:p>
                  </a:txBody>
                  <a:tcPr/>
                </a:tc>
                <a:tc vMerge="1">
                  <a:txBody>
                    <a:bodyPr/>
                    <a:lstStyle/>
                    <a:p>
                      <a:endParaRPr lang="tr-TR"/>
                    </a:p>
                  </a:txBody>
                  <a:tcPr/>
                </a:tc>
                <a:tc>
                  <a:txBody>
                    <a:bodyPr/>
                    <a:lstStyle/>
                    <a:p>
                      <a:pPr algn="ctr"/>
                      <a:r>
                        <a:rPr lang="tr-TR" sz="1100" b="0" dirty="0">
                          <a:latin typeface="+mn-lt"/>
                        </a:rPr>
                        <a:t>2 </a:t>
                      </a:r>
                    </a:p>
                  </a:txBody>
                  <a:tcPr/>
                </a:tc>
                <a:tc>
                  <a:txBody>
                    <a:bodyPr/>
                    <a:lstStyle/>
                    <a:p>
                      <a:pPr algn="ctr"/>
                      <a:r>
                        <a:rPr lang="tr-TR" sz="1100" b="1" dirty="0">
                          <a:latin typeface="+mn-lt"/>
                        </a:rPr>
                        <a:t>ŞAVŞAT M. EML.</a:t>
                      </a:r>
                    </a:p>
                  </a:txBody>
                  <a:tcPr/>
                </a:tc>
                <a:extLst>
                  <a:ext uri="{0D108BD9-81ED-4DB2-BD59-A6C34878D82A}">
                    <a16:rowId xmlns:a16="http://schemas.microsoft.com/office/drawing/2014/main" val="1259570222"/>
                  </a:ext>
                </a:extLst>
              </a:tr>
              <a:tr h="245291">
                <a:tc vMerge="1">
                  <a:txBody>
                    <a:bodyPr/>
                    <a:lstStyle/>
                    <a:p>
                      <a:endParaRPr lang="tr-TR"/>
                    </a:p>
                  </a:txBody>
                  <a:tcPr/>
                </a:tc>
                <a:tc vMerge="1">
                  <a:txBody>
                    <a:bodyPr/>
                    <a:lstStyle/>
                    <a:p>
                      <a:endParaRPr lang="tr-TR"/>
                    </a:p>
                  </a:txBody>
                  <a:tcPr/>
                </a:tc>
                <a:tc>
                  <a:txBody>
                    <a:bodyPr/>
                    <a:lstStyle/>
                    <a:p>
                      <a:pPr algn="ctr"/>
                      <a:r>
                        <a:rPr lang="tr-TR" sz="1100" b="0" dirty="0">
                          <a:latin typeface="+mn-lt"/>
                        </a:rPr>
                        <a:t>2</a:t>
                      </a:r>
                    </a:p>
                  </a:txBody>
                  <a:tcPr/>
                </a:tc>
                <a:tc>
                  <a:txBody>
                    <a:bodyPr/>
                    <a:lstStyle/>
                    <a:p>
                      <a:pPr algn="ctr"/>
                      <a:r>
                        <a:rPr lang="tr-TR" sz="1100" b="1" dirty="0">
                          <a:latin typeface="+mn-lt"/>
                        </a:rPr>
                        <a:t>YUSUFELİ M. EML.</a:t>
                      </a:r>
                    </a:p>
                  </a:txBody>
                  <a:tcPr/>
                </a:tc>
                <a:extLst>
                  <a:ext uri="{0D108BD9-81ED-4DB2-BD59-A6C34878D82A}">
                    <a16:rowId xmlns:a16="http://schemas.microsoft.com/office/drawing/2014/main" val="691891081"/>
                  </a:ext>
                </a:extLst>
              </a:tr>
              <a:tr h="245291">
                <a:tc vMerge="1">
                  <a:txBody>
                    <a:bodyPr/>
                    <a:lstStyle/>
                    <a:p>
                      <a:endParaRPr lang="tr-TR"/>
                    </a:p>
                  </a:txBody>
                  <a:tcPr/>
                </a:tc>
                <a:tc vMerge="1">
                  <a:txBody>
                    <a:bodyPr/>
                    <a:lstStyle/>
                    <a:p>
                      <a:endParaRPr lang="tr-TR"/>
                    </a:p>
                  </a:txBody>
                  <a:tcPr/>
                </a:tc>
                <a:tc>
                  <a:txBody>
                    <a:bodyPr/>
                    <a:lstStyle/>
                    <a:p>
                      <a:pPr algn="ctr"/>
                      <a:r>
                        <a:rPr lang="tr-TR" sz="1100" b="0" dirty="0">
                          <a:latin typeface="+mn-lt"/>
                        </a:rPr>
                        <a:t>3 </a:t>
                      </a:r>
                    </a:p>
                  </a:txBody>
                  <a:tcPr/>
                </a:tc>
                <a:tc>
                  <a:txBody>
                    <a:bodyPr/>
                    <a:lstStyle/>
                    <a:p>
                      <a:pPr algn="ctr"/>
                      <a:r>
                        <a:rPr lang="tr-TR" sz="1100" b="1" dirty="0">
                          <a:latin typeface="+mn-lt"/>
                        </a:rPr>
                        <a:t>HOPA M. EML.</a:t>
                      </a:r>
                    </a:p>
                  </a:txBody>
                  <a:tcPr/>
                </a:tc>
                <a:extLst>
                  <a:ext uri="{0D108BD9-81ED-4DB2-BD59-A6C34878D82A}">
                    <a16:rowId xmlns:a16="http://schemas.microsoft.com/office/drawing/2014/main" val="29328993"/>
                  </a:ext>
                </a:extLst>
              </a:tr>
              <a:tr h="245291">
                <a:tc vMerge="1">
                  <a:txBody>
                    <a:bodyPr/>
                    <a:lstStyle/>
                    <a:p>
                      <a:endParaRPr lang="tr-TR"/>
                    </a:p>
                  </a:txBody>
                  <a:tcPr/>
                </a:tc>
                <a:tc vMerge="1">
                  <a:txBody>
                    <a:bodyPr/>
                    <a:lstStyle/>
                    <a:p>
                      <a:endParaRPr lang="tr-TR"/>
                    </a:p>
                  </a:txBody>
                  <a:tcPr/>
                </a:tc>
                <a:tc>
                  <a:txBody>
                    <a:bodyPr/>
                    <a:lstStyle/>
                    <a:p>
                      <a:pPr algn="ctr"/>
                      <a:r>
                        <a:rPr lang="tr-TR" sz="1100" b="0" dirty="0">
                          <a:latin typeface="+mn-lt"/>
                        </a:rPr>
                        <a:t>3 </a:t>
                      </a:r>
                    </a:p>
                  </a:txBody>
                  <a:tcPr/>
                </a:tc>
                <a:tc>
                  <a:txBody>
                    <a:bodyPr/>
                    <a:lstStyle/>
                    <a:p>
                      <a:pPr algn="ctr"/>
                      <a:r>
                        <a:rPr lang="tr-TR" sz="1100" b="1" dirty="0">
                          <a:latin typeface="+mn-lt"/>
                        </a:rPr>
                        <a:t>ARHAVİ M. EML.</a:t>
                      </a:r>
                    </a:p>
                  </a:txBody>
                  <a:tcPr/>
                </a:tc>
                <a:extLst>
                  <a:ext uri="{0D108BD9-81ED-4DB2-BD59-A6C34878D82A}">
                    <a16:rowId xmlns:a16="http://schemas.microsoft.com/office/drawing/2014/main" val="3207393835"/>
                  </a:ext>
                </a:extLst>
              </a:tr>
              <a:tr h="245291">
                <a:tc vMerge="1">
                  <a:txBody>
                    <a:bodyPr/>
                    <a:lstStyle/>
                    <a:p>
                      <a:endParaRPr lang="tr-TR"/>
                    </a:p>
                  </a:txBody>
                  <a:tcPr/>
                </a:tc>
                <a:tc vMerge="1">
                  <a:txBody>
                    <a:bodyPr/>
                    <a:lstStyle/>
                    <a:p>
                      <a:endParaRPr lang="tr-TR"/>
                    </a:p>
                  </a:txBody>
                  <a:tcPr/>
                </a:tc>
                <a:tc>
                  <a:txBody>
                    <a:bodyPr/>
                    <a:lstStyle/>
                    <a:p>
                      <a:pPr algn="ctr"/>
                      <a:r>
                        <a:rPr lang="tr-TR" sz="1100" b="0" dirty="0">
                          <a:latin typeface="+mn-lt"/>
                        </a:rPr>
                        <a:t>1 </a:t>
                      </a:r>
                    </a:p>
                  </a:txBody>
                  <a:tcPr/>
                </a:tc>
                <a:tc>
                  <a:txBody>
                    <a:bodyPr/>
                    <a:lstStyle/>
                    <a:p>
                      <a:pPr algn="ctr"/>
                      <a:r>
                        <a:rPr lang="tr-TR" sz="1100" b="1" dirty="0">
                          <a:latin typeface="+mn-lt"/>
                        </a:rPr>
                        <a:t>ARDANUÇ M. EML.</a:t>
                      </a:r>
                    </a:p>
                  </a:txBody>
                  <a:tcPr/>
                </a:tc>
                <a:extLst>
                  <a:ext uri="{0D108BD9-81ED-4DB2-BD59-A6C34878D82A}">
                    <a16:rowId xmlns:a16="http://schemas.microsoft.com/office/drawing/2014/main" val="2110399138"/>
                  </a:ext>
                </a:extLst>
              </a:tr>
              <a:tr h="245291">
                <a:tc>
                  <a:txBody>
                    <a:bodyPr/>
                    <a:lstStyle/>
                    <a:p>
                      <a:pPr algn="ctr">
                        <a:lnSpc>
                          <a:spcPct val="100000"/>
                        </a:lnSpc>
                      </a:pPr>
                      <a:r>
                        <a:rPr lang="tr-TR" sz="1100" b="0" strike="noStrike" spc="-1" dirty="0">
                          <a:latin typeface="+mn-lt"/>
                        </a:rPr>
                        <a:t>12</a:t>
                      </a:r>
                    </a:p>
                  </a:txBody>
                  <a:tcPr marL="91470" marR="91470"/>
                </a:tc>
                <a:tc>
                  <a:txBody>
                    <a:bodyPr/>
                    <a:lstStyle/>
                    <a:p>
                      <a:pPr>
                        <a:lnSpc>
                          <a:spcPct val="100000"/>
                        </a:lnSpc>
                      </a:pPr>
                      <a:r>
                        <a:rPr lang="tr-TR" sz="1100" b="0" strike="noStrike" spc="-1" dirty="0">
                          <a:solidFill>
                            <a:srgbClr val="000000"/>
                          </a:solidFill>
                          <a:latin typeface="+mn-lt"/>
                        </a:rPr>
                        <a:t>BİLGİ</a:t>
                      </a:r>
                      <a:r>
                        <a:rPr lang="tr-TR" sz="1100" b="0" strike="noStrike" spc="-1" baseline="0" dirty="0">
                          <a:solidFill>
                            <a:srgbClr val="000000"/>
                          </a:solidFill>
                          <a:latin typeface="+mn-lt"/>
                        </a:rPr>
                        <a:t> TEKNOLOJİLERİ, İNSAN KAYNAKLARI ve  DESTEK HZİMETLERİ ŞUBE MÜDÜRLÜĞÜ</a:t>
                      </a:r>
                      <a:endParaRPr lang="tr-TR" sz="1100" b="0" strike="noStrike" spc="-1" dirty="0">
                        <a:latin typeface="+mn-lt"/>
                      </a:endParaRPr>
                    </a:p>
                  </a:txBody>
                  <a:tcPr marL="91470" marR="91470"/>
                </a:tc>
                <a:tc>
                  <a:txBody>
                    <a:bodyPr/>
                    <a:lstStyle/>
                    <a:p>
                      <a:pPr algn="ctr">
                        <a:lnSpc>
                          <a:spcPct val="100000"/>
                        </a:lnSpc>
                      </a:pPr>
                      <a:r>
                        <a:rPr lang="tr-TR" sz="1100" b="0" strike="noStrike" spc="-1" dirty="0">
                          <a:solidFill>
                            <a:srgbClr val="000000"/>
                          </a:solidFill>
                          <a:latin typeface="+mn-lt"/>
                        </a:rPr>
                        <a:t>26</a:t>
                      </a:r>
                      <a:endParaRPr lang="tr-TR" sz="1100" b="0" strike="noStrike" spc="-1" dirty="0">
                        <a:latin typeface="+mn-lt"/>
                      </a:endParaRPr>
                    </a:p>
                  </a:txBody>
                  <a:tcPr marL="91470" marR="914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100" dirty="0">
                          <a:latin typeface="+mn-lt"/>
                        </a:rPr>
                        <a:t>İL MÜDÜRLÜĞÜ</a:t>
                      </a:r>
                    </a:p>
                  </a:txBody>
                  <a:tcPr marL="91470" marR="91470"/>
                </a:tc>
                <a:extLst>
                  <a:ext uri="{0D108BD9-81ED-4DB2-BD59-A6C34878D82A}">
                    <a16:rowId xmlns:a16="http://schemas.microsoft.com/office/drawing/2014/main" val="1591861821"/>
                  </a:ext>
                </a:extLst>
              </a:tr>
              <a:tr h="245291">
                <a:tc gridSpan="2">
                  <a:txBody>
                    <a:bodyPr/>
                    <a:lstStyle/>
                    <a:p>
                      <a:pPr algn="ctr">
                        <a:lnSpc>
                          <a:spcPct val="100000"/>
                        </a:lnSpc>
                      </a:pPr>
                      <a:r>
                        <a:rPr lang="tr-TR" sz="1100" b="0" strike="noStrike" spc="-1" dirty="0">
                          <a:solidFill>
                            <a:srgbClr val="E46C0A"/>
                          </a:solidFill>
                          <a:latin typeface="+mn-lt"/>
                        </a:rPr>
                        <a:t>TOPLAM</a:t>
                      </a:r>
                      <a:endParaRPr lang="tr-TR" sz="1100" b="0" strike="noStrike" spc="-1" dirty="0">
                        <a:latin typeface="+mn-lt"/>
                      </a:endParaRPr>
                    </a:p>
                  </a:txBody>
                  <a:tcPr marL="91110" marR="91110"/>
                </a:tc>
                <a:tc hMerge="1">
                  <a:txBody>
                    <a:bodyPr/>
                    <a:lstStyle/>
                    <a:p>
                      <a:pPr>
                        <a:lnSpc>
                          <a:spcPct val="100000"/>
                        </a:lnSpc>
                      </a:pPr>
                      <a:endParaRPr lang="tr-TR" sz="1100" b="0" strike="noStrike" spc="-1" dirty="0">
                        <a:latin typeface="+mn-lt"/>
                      </a:endParaRPr>
                    </a:p>
                  </a:txBody>
                  <a:tcPr marL="91110" marR="91110"/>
                </a:tc>
                <a:tc>
                  <a:txBody>
                    <a:bodyPr/>
                    <a:lstStyle/>
                    <a:p>
                      <a:pPr algn="ctr">
                        <a:lnSpc>
                          <a:spcPct val="100000"/>
                        </a:lnSpc>
                      </a:pPr>
                      <a:r>
                        <a:rPr lang="tr-TR" sz="1100" b="0" strike="noStrike" spc="-1" dirty="0">
                          <a:latin typeface="+mn-lt"/>
                        </a:rPr>
                        <a:t>103</a:t>
                      </a:r>
                    </a:p>
                  </a:txBody>
                  <a:tcPr marL="91110" marR="91110"/>
                </a:tc>
                <a:tc>
                  <a:txBody>
                    <a:bodyPr/>
                    <a:lstStyle/>
                    <a:p>
                      <a:pPr algn="ctr">
                        <a:lnSpc>
                          <a:spcPct val="100000"/>
                        </a:lnSpc>
                      </a:pPr>
                      <a:endParaRPr lang="tr-TR" sz="1100" b="0" strike="noStrike" spc="-1" dirty="0">
                        <a:latin typeface="+mn-lt"/>
                      </a:endParaRPr>
                    </a:p>
                  </a:txBody>
                  <a:tcPr marL="91110" marR="91110"/>
                </a:tc>
                <a:extLst>
                  <a:ext uri="{0D108BD9-81ED-4DB2-BD59-A6C34878D82A}">
                    <a16:rowId xmlns:a16="http://schemas.microsoft.com/office/drawing/2014/main" val="3025699327"/>
                  </a:ext>
                </a:extLst>
              </a:tr>
            </a:tbl>
          </a:graphicData>
        </a:graphic>
      </p:graphicFrame>
      <p:sp>
        <p:nvSpPr>
          <p:cNvPr id="4" name="Dikdörtgen 3"/>
          <p:cNvSpPr/>
          <p:nvPr/>
        </p:nvSpPr>
        <p:spPr>
          <a:xfrm>
            <a:off x="6733309" y="2505671"/>
            <a:ext cx="5336771" cy="2831544"/>
          </a:xfrm>
          <a:prstGeom prst="rect">
            <a:avLst/>
          </a:prstGeom>
        </p:spPr>
        <p:txBody>
          <a:bodyPr wrap="square">
            <a:spAutoFit/>
          </a:bodyPr>
          <a:lstStyle/>
          <a:p>
            <a:pPr>
              <a:spcBef>
                <a:spcPct val="0"/>
              </a:spcBef>
            </a:pPr>
            <a:r>
              <a:rPr lang="tr-TR" altLang="tr-TR" sz="2000" b="1" dirty="0"/>
              <a:t> </a:t>
            </a:r>
          </a:p>
          <a:p>
            <a:pPr>
              <a:spcBef>
                <a:spcPct val="0"/>
              </a:spcBef>
            </a:pPr>
            <a:endParaRPr lang="tr-TR" altLang="tr-TR" sz="2000" b="1" dirty="0"/>
          </a:p>
          <a:p>
            <a:pPr>
              <a:spcBef>
                <a:spcPct val="0"/>
              </a:spcBef>
            </a:pPr>
            <a:endParaRPr lang="tr-TR" altLang="tr-TR" sz="2000" b="1" dirty="0"/>
          </a:p>
          <a:p>
            <a:pPr>
              <a:spcBef>
                <a:spcPct val="0"/>
              </a:spcBef>
            </a:pPr>
            <a:endParaRPr lang="tr-TR" altLang="tr-TR" sz="2000" b="1" dirty="0"/>
          </a:p>
          <a:p>
            <a:pPr>
              <a:spcBef>
                <a:spcPct val="0"/>
              </a:spcBef>
            </a:pPr>
            <a:endParaRPr lang="tr-TR" altLang="tr-TR" sz="2000" b="1" dirty="0"/>
          </a:p>
          <a:p>
            <a:pPr>
              <a:spcBef>
                <a:spcPct val="0"/>
              </a:spcBef>
            </a:pPr>
            <a:endParaRPr lang="tr-TR" altLang="tr-TR" sz="2000" b="1" dirty="0"/>
          </a:p>
          <a:p>
            <a:pPr>
              <a:spcBef>
                <a:spcPct val="0"/>
              </a:spcBef>
            </a:pPr>
            <a:endParaRPr lang="tr-TR" altLang="tr-TR" sz="2000" b="1" dirty="0"/>
          </a:p>
          <a:p>
            <a:pPr>
              <a:spcBef>
                <a:spcPct val="0"/>
              </a:spcBef>
            </a:pPr>
            <a:endParaRPr lang="tr-TR" altLang="tr-TR" sz="2000" b="1" dirty="0"/>
          </a:p>
          <a:p>
            <a:pPr>
              <a:spcBef>
                <a:spcPct val="0"/>
              </a:spcBef>
            </a:pPr>
            <a:endParaRPr lang="tr-TR" dirty="0"/>
          </a:p>
        </p:txBody>
      </p:sp>
    </p:spTree>
    <p:extLst>
      <p:ext uri="{BB962C8B-B14F-4D97-AF65-F5344CB8AC3E}">
        <p14:creationId xmlns:p14="http://schemas.microsoft.com/office/powerpoint/2010/main" val="3624529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70</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b"/>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PROGRAM DIŞI FAALİYETLER </a:t>
            </a:r>
          </a:p>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(JANDARMA) </a:t>
            </a:r>
          </a:p>
        </p:txBody>
      </p:sp>
      <p:sp>
        <p:nvSpPr>
          <p:cNvPr id="8" name="Rectangle 3"/>
          <p:cNvSpPr txBox="1">
            <a:spLocks noChangeArrowheads="1"/>
          </p:cNvSpPr>
          <p:nvPr/>
        </p:nvSpPr>
        <p:spPr bwMode="auto">
          <a:xfrm>
            <a:off x="2035758" y="2444578"/>
            <a:ext cx="4503861" cy="1802690"/>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Fuat </a:t>
            </a:r>
            <a:r>
              <a:rPr lang="tr-TR" sz="1200" b="1" dirty="0" err="1">
                <a:latin typeface="Times New Roman" panose="02020603050405020304" pitchFamily="18" charset="0"/>
                <a:cs typeface="Times New Roman" panose="02020603050405020304" pitchFamily="18" charset="0"/>
              </a:rPr>
              <a:t>Nalburiye</a:t>
            </a:r>
            <a:r>
              <a:rPr lang="tr-TR" sz="1200" b="1" dirty="0">
                <a:latin typeface="Times New Roman" panose="02020603050405020304" pitchFamily="18" charset="0"/>
                <a:cs typeface="Times New Roman" panose="02020603050405020304" pitchFamily="18" charset="0"/>
              </a:rPr>
              <a:t> San. Ve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276.500,00 TL</a:t>
            </a: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srgbClr val="F79646">
                  <a:lumMod val="75000"/>
                </a:srgbClr>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100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02.04.2023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9" name="Rectangle 2"/>
          <p:cNvSpPr txBox="1">
            <a:spLocks noChangeArrowheads="1"/>
          </p:cNvSpPr>
          <p:nvPr/>
        </p:nvSpPr>
        <p:spPr bwMode="auto">
          <a:xfrm>
            <a:off x="1927118" y="1244695"/>
            <a:ext cx="4177847" cy="824757"/>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Askeri Gazinosu Tuvalet ve Banyo Yenilenmesi İşi</a:t>
            </a:r>
          </a:p>
        </p:txBody>
      </p:sp>
      <p:pic>
        <p:nvPicPr>
          <p:cNvPr id="4" name="Resim 3">
            <a:extLst>
              <a:ext uri="{FF2B5EF4-FFF2-40B4-BE49-F238E27FC236}">
                <a16:creationId xmlns:a16="http://schemas.microsoft.com/office/drawing/2014/main" id="{EE4F2ECD-0C19-4261-8243-9434EA5F3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618" y="1244695"/>
            <a:ext cx="3766172" cy="2970679"/>
          </a:xfrm>
          <a:prstGeom prst="rect">
            <a:avLst/>
          </a:prstGeom>
        </p:spPr>
      </p:pic>
      <p:pic>
        <p:nvPicPr>
          <p:cNvPr id="13" name="Resim 12"/>
          <p:cNvPicPr>
            <a:picLocks noChangeAspect="1"/>
          </p:cNvPicPr>
          <p:nvPr/>
        </p:nvPicPr>
        <p:blipFill>
          <a:blip r:embed="rId3"/>
          <a:stretch>
            <a:fillRect/>
          </a:stretch>
        </p:blipFill>
        <p:spPr>
          <a:xfrm>
            <a:off x="9677987" y="236259"/>
            <a:ext cx="2280102" cy="855562"/>
          </a:xfrm>
          <a:prstGeom prst="rect">
            <a:avLst/>
          </a:prstGeom>
        </p:spPr>
      </p:pic>
      <p:pic>
        <p:nvPicPr>
          <p:cNvPr id="14" name="Resi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4023611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1924928" y="2410112"/>
            <a:ext cx="4395191" cy="1802690"/>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AYYBİL İNŞAAT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35.700.000,00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95</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26.07.2023</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İş artışı yapılarak imalatlar devam</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etmektedir.</a:t>
            </a:r>
          </a:p>
        </p:txBody>
      </p:sp>
      <p:sp>
        <p:nvSpPr>
          <p:cNvPr id="31748" name="Rectangle 2"/>
          <p:cNvSpPr txBox="1">
            <a:spLocks noChangeArrowheads="1"/>
          </p:cNvSpPr>
          <p:nvPr/>
        </p:nvSpPr>
        <p:spPr bwMode="auto">
          <a:xfrm>
            <a:off x="1924928" y="1284339"/>
            <a:ext cx="4177847" cy="745468"/>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Merkez Gazi Ortaokulu </a:t>
            </a:r>
          </a:p>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Yapım İnşaatı</a:t>
            </a:r>
          </a:p>
        </p:txBody>
      </p:sp>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71</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b"/>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PROGRAM DIŞI FAALİYETLER </a:t>
            </a:r>
          </a:p>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(MEB) </a:t>
            </a:r>
          </a:p>
        </p:txBody>
      </p:sp>
      <p:pic>
        <p:nvPicPr>
          <p:cNvPr id="4" name="Resim 3">
            <a:extLst>
              <a:ext uri="{FF2B5EF4-FFF2-40B4-BE49-F238E27FC236}">
                <a16:creationId xmlns:a16="http://schemas.microsoft.com/office/drawing/2014/main" id="{038EE6D3-ACA8-4F21-86BE-A3CBA4DEAA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153" y="1284340"/>
            <a:ext cx="3451218" cy="2588414"/>
          </a:xfrm>
          <a:prstGeom prst="rect">
            <a:avLst/>
          </a:prstGeom>
        </p:spPr>
      </p:pic>
      <p:pic>
        <p:nvPicPr>
          <p:cNvPr id="9" name="Resim 8"/>
          <p:cNvPicPr>
            <a:picLocks noChangeAspect="1"/>
          </p:cNvPicPr>
          <p:nvPr/>
        </p:nvPicPr>
        <p:blipFill>
          <a:blip r:embed="rId3"/>
          <a:stretch>
            <a:fillRect/>
          </a:stretch>
        </p:blipFill>
        <p:spPr>
          <a:xfrm>
            <a:off x="9677987" y="236259"/>
            <a:ext cx="2280102" cy="855562"/>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24532848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1829912" y="2481830"/>
            <a:ext cx="4395191" cy="1802690"/>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err="1">
                <a:latin typeface="Times New Roman" panose="02020603050405020304" pitchFamily="18" charset="0"/>
                <a:cs typeface="Times New Roman" panose="02020603050405020304" pitchFamily="18" charset="0"/>
              </a:rPr>
              <a:t>Vol-ka</a:t>
            </a:r>
            <a:r>
              <a:rPr lang="tr-TR" sz="1200" b="1" dirty="0">
                <a:latin typeface="Times New Roman" panose="02020603050405020304" pitchFamily="18" charset="0"/>
                <a:cs typeface="Times New Roman" panose="02020603050405020304" pitchFamily="18" charset="0"/>
              </a:rPr>
              <a:t> İnşaat Müh. </a:t>
            </a:r>
            <a:r>
              <a:rPr lang="tr-TR" sz="1200" b="1" dirty="0" err="1">
                <a:latin typeface="Times New Roman" panose="02020603050405020304" pitchFamily="18" charset="0"/>
                <a:cs typeface="Times New Roman" panose="02020603050405020304" pitchFamily="18" charset="0"/>
              </a:rPr>
              <a:t>Tah</a:t>
            </a:r>
            <a:r>
              <a:rPr lang="tr-TR" sz="1200" b="1" dirty="0">
                <a:latin typeface="Times New Roman" panose="02020603050405020304" pitchFamily="18" charset="0"/>
                <a:cs typeface="Times New Roman" panose="02020603050405020304" pitchFamily="18" charset="0"/>
              </a:rPr>
              <a:t>.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55.000.000,00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06.06.2024</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31748" name="Rectangle 2"/>
          <p:cNvSpPr txBox="1">
            <a:spLocks noChangeArrowheads="1"/>
          </p:cNvSpPr>
          <p:nvPr/>
        </p:nvSpPr>
        <p:spPr bwMode="auto">
          <a:xfrm>
            <a:off x="1924928" y="1284339"/>
            <a:ext cx="4177847" cy="745468"/>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Hopa 15 Temmuz Şehitleri Mesleki ve Teknik Anadolu Lisesi Yapım İnşaatı</a:t>
            </a:r>
          </a:p>
        </p:txBody>
      </p:sp>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72</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b"/>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PROGRAM DIŞI FAALİYETLER </a:t>
            </a:r>
          </a:p>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(MEB)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103" y="1284340"/>
            <a:ext cx="4214297" cy="3160723"/>
          </a:xfrm>
          <a:prstGeom prst="rect">
            <a:avLst/>
          </a:prstGeom>
        </p:spPr>
      </p:pic>
      <p:pic>
        <p:nvPicPr>
          <p:cNvPr id="9" name="Resim 8"/>
          <p:cNvPicPr>
            <a:picLocks noChangeAspect="1"/>
          </p:cNvPicPr>
          <p:nvPr/>
        </p:nvPicPr>
        <p:blipFill>
          <a:blip r:embed="rId3"/>
          <a:stretch>
            <a:fillRect/>
          </a:stretch>
        </p:blipFill>
        <p:spPr>
          <a:xfrm>
            <a:off x="9677987" y="236259"/>
            <a:ext cx="2280102" cy="855562"/>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3011173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Slayt Numarası Yer Tutucusu"/>
          <p:cNvSpPr txBox="1">
            <a:spLocks noGrp="1"/>
          </p:cNvSpPr>
          <p:nvPr/>
        </p:nvSpPr>
        <p:spPr>
          <a:xfrm>
            <a:off x="9677400" y="6421439"/>
            <a:ext cx="762000" cy="365125"/>
          </a:xfrm>
          <a:prstGeom prst="rect">
            <a:avLst/>
          </a:prstGeom>
          <a:noFill/>
        </p:spPr>
        <p:txBody>
          <a:bodyPr lIns="0" tIns="0" rIns="0" bIns="0" anchor="b"/>
          <a:lstStyle/>
          <a:p>
            <a:pPr algn="r">
              <a:defRPr/>
            </a:pPr>
            <a:fld id="{BFB6ACAF-C18E-4F66-A715-74F23A947533}" type="slidenum">
              <a:rPr lang="tr-TR" sz="1000">
                <a:solidFill>
                  <a:srgbClr val="1F497D">
                    <a:shade val="50000"/>
                  </a:srgbClr>
                </a:solidFill>
              </a:rPr>
              <a:pPr algn="r">
                <a:defRPr/>
              </a:pPr>
              <a:t>73</a:t>
            </a:fld>
            <a:endParaRPr lang="tr-TR" sz="1000" dirty="0">
              <a:solidFill>
                <a:srgbClr val="1F497D">
                  <a:shade val="50000"/>
                </a:srgbClr>
              </a:solidFill>
            </a:endParaRPr>
          </a:p>
        </p:txBody>
      </p:sp>
      <p:sp>
        <p:nvSpPr>
          <p:cNvPr id="10" name="Rectangle 2"/>
          <p:cNvSpPr txBox="1">
            <a:spLocks noChangeArrowheads="1"/>
          </p:cNvSpPr>
          <p:nvPr/>
        </p:nvSpPr>
        <p:spPr bwMode="auto">
          <a:xfrm>
            <a:off x="3219954" y="236259"/>
            <a:ext cx="5917234" cy="846320"/>
          </a:xfrm>
          <a:prstGeom prst="rect">
            <a:avLst/>
          </a:prstGeom>
          <a:noFill/>
          <a:ln w="9525">
            <a:noFill/>
            <a:miter lim="800000"/>
            <a:headEnd/>
            <a:tailEnd/>
          </a:ln>
        </p:spPr>
        <p:txBody>
          <a:bodyPr lIns="0" rIns="0" bIns="0" anchor="t"/>
          <a:lstStyle/>
          <a:p>
            <a:pPr algn="ctr">
              <a:spcBef>
                <a:spcPct val="20000"/>
              </a:spcBef>
              <a:buClr>
                <a:srgbClr val="4F81BD"/>
              </a:buClr>
              <a:buSzPct val="80000"/>
              <a:buFont typeface="Wingdings 2" pitchFamily="18" charset="2"/>
              <a:buNone/>
              <a:defRPr/>
            </a:pPr>
            <a:r>
              <a:rPr lang="tr-TR" sz="2400" b="1" u="sng" dirty="0">
                <a:solidFill>
                  <a:srgbClr val="0070C0"/>
                </a:solidFill>
                <a:latin typeface="Times New Roman" panose="02020603050405020304" pitchFamily="18" charset="0"/>
                <a:cs typeface="Times New Roman" panose="02020603050405020304" pitchFamily="18" charset="0"/>
              </a:rPr>
              <a:t>YAPI KOOPERATİFLERİ</a:t>
            </a:r>
          </a:p>
        </p:txBody>
      </p:sp>
      <p:sp>
        <p:nvSpPr>
          <p:cNvPr id="7" name="10 Dikdörtgen"/>
          <p:cNvSpPr>
            <a:spLocks noChangeArrowheads="1"/>
          </p:cNvSpPr>
          <p:nvPr/>
        </p:nvSpPr>
        <p:spPr bwMode="auto">
          <a:xfrm>
            <a:off x="1795462" y="1082579"/>
            <a:ext cx="8643938" cy="1532727"/>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buClr>
                <a:srgbClr val="8D89A4"/>
              </a:buClr>
              <a:buSzPct val="95000"/>
              <a:buFont typeface="Wingdings" pitchFamily="2" charset="2"/>
              <a:buNone/>
            </a:pPr>
            <a:r>
              <a:rPr lang="tr-TR" dirty="0">
                <a:latin typeface="Times New Roman" panose="02020603050405020304" pitchFamily="18" charset="0"/>
                <a:cs typeface="Times New Roman" panose="02020603050405020304" pitchFamily="18" charset="0"/>
              </a:rPr>
              <a:t>13.12.2010 tarihi itibariyle İl Sanayi ve Ticaret Müdürlüğünden devir işlemleri  tamamlanmıştır. Genel Kurul toplantılarına % 100 katılım sağlanmıştır. 2022 yılı  içerisinde  45 adet Genel Kurul Toplantısına katılım sağlanmıştır. 2023 yılında ise 4 adet Genel Kurul Toplantısına katılım sağlanmıştır. Artvin ilinde toplam </a:t>
            </a:r>
            <a:r>
              <a:rPr lang="tr-TR" b="1" i="1" dirty="0">
                <a:latin typeface="Times New Roman" panose="02020603050405020304" pitchFamily="18" charset="0"/>
                <a:cs typeface="Times New Roman" panose="02020603050405020304" pitchFamily="18" charset="0"/>
              </a:rPr>
              <a:t>39</a:t>
            </a:r>
            <a:r>
              <a:rPr lang="tr-TR" dirty="0">
                <a:latin typeface="Times New Roman" panose="02020603050405020304" pitchFamily="18" charset="0"/>
                <a:cs typeface="Times New Roman" panose="02020603050405020304" pitchFamily="18" charset="0"/>
              </a:rPr>
              <a:t> </a:t>
            </a:r>
            <a:r>
              <a:rPr lang="tr-TR">
                <a:latin typeface="Times New Roman" panose="02020603050405020304" pitchFamily="18" charset="0"/>
                <a:cs typeface="Times New Roman" panose="02020603050405020304" pitchFamily="18" charset="0"/>
              </a:rPr>
              <a:t>adet faal durumda </a:t>
            </a:r>
            <a:r>
              <a:rPr lang="tr-TR" dirty="0">
                <a:latin typeface="Times New Roman" panose="02020603050405020304" pitchFamily="18" charset="0"/>
                <a:cs typeface="Times New Roman" panose="02020603050405020304" pitchFamily="18" charset="0"/>
              </a:rPr>
              <a:t>olan kooperatiflerden </a:t>
            </a:r>
            <a:r>
              <a:rPr lang="tr-TR" b="1" i="1" dirty="0">
                <a:latin typeface="Times New Roman" panose="02020603050405020304" pitchFamily="18" charset="0"/>
                <a:cs typeface="Times New Roman" panose="02020603050405020304" pitchFamily="18" charset="0"/>
              </a:rPr>
              <a:t>30</a:t>
            </a:r>
            <a:r>
              <a:rPr lang="tr-TR" dirty="0">
                <a:latin typeface="Times New Roman" panose="02020603050405020304" pitchFamily="18" charset="0"/>
                <a:cs typeface="Times New Roman" panose="02020603050405020304" pitchFamily="18" charset="0"/>
              </a:rPr>
              <a:t> tanesi konut, </a:t>
            </a:r>
            <a:r>
              <a:rPr lang="tr-TR" b="1" i="1" dirty="0">
                <a:latin typeface="Times New Roman" panose="02020603050405020304" pitchFamily="18" charset="0"/>
                <a:cs typeface="Times New Roman" panose="02020603050405020304" pitchFamily="18" charset="0"/>
              </a:rPr>
              <a:t>9</a:t>
            </a:r>
            <a:r>
              <a:rPr lang="tr-TR" dirty="0">
                <a:latin typeface="Times New Roman" panose="02020603050405020304" pitchFamily="18" charset="0"/>
                <a:cs typeface="Times New Roman" panose="02020603050405020304" pitchFamily="18" charset="0"/>
              </a:rPr>
              <a:t> tanesi ise küçük sanayi sitesi kooperatifidir.</a:t>
            </a:r>
          </a:p>
        </p:txBody>
      </p:sp>
      <p:graphicFrame>
        <p:nvGraphicFramePr>
          <p:cNvPr id="202" name="Tablo 201"/>
          <p:cNvGraphicFramePr>
            <a:graphicFrameLocks noGrp="1"/>
          </p:cNvGraphicFramePr>
          <p:nvPr/>
        </p:nvGraphicFramePr>
        <p:xfrm>
          <a:off x="1795463" y="2892393"/>
          <a:ext cx="8643939" cy="3529045"/>
        </p:xfrm>
        <a:graphic>
          <a:graphicData uri="http://schemas.openxmlformats.org/drawingml/2006/table">
            <a:tbl>
              <a:tblPr>
                <a:tableStyleId>{5C22544A-7EE6-4342-B048-85BDC9FD1C3A}</a:tableStyleId>
              </a:tblPr>
              <a:tblGrid>
                <a:gridCol w="1686622">
                  <a:extLst>
                    <a:ext uri="{9D8B030D-6E8A-4147-A177-3AD203B41FA5}">
                      <a16:colId xmlns:a16="http://schemas.microsoft.com/office/drawing/2014/main" val="20000"/>
                    </a:ext>
                  </a:extLst>
                </a:gridCol>
                <a:gridCol w="1686622">
                  <a:extLst>
                    <a:ext uri="{9D8B030D-6E8A-4147-A177-3AD203B41FA5}">
                      <a16:colId xmlns:a16="http://schemas.microsoft.com/office/drawing/2014/main" val="20001"/>
                    </a:ext>
                  </a:extLst>
                </a:gridCol>
                <a:gridCol w="1054139">
                  <a:extLst>
                    <a:ext uri="{9D8B030D-6E8A-4147-A177-3AD203B41FA5}">
                      <a16:colId xmlns:a16="http://schemas.microsoft.com/office/drawing/2014/main" val="20002"/>
                    </a:ext>
                  </a:extLst>
                </a:gridCol>
                <a:gridCol w="1054139">
                  <a:extLst>
                    <a:ext uri="{9D8B030D-6E8A-4147-A177-3AD203B41FA5}">
                      <a16:colId xmlns:a16="http://schemas.microsoft.com/office/drawing/2014/main" val="20003"/>
                    </a:ext>
                  </a:extLst>
                </a:gridCol>
                <a:gridCol w="1054139">
                  <a:extLst>
                    <a:ext uri="{9D8B030D-6E8A-4147-A177-3AD203B41FA5}">
                      <a16:colId xmlns:a16="http://schemas.microsoft.com/office/drawing/2014/main" val="20004"/>
                    </a:ext>
                  </a:extLst>
                </a:gridCol>
                <a:gridCol w="1054139">
                  <a:extLst>
                    <a:ext uri="{9D8B030D-6E8A-4147-A177-3AD203B41FA5}">
                      <a16:colId xmlns:a16="http://schemas.microsoft.com/office/drawing/2014/main" val="20005"/>
                    </a:ext>
                  </a:extLst>
                </a:gridCol>
                <a:gridCol w="1054139">
                  <a:extLst>
                    <a:ext uri="{9D8B030D-6E8A-4147-A177-3AD203B41FA5}">
                      <a16:colId xmlns:a16="http://schemas.microsoft.com/office/drawing/2014/main" val="20006"/>
                    </a:ext>
                  </a:extLst>
                </a:gridCol>
              </a:tblGrid>
              <a:tr h="406435">
                <a:tc>
                  <a:txBody>
                    <a:bodyPr/>
                    <a:lstStyle/>
                    <a:p>
                      <a:pPr algn="ctr" rtl="0" fontAlgn="ctr"/>
                      <a:r>
                        <a:rPr lang="tr-TR" sz="1100" u="none" strike="noStrike" dirty="0">
                          <a:effectLst/>
                        </a:rPr>
                        <a:t>İLÇE</a:t>
                      </a:r>
                      <a:endParaRPr lang="tr-TR"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KOOP. TÜRÜ</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FAAL</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TASFİYE</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TERKİN</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SAVCILIK</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KURULUŞ  </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208174">
                <a:tc rowSpan="2">
                  <a:txBody>
                    <a:bodyPr/>
                    <a:lstStyle/>
                    <a:p>
                      <a:pPr algn="ctr" rtl="0" fontAlgn="ctr"/>
                      <a:r>
                        <a:rPr lang="tr-TR" sz="1100" u="none" strike="noStrike">
                          <a:effectLst/>
                        </a:rPr>
                        <a:t>MERKEZ</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5</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2</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208174">
                <a:tc rowSpan="2">
                  <a:txBody>
                    <a:bodyPr/>
                    <a:lstStyle/>
                    <a:p>
                      <a:pPr algn="ctr" rtl="0" fontAlgn="ctr"/>
                      <a:r>
                        <a:rPr lang="tr-TR" sz="1100" u="none" strike="noStrike">
                          <a:effectLst/>
                        </a:rPr>
                        <a:t>ARHAVİ</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15</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3</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4"/>
                  </a:ext>
                </a:extLst>
              </a:tr>
              <a:tr h="208174">
                <a:tc rowSpan="2">
                  <a:txBody>
                    <a:bodyPr/>
                    <a:lstStyle/>
                    <a:p>
                      <a:pPr algn="ctr" rtl="0" fontAlgn="ctr"/>
                      <a:r>
                        <a:rPr lang="tr-TR" sz="1100" u="none" strike="noStrike">
                          <a:effectLst/>
                        </a:rPr>
                        <a:t>ARDANUÇ</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2</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6"/>
                  </a:ext>
                </a:extLst>
              </a:tr>
              <a:tr h="208174">
                <a:tc rowSpan="2">
                  <a:txBody>
                    <a:bodyPr/>
                    <a:lstStyle/>
                    <a:p>
                      <a:pPr algn="ctr" rtl="0" fontAlgn="ctr"/>
                      <a:r>
                        <a:rPr lang="tr-TR" sz="1100" u="none" strike="noStrike">
                          <a:effectLst/>
                        </a:rPr>
                        <a:t>HOPA</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dirty="0">
                          <a:effectLst/>
                        </a:rPr>
                        <a:t>4</a:t>
                      </a:r>
                      <a:endParaRPr lang="tr-TR"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7"/>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2</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8"/>
                  </a:ext>
                </a:extLst>
              </a:tr>
              <a:tr h="208174">
                <a:tc rowSpan="2">
                  <a:txBody>
                    <a:bodyPr/>
                    <a:lstStyle/>
                    <a:p>
                      <a:pPr algn="ctr" rtl="0" fontAlgn="ctr"/>
                      <a:r>
                        <a:rPr lang="tr-TR" sz="1100" u="none" strike="noStrike">
                          <a:effectLst/>
                        </a:rPr>
                        <a:t>BORÇKA</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09"/>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2</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10"/>
                  </a:ext>
                </a:extLst>
              </a:tr>
              <a:tr h="208174">
                <a:tc rowSpan="2">
                  <a:txBody>
                    <a:bodyPr/>
                    <a:lstStyle/>
                    <a:p>
                      <a:pPr algn="ctr" rtl="0" fontAlgn="ctr"/>
                      <a:r>
                        <a:rPr lang="tr-TR" sz="1100" u="none" strike="noStrike">
                          <a:effectLst/>
                        </a:rPr>
                        <a:t>ŞAVŞAT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3</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2</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11"/>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12"/>
                  </a:ext>
                </a:extLst>
              </a:tr>
              <a:tr h="208174">
                <a:tc rowSpan="2">
                  <a:txBody>
                    <a:bodyPr/>
                    <a:lstStyle/>
                    <a:p>
                      <a:pPr algn="ctr" rtl="0" fontAlgn="ctr"/>
                      <a:r>
                        <a:rPr lang="tr-TR" sz="1100" u="none" strike="noStrike">
                          <a:effectLst/>
                        </a:rPr>
                        <a:t>YUSUFELİ</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KONUT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13"/>
                  </a:ext>
                </a:extLst>
              </a:tr>
              <a:tr h="208174">
                <a:tc vMerge="1">
                  <a:txBody>
                    <a:bodyPr/>
                    <a:lstStyle/>
                    <a:p>
                      <a:endParaRPr lang="tr-TR"/>
                    </a:p>
                  </a:txBody>
                  <a:tcPr/>
                </a:tc>
                <a:tc>
                  <a:txBody>
                    <a:bodyPr/>
                    <a:lstStyle/>
                    <a:p>
                      <a:pPr algn="ctr" rtl="0" fontAlgn="ctr"/>
                      <a:r>
                        <a:rPr lang="tr-TR" sz="1100" u="none" strike="noStrike">
                          <a:effectLst/>
                        </a:rPr>
                        <a:t>K.S. S. Y. KOOP.</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1</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u="none" strike="noStrike">
                          <a:effectLst/>
                        </a:rPr>
                        <a:t> </a:t>
                      </a:r>
                      <a:endParaRPr lang="tr-TR" sz="1100" b="0"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14"/>
                  </a:ext>
                </a:extLst>
              </a:tr>
              <a:tr h="208174">
                <a:tc>
                  <a:txBody>
                    <a:bodyPr/>
                    <a:lstStyle/>
                    <a:p>
                      <a:pPr algn="ctr" rtl="0" fontAlgn="ctr"/>
                      <a:r>
                        <a:rPr lang="tr-TR" sz="1100" u="none" strike="noStrike" dirty="0">
                          <a:effectLst/>
                        </a:rPr>
                        <a:t> </a:t>
                      </a:r>
                      <a:endParaRPr lang="tr-TR"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b="1" u="none" strike="noStrike" dirty="0">
                          <a:effectLst/>
                        </a:rPr>
                        <a:t>TOPLAM</a:t>
                      </a:r>
                      <a:endParaRPr lang="tr-TR"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b="1" u="none" strike="noStrike" dirty="0">
                          <a:effectLst/>
                        </a:rPr>
                        <a:t>39</a:t>
                      </a:r>
                      <a:endParaRPr lang="tr-TR"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b="1" u="none" strike="noStrike" dirty="0">
                          <a:effectLst/>
                        </a:rPr>
                        <a:t>3</a:t>
                      </a:r>
                      <a:endParaRPr lang="tr-TR"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b="1" u="none" strike="noStrike" dirty="0">
                          <a:effectLst/>
                        </a:rPr>
                        <a:t>5</a:t>
                      </a:r>
                      <a:endParaRPr lang="tr-TR"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b="1" u="none" strike="noStrike" dirty="0">
                          <a:effectLst/>
                        </a:rPr>
                        <a:t>0</a:t>
                      </a:r>
                      <a:endParaRPr lang="tr-TR"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tr-TR" sz="1100" b="1" u="none" strike="noStrike" dirty="0">
                          <a:effectLst/>
                        </a:rPr>
                        <a:t>2</a:t>
                      </a:r>
                      <a:endParaRPr lang="tr-TR" sz="11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015"/>
                  </a:ext>
                </a:extLst>
              </a:tr>
            </a:tbl>
          </a:graphicData>
        </a:graphic>
      </p:graphicFrame>
      <p:pic>
        <p:nvPicPr>
          <p:cNvPr id="8" name="Resim 7"/>
          <p:cNvPicPr>
            <a:picLocks noChangeAspect="1"/>
          </p:cNvPicPr>
          <p:nvPr/>
        </p:nvPicPr>
        <p:blipFill>
          <a:blip r:embed="rId3"/>
          <a:stretch>
            <a:fillRect/>
          </a:stretch>
        </p:blipFill>
        <p:spPr>
          <a:xfrm>
            <a:off x="9677987" y="236259"/>
            <a:ext cx="2280102" cy="855562"/>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spTree>
    <p:extLst>
      <p:ext uri="{BB962C8B-B14F-4D97-AF65-F5344CB8AC3E}">
        <p14:creationId xmlns:p14="http://schemas.microsoft.com/office/powerpoint/2010/main" val="1880870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pic>
        <p:nvPicPr>
          <p:cNvPr id="9" name="7 Resim" descr="files.jpg"/>
          <p:cNvPicPr>
            <a:picLocks noChangeAspect="1"/>
          </p:cNvPicPr>
          <p:nvPr/>
        </p:nvPicPr>
        <p:blipFill>
          <a:blip r:embed="rId3"/>
          <a:srcRect/>
          <a:stretch>
            <a:fillRect/>
          </a:stretch>
        </p:blipFill>
        <p:spPr bwMode="auto">
          <a:xfrm>
            <a:off x="1703389" y="1557338"/>
            <a:ext cx="4365625" cy="4049712"/>
          </a:xfrm>
          <a:prstGeom prst="rect">
            <a:avLst/>
          </a:prstGeom>
          <a:ln>
            <a:noFill/>
          </a:ln>
          <a:effectLst>
            <a:outerShdw blurRad="190500" algn="tl" rotWithShape="0">
              <a:srgbClr val="000000">
                <a:alpha val="70000"/>
              </a:srgbClr>
            </a:outerShdw>
          </a:effectLst>
        </p:spPr>
      </p:pic>
      <p:pic>
        <p:nvPicPr>
          <p:cNvPr id="10" name="Picture 2" descr="C:\Users\mustafa.kosekul.CSB\Desktop\yapı.jpg"/>
          <p:cNvPicPr>
            <a:picLocks noChangeAspect="1" noChangeArrowheads="1"/>
          </p:cNvPicPr>
          <p:nvPr/>
        </p:nvPicPr>
        <p:blipFill>
          <a:blip r:embed="rId4"/>
          <a:srcRect/>
          <a:stretch>
            <a:fillRect/>
          </a:stretch>
        </p:blipFill>
        <p:spPr bwMode="auto">
          <a:xfrm>
            <a:off x="6183314" y="2276476"/>
            <a:ext cx="4281487" cy="3756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2" name="Resi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7459618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4100"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sp>
        <p:nvSpPr>
          <p:cNvPr id="2" name="Dikdörtgen 1"/>
          <p:cNvSpPr/>
          <p:nvPr/>
        </p:nvSpPr>
        <p:spPr>
          <a:xfrm>
            <a:off x="1847851" y="1466850"/>
            <a:ext cx="5903913" cy="4278094"/>
          </a:xfrm>
          <a:prstGeom prst="rect">
            <a:avLst/>
          </a:prstGeom>
        </p:spPr>
        <p:txBody>
          <a:bodyPr>
            <a:spAutoFit/>
          </a:bodyPr>
          <a:lstStyle/>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mj-lt"/>
              </a:rPr>
              <a:t>2023 Yılında İlimiz sınırları içinde faaliyet gösteren Artvin Yapı Denetim Ltd. Şti., Sahil Yapı Denetim Ltd. Şti., AD Dizayn </a:t>
            </a:r>
            <a:r>
              <a:rPr lang="tr-TR" sz="1400" b="1" dirty="0"/>
              <a:t>Yapı Denetim Ltd. Şti., Doğu Karadeniz Yapı Denetim Ltd. Şti. ve Sarp Kale Yapı Denetim Ltd. Şti.</a:t>
            </a:r>
            <a:r>
              <a:rPr lang="tr-TR" sz="1400" b="1" dirty="0">
                <a:latin typeface="+mj-lt"/>
              </a:rPr>
              <a:t> olmak üzere 5 adet Yapı Denetim firması bulunmaktadır.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t>İlimizde bulunan Yapı Denetim Kuruluşlarında 29 Denetçi ve 39 Yardımcı Kontrol Elemanı görev yapmaktadır.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mj-lt"/>
              </a:rPr>
              <a:t>Yapı Denetim Uygulama Yönetmeliği 17. Maddesine göre İlimiz sınırları içerisinde faaliyet gösteren 3D yapı Denetim Ltd.Şti.’ye; 4708 Sayılı Kanun’un 6. ve 8. Maddelerine  aykırı iş ve işlem gerçekleştirmiş olmaları nedeniyle, 9 adet İdari Para Cezası (Toplamda </a:t>
            </a:r>
            <a:r>
              <a:rPr lang="tr-TR" sz="1400" b="1" u="sng" dirty="0">
                <a:latin typeface="+mj-lt"/>
              </a:rPr>
              <a:t>67.494,16 TL</a:t>
            </a:r>
            <a:r>
              <a:rPr lang="tr-TR" sz="1400" b="1" dirty="0">
                <a:latin typeface="+mj-lt"/>
              </a:rPr>
              <a:t>), 1 Sene Yeni İş Almaktan Men Cezası ve Güncel İşlerine ait Yapı Denetim Hizmet Bedelinin %2’si kadar İdari Para Cezası verilmesi kararları alınmıştır.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mj-lt"/>
              </a:rPr>
              <a:t>Yeni İş Almaktan Men Cezası Kararı, 18.12.2018 tarih ve 30629 Sayılı Resmi Gazetede yayımlanmış olup, 9 adet İdari Para Cezası ise 03.09.2018 tarihli Tebligat Mazbataları ile tebliğ edilmiştir.</a:t>
            </a:r>
          </a:p>
        </p:txBody>
      </p:sp>
      <p:pic>
        <p:nvPicPr>
          <p:cNvPr id="41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1603375"/>
            <a:ext cx="2487613" cy="1970088"/>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41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3752851"/>
            <a:ext cx="2476500" cy="2259013"/>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9517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5124"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sp>
        <p:nvSpPr>
          <p:cNvPr id="2" name="Dikdörtgen 1"/>
          <p:cNvSpPr/>
          <p:nvPr/>
        </p:nvSpPr>
        <p:spPr>
          <a:xfrm>
            <a:off x="1868488" y="2182813"/>
            <a:ext cx="5903912" cy="2624308"/>
          </a:xfrm>
          <a:prstGeom prst="rect">
            <a:avLst/>
          </a:prstGeom>
        </p:spPr>
        <p:txBody>
          <a:bodyPr>
            <a:spAutoFit/>
          </a:bodyPr>
          <a:lstStyle/>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latin typeface="+mj-lt"/>
              </a:rPr>
              <a:t>2023 Yılında İlimiz sınırları içinde faaliyet gösteren </a:t>
            </a:r>
            <a:r>
              <a:rPr lang="tr-TR" sz="1400" b="1" dirty="0" err="1"/>
              <a:t>Artest</a:t>
            </a:r>
            <a:r>
              <a:rPr lang="tr-TR" sz="1400" b="1" dirty="0"/>
              <a:t> Laboratuvar Test Hizmetleri Limited Şirketi ve Artvin Yapı </a:t>
            </a:r>
            <a:r>
              <a:rPr lang="tr-TR" sz="1400" b="1" dirty="0" err="1"/>
              <a:t>Malz</a:t>
            </a:r>
            <a:r>
              <a:rPr lang="tr-TR" sz="1400" b="1" dirty="0"/>
              <a:t>. </a:t>
            </a:r>
            <a:r>
              <a:rPr lang="tr-TR" sz="1400" b="1" dirty="0" err="1"/>
              <a:t>Araş</a:t>
            </a:r>
            <a:r>
              <a:rPr lang="tr-TR" sz="1400" b="1" dirty="0"/>
              <a:t>. Test </a:t>
            </a:r>
            <a:r>
              <a:rPr lang="tr-TR" sz="1400" b="1" dirty="0" err="1"/>
              <a:t>Lab</a:t>
            </a:r>
            <a:r>
              <a:rPr lang="tr-TR" sz="1400" b="1" dirty="0"/>
              <a:t>. İnş. San. Gıda Tarım </a:t>
            </a:r>
            <a:r>
              <a:rPr lang="tr-TR" sz="1400" b="1" dirty="0" err="1"/>
              <a:t>Hayv</a:t>
            </a:r>
            <a:r>
              <a:rPr lang="tr-TR" sz="1400" b="1" dirty="0"/>
              <a:t>. Ve Su Ürün. Tic. Ltd. Şti. </a:t>
            </a:r>
            <a:r>
              <a:rPr lang="tr-TR" sz="1400" b="1" dirty="0">
                <a:latin typeface="+mj-lt"/>
              </a:rPr>
              <a:t>olmak üzere bakanlığımızdan izin belgeli 2 adet aktif Yapı Malzeme Laboratuvarı bulunmakta olup, bu kuruluşlara birer adet vizeye esas Ara Denetim yapılmıştır. </a:t>
            </a:r>
            <a:endParaRPr lang="tr-TR" sz="1400" b="1" dirty="0">
              <a:solidFill>
                <a:srgbClr val="FF0000"/>
              </a:solidFill>
              <a:latin typeface="+mj-lt"/>
            </a:endParaRP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400" b="1" dirty="0"/>
              <a:t>İlimizde bulunan bu Laboratuvar Kuruluşlarında birer adet  Denetçi görev yapmakta olup, laboratuvar kuruluşlarının deney kapsam listelerinde demir donatı, hazır beton ve sertleşmiş beton testleri bulunmaktadır.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400" b="1" dirty="0"/>
          </a:p>
        </p:txBody>
      </p:sp>
      <p:pic>
        <p:nvPicPr>
          <p:cNvPr id="51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1" y="1603375"/>
            <a:ext cx="2487613" cy="1970088"/>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pic>
        <p:nvPicPr>
          <p:cNvPr id="51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3700" y="3752851"/>
            <a:ext cx="2476500" cy="2259013"/>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1773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6148"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graphicFrame>
        <p:nvGraphicFramePr>
          <p:cNvPr id="9" name="Table 1"/>
          <p:cNvGraphicFramePr/>
          <p:nvPr/>
        </p:nvGraphicFramePr>
        <p:xfrm>
          <a:off x="1841500" y="1700214"/>
          <a:ext cx="8504238" cy="433387"/>
        </p:xfrm>
        <a:graphic>
          <a:graphicData uri="http://schemas.openxmlformats.org/drawingml/2006/table">
            <a:tbl>
              <a:tblPr/>
              <a:tblGrid>
                <a:gridCol w="8504238">
                  <a:extLst>
                    <a:ext uri="{9D8B030D-6E8A-4147-A177-3AD203B41FA5}">
                      <a16:colId xmlns:a16="http://schemas.microsoft.com/office/drawing/2014/main" val="20000"/>
                    </a:ext>
                  </a:extLst>
                </a:gridCol>
              </a:tblGrid>
              <a:tr h="433387">
                <a:tc>
                  <a:txBody>
                    <a:bodyPr/>
                    <a:lstStyle/>
                    <a:p>
                      <a:pPr algn="ctr">
                        <a:lnSpc>
                          <a:spcPct val="100000"/>
                        </a:lnSpc>
                      </a:pPr>
                      <a:r>
                        <a:rPr lang="tr-TR" sz="1800" b="1" strike="noStrike" spc="-1" dirty="0">
                          <a:solidFill>
                            <a:srgbClr val="FFFFFF"/>
                          </a:solidFill>
                          <a:latin typeface="Calibri"/>
                        </a:rPr>
                        <a:t>ARTVİN İLİ YİBF BİLGİLERİ</a:t>
                      </a:r>
                      <a:endParaRPr lang="tr-TR" sz="1800" b="0" strike="noStrike" spc="-1" dirty="0">
                        <a:latin typeface="Arial"/>
                      </a:endParaRPr>
                    </a:p>
                  </a:txBody>
                  <a:tcPr marL="91443" marR="91443" marT="45862" marB="45862">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bl>
          </a:graphicData>
        </a:graphic>
      </p:graphicFrame>
      <p:graphicFrame>
        <p:nvGraphicFramePr>
          <p:cNvPr id="10" name="Table 2"/>
          <p:cNvGraphicFramePr/>
          <p:nvPr/>
        </p:nvGraphicFramePr>
        <p:xfrm>
          <a:off x="1841500" y="2155825"/>
          <a:ext cx="8502650" cy="3721102"/>
        </p:xfrm>
        <a:graphic>
          <a:graphicData uri="http://schemas.openxmlformats.org/drawingml/2006/table">
            <a:tbl>
              <a:tblPr/>
              <a:tblGrid>
                <a:gridCol w="5769896">
                  <a:extLst>
                    <a:ext uri="{9D8B030D-6E8A-4147-A177-3AD203B41FA5}">
                      <a16:colId xmlns:a16="http://schemas.microsoft.com/office/drawing/2014/main" val="20000"/>
                    </a:ext>
                  </a:extLst>
                </a:gridCol>
                <a:gridCol w="2732754">
                  <a:extLst>
                    <a:ext uri="{9D8B030D-6E8A-4147-A177-3AD203B41FA5}">
                      <a16:colId xmlns:a16="http://schemas.microsoft.com/office/drawing/2014/main" val="20001"/>
                    </a:ext>
                  </a:extLst>
                </a:gridCol>
              </a:tblGrid>
              <a:tr h="619777">
                <a:tc>
                  <a:txBody>
                    <a:bodyPr/>
                    <a:lstStyle/>
                    <a:p>
                      <a:pPr>
                        <a:lnSpc>
                          <a:spcPct val="100000"/>
                        </a:lnSpc>
                      </a:pPr>
                      <a:r>
                        <a:rPr lang="tr-TR" sz="2000" b="1" strike="noStrike" spc="-1" dirty="0">
                          <a:solidFill>
                            <a:srgbClr val="000000"/>
                          </a:solidFill>
                          <a:latin typeface="Calibri"/>
                        </a:rPr>
                        <a:t>RUHSAT BEKLEYEN</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3816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49</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38160">
                      <a:solidFill>
                        <a:srgbClr val="FFFFFF"/>
                      </a:solidFill>
                    </a:lnB>
                    <a:solidFill>
                      <a:srgbClr val="8EB4E3"/>
                    </a:solidFill>
                  </a:tcPr>
                </a:tc>
                <a:extLst>
                  <a:ext uri="{0D108BD9-81ED-4DB2-BD59-A6C34878D82A}">
                    <a16:rowId xmlns:a16="http://schemas.microsoft.com/office/drawing/2014/main" val="10000"/>
                  </a:ext>
                </a:extLst>
              </a:tr>
              <a:tr h="619777">
                <a:tc>
                  <a:txBody>
                    <a:bodyPr/>
                    <a:lstStyle/>
                    <a:p>
                      <a:pPr>
                        <a:lnSpc>
                          <a:spcPct val="100000"/>
                        </a:lnSpc>
                      </a:pPr>
                      <a:r>
                        <a:rPr lang="tr-TR" sz="2000" b="1" strike="noStrike" spc="-1" dirty="0">
                          <a:solidFill>
                            <a:srgbClr val="000000"/>
                          </a:solidFill>
                          <a:latin typeface="Calibri"/>
                        </a:rPr>
                        <a:t>RUHSATI RED EDİLEN</a:t>
                      </a:r>
                      <a:endParaRPr lang="tr-TR" sz="2000" b="0" strike="noStrike" spc="-1" dirty="0">
                        <a:latin typeface="Arial"/>
                      </a:endParaRPr>
                    </a:p>
                  </a:txBody>
                  <a:tcPr marL="91071" marR="9107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2000" b="1" strike="noStrike" spc="-1" dirty="0">
                          <a:solidFill>
                            <a:srgbClr val="000000"/>
                          </a:solidFill>
                          <a:latin typeface="Calibri"/>
                        </a:rPr>
                        <a:t>-</a:t>
                      </a:r>
                      <a:endParaRPr lang="tr-TR" sz="2000" b="0" strike="noStrike" spc="-1" dirty="0">
                        <a:latin typeface="Arial"/>
                      </a:endParaRPr>
                    </a:p>
                  </a:txBody>
                  <a:tcPr marL="91071" marR="9107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619777">
                <a:tc>
                  <a:txBody>
                    <a:bodyPr/>
                    <a:lstStyle/>
                    <a:p>
                      <a:pPr>
                        <a:lnSpc>
                          <a:spcPct val="100000"/>
                        </a:lnSpc>
                      </a:pPr>
                      <a:r>
                        <a:rPr lang="tr-TR" sz="2000" b="1" strike="noStrike" spc="-1" dirty="0">
                          <a:solidFill>
                            <a:srgbClr val="000000"/>
                          </a:solidFill>
                          <a:latin typeface="Calibri"/>
                        </a:rPr>
                        <a:t>BİTEN YAPI</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20</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2"/>
                  </a:ext>
                </a:extLst>
              </a:tr>
              <a:tr h="619777">
                <a:tc>
                  <a:txBody>
                    <a:bodyPr/>
                    <a:lstStyle/>
                    <a:p>
                      <a:pPr>
                        <a:lnSpc>
                          <a:spcPct val="100000"/>
                        </a:lnSpc>
                      </a:pPr>
                      <a:r>
                        <a:rPr lang="tr-TR" sz="2000" b="1" strike="noStrike" spc="-1" dirty="0">
                          <a:solidFill>
                            <a:srgbClr val="000000"/>
                          </a:solidFill>
                          <a:latin typeface="Calibri"/>
                        </a:rPr>
                        <a:t>FESİH</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2000" b="1" strike="noStrike" spc="-1" dirty="0">
                          <a:solidFill>
                            <a:srgbClr val="000000"/>
                          </a:solidFill>
                          <a:latin typeface="Calibri"/>
                        </a:rPr>
                        <a:t>28</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619777">
                <a:tc>
                  <a:txBody>
                    <a:bodyPr/>
                    <a:lstStyle/>
                    <a:p>
                      <a:pPr>
                        <a:lnSpc>
                          <a:spcPct val="100000"/>
                        </a:lnSpc>
                      </a:pPr>
                      <a:r>
                        <a:rPr lang="tr-TR" sz="2000" b="1" strike="noStrike" spc="-1" dirty="0">
                          <a:solidFill>
                            <a:srgbClr val="000000"/>
                          </a:solidFill>
                          <a:latin typeface="Calibri"/>
                        </a:rPr>
                        <a:t>GÜNCEL YAPI</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304</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4"/>
                  </a:ext>
                </a:extLst>
              </a:tr>
              <a:tr h="622217">
                <a:tc>
                  <a:txBody>
                    <a:bodyPr/>
                    <a:lstStyle/>
                    <a:p>
                      <a:pPr>
                        <a:lnSpc>
                          <a:spcPct val="100000"/>
                        </a:lnSpc>
                      </a:pPr>
                      <a:r>
                        <a:rPr lang="tr-TR" sz="2000" b="1" strike="noStrike" spc="-1" dirty="0">
                          <a:solidFill>
                            <a:srgbClr val="000000"/>
                          </a:solidFill>
                          <a:latin typeface="Calibri"/>
                        </a:rPr>
                        <a:t>DENETLENEN ALAN</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800" b="1" i="0" kern="1200" dirty="0">
                          <a:solidFill>
                            <a:schemeClr val="tx1"/>
                          </a:solidFill>
                          <a:effectLst/>
                          <a:latin typeface="+mn-lt"/>
                          <a:ea typeface="+mn-ea"/>
                          <a:cs typeface="+mn-cs"/>
                        </a:rPr>
                        <a:t>1.365.207 m2</a:t>
                      </a:r>
                      <a:endParaRPr lang="tr-TR" sz="2000" b="1"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642586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7172"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sp>
        <p:nvSpPr>
          <p:cNvPr id="2" name="Dikdörtgen 1"/>
          <p:cNvSpPr/>
          <p:nvPr/>
        </p:nvSpPr>
        <p:spPr>
          <a:xfrm>
            <a:off x="4268789" y="1412875"/>
            <a:ext cx="2893741" cy="369332"/>
          </a:xfrm>
          <a:prstGeom prst="rect">
            <a:avLst/>
          </a:prstGeom>
        </p:spPr>
        <p:txBody>
          <a:bodyPr wrap="none">
            <a:spAutoFit/>
          </a:bodyPr>
          <a:lstStyle/>
          <a:p>
            <a:pPr eaLnBrk="1" hangingPunct="1">
              <a:defRPr/>
            </a:pPr>
            <a:r>
              <a:rPr lang="tr-TR" altLang="tr-TR" b="1" kern="0" dirty="0">
                <a:solidFill>
                  <a:srgbClr val="0000FF"/>
                </a:solidFill>
                <a:cs typeface="Times New Roman" panose="02020603050405020304" pitchFamily="18" charset="0"/>
              </a:rPr>
              <a:t>LİSANSLI LABORATUVARLAR</a:t>
            </a:r>
          </a:p>
        </p:txBody>
      </p:sp>
      <p:graphicFrame>
        <p:nvGraphicFramePr>
          <p:cNvPr id="11" name="Table 1"/>
          <p:cNvGraphicFramePr>
            <a:graphicFrameLocks noGrp="1"/>
          </p:cNvGraphicFramePr>
          <p:nvPr/>
        </p:nvGraphicFramePr>
        <p:xfrm>
          <a:off x="1919288" y="1712913"/>
          <a:ext cx="8280400" cy="3700462"/>
        </p:xfrm>
        <a:graphic>
          <a:graphicData uri="http://schemas.openxmlformats.org/drawingml/2006/table">
            <a:tbl>
              <a:tblPr/>
              <a:tblGrid>
                <a:gridCol w="575731">
                  <a:extLst>
                    <a:ext uri="{9D8B030D-6E8A-4147-A177-3AD203B41FA5}">
                      <a16:colId xmlns:a16="http://schemas.microsoft.com/office/drawing/2014/main" val="20000"/>
                    </a:ext>
                  </a:extLst>
                </a:gridCol>
                <a:gridCol w="1346077">
                  <a:extLst>
                    <a:ext uri="{9D8B030D-6E8A-4147-A177-3AD203B41FA5}">
                      <a16:colId xmlns:a16="http://schemas.microsoft.com/office/drawing/2014/main" val="20001"/>
                    </a:ext>
                  </a:extLst>
                </a:gridCol>
                <a:gridCol w="2158589">
                  <a:extLst>
                    <a:ext uri="{9D8B030D-6E8A-4147-A177-3AD203B41FA5}">
                      <a16:colId xmlns:a16="http://schemas.microsoft.com/office/drawing/2014/main" val="20002"/>
                    </a:ext>
                  </a:extLst>
                </a:gridCol>
                <a:gridCol w="701318">
                  <a:extLst>
                    <a:ext uri="{9D8B030D-6E8A-4147-A177-3AD203B41FA5}">
                      <a16:colId xmlns:a16="http://schemas.microsoft.com/office/drawing/2014/main" val="20003"/>
                    </a:ext>
                  </a:extLst>
                </a:gridCol>
                <a:gridCol w="882755">
                  <a:extLst>
                    <a:ext uri="{9D8B030D-6E8A-4147-A177-3AD203B41FA5}">
                      <a16:colId xmlns:a16="http://schemas.microsoft.com/office/drawing/2014/main" val="20004"/>
                    </a:ext>
                  </a:extLst>
                </a:gridCol>
                <a:gridCol w="599893">
                  <a:extLst>
                    <a:ext uri="{9D8B030D-6E8A-4147-A177-3AD203B41FA5}">
                      <a16:colId xmlns:a16="http://schemas.microsoft.com/office/drawing/2014/main" val="20006"/>
                    </a:ext>
                  </a:extLst>
                </a:gridCol>
                <a:gridCol w="637526">
                  <a:extLst>
                    <a:ext uri="{9D8B030D-6E8A-4147-A177-3AD203B41FA5}">
                      <a16:colId xmlns:a16="http://schemas.microsoft.com/office/drawing/2014/main" val="20007"/>
                    </a:ext>
                  </a:extLst>
                </a:gridCol>
                <a:gridCol w="600057">
                  <a:extLst>
                    <a:ext uri="{9D8B030D-6E8A-4147-A177-3AD203B41FA5}">
                      <a16:colId xmlns:a16="http://schemas.microsoft.com/office/drawing/2014/main" val="20008"/>
                    </a:ext>
                  </a:extLst>
                </a:gridCol>
                <a:gridCol w="778454">
                  <a:extLst>
                    <a:ext uri="{9D8B030D-6E8A-4147-A177-3AD203B41FA5}">
                      <a16:colId xmlns:a16="http://schemas.microsoft.com/office/drawing/2014/main" val="20009"/>
                    </a:ext>
                  </a:extLst>
                </a:gridCol>
              </a:tblGrid>
              <a:tr h="582319">
                <a:tc gridSpan="9">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YAPI DENETİM SİSTEMİ KAPSAMINDA DENETİMİ YAPILAN </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LABORATUVAR KURULUŞLARI</a:t>
                      </a:r>
                      <a:endParaRPr kumimoji="0" lang="tr-TR" altLang="tr-T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301833">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SIRA NO</a:t>
                      </a:r>
                      <a:endParaRPr kumimoji="0" lang="tr-TR" altLang="tr-TR" sz="1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FİRMA İSMİ</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ADRES</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BELGE </a:t>
                      </a: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NUMARASI</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rowSpan="2">
                  <a:txBody>
                    <a:bodyPr/>
                    <a:lstStyle>
                      <a:lvl1pPr indent="-379413">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379413"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BELGE</a:t>
                      </a:r>
                    </a:p>
                    <a:p>
                      <a:pPr marL="0" marR="0" lvl="0" indent="-379413"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TARİHİ</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Calibri" panose="020F0502020204030204" pitchFamily="34" charset="0"/>
                          <a:cs typeface="Arial" panose="020B0604020202020204" pitchFamily="34" charset="0"/>
                        </a:rPr>
                        <a:t>UYGULANAN CEZA</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1"/>
                  </a:ext>
                </a:extLst>
              </a:tr>
              <a:tr h="512198">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ADET</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UYARI</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NAKDİ</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a:ln>
                            <a:noFill/>
                          </a:ln>
                          <a:solidFill>
                            <a:srgbClr val="FFFFFF"/>
                          </a:solidFill>
                          <a:effectLst/>
                          <a:latin typeface="Arial" panose="020B0604020202020204" pitchFamily="34" charset="0"/>
                          <a:cs typeface="Arial" panose="020B0604020202020204" pitchFamily="34" charset="0"/>
                        </a:rPr>
                        <a:t>ASKIYA ALMA</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extLst>
                  <a:ext uri="{0D108BD9-81ED-4DB2-BD59-A6C34878D82A}">
                    <a16:rowId xmlns:a16="http://schemas.microsoft.com/office/drawing/2014/main" val="10002"/>
                  </a:ext>
                </a:extLst>
              </a:tr>
              <a:tr h="144130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tr-TR" altLang="tr-T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ARTVİN YAPI MALZ. ARAŞ. TEST LAB. İNŞ. SAN. GIDA TARIM HAYV. VE SU ÜRÜN. TİC. LTD. ŞTİ.</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ORMANLI KÖYÜ ÇAYAĞZI MEVKİİ YILMAZLAR A.Ş. BALIK ÇİFTLİĞİ SİTESİ NO:46/B MERKEZ / ARTVİN</a:t>
                      </a: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423</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18.04.2013</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86280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200" b="1" i="0"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tr-TR" altLang="tr-T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ARTEST LAB. HİZMETLERİ LTD. ŞTİ.</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ARTEST ADRES: BALCIOĞLU MAH. ŞEHİT ÖMER ZEKİ VARAN SOKAK NO: 48/A  MERKEZ/ ARTVİN</a:t>
                      </a: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614</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100" b="0" i="0" u="none" strike="noStrike" cap="none" normalizeH="0" baseline="0">
                          <a:ln>
                            <a:noFill/>
                          </a:ln>
                          <a:solidFill>
                            <a:srgbClr val="000000"/>
                          </a:solidFill>
                          <a:effectLst/>
                          <a:latin typeface="Arial" panose="020B0604020202020204" pitchFamily="34" charset="0"/>
                          <a:cs typeface="Arial" panose="020B0604020202020204" pitchFamily="34" charset="0"/>
                        </a:rPr>
                        <a:t>30.05.2018</a:t>
                      </a: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1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57233" marR="57233" marT="45734" marB="45734"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61538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8196"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600" b="1" kern="0" dirty="0">
                <a:solidFill>
                  <a:srgbClr val="0000FF"/>
                </a:solidFill>
                <a:cs typeface="Times New Roman" panose="02020603050405020304" pitchFamily="18" charset="0"/>
              </a:rPr>
              <a:t>  YAPI DENETİMİ VE YAPI MALZEMELERİ ŞUBE MÜDÜRLÜĞÜ</a:t>
            </a:r>
          </a:p>
        </p:txBody>
      </p:sp>
      <p:sp>
        <p:nvSpPr>
          <p:cNvPr id="2" name="Dikdörtgen 1"/>
          <p:cNvSpPr/>
          <p:nvPr/>
        </p:nvSpPr>
        <p:spPr>
          <a:xfrm>
            <a:off x="2208213" y="1381126"/>
            <a:ext cx="8064500" cy="1598613"/>
          </a:xfrm>
          <a:prstGeom prst="rect">
            <a:avLst/>
          </a:prstGeom>
        </p:spPr>
        <p:txBody>
          <a:bodyPr>
            <a:spAutoFit/>
          </a:bodyPr>
          <a:lstStyle/>
          <a:p>
            <a:pPr marL="720" algn="just">
              <a:lnSpc>
                <a:spcPct val="120000"/>
              </a:lnSpc>
              <a:spcBef>
                <a:spcPts val="400"/>
              </a:spcBef>
              <a:spcAft>
                <a:spcPts val="400"/>
              </a:spcAft>
              <a:buClr>
                <a:srgbClr val="8D89A4"/>
              </a:buClr>
              <a:buSzPct val="95000"/>
              <a:defRPr/>
            </a:pPr>
            <a:r>
              <a:rPr lang="tr-TR" altLang="tr-TR" sz="1600" b="1" kern="0" dirty="0">
                <a:solidFill>
                  <a:srgbClr val="0000FF"/>
                </a:solidFill>
                <a:cs typeface="Times New Roman" panose="02020603050405020304" pitchFamily="18" charset="0"/>
              </a:rPr>
              <a:t>                                             YAPI MÜTEAHHİTLERİ  </a:t>
            </a:r>
          </a:p>
          <a:p>
            <a:pPr marL="720" algn="just">
              <a:lnSpc>
                <a:spcPct val="120000"/>
              </a:lnSpc>
              <a:spcBef>
                <a:spcPts val="400"/>
              </a:spcBef>
              <a:spcAft>
                <a:spcPts val="400"/>
              </a:spcAft>
              <a:buClr>
                <a:srgbClr val="8D89A4"/>
              </a:buClr>
              <a:buSzPct val="95000"/>
              <a:defRPr/>
            </a:pPr>
            <a:r>
              <a:rPr lang="tr-TR" sz="1500" b="1" dirty="0">
                <a:latin typeface="+mj-lt"/>
              </a:rPr>
              <a:t>2/3/2019 tarihli ve 30702 sayılı Resmî </a:t>
            </a:r>
            <a:r>
              <a:rPr lang="tr-TR" sz="1500" b="1" dirty="0" err="1">
                <a:latin typeface="+mj-lt"/>
              </a:rPr>
              <a:t>Gazete’de</a:t>
            </a:r>
            <a:r>
              <a:rPr lang="tr-TR" sz="1500" b="1" dirty="0">
                <a:latin typeface="+mj-lt"/>
              </a:rPr>
              <a:t> yayımlanan YAPI MÜTEAHHİTLERİNİN SINIFLANDIRILMASI VE KAYITLARININ TUTULMASI HAKKINDA YÖNETMELİK kapsamında İl Müdürlüğümüze yapılan başvurular değerlendirilerek YAMBİS sistemi üzerinde Müteahhit kayıt ve sınıflandırma işlemleri yapılmaktadır.</a:t>
            </a:r>
          </a:p>
        </p:txBody>
      </p:sp>
      <p:graphicFrame>
        <p:nvGraphicFramePr>
          <p:cNvPr id="9" name="Table 2"/>
          <p:cNvGraphicFramePr/>
          <p:nvPr/>
        </p:nvGraphicFramePr>
        <p:xfrm>
          <a:off x="3719514" y="3429001"/>
          <a:ext cx="4560887" cy="2568575"/>
        </p:xfrm>
        <a:graphic>
          <a:graphicData uri="http://schemas.openxmlformats.org/drawingml/2006/table">
            <a:tbl>
              <a:tblPr/>
              <a:tblGrid>
                <a:gridCol w="1568927">
                  <a:extLst>
                    <a:ext uri="{9D8B030D-6E8A-4147-A177-3AD203B41FA5}">
                      <a16:colId xmlns:a16="http://schemas.microsoft.com/office/drawing/2014/main" val="20000"/>
                    </a:ext>
                  </a:extLst>
                </a:gridCol>
                <a:gridCol w="2991960">
                  <a:extLst>
                    <a:ext uri="{9D8B030D-6E8A-4147-A177-3AD203B41FA5}">
                      <a16:colId xmlns:a16="http://schemas.microsoft.com/office/drawing/2014/main" val="20002"/>
                    </a:ext>
                  </a:extLst>
                </a:gridCol>
              </a:tblGrid>
              <a:tr h="518146">
                <a:tc>
                  <a:txBody>
                    <a:bodyPr/>
                    <a:lstStyle/>
                    <a:p>
                      <a:pPr algn="ctr">
                        <a:lnSpc>
                          <a:spcPct val="100000"/>
                        </a:lnSpc>
                      </a:pPr>
                      <a:r>
                        <a:rPr lang="tr-TR" sz="1400" b="1" strike="noStrike" spc="-1" dirty="0">
                          <a:solidFill>
                            <a:srgbClr val="FFFFFF"/>
                          </a:solidFill>
                          <a:latin typeface="+mj-lt"/>
                        </a:rPr>
                        <a:t>Yıllar</a:t>
                      </a:r>
                      <a:endParaRPr lang="tr-TR" sz="1400" b="0" strike="noStrike" spc="-1" dirty="0">
                        <a:latin typeface="+mj-lt"/>
                      </a:endParaRPr>
                    </a:p>
                  </a:txBody>
                  <a:tcPr marL="91431" marR="91431" marT="45697" marB="45697">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tr-TR" sz="1400" b="1" strike="noStrike" spc="-1" dirty="0">
                          <a:solidFill>
                            <a:srgbClr val="FFFFFF"/>
                          </a:solidFill>
                          <a:latin typeface="+mj-lt"/>
                        </a:rPr>
                        <a:t>Verilen Yapı Müteahhidi Yetki Belgesi Numarası Sayısı</a:t>
                      </a:r>
                      <a:endParaRPr lang="tr-TR" sz="1400" b="0" strike="noStrike" spc="-1" dirty="0">
                        <a:latin typeface="+mj-lt"/>
                      </a:endParaRP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08821">
                <a:tc>
                  <a:txBody>
                    <a:bodyPr/>
                    <a:lstStyle/>
                    <a:p>
                      <a:pPr algn="ctr">
                        <a:lnSpc>
                          <a:spcPct val="100000"/>
                        </a:lnSpc>
                      </a:pPr>
                      <a:r>
                        <a:rPr lang="tr-TR" sz="1400" b="0" strike="noStrike" spc="-1" dirty="0">
                          <a:solidFill>
                            <a:srgbClr val="000000"/>
                          </a:solidFill>
                          <a:latin typeface="+mj-lt"/>
                        </a:rPr>
                        <a:t>2015-2017</a:t>
                      </a:r>
                      <a:endParaRPr lang="tr-TR" sz="1400" b="0" strike="noStrike" spc="-1" dirty="0">
                        <a:latin typeface="+mj-lt"/>
                      </a:endParaRPr>
                    </a:p>
                  </a:txBody>
                  <a:tcPr marL="91431" marR="91431" marT="45697" marB="45697">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0" strike="noStrike" spc="-1" dirty="0">
                          <a:latin typeface="+mj-lt"/>
                        </a:rPr>
                        <a:t>120</a:t>
                      </a: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5181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mn-lt"/>
                          <a:ea typeface="+mn-ea"/>
                          <a:cs typeface="+mn-cs"/>
                        </a:rPr>
                        <a:t>2018-2020</a:t>
                      </a:r>
                      <a:endParaRPr lang="tr-TR" sz="1400" b="0" strike="noStrike" kern="1200" spc="-1" dirty="0">
                        <a:solidFill>
                          <a:schemeClr val="tx1"/>
                        </a:solidFill>
                        <a:latin typeface="+mn-lt"/>
                        <a:ea typeface="+mn-ea"/>
                        <a:cs typeface="+mn-cs"/>
                      </a:endParaRPr>
                    </a:p>
                  </a:txBody>
                  <a:tcPr marL="91431" marR="91431" marT="45697" marB="45697">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mn-lt"/>
                          <a:ea typeface="+mn-ea"/>
                          <a:cs typeface="+mn-cs"/>
                        </a:rPr>
                        <a:t>222</a:t>
                      </a:r>
                      <a:endParaRPr lang="tr-TR" sz="1400" b="0" strike="noStrike" kern="1200" spc="-1" dirty="0">
                        <a:solidFill>
                          <a:schemeClr val="tx1"/>
                        </a:solidFill>
                        <a:latin typeface="+mn-lt"/>
                        <a:ea typeface="+mn-ea"/>
                        <a:cs typeface="+mn-cs"/>
                      </a:endParaRPr>
                    </a:p>
                    <a:p>
                      <a:pPr algn="ctr">
                        <a:lnSpc>
                          <a:spcPct val="100000"/>
                        </a:lnSpc>
                      </a:pPr>
                      <a:endParaRPr lang="tr-TR" sz="1400" b="0" strike="noStrike" spc="-1" dirty="0">
                        <a:latin typeface="+mj-lt"/>
                      </a:endParaRP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306224">
                <a:tc>
                  <a:txBody>
                    <a:bodyPr/>
                    <a:lstStyle/>
                    <a:p>
                      <a:pPr algn="ctr">
                        <a:lnSpc>
                          <a:spcPct val="100000"/>
                        </a:lnSpc>
                      </a:pPr>
                      <a:r>
                        <a:rPr lang="tr-TR" sz="1400" b="0" strike="noStrike" spc="-1" dirty="0">
                          <a:solidFill>
                            <a:srgbClr val="000000"/>
                          </a:solidFill>
                          <a:latin typeface="+mj-lt"/>
                        </a:rPr>
                        <a:t>2021</a:t>
                      </a:r>
                      <a:endParaRPr lang="tr-TR" sz="1400" b="0" strike="noStrike" spc="-1" dirty="0">
                        <a:latin typeface="+mj-lt"/>
                      </a:endParaRPr>
                    </a:p>
                  </a:txBody>
                  <a:tcPr marL="91431" marR="91431" marT="45697" marB="45697">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0" strike="noStrike" spc="-1" dirty="0">
                          <a:solidFill>
                            <a:srgbClr val="000000"/>
                          </a:solidFill>
                          <a:latin typeface="+mj-lt"/>
                        </a:rPr>
                        <a:t>83</a:t>
                      </a:r>
                      <a:endParaRPr lang="tr-TR" sz="1400" b="0" strike="noStrike" spc="-1" dirty="0">
                        <a:latin typeface="+mj-lt"/>
                      </a:endParaRP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3"/>
                  </a:ext>
                </a:extLst>
              </a:tr>
              <a:tr h="306224">
                <a:tc>
                  <a:txBody>
                    <a:bodyPr/>
                    <a:lstStyle/>
                    <a:p>
                      <a:pPr algn="ctr">
                        <a:lnSpc>
                          <a:spcPct val="100000"/>
                        </a:lnSpc>
                      </a:pPr>
                      <a:r>
                        <a:rPr lang="tr-TR" sz="1400" b="0" strike="noStrike" spc="-1" dirty="0">
                          <a:solidFill>
                            <a:srgbClr val="000000"/>
                          </a:solidFill>
                          <a:latin typeface="+mj-lt"/>
                        </a:rPr>
                        <a:t>2022</a:t>
                      </a:r>
                      <a:endParaRPr lang="tr-TR" sz="1400" b="0" strike="noStrike" spc="-1" dirty="0">
                        <a:latin typeface="+mj-lt"/>
                      </a:endParaRPr>
                    </a:p>
                  </a:txBody>
                  <a:tcPr marL="91431" marR="91431" marT="45697" marB="45697">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solidFill>
                            <a:srgbClr val="000000"/>
                          </a:solidFill>
                          <a:latin typeface="+mj-lt"/>
                        </a:rPr>
                        <a:t>16</a:t>
                      </a:r>
                      <a:endParaRPr lang="tr-TR" sz="1400" b="0" strike="noStrike" spc="-1" dirty="0">
                        <a:latin typeface="+mj-lt"/>
                      </a:endParaRP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306224">
                <a:tc>
                  <a:txBody>
                    <a:bodyPr/>
                    <a:lstStyle/>
                    <a:p>
                      <a:pPr algn="ctr">
                        <a:lnSpc>
                          <a:spcPct val="100000"/>
                        </a:lnSpc>
                      </a:pPr>
                      <a:r>
                        <a:rPr lang="tr-TR" sz="1400" b="0" strike="noStrike" spc="-1" dirty="0">
                          <a:latin typeface="+mj-lt"/>
                        </a:rPr>
                        <a:t>2023</a:t>
                      </a:r>
                    </a:p>
                  </a:txBody>
                  <a:tcPr marL="91431" marR="91431" marT="45697" marB="45697">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mj-lt"/>
                        </a:rPr>
                        <a:t>39</a:t>
                      </a: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236807644"/>
                  </a:ext>
                </a:extLst>
              </a:tr>
              <a:tr h="304777">
                <a:tc>
                  <a:txBody>
                    <a:bodyPr/>
                    <a:lstStyle/>
                    <a:p>
                      <a:pPr algn="ctr">
                        <a:lnSpc>
                          <a:spcPct val="100000"/>
                        </a:lnSpc>
                      </a:pPr>
                      <a:r>
                        <a:rPr lang="tr-TR" sz="1400" b="1" strike="noStrike" spc="-1" dirty="0">
                          <a:solidFill>
                            <a:srgbClr val="000000"/>
                          </a:solidFill>
                          <a:latin typeface="+mj-lt"/>
                        </a:rPr>
                        <a:t>TOPLAM</a:t>
                      </a:r>
                      <a:endParaRPr lang="tr-TR" sz="1400" b="1" strike="noStrike" spc="-1" dirty="0">
                        <a:latin typeface="+mj-lt"/>
                      </a:endParaRPr>
                    </a:p>
                  </a:txBody>
                  <a:tcPr marL="91431" marR="91431" marT="45697" marB="45697">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480</a:t>
                      </a:r>
                      <a:endParaRPr lang="tr-TR" sz="1400" b="1" strike="noStrike" spc="-1" dirty="0">
                        <a:latin typeface="+mj-lt"/>
                      </a:endParaRPr>
                    </a:p>
                  </a:txBody>
                  <a:tcPr marL="91431" marR="91431" marT="45697" marB="45697">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8061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063750" y="908051"/>
            <a:ext cx="8229600" cy="504825"/>
          </a:xfrm>
        </p:spPr>
        <p:txBody>
          <a:bodyPr/>
          <a:lstStyle/>
          <a:p>
            <a:pPr eaLnBrk="1" hangingPunct="1"/>
            <a:r>
              <a:rPr lang="tr-TR" altLang="tr-TR" sz="2200" b="1" dirty="0">
                <a:solidFill>
                  <a:srgbClr val="0000FF"/>
                </a:solidFill>
                <a:latin typeface="Arial" panose="020B0604020202020204" pitchFamily="34" charset="0"/>
                <a:cs typeface="Arial" panose="020B0604020202020204" pitchFamily="34" charset="0"/>
              </a:rPr>
              <a:t>İDARİ BİNA- SOSYAL TESİS-LOJMANLAR</a:t>
            </a:r>
          </a:p>
        </p:txBody>
      </p:sp>
      <p:sp>
        <p:nvSpPr>
          <p:cNvPr id="6147" name="Rectangle 4"/>
          <p:cNvSpPr>
            <a:spLocks noChangeArrowheads="1"/>
          </p:cNvSpPr>
          <p:nvPr/>
        </p:nvSpPr>
        <p:spPr bwMode="auto">
          <a:xfrm>
            <a:off x="1919289" y="1412875"/>
            <a:ext cx="8518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20000"/>
              </a:lnSpc>
              <a:spcBef>
                <a:spcPts val="400"/>
              </a:spcBef>
              <a:spcAft>
                <a:spcPts val="400"/>
              </a:spcAft>
              <a:buNone/>
              <a:defRPr/>
            </a:pPr>
            <a:r>
              <a:rPr lang="tr-TR" sz="1600" b="1" spc="-1" dirty="0">
                <a:solidFill>
                  <a:srgbClr val="000000"/>
                </a:solidFill>
                <a:ea typeface="DejaVu Sans"/>
              </a:rPr>
              <a:t>HİZMET BİNASI</a:t>
            </a:r>
            <a:endParaRPr lang="tr-TR" sz="1600" spc="-1" dirty="0"/>
          </a:p>
          <a:p>
            <a:pPr marL="419040" indent="-381960">
              <a:lnSpc>
                <a:spcPct val="120000"/>
              </a:lnSpc>
              <a:spcBef>
                <a:spcPts val="400"/>
              </a:spcBef>
              <a:spcAft>
                <a:spcPts val="400"/>
              </a:spcAft>
              <a:defRPr/>
            </a:pPr>
            <a:r>
              <a:rPr lang="tr-TR" sz="1600" b="1" spc="-1" dirty="0">
                <a:solidFill>
                  <a:srgbClr val="000000"/>
                </a:solidFill>
                <a:ea typeface="DejaVu Sans"/>
              </a:rPr>
              <a:t>Bodrum + Zemin + 3 Normal Kat olmak üzere toplam 5 kat olup, </a:t>
            </a:r>
            <a:endParaRPr lang="tr-TR" sz="1600" spc="-1" dirty="0"/>
          </a:p>
          <a:p>
            <a:pPr marL="419040" indent="-381960">
              <a:lnSpc>
                <a:spcPct val="120000"/>
              </a:lnSpc>
              <a:spcBef>
                <a:spcPts val="400"/>
              </a:spcBef>
              <a:spcAft>
                <a:spcPts val="400"/>
              </a:spcAft>
              <a:defRPr/>
            </a:pPr>
            <a:r>
              <a:rPr lang="tr-TR" sz="1600" b="1" spc="-1" dirty="0">
                <a:solidFill>
                  <a:srgbClr val="000000"/>
                </a:solidFill>
                <a:ea typeface="DejaVu Sans"/>
              </a:rPr>
              <a:t>Kapalı inşaat alanı 2466 m², Arsa alanı ise 5038 m²'dir.   </a:t>
            </a:r>
            <a:endParaRPr lang="tr-TR" sz="1600" spc="-1" dirty="0"/>
          </a:p>
          <a:p>
            <a:pPr marL="419040" indent="-381960">
              <a:lnSpc>
                <a:spcPct val="120000"/>
              </a:lnSpc>
              <a:spcBef>
                <a:spcPts val="400"/>
              </a:spcBef>
              <a:spcAft>
                <a:spcPts val="400"/>
              </a:spcAft>
              <a:defRPr/>
            </a:pPr>
            <a:r>
              <a:rPr lang="tr-TR" sz="1600" b="1" spc="-1" dirty="0">
                <a:solidFill>
                  <a:srgbClr val="000000"/>
                </a:solidFill>
                <a:ea typeface="DejaVu Sans"/>
              </a:rPr>
              <a:t>Isınma sistemi doğalgaz yakıtlı kalorifer sistemidir.</a:t>
            </a:r>
            <a:endParaRPr lang="tr-TR" sz="1600" spc="-1" dirty="0"/>
          </a:p>
          <a:p>
            <a:pPr marL="37080">
              <a:lnSpc>
                <a:spcPct val="120000"/>
              </a:lnSpc>
              <a:spcBef>
                <a:spcPts val="400"/>
              </a:spcBef>
              <a:spcAft>
                <a:spcPts val="400"/>
              </a:spcAft>
              <a:buNone/>
              <a:defRPr/>
            </a:pPr>
            <a:r>
              <a:rPr lang="tr-TR" sz="1600" b="1" spc="-1" dirty="0">
                <a:solidFill>
                  <a:srgbClr val="000000"/>
                </a:solidFill>
                <a:ea typeface="DejaVu Sans"/>
              </a:rPr>
              <a:t>LOJMANLAR </a:t>
            </a:r>
            <a:endParaRPr lang="tr-TR" sz="1600" spc="-1" dirty="0"/>
          </a:p>
          <a:p>
            <a:pPr marL="419040" indent="-381960">
              <a:lnSpc>
                <a:spcPct val="120000"/>
              </a:lnSpc>
              <a:spcBef>
                <a:spcPts val="400"/>
              </a:spcBef>
              <a:spcAft>
                <a:spcPts val="400"/>
              </a:spcAft>
              <a:defRPr/>
            </a:pPr>
            <a:r>
              <a:rPr lang="tr-TR" sz="1600" b="1" spc="-1" dirty="0">
                <a:solidFill>
                  <a:srgbClr val="000000"/>
                </a:solidFill>
                <a:ea typeface="DejaVu Sans"/>
              </a:rPr>
              <a:t>10 adet Şehitlik köyünde, </a:t>
            </a:r>
          </a:p>
          <a:p>
            <a:pPr marL="419040" indent="-381960">
              <a:lnSpc>
                <a:spcPct val="120000"/>
              </a:lnSpc>
              <a:spcBef>
                <a:spcPts val="400"/>
              </a:spcBef>
              <a:spcAft>
                <a:spcPts val="400"/>
              </a:spcAft>
              <a:defRPr/>
            </a:pPr>
            <a:r>
              <a:rPr lang="tr-TR" sz="1600" b="1" spc="-1" dirty="0">
                <a:solidFill>
                  <a:srgbClr val="000000"/>
                </a:solidFill>
                <a:ea typeface="DejaVu Sans"/>
              </a:rPr>
              <a:t>8 adeti Çarşı Mahallesinde,</a:t>
            </a:r>
          </a:p>
          <a:p>
            <a:pPr marL="419040" indent="-381960">
              <a:lnSpc>
                <a:spcPct val="120000"/>
              </a:lnSpc>
              <a:spcBef>
                <a:spcPts val="400"/>
              </a:spcBef>
              <a:spcAft>
                <a:spcPts val="400"/>
              </a:spcAft>
              <a:defRPr/>
            </a:pPr>
            <a:r>
              <a:rPr lang="tr-TR" sz="1600" b="1" spc="-1" dirty="0">
                <a:solidFill>
                  <a:srgbClr val="000000"/>
                </a:solidFill>
                <a:ea typeface="DejaVu Sans"/>
              </a:rPr>
              <a:t>15 adeti Yenimahalle ( 100 daireli Devlet Lojmanlarında)  olmak üzere toplamda 33 adettir.</a:t>
            </a:r>
            <a:endParaRPr lang="tr-TR" sz="1600" spc="-1" dirty="0"/>
          </a:p>
          <a:p>
            <a:pPr marL="37080">
              <a:lnSpc>
                <a:spcPct val="120000"/>
              </a:lnSpc>
              <a:spcBef>
                <a:spcPts val="400"/>
              </a:spcBef>
              <a:spcAft>
                <a:spcPts val="400"/>
              </a:spcAft>
              <a:buNone/>
              <a:defRPr/>
            </a:pPr>
            <a:r>
              <a:rPr lang="tr-TR" sz="1600" b="1" spc="-1" dirty="0">
                <a:solidFill>
                  <a:srgbClr val="000000"/>
                </a:solidFill>
                <a:ea typeface="DejaVu Sans"/>
              </a:rPr>
              <a:t>MİSAFİRHANE</a:t>
            </a:r>
            <a:endParaRPr lang="tr-TR" sz="1600" spc="-1" dirty="0"/>
          </a:p>
          <a:p>
            <a:pPr marL="419040" indent="-381960">
              <a:lnSpc>
                <a:spcPct val="120000"/>
              </a:lnSpc>
              <a:spcBef>
                <a:spcPts val="400"/>
              </a:spcBef>
              <a:spcAft>
                <a:spcPts val="400"/>
              </a:spcAft>
              <a:defRPr/>
            </a:pPr>
            <a:r>
              <a:rPr lang="tr-TR" sz="1600" b="1" spc="-1" dirty="0">
                <a:solidFill>
                  <a:srgbClr val="000000"/>
                </a:solidFill>
                <a:ea typeface="DejaVu Sans"/>
              </a:rPr>
              <a:t>16 Odalı ve 28 yatağa sahip faal durumdadır.</a:t>
            </a:r>
            <a:endParaRPr lang="tr-TR" sz="1600" spc="-1" dirty="0"/>
          </a:p>
          <a:p>
            <a:pPr marL="419040" indent="-381960">
              <a:lnSpc>
                <a:spcPct val="120000"/>
              </a:lnSpc>
              <a:spcBef>
                <a:spcPts val="400"/>
              </a:spcBef>
              <a:spcAft>
                <a:spcPts val="400"/>
              </a:spcAft>
              <a:defRPr/>
            </a:pPr>
            <a:r>
              <a:rPr lang="tr-TR" sz="1600" b="1" spc="-1" dirty="0">
                <a:solidFill>
                  <a:srgbClr val="000000"/>
                </a:solidFill>
                <a:ea typeface="DejaVu Sans"/>
              </a:rPr>
              <a:t>Misafirhane giriş katında yemekhane bulunmaktadır. </a:t>
            </a:r>
            <a:endParaRPr lang="tr-TR" sz="1600" spc="-1" dirty="0"/>
          </a:p>
        </p:txBody>
      </p:sp>
      <p:pic>
        <p:nvPicPr>
          <p:cNvPr id="9221" name="Picture 5"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6251575"/>
            <a:ext cx="16938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37039"/>
            <a:ext cx="1334374" cy="1288716"/>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34391437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9220"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847851" y="12382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sp>
        <p:nvSpPr>
          <p:cNvPr id="2" name="Dikdörtgen 1"/>
          <p:cNvSpPr/>
          <p:nvPr/>
        </p:nvSpPr>
        <p:spPr>
          <a:xfrm>
            <a:off x="2063750" y="1773239"/>
            <a:ext cx="8064500" cy="3742563"/>
          </a:xfrm>
          <a:prstGeom prst="rect">
            <a:avLst/>
          </a:prstGeom>
        </p:spPr>
        <p:txBody>
          <a:bodyPr>
            <a:spAutoFit/>
          </a:bodyPr>
          <a:lstStyle/>
          <a:p>
            <a:pPr marL="720" algn="just">
              <a:lnSpc>
                <a:spcPct val="120000"/>
              </a:lnSpc>
              <a:spcBef>
                <a:spcPts val="400"/>
              </a:spcBef>
              <a:spcAft>
                <a:spcPts val="400"/>
              </a:spcAft>
              <a:buClr>
                <a:srgbClr val="8D89A4"/>
              </a:buClr>
              <a:buSzPct val="95000"/>
              <a:defRPr/>
            </a:pPr>
            <a:r>
              <a:rPr lang="tr-TR" altLang="tr-TR" sz="1600" b="1" kern="0" dirty="0">
                <a:solidFill>
                  <a:srgbClr val="0000FF"/>
                </a:solidFill>
                <a:cs typeface="Times New Roman" panose="02020603050405020304" pitchFamily="18" charset="0"/>
              </a:rPr>
              <a:t>                                                     PGD FAALİYETLERİ</a:t>
            </a:r>
            <a:endParaRPr lang="tr-TR" sz="1400" b="1" dirty="0">
              <a:latin typeface="+mj-lt"/>
            </a:endParaRP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mj-lt"/>
              </a:rPr>
              <a:t>5/3/2020 tarihli ve 7223 sayılı Ürün Güvenliği ve Teknik Düzenlemeler Kanunu’ </a:t>
            </a:r>
            <a:r>
              <a:rPr lang="tr-TR" sz="1500" b="1" dirty="0" err="1">
                <a:latin typeface="+mj-lt"/>
              </a:rPr>
              <a:t>na</a:t>
            </a:r>
            <a:r>
              <a:rPr lang="tr-TR" sz="1500" b="1" dirty="0">
                <a:latin typeface="+mj-lt"/>
              </a:rPr>
              <a:t> dayanılarak hazırlanan 28/10/2022 tarih ve 31997 sayılı Resmi Gazetede yayımlanan Yapı Malzemeleri Piyasa Gözetimi ve Denetimi Yönetmeliği kapsamında, İlimizde faaliyet gösteren G Belgeli toplamda 13 adet hazır beton santrali tarafından üretilen hazır betonların projesindeki standartlara uygun olup olmadıkları periyodik olarak denetlenmektedir.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t>2022 yılında gerçekleştirilen PGD faaliyetleri kapsamında yapılan denetimler sonucunda 3 adet beton santrali tarafından üretilen hazır betonlarda uygunsuzluk tespit edilmiş olup, 7223 sayılı Ürün Güvenliği ve Teknik Düzenlemeler Kanununun 12. Maddesinin (b) bendi kapsamında 4 adet İdari Para Cezası (Toplamda 340.500,00 TL) verilmesi kararları alınmıştır.</a:t>
            </a:r>
            <a:endParaRPr lang="tr-TR" sz="1500" b="1" dirty="0">
              <a:latin typeface="+mj-lt"/>
            </a:endParaRP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t>2023 yılı içerisinde ilimizde faaliyet gösteren hazır beton üreticilerinden taze beton numunesi alınarak 7 adet PGD faaliyeti gerçekleştirilmiş olup, bu kapsamda çalışmalar devam etmektedir.</a:t>
            </a:r>
            <a:endParaRPr lang="tr-TR" sz="1500" b="1" dirty="0">
              <a:latin typeface="+mj-lt"/>
            </a:endParaRPr>
          </a:p>
        </p:txBody>
      </p:sp>
    </p:spTree>
    <p:extLst>
      <p:ext uri="{BB962C8B-B14F-4D97-AF65-F5344CB8AC3E}">
        <p14:creationId xmlns:p14="http://schemas.microsoft.com/office/powerpoint/2010/main" val="465347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pic>
        <p:nvPicPr>
          <p:cNvPr id="10244"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cs typeface="Times New Roman" panose="02020603050405020304" pitchFamily="18" charset="0"/>
              </a:rPr>
              <a:t>YAPI DENETİMİ VE YAPI MALZEMELERİ ŞUBE MÜDÜRLÜĞÜ</a:t>
            </a:r>
          </a:p>
        </p:txBody>
      </p:sp>
      <p:graphicFrame>
        <p:nvGraphicFramePr>
          <p:cNvPr id="9" name="Table 1"/>
          <p:cNvGraphicFramePr/>
          <p:nvPr/>
        </p:nvGraphicFramePr>
        <p:xfrm>
          <a:off x="1558926" y="981076"/>
          <a:ext cx="9074151" cy="5151439"/>
        </p:xfrm>
        <a:graphic>
          <a:graphicData uri="http://schemas.openxmlformats.org/drawingml/2006/table">
            <a:tbl>
              <a:tblPr/>
              <a:tblGrid>
                <a:gridCol w="4110549">
                  <a:extLst>
                    <a:ext uri="{9D8B030D-6E8A-4147-A177-3AD203B41FA5}">
                      <a16:colId xmlns:a16="http://schemas.microsoft.com/office/drawing/2014/main" val="20000"/>
                    </a:ext>
                  </a:extLst>
                </a:gridCol>
                <a:gridCol w="1473454">
                  <a:extLst>
                    <a:ext uri="{9D8B030D-6E8A-4147-A177-3AD203B41FA5}">
                      <a16:colId xmlns:a16="http://schemas.microsoft.com/office/drawing/2014/main" val="20001"/>
                    </a:ext>
                  </a:extLst>
                </a:gridCol>
                <a:gridCol w="3490148">
                  <a:extLst>
                    <a:ext uri="{9D8B030D-6E8A-4147-A177-3AD203B41FA5}">
                      <a16:colId xmlns:a16="http://schemas.microsoft.com/office/drawing/2014/main" val="20002"/>
                    </a:ext>
                  </a:extLst>
                </a:gridCol>
              </a:tblGrid>
              <a:tr h="396264">
                <a:tc gridSpan="3">
                  <a:txBody>
                    <a:bodyPr/>
                    <a:lstStyle/>
                    <a:p>
                      <a:pPr algn="ctr">
                        <a:lnSpc>
                          <a:spcPct val="100000"/>
                        </a:lnSpc>
                      </a:pPr>
                      <a:r>
                        <a:rPr lang="tr-TR" sz="2000" b="1" strike="noStrike" spc="-1" dirty="0">
                          <a:solidFill>
                            <a:schemeClr val="bg1"/>
                          </a:solidFill>
                          <a:latin typeface="Calibri"/>
                        </a:rPr>
                        <a:t>LABORATUVAR DENEY CİHAZ LİSTESİ</a:t>
                      </a:r>
                      <a:endParaRPr lang="tr-TR" sz="2000" b="0" strike="noStrike" spc="-1" dirty="0">
                        <a:solidFill>
                          <a:schemeClr val="bg1"/>
                        </a:solidFill>
                        <a:latin typeface="Arial"/>
                      </a:endParaRPr>
                    </a:p>
                  </a:txBody>
                  <a:tcPr marL="91452" marR="91452"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274337">
                <a:tc>
                  <a:txBody>
                    <a:bodyPr/>
                    <a:lstStyle/>
                    <a:p>
                      <a:pPr algn="ctr">
                        <a:lnSpc>
                          <a:spcPct val="100000"/>
                        </a:lnSpc>
                      </a:pPr>
                      <a:r>
                        <a:rPr lang="tr-TR" sz="1200" b="0" strike="noStrike" spc="-1">
                          <a:latin typeface="+mj-lt"/>
                        </a:rPr>
                        <a:t>Beton Basınç Deney Makinesi</a:t>
                      </a:r>
                    </a:p>
                  </a:txBody>
                  <a:tcPr marL="91452" marR="91452"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200" b="0" strike="noStrike" spc="-1" dirty="0">
                          <a:solidFill>
                            <a:srgbClr val="000000"/>
                          </a:solidFill>
                          <a:latin typeface="+mj-lt"/>
                        </a:rPr>
                        <a:t>3 Adet</a:t>
                      </a:r>
                      <a:endParaRPr lang="tr-TR" sz="1200" b="0" strike="noStrike" spc="-1" dirty="0">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rowSpan="16">
                  <a:txBody>
                    <a:bodyPr/>
                    <a:lstStyle/>
                    <a:p>
                      <a:pPr algn="ctr">
                        <a:lnSpc>
                          <a:spcPct val="100000"/>
                        </a:lnSpc>
                      </a:pPr>
                      <a:r>
                        <a:rPr lang="tr-TR" sz="1400" b="1" strike="noStrike" spc="-1" dirty="0">
                          <a:solidFill>
                            <a:srgbClr val="000000"/>
                          </a:solidFill>
                          <a:latin typeface="+mj-lt"/>
                        </a:rPr>
                        <a:t>Müdürlüğümüz laboratuvarı hizmet binamızın bodrum katında faaliyet göstermektedir.</a:t>
                      </a:r>
                      <a:endParaRPr lang="tr-TR" sz="1400" b="1" strike="noStrike" spc="-1" dirty="0">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274337">
                <a:tc>
                  <a:txBody>
                    <a:bodyPr/>
                    <a:lstStyle/>
                    <a:p>
                      <a:pPr algn="ctr">
                        <a:lnSpc>
                          <a:spcPct val="100000"/>
                        </a:lnSpc>
                      </a:pPr>
                      <a:r>
                        <a:rPr lang="tr-TR" sz="1200" b="0" strike="noStrike" spc="-1">
                          <a:latin typeface="+mj-lt"/>
                        </a:rPr>
                        <a:t>Demir Çekme Deney Makinesi</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latin typeface="+mj-lt"/>
                        </a:rPr>
                        <a:t>1 Adet</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2"/>
                  </a:ext>
                </a:extLst>
              </a:tr>
              <a:tr h="274337">
                <a:tc>
                  <a:txBody>
                    <a:bodyPr/>
                    <a:lstStyle/>
                    <a:p>
                      <a:pPr algn="ctr">
                        <a:lnSpc>
                          <a:spcPct val="100000"/>
                        </a:lnSpc>
                      </a:pPr>
                      <a:r>
                        <a:rPr lang="tr-TR" sz="1200" b="0" strike="noStrike" spc="-1">
                          <a:latin typeface="+mj-lt"/>
                        </a:rPr>
                        <a:t>Karot Makinesi</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a:solidFill>
                            <a:srgbClr val="000000"/>
                          </a:solidFill>
                          <a:latin typeface="+mj-lt"/>
                        </a:rPr>
                        <a:t>2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3"/>
                  </a:ext>
                </a:extLst>
              </a:tr>
              <a:tr h="274337">
                <a:tc>
                  <a:txBody>
                    <a:bodyPr/>
                    <a:lstStyle/>
                    <a:p>
                      <a:pPr algn="ctr">
                        <a:lnSpc>
                          <a:spcPct val="100000"/>
                        </a:lnSpc>
                      </a:pPr>
                      <a:r>
                        <a:rPr lang="tr-TR" sz="1200" b="0" strike="noStrike" spc="-1">
                          <a:latin typeface="+mj-lt"/>
                        </a:rPr>
                        <a:t>Beton Test Çekici</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solidFill>
                            <a:srgbClr val="000000"/>
                          </a:solidFill>
                          <a:latin typeface="+mj-lt"/>
                        </a:rPr>
                        <a:t>2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4"/>
                  </a:ext>
                </a:extLst>
              </a:tr>
              <a:tr h="274337">
                <a:tc>
                  <a:txBody>
                    <a:bodyPr/>
                    <a:lstStyle/>
                    <a:p>
                      <a:pPr algn="ctr">
                        <a:lnSpc>
                          <a:spcPct val="100000"/>
                        </a:lnSpc>
                      </a:pPr>
                      <a:r>
                        <a:rPr lang="tr-TR" sz="1200" b="0" strike="noStrike" spc="-1">
                          <a:latin typeface="+mj-lt"/>
                        </a:rPr>
                        <a:t>Beton Numunesi Kür Havuzu</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dirty="0">
                          <a:solidFill>
                            <a:srgbClr val="000000"/>
                          </a:solidFill>
                          <a:latin typeface="+mj-lt"/>
                        </a:rPr>
                        <a:t>2 Adet</a:t>
                      </a:r>
                      <a:endParaRPr lang="tr-TR" sz="1200" b="0" strike="noStrike" spc="-1" dirty="0">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5"/>
                  </a:ext>
                </a:extLst>
              </a:tr>
              <a:tr h="274337">
                <a:tc>
                  <a:txBody>
                    <a:bodyPr/>
                    <a:lstStyle/>
                    <a:p>
                      <a:pPr algn="ctr">
                        <a:lnSpc>
                          <a:spcPct val="100000"/>
                        </a:lnSpc>
                      </a:pPr>
                      <a:r>
                        <a:rPr lang="tr-TR" sz="1200" b="0" strike="noStrike" spc="-1">
                          <a:latin typeface="+mj-lt"/>
                        </a:rPr>
                        <a:t>Donatı Kesme Makinası</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solidFill>
                            <a:srgbClr val="000000"/>
                          </a:solidFill>
                          <a:latin typeface="+mj-lt"/>
                        </a:rPr>
                        <a:t>1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6"/>
                  </a:ext>
                </a:extLst>
              </a:tr>
              <a:tr h="274337">
                <a:tc>
                  <a:txBody>
                    <a:bodyPr/>
                    <a:lstStyle/>
                    <a:p>
                      <a:pPr algn="ctr">
                        <a:lnSpc>
                          <a:spcPct val="100000"/>
                        </a:lnSpc>
                      </a:pPr>
                      <a:r>
                        <a:rPr lang="tr-TR" sz="1200" b="0" strike="noStrike" spc="-1">
                          <a:solidFill>
                            <a:srgbClr val="000000"/>
                          </a:solidFill>
                          <a:latin typeface="+mj-lt"/>
                        </a:rPr>
                        <a:t>Karot Başlık Kesme Makinası</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a:solidFill>
                            <a:srgbClr val="000000"/>
                          </a:solidFill>
                          <a:latin typeface="+mj-lt"/>
                        </a:rPr>
                        <a:t>1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7"/>
                  </a:ext>
                </a:extLst>
              </a:tr>
              <a:tr h="274337">
                <a:tc>
                  <a:txBody>
                    <a:bodyPr/>
                    <a:lstStyle/>
                    <a:p>
                      <a:pPr algn="ctr">
                        <a:lnSpc>
                          <a:spcPct val="100000"/>
                        </a:lnSpc>
                      </a:pPr>
                      <a:r>
                        <a:rPr lang="tr-TR" sz="1200" b="0" strike="noStrike" spc="-1">
                          <a:latin typeface="+mj-lt"/>
                        </a:rPr>
                        <a:t>Elektronik  Tartı</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solidFill>
                            <a:srgbClr val="000000"/>
                          </a:solidFill>
                          <a:latin typeface="+mj-lt"/>
                        </a:rPr>
                        <a:t>3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8"/>
                  </a:ext>
                </a:extLst>
              </a:tr>
              <a:tr h="274337">
                <a:tc>
                  <a:txBody>
                    <a:bodyPr/>
                    <a:lstStyle/>
                    <a:p>
                      <a:pPr algn="ctr">
                        <a:lnSpc>
                          <a:spcPct val="100000"/>
                        </a:lnSpc>
                      </a:pPr>
                      <a:r>
                        <a:rPr lang="tr-TR" sz="1200" b="0" strike="noStrike" spc="-1">
                          <a:latin typeface="+mj-lt"/>
                        </a:rPr>
                        <a:t>Kompresör</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a:solidFill>
                            <a:srgbClr val="000000"/>
                          </a:solidFill>
                          <a:latin typeface="+mj-lt"/>
                        </a:rPr>
                        <a:t>1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9"/>
                  </a:ext>
                </a:extLst>
              </a:tr>
              <a:tr h="274337">
                <a:tc>
                  <a:txBody>
                    <a:bodyPr/>
                    <a:lstStyle/>
                    <a:p>
                      <a:pPr algn="ctr">
                        <a:lnSpc>
                          <a:spcPct val="100000"/>
                        </a:lnSpc>
                      </a:pPr>
                      <a:r>
                        <a:rPr lang="tr-TR" sz="1200" b="0" strike="noStrike" spc="-1">
                          <a:latin typeface="+mj-lt"/>
                        </a:rPr>
                        <a:t>Kumpas</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dirty="0">
                          <a:solidFill>
                            <a:srgbClr val="000000"/>
                          </a:solidFill>
                          <a:latin typeface="+mj-lt"/>
                        </a:rPr>
                        <a:t>2 Adet </a:t>
                      </a:r>
                      <a:endParaRPr lang="tr-TR" sz="1200" b="0" strike="noStrike" spc="-1" dirty="0">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0"/>
                  </a:ext>
                </a:extLst>
              </a:tr>
              <a:tr h="274337">
                <a:tc>
                  <a:txBody>
                    <a:bodyPr/>
                    <a:lstStyle/>
                    <a:p>
                      <a:pPr algn="ctr">
                        <a:lnSpc>
                          <a:spcPct val="100000"/>
                        </a:lnSpc>
                      </a:pPr>
                      <a:r>
                        <a:rPr lang="tr-TR" sz="1200" b="0" strike="noStrike" spc="-1" dirty="0">
                          <a:solidFill>
                            <a:srgbClr val="000000"/>
                          </a:solidFill>
                          <a:latin typeface="+mj-lt"/>
                        </a:rPr>
                        <a:t>Çelik Cetvel </a:t>
                      </a:r>
                      <a:endParaRPr lang="tr-TR" sz="1200" b="0" strike="noStrike" spc="-1" dirty="0">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a:solidFill>
                            <a:srgbClr val="000000"/>
                          </a:solidFill>
                          <a:latin typeface="+mj-lt"/>
                        </a:rPr>
                        <a:t>4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1"/>
                  </a:ext>
                </a:extLst>
              </a:tr>
              <a:tr h="274337">
                <a:tc>
                  <a:txBody>
                    <a:bodyPr/>
                    <a:lstStyle/>
                    <a:p>
                      <a:pPr algn="ctr">
                        <a:lnSpc>
                          <a:spcPct val="100000"/>
                        </a:lnSpc>
                      </a:pPr>
                      <a:r>
                        <a:rPr lang="tr-TR" sz="1200" b="0" strike="noStrike" spc="-1">
                          <a:solidFill>
                            <a:srgbClr val="000000"/>
                          </a:solidFill>
                          <a:latin typeface="+mj-lt"/>
                        </a:rPr>
                        <a:t>Donatı Tespit </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solidFill>
                            <a:srgbClr val="000000"/>
                          </a:solidFill>
                          <a:latin typeface="+mj-lt"/>
                        </a:rPr>
                        <a:t>2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2"/>
                  </a:ext>
                </a:extLst>
              </a:tr>
              <a:tr h="274337">
                <a:tc>
                  <a:txBody>
                    <a:bodyPr/>
                    <a:lstStyle/>
                    <a:p>
                      <a:pPr algn="ctr">
                        <a:lnSpc>
                          <a:spcPct val="100000"/>
                        </a:lnSpc>
                      </a:pPr>
                      <a:r>
                        <a:rPr lang="tr-TR" sz="1200" b="0" strike="noStrike" spc="-1">
                          <a:latin typeface="+mj-lt"/>
                        </a:rPr>
                        <a:t>Göstergeli Sıcaklık Ölçer+Termometre</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a:solidFill>
                            <a:srgbClr val="000000"/>
                          </a:solidFill>
                          <a:latin typeface="+mj-lt"/>
                        </a:rPr>
                        <a:t>4 Adet+2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3"/>
                  </a:ext>
                </a:extLst>
              </a:tr>
              <a:tr h="274337">
                <a:tc>
                  <a:txBody>
                    <a:bodyPr/>
                    <a:lstStyle/>
                    <a:p>
                      <a:pPr algn="ctr">
                        <a:lnSpc>
                          <a:spcPct val="100000"/>
                        </a:lnSpc>
                      </a:pPr>
                      <a:r>
                        <a:rPr lang="tr-TR" sz="1200" b="0" strike="noStrike" spc="-1">
                          <a:latin typeface="+mj-lt"/>
                        </a:rPr>
                        <a:t>Kükürt Grafit  Eritme Potası</a:t>
                      </a: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solidFill>
                            <a:srgbClr val="000000"/>
                          </a:solidFill>
                          <a:latin typeface="+mj-lt"/>
                        </a:rPr>
                        <a:t>2 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4"/>
                  </a:ext>
                </a:extLst>
              </a:tr>
              <a:tr h="274337">
                <a:tc>
                  <a:txBody>
                    <a:bodyPr/>
                    <a:lstStyle/>
                    <a:p>
                      <a:pPr algn="ctr">
                        <a:lnSpc>
                          <a:spcPct val="100000"/>
                        </a:lnSpc>
                      </a:pPr>
                      <a:r>
                        <a:rPr lang="tr-TR" sz="1200" b="0" strike="noStrike" spc="-1">
                          <a:solidFill>
                            <a:srgbClr val="000000"/>
                          </a:solidFill>
                          <a:latin typeface="+mj-lt"/>
                        </a:rPr>
                        <a:t>Beton Kalıbı</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a:solidFill>
                            <a:srgbClr val="000000"/>
                          </a:solidFill>
                          <a:latin typeface="+mj-lt"/>
                        </a:rPr>
                        <a:t>40Adet</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5"/>
                  </a:ext>
                </a:extLst>
              </a:tr>
              <a:tr h="274337">
                <a:tc>
                  <a:txBody>
                    <a:bodyPr/>
                    <a:lstStyle/>
                    <a:p>
                      <a:pPr algn="ctr">
                        <a:lnSpc>
                          <a:spcPct val="100000"/>
                        </a:lnSpc>
                      </a:pPr>
                      <a:r>
                        <a:rPr lang="tr-TR" sz="1200" b="0" strike="noStrike" spc="-1">
                          <a:solidFill>
                            <a:srgbClr val="000000"/>
                          </a:solidFill>
                          <a:latin typeface="+mj-lt"/>
                        </a:rPr>
                        <a:t>Agrega Deney Seti</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200" b="0" strike="noStrike" spc="-1">
                          <a:solidFill>
                            <a:srgbClr val="000000"/>
                          </a:solidFill>
                          <a:latin typeface="+mj-lt"/>
                        </a:rPr>
                        <a:t>1 Takım</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16"/>
                  </a:ext>
                </a:extLst>
              </a:tr>
              <a:tr h="365783">
                <a:tc>
                  <a:txBody>
                    <a:bodyPr/>
                    <a:lstStyle/>
                    <a:p>
                      <a:pPr algn="ctr">
                        <a:lnSpc>
                          <a:spcPct val="100000"/>
                        </a:lnSpc>
                      </a:pPr>
                      <a:r>
                        <a:rPr lang="tr-TR" sz="1200" b="0" strike="noStrike" spc="-1">
                          <a:solidFill>
                            <a:srgbClr val="000000"/>
                          </a:solidFill>
                          <a:latin typeface="+mj-lt"/>
                        </a:rPr>
                        <a:t>Slump Takımı</a:t>
                      </a:r>
                      <a:endParaRPr lang="tr-TR" sz="1200" b="0" strike="noStrike" spc="-1">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200" b="0" strike="noStrike" spc="-1" dirty="0">
                          <a:solidFill>
                            <a:srgbClr val="000000"/>
                          </a:solidFill>
                          <a:latin typeface="+mj-lt"/>
                        </a:rPr>
                        <a:t>3 adet</a:t>
                      </a:r>
                      <a:endParaRPr lang="tr-TR" sz="1200" b="0" strike="noStrike" spc="-1" dirty="0">
                        <a:latin typeface="+mj-lt"/>
                      </a:endParaRPr>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endParaRPr lang="tr-TR" sz="1800" dirty="0"/>
                    </a:p>
                  </a:txBody>
                  <a:tcPr marL="91452" marR="91452"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17"/>
                  </a:ext>
                </a:extLst>
              </a:tr>
            </a:tbl>
          </a:graphicData>
        </a:graphic>
      </p:graphicFrame>
      <p:pic>
        <p:nvPicPr>
          <p:cNvPr id="10308" name="12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501" y="2095500"/>
            <a:ext cx="3457575" cy="4032250"/>
          </a:xfrm>
          <a:prstGeom prst="rect">
            <a:avLst/>
          </a:prstGeom>
          <a:noFill/>
          <a:ln w="12600">
            <a:solidFill>
              <a:schemeClr val="tx1"/>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389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latin typeface="Arial" panose="020B0604020202020204" pitchFamily="34" charset="0"/>
                <a:cs typeface="Arial" panose="020B0604020202020204" pitchFamily="34" charset="0"/>
              </a:rPr>
              <a:t>YEREL YÖNETİMLER ŞUBE MÜDÜRLÜĞÜ</a:t>
            </a:r>
          </a:p>
        </p:txBody>
      </p:sp>
      <p:pic>
        <p:nvPicPr>
          <p:cNvPr id="11" name="Resim 10"/>
          <p:cNvPicPr>
            <a:picLocks noChangeAspect="1"/>
          </p:cNvPicPr>
          <p:nvPr/>
        </p:nvPicPr>
        <p:blipFill>
          <a:blip r:embed="rId3"/>
          <a:stretch>
            <a:fillRect/>
          </a:stretch>
        </p:blipFill>
        <p:spPr>
          <a:xfrm>
            <a:off x="2216150" y="1466850"/>
            <a:ext cx="7759700" cy="4618038"/>
          </a:xfrm>
          <a:prstGeom prst="rect">
            <a:avLst/>
          </a:prstGeom>
          <a:effectLst>
            <a:outerShdw blurRad="50800" dist="38100" algn="l" rotWithShape="0">
              <a:prstClr val="black">
                <a:alpha val="40000"/>
              </a:prstClr>
            </a:outerShdw>
          </a:effec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20600424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938" y="6175376"/>
            <a:ext cx="1981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119"/>
          <p:cNvSpPr>
            <a:spLocks noChangeArrowheads="1"/>
          </p:cNvSpPr>
          <p:nvPr/>
        </p:nvSpPr>
        <p:spPr bwMode="auto">
          <a:xfrm>
            <a:off x="1524001" y="39269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800"/>
          </a:p>
        </p:txBody>
      </p:sp>
      <p:sp>
        <p:nvSpPr>
          <p:cNvPr id="8" name="Rectangle 2"/>
          <p:cNvSpPr txBox="1">
            <a:spLocks noChangeArrowheads="1"/>
          </p:cNvSpPr>
          <p:nvPr/>
        </p:nvSpPr>
        <p:spPr>
          <a:xfrm>
            <a:off x="1703389" y="1035050"/>
            <a:ext cx="8785225"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2000" b="1" kern="0" dirty="0">
                <a:solidFill>
                  <a:srgbClr val="0000FF"/>
                </a:solidFill>
                <a:latin typeface="Arial" panose="020B0604020202020204" pitchFamily="34" charset="0"/>
                <a:cs typeface="Arial" panose="020B0604020202020204" pitchFamily="34" charset="0"/>
              </a:rPr>
              <a:t>YEREL YÖNETİMLER ŞUBE MÜDÜRLÜĞÜ</a:t>
            </a:r>
          </a:p>
        </p:txBody>
      </p:sp>
      <p:sp>
        <p:nvSpPr>
          <p:cNvPr id="2" name="Dikdörtgen 1"/>
          <p:cNvSpPr/>
          <p:nvPr/>
        </p:nvSpPr>
        <p:spPr>
          <a:xfrm>
            <a:off x="1774825" y="1412876"/>
            <a:ext cx="8713788" cy="4524315"/>
          </a:xfrm>
          <a:prstGeom prst="rect">
            <a:avLst/>
          </a:prstGeom>
        </p:spPr>
        <p:txBody>
          <a:bodyPr>
            <a:spAutoFit/>
          </a:bodyPr>
          <a:lstStyle/>
          <a:p>
            <a:pPr algn="just"/>
            <a:r>
              <a:rPr lang="tr-TR" sz="1200" b="1" dirty="0">
                <a:latin typeface="Arial" panose="020B0604020202020204" pitchFamily="34" charset="0"/>
                <a:cs typeface="Arial" panose="020B0604020202020204" pitchFamily="34" charset="0"/>
              </a:rPr>
              <a:t>          Yerel Yönetimler Genel Müdürlüğü, 10.07.2018 tarih ve 30474 sayılı Resmi Gazetede yayımlanan 1 numaralı Cumhurbaşkanlığı Teşkilatı Hakkında Cumhurbaşkanlığı Kararnamesi ile Çevre ve Şehircilik Bakanlığı bünyesinde kurulmuştur.1 numaralı Cumhurbaşkanlığı Kararnamesinin 100 üncü Maddesinde Yerel Yönetimler Genel Müdürlüğünün görev ve yetkileri belirlenmiştir.</a:t>
            </a:r>
          </a:p>
          <a:p>
            <a:pPr algn="just"/>
            <a:r>
              <a:rPr lang="tr-TR" sz="1200" b="1" dirty="0">
                <a:latin typeface="Arial" panose="020B0604020202020204" pitchFamily="34" charset="0"/>
                <a:cs typeface="Arial" panose="020B0604020202020204" pitchFamily="34" charset="0"/>
              </a:rPr>
              <a:t>          Ayrıca Çevre Şehircilik ve İklim Değişikliği Bakanlığı ile İçişleri Bakanlığı arasında 03.08.2018 tarihinde Mahalli İdareler Genel Müdürlüğünün Görevlerinin devir ve tasfiyesine ilişkin protokol imzalanarak Yerel Yönetimler Şube Müdürlüğünün İl Mahalli İdarelere ilişkin yetki ve sorumlulukları belirlenmiştir.</a:t>
            </a:r>
          </a:p>
          <a:p>
            <a:pPr algn="just"/>
            <a:r>
              <a:rPr lang="tr-TR" sz="1200" b="1" dirty="0">
                <a:latin typeface="Arial" panose="020B0604020202020204" pitchFamily="34" charset="0"/>
                <a:cs typeface="Arial" panose="020B0604020202020204" pitchFamily="34" charset="0"/>
              </a:rPr>
              <a:t>          İlimizde 1.Merkez 8.İlce olmak üzere toplam 9 adet Yerel Yönetim birimi bulunmaktadır.</a:t>
            </a:r>
          </a:p>
          <a:p>
            <a:pPr lvl="0" algn="just"/>
            <a:r>
              <a:rPr lang="tr-TR" sz="1200" b="1" dirty="0">
                <a:latin typeface="Arial" panose="020B0604020202020204" pitchFamily="34" charset="0"/>
                <a:cs typeface="Arial" panose="020B0604020202020204" pitchFamily="34" charset="0"/>
              </a:rPr>
              <a:t>          Yerel Yönetimler Şube Müdürlüğü olarak Belediyeler ile Bakanlığımız arasındaki koordinasyonun sağlıklı bir biçimde yapılması (Belediyelerin personel alımı, İtfaiye, Zabıta alımları ile ilgili takıp ve başvuruların yürütülmesi, Belediyelerimizin Görevde yükselme ve unvan değişikliği sınav işlemlerini yürütmek ve sonuçlandırmak)</a:t>
            </a:r>
            <a:endParaRPr lang="tr-TR" sz="1200" dirty="0">
              <a:latin typeface="Arial" panose="020B0604020202020204" pitchFamily="34" charset="0"/>
              <a:cs typeface="Arial" panose="020B0604020202020204" pitchFamily="34" charset="0"/>
            </a:endParaRPr>
          </a:p>
          <a:p>
            <a:pPr lvl="0" algn="just"/>
            <a:r>
              <a:rPr lang="tr-TR" sz="1200" b="1" dirty="0">
                <a:latin typeface="Arial" panose="020B0604020202020204" pitchFamily="34" charset="0"/>
                <a:cs typeface="Arial" panose="020B0604020202020204" pitchFamily="34" charset="0"/>
              </a:rPr>
              <a:t>          Belediyelerin Yıllık bütçelerinin ile idare yatırım ve hizmetlerinin kalkınma planları ile yıllık programlara uygun şekilde yapılmasını gözetmek,</a:t>
            </a:r>
            <a:endParaRPr lang="tr-TR" sz="1200" dirty="0">
              <a:latin typeface="Arial" panose="020B0604020202020204" pitchFamily="34" charset="0"/>
              <a:cs typeface="Arial" panose="020B0604020202020204" pitchFamily="34" charset="0"/>
            </a:endParaRPr>
          </a:p>
          <a:p>
            <a:pPr lvl="0" algn="just"/>
            <a:r>
              <a:rPr lang="tr-TR" sz="1200" b="1" dirty="0">
                <a:latin typeface="Arial" panose="020B0604020202020204" pitchFamily="34" charset="0"/>
                <a:cs typeface="Arial" panose="020B0604020202020204" pitchFamily="34" charset="0"/>
              </a:rPr>
              <a:t>          Aylık,3 Aylık, 6 Aylık ve Yıllık </a:t>
            </a:r>
            <a:r>
              <a:rPr lang="tr-TR" sz="1200" b="1" dirty="0" err="1">
                <a:latin typeface="Arial" panose="020B0604020202020204" pitchFamily="34" charset="0"/>
                <a:cs typeface="Arial" panose="020B0604020202020204" pitchFamily="34" charset="0"/>
              </a:rPr>
              <a:t>miatlı</a:t>
            </a:r>
            <a:r>
              <a:rPr lang="tr-TR" sz="1200" b="1" dirty="0">
                <a:latin typeface="Arial" panose="020B0604020202020204" pitchFamily="34" charset="0"/>
                <a:cs typeface="Arial" panose="020B0604020202020204" pitchFamily="34" charset="0"/>
              </a:rPr>
              <a:t> yazılarla ilgili Belediyelerle gerekli yazışmalar yapılarak sonucunda bakanlığa bilgi verilmesi</a:t>
            </a:r>
            <a:endParaRPr lang="tr-TR" sz="1200" dirty="0">
              <a:latin typeface="Arial" panose="020B0604020202020204" pitchFamily="34" charset="0"/>
              <a:cs typeface="Arial" panose="020B0604020202020204" pitchFamily="34" charset="0"/>
            </a:endParaRPr>
          </a:p>
          <a:p>
            <a:pPr lvl="0" algn="just"/>
            <a:r>
              <a:rPr lang="tr-TR" sz="1200" b="1" dirty="0">
                <a:latin typeface="Arial" panose="020B0604020202020204" pitchFamily="34" charset="0"/>
                <a:cs typeface="Arial" panose="020B0604020202020204" pitchFamily="34" charset="0"/>
              </a:rPr>
              <a:t>          İlimiz ve İlçeler dâhilinde Belediyelerin işletmekte olduğu ve yetki vermiş olduğu otoparklarla ilgili bilgilerinin 6.aylık periyotlarla Bakanlığa bildirilmesi</a:t>
            </a:r>
          </a:p>
          <a:p>
            <a:pPr lvl="0" algn="just"/>
            <a:r>
              <a:rPr lang="tr-TR" sz="1200" b="1" dirty="0">
                <a:latin typeface="Arial" panose="020B0604020202020204" pitchFamily="34" charset="0"/>
                <a:cs typeface="Arial" panose="020B0604020202020204" pitchFamily="34" charset="0"/>
              </a:rPr>
              <a:t>          İlimiz ve ilce Belediyeleri tarafından kontrol edilmekte olan Kadın Konukevleri ile bilgilerin 6.aylık periyodlar halinde Bakanlığa bildirilmesi	</a:t>
            </a:r>
          </a:p>
          <a:p>
            <a:pPr lvl="0" algn="just"/>
            <a:r>
              <a:rPr lang="tr-TR" sz="1200" b="1" dirty="0">
                <a:latin typeface="Arial" panose="020B0604020202020204" pitchFamily="34" charset="0"/>
                <a:cs typeface="Arial" panose="020B0604020202020204" pitchFamily="34" charset="0"/>
              </a:rPr>
              <a:t>          İlimiz dâhilindeki Belediyelerin ücretsiz seyahat kapsamında yapmış olduğu faaliyetlerin, Suriyeli göçmenlere yapılan yardımlarla ilgili bilgiler düzenler formlar ila aylık periyotlarla Bakanlığa bildirilmesi</a:t>
            </a:r>
          </a:p>
          <a:p>
            <a:pPr lvl="0" algn="just"/>
            <a:r>
              <a:rPr lang="tr-TR" sz="1200" b="1" dirty="0">
                <a:latin typeface="Arial" panose="020B0604020202020204" pitchFamily="34" charset="0"/>
                <a:cs typeface="Arial" panose="020B0604020202020204" pitchFamily="34" charset="0"/>
              </a:rPr>
              <a:t>          Bakanlığımız tarafından gönderilen Yönetmelik, Genelge, Tebliğ ve talepleri(Engelli istihdamı </a:t>
            </a:r>
            <a:r>
              <a:rPr lang="tr-TR" sz="1200" b="1" dirty="0" err="1">
                <a:latin typeface="Arial" panose="020B0604020202020204" pitchFamily="34" charset="0"/>
                <a:cs typeface="Arial" panose="020B0604020202020204" pitchFamily="34" charset="0"/>
              </a:rPr>
              <a:t>v.b</a:t>
            </a:r>
            <a:r>
              <a:rPr lang="tr-TR" sz="1200" b="1" dirty="0">
                <a:latin typeface="Arial" panose="020B0604020202020204" pitchFamily="34" charset="0"/>
                <a:cs typeface="Arial" panose="020B0604020202020204" pitchFamily="34" charset="0"/>
              </a:rPr>
              <a:t> gibi) Belediyelere bildirilip sonucunda Bakanlığa bilgi verilmesi</a:t>
            </a:r>
          </a:p>
          <a:p>
            <a:pPr lvl="0"/>
            <a:endParaRPr lang="tr-TR" sz="1200" dirty="0">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9091711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680" y="4748808"/>
            <a:ext cx="16922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4"/>
          <p:cNvSpPr>
            <a:spLocks noChangeArrowheads="1"/>
          </p:cNvSpPr>
          <p:nvPr/>
        </p:nvSpPr>
        <p:spPr bwMode="auto">
          <a:xfrm>
            <a:off x="3095106" y="1196975"/>
            <a:ext cx="5641488"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tr-TR" altLang="tr-TR" sz="1800" b="1" dirty="0"/>
              <a:t>                     </a:t>
            </a:r>
          </a:p>
          <a:p>
            <a:pPr eaLnBrk="1" hangingPunct="1">
              <a:spcBef>
                <a:spcPct val="0"/>
              </a:spcBef>
              <a:buFontTx/>
              <a:buNone/>
            </a:pPr>
            <a:endParaRPr lang="tr-TR" altLang="tr-TR" sz="1800" b="1" dirty="0"/>
          </a:p>
          <a:p>
            <a:pPr eaLnBrk="1" hangingPunct="1">
              <a:spcBef>
                <a:spcPct val="0"/>
              </a:spcBef>
              <a:buFontTx/>
              <a:buNone/>
            </a:pPr>
            <a:endParaRPr lang="tr-TR" altLang="tr-TR" sz="1800" b="1" dirty="0"/>
          </a:p>
          <a:p>
            <a:pPr eaLnBrk="1" hangingPunct="1">
              <a:spcBef>
                <a:spcPct val="0"/>
              </a:spcBef>
              <a:buFontTx/>
              <a:buNone/>
            </a:pPr>
            <a:r>
              <a:rPr lang="tr-TR" altLang="tr-TR" sz="2400" b="1" dirty="0"/>
              <a:t>                    ARZ EDERİM</a:t>
            </a:r>
          </a:p>
          <a:p>
            <a:pPr eaLnBrk="1" hangingPunct="1">
              <a:spcBef>
                <a:spcPct val="0"/>
              </a:spcBef>
              <a:buFontTx/>
              <a:buNone/>
            </a:pPr>
            <a:endParaRPr lang="tr-TR" altLang="tr-TR" sz="2000" b="1" dirty="0">
              <a:solidFill>
                <a:srgbClr val="17375E"/>
              </a:solidFill>
            </a:endParaRPr>
          </a:p>
          <a:p>
            <a:pPr eaLnBrk="1" hangingPunct="1">
              <a:spcBef>
                <a:spcPct val="0"/>
              </a:spcBef>
              <a:buFontTx/>
              <a:buNone/>
            </a:pPr>
            <a:endParaRPr lang="tr-TR" altLang="tr-TR" sz="2000" b="1" dirty="0">
              <a:solidFill>
                <a:srgbClr val="17375E"/>
              </a:solidFill>
            </a:endParaRPr>
          </a:p>
          <a:p>
            <a:pPr eaLnBrk="1" hangingPunct="1">
              <a:spcBef>
                <a:spcPct val="0"/>
              </a:spcBef>
              <a:buFontTx/>
              <a:buNone/>
            </a:pPr>
            <a:endParaRPr lang="tr-TR" altLang="tr-TR" sz="2000" b="1" dirty="0">
              <a:solidFill>
                <a:srgbClr val="17375E"/>
              </a:solidFill>
            </a:endParaRPr>
          </a:p>
          <a:p>
            <a:pPr eaLnBrk="1" hangingPunct="1">
              <a:spcBef>
                <a:spcPct val="0"/>
              </a:spcBef>
              <a:buFontTx/>
              <a:buNone/>
            </a:pPr>
            <a:endParaRPr lang="tr-TR" altLang="tr-TR" sz="2000" b="1" dirty="0">
              <a:solidFill>
                <a:srgbClr val="17375E"/>
              </a:solidFill>
            </a:endParaRPr>
          </a:p>
          <a:p>
            <a:pPr eaLnBrk="1" hangingPunct="1">
              <a:spcBef>
                <a:spcPct val="0"/>
              </a:spcBef>
              <a:buFontTx/>
              <a:buNone/>
            </a:pPr>
            <a:r>
              <a:rPr lang="tr-TR" altLang="tr-TR" sz="2000" b="1" dirty="0"/>
              <a:t>                          Ali LALOĞLU</a:t>
            </a:r>
          </a:p>
          <a:p>
            <a:pPr eaLnBrk="1" hangingPunct="1">
              <a:spcBef>
                <a:spcPct val="0"/>
              </a:spcBef>
              <a:buFontTx/>
              <a:buNone/>
            </a:pPr>
            <a:r>
              <a:rPr lang="tr-TR" altLang="tr-TR" sz="1600" b="1" dirty="0"/>
              <a:t>Artvin Çevre, Şehircilik ve İklim Değişikliği İl Müdür V.</a:t>
            </a:r>
          </a:p>
        </p:txBody>
      </p:sp>
      <p:pic>
        <p:nvPicPr>
          <p:cNvPr id="86021" name="6 Resim" descr="Logo Sun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65177"/>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393374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63750" y="908051"/>
            <a:ext cx="8229600" cy="504825"/>
          </a:xfrm>
        </p:spPr>
        <p:txBody>
          <a:bodyPr/>
          <a:lstStyle/>
          <a:p>
            <a:pPr eaLnBrk="1" hangingPunct="1"/>
            <a:r>
              <a:rPr lang="tr-TR" altLang="tr-TR" sz="2200" b="1">
                <a:solidFill>
                  <a:srgbClr val="0000FF"/>
                </a:solidFill>
                <a:cs typeface="Times New Roman" panose="02020603050405020304" pitchFamily="18" charset="0"/>
              </a:rPr>
              <a:t>İDARİ BİNA- SOSYAL TESİS-LOJMANLAR</a:t>
            </a:r>
          </a:p>
        </p:txBody>
      </p:sp>
      <p:pic>
        <p:nvPicPr>
          <p:cNvPr id="10244" name="Picture 5" descr="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401" y="6251575"/>
            <a:ext cx="16938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3700" y="1484314"/>
            <a:ext cx="37973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64" y="3786189"/>
            <a:ext cx="36925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https://webdosya.csb.gov.tr/db/artvin/icerikler/-dar--b-na--8230-20180713135036_840_504-20201026131625.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4" descr="https://webdosya.csb.gov.tr/db/artvin/icerikler/-dar--b-na--8230-20180713135036_840_504-20201026131625.jpg"/>
          <p:cNvSpPr>
            <a:spLocks noChangeAspect="1" noChangeArrowheads="1"/>
          </p:cNvSpPr>
          <p:nvPr/>
        </p:nvSpPr>
        <p:spPr bwMode="auto">
          <a:xfrm>
            <a:off x="176212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Resim 3"/>
          <p:cNvPicPr>
            <a:picLocks noChangeAspect="1"/>
          </p:cNvPicPr>
          <p:nvPr/>
        </p:nvPicPr>
        <p:blipFill>
          <a:blip r:embed="rId5"/>
          <a:stretch>
            <a:fillRect/>
          </a:stretch>
        </p:blipFill>
        <p:spPr>
          <a:xfrm>
            <a:off x="1679575" y="1484313"/>
            <a:ext cx="4900640" cy="4464050"/>
          </a:xfrm>
          <a:prstGeom prst="rect">
            <a:avLst/>
          </a:prstGeom>
        </p:spPr>
      </p:pic>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626" y="124160"/>
            <a:ext cx="1334374" cy="1288716"/>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7943" y="124160"/>
            <a:ext cx="2279560" cy="674329"/>
          </a:xfrm>
          <a:prstGeom prst="rect">
            <a:avLst/>
          </a:prstGeom>
        </p:spPr>
      </p:pic>
    </p:spTree>
    <p:extLst>
      <p:ext uri="{BB962C8B-B14F-4D97-AF65-F5344CB8AC3E}">
        <p14:creationId xmlns:p14="http://schemas.microsoft.com/office/powerpoint/2010/main" val="12976656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TotalTime>
  <Words>7078</Words>
  <Application>Microsoft Office PowerPoint</Application>
  <PresentationFormat>Geniş ekran</PresentationFormat>
  <Paragraphs>1654</Paragraphs>
  <Slides>84</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84</vt:i4>
      </vt:variant>
    </vt:vector>
  </HeadingPairs>
  <TitlesOfParts>
    <vt:vector size="92" baseType="lpstr">
      <vt:lpstr>Arial</vt:lpstr>
      <vt:lpstr>Baskerville Old Face</vt:lpstr>
      <vt:lpstr>Calibri</vt:lpstr>
      <vt:lpstr>Calibri Light</vt:lpstr>
      <vt:lpstr>Times New Roman</vt:lpstr>
      <vt:lpstr>Wingdings</vt:lpstr>
      <vt:lpstr>Wingdings 2</vt:lpstr>
      <vt:lpstr>Office Teması</vt:lpstr>
      <vt:lpstr>PowerPoint Sunusu</vt:lpstr>
      <vt:lpstr>T.C. ARTVİN VALİLİĞİ ÇEVRE, ŞEHİRCİLİK VE İKLİM DEĞİŞİKLİĞİ  İL MÜDÜRLÜĞÜ</vt:lpstr>
      <vt:lpstr>PowerPoint Sunusu</vt:lpstr>
      <vt:lpstr>PowerPoint Sunusu</vt:lpstr>
      <vt:lpstr>PowerPoint Sunusu</vt:lpstr>
      <vt:lpstr>PowerPoint Sunusu</vt:lpstr>
      <vt:lpstr>PowerPoint Sunusu</vt:lpstr>
      <vt:lpstr>İDARİ BİNA- SOSYAL TESİS-LOJMANLAR</vt:lpstr>
      <vt:lpstr>İDARİ BİNA- SOSYAL TESİS-LOJMANLAR</vt:lpstr>
      <vt:lpstr>ARAÇLAR</vt:lpstr>
      <vt:lpstr>ARAÇLAR</vt:lpstr>
      <vt:lpstr>ŞUBE FAALİYETLERİMİZ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Mehmet Ünsal Altınbaş</dc:creator>
  <cp:lastModifiedBy>Haluk Kazan</cp:lastModifiedBy>
  <cp:revision>95</cp:revision>
  <dcterms:created xsi:type="dcterms:W3CDTF">2022-06-29T08:56:01Z</dcterms:created>
  <dcterms:modified xsi:type="dcterms:W3CDTF">2023-10-30T13:06:21Z</dcterms:modified>
</cp:coreProperties>
</file>