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1"/>
  </p:notesMasterIdLst>
  <p:handoutMasterIdLst>
    <p:handoutMasterId r:id="rId62"/>
  </p:handoutMasterIdLst>
  <p:sldIdLst>
    <p:sldId id="1061" r:id="rId2"/>
    <p:sldId id="257" r:id="rId3"/>
    <p:sldId id="945" r:id="rId4"/>
    <p:sldId id="953" r:id="rId5"/>
    <p:sldId id="816" r:id="rId6"/>
    <p:sldId id="1677" r:id="rId7"/>
    <p:sldId id="1508" r:id="rId8"/>
    <p:sldId id="1707" r:id="rId9"/>
    <p:sldId id="1710" r:id="rId10"/>
    <p:sldId id="1709" r:id="rId11"/>
    <p:sldId id="1715" r:id="rId12"/>
    <p:sldId id="1712" r:id="rId13"/>
    <p:sldId id="1716" r:id="rId14"/>
    <p:sldId id="1718" r:id="rId15"/>
    <p:sldId id="1721" r:id="rId16"/>
    <p:sldId id="1717" r:id="rId17"/>
    <p:sldId id="1767" r:id="rId18"/>
    <p:sldId id="1719" r:id="rId19"/>
    <p:sldId id="1768" r:id="rId20"/>
    <p:sldId id="1713" r:id="rId21"/>
    <p:sldId id="1769" r:id="rId22"/>
    <p:sldId id="1776" r:id="rId23"/>
    <p:sldId id="1724" r:id="rId24"/>
    <p:sldId id="1725" r:id="rId25"/>
    <p:sldId id="1729" r:id="rId26"/>
    <p:sldId id="1774" r:id="rId27"/>
    <p:sldId id="1731" r:id="rId28"/>
    <p:sldId id="1730" r:id="rId29"/>
    <p:sldId id="1720" r:id="rId30"/>
    <p:sldId id="1732" r:id="rId31"/>
    <p:sldId id="1734" r:id="rId32"/>
    <p:sldId id="1735" r:id="rId33"/>
    <p:sldId id="1736" r:id="rId34"/>
    <p:sldId id="1737" r:id="rId35"/>
    <p:sldId id="1738" r:id="rId36"/>
    <p:sldId id="1714" r:id="rId37"/>
    <p:sldId id="1742" r:id="rId38"/>
    <p:sldId id="1740" r:id="rId39"/>
    <p:sldId id="1743" r:id="rId40"/>
    <p:sldId id="1741" r:id="rId41"/>
    <p:sldId id="1744" r:id="rId42"/>
    <p:sldId id="1745" r:id="rId43"/>
    <p:sldId id="1746" r:id="rId44"/>
    <p:sldId id="1747" r:id="rId45"/>
    <p:sldId id="1748" r:id="rId46"/>
    <p:sldId id="1749" r:id="rId47"/>
    <p:sldId id="1751" r:id="rId48"/>
    <p:sldId id="1775" r:id="rId49"/>
    <p:sldId id="1753" r:id="rId50"/>
    <p:sldId id="1758" r:id="rId51"/>
    <p:sldId id="1755" r:id="rId52"/>
    <p:sldId id="1761" r:id="rId53"/>
    <p:sldId id="1756" r:id="rId54"/>
    <p:sldId id="1757" r:id="rId55"/>
    <p:sldId id="1770" r:id="rId56"/>
    <p:sldId id="1772" r:id="rId57"/>
    <p:sldId id="1759" r:id="rId58"/>
    <p:sldId id="1760" r:id="rId59"/>
    <p:sldId id="1766" r:id="rId60"/>
  </p:sldIdLst>
  <p:sldSz cx="9144000" cy="6858000" type="screen4x3"/>
  <p:notesSz cx="6797675" cy="992822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__Kapak &amp; Giriş" id="{02BD9DAB-3F17-428D-A78A-B3FE24FF390F}">
          <p14:sldIdLst>
            <p14:sldId id="1061"/>
            <p14:sldId id="257"/>
            <p14:sldId id="945"/>
            <p14:sldId id="953"/>
          </p14:sldIdLst>
        </p14:section>
        <p14:section name="B__Kuruluş ve Görevler" id="{D8EA40ED-2CC5-41C0-9F5F-D2391F4A903A}">
          <p14:sldIdLst>
            <p14:sldId id="816"/>
            <p14:sldId id="1677"/>
            <p14:sldId id="1508"/>
          </p14:sldIdLst>
        </p14:section>
        <p14:section name="C_S01__Altyapı &amp; Kentsel Dönüşüm" id="{AD2F4BB3-7471-4393-B3BC-BC8EA2A5455A}">
          <p14:sldIdLst>
            <p14:sldId id="1707"/>
            <p14:sldId id="1710"/>
            <p14:sldId id="1709"/>
            <p14:sldId id="1715"/>
            <p14:sldId id="1712"/>
          </p14:sldIdLst>
        </p14:section>
        <p14:section name="C_S02__Yapı Denetim" id="{45AA11CF-DBF1-4111-BF61-74BFC3544857}">
          <p14:sldIdLst>
            <p14:sldId id="1716"/>
            <p14:sldId id="1718"/>
            <p14:sldId id="1721"/>
          </p14:sldIdLst>
        </p14:section>
        <p14:section name="C_S03__PROJE VE YAPIM" id="{5427DCDE-16E2-4000-9FA5-9AC7FB106572}">
          <p14:sldIdLst>
            <p14:sldId id="1717"/>
            <p14:sldId id="1767"/>
            <p14:sldId id="1719"/>
            <p14:sldId id="1768"/>
          </p14:sldIdLst>
        </p14:section>
        <p14:section name="C_S05__Yapı Malzemeleri" id="{07B8CDD8-00FC-4E9C-8762-91E7237387E9}">
          <p14:sldIdLst>
            <p14:sldId id="1713"/>
            <p14:sldId id="1769"/>
            <p14:sldId id="1776"/>
            <p14:sldId id="1724"/>
          </p14:sldIdLst>
        </p14:section>
        <p14:section name="C_S06__İmar &amp; Planlama" id="{3ECCD473-2EF9-41BD-8323-991B009D1728}">
          <p14:sldIdLst>
            <p14:sldId id="1725"/>
            <p14:sldId id="1729"/>
            <p14:sldId id="1774"/>
            <p14:sldId id="1731"/>
            <p14:sldId id="1730"/>
          </p14:sldIdLst>
        </p14:section>
        <p14:section name="C_S08__ÇED" id="{B491322D-5554-46EF-A54B-6BF925D39598}">
          <p14:sldIdLst>
            <p14:sldId id="1720"/>
            <p14:sldId id="1732"/>
            <p14:sldId id="1734"/>
            <p14:sldId id="1735"/>
          </p14:sldIdLst>
        </p14:section>
        <p14:section name="C_S09__Çevre İzinleri" id="{A00B5994-0D31-45F3-89DA-821225692F4E}">
          <p14:sldIdLst>
            <p14:sldId id="1736"/>
            <p14:sldId id="1737"/>
            <p14:sldId id="1738"/>
            <p14:sldId id="1714"/>
          </p14:sldIdLst>
        </p14:section>
        <p14:section name="Çevre Yönetimi ve Denetimi" id="{5777191E-8292-4021-98AD-73B3E8BA9B2F}">
          <p14:sldIdLst>
            <p14:sldId id="1742"/>
            <p14:sldId id="1740"/>
            <p14:sldId id="1743"/>
            <p14:sldId id="1741"/>
            <p14:sldId id="1744"/>
            <p14:sldId id="1745"/>
          </p14:sldIdLst>
        </p14:section>
        <p14:section name="C_S11__TVK" id="{A2E6A4BB-5664-4781-B441-83154FDB9864}">
          <p14:sldIdLst>
            <p14:sldId id="1746"/>
            <p14:sldId id="1747"/>
            <p14:sldId id="1748"/>
            <p14:sldId id="1749"/>
            <p14:sldId id="1751"/>
            <p14:sldId id="1775"/>
          </p14:sldIdLst>
        </p14:section>
        <p14:section name="C_S13__Kooperatif" id="{AE8569DF-0144-40FC-8DF9-BB9FCB86FC33}">
          <p14:sldIdLst>
            <p14:sldId id="1753"/>
            <p14:sldId id="1758"/>
            <p14:sldId id="1755"/>
          </p14:sldIdLst>
        </p14:section>
        <p14:section name="Yerel Yönetimler" id="{9CBBA486-B935-4D05-B641-67F9FCA5158A}">
          <p14:sldIdLst>
            <p14:sldId id="1761"/>
            <p14:sldId id="1756"/>
            <p14:sldId id="1757"/>
          </p14:sldIdLst>
        </p14:section>
        <p14:section name="Afet Koordinasyon" id="{FB27D5AE-A86A-42BF-91DB-87A8109945C0}">
          <p14:sldIdLst>
            <p14:sldId id="1770"/>
            <p14:sldId id="1772"/>
          </p14:sldIdLst>
        </p14:section>
        <p14:section name="Milli Emlak" id="{3941C790-1512-4A32-9321-81A5A2355FF5}">
          <p14:sldIdLst>
            <p14:sldId id="1759"/>
            <p14:sldId id="1760"/>
          </p14:sldIdLst>
        </p14:section>
        <p14:section name="Çalışmalar" id="{B50E11D1-0F20-4771-9F8A-BFA1D0AED697}">
          <p14:sldIdLst>
            <p14:sldId id="1766"/>
          </p14:sldIdLst>
        </p14:section>
        <p14:section name="E__Bitiş" id="{1EACB802-7E8C-4E40-A670-2ADD2563A79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1E1E"/>
    <a:srgbClr val="C0504D"/>
    <a:srgbClr val="C61919"/>
    <a:srgbClr val="C61616"/>
    <a:srgbClr val="EBABAB"/>
    <a:srgbClr val="EA5858"/>
    <a:srgbClr val="C71B1B"/>
    <a:srgbClr val="FEF8F8"/>
    <a:srgbClr val="F4E9E9"/>
    <a:srgbClr val="FA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2634" autoAdjust="0"/>
  </p:normalViewPr>
  <p:slideViewPr>
    <p:cSldViewPr>
      <p:cViewPr varScale="1">
        <p:scale>
          <a:sx n="107" d="100"/>
          <a:sy n="107" d="100"/>
        </p:scale>
        <p:origin x="1596" y="78"/>
      </p:cViewPr>
      <p:guideLst>
        <p:guide orient="horz" pos="2160"/>
        <p:guide pos="2880"/>
      </p:guideLst>
    </p:cSldViewPr>
  </p:slideViewPr>
  <p:outlineViewPr>
    <p:cViewPr>
      <p:scale>
        <a:sx n="33" d="100"/>
        <a:sy n="33" d="100"/>
      </p:scale>
      <p:origin x="0" y="4866"/>
    </p:cViewPr>
  </p:outlineViewPr>
  <p:notesTextViewPr>
    <p:cViewPr>
      <p:scale>
        <a:sx n="66" d="100"/>
        <a:sy n="66" d="100"/>
      </p:scale>
      <p:origin x="0" y="0"/>
    </p:cViewPr>
  </p:notesTextViewPr>
  <p:sorterViewPr>
    <p:cViewPr>
      <p:scale>
        <a:sx n="100" d="100"/>
        <a:sy n="100" d="100"/>
      </p:scale>
      <p:origin x="0" y="1386"/>
    </p:cViewPr>
  </p:sorterViewPr>
  <p:notesViewPr>
    <p:cSldViewPr>
      <p:cViewPr varScale="1">
        <p:scale>
          <a:sx n="48" d="100"/>
          <a:sy n="48" d="100"/>
        </p:scale>
        <p:origin x="-2928" y="-114"/>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1293384096758631"/>
          <c:y val="0.24809800662988099"/>
          <c:w val="0.41081832913995858"/>
          <c:h val="0.75190199337011898"/>
        </c:manualLayout>
      </c:layout>
      <c:pieChart>
        <c:varyColors val="1"/>
        <c:ser>
          <c:idx val="0"/>
          <c:order val="0"/>
          <c:tx>
            <c:strRef>
              <c:f>Sayfa1!$B$1</c:f>
              <c:strCache>
                <c:ptCount val="1"/>
                <c:pt idx="0">
                  <c:v>Satışlar</c:v>
                </c:pt>
              </c:strCache>
            </c:strRef>
          </c:tx>
          <c:spPr>
            <a:effectLst>
              <a:innerShdw blurRad="63500" dist="50800" dir="2700000">
                <a:schemeClr val="tx1">
                  <a:alpha val="50000"/>
                </a:schemeClr>
              </a:innerShdw>
              <a:softEdge rad="50800"/>
            </a:effectLst>
            <a:scene3d>
              <a:camera prst="orthographicFront"/>
              <a:lightRig rig="threePt" dir="t"/>
            </a:scene3d>
            <a:sp3d>
              <a:bevelT/>
              <a:bevelB w="107950" prst="softRound"/>
            </a:sp3d>
          </c:spPr>
          <c:dPt>
            <c:idx val="0"/>
            <c:bubble3D val="0"/>
            <c:spPr>
              <a:solidFill>
                <a:schemeClr val="accent2">
                  <a:tint val="65000"/>
                </a:schemeClr>
              </a:solidFill>
              <a:ln w="19050">
                <a:solidFill>
                  <a:schemeClr val="lt1"/>
                </a:solidFill>
              </a:ln>
              <a:effectLst>
                <a:innerShdw blurRad="63500" dist="50800" dir="2700000">
                  <a:schemeClr val="tx1">
                    <a:alpha val="50000"/>
                  </a:schemeClr>
                </a:innerShdw>
                <a:softEdge rad="50800"/>
              </a:effectLst>
              <a:scene3d>
                <a:camera prst="orthographicFront"/>
                <a:lightRig rig="threePt" dir="t"/>
              </a:scene3d>
              <a:sp3d>
                <a:bevelT/>
                <a:bevelB w="107950" prst="softRound"/>
              </a:sp3d>
            </c:spPr>
            <c:extLst>
              <c:ext xmlns:c16="http://schemas.microsoft.com/office/drawing/2014/chart" uri="{C3380CC4-5D6E-409C-BE32-E72D297353CC}">
                <c16:uniqueId val="{00000001-19F0-4B03-8982-4140188BA8C6}"/>
              </c:ext>
            </c:extLst>
          </c:dPt>
          <c:dPt>
            <c:idx val="1"/>
            <c:bubble3D val="0"/>
            <c:spPr>
              <a:solidFill>
                <a:schemeClr val="accent2"/>
              </a:solidFill>
              <a:ln w="19050">
                <a:solidFill>
                  <a:schemeClr val="lt1"/>
                </a:solidFill>
              </a:ln>
              <a:effectLst>
                <a:innerShdw blurRad="63500" dist="50800" dir="2700000">
                  <a:schemeClr val="tx1">
                    <a:alpha val="50000"/>
                  </a:schemeClr>
                </a:innerShdw>
                <a:softEdge rad="50800"/>
              </a:effectLst>
              <a:scene3d>
                <a:camera prst="orthographicFront"/>
                <a:lightRig rig="threePt" dir="t"/>
              </a:scene3d>
              <a:sp3d>
                <a:bevelT/>
                <a:bevelB w="107950" prst="softRound"/>
              </a:sp3d>
            </c:spPr>
            <c:extLst>
              <c:ext xmlns:c16="http://schemas.microsoft.com/office/drawing/2014/chart" uri="{C3380CC4-5D6E-409C-BE32-E72D297353CC}">
                <c16:uniqueId val="{00000002-19F0-4B03-8982-4140188BA8C6}"/>
              </c:ext>
            </c:extLst>
          </c:dPt>
          <c:dPt>
            <c:idx val="2"/>
            <c:bubble3D val="0"/>
            <c:spPr>
              <a:solidFill>
                <a:schemeClr val="accent2">
                  <a:shade val="65000"/>
                </a:schemeClr>
              </a:solidFill>
              <a:ln w="19050">
                <a:solidFill>
                  <a:schemeClr val="lt1"/>
                </a:solidFill>
              </a:ln>
              <a:effectLst>
                <a:innerShdw blurRad="63500" dist="50800" dir="2700000">
                  <a:schemeClr val="tx1">
                    <a:alpha val="50000"/>
                  </a:schemeClr>
                </a:innerShdw>
                <a:softEdge rad="50800"/>
              </a:effectLst>
              <a:scene3d>
                <a:camera prst="orthographicFront"/>
                <a:lightRig rig="threePt" dir="t"/>
              </a:scene3d>
              <a:sp3d>
                <a:bevelT/>
                <a:bevelB w="107950" prst="softRound"/>
              </a:sp3d>
            </c:spPr>
            <c:extLst>
              <c:ext xmlns:c16="http://schemas.microsoft.com/office/drawing/2014/chart" uri="{C3380CC4-5D6E-409C-BE32-E72D297353CC}">
                <c16:uniqueId val="{00000003-19F0-4B03-8982-4140188BA8C6}"/>
              </c:ext>
            </c:extLst>
          </c:dPt>
          <c:dLbls>
            <c:dLbl>
              <c:idx val="0"/>
              <c:layout>
                <c:manualLayout>
                  <c:x val="-0.16429465353522812"/>
                  <c:y val="-0.11580585496086283"/>
                </c:manualLayout>
              </c:layout>
              <c:tx>
                <c:rich>
                  <a:bodyPr rot="0" spcFirstLastPara="1" vertOverflow="overflow" horzOverflow="overflow" vert="horz" wrap="square" lIns="38100" tIns="19050" rIns="38100" bIns="19050" anchor="ctr" anchorCtr="1">
                    <a:noAutofit/>
                  </a:bodyPr>
                  <a:lstStyle/>
                  <a:p>
                    <a:pPr>
                      <a:defRPr sz="1100" b="1" i="0" u="none" strike="noStrike" kern="1200" baseline="0">
                        <a:ln w="0">
                          <a:noFill/>
                          <a:miter lim="800000"/>
                        </a:ln>
                        <a:solidFill>
                          <a:schemeClr val="tx1"/>
                        </a:solidFill>
                        <a:latin typeface="Calibri" panose="020F0502020204030204" pitchFamily="34" charset="0"/>
                        <a:ea typeface="+mn-ea"/>
                        <a:cs typeface="Calibri" panose="020F0502020204030204" pitchFamily="34" charset="0"/>
                      </a:defRPr>
                    </a:pPr>
                    <a:r>
                      <a:rPr lang="en-US" baseline="0" smtClean="0"/>
                      <a:t>TÜRKİYE GENELİ</a:t>
                    </a:r>
                    <a:r>
                      <a:rPr lang="en-US" baseline="0" dirty="0"/>
                      <a:t>
</a:t>
                    </a:r>
                    <a:fld id="{808AB935-82C7-4C0E-AAAE-B43043478578}" type="PERCENTAGE">
                      <a:rPr lang="en-US" baseline="0"/>
                      <a:pPr>
                        <a:defRPr sz="1100" b="1">
                          <a:ln w="0">
                            <a:noFill/>
                            <a:miter lim="800000"/>
                          </a:ln>
                          <a:solidFill>
                            <a:schemeClr val="tx1"/>
                          </a:solidFill>
                          <a:latin typeface="Calibri" panose="020F0502020204030204" pitchFamily="34" charset="0"/>
                          <a:cs typeface="Calibri" panose="020F0502020204030204" pitchFamily="34" charset="0"/>
                        </a:defRPr>
                      </a:pPr>
                      <a:t>[YÜZDE]</a:t>
                    </a:fld>
                    <a:endParaRPr lang="en-US" baseline="0" dirty="0"/>
                  </a:p>
                </c:rich>
              </c:tx>
              <c:spPr>
                <a:noFill/>
                <a:ln>
                  <a:noFill/>
                </a:ln>
                <a:effectLst>
                  <a:softEdge rad="101600"/>
                </a:effectLst>
              </c:spPr>
              <c:txPr>
                <a:bodyPr rot="0" spcFirstLastPara="1" vertOverflow="overflow" horzOverflow="overflow" vert="horz" wrap="square" lIns="38100" tIns="19050" rIns="38100" bIns="19050" anchor="ctr" anchorCtr="1">
                  <a:noAutofit/>
                </a:bodyPr>
                <a:lstStyle/>
                <a:p>
                  <a:pPr>
                    <a:defRPr sz="1100" b="1" i="0" u="none" strike="noStrike" kern="1200" baseline="0">
                      <a:ln w="0">
                        <a:noFill/>
                        <a:miter lim="800000"/>
                      </a:ln>
                      <a:solidFill>
                        <a:schemeClr val="tx1"/>
                      </a:solidFill>
                      <a:latin typeface="Calibri" panose="020F0502020204030204" pitchFamily="34" charset="0"/>
                      <a:ea typeface="+mn-ea"/>
                      <a:cs typeface="Calibri" panose="020F0502020204030204" pitchFamily="34" charset="0"/>
                    </a:defRPr>
                  </a:pPr>
                  <a:endParaRPr lang="tr-TR"/>
                </a:p>
              </c:txPr>
              <c:dLblPos val="bestFit"/>
              <c:showLegendKey val="0"/>
              <c:showVal val="0"/>
              <c:showCatName val="1"/>
              <c:showSerName val="0"/>
              <c:showPercent val="1"/>
              <c:showBubbleSize val="0"/>
              <c:extLst>
                <c:ext xmlns:c15="http://schemas.microsoft.com/office/drawing/2012/chart" uri="{CE6537A1-D6FC-4f65-9D91-7224C49458BB}">
                  <c15:layout>
                    <c:manualLayout>
                      <c:w val="0.26416488854179598"/>
                      <c:h val="0.20609482826660627"/>
                    </c:manualLayout>
                  </c15:layout>
                  <c15:dlblFieldTable/>
                  <c15:showDataLabelsRange val="0"/>
                </c:ext>
                <c:ext xmlns:c16="http://schemas.microsoft.com/office/drawing/2014/chart" uri="{C3380CC4-5D6E-409C-BE32-E72D297353CC}">
                  <c16:uniqueId val="{00000001-19F0-4B03-8982-4140188BA8C6}"/>
                </c:ext>
              </c:extLst>
            </c:dLbl>
            <c:dLbl>
              <c:idx val="1"/>
              <c:layout>
                <c:manualLayout>
                  <c:x val="0.15418568688446377"/>
                  <c:y val="0.20499003126168885"/>
                </c:manualLayout>
              </c:layout>
              <c:spPr>
                <a:noFill/>
                <a:ln>
                  <a:noFill/>
                </a:ln>
                <a:effectLst>
                  <a:softEdge rad="101600"/>
                </a:effectLst>
              </c:spPr>
              <c:txPr>
                <a:bodyPr rot="0" spcFirstLastPara="1" vertOverflow="overflow" horzOverflow="overflow" vert="horz" wrap="square" lIns="38100" tIns="19050" rIns="38100" bIns="19050" anchor="ctr" anchorCtr="1">
                  <a:spAutoFit/>
                </a:bodyPr>
                <a:lstStyle/>
                <a:p>
                  <a:pPr>
                    <a:defRPr sz="1100" b="1" i="0" u="none" strike="noStrike" kern="1200" baseline="0">
                      <a:ln w="0">
                        <a:noFill/>
                        <a:miter lim="800000"/>
                      </a:ln>
                      <a:solidFill>
                        <a:prstClr val="black"/>
                      </a:solidFill>
                      <a:latin typeface="Calibri" panose="020F0502020204030204" pitchFamily="34" charset="0"/>
                      <a:ea typeface="+mn-ea"/>
                      <a:cs typeface="Calibri" panose="020F0502020204030204" pitchFamily="34" charset="0"/>
                    </a:defRPr>
                  </a:pPr>
                  <a:endParaRPr lang="tr-TR"/>
                </a:p>
              </c:txPr>
              <c:dLblPos val="bestFit"/>
              <c:showLegendKey val="0"/>
              <c:showVal val="0"/>
              <c:showCatName val="1"/>
              <c:showSerName val="0"/>
              <c:showPercent val="1"/>
              <c:showBubbleSize val="0"/>
              <c:extLst>
                <c:ext xmlns:c15="http://schemas.microsoft.com/office/drawing/2012/chart" uri="{CE6537A1-D6FC-4f65-9D91-7224C49458BB}">
                  <c15:layout>
                    <c:manualLayout>
                      <c:w val="0.24861584291544575"/>
                      <c:h val="0.14218459853667051"/>
                    </c:manualLayout>
                  </c15:layout>
                </c:ext>
                <c:ext xmlns:c16="http://schemas.microsoft.com/office/drawing/2014/chart" uri="{C3380CC4-5D6E-409C-BE32-E72D297353CC}">
                  <c16:uniqueId val="{00000002-19F0-4B03-8982-4140188BA8C6}"/>
                </c:ext>
              </c:extLst>
            </c:dLbl>
            <c:spPr>
              <a:noFill/>
              <a:ln>
                <a:noFill/>
              </a:ln>
              <a:effectLst>
                <a:softEdge rad="101600"/>
              </a:effectLst>
            </c:spPr>
            <c:txPr>
              <a:bodyPr rot="0" spcFirstLastPara="1" vertOverflow="overflow" horzOverflow="overflow" vert="horz" wrap="square" lIns="38100" tIns="19050" rIns="38100" bIns="19050" anchor="ctr" anchorCtr="1">
                <a:spAutoFit/>
              </a:bodyPr>
              <a:lstStyle/>
              <a:p>
                <a:pPr>
                  <a:defRPr sz="1100" b="1" i="0" u="none" strike="noStrike" kern="1200" baseline="0">
                    <a:ln w="0">
                      <a:noFill/>
                      <a:miter lim="800000"/>
                    </a:ln>
                    <a:solidFill>
                      <a:schemeClr val="tx1"/>
                    </a:solidFill>
                    <a:latin typeface="Calibri" panose="020F0502020204030204" pitchFamily="34" charset="0"/>
                    <a:ea typeface="+mn-ea"/>
                    <a:cs typeface="Calibri" panose="020F0502020204030204" pitchFamily="34" charset="0"/>
                  </a:defRPr>
                </a:pPr>
                <a:endParaRPr lang="tr-TR"/>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Sayfa1!$A$2:$A$4</c:f>
              <c:strCache>
                <c:ptCount val="3"/>
                <c:pt idx="0">
                  <c:v>TÜRKİYE GENELİNDE</c:v>
                </c:pt>
                <c:pt idx="1">
                  <c:v>ANKARA</c:v>
                </c:pt>
                <c:pt idx="2">
                  <c:v>DENETLENEN TOPLAM ALAN (m²)</c:v>
                </c:pt>
              </c:strCache>
            </c:strRef>
          </c:cat>
          <c:val>
            <c:numRef>
              <c:f>Sayfa1!$B$2:$B$4</c:f>
              <c:numCache>
                <c:formatCode>#,##0</c:formatCode>
                <c:ptCount val="3"/>
                <c:pt idx="0">
                  <c:v>785868723</c:v>
                </c:pt>
                <c:pt idx="1">
                  <c:v>75860774</c:v>
                </c:pt>
              </c:numCache>
            </c:numRef>
          </c:val>
          <c:extLst>
            <c:ext xmlns:c16="http://schemas.microsoft.com/office/drawing/2014/chart" uri="{C3380CC4-5D6E-409C-BE32-E72D297353CC}">
              <c16:uniqueId val="{00000000-19F0-4B03-8982-4140188BA8C6}"/>
            </c:ext>
          </c:extLst>
        </c:ser>
        <c:dLbls>
          <c:dLblPos val="ctr"/>
          <c:showLegendKey val="0"/>
          <c:showVal val="0"/>
          <c:showCatName val="0"/>
          <c:showSerName val="0"/>
          <c:showPercent val="1"/>
          <c:showBubbleSize val="0"/>
          <c:showLeaderLines val="0"/>
        </c:dLbls>
        <c:firstSliceAng val="357"/>
      </c:pie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DE431-2AD5-430D-BA42-9F67CFFFFEF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F6AE79CD-83C4-44F0-924F-CC27244806E5}">
      <dgm:prSet phldrT="[Metin]" custT="1"/>
      <dgm:spPr>
        <a:solidFill>
          <a:srgbClr val="D91116"/>
        </a:solidFill>
      </dgm:spPr>
      <dgm:t>
        <a:bodyPr/>
        <a:lstStyle/>
        <a:p>
          <a:r>
            <a:rPr lang="tr-TR" sz="1600" b="1" dirty="0"/>
            <a:t>Türkmen HACIHALİLOĞLU</a:t>
          </a:r>
        </a:p>
        <a:p>
          <a:r>
            <a:rPr lang="tr-TR" sz="1600" b="0" dirty="0"/>
            <a:t>İl Müdürü V.</a:t>
          </a:r>
        </a:p>
      </dgm:t>
    </dgm:pt>
    <dgm:pt modelId="{3707626D-04D0-4945-8FBF-AC2864635D25}" type="parTrans" cxnId="{C20CF67B-AAA2-410A-B135-E9D6BF94EDA8}">
      <dgm:prSet/>
      <dgm:spPr/>
      <dgm:t>
        <a:bodyPr/>
        <a:lstStyle/>
        <a:p>
          <a:endParaRPr lang="tr-TR"/>
        </a:p>
      </dgm:t>
    </dgm:pt>
    <dgm:pt modelId="{9D5E66CC-E211-42F6-BADF-9820ECB83062}" type="sibTrans" cxnId="{C20CF67B-AAA2-410A-B135-E9D6BF94EDA8}">
      <dgm:prSet/>
      <dgm:spPr/>
      <dgm:t>
        <a:bodyPr/>
        <a:lstStyle/>
        <a:p>
          <a:endParaRPr lang="tr-TR"/>
        </a:p>
      </dgm:t>
    </dgm:pt>
    <dgm:pt modelId="{3EF7F00A-DA62-4379-A885-EA8283005684}">
      <dgm:prSet phldrT="[Metin]" custT="1"/>
      <dgm:spPr>
        <a:solidFill>
          <a:schemeClr val="accent1">
            <a:lumMod val="50000"/>
          </a:schemeClr>
        </a:solidFill>
        <a:ln>
          <a:solidFill>
            <a:schemeClr val="accent1">
              <a:lumMod val="50000"/>
            </a:schemeClr>
          </a:solidFill>
        </a:ln>
      </dgm:spPr>
      <dgm:t>
        <a:bodyPr/>
        <a:lstStyle/>
        <a:p>
          <a:r>
            <a:rPr lang="tr-TR" sz="1000" b="0" i="0" dirty="0"/>
            <a:t>Sait KARADOĞAN</a:t>
          </a:r>
        </a:p>
        <a:p>
          <a:r>
            <a:rPr lang="tr-TR" sz="1000" b="0" i="0" dirty="0"/>
            <a:t>Müdür Yardımcısı V.</a:t>
          </a:r>
          <a:endParaRPr lang="tr-TR" sz="1000" b="0" dirty="0"/>
        </a:p>
      </dgm:t>
    </dgm:pt>
    <dgm:pt modelId="{42AEF3C0-12E0-4545-98F7-38C73B9303A8}" type="parTrans" cxnId="{9A01F369-B573-4DEE-AA39-8B1F052EDFCC}">
      <dgm:prSet/>
      <dgm:spPr/>
      <dgm:t>
        <a:bodyPr/>
        <a:lstStyle/>
        <a:p>
          <a:endParaRPr lang="tr-TR" sz="2000" b="0"/>
        </a:p>
      </dgm:t>
    </dgm:pt>
    <dgm:pt modelId="{FBDD7D8D-204D-475D-9312-7C50F9531A67}" type="sibTrans" cxnId="{9A01F369-B573-4DEE-AA39-8B1F052EDFCC}">
      <dgm:prSet/>
      <dgm:spPr/>
      <dgm:t>
        <a:bodyPr/>
        <a:lstStyle/>
        <a:p>
          <a:endParaRPr lang="tr-TR"/>
        </a:p>
      </dgm:t>
    </dgm:pt>
    <dgm:pt modelId="{9402C202-C624-4F69-901E-30C83A238D64}">
      <dgm:prSet phldrT="[Metin]" custT="1"/>
      <dgm:spPr>
        <a:solidFill>
          <a:schemeClr val="accent1">
            <a:lumMod val="50000"/>
          </a:schemeClr>
        </a:solidFill>
        <a:ln>
          <a:solidFill>
            <a:schemeClr val="accent1">
              <a:lumMod val="50000"/>
            </a:schemeClr>
          </a:solidFill>
        </a:ln>
      </dgm:spPr>
      <dgm:t>
        <a:bodyPr/>
        <a:lstStyle/>
        <a:p>
          <a:r>
            <a:rPr lang="tr-TR" sz="1000" b="0" dirty="0"/>
            <a:t>Adem KARACİF</a:t>
          </a:r>
        </a:p>
        <a:p>
          <a:r>
            <a:rPr lang="tr-TR" sz="1000" b="0" i="0" dirty="0"/>
            <a:t>Müdür Yardımcısı V.</a:t>
          </a:r>
          <a:endParaRPr lang="tr-TR" sz="1000" b="0" dirty="0"/>
        </a:p>
      </dgm:t>
    </dgm:pt>
    <dgm:pt modelId="{426B75EF-2734-4118-A372-DE7E5F62DDC7}" type="parTrans" cxnId="{79163F52-FB28-4F39-8DFB-9AED43CD09A4}">
      <dgm:prSet/>
      <dgm:spPr/>
      <dgm:t>
        <a:bodyPr/>
        <a:lstStyle/>
        <a:p>
          <a:endParaRPr lang="tr-TR" sz="2000" b="0"/>
        </a:p>
      </dgm:t>
    </dgm:pt>
    <dgm:pt modelId="{6540BC1B-A814-41F2-BE5C-43F129A6A07E}" type="sibTrans" cxnId="{79163F52-FB28-4F39-8DFB-9AED43CD09A4}">
      <dgm:prSet/>
      <dgm:spPr/>
      <dgm:t>
        <a:bodyPr/>
        <a:lstStyle/>
        <a:p>
          <a:endParaRPr lang="tr-TR"/>
        </a:p>
      </dgm:t>
    </dgm:pt>
    <dgm:pt modelId="{9EDDCDC7-FAFB-449E-BA03-2E90D8A485A4}">
      <dgm:prSet phldrT="[Metin]" custT="1"/>
      <dgm:spPr>
        <a:solidFill>
          <a:schemeClr val="accent1">
            <a:lumMod val="50000"/>
          </a:schemeClr>
        </a:solidFill>
        <a:ln>
          <a:solidFill>
            <a:schemeClr val="accent1">
              <a:lumMod val="50000"/>
            </a:schemeClr>
          </a:solidFill>
        </a:ln>
      </dgm:spPr>
      <dgm:t>
        <a:bodyPr/>
        <a:lstStyle/>
        <a:p>
          <a:r>
            <a:rPr lang="tr-TR" sz="1000" b="0" dirty="0"/>
            <a:t>Arzu KÖSE</a:t>
          </a:r>
        </a:p>
        <a:p>
          <a:r>
            <a:rPr lang="tr-TR" sz="1000" b="0" dirty="0"/>
            <a:t>Müdür Yardımcısı</a:t>
          </a:r>
        </a:p>
      </dgm:t>
    </dgm:pt>
    <dgm:pt modelId="{761246EA-FB2F-4F33-BD42-156F9DDB48DC}" type="parTrans" cxnId="{3DF092D2-E128-4814-96C9-0F88E1AA790C}">
      <dgm:prSet/>
      <dgm:spPr/>
      <dgm:t>
        <a:bodyPr/>
        <a:lstStyle/>
        <a:p>
          <a:endParaRPr lang="tr-TR" sz="2000" b="0"/>
        </a:p>
      </dgm:t>
    </dgm:pt>
    <dgm:pt modelId="{9286FBF5-5317-484F-B93D-E4F6C7BD0D8E}" type="sibTrans" cxnId="{3DF092D2-E128-4814-96C9-0F88E1AA790C}">
      <dgm:prSet/>
      <dgm:spPr/>
      <dgm:t>
        <a:bodyPr/>
        <a:lstStyle/>
        <a:p>
          <a:endParaRPr lang="tr-TR"/>
        </a:p>
      </dgm:t>
    </dgm:pt>
    <dgm:pt modelId="{3E5100AC-2632-44FD-BAE3-6C95B1351BA9}">
      <dgm:prSet custT="1"/>
      <dgm:spPr>
        <a:solidFill>
          <a:schemeClr val="accent1">
            <a:lumMod val="50000"/>
          </a:schemeClr>
        </a:solidFill>
        <a:ln>
          <a:solidFill>
            <a:schemeClr val="accent1">
              <a:lumMod val="50000"/>
            </a:schemeClr>
          </a:solidFill>
        </a:ln>
      </dgm:spPr>
      <dgm:t>
        <a:bodyPr/>
        <a:lstStyle/>
        <a:p>
          <a:r>
            <a:rPr lang="tr-TR" sz="1000" b="0" dirty="0"/>
            <a:t>Fatma Sevil BATTAL</a:t>
          </a:r>
        </a:p>
        <a:p>
          <a:r>
            <a:rPr lang="tr-TR" sz="1000" b="0" dirty="0"/>
            <a:t>Müdür Yardımcısı</a:t>
          </a:r>
        </a:p>
      </dgm:t>
    </dgm:pt>
    <dgm:pt modelId="{BF1CADE4-EB9A-4878-A380-6C0A45EA4199}" type="parTrans" cxnId="{B9802D9F-08AB-4027-AF1A-D05373E63422}">
      <dgm:prSet/>
      <dgm:spPr/>
      <dgm:t>
        <a:bodyPr/>
        <a:lstStyle/>
        <a:p>
          <a:endParaRPr lang="tr-TR" sz="2000" b="0"/>
        </a:p>
      </dgm:t>
    </dgm:pt>
    <dgm:pt modelId="{B8414134-2805-4F59-8527-F13674827E8F}" type="sibTrans" cxnId="{B9802D9F-08AB-4027-AF1A-D05373E63422}">
      <dgm:prSet/>
      <dgm:spPr/>
      <dgm:t>
        <a:bodyPr/>
        <a:lstStyle/>
        <a:p>
          <a:endParaRPr lang="tr-TR"/>
        </a:p>
      </dgm:t>
    </dgm:pt>
    <dgm:pt modelId="{913B3EF4-CEB8-4CB5-99E8-B7E4A6AA0B7F}">
      <dgm:prSet custT="1"/>
      <dgm:spPr>
        <a:solidFill>
          <a:schemeClr val="accent2">
            <a:lumMod val="75000"/>
          </a:schemeClr>
        </a:solidFill>
        <a:ln>
          <a:solidFill>
            <a:schemeClr val="accent2">
              <a:lumMod val="75000"/>
            </a:schemeClr>
          </a:solidFill>
        </a:ln>
      </dgm:spPr>
      <dgm:t>
        <a:bodyPr/>
        <a:lstStyle/>
        <a:p>
          <a:r>
            <a:rPr lang="tr-TR" sz="1050" b="1" dirty="0"/>
            <a:t>İbrahim ATAK</a:t>
          </a:r>
        </a:p>
        <a:p>
          <a:r>
            <a:rPr lang="tr-TR" sz="1050" b="0" dirty="0"/>
            <a:t>Başkent Milli Emlak Daire Başkanı V.</a:t>
          </a:r>
        </a:p>
      </dgm:t>
    </dgm:pt>
    <dgm:pt modelId="{FF20A488-6FFA-4297-9E51-E450D1002601}" type="parTrans" cxnId="{97393608-589A-4F94-B98F-CF6BCB7FD87E}">
      <dgm:prSet/>
      <dgm:spPr/>
      <dgm:t>
        <a:bodyPr/>
        <a:lstStyle/>
        <a:p>
          <a:endParaRPr lang="tr-TR" sz="2000" b="0"/>
        </a:p>
      </dgm:t>
    </dgm:pt>
    <dgm:pt modelId="{F4C94142-85C8-4C7C-B30C-1D13E36E28C4}" type="sibTrans" cxnId="{97393608-589A-4F94-B98F-CF6BCB7FD87E}">
      <dgm:prSet/>
      <dgm:spPr/>
      <dgm:t>
        <a:bodyPr/>
        <a:lstStyle/>
        <a:p>
          <a:endParaRPr lang="tr-TR"/>
        </a:p>
      </dgm:t>
    </dgm:pt>
    <dgm:pt modelId="{105E89F5-C533-4A39-880A-12E6D771C556}">
      <dgm:prSet custT="1"/>
      <dgm:spPr>
        <a:solidFill>
          <a:schemeClr val="accent6">
            <a:lumMod val="50000"/>
          </a:schemeClr>
        </a:solidFill>
        <a:ln>
          <a:solidFill>
            <a:schemeClr val="accent6">
              <a:lumMod val="50000"/>
            </a:schemeClr>
          </a:solidFill>
        </a:ln>
      </dgm:spPr>
      <dgm:t>
        <a:bodyPr/>
        <a:lstStyle/>
        <a:p>
          <a:r>
            <a:rPr lang="tr-TR" sz="1050" b="1" dirty="0"/>
            <a:t>Bahar KESKİN SEÇKİN</a:t>
          </a:r>
        </a:p>
        <a:p>
          <a:r>
            <a:rPr lang="tr-TR" sz="1050" b="0" dirty="0"/>
            <a:t>Hukuk Birimi</a:t>
          </a:r>
        </a:p>
      </dgm:t>
    </dgm:pt>
    <dgm:pt modelId="{A4E16A0F-43C8-4065-8802-58559829FBE8}" type="parTrans" cxnId="{435F295D-5623-4B5D-B1C5-C23890AB8681}">
      <dgm:prSet/>
      <dgm:spPr/>
      <dgm:t>
        <a:bodyPr/>
        <a:lstStyle/>
        <a:p>
          <a:endParaRPr lang="tr-TR" sz="2000" b="0"/>
        </a:p>
      </dgm:t>
    </dgm:pt>
    <dgm:pt modelId="{E869BD4C-D51B-478F-A480-5536666B0109}" type="sibTrans" cxnId="{435F295D-5623-4B5D-B1C5-C23890AB8681}">
      <dgm:prSet/>
      <dgm:spPr/>
      <dgm:t>
        <a:bodyPr/>
        <a:lstStyle/>
        <a:p>
          <a:endParaRPr lang="tr-TR"/>
        </a:p>
      </dgm:t>
    </dgm:pt>
    <dgm:pt modelId="{6DE6CB78-BBD0-4107-B0F9-E31896CDF007}">
      <dgm:prSet custT="1"/>
      <dgm:spPr/>
      <dgm:t>
        <a:bodyPr/>
        <a:lstStyle/>
        <a:p>
          <a:r>
            <a:rPr lang="tr-TR" sz="900" b="1" i="0" dirty="0"/>
            <a:t>Ali Rıza GÜLER</a:t>
          </a:r>
        </a:p>
        <a:p>
          <a:r>
            <a:rPr lang="tr-TR" sz="900" b="0" i="0" dirty="0"/>
            <a:t>Proje işlerinden Sorumlu Şube Müdürü</a:t>
          </a:r>
          <a:endParaRPr lang="tr-TR" sz="900" b="0" dirty="0"/>
        </a:p>
      </dgm:t>
    </dgm:pt>
    <dgm:pt modelId="{3FCB61F7-86B7-4310-8EF0-BC3DDD72139F}" type="parTrans" cxnId="{6E99D4FC-A6D2-4E45-BDB3-D8A3DEB6B4ED}">
      <dgm:prSet/>
      <dgm:spPr/>
      <dgm:t>
        <a:bodyPr/>
        <a:lstStyle/>
        <a:p>
          <a:endParaRPr lang="tr-TR" sz="2000" b="0"/>
        </a:p>
      </dgm:t>
    </dgm:pt>
    <dgm:pt modelId="{37B2A4B7-46C9-4ADC-8065-B23E04F27AC4}" type="sibTrans" cxnId="{6E99D4FC-A6D2-4E45-BDB3-D8A3DEB6B4ED}">
      <dgm:prSet/>
      <dgm:spPr/>
      <dgm:t>
        <a:bodyPr/>
        <a:lstStyle/>
        <a:p>
          <a:endParaRPr lang="tr-TR"/>
        </a:p>
      </dgm:t>
    </dgm:pt>
    <dgm:pt modelId="{1F02A558-0172-4D0E-81F0-48EAAFAC1D10}">
      <dgm:prSet custT="1"/>
      <dgm:spPr/>
      <dgm:t>
        <a:bodyPr/>
        <a:lstStyle/>
        <a:p>
          <a:r>
            <a:rPr lang="tr-TR" sz="900" b="1" i="0" dirty="0"/>
            <a:t>Sait KARADOĞAN</a:t>
          </a:r>
        </a:p>
        <a:p>
          <a:r>
            <a:rPr lang="tr-TR" sz="900" b="0" i="0" dirty="0"/>
            <a:t>Yapım 1 – Yapım 2 İşlerinden Sorumlu Şube Müdürü</a:t>
          </a:r>
          <a:endParaRPr lang="tr-TR" sz="900" b="0" dirty="0"/>
        </a:p>
      </dgm:t>
    </dgm:pt>
    <dgm:pt modelId="{84F0C7B5-1327-4EF5-99E2-C9A3BF96561D}" type="parTrans" cxnId="{3C654991-F599-4863-BC0C-02406AB3807A}">
      <dgm:prSet/>
      <dgm:spPr/>
      <dgm:t>
        <a:bodyPr/>
        <a:lstStyle/>
        <a:p>
          <a:endParaRPr lang="tr-TR" sz="2000" b="0"/>
        </a:p>
      </dgm:t>
    </dgm:pt>
    <dgm:pt modelId="{5CCE2ECA-A346-4498-A137-D33DCD6E11EF}" type="sibTrans" cxnId="{3C654991-F599-4863-BC0C-02406AB3807A}">
      <dgm:prSet/>
      <dgm:spPr/>
      <dgm:t>
        <a:bodyPr/>
        <a:lstStyle/>
        <a:p>
          <a:endParaRPr lang="tr-TR"/>
        </a:p>
      </dgm:t>
    </dgm:pt>
    <dgm:pt modelId="{AB165B71-2C25-4830-8201-1E0EC2C2FB89}">
      <dgm:prSet custT="1"/>
      <dgm:spPr/>
      <dgm:t>
        <a:bodyPr/>
        <a:lstStyle/>
        <a:p>
          <a:r>
            <a:rPr lang="tr-TR" sz="900" b="1" i="0" dirty="0"/>
            <a:t>Volkan Akın UĞUR</a:t>
          </a:r>
        </a:p>
        <a:p>
          <a:r>
            <a:rPr lang="tr-TR" sz="900" b="0" i="0" dirty="0"/>
            <a:t>Yerel Yönetimlerden Sorumlu Şube Müdürü</a:t>
          </a:r>
          <a:endParaRPr lang="tr-TR" sz="900" b="0" dirty="0"/>
        </a:p>
      </dgm:t>
    </dgm:pt>
    <dgm:pt modelId="{7DAC0235-D24A-4FF2-9459-CE3F87EFB0EC}" type="parTrans" cxnId="{F9AF6D46-9376-4B3E-8CB4-ADC7BC5AE899}">
      <dgm:prSet/>
      <dgm:spPr/>
      <dgm:t>
        <a:bodyPr/>
        <a:lstStyle/>
        <a:p>
          <a:endParaRPr lang="tr-TR" sz="2000" b="0"/>
        </a:p>
      </dgm:t>
    </dgm:pt>
    <dgm:pt modelId="{2E30EB47-E82C-4899-A193-3AC9031AFE5F}" type="sibTrans" cxnId="{F9AF6D46-9376-4B3E-8CB4-ADC7BC5AE899}">
      <dgm:prSet/>
      <dgm:spPr/>
      <dgm:t>
        <a:bodyPr/>
        <a:lstStyle/>
        <a:p>
          <a:endParaRPr lang="tr-TR"/>
        </a:p>
      </dgm:t>
    </dgm:pt>
    <dgm:pt modelId="{3B089B23-7242-4DD2-9DD6-7C1F8C2B6464}">
      <dgm:prSet custT="1"/>
      <dgm:spPr/>
      <dgm:t>
        <a:bodyPr/>
        <a:lstStyle/>
        <a:p>
          <a:r>
            <a:rPr lang="tr-TR" sz="900" b="1" i="0" dirty="0"/>
            <a:t>Ahmet DAŞDAN</a:t>
          </a:r>
        </a:p>
        <a:p>
          <a:r>
            <a:rPr lang="tr-TR" sz="900" b="0" i="0" dirty="0"/>
            <a:t>Bilgi Teknolojileri, İnsan Kaynakları ve Destek Hizmetlerinden Sorumlu Şube Müdürü</a:t>
          </a:r>
          <a:endParaRPr lang="tr-TR" sz="900" b="0" dirty="0"/>
        </a:p>
      </dgm:t>
    </dgm:pt>
    <dgm:pt modelId="{FCC7D80A-483F-4658-9E9E-CC20A9AAFCD8}" type="parTrans" cxnId="{B7C721DC-B020-4D81-BA0F-511DD76E5A23}">
      <dgm:prSet/>
      <dgm:spPr/>
      <dgm:t>
        <a:bodyPr/>
        <a:lstStyle/>
        <a:p>
          <a:endParaRPr lang="tr-TR" sz="2000" b="0"/>
        </a:p>
      </dgm:t>
    </dgm:pt>
    <dgm:pt modelId="{F026D8AC-4915-4AD8-BC8A-B60CADD05C24}" type="sibTrans" cxnId="{B7C721DC-B020-4D81-BA0F-511DD76E5A23}">
      <dgm:prSet/>
      <dgm:spPr/>
      <dgm:t>
        <a:bodyPr/>
        <a:lstStyle/>
        <a:p>
          <a:endParaRPr lang="tr-TR"/>
        </a:p>
      </dgm:t>
    </dgm:pt>
    <dgm:pt modelId="{8B414CD5-6AE1-4987-ABB9-1C4381F375F8}">
      <dgm:prSet custT="1"/>
      <dgm:spPr/>
      <dgm:t>
        <a:bodyPr/>
        <a:lstStyle/>
        <a:p>
          <a:r>
            <a:rPr lang="tr-TR" sz="900" b="1" i="0" dirty="0"/>
            <a:t>Süheyla OKUYUCU</a:t>
          </a:r>
        </a:p>
        <a:p>
          <a:r>
            <a:rPr lang="tr-TR" sz="900" b="0" i="0" dirty="0"/>
            <a:t>Afet Koordinasyon ve İskan Şube Müdürü</a:t>
          </a:r>
          <a:endParaRPr lang="tr-TR" sz="900" b="0" dirty="0"/>
        </a:p>
      </dgm:t>
    </dgm:pt>
    <dgm:pt modelId="{457DADE7-0B31-40B9-94D5-233692731D85}" type="parTrans" cxnId="{D017FD31-264A-4EF7-923D-F2E25026397C}">
      <dgm:prSet/>
      <dgm:spPr/>
      <dgm:t>
        <a:bodyPr/>
        <a:lstStyle/>
        <a:p>
          <a:endParaRPr lang="tr-TR" sz="2000" b="0"/>
        </a:p>
      </dgm:t>
    </dgm:pt>
    <dgm:pt modelId="{BE220622-D168-4F67-B8C1-E19BC8FA4F6A}" type="sibTrans" cxnId="{D017FD31-264A-4EF7-923D-F2E25026397C}">
      <dgm:prSet/>
      <dgm:spPr/>
      <dgm:t>
        <a:bodyPr/>
        <a:lstStyle/>
        <a:p>
          <a:endParaRPr lang="tr-TR"/>
        </a:p>
      </dgm:t>
    </dgm:pt>
    <dgm:pt modelId="{0C306254-1D11-4D07-82A5-7C674DBFA6FB}">
      <dgm:prSet custT="1"/>
      <dgm:spPr/>
      <dgm:t>
        <a:bodyPr/>
        <a:lstStyle/>
        <a:p>
          <a:r>
            <a:rPr lang="tr-TR" sz="900" b="1" dirty="0"/>
            <a:t>Ufuk AKMAZ</a:t>
          </a:r>
        </a:p>
        <a:p>
          <a:r>
            <a:rPr lang="tr-TR" sz="900" b="0" i="0" dirty="0"/>
            <a:t>Çevre Yönetimi ve Denetiminden Sorumlu Şube Müdürü</a:t>
          </a:r>
          <a:endParaRPr lang="tr-TR" sz="900" b="0" dirty="0"/>
        </a:p>
      </dgm:t>
    </dgm:pt>
    <dgm:pt modelId="{16C2A1E6-EC56-4F03-8330-CE6AD5A03419}" type="parTrans" cxnId="{2D853186-8C33-46D3-B486-25AA6530930A}">
      <dgm:prSet/>
      <dgm:spPr/>
      <dgm:t>
        <a:bodyPr/>
        <a:lstStyle/>
        <a:p>
          <a:endParaRPr lang="tr-TR" sz="2000" b="0"/>
        </a:p>
      </dgm:t>
    </dgm:pt>
    <dgm:pt modelId="{CB06B33B-ECD0-43D2-8F0E-73E936644796}" type="sibTrans" cxnId="{2D853186-8C33-46D3-B486-25AA6530930A}">
      <dgm:prSet/>
      <dgm:spPr/>
      <dgm:t>
        <a:bodyPr/>
        <a:lstStyle/>
        <a:p>
          <a:endParaRPr lang="tr-TR"/>
        </a:p>
      </dgm:t>
    </dgm:pt>
    <dgm:pt modelId="{112DB06F-5DE3-47A4-BB78-324BD2906A6B}">
      <dgm:prSet custT="1"/>
      <dgm:spPr/>
      <dgm:t>
        <a:bodyPr/>
        <a:lstStyle/>
        <a:p>
          <a:r>
            <a:rPr lang="tr-TR" sz="900" b="1" dirty="0"/>
            <a:t>Ebru Dilber ÇAKIR</a:t>
          </a:r>
        </a:p>
        <a:p>
          <a:r>
            <a:rPr lang="tr-TR" sz="900" b="0" i="0" dirty="0"/>
            <a:t>Çevre İzinlerinden Sorumlu Şube Müdürü</a:t>
          </a:r>
          <a:endParaRPr lang="tr-TR" sz="900" b="0" dirty="0"/>
        </a:p>
      </dgm:t>
    </dgm:pt>
    <dgm:pt modelId="{A4A470EA-5E0B-499A-9D84-14E4FDD47B2F}" type="parTrans" cxnId="{158FB116-66E2-4EC7-831A-EE073CD33987}">
      <dgm:prSet/>
      <dgm:spPr/>
      <dgm:t>
        <a:bodyPr/>
        <a:lstStyle/>
        <a:p>
          <a:endParaRPr lang="tr-TR" sz="2000" b="0"/>
        </a:p>
      </dgm:t>
    </dgm:pt>
    <dgm:pt modelId="{A8C61B52-329F-4BCE-B90D-8F47BA9FA620}" type="sibTrans" cxnId="{158FB116-66E2-4EC7-831A-EE073CD33987}">
      <dgm:prSet/>
      <dgm:spPr/>
      <dgm:t>
        <a:bodyPr/>
        <a:lstStyle/>
        <a:p>
          <a:endParaRPr lang="tr-TR"/>
        </a:p>
      </dgm:t>
    </dgm:pt>
    <dgm:pt modelId="{E89EDDD8-9F2D-4A16-B55C-E801CC25114C}">
      <dgm:prSet custT="1"/>
      <dgm:spPr/>
      <dgm:t>
        <a:bodyPr/>
        <a:lstStyle/>
        <a:p>
          <a:r>
            <a:rPr lang="tr-TR" sz="900" b="1" dirty="0"/>
            <a:t>Başak TOPUZ TÜRK</a:t>
          </a:r>
        </a:p>
        <a:p>
          <a:r>
            <a:rPr lang="tr-TR" sz="900" b="0" i="0" dirty="0"/>
            <a:t>Çevresel Etki Değerlendirmesinden Sorumlu Şube Müdürü</a:t>
          </a:r>
          <a:endParaRPr lang="tr-TR" sz="900" b="0" dirty="0"/>
        </a:p>
      </dgm:t>
    </dgm:pt>
    <dgm:pt modelId="{D602614B-3BE3-4F70-80E8-4FB656D1CE0F}" type="parTrans" cxnId="{C1EA134E-65E6-4826-A73C-8BE9331FF9E7}">
      <dgm:prSet/>
      <dgm:spPr/>
      <dgm:t>
        <a:bodyPr/>
        <a:lstStyle/>
        <a:p>
          <a:endParaRPr lang="tr-TR" sz="2000" b="0"/>
        </a:p>
      </dgm:t>
    </dgm:pt>
    <dgm:pt modelId="{E2906B6E-24F3-40D9-8DB0-038F641C5EDE}" type="sibTrans" cxnId="{C1EA134E-65E6-4826-A73C-8BE9331FF9E7}">
      <dgm:prSet/>
      <dgm:spPr/>
      <dgm:t>
        <a:bodyPr/>
        <a:lstStyle/>
        <a:p>
          <a:endParaRPr lang="tr-TR"/>
        </a:p>
      </dgm:t>
    </dgm:pt>
    <dgm:pt modelId="{C38336EA-1AB6-40AA-8919-F29C6BC9E5D6}">
      <dgm:prSet custT="1"/>
      <dgm:spPr/>
      <dgm:t>
        <a:bodyPr/>
        <a:lstStyle/>
        <a:p>
          <a:r>
            <a:rPr lang="tr-TR" sz="900" b="1" dirty="0"/>
            <a:t>Dilek YILMAZ</a:t>
          </a:r>
        </a:p>
        <a:p>
          <a:r>
            <a:rPr lang="tr-TR" sz="900" b="0" i="0" dirty="0"/>
            <a:t>Altyapı ve Kentsel Dönüşüm Hizmetlerinden Sorumlu Şube Müdürü</a:t>
          </a:r>
          <a:endParaRPr lang="tr-TR" sz="900" b="0" dirty="0"/>
        </a:p>
      </dgm:t>
    </dgm:pt>
    <dgm:pt modelId="{E23F2A27-BAFB-4A8C-9D60-1A1079EB8C46}" type="parTrans" cxnId="{DA0650A7-AC51-4B58-A2C1-8660A72811A9}">
      <dgm:prSet/>
      <dgm:spPr/>
      <dgm:t>
        <a:bodyPr/>
        <a:lstStyle/>
        <a:p>
          <a:endParaRPr lang="tr-TR" sz="2000" b="0"/>
        </a:p>
      </dgm:t>
    </dgm:pt>
    <dgm:pt modelId="{14C6732C-EE0E-4AC2-B120-04EC6874EAF9}" type="sibTrans" cxnId="{DA0650A7-AC51-4B58-A2C1-8660A72811A9}">
      <dgm:prSet/>
      <dgm:spPr/>
      <dgm:t>
        <a:bodyPr/>
        <a:lstStyle/>
        <a:p>
          <a:endParaRPr lang="tr-TR"/>
        </a:p>
      </dgm:t>
    </dgm:pt>
    <dgm:pt modelId="{431020BC-9552-4814-BA7F-9214CE6AF9B1}">
      <dgm:prSet custT="1"/>
      <dgm:spPr/>
      <dgm:t>
        <a:bodyPr/>
        <a:lstStyle/>
        <a:p>
          <a:r>
            <a:rPr lang="tr-TR" sz="900" b="1" dirty="0"/>
            <a:t>Bilge YILMAZ</a:t>
          </a:r>
        </a:p>
        <a:p>
          <a:r>
            <a:rPr lang="tr-TR" sz="900" b="0" i="0" dirty="0"/>
            <a:t>İmar ve Planlamadan Sorumlu Şube Müdürü</a:t>
          </a:r>
          <a:endParaRPr lang="tr-TR" sz="900" b="0" dirty="0"/>
        </a:p>
      </dgm:t>
    </dgm:pt>
    <dgm:pt modelId="{47B7F1E9-2B94-4349-8AF9-F0CBC9A3F7AE}" type="parTrans" cxnId="{AF32CD57-EAE6-4625-88C1-EA76A40B5521}">
      <dgm:prSet/>
      <dgm:spPr/>
      <dgm:t>
        <a:bodyPr/>
        <a:lstStyle/>
        <a:p>
          <a:endParaRPr lang="tr-TR" sz="2000" b="0"/>
        </a:p>
      </dgm:t>
    </dgm:pt>
    <dgm:pt modelId="{CFD5E1CB-D2C8-419A-B808-B349D11ADC1D}" type="sibTrans" cxnId="{AF32CD57-EAE6-4625-88C1-EA76A40B5521}">
      <dgm:prSet/>
      <dgm:spPr/>
      <dgm:t>
        <a:bodyPr/>
        <a:lstStyle/>
        <a:p>
          <a:endParaRPr lang="tr-TR"/>
        </a:p>
      </dgm:t>
    </dgm:pt>
    <dgm:pt modelId="{6959A6AA-2DC3-435D-A9A5-54DD6D1BFBBA}">
      <dgm:prSet custT="1"/>
      <dgm:spPr/>
      <dgm:t>
        <a:bodyPr/>
        <a:lstStyle/>
        <a:p>
          <a:r>
            <a:rPr lang="tr-TR" sz="900" b="1" dirty="0"/>
            <a:t>Gül SÜVARİ</a:t>
          </a:r>
        </a:p>
        <a:p>
          <a:r>
            <a:rPr lang="tr-TR" sz="900" b="0" i="0" dirty="0"/>
            <a:t>Yapı Denetimden Sorumlu Şube Müdürü</a:t>
          </a:r>
          <a:endParaRPr lang="tr-TR" sz="900" b="0" dirty="0"/>
        </a:p>
      </dgm:t>
    </dgm:pt>
    <dgm:pt modelId="{0F4F0A20-EECD-41AE-A016-1A73AF4CB5BB}" type="parTrans" cxnId="{FFCC0B39-A6DD-4A9A-B662-76771552FDA4}">
      <dgm:prSet/>
      <dgm:spPr/>
      <dgm:t>
        <a:bodyPr/>
        <a:lstStyle/>
        <a:p>
          <a:endParaRPr lang="tr-TR" sz="2000" b="0"/>
        </a:p>
      </dgm:t>
    </dgm:pt>
    <dgm:pt modelId="{41C58DDD-CE6D-4B58-BB70-8C4639C37558}" type="sibTrans" cxnId="{FFCC0B39-A6DD-4A9A-B662-76771552FDA4}">
      <dgm:prSet/>
      <dgm:spPr/>
      <dgm:t>
        <a:bodyPr/>
        <a:lstStyle/>
        <a:p>
          <a:endParaRPr lang="tr-TR"/>
        </a:p>
      </dgm:t>
    </dgm:pt>
    <dgm:pt modelId="{E12E4618-2B48-45D5-B4C4-F33EF8F7E96C}">
      <dgm:prSet custT="1"/>
      <dgm:spPr/>
      <dgm:t>
        <a:bodyPr/>
        <a:lstStyle/>
        <a:p>
          <a:r>
            <a:rPr lang="tr-TR" sz="900" b="1" dirty="0"/>
            <a:t>Duygu ÖZKIR</a:t>
          </a:r>
        </a:p>
        <a:p>
          <a:r>
            <a:rPr lang="tr-TR" sz="900" b="0" i="0" dirty="0"/>
            <a:t>Tabiat Varlıklarını Koruma İşlerinden Sorumlu Şube Müdürü</a:t>
          </a:r>
          <a:endParaRPr lang="tr-TR" sz="900" b="0" dirty="0"/>
        </a:p>
      </dgm:t>
    </dgm:pt>
    <dgm:pt modelId="{33267C14-53D2-4FA1-A308-5C13E08BCC17}" type="parTrans" cxnId="{DE4D263A-A1F9-42A8-B5A7-C3C072347F54}">
      <dgm:prSet/>
      <dgm:spPr/>
      <dgm:t>
        <a:bodyPr/>
        <a:lstStyle/>
        <a:p>
          <a:endParaRPr lang="tr-TR" sz="2000" b="0"/>
        </a:p>
      </dgm:t>
    </dgm:pt>
    <dgm:pt modelId="{67E9A08E-0EEB-4A15-B49A-7D4CBC367D53}" type="sibTrans" cxnId="{DE4D263A-A1F9-42A8-B5A7-C3C072347F54}">
      <dgm:prSet/>
      <dgm:spPr/>
      <dgm:t>
        <a:bodyPr/>
        <a:lstStyle/>
        <a:p>
          <a:endParaRPr lang="tr-TR"/>
        </a:p>
      </dgm:t>
    </dgm:pt>
    <dgm:pt modelId="{1BB25F8A-72EC-4535-9313-54F2C4EDB8AA}">
      <dgm:prSet custT="1"/>
      <dgm:spPr/>
      <dgm:t>
        <a:bodyPr/>
        <a:lstStyle/>
        <a:p>
          <a:r>
            <a:rPr lang="tr-TR" sz="900" b="1" dirty="0"/>
            <a:t>Sinan TAŞKESEN</a:t>
          </a:r>
        </a:p>
        <a:p>
          <a:r>
            <a:rPr lang="tr-TR" sz="900" b="0" i="0" dirty="0"/>
            <a:t>Yapı Malzemelerinden Sorumlu Şube Müdürü</a:t>
          </a:r>
          <a:endParaRPr lang="tr-TR" sz="900" b="0" dirty="0"/>
        </a:p>
      </dgm:t>
    </dgm:pt>
    <dgm:pt modelId="{D043E2D4-471C-4564-8037-AB6495E52EF2}" type="parTrans" cxnId="{057F55B0-9B8D-4B02-ACCF-7798A6A9AF8E}">
      <dgm:prSet/>
      <dgm:spPr/>
      <dgm:t>
        <a:bodyPr/>
        <a:lstStyle/>
        <a:p>
          <a:endParaRPr lang="tr-TR" sz="2000" b="0"/>
        </a:p>
      </dgm:t>
    </dgm:pt>
    <dgm:pt modelId="{B6693363-A3B1-4F11-8506-39F3123E6030}" type="sibTrans" cxnId="{057F55B0-9B8D-4B02-ACCF-7798A6A9AF8E}">
      <dgm:prSet/>
      <dgm:spPr/>
      <dgm:t>
        <a:bodyPr/>
        <a:lstStyle/>
        <a:p>
          <a:endParaRPr lang="tr-TR"/>
        </a:p>
      </dgm:t>
    </dgm:pt>
    <dgm:pt modelId="{F107FF87-D3D1-4197-8D6C-B516682D2588}">
      <dgm:prSet custT="1"/>
      <dgm:spPr/>
      <dgm:t>
        <a:bodyPr/>
        <a:lstStyle/>
        <a:p>
          <a:r>
            <a:rPr lang="tr-TR" sz="900" b="1" dirty="0"/>
            <a:t>Mertol ÇELİKCAN</a:t>
          </a:r>
        </a:p>
        <a:p>
          <a:r>
            <a:rPr lang="tr-TR" sz="900" b="0" i="0" dirty="0"/>
            <a:t>Kooperatif İşlerinden Sorumlu Şube Müdürü</a:t>
          </a:r>
          <a:endParaRPr lang="tr-TR" sz="900" b="0" dirty="0"/>
        </a:p>
      </dgm:t>
    </dgm:pt>
    <dgm:pt modelId="{641128D2-B04B-4660-ADD1-F004291C6F06}" type="parTrans" cxnId="{F7402D99-800B-4344-B9B9-CCA032FBCE67}">
      <dgm:prSet/>
      <dgm:spPr/>
      <dgm:t>
        <a:bodyPr/>
        <a:lstStyle/>
        <a:p>
          <a:endParaRPr lang="tr-TR" sz="2000" b="0"/>
        </a:p>
      </dgm:t>
    </dgm:pt>
    <dgm:pt modelId="{FDECA991-FBCE-45A1-9832-22F3F136B26A}" type="sibTrans" cxnId="{F7402D99-800B-4344-B9B9-CCA032FBCE67}">
      <dgm:prSet/>
      <dgm:spPr/>
      <dgm:t>
        <a:bodyPr/>
        <a:lstStyle/>
        <a:p>
          <a:endParaRPr lang="tr-TR"/>
        </a:p>
      </dgm:t>
    </dgm:pt>
    <dgm:pt modelId="{74B75059-C696-4E88-AF02-01AFB73B04A9}">
      <dgm:prSet custT="1"/>
      <dgm:spPr>
        <a:solidFill>
          <a:schemeClr val="accent4">
            <a:lumMod val="75000"/>
          </a:schemeClr>
        </a:solidFill>
      </dgm:spPr>
      <dgm:t>
        <a:bodyPr/>
        <a:lstStyle/>
        <a:p>
          <a:r>
            <a:rPr lang="tr-TR" sz="900" b="1" i="0" dirty="0"/>
            <a:t>Hasan Fatih CANDEMİR</a:t>
          </a:r>
        </a:p>
        <a:p>
          <a:r>
            <a:rPr lang="tr-TR" sz="900" b="0" i="0" dirty="0"/>
            <a:t>Anıt Emlak Müdürü</a:t>
          </a:r>
          <a:endParaRPr lang="tr-TR" sz="900" b="0" dirty="0"/>
        </a:p>
      </dgm:t>
    </dgm:pt>
    <dgm:pt modelId="{1F168605-63AC-4CC7-BD6C-C31ADAD434A8}" type="parTrans" cxnId="{EF9C3464-7893-4DA0-BAD5-86601864FF26}">
      <dgm:prSet/>
      <dgm:spPr/>
      <dgm:t>
        <a:bodyPr/>
        <a:lstStyle/>
        <a:p>
          <a:endParaRPr lang="tr-TR" sz="2000" b="0"/>
        </a:p>
      </dgm:t>
    </dgm:pt>
    <dgm:pt modelId="{1256E3BE-7F8E-4AF9-8E03-8DDBD240283A}" type="sibTrans" cxnId="{EF9C3464-7893-4DA0-BAD5-86601864FF26}">
      <dgm:prSet/>
      <dgm:spPr/>
      <dgm:t>
        <a:bodyPr/>
        <a:lstStyle/>
        <a:p>
          <a:endParaRPr lang="tr-TR"/>
        </a:p>
      </dgm:t>
    </dgm:pt>
    <dgm:pt modelId="{7163EDD5-BBFF-40EE-848F-F52FFB0025A3}">
      <dgm:prSet custT="1"/>
      <dgm:spPr>
        <a:solidFill>
          <a:schemeClr val="accent4">
            <a:lumMod val="75000"/>
          </a:schemeClr>
        </a:solidFill>
      </dgm:spPr>
      <dgm:t>
        <a:bodyPr/>
        <a:lstStyle/>
        <a:p>
          <a:r>
            <a:rPr lang="tr-TR" sz="900" b="1" i="0" dirty="0"/>
            <a:t>Zeynel KÖRLÜ</a:t>
          </a:r>
        </a:p>
        <a:p>
          <a:r>
            <a:rPr lang="tr-TR" sz="900" b="0" i="0" dirty="0"/>
            <a:t>Hisar Emlak Müdürü</a:t>
          </a:r>
          <a:endParaRPr lang="tr-TR" sz="900" b="0" dirty="0"/>
        </a:p>
      </dgm:t>
    </dgm:pt>
    <dgm:pt modelId="{7B7ED9EB-756F-44BA-9BF9-7A63E1CBC79B}" type="parTrans" cxnId="{8BEE1614-D874-4D64-AEDA-9AC38FBEB50B}">
      <dgm:prSet/>
      <dgm:spPr/>
      <dgm:t>
        <a:bodyPr/>
        <a:lstStyle/>
        <a:p>
          <a:endParaRPr lang="tr-TR" sz="2000" b="0"/>
        </a:p>
      </dgm:t>
    </dgm:pt>
    <dgm:pt modelId="{42108501-12E6-48F5-8244-33FBABED85C6}" type="sibTrans" cxnId="{8BEE1614-D874-4D64-AEDA-9AC38FBEB50B}">
      <dgm:prSet/>
      <dgm:spPr/>
      <dgm:t>
        <a:bodyPr/>
        <a:lstStyle/>
        <a:p>
          <a:endParaRPr lang="tr-TR"/>
        </a:p>
      </dgm:t>
    </dgm:pt>
    <dgm:pt modelId="{B64C4599-3822-47D7-BB81-2888A623BBF7}">
      <dgm:prSet custT="1"/>
      <dgm:spPr>
        <a:solidFill>
          <a:schemeClr val="accent4">
            <a:lumMod val="75000"/>
          </a:schemeClr>
        </a:solidFill>
      </dgm:spPr>
      <dgm:t>
        <a:bodyPr/>
        <a:lstStyle/>
        <a:p>
          <a:r>
            <a:rPr lang="tr-TR" sz="900" b="1" i="0" dirty="0"/>
            <a:t>Nadir KARADOĞAN</a:t>
          </a:r>
        </a:p>
        <a:p>
          <a:r>
            <a:rPr lang="tr-TR" sz="900" b="0" i="0" dirty="0"/>
            <a:t>Ulus Emlak Müdürü</a:t>
          </a:r>
          <a:endParaRPr lang="tr-TR" sz="900" b="0" dirty="0"/>
        </a:p>
      </dgm:t>
    </dgm:pt>
    <dgm:pt modelId="{85A40851-2E38-4B8D-88D8-D827DD90FFAF}" type="parTrans" cxnId="{23F0CC6B-0C5A-4D98-8671-9874A33BF35D}">
      <dgm:prSet/>
      <dgm:spPr/>
      <dgm:t>
        <a:bodyPr/>
        <a:lstStyle/>
        <a:p>
          <a:endParaRPr lang="tr-TR" sz="2000" b="0"/>
        </a:p>
      </dgm:t>
    </dgm:pt>
    <dgm:pt modelId="{17CF1372-025B-4EE9-8431-ABAD6473DB0D}" type="sibTrans" cxnId="{23F0CC6B-0C5A-4D98-8671-9874A33BF35D}">
      <dgm:prSet/>
      <dgm:spPr/>
      <dgm:t>
        <a:bodyPr/>
        <a:lstStyle/>
        <a:p>
          <a:endParaRPr lang="tr-TR"/>
        </a:p>
      </dgm:t>
    </dgm:pt>
    <dgm:pt modelId="{0498BF8B-F9E4-4243-B1AB-47B2DB6E30C5}">
      <dgm:prSet custT="1"/>
      <dgm:spPr>
        <a:solidFill>
          <a:schemeClr val="accent4">
            <a:lumMod val="75000"/>
          </a:schemeClr>
        </a:solidFill>
      </dgm:spPr>
      <dgm:t>
        <a:bodyPr/>
        <a:lstStyle/>
        <a:p>
          <a:r>
            <a:rPr lang="tr-TR" sz="900" b="1" i="0" dirty="0"/>
            <a:t>Selçuk YILDIZ</a:t>
          </a:r>
        </a:p>
        <a:p>
          <a:r>
            <a:rPr lang="tr-TR" sz="900" b="0" i="0" dirty="0"/>
            <a:t>Kale Emlak Müdürü</a:t>
          </a:r>
          <a:endParaRPr lang="tr-TR" sz="900" b="0" dirty="0"/>
        </a:p>
      </dgm:t>
    </dgm:pt>
    <dgm:pt modelId="{A0C5376E-02BE-4623-9858-7F456B7E6A5F}" type="parTrans" cxnId="{512A7063-AE64-475C-A818-2C16E7E5FE4C}">
      <dgm:prSet/>
      <dgm:spPr/>
      <dgm:t>
        <a:bodyPr/>
        <a:lstStyle/>
        <a:p>
          <a:endParaRPr lang="tr-TR" sz="2000" b="0"/>
        </a:p>
      </dgm:t>
    </dgm:pt>
    <dgm:pt modelId="{B249FAD5-100B-49F9-8B26-57BC2F738819}" type="sibTrans" cxnId="{512A7063-AE64-475C-A818-2C16E7E5FE4C}">
      <dgm:prSet/>
      <dgm:spPr/>
      <dgm:t>
        <a:bodyPr/>
        <a:lstStyle/>
        <a:p>
          <a:endParaRPr lang="tr-TR"/>
        </a:p>
      </dgm:t>
    </dgm:pt>
    <dgm:pt modelId="{A42D0DAC-FC8D-4061-B344-5DA4FC23B54E}">
      <dgm:prSet custT="1"/>
      <dgm:spPr>
        <a:solidFill>
          <a:schemeClr val="accent4">
            <a:lumMod val="75000"/>
          </a:schemeClr>
        </a:solidFill>
      </dgm:spPr>
      <dgm:t>
        <a:bodyPr/>
        <a:lstStyle/>
        <a:p>
          <a:r>
            <a:rPr lang="tr-TR" sz="900" b="1" i="0" dirty="0"/>
            <a:t>İbrahim AKDOĞDU</a:t>
          </a:r>
        </a:p>
        <a:p>
          <a:r>
            <a:rPr lang="tr-TR" sz="900" b="0" i="0" dirty="0"/>
            <a:t>Seymen Emlak Müdürü</a:t>
          </a:r>
          <a:endParaRPr lang="tr-TR" sz="900" b="0" dirty="0"/>
        </a:p>
      </dgm:t>
    </dgm:pt>
    <dgm:pt modelId="{FA902DDE-FA3E-421D-A178-A41B1093EE66}" type="parTrans" cxnId="{3F669350-16AF-4D6E-A904-BF1429485B0F}">
      <dgm:prSet/>
      <dgm:spPr/>
      <dgm:t>
        <a:bodyPr/>
        <a:lstStyle/>
        <a:p>
          <a:endParaRPr lang="tr-TR" sz="2000" b="0"/>
        </a:p>
      </dgm:t>
    </dgm:pt>
    <dgm:pt modelId="{B0C186BA-7633-465B-84DD-F13E38DE628E}" type="sibTrans" cxnId="{3F669350-16AF-4D6E-A904-BF1429485B0F}">
      <dgm:prSet/>
      <dgm:spPr/>
      <dgm:t>
        <a:bodyPr/>
        <a:lstStyle/>
        <a:p>
          <a:endParaRPr lang="tr-TR"/>
        </a:p>
      </dgm:t>
    </dgm:pt>
    <dgm:pt modelId="{7AA9B0D1-98C7-4347-81F8-5C7A0AD3E993}" type="pres">
      <dgm:prSet presAssocID="{1A5DE431-2AD5-430D-BA42-9F67CFFFFEFD}" presName="hierChild1" presStyleCnt="0">
        <dgm:presLayoutVars>
          <dgm:orgChart val="1"/>
          <dgm:chPref val="1"/>
          <dgm:dir/>
          <dgm:animOne val="branch"/>
          <dgm:animLvl val="lvl"/>
          <dgm:resizeHandles/>
        </dgm:presLayoutVars>
      </dgm:prSet>
      <dgm:spPr/>
      <dgm:t>
        <a:bodyPr/>
        <a:lstStyle/>
        <a:p>
          <a:endParaRPr lang="tr-TR"/>
        </a:p>
      </dgm:t>
    </dgm:pt>
    <dgm:pt modelId="{9912D0DF-AAE5-4666-94C8-92E56200E8D0}" type="pres">
      <dgm:prSet presAssocID="{F6AE79CD-83C4-44F0-924F-CC27244806E5}" presName="hierRoot1" presStyleCnt="0">
        <dgm:presLayoutVars>
          <dgm:hierBranch val="init"/>
        </dgm:presLayoutVars>
      </dgm:prSet>
      <dgm:spPr/>
    </dgm:pt>
    <dgm:pt modelId="{03DC7794-A1FB-404A-8274-481E6D1C8FD4}" type="pres">
      <dgm:prSet presAssocID="{F6AE79CD-83C4-44F0-924F-CC27244806E5}" presName="rootComposite1" presStyleCnt="0"/>
      <dgm:spPr/>
    </dgm:pt>
    <dgm:pt modelId="{71841F3A-C440-4A0C-BE62-5DB1A13929A3}" type="pres">
      <dgm:prSet presAssocID="{F6AE79CD-83C4-44F0-924F-CC27244806E5}" presName="rootText1" presStyleLbl="node0" presStyleIdx="0" presStyleCnt="1" custScaleX="351825" custScaleY="221000" custLinFactNeighborX="24204" custLinFactNeighborY="-96704">
        <dgm:presLayoutVars>
          <dgm:chPref val="3"/>
        </dgm:presLayoutVars>
      </dgm:prSet>
      <dgm:spPr>
        <a:prstGeom prst="roundRect">
          <a:avLst/>
        </a:prstGeom>
      </dgm:spPr>
      <dgm:t>
        <a:bodyPr/>
        <a:lstStyle/>
        <a:p>
          <a:endParaRPr lang="tr-TR"/>
        </a:p>
      </dgm:t>
    </dgm:pt>
    <dgm:pt modelId="{F6CA7EA3-2477-4BD1-BD0C-74C1074F891A}" type="pres">
      <dgm:prSet presAssocID="{F6AE79CD-83C4-44F0-924F-CC27244806E5}" presName="rootConnector1" presStyleLbl="node1" presStyleIdx="0" presStyleCnt="0"/>
      <dgm:spPr/>
      <dgm:t>
        <a:bodyPr/>
        <a:lstStyle/>
        <a:p>
          <a:endParaRPr lang="tr-TR"/>
        </a:p>
      </dgm:t>
    </dgm:pt>
    <dgm:pt modelId="{CE80E5DE-090D-4DC9-B3C6-19424CE0543E}" type="pres">
      <dgm:prSet presAssocID="{F6AE79CD-83C4-44F0-924F-CC27244806E5}" presName="hierChild2" presStyleCnt="0"/>
      <dgm:spPr/>
    </dgm:pt>
    <dgm:pt modelId="{47646EF0-1737-4611-8631-F8D07591C457}" type="pres">
      <dgm:prSet presAssocID="{42AEF3C0-12E0-4545-98F7-38C73B9303A8}" presName="Name37" presStyleLbl="parChTrans1D2" presStyleIdx="0" presStyleCnt="6"/>
      <dgm:spPr/>
      <dgm:t>
        <a:bodyPr/>
        <a:lstStyle/>
        <a:p>
          <a:endParaRPr lang="tr-TR"/>
        </a:p>
      </dgm:t>
    </dgm:pt>
    <dgm:pt modelId="{03F06694-65F5-4BE5-9D98-85DC3EA09B20}" type="pres">
      <dgm:prSet presAssocID="{3EF7F00A-DA62-4379-A885-EA8283005684}" presName="hierRoot2" presStyleCnt="0">
        <dgm:presLayoutVars>
          <dgm:hierBranch val="init"/>
        </dgm:presLayoutVars>
      </dgm:prSet>
      <dgm:spPr/>
    </dgm:pt>
    <dgm:pt modelId="{5D2AC7DD-9166-40A3-850F-6C501205BA8F}" type="pres">
      <dgm:prSet presAssocID="{3EF7F00A-DA62-4379-A885-EA8283005684}" presName="rootComposite" presStyleCnt="0"/>
      <dgm:spPr/>
    </dgm:pt>
    <dgm:pt modelId="{BBE1B28F-9AE3-4D49-BB29-84AED658C7E0}" type="pres">
      <dgm:prSet presAssocID="{3EF7F00A-DA62-4379-A885-EA8283005684}" presName="rootText" presStyleLbl="node2" presStyleIdx="0" presStyleCnt="6" custScaleX="205783" custScaleY="145390" custLinFactY="55251" custLinFactNeighborX="31307" custLinFactNeighborY="100000">
        <dgm:presLayoutVars>
          <dgm:chPref val="3"/>
        </dgm:presLayoutVars>
      </dgm:prSet>
      <dgm:spPr>
        <a:prstGeom prst="round2DiagRect">
          <a:avLst/>
        </a:prstGeom>
      </dgm:spPr>
      <dgm:t>
        <a:bodyPr/>
        <a:lstStyle/>
        <a:p>
          <a:endParaRPr lang="tr-TR"/>
        </a:p>
      </dgm:t>
    </dgm:pt>
    <dgm:pt modelId="{18C42B96-BCC0-4E71-8F1F-E45B7F851B86}" type="pres">
      <dgm:prSet presAssocID="{3EF7F00A-DA62-4379-A885-EA8283005684}" presName="rootConnector" presStyleLbl="node2" presStyleIdx="0" presStyleCnt="6"/>
      <dgm:spPr/>
      <dgm:t>
        <a:bodyPr/>
        <a:lstStyle/>
        <a:p>
          <a:endParaRPr lang="tr-TR"/>
        </a:p>
      </dgm:t>
    </dgm:pt>
    <dgm:pt modelId="{7043EB8D-BF54-4308-9393-3996C86AAB07}" type="pres">
      <dgm:prSet presAssocID="{3EF7F00A-DA62-4379-A885-EA8283005684}" presName="hierChild4" presStyleCnt="0"/>
      <dgm:spPr/>
    </dgm:pt>
    <dgm:pt modelId="{F11E0A96-743B-4827-ACAF-714E1F3D14B3}" type="pres">
      <dgm:prSet presAssocID="{3FCB61F7-86B7-4310-8EF0-BC3DDD72139F}" presName="Name37" presStyleLbl="parChTrans1D3" presStyleIdx="0" presStyleCnt="19"/>
      <dgm:spPr/>
      <dgm:t>
        <a:bodyPr/>
        <a:lstStyle/>
        <a:p>
          <a:endParaRPr lang="tr-TR"/>
        </a:p>
      </dgm:t>
    </dgm:pt>
    <dgm:pt modelId="{D1A2563F-0A2C-403D-97D0-002A61E59935}" type="pres">
      <dgm:prSet presAssocID="{6DE6CB78-BBD0-4107-B0F9-E31896CDF007}" presName="hierRoot2" presStyleCnt="0">
        <dgm:presLayoutVars>
          <dgm:hierBranch val="init"/>
        </dgm:presLayoutVars>
      </dgm:prSet>
      <dgm:spPr/>
    </dgm:pt>
    <dgm:pt modelId="{D43491CD-D7F3-4608-920B-ACDBF8E0A608}" type="pres">
      <dgm:prSet presAssocID="{6DE6CB78-BBD0-4107-B0F9-E31896CDF007}" presName="rootComposite" presStyleCnt="0"/>
      <dgm:spPr/>
    </dgm:pt>
    <dgm:pt modelId="{A0A6C515-F17F-486E-8088-A72F4FC0CDF4}" type="pres">
      <dgm:prSet presAssocID="{6DE6CB78-BBD0-4107-B0F9-E31896CDF007}" presName="rootText" presStyleLbl="node3" presStyleIdx="0" presStyleCnt="19" custScaleX="200137" custScaleY="187619" custLinFactY="35118" custLinFactNeighborX="22145" custLinFactNeighborY="100000">
        <dgm:presLayoutVars>
          <dgm:chPref val="3"/>
        </dgm:presLayoutVars>
      </dgm:prSet>
      <dgm:spPr>
        <a:prstGeom prst="round2SameRect">
          <a:avLst/>
        </a:prstGeom>
      </dgm:spPr>
      <dgm:t>
        <a:bodyPr/>
        <a:lstStyle/>
        <a:p>
          <a:endParaRPr lang="tr-TR"/>
        </a:p>
      </dgm:t>
    </dgm:pt>
    <dgm:pt modelId="{2597B9BD-ECD3-4211-9501-04F8E4F1601D}" type="pres">
      <dgm:prSet presAssocID="{6DE6CB78-BBD0-4107-B0F9-E31896CDF007}" presName="rootConnector" presStyleLbl="node3" presStyleIdx="0" presStyleCnt="19"/>
      <dgm:spPr/>
      <dgm:t>
        <a:bodyPr/>
        <a:lstStyle/>
        <a:p>
          <a:endParaRPr lang="tr-TR"/>
        </a:p>
      </dgm:t>
    </dgm:pt>
    <dgm:pt modelId="{A2EA7A76-A0B2-46F4-9D15-76A114EE0B36}" type="pres">
      <dgm:prSet presAssocID="{6DE6CB78-BBD0-4107-B0F9-E31896CDF007}" presName="hierChild4" presStyleCnt="0"/>
      <dgm:spPr/>
    </dgm:pt>
    <dgm:pt modelId="{636F0576-2C82-4063-8728-1E4997A16E0D}" type="pres">
      <dgm:prSet presAssocID="{6DE6CB78-BBD0-4107-B0F9-E31896CDF007}" presName="hierChild5" presStyleCnt="0"/>
      <dgm:spPr/>
    </dgm:pt>
    <dgm:pt modelId="{4A6966D9-A714-4E95-8712-5876A834B13E}" type="pres">
      <dgm:prSet presAssocID="{84F0C7B5-1327-4EF5-99E2-C9A3BF96561D}" presName="Name37" presStyleLbl="parChTrans1D3" presStyleIdx="1" presStyleCnt="19"/>
      <dgm:spPr/>
      <dgm:t>
        <a:bodyPr/>
        <a:lstStyle/>
        <a:p>
          <a:endParaRPr lang="tr-TR"/>
        </a:p>
      </dgm:t>
    </dgm:pt>
    <dgm:pt modelId="{9094AA57-652A-4242-A3D1-3C0BC2778693}" type="pres">
      <dgm:prSet presAssocID="{1F02A558-0172-4D0E-81F0-48EAAFAC1D10}" presName="hierRoot2" presStyleCnt="0">
        <dgm:presLayoutVars>
          <dgm:hierBranch val="init"/>
        </dgm:presLayoutVars>
      </dgm:prSet>
      <dgm:spPr/>
    </dgm:pt>
    <dgm:pt modelId="{321D7034-3822-4D97-9132-46772DE014E4}" type="pres">
      <dgm:prSet presAssocID="{1F02A558-0172-4D0E-81F0-48EAAFAC1D10}" presName="rootComposite" presStyleCnt="0"/>
      <dgm:spPr/>
    </dgm:pt>
    <dgm:pt modelId="{AEC3D49C-BE1D-4F66-89DD-58976CCBA67E}" type="pres">
      <dgm:prSet presAssocID="{1F02A558-0172-4D0E-81F0-48EAAFAC1D10}" presName="rootText" presStyleLbl="node3" presStyleIdx="1" presStyleCnt="19" custScaleX="200137" custScaleY="187619" custLinFactY="3244" custLinFactNeighborX="22145" custLinFactNeighborY="100000">
        <dgm:presLayoutVars>
          <dgm:chPref val="3"/>
        </dgm:presLayoutVars>
      </dgm:prSet>
      <dgm:spPr>
        <a:prstGeom prst="round2SameRect">
          <a:avLst/>
        </a:prstGeom>
      </dgm:spPr>
      <dgm:t>
        <a:bodyPr/>
        <a:lstStyle/>
        <a:p>
          <a:endParaRPr lang="tr-TR"/>
        </a:p>
      </dgm:t>
    </dgm:pt>
    <dgm:pt modelId="{E280C7BE-CF07-4093-870B-2D4B3662FAFE}" type="pres">
      <dgm:prSet presAssocID="{1F02A558-0172-4D0E-81F0-48EAAFAC1D10}" presName="rootConnector" presStyleLbl="node3" presStyleIdx="1" presStyleCnt="19"/>
      <dgm:spPr/>
      <dgm:t>
        <a:bodyPr/>
        <a:lstStyle/>
        <a:p>
          <a:endParaRPr lang="tr-TR"/>
        </a:p>
      </dgm:t>
    </dgm:pt>
    <dgm:pt modelId="{7ECE1672-DC45-41A8-964E-2AE98C34622E}" type="pres">
      <dgm:prSet presAssocID="{1F02A558-0172-4D0E-81F0-48EAAFAC1D10}" presName="hierChild4" presStyleCnt="0"/>
      <dgm:spPr/>
    </dgm:pt>
    <dgm:pt modelId="{99B7C858-E7EF-42EB-B042-D108357CC10F}" type="pres">
      <dgm:prSet presAssocID="{1F02A558-0172-4D0E-81F0-48EAAFAC1D10}" presName="hierChild5" presStyleCnt="0"/>
      <dgm:spPr/>
    </dgm:pt>
    <dgm:pt modelId="{C4638E8C-4240-47EE-99E6-247E658FF6A7}" type="pres">
      <dgm:prSet presAssocID="{7DAC0235-D24A-4FF2-9459-CE3F87EFB0EC}" presName="Name37" presStyleLbl="parChTrans1D3" presStyleIdx="2" presStyleCnt="19"/>
      <dgm:spPr/>
      <dgm:t>
        <a:bodyPr/>
        <a:lstStyle/>
        <a:p>
          <a:endParaRPr lang="tr-TR"/>
        </a:p>
      </dgm:t>
    </dgm:pt>
    <dgm:pt modelId="{7F800025-1577-4C39-AB61-6E68C81AD8F4}" type="pres">
      <dgm:prSet presAssocID="{AB165B71-2C25-4830-8201-1E0EC2C2FB89}" presName="hierRoot2" presStyleCnt="0">
        <dgm:presLayoutVars>
          <dgm:hierBranch val="init"/>
        </dgm:presLayoutVars>
      </dgm:prSet>
      <dgm:spPr/>
    </dgm:pt>
    <dgm:pt modelId="{B09BC5B2-96A6-4981-AC01-467DB7ECFE9B}" type="pres">
      <dgm:prSet presAssocID="{AB165B71-2C25-4830-8201-1E0EC2C2FB89}" presName="rootComposite" presStyleCnt="0"/>
      <dgm:spPr/>
    </dgm:pt>
    <dgm:pt modelId="{7BBB9AFE-08E6-488F-9B19-83217CAB1779}" type="pres">
      <dgm:prSet presAssocID="{AB165B71-2C25-4830-8201-1E0EC2C2FB89}" presName="rootText" presStyleLbl="node3" presStyleIdx="2" presStyleCnt="19" custScaleX="200137" custScaleY="187619" custLinFactNeighborX="22145" custLinFactNeighborY="72339">
        <dgm:presLayoutVars>
          <dgm:chPref val="3"/>
        </dgm:presLayoutVars>
      </dgm:prSet>
      <dgm:spPr>
        <a:prstGeom prst="round2SameRect">
          <a:avLst/>
        </a:prstGeom>
      </dgm:spPr>
      <dgm:t>
        <a:bodyPr/>
        <a:lstStyle/>
        <a:p>
          <a:endParaRPr lang="tr-TR"/>
        </a:p>
      </dgm:t>
    </dgm:pt>
    <dgm:pt modelId="{5352B321-91E7-4FBE-B769-E8E389959A02}" type="pres">
      <dgm:prSet presAssocID="{AB165B71-2C25-4830-8201-1E0EC2C2FB89}" presName="rootConnector" presStyleLbl="node3" presStyleIdx="2" presStyleCnt="19"/>
      <dgm:spPr/>
      <dgm:t>
        <a:bodyPr/>
        <a:lstStyle/>
        <a:p>
          <a:endParaRPr lang="tr-TR"/>
        </a:p>
      </dgm:t>
    </dgm:pt>
    <dgm:pt modelId="{DB5FDADF-2006-4383-8BEA-2AE90BF2DF3E}" type="pres">
      <dgm:prSet presAssocID="{AB165B71-2C25-4830-8201-1E0EC2C2FB89}" presName="hierChild4" presStyleCnt="0"/>
      <dgm:spPr/>
    </dgm:pt>
    <dgm:pt modelId="{3155CE6F-1C84-4BC5-9EC9-795C728B2EE0}" type="pres">
      <dgm:prSet presAssocID="{AB165B71-2C25-4830-8201-1E0EC2C2FB89}" presName="hierChild5" presStyleCnt="0"/>
      <dgm:spPr/>
    </dgm:pt>
    <dgm:pt modelId="{9059071B-DB75-44D1-9204-01E5F1F30B21}" type="pres">
      <dgm:prSet presAssocID="{FCC7D80A-483F-4658-9E9E-CC20A9AAFCD8}" presName="Name37" presStyleLbl="parChTrans1D3" presStyleIdx="3" presStyleCnt="19"/>
      <dgm:spPr/>
      <dgm:t>
        <a:bodyPr/>
        <a:lstStyle/>
        <a:p>
          <a:endParaRPr lang="tr-TR"/>
        </a:p>
      </dgm:t>
    </dgm:pt>
    <dgm:pt modelId="{1B6C5ABD-2CAD-4C28-933D-3E306C5D5289}" type="pres">
      <dgm:prSet presAssocID="{3B089B23-7242-4DD2-9DD6-7C1F8C2B6464}" presName="hierRoot2" presStyleCnt="0">
        <dgm:presLayoutVars>
          <dgm:hierBranch val="init"/>
        </dgm:presLayoutVars>
      </dgm:prSet>
      <dgm:spPr/>
    </dgm:pt>
    <dgm:pt modelId="{B6B408CB-ECE4-473E-8572-195FB579A341}" type="pres">
      <dgm:prSet presAssocID="{3B089B23-7242-4DD2-9DD6-7C1F8C2B6464}" presName="rootComposite" presStyleCnt="0"/>
      <dgm:spPr/>
    </dgm:pt>
    <dgm:pt modelId="{35742249-B82A-473E-8595-4F6FA45A3CD0}" type="pres">
      <dgm:prSet presAssocID="{3B089B23-7242-4DD2-9DD6-7C1F8C2B6464}" presName="rootText" presStyleLbl="node3" presStyleIdx="3" presStyleCnt="19" custScaleX="200137" custScaleY="222141" custLinFactNeighborX="22145" custLinFactNeighborY="41511">
        <dgm:presLayoutVars>
          <dgm:chPref val="3"/>
        </dgm:presLayoutVars>
      </dgm:prSet>
      <dgm:spPr>
        <a:prstGeom prst="round2SameRect">
          <a:avLst/>
        </a:prstGeom>
      </dgm:spPr>
      <dgm:t>
        <a:bodyPr/>
        <a:lstStyle/>
        <a:p>
          <a:endParaRPr lang="tr-TR"/>
        </a:p>
      </dgm:t>
    </dgm:pt>
    <dgm:pt modelId="{9DC21496-249D-4866-A7CF-5AFB2C5ACA16}" type="pres">
      <dgm:prSet presAssocID="{3B089B23-7242-4DD2-9DD6-7C1F8C2B6464}" presName="rootConnector" presStyleLbl="node3" presStyleIdx="3" presStyleCnt="19"/>
      <dgm:spPr/>
      <dgm:t>
        <a:bodyPr/>
        <a:lstStyle/>
        <a:p>
          <a:endParaRPr lang="tr-TR"/>
        </a:p>
      </dgm:t>
    </dgm:pt>
    <dgm:pt modelId="{DE1BF7AE-C19A-48F3-9C54-AE8BF076F01C}" type="pres">
      <dgm:prSet presAssocID="{3B089B23-7242-4DD2-9DD6-7C1F8C2B6464}" presName="hierChild4" presStyleCnt="0"/>
      <dgm:spPr/>
    </dgm:pt>
    <dgm:pt modelId="{BB1034F1-F9E9-4869-AB5E-3DB609D68992}" type="pres">
      <dgm:prSet presAssocID="{3B089B23-7242-4DD2-9DD6-7C1F8C2B6464}" presName="hierChild5" presStyleCnt="0"/>
      <dgm:spPr/>
    </dgm:pt>
    <dgm:pt modelId="{637D0EA9-5102-42FB-847E-1DE4476C8BF4}" type="pres">
      <dgm:prSet presAssocID="{457DADE7-0B31-40B9-94D5-233692731D85}" presName="Name37" presStyleLbl="parChTrans1D3" presStyleIdx="4" presStyleCnt="19"/>
      <dgm:spPr/>
      <dgm:t>
        <a:bodyPr/>
        <a:lstStyle/>
        <a:p>
          <a:endParaRPr lang="tr-TR"/>
        </a:p>
      </dgm:t>
    </dgm:pt>
    <dgm:pt modelId="{4698D8B6-EA0A-4D83-A4C7-CDF19E0AC6B8}" type="pres">
      <dgm:prSet presAssocID="{8B414CD5-6AE1-4987-ABB9-1C4381F375F8}" presName="hierRoot2" presStyleCnt="0">
        <dgm:presLayoutVars>
          <dgm:hierBranch val="init"/>
        </dgm:presLayoutVars>
      </dgm:prSet>
      <dgm:spPr/>
    </dgm:pt>
    <dgm:pt modelId="{66126764-F577-4376-B6A2-17148FF63C47}" type="pres">
      <dgm:prSet presAssocID="{8B414CD5-6AE1-4987-ABB9-1C4381F375F8}" presName="rootComposite" presStyleCnt="0"/>
      <dgm:spPr/>
    </dgm:pt>
    <dgm:pt modelId="{60DB5F27-87F4-49AB-9EAC-1040A6532A2B}" type="pres">
      <dgm:prSet presAssocID="{8B414CD5-6AE1-4987-ABB9-1C4381F375F8}" presName="rootText" presStyleLbl="node3" presStyleIdx="4" presStyleCnt="19" custScaleX="200137" custScaleY="187619" custLinFactNeighborX="22145" custLinFactNeighborY="11897">
        <dgm:presLayoutVars>
          <dgm:chPref val="3"/>
        </dgm:presLayoutVars>
      </dgm:prSet>
      <dgm:spPr>
        <a:prstGeom prst="round2SameRect">
          <a:avLst/>
        </a:prstGeom>
      </dgm:spPr>
      <dgm:t>
        <a:bodyPr/>
        <a:lstStyle/>
        <a:p>
          <a:endParaRPr lang="tr-TR"/>
        </a:p>
      </dgm:t>
    </dgm:pt>
    <dgm:pt modelId="{4CFBDE0F-B327-4E17-B07A-D3DA8767380C}" type="pres">
      <dgm:prSet presAssocID="{8B414CD5-6AE1-4987-ABB9-1C4381F375F8}" presName="rootConnector" presStyleLbl="node3" presStyleIdx="4" presStyleCnt="19"/>
      <dgm:spPr/>
      <dgm:t>
        <a:bodyPr/>
        <a:lstStyle/>
        <a:p>
          <a:endParaRPr lang="tr-TR"/>
        </a:p>
      </dgm:t>
    </dgm:pt>
    <dgm:pt modelId="{4B6E1998-D60B-4E53-A2D2-6587FCFC22FB}" type="pres">
      <dgm:prSet presAssocID="{8B414CD5-6AE1-4987-ABB9-1C4381F375F8}" presName="hierChild4" presStyleCnt="0"/>
      <dgm:spPr/>
    </dgm:pt>
    <dgm:pt modelId="{936C995E-4FB8-42F1-B25D-39E0A787FD20}" type="pres">
      <dgm:prSet presAssocID="{8B414CD5-6AE1-4987-ABB9-1C4381F375F8}" presName="hierChild5" presStyleCnt="0"/>
      <dgm:spPr/>
    </dgm:pt>
    <dgm:pt modelId="{B5E14D8F-7567-4102-87C8-EF4E26F56D41}" type="pres">
      <dgm:prSet presAssocID="{3EF7F00A-DA62-4379-A885-EA8283005684}" presName="hierChild5" presStyleCnt="0"/>
      <dgm:spPr/>
    </dgm:pt>
    <dgm:pt modelId="{5739EC53-326F-49C2-AD7F-ADD5BBFDCFCA}" type="pres">
      <dgm:prSet presAssocID="{426B75EF-2734-4118-A372-DE7E5F62DDC7}" presName="Name37" presStyleLbl="parChTrans1D2" presStyleIdx="1" presStyleCnt="6"/>
      <dgm:spPr/>
      <dgm:t>
        <a:bodyPr/>
        <a:lstStyle/>
        <a:p>
          <a:endParaRPr lang="tr-TR"/>
        </a:p>
      </dgm:t>
    </dgm:pt>
    <dgm:pt modelId="{F563EEF3-2274-47AE-A7EB-1178E15D960F}" type="pres">
      <dgm:prSet presAssocID="{9402C202-C624-4F69-901E-30C83A238D64}" presName="hierRoot2" presStyleCnt="0">
        <dgm:presLayoutVars>
          <dgm:hierBranch val="init"/>
        </dgm:presLayoutVars>
      </dgm:prSet>
      <dgm:spPr/>
    </dgm:pt>
    <dgm:pt modelId="{1586650E-FDD3-477C-B681-CE1161CC0D24}" type="pres">
      <dgm:prSet presAssocID="{9402C202-C624-4F69-901E-30C83A238D64}" presName="rootComposite" presStyleCnt="0"/>
      <dgm:spPr/>
    </dgm:pt>
    <dgm:pt modelId="{DE2D6ACD-2541-4117-AE96-D6E9FDFB8327}" type="pres">
      <dgm:prSet presAssocID="{9402C202-C624-4F69-901E-30C83A238D64}" presName="rootText" presStyleLbl="node2" presStyleIdx="1" presStyleCnt="6" custScaleX="205783" custScaleY="145390" custLinFactY="55177" custLinFactNeighborX="49312" custLinFactNeighborY="100000">
        <dgm:presLayoutVars>
          <dgm:chPref val="3"/>
        </dgm:presLayoutVars>
      </dgm:prSet>
      <dgm:spPr>
        <a:prstGeom prst="round2DiagRect">
          <a:avLst/>
        </a:prstGeom>
      </dgm:spPr>
      <dgm:t>
        <a:bodyPr/>
        <a:lstStyle/>
        <a:p>
          <a:endParaRPr lang="tr-TR"/>
        </a:p>
      </dgm:t>
    </dgm:pt>
    <dgm:pt modelId="{4122D02A-C8DD-4C17-A468-4F60F071BC7E}" type="pres">
      <dgm:prSet presAssocID="{9402C202-C624-4F69-901E-30C83A238D64}" presName="rootConnector" presStyleLbl="node2" presStyleIdx="1" presStyleCnt="6"/>
      <dgm:spPr/>
      <dgm:t>
        <a:bodyPr/>
        <a:lstStyle/>
        <a:p>
          <a:endParaRPr lang="tr-TR"/>
        </a:p>
      </dgm:t>
    </dgm:pt>
    <dgm:pt modelId="{57617C21-E9FE-4913-B44C-66BFA133B712}" type="pres">
      <dgm:prSet presAssocID="{9402C202-C624-4F69-901E-30C83A238D64}" presName="hierChild4" presStyleCnt="0"/>
      <dgm:spPr/>
    </dgm:pt>
    <dgm:pt modelId="{8AF94E8B-0AD9-4BFC-803E-333BD94DFEB9}" type="pres">
      <dgm:prSet presAssocID="{16C2A1E6-EC56-4F03-8330-CE6AD5A03419}" presName="Name37" presStyleLbl="parChTrans1D3" presStyleIdx="5" presStyleCnt="19"/>
      <dgm:spPr/>
      <dgm:t>
        <a:bodyPr/>
        <a:lstStyle/>
        <a:p>
          <a:endParaRPr lang="tr-TR"/>
        </a:p>
      </dgm:t>
    </dgm:pt>
    <dgm:pt modelId="{4B5790E0-ECCF-4AFA-8D3A-A3B7961F2958}" type="pres">
      <dgm:prSet presAssocID="{0C306254-1D11-4D07-82A5-7C674DBFA6FB}" presName="hierRoot2" presStyleCnt="0">
        <dgm:presLayoutVars>
          <dgm:hierBranch val="init"/>
        </dgm:presLayoutVars>
      </dgm:prSet>
      <dgm:spPr/>
    </dgm:pt>
    <dgm:pt modelId="{ED25AA79-75FD-4938-B5B2-3EB518BCF371}" type="pres">
      <dgm:prSet presAssocID="{0C306254-1D11-4D07-82A5-7C674DBFA6FB}" presName="rootComposite" presStyleCnt="0"/>
      <dgm:spPr/>
    </dgm:pt>
    <dgm:pt modelId="{651B232E-1DEB-453A-BC89-FA560B27D922}" type="pres">
      <dgm:prSet presAssocID="{0C306254-1D11-4D07-82A5-7C674DBFA6FB}" presName="rootText" presStyleLbl="node3" presStyleIdx="5" presStyleCnt="19" custScaleX="200137" custScaleY="187619" custLinFactY="36620" custLinFactNeighborX="39914" custLinFactNeighborY="100000">
        <dgm:presLayoutVars>
          <dgm:chPref val="3"/>
        </dgm:presLayoutVars>
      </dgm:prSet>
      <dgm:spPr>
        <a:prstGeom prst="round2SameRect">
          <a:avLst/>
        </a:prstGeom>
      </dgm:spPr>
      <dgm:t>
        <a:bodyPr/>
        <a:lstStyle/>
        <a:p>
          <a:endParaRPr lang="tr-TR"/>
        </a:p>
      </dgm:t>
    </dgm:pt>
    <dgm:pt modelId="{28521F12-BC6F-4BB7-ACB6-504F667C584E}" type="pres">
      <dgm:prSet presAssocID="{0C306254-1D11-4D07-82A5-7C674DBFA6FB}" presName="rootConnector" presStyleLbl="node3" presStyleIdx="5" presStyleCnt="19"/>
      <dgm:spPr/>
      <dgm:t>
        <a:bodyPr/>
        <a:lstStyle/>
        <a:p>
          <a:endParaRPr lang="tr-TR"/>
        </a:p>
      </dgm:t>
    </dgm:pt>
    <dgm:pt modelId="{0BDE470F-08D6-4C8C-B12C-23A45FACF71E}" type="pres">
      <dgm:prSet presAssocID="{0C306254-1D11-4D07-82A5-7C674DBFA6FB}" presName="hierChild4" presStyleCnt="0"/>
      <dgm:spPr/>
    </dgm:pt>
    <dgm:pt modelId="{0651AAFF-918D-42F5-A6BD-05C7AA12C23A}" type="pres">
      <dgm:prSet presAssocID="{0C306254-1D11-4D07-82A5-7C674DBFA6FB}" presName="hierChild5" presStyleCnt="0"/>
      <dgm:spPr/>
    </dgm:pt>
    <dgm:pt modelId="{4D121AC1-941A-4BD8-82EE-67E6212C7B73}" type="pres">
      <dgm:prSet presAssocID="{A4A470EA-5E0B-499A-9D84-14E4FDD47B2F}" presName="Name37" presStyleLbl="parChTrans1D3" presStyleIdx="6" presStyleCnt="19"/>
      <dgm:spPr/>
      <dgm:t>
        <a:bodyPr/>
        <a:lstStyle/>
        <a:p>
          <a:endParaRPr lang="tr-TR"/>
        </a:p>
      </dgm:t>
    </dgm:pt>
    <dgm:pt modelId="{2A54C304-890C-45D2-A9E9-5591C423F315}" type="pres">
      <dgm:prSet presAssocID="{112DB06F-5DE3-47A4-BB78-324BD2906A6B}" presName="hierRoot2" presStyleCnt="0">
        <dgm:presLayoutVars>
          <dgm:hierBranch val="init"/>
        </dgm:presLayoutVars>
      </dgm:prSet>
      <dgm:spPr/>
    </dgm:pt>
    <dgm:pt modelId="{E512741C-3CFD-4277-94A8-1D66238A9BC5}" type="pres">
      <dgm:prSet presAssocID="{112DB06F-5DE3-47A4-BB78-324BD2906A6B}" presName="rootComposite" presStyleCnt="0"/>
      <dgm:spPr/>
    </dgm:pt>
    <dgm:pt modelId="{C6D36303-61F5-4AEE-B086-A10B01A72DE9}" type="pres">
      <dgm:prSet presAssocID="{112DB06F-5DE3-47A4-BB78-324BD2906A6B}" presName="rootText" presStyleLbl="node3" presStyleIdx="6" presStyleCnt="19" custScaleX="200137" custScaleY="187619" custLinFactY="6223" custLinFactNeighborX="39914" custLinFactNeighborY="100000">
        <dgm:presLayoutVars>
          <dgm:chPref val="3"/>
        </dgm:presLayoutVars>
      </dgm:prSet>
      <dgm:spPr>
        <a:prstGeom prst="round2SameRect">
          <a:avLst/>
        </a:prstGeom>
      </dgm:spPr>
      <dgm:t>
        <a:bodyPr/>
        <a:lstStyle/>
        <a:p>
          <a:endParaRPr lang="tr-TR"/>
        </a:p>
      </dgm:t>
    </dgm:pt>
    <dgm:pt modelId="{E34A047D-20DE-426D-93B4-2492C1E2E7EC}" type="pres">
      <dgm:prSet presAssocID="{112DB06F-5DE3-47A4-BB78-324BD2906A6B}" presName="rootConnector" presStyleLbl="node3" presStyleIdx="6" presStyleCnt="19"/>
      <dgm:spPr/>
      <dgm:t>
        <a:bodyPr/>
        <a:lstStyle/>
        <a:p>
          <a:endParaRPr lang="tr-TR"/>
        </a:p>
      </dgm:t>
    </dgm:pt>
    <dgm:pt modelId="{CBE83ECC-6E66-4905-9BBD-56E5EDD3FA20}" type="pres">
      <dgm:prSet presAssocID="{112DB06F-5DE3-47A4-BB78-324BD2906A6B}" presName="hierChild4" presStyleCnt="0"/>
      <dgm:spPr/>
    </dgm:pt>
    <dgm:pt modelId="{55803D9B-417B-4057-9F84-3D7085C06742}" type="pres">
      <dgm:prSet presAssocID="{112DB06F-5DE3-47A4-BB78-324BD2906A6B}" presName="hierChild5" presStyleCnt="0"/>
      <dgm:spPr/>
    </dgm:pt>
    <dgm:pt modelId="{C1386EF2-DF56-41CE-B8A3-DDADA35B95C3}" type="pres">
      <dgm:prSet presAssocID="{D602614B-3BE3-4F70-80E8-4FB656D1CE0F}" presName="Name37" presStyleLbl="parChTrans1D3" presStyleIdx="7" presStyleCnt="19"/>
      <dgm:spPr/>
      <dgm:t>
        <a:bodyPr/>
        <a:lstStyle/>
        <a:p>
          <a:endParaRPr lang="tr-TR"/>
        </a:p>
      </dgm:t>
    </dgm:pt>
    <dgm:pt modelId="{055881F4-1E6C-4610-A913-BD54105BC87C}" type="pres">
      <dgm:prSet presAssocID="{E89EDDD8-9F2D-4A16-B55C-E801CC25114C}" presName="hierRoot2" presStyleCnt="0">
        <dgm:presLayoutVars>
          <dgm:hierBranch val="init"/>
        </dgm:presLayoutVars>
      </dgm:prSet>
      <dgm:spPr/>
    </dgm:pt>
    <dgm:pt modelId="{2D7B7AC5-F2E3-4E6B-816F-B82CE94FFD0A}" type="pres">
      <dgm:prSet presAssocID="{E89EDDD8-9F2D-4A16-B55C-E801CC25114C}" presName="rootComposite" presStyleCnt="0"/>
      <dgm:spPr/>
    </dgm:pt>
    <dgm:pt modelId="{C709A11F-71D2-4ED1-A059-6EE76B8D4CC1}" type="pres">
      <dgm:prSet presAssocID="{E89EDDD8-9F2D-4A16-B55C-E801CC25114C}" presName="rootText" presStyleLbl="node3" presStyleIdx="7" presStyleCnt="19" custScaleX="200137" custScaleY="187619" custLinFactNeighborX="39914" custLinFactNeighborY="75826">
        <dgm:presLayoutVars>
          <dgm:chPref val="3"/>
        </dgm:presLayoutVars>
      </dgm:prSet>
      <dgm:spPr>
        <a:prstGeom prst="round2SameRect">
          <a:avLst/>
        </a:prstGeom>
      </dgm:spPr>
      <dgm:t>
        <a:bodyPr/>
        <a:lstStyle/>
        <a:p>
          <a:endParaRPr lang="tr-TR"/>
        </a:p>
      </dgm:t>
    </dgm:pt>
    <dgm:pt modelId="{4C8D5D0C-E091-4D3E-A5F6-883CD9AB69C5}" type="pres">
      <dgm:prSet presAssocID="{E89EDDD8-9F2D-4A16-B55C-E801CC25114C}" presName="rootConnector" presStyleLbl="node3" presStyleIdx="7" presStyleCnt="19"/>
      <dgm:spPr/>
      <dgm:t>
        <a:bodyPr/>
        <a:lstStyle/>
        <a:p>
          <a:endParaRPr lang="tr-TR"/>
        </a:p>
      </dgm:t>
    </dgm:pt>
    <dgm:pt modelId="{BFB04727-E75B-4E30-9940-44F22BEE4557}" type="pres">
      <dgm:prSet presAssocID="{E89EDDD8-9F2D-4A16-B55C-E801CC25114C}" presName="hierChild4" presStyleCnt="0"/>
      <dgm:spPr/>
    </dgm:pt>
    <dgm:pt modelId="{722B2C99-C576-4DFE-8370-926E84A27495}" type="pres">
      <dgm:prSet presAssocID="{E89EDDD8-9F2D-4A16-B55C-E801CC25114C}" presName="hierChild5" presStyleCnt="0"/>
      <dgm:spPr/>
    </dgm:pt>
    <dgm:pt modelId="{A34E249A-9392-4703-89E9-CF5746F6A941}" type="pres">
      <dgm:prSet presAssocID="{9402C202-C624-4F69-901E-30C83A238D64}" presName="hierChild5" presStyleCnt="0"/>
      <dgm:spPr/>
    </dgm:pt>
    <dgm:pt modelId="{8ADDF918-FE6A-4972-9DF7-2F86F34395ED}" type="pres">
      <dgm:prSet presAssocID="{761246EA-FB2F-4F33-BD42-156F9DDB48DC}" presName="Name37" presStyleLbl="parChTrans1D2" presStyleIdx="2" presStyleCnt="6"/>
      <dgm:spPr/>
      <dgm:t>
        <a:bodyPr/>
        <a:lstStyle/>
        <a:p>
          <a:endParaRPr lang="tr-TR"/>
        </a:p>
      </dgm:t>
    </dgm:pt>
    <dgm:pt modelId="{6CA80FA0-FA3E-4DB5-9D7F-5C3037F3BB47}" type="pres">
      <dgm:prSet presAssocID="{9EDDCDC7-FAFB-449E-BA03-2E90D8A485A4}" presName="hierRoot2" presStyleCnt="0">
        <dgm:presLayoutVars>
          <dgm:hierBranch val="init"/>
        </dgm:presLayoutVars>
      </dgm:prSet>
      <dgm:spPr/>
    </dgm:pt>
    <dgm:pt modelId="{0B2551CD-3596-48DA-B3C0-9455C502C81F}" type="pres">
      <dgm:prSet presAssocID="{9EDDCDC7-FAFB-449E-BA03-2E90D8A485A4}" presName="rootComposite" presStyleCnt="0"/>
      <dgm:spPr/>
    </dgm:pt>
    <dgm:pt modelId="{CF438715-B5A2-496E-841A-4FE669C63E97}" type="pres">
      <dgm:prSet presAssocID="{9EDDCDC7-FAFB-449E-BA03-2E90D8A485A4}" presName="rootText" presStyleLbl="node2" presStyleIdx="2" presStyleCnt="6" custScaleX="205783" custScaleY="145390" custLinFactY="55152" custLinFactNeighborX="68570" custLinFactNeighborY="100000">
        <dgm:presLayoutVars>
          <dgm:chPref val="3"/>
        </dgm:presLayoutVars>
      </dgm:prSet>
      <dgm:spPr>
        <a:prstGeom prst="round2DiagRect">
          <a:avLst/>
        </a:prstGeom>
      </dgm:spPr>
      <dgm:t>
        <a:bodyPr/>
        <a:lstStyle/>
        <a:p>
          <a:endParaRPr lang="tr-TR"/>
        </a:p>
      </dgm:t>
    </dgm:pt>
    <dgm:pt modelId="{D6150482-9598-413B-98B1-B544F4052A88}" type="pres">
      <dgm:prSet presAssocID="{9EDDCDC7-FAFB-449E-BA03-2E90D8A485A4}" presName="rootConnector" presStyleLbl="node2" presStyleIdx="2" presStyleCnt="6"/>
      <dgm:spPr/>
      <dgm:t>
        <a:bodyPr/>
        <a:lstStyle/>
        <a:p>
          <a:endParaRPr lang="tr-TR"/>
        </a:p>
      </dgm:t>
    </dgm:pt>
    <dgm:pt modelId="{F2A744F3-5241-4BD6-BC1D-1CA29DC8200B}" type="pres">
      <dgm:prSet presAssocID="{9EDDCDC7-FAFB-449E-BA03-2E90D8A485A4}" presName="hierChild4" presStyleCnt="0"/>
      <dgm:spPr/>
    </dgm:pt>
    <dgm:pt modelId="{1D7C0EFD-520A-4EB5-8942-84E57DA0008C}" type="pres">
      <dgm:prSet presAssocID="{E23F2A27-BAFB-4A8C-9D60-1A1079EB8C46}" presName="Name37" presStyleLbl="parChTrans1D3" presStyleIdx="8" presStyleCnt="19"/>
      <dgm:spPr/>
      <dgm:t>
        <a:bodyPr/>
        <a:lstStyle/>
        <a:p>
          <a:endParaRPr lang="tr-TR"/>
        </a:p>
      </dgm:t>
    </dgm:pt>
    <dgm:pt modelId="{D030FAA8-9440-430B-9A12-C182561453C5}" type="pres">
      <dgm:prSet presAssocID="{C38336EA-1AB6-40AA-8919-F29C6BC9E5D6}" presName="hierRoot2" presStyleCnt="0">
        <dgm:presLayoutVars>
          <dgm:hierBranch val="init"/>
        </dgm:presLayoutVars>
      </dgm:prSet>
      <dgm:spPr/>
    </dgm:pt>
    <dgm:pt modelId="{470940CE-9A57-4C1F-997E-CEA16E14439B}" type="pres">
      <dgm:prSet presAssocID="{C38336EA-1AB6-40AA-8919-F29C6BC9E5D6}" presName="rootComposite" presStyleCnt="0"/>
      <dgm:spPr/>
    </dgm:pt>
    <dgm:pt modelId="{88B90899-1928-4E3E-9589-F2B23EF0424E}" type="pres">
      <dgm:prSet presAssocID="{C38336EA-1AB6-40AA-8919-F29C6BC9E5D6}" presName="rootText" presStyleLbl="node3" presStyleIdx="8" presStyleCnt="19" custScaleX="200137" custScaleY="229949" custLinFactY="36814" custLinFactNeighborX="58712" custLinFactNeighborY="100000">
        <dgm:presLayoutVars>
          <dgm:chPref val="3"/>
        </dgm:presLayoutVars>
      </dgm:prSet>
      <dgm:spPr>
        <a:prstGeom prst="round2SameRect">
          <a:avLst/>
        </a:prstGeom>
      </dgm:spPr>
      <dgm:t>
        <a:bodyPr/>
        <a:lstStyle/>
        <a:p>
          <a:endParaRPr lang="tr-TR"/>
        </a:p>
      </dgm:t>
    </dgm:pt>
    <dgm:pt modelId="{C8013438-025C-494A-8A22-F575796AB27D}" type="pres">
      <dgm:prSet presAssocID="{C38336EA-1AB6-40AA-8919-F29C6BC9E5D6}" presName="rootConnector" presStyleLbl="node3" presStyleIdx="8" presStyleCnt="19"/>
      <dgm:spPr/>
      <dgm:t>
        <a:bodyPr/>
        <a:lstStyle/>
        <a:p>
          <a:endParaRPr lang="tr-TR"/>
        </a:p>
      </dgm:t>
    </dgm:pt>
    <dgm:pt modelId="{2CADF4C1-3FBD-4A78-8ED9-289CFDFE86BD}" type="pres">
      <dgm:prSet presAssocID="{C38336EA-1AB6-40AA-8919-F29C6BC9E5D6}" presName="hierChild4" presStyleCnt="0"/>
      <dgm:spPr/>
    </dgm:pt>
    <dgm:pt modelId="{E06DC961-12E8-48E3-9DFA-4C684697B14A}" type="pres">
      <dgm:prSet presAssocID="{C38336EA-1AB6-40AA-8919-F29C6BC9E5D6}" presName="hierChild5" presStyleCnt="0"/>
      <dgm:spPr/>
    </dgm:pt>
    <dgm:pt modelId="{C5580791-26A9-42CF-9024-249E52E1ED6E}" type="pres">
      <dgm:prSet presAssocID="{47B7F1E9-2B94-4349-8AF9-F0CBC9A3F7AE}" presName="Name37" presStyleLbl="parChTrans1D3" presStyleIdx="9" presStyleCnt="19"/>
      <dgm:spPr/>
      <dgm:t>
        <a:bodyPr/>
        <a:lstStyle/>
        <a:p>
          <a:endParaRPr lang="tr-TR"/>
        </a:p>
      </dgm:t>
    </dgm:pt>
    <dgm:pt modelId="{01341416-1391-421F-8281-B59FEE8B6003}" type="pres">
      <dgm:prSet presAssocID="{431020BC-9552-4814-BA7F-9214CE6AF9B1}" presName="hierRoot2" presStyleCnt="0">
        <dgm:presLayoutVars>
          <dgm:hierBranch val="init"/>
        </dgm:presLayoutVars>
      </dgm:prSet>
      <dgm:spPr/>
    </dgm:pt>
    <dgm:pt modelId="{642C071C-A544-4AEA-A2D1-2D4714712C81}" type="pres">
      <dgm:prSet presAssocID="{431020BC-9552-4814-BA7F-9214CE6AF9B1}" presName="rootComposite" presStyleCnt="0"/>
      <dgm:spPr/>
    </dgm:pt>
    <dgm:pt modelId="{DE528420-FDB6-4B7F-BCB3-A52B086E0397}" type="pres">
      <dgm:prSet presAssocID="{431020BC-9552-4814-BA7F-9214CE6AF9B1}" presName="rootText" presStyleLbl="node3" presStyleIdx="9" presStyleCnt="19" custScaleX="200137" custScaleY="187619" custLinFactY="4391" custLinFactNeighborX="58712" custLinFactNeighborY="100000">
        <dgm:presLayoutVars>
          <dgm:chPref val="3"/>
        </dgm:presLayoutVars>
      </dgm:prSet>
      <dgm:spPr>
        <a:prstGeom prst="round2SameRect">
          <a:avLst/>
        </a:prstGeom>
      </dgm:spPr>
      <dgm:t>
        <a:bodyPr/>
        <a:lstStyle/>
        <a:p>
          <a:endParaRPr lang="tr-TR"/>
        </a:p>
      </dgm:t>
    </dgm:pt>
    <dgm:pt modelId="{0C44093B-B96B-426A-A129-7211CD045CCF}" type="pres">
      <dgm:prSet presAssocID="{431020BC-9552-4814-BA7F-9214CE6AF9B1}" presName="rootConnector" presStyleLbl="node3" presStyleIdx="9" presStyleCnt="19"/>
      <dgm:spPr/>
      <dgm:t>
        <a:bodyPr/>
        <a:lstStyle/>
        <a:p>
          <a:endParaRPr lang="tr-TR"/>
        </a:p>
      </dgm:t>
    </dgm:pt>
    <dgm:pt modelId="{D2BBED5F-DB74-4FB6-9751-9D524D9AD38E}" type="pres">
      <dgm:prSet presAssocID="{431020BC-9552-4814-BA7F-9214CE6AF9B1}" presName="hierChild4" presStyleCnt="0"/>
      <dgm:spPr/>
    </dgm:pt>
    <dgm:pt modelId="{5D76AD93-7ABB-4DC1-89E6-EB0E2866E41F}" type="pres">
      <dgm:prSet presAssocID="{431020BC-9552-4814-BA7F-9214CE6AF9B1}" presName="hierChild5" presStyleCnt="0"/>
      <dgm:spPr/>
    </dgm:pt>
    <dgm:pt modelId="{71255828-5989-4679-8828-B30C502D2BF1}" type="pres">
      <dgm:prSet presAssocID="{0F4F0A20-EECD-41AE-A016-1A73AF4CB5BB}" presName="Name37" presStyleLbl="parChTrans1D3" presStyleIdx="10" presStyleCnt="19"/>
      <dgm:spPr/>
      <dgm:t>
        <a:bodyPr/>
        <a:lstStyle/>
        <a:p>
          <a:endParaRPr lang="tr-TR"/>
        </a:p>
      </dgm:t>
    </dgm:pt>
    <dgm:pt modelId="{6EF3B374-AC7C-48C0-AD96-38EE42E01CA9}" type="pres">
      <dgm:prSet presAssocID="{6959A6AA-2DC3-435D-A9A5-54DD6D1BFBBA}" presName="hierRoot2" presStyleCnt="0">
        <dgm:presLayoutVars>
          <dgm:hierBranch val="init"/>
        </dgm:presLayoutVars>
      </dgm:prSet>
      <dgm:spPr/>
    </dgm:pt>
    <dgm:pt modelId="{D7BEFA3B-8836-41F7-8E79-BE556442B6CE}" type="pres">
      <dgm:prSet presAssocID="{6959A6AA-2DC3-435D-A9A5-54DD6D1BFBBA}" presName="rootComposite" presStyleCnt="0"/>
      <dgm:spPr/>
    </dgm:pt>
    <dgm:pt modelId="{A204D130-32BC-4B2D-9E72-E45D305A7A9C}" type="pres">
      <dgm:prSet presAssocID="{6959A6AA-2DC3-435D-A9A5-54DD6D1BFBBA}" presName="rootText" presStyleLbl="node3" presStyleIdx="10" presStyleCnt="19" custScaleX="200137" custScaleY="187619" custLinFactNeighborX="58712" custLinFactNeighborY="71968">
        <dgm:presLayoutVars>
          <dgm:chPref val="3"/>
        </dgm:presLayoutVars>
      </dgm:prSet>
      <dgm:spPr>
        <a:prstGeom prst="round2SameRect">
          <a:avLst/>
        </a:prstGeom>
      </dgm:spPr>
      <dgm:t>
        <a:bodyPr/>
        <a:lstStyle/>
        <a:p>
          <a:endParaRPr lang="tr-TR"/>
        </a:p>
      </dgm:t>
    </dgm:pt>
    <dgm:pt modelId="{E8FDE747-3E3D-48E2-AB41-F7654DED41EA}" type="pres">
      <dgm:prSet presAssocID="{6959A6AA-2DC3-435D-A9A5-54DD6D1BFBBA}" presName="rootConnector" presStyleLbl="node3" presStyleIdx="10" presStyleCnt="19"/>
      <dgm:spPr/>
      <dgm:t>
        <a:bodyPr/>
        <a:lstStyle/>
        <a:p>
          <a:endParaRPr lang="tr-TR"/>
        </a:p>
      </dgm:t>
    </dgm:pt>
    <dgm:pt modelId="{00F5395D-B163-41EE-B387-11CFD3C12D52}" type="pres">
      <dgm:prSet presAssocID="{6959A6AA-2DC3-435D-A9A5-54DD6D1BFBBA}" presName="hierChild4" presStyleCnt="0"/>
      <dgm:spPr/>
    </dgm:pt>
    <dgm:pt modelId="{046B4CEB-0702-42A5-A38A-CE579D79EE90}" type="pres">
      <dgm:prSet presAssocID="{6959A6AA-2DC3-435D-A9A5-54DD6D1BFBBA}" presName="hierChild5" presStyleCnt="0"/>
      <dgm:spPr/>
    </dgm:pt>
    <dgm:pt modelId="{FF576E56-ADBD-4FD4-89F1-77949DA518A4}" type="pres">
      <dgm:prSet presAssocID="{9EDDCDC7-FAFB-449E-BA03-2E90D8A485A4}" presName="hierChild5" presStyleCnt="0"/>
      <dgm:spPr/>
    </dgm:pt>
    <dgm:pt modelId="{6A940BAB-24EA-48DC-9624-B5720B3AD093}" type="pres">
      <dgm:prSet presAssocID="{BF1CADE4-EB9A-4878-A380-6C0A45EA4199}" presName="Name37" presStyleLbl="parChTrans1D2" presStyleIdx="3" presStyleCnt="6"/>
      <dgm:spPr/>
      <dgm:t>
        <a:bodyPr/>
        <a:lstStyle/>
        <a:p>
          <a:endParaRPr lang="tr-TR"/>
        </a:p>
      </dgm:t>
    </dgm:pt>
    <dgm:pt modelId="{AB8FB0D3-9C8B-4BFC-90C0-04EBF949D947}" type="pres">
      <dgm:prSet presAssocID="{3E5100AC-2632-44FD-BAE3-6C95B1351BA9}" presName="hierRoot2" presStyleCnt="0">
        <dgm:presLayoutVars>
          <dgm:hierBranch val="init"/>
        </dgm:presLayoutVars>
      </dgm:prSet>
      <dgm:spPr/>
    </dgm:pt>
    <dgm:pt modelId="{05FF028A-FB79-435C-B113-2DD8BBAEAE0F}" type="pres">
      <dgm:prSet presAssocID="{3E5100AC-2632-44FD-BAE3-6C95B1351BA9}" presName="rootComposite" presStyleCnt="0"/>
      <dgm:spPr/>
    </dgm:pt>
    <dgm:pt modelId="{429E6EEA-884D-4C2E-823A-A034655951D7}" type="pres">
      <dgm:prSet presAssocID="{3E5100AC-2632-44FD-BAE3-6C95B1351BA9}" presName="rootText" presStyleLbl="node2" presStyleIdx="3" presStyleCnt="6" custScaleX="205783" custScaleY="145390" custLinFactY="55053" custLinFactNeighborX="84961" custLinFactNeighborY="100000">
        <dgm:presLayoutVars>
          <dgm:chPref val="3"/>
        </dgm:presLayoutVars>
      </dgm:prSet>
      <dgm:spPr>
        <a:prstGeom prst="round2DiagRect">
          <a:avLst/>
        </a:prstGeom>
      </dgm:spPr>
      <dgm:t>
        <a:bodyPr/>
        <a:lstStyle/>
        <a:p>
          <a:endParaRPr lang="tr-TR"/>
        </a:p>
      </dgm:t>
    </dgm:pt>
    <dgm:pt modelId="{B27CFD9F-EC34-4BA1-8133-8C82C32937C4}" type="pres">
      <dgm:prSet presAssocID="{3E5100AC-2632-44FD-BAE3-6C95B1351BA9}" presName="rootConnector" presStyleLbl="node2" presStyleIdx="3" presStyleCnt="6"/>
      <dgm:spPr/>
      <dgm:t>
        <a:bodyPr/>
        <a:lstStyle/>
        <a:p>
          <a:endParaRPr lang="tr-TR"/>
        </a:p>
      </dgm:t>
    </dgm:pt>
    <dgm:pt modelId="{0D530127-3DD4-44B2-9BF7-AA05CF91266C}" type="pres">
      <dgm:prSet presAssocID="{3E5100AC-2632-44FD-BAE3-6C95B1351BA9}" presName="hierChild4" presStyleCnt="0"/>
      <dgm:spPr/>
    </dgm:pt>
    <dgm:pt modelId="{2BA14188-E4BA-492A-AF95-4D70A4F08448}" type="pres">
      <dgm:prSet presAssocID="{33267C14-53D2-4FA1-A308-5C13E08BCC17}" presName="Name37" presStyleLbl="parChTrans1D3" presStyleIdx="11" presStyleCnt="19"/>
      <dgm:spPr/>
      <dgm:t>
        <a:bodyPr/>
        <a:lstStyle/>
        <a:p>
          <a:endParaRPr lang="tr-TR"/>
        </a:p>
      </dgm:t>
    </dgm:pt>
    <dgm:pt modelId="{8A30D7C9-03BC-41A8-9A9D-044038848335}" type="pres">
      <dgm:prSet presAssocID="{E12E4618-2B48-45D5-B4C4-F33EF8F7E96C}" presName="hierRoot2" presStyleCnt="0">
        <dgm:presLayoutVars>
          <dgm:hierBranch val="init"/>
        </dgm:presLayoutVars>
      </dgm:prSet>
      <dgm:spPr/>
    </dgm:pt>
    <dgm:pt modelId="{EC4206AE-F72B-46B3-96E2-A464B570E02E}" type="pres">
      <dgm:prSet presAssocID="{E12E4618-2B48-45D5-B4C4-F33EF8F7E96C}" presName="rootComposite" presStyleCnt="0"/>
      <dgm:spPr/>
    </dgm:pt>
    <dgm:pt modelId="{E5D980FE-2367-41FB-83DB-B8A908B18F40}" type="pres">
      <dgm:prSet presAssocID="{E12E4618-2B48-45D5-B4C4-F33EF8F7E96C}" presName="rootText" presStyleLbl="node3" presStyleIdx="11" presStyleCnt="19" custScaleX="200137" custScaleY="187619" custLinFactY="38036" custLinFactNeighborX="75239" custLinFactNeighborY="100000">
        <dgm:presLayoutVars>
          <dgm:chPref val="3"/>
        </dgm:presLayoutVars>
      </dgm:prSet>
      <dgm:spPr>
        <a:prstGeom prst="round2SameRect">
          <a:avLst/>
        </a:prstGeom>
      </dgm:spPr>
      <dgm:t>
        <a:bodyPr/>
        <a:lstStyle/>
        <a:p>
          <a:endParaRPr lang="tr-TR"/>
        </a:p>
      </dgm:t>
    </dgm:pt>
    <dgm:pt modelId="{3E69A670-D669-4F8E-973E-9C95871688DA}" type="pres">
      <dgm:prSet presAssocID="{E12E4618-2B48-45D5-B4C4-F33EF8F7E96C}" presName="rootConnector" presStyleLbl="node3" presStyleIdx="11" presStyleCnt="19"/>
      <dgm:spPr/>
      <dgm:t>
        <a:bodyPr/>
        <a:lstStyle/>
        <a:p>
          <a:endParaRPr lang="tr-TR"/>
        </a:p>
      </dgm:t>
    </dgm:pt>
    <dgm:pt modelId="{D64716DB-7C38-4354-B558-1CF1533CE79A}" type="pres">
      <dgm:prSet presAssocID="{E12E4618-2B48-45D5-B4C4-F33EF8F7E96C}" presName="hierChild4" presStyleCnt="0"/>
      <dgm:spPr/>
    </dgm:pt>
    <dgm:pt modelId="{1DB61514-3024-4D2B-A153-EA7B8A80EAF4}" type="pres">
      <dgm:prSet presAssocID="{E12E4618-2B48-45D5-B4C4-F33EF8F7E96C}" presName="hierChild5" presStyleCnt="0"/>
      <dgm:spPr/>
    </dgm:pt>
    <dgm:pt modelId="{2FEC315B-815C-468A-BB83-91DA027F99C8}" type="pres">
      <dgm:prSet presAssocID="{D043E2D4-471C-4564-8037-AB6495E52EF2}" presName="Name37" presStyleLbl="parChTrans1D3" presStyleIdx="12" presStyleCnt="19"/>
      <dgm:spPr/>
      <dgm:t>
        <a:bodyPr/>
        <a:lstStyle/>
        <a:p>
          <a:endParaRPr lang="tr-TR"/>
        </a:p>
      </dgm:t>
    </dgm:pt>
    <dgm:pt modelId="{8E079CF6-D3E8-4A89-A89F-313E30D3A539}" type="pres">
      <dgm:prSet presAssocID="{1BB25F8A-72EC-4535-9313-54F2C4EDB8AA}" presName="hierRoot2" presStyleCnt="0">
        <dgm:presLayoutVars>
          <dgm:hierBranch val="init"/>
        </dgm:presLayoutVars>
      </dgm:prSet>
      <dgm:spPr/>
    </dgm:pt>
    <dgm:pt modelId="{314F4BD0-530C-4C03-A8FC-693899ABBC35}" type="pres">
      <dgm:prSet presAssocID="{1BB25F8A-72EC-4535-9313-54F2C4EDB8AA}" presName="rootComposite" presStyleCnt="0"/>
      <dgm:spPr/>
    </dgm:pt>
    <dgm:pt modelId="{D672AEFA-BC23-4CBA-8A67-94C8097E848F}" type="pres">
      <dgm:prSet presAssocID="{1BB25F8A-72EC-4535-9313-54F2C4EDB8AA}" presName="rootText" presStyleLbl="node3" presStyleIdx="12" presStyleCnt="19" custScaleX="200137" custScaleY="187619" custLinFactY="5279" custLinFactNeighborX="75239" custLinFactNeighborY="100000">
        <dgm:presLayoutVars>
          <dgm:chPref val="3"/>
        </dgm:presLayoutVars>
      </dgm:prSet>
      <dgm:spPr>
        <a:prstGeom prst="round2SameRect">
          <a:avLst/>
        </a:prstGeom>
      </dgm:spPr>
      <dgm:t>
        <a:bodyPr/>
        <a:lstStyle/>
        <a:p>
          <a:endParaRPr lang="tr-TR"/>
        </a:p>
      </dgm:t>
    </dgm:pt>
    <dgm:pt modelId="{C285DBD0-44C0-4852-BB05-9EA8D50F6432}" type="pres">
      <dgm:prSet presAssocID="{1BB25F8A-72EC-4535-9313-54F2C4EDB8AA}" presName="rootConnector" presStyleLbl="node3" presStyleIdx="12" presStyleCnt="19"/>
      <dgm:spPr/>
      <dgm:t>
        <a:bodyPr/>
        <a:lstStyle/>
        <a:p>
          <a:endParaRPr lang="tr-TR"/>
        </a:p>
      </dgm:t>
    </dgm:pt>
    <dgm:pt modelId="{3E52B1E6-1849-449A-A5DB-86299E05BEC9}" type="pres">
      <dgm:prSet presAssocID="{1BB25F8A-72EC-4535-9313-54F2C4EDB8AA}" presName="hierChild4" presStyleCnt="0"/>
      <dgm:spPr/>
    </dgm:pt>
    <dgm:pt modelId="{84E203B5-A8E2-4B8B-A364-C15A54AC6043}" type="pres">
      <dgm:prSet presAssocID="{1BB25F8A-72EC-4535-9313-54F2C4EDB8AA}" presName="hierChild5" presStyleCnt="0"/>
      <dgm:spPr/>
    </dgm:pt>
    <dgm:pt modelId="{A6C662D9-7047-4E29-BF43-E1A0D0CEBA10}" type="pres">
      <dgm:prSet presAssocID="{641128D2-B04B-4660-ADD1-F004291C6F06}" presName="Name37" presStyleLbl="parChTrans1D3" presStyleIdx="13" presStyleCnt="19"/>
      <dgm:spPr/>
      <dgm:t>
        <a:bodyPr/>
        <a:lstStyle/>
        <a:p>
          <a:endParaRPr lang="tr-TR"/>
        </a:p>
      </dgm:t>
    </dgm:pt>
    <dgm:pt modelId="{B92C31C5-9313-4561-A822-F6177D0A54C4}" type="pres">
      <dgm:prSet presAssocID="{F107FF87-D3D1-4197-8D6C-B516682D2588}" presName="hierRoot2" presStyleCnt="0">
        <dgm:presLayoutVars>
          <dgm:hierBranch val="init"/>
        </dgm:presLayoutVars>
      </dgm:prSet>
      <dgm:spPr/>
    </dgm:pt>
    <dgm:pt modelId="{6A19FD92-3FB0-4EB9-8D2D-9CF77E982C80}" type="pres">
      <dgm:prSet presAssocID="{F107FF87-D3D1-4197-8D6C-B516682D2588}" presName="rootComposite" presStyleCnt="0"/>
      <dgm:spPr/>
    </dgm:pt>
    <dgm:pt modelId="{297F4E43-6A80-4721-8341-7A6FBF28E3D2}" type="pres">
      <dgm:prSet presAssocID="{F107FF87-D3D1-4197-8D6C-B516682D2588}" presName="rootText" presStyleLbl="node3" presStyleIdx="13" presStyleCnt="19" custScaleX="200137" custScaleY="187619" custLinFactNeighborX="75239" custLinFactNeighborY="73545">
        <dgm:presLayoutVars>
          <dgm:chPref val="3"/>
        </dgm:presLayoutVars>
      </dgm:prSet>
      <dgm:spPr>
        <a:prstGeom prst="round2SameRect">
          <a:avLst/>
        </a:prstGeom>
      </dgm:spPr>
      <dgm:t>
        <a:bodyPr/>
        <a:lstStyle/>
        <a:p>
          <a:endParaRPr lang="tr-TR"/>
        </a:p>
      </dgm:t>
    </dgm:pt>
    <dgm:pt modelId="{6F3C969F-3417-4237-A74F-FD7B641A1A77}" type="pres">
      <dgm:prSet presAssocID="{F107FF87-D3D1-4197-8D6C-B516682D2588}" presName="rootConnector" presStyleLbl="node3" presStyleIdx="13" presStyleCnt="19"/>
      <dgm:spPr/>
      <dgm:t>
        <a:bodyPr/>
        <a:lstStyle/>
        <a:p>
          <a:endParaRPr lang="tr-TR"/>
        </a:p>
      </dgm:t>
    </dgm:pt>
    <dgm:pt modelId="{AFBFD310-37DC-439A-A7E4-484B6912A8DF}" type="pres">
      <dgm:prSet presAssocID="{F107FF87-D3D1-4197-8D6C-B516682D2588}" presName="hierChild4" presStyleCnt="0"/>
      <dgm:spPr/>
    </dgm:pt>
    <dgm:pt modelId="{F5312AB7-4960-43AF-B0FB-917F8BC7F3CE}" type="pres">
      <dgm:prSet presAssocID="{F107FF87-D3D1-4197-8D6C-B516682D2588}" presName="hierChild5" presStyleCnt="0"/>
      <dgm:spPr/>
    </dgm:pt>
    <dgm:pt modelId="{005AF464-B6BF-49F3-8322-803F9F1ED9BE}" type="pres">
      <dgm:prSet presAssocID="{3E5100AC-2632-44FD-BAE3-6C95B1351BA9}" presName="hierChild5" presStyleCnt="0"/>
      <dgm:spPr/>
    </dgm:pt>
    <dgm:pt modelId="{DFEAA2CF-B7B7-4434-9A4D-09E5DE2ED58D}" type="pres">
      <dgm:prSet presAssocID="{FF20A488-6FFA-4297-9E51-E450D1002601}" presName="Name37" presStyleLbl="parChTrans1D2" presStyleIdx="4" presStyleCnt="6"/>
      <dgm:spPr/>
      <dgm:t>
        <a:bodyPr/>
        <a:lstStyle/>
        <a:p>
          <a:endParaRPr lang="tr-TR"/>
        </a:p>
      </dgm:t>
    </dgm:pt>
    <dgm:pt modelId="{A2F7B1AA-9D01-4D62-9291-F96415615D1B}" type="pres">
      <dgm:prSet presAssocID="{913B3EF4-CEB8-4CB5-99E8-B7E4A6AA0B7F}" presName="hierRoot2" presStyleCnt="0">
        <dgm:presLayoutVars>
          <dgm:hierBranch val="init"/>
        </dgm:presLayoutVars>
      </dgm:prSet>
      <dgm:spPr/>
    </dgm:pt>
    <dgm:pt modelId="{7082C0EA-E381-4629-9B69-DBA30B61BD9C}" type="pres">
      <dgm:prSet presAssocID="{913B3EF4-CEB8-4CB5-99E8-B7E4A6AA0B7F}" presName="rootComposite" presStyleCnt="0"/>
      <dgm:spPr/>
    </dgm:pt>
    <dgm:pt modelId="{2533B2DC-DAD5-4C5E-B434-1C48393FF935}" type="pres">
      <dgm:prSet presAssocID="{913B3EF4-CEB8-4CB5-99E8-B7E4A6AA0B7F}" presName="rootText" presStyleLbl="node2" presStyleIdx="4" presStyleCnt="6" custScaleX="208939" custScaleY="155600" custLinFactX="44758" custLinFactNeighborX="100000" custLinFactNeighborY="-71559">
        <dgm:presLayoutVars>
          <dgm:chPref val="3"/>
        </dgm:presLayoutVars>
      </dgm:prSet>
      <dgm:spPr>
        <a:prstGeom prst="round1Rect">
          <a:avLst/>
        </a:prstGeom>
      </dgm:spPr>
      <dgm:t>
        <a:bodyPr/>
        <a:lstStyle/>
        <a:p>
          <a:endParaRPr lang="tr-TR"/>
        </a:p>
      </dgm:t>
    </dgm:pt>
    <dgm:pt modelId="{F79CC694-3C3E-40A3-8918-F8205CDD7796}" type="pres">
      <dgm:prSet presAssocID="{913B3EF4-CEB8-4CB5-99E8-B7E4A6AA0B7F}" presName="rootConnector" presStyleLbl="node2" presStyleIdx="4" presStyleCnt="6"/>
      <dgm:spPr/>
      <dgm:t>
        <a:bodyPr/>
        <a:lstStyle/>
        <a:p>
          <a:endParaRPr lang="tr-TR"/>
        </a:p>
      </dgm:t>
    </dgm:pt>
    <dgm:pt modelId="{3E49AF20-F9AF-4918-AF61-4B68436B0349}" type="pres">
      <dgm:prSet presAssocID="{913B3EF4-CEB8-4CB5-99E8-B7E4A6AA0B7F}" presName="hierChild4" presStyleCnt="0"/>
      <dgm:spPr/>
    </dgm:pt>
    <dgm:pt modelId="{BBD734F5-B11E-4759-BA84-AC8BD201670F}" type="pres">
      <dgm:prSet presAssocID="{1F168605-63AC-4CC7-BD6C-C31ADAD434A8}" presName="Name37" presStyleLbl="parChTrans1D3" presStyleIdx="14" presStyleCnt="19"/>
      <dgm:spPr/>
      <dgm:t>
        <a:bodyPr/>
        <a:lstStyle/>
        <a:p>
          <a:endParaRPr lang="tr-TR"/>
        </a:p>
      </dgm:t>
    </dgm:pt>
    <dgm:pt modelId="{287A249A-B32E-4D13-BF22-BF444F262087}" type="pres">
      <dgm:prSet presAssocID="{74B75059-C696-4E88-AF02-01AFB73B04A9}" presName="hierRoot2" presStyleCnt="0">
        <dgm:presLayoutVars>
          <dgm:hierBranch val="init"/>
        </dgm:presLayoutVars>
      </dgm:prSet>
      <dgm:spPr/>
    </dgm:pt>
    <dgm:pt modelId="{81AF0403-C26D-47E0-81E0-10326E350D01}" type="pres">
      <dgm:prSet presAssocID="{74B75059-C696-4E88-AF02-01AFB73B04A9}" presName="rootComposite" presStyleCnt="0"/>
      <dgm:spPr/>
    </dgm:pt>
    <dgm:pt modelId="{FDB8C5F5-7724-43C3-9A27-EE565B91D1EB}" type="pres">
      <dgm:prSet presAssocID="{74B75059-C696-4E88-AF02-01AFB73B04A9}" presName="rootText" presStyleLbl="node3" presStyleIdx="14" presStyleCnt="19" custScaleX="200137" custScaleY="145224" custLinFactX="45538" custLinFactNeighborX="100000" custLinFactNeighborY="-33044">
        <dgm:presLayoutVars>
          <dgm:chPref val="3"/>
        </dgm:presLayoutVars>
      </dgm:prSet>
      <dgm:spPr>
        <a:prstGeom prst="round2SameRect">
          <a:avLst/>
        </a:prstGeom>
      </dgm:spPr>
      <dgm:t>
        <a:bodyPr/>
        <a:lstStyle/>
        <a:p>
          <a:endParaRPr lang="tr-TR"/>
        </a:p>
      </dgm:t>
    </dgm:pt>
    <dgm:pt modelId="{3D3DA50B-99D1-4B66-9190-8FDE1F556E5D}" type="pres">
      <dgm:prSet presAssocID="{74B75059-C696-4E88-AF02-01AFB73B04A9}" presName="rootConnector" presStyleLbl="node3" presStyleIdx="14" presStyleCnt="19"/>
      <dgm:spPr/>
      <dgm:t>
        <a:bodyPr/>
        <a:lstStyle/>
        <a:p>
          <a:endParaRPr lang="tr-TR"/>
        </a:p>
      </dgm:t>
    </dgm:pt>
    <dgm:pt modelId="{8911EB35-F83B-47A3-924D-5084200D10C6}" type="pres">
      <dgm:prSet presAssocID="{74B75059-C696-4E88-AF02-01AFB73B04A9}" presName="hierChild4" presStyleCnt="0"/>
      <dgm:spPr/>
    </dgm:pt>
    <dgm:pt modelId="{0D82B7C3-D8B5-4184-B4FD-EE40AC319A1E}" type="pres">
      <dgm:prSet presAssocID="{74B75059-C696-4E88-AF02-01AFB73B04A9}" presName="hierChild5" presStyleCnt="0"/>
      <dgm:spPr/>
    </dgm:pt>
    <dgm:pt modelId="{17D37F51-0626-45E4-86DA-C3CF3572378A}" type="pres">
      <dgm:prSet presAssocID="{7B7ED9EB-756F-44BA-9BF9-7A63E1CBC79B}" presName="Name37" presStyleLbl="parChTrans1D3" presStyleIdx="15" presStyleCnt="19"/>
      <dgm:spPr/>
      <dgm:t>
        <a:bodyPr/>
        <a:lstStyle/>
        <a:p>
          <a:endParaRPr lang="tr-TR"/>
        </a:p>
      </dgm:t>
    </dgm:pt>
    <dgm:pt modelId="{43D83271-0E3A-4453-A747-A568F550DAEA}" type="pres">
      <dgm:prSet presAssocID="{7163EDD5-BBFF-40EE-848F-F52FFB0025A3}" presName="hierRoot2" presStyleCnt="0">
        <dgm:presLayoutVars>
          <dgm:hierBranch val="init"/>
        </dgm:presLayoutVars>
      </dgm:prSet>
      <dgm:spPr/>
    </dgm:pt>
    <dgm:pt modelId="{030274F0-442C-43DC-B673-F304630D4867}" type="pres">
      <dgm:prSet presAssocID="{7163EDD5-BBFF-40EE-848F-F52FFB0025A3}" presName="rootComposite" presStyleCnt="0"/>
      <dgm:spPr/>
    </dgm:pt>
    <dgm:pt modelId="{66CC4CFC-F9E6-4FAE-8691-5259AED80C3E}" type="pres">
      <dgm:prSet presAssocID="{7163EDD5-BBFF-40EE-848F-F52FFB0025A3}" presName="rootText" presStyleLbl="node3" presStyleIdx="15" presStyleCnt="19" custScaleX="200137" custScaleY="145224" custLinFactX="45538" custLinFactNeighborX="100000" custLinFactNeighborY="-58695">
        <dgm:presLayoutVars>
          <dgm:chPref val="3"/>
        </dgm:presLayoutVars>
      </dgm:prSet>
      <dgm:spPr>
        <a:prstGeom prst="round2SameRect">
          <a:avLst/>
        </a:prstGeom>
      </dgm:spPr>
      <dgm:t>
        <a:bodyPr/>
        <a:lstStyle/>
        <a:p>
          <a:endParaRPr lang="tr-TR"/>
        </a:p>
      </dgm:t>
    </dgm:pt>
    <dgm:pt modelId="{D1FB3960-718C-4F1A-824E-C6F379D76937}" type="pres">
      <dgm:prSet presAssocID="{7163EDD5-BBFF-40EE-848F-F52FFB0025A3}" presName="rootConnector" presStyleLbl="node3" presStyleIdx="15" presStyleCnt="19"/>
      <dgm:spPr/>
      <dgm:t>
        <a:bodyPr/>
        <a:lstStyle/>
        <a:p>
          <a:endParaRPr lang="tr-TR"/>
        </a:p>
      </dgm:t>
    </dgm:pt>
    <dgm:pt modelId="{B79DE299-5EFC-493F-818A-B9A597553615}" type="pres">
      <dgm:prSet presAssocID="{7163EDD5-BBFF-40EE-848F-F52FFB0025A3}" presName="hierChild4" presStyleCnt="0"/>
      <dgm:spPr/>
    </dgm:pt>
    <dgm:pt modelId="{82425B92-5A98-419D-A006-9CA7DF6F6CD2}" type="pres">
      <dgm:prSet presAssocID="{7163EDD5-BBFF-40EE-848F-F52FFB0025A3}" presName="hierChild5" presStyleCnt="0"/>
      <dgm:spPr/>
    </dgm:pt>
    <dgm:pt modelId="{9A7B4ACF-2A95-4D57-BBB2-4C4AC290443F}" type="pres">
      <dgm:prSet presAssocID="{85A40851-2E38-4B8D-88D8-D827DD90FFAF}" presName="Name37" presStyleLbl="parChTrans1D3" presStyleIdx="16" presStyleCnt="19"/>
      <dgm:spPr/>
      <dgm:t>
        <a:bodyPr/>
        <a:lstStyle/>
        <a:p>
          <a:endParaRPr lang="tr-TR"/>
        </a:p>
      </dgm:t>
    </dgm:pt>
    <dgm:pt modelId="{5601BE7B-5465-4B8D-B515-CC7536279667}" type="pres">
      <dgm:prSet presAssocID="{B64C4599-3822-47D7-BB81-2888A623BBF7}" presName="hierRoot2" presStyleCnt="0">
        <dgm:presLayoutVars>
          <dgm:hierBranch val="init"/>
        </dgm:presLayoutVars>
      </dgm:prSet>
      <dgm:spPr/>
    </dgm:pt>
    <dgm:pt modelId="{6863DD91-B339-4D71-A53E-5A484814C5E2}" type="pres">
      <dgm:prSet presAssocID="{B64C4599-3822-47D7-BB81-2888A623BBF7}" presName="rootComposite" presStyleCnt="0"/>
      <dgm:spPr/>
    </dgm:pt>
    <dgm:pt modelId="{C0E32A4D-3958-41BF-BEC5-0F6C9329A6EE}" type="pres">
      <dgm:prSet presAssocID="{B64C4599-3822-47D7-BB81-2888A623BBF7}" presName="rootText" presStyleLbl="node3" presStyleIdx="16" presStyleCnt="19" custScaleX="200137" custScaleY="145224" custLinFactX="45538" custLinFactNeighborX="100000" custLinFactNeighborY="-87424">
        <dgm:presLayoutVars>
          <dgm:chPref val="3"/>
        </dgm:presLayoutVars>
      </dgm:prSet>
      <dgm:spPr>
        <a:prstGeom prst="round2SameRect">
          <a:avLst/>
        </a:prstGeom>
      </dgm:spPr>
      <dgm:t>
        <a:bodyPr/>
        <a:lstStyle/>
        <a:p>
          <a:endParaRPr lang="tr-TR"/>
        </a:p>
      </dgm:t>
    </dgm:pt>
    <dgm:pt modelId="{727A0C7C-DF6E-477B-AD9F-DE5D45C32779}" type="pres">
      <dgm:prSet presAssocID="{B64C4599-3822-47D7-BB81-2888A623BBF7}" presName="rootConnector" presStyleLbl="node3" presStyleIdx="16" presStyleCnt="19"/>
      <dgm:spPr/>
      <dgm:t>
        <a:bodyPr/>
        <a:lstStyle/>
        <a:p>
          <a:endParaRPr lang="tr-TR"/>
        </a:p>
      </dgm:t>
    </dgm:pt>
    <dgm:pt modelId="{02D04F0D-285C-45D3-B4FF-8C1B6A9E407F}" type="pres">
      <dgm:prSet presAssocID="{B64C4599-3822-47D7-BB81-2888A623BBF7}" presName="hierChild4" presStyleCnt="0"/>
      <dgm:spPr/>
    </dgm:pt>
    <dgm:pt modelId="{2A912315-99D4-4277-AF38-1189DCD2E836}" type="pres">
      <dgm:prSet presAssocID="{B64C4599-3822-47D7-BB81-2888A623BBF7}" presName="hierChild5" presStyleCnt="0"/>
      <dgm:spPr/>
    </dgm:pt>
    <dgm:pt modelId="{6629B0B9-5D8C-4117-818D-CCD31F07172D}" type="pres">
      <dgm:prSet presAssocID="{A0C5376E-02BE-4623-9858-7F456B7E6A5F}" presName="Name37" presStyleLbl="parChTrans1D3" presStyleIdx="17" presStyleCnt="19"/>
      <dgm:spPr/>
      <dgm:t>
        <a:bodyPr/>
        <a:lstStyle/>
        <a:p>
          <a:endParaRPr lang="tr-TR"/>
        </a:p>
      </dgm:t>
    </dgm:pt>
    <dgm:pt modelId="{18DC4BE7-E371-4DCE-B2C9-73EFEEF28B4E}" type="pres">
      <dgm:prSet presAssocID="{0498BF8B-F9E4-4243-B1AB-47B2DB6E30C5}" presName="hierRoot2" presStyleCnt="0">
        <dgm:presLayoutVars>
          <dgm:hierBranch val="init"/>
        </dgm:presLayoutVars>
      </dgm:prSet>
      <dgm:spPr/>
    </dgm:pt>
    <dgm:pt modelId="{9945D77F-47D4-428E-8141-DCAD1449E08C}" type="pres">
      <dgm:prSet presAssocID="{0498BF8B-F9E4-4243-B1AB-47B2DB6E30C5}" presName="rootComposite" presStyleCnt="0"/>
      <dgm:spPr/>
    </dgm:pt>
    <dgm:pt modelId="{8119D822-6D16-43E6-A66B-3A7F7D0485C4}" type="pres">
      <dgm:prSet presAssocID="{0498BF8B-F9E4-4243-B1AB-47B2DB6E30C5}" presName="rootText" presStyleLbl="node3" presStyleIdx="17" presStyleCnt="19" custScaleX="200137" custScaleY="145224" custLinFactX="42801" custLinFactY="-15126" custLinFactNeighborX="100000" custLinFactNeighborY="-100000">
        <dgm:presLayoutVars>
          <dgm:chPref val="3"/>
        </dgm:presLayoutVars>
      </dgm:prSet>
      <dgm:spPr>
        <a:prstGeom prst="round2SameRect">
          <a:avLst/>
        </a:prstGeom>
      </dgm:spPr>
      <dgm:t>
        <a:bodyPr/>
        <a:lstStyle/>
        <a:p>
          <a:endParaRPr lang="tr-TR"/>
        </a:p>
      </dgm:t>
    </dgm:pt>
    <dgm:pt modelId="{6C2037B3-BDBB-4082-91A9-975E5407A36E}" type="pres">
      <dgm:prSet presAssocID="{0498BF8B-F9E4-4243-B1AB-47B2DB6E30C5}" presName="rootConnector" presStyleLbl="node3" presStyleIdx="17" presStyleCnt="19"/>
      <dgm:spPr/>
      <dgm:t>
        <a:bodyPr/>
        <a:lstStyle/>
        <a:p>
          <a:endParaRPr lang="tr-TR"/>
        </a:p>
      </dgm:t>
    </dgm:pt>
    <dgm:pt modelId="{E28BED0D-2828-44FA-BA70-8E4AB55C0AE8}" type="pres">
      <dgm:prSet presAssocID="{0498BF8B-F9E4-4243-B1AB-47B2DB6E30C5}" presName="hierChild4" presStyleCnt="0"/>
      <dgm:spPr/>
    </dgm:pt>
    <dgm:pt modelId="{60128D64-1217-4EE0-B962-39FCC1579641}" type="pres">
      <dgm:prSet presAssocID="{0498BF8B-F9E4-4243-B1AB-47B2DB6E30C5}" presName="hierChild5" presStyleCnt="0"/>
      <dgm:spPr/>
    </dgm:pt>
    <dgm:pt modelId="{34B41DF4-5948-42C8-AD63-9E89F9873A30}" type="pres">
      <dgm:prSet presAssocID="{FA902DDE-FA3E-421D-A178-A41B1093EE66}" presName="Name37" presStyleLbl="parChTrans1D3" presStyleIdx="18" presStyleCnt="19"/>
      <dgm:spPr/>
      <dgm:t>
        <a:bodyPr/>
        <a:lstStyle/>
        <a:p>
          <a:endParaRPr lang="tr-TR"/>
        </a:p>
      </dgm:t>
    </dgm:pt>
    <dgm:pt modelId="{DC9695AC-3D23-4031-AAC7-D7CA4DE1F919}" type="pres">
      <dgm:prSet presAssocID="{A42D0DAC-FC8D-4061-B344-5DA4FC23B54E}" presName="hierRoot2" presStyleCnt="0">
        <dgm:presLayoutVars>
          <dgm:hierBranch val="init"/>
        </dgm:presLayoutVars>
      </dgm:prSet>
      <dgm:spPr/>
    </dgm:pt>
    <dgm:pt modelId="{DD6A36FC-6FF5-4D0A-A63A-77EBF9C3686B}" type="pres">
      <dgm:prSet presAssocID="{A42D0DAC-FC8D-4061-B344-5DA4FC23B54E}" presName="rootComposite" presStyleCnt="0"/>
      <dgm:spPr/>
    </dgm:pt>
    <dgm:pt modelId="{9B6032CF-08C4-426D-8C8B-D5265457D858}" type="pres">
      <dgm:prSet presAssocID="{A42D0DAC-FC8D-4061-B344-5DA4FC23B54E}" presName="rootText" presStyleLbl="node3" presStyleIdx="18" presStyleCnt="19" custScaleX="200137" custScaleY="145224" custLinFactX="42801" custLinFactY="-43855" custLinFactNeighborX="100000" custLinFactNeighborY="-100000">
        <dgm:presLayoutVars>
          <dgm:chPref val="3"/>
        </dgm:presLayoutVars>
      </dgm:prSet>
      <dgm:spPr>
        <a:prstGeom prst="round2SameRect">
          <a:avLst/>
        </a:prstGeom>
      </dgm:spPr>
      <dgm:t>
        <a:bodyPr/>
        <a:lstStyle/>
        <a:p>
          <a:endParaRPr lang="tr-TR"/>
        </a:p>
      </dgm:t>
    </dgm:pt>
    <dgm:pt modelId="{7DDE9C7C-C543-4E1B-B50A-DB04B66E3967}" type="pres">
      <dgm:prSet presAssocID="{A42D0DAC-FC8D-4061-B344-5DA4FC23B54E}" presName="rootConnector" presStyleLbl="node3" presStyleIdx="18" presStyleCnt="19"/>
      <dgm:spPr/>
      <dgm:t>
        <a:bodyPr/>
        <a:lstStyle/>
        <a:p>
          <a:endParaRPr lang="tr-TR"/>
        </a:p>
      </dgm:t>
    </dgm:pt>
    <dgm:pt modelId="{260A30D6-A644-4164-8D7B-6661B2C5F890}" type="pres">
      <dgm:prSet presAssocID="{A42D0DAC-FC8D-4061-B344-5DA4FC23B54E}" presName="hierChild4" presStyleCnt="0"/>
      <dgm:spPr/>
    </dgm:pt>
    <dgm:pt modelId="{6DC25435-175F-488D-ABCB-C8803004F830}" type="pres">
      <dgm:prSet presAssocID="{A42D0DAC-FC8D-4061-B344-5DA4FC23B54E}" presName="hierChild5" presStyleCnt="0"/>
      <dgm:spPr/>
    </dgm:pt>
    <dgm:pt modelId="{6EBC0C57-C075-411D-9D52-23A6DBD071BA}" type="pres">
      <dgm:prSet presAssocID="{913B3EF4-CEB8-4CB5-99E8-B7E4A6AA0B7F}" presName="hierChild5" presStyleCnt="0"/>
      <dgm:spPr/>
    </dgm:pt>
    <dgm:pt modelId="{7B23F6C7-54BF-4772-9F9E-E3DD79161DBA}" type="pres">
      <dgm:prSet presAssocID="{A4E16A0F-43C8-4065-8802-58559829FBE8}" presName="Name37" presStyleLbl="parChTrans1D2" presStyleIdx="5" presStyleCnt="6"/>
      <dgm:spPr/>
      <dgm:t>
        <a:bodyPr/>
        <a:lstStyle/>
        <a:p>
          <a:endParaRPr lang="tr-TR"/>
        </a:p>
      </dgm:t>
    </dgm:pt>
    <dgm:pt modelId="{31B90498-0FF1-4DAF-B359-16B1AA78114E}" type="pres">
      <dgm:prSet presAssocID="{105E89F5-C533-4A39-880A-12E6D771C556}" presName="hierRoot2" presStyleCnt="0">
        <dgm:presLayoutVars>
          <dgm:hierBranch val="init"/>
        </dgm:presLayoutVars>
      </dgm:prSet>
      <dgm:spPr/>
    </dgm:pt>
    <dgm:pt modelId="{B1D07AEA-27BE-4919-90D4-EE0FC936A251}" type="pres">
      <dgm:prSet presAssocID="{105E89F5-C533-4A39-880A-12E6D771C556}" presName="rootComposite" presStyleCnt="0"/>
      <dgm:spPr/>
    </dgm:pt>
    <dgm:pt modelId="{AA67E910-14AA-46C7-94CF-DFE31D1CCADC}" type="pres">
      <dgm:prSet presAssocID="{105E89F5-C533-4A39-880A-12E6D771C556}" presName="rootText" presStyleLbl="node2" presStyleIdx="5" presStyleCnt="6" custScaleX="199107" custScaleY="155600" custLinFactX="-500000" custLinFactNeighborX="-533963" custLinFactNeighborY="-71559">
        <dgm:presLayoutVars>
          <dgm:chPref val="3"/>
        </dgm:presLayoutVars>
      </dgm:prSet>
      <dgm:spPr>
        <a:prstGeom prst="round1Rect">
          <a:avLst/>
        </a:prstGeom>
      </dgm:spPr>
      <dgm:t>
        <a:bodyPr/>
        <a:lstStyle/>
        <a:p>
          <a:endParaRPr lang="tr-TR"/>
        </a:p>
      </dgm:t>
    </dgm:pt>
    <dgm:pt modelId="{DD50FD1E-2CE9-4908-9EA5-4643169C554D}" type="pres">
      <dgm:prSet presAssocID="{105E89F5-C533-4A39-880A-12E6D771C556}" presName="rootConnector" presStyleLbl="node2" presStyleIdx="5" presStyleCnt="6"/>
      <dgm:spPr/>
      <dgm:t>
        <a:bodyPr/>
        <a:lstStyle/>
        <a:p>
          <a:endParaRPr lang="tr-TR"/>
        </a:p>
      </dgm:t>
    </dgm:pt>
    <dgm:pt modelId="{6944A1F9-7928-48AC-96C3-42FF2DF36343}" type="pres">
      <dgm:prSet presAssocID="{105E89F5-C533-4A39-880A-12E6D771C556}" presName="hierChild4" presStyleCnt="0"/>
      <dgm:spPr/>
    </dgm:pt>
    <dgm:pt modelId="{A2DCFDEA-B0C5-4EB3-B97A-DC118637E5B6}" type="pres">
      <dgm:prSet presAssocID="{105E89F5-C533-4A39-880A-12E6D771C556}" presName="hierChild5" presStyleCnt="0"/>
      <dgm:spPr/>
    </dgm:pt>
    <dgm:pt modelId="{95DDE115-08B7-4693-8A56-00B8E043D95E}" type="pres">
      <dgm:prSet presAssocID="{F6AE79CD-83C4-44F0-924F-CC27244806E5}" presName="hierChild3" presStyleCnt="0"/>
      <dgm:spPr/>
    </dgm:pt>
  </dgm:ptLst>
  <dgm:cxnLst>
    <dgm:cxn modelId="{A879645E-06C2-4CAA-BBBE-448376D1B789}" type="presOf" srcId="{47B7F1E9-2B94-4349-8AF9-F0CBC9A3F7AE}" destId="{C5580791-26A9-42CF-9024-249E52E1ED6E}" srcOrd="0" destOrd="0" presId="urn:microsoft.com/office/officeart/2005/8/layout/orgChart1"/>
    <dgm:cxn modelId="{B7C721DC-B020-4D81-BA0F-511DD76E5A23}" srcId="{3EF7F00A-DA62-4379-A885-EA8283005684}" destId="{3B089B23-7242-4DD2-9DD6-7C1F8C2B6464}" srcOrd="3" destOrd="0" parTransId="{FCC7D80A-483F-4658-9E9E-CC20A9AAFCD8}" sibTransId="{F026D8AC-4915-4AD8-BC8A-B60CADD05C24}"/>
    <dgm:cxn modelId="{4912AD25-A978-473A-BA53-6946AB9CA4E9}" type="presOf" srcId="{913B3EF4-CEB8-4CB5-99E8-B7E4A6AA0B7F}" destId="{2533B2DC-DAD5-4C5E-B434-1C48393FF935}" srcOrd="0" destOrd="0" presId="urn:microsoft.com/office/officeart/2005/8/layout/orgChart1"/>
    <dgm:cxn modelId="{3C654991-F599-4863-BC0C-02406AB3807A}" srcId="{3EF7F00A-DA62-4379-A885-EA8283005684}" destId="{1F02A558-0172-4D0E-81F0-48EAAFAC1D10}" srcOrd="1" destOrd="0" parTransId="{84F0C7B5-1327-4EF5-99E2-C9A3BF96561D}" sibTransId="{5CCE2ECA-A346-4498-A137-D33DCD6E11EF}"/>
    <dgm:cxn modelId="{52C55A70-CB9F-48F2-885E-E8D18E9225EB}" type="presOf" srcId="{3EF7F00A-DA62-4379-A885-EA8283005684}" destId="{BBE1B28F-9AE3-4D49-BB29-84AED658C7E0}" srcOrd="0" destOrd="0" presId="urn:microsoft.com/office/officeart/2005/8/layout/orgChart1"/>
    <dgm:cxn modelId="{91884880-A20F-4CF6-9410-63D076477040}" type="presOf" srcId="{B64C4599-3822-47D7-BB81-2888A623BBF7}" destId="{C0E32A4D-3958-41BF-BEC5-0F6C9329A6EE}" srcOrd="0" destOrd="0" presId="urn:microsoft.com/office/officeart/2005/8/layout/orgChart1"/>
    <dgm:cxn modelId="{8E3A1185-1D30-478D-958D-D1D2D2BF43E0}" type="presOf" srcId="{105E89F5-C533-4A39-880A-12E6D771C556}" destId="{DD50FD1E-2CE9-4908-9EA5-4643169C554D}" srcOrd="1" destOrd="0" presId="urn:microsoft.com/office/officeart/2005/8/layout/orgChart1"/>
    <dgm:cxn modelId="{DA0650A7-AC51-4B58-A2C1-8660A72811A9}" srcId="{9EDDCDC7-FAFB-449E-BA03-2E90D8A485A4}" destId="{C38336EA-1AB6-40AA-8919-F29C6BC9E5D6}" srcOrd="0" destOrd="0" parTransId="{E23F2A27-BAFB-4A8C-9D60-1A1079EB8C46}" sibTransId="{14C6732C-EE0E-4AC2-B120-04EC6874EAF9}"/>
    <dgm:cxn modelId="{435F295D-5623-4B5D-B1C5-C23890AB8681}" srcId="{F6AE79CD-83C4-44F0-924F-CC27244806E5}" destId="{105E89F5-C533-4A39-880A-12E6D771C556}" srcOrd="5" destOrd="0" parTransId="{A4E16A0F-43C8-4065-8802-58559829FBE8}" sibTransId="{E869BD4C-D51B-478F-A480-5536666B0109}"/>
    <dgm:cxn modelId="{BEB1E42D-3BE2-4A6D-8F93-534A18E86C88}" type="presOf" srcId="{B64C4599-3822-47D7-BB81-2888A623BBF7}" destId="{727A0C7C-DF6E-477B-AD9F-DE5D45C32779}" srcOrd="1" destOrd="0" presId="urn:microsoft.com/office/officeart/2005/8/layout/orgChart1"/>
    <dgm:cxn modelId="{F297E1D5-9D6C-4715-8AF0-358D48AF8A5F}" type="presOf" srcId="{641128D2-B04B-4660-ADD1-F004291C6F06}" destId="{A6C662D9-7047-4E29-BF43-E1A0D0CEBA10}" srcOrd="0" destOrd="0" presId="urn:microsoft.com/office/officeart/2005/8/layout/orgChart1"/>
    <dgm:cxn modelId="{2C9F5C8B-B1AE-4A65-AE71-8D02F532ADD9}" type="presOf" srcId="{7163EDD5-BBFF-40EE-848F-F52FFB0025A3}" destId="{66CC4CFC-F9E6-4FAE-8691-5259AED80C3E}" srcOrd="0" destOrd="0" presId="urn:microsoft.com/office/officeart/2005/8/layout/orgChart1"/>
    <dgm:cxn modelId="{3BCBCE93-1D39-49D6-A87D-D2282EF77E0D}" type="presOf" srcId="{913B3EF4-CEB8-4CB5-99E8-B7E4A6AA0B7F}" destId="{F79CC694-3C3E-40A3-8918-F8205CDD7796}" srcOrd="1" destOrd="0" presId="urn:microsoft.com/office/officeart/2005/8/layout/orgChart1"/>
    <dgm:cxn modelId="{52F918BB-5E02-48E3-9EEA-442BAF969CD6}" type="presOf" srcId="{6DE6CB78-BBD0-4107-B0F9-E31896CDF007}" destId="{A0A6C515-F17F-486E-8088-A72F4FC0CDF4}" srcOrd="0" destOrd="0" presId="urn:microsoft.com/office/officeart/2005/8/layout/orgChart1"/>
    <dgm:cxn modelId="{9A01F369-B573-4DEE-AA39-8B1F052EDFCC}" srcId="{F6AE79CD-83C4-44F0-924F-CC27244806E5}" destId="{3EF7F00A-DA62-4379-A885-EA8283005684}" srcOrd="0" destOrd="0" parTransId="{42AEF3C0-12E0-4545-98F7-38C73B9303A8}" sibTransId="{FBDD7D8D-204D-475D-9312-7C50F9531A67}"/>
    <dgm:cxn modelId="{C20CF67B-AAA2-410A-B135-E9D6BF94EDA8}" srcId="{1A5DE431-2AD5-430D-BA42-9F67CFFFFEFD}" destId="{F6AE79CD-83C4-44F0-924F-CC27244806E5}" srcOrd="0" destOrd="0" parTransId="{3707626D-04D0-4945-8FBF-AC2864635D25}" sibTransId="{9D5E66CC-E211-42F6-BADF-9820ECB83062}"/>
    <dgm:cxn modelId="{2D853186-8C33-46D3-B486-25AA6530930A}" srcId="{9402C202-C624-4F69-901E-30C83A238D64}" destId="{0C306254-1D11-4D07-82A5-7C674DBFA6FB}" srcOrd="0" destOrd="0" parTransId="{16C2A1E6-EC56-4F03-8330-CE6AD5A03419}" sibTransId="{CB06B33B-ECD0-43D2-8F0E-73E936644796}"/>
    <dgm:cxn modelId="{D017FD31-264A-4EF7-923D-F2E25026397C}" srcId="{3EF7F00A-DA62-4379-A885-EA8283005684}" destId="{8B414CD5-6AE1-4987-ABB9-1C4381F375F8}" srcOrd="4" destOrd="0" parTransId="{457DADE7-0B31-40B9-94D5-233692731D85}" sibTransId="{BE220622-D168-4F67-B8C1-E19BC8FA4F6A}"/>
    <dgm:cxn modelId="{158FB116-66E2-4EC7-831A-EE073CD33987}" srcId="{9402C202-C624-4F69-901E-30C83A238D64}" destId="{112DB06F-5DE3-47A4-BB78-324BD2906A6B}" srcOrd="1" destOrd="0" parTransId="{A4A470EA-5E0B-499A-9D84-14E4FDD47B2F}" sibTransId="{A8C61B52-329F-4BCE-B90D-8F47BA9FA620}"/>
    <dgm:cxn modelId="{A0715F58-6C28-4BF6-9C5B-BBEFD6422458}" type="presOf" srcId="{3E5100AC-2632-44FD-BAE3-6C95B1351BA9}" destId="{B27CFD9F-EC34-4BA1-8133-8C82C32937C4}" srcOrd="1" destOrd="0" presId="urn:microsoft.com/office/officeart/2005/8/layout/orgChart1"/>
    <dgm:cxn modelId="{F7402D99-800B-4344-B9B9-CCA032FBCE67}" srcId="{3E5100AC-2632-44FD-BAE3-6C95B1351BA9}" destId="{F107FF87-D3D1-4197-8D6C-B516682D2588}" srcOrd="2" destOrd="0" parTransId="{641128D2-B04B-4660-ADD1-F004291C6F06}" sibTransId="{FDECA991-FBCE-45A1-9832-22F3F136B26A}"/>
    <dgm:cxn modelId="{69B85FAB-AF69-4AE0-837A-025CBF6DEBBB}" type="presOf" srcId="{E89EDDD8-9F2D-4A16-B55C-E801CC25114C}" destId="{C709A11F-71D2-4ED1-A059-6EE76B8D4CC1}" srcOrd="0" destOrd="0" presId="urn:microsoft.com/office/officeart/2005/8/layout/orgChart1"/>
    <dgm:cxn modelId="{E9D85B3F-94E6-47DB-8FEB-6211178C764C}" type="presOf" srcId="{457DADE7-0B31-40B9-94D5-233692731D85}" destId="{637D0EA9-5102-42FB-847E-1DE4476C8BF4}" srcOrd="0" destOrd="0" presId="urn:microsoft.com/office/officeart/2005/8/layout/orgChart1"/>
    <dgm:cxn modelId="{D7A93118-6A59-452C-9A2F-2870C10265F8}" type="presOf" srcId="{9EDDCDC7-FAFB-449E-BA03-2E90D8A485A4}" destId="{CF438715-B5A2-496E-841A-4FE669C63E97}" srcOrd="0" destOrd="0" presId="urn:microsoft.com/office/officeart/2005/8/layout/orgChart1"/>
    <dgm:cxn modelId="{5B11486C-699A-4490-BA4A-F7BB591FBD5D}" type="presOf" srcId="{A4A470EA-5E0B-499A-9D84-14E4FDD47B2F}" destId="{4D121AC1-941A-4BD8-82EE-67E6212C7B73}" srcOrd="0" destOrd="0" presId="urn:microsoft.com/office/officeart/2005/8/layout/orgChart1"/>
    <dgm:cxn modelId="{512A7063-AE64-475C-A818-2C16E7E5FE4C}" srcId="{913B3EF4-CEB8-4CB5-99E8-B7E4A6AA0B7F}" destId="{0498BF8B-F9E4-4243-B1AB-47B2DB6E30C5}" srcOrd="3" destOrd="0" parTransId="{A0C5376E-02BE-4623-9858-7F456B7E6A5F}" sibTransId="{B249FAD5-100B-49F9-8B26-57BC2F738819}"/>
    <dgm:cxn modelId="{B434EE83-C8EE-411F-A4DF-383C5D181988}" type="presOf" srcId="{8B414CD5-6AE1-4987-ABB9-1C4381F375F8}" destId="{4CFBDE0F-B327-4E17-B07A-D3DA8767380C}" srcOrd="1" destOrd="0" presId="urn:microsoft.com/office/officeart/2005/8/layout/orgChart1"/>
    <dgm:cxn modelId="{D8D9607E-1D59-467E-862F-1E2F06206874}" type="presOf" srcId="{3B089B23-7242-4DD2-9DD6-7C1F8C2B6464}" destId="{9DC21496-249D-4866-A7CF-5AFB2C5ACA16}" srcOrd="1" destOrd="0" presId="urn:microsoft.com/office/officeart/2005/8/layout/orgChart1"/>
    <dgm:cxn modelId="{026F6B3A-62AA-402B-852E-04F85118413C}" type="presOf" srcId="{6DE6CB78-BBD0-4107-B0F9-E31896CDF007}" destId="{2597B9BD-ECD3-4211-9501-04F8E4F1601D}" srcOrd="1" destOrd="0" presId="urn:microsoft.com/office/officeart/2005/8/layout/orgChart1"/>
    <dgm:cxn modelId="{FFCC0B39-A6DD-4A9A-B662-76771552FDA4}" srcId="{9EDDCDC7-FAFB-449E-BA03-2E90D8A485A4}" destId="{6959A6AA-2DC3-435D-A9A5-54DD6D1BFBBA}" srcOrd="2" destOrd="0" parTransId="{0F4F0A20-EECD-41AE-A016-1A73AF4CB5BB}" sibTransId="{41C58DDD-CE6D-4B58-BB70-8C4639C37558}"/>
    <dgm:cxn modelId="{16E5A739-0F29-40D2-B5AA-1314CA93838A}" type="presOf" srcId="{85A40851-2E38-4B8D-88D8-D827DD90FFAF}" destId="{9A7B4ACF-2A95-4D57-BBB2-4C4AC290443F}" srcOrd="0" destOrd="0" presId="urn:microsoft.com/office/officeart/2005/8/layout/orgChart1"/>
    <dgm:cxn modelId="{23F0CC6B-0C5A-4D98-8671-9874A33BF35D}" srcId="{913B3EF4-CEB8-4CB5-99E8-B7E4A6AA0B7F}" destId="{B64C4599-3822-47D7-BB81-2888A623BBF7}" srcOrd="2" destOrd="0" parTransId="{85A40851-2E38-4B8D-88D8-D827DD90FFAF}" sibTransId="{17CF1372-025B-4EE9-8431-ABAD6473DB0D}"/>
    <dgm:cxn modelId="{7E6A7A0D-9C57-465C-9C49-6F4BD409BBE3}" type="presOf" srcId="{112DB06F-5DE3-47A4-BB78-324BD2906A6B}" destId="{E34A047D-20DE-426D-93B4-2492C1E2E7EC}" srcOrd="1" destOrd="0" presId="urn:microsoft.com/office/officeart/2005/8/layout/orgChart1"/>
    <dgm:cxn modelId="{5BAA08B6-F0F0-4FC1-9BC7-8CD8A59CD7A2}" type="presOf" srcId="{FA902DDE-FA3E-421D-A178-A41B1093EE66}" destId="{34B41DF4-5948-42C8-AD63-9E89F9873A30}" srcOrd="0" destOrd="0" presId="urn:microsoft.com/office/officeart/2005/8/layout/orgChart1"/>
    <dgm:cxn modelId="{9E3F9C0C-ED21-407A-B5B3-BBB4A95EAFBD}" type="presOf" srcId="{1BB25F8A-72EC-4535-9313-54F2C4EDB8AA}" destId="{C285DBD0-44C0-4852-BB05-9EA8D50F6432}" srcOrd="1" destOrd="0" presId="urn:microsoft.com/office/officeart/2005/8/layout/orgChart1"/>
    <dgm:cxn modelId="{A2C3F4FB-1CAA-488C-8D45-97636F7CDD86}" type="presOf" srcId="{F6AE79CD-83C4-44F0-924F-CC27244806E5}" destId="{71841F3A-C440-4A0C-BE62-5DB1A13929A3}" srcOrd="0" destOrd="0" presId="urn:microsoft.com/office/officeart/2005/8/layout/orgChart1"/>
    <dgm:cxn modelId="{C89D7949-F7B2-469C-9704-F309576D1B2A}" type="presOf" srcId="{6959A6AA-2DC3-435D-A9A5-54DD6D1BFBBA}" destId="{E8FDE747-3E3D-48E2-AB41-F7654DED41EA}" srcOrd="1" destOrd="0" presId="urn:microsoft.com/office/officeart/2005/8/layout/orgChart1"/>
    <dgm:cxn modelId="{3E4EAF23-72DE-4BC7-B55A-46C62491CD90}" type="presOf" srcId="{105E89F5-C533-4A39-880A-12E6D771C556}" destId="{AA67E910-14AA-46C7-94CF-DFE31D1CCADC}" srcOrd="0" destOrd="0" presId="urn:microsoft.com/office/officeart/2005/8/layout/orgChart1"/>
    <dgm:cxn modelId="{F9AF6D46-9376-4B3E-8CB4-ADC7BC5AE899}" srcId="{3EF7F00A-DA62-4379-A885-EA8283005684}" destId="{AB165B71-2C25-4830-8201-1E0EC2C2FB89}" srcOrd="2" destOrd="0" parTransId="{7DAC0235-D24A-4FF2-9459-CE3F87EFB0EC}" sibTransId="{2E30EB47-E82C-4899-A193-3AC9031AFE5F}"/>
    <dgm:cxn modelId="{EA933531-80AC-4382-8176-4D9764F3ECFF}" type="presOf" srcId="{0F4F0A20-EECD-41AE-A016-1A73AF4CB5BB}" destId="{71255828-5989-4679-8828-B30C502D2BF1}" srcOrd="0" destOrd="0" presId="urn:microsoft.com/office/officeart/2005/8/layout/orgChart1"/>
    <dgm:cxn modelId="{AF500B88-238F-4AED-A20F-FBB020831928}" type="presOf" srcId="{AB165B71-2C25-4830-8201-1E0EC2C2FB89}" destId="{7BBB9AFE-08E6-488F-9B19-83217CAB1779}" srcOrd="0" destOrd="0" presId="urn:microsoft.com/office/officeart/2005/8/layout/orgChart1"/>
    <dgm:cxn modelId="{257B551E-B919-4F44-AEE3-AA1A56DCBBF3}" type="presOf" srcId="{0C306254-1D11-4D07-82A5-7C674DBFA6FB}" destId="{651B232E-1DEB-453A-BC89-FA560B27D922}" srcOrd="0" destOrd="0" presId="urn:microsoft.com/office/officeart/2005/8/layout/orgChart1"/>
    <dgm:cxn modelId="{09CF8645-EC5B-459A-A0D2-94DD2F8ADC69}" type="presOf" srcId="{A0C5376E-02BE-4623-9858-7F456B7E6A5F}" destId="{6629B0B9-5D8C-4117-818D-CCD31F07172D}" srcOrd="0" destOrd="0" presId="urn:microsoft.com/office/officeart/2005/8/layout/orgChart1"/>
    <dgm:cxn modelId="{9248AD9F-088A-4349-8305-1BA70E3D04C3}" type="presOf" srcId="{9402C202-C624-4F69-901E-30C83A238D64}" destId="{4122D02A-C8DD-4C17-A468-4F60F071BC7E}" srcOrd="1" destOrd="0" presId="urn:microsoft.com/office/officeart/2005/8/layout/orgChart1"/>
    <dgm:cxn modelId="{EF9C3464-7893-4DA0-BAD5-86601864FF26}" srcId="{913B3EF4-CEB8-4CB5-99E8-B7E4A6AA0B7F}" destId="{74B75059-C696-4E88-AF02-01AFB73B04A9}" srcOrd="0" destOrd="0" parTransId="{1F168605-63AC-4CC7-BD6C-C31ADAD434A8}" sibTransId="{1256E3BE-7F8E-4AF9-8E03-8DDBD240283A}"/>
    <dgm:cxn modelId="{79163F52-FB28-4F39-8DFB-9AED43CD09A4}" srcId="{F6AE79CD-83C4-44F0-924F-CC27244806E5}" destId="{9402C202-C624-4F69-901E-30C83A238D64}" srcOrd="1" destOrd="0" parTransId="{426B75EF-2734-4118-A372-DE7E5F62DDC7}" sibTransId="{6540BC1B-A814-41F2-BE5C-43F129A6A07E}"/>
    <dgm:cxn modelId="{B56A90D5-795A-40CF-A7F4-479AD61BF9E2}" type="presOf" srcId="{3EF7F00A-DA62-4379-A885-EA8283005684}" destId="{18C42B96-BCC0-4E71-8F1F-E45B7F851B86}" srcOrd="1" destOrd="0" presId="urn:microsoft.com/office/officeart/2005/8/layout/orgChart1"/>
    <dgm:cxn modelId="{6CFF84C7-FF2E-465D-B979-9BADE2509B99}" type="presOf" srcId="{6959A6AA-2DC3-435D-A9A5-54DD6D1BFBBA}" destId="{A204D130-32BC-4B2D-9E72-E45D305A7A9C}" srcOrd="0" destOrd="0" presId="urn:microsoft.com/office/officeart/2005/8/layout/orgChart1"/>
    <dgm:cxn modelId="{F6B6FC98-6062-40DD-99D5-C8293B050164}" type="presOf" srcId="{E23F2A27-BAFB-4A8C-9D60-1A1079EB8C46}" destId="{1D7C0EFD-520A-4EB5-8942-84E57DA0008C}" srcOrd="0" destOrd="0" presId="urn:microsoft.com/office/officeart/2005/8/layout/orgChart1"/>
    <dgm:cxn modelId="{35E4B502-E660-4FA8-A023-4921269689F5}" type="presOf" srcId="{D602614B-3BE3-4F70-80E8-4FB656D1CE0F}" destId="{C1386EF2-DF56-41CE-B8A3-DDADA35B95C3}" srcOrd="0" destOrd="0" presId="urn:microsoft.com/office/officeart/2005/8/layout/orgChart1"/>
    <dgm:cxn modelId="{3AFBF6C6-5157-496C-B217-00F27D7F979B}" type="presOf" srcId="{A42D0DAC-FC8D-4061-B344-5DA4FC23B54E}" destId="{7DDE9C7C-C543-4E1B-B50A-DB04B66E3967}" srcOrd="1" destOrd="0" presId="urn:microsoft.com/office/officeart/2005/8/layout/orgChart1"/>
    <dgm:cxn modelId="{56E02BAB-5E71-415F-81BA-1151A91AFE81}" type="presOf" srcId="{E89EDDD8-9F2D-4A16-B55C-E801CC25114C}" destId="{4C8D5D0C-E091-4D3E-A5F6-883CD9AB69C5}" srcOrd="1" destOrd="0" presId="urn:microsoft.com/office/officeart/2005/8/layout/orgChart1"/>
    <dgm:cxn modelId="{97393608-589A-4F94-B98F-CF6BCB7FD87E}" srcId="{F6AE79CD-83C4-44F0-924F-CC27244806E5}" destId="{913B3EF4-CEB8-4CB5-99E8-B7E4A6AA0B7F}" srcOrd="4" destOrd="0" parTransId="{FF20A488-6FFA-4297-9E51-E450D1002601}" sibTransId="{F4C94142-85C8-4C7C-B30C-1D13E36E28C4}"/>
    <dgm:cxn modelId="{A8561F39-FB06-4D40-A184-43A0AB684ABC}" type="presOf" srcId="{C38336EA-1AB6-40AA-8919-F29C6BC9E5D6}" destId="{C8013438-025C-494A-8A22-F575796AB27D}" srcOrd="1" destOrd="0" presId="urn:microsoft.com/office/officeart/2005/8/layout/orgChart1"/>
    <dgm:cxn modelId="{07547821-83A7-4B21-8135-9B219E6C2B5A}" type="presOf" srcId="{0C306254-1D11-4D07-82A5-7C674DBFA6FB}" destId="{28521F12-BC6F-4BB7-ACB6-504F667C584E}" srcOrd="1" destOrd="0" presId="urn:microsoft.com/office/officeart/2005/8/layout/orgChart1"/>
    <dgm:cxn modelId="{23F88B63-5474-43BB-AC97-B216F603E1C7}" type="presOf" srcId="{D043E2D4-471C-4564-8037-AB6495E52EF2}" destId="{2FEC315B-815C-468A-BB83-91DA027F99C8}" srcOrd="0" destOrd="0" presId="urn:microsoft.com/office/officeart/2005/8/layout/orgChart1"/>
    <dgm:cxn modelId="{DE4D263A-A1F9-42A8-B5A7-C3C072347F54}" srcId="{3E5100AC-2632-44FD-BAE3-6C95B1351BA9}" destId="{E12E4618-2B48-45D5-B4C4-F33EF8F7E96C}" srcOrd="0" destOrd="0" parTransId="{33267C14-53D2-4FA1-A308-5C13E08BCC17}" sibTransId="{67E9A08E-0EEB-4A15-B49A-7D4CBC367D53}"/>
    <dgm:cxn modelId="{875306B0-B4AF-4F63-BFE2-64557DA6E92A}" type="presOf" srcId="{A4E16A0F-43C8-4065-8802-58559829FBE8}" destId="{7B23F6C7-54BF-4772-9F9E-E3DD79161DBA}" srcOrd="0" destOrd="0" presId="urn:microsoft.com/office/officeart/2005/8/layout/orgChart1"/>
    <dgm:cxn modelId="{CE7A4F8B-2587-47CE-A7F8-F31854950083}" type="presOf" srcId="{9402C202-C624-4F69-901E-30C83A238D64}" destId="{DE2D6ACD-2541-4117-AE96-D6E9FDFB8327}" srcOrd="0" destOrd="0" presId="urn:microsoft.com/office/officeart/2005/8/layout/orgChart1"/>
    <dgm:cxn modelId="{C0BCFEE1-8F69-460E-8F4B-72555A986A95}" type="presOf" srcId="{AB165B71-2C25-4830-8201-1E0EC2C2FB89}" destId="{5352B321-91E7-4FBE-B769-E8E389959A02}" srcOrd="1" destOrd="0" presId="urn:microsoft.com/office/officeart/2005/8/layout/orgChart1"/>
    <dgm:cxn modelId="{F6B1D849-3AEF-44BF-B4ED-F2F17D8D8811}" type="presOf" srcId="{0498BF8B-F9E4-4243-B1AB-47B2DB6E30C5}" destId="{6C2037B3-BDBB-4082-91A9-975E5407A36E}" srcOrd="1" destOrd="0" presId="urn:microsoft.com/office/officeart/2005/8/layout/orgChart1"/>
    <dgm:cxn modelId="{5EB0F939-D5C1-46F4-A0B6-000FBD348EFE}" type="presOf" srcId="{3B089B23-7242-4DD2-9DD6-7C1F8C2B6464}" destId="{35742249-B82A-473E-8595-4F6FA45A3CD0}" srcOrd="0" destOrd="0" presId="urn:microsoft.com/office/officeart/2005/8/layout/orgChart1"/>
    <dgm:cxn modelId="{24E1E8A0-310F-407B-8588-9FEE8D9990AF}" type="presOf" srcId="{A42D0DAC-FC8D-4061-B344-5DA4FC23B54E}" destId="{9B6032CF-08C4-426D-8C8B-D5265457D858}" srcOrd="0" destOrd="0" presId="urn:microsoft.com/office/officeart/2005/8/layout/orgChart1"/>
    <dgm:cxn modelId="{CD599F38-D973-41FD-B1C1-0DD7745FBD03}" type="presOf" srcId="{3FCB61F7-86B7-4310-8EF0-BC3DDD72139F}" destId="{F11E0A96-743B-4827-ACAF-714E1F3D14B3}" srcOrd="0" destOrd="0" presId="urn:microsoft.com/office/officeart/2005/8/layout/orgChart1"/>
    <dgm:cxn modelId="{3DF092D2-E128-4814-96C9-0F88E1AA790C}" srcId="{F6AE79CD-83C4-44F0-924F-CC27244806E5}" destId="{9EDDCDC7-FAFB-449E-BA03-2E90D8A485A4}" srcOrd="2" destOrd="0" parTransId="{761246EA-FB2F-4F33-BD42-156F9DDB48DC}" sibTransId="{9286FBF5-5317-484F-B93D-E4F6C7BD0D8E}"/>
    <dgm:cxn modelId="{22410EF1-BBA0-4F5E-B125-08A6F4DCFF14}" type="presOf" srcId="{761246EA-FB2F-4F33-BD42-156F9DDB48DC}" destId="{8ADDF918-FE6A-4972-9DF7-2F86F34395ED}" srcOrd="0" destOrd="0" presId="urn:microsoft.com/office/officeart/2005/8/layout/orgChart1"/>
    <dgm:cxn modelId="{8109AE5E-D4F8-417E-9656-973EDF06E1FF}" type="presOf" srcId="{E12E4618-2B48-45D5-B4C4-F33EF8F7E96C}" destId="{E5D980FE-2367-41FB-83DB-B8A908B18F40}" srcOrd="0" destOrd="0" presId="urn:microsoft.com/office/officeart/2005/8/layout/orgChart1"/>
    <dgm:cxn modelId="{4B656057-F55F-4724-B4E8-8599398DE69C}" type="presOf" srcId="{426B75EF-2734-4118-A372-DE7E5F62DDC7}" destId="{5739EC53-326F-49C2-AD7F-ADD5BBFDCFCA}" srcOrd="0" destOrd="0" presId="urn:microsoft.com/office/officeart/2005/8/layout/orgChart1"/>
    <dgm:cxn modelId="{900DA2C8-5127-4FB2-8673-FD4014638387}" type="presOf" srcId="{1F02A558-0172-4D0E-81F0-48EAAFAC1D10}" destId="{E280C7BE-CF07-4093-870B-2D4B3662FAFE}" srcOrd="1" destOrd="0" presId="urn:microsoft.com/office/officeart/2005/8/layout/orgChart1"/>
    <dgm:cxn modelId="{FE2A63B3-F407-409D-A4C9-D0C4DA972B9E}" type="presOf" srcId="{BF1CADE4-EB9A-4878-A380-6C0A45EA4199}" destId="{6A940BAB-24EA-48DC-9624-B5720B3AD093}" srcOrd="0" destOrd="0" presId="urn:microsoft.com/office/officeart/2005/8/layout/orgChart1"/>
    <dgm:cxn modelId="{A989A71C-8480-42F1-A7FD-4CAD5B3487D5}" type="presOf" srcId="{7163EDD5-BBFF-40EE-848F-F52FFB0025A3}" destId="{D1FB3960-718C-4F1A-824E-C6F379D76937}" srcOrd="1" destOrd="0" presId="urn:microsoft.com/office/officeart/2005/8/layout/orgChart1"/>
    <dgm:cxn modelId="{7DBF2FA0-2947-48AE-A006-E44EB976B16A}" type="presOf" srcId="{F107FF87-D3D1-4197-8D6C-B516682D2588}" destId="{297F4E43-6A80-4721-8341-7A6FBF28E3D2}" srcOrd="0" destOrd="0" presId="urn:microsoft.com/office/officeart/2005/8/layout/orgChart1"/>
    <dgm:cxn modelId="{08F28674-C6F2-47C0-9C52-59387E7F730F}" type="presOf" srcId="{E12E4618-2B48-45D5-B4C4-F33EF8F7E96C}" destId="{3E69A670-D669-4F8E-973E-9C95871688DA}" srcOrd="1" destOrd="0" presId="urn:microsoft.com/office/officeart/2005/8/layout/orgChart1"/>
    <dgm:cxn modelId="{E6148C28-2EED-48FF-85E3-11EF1AE4C576}" type="presOf" srcId="{1A5DE431-2AD5-430D-BA42-9F67CFFFFEFD}" destId="{7AA9B0D1-98C7-4347-81F8-5C7A0AD3E993}" srcOrd="0" destOrd="0" presId="urn:microsoft.com/office/officeart/2005/8/layout/orgChart1"/>
    <dgm:cxn modelId="{AF32CD57-EAE6-4625-88C1-EA76A40B5521}" srcId="{9EDDCDC7-FAFB-449E-BA03-2E90D8A485A4}" destId="{431020BC-9552-4814-BA7F-9214CE6AF9B1}" srcOrd="1" destOrd="0" parTransId="{47B7F1E9-2B94-4349-8AF9-F0CBC9A3F7AE}" sibTransId="{CFD5E1CB-D2C8-419A-B808-B349D11ADC1D}"/>
    <dgm:cxn modelId="{D6CACEC8-BFAC-4A6D-9967-D4976F7260FC}" type="presOf" srcId="{7DAC0235-D24A-4FF2-9459-CE3F87EFB0EC}" destId="{C4638E8C-4240-47EE-99E6-247E658FF6A7}" srcOrd="0" destOrd="0" presId="urn:microsoft.com/office/officeart/2005/8/layout/orgChart1"/>
    <dgm:cxn modelId="{0881ED94-097A-4683-A104-9FB273F39494}" type="presOf" srcId="{16C2A1E6-EC56-4F03-8330-CE6AD5A03419}" destId="{8AF94E8B-0AD9-4BFC-803E-333BD94DFEB9}" srcOrd="0" destOrd="0" presId="urn:microsoft.com/office/officeart/2005/8/layout/orgChart1"/>
    <dgm:cxn modelId="{D218E6F9-4187-45EF-95E9-139D36DA014A}" type="presOf" srcId="{74B75059-C696-4E88-AF02-01AFB73B04A9}" destId="{FDB8C5F5-7724-43C3-9A27-EE565B91D1EB}" srcOrd="0" destOrd="0" presId="urn:microsoft.com/office/officeart/2005/8/layout/orgChart1"/>
    <dgm:cxn modelId="{3F669350-16AF-4D6E-A904-BF1429485B0F}" srcId="{913B3EF4-CEB8-4CB5-99E8-B7E4A6AA0B7F}" destId="{A42D0DAC-FC8D-4061-B344-5DA4FC23B54E}" srcOrd="4" destOrd="0" parTransId="{FA902DDE-FA3E-421D-A178-A41B1093EE66}" sibTransId="{B0C186BA-7633-465B-84DD-F13E38DE628E}"/>
    <dgm:cxn modelId="{5315A21B-C434-44C3-8771-A7D542E8BDE6}" type="presOf" srcId="{8B414CD5-6AE1-4987-ABB9-1C4381F375F8}" destId="{60DB5F27-87F4-49AB-9EAC-1040A6532A2B}" srcOrd="0" destOrd="0" presId="urn:microsoft.com/office/officeart/2005/8/layout/orgChart1"/>
    <dgm:cxn modelId="{B109E2EA-39C8-4BCA-98DE-E2AD2741C593}" type="presOf" srcId="{9EDDCDC7-FAFB-449E-BA03-2E90D8A485A4}" destId="{D6150482-9598-413B-98B1-B544F4052A88}" srcOrd="1" destOrd="0" presId="urn:microsoft.com/office/officeart/2005/8/layout/orgChart1"/>
    <dgm:cxn modelId="{B430E70F-A76C-4A8D-8CA0-BA0CD0DE5E49}" type="presOf" srcId="{431020BC-9552-4814-BA7F-9214CE6AF9B1}" destId="{0C44093B-B96B-426A-A129-7211CD045CCF}" srcOrd="1" destOrd="0" presId="urn:microsoft.com/office/officeart/2005/8/layout/orgChart1"/>
    <dgm:cxn modelId="{36019F66-8E09-41D6-B558-79F22353296D}" type="presOf" srcId="{7B7ED9EB-756F-44BA-9BF9-7A63E1CBC79B}" destId="{17D37F51-0626-45E4-86DA-C3CF3572378A}" srcOrd="0" destOrd="0" presId="urn:microsoft.com/office/officeart/2005/8/layout/orgChart1"/>
    <dgm:cxn modelId="{30D69D10-DCAE-4063-BBC9-2D4D9165D648}" type="presOf" srcId="{1F168605-63AC-4CC7-BD6C-C31ADAD434A8}" destId="{BBD734F5-B11E-4759-BA84-AC8BD201670F}" srcOrd="0" destOrd="0" presId="urn:microsoft.com/office/officeart/2005/8/layout/orgChart1"/>
    <dgm:cxn modelId="{0343EA80-EDFE-4A0E-9E49-206AF168C6DD}" type="presOf" srcId="{84F0C7B5-1327-4EF5-99E2-C9A3BF96561D}" destId="{4A6966D9-A714-4E95-8712-5876A834B13E}" srcOrd="0" destOrd="0" presId="urn:microsoft.com/office/officeart/2005/8/layout/orgChart1"/>
    <dgm:cxn modelId="{18BEC49D-1DFD-4CF0-BA9B-ACD5CBE8F0A0}" type="presOf" srcId="{F6AE79CD-83C4-44F0-924F-CC27244806E5}" destId="{F6CA7EA3-2477-4BD1-BD0C-74C1074F891A}" srcOrd="1" destOrd="0" presId="urn:microsoft.com/office/officeart/2005/8/layout/orgChart1"/>
    <dgm:cxn modelId="{57C1D2A7-AD40-44B5-BB45-D497C09E4C34}" type="presOf" srcId="{74B75059-C696-4E88-AF02-01AFB73B04A9}" destId="{3D3DA50B-99D1-4B66-9190-8FDE1F556E5D}" srcOrd="1" destOrd="0" presId="urn:microsoft.com/office/officeart/2005/8/layout/orgChart1"/>
    <dgm:cxn modelId="{F86410CF-50F0-441F-AB68-2484218A9752}" type="presOf" srcId="{112DB06F-5DE3-47A4-BB78-324BD2906A6B}" destId="{C6D36303-61F5-4AEE-B086-A10B01A72DE9}" srcOrd="0" destOrd="0" presId="urn:microsoft.com/office/officeart/2005/8/layout/orgChart1"/>
    <dgm:cxn modelId="{982F9874-9D95-48ED-9FE7-6CB275EEAD49}" type="presOf" srcId="{3E5100AC-2632-44FD-BAE3-6C95B1351BA9}" destId="{429E6EEA-884D-4C2E-823A-A034655951D7}" srcOrd="0" destOrd="0" presId="urn:microsoft.com/office/officeart/2005/8/layout/orgChart1"/>
    <dgm:cxn modelId="{7B6CD264-DF06-4E36-86FB-3C5DA18091C9}" type="presOf" srcId="{1BB25F8A-72EC-4535-9313-54F2C4EDB8AA}" destId="{D672AEFA-BC23-4CBA-8A67-94C8097E848F}" srcOrd="0" destOrd="0" presId="urn:microsoft.com/office/officeart/2005/8/layout/orgChart1"/>
    <dgm:cxn modelId="{1462BE4B-D724-4C31-A46D-84376C63D048}" type="presOf" srcId="{F107FF87-D3D1-4197-8D6C-B516682D2588}" destId="{6F3C969F-3417-4237-A74F-FD7B641A1A77}" srcOrd="1" destOrd="0" presId="urn:microsoft.com/office/officeart/2005/8/layout/orgChart1"/>
    <dgm:cxn modelId="{4C6D2F4B-3220-4343-A5DF-D81B69EA87A1}" type="presOf" srcId="{33267C14-53D2-4FA1-A308-5C13E08BCC17}" destId="{2BA14188-E4BA-492A-AF95-4D70A4F08448}" srcOrd="0" destOrd="0" presId="urn:microsoft.com/office/officeart/2005/8/layout/orgChart1"/>
    <dgm:cxn modelId="{A8182249-5A40-40EF-BFAA-20D5EDADA52F}" type="presOf" srcId="{431020BC-9552-4814-BA7F-9214CE6AF9B1}" destId="{DE528420-FDB6-4B7F-BCB3-A52B086E0397}" srcOrd="0" destOrd="0" presId="urn:microsoft.com/office/officeart/2005/8/layout/orgChart1"/>
    <dgm:cxn modelId="{B9802D9F-08AB-4027-AF1A-D05373E63422}" srcId="{F6AE79CD-83C4-44F0-924F-CC27244806E5}" destId="{3E5100AC-2632-44FD-BAE3-6C95B1351BA9}" srcOrd="3" destOrd="0" parTransId="{BF1CADE4-EB9A-4878-A380-6C0A45EA4199}" sibTransId="{B8414134-2805-4F59-8527-F13674827E8F}"/>
    <dgm:cxn modelId="{057F55B0-9B8D-4B02-ACCF-7798A6A9AF8E}" srcId="{3E5100AC-2632-44FD-BAE3-6C95B1351BA9}" destId="{1BB25F8A-72EC-4535-9313-54F2C4EDB8AA}" srcOrd="1" destOrd="0" parTransId="{D043E2D4-471C-4564-8037-AB6495E52EF2}" sibTransId="{B6693363-A3B1-4F11-8506-39F3123E6030}"/>
    <dgm:cxn modelId="{6E99D4FC-A6D2-4E45-BDB3-D8A3DEB6B4ED}" srcId="{3EF7F00A-DA62-4379-A885-EA8283005684}" destId="{6DE6CB78-BBD0-4107-B0F9-E31896CDF007}" srcOrd="0" destOrd="0" parTransId="{3FCB61F7-86B7-4310-8EF0-BC3DDD72139F}" sibTransId="{37B2A4B7-46C9-4ADC-8065-B23E04F27AC4}"/>
    <dgm:cxn modelId="{53C81C36-A8B5-4389-A9D6-C22FC22BA02E}" type="presOf" srcId="{0498BF8B-F9E4-4243-B1AB-47B2DB6E30C5}" destId="{8119D822-6D16-43E6-A66B-3A7F7D0485C4}" srcOrd="0" destOrd="0" presId="urn:microsoft.com/office/officeart/2005/8/layout/orgChart1"/>
    <dgm:cxn modelId="{8BEE1614-D874-4D64-AEDA-9AC38FBEB50B}" srcId="{913B3EF4-CEB8-4CB5-99E8-B7E4A6AA0B7F}" destId="{7163EDD5-BBFF-40EE-848F-F52FFB0025A3}" srcOrd="1" destOrd="0" parTransId="{7B7ED9EB-756F-44BA-9BF9-7A63E1CBC79B}" sibTransId="{42108501-12E6-48F5-8244-33FBABED85C6}"/>
    <dgm:cxn modelId="{87867F2C-F57C-486A-8EEC-78CDDC1104B7}" type="presOf" srcId="{42AEF3C0-12E0-4545-98F7-38C73B9303A8}" destId="{47646EF0-1737-4611-8631-F8D07591C457}" srcOrd="0" destOrd="0" presId="urn:microsoft.com/office/officeart/2005/8/layout/orgChart1"/>
    <dgm:cxn modelId="{EEFD7F39-8E3D-4434-AFAC-D06DABECFDC4}" type="presOf" srcId="{FCC7D80A-483F-4658-9E9E-CC20A9AAFCD8}" destId="{9059071B-DB75-44D1-9204-01E5F1F30B21}" srcOrd="0" destOrd="0" presId="urn:microsoft.com/office/officeart/2005/8/layout/orgChart1"/>
    <dgm:cxn modelId="{CF012D93-FC01-4321-B62F-2FD24FB8501F}" type="presOf" srcId="{FF20A488-6FFA-4297-9E51-E450D1002601}" destId="{DFEAA2CF-B7B7-4434-9A4D-09E5DE2ED58D}" srcOrd="0" destOrd="0" presId="urn:microsoft.com/office/officeart/2005/8/layout/orgChart1"/>
    <dgm:cxn modelId="{6BCE1852-710D-4528-B8CA-0969A2E264B0}" type="presOf" srcId="{1F02A558-0172-4D0E-81F0-48EAAFAC1D10}" destId="{AEC3D49C-BE1D-4F66-89DD-58976CCBA67E}" srcOrd="0" destOrd="0" presId="urn:microsoft.com/office/officeart/2005/8/layout/orgChart1"/>
    <dgm:cxn modelId="{C1EA134E-65E6-4826-A73C-8BE9331FF9E7}" srcId="{9402C202-C624-4F69-901E-30C83A238D64}" destId="{E89EDDD8-9F2D-4A16-B55C-E801CC25114C}" srcOrd="2" destOrd="0" parTransId="{D602614B-3BE3-4F70-80E8-4FB656D1CE0F}" sibTransId="{E2906B6E-24F3-40D9-8DB0-038F641C5EDE}"/>
    <dgm:cxn modelId="{300A3567-5AE2-4F60-9D40-62B05F7E7B31}" type="presOf" srcId="{C38336EA-1AB6-40AA-8919-F29C6BC9E5D6}" destId="{88B90899-1928-4E3E-9589-F2B23EF0424E}" srcOrd="0" destOrd="0" presId="urn:microsoft.com/office/officeart/2005/8/layout/orgChart1"/>
    <dgm:cxn modelId="{74CAB21C-D0BA-4724-851E-D42DEA465577}" type="presParOf" srcId="{7AA9B0D1-98C7-4347-81F8-5C7A0AD3E993}" destId="{9912D0DF-AAE5-4666-94C8-92E56200E8D0}" srcOrd="0" destOrd="0" presId="urn:microsoft.com/office/officeart/2005/8/layout/orgChart1"/>
    <dgm:cxn modelId="{44F8BED5-F013-4B05-9161-0F2801DD20B5}" type="presParOf" srcId="{9912D0DF-AAE5-4666-94C8-92E56200E8D0}" destId="{03DC7794-A1FB-404A-8274-481E6D1C8FD4}" srcOrd="0" destOrd="0" presId="urn:microsoft.com/office/officeart/2005/8/layout/orgChart1"/>
    <dgm:cxn modelId="{A29B576B-C7D3-407B-A3D1-1D186204C533}" type="presParOf" srcId="{03DC7794-A1FB-404A-8274-481E6D1C8FD4}" destId="{71841F3A-C440-4A0C-BE62-5DB1A13929A3}" srcOrd="0" destOrd="0" presId="urn:microsoft.com/office/officeart/2005/8/layout/orgChart1"/>
    <dgm:cxn modelId="{EB198E52-DF3F-4206-AB18-A97326BB6E03}" type="presParOf" srcId="{03DC7794-A1FB-404A-8274-481E6D1C8FD4}" destId="{F6CA7EA3-2477-4BD1-BD0C-74C1074F891A}" srcOrd="1" destOrd="0" presId="urn:microsoft.com/office/officeart/2005/8/layout/orgChart1"/>
    <dgm:cxn modelId="{F3FCDDA0-2287-4441-B33B-E31DC87DB904}" type="presParOf" srcId="{9912D0DF-AAE5-4666-94C8-92E56200E8D0}" destId="{CE80E5DE-090D-4DC9-B3C6-19424CE0543E}" srcOrd="1" destOrd="0" presId="urn:microsoft.com/office/officeart/2005/8/layout/orgChart1"/>
    <dgm:cxn modelId="{C4817683-0646-44E0-8498-E728090BE189}" type="presParOf" srcId="{CE80E5DE-090D-4DC9-B3C6-19424CE0543E}" destId="{47646EF0-1737-4611-8631-F8D07591C457}" srcOrd="0" destOrd="0" presId="urn:microsoft.com/office/officeart/2005/8/layout/orgChart1"/>
    <dgm:cxn modelId="{01353356-8C9B-4185-A888-A17472996C07}" type="presParOf" srcId="{CE80E5DE-090D-4DC9-B3C6-19424CE0543E}" destId="{03F06694-65F5-4BE5-9D98-85DC3EA09B20}" srcOrd="1" destOrd="0" presId="urn:microsoft.com/office/officeart/2005/8/layout/orgChart1"/>
    <dgm:cxn modelId="{2A5FB4D8-97A9-4352-9556-F342A05C24EA}" type="presParOf" srcId="{03F06694-65F5-4BE5-9D98-85DC3EA09B20}" destId="{5D2AC7DD-9166-40A3-850F-6C501205BA8F}" srcOrd="0" destOrd="0" presId="urn:microsoft.com/office/officeart/2005/8/layout/orgChart1"/>
    <dgm:cxn modelId="{E82A5674-C9CC-482D-BE6E-7DBB84186200}" type="presParOf" srcId="{5D2AC7DD-9166-40A3-850F-6C501205BA8F}" destId="{BBE1B28F-9AE3-4D49-BB29-84AED658C7E0}" srcOrd="0" destOrd="0" presId="urn:microsoft.com/office/officeart/2005/8/layout/orgChart1"/>
    <dgm:cxn modelId="{2C978B66-FF0B-445E-95B3-44FD42DB9E99}" type="presParOf" srcId="{5D2AC7DD-9166-40A3-850F-6C501205BA8F}" destId="{18C42B96-BCC0-4E71-8F1F-E45B7F851B86}" srcOrd="1" destOrd="0" presId="urn:microsoft.com/office/officeart/2005/8/layout/orgChart1"/>
    <dgm:cxn modelId="{1D2ABE18-AE3F-4827-9F54-EAFFF65AB013}" type="presParOf" srcId="{03F06694-65F5-4BE5-9D98-85DC3EA09B20}" destId="{7043EB8D-BF54-4308-9393-3996C86AAB07}" srcOrd="1" destOrd="0" presId="urn:microsoft.com/office/officeart/2005/8/layout/orgChart1"/>
    <dgm:cxn modelId="{AAF9020E-D892-47F2-AF9F-F3704ECEA63D}" type="presParOf" srcId="{7043EB8D-BF54-4308-9393-3996C86AAB07}" destId="{F11E0A96-743B-4827-ACAF-714E1F3D14B3}" srcOrd="0" destOrd="0" presId="urn:microsoft.com/office/officeart/2005/8/layout/orgChart1"/>
    <dgm:cxn modelId="{6F87ADEF-6FFB-48DD-9D33-1F82969438E6}" type="presParOf" srcId="{7043EB8D-BF54-4308-9393-3996C86AAB07}" destId="{D1A2563F-0A2C-403D-97D0-002A61E59935}" srcOrd="1" destOrd="0" presId="urn:microsoft.com/office/officeart/2005/8/layout/orgChart1"/>
    <dgm:cxn modelId="{D2414593-85F8-4CAB-AD69-1CA63699B923}" type="presParOf" srcId="{D1A2563F-0A2C-403D-97D0-002A61E59935}" destId="{D43491CD-D7F3-4608-920B-ACDBF8E0A608}" srcOrd="0" destOrd="0" presId="urn:microsoft.com/office/officeart/2005/8/layout/orgChart1"/>
    <dgm:cxn modelId="{AB0CD07D-BD42-4937-B56B-A479A11F8A98}" type="presParOf" srcId="{D43491CD-D7F3-4608-920B-ACDBF8E0A608}" destId="{A0A6C515-F17F-486E-8088-A72F4FC0CDF4}" srcOrd="0" destOrd="0" presId="urn:microsoft.com/office/officeart/2005/8/layout/orgChart1"/>
    <dgm:cxn modelId="{8C56BA38-1080-4183-92E3-7803C5C93D20}" type="presParOf" srcId="{D43491CD-D7F3-4608-920B-ACDBF8E0A608}" destId="{2597B9BD-ECD3-4211-9501-04F8E4F1601D}" srcOrd="1" destOrd="0" presId="urn:microsoft.com/office/officeart/2005/8/layout/orgChart1"/>
    <dgm:cxn modelId="{F3DA73BE-91BB-4181-A4C7-C97C56575EBE}" type="presParOf" srcId="{D1A2563F-0A2C-403D-97D0-002A61E59935}" destId="{A2EA7A76-A0B2-46F4-9D15-76A114EE0B36}" srcOrd="1" destOrd="0" presId="urn:microsoft.com/office/officeart/2005/8/layout/orgChart1"/>
    <dgm:cxn modelId="{0E0B5AAB-A750-45C8-86A9-B9CCFAD37514}" type="presParOf" srcId="{D1A2563F-0A2C-403D-97D0-002A61E59935}" destId="{636F0576-2C82-4063-8728-1E4997A16E0D}" srcOrd="2" destOrd="0" presId="urn:microsoft.com/office/officeart/2005/8/layout/orgChart1"/>
    <dgm:cxn modelId="{D1D2CD45-D51B-4732-B37A-FD49CF023AFB}" type="presParOf" srcId="{7043EB8D-BF54-4308-9393-3996C86AAB07}" destId="{4A6966D9-A714-4E95-8712-5876A834B13E}" srcOrd="2" destOrd="0" presId="urn:microsoft.com/office/officeart/2005/8/layout/orgChart1"/>
    <dgm:cxn modelId="{61A3CB6A-EA6D-47A7-A858-2B1691843278}" type="presParOf" srcId="{7043EB8D-BF54-4308-9393-3996C86AAB07}" destId="{9094AA57-652A-4242-A3D1-3C0BC2778693}" srcOrd="3" destOrd="0" presId="urn:microsoft.com/office/officeart/2005/8/layout/orgChart1"/>
    <dgm:cxn modelId="{DDA6F238-3634-4FDB-906C-C2EC3A2AECB2}" type="presParOf" srcId="{9094AA57-652A-4242-A3D1-3C0BC2778693}" destId="{321D7034-3822-4D97-9132-46772DE014E4}" srcOrd="0" destOrd="0" presId="urn:microsoft.com/office/officeart/2005/8/layout/orgChart1"/>
    <dgm:cxn modelId="{F39D746E-232F-4EC5-8742-F3809B134368}" type="presParOf" srcId="{321D7034-3822-4D97-9132-46772DE014E4}" destId="{AEC3D49C-BE1D-4F66-89DD-58976CCBA67E}" srcOrd="0" destOrd="0" presId="urn:microsoft.com/office/officeart/2005/8/layout/orgChart1"/>
    <dgm:cxn modelId="{5E4C8628-E8DF-49C5-87E7-7BFCBBB64ADE}" type="presParOf" srcId="{321D7034-3822-4D97-9132-46772DE014E4}" destId="{E280C7BE-CF07-4093-870B-2D4B3662FAFE}" srcOrd="1" destOrd="0" presId="urn:microsoft.com/office/officeart/2005/8/layout/orgChart1"/>
    <dgm:cxn modelId="{25895485-2F98-4004-9EFF-5567B6A3A237}" type="presParOf" srcId="{9094AA57-652A-4242-A3D1-3C0BC2778693}" destId="{7ECE1672-DC45-41A8-964E-2AE98C34622E}" srcOrd="1" destOrd="0" presId="urn:microsoft.com/office/officeart/2005/8/layout/orgChart1"/>
    <dgm:cxn modelId="{C008EE9B-E821-409B-ACB2-D45910BC807C}" type="presParOf" srcId="{9094AA57-652A-4242-A3D1-3C0BC2778693}" destId="{99B7C858-E7EF-42EB-B042-D108357CC10F}" srcOrd="2" destOrd="0" presId="urn:microsoft.com/office/officeart/2005/8/layout/orgChart1"/>
    <dgm:cxn modelId="{1A372C4E-3A64-4838-B600-09ECD3241755}" type="presParOf" srcId="{7043EB8D-BF54-4308-9393-3996C86AAB07}" destId="{C4638E8C-4240-47EE-99E6-247E658FF6A7}" srcOrd="4" destOrd="0" presId="urn:microsoft.com/office/officeart/2005/8/layout/orgChart1"/>
    <dgm:cxn modelId="{024C64B3-E6EF-46F7-9BB7-CEC20D66A95C}" type="presParOf" srcId="{7043EB8D-BF54-4308-9393-3996C86AAB07}" destId="{7F800025-1577-4C39-AB61-6E68C81AD8F4}" srcOrd="5" destOrd="0" presId="urn:microsoft.com/office/officeart/2005/8/layout/orgChart1"/>
    <dgm:cxn modelId="{BEC2E37A-8F6A-4438-8D14-DEFD8BFBF951}" type="presParOf" srcId="{7F800025-1577-4C39-AB61-6E68C81AD8F4}" destId="{B09BC5B2-96A6-4981-AC01-467DB7ECFE9B}" srcOrd="0" destOrd="0" presId="urn:microsoft.com/office/officeart/2005/8/layout/orgChart1"/>
    <dgm:cxn modelId="{B2FED29F-C7D5-4252-81F9-86D86058844B}" type="presParOf" srcId="{B09BC5B2-96A6-4981-AC01-467DB7ECFE9B}" destId="{7BBB9AFE-08E6-488F-9B19-83217CAB1779}" srcOrd="0" destOrd="0" presId="urn:microsoft.com/office/officeart/2005/8/layout/orgChart1"/>
    <dgm:cxn modelId="{4CA43A0D-2B5E-48AD-963F-8132BF3F9C26}" type="presParOf" srcId="{B09BC5B2-96A6-4981-AC01-467DB7ECFE9B}" destId="{5352B321-91E7-4FBE-B769-E8E389959A02}" srcOrd="1" destOrd="0" presId="urn:microsoft.com/office/officeart/2005/8/layout/orgChart1"/>
    <dgm:cxn modelId="{9969FF62-6A98-482C-9D2D-9483FB6EAB9A}" type="presParOf" srcId="{7F800025-1577-4C39-AB61-6E68C81AD8F4}" destId="{DB5FDADF-2006-4383-8BEA-2AE90BF2DF3E}" srcOrd="1" destOrd="0" presId="urn:microsoft.com/office/officeart/2005/8/layout/orgChart1"/>
    <dgm:cxn modelId="{F4A5950C-1792-4EDA-8679-AD0B78555EC8}" type="presParOf" srcId="{7F800025-1577-4C39-AB61-6E68C81AD8F4}" destId="{3155CE6F-1C84-4BC5-9EC9-795C728B2EE0}" srcOrd="2" destOrd="0" presId="urn:microsoft.com/office/officeart/2005/8/layout/orgChart1"/>
    <dgm:cxn modelId="{FCAE6AA5-BAD4-459D-8505-7495B3D0880F}" type="presParOf" srcId="{7043EB8D-BF54-4308-9393-3996C86AAB07}" destId="{9059071B-DB75-44D1-9204-01E5F1F30B21}" srcOrd="6" destOrd="0" presId="urn:microsoft.com/office/officeart/2005/8/layout/orgChart1"/>
    <dgm:cxn modelId="{1F5E02BE-A6D1-4BBF-9081-44B4D879CA71}" type="presParOf" srcId="{7043EB8D-BF54-4308-9393-3996C86AAB07}" destId="{1B6C5ABD-2CAD-4C28-933D-3E306C5D5289}" srcOrd="7" destOrd="0" presId="urn:microsoft.com/office/officeart/2005/8/layout/orgChart1"/>
    <dgm:cxn modelId="{FCA19834-4B09-47DD-8AE6-51B816320745}" type="presParOf" srcId="{1B6C5ABD-2CAD-4C28-933D-3E306C5D5289}" destId="{B6B408CB-ECE4-473E-8572-195FB579A341}" srcOrd="0" destOrd="0" presId="urn:microsoft.com/office/officeart/2005/8/layout/orgChart1"/>
    <dgm:cxn modelId="{F6B96B0F-71B2-4E5B-83D1-EE12FE220641}" type="presParOf" srcId="{B6B408CB-ECE4-473E-8572-195FB579A341}" destId="{35742249-B82A-473E-8595-4F6FA45A3CD0}" srcOrd="0" destOrd="0" presId="urn:microsoft.com/office/officeart/2005/8/layout/orgChart1"/>
    <dgm:cxn modelId="{1F4DF6D2-131F-44D3-8ABB-145D41E192F3}" type="presParOf" srcId="{B6B408CB-ECE4-473E-8572-195FB579A341}" destId="{9DC21496-249D-4866-A7CF-5AFB2C5ACA16}" srcOrd="1" destOrd="0" presId="urn:microsoft.com/office/officeart/2005/8/layout/orgChart1"/>
    <dgm:cxn modelId="{DD0DA488-ECF9-47B8-932A-08A0C824FBFD}" type="presParOf" srcId="{1B6C5ABD-2CAD-4C28-933D-3E306C5D5289}" destId="{DE1BF7AE-C19A-48F3-9C54-AE8BF076F01C}" srcOrd="1" destOrd="0" presId="urn:microsoft.com/office/officeart/2005/8/layout/orgChart1"/>
    <dgm:cxn modelId="{2B2C29F4-7078-4FB6-BECB-590F8737021C}" type="presParOf" srcId="{1B6C5ABD-2CAD-4C28-933D-3E306C5D5289}" destId="{BB1034F1-F9E9-4869-AB5E-3DB609D68992}" srcOrd="2" destOrd="0" presId="urn:microsoft.com/office/officeart/2005/8/layout/orgChart1"/>
    <dgm:cxn modelId="{7E1B8737-BCD7-40CA-8196-9FBA87330D2E}" type="presParOf" srcId="{7043EB8D-BF54-4308-9393-3996C86AAB07}" destId="{637D0EA9-5102-42FB-847E-1DE4476C8BF4}" srcOrd="8" destOrd="0" presId="urn:microsoft.com/office/officeart/2005/8/layout/orgChart1"/>
    <dgm:cxn modelId="{C0039A20-DE5F-4F65-B44B-FD94B9747100}" type="presParOf" srcId="{7043EB8D-BF54-4308-9393-3996C86AAB07}" destId="{4698D8B6-EA0A-4D83-A4C7-CDF19E0AC6B8}" srcOrd="9" destOrd="0" presId="urn:microsoft.com/office/officeart/2005/8/layout/orgChart1"/>
    <dgm:cxn modelId="{652837D2-659E-4A8D-9DF9-0EAF8375053E}" type="presParOf" srcId="{4698D8B6-EA0A-4D83-A4C7-CDF19E0AC6B8}" destId="{66126764-F577-4376-B6A2-17148FF63C47}" srcOrd="0" destOrd="0" presId="urn:microsoft.com/office/officeart/2005/8/layout/orgChart1"/>
    <dgm:cxn modelId="{FDE07A45-E1DD-4460-A701-567CE866AFCD}" type="presParOf" srcId="{66126764-F577-4376-B6A2-17148FF63C47}" destId="{60DB5F27-87F4-49AB-9EAC-1040A6532A2B}" srcOrd="0" destOrd="0" presId="urn:microsoft.com/office/officeart/2005/8/layout/orgChart1"/>
    <dgm:cxn modelId="{10AE0EAF-B09C-4D9D-8BB5-5E935556C73A}" type="presParOf" srcId="{66126764-F577-4376-B6A2-17148FF63C47}" destId="{4CFBDE0F-B327-4E17-B07A-D3DA8767380C}" srcOrd="1" destOrd="0" presId="urn:microsoft.com/office/officeart/2005/8/layout/orgChart1"/>
    <dgm:cxn modelId="{AD3399F6-F3BD-4F84-ABE0-BA77DED887C4}" type="presParOf" srcId="{4698D8B6-EA0A-4D83-A4C7-CDF19E0AC6B8}" destId="{4B6E1998-D60B-4E53-A2D2-6587FCFC22FB}" srcOrd="1" destOrd="0" presId="urn:microsoft.com/office/officeart/2005/8/layout/orgChart1"/>
    <dgm:cxn modelId="{9EF52FEB-026B-4577-A1B4-B44014A3595C}" type="presParOf" srcId="{4698D8B6-EA0A-4D83-A4C7-CDF19E0AC6B8}" destId="{936C995E-4FB8-42F1-B25D-39E0A787FD20}" srcOrd="2" destOrd="0" presId="urn:microsoft.com/office/officeart/2005/8/layout/orgChart1"/>
    <dgm:cxn modelId="{6763F1CE-FB7B-4E83-B7FA-4C9914E625C6}" type="presParOf" srcId="{03F06694-65F5-4BE5-9D98-85DC3EA09B20}" destId="{B5E14D8F-7567-4102-87C8-EF4E26F56D41}" srcOrd="2" destOrd="0" presId="urn:microsoft.com/office/officeart/2005/8/layout/orgChart1"/>
    <dgm:cxn modelId="{F116668B-7F77-4CA2-A3AA-8968F4991C0E}" type="presParOf" srcId="{CE80E5DE-090D-4DC9-B3C6-19424CE0543E}" destId="{5739EC53-326F-49C2-AD7F-ADD5BBFDCFCA}" srcOrd="2" destOrd="0" presId="urn:microsoft.com/office/officeart/2005/8/layout/orgChart1"/>
    <dgm:cxn modelId="{2E7CE2EA-A89B-43E2-91B6-A55368B9C83C}" type="presParOf" srcId="{CE80E5DE-090D-4DC9-B3C6-19424CE0543E}" destId="{F563EEF3-2274-47AE-A7EB-1178E15D960F}" srcOrd="3" destOrd="0" presId="urn:microsoft.com/office/officeart/2005/8/layout/orgChart1"/>
    <dgm:cxn modelId="{7DD0550C-47B1-492A-B09D-28283B401EED}" type="presParOf" srcId="{F563EEF3-2274-47AE-A7EB-1178E15D960F}" destId="{1586650E-FDD3-477C-B681-CE1161CC0D24}" srcOrd="0" destOrd="0" presId="urn:microsoft.com/office/officeart/2005/8/layout/orgChart1"/>
    <dgm:cxn modelId="{DD36F2EC-8455-48B1-A057-BFE4D1AED13D}" type="presParOf" srcId="{1586650E-FDD3-477C-B681-CE1161CC0D24}" destId="{DE2D6ACD-2541-4117-AE96-D6E9FDFB8327}" srcOrd="0" destOrd="0" presId="urn:microsoft.com/office/officeart/2005/8/layout/orgChart1"/>
    <dgm:cxn modelId="{0903E927-F44C-4A0A-AC9C-D31E72376956}" type="presParOf" srcId="{1586650E-FDD3-477C-B681-CE1161CC0D24}" destId="{4122D02A-C8DD-4C17-A468-4F60F071BC7E}" srcOrd="1" destOrd="0" presId="urn:microsoft.com/office/officeart/2005/8/layout/orgChart1"/>
    <dgm:cxn modelId="{CAFFA888-0FA9-4B0A-A7E2-F01AACE70D91}" type="presParOf" srcId="{F563EEF3-2274-47AE-A7EB-1178E15D960F}" destId="{57617C21-E9FE-4913-B44C-66BFA133B712}" srcOrd="1" destOrd="0" presId="urn:microsoft.com/office/officeart/2005/8/layout/orgChart1"/>
    <dgm:cxn modelId="{4AAB77ED-E290-4481-8672-711CFE3E8951}" type="presParOf" srcId="{57617C21-E9FE-4913-B44C-66BFA133B712}" destId="{8AF94E8B-0AD9-4BFC-803E-333BD94DFEB9}" srcOrd="0" destOrd="0" presId="urn:microsoft.com/office/officeart/2005/8/layout/orgChart1"/>
    <dgm:cxn modelId="{9251055A-49A3-4B98-AD0A-915EEDB2699B}" type="presParOf" srcId="{57617C21-E9FE-4913-B44C-66BFA133B712}" destId="{4B5790E0-ECCF-4AFA-8D3A-A3B7961F2958}" srcOrd="1" destOrd="0" presId="urn:microsoft.com/office/officeart/2005/8/layout/orgChart1"/>
    <dgm:cxn modelId="{E1077B06-D5B1-42FC-9E44-140DB6EA9F3E}" type="presParOf" srcId="{4B5790E0-ECCF-4AFA-8D3A-A3B7961F2958}" destId="{ED25AA79-75FD-4938-B5B2-3EB518BCF371}" srcOrd="0" destOrd="0" presId="urn:microsoft.com/office/officeart/2005/8/layout/orgChart1"/>
    <dgm:cxn modelId="{FE8FF079-D6A7-4976-B4C4-6D5C905DB03B}" type="presParOf" srcId="{ED25AA79-75FD-4938-B5B2-3EB518BCF371}" destId="{651B232E-1DEB-453A-BC89-FA560B27D922}" srcOrd="0" destOrd="0" presId="urn:microsoft.com/office/officeart/2005/8/layout/orgChart1"/>
    <dgm:cxn modelId="{181D86C4-FCAE-4365-9AF3-27B62400AE72}" type="presParOf" srcId="{ED25AA79-75FD-4938-B5B2-3EB518BCF371}" destId="{28521F12-BC6F-4BB7-ACB6-504F667C584E}" srcOrd="1" destOrd="0" presId="urn:microsoft.com/office/officeart/2005/8/layout/orgChart1"/>
    <dgm:cxn modelId="{4DF01313-41B1-42A8-BA5A-BEE0223E25A2}" type="presParOf" srcId="{4B5790E0-ECCF-4AFA-8D3A-A3B7961F2958}" destId="{0BDE470F-08D6-4C8C-B12C-23A45FACF71E}" srcOrd="1" destOrd="0" presId="urn:microsoft.com/office/officeart/2005/8/layout/orgChart1"/>
    <dgm:cxn modelId="{7C22A65B-7EB7-41DE-9505-620501F037BA}" type="presParOf" srcId="{4B5790E0-ECCF-4AFA-8D3A-A3B7961F2958}" destId="{0651AAFF-918D-42F5-A6BD-05C7AA12C23A}" srcOrd="2" destOrd="0" presId="urn:microsoft.com/office/officeart/2005/8/layout/orgChart1"/>
    <dgm:cxn modelId="{69FF0568-DA87-4D79-ABC3-47EB00870D83}" type="presParOf" srcId="{57617C21-E9FE-4913-B44C-66BFA133B712}" destId="{4D121AC1-941A-4BD8-82EE-67E6212C7B73}" srcOrd="2" destOrd="0" presId="urn:microsoft.com/office/officeart/2005/8/layout/orgChart1"/>
    <dgm:cxn modelId="{61006342-C5FC-49F7-8048-78AF595629F6}" type="presParOf" srcId="{57617C21-E9FE-4913-B44C-66BFA133B712}" destId="{2A54C304-890C-45D2-A9E9-5591C423F315}" srcOrd="3" destOrd="0" presId="urn:microsoft.com/office/officeart/2005/8/layout/orgChart1"/>
    <dgm:cxn modelId="{C689D2AA-3202-4CBE-9016-47DB0C17FEED}" type="presParOf" srcId="{2A54C304-890C-45D2-A9E9-5591C423F315}" destId="{E512741C-3CFD-4277-94A8-1D66238A9BC5}" srcOrd="0" destOrd="0" presId="urn:microsoft.com/office/officeart/2005/8/layout/orgChart1"/>
    <dgm:cxn modelId="{4D312809-801C-4C75-854A-E3C033CD5910}" type="presParOf" srcId="{E512741C-3CFD-4277-94A8-1D66238A9BC5}" destId="{C6D36303-61F5-4AEE-B086-A10B01A72DE9}" srcOrd="0" destOrd="0" presId="urn:microsoft.com/office/officeart/2005/8/layout/orgChart1"/>
    <dgm:cxn modelId="{F04A0D92-93A4-4F1A-9FD4-BF45DE57DC21}" type="presParOf" srcId="{E512741C-3CFD-4277-94A8-1D66238A9BC5}" destId="{E34A047D-20DE-426D-93B4-2492C1E2E7EC}" srcOrd="1" destOrd="0" presId="urn:microsoft.com/office/officeart/2005/8/layout/orgChart1"/>
    <dgm:cxn modelId="{19F0B76B-7A73-457F-ACB9-E1A1F297C2B5}" type="presParOf" srcId="{2A54C304-890C-45D2-A9E9-5591C423F315}" destId="{CBE83ECC-6E66-4905-9BBD-56E5EDD3FA20}" srcOrd="1" destOrd="0" presId="urn:microsoft.com/office/officeart/2005/8/layout/orgChart1"/>
    <dgm:cxn modelId="{D064130A-8FA4-4290-ADBD-9EEEAD371A9C}" type="presParOf" srcId="{2A54C304-890C-45D2-A9E9-5591C423F315}" destId="{55803D9B-417B-4057-9F84-3D7085C06742}" srcOrd="2" destOrd="0" presId="urn:microsoft.com/office/officeart/2005/8/layout/orgChart1"/>
    <dgm:cxn modelId="{E57A546B-C979-409A-9CE7-2E22D8602244}" type="presParOf" srcId="{57617C21-E9FE-4913-B44C-66BFA133B712}" destId="{C1386EF2-DF56-41CE-B8A3-DDADA35B95C3}" srcOrd="4" destOrd="0" presId="urn:microsoft.com/office/officeart/2005/8/layout/orgChart1"/>
    <dgm:cxn modelId="{D91E2904-1849-47F3-829D-28D0B229BDE0}" type="presParOf" srcId="{57617C21-E9FE-4913-B44C-66BFA133B712}" destId="{055881F4-1E6C-4610-A913-BD54105BC87C}" srcOrd="5" destOrd="0" presId="urn:microsoft.com/office/officeart/2005/8/layout/orgChart1"/>
    <dgm:cxn modelId="{7D048927-83E9-45B9-A0D9-A61019D2E6B7}" type="presParOf" srcId="{055881F4-1E6C-4610-A913-BD54105BC87C}" destId="{2D7B7AC5-F2E3-4E6B-816F-B82CE94FFD0A}" srcOrd="0" destOrd="0" presId="urn:microsoft.com/office/officeart/2005/8/layout/orgChart1"/>
    <dgm:cxn modelId="{1D222039-CD60-4BC2-802A-5BD46672D804}" type="presParOf" srcId="{2D7B7AC5-F2E3-4E6B-816F-B82CE94FFD0A}" destId="{C709A11F-71D2-4ED1-A059-6EE76B8D4CC1}" srcOrd="0" destOrd="0" presId="urn:microsoft.com/office/officeart/2005/8/layout/orgChart1"/>
    <dgm:cxn modelId="{F16D4DE2-C216-417B-941E-0F2E174F7CC3}" type="presParOf" srcId="{2D7B7AC5-F2E3-4E6B-816F-B82CE94FFD0A}" destId="{4C8D5D0C-E091-4D3E-A5F6-883CD9AB69C5}" srcOrd="1" destOrd="0" presId="urn:microsoft.com/office/officeart/2005/8/layout/orgChart1"/>
    <dgm:cxn modelId="{8C868C38-22BD-421E-86D2-2B7607EC50F2}" type="presParOf" srcId="{055881F4-1E6C-4610-A913-BD54105BC87C}" destId="{BFB04727-E75B-4E30-9940-44F22BEE4557}" srcOrd="1" destOrd="0" presId="urn:microsoft.com/office/officeart/2005/8/layout/orgChart1"/>
    <dgm:cxn modelId="{BCBA3905-2685-4B07-ABBE-46B354310E0B}" type="presParOf" srcId="{055881F4-1E6C-4610-A913-BD54105BC87C}" destId="{722B2C99-C576-4DFE-8370-926E84A27495}" srcOrd="2" destOrd="0" presId="urn:microsoft.com/office/officeart/2005/8/layout/orgChart1"/>
    <dgm:cxn modelId="{BE4C5B9C-506E-45F8-BABB-BC3B74D2BABE}" type="presParOf" srcId="{F563EEF3-2274-47AE-A7EB-1178E15D960F}" destId="{A34E249A-9392-4703-89E9-CF5746F6A941}" srcOrd="2" destOrd="0" presId="urn:microsoft.com/office/officeart/2005/8/layout/orgChart1"/>
    <dgm:cxn modelId="{050E180E-498D-43EB-ACDA-C446ACC76CC5}" type="presParOf" srcId="{CE80E5DE-090D-4DC9-B3C6-19424CE0543E}" destId="{8ADDF918-FE6A-4972-9DF7-2F86F34395ED}" srcOrd="4" destOrd="0" presId="urn:microsoft.com/office/officeart/2005/8/layout/orgChart1"/>
    <dgm:cxn modelId="{6B4F69BB-00C9-4F03-AF0F-52382EBDCC06}" type="presParOf" srcId="{CE80E5DE-090D-4DC9-B3C6-19424CE0543E}" destId="{6CA80FA0-FA3E-4DB5-9D7F-5C3037F3BB47}" srcOrd="5" destOrd="0" presId="urn:microsoft.com/office/officeart/2005/8/layout/orgChart1"/>
    <dgm:cxn modelId="{43AA8CC5-761F-4023-931E-B8C80099141B}" type="presParOf" srcId="{6CA80FA0-FA3E-4DB5-9D7F-5C3037F3BB47}" destId="{0B2551CD-3596-48DA-B3C0-9455C502C81F}" srcOrd="0" destOrd="0" presId="urn:microsoft.com/office/officeart/2005/8/layout/orgChart1"/>
    <dgm:cxn modelId="{C5B1DFF0-6CA7-43BD-A4F6-E1DD71F4E3A5}" type="presParOf" srcId="{0B2551CD-3596-48DA-B3C0-9455C502C81F}" destId="{CF438715-B5A2-496E-841A-4FE669C63E97}" srcOrd="0" destOrd="0" presId="urn:microsoft.com/office/officeart/2005/8/layout/orgChart1"/>
    <dgm:cxn modelId="{7721047C-B16B-4F6E-8D93-32E1092FF002}" type="presParOf" srcId="{0B2551CD-3596-48DA-B3C0-9455C502C81F}" destId="{D6150482-9598-413B-98B1-B544F4052A88}" srcOrd="1" destOrd="0" presId="urn:microsoft.com/office/officeart/2005/8/layout/orgChart1"/>
    <dgm:cxn modelId="{77FEE3F0-7441-4DB5-B33D-F440BAB7847E}" type="presParOf" srcId="{6CA80FA0-FA3E-4DB5-9D7F-5C3037F3BB47}" destId="{F2A744F3-5241-4BD6-BC1D-1CA29DC8200B}" srcOrd="1" destOrd="0" presId="urn:microsoft.com/office/officeart/2005/8/layout/orgChart1"/>
    <dgm:cxn modelId="{2EEDDB9F-675C-4B68-96B3-1B38DE2789AC}" type="presParOf" srcId="{F2A744F3-5241-4BD6-BC1D-1CA29DC8200B}" destId="{1D7C0EFD-520A-4EB5-8942-84E57DA0008C}" srcOrd="0" destOrd="0" presId="urn:microsoft.com/office/officeart/2005/8/layout/orgChart1"/>
    <dgm:cxn modelId="{C996615E-BA78-47C0-AC12-AB90FB49F078}" type="presParOf" srcId="{F2A744F3-5241-4BD6-BC1D-1CA29DC8200B}" destId="{D030FAA8-9440-430B-9A12-C182561453C5}" srcOrd="1" destOrd="0" presId="urn:microsoft.com/office/officeart/2005/8/layout/orgChart1"/>
    <dgm:cxn modelId="{0FE95A81-F160-4918-B126-A60A29DABA1B}" type="presParOf" srcId="{D030FAA8-9440-430B-9A12-C182561453C5}" destId="{470940CE-9A57-4C1F-997E-CEA16E14439B}" srcOrd="0" destOrd="0" presId="urn:microsoft.com/office/officeart/2005/8/layout/orgChart1"/>
    <dgm:cxn modelId="{F06E1DBF-10EF-4719-88AC-80698A9E5918}" type="presParOf" srcId="{470940CE-9A57-4C1F-997E-CEA16E14439B}" destId="{88B90899-1928-4E3E-9589-F2B23EF0424E}" srcOrd="0" destOrd="0" presId="urn:microsoft.com/office/officeart/2005/8/layout/orgChart1"/>
    <dgm:cxn modelId="{B60D5332-4BF9-4044-9528-052054651176}" type="presParOf" srcId="{470940CE-9A57-4C1F-997E-CEA16E14439B}" destId="{C8013438-025C-494A-8A22-F575796AB27D}" srcOrd="1" destOrd="0" presId="urn:microsoft.com/office/officeart/2005/8/layout/orgChart1"/>
    <dgm:cxn modelId="{3E0BCF36-CDD1-4D1E-BB16-547380EA690E}" type="presParOf" srcId="{D030FAA8-9440-430B-9A12-C182561453C5}" destId="{2CADF4C1-3FBD-4A78-8ED9-289CFDFE86BD}" srcOrd="1" destOrd="0" presId="urn:microsoft.com/office/officeart/2005/8/layout/orgChart1"/>
    <dgm:cxn modelId="{810F2F1A-96D1-4EE8-B725-9E96054DE7D0}" type="presParOf" srcId="{D030FAA8-9440-430B-9A12-C182561453C5}" destId="{E06DC961-12E8-48E3-9DFA-4C684697B14A}" srcOrd="2" destOrd="0" presId="urn:microsoft.com/office/officeart/2005/8/layout/orgChart1"/>
    <dgm:cxn modelId="{899D4FF1-C82F-4B8E-96E8-53FC84A97413}" type="presParOf" srcId="{F2A744F3-5241-4BD6-BC1D-1CA29DC8200B}" destId="{C5580791-26A9-42CF-9024-249E52E1ED6E}" srcOrd="2" destOrd="0" presId="urn:microsoft.com/office/officeart/2005/8/layout/orgChart1"/>
    <dgm:cxn modelId="{C62FD916-949E-4B4E-944F-D03F68F98532}" type="presParOf" srcId="{F2A744F3-5241-4BD6-BC1D-1CA29DC8200B}" destId="{01341416-1391-421F-8281-B59FEE8B6003}" srcOrd="3" destOrd="0" presId="urn:microsoft.com/office/officeart/2005/8/layout/orgChart1"/>
    <dgm:cxn modelId="{8B271072-3763-4D6D-8849-7578F3119BC9}" type="presParOf" srcId="{01341416-1391-421F-8281-B59FEE8B6003}" destId="{642C071C-A544-4AEA-A2D1-2D4714712C81}" srcOrd="0" destOrd="0" presId="urn:microsoft.com/office/officeart/2005/8/layout/orgChart1"/>
    <dgm:cxn modelId="{EBDAD0A4-2552-4E18-A455-CEF276CC466E}" type="presParOf" srcId="{642C071C-A544-4AEA-A2D1-2D4714712C81}" destId="{DE528420-FDB6-4B7F-BCB3-A52B086E0397}" srcOrd="0" destOrd="0" presId="urn:microsoft.com/office/officeart/2005/8/layout/orgChart1"/>
    <dgm:cxn modelId="{C3C4D89D-4A84-4A61-9574-6099DAC20160}" type="presParOf" srcId="{642C071C-A544-4AEA-A2D1-2D4714712C81}" destId="{0C44093B-B96B-426A-A129-7211CD045CCF}" srcOrd="1" destOrd="0" presId="urn:microsoft.com/office/officeart/2005/8/layout/orgChart1"/>
    <dgm:cxn modelId="{606EC775-CF2F-43DA-98D3-B3B68858A35E}" type="presParOf" srcId="{01341416-1391-421F-8281-B59FEE8B6003}" destId="{D2BBED5F-DB74-4FB6-9751-9D524D9AD38E}" srcOrd="1" destOrd="0" presId="urn:microsoft.com/office/officeart/2005/8/layout/orgChart1"/>
    <dgm:cxn modelId="{866ABBFC-7AEF-4D5B-AF5A-5D6E57463513}" type="presParOf" srcId="{01341416-1391-421F-8281-B59FEE8B6003}" destId="{5D76AD93-7ABB-4DC1-89E6-EB0E2866E41F}" srcOrd="2" destOrd="0" presId="urn:microsoft.com/office/officeart/2005/8/layout/orgChart1"/>
    <dgm:cxn modelId="{3BD719E3-9F0A-4E42-A023-BCA387B0523B}" type="presParOf" srcId="{F2A744F3-5241-4BD6-BC1D-1CA29DC8200B}" destId="{71255828-5989-4679-8828-B30C502D2BF1}" srcOrd="4" destOrd="0" presId="urn:microsoft.com/office/officeart/2005/8/layout/orgChart1"/>
    <dgm:cxn modelId="{27756174-3946-49BF-B1D7-70E1C69FC333}" type="presParOf" srcId="{F2A744F3-5241-4BD6-BC1D-1CA29DC8200B}" destId="{6EF3B374-AC7C-48C0-AD96-38EE42E01CA9}" srcOrd="5" destOrd="0" presId="urn:microsoft.com/office/officeart/2005/8/layout/orgChart1"/>
    <dgm:cxn modelId="{287B2EBD-6DD2-42E7-A45E-9B6B7EA22AB0}" type="presParOf" srcId="{6EF3B374-AC7C-48C0-AD96-38EE42E01CA9}" destId="{D7BEFA3B-8836-41F7-8E79-BE556442B6CE}" srcOrd="0" destOrd="0" presId="urn:microsoft.com/office/officeart/2005/8/layout/orgChart1"/>
    <dgm:cxn modelId="{54A9E8FC-2A8C-4A11-8BEF-F42DBE178962}" type="presParOf" srcId="{D7BEFA3B-8836-41F7-8E79-BE556442B6CE}" destId="{A204D130-32BC-4B2D-9E72-E45D305A7A9C}" srcOrd="0" destOrd="0" presId="urn:microsoft.com/office/officeart/2005/8/layout/orgChart1"/>
    <dgm:cxn modelId="{CB81D581-6601-4579-89A7-EB2FEFE7B90F}" type="presParOf" srcId="{D7BEFA3B-8836-41F7-8E79-BE556442B6CE}" destId="{E8FDE747-3E3D-48E2-AB41-F7654DED41EA}" srcOrd="1" destOrd="0" presId="urn:microsoft.com/office/officeart/2005/8/layout/orgChart1"/>
    <dgm:cxn modelId="{BF2A5CF8-5170-4E95-99D9-61C9405CEBD3}" type="presParOf" srcId="{6EF3B374-AC7C-48C0-AD96-38EE42E01CA9}" destId="{00F5395D-B163-41EE-B387-11CFD3C12D52}" srcOrd="1" destOrd="0" presId="urn:microsoft.com/office/officeart/2005/8/layout/orgChart1"/>
    <dgm:cxn modelId="{74D6555A-B214-469C-BD14-F6B6231FDECD}" type="presParOf" srcId="{6EF3B374-AC7C-48C0-AD96-38EE42E01CA9}" destId="{046B4CEB-0702-42A5-A38A-CE579D79EE90}" srcOrd="2" destOrd="0" presId="urn:microsoft.com/office/officeart/2005/8/layout/orgChart1"/>
    <dgm:cxn modelId="{39502BA2-B827-4E5B-863A-BE5E4CA0530E}" type="presParOf" srcId="{6CA80FA0-FA3E-4DB5-9D7F-5C3037F3BB47}" destId="{FF576E56-ADBD-4FD4-89F1-77949DA518A4}" srcOrd="2" destOrd="0" presId="urn:microsoft.com/office/officeart/2005/8/layout/orgChart1"/>
    <dgm:cxn modelId="{5241DBCC-41C5-40B8-8536-5EC2399EB0E5}" type="presParOf" srcId="{CE80E5DE-090D-4DC9-B3C6-19424CE0543E}" destId="{6A940BAB-24EA-48DC-9624-B5720B3AD093}" srcOrd="6" destOrd="0" presId="urn:microsoft.com/office/officeart/2005/8/layout/orgChart1"/>
    <dgm:cxn modelId="{2EEAC630-910A-402B-A76B-9D554955831A}" type="presParOf" srcId="{CE80E5DE-090D-4DC9-B3C6-19424CE0543E}" destId="{AB8FB0D3-9C8B-4BFC-90C0-04EBF949D947}" srcOrd="7" destOrd="0" presId="urn:microsoft.com/office/officeart/2005/8/layout/orgChart1"/>
    <dgm:cxn modelId="{08AAC53D-B148-4950-89ED-DF8C253CF1AC}" type="presParOf" srcId="{AB8FB0D3-9C8B-4BFC-90C0-04EBF949D947}" destId="{05FF028A-FB79-435C-B113-2DD8BBAEAE0F}" srcOrd="0" destOrd="0" presId="urn:microsoft.com/office/officeart/2005/8/layout/orgChart1"/>
    <dgm:cxn modelId="{572CB1F8-A445-4E76-9C66-E7365933BCCA}" type="presParOf" srcId="{05FF028A-FB79-435C-B113-2DD8BBAEAE0F}" destId="{429E6EEA-884D-4C2E-823A-A034655951D7}" srcOrd="0" destOrd="0" presId="urn:microsoft.com/office/officeart/2005/8/layout/orgChart1"/>
    <dgm:cxn modelId="{B507B4A4-0D0C-4B11-89C3-ACB050943666}" type="presParOf" srcId="{05FF028A-FB79-435C-B113-2DD8BBAEAE0F}" destId="{B27CFD9F-EC34-4BA1-8133-8C82C32937C4}" srcOrd="1" destOrd="0" presId="urn:microsoft.com/office/officeart/2005/8/layout/orgChart1"/>
    <dgm:cxn modelId="{66D8BE88-4C93-4FCD-8E5F-E74C8A5BEABE}" type="presParOf" srcId="{AB8FB0D3-9C8B-4BFC-90C0-04EBF949D947}" destId="{0D530127-3DD4-44B2-9BF7-AA05CF91266C}" srcOrd="1" destOrd="0" presId="urn:microsoft.com/office/officeart/2005/8/layout/orgChart1"/>
    <dgm:cxn modelId="{324DEBF4-6AB1-4736-93B2-3BDD769FA2C2}" type="presParOf" srcId="{0D530127-3DD4-44B2-9BF7-AA05CF91266C}" destId="{2BA14188-E4BA-492A-AF95-4D70A4F08448}" srcOrd="0" destOrd="0" presId="urn:microsoft.com/office/officeart/2005/8/layout/orgChart1"/>
    <dgm:cxn modelId="{F2B57BBC-279C-4189-BDAD-3E263361435F}" type="presParOf" srcId="{0D530127-3DD4-44B2-9BF7-AA05CF91266C}" destId="{8A30D7C9-03BC-41A8-9A9D-044038848335}" srcOrd="1" destOrd="0" presId="urn:microsoft.com/office/officeart/2005/8/layout/orgChart1"/>
    <dgm:cxn modelId="{B72CEAF8-588A-4770-B132-5B86E6D695C8}" type="presParOf" srcId="{8A30D7C9-03BC-41A8-9A9D-044038848335}" destId="{EC4206AE-F72B-46B3-96E2-A464B570E02E}" srcOrd="0" destOrd="0" presId="urn:microsoft.com/office/officeart/2005/8/layout/orgChart1"/>
    <dgm:cxn modelId="{B92383F4-AA8D-4737-B312-7DB0AF4E619E}" type="presParOf" srcId="{EC4206AE-F72B-46B3-96E2-A464B570E02E}" destId="{E5D980FE-2367-41FB-83DB-B8A908B18F40}" srcOrd="0" destOrd="0" presId="urn:microsoft.com/office/officeart/2005/8/layout/orgChart1"/>
    <dgm:cxn modelId="{B464A1C4-8280-419F-937F-FB812FEF5AF5}" type="presParOf" srcId="{EC4206AE-F72B-46B3-96E2-A464B570E02E}" destId="{3E69A670-D669-4F8E-973E-9C95871688DA}" srcOrd="1" destOrd="0" presId="urn:microsoft.com/office/officeart/2005/8/layout/orgChart1"/>
    <dgm:cxn modelId="{492E5BA9-E253-4D66-A72A-79B5B402EB41}" type="presParOf" srcId="{8A30D7C9-03BC-41A8-9A9D-044038848335}" destId="{D64716DB-7C38-4354-B558-1CF1533CE79A}" srcOrd="1" destOrd="0" presId="urn:microsoft.com/office/officeart/2005/8/layout/orgChart1"/>
    <dgm:cxn modelId="{88E88EB3-BD0E-4C3A-A120-0A6829415C6B}" type="presParOf" srcId="{8A30D7C9-03BC-41A8-9A9D-044038848335}" destId="{1DB61514-3024-4D2B-A153-EA7B8A80EAF4}" srcOrd="2" destOrd="0" presId="urn:microsoft.com/office/officeart/2005/8/layout/orgChart1"/>
    <dgm:cxn modelId="{7E8A1A7B-19BD-41AA-8460-3F866D1F0865}" type="presParOf" srcId="{0D530127-3DD4-44B2-9BF7-AA05CF91266C}" destId="{2FEC315B-815C-468A-BB83-91DA027F99C8}" srcOrd="2" destOrd="0" presId="urn:microsoft.com/office/officeart/2005/8/layout/orgChart1"/>
    <dgm:cxn modelId="{62484489-46FE-4FC8-B3E6-20A920BF2F9E}" type="presParOf" srcId="{0D530127-3DD4-44B2-9BF7-AA05CF91266C}" destId="{8E079CF6-D3E8-4A89-A89F-313E30D3A539}" srcOrd="3" destOrd="0" presId="urn:microsoft.com/office/officeart/2005/8/layout/orgChart1"/>
    <dgm:cxn modelId="{3AEBFE5C-F132-46BF-9531-1CC3AE647982}" type="presParOf" srcId="{8E079CF6-D3E8-4A89-A89F-313E30D3A539}" destId="{314F4BD0-530C-4C03-A8FC-693899ABBC35}" srcOrd="0" destOrd="0" presId="urn:microsoft.com/office/officeart/2005/8/layout/orgChart1"/>
    <dgm:cxn modelId="{F9FDE96D-3C8C-481A-89F5-BF66ABBC5CAD}" type="presParOf" srcId="{314F4BD0-530C-4C03-A8FC-693899ABBC35}" destId="{D672AEFA-BC23-4CBA-8A67-94C8097E848F}" srcOrd="0" destOrd="0" presId="urn:microsoft.com/office/officeart/2005/8/layout/orgChart1"/>
    <dgm:cxn modelId="{CE252CCF-DCA0-4C9D-879C-6733DA71A2CF}" type="presParOf" srcId="{314F4BD0-530C-4C03-A8FC-693899ABBC35}" destId="{C285DBD0-44C0-4852-BB05-9EA8D50F6432}" srcOrd="1" destOrd="0" presId="urn:microsoft.com/office/officeart/2005/8/layout/orgChart1"/>
    <dgm:cxn modelId="{CCF9996A-4382-485E-8E32-DBD01DB5FF4D}" type="presParOf" srcId="{8E079CF6-D3E8-4A89-A89F-313E30D3A539}" destId="{3E52B1E6-1849-449A-A5DB-86299E05BEC9}" srcOrd="1" destOrd="0" presId="urn:microsoft.com/office/officeart/2005/8/layout/orgChart1"/>
    <dgm:cxn modelId="{214B3C3D-3842-4A07-9904-6A74E97F18B2}" type="presParOf" srcId="{8E079CF6-D3E8-4A89-A89F-313E30D3A539}" destId="{84E203B5-A8E2-4B8B-A364-C15A54AC6043}" srcOrd="2" destOrd="0" presId="urn:microsoft.com/office/officeart/2005/8/layout/orgChart1"/>
    <dgm:cxn modelId="{FF819C2E-86B0-488E-ACFA-D3DE9037677B}" type="presParOf" srcId="{0D530127-3DD4-44B2-9BF7-AA05CF91266C}" destId="{A6C662D9-7047-4E29-BF43-E1A0D0CEBA10}" srcOrd="4" destOrd="0" presId="urn:microsoft.com/office/officeart/2005/8/layout/orgChart1"/>
    <dgm:cxn modelId="{2A229F9F-C1F6-4EBB-B12D-847F9F296F31}" type="presParOf" srcId="{0D530127-3DD4-44B2-9BF7-AA05CF91266C}" destId="{B92C31C5-9313-4561-A822-F6177D0A54C4}" srcOrd="5" destOrd="0" presId="urn:microsoft.com/office/officeart/2005/8/layout/orgChart1"/>
    <dgm:cxn modelId="{246E9E2E-2AAB-4014-AF2D-F15DBA2782F4}" type="presParOf" srcId="{B92C31C5-9313-4561-A822-F6177D0A54C4}" destId="{6A19FD92-3FB0-4EB9-8D2D-9CF77E982C80}" srcOrd="0" destOrd="0" presId="urn:microsoft.com/office/officeart/2005/8/layout/orgChart1"/>
    <dgm:cxn modelId="{5285D4C5-7DC2-403C-97DA-E31198346612}" type="presParOf" srcId="{6A19FD92-3FB0-4EB9-8D2D-9CF77E982C80}" destId="{297F4E43-6A80-4721-8341-7A6FBF28E3D2}" srcOrd="0" destOrd="0" presId="urn:microsoft.com/office/officeart/2005/8/layout/orgChart1"/>
    <dgm:cxn modelId="{D6FD0BAC-977C-4669-B34C-7B3F811DD8FA}" type="presParOf" srcId="{6A19FD92-3FB0-4EB9-8D2D-9CF77E982C80}" destId="{6F3C969F-3417-4237-A74F-FD7B641A1A77}" srcOrd="1" destOrd="0" presId="urn:microsoft.com/office/officeart/2005/8/layout/orgChart1"/>
    <dgm:cxn modelId="{DEA91E69-B677-4D8D-95B4-64EC52E61C5F}" type="presParOf" srcId="{B92C31C5-9313-4561-A822-F6177D0A54C4}" destId="{AFBFD310-37DC-439A-A7E4-484B6912A8DF}" srcOrd="1" destOrd="0" presId="urn:microsoft.com/office/officeart/2005/8/layout/orgChart1"/>
    <dgm:cxn modelId="{076DA531-AF91-4975-946C-E39FF75EE1A9}" type="presParOf" srcId="{B92C31C5-9313-4561-A822-F6177D0A54C4}" destId="{F5312AB7-4960-43AF-B0FB-917F8BC7F3CE}" srcOrd="2" destOrd="0" presId="urn:microsoft.com/office/officeart/2005/8/layout/orgChart1"/>
    <dgm:cxn modelId="{FECCD4A9-78DA-4E4E-AD22-0CD0D017E63C}" type="presParOf" srcId="{AB8FB0D3-9C8B-4BFC-90C0-04EBF949D947}" destId="{005AF464-B6BF-49F3-8322-803F9F1ED9BE}" srcOrd="2" destOrd="0" presId="urn:microsoft.com/office/officeart/2005/8/layout/orgChart1"/>
    <dgm:cxn modelId="{DD1D9184-F8B7-4927-A75F-59F6C42C5051}" type="presParOf" srcId="{CE80E5DE-090D-4DC9-B3C6-19424CE0543E}" destId="{DFEAA2CF-B7B7-4434-9A4D-09E5DE2ED58D}" srcOrd="8" destOrd="0" presId="urn:microsoft.com/office/officeart/2005/8/layout/orgChart1"/>
    <dgm:cxn modelId="{A96EBFAB-5EBF-4BB9-86B6-EF4C4EFD2B69}" type="presParOf" srcId="{CE80E5DE-090D-4DC9-B3C6-19424CE0543E}" destId="{A2F7B1AA-9D01-4D62-9291-F96415615D1B}" srcOrd="9" destOrd="0" presId="urn:microsoft.com/office/officeart/2005/8/layout/orgChart1"/>
    <dgm:cxn modelId="{740C5450-388A-4E27-9CD6-4C648C351973}" type="presParOf" srcId="{A2F7B1AA-9D01-4D62-9291-F96415615D1B}" destId="{7082C0EA-E381-4629-9B69-DBA30B61BD9C}" srcOrd="0" destOrd="0" presId="urn:microsoft.com/office/officeart/2005/8/layout/orgChart1"/>
    <dgm:cxn modelId="{2FAB0CC8-A1F0-4978-BCB0-8112DE3F2DCC}" type="presParOf" srcId="{7082C0EA-E381-4629-9B69-DBA30B61BD9C}" destId="{2533B2DC-DAD5-4C5E-B434-1C48393FF935}" srcOrd="0" destOrd="0" presId="urn:microsoft.com/office/officeart/2005/8/layout/orgChart1"/>
    <dgm:cxn modelId="{3ACE2043-5D77-47FA-8890-EFFE1196C734}" type="presParOf" srcId="{7082C0EA-E381-4629-9B69-DBA30B61BD9C}" destId="{F79CC694-3C3E-40A3-8918-F8205CDD7796}" srcOrd="1" destOrd="0" presId="urn:microsoft.com/office/officeart/2005/8/layout/orgChart1"/>
    <dgm:cxn modelId="{AD5279C9-C3F3-4B9E-868D-66D3CE26B7BF}" type="presParOf" srcId="{A2F7B1AA-9D01-4D62-9291-F96415615D1B}" destId="{3E49AF20-F9AF-4918-AF61-4B68436B0349}" srcOrd="1" destOrd="0" presId="urn:microsoft.com/office/officeart/2005/8/layout/orgChart1"/>
    <dgm:cxn modelId="{746F5EDA-2F7B-40AC-BA6D-170097E0BABB}" type="presParOf" srcId="{3E49AF20-F9AF-4918-AF61-4B68436B0349}" destId="{BBD734F5-B11E-4759-BA84-AC8BD201670F}" srcOrd="0" destOrd="0" presId="urn:microsoft.com/office/officeart/2005/8/layout/orgChart1"/>
    <dgm:cxn modelId="{A7BEAEB1-E099-407F-A34C-A56150BC57C8}" type="presParOf" srcId="{3E49AF20-F9AF-4918-AF61-4B68436B0349}" destId="{287A249A-B32E-4D13-BF22-BF444F262087}" srcOrd="1" destOrd="0" presId="urn:microsoft.com/office/officeart/2005/8/layout/orgChart1"/>
    <dgm:cxn modelId="{1535136C-7CD8-4FE3-B5C9-B4F11E8753E6}" type="presParOf" srcId="{287A249A-B32E-4D13-BF22-BF444F262087}" destId="{81AF0403-C26D-47E0-81E0-10326E350D01}" srcOrd="0" destOrd="0" presId="urn:microsoft.com/office/officeart/2005/8/layout/orgChart1"/>
    <dgm:cxn modelId="{E05F6B84-05E9-465A-86C9-55AC8EAA274E}" type="presParOf" srcId="{81AF0403-C26D-47E0-81E0-10326E350D01}" destId="{FDB8C5F5-7724-43C3-9A27-EE565B91D1EB}" srcOrd="0" destOrd="0" presId="urn:microsoft.com/office/officeart/2005/8/layout/orgChart1"/>
    <dgm:cxn modelId="{45DFF027-A2B3-4F97-B67E-96824BF965ED}" type="presParOf" srcId="{81AF0403-C26D-47E0-81E0-10326E350D01}" destId="{3D3DA50B-99D1-4B66-9190-8FDE1F556E5D}" srcOrd="1" destOrd="0" presId="urn:microsoft.com/office/officeart/2005/8/layout/orgChart1"/>
    <dgm:cxn modelId="{514FD851-7990-4791-980E-BE9FBFED2123}" type="presParOf" srcId="{287A249A-B32E-4D13-BF22-BF444F262087}" destId="{8911EB35-F83B-47A3-924D-5084200D10C6}" srcOrd="1" destOrd="0" presId="urn:microsoft.com/office/officeart/2005/8/layout/orgChart1"/>
    <dgm:cxn modelId="{33FA952F-62A3-40B0-B328-9F5502F9183E}" type="presParOf" srcId="{287A249A-B32E-4D13-BF22-BF444F262087}" destId="{0D82B7C3-D8B5-4184-B4FD-EE40AC319A1E}" srcOrd="2" destOrd="0" presId="urn:microsoft.com/office/officeart/2005/8/layout/orgChart1"/>
    <dgm:cxn modelId="{939EA382-9C67-49FA-8688-963B340A393D}" type="presParOf" srcId="{3E49AF20-F9AF-4918-AF61-4B68436B0349}" destId="{17D37F51-0626-45E4-86DA-C3CF3572378A}" srcOrd="2" destOrd="0" presId="urn:microsoft.com/office/officeart/2005/8/layout/orgChart1"/>
    <dgm:cxn modelId="{747F8CEF-FDC3-47EE-BDA3-4818D2228A11}" type="presParOf" srcId="{3E49AF20-F9AF-4918-AF61-4B68436B0349}" destId="{43D83271-0E3A-4453-A747-A568F550DAEA}" srcOrd="3" destOrd="0" presId="urn:microsoft.com/office/officeart/2005/8/layout/orgChart1"/>
    <dgm:cxn modelId="{61D7CBE6-1B3E-42CC-8A3B-50D4D2A456D0}" type="presParOf" srcId="{43D83271-0E3A-4453-A747-A568F550DAEA}" destId="{030274F0-442C-43DC-B673-F304630D4867}" srcOrd="0" destOrd="0" presId="urn:microsoft.com/office/officeart/2005/8/layout/orgChart1"/>
    <dgm:cxn modelId="{9C418C33-3A66-4ABC-9FE1-8698092E045D}" type="presParOf" srcId="{030274F0-442C-43DC-B673-F304630D4867}" destId="{66CC4CFC-F9E6-4FAE-8691-5259AED80C3E}" srcOrd="0" destOrd="0" presId="urn:microsoft.com/office/officeart/2005/8/layout/orgChart1"/>
    <dgm:cxn modelId="{DF252950-BEF4-4605-856D-643B81EE9230}" type="presParOf" srcId="{030274F0-442C-43DC-B673-F304630D4867}" destId="{D1FB3960-718C-4F1A-824E-C6F379D76937}" srcOrd="1" destOrd="0" presId="urn:microsoft.com/office/officeart/2005/8/layout/orgChart1"/>
    <dgm:cxn modelId="{1DE33285-379D-4F8C-8D37-58DB8AA234DB}" type="presParOf" srcId="{43D83271-0E3A-4453-A747-A568F550DAEA}" destId="{B79DE299-5EFC-493F-818A-B9A597553615}" srcOrd="1" destOrd="0" presId="urn:microsoft.com/office/officeart/2005/8/layout/orgChart1"/>
    <dgm:cxn modelId="{BC4EA265-6D8C-44FF-9D8F-F5013602BDE4}" type="presParOf" srcId="{43D83271-0E3A-4453-A747-A568F550DAEA}" destId="{82425B92-5A98-419D-A006-9CA7DF6F6CD2}" srcOrd="2" destOrd="0" presId="urn:microsoft.com/office/officeart/2005/8/layout/orgChart1"/>
    <dgm:cxn modelId="{822CBC0B-759D-4283-8DB7-BC4086CBA46C}" type="presParOf" srcId="{3E49AF20-F9AF-4918-AF61-4B68436B0349}" destId="{9A7B4ACF-2A95-4D57-BBB2-4C4AC290443F}" srcOrd="4" destOrd="0" presId="urn:microsoft.com/office/officeart/2005/8/layout/orgChart1"/>
    <dgm:cxn modelId="{7609FD5D-C7A0-44ED-B897-C789497B5C0B}" type="presParOf" srcId="{3E49AF20-F9AF-4918-AF61-4B68436B0349}" destId="{5601BE7B-5465-4B8D-B515-CC7536279667}" srcOrd="5" destOrd="0" presId="urn:microsoft.com/office/officeart/2005/8/layout/orgChart1"/>
    <dgm:cxn modelId="{133575C3-9A92-4248-835A-675A222682CD}" type="presParOf" srcId="{5601BE7B-5465-4B8D-B515-CC7536279667}" destId="{6863DD91-B339-4D71-A53E-5A484814C5E2}" srcOrd="0" destOrd="0" presId="urn:microsoft.com/office/officeart/2005/8/layout/orgChart1"/>
    <dgm:cxn modelId="{D416CA35-CEB8-47A3-A6E4-292383B8A48C}" type="presParOf" srcId="{6863DD91-B339-4D71-A53E-5A484814C5E2}" destId="{C0E32A4D-3958-41BF-BEC5-0F6C9329A6EE}" srcOrd="0" destOrd="0" presId="urn:microsoft.com/office/officeart/2005/8/layout/orgChart1"/>
    <dgm:cxn modelId="{84CBC4E4-63B7-4D3A-99E8-9B8673D45716}" type="presParOf" srcId="{6863DD91-B339-4D71-A53E-5A484814C5E2}" destId="{727A0C7C-DF6E-477B-AD9F-DE5D45C32779}" srcOrd="1" destOrd="0" presId="urn:microsoft.com/office/officeart/2005/8/layout/orgChart1"/>
    <dgm:cxn modelId="{E355F3CC-DA01-47B8-B0BD-E64EC8202B91}" type="presParOf" srcId="{5601BE7B-5465-4B8D-B515-CC7536279667}" destId="{02D04F0D-285C-45D3-B4FF-8C1B6A9E407F}" srcOrd="1" destOrd="0" presId="urn:microsoft.com/office/officeart/2005/8/layout/orgChart1"/>
    <dgm:cxn modelId="{8D802163-C614-426D-AA20-60F13539190B}" type="presParOf" srcId="{5601BE7B-5465-4B8D-B515-CC7536279667}" destId="{2A912315-99D4-4277-AF38-1189DCD2E836}" srcOrd="2" destOrd="0" presId="urn:microsoft.com/office/officeart/2005/8/layout/orgChart1"/>
    <dgm:cxn modelId="{B7E4C615-CF18-4FA1-9F5D-42CE88D6FD38}" type="presParOf" srcId="{3E49AF20-F9AF-4918-AF61-4B68436B0349}" destId="{6629B0B9-5D8C-4117-818D-CCD31F07172D}" srcOrd="6" destOrd="0" presId="urn:microsoft.com/office/officeart/2005/8/layout/orgChart1"/>
    <dgm:cxn modelId="{D45529AB-7054-4CF1-BD0C-8E4C9EA54E8B}" type="presParOf" srcId="{3E49AF20-F9AF-4918-AF61-4B68436B0349}" destId="{18DC4BE7-E371-4DCE-B2C9-73EFEEF28B4E}" srcOrd="7" destOrd="0" presId="urn:microsoft.com/office/officeart/2005/8/layout/orgChart1"/>
    <dgm:cxn modelId="{4045EFC8-79CA-40F1-B2AC-BB8FB0832D13}" type="presParOf" srcId="{18DC4BE7-E371-4DCE-B2C9-73EFEEF28B4E}" destId="{9945D77F-47D4-428E-8141-DCAD1449E08C}" srcOrd="0" destOrd="0" presId="urn:microsoft.com/office/officeart/2005/8/layout/orgChart1"/>
    <dgm:cxn modelId="{47893947-A73E-4E01-8D9B-30D3089E5C83}" type="presParOf" srcId="{9945D77F-47D4-428E-8141-DCAD1449E08C}" destId="{8119D822-6D16-43E6-A66B-3A7F7D0485C4}" srcOrd="0" destOrd="0" presId="urn:microsoft.com/office/officeart/2005/8/layout/orgChart1"/>
    <dgm:cxn modelId="{9D54F433-1E91-4B18-922A-4A7176ECAE62}" type="presParOf" srcId="{9945D77F-47D4-428E-8141-DCAD1449E08C}" destId="{6C2037B3-BDBB-4082-91A9-975E5407A36E}" srcOrd="1" destOrd="0" presId="urn:microsoft.com/office/officeart/2005/8/layout/orgChart1"/>
    <dgm:cxn modelId="{E9C5B9CA-27BF-4A23-B6FD-E97BF9020D40}" type="presParOf" srcId="{18DC4BE7-E371-4DCE-B2C9-73EFEEF28B4E}" destId="{E28BED0D-2828-44FA-BA70-8E4AB55C0AE8}" srcOrd="1" destOrd="0" presId="urn:microsoft.com/office/officeart/2005/8/layout/orgChart1"/>
    <dgm:cxn modelId="{E81ED169-C1AA-441C-A27C-C6AD26D68DBC}" type="presParOf" srcId="{18DC4BE7-E371-4DCE-B2C9-73EFEEF28B4E}" destId="{60128D64-1217-4EE0-B962-39FCC1579641}" srcOrd="2" destOrd="0" presId="urn:microsoft.com/office/officeart/2005/8/layout/orgChart1"/>
    <dgm:cxn modelId="{2F586249-CDDC-4064-A785-40A6318125D4}" type="presParOf" srcId="{3E49AF20-F9AF-4918-AF61-4B68436B0349}" destId="{34B41DF4-5948-42C8-AD63-9E89F9873A30}" srcOrd="8" destOrd="0" presId="urn:microsoft.com/office/officeart/2005/8/layout/orgChart1"/>
    <dgm:cxn modelId="{0ACF08AF-F7C7-47B5-85BA-C0F1C018C1CC}" type="presParOf" srcId="{3E49AF20-F9AF-4918-AF61-4B68436B0349}" destId="{DC9695AC-3D23-4031-AAC7-D7CA4DE1F919}" srcOrd="9" destOrd="0" presId="urn:microsoft.com/office/officeart/2005/8/layout/orgChart1"/>
    <dgm:cxn modelId="{69863BE9-3246-4CB6-AC92-611DF4B2A197}" type="presParOf" srcId="{DC9695AC-3D23-4031-AAC7-D7CA4DE1F919}" destId="{DD6A36FC-6FF5-4D0A-A63A-77EBF9C3686B}" srcOrd="0" destOrd="0" presId="urn:microsoft.com/office/officeart/2005/8/layout/orgChart1"/>
    <dgm:cxn modelId="{0D227AFB-E18C-43C1-9935-9CAC3E4D06EE}" type="presParOf" srcId="{DD6A36FC-6FF5-4D0A-A63A-77EBF9C3686B}" destId="{9B6032CF-08C4-426D-8C8B-D5265457D858}" srcOrd="0" destOrd="0" presId="urn:microsoft.com/office/officeart/2005/8/layout/orgChart1"/>
    <dgm:cxn modelId="{7297D01D-B4D4-43D5-BE0A-DF8B94F52E9B}" type="presParOf" srcId="{DD6A36FC-6FF5-4D0A-A63A-77EBF9C3686B}" destId="{7DDE9C7C-C543-4E1B-B50A-DB04B66E3967}" srcOrd="1" destOrd="0" presId="urn:microsoft.com/office/officeart/2005/8/layout/orgChart1"/>
    <dgm:cxn modelId="{FD0676B4-C1AB-42B9-A1C2-5C26A4E6A599}" type="presParOf" srcId="{DC9695AC-3D23-4031-AAC7-D7CA4DE1F919}" destId="{260A30D6-A644-4164-8D7B-6661B2C5F890}" srcOrd="1" destOrd="0" presId="urn:microsoft.com/office/officeart/2005/8/layout/orgChart1"/>
    <dgm:cxn modelId="{BE117FD3-865B-43F3-905B-7134CF7B0C64}" type="presParOf" srcId="{DC9695AC-3D23-4031-AAC7-D7CA4DE1F919}" destId="{6DC25435-175F-488D-ABCB-C8803004F830}" srcOrd="2" destOrd="0" presId="urn:microsoft.com/office/officeart/2005/8/layout/orgChart1"/>
    <dgm:cxn modelId="{45CC6BE8-0ECE-43A4-BB03-5ABEB19A9F23}" type="presParOf" srcId="{A2F7B1AA-9D01-4D62-9291-F96415615D1B}" destId="{6EBC0C57-C075-411D-9D52-23A6DBD071BA}" srcOrd="2" destOrd="0" presId="urn:microsoft.com/office/officeart/2005/8/layout/orgChart1"/>
    <dgm:cxn modelId="{FF120635-0352-4967-B976-8207D6B575CE}" type="presParOf" srcId="{CE80E5DE-090D-4DC9-B3C6-19424CE0543E}" destId="{7B23F6C7-54BF-4772-9F9E-E3DD79161DBA}" srcOrd="10" destOrd="0" presId="urn:microsoft.com/office/officeart/2005/8/layout/orgChart1"/>
    <dgm:cxn modelId="{308E45F5-B398-498D-B66F-C11217FCBA1A}" type="presParOf" srcId="{CE80E5DE-090D-4DC9-B3C6-19424CE0543E}" destId="{31B90498-0FF1-4DAF-B359-16B1AA78114E}" srcOrd="11" destOrd="0" presId="urn:microsoft.com/office/officeart/2005/8/layout/orgChart1"/>
    <dgm:cxn modelId="{0EAEC1F7-C702-4CF2-BF4B-B5E23BB4E7FC}" type="presParOf" srcId="{31B90498-0FF1-4DAF-B359-16B1AA78114E}" destId="{B1D07AEA-27BE-4919-90D4-EE0FC936A251}" srcOrd="0" destOrd="0" presId="urn:microsoft.com/office/officeart/2005/8/layout/orgChart1"/>
    <dgm:cxn modelId="{166A2355-A12D-4AB0-B21E-1ECCAE86D9FE}" type="presParOf" srcId="{B1D07AEA-27BE-4919-90D4-EE0FC936A251}" destId="{AA67E910-14AA-46C7-94CF-DFE31D1CCADC}" srcOrd="0" destOrd="0" presId="urn:microsoft.com/office/officeart/2005/8/layout/orgChart1"/>
    <dgm:cxn modelId="{331A9F4A-7804-4F3F-AEA2-9142C478FDEC}" type="presParOf" srcId="{B1D07AEA-27BE-4919-90D4-EE0FC936A251}" destId="{DD50FD1E-2CE9-4908-9EA5-4643169C554D}" srcOrd="1" destOrd="0" presId="urn:microsoft.com/office/officeart/2005/8/layout/orgChart1"/>
    <dgm:cxn modelId="{66ED0593-AA43-4F4E-9720-FF59A97551E7}" type="presParOf" srcId="{31B90498-0FF1-4DAF-B359-16B1AA78114E}" destId="{6944A1F9-7928-48AC-96C3-42FF2DF36343}" srcOrd="1" destOrd="0" presId="urn:microsoft.com/office/officeart/2005/8/layout/orgChart1"/>
    <dgm:cxn modelId="{08AC4C4F-1A1C-473E-9788-6C3459E98E1A}" type="presParOf" srcId="{31B90498-0FF1-4DAF-B359-16B1AA78114E}" destId="{A2DCFDEA-B0C5-4EB3-B97A-DC118637E5B6}" srcOrd="2" destOrd="0" presId="urn:microsoft.com/office/officeart/2005/8/layout/orgChart1"/>
    <dgm:cxn modelId="{066F3639-E022-4E81-9941-B3255DA1B6C6}" type="presParOf" srcId="{9912D0DF-AAE5-4666-94C8-92E56200E8D0}" destId="{95DDE115-08B7-4693-8A56-00B8E043D95E}" srcOrd="2" destOrd="0" presId="urn:microsoft.com/office/officeart/2005/8/layout/orgChart1"/>
  </dgm:cxnLst>
  <dgm:bg>
    <a:solidFill>
      <a:srgbClr val="F7F7F7"/>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3F6C7-54BF-4772-9F9E-E3DD79161DBA}">
      <dsp:nvSpPr>
        <dsp:cNvPr id="0" name=""/>
        <dsp:cNvSpPr/>
      </dsp:nvSpPr>
      <dsp:spPr>
        <a:xfrm>
          <a:off x="1389968" y="1134546"/>
          <a:ext cx="3347508" cy="229528"/>
        </a:xfrm>
        <a:custGeom>
          <a:avLst/>
          <a:gdLst/>
          <a:ahLst/>
          <a:cxnLst/>
          <a:rect l="0" t="0" r="0" b="0"/>
          <a:pathLst>
            <a:path>
              <a:moveTo>
                <a:pt x="3347508" y="0"/>
              </a:moveTo>
              <a:lnTo>
                <a:pt x="3347508" y="157741"/>
              </a:lnTo>
              <a:lnTo>
                <a:pt x="0" y="157741"/>
              </a:lnTo>
              <a:lnTo>
                <a:pt x="0" y="2295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B41DF4-5948-42C8-AD63-9E89F9873A30}">
      <dsp:nvSpPr>
        <dsp:cNvPr id="0" name=""/>
        <dsp:cNvSpPr/>
      </dsp:nvSpPr>
      <dsp:spPr>
        <a:xfrm>
          <a:off x="7338814" y="1895977"/>
          <a:ext cx="200891" cy="2704675"/>
        </a:xfrm>
        <a:custGeom>
          <a:avLst/>
          <a:gdLst/>
          <a:ahLst/>
          <a:cxnLst/>
          <a:rect l="0" t="0" r="0" b="0"/>
          <a:pathLst>
            <a:path>
              <a:moveTo>
                <a:pt x="0" y="0"/>
              </a:moveTo>
              <a:lnTo>
                <a:pt x="0" y="2704675"/>
              </a:lnTo>
              <a:lnTo>
                <a:pt x="200891" y="27046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9B0B9-5D8C-4117-818D-CCD31F07172D}">
      <dsp:nvSpPr>
        <dsp:cNvPr id="0" name=""/>
        <dsp:cNvSpPr/>
      </dsp:nvSpPr>
      <dsp:spPr>
        <a:xfrm>
          <a:off x="7338814" y="1895977"/>
          <a:ext cx="200891" cy="2162877"/>
        </a:xfrm>
        <a:custGeom>
          <a:avLst/>
          <a:gdLst/>
          <a:ahLst/>
          <a:cxnLst/>
          <a:rect l="0" t="0" r="0" b="0"/>
          <a:pathLst>
            <a:path>
              <a:moveTo>
                <a:pt x="0" y="0"/>
              </a:moveTo>
              <a:lnTo>
                <a:pt x="0" y="2162877"/>
              </a:lnTo>
              <a:lnTo>
                <a:pt x="200891" y="21628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7B4ACF-2A95-4D57-BBB2-4C4AC290443F}">
      <dsp:nvSpPr>
        <dsp:cNvPr id="0" name=""/>
        <dsp:cNvSpPr/>
      </dsp:nvSpPr>
      <dsp:spPr>
        <a:xfrm>
          <a:off x="7338814" y="1895977"/>
          <a:ext cx="219603" cy="1617567"/>
        </a:xfrm>
        <a:custGeom>
          <a:avLst/>
          <a:gdLst/>
          <a:ahLst/>
          <a:cxnLst/>
          <a:rect l="0" t="0" r="0" b="0"/>
          <a:pathLst>
            <a:path>
              <a:moveTo>
                <a:pt x="0" y="0"/>
              </a:moveTo>
              <a:lnTo>
                <a:pt x="0" y="1617567"/>
              </a:lnTo>
              <a:lnTo>
                <a:pt x="219603" y="16175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37F51-0626-45E4-86DA-C3CF3572378A}">
      <dsp:nvSpPr>
        <dsp:cNvPr id="0" name=""/>
        <dsp:cNvSpPr/>
      </dsp:nvSpPr>
      <dsp:spPr>
        <a:xfrm>
          <a:off x="7338814" y="1895977"/>
          <a:ext cx="219603" cy="1075769"/>
        </a:xfrm>
        <a:custGeom>
          <a:avLst/>
          <a:gdLst/>
          <a:ahLst/>
          <a:cxnLst/>
          <a:rect l="0" t="0" r="0" b="0"/>
          <a:pathLst>
            <a:path>
              <a:moveTo>
                <a:pt x="0" y="0"/>
              </a:moveTo>
              <a:lnTo>
                <a:pt x="0" y="1075769"/>
              </a:lnTo>
              <a:lnTo>
                <a:pt x="219603" y="10757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734F5-B11E-4759-BA84-AC8BD201670F}">
      <dsp:nvSpPr>
        <dsp:cNvPr id="0" name=""/>
        <dsp:cNvSpPr/>
      </dsp:nvSpPr>
      <dsp:spPr>
        <a:xfrm>
          <a:off x="7338814" y="1895977"/>
          <a:ext cx="219603" cy="523448"/>
        </a:xfrm>
        <a:custGeom>
          <a:avLst/>
          <a:gdLst/>
          <a:ahLst/>
          <a:cxnLst/>
          <a:rect l="0" t="0" r="0" b="0"/>
          <a:pathLst>
            <a:path>
              <a:moveTo>
                <a:pt x="0" y="0"/>
              </a:moveTo>
              <a:lnTo>
                <a:pt x="0" y="523448"/>
              </a:lnTo>
              <a:lnTo>
                <a:pt x="219603" y="52344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EAA2CF-B7B7-4434-9A4D-09E5DE2ED58D}">
      <dsp:nvSpPr>
        <dsp:cNvPr id="0" name=""/>
        <dsp:cNvSpPr/>
      </dsp:nvSpPr>
      <dsp:spPr>
        <a:xfrm>
          <a:off x="4737477" y="1134546"/>
          <a:ext cx="3172726" cy="229528"/>
        </a:xfrm>
        <a:custGeom>
          <a:avLst/>
          <a:gdLst/>
          <a:ahLst/>
          <a:cxnLst/>
          <a:rect l="0" t="0" r="0" b="0"/>
          <a:pathLst>
            <a:path>
              <a:moveTo>
                <a:pt x="0" y="0"/>
              </a:moveTo>
              <a:lnTo>
                <a:pt x="0" y="157741"/>
              </a:lnTo>
              <a:lnTo>
                <a:pt x="3172726" y="157741"/>
              </a:lnTo>
              <a:lnTo>
                <a:pt x="3172726" y="2295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C662D9-7047-4E29-BF43-E1A0D0CEBA10}">
      <dsp:nvSpPr>
        <dsp:cNvPr id="0" name=""/>
        <dsp:cNvSpPr/>
      </dsp:nvSpPr>
      <dsp:spPr>
        <a:xfrm>
          <a:off x="5377369" y="2635725"/>
          <a:ext cx="144567" cy="1755481"/>
        </a:xfrm>
        <a:custGeom>
          <a:avLst/>
          <a:gdLst/>
          <a:ahLst/>
          <a:cxnLst/>
          <a:rect l="0" t="0" r="0" b="0"/>
          <a:pathLst>
            <a:path>
              <a:moveTo>
                <a:pt x="0" y="0"/>
              </a:moveTo>
              <a:lnTo>
                <a:pt x="0" y="1755481"/>
              </a:lnTo>
              <a:lnTo>
                <a:pt x="144567" y="17554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EC315B-815C-468A-BB83-91DA027F99C8}">
      <dsp:nvSpPr>
        <dsp:cNvPr id="0" name=""/>
        <dsp:cNvSpPr/>
      </dsp:nvSpPr>
      <dsp:spPr>
        <a:xfrm>
          <a:off x="5377369" y="2635725"/>
          <a:ext cx="144567" cy="1079032"/>
        </a:xfrm>
        <a:custGeom>
          <a:avLst/>
          <a:gdLst/>
          <a:ahLst/>
          <a:cxnLst/>
          <a:rect l="0" t="0" r="0" b="0"/>
          <a:pathLst>
            <a:path>
              <a:moveTo>
                <a:pt x="0" y="0"/>
              </a:moveTo>
              <a:lnTo>
                <a:pt x="0" y="1079032"/>
              </a:lnTo>
              <a:lnTo>
                <a:pt x="144567" y="107903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14188-E4BA-492A-AF95-4D70A4F08448}">
      <dsp:nvSpPr>
        <dsp:cNvPr id="0" name=""/>
        <dsp:cNvSpPr/>
      </dsp:nvSpPr>
      <dsp:spPr>
        <a:xfrm>
          <a:off x="5377369" y="2635725"/>
          <a:ext cx="144567" cy="406079"/>
        </a:xfrm>
        <a:custGeom>
          <a:avLst/>
          <a:gdLst/>
          <a:ahLst/>
          <a:cxnLst/>
          <a:rect l="0" t="0" r="0" b="0"/>
          <a:pathLst>
            <a:path>
              <a:moveTo>
                <a:pt x="0" y="0"/>
              </a:moveTo>
              <a:lnTo>
                <a:pt x="0" y="406079"/>
              </a:lnTo>
              <a:lnTo>
                <a:pt x="144567" y="4060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940BAB-24EA-48DC-9624-B5720B3AD093}">
      <dsp:nvSpPr>
        <dsp:cNvPr id="0" name=""/>
        <dsp:cNvSpPr/>
      </dsp:nvSpPr>
      <dsp:spPr>
        <a:xfrm>
          <a:off x="4737477" y="1134546"/>
          <a:ext cx="1202649" cy="1004177"/>
        </a:xfrm>
        <a:custGeom>
          <a:avLst/>
          <a:gdLst/>
          <a:ahLst/>
          <a:cxnLst/>
          <a:rect l="0" t="0" r="0" b="0"/>
          <a:pathLst>
            <a:path>
              <a:moveTo>
                <a:pt x="0" y="0"/>
              </a:moveTo>
              <a:lnTo>
                <a:pt x="0" y="932391"/>
              </a:lnTo>
              <a:lnTo>
                <a:pt x="1202649" y="932391"/>
              </a:lnTo>
              <a:lnTo>
                <a:pt x="1202649" y="1004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255828-5989-4679-8828-B30C502D2BF1}">
      <dsp:nvSpPr>
        <dsp:cNvPr id="0" name=""/>
        <dsp:cNvSpPr/>
      </dsp:nvSpPr>
      <dsp:spPr>
        <a:xfrm>
          <a:off x="3714839" y="2636063"/>
          <a:ext cx="143637" cy="1894452"/>
        </a:xfrm>
        <a:custGeom>
          <a:avLst/>
          <a:gdLst/>
          <a:ahLst/>
          <a:cxnLst/>
          <a:rect l="0" t="0" r="0" b="0"/>
          <a:pathLst>
            <a:path>
              <a:moveTo>
                <a:pt x="0" y="0"/>
              </a:moveTo>
              <a:lnTo>
                <a:pt x="0" y="1894452"/>
              </a:lnTo>
              <a:lnTo>
                <a:pt x="143637" y="18944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580791-26A9-42CF-9024-249E52E1ED6E}">
      <dsp:nvSpPr>
        <dsp:cNvPr id="0" name=""/>
        <dsp:cNvSpPr/>
      </dsp:nvSpPr>
      <dsp:spPr>
        <a:xfrm>
          <a:off x="3714839" y="2636063"/>
          <a:ext cx="143637" cy="1220358"/>
        </a:xfrm>
        <a:custGeom>
          <a:avLst/>
          <a:gdLst/>
          <a:ahLst/>
          <a:cxnLst/>
          <a:rect l="0" t="0" r="0" b="0"/>
          <a:pathLst>
            <a:path>
              <a:moveTo>
                <a:pt x="0" y="0"/>
              </a:moveTo>
              <a:lnTo>
                <a:pt x="0" y="1220358"/>
              </a:lnTo>
              <a:lnTo>
                <a:pt x="143637" y="12203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7C0EFD-520A-4EB5-8942-84E57DA0008C}">
      <dsp:nvSpPr>
        <dsp:cNvPr id="0" name=""/>
        <dsp:cNvSpPr/>
      </dsp:nvSpPr>
      <dsp:spPr>
        <a:xfrm>
          <a:off x="3714839" y="2636063"/>
          <a:ext cx="143637" cy="473914"/>
        </a:xfrm>
        <a:custGeom>
          <a:avLst/>
          <a:gdLst/>
          <a:ahLst/>
          <a:cxnLst/>
          <a:rect l="0" t="0" r="0" b="0"/>
          <a:pathLst>
            <a:path>
              <a:moveTo>
                <a:pt x="0" y="0"/>
              </a:moveTo>
              <a:lnTo>
                <a:pt x="0" y="473914"/>
              </a:lnTo>
              <a:lnTo>
                <a:pt x="143637" y="4739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DDF918-FE6A-4972-9DF7-2F86F34395ED}">
      <dsp:nvSpPr>
        <dsp:cNvPr id="0" name=""/>
        <dsp:cNvSpPr/>
      </dsp:nvSpPr>
      <dsp:spPr>
        <a:xfrm>
          <a:off x="4277597" y="1134546"/>
          <a:ext cx="459880" cy="1004516"/>
        </a:xfrm>
        <a:custGeom>
          <a:avLst/>
          <a:gdLst/>
          <a:ahLst/>
          <a:cxnLst/>
          <a:rect l="0" t="0" r="0" b="0"/>
          <a:pathLst>
            <a:path>
              <a:moveTo>
                <a:pt x="459880" y="0"/>
              </a:moveTo>
              <a:lnTo>
                <a:pt x="459880" y="932729"/>
              </a:lnTo>
              <a:lnTo>
                <a:pt x="0" y="932729"/>
              </a:lnTo>
              <a:lnTo>
                <a:pt x="0" y="10045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386EF2-DF56-41CE-B8A3-DDADA35B95C3}">
      <dsp:nvSpPr>
        <dsp:cNvPr id="0" name=""/>
        <dsp:cNvSpPr/>
      </dsp:nvSpPr>
      <dsp:spPr>
        <a:xfrm>
          <a:off x="2032708" y="2636149"/>
          <a:ext cx="146782" cy="1762854"/>
        </a:xfrm>
        <a:custGeom>
          <a:avLst/>
          <a:gdLst/>
          <a:ahLst/>
          <a:cxnLst/>
          <a:rect l="0" t="0" r="0" b="0"/>
          <a:pathLst>
            <a:path>
              <a:moveTo>
                <a:pt x="0" y="0"/>
              </a:moveTo>
              <a:lnTo>
                <a:pt x="0" y="1762854"/>
              </a:lnTo>
              <a:lnTo>
                <a:pt x="146782" y="176285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121AC1-941A-4BD8-82EE-67E6212C7B73}">
      <dsp:nvSpPr>
        <dsp:cNvPr id="0" name=""/>
        <dsp:cNvSpPr/>
      </dsp:nvSpPr>
      <dsp:spPr>
        <a:xfrm>
          <a:off x="2032708" y="2636149"/>
          <a:ext cx="146782" cy="1081835"/>
        </a:xfrm>
        <a:custGeom>
          <a:avLst/>
          <a:gdLst/>
          <a:ahLst/>
          <a:cxnLst/>
          <a:rect l="0" t="0" r="0" b="0"/>
          <a:pathLst>
            <a:path>
              <a:moveTo>
                <a:pt x="0" y="0"/>
              </a:moveTo>
              <a:lnTo>
                <a:pt x="0" y="1081835"/>
              </a:lnTo>
              <a:lnTo>
                <a:pt x="146782" y="10818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F94E8B-0AD9-4BFC-803E-333BD94DFEB9}">
      <dsp:nvSpPr>
        <dsp:cNvPr id="0" name=""/>
        <dsp:cNvSpPr/>
      </dsp:nvSpPr>
      <dsp:spPr>
        <a:xfrm>
          <a:off x="2032708" y="2636149"/>
          <a:ext cx="146782" cy="400815"/>
        </a:xfrm>
        <a:custGeom>
          <a:avLst/>
          <a:gdLst/>
          <a:ahLst/>
          <a:cxnLst/>
          <a:rect l="0" t="0" r="0" b="0"/>
          <a:pathLst>
            <a:path>
              <a:moveTo>
                <a:pt x="0" y="0"/>
              </a:moveTo>
              <a:lnTo>
                <a:pt x="0" y="400815"/>
              </a:lnTo>
              <a:lnTo>
                <a:pt x="146782" y="40081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39EC53-326F-49C2-AD7F-ADD5BBFDCFCA}">
      <dsp:nvSpPr>
        <dsp:cNvPr id="0" name=""/>
        <dsp:cNvSpPr/>
      </dsp:nvSpPr>
      <dsp:spPr>
        <a:xfrm>
          <a:off x="2595466" y="1134546"/>
          <a:ext cx="2142011" cy="1004601"/>
        </a:xfrm>
        <a:custGeom>
          <a:avLst/>
          <a:gdLst/>
          <a:ahLst/>
          <a:cxnLst/>
          <a:rect l="0" t="0" r="0" b="0"/>
          <a:pathLst>
            <a:path>
              <a:moveTo>
                <a:pt x="2142011" y="0"/>
              </a:moveTo>
              <a:lnTo>
                <a:pt x="2142011" y="932815"/>
              </a:lnTo>
              <a:lnTo>
                <a:pt x="0" y="932815"/>
              </a:lnTo>
              <a:lnTo>
                <a:pt x="0" y="10046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7D0EA9-5102-42FB-847E-1DE4476C8BF4}">
      <dsp:nvSpPr>
        <dsp:cNvPr id="0" name=""/>
        <dsp:cNvSpPr/>
      </dsp:nvSpPr>
      <dsp:spPr>
        <a:xfrm>
          <a:off x="359143" y="2636402"/>
          <a:ext cx="148395" cy="3231934"/>
        </a:xfrm>
        <a:custGeom>
          <a:avLst/>
          <a:gdLst/>
          <a:ahLst/>
          <a:cxnLst/>
          <a:rect l="0" t="0" r="0" b="0"/>
          <a:pathLst>
            <a:path>
              <a:moveTo>
                <a:pt x="0" y="0"/>
              </a:moveTo>
              <a:lnTo>
                <a:pt x="0" y="3231934"/>
              </a:lnTo>
              <a:lnTo>
                <a:pt x="148395" y="32319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9071B-DB75-44D1-9204-01E5F1F30B21}">
      <dsp:nvSpPr>
        <dsp:cNvPr id="0" name=""/>
        <dsp:cNvSpPr/>
      </dsp:nvSpPr>
      <dsp:spPr>
        <a:xfrm>
          <a:off x="359143" y="2636402"/>
          <a:ext cx="148395" cy="2489233"/>
        </a:xfrm>
        <a:custGeom>
          <a:avLst/>
          <a:gdLst/>
          <a:ahLst/>
          <a:cxnLst/>
          <a:rect l="0" t="0" r="0" b="0"/>
          <a:pathLst>
            <a:path>
              <a:moveTo>
                <a:pt x="0" y="0"/>
              </a:moveTo>
              <a:lnTo>
                <a:pt x="0" y="2489233"/>
              </a:lnTo>
              <a:lnTo>
                <a:pt x="148395" y="24892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638E8C-4240-47EE-99E6-247E658FF6A7}">
      <dsp:nvSpPr>
        <dsp:cNvPr id="0" name=""/>
        <dsp:cNvSpPr/>
      </dsp:nvSpPr>
      <dsp:spPr>
        <a:xfrm>
          <a:off x="359143" y="2636402"/>
          <a:ext cx="148395" cy="1750681"/>
        </a:xfrm>
        <a:custGeom>
          <a:avLst/>
          <a:gdLst/>
          <a:ahLst/>
          <a:cxnLst/>
          <a:rect l="0" t="0" r="0" b="0"/>
          <a:pathLst>
            <a:path>
              <a:moveTo>
                <a:pt x="0" y="0"/>
              </a:moveTo>
              <a:lnTo>
                <a:pt x="0" y="1750681"/>
              </a:lnTo>
              <a:lnTo>
                <a:pt x="148395" y="1750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6966D9-A714-4E95-8712-5876A834B13E}">
      <dsp:nvSpPr>
        <dsp:cNvPr id="0" name=""/>
        <dsp:cNvSpPr/>
      </dsp:nvSpPr>
      <dsp:spPr>
        <a:xfrm>
          <a:off x="359143" y="2636402"/>
          <a:ext cx="148395" cy="1071398"/>
        </a:xfrm>
        <a:custGeom>
          <a:avLst/>
          <a:gdLst/>
          <a:ahLst/>
          <a:cxnLst/>
          <a:rect l="0" t="0" r="0" b="0"/>
          <a:pathLst>
            <a:path>
              <a:moveTo>
                <a:pt x="0" y="0"/>
              </a:moveTo>
              <a:lnTo>
                <a:pt x="0" y="1071398"/>
              </a:lnTo>
              <a:lnTo>
                <a:pt x="148395" y="10713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1E0A96-743B-4827-ACAF-714E1F3D14B3}">
      <dsp:nvSpPr>
        <dsp:cNvPr id="0" name=""/>
        <dsp:cNvSpPr/>
      </dsp:nvSpPr>
      <dsp:spPr>
        <a:xfrm>
          <a:off x="359143" y="2636402"/>
          <a:ext cx="148395" cy="395428"/>
        </a:xfrm>
        <a:custGeom>
          <a:avLst/>
          <a:gdLst/>
          <a:ahLst/>
          <a:cxnLst/>
          <a:rect l="0" t="0" r="0" b="0"/>
          <a:pathLst>
            <a:path>
              <a:moveTo>
                <a:pt x="0" y="0"/>
              </a:moveTo>
              <a:lnTo>
                <a:pt x="0" y="395428"/>
              </a:lnTo>
              <a:lnTo>
                <a:pt x="148395" y="3954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646EF0-1737-4611-8631-F8D07591C457}">
      <dsp:nvSpPr>
        <dsp:cNvPr id="0" name=""/>
        <dsp:cNvSpPr/>
      </dsp:nvSpPr>
      <dsp:spPr>
        <a:xfrm>
          <a:off x="921901" y="1134546"/>
          <a:ext cx="3815576" cy="1004854"/>
        </a:xfrm>
        <a:custGeom>
          <a:avLst/>
          <a:gdLst/>
          <a:ahLst/>
          <a:cxnLst/>
          <a:rect l="0" t="0" r="0" b="0"/>
          <a:pathLst>
            <a:path>
              <a:moveTo>
                <a:pt x="3815576" y="0"/>
              </a:moveTo>
              <a:lnTo>
                <a:pt x="3815576" y="933068"/>
              </a:lnTo>
              <a:lnTo>
                <a:pt x="0" y="933068"/>
              </a:lnTo>
              <a:lnTo>
                <a:pt x="0" y="10048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841F3A-C440-4A0C-BE62-5DB1A13929A3}">
      <dsp:nvSpPr>
        <dsp:cNvPr id="0" name=""/>
        <dsp:cNvSpPr/>
      </dsp:nvSpPr>
      <dsp:spPr>
        <a:xfrm>
          <a:off x="3534800" y="379081"/>
          <a:ext cx="2405354" cy="755465"/>
        </a:xfrm>
        <a:prstGeom prst="roundRect">
          <a:avLst/>
        </a:prstGeom>
        <a:solidFill>
          <a:srgbClr val="D9111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a:t>Türkmen HACIHALİLOĞLU</a:t>
          </a:r>
        </a:p>
        <a:p>
          <a:pPr lvl="0" algn="ctr" defTabSz="711200">
            <a:lnSpc>
              <a:spcPct val="90000"/>
            </a:lnSpc>
            <a:spcBef>
              <a:spcPct val="0"/>
            </a:spcBef>
            <a:spcAft>
              <a:spcPct val="35000"/>
            </a:spcAft>
          </a:pPr>
          <a:r>
            <a:rPr lang="tr-TR" sz="1600" b="0" kern="1200" dirty="0"/>
            <a:t>İl Müdürü V.</a:t>
          </a:r>
        </a:p>
      </dsp:txBody>
      <dsp:txXfrm>
        <a:off x="3571679" y="415960"/>
        <a:ext cx="2331596" cy="681707"/>
      </dsp:txXfrm>
    </dsp:sp>
    <dsp:sp modelId="{BBE1B28F-9AE3-4D49-BB29-84AED658C7E0}">
      <dsp:nvSpPr>
        <dsp:cNvPr id="0" name=""/>
        <dsp:cNvSpPr/>
      </dsp:nvSpPr>
      <dsp:spPr>
        <a:xfrm>
          <a:off x="218453" y="2139401"/>
          <a:ext cx="1406895" cy="497000"/>
        </a:xfrm>
        <a:prstGeom prst="round2DiagRect">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b="0" i="0" kern="1200" dirty="0"/>
            <a:t>Sait KARADOĞAN</a:t>
          </a:r>
        </a:p>
        <a:p>
          <a:pPr lvl="0" algn="ctr" defTabSz="444500">
            <a:lnSpc>
              <a:spcPct val="90000"/>
            </a:lnSpc>
            <a:spcBef>
              <a:spcPct val="0"/>
            </a:spcBef>
            <a:spcAft>
              <a:spcPct val="35000"/>
            </a:spcAft>
          </a:pPr>
          <a:r>
            <a:rPr lang="tr-TR" sz="1000" b="0" i="0" kern="1200" dirty="0"/>
            <a:t>Müdür Yardımcısı V.</a:t>
          </a:r>
          <a:endParaRPr lang="tr-TR" sz="1000" b="0" kern="1200" dirty="0"/>
        </a:p>
      </dsp:txBody>
      <dsp:txXfrm>
        <a:off x="242715" y="2163663"/>
        <a:ext cx="1358371" cy="448476"/>
      </dsp:txXfrm>
    </dsp:sp>
    <dsp:sp modelId="{A0A6C515-F17F-486E-8088-A72F4FC0CDF4}">
      <dsp:nvSpPr>
        <dsp:cNvPr id="0" name=""/>
        <dsp:cNvSpPr/>
      </dsp:nvSpPr>
      <dsp:spPr>
        <a:xfrm>
          <a:off x="507539" y="2711152"/>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Ali Rıza GÜLER</a:t>
          </a:r>
        </a:p>
        <a:p>
          <a:pPr lvl="0" algn="ctr" defTabSz="400050">
            <a:lnSpc>
              <a:spcPct val="90000"/>
            </a:lnSpc>
            <a:spcBef>
              <a:spcPct val="0"/>
            </a:spcBef>
            <a:spcAft>
              <a:spcPct val="35000"/>
            </a:spcAft>
          </a:pPr>
          <a:r>
            <a:rPr lang="tr-TR" sz="900" b="0" i="0" kern="1200" dirty="0"/>
            <a:t>Proje işlerinden Sorumlu Şube Müdürü</a:t>
          </a:r>
          <a:endParaRPr lang="tr-TR" sz="900" b="0" kern="1200" dirty="0"/>
        </a:p>
      </dsp:txBody>
      <dsp:txXfrm>
        <a:off x="538847" y="2742460"/>
        <a:ext cx="1305679" cy="610048"/>
      </dsp:txXfrm>
    </dsp:sp>
    <dsp:sp modelId="{AEC3D49C-BE1D-4F66-89DD-58976CCBA67E}">
      <dsp:nvSpPr>
        <dsp:cNvPr id="0" name=""/>
        <dsp:cNvSpPr/>
      </dsp:nvSpPr>
      <dsp:spPr>
        <a:xfrm>
          <a:off x="507539" y="3387122"/>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Sait KARADOĞAN</a:t>
          </a:r>
        </a:p>
        <a:p>
          <a:pPr lvl="0" algn="ctr" defTabSz="400050">
            <a:lnSpc>
              <a:spcPct val="90000"/>
            </a:lnSpc>
            <a:spcBef>
              <a:spcPct val="0"/>
            </a:spcBef>
            <a:spcAft>
              <a:spcPct val="35000"/>
            </a:spcAft>
          </a:pPr>
          <a:r>
            <a:rPr lang="tr-TR" sz="900" b="0" i="0" kern="1200" dirty="0"/>
            <a:t>Yapım 1 – Yapım 2 İşlerinden Sorumlu Şube Müdürü</a:t>
          </a:r>
          <a:endParaRPr lang="tr-TR" sz="900" b="0" kern="1200" dirty="0"/>
        </a:p>
      </dsp:txBody>
      <dsp:txXfrm>
        <a:off x="538847" y="3418430"/>
        <a:ext cx="1305679" cy="610048"/>
      </dsp:txXfrm>
    </dsp:sp>
    <dsp:sp modelId="{7BBB9AFE-08E6-488F-9B19-83217CAB1779}">
      <dsp:nvSpPr>
        <dsp:cNvPr id="0" name=""/>
        <dsp:cNvSpPr/>
      </dsp:nvSpPr>
      <dsp:spPr>
        <a:xfrm>
          <a:off x="507539" y="4066406"/>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Volkan Akın UĞUR</a:t>
          </a:r>
        </a:p>
        <a:p>
          <a:pPr lvl="0" algn="ctr" defTabSz="400050">
            <a:lnSpc>
              <a:spcPct val="90000"/>
            </a:lnSpc>
            <a:spcBef>
              <a:spcPct val="0"/>
            </a:spcBef>
            <a:spcAft>
              <a:spcPct val="35000"/>
            </a:spcAft>
          </a:pPr>
          <a:r>
            <a:rPr lang="tr-TR" sz="900" b="0" i="0" kern="1200" dirty="0"/>
            <a:t>Yerel Yönetimlerden Sorumlu Şube Müdürü</a:t>
          </a:r>
          <a:endParaRPr lang="tr-TR" sz="900" b="0" kern="1200" dirty="0"/>
        </a:p>
      </dsp:txBody>
      <dsp:txXfrm>
        <a:off x="538847" y="4097714"/>
        <a:ext cx="1305679" cy="610048"/>
      </dsp:txXfrm>
    </dsp:sp>
    <dsp:sp modelId="{35742249-B82A-473E-8595-4F6FA45A3CD0}">
      <dsp:nvSpPr>
        <dsp:cNvPr id="0" name=""/>
        <dsp:cNvSpPr/>
      </dsp:nvSpPr>
      <dsp:spPr>
        <a:xfrm>
          <a:off x="507539" y="4745952"/>
          <a:ext cx="1368295" cy="759365"/>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Ahmet DAŞDAN</a:t>
          </a:r>
        </a:p>
        <a:p>
          <a:pPr lvl="0" algn="ctr" defTabSz="400050">
            <a:lnSpc>
              <a:spcPct val="90000"/>
            </a:lnSpc>
            <a:spcBef>
              <a:spcPct val="0"/>
            </a:spcBef>
            <a:spcAft>
              <a:spcPct val="35000"/>
            </a:spcAft>
          </a:pPr>
          <a:r>
            <a:rPr lang="tr-TR" sz="900" b="0" i="0" kern="1200" dirty="0"/>
            <a:t>Bilgi Teknolojileri, İnsan Kaynakları ve Destek Hizmetlerinden Sorumlu Şube Müdürü</a:t>
          </a:r>
          <a:endParaRPr lang="tr-TR" sz="900" b="0" kern="1200" dirty="0"/>
        </a:p>
      </dsp:txBody>
      <dsp:txXfrm>
        <a:off x="544608" y="4783021"/>
        <a:ext cx="1294157" cy="722296"/>
      </dsp:txXfrm>
    </dsp:sp>
    <dsp:sp modelId="{60DB5F27-87F4-49AB-9EAC-1040A6532A2B}">
      <dsp:nvSpPr>
        <dsp:cNvPr id="0" name=""/>
        <dsp:cNvSpPr/>
      </dsp:nvSpPr>
      <dsp:spPr>
        <a:xfrm>
          <a:off x="507539" y="5547658"/>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Süheyla OKUYUCU</a:t>
          </a:r>
        </a:p>
        <a:p>
          <a:pPr lvl="0" algn="ctr" defTabSz="400050">
            <a:lnSpc>
              <a:spcPct val="90000"/>
            </a:lnSpc>
            <a:spcBef>
              <a:spcPct val="0"/>
            </a:spcBef>
            <a:spcAft>
              <a:spcPct val="35000"/>
            </a:spcAft>
          </a:pPr>
          <a:r>
            <a:rPr lang="tr-TR" sz="900" b="0" i="0" kern="1200" dirty="0"/>
            <a:t>Afet Koordinasyon ve İskan Şube Müdürü</a:t>
          </a:r>
          <a:endParaRPr lang="tr-TR" sz="900" b="0" kern="1200" dirty="0"/>
        </a:p>
      </dsp:txBody>
      <dsp:txXfrm>
        <a:off x="538847" y="5578966"/>
        <a:ext cx="1305679" cy="610048"/>
      </dsp:txXfrm>
    </dsp:sp>
    <dsp:sp modelId="{DE2D6ACD-2541-4117-AE96-D6E9FDFB8327}">
      <dsp:nvSpPr>
        <dsp:cNvPr id="0" name=""/>
        <dsp:cNvSpPr/>
      </dsp:nvSpPr>
      <dsp:spPr>
        <a:xfrm>
          <a:off x="1892018" y="2139148"/>
          <a:ext cx="1406895" cy="497000"/>
        </a:xfrm>
        <a:prstGeom prst="round2DiagRect">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b="0" kern="1200" dirty="0"/>
            <a:t>Adem KARACİF</a:t>
          </a:r>
        </a:p>
        <a:p>
          <a:pPr lvl="0" algn="ctr" defTabSz="444500">
            <a:lnSpc>
              <a:spcPct val="90000"/>
            </a:lnSpc>
            <a:spcBef>
              <a:spcPct val="0"/>
            </a:spcBef>
            <a:spcAft>
              <a:spcPct val="35000"/>
            </a:spcAft>
          </a:pPr>
          <a:r>
            <a:rPr lang="tr-TR" sz="1000" b="0" i="0" kern="1200" dirty="0"/>
            <a:t>Müdür Yardımcısı V.</a:t>
          </a:r>
          <a:endParaRPr lang="tr-TR" sz="1000" b="0" kern="1200" dirty="0"/>
        </a:p>
      </dsp:txBody>
      <dsp:txXfrm>
        <a:off x="1916280" y="2163410"/>
        <a:ext cx="1358371" cy="448476"/>
      </dsp:txXfrm>
    </dsp:sp>
    <dsp:sp modelId="{651B232E-1DEB-453A-BC89-FA560B27D922}">
      <dsp:nvSpPr>
        <dsp:cNvPr id="0" name=""/>
        <dsp:cNvSpPr/>
      </dsp:nvSpPr>
      <dsp:spPr>
        <a:xfrm>
          <a:off x="2179490" y="2716286"/>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Ufuk AKMAZ</a:t>
          </a:r>
        </a:p>
        <a:p>
          <a:pPr lvl="0" algn="ctr" defTabSz="400050">
            <a:lnSpc>
              <a:spcPct val="90000"/>
            </a:lnSpc>
            <a:spcBef>
              <a:spcPct val="0"/>
            </a:spcBef>
            <a:spcAft>
              <a:spcPct val="35000"/>
            </a:spcAft>
          </a:pPr>
          <a:r>
            <a:rPr lang="tr-TR" sz="900" b="0" i="0" kern="1200" dirty="0"/>
            <a:t>Çevre Yönetimi ve Denetiminden Sorumlu Şube Müdürü</a:t>
          </a:r>
          <a:endParaRPr lang="tr-TR" sz="900" b="0" kern="1200" dirty="0"/>
        </a:p>
      </dsp:txBody>
      <dsp:txXfrm>
        <a:off x="2210798" y="2747594"/>
        <a:ext cx="1305679" cy="610048"/>
      </dsp:txXfrm>
    </dsp:sp>
    <dsp:sp modelId="{C6D36303-61F5-4AEE-B086-A10B01A72DE9}">
      <dsp:nvSpPr>
        <dsp:cNvPr id="0" name=""/>
        <dsp:cNvSpPr/>
      </dsp:nvSpPr>
      <dsp:spPr>
        <a:xfrm>
          <a:off x="2179490" y="3397306"/>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Ebru Dilber ÇAKIR</a:t>
          </a:r>
        </a:p>
        <a:p>
          <a:pPr lvl="0" algn="ctr" defTabSz="400050">
            <a:lnSpc>
              <a:spcPct val="90000"/>
            </a:lnSpc>
            <a:spcBef>
              <a:spcPct val="0"/>
            </a:spcBef>
            <a:spcAft>
              <a:spcPct val="35000"/>
            </a:spcAft>
          </a:pPr>
          <a:r>
            <a:rPr lang="tr-TR" sz="900" b="0" i="0" kern="1200" dirty="0"/>
            <a:t>Çevre İzinlerinden Sorumlu Şube Müdürü</a:t>
          </a:r>
          <a:endParaRPr lang="tr-TR" sz="900" b="0" kern="1200" dirty="0"/>
        </a:p>
      </dsp:txBody>
      <dsp:txXfrm>
        <a:off x="2210798" y="3428614"/>
        <a:ext cx="1305679" cy="610048"/>
      </dsp:txXfrm>
    </dsp:sp>
    <dsp:sp modelId="{C709A11F-71D2-4ED1-A059-6EE76B8D4CC1}">
      <dsp:nvSpPr>
        <dsp:cNvPr id="0" name=""/>
        <dsp:cNvSpPr/>
      </dsp:nvSpPr>
      <dsp:spPr>
        <a:xfrm>
          <a:off x="2179490" y="4078326"/>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Başak TOPUZ TÜRK</a:t>
          </a:r>
        </a:p>
        <a:p>
          <a:pPr lvl="0" algn="ctr" defTabSz="400050">
            <a:lnSpc>
              <a:spcPct val="90000"/>
            </a:lnSpc>
            <a:spcBef>
              <a:spcPct val="0"/>
            </a:spcBef>
            <a:spcAft>
              <a:spcPct val="35000"/>
            </a:spcAft>
          </a:pPr>
          <a:r>
            <a:rPr lang="tr-TR" sz="900" b="0" i="0" kern="1200" dirty="0"/>
            <a:t>Çevresel Etki Değerlendirmesinden Sorumlu Şube Müdürü</a:t>
          </a:r>
          <a:endParaRPr lang="tr-TR" sz="900" b="0" kern="1200" dirty="0"/>
        </a:p>
      </dsp:txBody>
      <dsp:txXfrm>
        <a:off x="2210798" y="4109634"/>
        <a:ext cx="1305679" cy="610048"/>
      </dsp:txXfrm>
    </dsp:sp>
    <dsp:sp modelId="{CF438715-B5A2-496E-841A-4FE669C63E97}">
      <dsp:nvSpPr>
        <dsp:cNvPr id="0" name=""/>
        <dsp:cNvSpPr/>
      </dsp:nvSpPr>
      <dsp:spPr>
        <a:xfrm>
          <a:off x="3574149" y="2139063"/>
          <a:ext cx="1406895" cy="497000"/>
        </a:xfrm>
        <a:prstGeom prst="round2DiagRect">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b="0" kern="1200" dirty="0"/>
            <a:t>Arzu KÖSE</a:t>
          </a:r>
        </a:p>
        <a:p>
          <a:pPr lvl="0" algn="ctr" defTabSz="444500">
            <a:lnSpc>
              <a:spcPct val="90000"/>
            </a:lnSpc>
            <a:spcBef>
              <a:spcPct val="0"/>
            </a:spcBef>
            <a:spcAft>
              <a:spcPct val="35000"/>
            </a:spcAft>
          </a:pPr>
          <a:r>
            <a:rPr lang="tr-TR" sz="1000" b="0" kern="1200" dirty="0"/>
            <a:t>Müdür Yardımcısı</a:t>
          </a:r>
        </a:p>
      </dsp:txBody>
      <dsp:txXfrm>
        <a:off x="3598411" y="2163325"/>
        <a:ext cx="1358371" cy="448476"/>
      </dsp:txXfrm>
    </dsp:sp>
    <dsp:sp modelId="{88B90899-1928-4E3E-9589-F2B23EF0424E}">
      <dsp:nvSpPr>
        <dsp:cNvPr id="0" name=""/>
        <dsp:cNvSpPr/>
      </dsp:nvSpPr>
      <dsp:spPr>
        <a:xfrm>
          <a:off x="3858476" y="2716949"/>
          <a:ext cx="1368295" cy="7860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Dilek YILMAZ</a:t>
          </a:r>
        </a:p>
        <a:p>
          <a:pPr lvl="0" algn="ctr" defTabSz="400050">
            <a:lnSpc>
              <a:spcPct val="90000"/>
            </a:lnSpc>
            <a:spcBef>
              <a:spcPct val="0"/>
            </a:spcBef>
            <a:spcAft>
              <a:spcPct val="35000"/>
            </a:spcAft>
          </a:pPr>
          <a:r>
            <a:rPr lang="tr-TR" sz="900" b="0" i="0" kern="1200" dirty="0"/>
            <a:t>Altyapı ve Kentsel Dönüşüm Hizmetlerinden Sorumlu Şube Müdürü</a:t>
          </a:r>
          <a:endParaRPr lang="tr-TR" sz="900" b="0" kern="1200" dirty="0"/>
        </a:p>
      </dsp:txBody>
      <dsp:txXfrm>
        <a:off x="3896848" y="2755321"/>
        <a:ext cx="1291551" cy="747684"/>
      </dsp:txXfrm>
    </dsp:sp>
    <dsp:sp modelId="{DE528420-FDB6-4B7F-BCB3-A52B086E0397}">
      <dsp:nvSpPr>
        <dsp:cNvPr id="0" name=""/>
        <dsp:cNvSpPr/>
      </dsp:nvSpPr>
      <dsp:spPr>
        <a:xfrm>
          <a:off x="3858476" y="3535744"/>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Bilge YILMAZ</a:t>
          </a:r>
        </a:p>
        <a:p>
          <a:pPr lvl="0" algn="ctr" defTabSz="400050">
            <a:lnSpc>
              <a:spcPct val="90000"/>
            </a:lnSpc>
            <a:spcBef>
              <a:spcPct val="0"/>
            </a:spcBef>
            <a:spcAft>
              <a:spcPct val="35000"/>
            </a:spcAft>
          </a:pPr>
          <a:r>
            <a:rPr lang="tr-TR" sz="900" b="0" i="0" kern="1200" dirty="0"/>
            <a:t>İmar ve Planlamadan Sorumlu Şube Müdürü</a:t>
          </a:r>
          <a:endParaRPr lang="tr-TR" sz="900" b="0" kern="1200" dirty="0"/>
        </a:p>
      </dsp:txBody>
      <dsp:txXfrm>
        <a:off x="3889784" y="3567052"/>
        <a:ext cx="1305679" cy="610048"/>
      </dsp:txXfrm>
    </dsp:sp>
    <dsp:sp modelId="{A204D130-32BC-4B2D-9E72-E45D305A7A9C}">
      <dsp:nvSpPr>
        <dsp:cNvPr id="0" name=""/>
        <dsp:cNvSpPr/>
      </dsp:nvSpPr>
      <dsp:spPr>
        <a:xfrm>
          <a:off x="3858476" y="4209838"/>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Gül SÜVARİ</a:t>
          </a:r>
        </a:p>
        <a:p>
          <a:pPr lvl="0" algn="ctr" defTabSz="400050">
            <a:lnSpc>
              <a:spcPct val="90000"/>
            </a:lnSpc>
            <a:spcBef>
              <a:spcPct val="0"/>
            </a:spcBef>
            <a:spcAft>
              <a:spcPct val="35000"/>
            </a:spcAft>
          </a:pPr>
          <a:r>
            <a:rPr lang="tr-TR" sz="900" b="0" i="0" kern="1200" dirty="0"/>
            <a:t>Yapı Denetimden Sorumlu Şube Müdürü</a:t>
          </a:r>
          <a:endParaRPr lang="tr-TR" sz="900" b="0" kern="1200" dirty="0"/>
        </a:p>
      </dsp:txBody>
      <dsp:txXfrm>
        <a:off x="3889784" y="4241146"/>
        <a:ext cx="1305679" cy="610048"/>
      </dsp:txXfrm>
    </dsp:sp>
    <dsp:sp modelId="{429E6EEA-884D-4C2E-823A-A034655951D7}">
      <dsp:nvSpPr>
        <dsp:cNvPr id="0" name=""/>
        <dsp:cNvSpPr/>
      </dsp:nvSpPr>
      <dsp:spPr>
        <a:xfrm>
          <a:off x="5236679" y="2138724"/>
          <a:ext cx="1406895" cy="497000"/>
        </a:xfrm>
        <a:prstGeom prst="round2DiagRect">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b="0" kern="1200" dirty="0"/>
            <a:t>Fatma Sevil BATTAL</a:t>
          </a:r>
        </a:p>
        <a:p>
          <a:pPr lvl="0" algn="ctr" defTabSz="444500">
            <a:lnSpc>
              <a:spcPct val="90000"/>
            </a:lnSpc>
            <a:spcBef>
              <a:spcPct val="0"/>
            </a:spcBef>
            <a:spcAft>
              <a:spcPct val="35000"/>
            </a:spcAft>
          </a:pPr>
          <a:r>
            <a:rPr lang="tr-TR" sz="1000" b="0" kern="1200" dirty="0"/>
            <a:t>Müdür Yardımcısı</a:t>
          </a:r>
        </a:p>
      </dsp:txBody>
      <dsp:txXfrm>
        <a:off x="5260941" y="2162986"/>
        <a:ext cx="1358371" cy="448476"/>
      </dsp:txXfrm>
    </dsp:sp>
    <dsp:sp modelId="{E5D980FE-2367-41FB-83DB-B8A908B18F40}">
      <dsp:nvSpPr>
        <dsp:cNvPr id="0" name=""/>
        <dsp:cNvSpPr/>
      </dsp:nvSpPr>
      <dsp:spPr>
        <a:xfrm>
          <a:off x="5521936" y="2721127"/>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Duygu ÖZKIR</a:t>
          </a:r>
        </a:p>
        <a:p>
          <a:pPr lvl="0" algn="ctr" defTabSz="400050">
            <a:lnSpc>
              <a:spcPct val="90000"/>
            </a:lnSpc>
            <a:spcBef>
              <a:spcPct val="0"/>
            </a:spcBef>
            <a:spcAft>
              <a:spcPct val="35000"/>
            </a:spcAft>
          </a:pPr>
          <a:r>
            <a:rPr lang="tr-TR" sz="900" b="0" i="0" kern="1200" dirty="0"/>
            <a:t>Tabiat Varlıklarını Koruma İşlerinden Sorumlu Şube Müdürü</a:t>
          </a:r>
          <a:endParaRPr lang="tr-TR" sz="900" b="0" kern="1200" dirty="0"/>
        </a:p>
      </dsp:txBody>
      <dsp:txXfrm>
        <a:off x="5553244" y="2752435"/>
        <a:ext cx="1305679" cy="610048"/>
      </dsp:txXfrm>
    </dsp:sp>
    <dsp:sp modelId="{D672AEFA-BC23-4CBA-8A67-94C8097E848F}">
      <dsp:nvSpPr>
        <dsp:cNvPr id="0" name=""/>
        <dsp:cNvSpPr/>
      </dsp:nvSpPr>
      <dsp:spPr>
        <a:xfrm>
          <a:off x="5521936" y="3394079"/>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Sinan TAŞKESEN</a:t>
          </a:r>
        </a:p>
        <a:p>
          <a:pPr lvl="0" algn="ctr" defTabSz="400050">
            <a:lnSpc>
              <a:spcPct val="90000"/>
            </a:lnSpc>
            <a:spcBef>
              <a:spcPct val="0"/>
            </a:spcBef>
            <a:spcAft>
              <a:spcPct val="35000"/>
            </a:spcAft>
          </a:pPr>
          <a:r>
            <a:rPr lang="tr-TR" sz="900" b="0" i="0" kern="1200" dirty="0"/>
            <a:t>Yapı Malzemelerinden Sorumlu Şube Müdürü</a:t>
          </a:r>
          <a:endParaRPr lang="tr-TR" sz="900" b="0" kern="1200" dirty="0"/>
        </a:p>
      </dsp:txBody>
      <dsp:txXfrm>
        <a:off x="5553244" y="3425387"/>
        <a:ext cx="1305679" cy="610048"/>
      </dsp:txXfrm>
    </dsp:sp>
    <dsp:sp modelId="{297F4E43-6A80-4721-8341-7A6FBF28E3D2}">
      <dsp:nvSpPr>
        <dsp:cNvPr id="0" name=""/>
        <dsp:cNvSpPr/>
      </dsp:nvSpPr>
      <dsp:spPr>
        <a:xfrm>
          <a:off x="5521936" y="4070528"/>
          <a:ext cx="1368295" cy="641356"/>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kern="1200" dirty="0"/>
            <a:t>Mertol ÇELİKCAN</a:t>
          </a:r>
        </a:p>
        <a:p>
          <a:pPr lvl="0" algn="ctr" defTabSz="400050">
            <a:lnSpc>
              <a:spcPct val="90000"/>
            </a:lnSpc>
            <a:spcBef>
              <a:spcPct val="0"/>
            </a:spcBef>
            <a:spcAft>
              <a:spcPct val="35000"/>
            </a:spcAft>
          </a:pPr>
          <a:r>
            <a:rPr lang="tr-TR" sz="900" b="0" i="0" kern="1200" dirty="0"/>
            <a:t>Kooperatif İşlerinden Sorumlu Şube Müdürü</a:t>
          </a:r>
          <a:endParaRPr lang="tr-TR" sz="900" b="0" kern="1200" dirty="0"/>
        </a:p>
      </dsp:txBody>
      <dsp:txXfrm>
        <a:off x="5553244" y="4101836"/>
        <a:ext cx="1305679" cy="610048"/>
      </dsp:txXfrm>
    </dsp:sp>
    <dsp:sp modelId="{2533B2DC-DAD5-4C5E-B434-1C48393FF935}">
      <dsp:nvSpPr>
        <dsp:cNvPr id="0" name=""/>
        <dsp:cNvSpPr/>
      </dsp:nvSpPr>
      <dsp:spPr>
        <a:xfrm>
          <a:off x="7195967" y="1364075"/>
          <a:ext cx="1428472" cy="531902"/>
        </a:xfrm>
        <a:prstGeom prst="round1Rect">
          <a:avLst/>
        </a:prstGeom>
        <a:solidFill>
          <a:schemeClr val="accent2">
            <a:lumMod val="7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tr-TR" sz="1050" b="1" kern="1200" dirty="0"/>
            <a:t>İbrahim ATAK</a:t>
          </a:r>
        </a:p>
        <a:p>
          <a:pPr lvl="0" algn="ctr" defTabSz="466725">
            <a:lnSpc>
              <a:spcPct val="90000"/>
            </a:lnSpc>
            <a:spcBef>
              <a:spcPct val="0"/>
            </a:spcBef>
            <a:spcAft>
              <a:spcPct val="35000"/>
            </a:spcAft>
          </a:pPr>
          <a:r>
            <a:rPr lang="tr-TR" sz="1050" b="0" kern="1200" dirty="0"/>
            <a:t>Başkent Milli Emlak Daire Başkanı V.</a:t>
          </a:r>
        </a:p>
      </dsp:txBody>
      <dsp:txXfrm>
        <a:off x="7195967" y="1364075"/>
        <a:ext cx="1402507" cy="531902"/>
      </dsp:txXfrm>
    </dsp:sp>
    <dsp:sp modelId="{FDB8C5F5-7724-43C3-9A27-EE565B91D1EB}">
      <dsp:nvSpPr>
        <dsp:cNvPr id="0" name=""/>
        <dsp:cNvSpPr/>
      </dsp:nvSpPr>
      <dsp:spPr>
        <a:xfrm>
          <a:off x="7558418" y="2171209"/>
          <a:ext cx="1368295" cy="496433"/>
        </a:xfrm>
        <a:prstGeom prst="round2Same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Hasan Fatih CANDEMİR</a:t>
          </a:r>
        </a:p>
        <a:p>
          <a:pPr lvl="0" algn="ctr" defTabSz="400050">
            <a:lnSpc>
              <a:spcPct val="90000"/>
            </a:lnSpc>
            <a:spcBef>
              <a:spcPct val="0"/>
            </a:spcBef>
            <a:spcAft>
              <a:spcPct val="35000"/>
            </a:spcAft>
          </a:pPr>
          <a:r>
            <a:rPr lang="tr-TR" sz="900" b="0" i="0" kern="1200" dirty="0"/>
            <a:t>Anıt Emlak Müdürü</a:t>
          </a:r>
          <a:endParaRPr lang="tr-TR" sz="900" b="0" kern="1200" dirty="0"/>
        </a:p>
      </dsp:txBody>
      <dsp:txXfrm>
        <a:off x="7582652" y="2195443"/>
        <a:ext cx="1319827" cy="472199"/>
      </dsp:txXfrm>
    </dsp:sp>
    <dsp:sp modelId="{66CC4CFC-F9E6-4FAE-8691-5259AED80C3E}">
      <dsp:nvSpPr>
        <dsp:cNvPr id="0" name=""/>
        <dsp:cNvSpPr/>
      </dsp:nvSpPr>
      <dsp:spPr>
        <a:xfrm>
          <a:off x="7558418" y="2723530"/>
          <a:ext cx="1368295" cy="496433"/>
        </a:xfrm>
        <a:prstGeom prst="round2Same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Zeynel KÖRLÜ</a:t>
          </a:r>
        </a:p>
        <a:p>
          <a:pPr lvl="0" algn="ctr" defTabSz="400050">
            <a:lnSpc>
              <a:spcPct val="90000"/>
            </a:lnSpc>
            <a:spcBef>
              <a:spcPct val="0"/>
            </a:spcBef>
            <a:spcAft>
              <a:spcPct val="35000"/>
            </a:spcAft>
          </a:pPr>
          <a:r>
            <a:rPr lang="tr-TR" sz="900" b="0" i="0" kern="1200" dirty="0"/>
            <a:t>Hisar Emlak Müdürü</a:t>
          </a:r>
          <a:endParaRPr lang="tr-TR" sz="900" b="0" kern="1200" dirty="0"/>
        </a:p>
      </dsp:txBody>
      <dsp:txXfrm>
        <a:off x="7582652" y="2747764"/>
        <a:ext cx="1319827" cy="472199"/>
      </dsp:txXfrm>
    </dsp:sp>
    <dsp:sp modelId="{C0E32A4D-3958-41BF-BEC5-0F6C9329A6EE}">
      <dsp:nvSpPr>
        <dsp:cNvPr id="0" name=""/>
        <dsp:cNvSpPr/>
      </dsp:nvSpPr>
      <dsp:spPr>
        <a:xfrm>
          <a:off x="7558418" y="3265328"/>
          <a:ext cx="1368295" cy="496433"/>
        </a:xfrm>
        <a:prstGeom prst="round2Same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Nadir KARADOĞAN</a:t>
          </a:r>
        </a:p>
        <a:p>
          <a:pPr lvl="0" algn="ctr" defTabSz="400050">
            <a:lnSpc>
              <a:spcPct val="90000"/>
            </a:lnSpc>
            <a:spcBef>
              <a:spcPct val="0"/>
            </a:spcBef>
            <a:spcAft>
              <a:spcPct val="35000"/>
            </a:spcAft>
          </a:pPr>
          <a:r>
            <a:rPr lang="tr-TR" sz="900" b="0" i="0" kern="1200" dirty="0"/>
            <a:t>Ulus Emlak Müdürü</a:t>
          </a:r>
          <a:endParaRPr lang="tr-TR" sz="900" b="0" kern="1200" dirty="0"/>
        </a:p>
      </dsp:txBody>
      <dsp:txXfrm>
        <a:off x="7582652" y="3289562"/>
        <a:ext cx="1319827" cy="472199"/>
      </dsp:txXfrm>
    </dsp:sp>
    <dsp:sp modelId="{8119D822-6D16-43E6-A66B-3A7F7D0485C4}">
      <dsp:nvSpPr>
        <dsp:cNvPr id="0" name=""/>
        <dsp:cNvSpPr/>
      </dsp:nvSpPr>
      <dsp:spPr>
        <a:xfrm>
          <a:off x="7539706" y="3810638"/>
          <a:ext cx="1368295" cy="496433"/>
        </a:xfrm>
        <a:prstGeom prst="round2Same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Selçuk YILDIZ</a:t>
          </a:r>
        </a:p>
        <a:p>
          <a:pPr lvl="0" algn="ctr" defTabSz="400050">
            <a:lnSpc>
              <a:spcPct val="90000"/>
            </a:lnSpc>
            <a:spcBef>
              <a:spcPct val="0"/>
            </a:spcBef>
            <a:spcAft>
              <a:spcPct val="35000"/>
            </a:spcAft>
          </a:pPr>
          <a:r>
            <a:rPr lang="tr-TR" sz="900" b="0" i="0" kern="1200" dirty="0"/>
            <a:t>Kale Emlak Müdürü</a:t>
          </a:r>
          <a:endParaRPr lang="tr-TR" sz="900" b="0" kern="1200" dirty="0"/>
        </a:p>
      </dsp:txBody>
      <dsp:txXfrm>
        <a:off x="7563940" y="3834872"/>
        <a:ext cx="1319827" cy="472199"/>
      </dsp:txXfrm>
    </dsp:sp>
    <dsp:sp modelId="{9B6032CF-08C4-426D-8C8B-D5265457D858}">
      <dsp:nvSpPr>
        <dsp:cNvPr id="0" name=""/>
        <dsp:cNvSpPr/>
      </dsp:nvSpPr>
      <dsp:spPr>
        <a:xfrm>
          <a:off x="7539706" y="4352436"/>
          <a:ext cx="1368295" cy="496433"/>
        </a:xfrm>
        <a:prstGeom prst="round2Same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b="1" i="0" kern="1200" dirty="0"/>
            <a:t>İbrahim AKDOĞDU</a:t>
          </a:r>
        </a:p>
        <a:p>
          <a:pPr lvl="0" algn="ctr" defTabSz="400050">
            <a:lnSpc>
              <a:spcPct val="90000"/>
            </a:lnSpc>
            <a:spcBef>
              <a:spcPct val="0"/>
            </a:spcBef>
            <a:spcAft>
              <a:spcPct val="35000"/>
            </a:spcAft>
          </a:pPr>
          <a:r>
            <a:rPr lang="tr-TR" sz="900" b="0" i="0" kern="1200" dirty="0"/>
            <a:t>Seymen Emlak Müdürü</a:t>
          </a:r>
          <a:endParaRPr lang="tr-TR" sz="900" b="0" kern="1200" dirty="0"/>
        </a:p>
      </dsp:txBody>
      <dsp:txXfrm>
        <a:off x="7563940" y="4376670"/>
        <a:ext cx="1319827" cy="472199"/>
      </dsp:txXfrm>
    </dsp:sp>
    <dsp:sp modelId="{AA67E910-14AA-46C7-94CF-DFE31D1CCADC}">
      <dsp:nvSpPr>
        <dsp:cNvPr id="0" name=""/>
        <dsp:cNvSpPr/>
      </dsp:nvSpPr>
      <dsp:spPr>
        <a:xfrm>
          <a:off x="709342" y="1364075"/>
          <a:ext cx="1361253" cy="531902"/>
        </a:xfrm>
        <a:prstGeom prst="round1Rect">
          <a:avLst/>
        </a:prstGeom>
        <a:solidFill>
          <a:schemeClr val="accent6">
            <a:lumMod val="5000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tr-TR" sz="1050" b="1" kern="1200" dirty="0"/>
            <a:t>Bahar KESKİN SEÇKİN</a:t>
          </a:r>
        </a:p>
        <a:p>
          <a:pPr lvl="0" algn="ctr" defTabSz="466725">
            <a:lnSpc>
              <a:spcPct val="90000"/>
            </a:lnSpc>
            <a:spcBef>
              <a:spcPct val="0"/>
            </a:spcBef>
            <a:spcAft>
              <a:spcPct val="35000"/>
            </a:spcAft>
          </a:pPr>
          <a:r>
            <a:rPr lang="tr-TR" sz="1050" b="0" kern="1200" dirty="0"/>
            <a:t>Hukuk Birimi</a:t>
          </a:r>
        </a:p>
      </dsp:txBody>
      <dsp:txXfrm>
        <a:off x="709342" y="1364075"/>
        <a:ext cx="1335288" cy="5319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1"/>
            <a:ext cx="2945862" cy="495872"/>
          </a:xfrm>
          <a:prstGeom prst="rect">
            <a:avLst/>
          </a:prstGeom>
        </p:spPr>
        <p:txBody>
          <a:bodyPr vert="horz" lIns="88112" tIns="44056" rIns="88112" bIns="44056" rtlCol="0"/>
          <a:lstStyle>
            <a:lvl1pPr algn="l">
              <a:defRPr sz="1200"/>
            </a:lvl1pPr>
          </a:lstStyle>
          <a:p>
            <a:endParaRPr lang="tr-TR"/>
          </a:p>
        </p:txBody>
      </p:sp>
      <p:sp>
        <p:nvSpPr>
          <p:cNvPr id="3" name="Veri Yer Tutucusu 2"/>
          <p:cNvSpPr>
            <a:spLocks noGrp="1"/>
          </p:cNvSpPr>
          <p:nvPr>
            <p:ph type="dt" sz="quarter" idx="1"/>
          </p:nvPr>
        </p:nvSpPr>
        <p:spPr>
          <a:xfrm>
            <a:off x="3850294" y="1"/>
            <a:ext cx="2945862" cy="495872"/>
          </a:xfrm>
          <a:prstGeom prst="rect">
            <a:avLst/>
          </a:prstGeom>
        </p:spPr>
        <p:txBody>
          <a:bodyPr vert="horz" lIns="88112" tIns="44056" rIns="88112" bIns="44056" rtlCol="0"/>
          <a:lstStyle>
            <a:lvl1pPr algn="r">
              <a:defRPr sz="1200"/>
            </a:lvl1pPr>
          </a:lstStyle>
          <a:p>
            <a:fld id="{52C0FEA2-F194-4F83-8198-38443E8A7C6C}" type="datetimeFigureOut">
              <a:rPr lang="tr-TR" smtClean="0"/>
              <a:pPr/>
              <a:t>11.01.2022</a:t>
            </a:fld>
            <a:endParaRPr lang="tr-TR"/>
          </a:p>
        </p:txBody>
      </p:sp>
      <p:sp>
        <p:nvSpPr>
          <p:cNvPr id="4" name="Altbilgi Yer Tutucusu 3"/>
          <p:cNvSpPr>
            <a:spLocks noGrp="1"/>
          </p:cNvSpPr>
          <p:nvPr>
            <p:ph type="ftr" sz="quarter" idx="2"/>
          </p:nvPr>
        </p:nvSpPr>
        <p:spPr>
          <a:xfrm>
            <a:off x="0" y="9430813"/>
            <a:ext cx="2945862" cy="495872"/>
          </a:xfrm>
          <a:prstGeom prst="rect">
            <a:avLst/>
          </a:prstGeom>
        </p:spPr>
        <p:txBody>
          <a:bodyPr vert="horz" lIns="88112" tIns="44056" rIns="88112" bIns="44056" rtlCol="0" anchor="b"/>
          <a:lstStyle>
            <a:lvl1pPr algn="l">
              <a:defRPr sz="1200"/>
            </a:lvl1pPr>
          </a:lstStyle>
          <a:p>
            <a:endParaRPr lang="tr-TR"/>
          </a:p>
        </p:txBody>
      </p:sp>
      <p:sp>
        <p:nvSpPr>
          <p:cNvPr id="5" name="Slayt Numarası Yer Tutucusu 4"/>
          <p:cNvSpPr>
            <a:spLocks noGrp="1"/>
          </p:cNvSpPr>
          <p:nvPr>
            <p:ph type="sldNum" sz="quarter" idx="3"/>
          </p:nvPr>
        </p:nvSpPr>
        <p:spPr>
          <a:xfrm>
            <a:off x="3850294" y="9430813"/>
            <a:ext cx="2945862" cy="495872"/>
          </a:xfrm>
          <a:prstGeom prst="rect">
            <a:avLst/>
          </a:prstGeom>
        </p:spPr>
        <p:txBody>
          <a:bodyPr vert="horz" lIns="88112" tIns="44056" rIns="88112" bIns="44056" rtlCol="0" anchor="b"/>
          <a:lstStyle>
            <a:lvl1pPr algn="r">
              <a:defRPr sz="1200"/>
            </a:lvl1pPr>
          </a:lstStyle>
          <a:p>
            <a:fld id="{41D914E6-D4F5-45F4-ACCF-67EAC24E8C99}" type="slidenum">
              <a:rPr lang="tr-TR" smtClean="0"/>
              <a:pPr/>
              <a:t>‹#›</a:t>
            </a:fld>
            <a:endParaRPr lang="tr-TR"/>
          </a:p>
        </p:txBody>
      </p:sp>
    </p:spTree>
    <p:extLst>
      <p:ext uri="{BB962C8B-B14F-4D97-AF65-F5344CB8AC3E}">
        <p14:creationId xmlns:p14="http://schemas.microsoft.com/office/powerpoint/2010/main" val="1058816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1"/>
            <a:ext cx="2945862" cy="495872"/>
          </a:xfrm>
          <a:prstGeom prst="rect">
            <a:avLst/>
          </a:prstGeom>
        </p:spPr>
        <p:txBody>
          <a:bodyPr vert="horz" lIns="89006" tIns="44503" rIns="89006" bIns="44503" rtlCol="0"/>
          <a:lstStyle>
            <a:lvl1pPr algn="l">
              <a:defRPr sz="1300"/>
            </a:lvl1pPr>
          </a:lstStyle>
          <a:p>
            <a:endParaRPr lang="tr-TR"/>
          </a:p>
        </p:txBody>
      </p:sp>
      <p:sp>
        <p:nvSpPr>
          <p:cNvPr id="3" name="Veri Yer Tutucusu 2"/>
          <p:cNvSpPr>
            <a:spLocks noGrp="1"/>
          </p:cNvSpPr>
          <p:nvPr>
            <p:ph type="dt" idx="1"/>
          </p:nvPr>
        </p:nvSpPr>
        <p:spPr>
          <a:xfrm>
            <a:off x="3850295" y="1"/>
            <a:ext cx="2945862" cy="495872"/>
          </a:xfrm>
          <a:prstGeom prst="rect">
            <a:avLst/>
          </a:prstGeom>
        </p:spPr>
        <p:txBody>
          <a:bodyPr vert="horz" lIns="89006" tIns="44503" rIns="89006" bIns="44503" rtlCol="0"/>
          <a:lstStyle>
            <a:lvl1pPr algn="r">
              <a:defRPr sz="1300"/>
            </a:lvl1pPr>
          </a:lstStyle>
          <a:p>
            <a:fld id="{6BFB2606-3EBE-4A42-A0A1-09D74194CE1D}" type="datetimeFigureOut">
              <a:rPr lang="tr-TR" smtClean="0"/>
              <a:pPr/>
              <a:t>11.01.2022</a:t>
            </a:fld>
            <a:endParaRPr lang="tr-TR"/>
          </a:p>
        </p:txBody>
      </p:sp>
      <p:sp>
        <p:nvSpPr>
          <p:cNvPr id="4" name="Slayt Görüntüsü Yer Tutucusu 3"/>
          <p:cNvSpPr>
            <a:spLocks noGrp="1" noRot="1" noChangeAspect="1"/>
          </p:cNvSpPr>
          <p:nvPr>
            <p:ph type="sldImg" idx="2"/>
          </p:nvPr>
        </p:nvSpPr>
        <p:spPr>
          <a:xfrm>
            <a:off x="915988" y="742950"/>
            <a:ext cx="4965700" cy="3724275"/>
          </a:xfrm>
          <a:prstGeom prst="rect">
            <a:avLst/>
          </a:prstGeom>
          <a:noFill/>
          <a:ln w="12700">
            <a:solidFill>
              <a:prstClr val="black"/>
            </a:solidFill>
          </a:ln>
        </p:spPr>
        <p:txBody>
          <a:bodyPr vert="horz" lIns="89006" tIns="44503" rIns="89006" bIns="44503" rtlCol="0" anchor="ctr"/>
          <a:lstStyle/>
          <a:p>
            <a:endParaRPr lang="tr-TR"/>
          </a:p>
        </p:txBody>
      </p:sp>
      <p:sp>
        <p:nvSpPr>
          <p:cNvPr id="5" name="Not Yer Tutucusu 4"/>
          <p:cNvSpPr>
            <a:spLocks noGrp="1"/>
          </p:cNvSpPr>
          <p:nvPr>
            <p:ph type="body" sz="quarter" idx="3"/>
          </p:nvPr>
        </p:nvSpPr>
        <p:spPr>
          <a:xfrm>
            <a:off x="679467" y="4715407"/>
            <a:ext cx="5438748" cy="4467471"/>
          </a:xfrm>
          <a:prstGeom prst="rect">
            <a:avLst/>
          </a:prstGeom>
        </p:spPr>
        <p:txBody>
          <a:bodyPr vert="horz" lIns="89006" tIns="44503" rIns="89006" bIns="44503"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30813"/>
            <a:ext cx="2945862" cy="495872"/>
          </a:xfrm>
          <a:prstGeom prst="rect">
            <a:avLst/>
          </a:prstGeom>
        </p:spPr>
        <p:txBody>
          <a:bodyPr vert="horz" lIns="89006" tIns="44503" rIns="89006" bIns="44503" rtlCol="0" anchor="b"/>
          <a:lstStyle>
            <a:lvl1pPr algn="l">
              <a:defRPr sz="1300"/>
            </a:lvl1pPr>
          </a:lstStyle>
          <a:p>
            <a:endParaRPr lang="tr-TR"/>
          </a:p>
        </p:txBody>
      </p:sp>
      <p:sp>
        <p:nvSpPr>
          <p:cNvPr id="7" name="Slayt Numarası Yer Tutucusu 6"/>
          <p:cNvSpPr>
            <a:spLocks noGrp="1"/>
          </p:cNvSpPr>
          <p:nvPr>
            <p:ph type="sldNum" sz="quarter" idx="5"/>
          </p:nvPr>
        </p:nvSpPr>
        <p:spPr>
          <a:xfrm>
            <a:off x="3850295" y="9430813"/>
            <a:ext cx="2945862" cy="495872"/>
          </a:xfrm>
          <a:prstGeom prst="rect">
            <a:avLst/>
          </a:prstGeom>
        </p:spPr>
        <p:txBody>
          <a:bodyPr vert="horz" lIns="89006" tIns="44503" rIns="89006" bIns="44503" rtlCol="0" anchor="b"/>
          <a:lstStyle>
            <a:lvl1pPr algn="r">
              <a:defRPr sz="1300"/>
            </a:lvl1pPr>
          </a:lstStyle>
          <a:p>
            <a:fld id="{34F5F686-36A1-4567-BC71-80FA5CD4390E}" type="slidenum">
              <a:rPr lang="tr-TR" smtClean="0"/>
              <a:pPr/>
              <a:t>‹#›</a:t>
            </a:fld>
            <a:endParaRPr lang="tr-TR"/>
          </a:p>
        </p:txBody>
      </p:sp>
    </p:spTree>
    <p:extLst>
      <p:ext uri="{BB962C8B-B14F-4D97-AF65-F5344CB8AC3E}">
        <p14:creationId xmlns:p14="http://schemas.microsoft.com/office/powerpoint/2010/main" val="39283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2765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a:p>
        </p:txBody>
      </p:sp>
      <p:sp>
        <p:nvSpPr>
          <p:cNvPr id="4" name="3 Slayt Numarası Yer Tutucusu"/>
          <p:cNvSpPr>
            <a:spLocks noGrp="1"/>
          </p:cNvSpPr>
          <p:nvPr>
            <p:ph type="sldNum" sz="quarter" idx="5"/>
          </p:nvPr>
        </p:nvSpPr>
        <p:spPr/>
        <p:txBody>
          <a:bodyPr/>
          <a:lstStyle/>
          <a:p>
            <a:pPr>
              <a:defRPr/>
            </a:pPr>
            <a:fld id="{D0454F36-476B-419C-BE96-01A469F0A38E}" type="slidenum">
              <a:rPr lang="tr-TR" smtClean="0"/>
              <a:pPr>
                <a:defRPr/>
              </a:pPr>
              <a:t>1</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34</a:t>
            </a:fld>
            <a:endParaRPr lang="tr-TR"/>
          </a:p>
        </p:txBody>
      </p:sp>
    </p:spTree>
    <p:extLst>
      <p:ext uri="{BB962C8B-B14F-4D97-AF65-F5344CB8AC3E}">
        <p14:creationId xmlns:p14="http://schemas.microsoft.com/office/powerpoint/2010/main" val="23493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35</a:t>
            </a:fld>
            <a:endParaRPr lang="tr-TR"/>
          </a:p>
        </p:txBody>
      </p:sp>
    </p:spTree>
    <p:extLst>
      <p:ext uri="{BB962C8B-B14F-4D97-AF65-F5344CB8AC3E}">
        <p14:creationId xmlns:p14="http://schemas.microsoft.com/office/powerpoint/2010/main" val="2331375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37</a:t>
            </a:fld>
            <a:endParaRPr lang="tr-TR"/>
          </a:p>
        </p:txBody>
      </p:sp>
    </p:spTree>
    <p:extLst>
      <p:ext uri="{BB962C8B-B14F-4D97-AF65-F5344CB8AC3E}">
        <p14:creationId xmlns:p14="http://schemas.microsoft.com/office/powerpoint/2010/main" val="102325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38</a:t>
            </a:fld>
            <a:endParaRPr lang="tr-TR"/>
          </a:p>
        </p:txBody>
      </p:sp>
    </p:spTree>
    <p:extLst>
      <p:ext uri="{BB962C8B-B14F-4D97-AF65-F5344CB8AC3E}">
        <p14:creationId xmlns:p14="http://schemas.microsoft.com/office/powerpoint/2010/main" val="2432486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39</a:t>
            </a:fld>
            <a:endParaRPr lang="tr-TR"/>
          </a:p>
        </p:txBody>
      </p:sp>
    </p:spTree>
    <p:extLst>
      <p:ext uri="{BB962C8B-B14F-4D97-AF65-F5344CB8AC3E}">
        <p14:creationId xmlns:p14="http://schemas.microsoft.com/office/powerpoint/2010/main" val="366531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40</a:t>
            </a:fld>
            <a:endParaRPr lang="tr-TR"/>
          </a:p>
        </p:txBody>
      </p:sp>
    </p:spTree>
    <p:extLst>
      <p:ext uri="{BB962C8B-B14F-4D97-AF65-F5344CB8AC3E}">
        <p14:creationId xmlns:p14="http://schemas.microsoft.com/office/powerpoint/2010/main" val="198159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41</a:t>
            </a:fld>
            <a:endParaRPr lang="tr-TR"/>
          </a:p>
        </p:txBody>
      </p:sp>
    </p:spTree>
    <p:extLst>
      <p:ext uri="{BB962C8B-B14F-4D97-AF65-F5344CB8AC3E}">
        <p14:creationId xmlns:p14="http://schemas.microsoft.com/office/powerpoint/2010/main" val="3558353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42</a:t>
            </a:fld>
            <a:endParaRPr lang="tr-TR"/>
          </a:p>
        </p:txBody>
      </p:sp>
    </p:spTree>
    <p:extLst>
      <p:ext uri="{BB962C8B-B14F-4D97-AF65-F5344CB8AC3E}">
        <p14:creationId xmlns:p14="http://schemas.microsoft.com/office/powerpoint/2010/main" val="3805379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43</a:t>
            </a:fld>
            <a:endParaRPr lang="tr-TR"/>
          </a:p>
        </p:txBody>
      </p:sp>
    </p:spTree>
    <p:extLst>
      <p:ext uri="{BB962C8B-B14F-4D97-AF65-F5344CB8AC3E}">
        <p14:creationId xmlns:p14="http://schemas.microsoft.com/office/powerpoint/2010/main" val="329485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44</a:t>
            </a:fld>
            <a:endParaRPr lang="tr-TR"/>
          </a:p>
        </p:txBody>
      </p:sp>
    </p:spTree>
    <p:extLst>
      <p:ext uri="{BB962C8B-B14F-4D97-AF65-F5344CB8AC3E}">
        <p14:creationId xmlns:p14="http://schemas.microsoft.com/office/powerpoint/2010/main" val="123197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solidFill>
                  <a:srgbClr val="FF0000"/>
                </a:solidFill>
              </a:rPr>
              <a:t>Başlık etkinliğin</a:t>
            </a:r>
            <a:r>
              <a:rPr lang="tr-TR" baseline="0" dirty="0">
                <a:solidFill>
                  <a:srgbClr val="FF0000"/>
                </a:solidFill>
              </a:rPr>
              <a:t> türüne göre değiştirilecek.</a:t>
            </a:r>
          </a:p>
          <a:p>
            <a:r>
              <a:rPr lang="tr-TR" baseline="0" dirty="0">
                <a:solidFill>
                  <a:srgbClr val="FF0000"/>
                </a:solidFill>
              </a:rPr>
              <a:t>Başlık çeşitleri:</a:t>
            </a:r>
          </a:p>
          <a:p>
            <a:r>
              <a:rPr lang="tr-TR" baseline="0" dirty="0">
                <a:solidFill>
                  <a:srgbClr val="FF0000"/>
                </a:solidFill>
              </a:rPr>
              <a:t>SUNUM - İL KOORDİNASYON KURULU TOPLANTISI (201X-X)</a:t>
            </a:r>
          </a:p>
          <a:p>
            <a:r>
              <a:rPr lang="tr-TR" baseline="0" dirty="0">
                <a:solidFill>
                  <a:srgbClr val="FF0000"/>
                </a:solidFill>
              </a:rPr>
              <a:t>KURULUŞ BRİFİNGİ</a:t>
            </a:r>
          </a:p>
          <a:p>
            <a:endParaRPr lang="tr-TR" dirty="0">
              <a:solidFill>
                <a:srgbClr val="FF0000"/>
              </a:solidFill>
            </a:endParaRPr>
          </a:p>
        </p:txBody>
      </p:sp>
      <p:sp>
        <p:nvSpPr>
          <p:cNvPr id="4" name="Slide Number Placeholder 3"/>
          <p:cNvSpPr>
            <a:spLocks noGrp="1"/>
          </p:cNvSpPr>
          <p:nvPr>
            <p:ph type="sldNum" sz="quarter" idx="10"/>
          </p:nvPr>
        </p:nvSpPr>
        <p:spPr/>
        <p:txBody>
          <a:bodyPr/>
          <a:lstStyle/>
          <a:p>
            <a:fld id="{34F5F686-36A1-4567-BC71-80FA5CD4390E}" type="slidenum">
              <a:rPr lang="tr-TR" smtClean="0"/>
              <a:pPr/>
              <a:t>2</a:t>
            </a:fld>
            <a:endParaRPr lang="tr-TR" dirty="0"/>
          </a:p>
        </p:txBody>
      </p:sp>
    </p:spTree>
    <p:extLst>
      <p:ext uri="{BB962C8B-B14F-4D97-AF65-F5344CB8AC3E}">
        <p14:creationId xmlns:p14="http://schemas.microsoft.com/office/powerpoint/2010/main" val="1108211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45</a:t>
            </a:fld>
            <a:endParaRPr lang="tr-TR"/>
          </a:p>
        </p:txBody>
      </p:sp>
    </p:spTree>
    <p:extLst>
      <p:ext uri="{BB962C8B-B14F-4D97-AF65-F5344CB8AC3E}">
        <p14:creationId xmlns:p14="http://schemas.microsoft.com/office/powerpoint/2010/main" val="1719960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46</a:t>
            </a:fld>
            <a:endParaRPr lang="tr-TR"/>
          </a:p>
        </p:txBody>
      </p:sp>
    </p:spTree>
    <p:extLst>
      <p:ext uri="{BB962C8B-B14F-4D97-AF65-F5344CB8AC3E}">
        <p14:creationId xmlns:p14="http://schemas.microsoft.com/office/powerpoint/2010/main" val="3415992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47</a:t>
            </a:fld>
            <a:endParaRPr lang="tr-TR"/>
          </a:p>
        </p:txBody>
      </p:sp>
    </p:spTree>
    <p:extLst>
      <p:ext uri="{BB962C8B-B14F-4D97-AF65-F5344CB8AC3E}">
        <p14:creationId xmlns:p14="http://schemas.microsoft.com/office/powerpoint/2010/main" val="232402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48</a:t>
            </a:fld>
            <a:endParaRPr lang="tr-TR"/>
          </a:p>
        </p:txBody>
      </p:sp>
    </p:spTree>
    <p:extLst>
      <p:ext uri="{BB962C8B-B14F-4D97-AF65-F5344CB8AC3E}">
        <p14:creationId xmlns:p14="http://schemas.microsoft.com/office/powerpoint/2010/main" val="3584537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49</a:t>
            </a:fld>
            <a:endParaRPr lang="tr-TR"/>
          </a:p>
        </p:txBody>
      </p:sp>
    </p:spTree>
    <p:extLst>
      <p:ext uri="{BB962C8B-B14F-4D97-AF65-F5344CB8AC3E}">
        <p14:creationId xmlns:p14="http://schemas.microsoft.com/office/powerpoint/2010/main" val="3480199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50</a:t>
            </a:fld>
            <a:endParaRPr lang="tr-TR"/>
          </a:p>
        </p:txBody>
      </p:sp>
    </p:spTree>
    <p:extLst>
      <p:ext uri="{BB962C8B-B14F-4D97-AF65-F5344CB8AC3E}">
        <p14:creationId xmlns:p14="http://schemas.microsoft.com/office/powerpoint/2010/main" val="1832949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51</a:t>
            </a:fld>
            <a:endParaRPr lang="tr-TR"/>
          </a:p>
        </p:txBody>
      </p:sp>
    </p:spTree>
    <p:extLst>
      <p:ext uri="{BB962C8B-B14F-4D97-AF65-F5344CB8AC3E}">
        <p14:creationId xmlns:p14="http://schemas.microsoft.com/office/powerpoint/2010/main" val="384333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52</a:t>
            </a:fld>
            <a:endParaRPr lang="tr-TR"/>
          </a:p>
        </p:txBody>
      </p:sp>
    </p:spTree>
    <p:extLst>
      <p:ext uri="{BB962C8B-B14F-4D97-AF65-F5344CB8AC3E}">
        <p14:creationId xmlns:p14="http://schemas.microsoft.com/office/powerpoint/2010/main" val="71417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53</a:t>
            </a:fld>
            <a:endParaRPr lang="tr-TR"/>
          </a:p>
        </p:txBody>
      </p:sp>
    </p:spTree>
    <p:extLst>
      <p:ext uri="{BB962C8B-B14F-4D97-AF65-F5344CB8AC3E}">
        <p14:creationId xmlns:p14="http://schemas.microsoft.com/office/powerpoint/2010/main" val="3234939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54</a:t>
            </a:fld>
            <a:endParaRPr lang="tr-TR"/>
          </a:p>
        </p:txBody>
      </p:sp>
    </p:spTree>
    <p:extLst>
      <p:ext uri="{BB962C8B-B14F-4D97-AF65-F5344CB8AC3E}">
        <p14:creationId xmlns:p14="http://schemas.microsoft.com/office/powerpoint/2010/main" val="202655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a:t>
            </a:fld>
            <a:endParaRPr lang="tr-TR"/>
          </a:p>
        </p:txBody>
      </p:sp>
    </p:spTree>
    <p:extLst>
      <p:ext uri="{BB962C8B-B14F-4D97-AF65-F5344CB8AC3E}">
        <p14:creationId xmlns:p14="http://schemas.microsoft.com/office/powerpoint/2010/main" val="2464022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4F5F686-36A1-4567-BC71-80FA5CD4390E}" type="slidenum">
              <a:rPr lang="tr-TR" smtClean="0"/>
              <a:pPr/>
              <a:t>55</a:t>
            </a:fld>
            <a:endParaRPr lang="tr-TR"/>
          </a:p>
        </p:txBody>
      </p:sp>
    </p:spTree>
    <p:extLst>
      <p:ext uri="{BB962C8B-B14F-4D97-AF65-F5344CB8AC3E}">
        <p14:creationId xmlns:p14="http://schemas.microsoft.com/office/powerpoint/2010/main" val="1409925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57</a:t>
            </a:fld>
            <a:endParaRPr lang="tr-TR"/>
          </a:p>
        </p:txBody>
      </p:sp>
    </p:spTree>
    <p:extLst>
      <p:ext uri="{BB962C8B-B14F-4D97-AF65-F5344CB8AC3E}">
        <p14:creationId xmlns:p14="http://schemas.microsoft.com/office/powerpoint/2010/main" val="3999540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58</a:t>
            </a:fld>
            <a:endParaRPr lang="tr-TR"/>
          </a:p>
        </p:txBody>
      </p:sp>
    </p:spTree>
    <p:extLst>
      <p:ext uri="{BB962C8B-B14F-4D97-AF65-F5344CB8AC3E}">
        <p14:creationId xmlns:p14="http://schemas.microsoft.com/office/powerpoint/2010/main" val="1577546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59</a:t>
            </a:fld>
            <a:endParaRPr lang="tr-TR"/>
          </a:p>
        </p:txBody>
      </p:sp>
    </p:spTree>
    <p:extLst>
      <p:ext uri="{BB962C8B-B14F-4D97-AF65-F5344CB8AC3E}">
        <p14:creationId xmlns:p14="http://schemas.microsoft.com/office/powerpoint/2010/main" val="276039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10</a:t>
            </a:fld>
            <a:endParaRPr lang="tr-TR"/>
          </a:p>
        </p:txBody>
      </p:sp>
    </p:spTree>
    <p:extLst>
      <p:ext uri="{BB962C8B-B14F-4D97-AF65-F5344CB8AC3E}">
        <p14:creationId xmlns:p14="http://schemas.microsoft.com/office/powerpoint/2010/main" val="201211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29</a:t>
            </a:fld>
            <a:endParaRPr lang="tr-TR"/>
          </a:p>
        </p:txBody>
      </p:sp>
    </p:spTree>
    <p:extLst>
      <p:ext uri="{BB962C8B-B14F-4D97-AF65-F5344CB8AC3E}">
        <p14:creationId xmlns:p14="http://schemas.microsoft.com/office/powerpoint/2010/main" val="366550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30</a:t>
            </a:fld>
            <a:endParaRPr lang="tr-TR"/>
          </a:p>
        </p:txBody>
      </p:sp>
    </p:spTree>
    <p:extLst>
      <p:ext uri="{BB962C8B-B14F-4D97-AF65-F5344CB8AC3E}">
        <p14:creationId xmlns:p14="http://schemas.microsoft.com/office/powerpoint/2010/main" val="284596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31</a:t>
            </a:fld>
            <a:endParaRPr lang="tr-TR"/>
          </a:p>
        </p:txBody>
      </p:sp>
    </p:spTree>
    <p:extLst>
      <p:ext uri="{BB962C8B-B14F-4D97-AF65-F5344CB8AC3E}">
        <p14:creationId xmlns:p14="http://schemas.microsoft.com/office/powerpoint/2010/main" val="400283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32</a:t>
            </a:fld>
            <a:endParaRPr lang="tr-TR"/>
          </a:p>
        </p:txBody>
      </p:sp>
    </p:spTree>
    <p:extLst>
      <p:ext uri="{BB962C8B-B14F-4D97-AF65-F5344CB8AC3E}">
        <p14:creationId xmlns:p14="http://schemas.microsoft.com/office/powerpoint/2010/main" val="142099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4F5F686-36A1-4567-BC71-80FA5CD4390E}" type="slidenum">
              <a:rPr lang="tr-TR" smtClean="0"/>
              <a:pPr/>
              <a:t>33</a:t>
            </a:fld>
            <a:endParaRPr lang="tr-TR"/>
          </a:p>
        </p:txBody>
      </p:sp>
    </p:spTree>
    <p:extLst>
      <p:ext uri="{BB962C8B-B14F-4D97-AF65-F5344CB8AC3E}">
        <p14:creationId xmlns:p14="http://schemas.microsoft.com/office/powerpoint/2010/main" val="1269313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kanlık Resim">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94" y="0"/>
            <a:ext cx="9144000" cy="1285875"/>
          </a:xfrm>
          <a:prstGeom prst="rect">
            <a:avLst/>
          </a:prstGeom>
        </p:spPr>
      </p:pic>
      <p:pic>
        <p:nvPicPr>
          <p:cNvPr id="9" name="Resim 8">
            <a:extLst>
              <a:ext uri="{FF2B5EF4-FFF2-40B4-BE49-F238E27FC236}">
                <a16:creationId xmlns:a16="http://schemas.microsoft.com/office/drawing/2014/main" id="{3D8235BB-948B-CD4A-B3AE-9109D750DCE9}"/>
              </a:ext>
            </a:extLst>
          </p:cNvPr>
          <p:cNvPicPr>
            <a:picLocks noChangeAspect="1"/>
          </p:cNvPicPr>
          <p:nvPr userDrawn="1"/>
        </p:nvPicPr>
        <p:blipFill>
          <a:blip r:embed="rId3"/>
          <a:stretch>
            <a:fillRect/>
          </a:stretch>
        </p:blipFill>
        <p:spPr>
          <a:xfrm>
            <a:off x="251521" y="44624"/>
            <a:ext cx="864096" cy="864096"/>
          </a:xfrm>
          <a:prstGeom prst="rect">
            <a:avLst/>
          </a:prstGeom>
        </p:spPr>
      </p:pic>
      <p:pic>
        <p:nvPicPr>
          <p:cNvPr id="10" name="Resim 9">
            <a:extLst>
              <a:ext uri="{FF2B5EF4-FFF2-40B4-BE49-F238E27FC236}">
                <a16:creationId xmlns:a16="http://schemas.microsoft.com/office/drawing/2014/main" id="{A475448E-114C-F349-8310-C96893571EBC}"/>
              </a:ext>
            </a:extLst>
          </p:cNvPr>
          <p:cNvPicPr>
            <a:picLocks noChangeAspect="1"/>
          </p:cNvPicPr>
          <p:nvPr userDrawn="1"/>
        </p:nvPicPr>
        <p:blipFill>
          <a:blip r:embed="rId3"/>
          <a:stretch>
            <a:fillRect/>
          </a:stretch>
        </p:blipFill>
        <p:spPr>
          <a:xfrm>
            <a:off x="-1460124" y="2513327"/>
            <a:ext cx="919556" cy="919556"/>
          </a:xfrm>
          <a:prstGeom prst="rect">
            <a:avLst/>
          </a:prstGeom>
        </p:spPr>
      </p:pic>
      <p:pic>
        <p:nvPicPr>
          <p:cNvPr id="11" name="Resim 10">
            <a:extLst>
              <a:ext uri="{FF2B5EF4-FFF2-40B4-BE49-F238E27FC236}">
                <a16:creationId xmlns:a16="http://schemas.microsoft.com/office/drawing/2014/main" id="{CD061787-B36F-7540-AE34-805F5E2F50CD}"/>
              </a:ext>
            </a:extLst>
          </p:cNvPr>
          <p:cNvPicPr>
            <a:picLocks noChangeAspect="1"/>
          </p:cNvPicPr>
          <p:nvPr userDrawn="1"/>
        </p:nvPicPr>
        <p:blipFill>
          <a:blip r:embed="rId4"/>
          <a:stretch>
            <a:fillRect/>
          </a:stretch>
        </p:blipFill>
        <p:spPr>
          <a:xfrm>
            <a:off x="-1396390" y="3789040"/>
            <a:ext cx="792088" cy="792088"/>
          </a:xfrm>
          <a:prstGeom prst="rect">
            <a:avLst/>
          </a:prstGeom>
        </p:spPr>
      </p:pic>
    </p:spTree>
    <p:extLst>
      <p:ext uri="{BB962C8B-B14F-4D97-AF65-F5344CB8AC3E}">
        <p14:creationId xmlns:p14="http://schemas.microsoft.com/office/powerpoint/2010/main" val="78342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0">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67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01_Çevre İzinler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415669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122361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6" name="Resim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00" y="-99392"/>
            <a:ext cx="1763060" cy="1152000"/>
          </a:xfrm>
          <a:prstGeom prst="rect">
            <a:avLst/>
          </a:prstGeom>
        </p:spPr>
      </p:pic>
      <p:pic>
        <p:nvPicPr>
          <p:cNvPr id="7" name="Resim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72000" y="0"/>
            <a:ext cx="972000" cy="972000"/>
          </a:xfrm>
          <a:prstGeom prst="rect">
            <a:avLst/>
          </a:prstGeom>
        </p:spPr>
      </p:pic>
    </p:spTree>
    <p:extLst>
      <p:ext uri="{BB962C8B-B14F-4D97-AF65-F5344CB8AC3E}">
        <p14:creationId xmlns:p14="http://schemas.microsoft.com/office/powerpoint/2010/main" val="316554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l">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3D4B2E08-984C-274F-A52D-C4B78EDDDF72}"/>
              </a:ext>
            </a:extLst>
          </p:cNvPr>
          <p:cNvSpPr/>
          <p:nvPr userDrawn="1"/>
        </p:nvSpPr>
        <p:spPr>
          <a:xfrm>
            <a:off x="0" y="404664"/>
            <a:ext cx="9144000" cy="864096"/>
          </a:xfrm>
          <a:prstGeom prst="rect">
            <a:avLst/>
          </a:prstGeom>
          <a:gradFill>
            <a:gsLst>
              <a:gs pos="0">
                <a:srgbClr val="005596">
                  <a:alpha val="14902"/>
                </a:srgbClr>
              </a:gs>
              <a:gs pos="0">
                <a:srgbClr val="005596">
                  <a:alpha val="50196"/>
                </a:srgbClr>
              </a:gs>
              <a:gs pos="0">
                <a:srgbClr val="C00000"/>
              </a:gs>
              <a:gs pos="100000">
                <a:srgbClr val="EBAB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a:extLst>
              <a:ext uri="{FF2B5EF4-FFF2-40B4-BE49-F238E27FC236}">
                <a16:creationId xmlns:a16="http://schemas.microsoft.com/office/drawing/2014/main" id="{FE74F91F-94A8-9249-A5FD-104850509E15}"/>
              </a:ext>
            </a:extLst>
          </p:cNvPr>
          <p:cNvPicPr>
            <a:picLocks noChangeAspect="1"/>
          </p:cNvPicPr>
          <p:nvPr userDrawn="1"/>
        </p:nvPicPr>
        <p:blipFill>
          <a:blip r:embed="rId2"/>
          <a:stretch>
            <a:fillRect/>
          </a:stretch>
        </p:blipFill>
        <p:spPr>
          <a:xfrm>
            <a:off x="323528" y="440668"/>
            <a:ext cx="792088" cy="792088"/>
          </a:xfrm>
          <a:prstGeom prst="rect">
            <a:avLst/>
          </a:prstGeom>
        </p:spPr>
      </p:pic>
    </p:spTree>
    <p:extLst>
      <p:ext uri="{BB962C8B-B14F-4D97-AF65-F5344CB8AC3E}">
        <p14:creationId xmlns:p14="http://schemas.microsoft.com/office/powerpoint/2010/main" val="31369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Çevre ÇED Hariç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515"/>
            <a:ext cx="9144000" cy="987408"/>
          </a:xfrm>
          <a:prstGeom prst="rect">
            <a:avLst/>
          </a:prstGeom>
        </p:spPr>
      </p:pic>
      <p:pic>
        <p:nvPicPr>
          <p:cNvPr id="5" name="Resim 4">
            <a:extLst>
              <a:ext uri="{FF2B5EF4-FFF2-40B4-BE49-F238E27FC236}">
                <a16:creationId xmlns:a16="http://schemas.microsoft.com/office/drawing/2014/main" id="{926E38FC-544B-064A-A945-273AEB22B88E}"/>
              </a:ext>
            </a:extLst>
          </p:cNvPr>
          <p:cNvPicPr>
            <a:picLocks noChangeAspect="1"/>
          </p:cNvPicPr>
          <p:nvPr userDrawn="1"/>
        </p:nvPicPr>
        <p:blipFill>
          <a:blip r:embed="rId3"/>
          <a:stretch>
            <a:fillRect/>
          </a:stretch>
        </p:blipFill>
        <p:spPr>
          <a:xfrm>
            <a:off x="251521" y="44624"/>
            <a:ext cx="864096" cy="864096"/>
          </a:xfrm>
          <a:prstGeom prst="rect">
            <a:avLst/>
          </a:prstGeom>
        </p:spPr>
      </p:pic>
      <p:sp>
        <p:nvSpPr>
          <p:cNvPr id="6" name="Dikdörtgen 5">
            <a:extLst>
              <a:ext uri="{FF2B5EF4-FFF2-40B4-BE49-F238E27FC236}">
                <a16:creationId xmlns:a16="http://schemas.microsoft.com/office/drawing/2014/main" id="{E6D4B65B-D578-DF42-9E1A-F755761F36BE}"/>
              </a:ext>
            </a:extLst>
          </p:cNvPr>
          <p:cNvSpPr/>
          <p:nvPr userDrawn="1"/>
        </p:nvSpPr>
        <p:spPr>
          <a:xfrm>
            <a:off x="0" y="404664"/>
            <a:ext cx="9144000" cy="864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D318F9E2-DBEE-1942-B888-6741D887051F}"/>
              </a:ext>
            </a:extLst>
          </p:cNvPr>
          <p:cNvPicPr>
            <a:picLocks noChangeAspect="1"/>
          </p:cNvPicPr>
          <p:nvPr userDrawn="1"/>
        </p:nvPicPr>
        <p:blipFill>
          <a:blip r:embed="rId4"/>
          <a:stretch>
            <a:fillRect/>
          </a:stretch>
        </p:blipFill>
        <p:spPr>
          <a:xfrm>
            <a:off x="323528" y="440668"/>
            <a:ext cx="792088" cy="792088"/>
          </a:xfrm>
          <a:prstGeom prst="rect">
            <a:avLst/>
          </a:prstGeom>
        </p:spPr>
      </p:pic>
    </p:spTree>
    <p:extLst>
      <p:ext uri="{BB962C8B-B14F-4D97-AF65-F5344CB8AC3E}">
        <p14:creationId xmlns:p14="http://schemas.microsoft.com/office/powerpoint/2010/main" val="2520610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apım İşleri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87408"/>
          </a:xfrm>
          <a:prstGeom prst="rect">
            <a:avLst/>
          </a:prstGeom>
        </p:spPr>
      </p:pic>
      <p:pic>
        <p:nvPicPr>
          <p:cNvPr id="8" name="Resim 7">
            <a:extLst>
              <a:ext uri="{FF2B5EF4-FFF2-40B4-BE49-F238E27FC236}">
                <a16:creationId xmlns:a16="http://schemas.microsoft.com/office/drawing/2014/main" id="{620DCE63-8256-654E-8C5D-6AF8D4B310AB}"/>
              </a:ext>
            </a:extLst>
          </p:cNvPr>
          <p:cNvPicPr>
            <a:picLocks noChangeAspect="1"/>
          </p:cNvPicPr>
          <p:nvPr userDrawn="1"/>
        </p:nvPicPr>
        <p:blipFill>
          <a:blip r:embed="rId3"/>
          <a:stretch>
            <a:fillRect/>
          </a:stretch>
        </p:blipFill>
        <p:spPr>
          <a:xfrm>
            <a:off x="251521" y="44624"/>
            <a:ext cx="864096" cy="864096"/>
          </a:xfrm>
          <a:prstGeom prst="rect">
            <a:avLst/>
          </a:prstGeom>
        </p:spPr>
      </p:pic>
    </p:spTree>
    <p:extLst>
      <p:ext uri="{BB962C8B-B14F-4D97-AF65-F5344CB8AC3E}">
        <p14:creationId xmlns:p14="http://schemas.microsoft.com/office/powerpoint/2010/main" val="340071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yapı ve Kentsel D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05" y="0"/>
            <a:ext cx="9144000" cy="987408"/>
          </a:xfrm>
          <a:prstGeom prst="rect">
            <a:avLst/>
          </a:prstGeom>
        </p:spPr>
      </p:pic>
      <p:pic>
        <p:nvPicPr>
          <p:cNvPr id="7" name="Resim 6">
            <a:extLst>
              <a:ext uri="{FF2B5EF4-FFF2-40B4-BE49-F238E27FC236}">
                <a16:creationId xmlns:a16="http://schemas.microsoft.com/office/drawing/2014/main" id="{0851A61F-924B-D741-BADD-61E20B9EE37B}"/>
              </a:ext>
            </a:extLst>
          </p:cNvPr>
          <p:cNvPicPr>
            <a:picLocks noChangeAspect="1"/>
          </p:cNvPicPr>
          <p:nvPr userDrawn="1"/>
        </p:nvPicPr>
        <p:blipFill>
          <a:blip r:embed="rId3"/>
          <a:stretch>
            <a:fillRect/>
          </a:stretch>
        </p:blipFill>
        <p:spPr>
          <a:xfrm>
            <a:off x="251521" y="44624"/>
            <a:ext cx="864096" cy="864096"/>
          </a:xfrm>
          <a:prstGeom prst="rect">
            <a:avLst/>
          </a:prstGeom>
        </p:spPr>
      </p:pic>
    </p:spTree>
    <p:extLst>
      <p:ext uri="{BB962C8B-B14F-4D97-AF65-F5344CB8AC3E}">
        <p14:creationId xmlns:p14="http://schemas.microsoft.com/office/powerpoint/2010/main" val="197369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sleki Hizmetler GnMd">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3"/>
            <a:ext cx="9144000" cy="987408"/>
          </a:xfrm>
          <a:prstGeom prst="rect">
            <a:avLst/>
          </a:prstGeom>
        </p:spPr>
      </p:pic>
      <p:pic>
        <p:nvPicPr>
          <p:cNvPr id="8" name="Resim 7">
            <a:extLst>
              <a:ext uri="{FF2B5EF4-FFF2-40B4-BE49-F238E27FC236}">
                <a16:creationId xmlns:a16="http://schemas.microsoft.com/office/drawing/2014/main" id="{1F9F0033-1ED2-EF45-B624-A845011721BF}"/>
              </a:ext>
            </a:extLst>
          </p:cNvPr>
          <p:cNvPicPr>
            <a:picLocks noChangeAspect="1"/>
          </p:cNvPicPr>
          <p:nvPr userDrawn="1"/>
        </p:nvPicPr>
        <p:blipFill>
          <a:blip r:embed="rId3"/>
          <a:stretch>
            <a:fillRect/>
          </a:stretch>
        </p:blipFill>
        <p:spPr>
          <a:xfrm>
            <a:off x="251521" y="44624"/>
            <a:ext cx="864096" cy="864096"/>
          </a:xfrm>
          <a:prstGeom prst="rect">
            <a:avLst/>
          </a:prstGeom>
        </p:spPr>
      </p:pic>
    </p:spTree>
    <p:extLst>
      <p:ext uri="{BB962C8B-B14F-4D97-AF65-F5344CB8AC3E}">
        <p14:creationId xmlns:p14="http://schemas.microsoft.com/office/powerpoint/2010/main" val="3469952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kansal GnMd">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49"/>
            <a:ext cx="9144000" cy="987408"/>
          </a:xfrm>
          <a:prstGeom prst="rect">
            <a:avLst/>
          </a:prstGeom>
        </p:spPr>
      </p:pic>
      <p:pic>
        <p:nvPicPr>
          <p:cNvPr id="7" name="Resim 6">
            <a:extLst>
              <a:ext uri="{FF2B5EF4-FFF2-40B4-BE49-F238E27FC236}">
                <a16:creationId xmlns:a16="http://schemas.microsoft.com/office/drawing/2014/main" id="{6F1732AE-F6CA-1841-A8E5-80956CD13ABB}"/>
              </a:ext>
            </a:extLst>
          </p:cNvPr>
          <p:cNvPicPr>
            <a:picLocks noChangeAspect="1"/>
          </p:cNvPicPr>
          <p:nvPr userDrawn="1"/>
        </p:nvPicPr>
        <p:blipFill>
          <a:blip r:embed="rId3"/>
          <a:stretch>
            <a:fillRect/>
          </a:stretch>
        </p:blipFill>
        <p:spPr>
          <a:xfrm>
            <a:off x="251521" y="44624"/>
            <a:ext cx="864096" cy="864096"/>
          </a:xfrm>
          <a:prstGeom prst="rect">
            <a:avLst/>
          </a:prstGeom>
        </p:spPr>
      </p:pic>
    </p:spTree>
    <p:extLst>
      <p:ext uri="{BB962C8B-B14F-4D97-AF65-F5344CB8AC3E}">
        <p14:creationId xmlns:p14="http://schemas.microsoft.com/office/powerpoint/2010/main" val="10388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K">
    <p:spTree>
      <p:nvGrpSpPr>
        <p:cNvPr id="1" name=""/>
        <p:cNvGrpSpPr/>
        <p:nvPr/>
      </p:nvGrpSpPr>
      <p:grpSpPr>
        <a:xfrm>
          <a:off x="0" y="0"/>
          <a:ext cx="0" cy="0"/>
          <a:chOff x="0" y="0"/>
          <a:chExt cx="0" cy="0"/>
        </a:xfrm>
      </p:grpSpPr>
      <p:pic>
        <p:nvPicPr>
          <p:cNvPr id="3" name="Resi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096"/>
            <a:ext cx="9144000" cy="987408"/>
          </a:xfrm>
          <a:prstGeom prst="rect">
            <a:avLst/>
          </a:prstGeom>
        </p:spPr>
      </p:pic>
      <p:pic>
        <p:nvPicPr>
          <p:cNvPr id="7" name="Resim 6">
            <a:extLst>
              <a:ext uri="{FF2B5EF4-FFF2-40B4-BE49-F238E27FC236}">
                <a16:creationId xmlns:a16="http://schemas.microsoft.com/office/drawing/2014/main" id="{95C0F723-0BDB-C24B-9B89-CEE32F701E24}"/>
              </a:ext>
            </a:extLst>
          </p:cNvPr>
          <p:cNvPicPr>
            <a:picLocks noChangeAspect="1"/>
          </p:cNvPicPr>
          <p:nvPr userDrawn="1"/>
        </p:nvPicPr>
        <p:blipFill>
          <a:blip r:embed="rId3"/>
          <a:stretch>
            <a:fillRect/>
          </a:stretch>
        </p:blipFill>
        <p:spPr>
          <a:xfrm>
            <a:off x="251521" y="44624"/>
            <a:ext cx="864096" cy="864096"/>
          </a:xfrm>
          <a:prstGeom prst="rect">
            <a:avLst/>
          </a:prstGeom>
        </p:spPr>
      </p:pic>
    </p:spTree>
    <p:extLst>
      <p:ext uri="{BB962C8B-B14F-4D97-AF65-F5344CB8AC3E}">
        <p14:creationId xmlns:p14="http://schemas.microsoft.com/office/powerpoint/2010/main" val="14719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ftiş">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04"/>
            <a:ext cx="9144000" cy="987408"/>
          </a:xfrm>
          <a:prstGeom prst="rect">
            <a:avLst/>
          </a:prstGeom>
        </p:spPr>
      </p:pic>
      <p:pic>
        <p:nvPicPr>
          <p:cNvPr id="7" name="Resim 6">
            <a:extLst>
              <a:ext uri="{FF2B5EF4-FFF2-40B4-BE49-F238E27FC236}">
                <a16:creationId xmlns:a16="http://schemas.microsoft.com/office/drawing/2014/main" id="{4F9FCBB7-2027-8B43-92E3-FF6C59A2E113}"/>
              </a:ext>
            </a:extLst>
          </p:cNvPr>
          <p:cNvPicPr>
            <a:picLocks noChangeAspect="1"/>
          </p:cNvPicPr>
          <p:nvPr userDrawn="1"/>
        </p:nvPicPr>
        <p:blipFill>
          <a:blip r:embed="rId3"/>
          <a:stretch>
            <a:fillRect/>
          </a:stretch>
        </p:blipFill>
        <p:spPr>
          <a:xfrm>
            <a:off x="251521" y="44624"/>
            <a:ext cx="864096" cy="864096"/>
          </a:xfrm>
          <a:prstGeom prst="rect">
            <a:avLst/>
          </a:prstGeom>
        </p:spPr>
      </p:pic>
    </p:spTree>
    <p:extLst>
      <p:ext uri="{BB962C8B-B14F-4D97-AF65-F5344CB8AC3E}">
        <p14:creationId xmlns:p14="http://schemas.microsoft.com/office/powerpoint/2010/main" val="1508793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9FFEFD9F-F10A-0642-8608-8A476B50C24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3428"/>
          <a:stretch/>
        </p:blipFill>
        <p:spPr>
          <a:xfrm>
            <a:off x="1587" y="3174"/>
            <a:ext cx="9142414" cy="6837247"/>
          </a:xfrm>
          <a:prstGeom prst="rect">
            <a:avLst/>
          </a:prstGeom>
        </p:spPr>
      </p:pic>
    </p:spTree>
    <p:extLst>
      <p:ext uri="{BB962C8B-B14F-4D97-AF65-F5344CB8AC3E}">
        <p14:creationId xmlns:p14="http://schemas.microsoft.com/office/powerpoint/2010/main" val="141974171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57" r:id="rId3"/>
    <p:sldLayoutId id="2147483758" r:id="rId4"/>
    <p:sldLayoutId id="2147483759" r:id="rId5"/>
    <p:sldLayoutId id="2147483760" r:id="rId6"/>
    <p:sldLayoutId id="2147483761" r:id="rId7"/>
    <p:sldLayoutId id="2147483764" r:id="rId8"/>
    <p:sldLayoutId id="2147483765" r:id="rId9"/>
    <p:sldLayoutId id="2147483745" r:id="rId10"/>
    <p:sldLayoutId id="2147483992" r:id="rId11"/>
    <p:sldLayoutId id="2147483881" r:id="rId12"/>
    <p:sldLayoutId id="2147483972" r:id="rId13"/>
    <p:sldLayoutId id="214748398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fi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idx="4294967295"/>
          </p:nvPr>
        </p:nvSpPr>
        <p:spPr>
          <a:xfrm>
            <a:off x="928688" y="2286000"/>
            <a:ext cx="7772400" cy="1143000"/>
          </a:xfrm>
          <a:prstGeom prst="rect">
            <a:avLst/>
          </a:prstGeom>
        </p:spPr>
        <p:txBody>
          <a:bodyPr/>
          <a:lstStyle/>
          <a:p>
            <a:r>
              <a:rPr lang="en-US" dirty="0">
                <a:solidFill>
                  <a:schemeClr val="tx1"/>
                </a:solidFill>
              </a:rPr>
              <a:t> </a:t>
            </a:r>
          </a:p>
        </p:txBody>
      </p:sp>
      <p:pic>
        <p:nvPicPr>
          <p:cNvPr id="6" name="Resim 5">
            <a:extLst>
              <a:ext uri="{FF2B5EF4-FFF2-40B4-BE49-F238E27FC236}">
                <a16:creationId xmlns:a16="http://schemas.microsoft.com/office/drawing/2014/main" id="{8C13BB9A-3A41-854D-B710-1C24C6D5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84"/>
            <a:ext cx="9144000" cy="6858000"/>
          </a:xfrm>
          <a:prstGeom prst="rect">
            <a:avLst/>
          </a:prstGeom>
        </p:spPr>
      </p:pic>
      <p:sp>
        <p:nvSpPr>
          <p:cNvPr id="12" name="İçerik Yer Tutucusu 2">
            <a:extLst>
              <a:ext uri="{FF2B5EF4-FFF2-40B4-BE49-F238E27FC236}">
                <a16:creationId xmlns:a16="http://schemas.microsoft.com/office/drawing/2014/main" id="{7137CB85-1807-DD41-9C1E-7C41AE8538AE}"/>
              </a:ext>
            </a:extLst>
          </p:cNvPr>
          <p:cNvSpPr txBox="1">
            <a:spLocks/>
          </p:cNvSpPr>
          <p:nvPr/>
        </p:nvSpPr>
        <p:spPr>
          <a:xfrm>
            <a:off x="0" y="1772816"/>
            <a:ext cx="9144000" cy="1143000"/>
          </a:xfrm>
          <a:prstGeom prst="rect">
            <a:avLst/>
          </a:prstGeom>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rgbClr val="C00000"/>
                </a:solidFill>
                <a:latin typeface="+mj-lt"/>
              </a:rPr>
              <a:t>ANKARA ÇEVRE ŞEHİRCİLİK VE </a:t>
            </a:r>
            <a:br>
              <a:rPr lang="tr-TR" sz="2800" b="1" dirty="0">
                <a:solidFill>
                  <a:srgbClr val="C00000"/>
                </a:solidFill>
                <a:latin typeface="+mj-lt"/>
              </a:rPr>
            </a:br>
            <a:r>
              <a:rPr lang="tr-TR" sz="2800" b="1" dirty="0">
                <a:solidFill>
                  <a:srgbClr val="C00000"/>
                </a:solidFill>
                <a:latin typeface="+mj-lt"/>
              </a:rPr>
              <a:t>İKLİM DEĞİŞİKLİĞİ İL MÜDÜRLÜĞÜ</a:t>
            </a:r>
          </a:p>
        </p:txBody>
      </p:sp>
      <p:pic>
        <p:nvPicPr>
          <p:cNvPr id="7" name="Resim 6">
            <a:extLst>
              <a:ext uri="{FF2B5EF4-FFF2-40B4-BE49-F238E27FC236}">
                <a16:creationId xmlns:a16="http://schemas.microsoft.com/office/drawing/2014/main" id="{26A008AC-E225-B848-995A-89DC4B80E886}"/>
              </a:ext>
            </a:extLst>
          </p:cNvPr>
          <p:cNvPicPr>
            <a:picLocks noChangeAspect="1"/>
          </p:cNvPicPr>
          <p:nvPr/>
        </p:nvPicPr>
        <p:blipFill>
          <a:blip r:embed="rId4"/>
          <a:stretch>
            <a:fillRect/>
          </a:stretch>
        </p:blipFill>
        <p:spPr>
          <a:xfrm>
            <a:off x="3851920" y="260648"/>
            <a:ext cx="1368152" cy="1368152"/>
          </a:xfrm>
          <a:prstGeom prst="rect">
            <a:avLst/>
          </a:prstGeom>
        </p:spPr>
      </p:pic>
    </p:spTree>
    <p:extLst>
      <p:ext uri="{BB962C8B-B14F-4D97-AF65-F5344CB8AC3E}">
        <p14:creationId xmlns:p14="http://schemas.microsoft.com/office/powerpoint/2010/main" val="351357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2">
            <a:extLst>
              <a:ext uri="{FF2B5EF4-FFF2-40B4-BE49-F238E27FC236}">
                <a16:creationId xmlns:a16="http://schemas.microsoft.com/office/drawing/2014/main" id="{D7BC9216-3D12-47BA-8ED0-4FC2808CE295}"/>
              </a:ext>
            </a:extLst>
          </p:cNvPr>
          <p:cNvSpPr txBox="1">
            <a:spLocks/>
          </p:cNvSpPr>
          <p:nvPr/>
        </p:nvSpPr>
        <p:spPr>
          <a:xfrm>
            <a:off x="1547664" y="487693"/>
            <a:ext cx="7056784"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ALTYAPI VE KENTSEL DÖNÜŞÜM ÇALIŞMALARI</a:t>
            </a:r>
          </a:p>
        </p:txBody>
      </p:sp>
      <p:sp>
        <p:nvSpPr>
          <p:cNvPr id="16" name="6 Metin kutusu">
            <a:extLst>
              <a:ext uri="{FF2B5EF4-FFF2-40B4-BE49-F238E27FC236}">
                <a16:creationId xmlns:a16="http://schemas.microsoft.com/office/drawing/2014/main" id="{B27A14BF-CE66-466A-B22E-200CA2DCDF8B}"/>
              </a:ext>
            </a:extLst>
          </p:cNvPr>
          <p:cNvSpPr txBox="1"/>
          <p:nvPr/>
        </p:nvSpPr>
        <p:spPr>
          <a:xfrm>
            <a:off x="2555776" y="5524074"/>
            <a:ext cx="6264697" cy="1384995"/>
          </a:xfrm>
          <a:prstGeom prst="rect">
            <a:avLst/>
          </a:prstGeom>
          <a:noFill/>
        </p:spPr>
        <p:txBody>
          <a:bodyPr wrap="square" rtlCol="0">
            <a:spAutoFit/>
          </a:bodyPr>
          <a:lstStyle/>
          <a:p>
            <a:pPr algn="just"/>
            <a:r>
              <a:rPr lang="tr-TR" sz="2400" dirty="0"/>
              <a:t>     </a:t>
            </a:r>
            <a:r>
              <a:rPr lang="tr-TR" sz="2000" dirty="0"/>
              <a:t>6306 sayılı Afet Riskli Altındaki Alanların Dönüştürülmesi Hakkındaki Kanun kapsamında </a:t>
            </a:r>
            <a:r>
              <a:rPr lang="tr-TR" sz="2000" b="1" dirty="0"/>
              <a:t>2021 yılında 91 yapı riskli olarak tespit edilmiş, </a:t>
            </a:r>
            <a:r>
              <a:rPr lang="tr-TR" sz="2000" b="1" dirty="0" smtClean="0"/>
              <a:t>1.250 </a:t>
            </a:r>
            <a:r>
              <a:rPr lang="tr-TR" sz="2000" b="1" dirty="0"/>
              <a:t>yapı yıkılmıştır.</a:t>
            </a:r>
          </a:p>
        </p:txBody>
      </p:sp>
      <p:graphicFrame>
        <p:nvGraphicFramePr>
          <p:cNvPr id="17" name="Table 3">
            <a:extLst>
              <a:ext uri="{FF2B5EF4-FFF2-40B4-BE49-F238E27FC236}">
                <a16:creationId xmlns:a16="http://schemas.microsoft.com/office/drawing/2014/main" id="{BCD589A8-AFD9-49AF-95E9-C7AC7D99E5F7}"/>
              </a:ext>
            </a:extLst>
          </p:cNvPr>
          <p:cNvGraphicFramePr>
            <a:graphicFrameLocks noGrp="1"/>
          </p:cNvGraphicFramePr>
          <p:nvPr>
            <p:extLst>
              <p:ext uri="{D42A27DB-BD31-4B8C-83A1-F6EECF244321}">
                <p14:modId xmlns:p14="http://schemas.microsoft.com/office/powerpoint/2010/main" val="3945321426"/>
              </p:ext>
            </p:extLst>
          </p:nvPr>
        </p:nvGraphicFramePr>
        <p:xfrm>
          <a:off x="2699792" y="1394186"/>
          <a:ext cx="6120681" cy="4102648"/>
        </p:xfrm>
        <a:graphic>
          <a:graphicData uri="http://schemas.openxmlformats.org/drawingml/2006/table">
            <a:tbl>
              <a:tblPr firstRow="1" bandRow="1">
                <a:tableStyleId>{21E4AEA4-8DFA-4A89-87EB-49C32662AFE0}</a:tableStyleId>
              </a:tblPr>
              <a:tblGrid>
                <a:gridCol w="1311575">
                  <a:extLst>
                    <a:ext uri="{9D8B030D-6E8A-4147-A177-3AD203B41FA5}">
                      <a16:colId xmlns:a16="http://schemas.microsoft.com/office/drawing/2014/main" val="20000"/>
                    </a:ext>
                  </a:extLst>
                </a:gridCol>
                <a:gridCol w="1020112">
                  <a:extLst>
                    <a:ext uri="{9D8B030D-6E8A-4147-A177-3AD203B41FA5}">
                      <a16:colId xmlns:a16="http://schemas.microsoft.com/office/drawing/2014/main" val="20001"/>
                    </a:ext>
                  </a:extLst>
                </a:gridCol>
                <a:gridCol w="1384441">
                  <a:extLst>
                    <a:ext uri="{9D8B030D-6E8A-4147-A177-3AD203B41FA5}">
                      <a16:colId xmlns:a16="http://schemas.microsoft.com/office/drawing/2014/main" val="20002"/>
                    </a:ext>
                  </a:extLst>
                </a:gridCol>
                <a:gridCol w="947247">
                  <a:extLst>
                    <a:ext uri="{9D8B030D-6E8A-4147-A177-3AD203B41FA5}">
                      <a16:colId xmlns:a16="http://schemas.microsoft.com/office/drawing/2014/main" val="20003"/>
                    </a:ext>
                  </a:extLst>
                </a:gridCol>
                <a:gridCol w="1457306">
                  <a:extLst>
                    <a:ext uri="{9D8B030D-6E8A-4147-A177-3AD203B41FA5}">
                      <a16:colId xmlns:a16="http://schemas.microsoft.com/office/drawing/2014/main" val="20004"/>
                    </a:ext>
                  </a:extLst>
                </a:gridCol>
              </a:tblGrid>
              <a:tr h="491101">
                <a:tc gridSpan="5">
                  <a:txBody>
                    <a:bodyPr/>
                    <a:lstStyle/>
                    <a:p>
                      <a:pPr algn="ctr">
                        <a:lnSpc>
                          <a:spcPct val="115000"/>
                        </a:lnSpc>
                        <a:spcAft>
                          <a:spcPts val="0"/>
                        </a:spcAft>
                      </a:pPr>
                      <a:r>
                        <a:rPr lang="tr-TR" sz="2400" dirty="0">
                          <a:solidFill>
                            <a:schemeClr val="bg1"/>
                          </a:solidFill>
                          <a:effectLst/>
                        </a:rPr>
                        <a:t>TESPİT EDİLEN RİSKLİ YAPILAR</a:t>
                      </a:r>
                      <a:endParaRPr lang="tr-TR" sz="2400" dirty="0">
                        <a:solidFill>
                          <a:schemeClr val="bg1"/>
                        </a:solidFill>
                        <a:effectLst/>
                        <a:latin typeface="+mj-lt"/>
                        <a:ea typeface="Times New Roman"/>
                        <a:cs typeface="Times New Roman"/>
                      </a:endParaRPr>
                    </a:p>
                  </a:txBody>
                  <a:tcPr marL="44450" marR="44450" marT="0" marB="0" anchor="ctr"/>
                </a:tc>
                <a:tc hMerge="1">
                  <a:txBody>
                    <a:bodyPr/>
                    <a:lstStyle/>
                    <a:p>
                      <a:pPr algn="ctr">
                        <a:lnSpc>
                          <a:spcPct val="115000"/>
                        </a:lnSpc>
                        <a:spcAft>
                          <a:spcPts val="0"/>
                        </a:spcAft>
                      </a:pPr>
                      <a:endParaRPr lang="tr-TR" sz="2400" dirty="0">
                        <a:solidFill>
                          <a:schemeClr val="bg1"/>
                        </a:solidFill>
                        <a:effectLst/>
                        <a:latin typeface="+mj-lt"/>
                        <a:ea typeface="Times New Roman"/>
                        <a:cs typeface="Times New Roman"/>
                      </a:endParaRPr>
                    </a:p>
                  </a:txBody>
                  <a:tcPr marL="44450" marR="44450" marT="0" marB="0" anchor="ctr"/>
                </a:tc>
                <a:tc hMerge="1">
                  <a:txBody>
                    <a:bodyPr/>
                    <a:lstStyle/>
                    <a:p>
                      <a:pPr algn="ctr">
                        <a:lnSpc>
                          <a:spcPct val="115000"/>
                        </a:lnSpc>
                        <a:spcAft>
                          <a:spcPts val="0"/>
                        </a:spcAft>
                      </a:pPr>
                      <a:endParaRPr lang="tr-TR" sz="2400" dirty="0">
                        <a:solidFill>
                          <a:schemeClr val="bg1"/>
                        </a:solidFill>
                        <a:effectLst/>
                        <a:latin typeface="+mj-lt"/>
                        <a:ea typeface="Times New Roman"/>
                        <a:cs typeface="Times New Roman"/>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32688">
                <a:tc>
                  <a:txBody>
                    <a:bodyPr/>
                    <a:lstStyle/>
                    <a:p>
                      <a:pPr algn="ctr">
                        <a:lnSpc>
                          <a:spcPct val="115000"/>
                        </a:lnSpc>
                        <a:spcAft>
                          <a:spcPts val="0"/>
                        </a:spcAft>
                      </a:pP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YAPI</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KONUT</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İŞYERİ</a:t>
                      </a:r>
                      <a:endParaRPr lang="tr-TR" sz="1600" b="1" dirty="0">
                        <a:solidFill>
                          <a:schemeClr val="tx1"/>
                        </a:solidFill>
                        <a:effectLst/>
                        <a:latin typeface="+mn-lt"/>
                        <a:ea typeface="Times New Roman"/>
                        <a:cs typeface="Times New Roman"/>
                      </a:endParaRPr>
                    </a:p>
                  </a:txBody>
                  <a:tcPr marL="44450" marR="44450" marT="0" marB="0" anchor="ctr"/>
                </a:tc>
                <a:tc>
                  <a:txBody>
                    <a:bodyPr/>
                    <a:lstStyle/>
                    <a:p>
                      <a:pPr algn="ctr">
                        <a:lnSpc>
                          <a:spcPct val="115000"/>
                        </a:lnSpc>
                        <a:spcAft>
                          <a:spcPts val="0"/>
                        </a:spcAft>
                      </a:pPr>
                      <a:r>
                        <a:rPr lang="tr-TR" sz="1600" b="1" dirty="0">
                          <a:solidFill>
                            <a:schemeClr val="tx1"/>
                          </a:solidFill>
                          <a:effectLst/>
                          <a:latin typeface="+mn-lt"/>
                        </a:rPr>
                        <a:t>BAĞIMSIZ BİRİM</a:t>
                      </a:r>
                      <a:endParaRPr lang="tr-TR" sz="1600" b="1" dirty="0">
                        <a:solidFill>
                          <a:schemeClr val="tx1"/>
                        </a:solidFill>
                        <a:effectLst/>
                        <a:latin typeface="+mn-lt"/>
                        <a:ea typeface="Times New Roman"/>
                        <a:cs typeface="Times New Roman"/>
                      </a:endParaRPr>
                    </a:p>
                  </a:txBody>
                  <a:tcPr marL="44450" marR="44450" marT="0" marB="0" anchor="ctr"/>
                </a:tc>
                <a:extLst>
                  <a:ext uri="{0D108BD9-81ED-4DB2-BD59-A6C34878D82A}">
                    <a16:rowId xmlns:a16="http://schemas.microsoft.com/office/drawing/2014/main" val="10001"/>
                  </a:ext>
                </a:extLst>
              </a:tr>
              <a:tr h="507218">
                <a:tc>
                  <a:txBody>
                    <a:bodyPr/>
                    <a:lstStyle/>
                    <a:p>
                      <a:pPr algn="ctr">
                        <a:lnSpc>
                          <a:spcPct val="115000"/>
                        </a:lnSpc>
                        <a:spcAft>
                          <a:spcPts val="0"/>
                        </a:spcAft>
                      </a:pPr>
                      <a:r>
                        <a:rPr lang="tr-TR" sz="1600" b="1" dirty="0">
                          <a:effectLst/>
                          <a:latin typeface="+mn-lt"/>
                        </a:rPr>
                        <a:t>2011-2015</a:t>
                      </a:r>
                    </a:p>
                    <a:p>
                      <a:pPr algn="ctr">
                        <a:lnSpc>
                          <a:spcPct val="115000"/>
                        </a:lnSpc>
                        <a:spcAft>
                          <a:spcPts val="0"/>
                        </a:spcAft>
                      </a:pPr>
                      <a:r>
                        <a:rPr lang="tr-TR" sz="1600" b="1" dirty="0">
                          <a:effectLst/>
                          <a:latin typeface="+mn-lt"/>
                        </a:rPr>
                        <a:t>TOPLAM</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9.152</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15.203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929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16.132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2"/>
                  </a:ext>
                </a:extLst>
              </a:tr>
              <a:tr h="41339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a:effectLst/>
                          <a:latin typeface="+mn-lt"/>
                        </a:rPr>
                        <a:t>2016</a:t>
                      </a:r>
                      <a:r>
                        <a:rPr lang="tr-TR" sz="1600" b="1" baseline="0" dirty="0">
                          <a:effectLst/>
                          <a:latin typeface="+mn-lt"/>
                        </a:rPr>
                        <a:t> YILI</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a:solidFill>
                            <a:srgbClr val="000000"/>
                          </a:solidFill>
                          <a:effectLst/>
                          <a:latin typeface="+mn-lt"/>
                        </a:rPr>
                        <a:t>3.241</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5.473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a:solidFill>
                            <a:srgbClr val="000000"/>
                          </a:solidFill>
                          <a:effectLst/>
                          <a:latin typeface="+mn-lt"/>
                        </a:rPr>
                        <a:t>229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kern="1200" dirty="0">
                          <a:solidFill>
                            <a:srgbClr val="000000"/>
                          </a:solidFill>
                          <a:effectLst/>
                          <a:latin typeface="+mn-lt"/>
                        </a:rPr>
                        <a:t>5.702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3"/>
                  </a:ext>
                </a:extLst>
              </a:tr>
              <a:tr h="41339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a:effectLst/>
                          <a:latin typeface="+mn-lt"/>
                        </a:rPr>
                        <a:t>2017 YILI</a:t>
                      </a:r>
                      <a:r>
                        <a:rPr lang="tr-TR" sz="1600" b="1" baseline="0" dirty="0">
                          <a:effectLst/>
                          <a:latin typeface="+mn-lt"/>
                        </a:rPr>
                        <a:t> </a:t>
                      </a:r>
                      <a:endParaRPr lang="tr-TR" sz="1600" b="1" baseline="0"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2.389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4.160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366</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4.526</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4"/>
                  </a:ext>
                </a:extLst>
              </a:tr>
              <a:tr h="41339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a:effectLst/>
                          <a:latin typeface="+mn-lt"/>
                        </a:rPr>
                        <a:t>2018 YILI</a:t>
                      </a:r>
                      <a:r>
                        <a:rPr lang="tr-TR" sz="1600" b="1" baseline="0" dirty="0">
                          <a:effectLst/>
                          <a:latin typeface="+mn-lt"/>
                        </a:rPr>
                        <a:t> </a:t>
                      </a:r>
                      <a:endParaRPr lang="tr-TR" sz="1600" b="1" baseline="0"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1.970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3.149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150</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3.299</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397628480"/>
                  </a:ext>
                </a:extLst>
              </a:tr>
              <a:tr h="41339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r-TR" sz="1600" b="1" dirty="0">
                          <a:effectLst/>
                          <a:latin typeface="+mn-lt"/>
                        </a:rPr>
                        <a:t>2019</a:t>
                      </a:r>
                      <a:r>
                        <a:rPr lang="tr-TR" sz="1600" b="1" baseline="0" dirty="0">
                          <a:effectLst/>
                          <a:latin typeface="+mn-lt"/>
                        </a:rPr>
                        <a:t> YILI </a:t>
                      </a:r>
                      <a:endParaRPr lang="tr-TR" sz="1600" b="1" baseline="0"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1.734</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2.666</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solidFill>
                            <a:schemeClr val="tx1"/>
                          </a:solidFill>
                          <a:effectLst/>
                          <a:latin typeface="+mn-lt"/>
                        </a:rPr>
                        <a:t>81</a:t>
                      </a:r>
                      <a:endParaRPr lang="tr-TR" sz="1600" b="1" dirty="0">
                        <a:solidFill>
                          <a:schemeClr val="tx1"/>
                        </a:solidFill>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2.747</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10005"/>
                  </a:ext>
                </a:extLst>
              </a:tr>
              <a:tr h="413393">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600" b="1" dirty="0">
                          <a:effectLst/>
                          <a:latin typeface="+mn-lt"/>
                        </a:rPr>
                        <a:t>2020</a:t>
                      </a:r>
                      <a:r>
                        <a:rPr lang="tr-TR" sz="1600" b="1" baseline="0" dirty="0">
                          <a:effectLst/>
                          <a:latin typeface="+mn-lt"/>
                        </a:rPr>
                        <a:t> YILI </a:t>
                      </a:r>
                      <a:endParaRPr lang="tr-TR" sz="1600" b="1" baseline="0"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1.827</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2.799</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solidFill>
                            <a:schemeClr val="tx1"/>
                          </a:solidFill>
                          <a:effectLst/>
                          <a:latin typeface="+mn-lt"/>
                        </a:rPr>
                        <a:t>83</a:t>
                      </a:r>
                      <a:endParaRPr lang="tr-TR" sz="1600" b="1" dirty="0">
                        <a:solidFill>
                          <a:schemeClr val="tx1"/>
                        </a:solidFill>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2.882</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3687132785"/>
                  </a:ext>
                </a:extLst>
              </a:tr>
              <a:tr h="413393">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600" b="1" dirty="0">
                          <a:effectLst/>
                          <a:latin typeface="+mn-lt"/>
                        </a:rPr>
                        <a:t>2021</a:t>
                      </a:r>
                      <a:r>
                        <a:rPr lang="tr-TR" sz="1600" b="1" baseline="0" dirty="0">
                          <a:effectLst/>
                          <a:latin typeface="+mn-lt"/>
                        </a:rPr>
                        <a:t> YILI </a:t>
                      </a:r>
                      <a:endParaRPr lang="tr-TR" sz="1600" b="1" baseline="0"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91</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113</a:t>
                      </a:r>
                      <a:endParaRPr lang="tr-TR" sz="1600" b="1" dirty="0">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solidFill>
                            <a:schemeClr val="tx1"/>
                          </a:solidFill>
                          <a:effectLst/>
                          <a:latin typeface="+mn-lt"/>
                        </a:rPr>
                        <a:t>12</a:t>
                      </a:r>
                      <a:endParaRPr lang="tr-TR" sz="1600" b="1" dirty="0">
                        <a:solidFill>
                          <a:schemeClr val="tx1"/>
                        </a:solidFill>
                        <a:effectLst/>
                        <a:latin typeface="+mn-lt"/>
                        <a:ea typeface="Calibri"/>
                        <a:cs typeface="Times New Roman"/>
                      </a:endParaRPr>
                    </a:p>
                  </a:txBody>
                  <a:tcPr marL="44450" marR="44450" marT="9525" marB="0" anchor="ctr"/>
                </a:tc>
                <a:tc>
                  <a:txBody>
                    <a:bodyPr/>
                    <a:lstStyle/>
                    <a:p>
                      <a:pPr algn="ctr">
                        <a:lnSpc>
                          <a:spcPct val="115000"/>
                        </a:lnSpc>
                        <a:spcAft>
                          <a:spcPts val="0"/>
                        </a:spcAft>
                      </a:pPr>
                      <a:r>
                        <a:rPr lang="tr-TR" sz="1600" b="1" dirty="0">
                          <a:effectLst/>
                          <a:latin typeface="+mn-lt"/>
                        </a:rPr>
                        <a:t>125</a:t>
                      </a:r>
                      <a:endParaRPr lang="tr-TR" sz="1600" b="1" dirty="0">
                        <a:effectLst/>
                        <a:latin typeface="+mn-lt"/>
                        <a:ea typeface="Calibri"/>
                        <a:cs typeface="Times New Roman"/>
                      </a:endParaRPr>
                    </a:p>
                  </a:txBody>
                  <a:tcPr marL="44450" marR="44450" marT="9525" marB="0" anchor="ctr"/>
                </a:tc>
                <a:extLst>
                  <a:ext uri="{0D108BD9-81ED-4DB2-BD59-A6C34878D82A}">
                    <a16:rowId xmlns:a16="http://schemas.microsoft.com/office/drawing/2014/main" val="936419249"/>
                  </a:ext>
                </a:extLst>
              </a:tr>
            </a:tbl>
          </a:graphicData>
        </a:graphic>
      </p:graphicFrame>
      <p:pic>
        <p:nvPicPr>
          <p:cNvPr id="9" name="Resim 8">
            <a:extLst>
              <a:ext uri="{FF2B5EF4-FFF2-40B4-BE49-F238E27FC236}">
                <a16:creationId xmlns:a16="http://schemas.microsoft.com/office/drawing/2014/main" id="{ADB53369-2FFD-4B1F-A683-74AD3E95CA02}"/>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0" y="1678834"/>
            <a:ext cx="2713314" cy="2246878"/>
          </a:xfrm>
          <a:prstGeom prst="ellipse">
            <a:avLst/>
          </a:prstGeom>
          <a:ln>
            <a:noFill/>
          </a:ln>
          <a:effectLst>
            <a:softEdge rad="112500"/>
          </a:effectLst>
        </p:spPr>
      </p:pic>
      <p:pic>
        <p:nvPicPr>
          <p:cNvPr id="10" name="Resim 2" descr="http://www.csb.gov.tr/db/ankara/editordosya/IMG_1549-2(1).jpg">
            <a:extLst>
              <a:ext uri="{FF2B5EF4-FFF2-40B4-BE49-F238E27FC236}">
                <a16:creationId xmlns:a16="http://schemas.microsoft.com/office/drawing/2014/main" id="{4B1137C8-C124-4CBB-9C54-D7C443286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56" y="3925712"/>
            <a:ext cx="2600037" cy="24445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20463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2">
            <a:extLst>
              <a:ext uri="{FF2B5EF4-FFF2-40B4-BE49-F238E27FC236}">
                <a16:creationId xmlns:a16="http://schemas.microsoft.com/office/drawing/2014/main" id="{D7BC9216-3D12-47BA-8ED0-4FC2808CE295}"/>
              </a:ext>
            </a:extLst>
          </p:cNvPr>
          <p:cNvSpPr txBox="1">
            <a:spLocks/>
          </p:cNvSpPr>
          <p:nvPr/>
        </p:nvSpPr>
        <p:spPr>
          <a:xfrm>
            <a:off x="1547664" y="487693"/>
            <a:ext cx="7056784"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ALTYAPI VE KENTSEL DÖNÜŞÜM ÇALIŞMALARI</a:t>
            </a:r>
          </a:p>
        </p:txBody>
      </p:sp>
      <p:graphicFrame>
        <p:nvGraphicFramePr>
          <p:cNvPr id="2" name="Tablo 2">
            <a:extLst>
              <a:ext uri="{FF2B5EF4-FFF2-40B4-BE49-F238E27FC236}">
                <a16:creationId xmlns:a16="http://schemas.microsoft.com/office/drawing/2014/main" id="{3BAF1E90-2E2E-47B9-9504-D0EA44F79E10}"/>
              </a:ext>
            </a:extLst>
          </p:cNvPr>
          <p:cNvGraphicFramePr>
            <a:graphicFrameLocks noGrp="1"/>
          </p:cNvGraphicFramePr>
          <p:nvPr>
            <p:extLst>
              <p:ext uri="{D42A27DB-BD31-4B8C-83A1-F6EECF244321}">
                <p14:modId xmlns:p14="http://schemas.microsoft.com/office/powerpoint/2010/main" val="2014020006"/>
              </p:ext>
            </p:extLst>
          </p:nvPr>
        </p:nvGraphicFramePr>
        <p:xfrm>
          <a:off x="4860032" y="1456876"/>
          <a:ext cx="2543944" cy="3224167"/>
        </p:xfrm>
        <a:graphic>
          <a:graphicData uri="http://schemas.openxmlformats.org/drawingml/2006/table">
            <a:tbl>
              <a:tblPr firstRow="1" bandRow="1">
                <a:tableStyleId>{21E4AEA4-8DFA-4A89-87EB-49C32662AFE0}</a:tableStyleId>
              </a:tblPr>
              <a:tblGrid>
                <a:gridCol w="1031776">
                  <a:extLst>
                    <a:ext uri="{9D8B030D-6E8A-4147-A177-3AD203B41FA5}">
                      <a16:colId xmlns:a16="http://schemas.microsoft.com/office/drawing/2014/main" val="2348215544"/>
                    </a:ext>
                  </a:extLst>
                </a:gridCol>
                <a:gridCol w="1512168">
                  <a:extLst>
                    <a:ext uri="{9D8B030D-6E8A-4147-A177-3AD203B41FA5}">
                      <a16:colId xmlns:a16="http://schemas.microsoft.com/office/drawing/2014/main" val="1600051656"/>
                    </a:ext>
                  </a:extLst>
                </a:gridCol>
              </a:tblGrid>
              <a:tr h="66384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a:effectLst>
                            <a:outerShdw blurRad="38100" dist="38100" dir="2700000" algn="tl">
                              <a:srgbClr val="000000">
                                <a:alpha val="43137"/>
                              </a:srgbClr>
                            </a:outerShdw>
                          </a:effectLst>
                        </a:rPr>
                        <a:t>KİRA YARDIMI </a:t>
                      </a:r>
                      <a:r>
                        <a:rPr lang="tr-TR" sz="1800" b="1" kern="1200" dirty="0">
                          <a:solidFill>
                            <a:schemeClr val="lt1"/>
                          </a:solidFill>
                          <a:effectLst>
                            <a:outerShdw blurRad="38100" dist="38100" dir="2700000" algn="tl">
                              <a:srgbClr val="000000">
                                <a:alpha val="43137"/>
                              </a:srgbClr>
                            </a:outerShdw>
                          </a:effectLst>
                        </a:rPr>
                        <a:t>ÖDENEN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1" kern="1200" dirty="0">
                          <a:solidFill>
                            <a:schemeClr val="lt1"/>
                          </a:solidFill>
                          <a:effectLst>
                            <a:outerShdw blurRad="38100" dist="38100" dir="2700000" algn="tl">
                              <a:srgbClr val="000000">
                                <a:alpha val="43137"/>
                              </a:srgbClr>
                            </a:outerShdw>
                          </a:effectLst>
                        </a:rPr>
                        <a:t>TOPLAM MALİK SAYISI</a:t>
                      </a:r>
                      <a:endParaRPr lang="tr-TR" sz="1800" b="1" kern="1200" dirty="0">
                        <a:solidFill>
                          <a:schemeClr val="lt1"/>
                        </a:solidFill>
                        <a:effectLst>
                          <a:outerShdw blurRad="38100" dist="38100" dir="2700000" algn="tl">
                            <a:srgbClr val="000000">
                              <a:alpha val="43137"/>
                            </a:srgbClr>
                          </a:outerShdw>
                        </a:effectLst>
                        <a:latin typeface="+mn-lt"/>
                        <a:ea typeface="+mn-ea"/>
                        <a:cs typeface="+mn-cs"/>
                      </a:endParaRPr>
                    </a:p>
                  </a:txBody>
                  <a:tcPr/>
                </a:tc>
                <a:tc hMerge="1">
                  <a:txBody>
                    <a:bodyPr/>
                    <a:lstStyle/>
                    <a:p>
                      <a:endParaRPr lang="tr-TR" dirty="0"/>
                    </a:p>
                  </a:txBody>
                  <a:tcPr/>
                </a:tc>
                <a:extLst>
                  <a:ext uri="{0D108BD9-81ED-4DB2-BD59-A6C34878D82A}">
                    <a16:rowId xmlns:a16="http://schemas.microsoft.com/office/drawing/2014/main" val="2832784803"/>
                  </a:ext>
                </a:extLst>
              </a:tr>
              <a:tr h="357911">
                <a:tc>
                  <a:txBody>
                    <a:bodyPr/>
                    <a:lstStyle/>
                    <a:p>
                      <a:pPr algn="ctr">
                        <a:spcAft>
                          <a:spcPts val="1200"/>
                        </a:spcAft>
                      </a:pPr>
                      <a:r>
                        <a:rPr lang="tr-TR" sz="1800" b="0" kern="1200" dirty="0">
                          <a:solidFill>
                            <a:schemeClr val="tx1"/>
                          </a:solidFill>
                        </a:rPr>
                        <a:t>2014</a:t>
                      </a:r>
                      <a:endParaRPr lang="tr-TR" sz="1800" b="0" kern="1200" dirty="0">
                        <a:solidFill>
                          <a:schemeClr val="tx1"/>
                        </a:solidFill>
                        <a:latin typeface="+mn-lt"/>
                        <a:ea typeface="+mn-ea"/>
                        <a:cs typeface="+mn-cs"/>
                      </a:endParaRPr>
                    </a:p>
                  </a:txBody>
                  <a:tcPr/>
                </a:tc>
                <a:tc>
                  <a:txBody>
                    <a:bodyPr/>
                    <a:lstStyle/>
                    <a:p>
                      <a:pPr algn="ctr"/>
                      <a:r>
                        <a:rPr lang="tr-TR" sz="1800" b="0" kern="1200" dirty="0">
                          <a:solidFill>
                            <a:schemeClr val="tx1"/>
                          </a:solidFill>
                        </a:rPr>
                        <a:t>3.816</a:t>
                      </a:r>
                      <a:endParaRPr lang="tr-TR" b="0" dirty="0"/>
                    </a:p>
                  </a:txBody>
                  <a:tcPr/>
                </a:tc>
                <a:extLst>
                  <a:ext uri="{0D108BD9-81ED-4DB2-BD59-A6C34878D82A}">
                    <a16:rowId xmlns:a16="http://schemas.microsoft.com/office/drawing/2014/main" val="3154359701"/>
                  </a:ext>
                </a:extLst>
              </a:tr>
              <a:tr h="3579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rPr>
                        <a:t>2015</a:t>
                      </a:r>
                      <a:endParaRPr lang="tr-TR" sz="1800" b="0" kern="1200" dirty="0">
                        <a:solidFill>
                          <a:schemeClr val="tx1"/>
                        </a:solidFill>
                        <a:latin typeface="+mn-lt"/>
                        <a:ea typeface="+mn-ea"/>
                        <a:cs typeface="+mn-cs"/>
                      </a:endParaRPr>
                    </a:p>
                  </a:txBody>
                  <a:tcPr/>
                </a:tc>
                <a:tc>
                  <a:txBody>
                    <a:bodyPr/>
                    <a:lstStyle/>
                    <a:p>
                      <a:pPr algn="ctr"/>
                      <a:r>
                        <a:rPr lang="tr-TR" sz="1800" b="0" kern="1200" dirty="0">
                          <a:solidFill>
                            <a:schemeClr val="tx1"/>
                          </a:solidFill>
                        </a:rPr>
                        <a:t>3.507</a:t>
                      </a:r>
                      <a:endParaRPr lang="tr-TR" b="0" dirty="0"/>
                    </a:p>
                  </a:txBody>
                  <a:tcPr/>
                </a:tc>
                <a:extLst>
                  <a:ext uri="{0D108BD9-81ED-4DB2-BD59-A6C34878D82A}">
                    <a16:rowId xmlns:a16="http://schemas.microsoft.com/office/drawing/2014/main" val="1633548954"/>
                  </a:ext>
                </a:extLst>
              </a:tr>
              <a:tr h="357911">
                <a:tc>
                  <a:txBody>
                    <a:bodyPr/>
                    <a:lstStyle/>
                    <a:p>
                      <a:pPr algn="ctr">
                        <a:spcAft>
                          <a:spcPts val="1200"/>
                        </a:spcAft>
                      </a:pPr>
                      <a:r>
                        <a:rPr lang="tr-TR" sz="1800" b="0" dirty="0">
                          <a:solidFill>
                            <a:schemeClr val="tx1"/>
                          </a:solidFill>
                        </a:rPr>
                        <a:t>2016</a:t>
                      </a:r>
                    </a:p>
                  </a:txBody>
                  <a:tcPr/>
                </a:tc>
                <a:tc>
                  <a:txBody>
                    <a:bodyPr/>
                    <a:lstStyle/>
                    <a:p>
                      <a:pPr algn="ctr"/>
                      <a:r>
                        <a:rPr lang="tr-TR" sz="1800" b="0" dirty="0">
                          <a:solidFill>
                            <a:schemeClr val="tx1"/>
                          </a:solidFill>
                        </a:rPr>
                        <a:t>4.158</a:t>
                      </a:r>
                      <a:endParaRPr lang="tr-TR" b="0" dirty="0"/>
                    </a:p>
                  </a:txBody>
                  <a:tcPr/>
                </a:tc>
                <a:extLst>
                  <a:ext uri="{0D108BD9-81ED-4DB2-BD59-A6C34878D82A}">
                    <a16:rowId xmlns:a16="http://schemas.microsoft.com/office/drawing/2014/main" val="3942358070"/>
                  </a:ext>
                </a:extLst>
              </a:tr>
              <a:tr h="357911">
                <a:tc>
                  <a:txBody>
                    <a:bodyPr/>
                    <a:lstStyle/>
                    <a:p>
                      <a:pPr algn="ctr">
                        <a:spcAft>
                          <a:spcPts val="1200"/>
                        </a:spcAft>
                      </a:pPr>
                      <a:r>
                        <a:rPr lang="tr-TR" sz="1800" b="0" dirty="0">
                          <a:solidFill>
                            <a:schemeClr val="tx1"/>
                          </a:solidFill>
                        </a:rPr>
                        <a:t>2017</a:t>
                      </a:r>
                    </a:p>
                  </a:txBody>
                  <a:tcPr/>
                </a:tc>
                <a:tc>
                  <a:txBody>
                    <a:bodyPr/>
                    <a:lstStyle/>
                    <a:p>
                      <a:pPr algn="ctr"/>
                      <a:r>
                        <a:rPr lang="tr-TR" sz="1800" b="0" dirty="0">
                          <a:solidFill>
                            <a:schemeClr val="tx1"/>
                          </a:solidFill>
                        </a:rPr>
                        <a:t>5.280</a:t>
                      </a:r>
                      <a:endParaRPr lang="tr-TR" b="0" dirty="0"/>
                    </a:p>
                  </a:txBody>
                  <a:tcPr/>
                </a:tc>
                <a:extLst>
                  <a:ext uri="{0D108BD9-81ED-4DB2-BD59-A6C34878D82A}">
                    <a16:rowId xmlns:a16="http://schemas.microsoft.com/office/drawing/2014/main" val="3686957510"/>
                  </a:ext>
                </a:extLst>
              </a:tr>
              <a:tr h="357911">
                <a:tc>
                  <a:txBody>
                    <a:bodyPr/>
                    <a:lstStyle/>
                    <a:p>
                      <a:pPr algn="ctr">
                        <a:spcAft>
                          <a:spcPts val="1200"/>
                        </a:spcAft>
                      </a:pPr>
                      <a:r>
                        <a:rPr lang="tr-TR" sz="1800" b="0" dirty="0">
                          <a:solidFill>
                            <a:schemeClr val="tx1"/>
                          </a:solidFill>
                        </a:rPr>
                        <a:t>2018</a:t>
                      </a:r>
                    </a:p>
                  </a:txBody>
                  <a:tcPr/>
                </a:tc>
                <a:tc>
                  <a:txBody>
                    <a:bodyPr/>
                    <a:lstStyle/>
                    <a:p>
                      <a:pPr algn="ctr"/>
                      <a:r>
                        <a:rPr lang="tr-TR" sz="1800" b="0" dirty="0">
                          <a:solidFill>
                            <a:schemeClr val="tx1"/>
                          </a:solidFill>
                        </a:rPr>
                        <a:t>4.250</a:t>
                      </a:r>
                      <a:endParaRPr lang="tr-TR" b="0" dirty="0"/>
                    </a:p>
                  </a:txBody>
                  <a:tcPr/>
                </a:tc>
                <a:extLst>
                  <a:ext uri="{0D108BD9-81ED-4DB2-BD59-A6C34878D82A}">
                    <a16:rowId xmlns:a16="http://schemas.microsoft.com/office/drawing/2014/main" val="536022786"/>
                  </a:ext>
                </a:extLst>
              </a:tr>
              <a:tr h="357911">
                <a:tc>
                  <a:txBody>
                    <a:bodyPr/>
                    <a:lstStyle/>
                    <a:p>
                      <a:pPr algn="ctr">
                        <a:spcAft>
                          <a:spcPts val="1200"/>
                        </a:spcAft>
                      </a:pPr>
                      <a:r>
                        <a:rPr lang="tr-TR" sz="1800" b="0" dirty="0">
                          <a:solidFill>
                            <a:schemeClr val="tx1"/>
                          </a:solidFill>
                        </a:rPr>
                        <a:t>2019</a:t>
                      </a:r>
                    </a:p>
                  </a:txBody>
                  <a:tcPr/>
                </a:tc>
                <a:tc>
                  <a:txBody>
                    <a:bodyPr/>
                    <a:lstStyle/>
                    <a:p>
                      <a:pPr algn="ctr"/>
                      <a:r>
                        <a:rPr lang="tr-TR" sz="1800" b="0" dirty="0">
                          <a:solidFill>
                            <a:schemeClr val="tx1"/>
                          </a:solidFill>
                        </a:rPr>
                        <a:t>4.193</a:t>
                      </a:r>
                      <a:endParaRPr lang="tr-TR" b="0" dirty="0"/>
                    </a:p>
                  </a:txBody>
                  <a:tcPr/>
                </a:tc>
                <a:extLst>
                  <a:ext uri="{0D108BD9-81ED-4DB2-BD59-A6C34878D82A}">
                    <a16:rowId xmlns:a16="http://schemas.microsoft.com/office/drawing/2014/main" val="2423582452"/>
                  </a:ext>
                </a:extLst>
              </a:tr>
              <a:tr h="3576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0" dirty="0">
                          <a:solidFill>
                            <a:schemeClr val="tx1"/>
                          </a:solidFill>
                        </a:rPr>
                        <a:t>2020</a:t>
                      </a:r>
                    </a:p>
                  </a:txBody>
                  <a:tcPr/>
                </a:tc>
                <a:tc>
                  <a:txBody>
                    <a:bodyPr/>
                    <a:lstStyle/>
                    <a:p>
                      <a:pPr algn="ctr"/>
                      <a:r>
                        <a:rPr lang="tr-TR" sz="1800" b="0" dirty="0">
                          <a:solidFill>
                            <a:schemeClr val="tx1"/>
                          </a:solidFill>
                        </a:rPr>
                        <a:t>4.584</a:t>
                      </a:r>
                      <a:endParaRPr lang="tr-TR" b="0" dirty="0"/>
                    </a:p>
                  </a:txBody>
                  <a:tcPr/>
                </a:tc>
                <a:extLst>
                  <a:ext uri="{0D108BD9-81ED-4DB2-BD59-A6C34878D82A}">
                    <a16:rowId xmlns:a16="http://schemas.microsoft.com/office/drawing/2014/main" val="1744841063"/>
                  </a:ext>
                </a:extLst>
              </a:tr>
            </a:tbl>
          </a:graphicData>
        </a:graphic>
      </p:graphicFrame>
      <p:sp>
        <p:nvSpPr>
          <p:cNvPr id="5" name="Metin kutusu 4">
            <a:extLst>
              <a:ext uri="{FF2B5EF4-FFF2-40B4-BE49-F238E27FC236}">
                <a16:creationId xmlns:a16="http://schemas.microsoft.com/office/drawing/2014/main" id="{7DBE33CF-7BEC-45AF-A258-ADE85CFC7DB1}"/>
              </a:ext>
            </a:extLst>
          </p:cNvPr>
          <p:cNvSpPr txBox="1"/>
          <p:nvPr/>
        </p:nvSpPr>
        <p:spPr>
          <a:xfrm>
            <a:off x="3655008" y="4765852"/>
            <a:ext cx="5280634" cy="1384995"/>
          </a:xfrm>
          <a:prstGeom prst="rect">
            <a:avLst/>
          </a:prstGeom>
          <a:noFill/>
        </p:spPr>
        <p:txBody>
          <a:bodyPr wrap="square">
            <a:spAutoFit/>
          </a:bodyPr>
          <a:lstStyle/>
          <a:p>
            <a:pPr algn="ctr">
              <a:spcAft>
                <a:spcPts val="1200"/>
              </a:spcAft>
            </a:pPr>
            <a:r>
              <a:rPr lang="tr-TR" sz="2000" dirty="0"/>
              <a:t>2021 yılında;</a:t>
            </a:r>
          </a:p>
          <a:p>
            <a:pPr algn="ctr">
              <a:spcAft>
                <a:spcPts val="1200"/>
              </a:spcAft>
            </a:pPr>
            <a:r>
              <a:rPr lang="tr-TR" sz="2400" b="1" u="sng" dirty="0"/>
              <a:t>5.000 malike  </a:t>
            </a:r>
            <a:r>
              <a:rPr lang="tr-TR" sz="2400" b="1" u="sng" dirty="0" smtClean="0"/>
              <a:t>61.591.469 </a:t>
            </a:r>
            <a:r>
              <a:rPr lang="tr-TR" sz="2400" b="1" u="sng" dirty="0"/>
              <a:t>TL </a:t>
            </a:r>
          </a:p>
          <a:p>
            <a:pPr algn="ctr">
              <a:spcAft>
                <a:spcPts val="1200"/>
              </a:spcAft>
            </a:pPr>
            <a:r>
              <a:rPr lang="tr-TR" sz="2000" dirty="0"/>
              <a:t>kira </a:t>
            </a:r>
            <a:r>
              <a:rPr lang="tr-TR" sz="2000" dirty="0" smtClean="0"/>
              <a:t>yardımı </a:t>
            </a:r>
            <a:r>
              <a:rPr lang="tr-TR" sz="2000" dirty="0"/>
              <a:t>taşınma bedeli yardımı yapılmıştır.</a:t>
            </a:r>
          </a:p>
        </p:txBody>
      </p:sp>
      <p:sp>
        <p:nvSpPr>
          <p:cNvPr id="9" name="Metin kutusu 8">
            <a:extLst>
              <a:ext uri="{FF2B5EF4-FFF2-40B4-BE49-F238E27FC236}">
                <a16:creationId xmlns:a16="http://schemas.microsoft.com/office/drawing/2014/main" id="{75E523A8-7D36-4035-8C9A-76A7F9CD98A7}"/>
              </a:ext>
            </a:extLst>
          </p:cNvPr>
          <p:cNvSpPr txBox="1"/>
          <p:nvPr/>
        </p:nvSpPr>
        <p:spPr>
          <a:xfrm>
            <a:off x="602518" y="3670983"/>
            <a:ext cx="2928602" cy="646331"/>
          </a:xfrm>
          <a:prstGeom prst="rect">
            <a:avLst/>
          </a:prstGeom>
          <a:noFill/>
        </p:spPr>
        <p:txBody>
          <a:bodyPr wrap="square">
            <a:spAutoFit/>
          </a:bodyPr>
          <a:lstStyle/>
          <a:p>
            <a:pPr algn="ctr"/>
            <a:r>
              <a:rPr lang="tr-TR" b="1" dirty="0">
                <a:solidFill>
                  <a:srgbClr val="C61616"/>
                </a:solidFill>
              </a:rPr>
              <a:t>KENTSEL DÖNÜŞÜMLE</a:t>
            </a:r>
          </a:p>
          <a:p>
            <a:pPr algn="ctr"/>
            <a:r>
              <a:rPr lang="tr-TR" b="1" dirty="0">
                <a:solidFill>
                  <a:srgbClr val="C61616"/>
                </a:solidFill>
              </a:rPr>
              <a:t>AFETLERE HAZIR TÜRKİYE</a:t>
            </a:r>
            <a:endParaRPr lang="tr-TR" b="1" dirty="0"/>
          </a:p>
        </p:txBody>
      </p:sp>
      <p:cxnSp>
        <p:nvCxnSpPr>
          <p:cNvPr id="10" name="Düz Bağlayıcı 9">
            <a:extLst>
              <a:ext uri="{FF2B5EF4-FFF2-40B4-BE49-F238E27FC236}">
                <a16:creationId xmlns:a16="http://schemas.microsoft.com/office/drawing/2014/main" id="{86405859-92A2-4036-B8E9-484D34A97AB3}"/>
              </a:ext>
            </a:extLst>
          </p:cNvPr>
          <p:cNvCxnSpPr>
            <a:cxnSpLocks/>
          </p:cNvCxnSpPr>
          <p:nvPr/>
        </p:nvCxnSpPr>
        <p:spPr>
          <a:xfrm>
            <a:off x="603005" y="4288885"/>
            <a:ext cx="292860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Düz Bağlayıcı 10">
            <a:extLst>
              <a:ext uri="{FF2B5EF4-FFF2-40B4-BE49-F238E27FC236}">
                <a16:creationId xmlns:a16="http://schemas.microsoft.com/office/drawing/2014/main" id="{6F902075-7EA2-479B-86D4-B55BA901783B}"/>
              </a:ext>
            </a:extLst>
          </p:cNvPr>
          <p:cNvCxnSpPr>
            <a:cxnSpLocks/>
          </p:cNvCxnSpPr>
          <p:nvPr/>
        </p:nvCxnSpPr>
        <p:spPr>
          <a:xfrm>
            <a:off x="603005" y="3659773"/>
            <a:ext cx="2928602" cy="0"/>
          </a:xfrm>
          <a:prstGeom prst="line">
            <a:avLst/>
          </a:prstGeom>
        </p:spPr>
        <p:style>
          <a:lnRef idx="2">
            <a:schemeClr val="accent2"/>
          </a:lnRef>
          <a:fillRef idx="0">
            <a:schemeClr val="accent2"/>
          </a:fillRef>
          <a:effectRef idx="1">
            <a:schemeClr val="accent2"/>
          </a:effectRef>
          <a:fontRef idx="minor">
            <a:schemeClr val="tx1"/>
          </a:fontRef>
        </p:style>
      </p:cxnSp>
      <p:pic>
        <p:nvPicPr>
          <p:cNvPr id="12" name="Resim 11">
            <a:extLst>
              <a:ext uri="{FF2B5EF4-FFF2-40B4-BE49-F238E27FC236}">
                <a16:creationId xmlns:a16="http://schemas.microsoft.com/office/drawing/2014/main" id="{1388D817-FBBA-4093-BDF7-1729FFCAC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 y="4277700"/>
            <a:ext cx="3324418" cy="2463668"/>
          </a:xfrm>
          <a:prstGeom prst="ellipse">
            <a:avLst/>
          </a:prstGeom>
          <a:ln>
            <a:noFill/>
          </a:ln>
          <a:effectLst>
            <a:softEdge rad="112500"/>
          </a:effectLst>
        </p:spPr>
      </p:pic>
      <p:pic>
        <p:nvPicPr>
          <p:cNvPr id="14" name="Resim 13">
            <a:extLst>
              <a:ext uri="{FF2B5EF4-FFF2-40B4-BE49-F238E27FC236}">
                <a16:creationId xmlns:a16="http://schemas.microsoft.com/office/drawing/2014/main" id="{13E057CA-08EC-4EBC-8970-1C1BBCAEA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70" y="1247028"/>
            <a:ext cx="3324418" cy="2330061"/>
          </a:xfrm>
          <a:prstGeom prst="ellipse">
            <a:avLst/>
          </a:prstGeom>
          <a:ln>
            <a:noFill/>
          </a:ln>
          <a:effectLst>
            <a:softEdge rad="112500"/>
          </a:effectLst>
        </p:spPr>
      </p:pic>
    </p:spTree>
    <p:extLst>
      <p:ext uri="{BB962C8B-B14F-4D97-AF65-F5344CB8AC3E}">
        <p14:creationId xmlns:p14="http://schemas.microsoft.com/office/powerpoint/2010/main" val="98677892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2">
            <a:extLst>
              <a:ext uri="{FF2B5EF4-FFF2-40B4-BE49-F238E27FC236}">
                <a16:creationId xmlns:a16="http://schemas.microsoft.com/office/drawing/2014/main" id="{D7BC9216-3D12-47BA-8ED0-4FC2808CE295}"/>
              </a:ext>
            </a:extLst>
          </p:cNvPr>
          <p:cNvSpPr txBox="1">
            <a:spLocks/>
          </p:cNvSpPr>
          <p:nvPr/>
        </p:nvSpPr>
        <p:spPr>
          <a:xfrm>
            <a:off x="1547664" y="487693"/>
            <a:ext cx="7056784"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ALTYAPI VE KENTSEL DÖNÜŞÜM ÇALIŞMALARI</a:t>
            </a:r>
          </a:p>
        </p:txBody>
      </p:sp>
      <p:pic>
        <p:nvPicPr>
          <p:cNvPr id="11" name="Picture 3" descr="C:\Users\veysel.ekmekci\Desktop\Video Resimleri\47.JPG">
            <a:extLst>
              <a:ext uri="{FF2B5EF4-FFF2-40B4-BE49-F238E27FC236}">
                <a16:creationId xmlns:a16="http://schemas.microsoft.com/office/drawing/2014/main" id="{9DDB8B14-E564-47B9-9E2F-8B8947160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26" y="4075270"/>
            <a:ext cx="2599728" cy="25348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Users\reside.ozcan\Documents\Fotoğraflar\a haber denetim\IMG_9732.JPG">
            <a:extLst>
              <a:ext uri="{FF2B5EF4-FFF2-40B4-BE49-F238E27FC236}">
                <a16:creationId xmlns:a16="http://schemas.microsoft.com/office/drawing/2014/main" id="{5982F5F0-C5D3-441D-B0DF-B3389F0A8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53" y="1305193"/>
            <a:ext cx="2599728" cy="26616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0" name="Tablo 2">
            <a:extLst>
              <a:ext uri="{FF2B5EF4-FFF2-40B4-BE49-F238E27FC236}">
                <a16:creationId xmlns:a16="http://schemas.microsoft.com/office/drawing/2014/main" id="{09C8BE4E-81CE-4DEB-8A95-F9BF8F4F5331}"/>
              </a:ext>
            </a:extLst>
          </p:cNvPr>
          <p:cNvGraphicFramePr>
            <a:graphicFrameLocks noGrp="1"/>
          </p:cNvGraphicFramePr>
          <p:nvPr>
            <p:extLst>
              <p:ext uri="{D42A27DB-BD31-4B8C-83A1-F6EECF244321}">
                <p14:modId xmlns:p14="http://schemas.microsoft.com/office/powerpoint/2010/main" val="3335512609"/>
              </p:ext>
            </p:extLst>
          </p:nvPr>
        </p:nvGraphicFramePr>
        <p:xfrm>
          <a:off x="3131840" y="1909712"/>
          <a:ext cx="5472608" cy="3092115"/>
        </p:xfrm>
        <a:graphic>
          <a:graphicData uri="http://schemas.openxmlformats.org/drawingml/2006/table">
            <a:tbl>
              <a:tblPr firstRow="1" bandRow="1">
                <a:tableStyleId>{21E4AEA4-8DFA-4A89-87EB-49C32662AFE0}</a:tableStyleId>
              </a:tblPr>
              <a:tblGrid>
                <a:gridCol w="4525426">
                  <a:extLst>
                    <a:ext uri="{9D8B030D-6E8A-4147-A177-3AD203B41FA5}">
                      <a16:colId xmlns:a16="http://schemas.microsoft.com/office/drawing/2014/main" val="2348215544"/>
                    </a:ext>
                  </a:extLst>
                </a:gridCol>
                <a:gridCol w="947182">
                  <a:extLst>
                    <a:ext uri="{9D8B030D-6E8A-4147-A177-3AD203B41FA5}">
                      <a16:colId xmlns:a16="http://schemas.microsoft.com/office/drawing/2014/main" val="1600051656"/>
                    </a:ext>
                  </a:extLst>
                </a:gridCol>
              </a:tblGrid>
              <a:tr h="38760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a:effectLst>
                            <a:outerShdw blurRad="38100" dist="38100" dir="2700000" algn="tl">
                              <a:srgbClr val="000000">
                                <a:alpha val="43137"/>
                              </a:srgbClr>
                            </a:outerShdw>
                          </a:effectLst>
                        </a:rPr>
                        <a:t>DENETİM SAYILARI</a:t>
                      </a:r>
                    </a:p>
                  </a:txBody>
                  <a:tcPr/>
                </a:tc>
                <a:tc hMerge="1">
                  <a:txBody>
                    <a:bodyPr/>
                    <a:lstStyle/>
                    <a:p>
                      <a:endParaRPr lang="tr-TR" dirty="0"/>
                    </a:p>
                  </a:txBody>
                  <a:tcPr/>
                </a:tc>
                <a:extLst>
                  <a:ext uri="{0D108BD9-81ED-4DB2-BD59-A6C34878D82A}">
                    <a16:rowId xmlns:a16="http://schemas.microsoft.com/office/drawing/2014/main" val="2832784803"/>
                  </a:ext>
                </a:extLst>
              </a:tr>
              <a:tr h="586922">
                <a:tc>
                  <a:txBody>
                    <a:bodyPr/>
                    <a:lstStyle/>
                    <a:p>
                      <a:pPr algn="l" fontAlgn="base">
                        <a:lnSpc>
                          <a:spcPct val="115000"/>
                        </a:lnSpc>
                        <a:spcAft>
                          <a:spcPts val="1000"/>
                        </a:spcAft>
                        <a:tabLst>
                          <a:tab pos="927100" algn="l"/>
                        </a:tabLst>
                      </a:pPr>
                      <a:r>
                        <a:rPr lang="tr-TR" sz="1800" kern="1200" dirty="0">
                          <a:solidFill>
                            <a:srgbClr val="000000"/>
                          </a:solidFill>
                          <a:effectLst/>
                          <a:latin typeface="+mn-lt"/>
                          <a:ea typeface="Times New Roman"/>
                          <a:cs typeface="Arial"/>
                        </a:rPr>
                        <a:t>Teknik Heyetin Karara Bağladığı İtirazlı</a:t>
                      </a:r>
                      <a:r>
                        <a:rPr lang="tr-TR" sz="1800" kern="1200" baseline="0" dirty="0">
                          <a:solidFill>
                            <a:srgbClr val="000000"/>
                          </a:solidFill>
                          <a:effectLst/>
                          <a:latin typeface="+mn-lt"/>
                          <a:ea typeface="Times New Roman"/>
                          <a:cs typeface="Arial"/>
                        </a:rPr>
                        <a:t> Dosya Sayısı</a:t>
                      </a:r>
                      <a:endParaRPr lang="tr-TR" sz="1800" dirty="0">
                        <a:solidFill>
                          <a:srgbClr val="000000"/>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rgbClr val="000000"/>
                          </a:solidFill>
                          <a:effectLst/>
                          <a:latin typeface="+mn-lt"/>
                          <a:ea typeface="Times New Roman" panose="02020603050405020304" pitchFamily="18" charset="0"/>
                          <a:cs typeface="Times New Roman" panose="02020603050405020304" pitchFamily="18" charset="0"/>
                        </a:rPr>
                        <a:t>90</a:t>
                      </a:r>
                    </a:p>
                  </a:txBody>
                  <a:tcPr marL="63500" marR="63500" marT="9525" marB="0" anchor="ctr"/>
                </a:tc>
                <a:extLst>
                  <a:ext uri="{0D108BD9-81ED-4DB2-BD59-A6C34878D82A}">
                    <a16:rowId xmlns:a16="http://schemas.microsoft.com/office/drawing/2014/main" val="3154359701"/>
                  </a:ext>
                </a:extLst>
              </a:tr>
              <a:tr h="542165">
                <a:tc>
                  <a:txBody>
                    <a:bodyPr/>
                    <a:lstStyle/>
                    <a:p>
                      <a:pPr algn="l" fontAlgn="base">
                        <a:lnSpc>
                          <a:spcPct val="115000"/>
                        </a:lnSpc>
                        <a:spcAft>
                          <a:spcPts val="1000"/>
                        </a:spcAft>
                        <a:tabLst>
                          <a:tab pos="927100" algn="l"/>
                        </a:tabLst>
                      </a:pPr>
                      <a:r>
                        <a:rPr lang="tr-TR" sz="1800" kern="1200" dirty="0">
                          <a:solidFill>
                            <a:srgbClr val="000000"/>
                          </a:solidFill>
                          <a:effectLst/>
                          <a:latin typeface="+mn-lt"/>
                          <a:ea typeface="Times New Roman"/>
                          <a:cs typeface="Arial"/>
                        </a:rPr>
                        <a:t>Satış İşlemi</a:t>
                      </a:r>
                      <a:endParaRPr lang="tr-TR" sz="1800" dirty="0">
                        <a:solidFill>
                          <a:srgbClr val="000000"/>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kern="1200" dirty="0">
                          <a:solidFill>
                            <a:srgbClr val="000000"/>
                          </a:solidFill>
                          <a:effectLst/>
                          <a:latin typeface="+mn-lt"/>
                          <a:ea typeface="Times New Roman" panose="02020603050405020304" pitchFamily="18" charset="0"/>
                          <a:cs typeface="Arial" panose="020B0604020202020204" pitchFamily="34" charset="0"/>
                        </a:rPr>
                        <a:t>30</a:t>
                      </a:r>
                      <a:endParaRPr lang="tr-TR" sz="1800" b="1" dirty="0">
                        <a:solidFill>
                          <a:srgbClr val="000000"/>
                        </a:solidFill>
                        <a:effectLst/>
                        <a:latin typeface="+mn-lt"/>
                        <a:ea typeface="Times New Roman" panose="02020603050405020304" pitchFamily="18" charset="0"/>
                        <a:cs typeface="Times New Roman" panose="02020603050405020304" pitchFamily="18" charset="0"/>
                      </a:endParaRPr>
                    </a:p>
                  </a:txBody>
                  <a:tcPr marL="63500" marR="63500" marT="9525" marB="0" anchor="ctr"/>
                </a:tc>
                <a:extLst>
                  <a:ext uri="{0D108BD9-81ED-4DB2-BD59-A6C34878D82A}">
                    <a16:rowId xmlns:a16="http://schemas.microsoft.com/office/drawing/2014/main" val="1633548954"/>
                  </a:ext>
                </a:extLst>
              </a:tr>
              <a:tr h="489428">
                <a:tc>
                  <a:txBody>
                    <a:bodyPr/>
                    <a:lstStyle/>
                    <a:p>
                      <a:pPr algn="l" fontAlgn="base">
                        <a:lnSpc>
                          <a:spcPct val="115000"/>
                        </a:lnSpc>
                        <a:spcAft>
                          <a:spcPts val="1000"/>
                        </a:spcAft>
                        <a:tabLst>
                          <a:tab pos="927100" algn="l"/>
                        </a:tabLst>
                      </a:pPr>
                      <a:r>
                        <a:rPr lang="tr-TR" sz="1800" kern="1200" dirty="0">
                          <a:solidFill>
                            <a:srgbClr val="000000"/>
                          </a:solidFill>
                          <a:effectLst/>
                          <a:latin typeface="+mn-lt"/>
                          <a:ea typeface="Times New Roman"/>
                          <a:cs typeface="Arial"/>
                        </a:rPr>
                        <a:t>Fesih</a:t>
                      </a:r>
                      <a:r>
                        <a:rPr lang="tr-TR" sz="1800" kern="1200" baseline="0" dirty="0">
                          <a:solidFill>
                            <a:srgbClr val="000000"/>
                          </a:solidFill>
                          <a:effectLst/>
                          <a:latin typeface="+mn-lt"/>
                          <a:ea typeface="Times New Roman"/>
                          <a:cs typeface="Arial"/>
                        </a:rPr>
                        <a:t> İşlemi</a:t>
                      </a:r>
                      <a:endParaRPr lang="tr-TR" sz="1800" dirty="0">
                        <a:solidFill>
                          <a:srgbClr val="000000"/>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rgbClr val="000000"/>
                          </a:solidFill>
                          <a:effectLst/>
                          <a:latin typeface="+mn-lt"/>
                          <a:ea typeface="Times New Roman" panose="02020603050405020304" pitchFamily="18" charset="0"/>
                          <a:cs typeface="Times New Roman" panose="02020603050405020304" pitchFamily="18" charset="0"/>
                        </a:rPr>
                        <a:t>4</a:t>
                      </a:r>
                    </a:p>
                  </a:txBody>
                  <a:tcPr marL="63500" marR="63500" marT="9525" marB="0" anchor="ctr"/>
                </a:tc>
                <a:extLst>
                  <a:ext uri="{0D108BD9-81ED-4DB2-BD59-A6C34878D82A}">
                    <a16:rowId xmlns:a16="http://schemas.microsoft.com/office/drawing/2014/main" val="3942358070"/>
                  </a:ext>
                </a:extLst>
              </a:tr>
              <a:tr h="524099">
                <a:tc>
                  <a:txBody>
                    <a:bodyPr/>
                    <a:lstStyle/>
                    <a:p>
                      <a:pPr algn="l" fontAlgn="base">
                        <a:lnSpc>
                          <a:spcPct val="115000"/>
                        </a:lnSpc>
                        <a:spcAft>
                          <a:spcPts val="1000"/>
                        </a:spcAft>
                        <a:tabLst>
                          <a:tab pos="927100" algn="l"/>
                        </a:tabLst>
                      </a:pPr>
                      <a:r>
                        <a:rPr lang="tr-TR" sz="1800" kern="1200" dirty="0">
                          <a:solidFill>
                            <a:srgbClr val="000000"/>
                          </a:solidFill>
                          <a:effectLst/>
                          <a:latin typeface="+mn-lt"/>
                          <a:ea typeface="Times New Roman"/>
                          <a:cs typeface="Arial"/>
                        </a:rPr>
                        <a:t>Bakanlıkça</a:t>
                      </a:r>
                      <a:r>
                        <a:rPr lang="tr-TR" sz="1800" kern="1200" baseline="0" dirty="0">
                          <a:solidFill>
                            <a:srgbClr val="000000"/>
                          </a:solidFill>
                          <a:effectLst/>
                          <a:latin typeface="+mn-lt"/>
                          <a:ea typeface="Times New Roman"/>
                          <a:cs typeface="Arial"/>
                        </a:rPr>
                        <a:t> İlan Edilen Riskli Alan Sayısı</a:t>
                      </a:r>
                    </a:p>
                  </a:txBody>
                  <a:tcPr marL="63500" marR="63500" marT="9525" marB="0" anchor="ctr"/>
                </a:tc>
                <a:tc>
                  <a:txBody>
                    <a:bodyPr/>
                    <a:lstStyle/>
                    <a:p>
                      <a:pPr algn="ctr" fontAlgn="base">
                        <a:lnSpc>
                          <a:spcPct val="115000"/>
                        </a:lnSpc>
                        <a:spcAft>
                          <a:spcPts val="0"/>
                        </a:spcAft>
                        <a:tabLst>
                          <a:tab pos="927100" algn="l"/>
                        </a:tabLst>
                      </a:pPr>
                      <a:r>
                        <a:rPr lang="tr-TR" sz="1800" b="1" dirty="0">
                          <a:solidFill>
                            <a:srgbClr val="000000"/>
                          </a:solidFill>
                          <a:effectLst/>
                          <a:latin typeface="+mn-lt"/>
                          <a:ea typeface="Times New Roman" panose="02020603050405020304" pitchFamily="18" charset="0"/>
                          <a:cs typeface="Times New Roman" panose="02020603050405020304" pitchFamily="18" charset="0"/>
                        </a:rPr>
                        <a:t>23</a:t>
                      </a:r>
                    </a:p>
                  </a:txBody>
                  <a:tcPr marL="63500" marR="63500" marT="9525" marB="0" anchor="ctr"/>
                </a:tc>
                <a:extLst>
                  <a:ext uri="{0D108BD9-81ED-4DB2-BD59-A6C34878D82A}">
                    <a16:rowId xmlns:a16="http://schemas.microsoft.com/office/drawing/2014/main" val="3686957510"/>
                  </a:ext>
                </a:extLst>
              </a:tr>
              <a:tr h="508359">
                <a:tc>
                  <a:txBody>
                    <a:bodyPr/>
                    <a:lstStyle/>
                    <a:p>
                      <a:pPr marL="0" marR="0" lvl="0" indent="0" algn="l" defTabSz="914400" rtl="0" eaLnBrk="1" fontAlgn="base" latinLnBrk="0" hangingPunct="1">
                        <a:lnSpc>
                          <a:spcPct val="115000"/>
                        </a:lnSpc>
                        <a:spcBef>
                          <a:spcPts val="0"/>
                        </a:spcBef>
                        <a:spcAft>
                          <a:spcPts val="1000"/>
                        </a:spcAft>
                        <a:buClrTx/>
                        <a:buSzTx/>
                        <a:buFontTx/>
                        <a:buNone/>
                        <a:tabLst>
                          <a:tab pos="927100" algn="l"/>
                        </a:tabLst>
                        <a:defRPr/>
                      </a:pPr>
                      <a:r>
                        <a:rPr lang="tr-TR" sz="1800" kern="1200" dirty="0">
                          <a:solidFill>
                            <a:srgbClr val="000000"/>
                          </a:solidFill>
                          <a:effectLst/>
                          <a:latin typeface="+mn-lt"/>
                          <a:ea typeface="Times New Roman"/>
                          <a:cs typeface="Arial"/>
                        </a:rPr>
                        <a:t>Bakanlıkça</a:t>
                      </a:r>
                      <a:r>
                        <a:rPr lang="tr-TR" sz="1800" kern="1200" baseline="0" dirty="0">
                          <a:solidFill>
                            <a:srgbClr val="000000"/>
                          </a:solidFill>
                          <a:effectLst/>
                          <a:latin typeface="+mn-lt"/>
                          <a:ea typeface="Times New Roman"/>
                          <a:cs typeface="Arial"/>
                        </a:rPr>
                        <a:t> İlan Edilen Rezerv Yapı Alanı Sayısı</a:t>
                      </a:r>
                    </a:p>
                  </a:txBody>
                  <a:tcPr marL="63500" marR="63500" marT="9525" marB="0" anchor="ctr"/>
                </a:tc>
                <a:tc>
                  <a:txBody>
                    <a:bodyPr/>
                    <a:lstStyle/>
                    <a:p>
                      <a:pPr marL="0" marR="0" indent="0" algn="ctr" defTabSz="914400" rtl="0" eaLnBrk="1" fontAlgn="base" latinLnBrk="0" hangingPunct="1">
                        <a:lnSpc>
                          <a:spcPct val="115000"/>
                        </a:lnSpc>
                        <a:spcBef>
                          <a:spcPts val="0"/>
                        </a:spcBef>
                        <a:spcAft>
                          <a:spcPts val="0"/>
                        </a:spcAft>
                        <a:buClrTx/>
                        <a:buSzTx/>
                        <a:buFontTx/>
                        <a:buNone/>
                        <a:tabLst>
                          <a:tab pos="927100" algn="l"/>
                        </a:tabLst>
                        <a:defRPr/>
                      </a:pPr>
                      <a:r>
                        <a:rPr lang="tr-TR" sz="1800" b="1" dirty="0">
                          <a:solidFill>
                            <a:srgbClr val="000000"/>
                          </a:solidFill>
                          <a:effectLst/>
                          <a:latin typeface="+mn-lt"/>
                          <a:ea typeface="Times New Roman" panose="02020603050405020304" pitchFamily="18" charset="0"/>
                          <a:cs typeface="Times New Roman" panose="02020603050405020304" pitchFamily="18" charset="0"/>
                        </a:rPr>
                        <a:t>220</a:t>
                      </a:r>
                    </a:p>
                  </a:txBody>
                  <a:tcPr marL="63500" marR="63500" marT="9525" marB="0" anchor="ctr"/>
                </a:tc>
                <a:extLst>
                  <a:ext uri="{0D108BD9-81ED-4DB2-BD59-A6C34878D82A}">
                    <a16:rowId xmlns:a16="http://schemas.microsoft.com/office/drawing/2014/main" val="536022786"/>
                  </a:ext>
                </a:extLst>
              </a:tr>
            </a:tbl>
          </a:graphicData>
        </a:graphic>
      </p:graphicFrame>
    </p:spTree>
    <p:extLst>
      <p:ext uri="{BB962C8B-B14F-4D97-AF65-F5344CB8AC3E}">
        <p14:creationId xmlns:p14="http://schemas.microsoft.com/office/powerpoint/2010/main" val="200722162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YAPI DENETİM ÇALIŞMALARI</a:t>
            </a:r>
          </a:p>
        </p:txBody>
      </p:sp>
      <p:pic>
        <p:nvPicPr>
          <p:cNvPr id="7" name="Resim 6">
            <a:extLst>
              <a:ext uri="{FF2B5EF4-FFF2-40B4-BE49-F238E27FC236}">
                <a16:creationId xmlns:a16="http://schemas.microsoft.com/office/drawing/2014/main" id="{9CE6034C-9CBB-443A-94C5-307B31A3C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30979"/>
            <a:ext cx="3741678" cy="3192625"/>
          </a:xfrm>
          <a:prstGeom prst="ellipse">
            <a:avLst/>
          </a:prstGeom>
          <a:ln>
            <a:noFill/>
          </a:ln>
          <a:effectLst>
            <a:softEdge rad="112500"/>
          </a:effectLst>
        </p:spPr>
      </p:pic>
      <p:sp>
        <p:nvSpPr>
          <p:cNvPr id="12" name="Metin kutusu 11">
            <a:extLst>
              <a:ext uri="{FF2B5EF4-FFF2-40B4-BE49-F238E27FC236}">
                <a16:creationId xmlns:a16="http://schemas.microsoft.com/office/drawing/2014/main" id="{59A92F87-FDEB-41A8-AA56-40C3AFFA92FB}"/>
              </a:ext>
            </a:extLst>
          </p:cNvPr>
          <p:cNvSpPr txBox="1"/>
          <p:nvPr/>
        </p:nvSpPr>
        <p:spPr>
          <a:xfrm>
            <a:off x="3419872" y="1514193"/>
            <a:ext cx="5656049" cy="830997"/>
          </a:xfrm>
          <a:prstGeom prst="rect">
            <a:avLst/>
          </a:prstGeom>
          <a:noFill/>
        </p:spPr>
        <p:txBody>
          <a:bodyPr wrap="square">
            <a:spAutoFit/>
          </a:bodyPr>
          <a:lstStyle/>
          <a:p>
            <a:pPr marL="0" indent="0" algn="ctr">
              <a:spcAft>
                <a:spcPts val="1800"/>
              </a:spcAft>
              <a:buFont typeface="Arial" pitchFamily="34" charset="0"/>
              <a:buNone/>
            </a:pPr>
            <a:r>
              <a:rPr lang="tr-TR" sz="2400" b="1" dirty="0"/>
              <a:t>4708 sayılı Yapı Denetim Kanunu ve ilgili mevzuat çerçevesinde; </a:t>
            </a:r>
          </a:p>
        </p:txBody>
      </p:sp>
      <p:sp>
        <p:nvSpPr>
          <p:cNvPr id="14" name="Metin kutusu 13">
            <a:extLst>
              <a:ext uri="{FF2B5EF4-FFF2-40B4-BE49-F238E27FC236}">
                <a16:creationId xmlns:a16="http://schemas.microsoft.com/office/drawing/2014/main" id="{B8FF6D36-533B-4845-8C77-E03E80A2DF7F}"/>
              </a:ext>
            </a:extLst>
          </p:cNvPr>
          <p:cNvSpPr txBox="1"/>
          <p:nvPr/>
        </p:nvSpPr>
        <p:spPr>
          <a:xfrm>
            <a:off x="3635896" y="2132856"/>
            <a:ext cx="5338404" cy="4401205"/>
          </a:xfrm>
          <a:prstGeom prst="rect">
            <a:avLst/>
          </a:prstGeom>
          <a:noFill/>
        </p:spPr>
        <p:txBody>
          <a:bodyPr wrap="square">
            <a:spAutoFit/>
          </a:bodyPr>
          <a:lstStyle/>
          <a:p>
            <a:pPr marL="360000" algn="just"/>
            <a:endParaRPr lang="tr-TR" sz="2000" dirty="0"/>
          </a:p>
          <a:p>
            <a:pPr marL="342900" indent="-342900" algn="just">
              <a:buClr>
                <a:srgbClr val="C00000"/>
              </a:buClr>
              <a:buFont typeface="Arial" panose="020B0604020202020204" pitchFamily="34" charset="0"/>
              <a:buChar char="•"/>
            </a:pPr>
            <a:r>
              <a:rPr lang="tr-TR" sz="2000" dirty="0"/>
              <a:t>Yapı Denetim Kuruluşları ve Yapı Laboratuvarlarının büro ve şantiye denetimleri, </a:t>
            </a:r>
          </a:p>
          <a:p>
            <a:pPr marL="342900" indent="-342900" algn="just">
              <a:buClr>
                <a:srgbClr val="C00000"/>
              </a:buClr>
              <a:buFont typeface="Arial" panose="020B0604020202020204" pitchFamily="34" charset="0"/>
              <a:buChar char="•"/>
            </a:pPr>
            <a:endParaRPr lang="tr-TR" sz="2000" dirty="0"/>
          </a:p>
          <a:p>
            <a:pPr marL="342900" indent="-342900" algn="just">
              <a:buClr>
                <a:srgbClr val="C00000"/>
              </a:buClr>
              <a:buFont typeface="Arial" panose="020B0604020202020204" pitchFamily="34" charset="0"/>
              <a:buChar char="•"/>
            </a:pPr>
            <a:r>
              <a:rPr lang="tr-TR" sz="2000" dirty="0"/>
              <a:t>İl Yapı Denetim Komisyon çalışmalarının yürütülmesi,</a:t>
            </a:r>
          </a:p>
          <a:p>
            <a:pPr marL="342900" indent="-342900" algn="just">
              <a:buClr>
                <a:srgbClr val="C00000"/>
              </a:buClr>
              <a:buFont typeface="Arial" panose="020B0604020202020204" pitchFamily="34" charset="0"/>
              <a:buChar char="•"/>
            </a:pPr>
            <a:endParaRPr lang="tr-TR" sz="2000" dirty="0"/>
          </a:p>
          <a:p>
            <a:pPr marL="342900" indent="-342900" algn="just">
              <a:buClr>
                <a:srgbClr val="C00000"/>
              </a:buClr>
              <a:buFont typeface="Arial" panose="020B0604020202020204" pitchFamily="34" charset="0"/>
              <a:buChar char="•"/>
            </a:pPr>
            <a:r>
              <a:rPr lang="tr-TR" sz="2000" dirty="0"/>
              <a:t>Yapı Denetim Sistemi üzerinden Yapı Denetim kuruluşlarının ve laboratuvarların işlemlerinin yapılması,</a:t>
            </a:r>
          </a:p>
          <a:p>
            <a:pPr marL="342900" indent="-342900" algn="just">
              <a:buClr>
                <a:srgbClr val="C00000"/>
              </a:buClr>
              <a:buFont typeface="Arial" panose="020B0604020202020204" pitchFamily="34" charset="0"/>
              <a:buChar char="•"/>
            </a:pPr>
            <a:endParaRPr lang="tr-TR" sz="2000" dirty="0"/>
          </a:p>
          <a:p>
            <a:pPr marL="342900" indent="-342900" algn="just">
              <a:buClr>
                <a:srgbClr val="C00000"/>
              </a:buClr>
              <a:buFont typeface="Arial" panose="020B0604020202020204" pitchFamily="34" charset="0"/>
              <a:buChar char="•"/>
            </a:pPr>
            <a:r>
              <a:rPr lang="tr-TR" sz="2000" dirty="0"/>
              <a:t>Yapı Müteahhitlerine “Yapı Müteahhidi Yetki Belgesi Numarası“ verilmesi.</a:t>
            </a:r>
          </a:p>
        </p:txBody>
      </p:sp>
      <p:sp>
        <p:nvSpPr>
          <p:cNvPr id="6" name="Altıgen 5">
            <a:extLst>
              <a:ext uri="{FF2B5EF4-FFF2-40B4-BE49-F238E27FC236}">
                <a16:creationId xmlns:a16="http://schemas.microsoft.com/office/drawing/2014/main" id="{67A9D562-D0EB-46BC-B0FB-37BF2AD4F25F}"/>
              </a:ext>
            </a:extLst>
          </p:cNvPr>
          <p:cNvSpPr/>
          <p:nvPr/>
        </p:nvSpPr>
        <p:spPr>
          <a:xfrm>
            <a:off x="-403081" y="1442011"/>
            <a:ext cx="2638788" cy="690845"/>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26342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YAPI DENETİM ÇALIŞMALARI</a:t>
            </a:r>
          </a:p>
        </p:txBody>
      </p:sp>
      <p:pic>
        <p:nvPicPr>
          <p:cNvPr id="3" name="Resim 2">
            <a:extLst>
              <a:ext uri="{FF2B5EF4-FFF2-40B4-BE49-F238E27FC236}">
                <a16:creationId xmlns:a16="http://schemas.microsoft.com/office/drawing/2014/main" id="{3C178A5F-5114-4F4E-9EED-DFCC70A99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48880"/>
            <a:ext cx="2814155" cy="2088232"/>
          </a:xfrm>
          <a:prstGeom prst="ellipse">
            <a:avLst/>
          </a:prstGeom>
          <a:ln>
            <a:noFill/>
          </a:ln>
          <a:effectLst>
            <a:softEdge rad="112500"/>
          </a:effectLst>
        </p:spPr>
      </p:pic>
      <p:graphicFrame>
        <p:nvGraphicFramePr>
          <p:cNvPr id="5" name="Tablo 2">
            <a:extLst>
              <a:ext uri="{FF2B5EF4-FFF2-40B4-BE49-F238E27FC236}">
                <a16:creationId xmlns:a16="http://schemas.microsoft.com/office/drawing/2014/main" id="{E9572B3A-E64C-4564-B998-CE2F6FC90403}"/>
              </a:ext>
            </a:extLst>
          </p:cNvPr>
          <p:cNvGraphicFramePr>
            <a:graphicFrameLocks noGrp="1"/>
          </p:cNvGraphicFramePr>
          <p:nvPr>
            <p:extLst>
              <p:ext uri="{D42A27DB-BD31-4B8C-83A1-F6EECF244321}">
                <p14:modId xmlns:p14="http://schemas.microsoft.com/office/powerpoint/2010/main" val="2214055639"/>
              </p:ext>
            </p:extLst>
          </p:nvPr>
        </p:nvGraphicFramePr>
        <p:xfrm>
          <a:off x="2814155" y="1412776"/>
          <a:ext cx="6222341" cy="5237516"/>
        </p:xfrm>
        <a:graphic>
          <a:graphicData uri="http://schemas.openxmlformats.org/drawingml/2006/table">
            <a:tbl>
              <a:tblPr firstRow="1" bandRow="1">
                <a:tableStyleId>{21E4AEA4-8DFA-4A89-87EB-49C32662AFE0}</a:tableStyleId>
              </a:tblPr>
              <a:tblGrid>
                <a:gridCol w="5267666">
                  <a:extLst>
                    <a:ext uri="{9D8B030D-6E8A-4147-A177-3AD203B41FA5}">
                      <a16:colId xmlns:a16="http://schemas.microsoft.com/office/drawing/2014/main" val="2348215544"/>
                    </a:ext>
                  </a:extLst>
                </a:gridCol>
                <a:gridCol w="954675">
                  <a:extLst>
                    <a:ext uri="{9D8B030D-6E8A-4147-A177-3AD203B41FA5}">
                      <a16:colId xmlns:a16="http://schemas.microsoft.com/office/drawing/2014/main" val="1600051656"/>
                    </a:ext>
                  </a:extLst>
                </a:gridCol>
              </a:tblGrid>
              <a:tr h="39025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dirty="0">
                          <a:effectLst>
                            <a:outerShdw blurRad="38100" dist="38100" dir="2700000" algn="tl">
                              <a:srgbClr val="000000">
                                <a:alpha val="43137"/>
                              </a:srgbClr>
                            </a:outerShdw>
                          </a:effectLst>
                        </a:rPr>
                        <a:t>2021 Çalışmaları</a:t>
                      </a:r>
                    </a:p>
                  </a:txBody>
                  <a:tcPr anchor="ctr"/>
                </a:tc>
                <a:tc hMerge="1">
                  <a:txBody>
                    <a:bodyPr/>
                    <a:lstStyle/>
                    <a:p>
                      <a:endParaRPr lang="tr-TR" dirty="0"/>
                    </a:p>
                  </a:txBody>
                  <a:tcPr/>
                </a:tc>
                <a:extLst>
                  <a:ext uri="{0D108BD9-81ED-4DB2-BD59-A6C34878D82A}">
                    <a16:rowId xmlns:a16="http://schemas.microsoft.com/office/drawing/2014/main" val="2832784803"/>
                  </a:ext>
                </a:extLst>
              </a:tr>
              <a:tr h="335945">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YDK Açılış, Kapanış, Vize, Adres Değişikliği İşlemleri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95</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54359701"/>
                  </a:ext>
                </a:extLst>
              </a:tr>
              <a:tr h="347934">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Denetçi İstifa, Denetçi Belgesi Vize, Kontör Yükleme, Fesih, İşe Başlama, Vb. İşlemler</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smtClean="0">
                          <a:effectLst/>
                          <a:latin typeface="+mn-lt"/>
                          <a:ea typeface="Times New Roman" panose="02020603050405020304" pitchFamily="18" charset="0"/>
                          <a:cs typeface="Times New Roman" panose="02020603050405020304" pitchFamily="18" charset="0"/>
                        </a:rPr>
                        <a:t>2.650</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703468536"/>
                  </a:ext>
                </a:extLst>
              </a:tr>
              <a:tr h="335508">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Büro Denetimleri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154</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34821900"/>
                  </a:ext>
                </a:extLst>
              </a:tr>
              <a:tr h="260168">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Şantiye Denetimleri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231</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33548954"/>
                  </a:ext>
                </a:extLst>
              </a:tr>
              <a:tr h="315459">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Şikayet  Başvuru Sayısı</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67</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42358070"/>
                  </a:ext>
                </a:extLst>
              </a:tr>
              <a:tr h="337804">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YDK Şikayet İncelemeleri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122</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86957510"/>
                  </a:ext>
                </a:extLst>
              </a:tr>
              <a:tr h="327660">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Belediyesince Yapılan Yapı Denetim Kuruluşu Uygunsuzluk Bildirimleri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40</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536022786"/>
                  </a:ext>
                </a:extLst>
              </a:tr>
              <a:tr h="327660">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Komisyona Sunulan Teknik İnceleme Rapor Sayısı</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92</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33063752"/>
                  </a:ext>
                </a:extLst>
              </a:tr>
              <a:tr h="317468">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İYDK Karar Sayısı</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346</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875545219"/>
                  </a:ext>
                </a:extLst>
              </a:tr>
              <a:tr h="317468">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İYDK Komisyon Kararı Sonrası İşlemler</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245</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73150957"/>
                  </a:ext>
                </a:extLst>
              </a:tr>
              <a:tr h="260168">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Men Cezası Karar Sayısı</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16</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26535790"/>
                  </a:ext>
                </a:extLst>
              </a:tr>
              <a:tr h="260168">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İdari Para Cezası Karar Sayısı</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43</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91401290"/>
                  </a:ext>
                </a:extLst>
              </a:tr>
              <a:tr h="325210">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Yapı </a:t>
                      </a:r>
                      <a:r>
                        <a:rPr lang="tr-TR" sz="1200" b="0" kern="1200" dirty="0" err="1" smtClean="0">
                          <a:solidFill>
                            <a:srgbClr val="000000"/>
                          </a:solidFill>
                          <a:effectLst/>
                          <a:latin typeface="+mn-lt"/>
                          <a:ea typeface="Times New Roman" panose="02020603050405020304" pitchFamily="18" charset="0"/>
                          <a:cs typeface="Times New Roman" panose="02020603050405020304" pitchFamily="18" charset="0"/>
                        </a:rPr>
                        <a:t>Mütahhidi</a:t>
                      </a: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 Yasaklama İşlemleri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a:effectLst/>
                          <a:latin typeface="+mn-lt"/>
                          <a:ea typeface="Times New Roman" panose="02020603050405020304" pitchFamily="18" charset="0"/>
                          <a:cs typeface="Times New Roman" panose="02020603050405020304" pitchFamily="18" charset="0"/>
                        </a:rPr>
                        <a:t>220</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40503918"/>
                  </a:ext>
                </a:extLst>
              </a:tr>
              <a:tr h="444996">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Yapı Müteahhidi Yetki Belgesi Numarası Verilmesi, Geçici </a:t>
                      </a:r>
                      <a:r>
                        <a:rPr lang="tr-TR" sz="1200" b="0" kern="1200" dirty="0" err="1" smtClean="0">
                          <a:solidFill>
                            <a:srgbClr val="000000"/>
                          </a:solidFill>
                          <a:effectLst/>
                          <a:latin typeface="+mn-lt"/>
                          <a:ea typeface="Times New Roman" panose="02020603050405020304" pitchFamily="18" charset="0"/>
                          <a:cs typeface="Times New Roman" panose="02020603050405020304" pitchFamily="18" charset="0"/>
                        </a:rPr>
                        <a:t>Müt</a:t>
                      </a: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 Belgesi Verilmesi, </a:t>
                      </a:r>
                      <a:r>
                        <a:rPr lang="tr-TR" sz="1200" b="0" kern="1200" dirty="0" err="1" smtClean="0">
                          <a:solidFill>
                            <a:srgbClr val="000000"/>
                          </a:solidFill>
                          <a:effectLst/>
                          <a:latin typeface="+mn-lt"/>
                          <a:ea typeface="Times New Roman" panose="02020603050405020304" pitchFamily="18" charset="0"/>
                          <a:cs typeface="Times New Roman" panose="02020603050405020304" pitchFamily="18" charset="0"/>
                        </a:rPr>
                        <a:t>Müt</a:t>
                      </a: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 Sınıflandırma Ve </a:t>
                      </a:r>
                      <a:r>
                        <a:rPr lang="tr-TR" sz="1200" b="0" kern="1200" dirty="0" err="1" smtClean="0">
                          <a:solidFill>
                            <a:srgbClr val="000000"/>
                          </a:solidFill>
                          <a:effectLst/>
                          <a:latin typeface="+mn-lt"/>
                          <a:ea typeface="Times New Roman" panose="02020603050405020304" pitchFamily="18" charset="0"/>
                          <a:cs typeface="Times New Roman" panose="02020603050405020304" pitchFamily="18" charset="0"/>
                        </a:rPr>
                        <a:t>Koop</a:t>
                      </a: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 İşlemleri</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tc>
                <a:tc>
                  <a:txBody>
                    <a:bodyPr/>
                    <a:lstStyle/>
                    <a:p>
                      <a:pPr algn="ctr" fontAlgn="ctr">
                        <a:lnSpc>
                          <a:spcPct val="115000"/>
                        </a:lnSpc>
                        <a:spcAft>
                          <a:spcPts val="0"/>
                        </a:spcAft>
                      </a:pPr>
                      <a:r>
                        <a:rPr lang="tr-TR" sz="1200" b="1" dirty="0" smtClean="0">
                          <a:effectLst/>
                          <a:latin typeface="+mn-lt"/>
                          <a:ea typeface="Times New Roman" panose="02020603050405020304" pitchFamily="18" charset="0"/>
                          <a:cs typeface="Times New Roman" panose="02020603050405020304" pitchFamily="18" charset="0"/>
                        </a:rPr>
                        <a:t>4.175</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80454278"/>
                  </a:ext>
                </a:extLst>
              </a:tr>
              <a:tr h="327660">
                <a:tc>
                  <a:txBody>
                    <a:bodyPr/>
                    <a:lstStyle/>
                    <a:p>
                      <a:pPr algn="l" fontAlgn="ctr">
                        <a:lnSpc>
                          <a:spcPct val="115000"/>
                        </a:lnSpc>
                        <a:spcAft>
                          <a:spcPts val="0"/>
                        </a:spcAft>
                      </a:pPr>
                      <a:r>
                        <a:rPr lang="tr-TR" sz="1200" b="0" kern="1200" dirty="0" smtClean="0">
                          <a:solidFill>
                            <a:srgbClr val="000000"/>
                          </a:solidFill>
                          <a:effectLst/>
                          <a:latin typeface="+mn-lt"/>
                          <a:ea typeface="Times New Roman" panose="02020603050405020304" pitchFamily="18" charset="0"/>
                          <a:cs typeface="Times New Roman" panose="02020603050405020304" pitchFamily="18" charset="0"/>
                        </a:rPr>
                        <a:t>İdari Para Cezası Tutarı</a:t>
                      </a:r>
                      <a:endParaRPr lang="tr-TR" sz="1100" b="0" dirty="0">
                        <a:effectLst/>
                        <a:latin typeface="+mn-lt"/>
                        <a:ea typeface="Calibri" panose="020F0502020204030204" pitchFamily="34" charset="0"/>
                        <a:cs typeface="Times New Roman" panose="02020603050405020304" pitchFamily="18" charset="0"/>
                      </a:endParaRPr>
                    </a:p>
                  </a:txBody>
                  <a:tcPr marL="72000" marR="9525" marT="9525" marB="0" anchor="ctr">
                    <a:solidFill>
                      <a:srgbClr val="C0504D"/>
                    </a:solidFill>
                  </a:tcPr>
                </a:tc>
                <a:tc>
                  <a:txBody>
                    <a:bodyPr/>
                    <a:lstStyle/>
                    <a:p>
                      <a:pPr algn="ctr" fontAlgn="ctr">
                        <a:lnSpc>
                          <a:spcPct val="115000"/>
                        </a:lnSpc>
                        <a:spcAft>
                          <a:spcPts val="0"/>
                        </a:spcAft>
                      </a:pPr>
                      <a:r>
                        <a:rPr lang="tr-TR" sz="1200" b="1" dirty="0" smtClean="0">
                          <a:effectLst/>
                          <a:latin typeface="+mn-lt"/>
                          <a:ea typeface="Times New Roman" panose="02020603050405020304" pitchFamily="18" charset="0"/>
                          <a:cs typeface="Times New Roman" panose="02020603050405020304" pitchFamily="18" charset="0"/>
                        </a:rPr>
                        <a:t>1.892.396 TL</a:t>
                      </a:r>
                      <a:endParaRPr lang="tr-TR" sz="1100" b="1" dirty="0">
                        <a:effectLst/>
                        <a:latin typeface="+mn-lt"/>
                        <a:ea typeface="Calibri" panose="020F0502020204030204" pitchFamily="34" charset="0"/>
                        <a:cs typeface="Times New Roman" panose="02020603050405020304" pitchFamily="18" charset="0"/>
                      </a:endParaRPr>
                    </a:p>
                  </a:txBody>
                  <a:tcPr marL="9525" marR="9525" marT="9525" marB="0" anchor="ctr">
                    <a:solidFill>
                      <a:srgbClr val="C0504D"/>
                    </a:solidFill>
                  </a:tcPr>
                </a:tc>
                <a:extLst>
                  <a:ext uri="{0D108BD9-81ED-4DB2-BD59-A6C34878D82A}">
                    <a16:rowId xmlns:a16="http://schemas.microsoft.com/office/drawing/2014/main" val="2775684890"/>
                  </a:ext>
                </a:extLst>
              </a:tr>
            </a:tbl>
          </a:graphicData>
        </a:graphic>
      </p:graphicFrame>
    </p:spTree>
    <p:extLst>
      <p:ext uri="{BB962C8B-B14F-4D97-AF65-F5344CB8AC3E}">
        <p14:creationId xmlns:p14="http://schemas.microsoft.com/office/powerpoint/2010/main" val="1250918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İLİMİZ YAPI DENETİM KURULUŞLARI ENVANTERİ</a:t>
            </a:r>
            <a:endParaRPr lang="tr-TR" sz="2800" b="1" dirty="0">
              <a:solidFill>
                <a:schemeClr val="bg1"/>
              </a:solidFill>
            </a:endParaRPr>
          </a:p>
        </p:txBody>
      </p:sp>
      <p:graphicFrame>
        <p:nvGraphicFramePr>
          <p:cNvPr id="6" name="Tablo 2">
            <a:extLst>
              <a:ext uri="{FF2B5EF4-FFF2-40B4-BE49-F238E27FC236}">
                <a16:creationId xmlns:a16="http://schemas.microsoft.com/office/drawing/2014/main" id="{6BACF87F-783F-4700-AAF8-6290BA0DEA3F}"/>
              </a:ext>
            </a:extLst>
          </p:cNvPr>
          <p:cNvGraphicFramePr>
            <a:graphicFrameLocks noGrp="1"/>
          </p:cNvGraphicFramePr>
          <p:nvPr>
            <p:extLst>
              <p:ext uri="{D42A27DB-BD31-4B8C-83A1-F6EECF244321}">
                <p14:modId xmlns:p14="http://schemas.microsoft.com/office/powerpoint/2010/main" val="178378619"/>
              </p:ext>
            </p:extLst>
          </p:nvPr>
        </p:nvGraphicFramePr>
        <p:xfrm>
          <a:off x="323528" y="1424718"/>
          <a:ext cx="4298188" cy="1931823"/>
        </p:xfrm>
        <a:graphic>
          <a:graphicData uri="http://schemas.openxmlformats.org/drawingml/2006/table">
            <a:tbl>
              <a:tblPr firstRow="1" bandRow="1">
                <a:tableStyleId>{21E4AEA4-8DFA-4A89-87EB-49C32662AFE0}</a:tableStyleId>
              </a:tblPr>
              <a:tblGrid>
                <a:gridCol w="1217712">
                  <a:extLst>
                    <a:ext uri="{9D8B030D-6E8A-4147-A177-3AD203B41FA5}">
                      <a16:colId xmlns:a16="http://schemas.microsoft.com/office/drawing/2014/main" val="2348215544"/>
                    </a:ext>
                  </a:extLst>
                </a:gridCol>
                <a:gridCol w="999586">
                  <a:extLst>
                    <a:ext uri="{9D8B030D-6E8A-4147-A177-3AD203B41FA5}">
                      <a16:colId xmlns:a16="http://schemas.microsoft.com/office/drawing/2014/main" val="2625158701"/>
                    </a:ext>
                  </a:extLst>
                </a:gridCol>
                <a:gridCol w="1435838">
                  <a:extLst>
                    <a:ext uri="{9D8B030D-6E8A-4147-A177-3AD203B41FA5}">
                      <a16:colId xmlns:a16="http://schemas.microsoft.com/office/drawing/2014/main" val="405150434"/>
                    </a:ext>
                  </a:extLst>
                </a:gridCol>
                <a:gridCol w="645052">
                  <a:extLst>
                    <a:ext uri="{9D8B030D-6E8A-4147-A177-3AD203B41FA5}">
                      <a16:colId xmlns:a16="http://schemas.microsoft.com/office/drawing/2014/main" val="1600051656"/>
                    </a:ext>
                  </a:extLst>
                </a:gridCol>
              </a:tblGrid>
              <a:tr h="504039">
                <a:tc gridSpan="4">
                  <a:txBody>
                    <a:bodyPr/>
                    <a:lstStyle/>
                    <a:p>
                      <a:pPr algn="ctr"/>
                      <a:r>
                        <a:rPr lang="tr-TR" sz="1800" kern="1200" dirty="0">
                          <a:solidFill>
                            <a:schemeClr val="bg1"/>
                          </a:solidFill>
                          <a:effectLst>
                            <a:outerShdw blurRad="38100" dist="38100" dir="2700000" algn="tl">
                              <a:srgbClr val="000000">
                                <a:alpha val="43137"/>
                              </a:srgbClr>
                            </a:outerShdw>
                          </a:effectLst>
                        </a:rPr>
                        <a:t>YAPI</a:t>
                      </a:r>
                      <a:r>
                        <a:rPr lang="tr-TR" sz="1800" kern="1200" baseline="0" dirty="0">
                          <a:solidFill>
                            <a:schemeClr val="bg1"/>
                          </a:solidFill>
                          <a:effectLst>
                            <a:outerShdw blurRad="38100" dist="38100" dir="2700000" algn="tl">
                              <a:srgbClr val="000000">
                                <a:alpha val="43137"/>
                              </a:srgbClr>
                            </a:outerShdw>
                          </a:effectLst>
                        </a:rPr>
                        <a:t> DENETİM KURULUŞLARI</a:t>
                      </a:r>
                      <a:endParaRPr lang="tr-TR" sz="1800" kern="1200" dirty="0">
                        <a:solidFill>
                          <a:schemeClr val="bg1"/>
                        </a:solidFill>
                        <a:effectLst>
                          <a:outerShdw blurRad="38100" dist="38100" dir="2700000" algn="tl">
                            <a:srgbClr val="000000">
                              <a:alpha val="43137"/>
                            </a:srgbClr>
                          </a:outerShdw>
                        </a:effectLst>
                      </a:endParaRPr>
                    </a:p>
                  </a:txBody>
                  <a:tcPr anchor="ctr"/>
                </a:tc>
                <a:tc hMerge="1">
                  <a:txBody>
                    <a:bodyPr/>
                    <a:lstStyle/>
                    <a:p>
                      <a:endParaRPr lang="tr-TR"/>
                    </a:p>
                  </a:txBody>
                  <a:tcP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2832784803"/>
                  </a:ext>
                </a:extLst>
              </a:tr>
              <a:tr h="643092">
                <a:tc gridSpan="2">
                  <a:txBody>
                    <a:bodyPr/>
                    <a:lstStyle/>
                    <a:p>
                      <a:pPr algn="ctr"/>
                      <a:r>
                        <a:rPr lang="tr-TR" sz="1600" b="1" kern="1200" dirty="0">
                          <a:solidFill>
                            <a:schemeClr val="tx1"/>
                          </a:solidFill>
                          <a:effectLst/>
                          <a:latin typeface="+mn-lt"/>
                          <a:ea typeface="+mn-ea"/>
                          <a:cs typeface="+mn-cs"/>
                        </a:rPr>
                        <a:t>TÜRKİYE</a:t>
                      </a:r>
                      <a:r>
                        <a:rPr lang="tr-TR" sz="1600" b="1" kern="1200" baseline="0" dirty="0">
                          <a:solidFill>
                            <a:schemeClr val="tx1"/>
                          </a:solidFill>
                          <a:effectLst/>
                          <a:latin typeface="+mn-lt"/>
                          <a:ea typeface="+mn-ea"/>
                          <a:cs typeface="+mn-cs"/>
                        </a:rPr>
                        <a:t> GENELİ YDK</a:t>
                      </a:r>
                      <a:endParaRPr lang="tr-TR" sz="1600" b="1" kern="1200" dirty="0">
                        <a:solidFill>
                          <a:schemeClr val="tx1"/>
                        </a:solidFill>
                        <a:effectLst/>
                        <a:latin typeface="+mn-lt"/>
                        <a:ea typeface="+mn-ea"/>
                        <a:cs typeface="+mn-cs"/>
                      </a:endParaRPr>
                    </a:p>
                  </a:txBody>
                  <a:tcPr anchor="ctr"/>
                </a:tc>
                <a:tc hMerge="1">
                  <a:txBody>
                    <a:bodyPr/>
                    <a:lstStyle/>
                    <a:p>
                      <a:endParaRPr lang="tr-TR"/>
                    </a:p>
                  </a:txBody>
                  <a:tcPr/>
                </a:tc>
                <a:tc gridSpan="2">
                  <a:txBody>
                    <a:bodyPr/>
                    <a:lstStyle/>
                    <a:p>
                      <a:pPr algn="ctr"/>
                      <a:r>
                        <a:rPr lang="tr-TR" sz="1600" b="1" kern="1200" dirty="0">
                          <a:solidFill>
                            <a:schemeClr val="tx1"/>
                          </a:solidFill>
                          <a:effectLst/>
                          <a:latin typeface="+mn-lt"/>
                          <a:ea typeface="+mn-ea"/>
                          <a:cs typeface="+mn-cs"/>
                        </a:rPr>
                        <a:t>ANKARA</a:t>
                      </a:r>
                      <a:r>
                        <a:rPr lang="tr-TR" sz="1600" b="1" kern="1200" baseline="0" dirty="0">
                          <a:solidFill>
                            <a:schemeClr val="tx1"/>
                          </a:solidFill>
                          <a:effectLst/>
                          <a:latin typeface="+mn-lt"/>
                          <a:ea typeface="+mn-ea"/>
                          <a:cs typeface="+mn-cs"/>
                        </a:rPr>
                        <a:t> İLİ YDK</a:t>
                      </a:r>
                      <a:endParaRPr lang="tr-TR" sz="1600" b="1" kern="1200" dirty="0">
                        <a:solidFill>
                          <a:schemeClr val="tx1"/>
                        </a:solidFill>
                        <a:effectLst/>
                        <a:latin typeface="+mn-lt"/>
                        <a:ea typeface="+mn-ea"/>
                        <a:cs typeface="+mn-cs"/>
                      </a:endParaRPr>
                    </a:p>
                  </a:txBody>
                  <a:tcPr anchor="ctr"/>
                </a:tc>
                <a:tc hMerge="1">
                  <a:txBody>
                    <a:bodyPr/>
                    <a:lstStyle/>
                    <a:p>
                      <a:endParaRPr lang="tr-TR"/>
                    </a:p>
                  </a:txBody>
                  <a:tcPr/>
                </a:tc>
                <a:extLst>
                  <a:ext uri="{0D108BD9-81ED-4DB2-BD59-A6C34878D82A}">
                    <a16:rowId xmlns:a16="http://schemas.microsoft.com/office/drawing/2014/main" val="3154359701"/>
                  </a:ext>
                </a:extLst>
              </a:tr>
              <a:tr h="403004">
                <a:tc>
                  <a:txBody>
                    <a:bodyPr/>
                    <a:lstStyle/>
                    <a:p>
                      <a:pPr algn="ctr"/>
                      <a:r>
                        <a:rPr lang="tr-TR" sz="1600" b="0" kern="1200" dirty="0">
                          <a:solidFill>
                            <a:schemeClr val="tx1"/>
                          </a:solidFill>
                          <a:effectLst/>
                          <a:latin typeface="+mn-lt"/>
                          <a:ea typeface="+mn-ea"/>
                          <a:cs typeface="+mn-cs"/>
                        </a:rPr>
                        <a:t>Toplam</a:t>
                      </a:r>
                    </a:p>
                  </a:txBody>
                  <a:tcPr/>
                </a:tc>
                <a:tc>
                  <a:txBody>
                    <a:bodyPr/>
                    <a:lstStyle/>
                    <a:p>
                      <a:pPr algn="ctr"/>
                      <a:r>
                        <a:rPr lang="tr-TR" sz="1600" b="0" kern="1200" dirty="0">
                          <a:solidFill>
                            <a:schemeClr val="tx1"/>
                          </a:solidFill>
                          <a:effectLst/>
                          <a:latin typeface="+mn-lt"/>
                          <a:ea typeface="+mn-ea"/>
                          <a:cs typeface="+mn-cs"/>
                        </a:rPr>
                        <a:t>Faal</a:t>
                      </a:r>
                    </a:p>
                  </a:txBody>
                  <a:tcPr/>
                </a:tc>
                <a:tc>
                  <a:txBody>
                    <a:bodyPr/>
                    <a:lstStyle/>
                    <a:p>
                      <a:pPr algn="ctr"/>
                      <a:r>
                        <a:rPr lang="tr-TR" sz="1600" b="0" kern="1200" dirty="0">
                          <a:solidFill>
                            <a:schemeClr val="tx1"/>
                          </a:solidFill>
                          <a:effectLst/>
                          <a:latin typeface="+mn-lt"/>
                          <a:ea typeface="+mn-ea"/>
                          <a:cs typeface="+mn-cs"/>
                        </a:rPr>
                        <a:t>Toplam</a:t>
                      </a:r>
                    </a:p>
                  </a:txBody>
                  <a:tcPr/>
                </a:tc>
                <a:tc>
                  <a:txBody>
                    <a:bodyPr/>
                    <a:lstStyle/>
                    <a:p>
                      <a:pPr algn="ctr"/>
                      <a:r>
                        <a:rPr lang="tr-TR" sz="1600" b="0" kern="1200" dirty="0">
                          <a:solidFill>
                            <a:schemeClr val="tx1"/>
                          </a:solidFill>
                          <a:effectLst/>
                          <a:latin typeface="+mn-lt"/>
                          <a:ea typeface="+mn-ea"/>
                          <a:cs typeface="+mn-cs"/>
                        </a:rPr>
                        <a:t>Faal</a:t>
                      </a:r>
                    </a:p>
                  </a:txBody>
                  <a:tcPr/>
                </a:tc>
                <a:extLst>
                  <a:ext uri="{0D108BD9-81ED-4DB2-BD59-A6C34878D82A}">
                    <a16:rowId xmlns:a16="http://schemas.microsoft.com/office/drawing/2014/main" val="1633548954"/>
                  </a:ext>
                </a:extLst>
              </a:tr>
              <a:tr h="381688">
                <a:tc>
                  <a:txBody>
                    <a:bodyPr/>
                    <a:lstStyle/>
                    <a:p>
                      <a:pPr algn="ctr"/>
                      <a:r>
                        <a:rPr lang="tr-TR" sz="1600" b="1" kern="1200" dirty="0">
                          <a:solidFill>
                            <a:schemeClr val="tx1"/>
                          </a:solidFill>
                          <a:effectLst/>
                          <a:latin typeface="+mn-lt"/>
                          <a:ea typeface="+mn-ea"/>
                          <a:cs typeface="+mn-cs"/>
                        </a:rPr>
                        <a:t>2.996</a:t>
                      </a:r>
                    </a:p>
                  </a:txBody>
                  <a:tcPr anchor="ctr"/>
                </a:tc>
                <a:tc>
                  <a:txBody>
                    <a:bodyPr/>
                    <a:lstStyle/>
                    <a:p>
                      <a:pPr algn="ctr"/>
                      <a:r>
                        <a:rPr lang="tr-TR" sz="1600" b="1" kern="1200" dirty="0">
                          <a:solidFill>
                            <a:schemeClr val="tx1"/>
                          </a:solidFill>
                          <a:effectLst/>
                          <a:latin typeface="+mn-lt"/>
                          <a:ea typeface="+mn-ea"/>
                          <a:cs typeface="+mn-cs"/>
                        </a:rPr>
                        <a:t>1.662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kern="1200" dirty="0" smtClean="0">
                          <a:solidFill>
                            <a:schemeClr val="tx1"/>
                          </a:solidFill>
                          <a:effectLst/>
                          <a:latin typeface="+mn-lt"/>
                          <a:ea typeface="+mn-ea"/>
                          <a:cs typeface="+mn-cs"/>
                        </a:rPr>
                        <a:t>382</a:t>
                      </a:r>
                      <a:endParaRPr lang="tr-TR" sz="1600" b="1" kern="1200" dirty="0">
                        <a:solidFill>
                          <a:schemeClr val="tx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kern="1200" dirty="0" smtClean="0">
                          <a:solidFill>
                            <a:schemeClr val="tx1"/>
                          </a:solidFill>
                          <a:effectLst/>
                          <a:latin typeface="+mn-lt"/>
                          <a:ea typeface="+mn-ea"/>
                          <a:cs typeface="+mn-cs"/>
                        </a:rPr>
                        <a:t>233</a:t>
                      </a:r>
                      <a:endParaRPr lang="tr-TR" sz="1600" b="1"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942358070"/>
                  </a:ext>
                </a:extLst>
              </a:tr>
            </a:tbl>
          </a:graphicData>
        </a:graphic>
      </p:graphicFrame>
      <p:graphicFrame>
        <p:nvGraphicFramePr>
          <p:cNvPr id="7" name="Tablo 2">
            <a:extLst>
              <a:ext uri="{FF2B5EF4-FFF2-40B4-BE49-F238E27FC236}">
                <a16:creationId xmlns:a16="http://schemas.microsoft.com/office/drawing/2014/main" id="{346D0CF9-B90F-41BA-9694-02196B2BFDD4}"/>
              </a:ext>
            </a:extLst>
          </p:cNvPr>
          <p:cNvGraphicFramePr>
            <a:graphicFrameLocks noGrp="1"/>
          </p:cNvGraphicFramePr>
          <p:nvPr>
            <p:extLst>
              <p:ext uri="{D42A27DB-BD31-4B8C-83A1-F6EECF244321}">
                <p14:modId xmlns:p14="http://schemas.microsoft.com/office/powerpoint/2010/main" val="2601645243"/>
              </p:ext>
            </p:extLst>
          </p:nvPr>
        </p:nvGraphicFramePr>
        <p:xfrm>
          <a:off x="3419872" y="5172112"/>
          <a:ext cx="5328592" cy="1387836"/>
        </p:xfrm>
        <a:graphic>
          <a:graphicData uri="http://schemas.openxmlformats.org/drawingml/2006/table">
            <a:tbl>
              <a:tblPr firstRow="1" bandRow="1">
                <a:tableStyleId>{21E4AEA4-8DFA-4A89-87EB-49C32662AFE0}</a:tableStyleId>
              </a:tblPr>
              <a:tblGrid>
                <a:gridCol w="2709840">
                  <a:extLst>
                    <a:ext uri="{9D8B030D-6E8A-4147-A177-3AD203B41FA5}">
                      <a16:colId xmlns:a16="http://schemas.microsoft.com/office/drawing/2014/main" val="2348215544"/>
                    </a:ext>
                  </a:extLst>
                </a:gridCol>
                <a:gridCol w="2618752">
                  <a:extLst>
                    <a:ext uri="{9D8B030D-6E8A-4147-A177-3AD203B41FA5}">
                      <a16:colId xmlns:a16="http://schemas.microsoft.com/office/drawing/2014/main" val="1533374433"/>
                    </a:ext>
                  </a:extLst>
                </a:gridCol>
              </a:tblGrid>
              <a:tr h="696916">
                <a:tc>
                  <a:txBody>
                    <a:bodyPr/>
                    <a:lstStyle/>
                    <a:p>
                      <a:pPr algn="ctr"/>
                      <a:r>
                        <a:rPr lang="tr-TR" sz="1400" kern="1200" dirty="0">
                          <a:solidFill>
                            <a:schemeClr val="bg1"/>
                          </a:solidFill>
                          <a:effectLst/>
                        </a:rPr>
                        <a:t>ANKARA İLİNDE</a:t>
                      </a:r>
                    </a:p>
                    <a:p>
                      <a:pPr marL="0" marR="0" indent="0" algn="ctr" defTabSz="914400" rtl="0" eaLnBrk="1" fontAlgn="auto" latinLnBrk="0" hangingPunct="1">
                        <a:lnSpc>
                          <a:spcPct val="100000"/>
                        </a:lnSpc>
                        <a:spcBef>
                          <a:spcPts val="0"/>
                        </a:spcBef>
                        <a:spcAft>
                          <a:spcPts val="0"/>
                        </a:spcAft>
                        <a:buClrTx/>
                        <a:buSzTx/>
                        <a:buFontTx/>
                        <a:buNone/>
                        <a:tabLst/>
                        <a:defRPr/>
                      </a:pPr>
                      <a:r>
                        <a:rPr lang="tr-TR" sz="1400" kern="1200" dirty="0">
                          <a:solidFill>
                            <a:schemeClr val="bg1"/>
                          </a:solidFill>
                          <a:effectLst/>
                        </a:rPr>
                        <a:t>DENETLENEN</a:t>
                      </a:r>
                      <a:r>
                        <a:rPr lang="tr-TR" sz="1400" kern="1200" baseline="0" dirty="0">
                          <a:solidFill>
                            <a:schemeClr val="bg1"/>
                          </a:solidFill>
                          <a:effectLst/>
                        </a:rPr>
                        <a:t> </a:t>
                      </a:r>
                      <a:r>
                        <a:rPr lang="tr-TR" sz="1400" kern="1200" dirty="0">
                          <a:solidFill>
                            <a:schemeClr val="bg1"/>
                          </a:solidFill>
                          <a:effectLst/>
                        </a:rPr>
                        <a:t>TOPLAM ALAN (m²)</a:t>
                      </a:r>
                      <a:endParaRPr lang="tr-TR" sz="1400" b="1" kern="1200" dirty="0">
                        <a:solidFill>
                          <a:schemeClr val="bg1"/>
                        </a:solidFill>
                        <a:effectLst/>
                        <a:latin typeface="+mn-lt"/>
                        <a:ea typeface="+mn-ea"/>
                        <a:cs typeface="+mn-cs"/>
                      </a:endParaRPr>
                    </a:p>
                  </a:txBody>
                  <a:tcPr/>
                </a:tc>
                <a:tc>
                  <a:txBody>
                    <a:bodyPr/>
                    <a:lstStyle/>
                    <a:p>
                      <a:pPr algn="ctr"/>
                      <a:r>
                        <a:rPr lang="tr-TR" sz="1400" kern="1200" dirty="0">
                          <a:solidFill>
                            <a:schemeClr val="bg1"/>
                          </a:solidFill>
                          <a:effectLst/>
                        </a:rPr>
                        <a:t>TÜRKİYE</a:t>
                      </a:r>
                      <a:r>
                        <a:rPr lang="tr-TR" sz="1400" kern="1200" baseline="0" dirty="0">
                          <a:solidFill>
                            <a:schemeClr val="bg1"/>
                          </a:solidFill>
                          <a:effectLst/>
                        </a:rPr>
                        <a:t> GENELİNDE</a:t>
                      </a:r>
                      <a:endParaRPr lang="tr-TR" sz="1400" kern="1200" dirty="0">
                        <a:solidFill>
                          <a:schemeClr val="bg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tr-TR" sz="1400" kern="1200" dirty="0">
                          <a:solidFill>
                            <a:schemeClr val="bg1"/>
                          </a:solidFill>
                          <a:effectLst/>
                        </a:rPr>
                        <a:t>DENETLENEN</a:t>
                      </a:r>
                      <a:r>
                        <a:rPr lang="tr-TR" sz="1400" kern="1200" baseline="0" dirty="0">
                          <a:solidFill>
                            <a:schemeClr val="bg1"/>
                          </a:solidFill>
                          <a:effectLst/>
                        </a:rPr>
                        <a:t> </a:t>
                      </a:r>
                      <a:r>
                        <a:rPr lang="tr-TR" sz="1400" kern="1200" dirty="0">
                          <a:solidFill>
                            <a:schemeClr val="bg1"/>
                          </a:solidFill>
                          <a:effectLst/>
                        </a:rPr>
                        <a:t>TOPLAM ALAN (m²)</a:t>
                      </a:r>
                    </a:p>
                  </a:txBody>
                  <a:tcPr/>
                </a:tc>
                <a:extLst>
                  <a:ext uri="{0D108BD9-81ED-4DB2-BD59-A6C34878D82A}">
                    <a16:rowId xmlns:a16="http://schemas.microsoft.com/office/drawing/2014/main" val="2832784803"/>
                  </a:ext>
                </a:extLst>
              </a:tr>
              <a:tr h="656316">
                <a:tc>
                  <a:txBody>
                    <a:bodyPr/>
                    <a:lstStyle/>
                    <a:p>
                      <a:pPr marL="0" algn="ctr" defTabSz="914400" rtl="0" eaLnBrk="1" latinLnBrk="0" hangingPunct="1"/>
                      <a:r>
                        <a:rPr lang="tr-TR" sz="2400" b="0" kern="1200" dirty="0" smtClean="0">
                          <a:solidFill>
                            <a:schemeClr val="tx1"/>
                          </a:solidFill>
                          <a:effectLst/>
                          <a:latin typeface="+mn-lt"/>
                          <a:ea typeface="+mn-ea"/>
                          <a:cs typeface="+mn-cs"/>
                        </a:rPr>
                        <a:t>75.860.774</a:t>
                      </a:r>
                      <a:endParaRPr lang="tr-TR" sz="2400" b="0" kern="1200" dirty="0">
                        <a:solidFill>
                          <a:schemeClr val="tx1"/>
                        </a:solidFill>
                        <a:effectLst/>
                        <a:latin typeface="+mn-lt"/>
                        <a:ea typeface="+mn-ea"/>
                        <a:cs typeface="+mn-cs"/>
                      </a:endParaRPr>
                    </a:p>
                  </a:txBody>
                  <a:tcPr anchor="ctr"/>
                </a:tc>
                <a:tc>
                  <a:txBody>
                    <a:bodyPr/>
                    <a:lstStyle/>
                    <a:p>
                      <a:pPr marL="0" algn="ctr" defTabSz="914400" rtl="0" eaLnBrk="1" latinLnBrk="0" hangingPunct="1"/>
                      <a:r>
                        <a:rPr lang="tr-TR" sz="2400" b="0" kern="1200" dirty="0" smtClean="0">
                          <a:solidFill>
                            <a:schemeClr val="tx1"/>
                          </a:solidFill>
                          <a:effectLst/>
                          <a:latin typeface="+mn-lt"/>
                          <a:ea typeface="+mn-ea"/>
                          <a:cs typeface="+mn-cs"/>
                        </a:rPr>
                        <a:t>785.868.72</a:t>
                      </a:r>
                      <a:r>
                        <a:rPr lang="tr-TR" sz="2400" b="0" kern="1200" dirty="0">
                          <a:solidFill>
                            <a:schemeClr val="tx1"/>
                          </a:solidFill>
                          <a:effectLst/>
                          <a:latin typeface="+mn-lt"/>
                          <a:ea typeface="+mn-ea"/>
                          <a:cs typeface="+mn-cs"/>
                        </a:rPr>
                        <a:t>3</a:t>
                      </a:r>
                      <a:endParaRPr lang="tr-TR" sz="2400" b="0" kern="1200" dirty="0" smtClean="0">
                        <a:solidFill>
                          <a:schemeClr val="tx1"/>
                        </a:solidFill>
                        <a:effectLst/>
                        <a:latin typeface="+mn-lt"/>
                        <a:ea typeface="+mn-ea"/>
                        <a:cs typeface="+mn-cs"/>
                      </a:endParaRPr>
                    </a:p>
                  </a:txBody>
                  <a:tcPr anchor="ctr"/>
                </a:tc>
                <a:extLst>
                  <a:ext uri="{0D108BD9-81ED-4DB2-BD59-A6C34878D82A}">
                    <a16:rowId xmlns:a16="http://schemas.microsoft.com/office/drawing/2014/main" val="3154359701"/>
                  </a:ext>
                </a:extLst>
              </a:tr>
            </a:tbl>
          </a:graphicData>
        </a:graphic>
      </p:graphicFrame>
      <p:graphicFrame>
        <p:nvGraphicFramePr>
          <p:cNvPr id="8" name="Tablo 2">
            <a:extLst>
              <a:ext uri="{FF2B5EF4-FFF2-40B4-BE49-F238E27FC236}">
                <a16:creationId xmlns:a16="http://schemas.microsoft.com/office/drawing/2014/main" id="{B3C49E66-AB36-41C1-9280-6FBAA039B240}"/>
              </a:ext>
            </a:extLst>
          </p:cNvPr>
          <p:cNvGraphicFramePr>
            <a:graphicFrameLocks noGrp="1"/>
          </p:cNvGraphicFramePr>
          <p:nvPr>
            <p:extLst>
              <p:ext uri="{D42A27DB-BD31-4B8C-83A1-F6EECF244321}">
                <p14:modId xmlns:p14="http://schemas.microsoft.com/office/powerpoint/2010/main" val="61021061"/>
              </p:ext>
            </p:extLst>
          </p:nvPr>
        </p:nvGraphicFramePr>
        <p:xfrm>
          <a:off x="4956031" y="1424048"/>
          <a:ext cx="3792433" cy="1931823"/>
        </p:xfrm>
        <a:graphic>
          <a:graphicData uri="http://schemas.openxmlformats.org/drawingml/2006/table">
            <a:tbl>
              <a:tblPr firstRow="1" bandRow="1">
                <a:tableStyleId>{21E4AEA4-8DFA-4A89-87EB-49C32662AFE0}</a:tableStyleId>
              </a:tblPr>
              <a:tblGrid>
                <a:gridCol w="1137151">
                  <a:extLst>
                    <a:ext uri="{9D8B030D-6E8A-4147-A177-3AD203B41FA5}">
                      <a16:colId xmlns:a16="http://schemas.microsoft.com/office/drawing/2014/main" val="2348215544"/>
                    </a:ext>
                  </a:extLst>
                </a:gridCol>
                <a:gridCol w="1380826">
                  <a:extLst>
                    <a:ext uri="{9D8B030D-6E8A-4147-A177-3AD203B41FA5}">
                      <a16:colId xmlns:a16="http://schemas.microsoft.com/office/drawing/2014/main" val="405150434"/>
                    </a:ext>
                  </a:extLst>
                </a:gridCol>
                <a:gridCol w="1274456">
                  <a:extLst>
                    <a:ext uri="{9D8B030D-6E8A-4147-A177-3AD203B41FA5}">
                      <a16:colId xmlns:a16="http://schemas.microsoft.com/office/drawing/2014/main" val="1600051656"/>
                    </a:ext>
                  </a:extLst>
                </a:gridCol>
              </a:tblGrid>
              <a:tr h="546139">
                <a:tc gridSpan="3">
                  <a:txBody>
                    <a:bodyPr/>
                    <a:lstStyle/>
                    <a:p>
                      <a:pPr algn="ctr"/>
                      <a:r>
                        <a:rPr lang="tr-TR" sz="1800" kern="1200" dirty="0">
                          <a:solidFill>
                            <a:schemeClr val="bg1"/>
                          </a:solidFill>
                          <a:effectLst>
                            <a:outerShdw blurRad="38100" dist="38100" dir="2700000" algn="tl">
                              <a:srgbClr val="000000">
                                <a:alpha val="43137"/>
                              </a:srgbClr>
                            </a:outerShdw>
                          </a:effectLst>
                        </a:rPr>
                        <a:t>DENETÇİ ELEMAN SAYISI</a:t>
                      </a:r>
                    </a:p>
                  </a:txBody>
                  <a:tcPr anchor="ct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2832784803"/>
                  </a:ext>
                </a:extLst>
              </a:tr>
              <a:tr h="972115">
                <a:tc>
                  <a:txBody>
                    <a:bodyPr/>
                    <a:lstStyle/>
                    <a:p>
                      <a:pPr algn="ctr"/>
                      <a:r>
                        <a:rPr lang="tr-TR" sz="1300" b="1" kern="1200" dirty="0">
                          <a:solidFill>
                            <a:schemeClr val="tx1"/>
                          </a:solidFill>
                          <a:effectLst/>
                        </a:rPr>
                        <a:t>TOPLAM DENETÇİ</a:t>
                      </a:r>
                      <a:endParaRPr lang="tr-TR" sz="1300" b="1" kern="1200" dirty="0">
                        <a:solidFill>
                          <a:schemeClr val="tx1"/>
                        </a:solidFill>
                        <a:effectLst/>
                        <a:latin typeface="+mj-lt"/>
                        <a:ea typeface="+mn-ea"/>
                        <a:cs typeface="+mn-cs"/>
                      </a:endParaRPr>
                    </a:p>
                  </a:txBody>
                  <a:tcPr/>
                </a:tc>
                <a:tc>
                  <a:txBody>
                    <a:bodyPr/>
                    <a:lstStyle/>
                    <a:p>
                      <a:pPr algn="ctr"/>
                      <a:r>
                        <a:rPr lang="tr-TR" sz="1300" b="1" kern="1200" dirty="0">
                          <a:solidFill>
                            <a:schemeClr val="tx1"/>
                          </a:solidFill>
                          <a:effectLst/>
                        </a:rPr>
                        <a:t>TOPLAM YARDIMCI</a:t>
                      </a:r>
                      <a:r>
                        <a:rPr lang="tr-TR" sz="1300" b="1" kern="1200" baseline="0" dirty="0">
                          <a:solidFill>
                            <a:schemeClr val="tx1"/>
                          </a:solidFill>
                          <a:effectLst/>
                        </a:rPr>
                        <a:t> KONTROL ELEMANI</a:t>
                      </a:r>
                      <a:endParaRPr lang="tr-TR" sz="1300" b="1" kern="1200" dirty="0">
                        <a:solidFill>
                          <a:schemeClr val="tx1"/>
                        </a:solidFill>
                        <a:effectLst/>
                        <a:latin typeface="+mn-lt"/>
                        <a:ea typeface="+mn-ea"/>
                        <a:cs typeface="+mn-cs"/>
                      </a:endParaRPr>
                    </a:p>
                  </a:txBody>
                  <a:tcPr/>
                </a:tc>
                <a:tc>
                  <a:txBody>
                    <a:bodyPr/>
                    <a:lstStyle/>
                    <a:p>
                      <a:pPr algn="ctr"/>
                      <a:r>
                        <a:rPr lang="tr-TR" sz="1300" b="1" kern="1200" dirty="0">
                          <a:solidFill>
                            <a:schemeClr val="tx1"/>
                          </a:solidFill>
                          <a:effectLst/>
                        </a:rPr>
                        <a:t>YDKLAR TARAFINDAN</a:t>
                      </a:r>
                      <a:r>
                        <a:rPr lang="tr-TR" sz="1300" b="1" kern="1200" baseline="0" dirty="0">
                          <a:solidFill>
                            <a:schemeClr val="tx1"/>
                          </a:solidFill>
                          <a:effectLst/>
                        </a:rPr>
                        <a:t> </a:t>
                      </a:r>
                      <a:r>
                        <a:rPr lang="tr-TR" sz="1300" b="1" kern="1200" dirty="0">
                          <a:solidFill>
                            <a:schemeClr val="tx1"/>
                          </a:solidFill>
                          <a:effectLst/>
                        </a:rPr>
                        <a:t>DENETLENEN</a:t>
                      </a:r>
                      <a:r>
                        <a:rPr lang="tr-TR" sz="1300" b="1" kern="1200" baseline="0" dirty="0">
                          <a:solidFill>
                            <a:schemeClr val="tx1"/>
                          </a:solidFill>
                          <a:effectLst/>
                        </a:rPr>
                        <a:t> YİBF (ADET)</a:t>
                      </a:r>
                      <a:endParaRPr lang="tr-TR" sz="1300" b="1" kern="1200" dirty="0">
                        <a:solidFill>
                          <a:schemeClr val="tx1"/>
                        </a:solidFill>
                        <a:effectLst/>
                        <a:latin typeface="+mn-lt"/>
                        <a:ea typeface="+mn-ea"/>
                        <a:cs typeface="+mn-cs"/>
                      </a:endParaRPr>
                    </a:p>
                  </a:txBody>
                  <a:tcPr/>
                </a:tc>
                <a:extLst>
                  <a:ext uri="{0D108BD9-81ED-4DB2-BD59-A6C34878D82A}">
                    <a16:rowId xmlns:a16="http://schemas.microsoft.com/office/drawing/2014/main" val="1633548954"/>
                  </a:ext>
                </a:extLst>
              </a:tr>
              <a:tr h="413569">
                <a:tc>
                  <a:txBody>
                    <a:bodyPr/>
                    <a:lstStyle/>
                    <a:p>
                      <a:pPr algn="ctr"/>
                      <a:r>
                        <a:rPr lang="tr-TR" sz="1600" b="1" kern="1200" dirty="0" smtClean="0">
                          <a:solidFill>
                            <a:schemeClr val="tx1"/>
                          </a:solidFill>
                          <a:effectLst/>
                        </a:rPr>
                        <a:t>4.532</a:t>
                      </a:r>
                      <a:endParaRPr lang="tr-TR" sz="1600" b="1" kern="1200" dirty="0">
                        <a:solidFill>
                          <a:schemeClr val="tx1"/>
                        </a:solidFill>
                        <a:effectLst/>
                        <a:latin typeface="+mj-lt"/>
                        <a:ea typeface="+mn-ea"/>
                        <a:cs typeface="+mn-cs"/>
                      </a:endParaRPr>
                    </a:p>
                  </a:txBody>
                  <a:tcPr anchor="ctr"/>
                </a:tc>
                <a:tc>
                  <a:txBody>
                    <a:bodyPr/>
                    <a:lstStyle/>
                    <a:p>
                      <a:pPr algn="ctr"/>
                      <a:r>
                        <a:rPr lang="tr-TR" sz="1600" b="1" kern="1200" dirty="0" smtClean="0">
                          <a:solidFill>
                            <a:schemeClr val="tx1"/>
                          </a:solidFill>
                          <a:effectLst/>
                          <a:latin typeface="+mn-lt"/>
                          <a:ea typeface="+mn-ea"/>
                          <a:cs typeface="+mn-cs"/>
                        </a:rPr>
                        <a:t>7.395</a:t>
                      </a:r>
                      <a:endParaRPr lang="tr-TR" sz="1600" b="1" kern="1200" dirty="0">
                        <a:solidFill>
                          <a:schemeClr val="tx1"/>
                        </a:solidFill>
                        <a:effectLst/>
                        <a:latin typeface="+mj-lt"/>
                        <a:ea typeface="+mn-ea"/>
                        <a:cs typeface="+mn-cs"/>
                      </a:endParaRPr>
                    </a:p>
                  </a:txBody>
                  <a:tcPr anchor="ctr"/>
                </a:tc>
                <a:tc>
                  <a:txBody>
                    <a:bodyPr/>
                    <a:lstStyle/>
                    <a:p>
                      <a:pPr algn="ctr"/>
                      <a:r>
                        <a:rPr lang="tr-TR" sz="1600" b="1" kern="1200" dirty="0" smtClean="0">
                          <a:solidFill>
                            <a:schemeClr val="tx1"/>
                          </a:solidFill>
                          <a:effectLst/>
                        </a:rPr>
                        <a:t>21.547</a:t>
                      </a:r>
                      <a:endParaRPr lang="tr-TR" sz="1600" b="1" kern="1200" dirty="0">
                        <a:solidFill>
                          <a:schemeClr val="tx1"/>
                        </a:solidFill>
                        <a:effectLst/>
                        <a:latin typeface="+mj-lt"/>
                        <a:ea typeface="+mn-ea"/>
                        <a:cs typeface="+mn-cs"/>
                      </a:endParaRPr>
                    </a:p>
                  </a:txBody>
                  <a:tcPr anchor="ctr"/>
                </a:tc>
                <a:extLst>
                  <a:ext uri="{0D108BD9-81ED-4DB2-BD59-A6C34878D82A}">
                    <a16:rowId xmlns:a16="http://schemas.microsoft.com/office/drawing/2014/main" val="3942358070"/>
                  </a:ext>
                </a:extLst>
              </a:tr>
            </a:tbl>
          </a:graphicData>
        </a:graphic>
      </p:graphicFrame>
      <p:graphicFrame>
        <p:nvGraphicFramePr>
          <p:cNvPr id="9" name="Tablo 2">
            <a:extLst>
              <a:ext uri="{FF2B5EF4-FFF2-40B4-BE49-F238E27FC236}">
                <a16:creationId xmlns:a16="http://schemas.microsoft.com/office/drawing/2014/main" id="{3CE041D0-6D75-44C7-B326-8B4904EB250F}"/>
              </a:ext>
            </a:extLst>
          </p:cNvPr>
          <p:cNvGraphicFramePr>
            <a:graphicFrameLocks noGrp="1"/>
          </p:cNvGraphicFramePr>
          <p:nvPr>
            <p:extLst>
              <p:ext uri="{D42A27DB-BD31-4B8C-83A1-F6EECF244321}">
                <p14:modId xmlns:p14="http://schemas.microsoft.com/office/powerpoint/2010/main" val="2636802493"/>
              </p:ext>
            </p:extLst>
          </p:nvPr>
        </p:nvGraphicFramePr>
        <p:xfrm>
          <a:off x="3419872" y="3632021"/>
          <a:ext cx="5328592" cy="1263271"/>
        </p:xfrm>
        <a:graphic>
          <a:graphicData uri="http://schemas.openxmlformats.org/drawingml/2006/table">
            <a:tbl>
              <a:tblPr firstRow="1" bandRow="1">
                <a:tableStyleId>{21E4AEA4-8DFA-4A89-87EB-49C32662AFE0}</a:tableStyleId>
              </a:tblPr>
              <a:tblGrid>
                <a:gridCol w="1621748">
                  <a:extLst>
                    <a:ext uri="{9D8B030D-6E8A-4147-A177-3AD203B41FA5}">
                      <a16:colId xmlns:a16="http://schemas.microsoft.com/office/drawing/2014/main" val="2348215544"/>
                    </a:ext>
                  </a:extLst>
                </a:gridCol>
                <a:gridCol w="1737582">
                  <a:extLst>
                    <a:ext uri="{9D8B030D-6E8A-4147-A177-3AD203B41FA5}">
                      <a16:colId xmlns:a16="http://schemas.microsoft.com/office/drawing/2014/main" val="2625158701"/>
                    </a:ext>
                  </a:extLst>
                </a:gridCol>
                <a:gridCol w="1969262">
                  <a:extLst>
                    <a:ext uri="{9D8B030D-6E8A-4147-A177-3AD203B41FA5}">
                      <a16:colId xmlns:a16="http://schemas.microsoft.com/office/drawing/2014/main" val="405150434"/>
                    </a:ext>
                  </a:extLst>
                </a:gridCol>
              </a:tblGrid>
              <a:tr h="409831">
                <a:tc gridSpan="3">
                  <a:txBody>
                    <a:bodyPr/>
                    <a:lstStyle/>
                    <a:p>
                      <a:pPr algn="ctr"/>
                      <a:r>
                        <a:rPr lang="tr-TR" sz="1600" kern="1200" dirty="0">
                          <a:solidFill>
                            <a:schemeClr val="bg1"/>
                          </a:solidFill>
                          <a:effectLst>
                            <a:outerShdw blurRad="38100" dist="38100" dir="2700000" algn="tl">
                              <a:srgbClr val="000000">
                                <a:alpha val="43137"/>
                              </a:srgbClr>
                            </a:outerShdw>
                          </a:effectLst>
                          <a:latin typeface="+mn-lt"/>
                        </a:rPr>
                        <a:t>ZEMİN VE YAPI MALZEMESİ LABORATUVARLARI</a:t>
                      </a:r>
                    </a:p>
                  </a:txBody>
                  <a:tcPr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32784803"/>
                  </a:ext>
                </a:extLst>
              </a:tr>
              <a:tr h="453944">
                <a:tc>
                  <a:txBody>
                    <a:bodyPr/>
                    <a:lstStyle/>
                    <a:p>
                      <a:pPr algn="ctr"/>
                      <a:r>
                        <a:rPr lang="tr-TR" sz="1400" b="1" kern="1200" dirty="0">
                          <a:solidFill>
                            <a:schemeClr val="tx1"/>
                          </a:solidFill>
                          <a:effectLst/>
                          <a:latin typeface="+mn-lt"/>
                          <a:ea typeface="+mn-ea"/>
                          <a:cs typeface="+mn-cs"/>
                        </a:rPr>
                        <a:t>TÜRKİYE</a:t>
                      </a:r>
                      <a:r>
                        <a:rPr lang="tr-TR" sz="1400" b="1" kern="1200" baseline="0" dirty="0">
                          <a:solidFill>
                            <a:schemeClr val="tx1"/>
                          </a:solidFill>
                          <a:effectLst/>
                          <a:latin typeface="+mn-lt"/>
                          <a:ea typeface="+mn-ea"/>
                          <a:cs typeface="+mn-cs"/>
                        </a:rPr>
                        <a:t> GENELİ TOPLAM</a:t>
                      </a:r>
                      <a:endParaRPr lang="tr-TR" sz="1400" b="1" kern="1200" dirty="0">
                        <a:solidFill>
                          <a:schemeClr val="tx1"/>
                        </a:solidFill>
                        <a:effectLst/>
                        <a:latin typeface="+mn-lt"/>
                        <a:ea typeface="+mn-ea"/>
                        <a:cs typeface="+mn-cs"/>
                      </a:endParaRPr>
                    </a:p>
                  </a:txBody>
                  <a:tcPr/>
                </a:tc>
                <a:tc>
                  <a:txBody>
                    <a:bodyPr/>
                    <a:lstStyle/>
                    <a:p>
                      <a:pPr algn="ctr"/>
                      <a:r>
                        <a:rPr lang="tr-TR" sz="1400" b="1" kern="1200" dirty="0">
                          <a:solidFill>
                            <a:schemeClr val="tx1"/>
                          </a:solidFill>
                          <a:effectLst/>
                          <a:latin typeface="+mn-lt"/>
                          <a:ea typeface="+mn-ea"/>
                          <a:cs typeface="+mn-cs"/>
                        </a:rPr>
                        <a:t>ANKARA</a:t>
                      </a:r>
                      <a:r>
                        <a:rPr lang="tr-TR" sz="1400" b="1" kern="1200" baseline="0" dirty="0">
                          <a:solidFill>
                            <a:schemeClr val="tx1"/>
                          </a:solidFill>
                          <a:effectLst/>
                          <a:latin typeface="+mn-lt"/>
                          <a:ea typeface="+mn-ea"/>
                          <a:cs typeface="+mn-cs"/>
                        </a:rPr>
                        <a:t> İLİ TOPLAM </a:t>
                      </a:r>
                      <a:endParaRPr lang="tr-TR" sz="1400" b="1" kern="1200" dirty="0">
                        <a:solidFill>
                          <a:schemeClr val="tx1"/>
                        </a:solidFill>
                        <a:effectLst/>
                        <a:latin typeface="+mn-lt"/>
                        <a:ea typeface="+mn-ea"/>
                        <a:cs typeface="+mn-cs"/>
                      </a:endParaRPr>
                    </a:p>
                  </a:txBody>
                  <a:tcPr/>
                </a:tc>
                <a:tc>
                  <a:txBody>
                    <a:bodyPr/>
                    <a:lstStyle/>
                    <a:p>
                      <a:pPr algn="ctr"/>
                      <a:r>
                        <a:rPr lang="tr-TR" sz="1400" b="1" kern="1200" dirty="0">
                          <a:solidFill>
                            <a:schemeClr val="tx1"/>
                          </a:solidFill>
                          <a:effectLst/>
                          <a:latin typeface="+mn-lt"/>
                          <a:ea typeface="+mn-ea"/>
                          <a:cs typeface="+mn-cs"/>
                        </a:rPr>
                        <a:t>ANKARA</a:t>
                      </a:r>
                      <a:r>
                        <a:rPr lang="tr-TR" sz="1400" b="1" kern="1200" baseline="0" dirty="0">
                          <a:solidFill>
                            <a:schemeClr val="tx1"/>
                          </a:solidFill>
                          <a:effectLst/>
                          <a:latin typeface="+mn-lt"/>
                          <a:ea typeface="+mn-ea"/>
                          <a:cs typeface="+mn-cs"/>
                        </a:rPr>
                        <a:t> İLİ FAAL</a:t>
                      </a:r>
                      <a:endParaRPr lang="tr-TR" sz="1400" b="1" kern="1200" dirty="0">
                        <a:solidFill>
                          <a:schemeClr val="tx1"/>
                        </a:solidFill>
                        <a:effectLst/>
                        <a:latin typeface="+mn-lt"/>
                        <a:ea typeface="+mn-ea"/>
                        <a:cs typeface="+mn-cs"/>
                      </a:endParaRPr>
                    </a:p>
                  </a:txBody>
                  <a:tcPr/>
                </a:tc>
                <a:extLst>
                  <a:ext uri="{0D108BD9-81ED-4DB2-BD59-A6C34878D82A}">
                    <a16:rowId xmlns:a16="http://schemas.microsoft.com/office/drawing/2014/main" val="1633548954"/>
                  </a:ext>
                </a:extLst>
              </a:tr>
              <a:tr h="277028">
                <a:tc>
                  <a:txBody>
                    <a:bodyPr/>
                    <a:lstStyle/>
                    <a:p>
                      <a:pPr algn="ctr"/>
                      <a:r>
                        <a:rPr lang="tr-TR" sz="1600" b="1" kern="1200" dirty="0">
                          <a:solidFill>
                            <a:schemeClr val="tx1"/>
                          </a:solidFill>
                          <a:effectLst/>
                          <a:latin typeface="+mn-lt"/>
                          <a:ea typeface="+mn-ea"/>
                          <a:cs typeface="+mn-cs"/>
                        </a:rPr>
                        <a:t>562</a:t>
                      </a:r>
                    </a:p>
                  </a:txBody>
                  <a:tcPr anchor="ctr"/>
                </a:tc>
                <a:tc>
                  <a:txBody>
                    <a:bodyPr/>
                    <a:lstStyle/>
                    <a:p>
                      <a:pPr algn="ctr"/>
                      <a:r>
                        <a:rPr lang="tr-TR" sz="1600" b="1" kern="1200" dirty="0" smtClean="0">
                          <a:solidFill>
                            <a:schemeClr val="tx1"/>
                          </a:solidFill>
                          <a:effectLst/>
                          <a:latin typeface="+mn-lt"/>
                          <a:ea typeface="+mn-ea"/>
                          <a:cs typeface="+mn-cs"/>
                        </a:rPr>
                        <a:t>27</a:t>
                      </a:r>
                      <a:endParaRPr lang="tr-TR" sz="1600" b="1" kern="1200" dirty="0">
                        <a:solidFill>
                          <a:schemeClr val="tx1"/>
                        </a:solidFill>
                        <a:effectLst/>
                        <a:latin typeface="+mn-lt"/>
                        <a:ea typeface="+mn-ea"/>
                        <a:cs typeface="+mn-cs"/>
                      </a:endParaRPr>
                    </a:p>
                  </a:txBody>
                  <a:tcPr anchor="ctr"/>
                </a:tc>
                <a:tc>
                  <a:txBody>
                    <a:bodyPr/>
                    <a:lstStyle/>
                    <a:p>
                      <a:pPr algn="ctr"/>
                      <a:r>
                        <a:rPr lang="tr-TR" sz="1600" b="1" kern="1200" dirty="0" smtClean="0">
                          <a:solidFill>
                            <a:schemeClr val="tx1"/>
                          </a:solidFill>
                          <a:effectLst/>
                          <a:latin typeface="+mn-lt"/>
                          <a:ea typeface="+mn-ea"/>
                          <a:cs typeface="+mn-cs"/>
                        </a:rPr>
                        <a:t>25</a:t>
                      </a:r>
                      <a:endParaRPr lang="tr-TR" sz="1600" b="1"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942358070"/>
                  </a:ext>
                </a:extLst>
              </a:tr>
            </a:tbl>
          </a:graphicData>
        </a:graphic>
      </p:graphicFrame>
      <p:graphicFrame>
        <p:nvGraphicFramePr>
          <p:cNvPr id="5" name="Grafik 4"/>
          <p:cNvGraphicFramePr/>
          <p:nvPr>
            <p:extLst>
              <p:ext uri="{D42A27DB-BD31-4B8C-83A1-F6EECF244321}">
                <p14:modId xmlns:p14="http://schemas.microsoft.com/office/powerpoint/2010/main" val="3370547407"/>
              </p:ext>
            </p:extLst>
          </p:nvPr>
        </p:nvGraphicFramePr>
        <p:xfrm>
          <a:off x="-684584" y="3827801"/>
          <a:ext cx="4896544" cy="2914110"/>
        </p:xfrm>
        <a:graphic>
          <a:graphicData uri="http://schemas.openxmlformats.org/drawingml/2006/chart">
            <c:chart xmlns:c="http://schemas.openxmlformats.org/drawingml/2006/chart" xmlns:r="http://schemas.openxmlformats.org/officeDocument/2006/relationships" r:id="rId2"/>
          </a:graphicData>
        </a:graphic>
      </p:graphicFrame>
      <p:sp>
        <p:nvSpPr>
          <p:cNvPr id="25" name="Metin kutusu 24">
            <a:extLst>
              <a:ext uri="{FF2B5EF4-FFF2-40B4-BE49-F238E27FC236}">
                <a16:creationId xmlns:a16="http://schemas.microsoft.com/office/drawing/2014/main" id="{75E523A8-7D36-4035-8C9A-76A7F9CD98A7}"/>
              </a:ext>
            </a:extLst>
          </p:cNvPr>
          <p:cNvSpPr txBox="1"/>
          <p:nvPr/>
        </p:nvSpPr>
        <p:spPr>
          <a:xfrm>
            <a:off x="398800" y="3987173"/>
            <a:ext cx="2520279" cy="369332"/>
          </a:xfrm>
          <a:prstGeom prst="rect">
            <a:avLst/>
          </a:prstGeom>
          <a:noFill/>
        </p:spPr>
        <p:txBody>
          <a:bodyPr wrap="square">
            <a:spAutoFit/>
          </a:bodyPr>
          <a:lstStyle/>
          <a:p>
            <a:pPr algn="ctr"/>
            <a:r>
              <a:rPr lang="tr-TR" b="1" dirty="0" smtClean="0">
                <a:solidFill>
                  <a:srgbClr val="C61616"/>
                </a:solidFill>
              </a:rPr>
              <a:t>Denetlenen Toplam Alan</a:t>
            </a:r>
            <a:endParaRPr lang="tr-TR" b="1" dirty="0">
              <a:solidFill>
                <a:srgbClr val="C61616"/>
              </a:solidFill>
            </a:endParaRPr>
          </a:p>
        </p:txBody>
      </p:sp>
      <p:cxnSp>
        <p:nvCxnSpPr>
          <p:cNvPr id="26" name="Düz Bağlayıcı 25">
            <a:extLst>
              <a:ext uri="{FF2B5EF4-FFF2-40B4-BE49-F238E27FC236}">
                <a16:creationId xmlns:a16="http://schemas.microsoft.com/office/drawing/2014/main" id="{6F902075-7EA2-479B-86D4-B55BA901783B}"/>
              </a:ext>
            </a:extLst>
          </p:cNvPr>
          <p:cNvCxnSpPr>
            <a:cxnSpLocks/>
          </p:cNvCxnSpPr>
          <p:nvPr/>
        </p:nvCxnSpPr>
        <p:spPr>
          <a:xfrm>
            <a:off x="452805" y="3934385"/>
            <a:ext cx="2412268" cy="22447"/>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Düz Bağlayıcı 26">
            <a:extLst>
              <a:ext uri="{FF2B5EF4-FFF2-40B4-BE49-F238E27FC236}">
                <a16:creationId xmlns:a16="http://schemas.microsoft.com/office/drawing/2014/main" id="{6F902075-7EA2-479B-86D4-B55BA901783B}"/>
              </a:ext>
            </a:extLst>
          </p:cNvPr>
          <p:cNvCxnSpPr>
            <a:cxnSpLocks/>
          </p:cNvCxnSpPr>
          <p:nvPr/>
        </p:nvCxnSpPr>
        <p:spPr>
          <a:xfrm>
            <a:off x="452805" y="4386846"/>
            <a:ext cx="2412268" cy="2244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63924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PROJE VE YAPIM ÇALIŞMALARI</a:t>
            </a:r>
          </a:p>
        </p:txBody>
      </p:sp>
      <p:graphicFrame>
        <p:nvGraphicFramePr>
          <p:cNvPr id="3" name="Tablo 2">
            <a:extLst>
              <a:ext uri="{FF2B5EF4-FFF2-40B4-BE49-F238E27FC236}">
                <a16:creationId xmlns:a16="http://schemas.microsoft.com/office/drawing/2014/main" id="{6B04BF4F-AF63-4AA5-A7AB-98B043FA86A9}"/>
              </a:ext>
            </a:extLst>
          </p:cNvPr>
          <p:cNvGraphicFramePr>
            <a:graphicFrameLocks noGrp="1"/>
          </p:cNvGraphicFramePr>
          <p:nvPr>
            <p:extLst>
              <p:ext uri="{D42A27DB-BD31-4B8C-83A1-F6EECF244321}">
                <p14:modId xmlns:p14="http://schemas.microsoft.com/office/powerpoint/2010/main" val="216692177"/>
              </p:ext>
            </p:extLst>
          </p:nvPr>
        </p:nvGraphicFramePr>
        <p:xfrm>
          <a:off x="4355976" y="1720899"/>
          <a:ext cx="4176464" cy="1538121"/>
        </p:xfrm>
        <a:graphic>
          <a:graphicData uri="http://schemas.openxmlformats.org/drawingml/2006/table">
            <a:tbl>
              <a:tblPr firstRow="1" bandRow="1">
                <a:tableStyleId>{21E4AEA4-8DFA-4A89-87EB-49C32662AFE0}</a:tableStyleId>
              </a:tblPr>
              <a:tblGrid>
                <a:gridCol w="3137122">
                  <a:extLst>
                    <a:ext uri="{9D8B030D-6E8A-4147-A177-3AD203B41FA5}">
                      <a16:colId xmlns:a16="http://schemas.microsoft.com/office/drawing/2014/main" val="2348215544"/>
                    </a:ext>
                  </a:extLst>
                </a:gridCol>
                <a:gridCol w="1039342">
                  <a:extLst>
                    <a:ext uri="{9D8B030D-6E8A-4147-A177-3AD203B41FA5}">
                      <a16:colId xmlns:a16="http://schemas.microsoft.com/office/drawing/2014/main" val="2040680317"/>
                    </a:ext>
                  </a:extLst>
                </a:gridCol>
              </a:tblGrid>
              <a:tr h="962643">
                <a:tc gridSpan="2">
                  <a:txBody>
                    <a:bodyPr/>
                    <a:lstStyle/>
                    <a:p>
                      <a:pPr marL="180340" algn="ctr">
                        <a:lnSpc>
                          <a:spcPct val="115000"/>
                        </a:lnSpc>
                        <a:spcAft>
                          <a:spcPts val="1000"/>
                        </a:spcAft>
                      </a:pPr>
                      <a:r>
                        <a:rPr lang="tr-TR" sz="1800" b="1" dirty="0" smtClean="0">
                          <a:solidFill>
                            <a:srgbClr val="FFFFFF"/>
                          </a:solidFill>
                          <a:effectLst/>
                          <a:latin typeface="+mn-lt"/>
                          <a:ea typeface="Times New Roman"/>
                          <a:cs typeface="Times New Roman"/>
                        </a:rPr>
                        <a:t>2021</a:t>
                      </a:r>
                      <a:r>
                        <a:rPr lang="tr-TR" sz="1800" b="1" baseline="0" dirty="0" smtClean="0">
                          <a:solidFill>
                            <a:srgbClr val="FFFFFF"/>
                          </a:solidFill>
                          <a:effectLst/>
                          <a:latin typeface="+mn-lt"/>
                          <a:ea typeface="Times New Roman"/>
                          <a:cs typeface="Times New Roman"/>
                        </a:rPr>
                        <a:t> YILI YATIRIM PROGRAMINDA </a:t>
                      </a:r>
                    </a:p>
                    <a:p>
                      <a:pPr marL="180340" algn="ctr">
                        <a:lnSpc>
                          <a:spcPct val="115000"/>
                        </a:lnSpc>
                        <a:spcAft>
                          <a:spcPts val="1000"/>
                        </a:spcAft>
                      </a:pPr>
                      <a:r>
                        <a:rPr lang="tr-TR" sz="1800" b="1" baseline="0" dirty="0" smtClean="0">
                          <a:solidFill>
                            <a:srgbClr val="FFFFFF"/>
                          </a:solidFill>
                          <a:effectLst/>
                          <a:latin typeface="+mn-lt"/>
                          <a:ea typeface="Times New Roman"/>
                          <a:cs typeface="Times New Roman"/>
                        </a:rPr>
                        <a:t>YER ALAN PROJELER</a:t>
                      </a:r>
                      <a:endParaRPr lang="tr-TR" sz="2400" b="1" dirty="0">
                        <a:effectLst/>
                        <a:latin typeface="+mn-lt"/>
                        <a:ea typeface="Times New Roman"/>
                        <a:cs typeface="Times New Roman"/>
                      </a:endParaRPr>
                    </a:p>
                  </a:txBody>
                  <a:tcPr marL="9525" marR="9525" marT="9525" marB="0" anchor="ctr"/>
                </a:tc>
                <a:tc hMerge="1">
                  <a:txBody>
                    <a:bodyPr/>
                    <a:lstStyle/>
                    <a:p>
                      <a:pPr algn="ctr">
                        <a:lnSpc>
                          <a:spcPct val="115000"/>
                        </a:lnSpc>
                        <a:spcAft>
                          <a:spcPts val="1000"/>
                        </a:spcAft>
                      </a:pPr>
                      <a:endParaRPr lang="tr-TR" sz="2400" b="1" dirty="0">
                        <a:effectLst/>
                        <a:latin typeface="+mn-lt"/>
                        <a:ea typeface="Times New Roman"/>
                        <a:cs typeface="Times New Roman"/>
                      </a:endParaRPr>
                    </a:p>
                  </a:txBody>
                  <a:tcPr marL="9525" marR="9525" marT="9525" marB="0" anchor="ctr"/>
                </a:tc>
                <a:extLst>
                  <a:ext uri="{0D108BD9-81ED-4DB2-BD59-A6C34878D82A}">
                    <a16:rowId xmlns:a16="http://schemas.microsoft.com/office/drawing/2014/main" val="2832784803"/>
                  </a:ext>
                </a:extLst>
              </a:tr>
              <a:tr h="575478">
                <a:tc>
                  <a:txBody>
                    <a:bodyPr/>
                    <a:lstStyle/>
                    <a:p>
                      <a:pPr>
                        <a:lnSpc>
                          <a:spcPct val="115000"/>
                        </a:lnSpc>
                        <a:spcAft>
                          <a:spcPts val="1000"/>
                        </a:spcAft>
                      </a:pPr>
                      <a:r>
                        <a:rPr lang="tr-TR" sz="1800" b="0" kern="1200" dirty="0">
                          <a:solidFill>
                            <a:schemeClr val="tx1"/>
                          </a:solidFill>
                          <a:latin typeface="+mn-lt"/>
                          <a:ea typeface="+mn-ea"/>
                          <a:cs typeface="+mn-cs"/>
                        </a:rPr>
                        <a:t>Genel İdare</a:t>
                      </a:r>
                    </a:p>
                  </a:txBody>
                  <a:tcPr marL="108000" marR="25400" marT="0" marB="0" anchor="ctr"/>
                </a:tc>
                <a:tc>
                  <a:txBody>
                    <a:bodyPr/>
                    <a:lstStyle/>
                    <a:p>
                      <a:pPr algn="ctr">
                        <a:lnSpc>
                          <a:spcPct val="115000"/>
                        </a:lnSpc>
                        <a:spcAft>
                          <a:spcPts val="1000"/>
                        </a:spcAft>
                      </a:pPr>
                      <a:r>
                        <a:rPr lang="tr-TR" sz="1800" b="0" kern="1200" dirty="0">
                          <a:solidFill>
                            <a:schemeClr val="tx1"/>
                          </a:solidFill>
                          <a:latin typeface="+mn-lt"/>
                          <a:ea typeface="+mn-ea"/>
                          <a:cs typeface="+mn-cs"/>
                        </a:rPr>
                        <a:t>6</a:t>
                      </a:r>
                    </a:p>
                  </a:txBody>
                  <a:tcPr marL="108000" marR="25400" marT="0" marB="0" anchor="ctr"/>
                </a:tc>
                <a:extLst>
                  <a:ext uri="{0D108BD9-81ED-4DB2-BD59-A6C34878D82A}">
                    <a16:rowId xmlns:a16="http://schemas.microsoft.com/office/drawing/2014/main" val="3154359701"/>
                  </a:ext>
                </a:extLst>
              </a:tr>
            </a:tbl>
          </a:graphicData>
        </a:graphic>
      </p:graphicFrame>
      <p:sp>
        <p:nvSpPr>
          <p:cNvPr id="6" name="Metin kutusu 5">
            <a:extLst>
              <a:ext uri="{FF2B5EF4-FFF2-40B4-BE49-F238E27FC236}">
                <a16:creationId xmlns:a16="http://schemas.microsoft.com/office/drawing/2014/main" id="{59097153-1CF3-4386-AD98-336F2B10A66E}"/>
              </a:ext>
            </a:extLst>
          </p:cNvPr>
          <p:cNvSpPr txBox="1"/>
          <p:nvPr/>
        </p:nvSpPr>
        <p:spPr>
          <a:xfrm>
            <a:off x="3851920" y="3861048"/>
            <a:ext cx="3180817" cy="2246769"/>
          </a:xfrm>
          <a:prstGeom prst="rect">
            <a:avLst/>
          </a:prstGeom>
          <a:noFill/>
        </p:spPr>
        <p:txBody>
          <a:bodyPr wrap="square" rtlCol="0">
            <a:spAutoFit/>
          </a:bodyPr>
          <a:lstStyle/>
          <a:p>
            <a:r>
              <a:rPr lang="tr-TR" sz="2000" b="1" dirty="0"/>
              <a:t>2021 yılında yatırım programında yer alan projelerimizden;</a:t>
            </a:r>
          </a:p>
          <a:p>
            <a:endParaRPr lang="tr-TR" sz="2000" b="1" dirty="0"/>
          </a:p>
          <a:p>
            <a:r>
              <a:rPr lang="tr-TR" sz="2000" b="1" dirty="0"/>
              <a:t>3 </a:t>
            </a:r>
            <a:r>
              <a:rPr lang="tr-TR" sz="2000" dirty="0"/>
              <a:t>Proje Bitmiş</a:t>
            </a:r>
          </a:p>
          <a:p>
            <a:r>
              <a:rPr lang="tr-TR" sz="2000" b="1" dirty="0"/>
              <a:t>3</a:t>
            </a:r>
            <a:r>
              <a:rPr lang="tr-TR" sz="2000" dirty="0"/>
              <a:t> Proje ise Devam Etmektedir</a:t>
            </a:r>
          </a:p>
        </p:txBody>
      </p:sp>
      <p:pic>
        <p:nvPicPr>
          <p:cNvPr id="8" name="Resim 7">
            <a:extLst>
              <a:ext uri="{FF2B5EF4-FFF2-40B4-BE49-F238E27FC236}">
                <a16:creationId xmlns:a16="http://schemas.microsoft.com/office/drawing/2014/main" id="{DAD54679-1EF1-46EB-9250-1C4750F00F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9" y="1381595"/>
            <a:ext cx="3904441" cy="2683505"/>
          </a:xfrm>
          <a:prstGeom prst="ellipse">
            <a:avLst/>
          </a:prstGeom>
          <a:ln>
            <a:noFill/>
          </a:ln>
          <a:effectLst>
            <a:softEdge rad="112500"/>
          </a:effectLst>
        </p:spPr>
      </p:pic>
      <p:pic>
        <p:nvPicPr>
          <p:cNvPr id="9" name="Resim 8">
            <a:extLst>
              <a:ext uri="{FF2B5EF4-FFF2-40B4-BE49-F238E27FC236}">
                <a16:creationId xmlns:a16="http://schemas.microsoft.com/office/drawing/2014/main" id="{E0086028-B960-40A9-B8CA-0546F1D89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091" y="4360828"/>
            <a:ext cx="2982307" cy="2349017"/>
          </a:xfrm>
          <a:prstGeom prst="ellipse">
            <a:avLst/>
          </a:prstGeom>
          <a:ln>
            <a:noFill/>
          </a:ln>
          <a:effectLst>
            <a:softEdge rad="112500"/>
          </a:effectLst>
        </p:spPr>
      </p:pic>
      <p:pic>
        <p:nvPicPr>
          <p:cNvPr id="10" name="Resim 9">
            <a:extLst>
              <a:ext uri="{FF2B5EF4-FFF2-40B4-BE49-F238E27FC236}">
                <a16:creationId xmlns:a16="http://schemas.microsoft.com/office/drawing/2014/main" id="{D33F0AE6-3B44-4BF4-9165-9CB20C6B5A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855" b="-4013"/>
          <a:stretch/>
        </p:blipFill>
        <p:spPr>
          <a:xfrm>
            <a:off x="100759" y="4077072"/>
            <a:ext cx="3600400" cy="2495359"/>
          </a:xfrm>
          <a:prstGeom prst="ellipse">
            <a:avLst/>
          </a:prstGeom>
          <a:ln>
            <a:noFill/>
          </a:ln>
          <a:effectLst>
            <a:softEdge rad="112500"/>
          </a:effectLst>
        </p:spPr>
      </p:pic>
    </p:spTree>
    <p:extLst>
      <p:ext uri="{BB962C8B-B14F-4D97-AF65-F5344CB8AC3E}">
        <p14:creationId xmlns:p14="http://schemas.microsoft.com/office/powerpoint/2010/main" val="391029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PROJE VE YAPIM ÇALIŞMALARI</a:t>
            </a:r>
          </a:p>
        </p:txBody>
      </p:sp>
      <p:graphicFrame>
        <p:nvGraphicFramePr>
          <p:cNvPr id="3" name="Tablo 2">
            <a:extLst>
              <a:ext uri="{FF2B5EF4-FFF2-40B4-BE49-F238E27FC236}">
                <a16:creationId xmlns:a16="http://schemas.microsoft.com/office/drawing/2014/main" id="{6B04BF4F-AF63-4AA5-A7AB-98B043FA86A9}"/>
              </a:ext>
            </a:extLst>
          </p:cNvPr>
          <p:cNvGraphicFramePr>
            <a:graphicFrameLocks noGrp="1"/>
          </p:cNvGraphicFramePr>
          <p:nvPr>
            <p:extLst>
              <p:ext uri="{D42A27DB-BD31-4B8C-83A1-F6EECF244321}">
                <p14:modId xmlns:p14="http://schemas.microsoft.com/office/powerpoint/2010/main" val="2605049041"/>
              </p:ext>
            </p:extLst>
          </p:nvPr>
        </p:nvGraphicFramePr>
        <p:xfrm>
          <a:off x="3635896" y="1484784"/>
          <a:ext cx="5322894" cy="4896545"/>
        </p:xfrm>
        <a:graphic>
          <a:graphicData uri="http://schemas.openxmlformats.org/drawingml/2006/table">
            <a:tbl>
              <a:tblPr firstRow="1" bandRow="1">
                <a:tableStyleId>{21E4AEA4-8DFA-4A89-87EB-49C32662AFE0}</a:tableStyleId>
              </a:tblPr>
              <a:tblGrid>
                <a:gridCol w="4028708">
                  <a:extLst>
                    <a:ext uri="{9D8B030D-6E8A-4147-A177-3AD203B41FA5}">
                      <a16:colId xmlns:a16="http://schemas.microsoft.com/office/drawing/2014/main" val="2348215544"/>
                    </a:ext>
                  </a:extLst>
                </a:gridCol>
                <a:gridCol w="1294186">
                  <a:extLst>
                    <a:ext uri="{9D8B030D-6E8A-4147-A177-3AD203B41FA5}">
                      <a16:colId xmlns:a16="http://schemas.microsoft.com/office/drawing/2014/main" val="2040680317"/>
                    </a:ext>
                  </a:extLst>
                </a:gridCol>
              </a:tblGrid>
              <a:tr h="631514">
                <a:tc>
                  <a:txBody>
                    <a:bodyPr/>
                    <a:lstStyle/>
                    <a:p>
                      <a:pPr marL="180340" algn="ctr">
                        <a:lnSpc>
                          <a:spcPct val="115000"/>
                        </a:lnSpc>
                        <a:spcAft>
                          <a:spcPts val="1000"/>
                        </a:spcAft>
                      </a:pPr>
                      <a:r>
                        <a:rPr lang="tr-TR" sz="1800" b="1" dirty="0">
                          <a:solidFill>
                            <a:srgbClr val="FFFFFF"/>
                          </a:solidFill>
                          <a:effectLst/>
                          <a:latin typeface="+mn-lt"/>
                          <a:ea typeface="Times New Roman"/>
                          <a:cs typeface="Times New Roman"/>
                        </a:rPr>
                        <a:t>PROJENİN ADI</a:t>
                      </a:r>
                      <a:endParaRPr lang="tr-TR" sz="2400" b="1" dirty="0">
                        <a:effectLst/>
                        <a:latin typeface="+mn-lt"/>
                        <a:ea typeface="Times New Roman"/>
                        <a:cs typeface="Times New Roman"/>
                      </a:endParaRPr>
                    </a:p>
                  </a:txBody>
                  <a:tcPr marL="9525" marR="9525" marT="9525" marB="0" anchor="ctr"/>
                </a:tc>
                <a:tc>
                  <a:txBody>
                    <a:bodyPr/>
                    <a:lstStyle/>
                    <a:p>
                      <a:pPr algn="ctr">
                        <a:lnSpc>
                          <a:spcPct val="115000"/>
                        </a:lnSpc>
                        <a:spcAft>
                          <a:spcPts val="1000"/>
                        </a:spcAft>
                      </a:pPr>
                      <a:r>
                        <a:rPr lang="tr-TR" sz="1800" b="1" dirty="0">
                          <a:solidFill>
                            <a:srgbClr val="FFFFFF"/>
                          </a:solidFill>
                          <a:effectLst/>
                          <a:latin typeface="+mn-lt"/>
                          <a:ea typeface="Times New Roman"/>
                          <a:cs typeface="Times New Roman"/>
                        </a:rPr>
                        <a:t>DURUMU</a:t>
                      </a:r>
                      <a:endParaRPr lang="tr-TR" sz="2400" b="1" dirty="0">
                        <a:effectLst/>
                        <a:latin typeface="+mn-lt"/>
                        <a:ea typeface="Times New Roman"/>
                        <a:cs typeface="Times New Roman"/>
                      </a:endParaRPr>
                    </a:p>
                  </a:txBody>
                  <a:tcPr marL="9525" marR="9525" marT="9525" marB="0" anchor="ctr"/>
                </a:tc>
                <a:extLst>
                  <a:ext uri="{0D108BD9-81ED-4DB2-BD59-A6C34878D82A}">
                    <a16:rowId xmlns:a16="http://schemas.microsoft.com/office/drawing/2014/main" val="2832784803"/>
                  </a:ext>
                </a:extLst>
              </a:tr>
              <a:tr h="585632">
                <a:tc>
                  <a:txBody>
                    <a:bodyPr/>
                    <a:lstStyle/>
                    <a:p>
                      <a:pPr algn="l" fontAlgn="ctr"/>
                      <a:r>
                        <a:rPr lang="tr-TR" sz="1500" b="0" i="0" u="none" strike="noStrike" dirty="0">
                          <a:solidFill>
                            <a:srgbClr val="000000"/>
                          </a:solidFill>
                          <a:effectLst/>
                          <a:latin typeface="+mn-lt"/>
                        </a:rPr>
                        <a:t>Ankara </a:t>
                      </a:r>
                      <a:r>
                        <a:rPr lang="tr-TR" sz="1500" b="0" i="0" u="none" strike="noStrike" dirty="0" err="1">
                          <a:solidFill>
                            <a:srgbClr val="000000"/>
                          </a:solidFill>
                          <a:effectLst/>
                          <a:latin typeface="+mn-lt"/>
                        </a:rPr>
                        <a:t>Ostim</a:t>
                      </a:r>
                      <a:r>
                        <a:rPr lang="tr-TR" sz="1500" b="0" i="0" u="none" strike="noStrike" dirty="0">
                          <a:solidFill>
                            <a:srgbClr val="000000"/>
                          </a:solidFill>
                          <a:effectLst/>
                          <a:latin typeface="+mn-lt"/>
                        </a:rPr>
                        <a:t> Vergi Dairesi Hizmet Binası Yapım İkmal İnşaatı</a:t>
                      </a:r>
                    </a:p>
                  </a:txBody>
                  <a:tcPr marL="108000" marR="9525" marT="9525" marB="0" anchor="ctr"/>
                </a:tc>
                <a:tc>
                  <a:txBody>
                    <a:bodyPr/>
                    <a:lstStyle/>
                    <a:p>
                      <a:pPr algn="ctr" fontAlgn="ctr"/>
                      <a:r>
                        <a:rPr lang="tr-TR" sz="1500" b="0" i="0" u="none" strike="noStrike" dirty="0">
                          <a:solidFill>
                            <a:srgbClr val="000000"/>
                          </a:solidFill>
                          <a:effectLst/>
                          <a:latin typeface="+mn-lt"/>
                        </a:rPr>
                        <a:t>Geçici Kabul Aşamasında</a:t>
                      </a:r>
                    </a:p>
                  </a:txBody>
                  <a:tcPr marL="9525" marR="9525" marT="9525" marB="0" anchor="ctr"/>
                </a:tc>
                <a:extLst>
                  <a:ext uri="{0D108BD9-81ED-4DB2-BD59-A6C34878D82A}">
                    <a16:rowId xmlns:a16="http://schemas.microsoft.com/office/drawing/2014/main" val="3154359701"/>
                  </a:ext>
                </a:extLst>
              </a:tr>
              <a:tr h="767613">
                <a:tc>
                  <a:txBody>
                    <a:bodyPr/>
                    <a:lstStyle/>
                    <a:p>
                      <a:pPr algn="l" fontAlgn="ctr"/>
                      <a:r>
                        <a:rPr lang="tr-TR" sz="1500" b="0" i="0" u="none" strike="noStrike" dirty="0">
                          <a:effectLst/>
                          <a:latin typeface="+mn-lt"/>
                        </a:rPr>
                        <a:t>ANKARA Devlet Arşivleri Başkanlığı Lojman Bölgesi Isı Galerisi ve Alt yapı Yenilemesi</a:t>
                      </a:r>
                    </a:p>
                  </a:txBody>
                  <a:tcPr marL="108000" marR="9525" marT="9525" marB="0" anchor="ctr"/>
                </a:tc>
                <a:tc>
                  <a:txBody>
                    <a:bodyPr/>
                    <a:lstStyle/>
                    <a:p>
                      <a:pPr algn="ctr" fontAlgn="ctr"/>
                      <a:r>
                        <a:rPr lang="tr-TR" sz="1500" b="0" i="0" u="none" strike="noStrike" dirty="0">
                          <a:effectLst/>
                          <a:latin typeface="+mn-lt"/>
                        </a:rPr>
                        <a:t>Geçici Kabulü Yapıldı</a:t>
                      </a:r>
                    </a:p>
                  </a:txBody>
                  <a:tcPr marL="9525" marR="9525" marT="9525" marB="0" anchor="ctr"/>
                </a:tc>
                <a:extLst>
                  <a:ext uri="{0D108BD9-81ED-4DB2-BD59-A6C34878D82A}">
                    <a16:rowId xmlns:a16="http://schemas.microsoft.com/office/drawing/2014/main" val="1633548954"/>
                  </a:ext>
                </a:extLst>
              </a:tr>
              <a:tr h="871149">
                <a:tc>
                  <a:txBody>
                    <a:bodyPr/>
                    <a:lstStyle/>
                    <a:p>
                      <a:pPr algn="l" fontAlgn="ctr"/>
                      <a:r>
                        <a:rPr lang="tr-TR" sz="1500" b="0" i="0" u="none" strike="noStrike" dirty="0">
                          <a:effectLst/>
                          <a:latin typeface="+mn-lt"/>
                        </a:rPr>
                        <a:t>Cumhurbaşkanlığı Devlet Arşivleri Başkanlığı Hizmet Binaları Kamera ve Güvenlik Kontrol Sistemleri Yapım İşi</a:t>
                      </a:r>
                    </a:p>
                  </a:txBody>
                  <a:tcPr marL="108000" marR="9525" marT="9525" marB="0" anchor="ctr"/>
                </a:tc>
                <a:tc>
                  <a:txBody>
                    <a:bodyPr/>
                    <a:lstStyle/>
                    <a:p>
                      <a:pPr algn="ctr" fontAlgn="ctr"/>
                      <a:r>
                        <a:rPr lang="tr-TR" sz="1500" b="0" i="0" u="none" strike="noStrike" dirty="0">
                          <a:effectLst/>
                          <a:latin typeface="+mn-lt"/>
                        </a:rPr>
                        <a:t>Geçici Kabulü Yapıldı</a:t>
                      </a:r>
                    </a:p>
                  </a:txBody>
                  <a:tcPr marL="9525" marR="9525" marT="9525" marB="0" anchor="ctr"/>
                </a:tc>
                <a:extLst>
                  <a:ext uri="{0D108BD9-81ED-4DB2-BD59-A6C34878D82A}">
                    <a16:rowId xmlns:a16="http://schemas.microsoft.com/office/drawing/2014/main" val="3942358070"/>
                  </a:ext>
                </a:extLst>
              </a:tr>
              <a:tr h="871149">
                <a:tc>
                  <a:txBody>
                    <a:bodyPr/>
                    <a:lstStyle/>
                    <a:p>
                      <a:pPr algn="l" fontAlgn="ctr"/>
                      <a:r>
                        <a:rPr lang="tr-TR" sz="1500" b="0" i="0" u="none" strike="noStrike" dirty="0">
                          <a:effectLst/>
                          <a:latin typeface="+mn-lt"/>
                        </a:rPr>
                        <a:t>Tapu ve Kadastro Genel müdürlüğüne ait Esenboğa 5 Numaralı Hangarlar Bölgesindeki Hangar Tadilatı</a:t>
                      </a:r>
                    </a:p>
                  </a:txBody>
                  <a:tcPr marL="108000" marR="9525" marT="9525" marB="0" anchor="ctr"/>
                </a:tc>
                <a:tc>
                  <a:txBody>
                    <a:bodyPr/>
                    <a:lstStyle/>
                    <a:p>
                      <a:pPr algn="ctr" fontAlgn="ctr"/>
                      <a:r>
                        <a:rPr lang="tr-TR" sz="1500" b="0" i="0" u="none" strike="noStrike" dirty="0">
                          <a:effectLst/>
                          <a:latin typeface="+mn-lt"/>
                        </a:rPr>
                        <a:t>Devam Ediyor</a:t>
                      </a:r>
                    </a:p>
                  </a:txBody>
                  <a:tcPr marL="9525" marR="9525" marT="9525" marB="0" anchor="ctr"/>
                </a:tc>
                <a:extLst>
                  <a:ext uri="{0D108BD9-81ED-4DB2-BD59-A6C34878D82A}">
                    <a16:rowId xmlns:a16="http://schemas.microsoft.com/office/drawing/2014/main" val="3686957510"/>
                  </a:ext>
                </a:extLst>
              </a:tr>
              <a:tr h="584744">
                <a:tc>
                  <a:txBody>
                    <a:bodyPr/>
                    <a:lstStyle/>
                    <a:p>
                      <a:pPr algn="l" fontAlgn="ctr"/>
                      <a:r>
                        <a:rPr lang="tr-TR" sz="1500" b="0" i="0" u="none" strike="noStrike" dirty="0">
                          <a:effectLst/>
                          <a:latin typeface="+mn-lt"/>
                        </a:rPr>
                        <a:t>Gazi Anadolu Lisesi 200 Kişilik Öğrenci Pansiyon Binası Proje Çizimi</a:t>
                      </a:r>
                    </a:p>
                  </a:txBody>
                  <a:tcPr marL="108000" marR="9525" marT="9525" marB="0" anchor="ctr"/>
                </a:tc>
                <a:tc>
                  <a:txBody>
                    <a:bodyPr/>
                    <a:lstStyle/>
                    <a:p>
                      <a:pPr algn="ctr" fontAlgn="ctr"/>
                      <a:r>
                        <a:rPr lang="tr-TR" sz="1500" b="0" i="0" u="none" strike="noStrike" dirty="0">
                          <a:effectLst/>
                          <a:latin typeface="+mn-lt"/>
                        </a:rPr>
                        <a:t>Devam Ediyor</a:t>
                      </a:r>
                    </a:p>
                  </a:txBody>
                  <a:tcPr marL="9525" marR="9525" marT="9525" marB="0" anchor="ctr"/>
                </a:tc>
                <a:extLst>
                  <a:ext uri="{0D108BD9-81ED-4DB2-BD59-A6C34878D82A}">
                    <a16:rowId xmlns:a16="http://schemas.microsoft.com/office/drawing/2014/main" val="2575995746"/>
                  </a:ext>
                </a:extLst>
              </a:tr>
              <a:tr h="584744">
                <a:tc>
                  <a:txBody>
                    <a:bodyPr/>
                    <a:lstStyle/>
                    <a:p>
                      <a:pPr algn="l" fontAlgn="ctr"/>
                      <a:r>
                        <a:rPr lang="tr-TR" sz="1500" b="0" i="0" u="none" strike="noStrike" dirty="0">
                          <a:effectLst/>
                          <a:latin typeface="+mn-lt"/>
                        </a:rPr>
                        <a:t>Sincan 2. OSB METAL 16 Kişilik Atölye Binası Proje Çizimi</a:t>
                      </a:r>
                    </a:p>
                  </a:txBody>
                  <a:tcPr marL="108000" marR="9525" marT="9525" marB="0" anchor="ctr"/>
                </a:tc>
                <a:tc>
                  <a:txBody>
                    <a:bodyPr/>
                    <a:lstStyle/>
                    <a:p>
                      <a:pPr algn="ctr" fontAlgn="ctr"/>
                      <a:r>
                        <a:rPr lang="tr-TR" sz="1500" b="0" i="0" u="none" strike="noStrike" dirty="0">
                          <a:effectLst/>
                          <a:latin typeface="+mn-lt"/>
                        </a:rPr>
                        <a:t>Devam Ediyor</a:t>
                      </a:r>
                    </a:p>
                  </a:txBody>
                  <a:tcPr marL="9525" marR="9525" marT="9525" marB="0" anchor="ctr"/>
                </a:tc>
                <a:extLst>
                  <a:ext uri="{0D108BD9-81ED-4DB2-BD59-A6C34878D82A}">
                    <a16:rowId xmlns:a16="http://schemas.microsoft.com/office/drawing/2014/main" val="1132063713"/>
                  </a:ext>
                </a:extLst>
              </a:tr>
            </a:tbl>
          </a:graphicData>
        </a:graphic>
      </p:graphicFrame>
      <p:pic>
        <p:nvPicPr>
          <p:cNvPr id="11" name="Resim 10">
            <a:extLst>
              <a:ext uri="{FF2B5EF4-FFF2-40B4-BE49-F238E27FC236}">
                <a16:creationId xmlns:a16="http://schemas.microsoft.com/office/drawing/2014/main" id="{18657318-0A56-475B-93DC-8C6279BF3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10" y="1484784"/>
            <a:ext cx="2976331" cy="2232248"/>
          </a:xfrm>
          <a:prstGeom prst="ellipse">
            <a:avLst/>
          </a:prstGeom>
          <a:ln>
            <a:noFill/>
          </a:ln>
          <a:effectLst>
            <a:softEdge rad="112500"/>
          </a:effectLst>
        </p:spPr>
      </p:pic>
      <p:pic>
        <p:nvPicPr>
          <p:cNvPr id="5" name="Resim 4">
            <a:extLst>
              <a:ext uri="{FF2B5EF4-FFF2-40B4-BE49-F238E27FC236}">
                <a16:creationId xmlns:a16="http://schemas.microsoft.com/office/drawing/2014/main" id="{8455ACFB-D1F0-4431-B5D1-7E1073784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8" y="3960278"/>
            <a:ext cx="3275856" cy="2456892"/>
          </a:xfrm>
          <a:prstGeom prst="ellipse">
            <a:avLst/>
          </a:prstGeom>
          <a:ln>
            <a:noFill/>
          </a:ln>
          <a:effectLst>
            <a:softEdge rad="112500"/>
          </a:effectLst>
        </p:spPr>
      </p:pic>
    </p:spTree>
    <p:extLst>
      <p:ext uri="{BB962C8B-B14F-4D97-AF65-F5344CB8AC3E}">
        <p14:creationId xmlns:p14="http://schemas.microsoft.com/office/powerpoint/2010/main" val="29872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PROJE VE YAPIM ÇALIŞMALARI</a:t>
            </a:r>
          </a:p>
        </p:txBody>
      </p:sp>
      <p:graphicFrame>
        <p:nvGraphicFramePr>
          <p:cNvPr id="5" name="Tablo 4">
            <a:extLst>
              <a:ext uri="{FF2B5EF4-FFF2-40B4-BE49-F238E27FC236}">
                <a16:creationId xmlns:a16="http://schemas.microsoft.com/office/drawing/2014/main" id="{DC0DC07E-FAF5-4A64-8500-B37F93381AAC}"/>
              </a:ext>
            </a:extLst>
          </p:cNvPr>
          <p:cNvGraphicFramePr>
            <a:graphicFrameLocks noGrp="1"/>
          </p:cNvGraphicFramePr>
          <p:nvPr>
            <p:extLst>
              <p:ext uri="{D42A27DB-BD31-4B8C-83A1-F6EECF244321}">
                <p14:modId xmlns:p14="http://schemas.microsoft.com/office/powerpoint/2010/main" val="3251340901"/>
              </p:ext>
            </p:extLst>
          </p:nvPr>
        </p:nvGraphicFramePr>
        <p:xfrm>
          <a:off x="3424583" y="1484784"/>
          <a:ext cx="5622927" cy="5040560"/>
        </p:xfrm>
        <a:graphic>
          <a:graphicData uri="http://schemas.openxmlformats.org/drawingml/2006/table">
            <a:tbl>
              <a:tblPr firstRow="1" bandRow="1">
                <a:tableStyleId>{21E4AEA4-8DFA-4A89-87EB-49C32662AFE0}</a:tableStyleId>
              </a:tblPr>
              <a:tblGrid>
                <a:gridCol w="4837602">
                  <a:extLst>
                    <a:ext uri="{9D8B030D-6E8A-4147-A177-3AD203B41FA5}">
                      <a16:colId xmlns:a16="http://schemas.microsoft.com/office/drawing/2014/main" val="2348215544"/>
                    </a:ext>
                  </a:extLst>
                </a:gridCol>
                <a:gridCol w="785325">
                  <a:extLst>
                    <a:ext uri="{9D8B030D-6E8A-4147-A177-3AD203B41FA5}">
                      <a16:colId xmlns:a16="http://schemas.microsoft.com/office/drawing/2014/main" val="2040680317"/>
                    </a:ext>
                  </a:extLst>
                </a:gridCol>
              </a:tblGrid>
              <a:tr h="683306">
                <a:tc gridSpan="2">
                  <a:txBody>
                    <a:bodyPr/>
                    <a:lstStyle/>
                    <a:p>
                      <a:pPr marL="180340" algn="ctr">
                        <a:lnSpc>
                          <a:spcPct val="115000"/>
                        </a:lnSpc>
                        <a:spcAft>
                          <a:spcPts val="1000"/>
                        </a:spcAft>
                      </a:pPr>
                      <a:r>
                        <a:rPr lang="tr-TR" sz="2000" b="1" dirty="0">
                          <a:solidFill>
                            <a:srgbClr val="FFFFFF"/>
                          </a:solidFill>
                          <a:effectLst/>
                          <a:latin typeface="+mn-lt"/>
                          <a:ea typeface="Times New Roman"/>
                          <a:cs typeface="Times New Roman"/>
                        </a:rPr>
                        <a:t>2021 ÇALIŞMALARI</a:t>
                      </a:r>
                      <a:endParaRPr lang="tr-TR" sz="2800" b="1" dirty="0">
                        <a:effectLst/>
                        <a:latin typeface="+mn-lt"/>
                        <a:ea typeface="Times New Roman"/>
                        <a:cs typeface="Times New Roman"/>
                      </a:endParaRPr>
                    </a:p>
                  </a:txBody>
                  <a:tcPr marL="9525" marR="9525" marT="9525" marB="0" anchor="ctr"/>
                </a:tc>
                <a:tc hMerge="1">
                  <a:txBody>
                    <a:bodyPr/>
                    <a:lstStyle/>
                    <a:p>
                      <a:pPr algn="ctr">
                        <a:lnSpc>
                          <a:spcPct val="115000"/>
                        </a:lnSpc>
                        <a:spcAft>
                          <a:spcPts val="1000"/>
                        </a:spcAft>
                      </a:pPr>
                      <a:endParaRPr lang="tr-TR" sz="2800" b="1" dirty="0">
                        <a:effectLst/>
                        <a:latin typeface="+mn-lt"/>
                        <a:ea typeface="Times New Roman"/>
                        <a:cs typeface="Times New Roman"/>
                      </a:endParaRPr>
                    </a:p>
                  </a:txBody>
                  <a:tcPr marL="9525" marR="9525" marT="9525" marB="0" anchor="ctr"/>
                </a:tc>
                <a:extLst>
                  <a:ext uri="{0D108BD9-81ED-4DB2-BD59-A6C34878D82A}">
                    <a16:rowId xmlns:a16="http://schemas.microsoft.com/office/drawing/2014/main" val="2832784803"/>
                  </a:ext>
                </a:extLst>
              </a:tr>
              <a:tr h="683976">
                <a:tc>
                  <a:txBody>
                    <a:bodyPr/>
                    <a:lstStyle/>
                    <a:p>
                      <a:pPr>
                        <a:lnSpc>
                          <a:spcPct val="115000"/>
                        </a:lnSpc>
                        <a:spcAft>
                          <a:spcPts val="0"/>
                        </a:spcAft>
                      </a:pPr>
                      <a:r>
                        <a:rPr lang="tr-TR" sz="2000" dirty="0">
                          <a:effectLst/>
                          <a:latin typeface="+mn-lt"/>
                          <a:ea typeface="Times New Roman"/>
                          <a:cs typeface="Times New Roman"/>
                        </a:rPr>
                        <a:t>Yaklaşık</a:t>
                      </a:r>
                      <a:r>
                        <a:rPr lang="tr-TR" sz="2000" baseline="0" dirty="0">
                          <a:effectLst/>
                          <a:latin typeface="+mn-lt"/>
                          <a:ea typeface="Times New Roman"/>
                          <a:cs typeface="Times New Roman"/>
                        </a:rPr>
                        <a:t> Maliyet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9</a:t>
                      </a:r>
                    </a:p>
                  </a:txBody>
                  <a:tcPr marL="25400" marR="25400" marT="0" marB="0" anchor="ctr"/>
                </a:tc>
                <a:extLst>
                  <a:ext uri="{0D108BD9-81ED-4DB2-BD59-A6C34878D82A}">
                    <a16:rowId xmlns:a16="http://schemas.microsoft.com/office/drawing/2014/main" val="3154359701"/>
                  </a:ext>
                </a:extLst>
              </a:tr>
              <a:tr h="537118">
                <a:tc>
                  <a:txBody>
                    <a:bodyPr/>
                    <a:lstStyle/>
                    <a:p>
                      <a:pPr>
                        <a:lnSpc>
                          <a:spcPct val="115000"/>
                        </a:lnSpc>
                        <a:spcAft>
                          <a:spcPts val="0"/>
                        </a:spcAft>
                      </a:pPr>
                      <a:r>
                        <a:rPr lang="tr-TR" sz="2000" dirty="0">
                          <a:solidFill>
                            <a:srgbClr val="000000"/>
                          </a:solidFill>
                          <a:effectLst/>
                          <a:latin typeface="+mn-lt"/>
                          <a:ea typeface="Times New Roman"/>
                          <a:cs typeface="Times New Roman"/>
                        </a:rPr>
                        <a:t>Proje Yaklaşık Maliyeti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3</a:t>
                      </a:r>
                    </a:p>
                  </a:txBody>
                  <a:tcPr marL="25400" marR="25400" marT="0" marB="0" anchor="ctr"/>
                </a:tc>
                <a:extLst>
                  <a:ext uri="{0D108BD9-81ED-4DB2-BD59-A6C34878D82A}">
                    <a16:rowId xmlns:a16="http://schemas.microsoft.com/office/drawing/2014/main" val="1633548954"/>
                  </a:ext>
                </a:extLst>
              </a:tr>
              <a:tr h="484873">
                <a:tc>
                  <a:txBody>
                    <a:bodyPr/>
                    <a:lstStyle/>
                    <a:p>
                      <a:pPr>
                        <a:lnSpc>
                          <a:spcPct val="115000"/>
                        </a:lnSpc>
                        <a:spcAft>
                          <a:spcPts val="0"/>
                        </a:spcAft>
                      </a:pPr>
                      <a:r>
                        <a:rPr lang="tr-TR" sz="2000" spc="-80" dirty="0">
                          <a:solidFill>
                            <a:srgbClr val="000000"/>
                          </a:solidFill>
                          <a:effectLst/>
                          <a:latin typeface="+mn-lt"/>
                          <a:ea typeface="Times New Roman"/>
                          <a:cs typeface="Times New Roman"/>
                        </a:rPr>
                        <a:t>Ödenek Teminine Esas Tahmini Bedel Miktarı (Ek-4)</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20</a:t>
                      </a:r>
                    </a:p>
                  </a:txBody>
                  <a:tcPr marL="25400" marR="25400" marT="0" marB="0" anchor="ctr"/>
                </a:tc>
                <a:extLst>
                  <a:ext uri="{0D108BD9-81ED-4DB2-BD59-A6C34878D82A}">
                    <a16:rowId xmlns:a16="http://schemas.microsoft.com/office/drawing/2014/main" val="3942358070"/>
                  </a:ext>
                </a:extLst>
              </a:tr>
              <a:tr h="519219">
                <a:tc>
                  <a:txBody>
                    <a:bodyPr/>
                    <a:lstStyle/>
                    <a:p>
                      <a:pPr>
                        <a:lnSpc>
                          <a:spcPct val="115000"/>
                        </a:lnSpc>
                        <a:spcAft>
                          <a:spcPts val="0"/>
                        </a:spcAft>
                      </a:pPr>
                      <a:r>
                        <a:rPr lang="tr-TR" sz="2000" dirty="0">
                          <a:solidFill>
                            <a:srgbClr val="000000"/>
                          </a:solidFill>
                          <a:effectLst/>
                          <a:latin typeface="+mn-lt"/>
                          <a:ea typeface="Times New Roman"/>
                          <a:cs typeface="Times New Roman"/>
                        </a:rPr>
                        <a:t>Teknik Rapor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3</a:t>
                      </a:r>
                    </a:p>
                  </a:txBody>
                  <a:tcPr marL="25400" marR="25400" marT="0" marB="0" anchor="ctr"/>
                </a:tc>
                <a:extLst>
                  <a:ext uri="{0D108BD9-81ED-4DB2-BD59-A6C34878D82A}">
                    <a16:rowId xmlns:a16="http://schemas.microsoft.com/office/drawing/2014/main" val="3686957510"/>
                  </a:ext>
                </a:extLst>
              </a:tr>
              <a:tr h="574411">
                <a:tc>
                  <a:txBody>
                    <a:bodyPr/>
                    <a:lstStyle/>
                    <a:p>
                      <a:pPr>
                        <a:lnSpc>
                          <a:spcPts val="1730"/>
                        </a:lnSpc>
                        <a:spcAft>
                          <a:spcPts val="0"/>
                        </a:spcAft>
                      </a:pPr>
                      <a:r>
                        <a:rPr lang="tr-TR" sz="2000" spc="-100" dirty="0">
                          <a:solidFill>
                            <a:srgbClr val="000000"/>
                          </a:solidFill>
                          <a:effectLst/>
                          <a:latin typeface="+mn-lt"/>
                          <a:ea typeface="Times New Roman"/>
                          <a:cs typeface="Times New Roman"/>
                        </a:rPr>
                        <a:t>Proje İnceleme   (Uygulama Projesi,   Deprem Performans Raporları, </a:t>
                      </a:r>
                      <a:r>
                        <a:rPr lang="tr-TR" sz="2000" dirty="0">
                          <a:solidFill>
                            <a:srgbClr val="000000"/>
                          </a:solidFill>
                          <a:effectLst/>
                          <a:latin typeface="+mn-lt"/>
                          <a:ea typeface="Times New Roman"/>
                          <a:cs typeface="Times New Roman"/>
                        </a:rPr>
                        <a:t>Güçlendirme Projeleri)</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3</a:t>
                      </a:r>
                    </a:p>
                  </a:txBody>
                  <a:tcPr marL="25400" marR="25400" marT="0" marB="0" anchor="ctr"/>
                </a:tc>
                <a:extLst>
                  <a:ext uri="{0D108BD9-81ED-4DB2-BD59-A6C34878D82A}">
                    <a16:rowId xmlns:a16="http://schemas.microsoft.com/office/drawing/2014/main" val="3008140805"/>
                  </a:ext>
                </a:extLst>
              </a:tr>
              <a:tr h="519219">
                <a:tc>
                  <a:txBody>
                    <a:bodyPr/>
                    <a:lstStyle/>
                    <a:p>
                      <a:pPr>
                        <a:lnSpc>
                          <a:spcPct val="115000"/>
                        </a:lnSpc>
                        <a:spcAft>
                          <a:spcPts val="0"/>
                        </a:spcAft>
                      </a:pPr>
                      <a:r>
                        <a:rPr lang="tr-TR" sz="2000" dirty="0">
                          <a:solidFill>
                            <a:srgbClr val="000000"/>
                          </a:solidFill>
                          <a:effectLst/>
                          <a:latin typeface="+mn-lt"/>
                          <a:ea typeface="Times New Roman"/>
                          <a:cs typeface="Times New Roman"/>
                        </a:rPr>
                        <a:t>Proje Hizmet Denetim ve Kontrollüğü</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1</a:t>
                      </a:r>
                    </a:p>
                  </a:txBody>
                  <a:tcPr marL="25400" marR="25400" marT="0" marB="0" anchor="ctr"/>
                </a:tc>
                <a:extLst>
                  <a:ext uri="{0D108BD9-81ED-4DB2-BD59-A6C34878D82A}">
                    <a16:rowId xmlns:a16="http://schemas.microsoft.com/office/drawing/2014/main" val="3131522843"/>
                  </a:ext>
                </a:extLst>
              </a:tr>
              <a:tr h="519219">
                <a:tc>
                  <a:txBody>
                    <a:bodyPr/>
                    <a:lstStyle/>
                    <a:p>
                      <a:pPr>
                        <a:lnSpc>
                          <a:spcPct val="115000"/>
                        </a:lnSpc>
                        <a:spcAft>
                          <a:spcPts val="0"/>
                        </a:spcAft>
                      </a:pPr>
                      <a:r>
                        <a:rPr lang="tr-TR" sz="2000" dirty="0">
                          <a:solidFill>
                            <a:srgbClr val="000000"/>
                          </a:solidFill>
                          <a:effectLst/>
                          <a:latin typeface="+mn-lt"/>
                          <a:ea typeface="Times New Roman"/>
                          <a:cs typeface="Times New Roman"/>
                        </a:rPr>
                        <a:t>Proje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2</a:t>
                      </a:r>
                    </a:p>
                  </a:txBody>
                  <a:tcPr marL="25400" marR="25400" marT="0" marB="0" anchor="ctr"/>
                </a:tc>
                <a:extLst>
                  <a:ext uri="{0D108BD9-81ED-4DB2-BD59-A6C34878D82A}">
                    <a16:rowId xmlns:a16="http://schemas.microsoft.com/office/drawing/2014/main" val="2273689533"/>
                  </a:ext>
                </a:extLst>
              </a:tr>
              <a:tr h="519219">
                <a:tc>
                  <a:txBody>
                    <a:bodyPr/>
                    <a:lstStyle/>
                    <a:p>
                      <a:pPr>
                        <a:lnSpc>
                          <a:spcPct val="115000"/>
                        </a:lnSpc>
                        <a:spcAft>
                          <a:spcPts val="0"/>
                        </a:spcAft>
                      </a:pPr>
                      <a:r>
                        <a:rPr lang="tr-TR" sz="2000" dirty="0" err="1">
                          <a:solidFill>
                            <a:srgbClr val="000000"/>
                          </a:solidFill>
                          <a:effectLst/>
                          <a:latin typeface="+mn-lt"/>
                          <a:ea typeface="Times New Roman"/>
                          <a:cs typeface="Times New Roman"/>
                        </a:rPr>
                        <a:t>Plankote</a:t>
                      </a:r>
                      <a:r>
                        <a:rPr lang="tr-TR" sz="2000" dirty="0">
                          <a:solidFill>
                            <a:srgbClr val="000000"/>
                          </a:solidFill>
                          <a:effectLst/>
                          <a:latin typeface="+mn-lt"/>
                          <a:ea typeface="Times New Roman"/>
                          <a:cs typeface="Times New Roman"/>
                        </a:rPr>
                        <a:t> Hazırlama</a:t>
                      </a:r>
                      <a:endParaRPr lang="tr-TR" sz="2000" dirty="0">
                        <a:effectLst/>
                        <a:latin typeface="+mn-lt"/>
                        <a:ea typeface="Times New Roman"/>
                        <a:cs typeface="Times New Roman"/>
                      </a:endParaRPr>
                    </a:p>
                  </a:txBody>
                  <a:tcPr marL="25400" marR="25400" marT="0" marB="0" anchor="ctr"/>
                </a:tc>
                <a:tc>
                  <a:txBody>
                    <a:bodyPr/>
                    <a:lstStyle/>
                    <a:p>
                      <a:pPr algn="ctr">
                        <a:lnSpc>
                          <a:spcPct val="115000"/>
                        </a:lnSpc>
                        <a:spcAft>
                          <a:spcPts val="0"/>
                        </a:spcAft>
                      </a:pPr>
                      <a:r>
                        <a:rPr lang="tr-TR" sz="2000" dirty="0">
                          <a:effectLst/>
                          <a:latin typeface="+mn-lt"/>
                          <a:ea typeface="Times New Roman"/>
                          <a:cs typeface="Times New Roman"/>
                        </a:rPr>
                        <a:t>1</a:t>
                      </a:r>
                    </a:p>
                  </a:txBody>
                  <a:tcPr marL="25400" marR="25400" marT="0" marB="0" anchor="ctr"/>
                </a:tc>
                <a:extLst>
                  <a:ext uri="{0D108BD9-81ED-4DB2-BD59-A6C34878D82A}">
                    <a16:rowId xmlns:a16="http://schemas.microsoft.com/office/drawing/2014/main" val="2237687695"/>
                  </a:ext>
                </a:extLst>
              </a:tr>
            </a:tbl>
          </a:graphicData>
        </a:graphic>
      </p:graphicFrame>
      <p:pic>
        <p:nvPicPr>
          <p:cNvPr id="6" name="Resim 5">
            <a:extLst>
              <a:ext uri="{FF2B5EF4-FFF2-40B4-BE49-F238E27FC236}">
                <a16:creationId xmlns:a16="http://schemas.microsoft.com/office/drawing/2014/main" id="{07AC2D38-9952-4E7D-A7BF-3FE96F87A6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10" y="1484784"/>
            <a:ext cx="2976331" cy="2232248"/>
          </a:xfrm>
          <a:prstGeom prst="ellipse">
            <a:avLst/>
          </a:prstGeom>
          <a:ln>
            <a:noFill/>
          </a:ln>
          <a:effectLst>
            <a:softEdge rad="112500"/>
          </a:effectLst>
        </p:spPr>
      </p:pic>
      <p:pic>
        <p:nvPicPr>
          <p:cNvPr id="7" name="Resim 6">
            <a:extLst>
              <a:ext uri="{FF2B5EF4-FFF2-40B4-BE49-F238E27FC236}">
                <a16:creationId xmlns:a16="http://schemas.microsoft.com/office/drawing/2014/main" id="{451129B3-D2F0-47A2-A350-30384C7F1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8" y="3960278"/>
            <a:ext cx="3275856" cy="2456892"/>
          </a:xfrm>
          <a:prstGeom prst="ellipse">
            <a:avLst/>
          </a:prstGeom>
          <a:ln>
            <a:noFill/>
          </a:ln>
          <a:effectLst>
            <a:softEdge rad="112500"/>
          </a:effectLst>
        </p:spPr>
      </p:pic>
    </p:spTree>
    <p:extLst>
      <p:ext uri="{BB962C8B-B14F-4D97-AF65-F5344CB8AC3E}">
        <p14:creationId xmlns:p14="http://schemas.microsoft.com/office/powerpoint/2010/main" val="163842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PROJE VE YAPIM ÇALIŞMALARI</a:t>
            </a:r>
          </a:p>
        </p:txBody>
      </p:sp>
      <p:pic>
        <p:nvPicPr>
          <p:cNvPr id="8" name="Resim 7">
            <a:extLst>
              <a:ext uri="{FF2B5EF4-FFF2-40B4-BE49-F238E27FC236}">
                <a16:creationId xmlns:a16="http://schemas.microsoft.com/office/drawing/2014/main" id="{02ADC3B2-8FCA-47DB-8141-9F6224C4EE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412776"/>
            <a:ext cx="3645408" cy="2337816"/>
          </a:xfrm>
          <a:prstGeom prst="rect">
            <a:avLst/>
          </a:prstGeom>
        </p:spPr>
      </p:pic>
      <p:pic>
        <p:nvPicPr>
          <p:cNvPr id="9" name="Resim 8">
            <a:extLst>
              <a:ext uri="{FF2B5EF4-FFF2-40B4-BE49-F238E27FC236}">
                <a16:creationId xmlns:a16="http://schemas.microsoft.com/office/drawing/2014/main" id="{287DAA4C-BCB1-4633-B825-9D33F70CB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84" y="4083723"/>
            <a:ext cx="3600400" cy="2495359"/>
          </a:xfrm>
          <a:prstGeom prst="rect">
            <a:avLst/>
          </a:prstGeom>
        </p:spPr>
      </p:pic>
      <p:pic>
        <p:nvPicPr>
          <p:cNvPr id="10" name="Resim 9">
            <a:extLst>
              <a:ext uri="{FF2B5EF4-FFF2-40B4-BE49-F238E27FC236}">
                <a16:creationId xmlns:a16="http://schemas.microsoft.com/office/drawing/2014/main" id="{17608268-6946-4FA3-96EB-591645A0A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221" y="1441445"/>
            <a:ext cx="3820227" cy="2337816"/>
          </a:xfrm>
          <a:prstGeom prst="rect">
            <a:avLst/>
          </a:prstGeom>
        </p:spPr>
      </p:pic>
      <p:pic>
        <p:nvPicPr>
          <p:cNvPr id="11" name="Resim 10">
            <a:extLst>
              <a:ext uri="{FF2B5EF4-FFF2-40B4-BE49-F238E27FC236}">
                <a16:creationId xmlns:a16="http://schemas.microsoft.com/office/drawing/2014/main" id="{8D032DFA-E670-4C66-B86B-5A7F6F638D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221" y="4114605"/>
            <a:ext cx="3820227" cy="2480898"/>
          </a:xfrm>
          <a:prstGeom prst="rect">
            <a:avLst/>
          </a:prstGeom>
        </p:spPr>
      </p:pic>
    </p:spTree>
    <p:extLst>
      <p:ext uri="{BB962C8B-B14F-4D97-AF65-F5344CB8AC3E}">
        <p14:creationId xmlns:p14="http://schemas.microsoft.com/office/powerpoint/2010/main" val="2941876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477166" y="2087302"/>
            <a:ext cx="8191387" cy="1872580"/>
          </a:xfrm>
          <a:prstGeom prst="rect">
            <a:avLst/>
          </a:prstGeom>
        </p:spPr>
        <p:txBody>
          <a:bodyPr>
            <a:noAutofit/>
          </a:bodyPr>
          <a:lstStyle/>
          <a:p>
            <a:pPr marL="0" indent="0" algn="ctr">
              <a:buNone/>
            </a:pPr>
            <a:r>
              <a:rPr lang="tr-TR" b="1" dirty="0">
                <a:solidFill>
                  <a:srgbClr val="C00000"/>
                </a:solidFill>
                <a:latin typeface="Calibri" panose="020F0502020204030204" pitchFamily="34" charset="0"/>
                <a:cs typeface="Calibri" panose="020F0502020204030204" pitchFamily="34" charset="0"/>
              </a:rPr>
              <a:t>İL MÜDÜRLÜĞÜ SUNUMU</a:t>
            </a:r>
          </a:p>
          <a:p>
            <a:pPr marL="0" indent="0" algn="ctr">
              <a:buNone/>
            </a:pPr>
            <a:r>
              <a:rPr lang="tr-TR" b="1" dirty="0">
                <a:solidFill>
                  <a:srgbClr val="C00000"/>
                </a:solidFill>
                <a:latin typeface="Calibri" panose="020F0502020204030204" pitchFamily="34" charset="0"/>
                <a:cs typeface="Calibri" panose="020F0502020204030204" pitchFamily="34" charset="0"/>
              </a:rPr>
              <a:t>(Ocak-Aralık 2021)</a:t>
            </a:r>
          </a:p>
        </p:txBody>
      </p:sp>
      <p:sp>
        <p:nvSpPr>
          <p:cNvPr id="4" name="Rectangle 3"/>
          <p:cNvSpPr>
            <a:spLocks noChangeArrowheads="1"/>
          </p:cNvSpPr>
          <p:nvPr/>
        </p:nvSpPr>
        <p:spPr bwMode="auto">
          <a:xfrm>
            <a:off x="72008" y="4149080"/>
            <a:ext cx="8892480" cy="1295400"/>
          </a:xfrm>
          <a:prstGeom prst="rect">
            <a:avLst/>
          </a:prstGeom>
          <a:noFill/>
          <a:ln w="9525">
            <a:noFill/>
            <a:miter lim="800000"/>
            <a:headEnd/>
            <a:tailEnd/>
          </a:ln>
        </p:spPr>
        <p:txBody>
          <a:bodyPr/>
          <a:lstStyle/>
          <a:p>
            <a:pPr algn="r">
              <a:lnSpc>
                <a:spcPct val="80000"/>
              </a:lnSpc>
              <a:spcBef>
                <a:spcPts val="600"/>
              </a:spcBef>
              <a:buClr>
                <a:schemeClr val="accent1"/>
              </a:buClr>
              <a:buSzPct val="80000"/>
              <a:defRPr/>
            </a:pPr>
            <a:r>
              <a:rPr lang="tr-TR" sz="2000" u="sng" dirty="0">
                <a:latin typeface="Calibri" pitchFamily="34" charset="0"/>
              </a:rPr>
              <a:t>Takdim Eden: </a:t>
            </a:r>
          </a:p>
          <a:p>
            <a:pPr algn="r">
              <a:lnSpc>
                <a:spcPct val="80000"/>
              </a:lnSpc>
              <a:spcBef>
                <a:spcPts val="600"/>
              </a:spcBef>
              <a:buClr>
                <a:schemeClr val="accent1"/>
              </a:buClr>
              <a:buSzPct val="80000"/>
              <a:defRPr/>
            </a:pPr>
            <a:r>
              <a:rPr lang="tr-TR" sz="2400" b="1" dirty="0">
                <a:latin typeface="Calibri" pitchFamily="34" charset="0"/>
              </a:rPr>
              <a:t>Türkmen HACIHALİLOĞLU</a:t>
            </a:r>
            <a:endParaRPr lang="tr-TR" sz="2000" dirty="0">
              <a:latin typeface="Calibri" pitchFamily="34" charset="0"/>
            </a:endParaRPr>
          </a:p>
          <a:p>
            <a:pPr algn="r">
              <a:lnSpc>
                <a:spcPct val="80000"/>
              </a:lnSpc>
              <a:spcBef>
                <a:spcPts val="600"/>
              </a:spcBef>
              <a:buClr>
                <a:schemeClr val="accent1"/>
              </a:buClr>
              <a:buSzPct val="80000"/>
              <a:defRPr/>
            </a:pPr>
            <a:r>
              <a:rPr lang="tr-TR" sz="2000" dirty="0">
                <a:latin typeface="Calibri" pitchFamily="34" charset="0"/>
              </a:rPr>
              <a:t>(Ankara Çevre, Şehircilik ve İklim Değişikliği İl Müdürü V.)</a:t>
            </a:r>
            <a:endParaRPr lang="tr-TR" sz="2000" b="1" dirty="0">
              <a:latin typeface="Calibri" pitchFamily="34" charset="0"/>
            </a:endParaRPr>
          </a:p>
        </p:txBody>
      </p:sp>
      <p:sp>
        <p:nvSpPr>
          <p:cNvPr id="9" name="Başlık 1"/>
          <p:cNvSpPr txBox="1">
            <a:spLocks/>
          </p:cNvSpPr>
          <p:nvPr/>
        </p:nvSpPr>
        <p:spPr>
          <a:xfrm>
            <a:off x="1440160" y="548680"/>
            <a:ext cx="7111386" cy="576064"/>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tr-TR" sz="2800" b="1" dirty="0">
                <a:solidFill>
                  <a:schemeClr val="bg1"/>
                </a:solidFill>
              </a:rPr>
              <a:t>ANKARA ÇEVRE ŞEHİRCİLİK VE İKLİM DEĞİŞİKLİĞİ İL MÜDÜRLÜĞÜ </a:t>
            </a:r>
            <a:endParaRPr lang="tr-TR" sz="2800" dirty="0">
              <a:solidFill>
                <a:schemeClr val="bg1"/>
              </a:solidFill>
            </a:endParaRPr>
          </a:p>
        </p:txBody>
      </p:sp>
      <p:pic>
        <p:nvPicPr>
          <p:cNvPr id="5" name="Picture 3"/>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artisticPhotocopy trans="53000" detail="6"/>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770" y="5280015"/>
            <a:ext cx="9134229" cy="1577985"/>
          </a:xfrm>
          <a:prstGeom prst="rect">
            <a:avLst/>
          </a:prstGeom>
          <a:noFill/>
          <a:ln>
            <a:noFill/>
          </a:ln>
          <a:effectLst>
            <a:glow rad="12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999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YAPI MALZEMELERİ ÇALIŞMASI</a:t>
            </a:r>
          </a:p>
        </p:txBody>
      </p:sp>
      <p:pic>
        <p:nvPicPr>
          <p:cNvPr id="9" name="Resim 22">
            <a:extLst>
              <a:ext uri="{FF2B5EF4-FFF2-40B4-BE49-F238E27FC236}">
                <a16:creationId xmlns:a16="http://schemas.microsoft.com/office/drawing/2014/main" id="{78D404D8-BDE8-4774-9416-F3D13B964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3" y="4624584"/>
            <a:ext cx="2624709" cy="22044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31">
            <a:extLst>
              <a:ext uri="{FF2B5EF4-FFF2-40B4-BE49-F238E27FC236}">
                <a16:creationId xmlns:a16="http://schemas.microsoft.com/office/drawing/2014/main" id="{AC1F6C5F-CD5B-4256-890F-A2BB326FB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 y="2348880"/>
            <a:ext cx="2699395" cy="2051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3 Metin kutusu">
            <a:extLst>
              <a:ext uri="{FF2B5EF4-FFF2-40B4-BE49-F238E27FC236}">
                <a16:creationId xmlns:a16="http://schemas.microsoft.com/office/drawing/2014/main" id="{913AFA85-7206-454A-82C8-30242808C8B8}"/>
              </a:ext>
            </a:extLst>
          </p:cNvPr>
          <p:cNvSpPr txBox="1"/>
          <p:nvPr/>
        </p:nvSpPr>
        <p:spPr>
          <a:xfrm>
            <a:off x="2668802" y="219972"/>
            <a:ext cx="6264696" cy="6309420"/>
          </a:xfrm>
          <a:prstGeom prst="rect">
            <a:avLst/>
          </a:prstGeom>
          <a:noFill/>
        </p:spPr>
        <p:txBody>
          <a:bodyPr wrap="square" rtlCol="0">
            <a:spAutoFit/>
          </a:bodyPr>
          <a:lstStyle/>
          <a:p>
            <a:pPr algn="just">
              <a:lnSpc>
                <a:spcPct val="150000"/>
              </a:lnSpc>
            </a:pPr>
            <a:endParaRPr lang="tr-TR" sz="2000" dirty="0">
              <a:solidFill>
                <a:prstClr val="black"/>
              </a:solidFill>
              <a:cs typeface="Times New Roman" pitchFamily="18" charset="0"/>
            </a:endParaRPr>
          </a:p>
          <a:p>
            <a:pPr marL="342900" indent="-342900" algn="just">
              <a:spcAft>
                <a:spcPts val="1200"/>
              </a:spcAft>
              <a:buFont typeface="Wingdings" panose="05000000000000000000" pitchFamily="2" charset="2"/>
              <a:buChar char="§"/>
            </a:pPr>
            <a:endParaRPr lang="tr-TR" dirty="0">
              <a:solidFill>
                <a:prstClr val="black"/>
              </a:solidFill>
              <a:cs typeface="Times New Roman" pitchFamily="18" charset="0"/>
            </a:endParaRPr>
          </a:p>
          <a:p>
            <a:pPr marL="342900" indent="-342900" algn="just">
              <a:spcAft>
                <a:spcPts val="1200"/>
              </a:spcAft>
              <a:buFont typeface="Wingdings" panose="05000000000000000000" pitchFamily="2" charset="2"/>
              <a:buChar char="§"/>
            </a:pPr>
            <a:endParaRPr lang="tr-TR" sz="1600" dirty="0">
              <a:solidFill>
                <a:prstClr val="black"/>
              </a:solidFill>
              <a:cs typeface="Times New Roman" pitchFamily="18" charset="0"/>
            </a:endParaRPr>
          </a:p>
          <a:p>
            <a:pPr marL="285750" indent="-285750" algn="just">
              <a:spcAft>
                <a:spcPts val="1200"/>
              </a:spcAft>
              <a:buClr>
                <a:srgbClr val="C00000"/>
              </a:buClr>
              <a:buFont typeface="Arial" panose="020B0604020202020204" pitchFamily="34" charset="0"/>
              <a:buChar char="•"/>
            </a:pPr>
            <a:r>
              <a:rPr lang="tr-TR" dirty="0">
                <a:solidFill>
                  <a:prstClr val="black"/>
                </a:solidFill>
                <a:cs typeface="Times New Roman" pitchFamily="18" charset="0"/>
              </a:rPr>
              <a:t>Yıllık Denetim Programı veya gelen şikâyetler doğrultusunda piyasa gözetimi ve denetim faaliyetlerini gerçekleştirmek,</a:t>
            </a:r>
          </a:p>
          <a:p>
            <a:pPr marL="285750" indent="-285750" algn="just">
              <a:spcAft>
                <a:spcPts val="1200"/>
              </a:spcAft>
              <a:buClr>
                <a:srgbClr val="C00000"/>
              </a:buClr>
              <a:buFont typeface="Arial" panose="020B0604020202020204" pitchFamily="34" charset="0"/>
              <a:buChar char="•"/>
            </a:pPr>
            <a:r>
              <a:rPr lang="tr-TR" dirty="0">
                <a:solidFill>
                  <a:prstClr val="black"/>
                </a:solidFill>
                <a:cs typeface="Times New Roman" pitchFamily="18" charset="0"/>
              </a:rPr>
              <a:t>Üretici, dağıtıcı ve ilgili tüm tarafları bilgilendirmek,</a:t>
            </a:r>
          </a:p>
          <a:p>
            <a:pPr marL="285750" indent="-285750" algn="just">
              <a:spcAft>
                <a:spcPts val="1200"/>
              </a:spcAft>
              <a:buClr>
                <a:srgbClr val="C00000"/>
              </a:buClr>
              <a:buFont typeface="Arial" panose="020B0604020202020204" pitchFamily="34" charset="0"/>
              <a:buChar char="•"/>
            </a:pPr>
            <a:r>
              <a:rPr lang="tr-TR" dirty="0">
                <a:solidFill>
                  <a:prstClr val="black"/>
                </a:solidFill>
                <a:cs typeface="Times New Roman" pitchFamily="18" charset="0"/>
              </a:rPr>
              <a:t>Uygunluk değerlendirme kuruluşları ve onaylanmış kuruluşların ara denetimlerini gerçekleştirmek,</a:t>
            </a:r>
          </a:p>
          <a:p>
            <a:pPr marL="285750" indent="-285750" algn="just">
              <a:spcAft>
                <a:spcPts val="1200"/>
              </a:spcAft>
              <a:buClr>
                <a:srgbClr val="C00000"/>
              </a:buClr>
              <a:buFont typeface="Arial" panose="020B0604020202020204" pitchFamily="34" charset="0"/>
              <a:buChar char="•"/>
            </a:pPr>
            <a:r>
              <a:rPr lang="tr-TR" dirty="0">
                <a:solidFill>
                  <a:prstClr val="black"/>
                </a:solidFill>
                <a:cs typeface="Times New Roman" pitchFamily="18" charset="0"/>
              </a:rPr>
              <a:t>Eğitici kuruluşları, EKB uzmanlarını,  </a:t>
            </a:r>
            <a:r>
              <a:rPr lang="tr-TR" dirty="0" err="1">
                <a:solidFill>
                  <a:prstClr val="black"/>
                </a:solidFill>
                <a:cs typeface="Times New Roman" pitchFamily="18" charset="0"/>
              </a:rPr>
              <a:t>EKB’ler</a:t>
            </a:r>
            <a:r>
              <a:rPr lang="tr-TR" dirty="0">
                <a:solidFill>
                  <a:prstClr val="black"/>
                </a:solidFill>
                <a:cs typeface="Times New Roman" pitchFamily="18" charset="0"/>
              </a:rPr>
              <a:t> ile ilgili gerekli denetlemeyi, incelemeyi ve raporlamayı yapmak ve değerlendirmek,</a:t>
            </a:r>
          </a:p>
          <a:p>
            <a:pPr marL="285750" indent="-285750" algn="just">
              <a:spcAft>
                <a:spcPts val="1200"/>
              </a:spcAft>
              <a:buClr>
                <a:srgbClr val="C00000"/>
              </a:buClr>
              <a:buFont typeface="Arial" panose="020B0604020202020204" pitchFamily="34" charset="0"/>
              <a:buChar char="•"/>
            </a:pPr>
            <a:r>
              <a:rPr lang="tr-TR" dirty="0"/>
              <a:t>Yapı ve Zemin Laboratuvarların  ara ve kısmı denetim faaliyetlerini yürütmesini sağlamak</a:t>
            </a:r>
          </a:p>
          <a:p>
            <a:pPr marL="285750" indent="-285750" algn="just">
              <a:spcAft>
                <a:spcPts val="1200"/>
              </a:spcAft>
              <a:buClr>
                <a:srgbClr val="C00000"/>
              </a:buClr>
              <a:buFont typeface="Arial" panose="020B0604020202020204" pitchFamily="34" charset="0"/>
              <a:buChar char="•"/>
            </a:pPr>
            <a:r>
              <a:rPr lang="tr-TR" dirty="0">
                <a:solidFill>
                  <a:prstClr val="black"/>
                </a:solidFill>
                <a:cs typeface="Times New Roman" pitchFamily="18" charset="0"/>
              </a:rPr>
              <a:t>Yetkilendirilmiş ölçüm şirketleri ve bölgesel ısı dağıtım ve satış şirketleri tarafından yetki belgesi müracaatı yapılmasını müteakip, mevzuat çerçevesinde görevlendirilecek heyet tarafından, kuruluşun faaliyet göstereceği ofis ve kuruluşun asgari şartları taşıyıp taşımadığı hakkında rapor düzenlemek</a:t>
            </a:r>
          </a:p>
        </p:txBody>
      </p:sp>
      <p:sp>
        <p:nvSpPr>
          <p:cNvPr id="13" name="Altıgen 12">
            <a:extLst>
              <a:ext uri="{FF2B5EF4-FFF2-40B4-BE49-F238E27FC236}">
                <a16:creationId xmlns:a16="http://schemas.microsoft.com/office/drawing/2014/main" id="{275AA0F4-E819-4345-9B25-81EB4E84F3AD}"/>
              </a:ext>
            </a:extLst>
          </p:cNvPr>
          <p:cNvSpPr/>
          <p:nvPr/>
        </p:nvSpPr>
        <p:spPr>
          <a:xfrm>
            <a:off x="-378944"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117007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F08BDF82-FBB3-45B6-B502-6AD9A6A1E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4509120"/>
            <a:ext cx="3589430" cy="2304498"/>
          </a:xfrm>
          <a:prstGeom prst="ellipse">
            <a:avLst/>
          </a:prstGeom>
          <a:ln>
            <a:noFill/>
          </a:ln>
          <a:effectLst>
            <a:softEdge rad="112500"/>
          </a:effectLst>
        </p:spPr>
      </p:pic>
      <p:sp>
        <p:nvSpPr>
          <p:cNvPr id="4" name="İçerik Yer Tutucusu 2"/>
          <p:cNvSpPr txBox="1">
            <a:spLocks/>
          </p:cNvSpPr>
          <p:nvPr/>
        </p:nvSpPr>
        <p:spPr>
          <a:xfrm>
            <a:off x="1907704" y="0"/>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YAPI MALZEMELERİ ÇALIŞMASI</a:t>
            </a:r>
          </a:p>
        </p:txBody>
      </p:sp>
      <p:sp>
        <p:nvSpPr>
          <p:cNvPr id="2" name="Altıgen 1">
            <a:extLst>
              <a:ext uri="{FF2B5EF4-FFF2-40B4-BE49-F238E27FC236}">
                <a16:creationId xmlns:a16="http://schemas.microsoft.com/office/drawing/2014/main" id="{21F6231F-CC3C-4FA9-BBD3-F90179194B59}"/>
              </a:ext>
            </a:extLst>
          </p:cNvPr>
          <p:cNvSpPr/>
          <p:nvPr/>
        </p:nvSpPr>
        <p:spPr>
          <a:xfrm>
            <a:off x="-866994" y="1556792"/>
            <a:ext cx="4348488" cy="3168352"/>
          </a:xfrm>
          <a:prstGeom prst="hexagon">
            <a:avLst/>
          </a:prstGeom>
          <a:gradFill>
            <a:gsLst>
              <a:gs pos="0">
                <a:srgbClr val="C61919"/>
              </a:gs>
              <a:gs pos="60000">
                <a:schemeClr val="accent2">
                  <a:tint val="37000"/>
                  <a:satMod val="300000"/>
                </a:schemeClr>
              </a:gs>
              <a:gs pos="100000">
                <a:schemeClr val="accent2">
                  <a:tint val="15000"/>
                  <a:satMod val="350000"/>
                </a:schemeClr>
              </a:gs>
            </a:gsLst>
            <a:lin ang="10800000" scaled="0"/>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400" b="1" dirty="0">
                <a:solidFill>
                  <a:schemeClr val="bg1"/>
                </a:solidFill>
              </a:rPr>
              <a:t>2021 yılında </a:t>
            </a:r>
          </a:p>
          <a:p>
            <a:pPr algn="ctr"/>
            <a:r>
              <a:rPr lang="tr-TR" sz="2400" b="1" dirty="0">
                <a:solidFill>
                  <a:schemeClr val="bg1"/>
                </a:solidFill>
              </a:rPr>
              <a:t>PGD ÇALIŞMALARI  k</a:t>
            </a:r>
            <a:r>
              <a:rPr lang="tr-TR" sz="2400" dirty="0">
                <a:solidFill>
                  <a:schemeClr val="bg1"/>
                </a:solidFill>
              </a:rPr>
              <a:t>apsamında</a:t>
            </a:r>
            <a:endParaRPr lang="tr-TR" sz="2400" b="1" dirty="0">
              <a:solidFill>
                <a:schemeClr val="bg1"/>
              </a:solidFill>
            </a:endParaRPr>
          </a:p>
          <a:p>
            <a:pPr algn="ctr"/>
            <a:endParaRPr lang="tr-TR" dirty="0"/>
          </a:p>
        </p:txBody>
      </p:sp>
      <p:sp>
        <p:nvSpPr>
          <p:cNvPr id="5" name="Altıgen 4">
            <a:extLst>
              <a:ext uri="{FF2B5EF4-FFF2-40B4-BE49-F238E27FC236}">
                <a16:creationId xmlns:a16="http://schemas.microsoft.com/office/drawing/2014/main" id="{9569D5EE-8578-43CA-B814-D07110994931}"/>
              </a:ext>
            </a:extLst>
          </p:cNvPr>
          <p:cNvSpPr/>
          <p:nvPr/>
        </p:nvSpPr>
        <p:spPr>
          <a:xfrm>
            <a:off x="5324793" y="1522154"/>
            <a:ext cx="4605313" cy="3168352"/>
          </a:xfrm>
          <a:prstGeom prst="hexagon">
            <a:avLst/>
          </a:prstGeom>
          <a:gradFill>
            <a:gsLst>
              <a:gs pos="0">
                <a:srgbClr val="C61919"/>
              </a:gs>
              <a:gs pos="60000">
                <a:schemeClr val="accent2">
                  <a:tint val="37000"/>
                  <a:satMod val="300000"/>
                </a:schemeClr>
              </a:gs>
              <a:gs pos="100000">
                <a:schemeClr val="accent2">
                  <a:tint val="15000"/>
                  <a:satMod val="350000"/>
                </a:schemeClr>
              </a:gs>
            </a:gsLst>
            <a:lin ang="0" scaled="0"/>
          </a:gradFill>
        </p:spPr>
        <p:style>
          <a:lnRef idx="1">
            <a:schemeClr val="accent2"/>
          </a:lnRef>
          <a:fillRef idx="2">
            <a:schemeClr val="accent2"/>
          </a:fillRef>
          <a:effectRef idx="1">
            <a:schemeClr val="accent2"/>
          </a:effectRef>
          <a:fontRef idx="minor">
            <a:schemeClr val="dk1"/>
          </a:fontRef>
        </p:style>
        <p:txBody>
          <a:bodyPr rtlCol="0" anchor="ctr"/>
          <a:lstStyle/>
          <a:p>
            <a:pPr lvl="0" fontAlgn="ctr"/>
            <a:r>
              <a:rPr lang="tr-TR" sz="2400" b="1" dirty="0">
                <a:solidFill>
                  <a:schemeClr val="bg1"/>
                </a:solidFill>
              </a:rPr>
              <a:t>     </a:t>
            </a:r>
            <a:r>
              <a:rPr lang="tr-TR" sz="2400" b="1" dirty="0" smtClean="0">
                <a:solidFill>
                  <a:schemeClr val="bg1"/>
                </a:solidFill>
              </a:rPr>
              <a:t>927 </a:t>
            </a:r>
            <a:r>
              <a:rPr lang="tr-TR" sz="2400" dirty="0">
                <a:solidFill>
                  <a:schemeClr val="bg1"/>
                </a:solidFill>
              </a:rPr>
              <a:t>denetimde </a:t>
            </a:r>
          </a:p>
          <a:p>
            <a:pPr lvl="0" fontAlgn="ctr"/>
            <a:r>
              <a:rPr lang="tr-TR" sz="2400" b="1" dirty="0">
                <a:solidFill>
                  <a:schemeClr val="bg1"/>
                </a:solidFill>
              </a:rPr>
              <a:t>      </a:t>
            </a:r>
            <a:r>
              <a:rPr lang="tr-TR" sz="2400" b="1" dirty="0" smtClean="0">
                <a:solidFill>
                  <a:schemeClr val="bg1"/>
                </a:solidFill>
              </a:rPr>
              <a:t>   13</a:t>
            </a:r>
            <a:r>
              <a:rPr lang="tr-TR" sz="2400" dirty="0" smtClean="0">
                <a:solidFill>
                  <a:schemeClr val="bg1"/>
                </a:solidFill>
              </a:rPr>
              <a:t> </a:t>
            </a:r>
            <a:r>
              <a:rPr lang="tr-TR" sz="2400" dirty="0">
                <a:solidFill>
                  <a:schemeClr val="bg1"/>
                </a:solidFill>
              </a:rPr>
              <a:t>firmaya </a:t>
            </a:r>
          </a:p>
          <a:p>
            <a:pPr lvl="0" fontAlgn="ctr"/>
            <a:r>
              <a:rPr lang="tr-TR" sz="2400" b="1" dirty="0">
                <a:solidFill>
                  <a:schemeClr val="bg1"/>
                </a:solidFill>
              </a:rPr>
              <a:t>   </a:t>
            </a:r>
            <a:r>
              <a:rPr lang="tr-TR" sz="2400" b="1" dirty="0" smtClean="0">
                <a:solidFill>
                  <a:schemeClr val="bg1"/>
                </a:solidFill>
              </a:rPr>
              <a:t>     534.586 TL</a:t>
            </a:r>
            <a:endParaRPr lang="tr-TR" sz="2400" b="1" dirty="0">
              <a:solidFill>
                <a:schemeClr val="bg1"/>
              </a:solidFill>
            </a:endParaRPr>
          </a:p>
          <a:p>
            <a:pPr lvl="0" fontAlgn="ctr"/>
            <a:endParaRPr lang="tr-TR" sz="2400" b="1" dirty="0">
              <a:solidFill>
                <a:schemeClr val="bg1"/>
              </a:solidFill>
            </a:endParaRPr>
          </a:p>
          <a:p>
            <a:pPr lvl="0" fontAlgn="ctr"/>
            <a:r>
              <a:rPr lang="tr-TR" sz="2400" b="1" dirty="0">
                <a:solidFill>
                  <a:schemeClr val="bg1"/>
                </a:solidFill>
              </a:rPr>
              <a:t>c</a:t>
            </a:r>
            <a:r>
              <a:rPr lang="tr-TR" sz="2400" dirty="0">
                <a:solidFill>
                  <a:schemeClr val="bg1"/>
                </a:solidFill>
              </a:rPr>
              <a:t>ezai İşlem yapılmıştır. </a:t>
            </a:r>
          </a:p>
          <a:p>
            <a:pPr algn="ctr"/>
            <a:endParaRPr lang="tr-TR" dirty="0">
              <a:solidFill>
                <a:schemeClr val="bg1"/>
              </a:solidFill>
            </a:endParaRPr>
          </a:p>
        </p:txBody>
      </p:sp>
      <p:pic>
        <p:nvPicPr>
          <p:cNvPr id="6" name="9 Resim" descr="C:\Users\tunay.tunali\Desktop\ce-isareti.gif">
            <a:extLst>
              <a:ext uri="{FF2B5EF4-FFF2-40B4-BE49-F238E27FC236}">
                <a16:creationId xmlns:a16="http://schemas.microsoft.com/office/drawing/2014/main" id="{F1108086-44BA-49A0-AE82-16C1B738E79D}"/>
              </a:ext>
            </a:extLst>
          </p:cNvPr>
          <p:cNvPicPr/>
          <p:nvPr/>
        </p:nvPicPr>
        <p:blipFill>
          <a:blip r:embed="rId3"/>
          <a:srcRect/>
          <a:stretch>
            <a:fillRect/>
          </a:stretch>
        </p:blipFill>
        <p:spPr bwMode="auto">
          <a:xfrm>
            <a:off x="3436096" y="1515580"/>
            <a:ext cx="2020763" cy="1556792"/>
          </a:xfrm>
          <a:prstGeom prst="ellipse">
            <a:avLst/>
          </a:prstGeom>
          <a:ln>
            <a:noFill/>
          </a:ln>
          <a:effectLst>
            <a:softEdge rad="112500"/>
          </a:effectLst>
        </p:spPr>
      </p:pic>
      <p:pic>
        <p:nvPicPr>
          <p:cNvPr id="7" name="Picture 2" descr="Açıklama: http://www.csb.gov.tr/iller/istanbul/resim/web/betonnumune1.jpg">
            <a:extLst>
              <a:ext uri="{FF2B5EF4-FFF2-40B4-BE49-F238E27FC236}">
                <a16:creationId xmlns:a16="http://schemas.microsoft.com/office/drawing/2014/main" id="{419D09DD-85D9-43B5-B53A-D8CA6F6C64F5}"/>
              </a:ext>
            </a:extLst>
          </p:cNvPr>
          <p:cNvPicPr>
            <a:picLocks noChangeAspect="1" noChangeArrowheads="1"/>
          </p:cNvPicPr>
          <p:nvPr/>
        </p:nvPicPr>
        <p:blipFill>
          <a:blip r:embed="rId4"/>
          <a:srcRect/>
          <a:stretch>
            <a:fillRect/>
          </a:stretch>
        </p:blipFill>
        <p:spPr bwMode="auto">
          <a:xfrm>
            <a:off x="5004048" y="4725144"/>
            <a:ext cx="2353998" cy="2134308"/>
          </a:xfrm>
          <a:prstGeom prst="ellipse">
            <a:avLst/>
          </a:prstGeom>
          <a:ln>
            <a:noFill/>
          </a:ln>
          <a:effectLst>
            <a:softEdge rad="112500"/>
          </a:effectLst>
        </p:spPr>
      </p:pic>
    </p:spTree>
    <p:extLst>
      <p:ext uri="{BB962C8B-B14F-4D97-AF65-F5344CB8AC3E}">
        <p14:creationId xmlns:p14="http://schemas.microsoft.com/office/powerpoint/2010/main" val="3839908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YAPI MALZEMELERİ ÇALIŞMASI</a:t>
            </a:r>
          </a:p>
        </p:txBody>
      </p:sp>
      <p:graphicFrame>
        <p:nvGraphicFramePr>
          <p:cNvPr id="5" name="Tablo 4">
            <a:extLst>
              <a:ext uri="{FF2B5EF4-FFF2-40B4-BE49-F238E27FC236}">
                <a16:creationId xmlns:a16="http://schemas.microsoft.com/office/drawing/2014/main" id="{54A8241E-20EE-4717-A923-54AE5881BC89}"/>
              </a:ext>
            </a:extLst>
          </p:cNvPr>
          <p:cNvGraphicFramePr>
            <a:graphicFrameLocks noGrp="1"/>
          </p:cNvGraphicFramePr>
          <p:nvPr>
            <p:extLst>
              <p:ext uri="{D42A27DB-BD31-4B8C-83A1-F6EECF244321}">
                <p14:modId xmlns:p14="http://schemas.microsoft.com/office/powerpoint/2010/main" val="2027399337"/>
              </p:ext>
            </p:extLst>
          </p:nvPr>
        </p:nvGraphicFramePr>
        <p:xfrm>
          <a:off x="251520" y="1472202"/>
          <a:ext cx="4104455" cy="4686501"/>
        </p:xfrm>
        <a:graphic>
          <a:graphicData uri="http://schemas.openxmlformats.org/drawingml/2006/table">
            <a:tbl>
              <a:tblPr firstRow="1" bandRow="1">
                <a:tableStyleId>{21E4AEA4-8DFA-4A89-87EB-49C32662AFE0}</a:tableStyleId>
              </a:tblPr>
              <a:tblGrid>
                <a:gridCol w="672861">
                  <a:extLst>
                    <a:ext uri="{9D8B030D-6E8A-4147-A177-3AD203B41FA5}">
                      <a16:colId xmlns:a16="http://schemas.microsoft.com/office/drawing/2014/main" val="3679092429"/>
                    </a:ext>
                  </a:extLst>
                </a:gridCol>
                <a:gridCol w="695291">
                  <a:extLst>
                    <a:ext uri="{9D8B030D-6E8A-4147-A177-3AD203B41FA5}">
                      <a16:colId xmlns:a16="http://schemas.microsoft.com/office/drawing/2014/main" val="3821662578"/>
                    </a:ext>
                  </a:extLst>
                </a:gridCol>
                <a:gridCol w="1008112">
                  <a:extLst>
                    <a:ext uri="{9D8B030D-6E8A-4147-A177-3AD203B41FA5}">
                      <a16:colId xmlns:a16="http://schemas.microsoft.com/office/drawing/2014/main" val="3035646890"/>
                    </a:ext>
                  </a:extLst>
                </a:gridCol>
                <a:gridCol w="792088">
                  <a:extLst>
                    <a:ext uri="{9D8B030D-6E8A-4147-A177-3AD203B41FA5}">
                      <a16:colId xmlns:a16="http://schemas.microsoft.com/office/drawing/2014/main" val="2124146312"/>
                    </a:ext>
                  </a:extLst>
                </a:gridCol>
                <a:gridCol w="936103">
                  <a:extLst>
                    <a:ext uri="{9D8B030D-6E8A-4147-A177-3AD203B41FA5}">
                      <a16:colId xmlns:a16="http://schemas.microsoft.com/office/drawing/2014/main" val="1014844465"/>
                    </a:ext>
                  </a:extLst>
                </a:gridCol>
              </a:tblGrid>
              <a:tr h="660654">
                <a:tc>
                  <a:txBody>
                    <a:bodyPr/>
                    <a:lstStyle/>
                    <a:p>
                      <a:pPr algn="ctr">
                        <a:lnSpc>
                          <a:spcPct val="115000"/>
                        </a:lnSpc>
                        <a:spcAft>
                          <a:spcPts val="0"/>
                        </a:spcAft>
                      </a:pPr>
                      <a:r>
                        <a:rPr lang="tr-TR" sz="1200" b="1" dirty="0">
                          <a:solidFill>
                            <a:srgbClr val="000000"/>
                          </a:solidFill>
                          <a:effectLst/>
                          <a:latin typeface="+mn-lt"/>
                          <a:ea typeface="Times New Roman" panose="02020603050405020304" pitchFamily="18" charset="0"/>
                          <a:cs typeface="Calibri" panose="020F0502020204030204" pitchFamily="34" charset="0"/>
                        </a:rPr>
                        <a:t> </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CEZAİ DENETİM </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tc>
                  <a:txBody>
                    <a:bodyPr/>
                    <a:lstStyle/>
                    <a:p>
                      <a:pPr marL="0" algn="ctr" defTabSz="914400" rtl="0" eaLnBrk="1" latinLnBrk="0" hangingPunct="1">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BETON NUMUNESİ</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tc>
                  <a:txBody>
                    <a:bodyPr/>
                    <a:lstStyle/>
                    <a:p>
                      <a:pPr marL="0" algn="ctr" defTabSz="914400" rtl="0" eaLnBrk="1" latinLnBrk="0" hangingPunct="1">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NUMUNE UCRETİ</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tc>
                  <a:txBody>
                    <a:bodyPr/>
                    <a:lstStyle/>
                    <a:p>
                      <a:pPr marL="0" algn="ctr" defTabSz="914400" rtl="0" eaLnBrk="1" latinLnBrk="0" hangingPunct="1">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TOPLAM </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extLst>
                  <a:ext uri="{0D108BD9-81ED-4DB2-BD59-A6C34878D82A}">
                    <a16:rowId xmlns:a16="http://schemas.microsoft.com/office/drawing/2014/main" val="3008789259"/>
                  </a:ext>
                </a:extLst>
              </a:tr>
              <a:tr h="647267">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Calibri" panose="020F0502020204030204" pitchFamily="34" charset="0"/>
                        </a:rPr>
                        <a:t>2011-2012</a:t>
                      </a:r>
                      <a:endParaRPr lang="tr-TR" sz="1200" b="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Calibri" panose="020F0502020204030204" pitchFamily="34" charset="0"/>
                        </a:rPr>
                        <a:t>13</a:t>
                      </a:r>
                      <a:endParaRPr lang="tr-TR" sz="1200" b="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206.004</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1.207</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207.211</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871327205"/>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2013</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3</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87.913</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282</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88.195</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336425715"/>
                  </a:ext>
                </a:extLst>
              </a:tr>
              <a:tr h="329500">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2014</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Calibri" panose="020F0502020204030204" pitchFamily="34" charset="0"/>
                        </a:rPr>
                        <a:t>13</a:t>
                      </a:r>
                      <a:endParaRPr lang="tr-TR" sz="1200" b="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251.244</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1.128</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252.372</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93261577"/>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2015</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14</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251.475</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410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251.885</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552629344"/>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2016</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8</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132.750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240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132.990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91156003"/>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2017</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23</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456.154</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864</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457.019</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479158169"/>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2018</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21</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521.976</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1.982</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523.958</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70885902"/>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2019</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Calibri" panose="020F0502020204030204" pitchFamily="34" charset="0"/>
                        </a:rPr>
                        <a:t>17</a:t>
                      </a:r>
                      <a:endParaRPr lang="tr-TR" sz="1200" b="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484.380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1.800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486.180</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073850466"/>
                  </a:ext>
                </a:extLst>
              </a:tr>
              <a:tr h="381135">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2020</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mn-lt"/>
                          <a:ea typeface="Times New Roman" panose="02020603050405020304" pitchFamily="18" charset="0"/>
                          <a:cs typeface="Calibri" panose="020F0502020204030204" pitchFamily="34" charset="0"/>
                        </a:rPr>
                        <a:t>10</a:t>
                      </a:r>
                      <a:endParaRPr lang="tr-TR" sz="1200" b="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428.818</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2.175</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430.993</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018594079"/>
                  </a:ext>
                </a:extLst>
              </a:tr>
              <a:tr h="381135">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Calibri" panose="020F0502020204030204" pitchFamily="34" charset="0"/>
                        </a:rPr>
                        <a:t>2021</a:t>
                      </a:r>
                      <a:endParaRPr lang="tr-TR" sz="1200" b="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mn-lt"/>
                          <a:ea typeface="Times New Roman" panose="02020603050405020304" pitchFamily="18" charset="0"/>
                          <a:cs typeface="Calibri" panose="020F0502020204030204" pitchFamily="34" charset="0"/>
                        </a:rPr>
                        <a:t>10</a:t>
                      </a:r>
                      <a:endParaRPr lang="tr-TR" sz="1200" b="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471.982</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smtClean="0">
                          <a:effectLst/>
                          <a:latin typeface="+mn-lt"/>
                          <a:ea typeface="Times New Roman" panose="02020603050405020304" pitchFamily="18" charset="0"/>
                          <a:cs typeface="Calibri" panose="020F0502020204030204" pitchFamily="34" charset="0"/>
                        </a:rPr>
                        <a:t>2.604</a:t>
                      </a:r>
                      <a:endParaRPr lang="tr-TR" sz="1200"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1" dirty="0" smtClean="0">
                          <a:effectLst/>
                          <a:latin typeface="+mn-lt"/>
                          <a:ea typeface="Times New Roman" panose="02020603050405020304" pitchFamily="18" charset="0"/>
                          <a:cs typeface="Calibri" panose="020F0502020204030204" pitchFamily="34" charset="0"/>
                        </a:rPr>
                        <a:t>474.586</a:t>
                      </a:r>
                      <a:endParaRPr lang="tr-TR" sz="1200" b="1" dirty="0">
                        <a:effectLst/>
                        <a:latin typeface="+mn-lt"/>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54774538"/>
                  </a:ext>
                </a:extLst>
              </a:tr>
            </a:tbl>
          </a:graphicData>
        </a:graphic>
      </p:graphicFrame>
      <p:graphicFrame>
        <p:nvGraphicFramePr>
          <p:cNvPr id="7" name="Tablo 6">
            <a:extLst>
              <a:ext uri="{FF2B5EF4-FFF2-40B4-BE49-F238E27FC236}">
                <a16:creationId xmlns:a16="http://schemas.microsoft.com/office/drawing/2014/main" id="{54A8241E-20EE-4717-A923-54AE5881BC89}"/>
              </a:ext>
            </a:extLst>
          </p:cNvPr>
          <p:cNvGraphicFramePr>
            <a:graphicFrameLocks noGrp="1"/>
          </p:cNvGraphicFramePr>
          <p:nvPr>
            <p:extLst>
              <p:ext uri="{D42A27DB-BD31-4B8C-83A1-F6EECF244321}">
                <p14:modId xmlns:p14="http://schemas.microsoft.com/office/powerpoint/2010/main" val="2839823640"/>
              </p:ext>
            </p:extLst>
          </p:nvPr>
        </p:nvGraphicFramePr>
        <p:xfrm>
          <a:off x="4572000" y="1447341"/>
          <a:ext cx="4392488" cy="4786525"/>
        </p:xfrm>
        <a:graphic>
          <a:graphicData uri="http://schemas.openxmlformats.org/drawingml/2006/table">
            <a:tbl>
              <a:tblPr firstRow="1" bandRow="1">
                <a:tableStyleId>{21E4AEA4-8DFA-4A89-87EB-49C32662AFE0}</a:tableStyleId>
              </a:tblPr>
              <a:tblGrid>
                <a:gridCol w="701107">
                  <a:extLst>
                    <a:ext uri="{9D8B030D-6E8A-4147-A177-3AD203B41FA5}">
                      <a16:colId xmlns:a16="http://schemas.microsoft.com/office/drawing/2014/main" val="3679092429"/>
                    </a:ext>
                  </a:extLst>
                </a:gridCol>
                <a:gridCol w="777740">
                  <a:extLst>
                    <a:ext uri="{9D8B030D-6E8A-4147-A177-3AD203B41FA5}">
                      <a16:colId xmlns:a16="http://schemas.microsoft.com/office/drawing/2014/main" val="138106061"/>
                    </a:ext>
                  </a:extLst>
                </a:gridCol>
                <a:gridCol w="739424">
                  <a:extLst>
                    <a:ext uri="{9D8B030D-6E8A-4147-A177-3AD203B41FA5}">
                      <a16:colId xmlns:a16="http://schemas.microsoft.com/office/drawing/2014/main" val="3821662578"/>
                    </a:ext>
                  </a:extLst>
                </a:gridCol>
                <a:gridCol w="1104635">
                  <a:extLst>
                    <a:ext uri="{9D8B030D-6E8A-4147-A177-3AD203B41FA5}">
                      <a16:colId xmlns:a16="http://schemas.microsoft.com/office/drawing/2014/main" val="3035646890"/>
                    </a:ext>
                  </a:extLst>
                </a:gridCol>
                <a:gridCol w="1069582">
                  <a:extLst>
                    <a:ext uri="{9D8B030D-6E8A-4147-A177-3AD203B41FA5}">
                      <a16:colId xmlns:a16="http://schemas.microsoft.com/office/drawing/2014/main" val="2124146312"/>
                    </a:ext>
                  </a:extLst>
                </a:gridCol>
              </a:tblGrid>
              <a:tr h="685515">
                <a:tc>
                  <a:txBody>
                    <a:bodyPr/>
                    <a:lstStyle/>
                    <a:p>
                      <a:pPr algn="ctr">
                        <a:lnSpc>
                          <a:spcPct val="115000"/>
                        </a:lnSpc>
                        <a:spcAft>
                          <a:spcPts val="0"/>
                        </a:spcAft>
                      </a:pPr>
                      <a:r>
                        <a:rPr lang="tr-TR"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CEZAİ DENETİM </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tc>
                  <a:txBody>
                    <a:bodyPr/>
                    <a:lstStyle/>
                    <a:p>
                      <a:pPr algn="ctr">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PGD CEZASI </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tc>
                  <a:txBody>
                    <a:bodyPr/>
                    <a:lstStyle/>
                    <a:p>
                      <a:pPr algn="ctr">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NUMUNE UCRETİ</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tc>
                  <a:txBody>
                    <a:bodyPr/>
                    <a:lstStyle/>
                    <a:p>
                      <a:pPr algn="ctr">
                        <a:lnSpc>
                          <a:spcPct val="115000"/>
                        </a:lnSpc>
                        <a:spcAft>
                          <a:spcPts val="0"/>
                        </a:spcAft>
                      </a:pPr>
                      <a:r>
                        <a:rPr lang="tr-TR" sz="1200" b="1" i="0" u="none" strike="noStrike" kern="1200" dirty="0" smtClean="0">
                          <a:solidFill>
                            <a:schemeClr val="bg1"/>
                          </a:solidFill>
                          <a:effectLst/>
                          <a:latin typeface="Calibri" panose="020F0502020204030204" pitchFamily="34" charset="0"/>
                          <a:ea typeface="+mn-ea"/>
                          <a:cs typeface="+mn-cs"/>
                        </a:rPr>
                        <a:t>TOPLAM </a:t>
                      </a:r>
                      <a:endParaRPr lang="tr-TR" sz="1200" b="1" i="0" u="none" strike="noStrike" kern="1200" dirty="0">
                        <a:solidFill>
                          <a:schemeClr val="bg1"/>
                        </a:solidFill>
                        <a:effectLst/>
                        <a:latin typeface="Calibri" panose="020F0502020204030204" pitchFamily="34" charset="0"/>
                        <a:ea typeface="+mn-ea"/>
                        <a:cs typeface="+mn-cs"/>
                      </a:endParaRPr>
                    </a:p>
                  </a:txBody>
                  <a:tcPr marL="44450" marR="44450" marT="0" marB="0" anchor="ctr"/>
                </a:tc>
                <a:extLst>
                  <a:ext uri="{0D108BD9-81ED-4DB2-BD59-A6C34878D82A}">
                    <a16:rowId xmlns:a16="http://schemas.microsoft.com/office/drawing/2014/main" val="3008789259"/>
                  </a:ext>
                </a:extLst>
              </a:tr>
              <a:tr h="518561">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2011-2012</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58.364</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6.549</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64.913</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2871327205"/>
                  </a:ext>
                </a:extLst>
              </a:tr>
              <a:tr h="418901">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2013</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161.952</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4.967</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166.919</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3336425715"/>
                  </a:ext>
                </a:extLst>
              </a:tr>
              <a:tr h="381369">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2014</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200" b="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6.000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6.000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2193261577"/>
                  </a:ext>
                </a:extLst>
              </a:tr>
              <a:tr h="381369">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2015</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16.765</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39</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16.804</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2552629344"/>
                  </a:ext>
                </a:extLst>
              </a:tr>
              <a:tr h="381369">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2016</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tr-TR" sz="1200" b="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67.204</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316</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67.520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3791156003"/>
                  </a:ext>
                </a:extLst>
              </a:tr>
              <a:tr h="418901">
                <a:tc>
                  <a:txBody>
                    <a:bodyPr/>
                    <a:lstStyle/>
                    <a:p>
                      <a:pPr algn="ctr">
                        <a:lnSpc>
                          <a:spcPct val="115000"/>
                        </a:lnSpc>
                        <a:spcAft>
                          <a:spcPts val="0"/>
                        </a:spcAft>
                      </a:pPr>
                      <a:r>
                        <a:rPr lang="tr-TR"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2017</a:t>
                      </a:r>
                      <a:endParaRPr lang="tr-TR" sz="1200" b="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137.205</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2.818</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140.023</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2479158169"/>
                  </a:ext>
                </a:extLst>
              </a:tr>
              <a:tr h="418901">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2018</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130.494</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2.130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132.624</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1370885902"/>
                  </a:ext>
                </a:extLst>
              </a:tr>
              <a:tr h="418901">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2019</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148.713</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285</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148.998</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2073850466"/>
                  </a:ext>
                </a:extLst>
              </a:tr>
              <a:tr h="381369">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2020</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98.958</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570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99.528</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3018594079"/>
                  </a:ext>
                </a:extLst>
              </a:tr>
              <a:tr h="381369">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2021</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tr-TR"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60.000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dirty="0" smtClean="0">
                          <a:effectLst/>
                          <a:latin typeface="Calibri" panose="020F0502020204030204" pitchFamily="34" charset="0"/>
                          <a:ea typeface="Times New Roman" panose="02020603050405020304" pitchFamily="18" charset="0"/>
                          <a:cs typeface="Calibri" panose="020F0502020204030204" pitchFamily="34" charset="0"/>
                        </a:rPr>
                        <a:t>0</a:t>
                      </a:r>
                      <a:endParaRPr lang="tr-TR"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ct val="115000"/>
                        </a:lnSpc>
                        <a:spcAft>
                          <a:spcPts val="0"/>
                        </a:spcAft>
                      </a:pPr>
                      <a:r>
                        <a:rPr lang="tr-TR" sz="1200" b="1" dirty="0" smtClean="0">
                          <a:effectLst/>
                          <a:latin typeface="Calibri" panose="020F0502020204030204" pitchFamily="34" charset="0"/>
                          <a:ea typeface="Times New Roman" panose="02020603050405020304" pitchFamily="18" charset="0"/>
                          <a:cs typeface="Calibri" panose="020F0502020204030204" pitchFamily="34" charset="0"/>
                        </a:rPr>
                        <a:t>60.000</a:t>
                      </a:r>
                      <a:endParaRPr lang="tr-TR"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3954774538"/>
                  </a:ext>
                </a:extLst>
              </a:tr>
            </a:tbl>
          </a:graphicData>
        </a:graphic>
      </p:graphicFrame>
    </p:spTree>
    <p:extLst>
      <p:ext uri="{BB962C8B-B14F-4D97-AF65-F5344CB8AC3E}">
        <p14:creationId xmlns:p14="http://schemas.microsoft.com/office/powerpoint/2010/main" val="2952942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İçerik Yer Tutucusu 2"/>
          <p:cNvSpPr txBox="1">
            <a:spLocks/>
          </p:cNvSpPr>
          <p:nvPr/>
        </p:nvSpPr>
        <p:spPr>
          <a:xfrm>
            <a:off x="1907704" y="0"/>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YAPI MALZEMELERİ ÇALIŞMASI</a:t>
            </a:r>
          </a:p>
        </p:txBody>
      </p:sp>
      <p:graphicFrame>
        <p:nvGraphicFramePr>
          <p:cNvPr id="9" name="Tablo 8">
            <a:extLst>
              <a:ext uri="{FF2B5EF4-FFF2-40B4-BE49-F238E27FC236}">
                <a16:creationId xmlns:a16="http://schemas.microsoft.com/office/drawing/2014/main" id="{893D140F-C7DA-4071-B1D3-564C5C066B5C}"/>
              </a:ext>
            </a:extLst>
          </p:cNvPr>
          <p:cNvGraphicFramePr>
            <a:graphicFrameLocks noGrp="1"/>
          </p:cNvGraphicFramePr>
          <p:nvPr>
            <p:extLst>
              <p:ext uri="{D42A27DB-BD31-4B8C-83A1-F6EECF244321}">
                <p14:modId xmlns:p14="http://schemas.microsoft.com/office/powerpoint/2010/main" val="3836317659"/>
              </p:ext>
            </p:extLst>
          </p:nvPr>
        </p:nvGraphicFramePr>
        <p:xfrm>
          <a:off x="3851920" y="1484784"/>
          <a:ext cx="5040561" cy="4824533"/>
        </p:xfrm>
        <a:graphic>
          <a:graphicData uri="http://schemas.openxmlformats.org/drawingml/2006/table">
            <a:tbl>
              <a:tblPr firstRow="1" bandRow="1">
                <a:tableStyleId>{21E4AEA4-8DFA-4A89-87EB-49C32662AFE0}</a:tableStyleId>
              </a:tblPr>
              <a:tblGrid>
                <a:gridCol w="960977">
                  <a:extLst>
                    <a:ext uri="{9D8B030D-6E8A-4147-A177-3AD203B41FA5}">
                      <a16:colId xmlns:a16="http://schemas.microsoft.com/office/drawing/2014/main" val="3679092429"/>
                    </a:ext>
                  </a:extLst>
                </a:gridCol>
                <a:gridCol w="1855807">
                  <a:extLst>
                    <a:ext uri="{9D8B030D-6E8A-4147-A177-3AD203B41FA5}">
                      <a16:colId xmlns:a16="http://schemas.microsoft.com/office/drawing/2014/main" val="3821662578"/>
                    </a:ext>
                  </a:extLst>
                </a:gridCol>
                <a:gridCol w="1133925">
                  <a:extLst>
                    <a:ext uri="{9D8B030D-6E8A-4147-A177-3AD203B41FA5}">
                      <a16:colId xmlns:a16="http://schemas.microsoft.com/office/drawing/2014/main" val="3035646890"/>
                    </a:ext>
                  </a:extLst>
                </a:gridCol>
                <a:gridCol w="1089852">
                  <a:extLst>
                    <a:ext uri="{9D8B030D-6E8A-4147-A177-3AD203B41FA5}">
                      <a16:colId xmlns:a16="http://schemas.microsoft.com/office/drawing/2014/main" val="2124146312"/>
                    </a:ext>
                  </a:extLst>
                </a:gridCol>
              </a:tblGrid>
              <a:tr h="1207406">
                <a:tc>
                  <a:txBody>
                    <a:bodyPr/>
                    <a:lstStyle/>
                    <a:p>
                      <a:pPr algn="ctr" fontAlgn="ctr"/>
                      <a:r>
                        <a:rPr lang="tr-TR" sz="1400" b="1" i="0" u="none" strike="noStrike" dirty="0">
                          <a:solidFill>
                            <a:schemeClr val="bg1"/>
                          </a:solidFill>
                          <a:effectLst/>
                          <a:latin typeface="Calibri" panose="020F0502020204030204" pitchFamily="34" charset="0"/>
                        </a:rPr>
                        <a:t>YIL</a:t>
                      </a:r>
                    </a:p>
                  </a:txBody>
                  <a:tcPr marL="9525" marR="72000" marT="9525" marB="0" anchor="ctr"/>
                </a:tc>
                <a:tc>
                  <a:txBody>
                    <a:bodyPr/>
                    <a:lstStyle/>
                    <a:p>
                      <a:pPr algn="ctr" fontAlgn="ctr"/>
                      <a:r>
                        <a:rPr lang="tr-TR" sz="1400" b="1" i="0" u="none" strike="noStrike" dirty="0">
                          <a:solidFill>
                            <a:schemeClr val="bg1"/>
                          </a:solidFill>
                          <a:effectLst/>
                          <a:latin typeface="Calibri" panose="020F0502020204030204" pitchFamily="34" charset="0"/>
                        </a:rPr>
                        <a:t>PİYASA GÖZETİM DENETİM FAALİYETLERİ</a:t>
                      </a:r>
                    </a:p>
                  </a:txBody>
                  <a:tcPr marL="9525" marR="72000" marT="9525" marB="0" anchor="ctr"/>
                </a:tc>
                <a:tc>
                  <a:txBody>
                    <a:bodyPr/>
                    <a:lstStyle/>
                    <a:p>
                      <a:pPr algn="ctr" fontAlgn="ctr"/>
                      <a:r>
                        <a:rPr lang="tr-TR" sz="1400" b="1" i="0" u="none" strike="noStrike" dirty="0">
                          <a:solidFill>
                            <a:schemeClr val="bg1"/>
                          </a:solidFill>
                          <a:effectLst/>
                          <a:latin typeface="Calibri" panose="020F0502020204030204" pitchFamily="34" charset="0"/>
                        </a:rPr>
                        <a:t>HAZIR BETON </a:t>
                      </a:r>
                    </a:p>
                  </a:txBody>
                  <a:tcPr marL="9525" marR="72000" marT="9525" marB="0" anchor="ctr"/>
                </a:tc>
                <a:tc>
                  <a:txBody>
                    <a:bodyPr/>
                    <a:lstStyle/>
                    <a:p>
                      <a:pPr algn="ctr" fontAlgn="ctr"/>
                      <a:r>
                        <a:rPr lang="tr-TR" sz="1400" b="1" i="0" u="none" strike="noStrike" dirty="0">
                          <a:solidFill>
                            <a:schemeClr val="bg1"/>
                          </a:solidFill>
                          <a:effectLst/>
                          <a:latin typeface="Calibri" panose="020F0502020204030204" pitchFamily="34" charset="0"/>
                        </a:rPr>
                        <a:t>TOPLAM </a:t>
                      </a:r>
                    </a:p>
                  </a:txBody>
                  <a:tcPr marL="9525" marR="72000" marT="9525" marB="0" anchor="ctr"/>
                </a:tc>
                <a:extLst>
                  <a:ext uri="{0D108BD9-81ED-4DB2-BD59-A6C34878D82A}">
                    <a16:rowId xmlns:a16="http://schemas.microsoft.com/office/drawing/2014/main" val="3008789259"/>
                  </a:ext>
                </a:extLst>
              </a:tr>
              <a:tr h="485343">
                <a:tc>
                  <a:txBody>
                    <a:bodyPr/>
                    <a:lstStyle/>
                    <a:p>
                      <a:pPr algn="ctr" fontAlgn="ctr"/>
                      <a:r>
                        <a:rPr lang="tr-TR" sz="1400" b="0" i="0" u="none" strike="noStrike" dirty="0">
                          <a:solidFill>
                            <a:srgbClr val="000000"/>
                          </a:solidFill>
                          <a:effectLst/>
                          <a:latin typeface="+mn-lt"/>
                        </a:rPr>
                        <a:t>2012</a:t>
                      </a:r>
                    </a:p>
                  </a:txBody>
                  <a:tcPr marL="9525" marR="72000" marT="9525" marB="0" anchor="ctr"/>
                </a:tc>
                <a:tc>
                  <a:txBody>
                    <a:bodyPr/>
                    <a:lstStyle/>
                    <a:p>
                      <a:pPr algn="ctr" fontAlgn="ctr"/>
                      <a:r>
                        <a:rPr lang="tr-TR" sz="1400" b="0" i="0" u="none" strike="noStrike" dirty="0">
                          <a:solidFill>
                            <a:srgbClr val="000000"/>
                          </a:solidFill>
                          <a:effectLst/>
                          <a:latin typeface="+mn-lt"/>
                        </a:rPr>
                        <a:t>365</a:t>
                      </a:r>
                    </a:p>
                  </a:txBody>
                  <a:tcPr marL="9525" marR="72000" marT="9525" marB="0" anchor="ctr"/>
                </a:tc>
                <a:tc>
                  <a:txBody>
                    <a:bodyPr/>
                    <a:lstStyle/>
                    <a:p>
                      <a:pPr algn="ctr" fontAlgn="ctr"/>
                      <a:r>
                        <a:rPr lang="tr-TR" sz="1400" b="0" i="0" u="none" strike="noStrike" dirty="0">
                          <a:solidFill>
                            <a:srgbClr val="000000"/>
                          </a:solidFill>
                          <a:effectLst/>
                          <a:latin typeface="+mn-lt"/>
                        </a:rPr>
                        <a:t>95</a:t>
                      </a:r>
                    </a:p>
                  </a:txBody>
                  <a:tcPr marL="9525" marR="72000" marT="9525" marB="0" anchor="ctr"/>
                </a:tc>
                <a:tc>
                  <a:txBody>
                    <a:bodyPr/>
                    <a:lstStyle/>
                    <a:p>
                      <a:pPr algn="r" fontAlgn="ctr"/>
                      <a:r>
                        <a:rPr lang="tr-TR" sz="1400" b="0" i="0" u="none" strike="noStrike" dirty="0">
                          <a:solidFill>
                            <a:srgbClr val="000000"/>
                          </a:solidFill>
                          <a:effectLst/>
                          <a:latin typeface="+mn-lt"/>
                        </a:rPr>
                        <a:t>460</a:t>
                      </a:r>
                    </a:p>
                  </a:txBody>
                  <a:tcPr marL="9525" marR="72000" marT="9525" marB="0" anchor="ctr"/>
                </a:tc>
                <a:extLst>
                  <a:ext uri="{0D108BD9-81ED-4DB2-BD59-A6C34878D82A}">
                    <a16:rowId xmlns:a16="http://schemas.microsoft.com/office/drawing/2014/main" val="2871327205"/>
                  </a:ext>
                </a:extLst>
              </a:tr>
              <a:tr h="347976">
                <a:tc>
                  <a:txBody>
                    <a:bodyPr/>
                    <a:lstStyle/>
                    <a:p>
                      <a:pPr algn="ctr" fontAlgn="ctr"/>
                      <a:r>
                        <a:rPr lang="tr-TR" sz="1400" b="0" i="0" u="none" strike="noStrike" dirty="0">
                          <a:solidFill>
                            <a:srgbClr val="000000"/>
                          </a:solidFill>
                          <a:effectLst/>
                          <a:latin typeface="+mn-lt"/>
                        </a:rPr>
                        <a:t>2013</a:t>
                      </a:r>
                    </a:p>
                  </a:txBody>
                  <a:tcPr marL="9525" marR="72000" marT="9525" marB="0" anchor="ctr"/>
                </a:tc>
                <a:tc>
                  <a:txBody>
                    <a:bodyPr/>
                    <a:lstStyle/>
                    <a:p>
                      <a:pPr algn="ctr" fontAlgn="ctr"/>
                      <a:r>
                        <a:rPr lang="tr-TR" sz="1400" b="0" i="0" u="none" strike="noStrike">
                          <a:solidFill>
                            <a:srgbClr val="000000"/>
                          </a:solidFill>
                          <a:effectLst/>
                          <a:latin typeface="+mn-lt"/>
                        </a:rPr>
                        <a:t>672</a:t>
                      </a:r>
                    </a:p>
                  </a:txBody>
                  <a:tcPr marL="9525" marR="72000" marT="9525" marB="0" anchor="ctr"/>
                </a:tc>
                <a:tc>
                  <a:txBody>
                    <a:bodyPr/>
                    <a:lstStyle/>
                    <a:p>
                      <a:pPr algn="ctr" fontAlgn="ctr"/>
                      <a:r>
                        <a:rPr lang="tr-TR" sz="1400" b="0" i="0" u="none" strike="noStrike" dirty="0">
                          <a:solidFill>
                            <a:srgbClr val="000000"/>
                          </a:solidFill>
                          <a:effectLst/>
                          <a:latin typeface="+mn-lt"/>
                        </a:rPr>
                        <a:t>76</a:t>
                      </a:r>
                    </a:p>
                  </a:txBody>
                  <a:tcPr marL="9525" marR="72000" marT="9525" marB="0" anchor="ctr"/>
                </a:tc>
                <a:tc>
                  <a:txBody>
                    <a:bodyPr/>
                    <a:lstStyle/>
                    <a:p>
                      <a:pPr algn="r" fontAlgn="ctr"/>
                      <a:r>
                        <a:rPr lang="tr-TR" sz="1400" b="0" i="0" u="none" strike="noStrike" dirty="0">
                          <a:solidFill>
                            <a:srgbClr val="000000"/>
                          </a:solidFill>
                          <a:effectLst/>
                          <a:latin typeface="+mn-lt"/>
                        </a:rPr>
                        <a:t>748</a:t>
                      </a:r>
                    </a:p>
                  </a:txBody>
                  <a:tcPr marL="9525" marR="72000" marT="9525" marB="0" anchor="ctr"/>
                </a:tc>
                <a:extLst>
                  <a:ext uri="{0D108BD9-81ED-4DB2-BD59-A6C34878D82A}">
                    <a16:rowId xmlns:a16="http://schemas.microsoft.com/office/drawing/2014/main" val="3336425715"/>
                  </a:ext>
                </a:extLst>
              </a:tr>
              <a:tr h="347976">
                <a:tc>
                  <a:txBody>
                    <a:bodyPr/>
                    <a:lstStyle/>
                    <a:p>
                      <a:pPr algn="ctr" fontAlgn="ctr"/>
                      <a:r>
                        <a:rPr lang="tr-TR" sz="1400" b="0" i="0" u="none" strike="noStrike" dirty="0">
                          <a:solidFill>
                            <a:srgbClr val="000000"/>
                          </a:solidFill>
                          <a:effectLst/>
                          <a:latin typeface="+mn-lt"/>
                        </a:rPr>
                        <a:t>2014</a:t>
                      </a:r>
                    </a:p>
                  </a:txBody>
                  <a:tcPr marL="9525" marR="72000" marT="9525" marB="0" anchor="ctr"/>
                </a:tc>
                <a:tc>
                  <a:txBody>
                    <a:bodyPr/>
                    <a:lstStyle/>
                    <a:p>
                      <a:pPr algn="ctr" fontAlgn="ctr"/>
                      <a:r>
                        <a:rPr lang="tr-TR" sz="1400" b="0" i="0" u="none" strike="noStrike" dirty="0" smtClean="0">
                          <a:solidFill>
                            <a:srgbClr val="000000"/>
                          </a:solidFill>
                          <a:effectLst/>
                          <a:latin typeface="+mn-lt"/>
                        </a:rPr>
                        <a:t>1.045</a:t>
                      </a:r>
                      <a:endParaRPr lang="tr-TR" sz="1400" b="0" i="0" u="none" strike="noStrike" dirty="0">
                        <a:solidFill>
                          <a:srgbClr val="000000"/>
                        </a:solidFill>
                        <a:effectLst/>
                        <a:latin typeface="+mn-lt"/>
                      </a:endParaRPr>
                    </a:p>
                  </a:txBody>
                  <a:tcPr marL="9525" marR="72000" marT="9525" marB="0" anchor="ctr"/>
                </a:tc>
                <a:tc>
                  <a:txBody>
                    <a:bodyPr/>
                    <a:lstStyle/>
                    <a:p>
                      <a:pPr algn="ctr" fontAlgn="ctr"/>
                      <a:r>
                        <a:rPr lang="tr-TR" sz="1400" b="0" i="0" u="none" strike="noStrike" dirty="0">
                          <a:solidFill>
                            <a:srgbClr val="000000"/>
                          </a:solidFill>
                          <a:effectLst/>
                          <a:latin typeface="+mn-lt"/>
                        </a:rPr>
                        <a:t>200</a:t>
                      </a:r>
                    </a:p>
                  </a:txBody>
                  <a:tcPr marL="9525" marR="72000" marT="9525" marB="0" anchor="ctr"/>
                </a:tc>
                <a:tc>
                  <a:txBody>
                    <a:bodyPr/>
                    <a:lstStyle/>
                    <a:p>
                      <a:pPr algn="r" fontAlgn="ctr"/>
                      <a:r>
                        <a:rPr lang="tr-TR" sz="1400" b="0" i="0" u="none" strike="noStrike" dirty="0" smtClean="0">
                          <a:solidFill>
                            <a:srgbClr val="000000"/>
                          </a:solidFill>
                          <a:effectLst/>
                          <a:latin typeface="+mn-lt"/>
                        </a:rPr>
                        <a:t>1.245</a:t>
                      </a:r>
                      <a:endParaRPr lang="tr-TR" sz="1400" b="0" i="0" u="none" strike="noStrike" dirty="0">
                        <a:solidFill>
                          <a:srgbClr val="000000"/>
                        </a:solidFill>
                        <a:effectLst/>
                        <a:latin typeface="+mn-lt"/>
                      </a:endParaRPr>
                    </a:p>
                  </a:txBody>
                  <a:tcPr marL="9525" marR="72000" marT="9525" marB="0" anchor="ctr"/>
                </a:tc>
                <a:extLst>
                  <a:ext uri="{0D108BD9-81ED-4DB2-BD59-A6C34878D82A}">
                    <a16:rowId xmlns:a16="http://schemas.microsoft.com/office/drawing/2014/main" val="2193261577"/>
                  </a:ext>
                </a:extLst>
              </a:tr>
              <a:tr h="347976">
                <a:tc>
                  <a:txBody>
                    <a:bodyPr/>
                    <a:lstStyle/>
                    <a:p>
                      <a:pPr algn="ctr" fontAlgn="ctr"/>
                      <a:r>
                        <a:rPr lang="tr-TR" sz="1400" b="0" i="0" u="none" strike="noStrike" dirty="0">
                          <a:solidFill>
                            <a:srgbClr val="000000"/>
                          </a:solidFill>
                          <a:effectLst/>
                          <a:latin typeface="+mn-lt"/>
                        </a:rPr>
                        <a:t>2015</a:t>
                      </a:r>
                    </a:p>
                  </a:txBody>
                  <a:tcPr marL="9525" marR="72000" marT="9525" marB="0" anchor="ctr"/>
                </a:tc>
                <a:tc>
                  <a:txBody>
                    <a:bodyPr/>
                    <a:lstStyle/>
                    <a:p>
                      <a:pPr algn="ctr" fontAlgn="ctr"/>
                      <a:r>
                        <a:rPr lang="tr-TR" sz="1400" b="0" i="0" u="none" strike="noStrike" dirty="0" smtClean="0">
                          <a:solidFill>
                            <a:srgbClr val="000000"/>
                          </a:solidFill>
                          <a:effectLst/>
                          <a:latin typeface="+mn-lt"/>
                        </a:rPr>
                        <a:t>1.611</a:t>
                      </a:r>
                      <a:endParaRPr lang="tr-TR" sz="1400" b="0" i="0" u="none" strike="noStrike" dirty="0">
                        <a:solidFill>
                          <a:srgbClr val="000000"/>
                        </a:solidFill>
                        <a:effectLst/>
                        <a:latin typeface="+mn-lt"/>
                      </a:endParaRPr>
                    </a:p>
                  </a:txBody>
                  <a:tcPr marL="9525" marR="72000" marT="9525" marB="0" anchor="ctr"/>
                </a:tc>
                <a:tc>
                  <a:txBody>
                    <a:bodyPr/>
                    <a:lstStyle/>
                    <a:p>
                      <a:pPr algn="ctr" fontAlgn="ctr"/>
                      <a:r>
                        <a:rPr lang="tr-TR" sz="1400" b="0" i="0" u="none" strike="noStrike" dirty="0">
                          <a:solidFill>
                            <a:srgbClr val="000000"/>
                          </a:solidFill>
                          <a:effectLst/>
                          <a:latin typeface="+mn-lt"/>
                        </a:rPr>
                        <a:t>756</a:t>
                      </a:r>
                    </a:p>
                  </a:txBody>
                  <a:tcPr marL="9525" marR="72000" marT="9525" marB="0" anchor="ctr"/>
                </a:tc>
                <a:tc>
                  <a:txBody>
                    <a:bodyPr/>
                    <a:lstStyle/>
                    <a:p>
                      <a:pPr algn="r" fontAlgn="ctr"/>
                      <a:r>
                        <a:rPr lang="tr-TR" sz="1400" b="0" i="0" u="none" strike="noStrike" dirty="0" smtClean="0">
                          <a:solidFill>
                            <a:srgbClr val="000000"/>
                          </a:solidFill>
                          <a:effectLst/>
                          <a:latin typeface="+mn-lt"/>
                        </a:rPr>
                        <a:t>2.367</a:t>
                      </a:r>
                      <a:endParaRPr lang="tr-TR" sz="1400" b="0" i="0" u="none" strike="noStrike" dirty="0">
                        <a:solidFill>
                          <a:srgbClr val="000000"/>
                        </a:solidFill>
                        <a:effectLst/>
                        <a:latin typeface="+mn-lt"/>
                      </a:endParaRPr>
                    </a:p>
                  </a:txBody>
                  <a:tcPr marL="9525" marR="72000" marT="9525" marB="0" anchor="ctr"/>
                </a:tc>
                <a:extLst>
                  <a:ext uri="{0D108BD9-81ED-4DB2-BD59-A6C34878D82A}">
                    <a16:rowId xmlns:a16="http://schemas.microsoft.com/office/drawing/2014/main" val="2552629344"/>
                  </a:ext>
                </a:extLst>
              </a:tr>
              <a:tr h="347976">
                <a:tc>
                  <a:txBody>
                    <a:bodyPr/>
                    <a:lstStyle/>
                    <a:p>
                      <a:pPr algn="ctr" fontAlgn="ctr"/>
                      <a:r>
                        <a:rPr lang="tr-TR" sz="1400" b="0" i="0" u="none" strike="noStrike" dirty="0">
                          <a:solidFill>
                            <a:srgbClr val="000000"/>
                          </a:solidFill>
                          <a:effectLst/>
                          <a:latin typeface="+mn-lt"/>
                        </a:rPr>
                        <a:t>2016</a:t>
                      </a:r>
                    </a:p>
                  </a:txBody>
                  <a:tcPr marL="9525" marR="72000" marT="9525" marB="0" anchor="ctr"/>
                </a:tc>
                <a:tc>
                  <a:txBody>
                    <a:bodyPr/>
                    <a:lstStyle/>
                    <a:p>
                      <a:pPr algn="ctr" fontAlgn="ctr"/>
                      <a:r>
                        <a:rPr lang="tr-TR" sz="1400" b="0" i="0" u="none" strike="noStrike" dirty="0" smtClean="0">
                          <a:solidFill>
                            <a:srgbClr val="000000"/>
                          </a:solidFill>
                          <a:effectLst/>
                          <a:latin typeface="+mn-lt"/>
                        </a:rPr>
                        <a:t>1.404</a:t>
                      </a:r>
                      <a:endParaRPr lang="tr-TR" sz="1400" b="0" i="0" u="none" strike="noStrike" dirty="0">
                        <a:solidFill>
                          <a:srgbClr val="000000"/>
                        </a:solidFill>
                        <a:effectLst/>
                        <a:latin typeface="+mn-lt"/>
                      </a:endParaRPr>
                    </a:p>
                  </a:txBody>
                  <a:tcPr marL="9525" marR="72000" marT="9525" marB="0" anchor="ctr"/>
                </a:tc>
                <a:tc>
                  <a:txBody>
                    <a:bodyPr/>
                    <a:lstStyle/>
                    <a:p>
                      <a:pPr algn="ctr" fontAlgn="ctr"/>
                      <a:r>
                        <a:rPr lang="tr-TR" sz="1400" b="0" i="0" u="none" strike="noStrike" dirty="0">
                          <a:solidFill>
                            <a:srgbClr val="000000"/>
                          </a:solidFill>
                          <a:effectLst/>
                          <a:latin typeface="+mn-lt"/>
                        </a:rPr>
                        <a:t>860</a:t>
                      </a:r>
                    </a:p>
                  </a:txBody>
                  <a:tcPr marL="9525" marR="72000" marT="9525" marB="0" anchor="ctr"/>
                </a:tc>
                <a:tc>
                  <a:txBody>
                    <a:bodyPr/>
                    <a:lstStyle/>
                    <a:p>
                      <a:pPr algn="r" fontAlgn="ctr"/>
                      <a:r>
                        <a:rPr lang="tr-TR" sz="1400" b="0" i="0" u="none" strike="noStrike" dirty="0" smtClean="0">
                          <a:solidFill>
                            <a:srgbClr val="000000"/>
                          </a:solidFill>
                          <a:effectLst/>
                          <a:latin typeface="+mn-lt"/>
                        </a:rPr>
                        <a:t>2.264</a:t>
                      </a:r>
                      <a:endParaRPr lang="tr-TR" sz="1400" b="0" i="0" u="none" strike="noStrike" dirty="0">
                        <a:solidFill>
                          <a:srgbClr val="000000"/>
                        </a:solidFill>
                        <a:effectLst/>
                        <a:latin typeface="+mn-lt"/>
                      </a:endParaRPr>
                    </a:p>
                  </a:txBody>
                  <a:tcPr marL="9525" marR="72000" marT="9525" marB="0" anchor="ctr"/>
                </a:tc>
                <a:extLst>
                  <a:ext uri="{0D108BD9-81ED-4DB2-BD59-A6C34878D82A}">
                    <a16:rowId xmlns:a16="http://schemas.microsoft.com/office/drawing/2014/main" val="3791156003"/>
                  </a:ext>
                </a:extLst>
              </a:tr>
              <a:tr h="347976">
                <a:tc>
                  <a:txBody>
                    <a:bodyPr/>
                    <a:lstStyle/>
                    <a:p>
                      <a:pPr algn="ctr" fontAlgn="ctr"/>
                      <a:r>
                        <a:rPr lang="tr-TR" sz="1400" b="0" i="0" u="none" strike="noStrike">
                          <a:solidFill>
                            <a:srgbClr val="000000"/>
                          </a:solidFill>
                          <a:effectLst/>
                          <a:latin typeface="+mn-lt"/>
                        </a:rPr>
                        <a:t>2017</a:t>
                      </a:r>
                    </a:p>
                  </a:txBody>
                  <a:tcPr marL="9525" marR="72000" marT="9525" marB="0" anchor="ctr"/>
                </a:tc>
                <a:tc>
                  <a:txBody>
                    <a:bodyPr/>
                    <a:lstStyle/>
                    <a:p>
                      <a:pPr algn="ctr" fontAlgn="ctr"/>
                      <a:r>
                        <a:rPr lang="tr-TR" sz="1400" b="0" i="0" u="none" strike="noStrike" dirty="0" smtClean="0">
                          <a:solidFill>
                            <a:srgbClr val="000000"/>
                          </a:solidFill>
                          <a:effectLst/>
                          <a:latin typeface="+mn-lt"/>
                        </a:rPr>
                        <a:t>1.256</a:t>
                      </a:r>
                      <a:endParaRPr lang="tr-TR" sz="1400" b="0" i="0" u="none" strike="noStrike" dirty="0">
                        <a:solidFill>
                          <a:srgbClr val="000000"/>
                        </a:solidFill>
                        <a:effectLst/>
                        <a:latin typeface="+mn-lt"/>
                      </a:endParaRPr>
                    </a:p>
                  </a:txBody>
                  <a:tcPr marL="9525" marR="72000" marT="9525" marB="0" anchor="ctr"/>
                </a:tc>
                <a:tc>
                  <a:txBody>
                    <a:bodyPr/>
                    <a:lstStyle/>
                    <a:p>
                      <a:pPr algn="ctr" fontAlgn="ctr"/>
                      <a:r>
                        <a:rPr lang="tr-TR" sz="1400" b="0" i="0" u="none" strike="noStrike" dirty="0">
                          <a:solidFill>
                            <a:srgbClr val="000000"/>
                          </a:solidFill>
                          <a:effectLst/>
                          <a:latin typeface="+mn-lt"/>
                        </a:rPr>
                        <a:t>876</a:t>
                      </a:r>
                    </a:p>
                  </a:txBody>
                  <a:tcPr marL="9525" marR="72000" marT="9525" marB="0" anchor="ctr"/>
                </a:tc>
                <a:tc>
                  <a:txBody>
                    <a:bodyPr/>
                    <a:lstStyle/>
                    <a:p>
                      <a:pPr algn="r" fontAlgn="ctr"/>
                      <a:r>
                        <a:rPr lang="tr-TR" sz="1400" b="0" i="0" u="none" strike="noStrike" dirty="0" smtClean="0">
                          <a:solidFill>
                            <a:srgbClr val="000000"/>
                          </a:solidFill>
                          <a:effectLst/>
                          <a:latin typeface="+mn-lt"/>
                        </a:rPr>
                        <a:t>2.132</a:t>
                      </a:r>
                      <a:endParaRPr lang="tr-TR" sz="1400" b="0" i="0" u="none" strike="noStrike" dirty="0">
                        <a:solidFill>
                          <a:srgbClr val="000000"/>
                        </a:solidFill>
                        <a:effectLst/>
                        <a:latin typeface="+mn-lt"/>
                      </a:endParaRPr>
                    </a:p>
                  </a:txBody>
                  <a:tcPr marL="9525" marR="72000" marT="9525" marB="0" anchor="ctr"/>
                </a:tc>
                <a:extLst>
                  <a:ext uri="{0D108BD9-81ED-4DB2-BD59-A6C34878D82A}">
                    <a16:rowId xmlns:a16="http://schemas.microsoft.com/office/drawing/2014/main" val="2479158169"/>
                  </a:ext>
                </a:extLst>
              </a:tr>
              <a:tr h="347976">
                <a:tc>
                  <a:txBody>
                    <a:bodyPr/>
                    <a:lstStyle/>
                    <a:p>
                      <a:pPr algn="ctr" fontAlgn="ctr"/>
                      <a:r>
                        <a:rPr lang="tr-TR" sz="1400" b="0" i="0" u="none" strike="noStrike">
                          <a:solidFill>
                            <a:srgbClr val="000000"/>
                          </a:solidFill>
                          <a:effectLst/>
                          <a:latin typeface="+mn-lt"/>
                        </a:rPr>
                        <a:t>2018</a:t>
                      </a:r>
                    </a:p>
                  </a:txBody>
                  <a:tcPr marL="9525" marR="72000" marT="9525" marB="0" anchor="ctr"/>
                </a:tc>
                <a:tc>
                  <a:txBody>
                    <a:bodyPr/>
                    <a:lstStyle/>
                    <a:p>
                      <a:pPr algn="ctr" fontAlgn="ctr"/>
                      <a:r>
                        <a:rPr lang="tr-TR" sz="1400" b="0" i="0" u="none" strike="noStrike" dirty="0">
                          <a:solidFill>
                            <a:srgbClr val="000000"/>
                          </a:solidFill>
                          <a:effectLst/>
                          <a:latin typeface="+mn-lt"/>
                        </a:rPr>
                        <a:t>667</a:t>
                      </a:r>
                    </a:p>
                  </a:txBody>
                  <a:tcPr marL="9525" marR="72000" marT="9525" marB="0" anchor="ctr"/>
                </a:tc>
                <a:tc>
                  <a:txBody>
                    <a:bodyPr/>
                    <a:lstStyle/>
                    <a:p>
                      <a:pPr algn="ctr" fontAlgn="ctr"/>
                      <a:r>
                        <a:rPr lang="tr-TR" sz="1400" b="0" i="0" u="none" strike="noStrike" dirty="0">
                          <a:solidFill>
                            <a:srgbClr val="000000"/>
                          </a:solidFill>
                          <a:effectLst/>
                          <a:latin typeface="+mn-lt"/>
                        </a:rPr>
                        <a:t>660</a:t>
                      </a:r>
                    </a:p>
                  </a:txBody>
                  <a:tcPr marL="9525" marR="72000" marT="9525" marB="0" anchor="ctr"/>
                </a:tc>
                <a:tc>
                  <a:txBody>
                    <a:bodyPr/>
                    <a:lstStyle/>
                    <a:p>
                      <a:pPr algn="r" fontAlgn="ctr"/>
                      <a:r>
                        <a:rPr lang="tr-TR" sz="1400" b="0" i="0" u="none" strike="noStrike" dirty="0" smtClean="0">
                          <a:solidFill>
                            <a:srgbClr val="000000"/>
                          </a:solidFill>
                          <a:effectLst/>
                          <a:latin typeface="+mn-lt"/>
                        </a:rPr>
                        <a:t>1.327</a:t>
                      </a:r>
                      <a:endParaRPr lang="tr-TR" sz="1400" b="0" i="0" u="none" strike="noStrike" dirty="0">
                        <a:solidFill>
                          <a:srgbClr val="000000"/>
                        </a:solidFill>
                        <a:effectLst/>
                        <a:latin typeface="+mn-lt"/>
                      </a:endParaRPr>
                    </a:p>
                  </a:txBody>
                  <a:tcPr marL="9525" marR="72000" marT="9525" marB="0" anchor="ctr"/>
                </a:tc>
                <a:extLst>
                  <a:ext uri="{0D108BD9-81ED-4DB2-BD59-A6C34878D82A}">
                    <a16:rowId xmlns:a16="http://schemas.microsoft.com/office/drawing/2014/main" val="1370885902"/>
                  </a:ext>
                </a:extLst>
              </a:tr>
              <a:tr h="347976">
                <a:tc>
                  <a:txBody>
                    <a:bodyPr/>
                    <a:lstStyle/>
                    <a:p>
                      <a:pPr algn="ctr" fontAlgn="ctr"/>
                      <a:r>
                        <a:rPr lang="tr-TR" sz="1400" b="0" i="0" u="none" strike="noStrike">
                          <a:solidFill>
                            <a:srgbClr val="000000"/>
                          </a:solidFill>
                          <a:effectLst/>
                          <a:latin typeface="+mn-lt"/>
                        </a:rPr>
                        <a:t>2019</a:t>
                      </a:r>
                    </a:p>
                  </a:txBody>
                  <a:tcPr marL="9525" marR="72000" marT="9525" marB="0" anchor="ctr"/>
                </a:tc>
                <a:tc>
                  <a:txBody>
                    <a:bodyPr/>
                    <a:lstStyle/>
                    <a:p>
                      <a:pPr algn="ctr" fontAlgn="ctr"/>
                      <a:r>
                        <a:rPr lang="tr-TR" sz="1400" b="0" i="0" u="none" strike="noStrike" dirty="0" smtClean="0">
                          <a:solidFill>
                            <a:srgbClr val="000000"/>
                          </a:solidFill>
                          <a:effectLst/>
                          <a:latin typeface="+mn-lt"/>
                        </a:rPr>
                        <a:t>1.024</a:t>
                      </a:r>
                      <a:endParaRPr lang="tr-TR" sz="1400" b="0" i="0" u="none" strike="noStrike" dirty="0">
                        <a:solidFill>
                          <a:srgbClr val="000000"/>
                        </a:solidFill>
                        <a:effectLst/>
                        <a:latin typeface="+mn-lt"/>
                      </a:endParaRPr>
                    </a:p>
                  </a:txBody>
                  <a:tcPr marL="9525" marR="72000" marT="9525" marB="0" anchor="ctr"/>
                </a:tc>
                <a:tc>
                  <a:txBody>
                    <a:bodyPr/>
                    <a:lstStyle/>
                    <a:p>
                      <a:pPr algn="ctr" fontAlgn="ctr"/>
                      <a:r>
                        <a:rPr lang="tr-TR" sz="1400" b="0" i="0" u="none" strike="noStrike" dirty="0">
                          <a:solidFill>
                            <a:srgbClr val="000000"/>
                          </a:solidFill>
                          <a:effectLst/>
                          <a:latin typeface="+mn-lt"/>
                        </a:rPr>
                        <a:t>676</a:t>
                      </a:r>
                    </a:p>
                  </a:txBody>
                  <a:tcPr marL="9525" marR="72000" marT="9525" marB="0" anchor="ctr"/>
                </a:tc>
                <a:tc>
                  <a:txBody>
                    <a:bodyPr/>
                    <a:lstStyle/>
                    <a:p>
                      <a:pPr algn="r" fontAlgn="ctr"/>
                      <a:r>
                        <a:rPr lang="tr-TR" sz="1400" b="0" i="0" u="none" strike="noStrike" dirty="0" smtClean="0">
                          <a:solidFill>
                            <a:srgbClr val="000000"/>
                          </a:solidFill>
                          <a:effectLst/>
                          <a:latin typeface="+mn-lt"/>
                        </a:rPr>
                        <a:t>1.700</a:t>
                      </a:r>
                      <a:endParaRPr lang="tr-TR" sz="1400" b="0" i="0" u="none" strike="noStrike" dirty="0">
                        <a:solidFill>
                          <a:srgbClr val="000000"/>
                        </a:solidFill>
                        <a:effectLst/>
                        <a:latin typeface="+mn-lt"/>
                      </a:endParaRPr>
                    </a:p>
                  </a:txBody>
                  <a:tcPr marL="9525" marR="72000" marT="9525" marB="0" anchor="ctr"/>
                </a:tc>
                <a:extLst>
                  <a:ext uri="{0D108BD9-81ED-4DB2-BD59-A6C34878D82A}">
                    <a16:rowId xmlns:a16="http://schemas.microsoft.com/office/drawing/2014/main" val="2073850466"/>
                  </a:ext>
                </a:extLst>
              </a:tr>
              <a:tr h="347976">
                <a:tc>
                  <a:txBody>
                    <a:bodyPr/>
                    <a:lstStyle/>
                    <a:p>
                      <a:pPr algn="ctr" fontAlgn="ctr"/>
                      <a:r>
                        <a:rPr lang="tr-TR" sz="1400" b="0" i="0" u="none" strike="noStrike">
                          <a:solidFill>
                            <a:srgbClr val="000000"/>
                          </a:solidFill>
                          <a:effectLst/>
                          <a:latin typeface="+mn-lt"/>
                        </a:rPr>
                        <a:t>2020</a:t>
                      </a:r>
                    </a:p>
                  </a:txBody>
                  <a:tcPr marL="9525" marR="72000" marT="9525" marB="0" anchor="ctr"/>
                </a:tc>
                <a:tc>
                  <a:txBody>
                    <a:bodyPr/>
                    <a:lstStyle/>
                    <a:p>
                      <a:pPr algn="ctr" fontAlgn="ctr"/>
                      <a:r>
                        <a:rPr lang="tr-TR" sz="1400" b="0" i="0" u="none" strike="noStrike">
                          <a:solidFill>
                            <a:srgbClr val="000000"/>
                          </a:solidFill>
                          <a:effectLst/>
                          <a:latin typeface="+mn-lt"/>
                        </a:rPr>
                        <a:t>320</a:t>
                      </a:r>
                    </a:p>
                  </a:txBody>
                  <a:tcPr marL="9525" marR="72000" marT="9525" marB="0" anchor="ctr"/>
                </a:tc>
                <a:tc>
                  <a:txBody>
                    <a:bodyPr/>
                    <a:lstStyle/>
                    <a:p>
                      <a:pPr algn="ctr" fontAlgn="ctr"/>
                      <a:r>
                        <a:rPr lang="tr-TR" sz="1400" b="0" i="0" u="none" strike="noStrike" dirty="0">
                          <a:solidFill>
                            <a:srgbClr val="000000"/>
                          </a:solidFill>
                          <a:effectLst/>
                          <a:latin typeface="+mn-lt"/>
                        </a:rPr>
                        <a:t>491</a:t>
                      </a:r>
                    </a:p>
                  </a:txBody>
                  <a:tcPr marL="9525" marR="72000" marT="9525" marB="0" anchor="ctr"/>
                </a:tc>
                <a:tc>
                  <a:txBody>
                    <a:bodyPr/>
                    <a:lstStyle/>
                    <a:p>
                      <a:pPr algn="r" fontAlgn="ctr"/>
                      <a:r>
                        <a:rPr lang="tr-TR" sz="1400" b="0" i="0" u="none" strike="noStrike" dirty="0">
                          <a:solidFill>
                            <a:srgbClr val="000000"/>
                          </a:solidFill>
                          <a:effectLst/>
                          <a:latin typeface="+mn-lt"/>
                        </a:rPr>
                        <a:t>811</a:t>
                      </a:r>
                    </a:p>
                  </a:txBody>
                  <a:tcPr marL="9525" marR="72000" marT="9525" marB="0" anchor="ctr"/>
                </a:tc>
                <a:extLst>
                  <a:ext uri="{0D108BD9-81ED-4DB2-BD59-A6C34878D82A}">
                    <a16:rowId xmlns:a16="http://schemas.microsoft.com/office/drawing/2014/main" val="3018594079"/>
                  </a:ext>
                </a:extLst>
              </a:tr>
              <a:tr h="347976">
                <a:tc>
                  <a:txBody>
                    <a:bodyPr/>
                    <a:lstStyle/>
                    <a:p>
                      <a:pPr algn="ctr" fontAlgn="ctr"/>
                      <a:r>
                        <a:rPr lang="tr-TR" sz="1400" b="0" i="0" u="none" strike="noStrike" dirty="0">
                          <a:solidFill>
                            <a:srgbClr val="000000"/>
                          </a:solidFill>
                          <a:effectLst/>
                          <a:latin typeface="+mn-lt"/>
                        </a:rPr>
                        <a:t>2021</a:t>
                      </a:r>
                    </a:p>
                  </a:txBody>
                  <a:tcPr marL="9525" marR="72000" marT="9525" marB="0" anchor="ctr"/>
                </a:tc>
                <a:tc>
                  <a:txBody>
                    <a:bodyPr/>
                    <a:lstStyle/>
                    <a:p>
                      <a:pPr algn="ctr" fontAlgn="ctr"/>
                      <a:r>
                        <a:rPr lang="tr-TR" sz="1400" b="0" i="0" u="none" strike="noStrike">
                          <a:solidFill>
                            <a:srgbClr val="000000"/>
                          </a:solidFill>
                          <a:effectLst/>
                          <a:latin typeface="+mn-lt"/>
                        </a:rPr>
                        <a:t>397</a:t>
                      </a:r>
                    </a:p>
                  </a:txBody>
                  <a:tcPr marL="9525" marR="72000" marT="9525" marB="0" anchor="ctr"/>
                </a:tc>
                <a:tc>
                  <a:txBody>
                    <a:bodyPr/>
                    <a:lstStyle/>
                    <a:p>
                      <a:pPr algn="ctr" fontAlgn="ctr"/>
                      <a:r>
                        <a:rPr lang="tr-TR" sz="1400" b="0" i="0" u="none" strike="noStrike" dirty="0">
                          <a:solidFill>
                            <a:srgbClr val="000000"/>
                          </a:solidFill>
                          <a:effectLst/>
                          <a:latin typeface="+mn-lt"/>
                        </a:rPr>
                        <a:t>520</a:t>
                      </a:r>
                    </a:p>
                  </a:txBody>
                  <a:tcPr marL="9525" marR="72000" marT="9525" marB="0" anchor="ctr"/>
                </a:tc>
                <a:tc>
                  <a:txBody>
                    <a:bodyPr/>
                    <a:lstStyle/>
                    <a:p>
                      <a:pPr algn="r" fontAlgn="ctr"/>
                      <a:r>
                        <a:rPr lang="tr-TR" sz="1400" b="1" i="0" u="none" strike="noStrike" dirty="0">
                          <a:solidFill>
                            <a:srgbClr val="000000"/>
                          </a:solidFill>
                          <a:effectLst/>
                          <a:latin typeface="+mn-lt"/>
                        </a:rPr>
                        <a:t>917</a:t>
                      </a:r>
                    </a:p>
                  </a:txBody>
                  <a:tcPr marL="9525" marR="72000" marT="9525" marB="0" anchor="ctr"/>
                </a:tc>
                <a:extLst>
                  <a:ext uri="{0D108BD9-81ED-4DB2-BD59-A6C34878D82A}">
                    <a16:rowId xmlns:a16="http://schemas.microsoft.com/office/drawing/2014/main" val="3954774538"/>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4443"/>
            <a:ext cx="3746377" cy="2265040"/>
          </a:xfrm>
          <a:prstGeom prst="ellipse">
            <a:avLst/>
          </a:prstGeom>
          <a:ln>
            <a:noFill/>
          </a:ln>
          <a:effectLst>
            <a:softEdge rad="112500"/>
          </a:effectLst>
        </p:spPr>
      </p:pic>
    </p:spTree>
    <p:extLst>
      <p:ext uri="{BB962C8B-B14F-4D97-AF65-F5344CB8AC3E}">
        <p14:creationId xmlns:p14="http://schemas.microsoft.com/office/powerpoint/2010/main" val="158232291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İMAR VE PLANLAMA ÇALIŞMALARI</a:t>
            </a:r>
          </a:p>
        </p:txBody>
      </p:sp>
      <p:sp>
        <p:nvSpPr>
          <p:cNvPr id="3" name="İçerik Yer Tutucusu 2">
            <a:extLst>
              <a:ext uri="{FF2B5EF4-FFF2-40B4-BE49-F238E27FC236}">
                <a16:creationId xmlns:a16="http://schemas.microsoft.com/office/drawing/2014/main" id="{AA81B11D-91E8-4C97-AFA5-68788B4E671C}"/>
              </a:ext>
            </a:extLst>
          </p:cNvPr>
          <p:cNvSpPr txBox="1">
            <a:spLocks/>
          </p:cNvSpPr>
          <p:nvPr/>
        </p:nvSpPr>
        <p:spPr>
          <a:xfrm>
            <a:off x="2874319" y="1767695"/>
            <a:ext cx="6146974" cy="4365248"/>
          </a:xfrm>
          <a:prstGeom prst="round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gn="just">
              <a:buClr>
                <a:srgbClr val="C00000"/>
              </a:buClr>
            </a:pPr>
            <a:r>
              <a:rPr lang="tr-TR" sz="2000" dirty="0"/>
              <a:t>Bakanlığımıza sunulacak her ölçekteki İmar Planı, Çevre Düzeni Planı tekliflerine ilişkin iş ve işlemleri yürütmek,</a:t>
            </a:r>
          </a:p>
          <a:p>
            <a:pPr marL="176213" indent="-176213" algn="just">
              <a:buClr>
                <a:srgbClr val="C00000"/>
              </a:buClr>
            </a:pPr>
            <a:r>
              <a:rPr lang="tr-TR" sz="2000" dirty="0"/>
              <a:t>Bakanlığa gerçek ve tüzel kişiler tarafından iletilen; yapılaşma koşulları, ruhsatsız yapılaşma, kaçak eklentiler vb. konulara dair </a:t>
            </a:r>
            <a:r>
              <a:rPr lang="tr-TR" sz="2000" b="1" dirty="0"/>
              <a:t>şikayetleri incelemek,</a:t>
            </a:r>
          </a:p>
          <a:p>
            <a:pPr marL="176213" indent="-176213" algn="just">
              <a:buClr>
                <a:srgbClr val="C00000"/>
              </a:buClr>
            </a:pPr>
            <a:r>
              <a:rPr lang="tr-TR" sz="2000" dirty="0" err="1"/>
              <a:t>Mekansal</a:t>
            </a:r>
            <a:r>
              <a:rPr lang="tr-TR" sz="2000" dirty="0"/>
              <a:t> Planlar Yapım Yönetmeliğin 8 inci maddesi çerçevesinde, ilgili mevzuatlar uyarınca </a:t>
            </a:r>
            <a:r>
              <a:rPr lang="tr-TR" sz="2000" b="1" dirty="0"/>
              <a:t>imar planına esas görüş bildirmek,</a:t>
            </a:r>
          </a:p>
          <a:p>
            <a:pPr marL="176213" indent="-176213" algn="just">
              <a:buClr>
                <a:srgbClr val="C00000"/>
              </a:buClr>
            </a:pPr>
            <a:r>
              <a:rPr lang="tr-TR" sz="2000" dirty="0"/>
              <a:t>Belediyeler ve il özel idarelerince yapılıp gönderilen </a:t>
            </a:r>
            <a:r>
              <a:rPr lang="tr-TR" sz="2000" b="1" dirty="0"/>
              <a:t>imar planlarını ilgili mevzuata göre inceleyerek arşivlemek,</a:t>
            </a:r>
          </a:p>
        </p:txBody>
      </p:sp>
      <p:pic>
        <p:nvPicPr>
          <p:cNvPr id="5" name="Picture 2" descr="C:\Users\pinar.aslan\Desktop\müdür_sunum_02.09.2014\GÖRSELLER\1305116550pafta1.jpg">
            <a:extLst>
              <a:ext uri="{FF2B5EF4-FFF2-40B4-BE49-F238E27FC236}">
                <a16:creationId xmlns:a16="http://schemas.microsoft.com/office/drawing/2014/main" id="{B8D4DEE2-34A5-483F-AA11-086195D9E8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02" r="5623" b="5777"/>
          <a:stretch/>
        </p:blipFill>
        <p:spPr bwMode="auto">
          <a:xfrm rot="660000">
            <a:off x="293413" y="2567204"/>
            <a:ext cx="2652532" cy="3673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Altıgen 5">
            <a:extLst>
              <a:ext uri="{FF2B5EF4-FFF2-40B4-BE49-F238E27FC236}">
                <a16:creationId xmlns:a16="http://schemas.microsoft.com/office/drawing/2014/main" id="{108DE474-5DED-49AA-B33A-230775611437}"/>
              </a:ext>
            </a:extLst>
          </p:cNvPr>
          <p:cNvSpPr/>
          <p:nvPr/>
        </p:nvSpPr>
        <p:spPr>
          <a:xfrm>
            <a:off x="-396552"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1023218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AADD16CD-968C-4388-86AB-C8749849293D}"/>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İMAR VE PLANLAMA ÇALIŞMALARI</a:t>
            </a:r>
          </a:p>
        </p:txBody>
      </p:sp>
      <p:sp>
        <p:nvSpPr>
          <p:cNvPr id="3" name="Yuvarlatılmış Dikdörtgen 4">
            <a:extLst>
              <a:ext uri="{FF2B5EF4-FFF2-40B4-BE49-F238E27FC236}">
                <a16:creationId xmlns:a16="http://schemas.microsoft.com/office/drawing/2014/main" id="{F52480AB-EFA0-4C40-91A6-D1A0F6E51E42}"/>
              </a:ext>
            </a:extLst>
          </p:cNvPr>
          <p:cNvSpPr/>
          <p:nvPr/>
        </p:nvSpPr>
        <p:spPr>
          <a:xfrm>
            <a:off x="107504" y="1412776"/>
            <a:ext cx="5602310" cy="5209937"/>
          </a:xfrm>
          <a:prstGeom prst="roundRect">
            <a:avLst/>
          </a:prstGeom>
          <a:solidFill>
            <a:schemeClr val="accent4">
              <a:lumMod val="40000"/>
              <a:lumOff val="60000"/>
            </a:schemeClr>
          </a:solidFill>
        </p:spPr>
        <p:txBody>
          <a:bodyPr wrap="square">
            <a:spAutoFit/>
          </a:bodyPr>
          <a:lstStyle/>
          <a:p>
            <a:pPr marL="342900" indent="-342900">
              <a:buClr>
                <a:schemeClr val="accent1">
                  <a:lumMod val="60000"/>
                  <a:lumOff val="40000"/>
                </a:schemeClr>
              </a:buClr>
              <a:buFont typeface="Arial" pitchFamily="34" charset="0"/>
              <a:buChar char="•"/>
            </a:pPr>
            <a:r>
              <a:rPr lang="tr-TR" sz="2000" dirty="0"/>
              <a:t>İmar planına esas jeolojik-</a:t>
            </a:r>
            <a:r>
              <a:rPr lang="tr-TR" sz="2000" dirty="0" err="1"/>
              <a:t>jeoteknik</a:t>
            </a:r>
            <a:r>
              <a:rPr lang="tr-TR" sz="2000" dirty="0"/>
              <a:t> etüt raporlarının onayı,</a:t>
            </a:r>
          </a:p>
          <a:p>
            <a:pPr marL="342900" indent="-342900">
              <a:buClr>
                <a:schemeClr val="accent1">
                  <a:lumMod val="60000"/>
                  <a:lumOff val="40000"/>
                </a:schemeClr>
              </a:buClr>
              <a:buFont typeface="Arial" pitchFamily="34" charset="0"/>
              <a:buChar char="•"/>
            </a:pPr>
            <a:r>
              <a:rPr lang="tr-TR" sz="2000" dirty="0"/>
              <a:t>3621 sayılı Kıyı Kanunu ve Uygulama Yönetmeliği kapsamında bulunan alanlara ilişkin </a:t>
            </a:r>
            <a:r>
              <a:rPr lang="tr-TR" sz="2000" b="1" dirty="0"/>
              <a:t>kıyı kenar çizgisi tespit ve aktarım iş ve işlemlerinin yürütülmesi,</a:t>
            </a:r>
          </a:p>
          <a:p>
            <a:pPr marL="342900" indent="-342900">
              <a:buClr>
                <a:schemeClr val="accent1">
                  <a:lumMod val="60000"/>
                  <a:lumOff val="40000"/>
                </a:schemeClr>
              </a:buClr>
              <a:buFont typeface="Arial" pitchFamily="34" charset="0"/>
              <a:buChar char="•"/>
            </a:pPr>
            <a:r>
              <a:rPr lang="tr-TR" sz="2000" dirty="0"/>
              <a:t>Hazineye ait taşınmazların kiralama ve satışına esas yürürlükteki imar planı ve </a:t>
            </a:r>
            <a:r>
              <a:rPr lang="tr-TR" sz="2000" b="1" dirty="0"/>
              <a:t>3621 sayılı Kıyı Kanunu uyarınca Defterdarlık (Milli Emlak Müdürlüğü) Mal Müdürlüğüne görüş verilmesi</a:t>
            </a:r>
            <a:r>
              <a:rPr lang="tr-TR" sz="2000" dirty="0"/>
              <a:t>,</a:t>
            </a:r>
          </a:p>
          <a:p>
            <a:pPr marL="342900" indent="-342900">
              <a:buClr>
                <a:schemeClr val="accent1">
                  <a:lumMod val="60000"/>
                  <a:lumOff val="40000"/>
                </a:schemeClr>
              </a:buClr>
              <a:buFont typeface="Arial" pitchFamily="34" charset="0"/>
              <a:buChar char="•"/>
            </a:pPr>
            <a:r>
              <a:rPr lang="tr-TR" sz="2000" dirty="0"/>
              <a:t>İlgili idarece 2 ay içerisinde herhangi bir gerekçeye dayandırılmadan sonuçlandırılmamış </a:t>
            </a:r>
            <a:r>
              <a:rPr lang="tr-TR" sz="2000" b="1" dirty="0"/>
              <a:t>ruhsat, iskan ve işyeri açma izin işlemleri sonuçlandırılmaktadır.</a:t>
            </a:r>
          </a:p>
        </p:txBody>
      </p:sp>
      <p:pic>
        <p:nvPicPr>
          <p:cNvPr id="4" name="Picture 2" descr="C:\Users\pinar.aslan\Desktop\müdür_sunum_02.09.2014\GÖRSELLER\3- 500 PAFTA.jpg">
            <a:extLst>
              <a:ext uri="{FF2B5EF4-FFF2-40B4-BE49-F238E27FC236}">
                <a16:creationId xmlns:a16="http://schemas.microsoft.com/office/drawing/2014/main" id="{5FD807C5-0D47-4F7F-A8E9-DB8957D950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53"/>
          <a:stretch/>
        </p:blipFill>
        <p:spPr bwMode="auto">
          <a:xfrm>
            <a:off x="5508104" y="1484962"/>
            <a:ext cx="3114742" cy="48426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0632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FB56268-8065-46CD-AB0B-6C3344DBF647}"/>
              </a:ext>
            </a:extLst>
          </p:cNvPr>
          <p:cNvGraphicFramePr>
            <a:graphicFrameLocks noGrp="1"/>
          </p:cNvGraphicFramePr>
          <p:nvPr>
            <p:extLst>
              <p:ext uri="{D42A27DB-BD31-4B8C-83A1-F6EECF244321}">
                <p14:modId xmlns:p14="http://schemas.microsoft.com/office/powerpoint/2010/main" val="3771908006"/>
              </p:ext>
            </p:extLst>
          </p:nvPr>
        </p:nvGraphicFramePr>
        <p:xfrm>
          <a:off x="1259632" y="1484784"/>
          <a:ext cx="7152960" cy="5046770"/>
        </p:xfrm>
        <a:graphic>
          <a:graphicData uri="http://schemas.openxmlformats.org/drawingml/2006/table">
            <a:tbl>
              <a:tblPr firstRow="1" bandRow="1">
                <a:tableStyleId>{21E4AEA4-8DFA-4A89-87EB-49C32662AFE0}</a:tableStyleId>
              </a:tblPr>
              <a:tblGrid>
                <a:gridCol w="5976664">
                  <a:extLst>
                    <a:ext uri="{9D8B030D-6E8A-4147-A177-3AD203B41FA5}">
                      <a16:colId xmlns:a16="http://schemas.microsoft.com/office/drawing/2014/main" val="20000"/>
                    </a:ext>
                  </a:extLst>
                </a:gridCol>
                <a:gridCol w="1176296">
                  <a:extLst>
                    <a:ext uri="{9D8B030D-6E8A-4147-A177-3AD203B41FA5}">
                      <a16:colId xmlns:a16="http://schemas.microsoft.com/office/drawing/2014/main" val="20001"/>
                    </a:ext>
                  </a:extLst>
                </a:gridCol>
              </a:tblGrid>
              <a:tr h="384854">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600" b="1" dirty="0" smtClean="0">
                          <a:latin typeface="+mn-lt"/>
                        </a:rPr>
                        <a:t>2021 YILI</a:t>
                      </a:r>
                      <a:r>
                        <a:rPr lang="tr-TR" sz="1600" b="1" baseline="0" dirty="0" smtClean="0">
                          <a:latin typeface="+mn-lt"/>
                        </a:rPr>
                        <a:t> FAAİLİYETLERİ</a:t>
                      </a:r>
                      <a:endParaRPr lang="tr-TR" sz="1600" b="1" dirty="0">
                        <a:solidFill>
                          <a:srgbClr val="FF0000"/>
                        </a:solidFill>
                        <a:latin typeface="+mn-lt"/>
                      </a:endParaRPr>
                    </a:p>
                  </a:txBody>
                  <a:tcPr marL="44450" marR="44450" marT="0" marB="0"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tr-TR" sz="1200" b="1" dirty="0">
                        <a:solidFill>
                          <a:srgbClr val="FF0000"/>
                        </a:solidFill>
                        <a:latin typeface="+mn-lt"/>
                      </a:endParaRPr>
                    </a:p>
                  </a:txBody>
                  <a:tcPr marL="44450" marR="44450" marT="0" marB="0" anchor="ctr"/>
                </a:tc>
                <a:extLst>
                  <a:ext uri="{0D108BD9-81ED-4DB2-BD59-A6C34878D82A}">
                    <a16:rowId xmlns:a16="http://schemas.microsoft.com/office/drawing/2014/main" val="10000"/>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3194 sayılı imar kanunu (imar barışı)  kapsamında kurumlardan  ve şahıslardan gelen </a:t>
                      </a:r>
                      <a:r>
                        <a:rPr lang="tr-TR" sz="1400" b="0" u="none" dirty="0" smtClean="0">
                          <a:solidFill>
                            <a:srgbClr val="C00000"/>
                          </a:solidFill>
                          <a:latin typeface="+mn-lt"/>
                        </a:rPr>
                        <a:t>şikayet</a:t>
                      </a:r>
                      <a:r>
                        <a:rPr lang="tr-TR" sz="1400" b="0" u="none" baseline="0" dirty="0" smtClean="0">
                          <a:solidFill>
                            <a:prstClr val="black"/>
                          </a:solidFill>
                          <a:latin typeface="+mn-lt"/>
                        </a:rPr>
                        <a:t> </a:t>
                      </a:r>
                      <a:r>
                        <a:rPr lang="tr-TR" sz="1400" b="0" u="none" dirty="0" smtClean="0">
                          <a:solidFill>
                            <a:prstClr val="black"/>
                          </a:solidFill>
                          <a:latin typeface="+mn-lt"/>
                        </a:rPr>
                        <a:t>incelenmiş, gerekli bilgilendirmeler yapılmıştır.</a:t>
                      </a:r>
                    </a:p>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(E-posta: 95, ALO 181: 25 ve CİMER: 226)</a:t>
                      </a:r>
                      <a:endParaRPr lang="tr-TR" sz="1400" b="0" u="none" dirty="0" smtClean="0">
                        <a:solidFill>
                          <a:srgbClr val="FF0000"/>
                        </a:solidFill>
                        <a:effectLst/>
                        <a:latin typeface="+mn-lt"/>
                        <a:ea typeface="+mn-ea"/>
                        <a:cs typeface="Times New Roman"/>
                      </a:endParaRPr>
                    </a:p>
                  </a:txBody>
                  <a:tcPr marL="68580" marR="0" marT="0" marB="0" anchor="ctr"/>
                </a:tc>
                <a:tc>
                  <a:txBody>
                    <a:bodyPr/>
                    <a:lstStyle/>
                    <a:p>
                      <a:pPr algn="ctr">
                        <a:lnSpc>
                          <a:spcPts val="1605"/>
                        </a:lnSpc>
                        <a:spcAft>
                          <a:spcPts val="0"/>
                        </a:spcAft>
                      </a:pPr>
                      <a:r>
                        <a:rPr lang="tr-TR" sz="1400" b="1" u="none" dirty="0" smtClean="0">
                          <a:solidFill>
                            <a:prstClr val="black"/>
                          </a:solidFill>
                          <a:latin typeface="+mn-lt"/>
                        </a:rPr>
                        <a:t>346</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10004"/>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kern="1200" dirty="0" smtClean="0">
                          <a:solidFill>
                            <a:srgbClr val="C00000"/>
                          </a:solidFill>
                          <a:latin typeface="+mn-lt"/>
                          <a:ea typeface="+mn-ea"/>
                          <a:cs typeface="+mn-cs"/>
                        </a:rPr>
                        <a:t>İmar planı askı işlemleri</a:t>
                      </a:r>
                    </a:p>
                  </a:txBody>
                  <a:tcPr marL="68580" marR="68580" marT="0" marB="0" anchor="ctr"/>
                </a:tc>
                <a:tc>
                  <a:txBody>
                    <a:bodyPr/>
                    <a:lstStyle/>
                    <a:p>
                      <a:pPr algn="ctr">
                        <a:lnSpc>
                          <a:spcPts val="1605"/>
                        </a:lnSpc>
                        <a:spcAft>
                          <a:spcPts val="0"/>
                        </a:spcAft>
                      </a:pPr>
                      <a:r>
                        <a:rPr lang="tr-TR" sz="1400" b="1" u="none" dirty="0" smtClean="0">
                          <a:effectLst/>
                          <a:latin typeface="+mn-lt"/>
                          <a:ea typeface="+mn-ea"/>
                          <a:cs typeface="Times New Roman"/>
                        </a:rPr>
                        <a:t>34</a:t>
                      </a:r>
                      <a:endParaRPr lang="tr-TR" sz="1400" b="1" u="none" dirty="0">
                        <a:effectLst/>
                        <a:latin typeface="+mn-lt"/>
                        <a:ea typeface="+mn-ea"/>
                        <a:cs typeface="Times New Roman"/>
                      </a:endParaRPr>
                    </a:p>
                  </a:txBody>
                  <a:tcPr marL="0" marR="68580" marT="9525" marB="0" anchor="ctr"/>
                </a:tc>
                <a:extLst>
                  <a:ext uri="{0D108BD9-81ED-4DB2-BD59-A6C34878D82A}">
                    <a16:rowId xmlns:a16="http://schemas.microsoft.com/office/drawing/2014/main" val="1397628480"/>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kern="1200" dirty="0" smtClean="0">
                          <a:solidFill>
                            <a:prstClr val="black"/>
                          </a:solidFill>
                          <a:latin typeface="+mn-lt"/>
                          <a:ea typeface="+mn-ea"/>
                          <a:cs typeface="+mn-cs"/>
                        </a:rPr>
                        <a:t>Büyükşehir, ilçe belediyeler ve kurumlardan  incelenmesi için gelen </a:t>
                      </a:r>
                      <a:r>
                        <a:rPr lang="tr-TR" sz="1400" b="0" u="none" kern="1200" dirty="0" smtClean="0">
                          <a:solidFill>
                            <a:srgbClr val="C00000"/>
                          </a:solidFill>
                          <a:latin typeface="+mn-lt"/>
                          <a:ea typeface="+mn-ea"/>
                          <a:cs typeface="+mn-cs"/>
                        </a:rPr>
                        <a:t>imar planı ve değişiklikleri</a:t>
                      </a:r>
                    </a:p>
                  </a:txBody>
                  <a:tcPr marL="68580" marR="68580" marT="0" marB="0" anchor="ctr"/>
                </a:tc>
                <a:tc>
                  <a:txBody>
                    <a:bodyPr/>
                    <a:lstStyle/>
                    <a:p>
                      <a:pPr algn="ctr">
                        <a:lnSpc>
                          <a:spcPts val="1605"/>
                        </a:lnSpc>
                        <a:spcAft>
                          <a:spcPts val="0"/>
                        </a:spcAft>
                      </a:pPr>
                      <a:r>
                        <a:rPr lang="tr-TR" sz="1400" b="1" u="none" dirty="0" smtClean="0">
                          <a:solidFill>
                            <a:prstClr val="black"/>
                          </a:solidFill>
                          <a:latin typeface="+mn-lt"/>
                        </a:rPr>
                        <a:t>147</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10005"/>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İmar Kanunu ve ilgili yönetmelikleri çerçevesinde </a:t>
                      </a:r>
                      <a:r>
                        <a:rPr lang="tr-TR" sz="1400" b="0" u="none" kern="1200" dirty="0" smtClean="0">
                          <a:solidFill>
                            <a:srgbClr val="C00000"/>
                          </a:solidFill>
                          <a:latin typeface="+mn-lt"/>
                          <a:ea typeface="+mn-ea"/>
                          <a:cs typeface="+mn-cs"/>
                        </a:rPr>
                        <a:t>İlgili kurum ve kuruluşlara görüş verilmesi</a:t>
                      </a:r>
                    </a:p>
                  </a:txBody>
                  <a:tcPr marL="68580" marR="68580" marT="0" marB="0" anchor="ctr"/>
                </a:tc>
                <a:tc>
                  <a:txBody>
                    <a:bodyPr/>
                    <a:lstStyle/>
                    <a:p>
                      <a:pPr algn="ctr">
                        <a:lnSpc>
                          <a:spcPts val="1605"/>
                        </a:lnSpc>
                        <a:spcAft>
                          <a:spcPts val="0"/>
                        </a:spcAft>
                      </a:pPr>
                      <a:r>
                        <a:rPr lang="tr-TR" sz="1400" b="1" u="none" dirty="0" smtClean="0">
                          <a:solidFill>
                            <a:prstClr val="black"/>
                          </a:solidFill>
                          <a:latin typeface="+mn-lt"/>
                        </a:rPr>
                        <a:t>315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687132785"/>
                  </a:ext>
                </a:extLst>
              </a:tr>
              <a:tr h="209983">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İmar Kanunu’nun 18. Maddesi kapsamında askıya çıkarılan </a:t>
                      </a:r>
                      <a:r>
                        <a:rPr lang="tr-TR" sz="1400" b="0" u="none" kern="1200" dirty="0" smtClean="0">
                          <a:solidFill>
                            <a:srgbClr val="C00000"/>
                          </a:solidFill>
                          <a:latin typeface="+mn-lt"/>
                          <a:ea typeface="+mn-ea"/>
                          <a:cs typeface="+mn-cs"/>
                        </a:rPr>
                        <a:t>parselasyon planı </a:t>
                      </a:r>
                    </a:p>
                  </a:txBody>
                  <a:tcPr marL="68580" marR="68580" marT="0" marB="0" anchor="ctr"/>
                </a:tc>
                <a:tc>
                  <a:txBody>
                    <a:bodyPr/>
                    <a:lstStyle/>
                    <a:p>
                      <a:pPr algn="ctr">
                        <a:lnSpc>
                          <a:spcPts val="1605"/>
                        </a:lnSpc>
                        <a:spcAft>
                          <a:spcPts val="0"/>
                        </a:spcAft>
                      </a:pPr>
                      <a:r>
                        <a:rPr lang="tr-TR" sz="1400" b="1" u="none" dirty="0" smtClean="0">
                          <a:solidFill>
                            <a:prstClr val="black"/>
                          </a:solidFill>
                          <a:latin typeface="+mn-lt"/>
                        </a:rPr>
                        <a:t>25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936419249"/>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İlçe Mal Müdürlüklerine </a:t>
                      </a:r>
                      <a:r>
                        <a:rPr lang="tr-TR" sz="1400" b="0" u="none" kern="1200" dirty="0" smtClean="0">
                          <a:solidFill>
                            <a:srgbClr val="C00000"/>
                          </a:solidFill>
                          <a:latin typeface="+mn-lt"/>
                          <a:ea typeface="+mn-ea"/>
                          <a:cs typeface="+mn-cs"/>
                        </a:rPr>
                        <a:t>tescil, satış ve kiralama </a:t>
                      </a:r>
                      <a:r>
                        <a:rPr lang="tr-TR" sz="1400" b="0" u="none" dirty="0" smtClean="0">
                          <a:solidFill>
                            <a:prstClr val="black"/>
                          </a:solidFill>
                          <a:latin typeface="+mn-lt"/>
                        </a:rPr>
                        <a:t>ile ilgili görüş yazıları</a:t>
                      </a:r>
                    </a:p>
                  </a:txBody>
                  <a:tcPr marL="68580" marR="68580" marT="0" marB="0" anchor="ctr"/>
                </a:tc>
                <a:tc>
                  <a:txBody>
                    <a:bodyPr/>
                    <a:lstStyle/>
                    <a:p>
                      <a:pPr algn="ctr">
                        <a:lnSpc>
                          <a:spcPts val="1605"/>
                        </a:lnSpc>
                        <a:spcAft>
                          <a:spcPts val="0"/>
                        </a:spcAft>
                      </a:pPr>
                      <a:r>
                        <a:rPr lang="tr-TR" sz="1400" b="1" u="none" dirty="0" smtClean="0">
                          <a:solidFill>
                            <a:prstClr val="black"/>
                          </a:solidFill>
                          <a:latin typeface="+mn-lt"/>
                        </a:rPr>
                        <a:t>23</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100737637"/>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3194 sayılı İmar Kanunu’nun  13 maddesine istinaden hazırlanan </a:t>
                      </a:r>
                      <a:r>
                        <a:rPr lang="tr-TR" sz="1400" b="0" u="none" kern="1200" dirty="0" smtClean="0">
                          <a:solidFill>
                            <a:srgbClr val="C00000"/>
                          </a:solidFill>
                          <a:latin typeface="+mn-lt"/>
                          <a:ea typeface="+mn-ea"/>
                          <a:cs typeface="+mn-cs"/>
                        </a:rPr>
                        <a:t>imar çapları</a:t>
                      </a:r>
                    </a:p>
                  </a:txBody>
                  <a:tcPr marL="68580" marR="68580" marT="0" marB="0" anchor="ctr"/>
                </a:tc>
                <a:tc>
                  <a:txBody>
                    <a:bodyPr/>
                    <a:lstStyle/>
                    <a:p>
                      <a:pPr algn="ctr">
                        <a:lnSpc>
                          <a:spcPts val="1605"/>
                        </a:lnSpc>
                        <a:spcAft>
                          <a:spcPts val="0"/>
                        </a:spcAft>
                      </a:pPr>
                      <a:r>
                        <a:rPr lang="tr-TR" sz="1400" b="1" u="none" dirty="0" smtClean="0">
                          <a:solidFill>
                            <a:prstClr val="black"/>
                          </a:solidFill>
                          <a:latin typeface="+mn-lt"/>
                        </a:rPr>
                        <a:t>13</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173197934"/>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u="none" dirty="0" smtClean="0">
                          <a:solidFill>
                            <a:prstClr val="black"/>
                          </a:solidFill>
                          <a:latin typeface="+mn-lt"/>
                        </a:rPr>
                        <a:t>3194 sayılı İmar Kanunu’nun geçici 16 .maddesi uyarınca İmar</a:t>
                      </a:r>
                      <a:r>
                        <a:rPr lang="tr-TR" sz="1400" b="0" u="none" baseline="0" dirty="0" smtClean="0">
                          <a:solidFill>
                            <a:prstClr val="black"/>
                          </a:solidFill>
                          <a:latin typeface="+mn-lt"/>
                        </a:rPr>
                        <a:t> </a:t>
                      </a:r>
                      <a:r>
                        <a:rPr lang="tr-TR" sz="1400" b="0" u="none" dirty="0" smtClean="0">
                          <a:solidFill>
                            <a:prstClr val="black"/>
                          </a:solidFill>
                          <a:latin typeface="+mn-lt"/>
                        </a:rPr>
                        <a:t>Barışı kapsamında </a:t>
                      </a:r>
                      <a:r>
                        <a:rPr lang="tr-TR" sz="1400" b="0" u="none" kern="1200" dirty="0" smtClean="0">
                          <a:solidFill>
                            <a:schemeClr val="tx1"/>
                          </a:solidFill>
                          <a:latin typeface="+mn-lt"/>
                          <a:ea typeface="+mn-ea"/>
                          <a:cs typeface="+mn-cs"/>
                        </a:rPr>
                        <a:t>oluşturulan</a:t>
                      </a:r>
                      <a:r>
                        <a:rPr lang="tr-TR" sz="1400" b="0" u="none" kern="1200" dirty="0" smtClean="0">
                          <a:solidFill>
                            <a:srgbClr val="C00000"/>
                          </a:solidFill>
                          <a:latin typeface="+mn-lt"/>
                          <a:ea typeface="+mn-ea"/>
                          <a:cs typeface="+mn-cs"/>
                        </a:rPr>
                        <a:t> yapı kayıt belgesi devir işlemi</a:t>
                      </a:r>
                      <a:endParaRPr lang="tr-TR" sz="1400" b="0" u="none" kern="1200" dirty="0">
                        <a:solidFill>
                          <a:srgbClr val="C00000"/>
                        </a:solidFill>
                        <a:latin typeface="+mn-lt"/>
                        <a:ea typeface="+mn-ea"/>
                        <a:cs typeface="+mn-cs"/>
                      </a:endParaRPr>
                    </a:p>
                  </a:txBody>
                  <a:tcPr marL="68580" marR="36000" marT="0" marB="0" anchor="ctr"/>
                </a:tc>
                <a:tc>
                  <a:txBody>
                    <a:bodyPr/>
                    <a:lstStyle/>
                    <a:p>
                      <a:pPr algn="ctr">
                        <a:lnSpc>
                          <a:spcPts val="1605"/>
                        </a:lnSpc>
                        <a:spcAft>
                          <a:spcPts val="0"/>
                        </a:spcAft>
                      </a:pPr>
                      <a:r>
                        <a:rPr lang="tr-TR" sz="1400" b="1" u="none" dirty="0" smtClean="0">
                          <a:solidFill>
                            <a:prstClr val="black"/>
                          </a:solidFill>
                          <a:latin typeface="+mn-lt"/>
                        </a:rPr>
                        <a:t>260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391060104"/>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dirty="0" smtClean="0">
                          <a:solidFill>
                            <a:prstClr val="black"/>
                          </a:solidFill>
                        </a:rPr>
                        <a:t>3194 sayılı İmar Kanunu’nun geçici 16 .maddesi uyarınca </a:t>
                      </a:r>
                      <a:r>
                        <a:rPr lang="tr-TR" sz="1400" b="0" u="none" dirty="0" smtClean="0">
                          <a:solidFill>
                            <a:prstClr val="black"/>
                          </a:solidFill>
                          <a:latin typeface="+mn-lt"/>
                        </a:rPr>
                        <a:t>İmar</a:t>
                      </a:r>
                      <a:r>
                        <a:rPr lang="tr-TR" sz="1400" b="0" u="none" baseline="0" dirty="0" smtClean="0">
                          <a:solidFill>
                            <a:prstClr val="black"/>
                          </a:solidFill>
                          <a:latin typeface="+mn-lt"/>
                        </a:rPr>
                        <a:t> </a:t>
                      </a:r>
                      <a:r>
                        <a:rPr lang="tr-TR" sz="1400" b="0" u="none" dirty="0" smtClean="0">
                          <a:solidFill>
                            <a:prstClr val="black"/>
                          </a:solidFill>
                          <a:latin typeface="+mn-lt"/>
                        </a:rPr>
                        <a:t>Barışı </a:t>
                      </a:r>
                      <a:r>
                        <a:rPr lang="tr-TR" sz="1400" b="0" dirty="0" smtClean="0">
                          <a:solidFill>
                            <a:prstClr val="black"/>
                          </a:solidFill>
                        </a:rPr>
                        <a:t>kapsamında alınan</a:t>
                      </a:r>
                      <a:r>
                        <a:rPr lang="tr-TR" sz="1400" b="0" baseline="0" dirty="0" smtClean="0">
                          <a:solidFill>
                            <a:prstClr val="black"/>
                          </a:solidFill>
                        </a:rPr>
                        <a:t> </a:t>
                      </a:r>
                      <a:r>
                        <a:rPr lang="tr-TR" sz="1400" b="0" u="none" kern="1200" dirty="0" smtClean="0">
                          <a:solidFill>
                            <a:srgbClr val="C00000"/>
                          </a:solidFill>
                          <a:latin typeface="+mn-lt"/>
                          <a:ea typeface="+mn-ea"/>
                          <a:cs typeface="+mn-cs"/>
                        </a:rPr>
                        <a:t>yapı kayıt belgesine ilişkin ada parsel ve adres değişikliği</a:t>
                      </a:r>
                      <a:r>
                        <a:rPr lang="tr-TR" sz="1400" b="0" dirty="0" smtClean="0">
                          <a:solidFill>
                            <a:prstClr val="black"/>
                          </a:solidFill>
                        </a:rPr>
                        <a:t> taleplerinin incelenmesi</a:t>
                      </a:r>
                    </a:p>
                  </a:txBody>
                  <a:tcPr marL="68580" marR="68580" marT="0" marB="0" anchor="ctr"/>
                </a:tc>
                <a:tc>
                  <a:txBody>
                    <a:bodyPr/>
                    <a:lstStyle/>
                    <a:p>
                      <a:pPr algn="ctr">
                        <a:lnSpc>
                          <a:spcPts val="1605"/>
                        </a:lnSpc>
                        <a:spcAft>
                          <a:spcPts val="0"/>
                        </a:spcAft>
                      </a:pPr>
                      <a:r>
                        <a:rPr lang="tr-TR" sz="1400" b="1" dirty="0" smtClean="0">
                          <a:solidFill>
                            <a:prstClr val="black"/>
                          </a:solidFill>
                        </a:rPr>
                        <a:t>145</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559648696"/>
                  </a:ext>
                </a:extLst>
              </a:tr>
              <a:tr h="191854">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dirty="0" smtClean="0">
                          <a:solidFill>
                            <a:prstClr val="black"/>
                          </a:solidFill>
                        </a:rPr>
                        <a:t>3194 sayılı İmar Kanunu’nun geçici</a:t>
                      </a:r>
                      <a:r>
                        <a:rPr lang="tr-TR" sz="1400" b="0" baseline="0" dirty="0" smtClean="0">
                          <a:solidFill>
                            <a:prstClr val="black"/>
                          </a:solidFill>
                        </a:rPr>
                        <a:t> </a:t>
                      </a:r>
                      <a:r>
                        <a:rPr lang="tr-TR" sz="1400" b="0" dirty="0" smtClean="0">
                          <a:solidFill>
                            <a:prstClr val="black"/>
                          </a:solidFill>
                        </a:rPr>
                        <a:t>16. maddesi </a:t>
                      </a:r>
                      <a:r>
                        <a:rPr lang="tr-TR" sz="1400" b="0" u="none" dirty="0" smtClean="0">
                          <a:solidFill>
                            <a:prstClr val="black"/>
                          </a:solidFill>
                          <a:latin typeface="+mn-lt"/>
                        </a:rPr>
                        <a:t>İmar</a:t>
                      </a:r>
                      <a:r>
                        <a:rPr lang="tr-TR" sz="1400" b="0" u="none" baseline="0" dirty="0" smtClean="0">
                          <a:solidFill>
                            <a:prstClr val="black"/>
                          </a:solidFill>
                          <a:latin typeface="+mn-lt"/>
                        </a:rPr>
                        <a:t> </a:t>
                      </a:r>
                      <a:r>
                        <a:rPr lang="tr-TR" sz="1400" b="0" u="none" dirty="0" smtClean="0">
                          <a:solidFill>
                            <a:prstClr val="black"/>
                          </a:solidFill>
                          <a:latin typeface="+mn-lt"/>
                        </a:rPr>
                        <a:t>Barışı </a:t>
                      </a:r>
                      <a:r>
                        <a:rPr lang="tr-TR" sz="1400" b="0" dirty="0" smtClean="0">
                          <a:solidFill>
                            <a:prstClr val="black"/>
                          </a:solidFill>
                        </a:rPr>
                        <a:t>kapsamında alınan </a:t>
                      </a:r>
                      <a:r>
                        <a:rPr lang="tr-TR" sz="1400" b="0" u="none" kern="1200" dirty="0" smtClean="0">
                          <a:solidFill>
                            <a:srgbClr val="C00000"/>
                          </a:solidFill>
                          <a:latin typeface="+mn-lt"/>
                          <a:ea typeface="+mn-ea"/>
                          <a:cs typeface="+mn-cs"/>
                        </a:rPr>
                        <a:t>Yapı Kayıt Belgesi iptal işlemleri</a:t>
                      </a:r>
                    </a:p>
                  </a:txBody>
                  <a:tcPr marL="68580" marR="68580" marT="0" marB="0" anchor="ctr"/>
                </a:tc>
                <a:tc>
                  <a:txBody>
                    <a:bodyPr/>
                    <a:lstStyle/>
                    <a:p>
                      <a:pPr algn="ctr">
                        <a:lnSpc>
                          <a:spcPts val="1605"/>
                        </a:lnSpc>
                        <a:spcAft>
                          <a:spcPts val="0"/>
                        </a:spcAft>
                      </a:pPr>
                      <a:r>
                        <a:rPr lang="tr-TR" sz="1400" b="1" u="none" dirty="0" smtClean="0">
                          <a:effectLst/>
                          <a:latin typeface="+mn-lt"/>
                          <a:ea typeface="+mn-ea"/>
                          <a:cs typeface="Times New Roman"/>
                        </a:rPr>
                        <a:t>630</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67869671"/>
                  </a:ext>
                </a:extLst>
              </a:tr>
              <a:tr h="191854">
                <a:tc>
                  <a:txBody>
                    <a:bodyPr/>
                    <a:lstStyle/>
                    <a:p>
                      <a:pPr marL="0" marR="0" lvl="1" indent="0" algn="r" defTabSz="914400" rtl="0" eaLnBrk="1" fontAlgn="auto" latinLnBrk="0" hangingPunct="1">
                        <a:lnSpc>
                          <a:spcPct val="115000"/>
                        </a:lnSpc>
                        <a:spcBef>
                          <a:spcPts val="0"/>
                        </a:spcBef>
                        <a:spcAft>
                          <a:spcPts val="0"/>
                        </a:spcAft>
                        <a:buClrTx/>
                        <a:buSzTx/>
                        <a:buFontTx/>
                        <a:buNone/>
                        <a:tabLst/>
                        <a:defRPr/>
                      </a:pPr>
                      <a:r>
                        <a:rPr lang="tr-TR" sz="1400" b="1" dirty="0" smtClean="0">
                          <a:solidFill>
                            <a:prstClr val="black"/>
                          </a:solidFill>
                        </a:rPr>
                        <a:t>TOPLAM</a:t>
                      </a:r>
                    </a:p>
                  </a:txBody>
                  <a:tcPr marL="68580" marR="68580" marT="0" marB="0" anchor="ctr"/>
                </a:tc>
                <a:tc>
                  <a:txBody>
                    <a:bodyPr/>
                    <a:lstStyle/>
                    <a:p>
                      <a:pPr algn="ctr">
                        <a:lnSpc>
                          <a:spcPts val="1605"/>
                        </a:lnSpc>
                        <a:spcAft>
                          <a:spcPts val="0"/>
                        </a:spcAft>
                      </a:pPr>
                      <a:r>
                        <a:rPr lang="tr-TR" sz="1400" b="1" u="none" dirty="0" smtClean="0">
                          <a:effectLst/>
                          <a:latin typeface="+mn-lt"/>
                          <a:ea typeface="+mn-ea"/>
                          <a:cs typeface="Times New Roman"/>
                        </a:rPr>
                        <a:t>1930</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2482074735"/>
                  </a:ext>
                </a:extLst>
              </a:tr>
            </a:tbl>
          </a:graphicData>
        </a:graphic>
      </p:graphicFrame>
      <p:sp>
        <p:nvSpPr>
          <p:cNvPr id="3" name="İçerik Yer Tutucusu 2">
            <a:extLst>
              <a:ext uri="{FF2B5EF4-FFF2-40B4-BE49-F238E27FC236}">
                <a16:creationId xmlns:a16="http://schemas.microsoft.com/office/drawing/2014/main" id="{AADD16CD-968C-4388-86AB-C8749849293D}"/>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İMAR VE PLANLAMA ÇALIŞMALARI</a:t>
            </a:r>
          </a:p>
        </p:txBody>
      </p:sp>
    </p:spTree>
    <p:extLst>
      <p:ext uri="{BB962C8B-B14F-4D97-AF65-F5344CB8AC3E}">
        <p14:creationId xmlns:p14="http://schemas.microsoft.com/office/powerpoint/2010/main" val="1353298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AADD16CD-968C-4388-86AB-C8749849293D}"/>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İMAR VE PLANLAMA ÇALIŞMALARI</a:t>
            </a:r>
          </a:p>
        </p:txBody>
      </p:sp>
      <p:graphicFrame>
        <p:nvGraphicFramePr>
          <p:cNvPr id="3" name="Tablo 2">
            <a:extLst>
              <a:ext uri="{FF2B5EF4-FFF2-40B4-BE49-F238E27FC236}">
                <a16:creationId xmlns:a16="http://schemas.microsoft.com/office/drawing/2014/main" id="{16D05F29-5767-4CF6-8BF7-993A95D86DB1}"/>
              </a:ext>
            </a:extLst>
          </p:cNvPr>
          <p:cNvGraphicFramePr>
            <a:graphicFrameLocks noGrp="1"/>
          </p:cNvGraphicFramePr>
          <p:nvPr>
            <p:extLst>
              <p:ext uri="{D42A27DB-BD31-4B8C-83A1-F6EECF244321}">
                <p14:modId xmlns:p14="http://schemas.microsoft.com/office/powerpoint/2010/main" val="1180921679"/>
              </p:ext>
            </p:extLst>
          </p:nvPr>
        </p:nvGraphicFramePr>
        <p:xfrm>
          <a:off x="899592" y="1383522"/>
          <a:ext cx="7344817" cy="3029216"/>
        </p:xfrm>
        <a:graphic>
          <a:graphicData uri="http://schemas.openxmlformats.org/drawingml/2006/table">
            <a:tbl>
              <a:tblPr firstRow="1" bandRow="1">
                <a:tableStyleId>{21E4AEA4-8DFA-4A89-87EB-49C32662AFE0}</a:tableStyleId>
              </a:tblPr>
              <a:tblGrid>
                <a:gridCol w="3411212">
                  <a:extLst>
                    <a:ext uri="{9D8B030D-6E8A-4147-A177-3AD203B41FA5}">
                      <a16:colId xmlns:a16="http://schemas.microsoft.com/office/drawing/2014/main" val="3821662578"/>
                    </a:ext>
                  </a:extLst>
                </a:gridCol>
                <a:gridCol w="3933605">
                  <a:extLst>
                    <a:ext uri="{9D8B030D-6E8A-4147-A177-3AD203B41FA5}">
                      <a16:colId xmlns:a16="http://schemas.microsoft.com/office/drawing/2014/main" val="3035646890"/>
                    </a:ext>
                  </a:extLst>
                </a:gridCol>
              </a:tblGrid>
              <a:tr h="739071">
                <a:tc gridSpan="2">
                  <a:txBody>
                    <a:bodyPr/>
                    <a:lstStyle/>
                    <a:p>
                      <a:pPr algn="ctr"/>
                      <a:r>
                        <a:rPr lang="tr-TR" sz="1800" kern="1200" dirty="0">
                          <a:effectLst>
                            <a:outerShdw blurRad="38100" dist="38100" dir="2700000" algn="tl">
                              <a:srgbClr val="000000">
                                <a:alpha val="43137"/>
                              </a:srgbClr>
                            </a:outerShdw>
                          </a:effectLst>
                        </a:rPr>
                        <a:t>DÜZENLENEN YAPI RUHSATI</a:t>
                      </a:r>
                      <a:r>
                        <a:rPr lang="tr-TR" sz="1800" kern="1200" baseline="0" dirty="0">
                          <a:effectLst>
                            <a:outerShdw blurRad="38100" dist="38100" dir="2700000" algn="tl">
                              <a:srgbClr val="000000">
                                <a:alpha val="43137"/>
                              </a:srgbClr>
                            </a:outerShdw>
                          </a:effectLst>
                        </a:rPr>
                        <a:t> VE YAPI KULLANMA İZİN BELGELERİ</a:t>
                      </a:r>
                      <a:endParaRPr lang="tr-TR" sz="1800" b="1" kern="1200" dirty="0">
                        <a:solidFill>
                          <a:srgbClr val="FF0000"/>
                        </a:solidFill>
                        <a:effectLst>
                          <a:outerShdw blurRad="38100" dist="38100" dir="2700000" algn="tl">
                            <a:srgbClr val="000000">
                              <a:alpha val="43137"/>
                            </a:srgbClr>
                          </a:outerShdw>
                        </a:effectLst>
                      </a:endParaRPr>
                    </a:p>
                  </a:txBody>
                  <a:tcPr marL="9525" marR="9525" marT="9525" marB="0" anchor="ctr"/>
                </a:tc>
                <a:tc hMerge="1">
                  <a:txBody>
                    <a:bodyPr/>
                    <a:lstStyle/>
                    <a:p>
                      <a:pPr algn="ctr" fontAlgn="ctr"/>
                      <a:r>
                        <a:rPr lang="tr-TR" sz="1600" b="1" i="0" u="none" strike="noStrike" dirty="0">
                          <a:solidFill>
                            <a:schemeClr val="bg1"/>
                          </a:solidFill>
                          <a:effectLst/>
                          <a:latin typeface="Calibri" panose="020F0502020204030204" pitchFamily="34" charset="0"/>
                        </a:rPr>
                        <a:t>HAZIR BETON </a:t>
                      </a:r>
                    </a:p>
                  </a:txBody>
                  <a:tcPr marL="9525" marR="9525" marT="9525" marB="0" anchor="ctr"/>
                </a:tc>
                <a:extLst>
                  <a:ext uri="{0D108BD9-81ED-4DB2-BD59-A6C34878D82A}">
                    <a16:rowId xmlns:a16="http://schemas.microsoft.com/office/drawing/2014/main" val="3008789259"/>
                  </a:ext>
                </a:extLst>
              </a:tr>
              <a:tr h="390860">
                <a:tc>
                  <a:txBody>
                    <a:bodyPr/>
                    <a:lstStyle/>
                    <a:p>
                      <a:pPr algn="ctr" fontAlgn="ctr"/>
                      <a:r>
                        <a:rPr lang="tr-TR" sz="1600" b="1" u="none" strike="noStrike" dirty="0">
                          <a:effectLst/>
                          <a:latin typeface="+mn-lt"/>
                        </a:rPr>
                        <a:t>YAPI</a:t>
                      </a:r>
                      <a:r>
                        <a:rPr lang="tr-TR" sz="1600" b="1" u="none" strike="noStrike" baseline="0" dirty="0">
                          <a:effectLst/>
                          <a:latin typeface="+mn-lt"/>
                        </a:rPr>
                        <a:t> RUHSATI</a:t>
                      </a:r>
                      <a:endParaRPr lang="tr-TR" sz="1600" b="1" i="0" u="none" strike="noStrike" dirty="0">
                        <a:solidFill>
                          <a:srgbClr val="FF0000"/>
                        </a:solidFill>
                        <a:effectLst/>
                        <a:latin typeface="+mn-lt"/>
                      </a:endParaRPr>
                    </a:p>
                  </a:txBody>
                  <a:tcPr marL="144000" marR="9525" marT="9525" marB="0" anchor="ctr"/>
                </a:tc>
                <a:tc>
                  <a:txBody>
                    <a:bodyPr/>
                    <a:lstStyle/>
                    <a:p>
                      <a:pPr algn="ctr" fontAlgn="ctr"/>
                      <a:r>
                        <a:rPr lang="tr-TR" sz="1600" b="1" u="none" strike="noStrike" dirty="0">
                          <a:effectLst/>
                          <a:latin typeface="+mn-lt"/>
                        </a:rPr>
                        <a:t>YAPI</a:t>
                      </a:r>
                      <a:r>
                        <a:rPr lang="tr-TR" sz="1600" b="1" u="none" strike="noStrike" baseline="0" dirty="0">
                          <a:effectLst/>
                          <a:latin typeface="+mn-lt"/>
                        </a:rPr>
                        <a:t> KULLANMA İZİN BELGESİ</a:t>
                      </a:r>
                      <a:endParaRPr lang="tr-TR" sz="1600" b="1" i="0" u="none" strike="noStrike" dirty="0">
                        <a:solidFill>
                          <a:srgbClr val="FF0000"/>
                        </a:solidFill>
                        <a:effectLst/>
                        <a:latin typeface="+mn-lt"/>
                      </a:endParaRPr>
                    </a:p>
                  </a:txBody>
                  <a:tcPr marL="144000" marR="9525" marT="9525" marB="0" anchor="ctr"/>
                </a:tc>
                <a:extLst>
                  <a:ext uri="{0D108BD9-81ED-4DB2-BD59-A6C34878D82A}">
                    <a16:rowId xmlns:a16="http://schemas.microsoft.com/office/drawing/2014/main" val="2871327205"/>
                  </a:ext>
                </a:extLst>
              </a:tr>
              <a:tr h="183262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tr-TR" sz="1600" b="1" u="none" strike="noStrike" kern="1200" baseline="0" dirty="0">
                          <a:solidFill>
                            <a:schemeClr val="tx1"/>
                          </a:solidFill>
                          <a:effectLst/>
                          <a:latin typeface="+mn-lt"/>
                          <a:ea typeface="+mn-ea"/>
                          <a:cs typeface="+mn-cs"/>
                        </a:rPr>
                        <a:t> </a:t>
                      </a:r>
                      <a:r>
                        <a:rPr lang="tr-TR" sz="1800" b="1" u="none" strike="noStrike" kern="1200" baseline="0" dirty="0">
                          <a:solidFill>
                            <a:schemeClr val="tx1"/>
                          </a:solidFill>
                          <a:effectLst/>
                          <a:latin typeface="+mn-lt"/>
                          <a:ea typeface="+mn-ea"/>
                          <a:cs typeface="+mn-cs"/>
                        </a:rPr>
                        <a:t>29 ADET YAPI RUHSATI</a:t>
                      </a:r>
                    </a:p>
                    <a:p>
                      <a:pPr marL="0" marR="0" indent="0" algn="l" defTabSz="914400" rtl="0" eaLnBrk="1" fontAlgn="ctr" latinLnBrk="0" hangingPunct="1">
                        <a:lnSpc>
                          <a:spcPct val="100000"/>
                        </a:lnSpc>
                        <a:spcBef>
                          <a:spcPts val="0"/>
                        </a:spcBef>
                        <a:spcAft>
                          <a:spcPts val="0"/>
                        </a:spcAft>
                        <a:buClrTx/>
                        <a:buSzTx/>
                        <a:buFontTx/>
                        <a:buNone/>
                        <a:tabLst/>
                        <a:defRPr/>
                      </a:pPr>
                      <a:r>
                        <a:rPr lang="tr-TR" sz="1600" b="1" u="none" strike="noStrike" kern="1200" baseline="0" dirty="0">
                          <a:solidFill>
                            <a:schemeClr val="tx1"/>
                          </a:solidFill>
                          <a:effectLst/>
                          <a:latin typeface="+mn-lt"/>
                          <a:ea typeface="+mn-ea"/>
                          <a:cs typeface="+mn-cs"/>
                        </a:rPr>
                        <a:t> </a:t>
                      </a:r>
                    </a:p>
                    <a:p>
                      <a:pPr marL="0" marR="0" indent="0" algn="l" defTabSz="914400" rtl="0" eaLnBrk="1" fontAlgn="ctr" latinLnBrk="0" hangingPunct="1">
                        <a:lnSpc>
                          <a:spcPct val="100000"/>
                        </a:lnSpc>
                        <a:spcBef>
                          <a:spcPts val="0"/>
                        </a:spcBef>
                        <a:spcAft>
                          <a:spcPts val="0"/>
                        </a:spcAft>
                        <a:buClrTx/>
                        <a:buSzTx/>
                        <a:buFontTx/>
                        <a:buNone/>
                        <a:tabLst/>
                        <a:defRPr/>
                      </a:pPr>
                      <a:r>
                        <a:rPr lang="tr-TR" sz="1400" b="0" u="none" strike="noStrike" kern="1200" dirty="0">
                          <a:solidFill>
                            <a:schemeClr val="tx1"/>
                          </a:solidFill>
                          <a:effectLst/>
                          <a:latin typeface="+mn-lt"/>
                          <a:ea typeface="+mn-ea"/>
                          <a:cs typeface="+mn-cs"/>
                        </a:rPr>
                        <a:t>(YARGITAY,ODTÜ</a:t>
                      </a:r>
                      <a:r>
                        <a:rPr lang="tr-TR" sz="1400" b="0" u="none" strike="noStrike" kern="1200" baseline="0" dirty="0">
                          <a:solidFill>
                            <a:schemeClr val="tx1"/>
                          </a:solidFill>
                          <a:effectLst/>
                          <a:latin typeface="+mn-lt"/>
                          <a:ea typeface="+mn-ea"/>
                          <a:cs typeface="+mn-cs"/>
                        </a:rPr>
                        <a:t>,ORMAN  GENEL MÜD.,JANDARMA MSB TDK,HAVA KUVVETLERİ,MİLLİ SAVUNMA BAKANLIĞI)</a:t>
                      </a:r>
                      <a:endParaRPr lang="tr-TR" sz="1400" b="0" u="none" strike="noStrike" kern="1200" dirty="0">
                        <a:solidFill>
                          <a:schemeClr val="tx1"/>
                        </a:solidFill>
                        <a:effectLst/>
                        <a:latin typeface="+mn-lt"/>
                        <a:ea typeface="+mn-ea"/>
                        <a:cs typeface="+mn-cs"/>
                      </a:endParaRPr>
                    </a:p>
                  </a:txBody>
                  <a:tcPr marL="144000"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tr-TR" sz="1800" b="1" u="none" strike="noStrike" kern="1200" dirty="0">
                          <a:solidFill>
                            <a:schemeClr val="tx1"/>
                          </a:solidFill>
                          <a:effectLst/>
                          <a:latin typeface="+mn-lt"/>
                          <a:ea typeface="+mn-ea"/>
                          <a:cs typeface="+mn-cs"/>
                        </a:rPr>
                        <a:t>14 </a:t>
                      </a:r>
                      <a:r>
                        <a:rPr lang="tr-TR" sz="1800" b="1" u="none" strike="noStrike" kern="1200" baseline="0" dirty="0">
                          <a:solidFill>
                            <a:schemeClr val="tx1"/>
                          </a:solidFill>
                          <a:effectLst/>
                          <a:latin typeface="+mn-lt"/>
                          <a:ea typeface="+mn-ea"/>
                          <a:cs typeface="+mn-cs"/>
                        </a:rPr>
                        <a:t>ADET YAPI KULLANMA İZİN BELGESİ </a:t>
                      </a:r>
                      <a:r>
                        <a:rPr lang="tr-TR" sz="2800" b="1" u="none" strike="noStrike" kern="1200" baseline="0" dirty="0">
                          <a:solidFill>
                            <a:schemeClr val="tx1"/>
                          </a:solidFill>
                          <a:effectLst/>
                          <a:latin typeface="+mn-lt"/>
                          <a:ea typeface="+mn-ea"/>
                          <a:cs typeface="+mn-cs"/>
                        </a:rPr>
                        <a:t> </a:t>
                      </a:r>
                    </a:p>
                    <a:p>
                      <a:pPr algn="l" fontAlgn="ctr"/>
                      <a:r>
                        <a:rPr lang="tr-TR" sz="1600" b="0" i="0" u="none" strike="noStrike" baseline="0" dirty="0">
                          <a:solidFill>
                            <a:schemeClr val="tx1"/>
                          </a:solidFill>
                          <a:effectLst/>
                          <a:latin typeface="+mn-lt"/>
                        </a:rPr>
                        <a:t>   2 ADET KÜLLİYE                                                              </a:t>
                      </a:r>
                    </a:p>
                    <a:p>
                      <a:pPr algn="l" fontAlgn="ctr"/>
                      <a:r>
                        <a:rPr lang="tr-TR" sz="1600" b="0" i="0" u="none" strike="noStrike" baseline="0" dirty="0">
                          <a:solidFill>
                            <a:schemeClr val="tx1"/>
                          </a:solidFill>
                          <a:effectLst/>
                          <a:latin typeface="+mn-lt"/>
                        </a:rPr>
                        <a:t>   1 ADET MSB </a:t>
                      </a:r>
                    </a:p>
                    <a:p>
                      <a:pPr algn="l" fontAlgn="ctr"/>
                      <a:r>
                        <a:rPr lang="tr-TR" sz="1600" b="0" i="0" u="none" strike="noStrike" baseline="0" dirty="0">
                          <a:solidFill>
                            <a:schemeClr val="tx1"/>
                          </a:solidFill>
                          <a:effectLst/>
                          <a:latin typeface="+mn-lt"/>
                        </a:rPr>
                        <a:t>   2 BİLKENT ŞEHİR HASTANESİ</a:t>
                      </a:r>
                    </a:p>
                    <a:p>
                      <a:pPr algn="l" fontAlgn="ctr"/>
                      <a:r>
                        <a:rPr lang="tr-TR" sz="1600" b="0" i="0" u="none" strike="noStrike" dirty="0">
                          <a:solidFill>
                            <a:schemeClr val="tx1"/>
                          </a:solidFill>
                          <a:effectLst/>
                          <a:latin typeface="+mn-lt"/>
                        </a:rPr>
                        <a:t>   3 EMNİYET </a:t>
                      </a:r>
                    </a:p>
                    <a:p>
                      <a:pPr algn="l" fontAlgn="ctr"/>
                      <a:r>
                        <a:rPr lang="tr-TR" sz="1600" b="0" i="0" u="none" strike="noStrike" dirty="0">
                          <a:solidFill>
                            <a:schemeClr val="tx1"/>
                          </a:solidFill>
                          <a:effectLst/>
                          <a:latin typeface="+mn-lt"/>
                        </a:rPr>
                        <a:t>   1 PTT</a:t>
                      </a:r>
                    </a:p>
                    <a:p>
                      <a:pPr algn="l" fontAlgn="ctr"/>
                      <a:r>
                        <a:rPr lang="tr-TR" sz="1600" b="0" i="0" u="none" strike="noStrike" dirty="0">
                          <a:solidFill>
                            <a:schemeClr val="tx1"/>
                          </a:solidFill>
                          <a:effectLst/>
                          <a:latin typeface="+mn-lt"/>
                        </a:rPr>
                        <a:t>   5</a:t>
                      </a:r>
                      <a:r>
                        <a:rPr lang="tr-TR" sz="1600" b="0" i="0" u="none" strike="noStrike" baseline="0" dirty="0">
                          <a:solidFill>
                            <a:schemeClr val="tx1"/>
                          </a:solidFill>
                          <a:effectLst/>
                          <a:latin typeface="+mn-lt"/>
                        </a:rPr>
                        <a:t> BOTAŞ</a:t>
                      </a:r>
                      <a:endParaRPr lang="tr-TR" sz="1400" b="0" i="0" u="none" strike="noStrike" dirty="0">
                        <a:solidFill>
                          <a:schemeClr val="tx1"/>
                        </a:solidFill>
                        <a:effectLst/>
                        <a:latin typeface="+mn-lt"/>
                      </a:endParaRPr>
                    </a:p>
                  </a:txBody>
                  <a:tcPr marL="144000" marR="9525" marT="9525" marB="0"/>
                </a:tc>
                <a:extLst>
                  <a:ext uri="{0D108BD9-81ED-4DB2-BD59-A6C34878D82A}">
                    <a16:rowId xmlns:a16="http://schemas.microsoft.com/office/drawing/2014/main" val="3336425715"/>
                  </a:ext>
                </a:extLst>
              </a:tr>
            </a:tbl>
          </a:graphicData>
        </a:graphic>
      </p:graphicFrame>
      <p:pic>
        <p:nvPicPr>
          <p:cNvPr id="5" name="Resim 4">
            <a:extLst>
              <a:ext uri="{FF2B5EF4-FFF2-40B4-BE49-F238E27FC236}">
                <a16:creationId xmlns:a16="http://schemas.microsoft.com/office/drawing/2014/main" id="{7249ED5D-624C-427D-9836-6285770C3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000">
            <a:off x="4952309" y="4440399"/>
            <a:ext cx="3663125" cy="22463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Resim 8">
            <a:extLst>
              <a:ext uri="{FF2B5EF4-FFF2-40B4-BE49-F238E27FC236}">
                <a16:creationId xmlns:a16="http://schemas.microsoft.com/office/drawing/2014/main" id="{5DDB7730-0F2B-4F67-A84F-1ABD2CE31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4551873"/>
            <a:ext cx="3636405" cy="20454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20607949" lon="20469946" rev="613209"/>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07460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3DFEAA5-3BD9-4643-9106-0823FD797938}"/>
              </a:ext>
            </a:extLst>
          </p:cNvPr>
          <p:cNvSpPr>
            <a:spLocks noChangeArrowheads="1"/>
          </p:cNvSpPr>
          <p:nvPr/>
        </p:nvSpPr>
        <p:spPr bwMode="auto">
          <a:xfrm>
            <a:off x="372674" y="2973432"/>
            <a:ext cx="3834070" cy="1631216"/>
          </a:xfrm>
          <a:prstGeom prst="rect">
            <a:avLst/>
          </a:prstGeom>
          <a:solidFill>
            <a:schemeClr val="bg1"/>
          </a:solidFill>
          <a:ln>
            <a:noFill/>
          </a:ln>
        </p:spPr>
        <p:txBody>
          <a:bodyPr wrap="square">
            <a:spAutoFit/>
          </a:bodyPr>
          <a:lstStyle/>
          <a:p>
            <a:pPr algn="just"/>
            <a:r>
              <a:rPr lang="tr-TR" sz="2000" dirty="0"/>
              <a:t>2021 yılında Jeolojik-</a:t>
            </a:r>
            <a:r>
              <a:rPr lang="tr-TR" sz="2000" dirty="0" err="1"/>
              <a:t>jeoteknik</a:t>
            </a:r>
            <a:r>
              <a:rPr lang="tr-TR" sz="2000" dirty="0"/>
              <a:t> çalışmalarla ilgili olarak teknik elemanlarca etüt edilen ve onaylanan çalışmaların ilçelere göre rakamsal dağılımı</a:t>
            </a:r>
          </a:p>
        </p:txBody>
      </p:sp>
      <p:graphicFrame>
        <p:nvGraphicFramePr>
          <p:cNvPr id="4" name="Table 3">
            <a:extLst>
              <a:ext uri="{FF2B5EF4-FFF2-40B4-BE49-F238E27FC236}">
                <a16:creationId xmlns:a16="http://schemas.microsoft.com/office/drawing/2014/main" id="{1FB56268-8065-46CD-AB0B-6C3344DBF647}"/>
              </a:ext>
            </a:extLst>
          </p:cNvPr>
          <p:cNvGraphicFramePr>
            <a:graphicFrameLocks noGrp="1"/>
          </p:cNvGraphicFramePr>
          <p:nvPr>
            <p:extLst>
              <p:ext uri="{D42A27DB-BD31-4B8C-83A1-F6EECF244321}">
                <p14:modId xmlns:p14="http://schemas.microsoft.com/office/powerpoint/2010/main" val="2912847296"/>
              </p:ext>
            </p:extLst>
          </p:nvPr>
        </p:nvGraphicFramePr>
        <p:xfrm>
          <a:off x="4902424" y="1340768"/>
          <a:ext cx="3960440" cy="5718061"/>
        </p:xfrm>
        <a:graphic>
          <a:graphicData uri="http://schemas.openxmlformats.org/drawingml/2006/table">
            <a:tbl>
              <a:tblPr firstRow="1" bandRow="1">
                <a:tableStyleId>{21E4AEA4-8DFA-4A89-87EB-49C32662AFE0}</a:tableStyleId>
              </a:tblPr>
              <a:tblGrid>
                <a:gridCol w="1505945">
                  <a:extLst>
                    <a:ext uri="{9D8B030D-6E8A-4147-A177-3AD203B41FA5}">
                      <a16:colId xmlns:a16="http://schemas.microsoft.com/office/drawing/2014/main" val="20000"/>
                    </a:ext>
                  </a:extLst>
                </a:gridCol>
                <a:gridCol w="1140127">
                  <a:extLst>
                    <a:ext uri="{9D8B030D-6E8A-4147-A177-3AD203B41FA5}">
                      <a16:colId xmlns:a16="http://schemas.microsoft.com/office/drawing/2014/main" val="20001"/>
                    </a:ext>
                  </a:extLst>
                </a:gridCol>
                <a:gridCol w="1314368">
                  <a:extLst>
                    <a:ext uri="{9D8B030D-6E8A-4147-A177-3AD203B41FA5}">
                      <a16:colId xmlns:a16="http://schemas.microsoft.com/office/drawing/2014/main" val="20002"/>
                    </a:ext>
                  </a:extLst>
                </a:gridCol>
              </a:tblGrid>
              <a:tr h="384854">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1" dirty="0">
                          <a:latin typeface="+mn-lt"/>
                        </a:rPr>
                        <a:t>İLÇELER</a:t>
                      </a:r>
                      <a:endParaRPr lang="tr-TR" sz="1200" b="1" dirty="0">
                        <a:solidFill>
                          <a:srgbClr val="FF0000"/>
                        </a:solidFill>
                        <a:latin typeface="+mn-lt"/>
                      </a:endParaRPr>
                    </a:p>
                  </a:txBody>
                  <a:tcPr marL="44450" marR="44450" marT="0" marB="0"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1" dirty="0">
                          <a:latin typeface="+mn-lt"/>
                        </a:rPr>
                        <a:t>GİDİLEN ETÜTLER</a:t>
                      </a:r>
                      <a:endParaRPr lang="tr-TR" sz="1200" b="1" dirty="0">
                        <a:solidFill>
                          <a:srgbClr val="FF0000"/>
                        </a:solidFill>
                        <a:latin typeface="+mn-lt"/>
                      </a:endParaRPr>
                    </a:p>
                  </a:txBody>
                  <a:tcPr marL="44450" marR="44450" marT="0" marB="0"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1" dirty="0">
                          <a:latin typeface="+mn-lt"/>
                        </a:rPr>
                        <a:t>ONAYLANAN RAPORLAR</a:t>
                      </a:r>
                      <a:endParaRPr lang="tr-TR" sz="1200" b="1" dirty="0">
                        <a:solidFill>
                          <a:srgbClr val="FF0000"/>
                        </a:solidFill>
                        <a:latin typeface="+mn-lt"/>
                      </a:endParaRPr>
                    </a:p>
                  </a:txBody>
                  <a:tcPr marL="44450" marR="44450" marT="0"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91854">
                <a:tc>
                  <a:txBody>
                    <a:bodyPr/>
                    <a:lstStyle/>
                    <a:p>
                      <a:pPr algn="l">
                        <a:lnSpc>
                          <a:spcPct val="115000"/>
                        </a:lnSpc>
                        <a:spcAft>
                          <a:spcPts val="0"/>
                        </a:spcAft>
                      </a:pPr>
                      <a:r>
                        <a:rPr lang="tr-TR" sz="1050" dirty="0">
                          <a:effectLst/>
                        </a:rPr>
                        <a:t>ALTINDAĞ</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5</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3</a:t>
                      </a:r>
                    </a:p>
                  </a:txBody>
                  <a:tcPr marL="9525" marR="9525" marT="9525" marB="0">
                    <a:lnT w="1905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2"/>
                  </a:ext>
                </a:extLst>
              </a:tr>
              <a:tr h="191854">
                <a:tc>
                  <a:txBody>
                    <a:bodyPr/>
                    <a:lstStyle/>
                    <a:p>
                      <a:pPr algn="l">
                        <a:lnSpc>
                          <a:spcPct val="115000"/>
                        </a:lnSpc>
                        <a:spcAft>
                          <a:spcPts val="0"/>
                        </a:spcAft>
                      </a:pPr>
                      <a:r>
                        <a:rPr lang="tr-TR" sz="1050" b="0" dirty="0">
                          <a:solidFill>
                            <a:schemeClr val="tx1"/>
                          </a:solidFill>
                          <a:effectLst/>
                          <a:latin typeface="Calibri" pitchFamily="34" charset="0"/>
                          <a:ea typeface="+mn-ea"/>
                          <a:cs typeface="Times New Roman"/>
                        </a:rPr>
                        <a:t>AKYURT</a:t>
                      </a: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2</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1</a:t>
                      </a:r>
                    </a:p>
                  </a:txBody>
                  <a:tcPr marL="9525" marR="9525" marT="9525" marB="0"/>
                </a:tc>
                <a:extLst>
                  <a:ext uri="{0D108BD9-81ED-4DB2-BD59-A6C34878D82A}">
                    <a16:rowId xmlns:a16="http://schemas.microsoft.com/office/drawing/2014/main" val="10003"/>
                  </a:ext>
                </a:extLst>
              </a:tr>
              <a:tr h="191854">
                <a:tc>
                  <a:txBody>
                    <a:bodyPr/>
                    <a:lstStyle/>
                    <a:p>
                      <a:pPr algn="l">
                        <a:lnSpc>
                          <a:spcPct val="115000"/>
                        </a:lnSpc>
                        <a:spcAft>
                          <a:spcPts val="0"/>
                        </a:spcAft>
                      </a:pPr>
                      <a:r>
                        <a:rPr lang="tr-TR" sz="1050" dirty="0">
                          <a:effectLst/>
                        </a:rPr>
                        <a:t>AYAŞ</a:t>
                      </a:r>
                      <a:endParaRPr lang="tr-TR" sz="1050" b="0"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2</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2</a:t>
                      </a:r>
                    </a:p>
                  </a:txBody>
                  <a:tcPr marL="9525" marR="9525" marT="9525" marB="0"/>
                </a:tc>
                <a:extLst>
                  <a:ext uri="{0D108BD9-81ED-4DB2-BD59-A6C34878D82A}">
                    <a16:rowId xmlns:a16="http://schemas.microsoft.com/office/drawing/2014/main" val="10004"/>
                  </a:ext>
                </a:extLst>
              </a:tr>
              <a:tr h="191854">
                <a:tc>
                  <a:txBody>
                    <a:bodyPr/>
                    <a:lstStyle/>
                    <a:p>
                      <a:pPr algn="l">
                        <a:lnSpc>
                          <a:spcPct val="115000"/>
                        </a:lnSpc>
                        <a:spcAft>
                          <a:spcPts val="0"/>
                        </a:spcAft>
                      </a:pPr>
                      <a:r>
                        <a:rPr lang="tr-TR" sz="1050" dirty="0">
                          <a:effectLst/>
                        </a:rPr>
                        <a:t>BALA</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4</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3</a:t>
                      </a:r>
                    </a:p>
                  </a:txBody>
                  <a:tcPr marL="9525" marR="9525" marT="9525" marB="0"/>
                </a:tc>
                <a:extLst>
                  <a:ext uri="{0D108BD9-81ED-4DB2-BD59-A6C34878D82A}">
                    <a16:rowId xmlns:a16="http://schemas.microsoft.com/office/drawing/2014/main" val="1397628480"/>
                  </a:ext>
                </a:extLst>
              </a:tr>
              <a:tr h="191854">
                <a:tc>
                  <a:txBody>
                    <a:bodyPr/>
                    <a:lstStyle/>
                    <a:p>
                      <a:pPr algn="l">
                        <a:lnSpc>
                          <a:spcPct val="115000"/>
                        </a:lnSpc>
                        <a:spcAft>
                          <a:spcPts val="0"/>
                        </a:spcAft>
                      </a:pPr>
                      <a:r>
                        <a:rPr lang="tr-TR" sz="1050" dirty="0">
                          <a:effectLst/>
                        </a:rPr>
                        <a:t>BEYPAZARI</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7</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7</a:t>
                      </a:r>
                    </a:p>
                  </a:txBody>
                  <a:tcPr marL="9525" marR="9525" marT="9525" marB="0"/>
                </a:tc>
                <a:extLst>
                  <a:ext uri="{0D108BD9-81ED-4DB2-BD59-A6C34878D82A}">
                    <a16:rowId xmlns:a16="http://schemas.microsoft.com/office/drawing/2014/main" val="10005"/>
                  </a:ext>
                </a:extLst>
              </a:tr>
              <a:tr h="191854">
                <a:tc>
                  <a:txBody>
                    <a:bodyPr/>
                    <a:lstStyle/>
                    <a:p>
                      <a:pPr algn="l">
                        <a:lnSpc>
                          <a:spcPct val="115000"/>
                        </a:lnSpc>
                        <a:spcAft>
                          <a:spcPts val="0"/>
                        </a:spcAft>
                      </a:pPr>
                      <a:r>
                        <a:rPr lang="tr-TR" sz="1050" b="0" dirty="0">
                          <a:solidFill>
                            <a:schemeClr val="tx1"/>
                          </a:solidFill>
                          <a:effectLst/>
                          <a:latin typeface="Calibri" pitchFamily="34" charset="0"/>
                          <a:ea typeface="+mn-ea"/>
                          <a:cs typeface="Times New Roman"/>
                        </a:rPr>
                        <a:t>ÇAMLIDERE</a:t>
                      </a: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1</a:t>
                      </a:r>
                    </a:p>
                  </a:txBody>
                  <a:tcPr marL="68580" marR="68580" marT="9525" marB="0" anchor="ctr"/>
                </a:tc>
                <a:tc>
                  <a:txBody>
                    <a:bodyPr/>
                    <a:lstStyle/>
                    <a:p>
                      <a:pPr algn="ctr">
                        <a:lnSpc>
                          <a:spcPts val="1605"/>
                        </a:lnSpc>
                        <a:spcAft>
                          <a:spcPts val="0"/>
                        </a:spcAft>
                      </a:pPr>
                      <a:endParaRPr lang="tr-TR" sz="1100" dirty="0">
                        <a:effectLst/>
                        <a:latin typeface="Calibri"/>
                        <a:ea typeface="+mn-ea"/>
                        <a:cs typeface="Times New Roman"/>
                      </a:endParaRPr>
                    </a:p>
                  </a:txBody>
                  <a:tcPr marL="9525" marR="9525" marT="9525" marB="0"/>
                </a:tc>
                <a:extLst>
                  <a:ext uri="{0D108BD9-81ED-4DB2-BD59-A6C34878D82A}">
                    <a16:rowId xmlns:a16="http://schemas.microsoft.com/office/drawing/2014/main" val="3687132785"/>
                  </a:ext>
                </a:extLst>
              </a:tr>
              <a:tr h="191854">
                <a:tc>
                  <a:txBody>
                    <a:bodyPr/>
                    <a:lstStyle/>
                    <a:p>
                      <a:pPr algn="l">
                        <a:lnSpc>
                          <a:spcPct val="115000"/>
                        </a:lnSpc>
                        <a:spcAft>
                          <a:spcPts val="0"/>
                        </a:spcAft>
                      </a:pPr>
                      <a:r>
                        <a:rPr lang="tr-TR" sz="1050" dirty="0">
                          <a:effectLst/>
                        </a:rPr>
                        <a:t>ÇANKAYA</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15</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10</a:t>
                      </a:r>
                    </a:p>
                  </a:txBody>
                  <a:tcPr marL="68580" marR="68580" marT="9525" marB="0" anchor="ctr"/>
                </a:tc>
                <a:extLst>
                  <a:ext uri="{0D108BD9-81ED-4DB2-BD59-A6C34878D82A}">
                    <a16:rowId xmlns:a16="http://schemas.microsoft.com/office/drawing/2014/main" val="936419249"/>
                  </a:ext>
                </a:extLst>
              </a:tr>
              <a:tr h="191854">
                <a:tc>
                  <a:txBody>
                    <a:bodyPr/>
                    <a:lstStyle/>
                    <a:p>
                      <a:pPr algn="l">
                        <a:lnSpc>
                          <a:spcPct val="115000"/>
                        </a:lnSpc>
                        <a:spcAft>
                          <a:spcPts val="0"/>
                        </a:spcAft>
                      </a:pPr>
                      <a:r>
                        <a:rPr lang="tr-TR" sz="1050" dirty="0">
                          <a:effectLst/>
                        </a:rPr>
                        <a:t>ÇUBUK</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1</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1</a:t>
                      </a:r>
                    </a:p>
                  </a:txBody>
                  <a:tcPr marL="68580" marR="68580" marT="9525" marB="0" anchor="ctr"/>
                </a:tc>
                <a:extLst>
                  <a:ext uri="{0D108BD9-81ED-4DB2-BD59-A6C34878D82A}">
                    <a16:rowId xmlns:a16="http://schemas.microsoft.com/office/drawing/2014/main" val="3100737637"/>
                  </a:ext>
                </a:extLst>
              </a:tr>
              <a:tr h="191854">
                <a:tc>
                  <a:txBody>
                    <a:bodyPr/>
                    <a:lstStyle/>
                    <a:p>
                      <a:pPr algn="l">
                        <a:lnSpc>
                          <a:spcPct val="115000"/>
                        </a:lnSpc>
                        <a:spcAft>
                          <a:spcPts val="0"/>
                        </a:spcAft>
                      </a:pPr>
                      <a:r>
                        <a:rPr lang="tr-TR" sz="1050" dirty="0">
                          <a:effectLst/>
                        </a:rPr>
                        <a:t>ELMADAĞ</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endParaRPr lang="tr-TR" sz="1100" dirty="0">
                        <a:effectLst/>
                        <a:latin typeface="Calibri"/>
                        <a:ea typeface="+mn-ea"/>
                        <a:cs typeface="Times New Roman"/>
                      </a:endParaRPr>
                    </a:p>
                  </a:txBody>
                  <a:tcPr marL="68580" marR="68580" marT="9525" marB="0" anchor="ctr"/>
                </a:tc>
                <a:tc>
                  <a:txBody>
                    <a:bodyPr/>
                    <a:lstStyle/>
                    <a:p>
                      <a:pPr algn="ctr">
                        <a:lnSpc>
                          <a:spcPts val="1605"/>
                        </a:lnSpc>
                        <a:spcAft>
                          <a:spcPts val="0"/>
                        </a:spcAft>
                      </a:pPr>
                      <a:endParaRPr lang="tr-TR" sz="1100" dirty="0">
                        <a:effectLst/>
                        <a:latin typeface="Calibri"/>
                        <a:ea typeface="+mn-ea"/>
                        <a:cs typeface="Times New Roman"/>
                      </a:endParaRPr>
                    </a:p>
                  </a:txBody>
                  <a:tcPr marL="68580" marR="68580" marT="9525" marB="0" anchor="ctr"/>
                </a:tc>
                <a:extLst>
                  <a:ext uri="{0D108BD9-81ED-4DB2-BD59-A6C34878D82A}">
                    <a16:rowId xmlns:a16="http://schemas.microsoft.com/office/drawing/2014/main" val="3173197934"/>
                  </a:ext>
                </a:extLst>
              </a:tr>
              <a:tr h="191854">
                <a:tc>
                  <a:txBody>
                    <a:bodyPr/>
                    <a:lstStyle/>
                    <a:p>
                      <a:pPr algn="l">
                        <a:lnSpc>
                          <a:spcPct val="115000"/>
                        </a:lnSpc>
                        <a:spcAft>
                          <a:spcPts val="0"/>
                        </a:spcAft>
                      </a:pPr>
                      <a:r>
                        <a:rPr lang="tr-TR" sz="1050" dirty="0">
                          <a:effectLst/>
                        </a:rPr>
                        <a:t>ETİMESGUT</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8</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6</a:t>
                      </a:r>
                    </a:p>
                  </a:txBody>
                  <a:tcPr marL="68580" marR="68580" marT="9525" marB="0" anchor="ctr"/>
                </a:tc>
                <a:extLst>
                  <a:ext uri="{0D108BD9-81ED-4DB2-BD59-A6C34878D82A}">
                    <a16:rowId xmlns:a16="http://schemas.microsoft.com/office/drawing/2014/main" val="3391060104"/>
                  </a:ext>
                </a:extLst>
              </a:tr>
              <a:tr h="191854">
                <a:tc>
                  <a:txBody>
                    <a:bodyPr/>
                    <a:lstStyle/>
                    <a:p>
                      <a:pPr algn="l">
                        <a:lnSpc>
                          <a:spcPct val="115000"/>
                        </a:lnSpc>
                        <a:spcAft>
                          <a:spcPts val="0"/>
                        </a:spcAft>
                      </a:pPr>
                      <a:r>
                        <a:rPr lang="tr-TR" sz="1050" dirty="0">
                          <a:effectLst/>
                        </a:rPr>
                        <a:t>GÖLBAŞI</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10</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9</a:t>
                      </a:r>
                    </a:p>
                  </a:txBody>
                  <a:tcPr marL="68580" marR="68580" marT="9525" marB="0" anchor="ctr"/>
                </a:tc>
                <a:extLst>
                  <a:ext uri="{0D108BD9-81ED-4DB2-BD59-A6C34878D82A}">
                    <a16:rowId xmlns:a16="http://schemas.microsoft.com/office/drawing/2014/main" val="3559648696"/>
                  </a:ext>
                </a:extLst>
              </a:tr>
              <a:tr h="191854">
                <a:tc>
                  <a:txBody>
                    <a:bodyPr/>
                    <a:lstStyle/>
                    <a:p>
                      <a:pPr algn="l">
                        <a:lnSpc>
                          <a:spcPct val="115000"/>
                        </a:lnSpc>
                        <a:spcAft>
                          <a:spcPts val="0"/>
                        </a:spcAft>
                      </a:pPr>
                      <a:r>
                        <a:rPr lang="tr-TR" sz="1050" b="0" dirty="0">
                          <a:solidFill>
                            <a:schemeClr val="tx1"/>
                          </a:solidFill>
                          <a:effectLst/>
                          <a:latin typeface="Calibri" pitchFamily="34" charset="0"/>
                          <a:ea typeface="+mn-ea"/>
                          <a:cs typeface="Times New Roman"/>
                        </a:rPr>
                        <a:t>GÜDÜL</a:t>
                      </a: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3</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1</a:t>
                      </a:r>
                    </a:p>
                  </a:txBody>
                  <a:tcPr marL="68580" marR="68580" marT="9525" marB="0" anchor="ctr"/>
                </a:tc>
                <a:extLst>
                  <a:ext uri="{0D108BD9-81ED-4DB2-BD59-A6C34878D82A}">
                    <a16:rowId xmlns:a16="http://schemas.microsoft.com/office/drawing/2014/main" val="367869671"/>
                  </a:ext>
                </a:extLst>
              </a:tr>
              <a:tr h="191854">
                <a:tc>
                  <a:txBody>
                    <a:bodyPr/>
                    <a:lstStyle/>
                    <a:p>
                      <a:pPr algn="l">
                        <a:lnSpc>
                          <a:spcPct val="115000"/>
                        </a:lnSpc>
                        <a:spcAft>
                          <a:spcPts val="0"/>
                        </a:spcAft>
                      </a:pPr>
                      <a:r>
                        <a:rPr lang="tr-TR" sz="1050" dirty="0">
                          <a:effectLst/>
                        </a:rPr>
                        <a:t>HAYMANA</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endParaRPr lang="tr-TR" sz="1100" dirty="0">
                        <a:effectLst/>
                        <a:latin typeface="Calibri"/>
                        <a:ea typeface="+mn-ea"/>
                        <a:cs typeface="Times New Roman"/>
                      </a:endParaRPr>
                    </a:p>
                  </a:txBody>
                  <a:tcPr marL="68580" marR="68580" marT="9525" marB="0" anchor="ctr"/>
                </a:tc>
                <a:tc>
                  <a:txBody>
                    <a:bodyPr/>
                    <a:lstStyle/>
                    <a:p>
                      <a:pPr algn="ctr">
                        <a:lnSpc>
                          <a:spcPts val="1605"/>
                        </a:lnSpc>
                        <a:spcAft>
                          <a:spcPts val="0"/>
                        </a:spcAft>
                      </a:pPr>
                      <a:endParaRPr lang="tr-TR" sz="1100" dirty="0">
                        <a:effectLst/>
                        <a:latin typeface="Calibri"/>
                        <a:ea typeface="+mn-ea"/>
                        <a:cs typeface="Times New Roman"/>
                      </a:endParaRPr>
                    </a:p>
                  </a:txBody>
                  <a:tcPr marL="68580" marR="68580" marT="9525" marB="0" anchor="ctr"/>
                </a:tc>
                <a:extLst>
                  <a:ext uri="{0D108BD9-81ED-4DB2-BD59-A6C34878D82A}">
                    <a16:rowId xmlns:a16="http://schemas.microsoft.com/office/drawing/2014/main" val="1665405942"/>
                  </a:ext>
                </a:extLst>
              </a:tr>
              <a:tr h="180400">
                <a:tc>
                  <a:txBody>
                    <a:bodyPr/>
                    <a:lstStyle/>
                    <a:p>
                      <a:pPr algn="l">
                        <a:lnSpc>
                          <a:spcPct val="115000"/>
                        </a:lnSpc>
                        <a:spcAft>
                          <a:spcPts val="0"/>
                        </a:spcAft>
                      </a:pPr>
                      <a:r>
                        <a:rPr lang="tr-TR" sz="1050" dirty="0">
                          <a:effectLst/>
                        </a:rPr>
                        <a:t>KAHRAMANKAZAN</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540"/>
                        </a:lnSpc>
                        <a:spcAft>
                          <a:spcPts val="0"/>
                        </a:spcAft>
                      </a:pPr>
                      <a:r>
                        <a:rPr lang="tr-TR" sz="1100" dirty="0">
                          <a:effectLst/>
                          <a:latin typeface="Calibri"/>
                          <a:ea typeface="+mn-ea"/>
                          <a:cs typeface="Times New Roman"/>
                        </a:rPr>
                        <a:t>2</a:t>
                      </a:r>
                    </a:p>
                  </a:txBody>
                  <a:tcPr marL="68580" marR="68580" marT="9525" marB="0" anchor="ctr"/>
                </a:tc>
                <a:tc>
                  <a:txBody>
                    <a:bodyPr/>
                    <a:lstStyle/>
                    <a:p>
                      <a:pPr algn="ctr">
                        <a:lnSpc>
                          <a:spcPts val="1540"/>
                        </a:lnSpc>
                        <a:spcAft>
                          <a:spcPts val="0"/>
                        </a:spcAft>
                      </a:pPr>
                      <a:endParaRPr lang="tr-TR" sz="1100" dirty="0">
                        <a:effectLst/>
                        <a:latin typeface="Calibri"/>
                        <a:ea typeface="+mn-ea"/>
                        <a:cs typeface="Times New Roman"/>
                      </a:endParaRPr>
                    </a:p>
                  </a:txBody>
                  <a:tcPr marL="68580" marR="68580" marT="9525" marB="0" anchor="ctr"/>
                </a:tc>
                <a:extLst>
                  <a:ext uri="{0D108BD9-81ED-4DB2-BD59-A6C34878D82A}">
                    <a16:rowId xmlns:a16="http://schemas.microsoft.com/office/drawing/2014/main" val="2810480629"/>
                  </a:ext>
                </a:extLst>
              </a:tr>
              <a:tr h="180400">
                <a:tc>
                  <a:txBody>
                    <a:bodyPr/>
                    <a:lstStyle/>
                    <a:p>
                      <a:pPr algn="l">
                        <a:lnSpc>
                          <a:spcPct val="115000"/>
                        </a:lnSpc>
                        <a:spcAft>
                          <a:spcPts val="0"/>
                        </a:spcAft>
                      </a:pPr>
                      <a:r>
                        <a:rPr lang="tr-TR" sz="1050" b="0" dirty="0">
                          <a:solidFill>
                            <a:schemeClr val="tx1"/>
                          </a:solidFill>
                          <a:effectLst/>
                          <a:latin typeface="Calibri" pitchFamily="34" charset="0"/>
                          <a:ea typeface="+mn-ea"/>
                          <a:cs typeface="Times New Roman"/>
                        </a:rPr>
                        <a:t>KALECİK</a:t>
                      </a:r>
                    </a:p>
                  </a:txBody>
                  <a:tcPr marL="68580" marR="68580" marT="0" marB="0" anchor="ctr"/>
                </a:tc>
                <a:tc>
                  <a:txBody>
                    <a:bodyPr/>
                    <a:lstStyle/>
                    <a:p>
                      <a:pPr algn="ctr">
                        <a:lnSpc>
                          <a:spcPts val="1540"/>
                        </a:lnSpc>
                        <a:spcAft>
                          <a:spcPts val="0"/>
                        </a:spcAft>
                      </a:pPr>
                      <a:r>
                        <a:rPr lang="tr-TR" sz="1100" dirty="0">
                          <a:effectLst/>
                          <a:latin typeface="Calibri"/>
                          <a:ea typeface="+mn-ea"/>
                          <a:cs typeface="Times New Roman"/>
                        </a:rPr>
                        <a:t>2</a:t>
                      </a:r>
                    </a:p>
                  </a:txBody>
                  <a:tcPr marL="68580" marR="68580" marT="9525" marB="0" anchor="ctr"/>
                </a:tc>
                <a:tc>
                  <a:txBody>
                    <a:bodyPr/>
                    <a:lstStyle/>
                    <a:p>
                      <a:pPr algn="ctr">
                        <a:lnSpc>
                          <a:spcPts val="1540"/>
                        </a:lnSpc>
                        <a:spcAft>
                          <a:spcPts val="0"/>
                        </a:spcAft>
                      </a:pPr>
                      <a:r>
                        <a:rPr lang="tr-TR" sz="1100" dirty="0">
                          <a:effectLst/>
                          <a:latin typeface="Calibri"/>
                          <a:ea typeface="+mn-ea"/>
                          <a:cs typeface="Times New Roman"/>
                        </a:rPr>
                        <a:t>1</a:t>
                      </a:r>
                    </a:p>
                  </a:txBody>
                  <a:tcPr marL="68580" marR="68580" marT="9525" marB="0" anchor="ctr"/>
                </a:tc>
                <a:extLst>
                  <a:ext uri="{0D108BD9-81ED-4DB2-BD59-A6C34878D82A}">
                    <a16:rowId xmlns:a16="http://schemas.microsoft.com/office/drawing/2014/main" val="2648265244"/>
                  </a:ext>
                </a:extLst>
              </a:tr>
              <a:tr h="191854">
                <a:tc>
                  <a:txBody>
                    <a:bodyPr/>
                    <a:lstStyle/>
                    <a:p>
                      <a:pPr algn="l">
                        <a:lnSpc>
                          <a:spcPct val="115000"/>
                        </a:lnSpc>
                        <a:spcAft>
                          <a:spcPts val="0"/>
                        </a:spcAft>
                      </a:pPr>
                      <a:r>
                        <a:rPr lang="tr-TR" sz="1050" dirty="0">
                          <a:effectLst/>
                        </a:rPr>
                        <a:t>KEÇİÖREN</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3</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3</a:t>
                      </a:r>
                    </a:p>
                  </a:txBody>
                  <a:tcPr marL="68580" marR="68580" marT="9525" marB="0" anchor="ctr"/>
                </a:tc>
                <a:extLst>
                  <a:ext uri="{0D108BD9-81ED-4DB2-BD59-A6C34878D82A}">
                    <a16:rowId xmlns:a16="http://schemas.microsoft.com/office/drawing/2014/main" val="4201215851"/>
                  </a:ext>
                </a:extLst>
              </a:tr>
              <a:tr h="191854">
                <a:tc>
                  <a:txBody>
                    <a:bodyPr/>
                    <a:lstStyle/>
                    <a:p>
                      <a:pPr algn="l">
                        <a:lnSpc>
                          <a:spcPct val="115000"/>
                        </a:lnSpc>
                        <a:spcAft>
                          <a:spcPts val="0"/>
                        </a:spcAft>
                      </a:pPr>
                      <a:r>
                        <a:rPr lang="tr-TR" sz="1050" dirty="0">
                          <a:effectLst/>
                        </a:rPr>
                        <a:t>KIZILCAHAMAM</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1</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3</a:t>
                      </a:r>
                    </a:p>
                  </a:txBody>
                  <a:tcPr marL="68580" marR="68580" marT="9525" marB="0" anchor="ctr"/>
                </a:tc>
                <a:extLst>
                  <a:ext uri="{0D108BD9-81ED-4DB2-BD59-A6C34878D82A}">
                    <a16:rowId xmlns:a16="http://schemas.microsoft.com/office/drawing/2014/main" val="782324657"/>
                  </a:ext>
                </a:extLst>
              </a:tr>
              <a:tr h="191854">
                <a:tc>
                  <a:txBody>
                    <a:bodyPr/>
                    <a:lstStyle/>
                    <a:p>
                      <a:pPr algn="l">
                        <a:lnSpc>
                          <a:spcPct val="115000"/>
                        </a:lnSpc>
                        <a:spcAft>
                          <a:spcPts val="0"/>
                        </a:spcAft>
                      </a:pPr>
                      <a:r>
                        <a:rPr lang="tr-TR" sz="1050" dirty="0">
                          <a:effectLst/>
                        </a:rPr>
                        <a:t>MAMAK</a:t>
                      </a:r>
                      <a:endParaRPr lang="tr-TR" sz="105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100" dirty="0">
                          <a:effectLst/>
                          <a:latin typeface="Calibri"/>
                          <a:ea typeface="+mn-ea"/>
                          <a:cs typeface="Times New Roman"/>
                        </a:rPr>
                        <a:t>6</a:t>
                      </a:r>
                    </a:p>
                  </a:txBody>
                  <a:tcPr marL="68580" marR="68580" marT="9525" marB="0" anchor="ctr"/>
                </a:tc>
                <a:tc>
                  <a:txBody>
                    <a:bodyPr/>
                    <a:lstStyle/>
                    <a:p>
                      <a:pPr algn="ctr">
                        <a:lnSpc>
                          <a:spcPts val="1605"/>
                        </a:lnSpc>
                        <a:spcAft>
                          <a:spcPts val="0"/>
                        </a:spcAft>
                      </a:pPr>
                      <a:r>
                        <a:rPr lang="tr-TR" sz="1100" dirty="0">
                          <a:effectLst/>
                          <a:latin typeface="Calibri"/>
                          <a:ea typeface="+mn-ea"/>
                          <a:cs typeface="Times New Roman"/>
                        </a:rPr>
                        <a:t>5</a:t>
                      </a:r>
                    </a:p>
                  </a:txBody>
                  <a:tcPr marL="68580" marR="68580" marT="9525" marB="0" anchor="ctr"/>
                </a:tc>
                <a:extLst>
                  <a:ext uri="{0D108BD9-81ED-4DB2-BD59-A6C34878D82A}">
                    <a16:rowId xmlns:a16="http://schemas.microsoft.com/office/drawing/2014/main" val="3594720638"/>
                  </a:ext>
                </a:extLst>
              </a:tr>
              <a:tr h="191854">
                <a:tc>
                  <a:txBody>
                    <a:bodyPr/>
                    <a:lstStyle/>
                    <a:p>
                      <a:pPr algn="l">
                        <a:lnSpc>
                          <a:spcPct val="115000"/>
                        </a:lnSpc>
                        <a:spcAft>
                          <a:spcPts val="0"/>
                        </a:spcAft>
                      </a:pPr>
                      <a:r>
                        <a:rPr lang="tr-TR" sz="1000" b="0" dirty="0">
                          <a:solidFill>
                            <a:schemeClr val="tx1"/>
                          </a:solidFill>
                          <a:effectLst/>
                          <a:latin typeface="Calibri" pitchFamily="34" charset="0"/>
                          <a:ea typeface="+mn-ea"/>
                          <a:cs typeface="Times New Roman"/>
                        </a:rPr>
                        <a:t>NALLIHAN</a:t>
                      </a:r>
                    </a:p>
                  </a:txBody>
                  <a:tcPr marL="68580" marR="68580" marT="0" marB="0" anchor="ctr"/>
                </a:tc>
                <a:tc>
                  <a:txBody>
                    <a:bodyPr/>
                    <a:lstStyle/>
                    <a:p>
                      <a:pPr algn="ctr">
                        <a:lnSpc>
                          <a:spcPts val="1605"/>
                        </a:lnSpc>
                        <a:spcAft>
                          <a:spcPts val="0"/>
                        </a:spcAft>
                      </a:pPr>
                      <a:r>
                        <a:rPr lang="tr-TR" sz="1050" dirty="0">
                          <a:effectLst/>
                          <a:latin typeface="Calibri"/>
                          <a:ea typeface="+mn-ea"/>
                          <a:cs typeface="Times New Roman"/>
                        </a:rPr>
                        <a:t>2</a:t>
                      </a:r>
                    </a:p>
                  </a:txBody>
                  <a:tcPr marL="68580" marR="68580" marT="9525" marB="0" anchor="ctr"/>
                </a:tc>
                <a:tc>
                  <a:txBody>
                    <a:bodyPr/>
                    <a:lstStyle/>
                    <a:p>
                      <a:pPr algn="ctr">
                        <a:lnSpc>
                          <a:spcPts val="1605"/>
                        </a:lnSpc>
                        <a:spcAft>
                          <a:spcPts val="0"/>
                        </a:spcAft>
                      </a:pPr>
                      <a:r>
                        <a:rPr lang="tr-TR" sz="1050" dirty="0">
                          <a:effectLst/>
                          <a:latin typeface="Calibri"/>
                          <a:ea typeface="+mn-ea"/>
                          <a:cs typeface="Times New Roman"/>
                        </a:rPr>
                        <a:t>2</a:t>
                      </a:r>
                    </a:p>
                  </a:txBody>
                  <a:tcPr marL="68580" marR="68580" marT="9525" marB="0" anchor="ctr"/>
                </a:tc>
                <a:extLst>
                  <a:ext uri="{0D108BD9-81ED-4DB2-BD59-A6C34878D82A}">
                    <a16:rowId xmlns:a16="http://schemas.microsoft.com/office/drawing/2014/main" val="3116043521"/>
                  </a:ext>
                </a:extLst>
              </a:tr>
              <a:tr h="191854">
                <a:tc>
                  <a:txBody>
                    <a:bodyPr/>
                    <a:lstStyle/>
                    <a:p>
                      <a:pPr algn="l">
                        <a:lnSpc>
                          <a:spcPct val="115000"/>
                        </a:lnSpc>
                        <a:spcAft>
                          <a:spcPts val="0"/>
                        </a:spcAft>
                      </a:pPr>
                      <a:r>
                        <a:rPr lang="tr-TR" sz="1000" dirty="0">
                          <a:effectLst/>
                        </a:rPr>
                        <a:t>POLATLI</a:t>
                      </a:r>
                      <a:endParaRPr lang="tr-TR" sz="100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050" dirty="0">
                          <a:effectLst/>
                          <a:latin typeface="Calibri"/>
                          <a:ea typeface="+mn-ea"/>
                          <a:cs typeface="Times New Roman"/>
                        </a:rPr>
                        <a:t>12</a:t>
                      </a:r>
                    </a:p>
                  </a:txBody>
                  <a:tcPr marL="68580" marR="68580" marT="9525" marB="0" anchor="ctr"/>
                </a:tc>
                <a:tc>
                  <a:txBody>
                    <a:bodyPr/>
                    <a:lstStyle/>
                    <a:p>
                      <a:pPr algn="ctr">
                        <a:lnSpc>
                          <a:spcPts val="1605"/>
                        </a:lnSpc>
                        <a:spcAft>
                          <a:spcPts val="0"/>
                        </a:spcAft>
                      </a:pPr>
                      <a:r>
                        <a:rPr lang="tr-TR" sz="1050" dirty="0">
                          <a:effectLst/>
                          <a:latin typeface="Calibri"/>
                          <a:ea typeface="+mn-ea"/>
                          <a:cs typeface="Times New Roman"/>
                        </a:rPr>
                        <a:t>10</a:t>
                      </a:r>
                    </a:p>
                  </a:txBody>
                  <a:tcPr marL="68580" marR="68580" marT="9525" marB="0" anchor="ctr"/>
                </a:tc>
                <a:extLst>
                  <a:ext uri="{0D108BD9-81ED-4DB2-BD59-A6C34878D82A}">
                    <a16:rowId xmlns:a16="http://schemas.microsoft.com/office/drawing/2014/main" val="214176804"/>
                  </a:ext>
                </a:extLst>
              </a:tr>
              <a:tr h="191854">
                <a:tc>
                  <a:txBody>
                    <a:bodyPr/>
                    <a:lstStyle/>
                    <a:p>
                      <a:pPr algn="l">
                        <a:lnSpc>
                          <a:spcPct val="115000"/>
                        </a:lnSpc>
                        <a:spcAft>
                          <a:spcPts val="0"/>
                        </a:spcAft>
                      </a:pPr>
                      <a:r>
                        <a:rPr lang="tr-TR" sz="1000" dirty="0">
                          <a:effectLst/>
                        </a:rPr>
                        <a:t>PURSAKLAR</a:t>
                      </a:r>
                      <a:endParaRPr lang="tr-TR" sz="100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050" dirty="0">
                          <a:effectLst/>
                          <a:latin typeface="Calibri"/>
                          <a:ea typeface="+mn-ea"/>
                          <a:cs typeface="Times New Roman"/>
                        </a:rPr>
                        <a:t>10</a:t>
                      </a:r>
                    </a:p>
                  </a:txBody>
                  <a:tcPr marL="68580" marR="68580" marT="9525" marB="0" anchor="ctr"/>
                </a:tc>
                <a:tc>
                  <a:txBody>
                    <a:bodyPr/>
                    <a:lstStyle/>
                    <a:p>
                      <a:pPr algn="ctr">
                        <a:lnSpc>
                          <a:spcPts val="1605"/>
                        </a:lnSpc>
                        <a:spcAft>
                          <a:spcPts val="0"/>
                        </a:spcAft>
                      </a:pPr>
                      <a:r>
                        <a:rPr lang="tr-TR" sz="1050" dirty="0">
                          <a:effectLst/>
                          <a:latin typeface="Calibri"/>
                          <a:ea typeface="+mn-ea"/>
                          <a:cs typeface="Times New Roman"/>
                        </a:rPr>
                        <a:t>8</a:t>
                      </a:r>
                    </a:p>
                  </a:txBody>
                  <a:tcPr marL="68580" marR="68580" marT="9525" marB="0" anchor="ctr"/>
                </a:tc>
                <a:extLst>
                  <a:ext uri="{0D108BD9-81ED-4DB2-BD59-A6C34878D82A}">
                    <a16:rowId xmlns:a16="http://schemas.microsoft.com/office/drawing/2014/main" val="1766296959"/>
                  </a:ext>
                </a:extLst>
              </a:tr>
              <a:tr h="191854">
                <a:tc>
                  <a:txBody>
                    <a:bodyPr/>
                    <a:lstStyle/>
                    <a:p>
                      <a:pPr algn="l">
                        <a:lnSpc>
                          <a:spcPct val="115000"/>
                        </a:lnSpc>
                        <a:spcAft>
                          <a:spcPts val="0"/>
                        </a:spcAft>
                      </a:pPr>
                      <a:r>
                        <a:rPr lang="tr-TR" sz="1000" dirty="0">
                          <a:effectLst/>
                        </a:rPr>
                        <a:t>SİNCAN</a:t>
                      </a:r>
                      <a:endParaRPr lang="tr-TR" sz="100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050" dirty="0">
                          <a:effectLst/>
                          <a:latin typeface="Calibri"/>
                          <a:ea typeface="+mn-ea"/>
                          <a:cs typeface="Times New Roman"/>
                        </a:rPr>
                        <a:t>19</a:t>
                      </a:r>
                    </a:p>
                  </a:txBody>
                  <a:tcPr marL="68580" marR="68580" marT="9525" marB="0" anchor="ctr"/>
                </a:tc>
                <a:tc>
                  <a:txBody>
                    <a:bodyPr/>
                    <a:lstStyle/>
                    <a:p>
                      <a:pPr algn="ctr">
                        <a:lnSpc>
                          <a:spcPts val="1605"/>
                        </a:lnSpc>
                        <a:spcAft>
                          <a:spcPts val="0"/>
                        </a:spcAft>
                      </a:pPr>
                      <a:r>
                        <a:rPr lang="tr-TR" sz="1050" dirty="0">
                          <a:effectLst/>
                          <a:latin typeface="Calibri"/>
                          <a:ea typeface="+mn-ea"/>
                          <a:cs typeface="Times New Roman"/>
                        </a:rPr>
                        <a:t>15</a:t>
                      </a:r>
                    </a:p>
                  </a:txBody>
                  <a:tcPr marL="68580" marR="68580" marT="9525" marB="0" anchor="ctr"/>
                </a:tc>
                <a:extLst>
                  <a:ext uri="{0D108BD9-81ED-4DB2-BD59-A6C34878D82A}">
                    <a16:rowId xmlns:a16="http://schemas.microsoft.com/office/drawing/2014/main" val="2888376830"/>
                  </a:ext>
                </a:extLst>
              </a:tr>
              <a:tr h="191854">
                <a:tc>
                  <a:txBody>
                    <a:bodyPr/>
                    <a:lstStyle/>
                    <a:p>
                      <a:pPr algn="l">
                        <a:lnSpc>
                          <a:spcPct val="115000"/>
                        </a:lnSpc>
                        <a:spcAft>
                          <a:spcPts val="0"/>
                        </a:spcAft>
                      </a:pPr>
                      <a:r>
                        <a:rPr lang="tr-TR" sz="1000" dirty="0">
                          <a:effectLst/>
                        </a:rPr>
                        <a:t>ŞEREFLİKOÇHİSAR</a:t>
                      </a:r>
                      <a:endParaRPr lang="tr-TR" sz="100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050" dirty="0">
                          <a:effectLst/>
                          <a:latin typeface="Calibri"/>
                          <a:ea typeface="+mn-ea"/>
                          <a:cs typeface="Times New Roman"/>
                        </a:rPr>
                        <a:t>1</a:t>
                      </a:r>
                    </a:p>
                  </a:txBody>
                  <a:tcPr marL="68580" marR="68580" marT="9525" marB="0" anchor="ctr"/>
                </a:tc>
                <a:tc>
                  <a:txBody>
                    <a:bodyPr/>
                    <a:lstStyle/>
                    <a:p>
                      <a:pPr algn="ctr">
                        <a:lnSpc>
                          <a:spcPts val="1605"/>
                        </a:lnSpc>
                        <a:spcAft>
                          <a:spcPts val="0"/>
                        </a:spcAft>
                      </a:pPr>
                      <a:r>
                        <a:rPr lang="tr-TR" sz="1050" dirty="0">
                          <a:effectLst/>
                          <a:latin typeface="Calibri"/>
                          <a:ea typeface="+mn-ea"/>
                          <a:cs typeface="Times New Roman"/>
                        </a:rPr>
                        <a:t>2</a:t>
                      </a:r>
                    </a:p>
                  </a:txBody>
                  <a:tcPr marL="9525" marR="9525" marT="9525" marB="0"/>
                </a:tc>
                <a:extLst>
                  <a:ext uri="{0D108BD9-81ED-4DB2-BD59-A6C34878D82A}">
                    <a16:rowId xmlns:a16="http://schemas.microsoft.com/office/drawing/2014/main" val="2861048773"/>
                  </a:ext>
                </a:extLst>
              </a:tr>
              <a:tr h="191854">
                <a:tc>
                  <a:txBody>
                    <a:bodyPr/>
                    <a:lstStyle/>
                    <a:p>
                      <a:pPr algn="l">
                        <a:lnSpc>
                          <a:spcPct val="115000"/>
                        </a:lnSpc>
                        <a:spcAft>
                          <a:spcPts val="0"/>
                        </a:spcAft>
                      </a:pPr>
                      <a:r>
                        <a:rPr lang="tr-TR" sz="1000" dirty="0">
                          <a:effectLst/>
                        </a:rPr>
                        <a:t>YENİMAHALLE</a:t>
                      </a:r>
                      <a:endParaRPr lang="tr-TR" sz="1000" b="1" dirty="0">
                        <a:solidFill>
                          <a:srgbClr val="FF0000"/>
                        </a:solidFill>
                        <a:effectLst/>
                        <a:latin typeface="Calibri" pitchFamily="34" charset="0"/>
                        <a:ea typeface="+mn-ea"/>
                        <a:cs typeface="Times New Roman"/>
                      </a:endParaRPr>
                    </a:p>
                  </a:txBody>
                  <a:tcPr marL="68580" marR="68580" marT="0" marB="0" anchor="ctr"/>
                </a:tc>
                <a:tc>
                  <a:txBody>
                    <a:bodyPr/>
                    <a:lstStyle/>
                    <a:p>
                      <a:pPr algn="ctr">
                        <a:lnSpc>
                          <a:spcPts val="1605"/>
                        </a:lnSpc>
                        <a:spcAft>
                          <a:spcPts val="0"/>
                        </a:spcAft>
                      </a:pPr>
                      <a:r>
                        <a:rPr lang="tr-TR" sz="1050" dirty="0">
                          <a:effectLst/>
                          <a:latin typeface="Calibri"/>
                          <a:ea typeface="+mn-ea"/>
                          <a:cs typeface="Times New Roman"/>
                        </a:rPr>
                        <a:t>8</a:t>
                      </a:r>
                    </a:p>
                  </a:txBody>
                  <a:tcPr marL="68580" marR="68580" marT="9525" marB="0" anchor="ctr"/>
                </a:tc>
                <a:tc>
                  <a:txBody>
                    <a:bodyPr/>
                    <a:lstStyle/>
                    <a:p>
                      <a:pPr algn="ctr">
                        <a:lnSpc>
                          <a:spcPts val="1605"/>
                        </a:lnSpc>
                        <a:spcAft>
                          <a:spcPts val="0"/>
                        </a:spcAft>
                      </a:pPr>
                      <a:r>
                        <a:rPr lang="tr-TR" sz="1050" dirty="0">
                          <a:effectLst/>
                          <a:latin typeface="Calibri"/>
                          <a:ea typeface="+mn-ea"/>
                          <a:cs typeface="Times New Roman"/>
                        </a:rPr>
                        <a:t>5</a:t>
                      </a:r>
                    </a:p>
                  </a:txBody>
                  <a:tcPr marL="68580" marR="68580" marT="9525" marB="0" anchor="ctr"/>
                </a:tc>
                <a:extLst>
                  <a:ext uri="{0D108BD9-81ED-4DB2-BD59-A6C34878D82A}">
                    <a16:rowId xmlns:a16="http://schemas.microsoft.com/office/drawing/2014/main" val="2304850255"/>
                  </a:ext>
                </a:extLst>
              </a:tr>
              <a:tr h="253207">
                <a:tc>
                  <a:txBody>
                    <a:bodyPr/>
                    <a:lstStyle/>
                    <a:p>
                      <a:pPr marL="0" algn="l" defTabSz="914400" rtl="0" eaLnBrk="1" latinLnBrk="0" hangingPunct="1">
                        <a:lnSpc>
                          <a:spcPct val="115000"/>
                        </a:lnSpc>
                        <a:spcAft>
                          <a:spcPts val="0"/>
                        </a:spcAft>
                      </a:pPr>
                      <a:r>
                        <a:rPr lang="tr-TR" sz="1050" b="1" kern="1200" dirty="0">
                          <a:solidFill>
                            <a:schemeClr val="dk1"/>
                          </a:solidFill>
                          <a:effectLst/>
                          <a:latin typeface="+mn-lt"/>
                          <a:ea typeface="+mn-ea"/>
                          <a:cs typeface="+mn-cs"/>
                        </a:rPr>
                        <a:t>TOPLAM</a:t>
                      </a:r>
                    </a:p>
                  </a:txBody>
                  <a:tcPr marL="68580" marR="68580" marT="0" marB="0" anchor="ctr"/>
                </a:tc>
                <a:tc>
                  <a:txBody>
                    <a:bodyPr/>
                    <a:lstStyle/>
                    <a:p>
                      <a:pPr algn="ctr">
                        <a:lnSpc>
                          <a:spcPts val="1540"/>
                        </a:lnSpc>
                        <a:spcAft>
                          <a:spcPts val="0"/>
                        </a:spcAft>
                      </a:pPr>
                      <a:r>
                        <a:rPr lang="tr-TR" sz="1100" b="1" dirty="0">
                          <a:effectLst/>
                          <a:latin typeface="Calibri"/>
                          <a:ea typeface="+mn-ea"/>
                          <a:cs typeface="Times New Roman"/>
                        </a:rPr>
                        <a:t>124</a:t>
                      </a:r>
                    </a:p>
                  </a:txBody>
                  <a:tcPr marL="68580" marR="68580" marT="9525" marB="0" anchor="ctr"/>
                </a:tc>
                <a:tc>
                  <a:txBody>
                    <a:bodyPr/>
                    <a:lstStyle/>
                    <a:p>
                      <a:pPr algn="ctr">
                        <a:lnSpc>
                          <a:spcPts val="1540"/>
                        </a:lnSpc>
                        <a:spcAft>
                          <a:spcPts val="0"/>
                        </a:spcAft>
                      </a:pPr>
                      <a:r>
                        <a:rPr lang="tr-TR" sz="1100" b="1" dirty="0">
                          <a:effectLst/>
                          <a:latin typeface="Calibri"/>
                          <a:ea typeface="+mn-ea"/>
                          <a:cs typeface="Times New Roman"/>
                        </a:rPr>
                        <a:t>102</a:t>
                      </a:r>
                    </a:p>
                  </a:txBody>
                  <a:tcPr marL="68580" marR="68580" marT="9525" marB="0" anchor="ctr"/>
                </a:tc>
                <a:extLst>
                  <a:ext uri="{0D108BD9-81ED-4DB2-BD59-A6C34878D82A}">
                    <a16:rowId xmlns:a16="http://schemas.microsoft.com/office/drawing/2014/main" val="2165473521"/>
                  </a:ext>
                </a:extLst>
              </a:tr>
            </a:tbl>
          </a:graphicData>
        </a:graphic>
      </p:graphicFrame>
      <p:sp>
        <p:nvSpPr>
          <p:cNvPr id="11" name="İçerik Yer Tutucusu 2">
            <a:extLst>
              <a:ext uri="{FF2B5EF4-FFF2-40B4-BE49-F238E27FC236}">
                <a16:creationId xmlns:a16="http://schemas.microsoft.com/office/drawing/2014/main" id="{C261495D-31BF-4FE5-9259-C47FDD0B84EB}"/>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İMAR VE PLANLAMA ÇALIŞMALARI</a:t>
            </a:r>
          </a:p>
        </p:txBody>
      </p:sp>
      <p:cxnSp>
        <p:nvCxnSpPr>
          <p:cNvPr id="7" name="Düz Bağlayıcı 6">
            <a:extLst>
              <a:ext uri="{FF2B5EF4-FFF2-40B4-BE49-F238E27FC236}">
                <a16:creationId xmlns:a16="http://schemas.microsoft.com/office/drawing/2014/main" id="{68571C24-068B-4C27-A3F7-7E88E811CF40}"/>
              </a:ext>
            </a:extLst>
          </p:cNvPr>
          <p:cNvCxnSpPr>
            <a:cxnSpLocks/>
          </p:cNvCxnSpPr>
          <p:nvPr/>
        </p:nvCxnSpPr>
        <p:spPr>
          <a:xfrm>
            <a:off x="273486" y="2852936"/>
            <a:ext cx="40324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Düz Bağlayıcı 11">
            <a:extLst>
              <a:ext uri="{FF2B5EF4-FFF2-40B4-BE49-F238E27FC236}">
                <a16:creationId xmlns:a16="http://schemas.microsoft.com/office/drawing/2014/main" id="{8C1ECBAB-2BA4-4890-8544-6660CD1E30B1}"/>
              </a:ext>
            </a:extLst>
          </p:cNvPr>
          <p:cNvCxnSpPr>
            <a:cxnSpLocks/>
          </p:cNvCxnSpPr>
          <p:nvPr/>
        </p:nvCxnSpPr>
        <p:spPr>
          <a:xfrm>
            <a:off x="273486" y="4725144"/>
            <a:ext cx="4032447"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88682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ETKİ DEĞERLENDİRME ÇALIŞMALARI</a:t>
            </a:r>
          </a:p>
        </p:txBody>
      </p:sp>
      <p:sp>
        <p:nvSpPr>
          <p:cNvPr id="7" name="Metin kutusu 6">
            <a:extLst>
              <a:ext uri="{FF2B5EF4-FFF2-40B4-BE49-F238E27FC236}">
                <a16:creationId xmlns:a16="http://schemas.microsoft.com/office/drawing/2014/main" id="{505632AA-9127-4BA2-90C1-3A6DE018C5F1}"/>
              </a:ext>
            </a:extLst>
          </p:cNvPr>
          <p:cNvSpPr txBox="1"/>
          <p:nvPr/>
        </p:nvSpPr>
        <p:spPr>
          <a:xfrm>
            <a:off x="2123728" y="1452855"/>
            <a:ext cx="6938276" cy="1938992"/>
          </a:xfrm>
          <a:prstGeom prst="rect">
            <a:avLst/>
          </a:prstGeom>
          <a:noFill/>
        </p:spPr>
        <p:txBody>
          <a:bodyPr wrap="square">
            <a:spAutoFit/>
          </a:bodyPr>
          <a:lstStyle/>
          <a:p>
            <a:pPr marL="285750" indent="-285750" algn="just">
              <a:buClr>
                <a:srgbClr val="C71E1E"/>
              </a:buClr>
              <a:buFont typeface="Arial" panose="020B0604020202020204" pitchFamily="34" charset="0"/>
              <a:buChar char="•"/>
            </a:pPr>
            <a:r>
              <a:rPr lang="tr-TR" altLang="tr-TR" sz="2000" dirty="0">
                <a:cs typeface="Times New Roman" pitchFamily="18" charset="0"/>
              </a:rPr>
              <a:t>Kurulması planlanan faaliyetleri </a:t>
            </a:r>
            <a:r>
              <a:rPr lang="tr-TR" sz="2000" dirty="0"/>
              <a:t>ÇED yönetmeliği kapsamında değerlendirmek, </a:t>
            </a:r>
          </a:p>
          <a:p>
            <a:pPr algn="just">
              <a:buClr>
                <a:srgbClr val="C71E1E"/>
              </a:buClr>
            </a:pPr>
            <a:endParaRPr lang="tr-TR" sz="2000" dirty="0"/>
          </a:p>
          <a:p>
            <a:pPr marL="285750" indent="-285750" algn="just">
              <a:buClr>
                <a:srgbClr val="C71E1E"/>
              </a:buClr>
              <a:buFont typeface="Arial" panose="020B0604020202020204" pitchFamily="34" charset="0"/>
              <a:buChar char="•"/>
            </a:pPr>
            <a:r>
              <a:rPr lang="tr-TR" sz="2000" dirty="0"/>
              <a:t>ÇED Yönetmeliği kapsamı dışında değerlendirilen faaliyetleri (muafiyet) Çevrimiçi ÇED süreci yönetim (e-ÇED) sistemi üzerinden kayıt altına almak,</a:t>
            </a:r>
          </a:p>
        </p:txBody>
      </p:sp>
      <p:sp>
        <p:nvSpPr>
          <p:cNvPr id="13" name="Metin kutusu 12">
            <a:extLst>
              <a:ext uri="{FF2B5EF4-FFF2-40B4-BE49-F238E27FC236}">
                <a16:creationId xmlns:a16="http://schemas.microsoft.com/office/drawing/2014/main" id="{9985751A-91DB-44EF-AF20-6C7E75957775}"/>
              </a:ext>
            </a:extLst>
          </p:cNvPr>
          <p:cNvSpPr txBox="1"/>
          <p:nvPr/>
        </p:nvSpPr>
        <p:spPr>
          <a:xfrm>
            <a:off x="251520" y="3532782"/>
            <a:ext cx="8927047" cy="2862322"/>
          </a:xfrm>
          <a:prstGeom prst="rect">
            <a:avLst/>
          </a:prstGeom>
          <a:noFill/>
        </p:spPr>
        <p:txBody>
          <a:bodyPr wrap="square">
            <a:spAutoFit/>
          </a:bodyPr>
          <a:lstStyle/>
          <a:p>
            <a:pPr marL="285750" indent="-285750">
              <a:buClr>
                <a:srgbClr val="C71E1E"/>
              </a:buClr>
              <a:buFont typeface="Arial" panose="020B0604020202020204" pitchFamily="34" charset="0"/>
              <a:buChar char="•"/>
            </a:pPr>
            <a:r>
              <a:rPr lang="tr-TR" sz="2000" dirty="0"/>
              <a:t>ÇED Yönetmeliğinin Ek-2 listesinde yer alan (seçme-eleme kriterlerine tabi olan) projelerini inceleyip değerlendirmek, bu projelerle ilgili olarak “</a:t>
            </a:r>
            <a:r>
              <a:rPr lang="tr-TR" sz="2000" b="1" dirty="0"/>
              <a:t>ÇED Gereklidir</a:t>
            </a:r>
            <a:r>
              <a:rPr lang="tr-TR" sz="2000" dirty="0"/>
              <a:t>” veya “</a:t>
            </a:r>
            <a:r>
              <a:rPr lang="tr-TR" sz="2000" b="1" dirty="0"/>
              <a:t>ÇED Gerekli Değil</a:t>
            </a:r>
            <a:r>
              <a:rPr lang="tr-TR" sz="2000" dirty="0"/>
              <a:t>dir” kararı vererek süreci sonuçlandırmak, </a:t>
            </a:r>
          </a:p>
          <a:p>
            <a:pPr marL="285750" indent="-285750">
              <a:buClr>
                <a:srgbClr val="C71E1E"/>
              </a:buClr>
              <a:buFont typeface="Arial" panose="020B0604020202020204" pitchFamily="34" charset="0"/>
              <a:buChar char="•"/>
            </a:pPr>
            <a:endParaRPr lang="tr-TR" sz="2000" dirty="0"/>
          </a:p>
          <a:p>
            <a:pPr marL="285750" indent="-285750">
              <a:buClr>
                <a:srgbClr val="C71E1E"/>
              </a:buClr>
              <a:buFont typeface="Arial" panose="020B0604020202020204" pitchFamily="34" charset="0"/>
              <a:buChar char="•"/>
            </a:pPr>
            <a:r>
              <a:rPr lang="tr-TR" sz="2000" dirty="0"/>
              <a:t>İlgili kurum ve kuruluşlarla işbirliği yaparak, İlimize ait yıllık Çevre Durum Raporunu hazırlamak, </a:t>
            </a:r>
          </a:p>
          <a:p>
            <a:pPr marL="285750" indent="-285750">
              <a:buClr>
                <a:srgbClr val="C71E1E"/>
              </a:buClr>
              <a:buFont typeface="Arial" panose="020B0604020202020204" pitchFamily="34" charset="0"/>
              <a:buChar char="•"/>
            </a:pPr>
            <a:endParaRPr lang="tr-TR" sz="2000" dirty="0"/>
          </a:p>
          <a:p>
            <a:pPr marL="285750" indent="-285750">
              <a:buClr>
                <a:srgbClr val="C71E1E"/>
              </a:buClr>
              <a:buFont typeface="Arial" panose="020B0604020202020204" pitchFamily="34" charset="0"/>
              <a:buChar char="•"/>
            </a:pPr>
            <a:r>
              <a:rPr lang="tr-TR" sz="2000" dirty="0"/>
              <a:t>Proje sahibinin herhangi bir nedenle değişmesi veya unvanın değişmesi durumunda yeniden değerlendirmek,</a:t>
            </a:r>
          </a:p>
        </p:txBody>
      </p:sp>
      <p:sp>
        <p:nvSpPr>
          <p:cNvPr id="8" name="Altıgen 7">
            <a:extLst>
              <a:ext uri="{FF2B5EF4-FFF2-40B4-BE49-F238E27FC236}">
                <a16:creationId xmlns:a16="http://schemas.microsoft.com/office/drawing/2014/main" id="{2B3B8129-7DC6-4D7F-8FD4-68800CAB3BC2}"/>
              </a:ext>
            </a:extLst>
          </p:cNvPr>
          <p:cNvSpPr/>
          <p:nvPr/>
        </p:nvSpPr>
        <p:spPr>
          <a:xfrm>
            <a:off x="-396552"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280683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835696" y="562657"/>
            <a:ext cx="5832648" cy="54868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MİSYONUMUZ VE VİZYONUMUZ</a:t>
            </a:r>
          </a:p>
        </p:txBody>
      </p:sp>
      <p:sp>
        <p:nvSpPr>
          <p:cNvPr id="10" name="Rectangle 1"/>
          <p:cNvSpPr/>
          <p:nvPr/>
        </p:nvSpPr>
        <p:spPr>
          <a:xfrm>
            <a:off x="5076056" y="1340236"/>
            <a:ext cx="4374231" cy="4154984"/>
          </a:xfrm>
          <a:prstGeom prst="rect">
            <a:avLst/>
          </a:prstGeom>
        </p:spPr>
        <p:txBody>
          <a:bodyPr wrap="square">
            <a:spAutoFit/>
          </a:bodyPr>
          <a:lstStyle/>
          <a:p>
            <a:r>
              <a:rPr lang="tr-TR" sz="2200" b="1" dirty="0">
                <a:solidFill>
                  <a:srgbClr val="C61616"/>
                </a:solidFill>
              </a:rPr>
              <a:t>MİSYONUMUZ</a:t>
            </a:r>
          </a:p>
          <a:p>
            <a:pPr marL="342900" indent="-342900">
              <a:buClr>
                <a:srgbClr val="C61616"/>
              </a:buClr>
              <a:buFont typeface="Arial" panose="020B0604020202020204" pitchFamily="34" charset="0"/>
              <a:buChar char="•"/>
            </a:pPr>
            <a:r>
              <a:rPr lang="tr-TR" sz="2200" dirty="0"/>
              <a:t>Doğal çevreyi korumak, sürdürülebilir şehirler ve yerleşmeler oluşturmak üzere; şehirlerimizin kimliğini canlandıran ve yatay mimariyi esas alan planlama, dönüşüm, güvenli yapılaşma, taşınmaz yönetimi ve konut sektörü ile çevreye yönelik tüm hizmetleri düzenleyici ve denetleyici bir anlayışla yapmak. </a:t>
            </a:r>
          </a:p>
        </p:txBody>
      </p:sp>
      <p:sp>
        <p:nvSpPr>
          <p:cNvPr id="3" name="Metin kutusu 2">
            <a:extLst>
              <a:ext uri="{FF2B5EF4-FFF2-40B4-BE49-F238E27FC236}">
                <a16:creationId xmlns:a16="http://schemas.microsoft.com/office/drawing/2014/main" id="{8900F4DD-6D55-46B0-86A1-221345B8A67B}"/>
              </a:ext>
            </a:extLst>
          </p:cNvPr>
          <p:cNvSpPr txBox="1"/>
          <p:nvPr/>
        </p:nvSpPr>
        <p:spPr>
          <a:xfrm>
            <a:off x="5292080" y="5526584"/>
            <a:ext cx="5254243" cy="1107996"/>
          </a:xfrm>
          <a:prstGeom prst="rect">
            <a:avLst/>
          </a:prstGeom>
          <a:noFill/>
        </p:spPr>
        <p:txBody>
          <a:bodyPr wrap="square" rtlCol="0">
            <a:spAutoFit/>
          </a:bodyPr>
          <a:lstStyle/>
          <a:p>
            <a:pPr>
              <a:spcBef>
                <a:spcPts val="1000"/>
              </a:spcBef>
            </a:pPr>
            <a:r>
              <a:rPr lang="tr-TR" sz="2200" b="1" dirty="0">
                <a:solidFill>
                  <a:srgbClr val="C61616"/>
                </a:solidFill>
              </a:rPr>
              <a:t>VİZYONUMUZ</a:t>
            </a:r>
          </a:p>
          <a:p>
            <a:pPr marL="342900" indent="-342900">
              <a:buClr>
                <a:srgbClr val="C61616"/>
              </a:buClr>
              <a:buFont typeface="Arial" panose="020B0604020202020204" pitchFamily="34" charset="0"/>
              <a:buChar char="•"/>
            </a:pPr>
            <a:r>
              <a:rPr lang="tr-TR" sz="2200" dirty="0"/>
              <a:t>Sürdürülebilir çevre, </a:t>
            </a:r>
          </a:p>
          <a:p>
            <a:pPr>
              <a:buClr>
                <a:srgbClr val="C61616"/>
              </a:buClr>
            </a:pPr>
            <a:r>
              <a:rPr lang="tr-TR" sz="2200" dirty="0"/>
              <a:t>medeniyetimizi yaşatan şehirler</a:t>
            </a:r>
          </a:p>
        </p:txBody>
      </p:sp>
      <p:pic>
        <p:nvPicPr>
          <p:cNvPr id="8" name="Resim 7">
            <a:extLst>
              <a:ext uri="{FF2B5EF4-FFF2-40B4-BE49-F238E27FC236}">
                <a16:creationId xmlns:a16="http://schemas.microsoft.com/office/drawing/2014/main" id="{FA0619F7-EDB2-4F8A-821B-78108692FE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916832"/>
            <a:ext cx="5400600" cy="34848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30606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ETKİ DEĞERLENDİRME ÇALIŞMALARI</a:t>
            </a:r>
          </a:p>
        </p:txBody>
      </p:sp>
      <p:sp>
        <p:nvSpPr>
          <p:cNvPr id="14" name="Metin kutusu 13">
            <a:extLst>
              <a:ext uri="{FF2B5EF4-FFF2-40B4-BE49-F238E27FC236}">
                <a16:creationId xmlns:a16="http://schemas.microsoft.com/office/drawing/2014/main" id="{17BD6874-E927-46DE-AD56-A9001A606099}"/>
              </a:ext>
            </a:extLst>
          </p:cNvPr>
          <p:cNvSpPr txBox="1"/>
          <p:nvPr/>
        </p:nvSpPr>
        <p:spPr>
          <a:xfrm>
            <a:off x="2267744" y="1487994"/>
            <a:ext cx="6646984" cy="1969770"/>
          </a:xfrm>
          <a:prstGeom prst="rect">
            <a:avLst/>
          </a:prstGeom>
          <a:noFill/>
        </p:spPr>
        <p:txBody>
          <a:bodyPr wrap="square">
            <a:spAutoFit/>
          </a:bodyPr>
          <a:lstStyle/>
          <a:p>
            <a:pPr marL="342900" indent="-342900" algn="just" eaLnBrk="1" hangingPunct="1">
              <a:spcAft>
                <a:spcPts val="1000"/>
              </a:spcAft>
              <a:buClr>
                <a:srgbClr val="C00000"/>
              </a:buClr>
              <a:buFont typeface="Arial" panose="020B0604020202020204" pitchFamily="34" charset="0"/>
              <a:buChar char="•"/>
              <a:defRPr/>
            </a:pPr>
            <a:r>
              <a:rPr lang="tr-TR" sz="2000" dirty="0">
                <a:cs typeface="Arial" charset="0"/>
              </a:rPr>
              <a:t>ÇED Yönetmeliğinin Ek-1 listesinde yer alan (çevresel etki değerlendirmesine tabi olan) projelerle ilgili olarak süreç içinde halkın bilgilendirilmesi için gerekli koordinasyonu sağlamak, Halkın Katılımı Toplantısı-HKT yapmak, İl Müdürlüğü görüşünü vermek,</a:t>
            </a:r>
            <a:r>
              <a:rPr lang="tr-TR" altLang="tr-TR" sz="2200" dirty="0">
                <a:cs typeface="Times New Roman" pitchFamily="18" charset="0"/>
              </a:rPr>
              <a:t> </a:t>
            </a:r>
            <a:r>
              <a:rPr lang="tr-TR" altLang="tr-TR" sz="2000" dirty="0">
                <a:cs typeface="Times New Roman" pitchFamily="18" charset="0"/>
              </a:rPr>
              <a:t>konuyla ilgili olarak kamuoyunu bilgilendirmek.</a:t>
            </a:r>
          </a:p>
        </p:txBody>
      </p:sp>
      <p:sp>
        <p:nvSpPr>
          <p:cNvPr id="15" name="Metin kutusu 14">
            <a:extLst>
              <a:ext uri="{FF2B5EF4-FFF2-40B4-BE49-F238E27FC236}">
                <a16:creationId xmlns:a16="http://schemas.microsoft.com/office/drawing/2014/main" id="{CA212DBD-CF69-4396-9B64-79BAC3026D4F}"/>
              </a:ext>
            </a:extLst>
          </p:cNvPr>
          <p:cNvSpPr txBox="1"/>
          <p:nvPr/>
        </p:nvSpPr>
        <p:spPr>
          <a:xfrm>
            <a:off x="219487" y="3527839"/>
            <a:ext cx="8705026" cy="2811026"/>
          </a:xfrm>
          <a:prstGeom prst="rect">
            <a:avLst/>
          </a:prstGeom>
          <a:noFill/>
        </p:spPr>
        <p:txBody>
          <a:bodyPr wrap="square">
            <a:spAutoFit/>
          </a:bodyPr>
          <a:lstStyle/>
          <a:p>
            <a:pPr marL="342900" indent="-342900" algn="just" eaLnBrk="1" hangingPunct="1">
              <a:spcAft>
                <a:spcPts val="1000"/>
              </a:spcAft>
              <a:buClr>
                <a:srgbClr val="C00000"/>
              </a:buClr>
              <a:buFont typeface="Arial" panose="020B0604020202020204" pitchFamily="34" charset="0"/>
              <a:buChar char="•"/>
              <a:defRPr/>
            </a:pPr>
            <a:r>
              <a:rPr lang="tr-TR" sz="2000" dirty="0">
                <a:cs typeface="Arial" charset="0"/>
              </a:rPr>
              <a:t>Diğer görevler kapsamında;</a:t>
            </a:r>
          </a:p>
          <a:p>
            <a:pPr marL="1085850" lvl="1" indent="-342900" algn="just" eaLnBrk="1" hangingPunct="1">
              <a:spcAft>
                <a:spcPts val="1000"/>
              </a:spcAft>
              <a:buClr>
                <a:srgbClr val="C00000"/>
              </a:buClr>
              <a:buFont typeface="Arial" panose="020B0604020202020204" pitchFamily="34" charset="0"/>
              <a:buChar char="•"/>
              <a:defRPr/>
            </a:pPr>
            <a:r>
              <a:rPr lang="tr-TR" sz="2000" dirty="0">
                <a:cs typeface="Arial" charset="0"/>
              </a:rPr>
              <a:t>İl Emniyet Müdürlüğü tarafından düzenlenen Patlayıcı Madde Satın Alma ve Kullanma İzin Belgesi’ne esas </a:t>
            </a:r>
            <a:r>
              <a:rPr lang="tr-TR" sz="2000" b="1" dirty="0">
                <a:cs typeface="Arial" charset="0"/>
              </a:rPr>
              <a:t>ÇED Olumlu/ÇED Gerekli Değildir </a:t>
            </a:r>
            <a:r>
              <a:rPr lang="tr-TR" sz="2000" dirty="0">
                <a:cs typeface="Arial" charset="0"/>
              </a:rPr>
              <a:t>kararı bulunan ve Geçici Faaliyet Belgesi/Çevre İzni bulunan işletmeler için «Patlayıcı </a:t>
            </a:r>
            <a:r>
              <a:rPr lang="tr-TR" sz="2000" dirty="0" err="1">
                <a:cs typeface="Arial" charset="0"/>
              </a:rPr>
              <a:t>Paterni</a:t>
            </a:r>
            <a:r>
              <a:rPr lang="tr-TR" sz="2000" dirty="0">
                <a:cs typeface="Arial" charset="0"/>
              </a:rPr>
              <a:t>» bildirmek,</a:t>
            </a:r>
          </a:p>
          <a:p>
            <a:pPr marL="1085850" lvl="1" indent="-342900" algn="just" eaLnBrk="1" hangingPunct="1">
              <a:spcAft>
                <a:spcPts val="1000"/>
              </a:spcAft>
              <a:buClr>
                <a:srgbClr val="C00000"/>
              </a:buClr>
              <a:buFont typeface="Arial" panose="020B0604020202020204" pitchFamily="34" charset="0"/>
              <a:buChar char="•"/>
              <a:defRPr/>
            </a:pPr>
            <a:r>
              <a:rPr lang="tr-TR" sz="2000" b="1" dirty="0">
                <a:cs typeface="Arial" charset="0"/>
              </a:rPr>
              <a:t>ÇED Olumlu/ÇED Gerekli Değildir/Muafiyet </a:t>
            </a:r>
            <a:r>
              <a:rPr lang="tr-TR" sz="2000" dirty="0">
                <a:cs typeface="Arial" charset="0"/>
              </a:rPr>
              <a:t>kararı verilen faaliyetler ile Mevzuat açısından  sakıncalı bulunularak ÇED süreci sonlandırılan projeler için mahkeme süreçlerine ilişkin iş/işlemleri yürütmek,</a:t>
            </a:r>
          </a:p>
        </p:txBody>
      </p:sp>
      <p:sp>
        <p:nvSpPr>
          <p:cNvPr id="7" name="Altıgen 6">
            <a:extLst>
              <a:ext uri="{FF2B5EF4-FFF2-40B4-BE49-F238E27FC236}">
                <a16:creationId xmlns:a16="http://schemas.microsoft.com/office/drawing/2014/main" id="{3F01D043-B6E2-4D89-BD8C-4EDCF13594AB}"/>
              </a:ext>
            </a:extLst>
          </p:cNvPr>
          <p:cNvSpPr/>
          <p:nvPr/>
        </p:nvSpPr>
        <p:spPr>
          <a:xfrm>
            <a:off x="-396552"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414150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D6207B8-EDBB-4031-8878-7CD7B8D6C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5013176"/>
            <a:ext cx="3794567" cy="1520874"/>
          </a:xfrm>
          <a:prstGeom prst="ellipse">
            <a:avLst/>
          </a:prstGeom>
          <a:ln>
            <a:noFill/>
          </a:ln>
          <a:effectLst>
            <a:softEdge rad="112500"/>
          </a:effectLst>
        </p:spPr>
      </p:pic>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ETKİ DEĞERLENDİRME ÇALIŞMALARI</a:t>
            </a:r>
          </a:p>
        </p:txBody>
      </p:sp>
      <p:graphicFrame>
        <p:nvGraphicFramePr>
          <p:cNvPr id="5" name="Tablo 4">
            <a:extLst>
              <a:ext uri="{FF2B5EF4-FFF2-40B4-BE49-F238E27FC236}">
                <a16:creationId xmlns:a16="http://schemas.microsoft.com/office/drawing/2014/main" id="{FE988D1A-8FBC-47B1-929B-D02210B669E7}"/>
              </a:ext>
            </a:extLst>
          </p:cNvPr>
          <p:cNvGraphicFramePr>
            <a:graphicFrameLocks noGrp="1"/>
          </p:cNvGraphicFramePr>
          <p:nvPr>
            <p:extLst>
              <p:ext uri="{D42A27DB-BD31-4B8C-83A1-F6EECF244321}">
                <p14:modId xmlns:p14="http://schemas.microsoft.com/office/powerpoint/2010/main" val="191281467"/>
              </p:ext>
            </p:extLst>
          </p:nvPr>
        </p:nvGraphicFramePr>
        <p:xfrm>
          <a:off x="2847002" y="1484784"/>
          <a:ext cx="6135742" cy="4840908"/>
        </p:xfrm>
        <a:graphic>
          <a:graphicData uri="http://schemas.openxmlformats.org/drawingml/2006/table">
            <a:tbl>
              <a:tblPr firstRow="1" bandRow="1">
                <a:tableStyleId>{21E4AEA4-8DFA-4A89-87EB-49C32662AFE0}</a:tableStyleId>
              </a:tblPr>
              <a:tblGrid>
                <a:gridCol w="5415662">
                  <a:extLst>
                    <a:ext uri="{9D8B030D-6E8A-4147-A177-3AD203B41FA5}">
                      <a16:colId xmlns:a16="http://schemas.microsoft.com/office/drawing/2014/main" val="2348215544"/>
                    </a:ext>
                  </a:extLst>
                </a:gridCol>
                <a:gridCol w="720080">
                  <a:extLst>
                    <a:ext uri="{9D8B030D-6E8A-4147-A177-3AD203B41FA5}">
                      <a16:colId xmlns:a16="http://schemas.microsoft.com/office/drawing/2014/main" val="2040680317"/>
                    </a:ext>
                  </a:extLst>
                </a:gridCol>
              </a:tblGrid>
              <a:tr h="71188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u="none" strike="noStrike" kern="1200" cap="none" normalizeH="0" baseline="0" dirty="0">
                          <a:ln>
                            <a:noFill/>
                          </a:ln>
                          <a:solidFill>
                            <a:schemeClr val="bg1"/>
                          </a:solidFill>
                          <a:effectLst>
                            <a:outerShdw blurRad="38100" dist="38100" dir="2700000" algn="tl">
                              <a:srgbClr val="000000">
                                <a:alpha val="43137"/>
                              </a:srgbClr>
                            </a:outerShdw>
                          </a:effectLst>
                          <a:latin typeface="+mn-lt"/>
                          <a:ea typeface="+mn-ea"/>
                          <a:cs typeface="+mn-cs"/>
                        </a:rPr>
                        <a:t>ÇED YÖNETMELİĞİ KAPSAMINDA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u="none" strike="noStrike" kern="1200" cap="none" normalizeH="0" baseline="0" dirty="0">
                          <a:ln>
                            <a:noFill/>
                          </a:ln>
                          <a:solidFill>
                            <a:schemeClr val="bg1"/>
                          </a:solidFill>
                          <a:effectLst>
                            <a:outerShdw blurRad="38100" dist="38100" dir="2700000" algn="tl">
                              <a:srgbClr val="000000">
                                <a:alpha val="43137"/>
                              </a:srgbClr>
                            </a:outerShdw>
                          </a:effectLst>
                          <a:latin typeface="+mn-lt"/>
                          <a:ea typeface="+mn-ea"/>
                          <a:cs typeface="+mn-cs"/>
                        </a:rPr>
                        <a:t>YAPILAN İŞLEMLER</a:t>
                      </a:r>
                    </a:p>
                  </a:txBody>
                  <a:tcPr marL="9525" marR="9525" marT="9525" marB="0" anchor="ctr"/>
                </a:tc>
                <a:tc hMerge="1">
                  <a:txBody>
                    <a:bodyPr/>
                    <a:lstStyle/>
                    <a:p>
                      <a:pPr algn="ctr">
                        <a:lnSpc>
                          <a:spcPct val="115000"/>
                        </a:lnSpc>
                        <a:spcAft>
                          <a:spcPts val="1000"/>
                        </a:spcAft>
                      </a:pPr>
                      <a:r>
                        <a:rPr lang="tr-TR" sz="1800" b="0" dirty="0">
                          <a:solidFill>
                            <a:srgbClr val="FFFFFF"/>
                          </a:solidFill>
                          <a:effectLst/>
                          <a:latin typeface="+mn-lt"/>
                          <a:ea typeface="Times New Roman"/>
                          <a:cs typeface="Times New Roman"/>
                        </a:rPr>
                        <a:t>SAYISI</a:t>
                      </a:r>
                      <a:endParaRPr lang="tr-TR" sz="2400" b="0" dirty="0">
                        <a:effectLst/>
                        <a:latin typeface="+mn-lt"/>
                        <a:ea typeface="Times New Roman"/>
                        <a:cs typeface="Times New Roman"/>
                      </a:endParaRPr>
                    </a:p>
                  </a:txBody>
                  <a:tcPr marL="9525" marR="9525" marT="9525" marB="0" anchor="ctr"/>
                </a:tc>
                <a:extLst>
                  <a:ext uri="{0D108BD9-81ED-4DB2-BD59-A6C34878D82A}">
                    <a16:rowId xmlns:a16="http://schemas.microsoft.com/office/drawing/2014/main" val="2832784803"/>
                  </a:ext>
                </a:extLst>
              </a:tr>
              <a:tr h="512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u="none" strike="noStrike" cap="none" normalizeH="0" baseline="0" dirty="0">
                          <a:ln>
                            <a:noFill/>
                          </a:ln>
                          <a:solidFill>
                            <a:schemeClr val="tx1"/>
                          </a:solidFill>
                          <a:effectLst/>
                        </a:rPr>
                        <a:t>ÇED Yönetmeliği Kapsamı Dışında </a:t>
                      </a:r>
                      <a:r>
                        <a:rPr kumimoji="0" lang="tr-TR" sz="1600" b="0" u="none" strike="noStrike" cap="none" normalizeH="0" baseline="0" dirty="0" smtClean="0">
                          <a:ln>
                            <a:noFill/>
                          </a:ln>
                          <a:solidFill>
                            <a:schemeClr val="tx1"/>
                          </a:solidFill>
                          <a:effectLst/>
                        </a:rPr>
                        <a:t>Değerlendirilen </a:t>
                      </a:r>
                      <a:r>
                        <a:rPr kumimoji="0" lang="tr-TR" sz="1600" b="0" u="none" strike="noStrike" cap="none" normalizeH="0" baseline="0" dirty="0">
                          <a:ln>
                            <a:noFill/>
                          </a:ln>
                          <a:solidFill>
                            <a:schemeClr val="tx1"/>
                          </a:solidFill>
                          <a:effectLst/>
                        </a:rPr>
                        <a:t>(Muafiyet) Proje Sayısı</a:t>
                      </a:r>
                      <a:endParaRPr lang="tr-TR" sz="1600" b="0" dirty="0">
                        <a:effectLst>
                          <a:outerShdw blurRad="38100" dist="38100" dir="2700000" algn="tl">
                            <a:srgbClr val="000000">
                              <a:alpha val="43137"/>
                            </a:srgbClr>
                          </a:outerShdw>
                        </a:effectLst>
                      </a:endParaRPr>
                    </a:p>
                  </a:txBody>
                  <a:tcPr marL="91449" marR="91449" marT="45728" marB="45728"/>
                </a:tc>
                <a:tc>
                  <a:txBody>
                    <a:bodyPr/>
                    <a:lstStyle/>
                    <a:p>
                      <a:pPr algn="ctr"/>
                      <a:r>
                        <a:rPr lang="tr-TR" sz="1600" b="1" dirty="0"/>
                        <a:t>922</a:t>
                      </a:r>
                    </a:p>
                  </a:txBody>
                  <a:tcPr marL="91449" marR="91449" marT="45728" marB="45728" anchor="ctr"/>
                </a:tc>
                <a:extLst>
                  <a:ext uri="{0D108BD9-81ED-4DB2-BD59-A6C34878D82A}">
                    <a16:rowId xmlns:a16="http://schemas.microsoft.com/office/drawing/2014/main" val="3154359701"/>
                  </a:ext>
                </a:extLst>
              </a:tr>
              <a:tr h="282106">
                <a:tc>
                  <a:txBody>
                    <a:bodyPr/>
                    <a:lstStyle/>
                    <a:p>
                      <a:r>
                        <a:rPr lang="tr-TR" sz="1600" b="1" dirty="0"/>
                        <a:t>ÇED</a:t>
                      </a:r>
                      <a:r>
                        <a:rPr lang="tr-TR" sz="1600" b="1" baseline="0" dirty="0"/>
                        <a:t> Gerekli Değildir </a:t>
                      </a:r>
                      <a:r>
                        <a:rPr lang="tr-TR" sz="1600" b="0" baseline="0" dirty="0"/>
                        <a:t>Kararı Verilen Proje Sayısı</a:t>
                      </a:r>
                      <a:endParaRPr lang="tr-TR" sz="1600" b="0" dirty="0"/>
                    </a:p>
                  </a:txBody>
                  <a:tcPr marL="91449" marR="91449" marT="45728" marB="45728"/>
                </a:tc>
                <a:tc>
                  <a:txBody>
                    <a:bodyPr/>
                    <a:lstStyle/>
                    <a:p>
                      <a:pPr algn="ctr"/>
                      <a:r>
                        <a:rPr lang="tr-TR" sz="1600" b="1" kern="1200" dirty="0">
                          <a:solidFill>
                            <a:schemeClr val="dk1"/>
                          </a:solidFill>
                          <a:latin typeface="+mn-lt"/>
                          <a:ea typeface="+mn-ea"/>
                          <a:cs typeface="+mn-cs"/>
                        </a:rPr>
                        <a:t>124</a:t>
                      </a:r>
                    </a:p>
                  </a:txBody>
                  <a:tcPr marL="91449" marR="91449" marT="45728" marB="45728" anchor="ctr"/>
                </a:tc>
                <a:extLst>
                  <a:ext uri="{0D108BD9-81ED-4DB2-BD59-A6C34878D82A}">
                    <a16:rowId xmlns:a16="http://schemas.microsoft.com/office/drawing/2014/main" val="1633548954"/>
                  </a:ext>
                </a:extLst>
              </a:tr>
              <a:tr h="306850">
                <a:tc>
                  <a:txBody>
                    <a:bodyPr/>
                    <a:lstStyle/>
                    <a:p>
                      <a:r>
                        <a:rPr lang="tr-TR" sz="1600" b="1" dirty="0"/>
                        <a:t>ÇED</a:t>
                      </a:r>
                      <a:r>
                        <a:rPr lang="tr-TR" sz="1600" b="1" baseline="0" dirty="0"/>
                        <a:t> Gereklidir </a:t>
                      </a:r>
                      <a:r>
                        <a:rPr lang="tr-TR" sz="1600" b="0" baseline="0" dirty="0"/>
                        <a:t>Kararı Verilen Proje Sayısı</a:t>
                      </a:r>
                      <a:endParaRPr lang="tr-TR" sz="1600" b="0" dirty="0"/>
                    </a:p>
                  </a:txBody>
                  <a:tcPr marL="91449" marR="91449" marT="45728" marB="45728"/>
                </a:tc>
                <a:tc>
                  <a:txBody>
                    <a:bodyPr/>
                    <a:lstStyle/>
                    <a:p>
                      <a:pPr algn="ctr"/>
                      <a:r>
                        <a:rPr lang="tr-TR" sz="1600" b="1" kern="1200" dirty="0">
                          <a:solidFill>
                            <a:schemeClr val="dk1"/>
                          </a:solidFill>
                          <a:latin typeface="+mn-lt"/>
                          <a:ea typeface="+mn-ea"/>
                          <a:cs typeface="+mn-cs"/>
                        </a:rPr>
                        <a:t>3</a:t>
                      </a:r>
                    </a:p>
                  </a:txBody>
                  <a:tcPr marL="91449" marR="91449" marT="45728" marB="45728" anchor="ctr"/>
                </a:tc>
                <a:extLst>
                  <a:ext uri="{0D108BD9-81ED-4DB2-BD59-A6C34878D82A}">
                    <a16:rowId xmlns:a16="http://schemas.microsoft.com/office/drawing/2014/main" val="3942358070"/>
                  </a:ext>
                </a:extLst>
              </a:tr>
              <a:tr h="763642">
                <a:tc>
                  <a:txBody>
                    <a:bodyPr/>
                    <a:lstStyle/>
                    <a:p>
                      <a:r>
                        <a:rPr lang="tr-TR" sz="1600" b="0" dirty="0"/>
                        <a:t>Bakanlığımız</a:t>
                      </a:r>
                      <a:r>
                        <a:rPr lang="tr-TR" sz="1600" b="0" baseline="0" dirty="0"/>
                        <a:t> Tarafından Yürütülen Projelere İlişkin Olarak Yapılan;</a:t>
                      </a:r>
                    </a:p>
                    <a:p>
                      <a:r>
                        <a:rPr lang="tr-TR" sz="1600" b="0" baseline="0" dirty="0"/>
                        <a:t>Halkın Katılımı Toplantısı (HKT) </a:t>
                      </a:r>
                      <a:r>
                        <a:rPr lang="tr-TR" sz="1600" b="0" baseline="0" dirty="0" smtClean="0"/>
                        <a:t>Yapma/ Görüş </a:t>
                      </a:r>
                      <a:r>
                        <a:rPr lang="tr-TR" sz="1600" b="0" baseline="0" dirty="0"/>
                        <a:t>Verme </a:t>
                      </a:r>
                      <a:r>
                        <a:rPr lang="tr-TR" sz="1600" b="0" baseline="0" dirty="0" smtClean="0"/>
                        <a:t>ve İnceleme </a:t>
                      </a:r>
                      <a:r>
                        <a:rPr lang="tr-TR" sz="1600" b="0" baseline="0" dirty="0"/>
                        <a:t>Değerlendirme Komisyonu (İDK) Görüş Verme</a:t>
                      </a:r>
                      <a:endParaRPr lang="tr-TR" sz="1600" b="0" dirty="0"/>
                    </a:p>
                  </a:txBody>
                  <a:tcPr marL="91449" marR="91449" marT="45728" marB="45728"/>
                </a:tc>
                <a:tc>
                  <a:txBody>
                    <a:bodyPr/>
                    <a:lstStyle/>
                    <a:p>
                      <a:pPr algn="ctr"/>
                      <a:r>
                        <a:rPr lang="tr-TR" sz="1600" b="1" kern="1200" dirty="0">
                          <a:solidFill>
                            <a:schemeClr val="dk1"/>
                          </a:solidFill>
                          <a:latin typeface="+mn-lt"/>
                          <a:ea typeface="+mn-ea"/>
                          <a:cs typeface="+mn-cs"/>
                        </a:rPr>
                        <a:t>  45</a:t>
                      </a:r>
                    </a:p>
                  </a:txBody>
                  <a:tcPr marL="91449" marR="91449" marT="45728" marB="45728" anchor="ctr"/>
                </a:tc>
                <a:extLst>
                  <a:ext uri="{0D108BD9-81ED-4DB2-BD59-A6C34878D82A}">
                    <a16:rowId xmlns:a16="http://schemas.microsoft.com/office/drawing/2014/main" val="3686957510"/>
                  </a:ext>
                </a:extLst>
              </a:tr>
              <a:tr h="466818">
                <a:tc>
                  <a:txBody>
                    <a:bodyPr/>
                    <a:lstStyle/>
                    <a:p>
                      <a:r>
                        <a:rPr lang="tr-TR" sz="1600" b="0" dirty="0">
                          <a:effectLst/>
                        </a:rPr>
                        <a:t>Mevzuat</a:t>
                      </a:r>
                      <a:r>
                        <a:rPr lang="tr-TR" sz="1600" b="0" baseline="0" dirty="0">
                          <a:effectLst/>
                        </a:rPr>
                        <a:t> Açısından </a:t>
                      </a:r>
                      <a:r>
                        <a:rPr lang="tr-TR" sz="1600" b="0" baseline="0" dirty="0" smtClean="0">
                          <a:effectLst/>
                        </a:rPr>
                        <a:t>Uygun Görülmeyen İade </a:t>
                      </a:r>
                      <a:r>
                        <a:rPr lang="tr-TR" sz="1600" b="0" baseline="0" dirty="0">
                          <a:effectLst/>
                        </a:rPr>
                        <a:t>Edilen Proje Sayısı</a:t>
                      </a:r>
                      <a:endParaRPr lang="tr-TR" sz="1600" b="0" dirty="0">
                        <a:effectLst/>
                      </a:endParaRPr>
                    </a:p>
                  </a:txBody>
                  <a:tcPr marL="91445" marR="91445" marT="45722" marB="45722"/>
                </a:tc>
                <a:tc>
                  <a:txBody>
                    <a:bodyPr/>
                    <a:lstStyle/>
                    <a:p>
                      <a:pPr algn="ctr"/>
                      <a:r>
                        <a:rPr lang="tr-TR" sz="1600" b="1" dirty="0">
                          <a:effectLst/>
                        </a:rPr>
                        <a:t>19</a:t>
                      </a:r>
                    </a:p>
                  </a:txBody>
                  <a:tcPr marL="91445" marR="91445" marT="45722" marB="45722" anchor="ctr"/>
                </a:tc>
                <a:extLst>
                  <a:ext uri="{0D108BD9-81ED-4DB2-BD59-A6C34878D82A}">
                    <a16:rowId xmlns:a16="http://schemas.microsoft.com/office/drawing/2014/main" val="3807256111"/>
                  </a:ext>
                </a:extLst>
              </a:tr>
              <a:tr h="288032">
                <a:tc>
                  <a:txBody>
                    <a:bodyPr/>
                    <a:lstStyle/>
                    <a:p>
                      <a:r>
                        <a:rPr lang="tr-TR" sz="1600" b="0" dirty="0">
                          <a:effectLst/>
                        </a:rPr>
                        <a:t>Proje Sahibi/Unvan</a:t>
                      </a:r>
                      <a:r>
                        <a:rPr lang="tr-TR" sz="1600" b="0" baseline="0" dirty="0">
                          <a:effectLst/>
                        </a:rPr>
                        <a:t> Değişikliği Yapılan Proje Sayısı</a:t>
                      </a:r>
                      <a:endParaRPr lang="tr-TR" sz="1600" b="0" dirty="0">
                        <a:effectLst/>
                      </a:endParaRPr>
                    </a:p>
                  </a:txBody>
                  <a:tcPr marL="91428" marR="91428"/>
                </a:tc>
                <a:tc>
                  <a:txBody>
                    <a:bodyPr/>
                    <a:lstStyle/>
                    <a:p>
                      <a:pPr algn="ctr"/>
                      <a:r>
                        <a:rPr lang="tr-TR" sz="1600" b="1" dirty="0">
                          <a:effectLst/>
                        </a:rPr>
                        <a:t>31</a:t>
                      </a:r>
                    </a:p>
                  </a:txBody>
                  <a:tcPr marL="91428" marR="91428" anchor="ctr"/>
                </a:tc>
                <a:extLst>
                  <a:ext uri="{0D108BD9-81ED-4DB2-BD59-A6C34878D82A}">
                    <a16:rowId xmlns:a16="http://schemas.microsoft.com/office/drawing/2014/main" val="3205935665"/>
                  </a:ext>
                </a:extLst>
              </a:tr>
              <a:tr h="312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u="none" strike="noStrike" cap="none" normalizeH="0" baseline="0" dirty="0">
                          <a:ln>
                            <a:noFill/>
                          </a:ln>
                          <a:solidFill>
                            <a:schemeClr val="tx1"/>
                          </a:solidFill>
                          <a:effectLst/>
                        </a:rPr>
                        <a:t>İl Emniyet Müdürlüğü İle Ortak Yapılan İşlem Sayısı</a:t>
                      </a:r>
                      <a:endParaRPr lang="tr-TR" sz="1600" b="0" dirty="0">
                        <a:effectLst/>
                      </a:endParaRPr>
                    </a:p>
                  </a:txBody>
                  <a:tcPr marL="91428" marR="91428"/>
                </a:tc>
                <a:tc>
                  <a:txBody>
                    <a:bodyPr/>
                    <a:lstStyle/>
                    <a:p>
                      <a:pPr algn="ctr"/>
                      <a:r>
                        <a:rPr lang="tr-TR" sz="1600" b="1" dirty="0">
                          <a:effectLst/>
                        </a:rPr>
                        <a:t>63</a:t>
                      </a:r>
                    </a:p>
                  </a:txBody>
                  <a:tcPr marL="91428" marR="91428" anchor="ctr"/>
                </a:tc>
                <a:extLst>
                  <a:ext uri="{0D108BD9-81ED-4DB2-BD59-A6C34878D82A}">
                    <a16:rowId xmlns:a16="http://schemas.microsoft.com/office/drawing/2014/main" val="114572974"/>
                  </a:ext>
                </a:extLst>
              </a:tr>
              <a:tr h="337552">
                <a:tc>
                  <a:txBody>
                    <a:bodyPr/>
                    <a:lstStyle/>
                    <a:p>
                      <a:r>
                        <a:rPr lang="tr-TR" sz="1600" b="0" baseline="0" dirty="0">
                          <a:effectLst/>
                        </a:rPr>
                        <a:t>Mahkeme Evrak Sayısı</a:t>
                      </a:r>
                      <a:endParaRPr lang="tr-TR" sz="1600" b="0" dirty="0">
                        <a:effectLst/>
                      </a:endParaRPr>
                    </a:p>
                  </a:txBody>
                  <a:tcPr marL="91428" marR="91428"/>
                </a:tc>
                <a:tc>
                  <a:txBody>
                    <a:bodyPr/>
                    <a:lstStyle/>
                    <a:p>
                      <a:pPr algn="ctr"/>
                      <a:r>
                        <a:rPr lang="tr-TR" sz="1600" b="1" dirty="0">
                          <a:effectLst/>
                        </a:rPr>
                        <a:t>79</a:t>
                      </a:r>
                    </a:p>
                  </a:txBody>
                  <a:tcPr marL="91428" marR="91428" anchor="ctr"/>
                </a:tc>
                <a:extLst>
                  <a:ext uri="{0D108BD9-81ED-4DB2-BD59-A6C34878D82A}">
                    <a16:rowId xmlns:a16="http://schemas.microsoft.com/office/drawing/2014/main" val="1348695257"/>
                  </a:ext>
                </a:extLst>
              </a:tr>
              <a:tr h="337552">
                <a:tc>
                  <a:txBody>
                    <a:bodyPr/>
                    <a:lstStyle/>
                    <a:p>
                      <a:r>
                        <a:rPr lang="tr-TR" sz="1600" b="0" dirty="0">
                          <a:effectLst/>
                        </a:rPr>
                        <a:t>TOPLAM</a:t>
                      </a:r>
                    </a:p>
                  </a:txBody>
                  <a:tcPr marL="91428" marR="91428"/>
                </a:tc>
                <a:tc>
                  <a:txBody>
                    <a:bodyPr/>
                    <a:lstStyle/>
                    <a:p>
                      <a:pPr algn="ctr"/>
                      <a:r>
                        <a:rPr lang="tr-TR" sz="1600" b="1" dirty="0">
                          <a:effectLst/>
                        </a:rPr>
                        <a:t>1002</a:t>
                      </a:r>
                    </a:p>
                  </a:txBody>
                  <a:tcPr marL="91428" marR="91428" anchor="ctr"/>
                </a:tc>
                <a:extLst>
                  <a:ext uri="{0D108BD9-81ED-4DB2-BD59-A6C34878D82A}">
                    <a16:rowId xmlns:a16="http://schemas.microsoft.com/office/drawing/2014/main" val="3904230835"/>
                  </a:ext>
                </a:extLst>
              </a:tr>
            </a:tbl>
          </a:graphicData>
        </a:graphic>
      </p:graphicFrame>
      <p:pic>
        <p:nvPicPr>
          <p:cNvPr id="6" name="Resim 5">
            <a:extLst>
              <a:ext uri="{FF2B5EF4-FFF2-40B4-BE49-F238E27FC236}">
                <a16:creationId xmlns:a16="http://schemas.microsoft.com/office/drawing/2014/main" id="{CF8FF9FF-24C2-49A8-981D-9CEB03501DA9}"/>
              </a:ext>
            </a:extLst>
          </p:cNvPr>
          <p:cNvPicPr>
            <a:picLocks noChangeAspect="1"/>
          </p:cNvPicPr>
          <p:nvPr/>
        </p:nvPicPr>
        <p:blipFill rotWithShape="1">
          <a:blip r:embed="rId4">
            <a:extLst>
              <a:ext uri="{28A0092B-C50C-407E-A947-70E740481C1C}">
                <a14:useLocalDpi xmlns:a14="http://schemas.microsoft.com/office/drawing/2010/main" val="0"/>
              </a:ext>
            </a:extLst>
          </a:blip>
          <a:srcRect t="4264" r="1536" b="6296"/>
          <a:stretch/>
        </p:blipFill>
        <p:spPr>
          <a:xfrm>
            <a:off x="113718" y="1484784"/>
            <a:ext cx="2730090" cy="2515764"/>
          </a:xfrm>
          <a:prstGeom prst="ellipse">
            <a:avLst/>
          </a:prstGeom>
          <a:ln>
            <a:noFill/>
          </a:ln>
          <a:effectLst>
            <a:softEdge rad="112500"/>
          </a:effectLst>
        </p:spPr>
      </p:pic>
    </p:spTree>
    <p:extLst>
      <p:ext uri="{BB962C8B-B14F-4D97-AF65-F5344CB8AC3E}">
        <p14:creationId xmlns:p14="http://schemas.microsoft.com/office/powerpoint/2010/main" val="2776703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ETKİ DEĞERLENDİRME ÇALIŞMALARI</a:t>
            </a:r>
          </a:p>
        </p:txBody>
      </p:sp>
      <p:graphicFrame>
        <p:nvGraphicFramePr>
          <p:cNvPr id="8" name="Tablo 7">
            <a:extLst>
              <a:ext uri="{FF2B5EF4-FFF2-40B4-BE49-F238E27FC236}">
                <a16:creationId xmlns:a16="http://schemas.microsoft.com/office/drawing/2014/main" id="{CA3998D3-04E9-436E-B75F-CA6A36AF2C98}"/>
              </a:ext>
            </a:extLst>
          </p:cNvPr>
          <p:cNvGraphicFramePr>
            <a:graphicFrameLocks noGrp="1"/>
          </p:cNvGraphicFramePr>
          <p:nvPr>
            <p:extLst>
              <p:ext uri="{D42A27DB-BD31-4B8C-83A1-F6EECF244321}">
                <p14:modId xmlns:p14="http://schemas.microsoft.com/office/powerpoint/2010/main" val="1519203505"/>
              </p:ext>
            </p:extLst>
          </p:nvPr>
        </p:nvGraphicFramePr>
        <p:xfrm>
          <a:off x="1691680" y="1621480"/>
          <a:ext cx="5976664" cy="2083332"/>
        </p:xfrm>
        <a:graphic>
          <a:graphicData uri="http://schemas.openxmlformats.org/drawingml/2006/table">
            <a:tbl>
              <a:tblPr firstRow="1" bandRow="1">
                <a:tableStyleId>{21E4AEA4-8DFA-4A89-87EB-49C32662AFE0}</a:tableStyleId>
              </a:tblPr>
              <a:tblGrid>
                <a:gridCol w="4536504">
                  <a:extLst>
                    <a:ext uri="{9D8B030D-6E8A-4147-A177-3AD203B41FA5}">
                      <a16:colId xmlns:a16="http://schemas.microsoft.com/office/drawing/2014/main" val="2348215544"/>
                    </a:ext>
                  </a:extLst>
                </a:gridCol>
                <a:gridCol w="1440160">
                  <a:extLst>
                    <a:ext uri="{9D8B030D-6E8A-4147-A177-3AD203B41FA5}">
                      <a16:colId xmlns:a16="http://schemas.microsoft.com/office/drawing/2014/main" val="2040680317"/>
                    </a:ext>
                  </a:extLst>
                </a:gridCol>
              </a:tblGrid>
              <a:tr h="65737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u="none" strike="noStrike" cap="none" normalizeH="0" baseline="0" dirty="0">
                          <a:ln>
                            <a:noFill/>
                          </a:ln>
                          <a:solidFill>
                            <a:schemeClr val="bg1"/>
                          </a:solidFill>
                          <a:effectLst>
                            <a:outerShdw blurRad="38100" dist="38100" dir="2700000" algn="tl">
                              <a:srgbClr val="000000">
                                <a:alpha val="43137"/>
                              </a:srgbClr>
                            </a:outerShdw>
                          </a:effectLst>
                        </a:rPr>
                        <a:t>ÇED YÖNETMELİĞİ KAPSAMINDA YAPILAN İŞLEMLER</a:t>
                      </a:r>
                      <a:endParaRPr kumimoji="0" lang="tr-TR" sz="2000" b="1" i="0" u="none" strike="noStrike" cap="none" normalizeH="0" baseline="0" dirty="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tc>
                <a:tc hMerge="1">
                  <a:txBody>
                    <a:bodyPr/>
                    <a:lstStyle/>
                    <a:p>
                      <a:pPr algn="ctr">
                        <a:lnSpc>
                          <a:spcPct val="115000"/>
                        </a:lnSpc>
                        <a:spcAft>
                          <a:spcPts val="1000"/>
                        </a:spcAft>
                      </a:pPr>
                      <a:r>
                        <a:rPr lang="tr-TR" sz="1800" b="0" dirty="0">
                          <a:solidFill>
                            <a:srgbClr val="FFFFFF"/>
                          </a:solidFill>
                          <a:effectLst/>
                          <a:latin typeface="+mn-lt"/>
                          <a:ea typeface="Times New Roman"/>
                          <a:cs typeface="Times New Roman"/>
                        </a:rPr>
                        <a:t>SAYISI</a:t>
                      </a:r>
                      <a:endParaRPr lang="tr-TR" sz="2400" b="0" dirty="0">
                        <a:effectLst/>
                        <a:latin typeface="+mn-lt"/>
                        <a:ea typeface="Times New Roman"/>
                        <a:cs typeface="Times New Roman"/>
                      </a:endParaRPr>
                    </a:p>
                  </a:txBody>
                  <a:tcPr marL="9525" marR="9525" marT="9525" marB="0" anchor="ctr"/>
                </a:tc>
                <a:extLst>
                  <a:ext uri="{0D108BD9-81ED-4DB2-BD59-A6C34878D82A}">
                    <a16:rowId xmlns:a16="http://schemas.microsoft.com/office/drawing/2014/main" val="2832784803"/>
                  </a:ext>
                </a:extLst>
              </a:tr>
              <a:tr h="489473">
                <a:tc>
                  <a:txBody>
                    <a:bodyPr/>
                    <a:lstStyle/>
                    <a:p>
                      <a:r>
                        <a:rPr kumimoji="0" lang="tr-TR" sz="1800" b="0" i="0" u="none" strike="noStrike" kern="1200" cap="none" spc="0" normalizeH="0" baseline="0" noProof="0" dirty="0">
                          <a:ln>
                            <a:noFill/>
                          </a:ln>
                          <a:solidFill>
                            <a:prstClr val="black"/>
                          </a:solidFill>
                          <a:effectLst/>
                          <a:uLnTx/>
                          <a:uFillTx/>
                          <a:latin typeface="+mn-lt"/>
                          <a:ea typeface="+mn-ea"/>
                          <a:cs typeface="+mn-cs"/>
                        </a:rPr>
                        <a:t>ARAZİ/YERİNDE İNCELEME SAYISI</a:t>
                      </a:r>
                      <a:endParaRPr lang="tr-TR" sz="1800" b="0" dirty="0">
                        <a:effectLst/>
                      </a:endParaRPr>
                    </a:p>
                  </a:txBody>
                  <a:tcPr marL="91458" marR="91458" marT="45407" marB="45407" anchor="ctr"/>
                </a:tc>
                <a:tc>
                  <a:txBody>
                    <a:bodyPr/>
                    <a:lstStyle/>
                    <a:p>
                      <a:pPr algn="ctr"/>
                      <a:r>
                        <a:rPr lang="tr-TR" sz="1800" b="1" dirty="0">
                          <a:solidFill>
                            <a:schemeClr val="tx1"/>
                          </a:solidFill>
                          <a:effectLst/>
                        </a:rPr>
                        <a:t>139</a:t>
                      </a:r>
                    </a:p>
                  </a:txBody>
                  <a:tcPr marL="91458" marR="91458" marT="45407" marB="45407" anchor="ctr"/>
                </a:tc>
                <a:extLst>
                  <a:ext uri="{0D108BD9-81ED-4DB2-BD59-A6C34878D82A}">
                    <a16:rowId xmlns:a16="http://schemas.microsoft.com/office/drawing/2014/main" val="3154359701"/>
                  </a:ext>
                </a:extLst>
              </a:tr>
              <a:tr h="480538">
                <a:tc>
                  <a:txBody>
                    <a:bodyPr/>
                    <a:lstStyle/>
                    <a:p>
                      <a:r>
                        <a:rPr lang="tr-TR" sz="1800" b="0" dirty="0">
                          <a:solidFill>
                            <a:schemeClr val="tx1"/>
                          </a:solidFill>
                          <a:effectLst/>
                        </a:rPr>
                        <a:t>GELEN</a:t>
                      </a:r>
                      <a:r>
                        <a:rPr lang="tr-TR" sz="1800" b="0" baseline="0" dirty="0">
                          <a:solidFill>
                            <a:schemeClr val="tx1"/>
                          </a:solidFill>
                          <a:effectLst/>
                        </a:rPr>
                        <a:t> EVRAK SAYISI</a:t>
                      </a:r>
                    </a:p>
                  </a:txBody>
                  <a:tcPr marL="91426" marR="91426" marT="45647" marB="45647" anchor="ctr"/>
                </a:tc>
                <a:tc>
                  <a:txBody>
                    <a:bodyPr/>
                    <a:lstStyle/>
                    <a:p>
                      <a:pPr algn="ctr"/>
                      <a:r>
                        <a:rPr lang="tr-TR" sz="1800" b="1" dirty="0" smtClean="0">
                          <a:solidFill>
                            <a:schemeClr val="tx1"/>
                          </a:solidFill>
                          <a:effectLst/>
                        </a:rPr>
                        <a:t>3.859</a:t>
                      </a:r>
                      <a:endParaRPr lang="tr-TR" sz="1800" b="1" dirty="0">
                        <a:solidFill>
                          <a:schemeClr val="tx1"/>
                        </a:solidFill>
                        <a:effectLst/>
                      </a:endParaRPr>
                    </a:p>
                  </a:txBody>
                  <a:tcPr marL="91426" marR="91426" marT="45647" marB="45647" anchor="ctr"/>
                </a:tc>
                <a:extLst>
                  <a:ext uri="{0D108BD9-81ED-4DB2-BD59-A6C34878D82A}">
                    <a16:rowId xmlns:a16="http://schemas.microsoft.com/office/drawing/2014/main" val="1633548954"/>
                  </a:ext>
                </a:extLst>
              </a:tr>
              <a:tr h="455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0" kern="1200" baseline="0" dirty="0">
                          <a:solidFill>
                            <a:schemeClr val="dk1"/>
                          </a:solidFill>
                          <a:effectLst/>
                          <a:latin typeface="+mn-lt"/>
                          <a:ea typeface="+mn-ea"/>
                          <a:cs typeface="+mn-cs"/>
                        </a:rPr>
                        <a:t>GİDEN EVRAK SAYISI</a:t>
                      </a:r>
                    </a:p>
                  </a:txBody>
                  <a:tcPr marL="91426" marR="91426" marT="45647" marB="45647" anchor="ctr"/>
                </a:tc>
                <a:tc>
                  <a:txBody>
                    <a:bodyPr/>
                    <a:lstStyle/>
                    <a:p>
                      <a:pPr algn="ctr"/>
                      <a:r>
                        <a:rPr lang="tr-TR" sz="1800" b="1" dirty="0" smtClean="0">
                          <a:effectLst/>
                        </a:rPr>
                        <a:t>2.330</a:t>
                      </a:r>
                      <a:endParaRPr lang="tr-TR" sz="1800" b="1" dirty="0">
                        <a:effectLst/>
                      </a:endParaRPr>
                    </a:p>
                  </a:txBody>
                  <a:tcPr marL="91426" marR="91426" marT="45647" marB="45647" anchor="ctr"/>
                </a:tc>
                <a:extLst>
                  <a:ext uri="{0D108BD9-81ED-4DB2-BD59-A6C34878D82A}">
                    <a16:rowId xmlns:a16="http://schemas.microsoft.com/office/drawing/2014/main" val="3942358070"/>
                  </a:ext>
                </a:extLst>
              </a:tr>
            </a:tbl>
          </a:graphicData>
        </a:graphic>
      </p:graphicFrame>
      <p:pic>
        <p:nvPicPr>
          <p:cNvPr id="9" name="Resim 8">
            <a:extLst>
              <a:ext uri="{FF2B5EF4-FFF2-40B4-BE49-F238E27FC236}">
                <a16:creationId xmlns:a16="http://schemas.microsoft.com/office/drawing/2014/main" id="{DD77D0BC-7C69-4005-8D94-07B9B98842D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4278114"/>
            <a:ext cx="9144000" cy="2502978"/>
          </a:xfrm>
          <a:prstGeom prst="rect">
            <a:avLst/>
          </a:prstGeom>
          <a:effectLst>
            <a:outerShdw blurRad="342900" dist="50800" dir="5400000" algn="ctr" rotWithShape="0">
              <a:schemeClr val="accent2"/>
            </a:outerShdw>
          </a:effectLst>
        </p:spPr>
      </p:pic>
    </p:spTree>
    <p:extLst>
      <p:ext uri="{BB962C8B-B14F-4D97-AF65-F5344CB8AC3E}">
        <p14:creationId xmlns:p14="http://schemas.microsoft.com/office/powerpoint/2010/main" val="848414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İZİNLERİ ÇALIŞMALARI</a:t>
            </a:r>
          </a:p>
        </p:txBody>
      </p:sp>
      <p:pic>
        <p:nvPicPr>
          <p:cNvPr id="4" name="Resim 3">
            <a:extLst>
              <a:ext uri="{FF2B5EF4-FFF2-40B4-BE49-F238E27FC236}">
                <a16:creationId xmlns:a16="http://schemas.microsoft.com/office/drawing/2014/main" id="{9FC81820-2AA5-4D7B-81F9-0B9C9167CE2E}"/>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4700"/>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0" y="4941168"/>
            <a:ext cx="9144000" cy="1947664"/>
          </a:xfrm>
          <a:prstGeom prst="rect">
            <a:avLst/>
          </a:prstGeom>
        </p:spPr>
      </p:pic>
      <p:sp>
        <p:nvSpPr>
          <p:cNvPr id="7" name="Metin kutusu 6">
            <a:extLst>
              <a:ext uri="{FF2B5EF4-FFF2-40B4-BE49-F238E27FC236}">
                <a16:creationId xmlns:a16="http://schemas.microsoft.com/office/drawing/2014/main" id="{9C106B87-E249-44FA-A1C7-3337E5D96016}"/>
              </a:ext>
            </a:extLst>
          </p:cNvPr>
          <p:cNvSpPr txBox="1"/>
          <p:nvPr/>
        </p:nvSpPr>
        <p:spPr>
          <a:xfrm>
            <a:off x="1907704" y="1416136"/>
            <a:ext cx="6984776" cy="2585323"/>
          </a:xfrm>
          <a:prstGeom prst="rect">
            <a:avLst/>
          </a:prstGeom>
          <a:noFill/>
        </p:spPr>
        <p:txBody>
          <a:bodyPr wrap="square">
            <a:spAutoFit/>
          </a:bodyPr>
          <a:lstStyle/>
          <a:p>
            <a:pPr marL="285750" indent="-285750" algn="just">
              <a:buClr>
                <a:srgbClr val="C71E1E"/>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İlimizde faaliyet gösteren işletmelerin geçici faaliyet belgesi ve çevre izin/çevre izin ve lisansı başvurularını değerlendirerek sonuçlandırmak, </a:t>
            </a:r>
          </a:p>
          <a:p>
            <a:pPr marL="216000" algn="just">
              <a:buClr>
                <a:srgbClr val="C71E1E"/>
              </a:buClr>
              <a:buFont typeface="Arial" panose="020B0604020202020204" pitchFamily="34" charset="0"/>
              <a:buChar char="•"/>
            </a:pPr>
            <a:endParaRPr lang="tr-TR" sz="1800" b="0" i="0" u="none" strike="noStrike" baseline="0" dirty="0">
              <a:solidFill>
                <a:srgbClr val="000000"/>
              </a:solidFill>
              <a:latin typeface="Calibri" panose="020F0502020204030204" pitchFamily="34" charset="0"/>
            </a:endParaRPr>
          </a:p>
          <a:p>
            <a:pPr marL="285750" indent="-285750" algn="just">
              <a:buClr>
                <a:srgbClr val="C71E1E"/>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Çevre izni/çevre izni ve lisansı ile ilgili süreçlerde talep edilen numuneleri almak veya alınmasını sağlamak, </a:t>
            </a:r>
          </a:p>
          <a:p>
            <a:pPr marL="285750" indent="-285750" algn="just">
              <a:buClr>
                <a:srgbClr val="C71E1E"/>
              </a:buClr>
              <a:buFont typeface="Arial" panose="020B0604020202020204" pitchFamily="34" charset="0"/>
              <a:buChar char="•"/>
            </a:pPr>
            <a:endParaRPr lang="tr-TR" dirty="0">
              <a:solidFill>
                <a:srgbClr val="000000"/>
              </a:solidFill>
              <a:latin typeface="Calibri" panose="020F0502020204030204" pitchFamily="34" charset="0"/>
            </a:endParaRPr>
          </a:p>
          <a:p>
            <a:pPr marL="285750" indent="-285750" algn="just">
              <a:buClr>
                <a:srgbClr val="C71E1E"/>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Egzoz gazı emisyon ölçümleri yetki belgesi düzenlenmesi ile ilgili iş ve işlemleri yapmak, </a:t>
            </a:r>
          </a:p>
        </p:txBody>
      </p:sp>
      <p:sp>
        <p:nvSpPr>
          <p:cNvPr id="8" name="Metin kutusu 7">
            <a:extLst>
              <a:ext uri="{FF2B5EF4-FFF2-40B4-BE49-F238E27FC236}">
                <a16:creationId xmlns:a16="http://schemas.microsoft.com/office/drawing/2014/main" id="{7E45541D-8CEE-4028-9AFC-CA5B370E4363}"/>
              </a:ext>
            </a:extLst>
          </p:cNvPr>
          <p:cNvSpPr txBox="1"/>
          <p:nvPr/>
        </p:nvSpPr>
        <p:spPr>
          <a:xfrm>
            <a:off x="107504" y="4001459"/>
            <a:ext cx="8784976" cy="1754326"/>
          </a:xfrm>
          <a:prstGeom prst="rect">
            <a:avLst/>
          </a:prstGeom>
          <a:noFill/>
        </p:spPr>
        <p:txBody>
          <a:bodyPr wrap="square">
            <a:spAutoFit/>
          </a:bodyPr>
          <a:lstStyle>
            <a:defPPr>
              <a:defRPr lang="tr-TR"/>
            </a:defPPr>
            <a:lvl1pPr marL="285750" indent="-285750" algn="just">
              <a:buClr>
                <a:srgbClr val="C71E1E"/>
              </a:buClr>
              <a:buFont typeface="Arial" panose="020B0604020202020204" pitchFamily="34" charset="0"/>
              <a:buChar char="•"/>
              <a:defRPr b="0" i="0" u="none" strike="noStrike" baseline="0">
                <a:solidFill>
                  <a:srgbClr val="000000"/>
                </a:solidFill>
                <a:latin typeface="Calibri" panose="020F0502020204030204" pitchFamily="34" charset="0"/>
              </a:defRPr>
            </a:lvl1pPr>
          </a:lstStyle>
          <a:p>
            <a:r>
              <a:rPr lang="tr-TR" dirty="0"/>
              <a:t>Arıtma tesislerinin çıkışlarına kurulan gerçek zamanlı uzaktan atık su izleme sistemlerinin devreye alınması için kabul ve onay işlemlerini yapmak, </a:t>
            </a:r>
          </a:p>
          <a:p>
            <a:endParaRPr lang="tr-TR" dirty="0"/>
          </a:p>
          <a:p>
            <a:r>
              <a:rPr lang="tr-TR" dirty="0"/>
              <a:t>İkinci seviye kalite güvence sistemi (KGS2) raporlarını ve Yıllık Geçerlilik Testini (YGT) incelemek, Sürekli Emisyon Ölçüm Sistemleri Tebliği uygulamaları kapsamında; fizibilite, KGS2 ve YGT raporlarını Bakanlığa sunmak, </a:t>
            </a:r>
          </a:p>
        </p:txBody>
      </p:sp>
      <p:sp>
        <p:nvSpPr>
          <p:cNvPr id="9" name="Altıgen 8">
            <a:extLst>
              <a:ext uri="{FF2B5EF4-FFF2-40B4-BE49-F238E27FC236}">
                <a16:creationId xmlns:a16="http://schemas.microsoft.com/office/drawing/2014/main" id="{63A9EFF9-562E-4BBE-BC1C-28FB54B37EF2}"/>
              </a:ext>
            </a:extLst>
          </p:cNvPr>
          <p:cNvSpPr/>
          <p:nvPr/>
        </p:nvSpPr>
        <p:spPr>
          <a:xfrm>
            <a:off x="-540568" y="137521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308977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İZİNLERİ ÇALIŞMALARI</a:t>
            </a:r>
          </a:p>
        </p:txBody>
      </p:sp>
      <p:graphicFrame>
        <p:nvGraphicFramePr>
          <p:cNvPr id="6" name="Tablo 5">
            <a:extLst>
              <a:ext uri="{FF2B5EF4-FFF2-40B4-BE49-F238E27FC236}">
                <a16:creationId xmlns:a16="http://schemas.microsoft.com/office/drawing/2014/main" id="{462DD15E-AA75-41A3-8B9F-99F7D78CD5ED}"/>
              </a:ext>
            </a:extLst>
          </p:cNvPr>
          <p:cNvGraphicFramePr>
            <a:graphicFrameLocks noGrp="1"/>
          </p:cNvGraphicFramePr>
          <p:nvPr>
            <p:extLst>
              <p:ext uri="{D42A27DB-BD31-4B8C-83A1-F6EECF244321}">
                <p14:modId xmlns:p14="http://schemas.microsoft.com/office/powerpoint/2010/main" val="2419988250"/>
              </p:ext>
            </p:extLst>
          </p:nvPr>
        </p:nvGraphicFramePr>
        <p:xfrm>
          <a:off x="4932040" y="1421481"/>
          <a:ext cx="4119518" cy="3051348"/>
        </p:xfrm>
        <a:graphic>
          <a:graphicData uri="http://schemas.openxmlformats.org/drawingml/2006/table">
            <a:tbl>
              <a:tblPr firstRow="1" bandRow="1">
                <a:tableStyleId>{21E4AEA4-8DFA-4A89-87EB-49C32662AFE0}</a:tableStyleId>
              </a:tblPr>
              <a:tblGrid>
                <a:gridCol w="3410835">
                  <a:extLst>
                    <a:ext uri="{9D8B030D-6E8A-4147-A177-3AD203B41FA5}">
                      <a16:colId xmlns:a16="http://schemas.microsoft.com/office/drawing/2014/main" val="2348215544"/>
                    </a:ext>
                  </a:extLst>
                </a:gridCol>
                <a:gridCol w="708683">
                  <a:extLst>
                    <a:ext uri="{9D8B030D-6E8A-4147-A177-3AD203B41FA5}">
                      <a16:colId xmlns:a16="http://schemas.microsoft.com/office/drawing/2014/main" val="2040680317"/>
                    </a:ext>
                  </a:extLst>
                </a:gridCol>
              </a:tblGrid>
              <a:tr h="62868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u="none" strike="noStrike" kern="1200" cap="none" normalizeH="0" baseline="0" dirty="0">
                          <a:ln>
                            <a:noFill/>
                          </a:ln>
                          <a:solidFill>
                            <a:schemeClr val="bg1"/>
                          </a:solidFill>
                          <a:effectLst>
                            <a:outerShdw blurRad="38100" dist="38100" dir="2700000" algn="tl">
                              <a:srgbClr val="000000">
                                <a:alpha val="43137"/>
                              </a:srgbClr>
                            </a:outerShdw>
                          </a:effectLst>
                          <a:latin typeface="+mn-lt"/>
                          <a:ea typeface="+mn-ea"/>
                          <a:cs typeface="+mn-cs"/>
                        </a:rPr>
                        <a:t>ÇEVRE İZİNLERİ YÖNETMELİĞİ KAPSAMINDA YAPILAN İŞLEMLER</a:t>
                      </a:r>
                    </a:p>
                  </a:txBody>
                  <a:tcPr marL="91428" marR="91428" anchor="ctr"/>
                </a:tc>
                <a:tc hMerge="1">
                  <a:txBody>
                    <a:bodyPr/>
                    <a:lstStyle/>
                    <a:p>
                      <a:endParaRPr lang="tr-TR" dirty="0"/>
                    </a:p>
                  </a:txBody>
                  <a:tcPr/>
                </a:tc>
                <a:extLst>
                  <a:ext uri="{0D108BD9-81ED-4DB2-BD59-A6C34878D82A}">
                    <a16:rowId xmlns:a16="http://schemas.microsoft.com/office/drawing/2014/main" val="2832784803"/>
                  </a:ext>
                </a:extLst>
              </a:tr>
              <a:tr h="508918">
                <a:tc>
                  <a:txBody>
                    <a:bodyPr/>
                    <a:lstStyle/>
                    <a:p>
                      <a:pPr algn="l" fontAlgn="base">
                        <a:lnSpc>
                          <a:spcPct val="115000"/>
                        </a:lnSpc>
                        <a:spcAft>
                          <a:spcPts val="1000"/>
                        </a:spcAft>
                        <a:tabLst>
                          <a:tab pos="927100" algn="l"/>
                        </a:tabLst>
                      </a:pPr>
                      <a:r>
                        <a:rPr lang="tr-TR" sz="1800" b="0" kern="1200" dirty="0">
                          <a:solidFill>
                            <a:schemeClr val="tx1"/>
                          </a:solidFill>
                          <a:effectLst/>
                          <a:latin typeface="+mn-lt"/>
                          <a:ea typeface="Times New Roman"/>
                          <a:cs typeface="Arial"/>
                        </a:rPr>
                        <a:t>Gelen Evrak</a:t>
                      </a:r>
                      <a:endParaRPr lang="tr-TR" sz="1800" b="0" dirty="0">
                        <a:solidFill>
                          <a:schemeClr val="tx1"/>
                        </a:solidFill>
                        <a:effectLst/>
                        <a:latin typeface="+mn-lt"/>
                        <a:ea typeface="Times New Roman"/>
                        <a:cs typeface="Times New Roman"/>
                      </a:endParaRPr>
                    </a:p>
                  </a:txBody>
                  <a:tcPr marL="63500" marR="63500" marT="9525" marB="0"/>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165</a:t>
                      </a:r>
                    </a:p>
                  </a:txBody>
                  <a:tcPr marL="63500" marR="63500" marT="9525" marB="0"/>
                </a:tc>
                <a:extLst>
                  <a:ext uri="{0D108BD9-81ED-4DB2-BD59-A6C34878D82A}">
                    <a16:rowId xmlns:a16="http://schemas.microsoft.com/office/drawing/2014/main" val="1633548954"/>
                  </a:ext>
                </a:extLst>
              </a:tr>
              <a:tr h="365513">
                <a:tc>
                  <a:txBody>
                    <a:bodyPr/>
                    <a:lstStyle/>
                    <a:p>
                      <a:pPr algn="l" fontAlgn="base">
                        <a:lnSpc>
                          <a:spcPct val="115000"/>
                        </a:lnSpc>
                        <a:spcAft>
                          <a:spcPts val="1000"/>
                        </a:spcAft>
                        <a:tabLst>
                          <a:tab pos="927100" algn="l"/>
                        </a:tabLst>
                      </a:pPr>
                      <a:r>
                        <a:rPr lang="tr-TR" sz="1800" b="0" kern="1200" dirty="0">
                          <a:solidFill>
                            <a:schemeClr val="tx1"/>
                          </a:solidFill>
                          <a:effectLst/>
                          <a:latin typeface="+mn-lt"/>
                          <a:ea typeface="Times New Roman"/>
                          <a:cs typeface="Arial"/>
                        </a:rPr>
                        <a:t>Giden Evrak</a:t>
                      </a:r>
                      <a:endParaRPr lang="tr-TR" sz="1800" b="0" dirty="0">
                        <a:solidFill>
                          <a:schemeClr val="tx1"/>
                        </a:solidFill>
                        <a:effectLst/>
                        <a:latin typeface="+mn-lt"/>
                        <a:ea typeface="Times New Roman"/>
                        <a:cs typeface="Times New Roman"/>
                      </a:endParaRPr>
                    </a:p>
                  </a:txBody>
                  <a:tcPr marL="63500" marR="63500" marT="9525" marB="0"/>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123</a:t>
                      </a:r>
                    </a:p>
                  </a:txBody>
                  <a:tcPr marL="63500" marR="63500" marT="9525" marB="0"/>
                </a:tc>
                <a:extLst>
                  <a:ext uri="{0D108BD9-81ED-4DB2-BD59-A6C34878D82A}">
                    <a16:rowId xmlns:a16="http://schemas.microsoft.com/office/drawing/2014/main" val="3942358070"/>
                  </a:ext>
                </a:extLst>
              </a:tr>
              <a:tr h="491959">
                <a:tc>
                  <a:txBody>
                    <a:bodyPr/>
                    <a:lstStyle/>
                    <a:p>
                      <a:pPr algn="l" fontAlgn="base">
                        <a:lnSpc>
                          <a:spcPct val="115000"/>
                        </a:lnSpc>
                        <a:spcAft>
                          <a:spcPts val="1000"/>
                        </a:spcAft>
                        <a:tabLst>
                          <a:tab pos="927100" algn="l"/>
                        </a:tabLst>
                      </a:pPr>
                      <a:r>
                        <a:rPr lang="tr-TR" sz="1800" b="0" kern="1200" dirty="0">
                          <a:solidFill>
                            <a:schemeClr val="tx1"/>
                          </a:solidFill>
                          <a:effectLst/>
                          <a:latin typeface="+mn-lt"/>
                          <a:ea typeface="Times New Roman"/>
                          <a:cs typeface="Arial"/>
                        </a:rPr>
                        <a:t>E-İzin Sisteminden Gelen Evrak</a:t>
                      </a:r>
                      <a:endParaRPr lang="tr-TR" sz="1800" b="0" dirty="0">
                        <a:solidFill>
                          <a:schemeClr val="tx1"/>
                        </a:solidFill>
                        <a:effectLst/>
                        <a:latin typeface="+mn-lt"/>
                        <a:ea typeface="Times New Roman"/>
                        <a:cs typeface="Times New Roman"/>
                      </a:endParaRPr>
                    </a:p>
                  </a:txBody>
                  <a:tcPr marL="63500" marR="63500" marT="9525" marB="0"/>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69</a:t>
                      </a:r>
                    </a:p>
                  </a:txBody>
                  <a:tcPr marL="63500" marR="63500" marT="9525" marB="0"/>
                </a:tc>
                <a:extLst>
                  <a:ext uri="{0D108BD9-81ED-4DB2-BD59-A6C34878D82A}">
                    <a16:rowId xmlns:a16="http://schemas.microsoft.com/office/drawing/2014/main" val="3686957510"/>
                  </a:ext>
                </a:extLst>
              </a:tr>
              <a:tr h="491959">
                <a:tc>
                  <a:txBody>
                    <a:bodyPr/>
                    <a:lstStyle/>
                    <a:p>
                      <a:pPr algn="l" fontAlgn="base">
                        <a:lnSpc>
                          <a:spcPct val="115000"/>
                        </a:lnSpc>
                        <a:spcAft>
                          <a:spcPts val="1000"/>
                        </a:spcAft>
                        <a:tabLst>
                          <a:tab pos="927100" algn="l"/>
                        </a:tabLst>
                      </a:pPr>
                      <a:r>
                        <a:rPr lang="tr-TR" sz="1800" b="0" kern="1200" dirty="0">
                          <a:solidFill>
                            <a:schemeClr val="tx1"/>
                          </a:solidFill>
                          <a:effectLst/>
                          <a:latin typeface="+mn-lt"/>
                          <a:ea typeface="Times New Roman"/>
                          <a:cs typeface="Arial"/>
                        </a:rPr>
                        <a:t>SBS Sisteminden Gelen Evrak</a:t>
                      </a:r>
                      <a:endParaRPr lang="tr-TR" sz="1800" b="0" dirty="0">
                        <a:solidFill>
                          <a:schemeClr val="tx1"/>
                        </a:solidFill>
                        <a:effectLst/>
                        <a:latin typeface="+mn-lt"/>
                        <a:ea typeface="Times New Roman"/>
                        <a:cs typeface="Times New Roman"/>
                      </a:endParaRPr>
                    </a:p>
                  </a:txBody>
                  <a:tcPr marL="63500" marR="63500" marT="9525" marB="0"/>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260</a:t>
                      </a:r>
                    </a:p>
                  </a:txBody>
                  <a:tcPr marL="63500" marR="63500" marT="9525" marB="0"/>
                </a:tc>
                <a:extLst>
                  <a:ext uri="{0D108BD9-81ED-4DB2-BD59-A6C34878D82A}">
                    <a16:rowId xmlns:a16="http://schemas.microsoft.com/office/drawing/2014/main" val="1393877422"/>
                  </a:ext>
                </a:extLst>
              </a:tr>
              <a:tr h="491959">
                <a:tc>
                  <a:txBody>
                    <a:bodyPr/>
                    <a:lstStyle/>
                    <a:p>
                      <a:pPr algn="l" fontAlgn="base">
                        <a:lnSpc>
                          <a:spcPct val="115000"/>
                        </a:lnSpc>
                        <a:spcAft>
                          <a:spcPts val="1000"/>
                        </a:spcAft>
                        <a:tabLst>
                          <a:tab pos="927100" algn="l"/>
                        </a:tabLst>
                      </a:pPr>
                      <a:r>
                        <a:rPr lang="tr-TR" sz="1800" b="0" kern="1200" dirty="0">
                          <a:solidFill>
                            <a:schemeClr val="tx1"/>
                          </a:solidFill>
                          <a:effectLst/>
                          <a:latin typeface="+mn-lt"/>
                          <a:ea typeface="Times New Roman"/>
                          <a:cs typeface="Arial"/>
                        </a:rPr>
                        <a:t>Mahalde Denetim Sayısı</a:t>
                      </a:r>
                      <a:endParaRPr lang="tr-TR" sz="1800" b="0" dirty="0">
                        <a:solidFill>
                          <a:schemeClr val="tx1"/>
                        </a:solidFill>
                        <a:effectLst/>
                        <a:latin typeface="+mn-lt"/>
                        <a:ea typeface="Times New Roman"/>
                        <a:cs typeface="Times New Roman"/>
                      </a:endParaRPr>
                    </a:p>
                  </a:txBody>
                  <a:tcPr marL="63500" marR="63500" marT="9525" marB="0"/>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32</a:t>
                      </a:r>
                    </a:p>
                  </a:txBody>
                  <a:tcPr marL="63500" marR="63500" marT="9525" marB="0"/>
                </a:tc>
                <a:extLst>
                  <a:ext uri="{0D108BD9-81ED-4DB2-BD59-A6C34878D82A}">
                    <a16:rowId xmlns:a16="http://schemas.microsoft.com/office/drawing/2014/main" val="3600079238"/>
                  </a:ext>
                </a:extLst>
              </a:tr>
            </a:tbl>
          </a:graphicData>
        </a:graphic>
      </p:graphicFrame>
      <p:graphicFrame>
        <p:nvGraphicFramePr>
          <p:cNvPr id="9" name="Tablo 8">
            <a:extLst>
              <a:ext uri="{FF2B5EF4-FFF2-40B4-BE49-F238E27FC236}">
                <a16:creationId xmlns:a16="http://schemas.microsoft.com/office/drawing/2014/main" id="{CFA6119B-15FB-49AE-BF24-E0D6E7EF0007}"/>
              </a:ext>
            </a:extLst>
          </p:cNvPr>
          <p:cNvGraphicFramePr>
            <a:graphicFrameLocks noGrp="1"/>
          </p:cNvGraphicFramePr>
          <p:nvPr>
            <p:extLst>
              <p:ext uri="{D42A27DB-BD31-4B8C-83A1-F6EECF244321}">
                <p14:modId xmlns:p14="http://schemas.microsoft.com/office/powerpoint/2010/main" val="4029419441"/>
              </p:ext>
            </p:extLst>
          </p:nvPr>
        </p:nvGraphicFramePr>
        <p:xfrm>
          <a:off x="179512" y="1388041"/>
          <a:ext cx="4536504" cy="5208548"/>
        </p:xfrm>
        <a:graphic>
          <a:graphicData uri="http://schemas.openxmlformats.org/drawingml/2006/table">
            <a:tbl>
              <a:tblPr firstRow="1" bandRow="1">
                <a:tableStyleId>{21E4AEA4-8DFA-4A89-87EB-49C32662AFE0}</a:tableStyleId>
              </a:tblPr>
              <a:tblGrid>
                <a:gridCol w="3756087">
                  <a:extLst>
                    <a:ext uri="{9D8B030D-6E8A-4147-A177-3AD203B41FA5}">
                      <a16:colId xmlns:a16="http://schemas.microsoft.com/office/drawing/2014/main" val="2348215544"/>
                    </a:ext>
                  </a:extLst>
                </a:gridCol>
                <a:gridCol w="780417">
                  <a:extLst>
                    <a:ext uri="{9D8B030D-6E8A-4147-A177-3AD203B41FA5}">
                      <a16:colId xmlns:a16="http://schemas.microsoft.com/office/drawing/2014/main" val="2040680317"/>
                    </a:ext>
                  </a:extLst>
                </a:gridCol>
              </a:tblGrid>
              <a:tr h="65638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u="none" strike="noStrike" kern="1200" cap="none" normalizeH="0" baseline="0" dirty="0">
                          <a:ln>
                            <a:noFill/>
                          </a:ln>
                          <a:solidFill>
                            <a:schemeClr val="bg1"/>
                          </a:solidFill>
                          <a:effectLst>
                            <a:outerShdw blurRad="38100" dist="38100" dir="2700000" algn="tl">
                              <a:srgbClr val="000000">
                                <a:alpha val="43137"/>
                              </a:srgbClr>
                            </a:outerShdw>
                          </a:effectLst>
                          <a:latin typeface="+mn-lt"/>
                          <a:ea typeface="+mn-ea"/>
                          <a:cs typeface="+mn-cs"/>
                        </a:rPr>
                        <a:t>ÇEVRE İZİNLERİ YÖNETMELİĞİ KAPSAMINDA YAPILAN İŞLEMLER</a:t>
                      </a:r>
                    </a:p>
                  </a:txBody>
                  <a:tcPr marL="91428" marR="91428" anchor="ctr"/>
                </a:tc>
                <a:tc hMerge="1">
                  <a:txBody>
                    <a:bodyPr/>
                    <a:lstStyle/>
                    <a:p>
                      <a:endParaRPr lang="tr-TR" dirty="0"/>
                    </a:p>
                  </a:txBody>
                  <a:tcPr/>
                </a:tc>
                <a:extLst>
                  <a:ext uri="{0D108BD9-81ED-4DB2-BD59-A6C34878D82A}">
                    <a16:rowId xmlns:a16="http://schemas.microsoft.com/office/drawing/2014/main" val="2832784803"/>
                  </a:ext>
                </a:extLst>
              </a:tr>
              <a:tr h="582301">
                <a:tc>
                  <a:txBody>
                    <a:bodyPr/>
                    <a:lstStyle/>
                    <a:p>
                      <a:pPr algn="just" fontAlgn="base">
                        <a:lnSpc>
                          <a:spcPct val="115000"/>
                        </a:lnSpc>
                        <a:spcAft>
                          <a:spcPts val="1000"/>
                        </a:spcAft>
                        <a:tabLst>
                          <a:tab pos="927100" algn="l"/>
                        </a:tabLst>
                      </a:pPr>
                      <a:r>
                        <a:rPr lang="tr-TR" sz="1600" kern="1200" dirty="0">
                          <a:solidFill>
                            <a:schemeClr val="tx1"/>
                          </a:solidFill>
                          <a:effectLst/>
                          <a:latin typeface="+mn-lt"/>
                          <a:ea typeface="Times New Roman"/>
                          <a:cs typeface="Arial"/>
                        </a:rPr>
                        <a:t>ÇİLY kapsamında Muafiyet verilen tesis sayısı </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21</a:t>
                      </a:r>
                    </a:p>
                  </a:txBody>
                  <a:tcPr marL="63500" marR="63500" marT="9525" marB="0" anchor="ctr"/>
                </a:tc>
                <a:extLst>
                  <a:ext uri="{0D108BD9-81ED-4DB2-BD59-A6C34878D82A}">
                    <a16:rowId xmlns:a16="http://schemas.microsoft.com/office/drawing/2014/main" val="1633548954"/>
                  </a:ext>
                </a:extLst>
              </a:tr>
              <a:tr h="582301">
                <a:tc>
                  <a:txBody>
                    <a:bodyPr/>
                    <a:lstStyle/>
                    <a:p>
                      <a:pPr algn="just" fontAlgn="base">
                        <a:lnSpc>
                          <a:spcPct val="115000"/>
                        </a:lnSpc>
                        <a:spcAft>
                          <a:spcPts val="1000"/>
                        </a:spcAft>
                        <a:tabLst>
                          <a:tab pos="927100" algn="l"/>
                        </a:tabLst>
                      </a:pPr>
                      <a:r>
                        <a:rPr lang="tr-TR" sz="1600" kern="1200" dirty="0">
                          <a:solidFill>
                            <a:schemeClr val="tx1"/>
                          </a:solidFill>
                          <a:effectLst/>
                          <a:latin typeface="+mn-lt"/>
                          <a:ea typeface="Times New Roman"/>
                          <a:cs typeface="Arial"/>
                        </a:rPr>
                        <a:t>Çevre İzni Değerlendirmesi yapılan tesis sayısı</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26</a:t>
                      </a:r>
                    </a:p>
                  </a:txBody>
                  <a:tcPr marL="63500" marR="63500" marT="9525" marB="0" anchor="ctr"/>
                </a:tc>
                <a:extLst>
                  <a:ext uri="{0D108BD9-81ED-4DB2-BD59-A6C34878D82A}">
                    <a16:rowId xmlns:a16="http://schemas.microsoft.com/office/drawing/2014/main" val="3942358070"/>
                  </a:ext>
                </a:extLst>
              </a:tr>
              <a:tr h="582301">
                <a:tc>
                  <a:txBody>
                    <a:bodyPr/>
                    <a:lstStyle/>
                    <a:p>
                      <a:pPr algn="just" fontAlgn="base">
                        <a:lnSpc>
                          <a:spcPct val="115000"/>
                        </a:lnSpc>
                        <a:spcAft>
                          <a:spcPts val="1000"/>
                        </a:spcAft>
                        <a:tabLst>
                          <a:tab pos="927100" algn="l"/>
                        </a:tabLst>
                      </a:pPr>
                      <a:r>
                        <a:rPr lang="nl-NL" sz="1600" kern="1200" dirty="0">
                          <a:solidFill>
                            <a:schemeClr val="tx1"/>
                          </a:solidFill>
                          <a:effectLst/>
                          <a:latin typeface="+mn-lt"/>
                          <a:ea typeface="Times New Roman"/>
                          <a:cs typeface="Arial"/>
                        </a:rPr>
                        <a:t>Valilik Tespit Raporu düzenlenen tesis sayısı </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10</a:t>
                      </a:r>
                    </a:p>
                  </a:txBody>
                  <a:tcPr marL="63500" marR="63500" marT="9525" marB="0" anchor="ctr"/>
                </a:tc>
                <a:extLst>
                  <a:ext uri="{0D108BD9-81ED-4DB2-BD59-A6C34878D82A}">
                    <a16:rowId xmlns:a16="http://schemas.microsoft.com/office/drawing/2014/main" val="3686957510"/>
                  </a:ext>
                </a:extLst>
              </a:tr>
              <a:tr h="582301">
                <a:tc>
                  <a:txBody>
                    <a:bodyPr/>
                    <a:lstStyle/>
                    <a:p>
                      <a:pPr algn="just" fontAlgn="base">
                        <a:lnSpc>
                          <a:spcPct val="115000"/>
                        </a:lnSpc>
                        <a:spcAft>
                          <a:spcPts val="1000"/>
                        </a:spcAft>
                        <a:tabLst>
                          <a:tab pos="927100" algn="l"/>
                        </a:tabLst>
                      </a:pPr>
                      <a:r>
                        <a:rPr lang="tr-TR" sz="1600" kern="1200" dirty="0">
                          <a:solidFill>
                            <a:schemeClr val="tx1"/>
                          </a:solidFill>
                          <a:effectLst/>
                          <a:latin typeface="+mn-lt"/>
                          <a:ea typeface="Times New Roman"/>
                          <a:cs typeface="Arial"/>
                        </a:rPr>
                        <a:t>Egzoz Gazı Emisyon Yetki Belgesi Bulunan Firma İşlemleri sayısı</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16</a:t>
                      </a:r>
                    </a:p>
                  </a:txBody>
                  <a:tcPr marL="63500" marR="63500" marT="9525" marB="0" anchor="ctr"/>
                </a:tc>
                <a:extLst>
                  <a:ext uri="{0D108BD9-81ED-4DB2-BD59-A6C34878D82A}">
                    <a16:rowId xmlns:a16="http://schemas.microsoft.com/office/drawing/2014/main" val="1393877422"/>
                  </a:ext>
                </a:extLst>
              </a:tr>
              <a:tr h="582301">
                <a:tc>
                  <a:txBody>
                    <a:bodyPr/>
                    <a:lstStyle/>
                    <a:p>
                      <a:pPr algn="just" fontAlgn="base">
                        <a:lnSpc>
                          <a:spcPct val="115000"/>
                        </a:lnSpc>
                        <a:spcAft>
                          <a:spcPts val="1000"/>
                        </a:spcAft>
                        <a:tabLst>
                          <a:tab pos="927100" algn="l"/>
                        </a:tabLst>
                      </a:pPr>
                      <a:r>
                        <a:rPr lang="tr-TR" sz="1600" kern="1200" dirty="0">
                          <a:solidFill>
                            <a:schemeClr val="tx1"/>
                          </a:solidFill>
                          <a:effectLst/>
                          <a:latin typeface="+mn-lt"/>
                          <a:ea typeface="Times New Roman"/>
                          <a:cs typeface="Arial"/>
                        </a:rPr>
                        <a:t>Sürekli Emisyon Ölçüm Sistemleri işlem sayısı</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a:t>
                      </a:r>
                    </a:p>
                  </a:txBody>
                  <a:tcPr marL="63500" marR="63500" marT="9525" marB="0" anchor="ctr"/>
                </a:tc>
                <a:extLst>
                  <a:ext uri="{0D108BD9-81ED-4DB2-BD59-A6C34878D82A}">
                    <a16:rowId xmlns:a16="http://schemas.microsoft.com/office/drawing/2014/main" val="3600079238"/>
                  </a:ext>
                </a:extLst>
              </a:tr>
              <a:tr h="582301">
                <a:tc>
                  <a:txBody>
                    <a:bodyPr/>
                    <a:lstStyle/>
                    <a:p>
                      <a:pPr algn="just" fontAlgn="base">
                        <a:lnSpc>
                          <a:spcPct val="115000"/>
                        </a:lnSpc>
                        <a:spcAft>
                          <a:spcPts val="1000"/>
                        </a:spcAft>
                        <a:tabLst>
                          <a:tab pos="927100" algn="l"/>
                        </a:tabLst>
                      </a:pPr>
                      <a:r>
                        <a:rPr lang="tr-TR" sz="1600" kern="1200" dirty="0">
                          <a:solidFill>
                            <a:schemeClr val="tx1"/>
                          </a:solidFill>
                          <a:effectLst/>
                          <a:latin typeface="+mn-lt"/>
                          <a:ea typeface="Times New Roman"/>
                          <a:cs typeface="Arial"/>
                        </a:rPr>
                        <a:t>«Egzoz Gazı Emisyon Ölçüm Yetki Belgesi» düzenlenen tesis sayısı</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a:t>
                      </a:r>
                    </a:p>
                  </a:txBody>
                  <a:tcPr marL="63500" marR="63500" marT="9525" marB="0" anchor="ctr"/>
                </a:tc>
                <a:extLst>
                  <a:ext uri="{0D108BD9-81ED-4DB2-BD59-A6C34878D82A}">
                    <a16:rowId xmlns:a16="http://schemas.microsoft.com/office/drawing/2014/main" val="87538609"/>
                  </a:ext>
                </a:extLst>
              </a:tr>
              <a:tr h="582301">
                <a:tc>
                  <a:txBody>
                    <a:bodyPr/>
                    <a:lstStyle/>
                    <a:p>
                      <a:pPr algn="just" fontAlgn="base">
                        <a:lnSpc>
                          <a:spcPct val="115000"/>
                        </a:lnSpc>
                        <a:spcAft>
                          <a:spcPts val="1000"/>
                        </a:spcAft>
                        <a:tabLst>
                          <a:tab pos="927100" algn="l"/>
                        </a:tabLst>
                      </a:pPr>
                      <a:r>
                        <a:rPr lang="tr-TR" sz="1600" kern="1200" dirty="0">
                          <a:solidFill>
                            <a:schemeClr val="tx1"/>
                          </a:solidFill>
                          <a:effectLst/>
                          <a:latin typeface="+mn-lt"/>
                          <a:ea typeface="Times New Roman"/>
                          <a:cs typeface="Arial"/>
                        </a:rPr>
                        <a:t>Sıfır Atık Projesi kapsamında yapılan yazışma sayısı</a:t>
                      </a:r>
                      <a:endParaRPr lang="tr-TR" sz="16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11</a:t>
                      </a:r>
                    </a:p>
                  </a:txBody>
                  <a:tcPr marL="63500" marR="63500" marT="9525" marB="0" anchor="ctr"/>
                </a:tc>
                <a:extLst>
                  <a:ext uri="{0D108BD9-81ED-4DB2-BD59-A6C34878D82A}">
                    <a16:rowId xmlns:a16="http://schemas.microsoft.com/office/drawing/2014/main" val="491014195"/>
                  </a:ext>
                </a:extLst>
              </a:tr>
              <a:tr h="431401">
                <a:tc>
                  <a:txBody>
                    <a:bodyPr/>
                    <a:lstStyle/>
                    <a:p>
                      <a:pPr algn="r" fontAlgn="base">
                        <a:lnSpc>
                          <a:spcPct val="115000"/>
                        </a:lnSpc>
                        <a:spcAft>
                          <a:spcPts val="1000"/>
                        </a:spcAft>
                        <a:tabLst>
                          <a:tab pos="927100" algn="l"/>
                        </a:tabLst>
                      </a:pPr>
                      <a:r>
                        <a:rPr lang="tr-TR" sz="1800" b="1" kern="1200" dirty="0">
                          <a:solidFill>
                            <a:schemeClr val="tx1"/>
                          </a:solidFill>
                          <a:effectLst/>
                          <a:latin typeface="+mn-lt"/>
                          <a:ea typeface="Times New Roman"/>
                          <a:cs typeface="Arial"/>
                        </a:rPr>
                        <a:t>TOPLAM</a:t>
                      </a:r>
                      <a:endParaRPr lang="tr-TR" sz="1800" dirty="0">
                        <a:solidFill>
                          <a:schemeClr val="tx1"/>
                        </a:solidFill>
                        <a:effectLst/>
                        <a:latin typeface="+mn-lt"/>
                        <a:ea typeface="Times New Roman"/>
                      </a:endParaRPr>
                    </a:p>
                  </a:txBody>
                  <a:tcPr marL="63500" marR="63500" marT="9525" marB="0" anchor="ctr"/>
                </a:tc>
                <a:tc>
                  <a:txBody>
                    <a:bodyPr/>
                    <a:lstStyle/>
                    <a:p>
                      <a:pPr algn="ctr" fontAlgn="base">
                        <a:lnSpc>
                          <a:spcPct val="115000"/>
                        </a:lnSpc>
                        <a:spcAft>
                          <a:spcPts val="0"/>
                        </a:spcAft>
                        <a:tabLst>
                          <a:tab pos="927100" algn="l"/>
                        </a:tabLst>
                      </a:pPr>
                      <a:r>
                        <a:rPr lang="tr-TR" sz="1800" b="1" dirty="0">
                          <a:solidFill>
                            <a:schemeClr val="tx1"/>
                          </a:solidFill>
                          <a:effectLst/>
                          <a:latin typeface="+mn-lt"/>
                          <a:ea typeface="Times New Roman" panose="02020603050405020304" pitchFamily="18" charset="0"/>
                          <a:cs typeface="Times New Roman" panose="02020603050405020304" pitchFamily="18" charset="0"/>
                        </a:rPr>
                        <a:t>86</a:t>
                      </a:r>
                    </a:p>
                  </a:txBody>
                  <a:tcPr marL="63500" marR="63500" marT="9525" marB="0" anchor="ctr"/>
                </a:tc>
                <a:extLst>
                  <a:ext uri="{0D108BD9-81ED-4DB2-BD59-A6C34878D82A}">
                    <a16:rowId xmlns:a16="http://schemas.microsoft.com/office/drawing/2014/main" val="4294498581"/>
                  </a:ext>
                </a:extLst>
              </a:tr>
            </a:tbl>
          </a:graphicData>
        </a:graphic>
      </p:graphicFrame>
      <p:pic>
        <p:nvPicPr>
          <p:cNvPr id="12" name="Resim 11">
            <a:extLst>
              <a:ext uri="{FF2B5EF4-FFF2-40B4-BE49-F238E27FC236}">
                <a16:creationId xmlns:a16="http://schemas.microsoft.com/office/drawing/2014/main" id="{43224AF8-759B-45D1-9987-D6A0923E210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292080" y="4516879"/>
            <a:ext cx="3384376" cy="2357036"/>
          </a:xfrm>
          <a:prstGeom prst="rect">
            <a:avLst/>
          </a:prstGeom>
        </p:spPr>
      </p:pic>
    </p:spTree>
    <p:extLst>
      <p:ext uri="{BB962C8B-B14F-4D97-AF65-F5344CB8AC3E}">
        <p14:creationId xmlns:p14="http://schemas.microsoft.com/office/powerpoint/2010/main" val="1346207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İZİNLERİ ÇALIŞMALARI</a:t>
            </a:r>
          </a:p>
        </p:txBody>
      </p:sp>
      <p:sp>
        <p:nvSpPr>
          <p:cNvPr id="6" name="Rectangle 1">
            <a:extLst>
              <a:ext uri="{FF2B5EF4-FFF2-40B4-BE49-F238E27FC236}">
                <a16:creationId xmlns:a16="http://schemas.microsoft.com/office/drawing/2014/main" id="{094A96E1-F8CB-4AF3-A96E-D8EE156D69D1}"/>
              </a:ext>
            </a:extLst>
          </p:cNvPr>
          <p:cNvSpPr>
            <a:spLocks noChangeArrowheads="1"/>
          </p:cNvSpPr>
          <p:nvPr/>
        </p:nvSpPr>
        <p:spPr bwMode="auto">
          <a:xfrm>
            <a:off x="1998989" y="1556792"/>
            <a:ext cx="5237307" cy="923330"/>
          </a:xfrm>
          <a:prstGeom prst="rect">
            <a:avLst/>
          </a:prstGeom>
          <a:noFill/>
          <a:ln>
            <a:noFill/>
          </a:ln>
        </p:spPr>
        <p:txBody>
          <a:bodyPr wrap="square" anchor="ctr">
            <a:spAutoFit/>
          </a:bodyPr>
          <a:lstStyle/>
          <a:p>
            <a:pPr algn="just" eaLnBrk="0" hangingPunct="0">
              <a:tabLst>
                <a:tab pos="927100" algn="l"/>
              </a:tabLst>
              <a:defRPr/>
            </a:pPr>
            <a:r>
              <a:rPr lang="tr-TR" dirty="0">
                <a:solidFill>
                  <a:prstClr val="black"/>
                </a:solidFill>
              </a:rPr>
              <a:t>E-izin yazılımı üzerinden ÇİLY Ek-2 kapsamında kalan tesislerin faaliyetleri elektronik ortamda değerlendirilmektedir</a:t>
            </a:r>
          </a:p>
        </p:txBody>
      </p:sp>
      <p:graphicFrame>
        <p:nvGraphicFramePr>
          <p:cNvPr id="9" name="Tablo 8">
            <a:extLst>
              <a:ext uri="{FF2B5EF4-FFF2-40B4-BE49-F238E27FC236}">
                <a16:creationId xmlns:a16="http://schemas.microsoft.com/office/drawing/2014/main" id="{B06C6299-E25A-47D8-B96F-28F8BF9FE9D4}"/>
              </a:ext>
            </a:extLst>
          </p:cNvPr>
          <p:cNvGraphicFramePr>
            <a:graphicFrameLocks noGrp="1"/>
          </p:cNvGraphicFramePr>
          <p:nvPr>
            <p:extLst>
              <p:ext uri="{D42A27DB-BD31-4B8C-83A1-F6EECF244321}">
                <p14:modId xmlns:p14="http://schemas.microsoft.com/office/powerpoint/2010/main" val="483791760"/>
              </p:ext>
            </p:extLst>
          </p:nvPr>
        </p:nvGraphicFramePr>
        <p:xfrm>
          <a:off x="773576" y="2736590"/>
          <a:ext cx="7596848" cy="3236701"/>
        </p:xfrm>
        <a:graphic>
          <a:graphicData uri="http://schemas.openxmlformats.org/drawingml/2006/table">
            <a:tbl>
              <a:tblPr firstRow="1" bandRow="1">
                <a:tableStyleId>{21E4AEA4-8DFA-4A89-87EB-49C32662AFE0}</a:tableStyleId>
              </a:tblPr>
              <a:tblGrid>
                <a:gridCol w="1270876">
                  <a:extLst>
                    <a:ext uri="{9D8B030D-6E8A-4147-A177-3AD203B41FA5}">
                      <a16:colId xmlns:a16="http://schemas.microsoft.com/office/drawing/2014/main" val="2348215544"/>
                    </a:ext>
                  </a:extLst>
                </a:gridCol>
                <a:gridCol w="702886">
                  <a:extLst>
                    <a:ext uri="{9D8B030D-6E8A-4147-A177-3AD203B41FA5}">
                      <a16:colId xmlns:a16="http://schemas.microsoft.com/office/drawing/2014/main" val="4290138000"/>
                    </a:ext>
                  </a:extLst>
                </a:gridCol>
                <a:gridCol w="702885">
                  <a:extLst>
                    <a:ext uri="{9D8B030D-6E8A-4147-A177-3AD203B41FA5}">
                      <a16:colId xmlns:a16="http://schemas.microsoft.com/office/drawing/2014/main" val="3680731945"/>
                    </a:ext>
                  </a:extLst>
                </a:gridCol>
                <a:gridCol w="702886">
                  <a:extLst>
                    <a:ext uri="{9D8B030D-6E8A-4147-A177-3AD203B41FA5}">
                      <a16:colId xmlns:a16="http://schemas.microsoft.com/office/drawing/2014/main" val="1544299494"/>
                    </a:ext>
                  </a:extLst>
                </a:gridCol>
                <a:gridCol w="702886">
                  <a:extLst>
                    <a:ext uri="{9D8B030D-6E8A-4147-A177-3AD203B41FA5}">
                      <a16:colId xmlns:a16="http://schemas.microsoft.com/office/drawing/2014/main" val="818696600"/>
                    </a:ext>
                  </a:extLst>
                </a:gridCol>
                <a:gridCol w="702886">
                  <a:extLst>
                    <a:ext uri="{9D8B030D-6E8A-4147-A177-3AD203B41FA5}">
                      <a16:colId xmlns:a16="http://schemas.microsoft.com/office/drawing/2014/main" val="3383908380"/>
                    </a:ext>
                  </a:extLst>
                </a:gridCol>
                <a:gridCol w="702886">
                  <a:extLst>
                    <a:ext uri="{9D8B030D-6E8A-4147-A177-3AD203B41FA5}">
                      <a16:colId xmlns:a16="http://schemas.microsoft.com/office/drawing/2014/main" val="3181665280"/>
                    </a:ext>
                  </a:extLst>
                </a:gridCol>
                <a:gridCol w="702885">
                  <a:extLst>
                    <a:ext uri="{9D8B030D-6E8A-4147-A177-3AD203B41FA5}">
                      <a16:colId xmlns:a16="http://schemas.microsoft.com/office/drawing/2014/main" val="1529661434"/>
                    </a:ext>
                  </a:extLst>
                </a:gridCol>
                <a:gridCol w="702886">
                  <a:extLst>
                    <a:ext uri="{9D8B030D-6E8A-4147-A177-3AD203B41FA5}">
                      <a16:colId xmlns:a16="http://schemas.microsoft.com/office/drawing/2014/main" val="3846295388"/>
                    </a:ext>
                  </a:extLst>
                </a:gridCol>
                <a:gridCol w="702886">
                  <a:extLst>
                    <a:ext uri="{9D8B030D-6E8A-4147-A177-3AD203B41FA5}">
                      <a16:colId xmlns:a16="http://schemas.microsoft.com/office/drawing/2014/main" val="4104745078"/>
                    </a:ext>
                  </a:extLst>
                </a:gridCol>
              </a:tblGrid>
              <a:tr h="475371">
                <a:tc>
                  <a:txBody>
                    <a:bodyPr/>
                    <a:lstStyle/>
                    <a:p>
                      <a:endParaRPr lang="tr-TR" sz="1000" dirty="0">
                        <a:effectLst/>
                        <a:latin typeface="Calibri"/>
                      </a:endParaRPr>
                    </a:p>
                  </a:txBody>
                  <a:tcPr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2013</a:t>
                      </a:r>
                      <a:endParaRPr lang="tr-TR" sz="1800" dirty="0">
                        <a:solidFill>
                          <a:schemeClr val="bg1"/>
                        </a:solidFill>
                        <a:effectLst/>
                        <a:latin typeface="Calibri"/>
                        <a:ea typeface="Times New Roman"/>
                        <a:cs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2014</a:t>
                      </a:r>
                      <a:endParaRPr lang="tr-TR" sz="1800" dirty="0">
                        <a:solidFill>
                          <a:schemeClr val="bg1"/>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2015</a:t>
                      </a:r>
                      <a:endParaRPr lang="tr-TR" sz="1800" dirty="0">
                        <a:solidFill>
                          <a:schemeClr val="bg1"/>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2016</a:t>
                      </a:r>
                      <a:endParaRPr lang="tr-TR" sz="1800" dirty="0">
                        <a:solidFill>
                          <a:schemeClr val="bg1"/>
                        </a:solidFill>
                        <a:effectLst/>
                        <a:latin typeface="Calibri"/>
                        <a:ea typeface="Times New Roman"/>
                        <a:cs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2017</a:t>
                      </a:r>
                      <a:endParaRPr lang="tr-TR" sz="1800" dirty="0">
                        <a:solidFill>
                          <a:schemeClr val="bg1"/>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2018</a:t>
                      </a:r>
                      <a:endParaRPr lang="tr-TR" sz="1800" dirty="0">
                        <a:solidFill>
                          <a:schemeClr val="bg1"/>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2019</a:t>
                      </a:r>
                      <a:endParaRPr lang="tr-TR" sz="1800" dirty="0">
                        <a:solidFill>
                          <a:schemeClr val="bg1"/>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 2020 </a:t>
                      </a:r>
                      <a:endParaRPr lang="tr-TR" sz="1800" dirty="0">
                        <a:solidFill>
                          <a:schemeClr val="bg1"/>
                        </a:solidFill>
                        <a:effectLst/>
                        <a:latin typeface="Calibri"/>
                        <a:ea typeface="Times New Roman"/>
                        <a:cs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chemeClr val="bg1"/>
                          </a:solidFill>
                          <a:effectLst/>
                          <a:latin typeface="Calibri"/>
                          <a:ea typeface="Times New Roman"/>
                          <a:cs typeface="Arial"/>
                        </a:rPr>
                        <a:t> 2021</a:t>
                      </a:r>
                      <a:endParaRPr lang="tr-TR" sz="1800" dirty="0">
                        <a:solidFill>
                          <a:schemeClr val="bg1"/>
                        </a:solidFill>
                        <a:effectLst/>
                        <a:latin typeface="Calibri"/>
                        <a:ea typeface="Times New Roman"/>
                        <a:cs typeface="Times New Roman"/>
                      </a:endParaRPr>
                    </a:p>
                  </a:txBody>
                  <a:tcPr marL="0" marR="0" marT="0" marB="0" anchor="ctr"/>
                </a:tc>
                <a:extLst>
                  <a:ext uri="{0D108BD9-81ED-4DB2-BD59-A6C34878D82A}">
                    <a16:rowId xmlns:a16="http://schemas.microsoft.com/office/drawing/2014/main" val="2832784803"/>
                  </a:ext>
                </a:extLst>
              </a:tr>
              <a:tr h="549528">
                <a:tc>
                  <a:txBody>
                    <a:bodyPr/>
                    <a:lstStyle/>
                    <a:p>
                      <a:endParaRPr lang="tr-TR" sz="1800" dirty="0">
                        <a:effectLst/>
                        <a:latin typeface="Calibri"/>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 EK-2</a:t>
                      </a:r>
                      <a:endParaRPr lang="tr-TR" sz="1800" dirty="0">
                        <a:solidFill>
                          <a:srgbClr val="000000"/>
                        </a:solidFill>
                        <a:effectLst/>
                        <a:latin typeface="Calibri"/>
                        <a:ea typeface="Times New Roman"/>
                        <a:cs typeface="Times New Roman"/>
                      </a:endParaRPr>
                    </a:p>
                  </a:txBody>
                  <a:tcPr marL="0" marR="0" marT="0" marB="0" anchor="ctr"/>
                </a:tc>
                <a:tc>
                  <a:txBody>
                    <a:bodyPr/>
                    <a:lstStyle/>
                    <a:p>
                      <a:pPr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EK-2</a:t>
                      </a:r>
                      <a:endParaRPr lang="tr-TR" sz="1800" dirty="0">
                        <a:solidFill>
                          <a:srgbClr val="000000"/>
                        </a:solidFill>
                        <a:effectLst/>
                        <a:latin typeface="Calibri"/>
                        <a:ea typeface="Times New Roman"/>
                        <a:cs typeface="Times New Roman"/>
                      </a:endParaRPr>
                    </a:p>
                  </a:txBody>
                  <a:tcPr marL="0" marR="0" marT="0" marB="0" anchor="ctr"/>
                </a:tc>
                <a:tc>
                  <a:txBody>
                    <a:bodyPr/>
                    <a:lstStyle/>
                    <a:p>
                      <a:pPr marL="0" marR="0" indent="0" algn="ctr" defTabSz="914400" rtl="0" eaLnBrk="0" fontAlgn="base" latinLnBrk="0" hangingPunct="0">
                        <a:lnSpc>
                          <a:spcPct val="115000"/>
                        </a:lnSpc>
                        <a:spcBef>
                          <a:spcPts val="0"/>
                        </a:spcBef>
                        <a:spcAft>
                          <a:spcPts val="0"/>
                        </a:spcAft>
                        <a:buClrTx/>
                        <a:buSzTx/>
                        <a:buFontTx/>
                        <a:buNone/>
                        <a:tabLst/>
                        <a:defRPr/>
                      </a:pPr>
                      <a:r>
                        <a:rPr lang="tr-TR" sz="1800" b="1" kern="1200" dirty="0" smtClean="0">
                          <a:solidFill>
                            <a:srgbClr val="000000"/>
                          </a:solidFill>
                          <a:effectLst/>
                          <a:latin typeface="+mn-lt"/>
                          <a:ea typeface="Times New Roman"/>
                          <a:cs typeface="Arial"/>
                        </a:rPr>
                        <a:t>EK-2</a:t>
                      </a:r>
                      <a:r>
                        <a:rPr lang="tr-TR" sz="1800" b="1" kern="1200" dirty="0">
                          <a:solidFill>
                            <a:srgbClr val="000000"/>
                          </a:solidFill>
                          <a:effectLst/>
                          <a:latin typeface="Calibri"/>
                          <a:ea typeface="Times New Roman"/>
                          <a:cs typeface="Arial"/>
                        </a:rPr>
                        <a:t> </a:t>
                      </a:r>
                      <a:endParaRPr lang="tr-TR" sz="1800" dirty="0">
                        <a:solidFill>
                          <a:srgbClr val="000000"/>
                        </a:solidFill>
                        <a:effectLst/>
                        <a:latin typeface="Calibri"/>
                        <a:ea typeface="Times New Roman"/>
                        <a:cs typeface="Times New Roman"/>
                      </a:endParaRPr>
                    </a:p>
                  </a:txBody>
                  <a:tcPr marL="0" marR="0" marT="0" marB="0" anchor="ctr"/>
                </a:tc>
                <a:extLst>
                  <a:ext uri="{0D108BD9-81ED-4DB2-BD59-A6C34878D82A}">
                    <a16:rowId xmlns:a16="http://schemas.microsoft.com/office/drawing/2014/main" val="251747972"/>
                  </a:ext>
                </a:extLst>
              </a:tr>
              <a:tr h="425004">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UYGUNLUK</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a:t>
                      </a:r>
                      <a:endParaRPr lang="tr-TR" sz="1800" dirty="0">
                        <a:solidFill>
                          <a:srgbClr val="000000"/>
                        </a:solidFill>
                        <a:effectLst/>
                        <a:latin typeface="Calibri"/>
                        <a:ea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272</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255</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33</a:t>
                      </a:r>
                      <a:endParaRPr lang="tr-TR"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33548954"/>
                  </a:ext>
                </a:extLst>
              </a:tr>
              <a:tr h="425004">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 GFB</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395</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199</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254</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171</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140</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106</a:t>
                      </a:r>
                      <a:endParaRPr lang="tr-TR" sz="1800" dirty="0">
                        <a:solidFill>
                          <a:srgbClr val="000000"/>
                        </a:solidFill>
                        <a:effectLst/>
                        <a:latin typeface="Calibri"/>
                        <a:ea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113</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111</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9</a:t>
                      </a:r>
                      <a:endParaRPr lang="tr-TR"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0019250"/>
                  </a:ext>
                </a:extLst>
              </a:tr>
              <a:tr h="639418">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İZİN/</a:t>
                      </a:r>
                      <a:endParaRPr lang="tr-TR" sz="1800" dirty="0">
                        <a:solidFill>
                          <a:srgbClr val="000000"/>
                        </a:solidFill>
                        <a:effectLst/>
                        <a:latin typeface="Calibri"/>
                        <a:ea typeface="Times New Roman"/>
                        <a:cs typeface="Times New Roman"/>
                      </a:endParaRPr>
                    </a:p>
                    <a:p>
                      <a:pPr marL="347345" indent="-347345"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LİSANS</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88</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100</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185</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186</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207</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126</a:t>
                      </a:r>
                      <a:endParaRPr lang="tr-TR" sz="1800" dirty="0">
                        <a:solidFill>
                          <a:srgbClr val="000000"/>
                        </a:solidFill>
                        <a:effectLst/>
                        <a:latin typeface="Calibri"/>
                        <a:ea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224</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205</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endParaRPr lang="tr-TR"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15157555"/>
                  </a:ext>
                </a:extLst>
              </a:tr>
              <a:tr h="639418">
                <a:tc>
                  <a:txBody>
                    <a:bodyPr/>
                    <a:lstStyle/>
                    <a:p>
                      <a:pPr marL="347345" indent="-347345" algn="ctr" eaLnBrk="0" fontAlgn="base" hangingPunct="0">
                        <a:lnSpc>
                          <a:spcPct val="115000"/>
                        </a:lnSpc>
                        <a:spcAft>
                          <a:spcPts val="0"/>
                        </a:spcAft>
                      </a:pPr>
                      <a:r>
                        <a:rPr lang="tr-TR" sz="1800" b="1" kern="1200" dirty="0">
                          <a:solidFill>
                            <a:srgbClr val="000000"/>
                          </a:solidFill>
                          <a:effectLst/>
                          <a:latin typeface="Calibri"/>
                          <a:ea typeface="Times New Roman"/>
                          <a:cs typeface="Arial"/>
                        </a:rPr>
                        <a:t> TOPLAM</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483</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299</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439</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347</a:t>
                      </a:r>
                      <a:r>
                        <a:rPr lang="tr-TR" sz="1800" dirty="0">
                          <a:solidFill>
                            <a:srgbClr val="000000"/>
                          </a:solidFill>
                          <a:effectLst/>
                          <a:latin typeface="Calibri"/>
                          <a:ea typeface="Calibri"/>
                          <a:cs typeface="Arial"/>
                        </a:rPr>
                        <a:t> </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 247</a:t>
                      </a:r>
                      <a:endParaRPr lang="tr-TR" sz="1800" dirty="0">
                        <a:solidFill>
                          <a:srgbClr val="000000"/>
                        </a:solidFill>
                        <a:effectLst/>
                        <a:latin typeface="Calibri"/>
                        <a:ea typeface="Times New Roman"/>
                        <a:cs typeface="Times New Roman"/>
                      </a:endParaRPr>
                    </a:p>
                  </a:txBody>
                  <a:tcPr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Calibri"/>
                          <a:cs typeface="Arial"/>
                        </a:rPr>
                        <a:t>232</a:t>
                      </a:r>
                      <a:endParaRPr lang="tr-TR" sz="1800" dirty="0">
                        <a:solidFill>
                          <a:srgbClr val="000000"/>
                        </a:solidFill>
                        <a:effectLst/>
                        <a:latin typeface="Calibri"/>
                        <a:ea typeface="Times New Roman"/>
                      </a:endParaRPr>
                    </a:p>
                  </a:txBody>
                  <a:tcPr anchor="ctr"/>
                </a:tc>
                <a:tc>
                  <a:txBody>
                    <a:bodyPr/>
                    <a:lstStyle/>
                    <a:p>
                      <a:pPr marL="347345" indent="-347345" algn="ctr" eaLnBrk="0" fontAlgn="base" hangingPunct="0">
                        <a:lnSpc>
                          <a:spcPct val="115000"/>
                        </a:lnSpc>
                        <a:spcAft>
                          <a:spcPts val="0"/>
                        </a:spcAft>
                      </a:pPr>
                      <a:r>
                        <a:rPr lang="tr-TR" sz="1800" b="1" kern="1200" dirty="0">
                          <a:solidFill>
                            <a:srgbClr val="FF0000"/>
                          </a:solidFill>
                          <a:effectLst/>
                          <a:latin typeface="Calibri"/>
                          <a:ea typeface="Calibri"/>
                          <a:cs typeface="Arial"/>
                        </a:rPr>
                        <a:t> </a:t>
                      </a:r>
                      <a:r>
                        <a:rPr lang="tr-TR" sz="1800" kern="1200" dirty="0">
                          <a:solidFill>
                            <a:srgbClr val="000000"/>
                          </a:solidFill>
                          <a:effectLst/>
                          <a:latin typeface="Calibri"/>
                          <a:ea typeface="Calibri"/>
                          <a:cs typeface="Arial"/>
                        </a:rPr>
                        <a:t>609</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kern="1200" dirty="0">
                          <a:solidFill>
                            <a:srgbClr val="000000"/>
                          </a:solidFill>
                          <a:effectLst/>
                          <a:latin typeface="Calibri"/>
                          <a:ea typeface="Times New Roman"/>
                          <a:cs typeface="Arial"/>
                        </a:rPr>
                        <a:t> 571</a:t>
                      </a:r>
                      <a:endParaRPr lang="tr-TR" sz="1800" dirty="0">
                        <a:solidFill>
                          <a:srgbClr val="000000"/>
                        </a:solidFill>
                        <a:effectLst/>
                        <a:latin typeface="Calibri"/>
                        <a:ea typeface="Times New Roman"/>
                      </a:endParaRPr>
                    </a:p>
                  </a:txBody>
                  <a:tcPr marL="0" marR="0" marT="0" marB="0" anchor="ctr"/>
                </a:tc>
                <a:tc>
                  <a:txBody>
                    <a:bodyPr/>
                    <a:lstStyle/>
                    <a:p>
                      <a:pPr marL="347345" indent="-347345" algn="ctr" eaLnBrk="0" fontAlgn="base" hangingPunct="0">
                        <a:lnSpc>
                          <a:spcPct val="115000"/>
                        </a:lnSpc>
                        <a:spcAft>
                          <a:spcPts val="0"/>
                        </a:spcAft>
                      </a:pPr>
                      <a:r>
                        <a:rPr lang="tr-TR" sz="1800" b="1" kern="12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52</a:t>
                      </a:r>
                      <a:endParaRPr lang="tr-TR" sz="1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61561198"/>
                  </a:ext>
                </a:extLst>
              </a:tr>
            </a:tbl>
          </a:graphicData>
        </a:graphic>
      </p:graphicFrame>
      <p:cxnSp>
        <p:nvCxnSpPr>
          <p:cNvPr id="11" name="Düz Bağlayıcı 10">
            <a:extLst>
              <a:ext uri="{FF2B5EF4-FFF2-40B4-BE49-F238E27FC236}">
                <a16:creationId xmlns:a16="http://schemas.microsoft.com/office/drawing/2014/main" id="{36A3E536-8AA7-4D1D-AF4C-F77025AE2755}"/>
              </a:ext>
            </a:extLst>
          </p:cNvPr>
          <p:cNvCxnSpPr>
            <a:cxnSpLocks/>
          </p:cNvCxnSpPr>
          <p:nvPr/>
        </p:nvCxnSpPr>
        <p:spPr>
          <a:xfrm>
            <a:off x="1979713" y="2498398"/>
            <a:ext cx="525658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Düz Bağlayıcı 12">
            <a:extLst>
              <a:ext uri="{FF2B5EF4-FFF2-40B4-BE49-F238E27FC236}">
                <a16:creationId xmlns:a16="http://schemas.microsoft.com/office/drawing/2014/main" id="{0C65ADB7-2CA0-4C81-8BE6-99D28D252C1A}"/>
              </a:ext>
            </a:extLst>
          </p:cNvPr>
          <p:cNvCxnSpPr>
            <a:cxnSpLocks/>
          </p:cNvCxnSpPr>
          <p:nvPr/>
        </p:nvCxnSpPr>
        <p:spPr>
          <a:xfrm>
            <a:off x="1979713" y="1412776"/>
            <a:ext cx="5256583"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29693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SIFIR ATIK ÇALIŞMALARI</a:t>
            </a:r>
          </a:p>
        </p:txBody>
      </p:sp>
      <p:sp>
        <p:nvSpPr>
          <p:cNvPr id="7" name="Rectangle 1">
            <a:extLst>
              <a:ext uri="{FF2B5EF4-FFF2-40B4-BE49-F238E27FC236}">
                <a16:creationId xmlns:a16="http://schemas.microsoft.com/office/drawing/2014/main" id="{4D668BDC-9FC3-4E26-9A2F-9A37A8DFF784}"/>
              </a:ext>
            </a:extLst>
          </p:cNvPr>
          <p:cNvSpPr>
            <a:spLocks noChangeArrowheads="1"/>
          </p:cNvSpPr>
          <p:nvPr/>
        </p:nvSpPr>
        <p:spPr bwMode="auto">
          <a:xfrm>
            <a:off x="827584" y="1804263"/>
            <a:ext cx="7704856" cy="707886"/>
          </a:xfrm>
          <a:prstGeom prst="rect">
            <a:avLst/>
          </a:prstGeom>
          <a:noFill/>
          <a:ln>
            <a:noFill/>
          </a:ln>
        </p:spPr>
        <p:txBody>
          <a:bodyPr wrap="square" anchor="ctr">
            <a:spAutoFit/>
          </a:bodyPr>
          <a:lstStyle/>
          <a:p>
            <a:pPr algn="just"/>
            <a:r>
              <a:rPr lang="tr-TR" sz="2000" dirty="0"/>
              <a:t>	İl Sıfır Atık Yönetim Sistemi Planı Taslak çalışması tamamlanmış, görüşlerin alınması için ilgili kurum/firmalara gönderilmiştir. </a:t>
            </a:r>
            <a:endParaRPr lang="tr-TR" dirty="0"/>
          </a:p>
        </p:txBody>
      </p:sp>
      <p:cxnSp>
        <p:nvCxnSpPr>
          <p:cNvPr id="8" name="Düz Bağlayıcı 7">
            <a:extLst>
              <a:ext uri="{FF2B5EF4-FFF2-40B4-BE49-F238E27FC236}">
                <a16:creationId xmlns:a16="http://schemas.microsoft.com/office/drawing/2014/main" id="{52C30E40-5025-42F5-8B35-AB73E97A2BD3}"/>
              </a:ext>
            </a:extLst>
          </p:cNvPr>
          <p:cNvCxnSpPr>
            <a:cxnSpLocks/>
          </p:cNvCxnSpPr>
          <p:nvPr/>
        </p:nvCxnSpPr>
        <p:spPr>
          <a:xfrm>
            <a:off x="699058" y="2708920"/>
            <a:ext cx="80752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Düz Bağlayıcı 8">
            <a:extLst>
              <a:ext uri="{FF2B5EF4-FFF2-40B4-BE49-F238E27FC236}">
                <a16:creationId xmlns:a16="http://schemas.microsoft.com/office/drawing/2014/main" id="{24567FCB-7071-49B0-B283-806795A8383A}"/>
              </a:ext>
            </a:extLst>
          </p:cNvPr>
          <p:cNvCxnSpPr>
            <a:cxnSpLocks/>
          </p:cNvCxnSpPr>
          <p:nvPr/>
        </p:nvCxnSpPr>
        <p:spPr>
          <a:xfrm>
            <a:off x="699058" y="1623298"/>
            <a:ext cx="8075232" cy="0"/>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Resim 10">
            <a:extLst>
              <a:ext uri="{FF2B5EF4-FFF2-40B4-BE49-F238E27FC236}">
                <a16:creationId xmlns:a16="http://schemas.microsoft.com/office/drawing/2014/main" id="{62761ED8-ED4C-4CB6-91C7-F05B76D08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44" y="2999071"/>
            <a:ext cx="7685580" cy="3858929"/>
          </a:xfrm>
          <a:prstGeom prst="rect">
            <a:avLst/>
          </a:prstGeom>
        </p:spPr>
      </p:pic>
    </p:spTree>
    <p:extLst>
      <p:ext uri="{BB962C8B-B14F-4D97-AF65-F5344CB8AC3E}">
        <p14:creationId xmlns:p14="http://schemas.microsoft.com/office/powerpoint/2010/main" val="4222353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YÖNETİMİ VE DENETİMİ ÇALIŞMALARI</a:t>
            </a:r>
          </a:p>
        </p:txBody>
      </p:sp>
      <p:sp>
        <p:nvSpPr>
          <p:cNvPr id="7" name="Altıgen 6">
            <a:extLst>
              <a:ext uri="{FF2B5EF4-FFF2-40B4-BE49-F238E27FC236}">
                <a16:creationId xmlns:a16="http://schemas.microsoft.com/office/drawing/2014/main" id="{5B74196B-953E-4DED-9D1B-9C343F0A53EE}"/>
              </a:ext>
            </a:extLst>
          </p:cNvPr>
          <p:cNvSpPr/>
          <p:nvPr/>
        </p:nvSpPr>
        <p:spPr>
          <a:xfrm>
            <a:off x="-866994" y="1556792"/>
            <a:ext cx="4348488" cy="3168352"/>
          </a:xfrm>
          <a:prstGeom prst="hexagon">
            <a:avLst/>
          </a:prstGeom>
          <a:gradFill>
            <a:gsLst>
              <a:gs pos="0">
                <a:srgbClr val="C61919"/>
              </a:gs>
              <a:gs pos="60000">
                <a:schemeClr val="accent2">
                  <a:tint val="37000"/>
                  <a:satMod val="300000"/>
                </a:schemeClr>
              </a:gs>
              <a:gs pos="100000">
                <a:schemeClr val="accent2">
                  <a:tint val="15000"/>
                  <a:satMod val="350000"/>
                </a:schemeClr>
              </a:gs>
            </a:gsLst>
            <a:lin ang="10800000" scaled="0"/>
          </a:gra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115000"/>
              </a:lnSpc>
              <a:spcBef>
                <a:spcPct val="0"/>
              </a:spcBef>
              <a:spcAft>
                <a:spcPts val="1000"/>
              </a:spcAft>
              <a:tabLst>
                <a:tab pos="927100" algn="l"/>
              </a:tabLst>
            </a:pPr>
            <a:r>
              <a:rPr lang="tr-TR" sz="2800" b="1" dirty="0">
                <a:solidFill>
                  <a:schemeClr val="bg1"/>
                </a:solidFill>
                <a:effectLst>
                  <a:outerShdw blurRad="38100" dist="38100" dir="2700000" algn="tl">
                    <a:srgbClr val="000000">
                      <a:alpha val="43137"/>
                    </a:srgbClr>
                  </a:outerShdw>
                </a:effectLst>
              </a:rPr>
              <a:t>ÇEVRE DENETİMİ</a:t>
            </a:r>
          </a:p>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lang="tr-TR" sz="2800" b="1" dirty="0">
                <a:solidFill>
                  <a:schemeClr val="bg1"/>
                </a:solidFill>
                <a:effectLst>
                  <a:outerShdw blurRad="38100" dist="38100" dir="2700000" algn="tl">
                    <a:srgbClr val="000000">
                      <a:alpha val="43137"/>
                    </a:srgbClr>
                  </a:outerShdw>
                </a:effectLst>
              </a:rPr>
              <a:t>805 Adet</a:t>
            </a:r>
          </a:p>
        </p:txBody>
      </p:sp>
      <p:sp>
        <p:nvSpPr>
          <p:cNvPr id="8" name="Altıgen 7">
            <a:extLst>
              <a:ext uri="{FF2B5EF4-FFF2-40B4-BE49-F238E27FC236}">
                <a16:creationId xmlns:a16="http://schemas.microsoft.com/office/drawing/2014/main" id="{105DF61A-ECFB-4EAA-B687-3CC1BC35353F}"/>
              </a:ext>
            </a:extLst>
          </p:cNvPr>
          <p:cNvSpPr/>
          <p:nvPr/>
        </p:nvSpPr>
        <p:spPr>
          <a:xfrm>
            <a:off x="5324793" y="1522154"/>
            <a:ext cx="4605313" cy="3168352"/>
          </a:xfrm>
          <a:prstGeom prst="hexagon">
            <a:avLst/>
          </a:prstGeom>
          <a:gradFill>
            <a:gsLst>
              <a:gs pos="0">
                <a:srgbClr val="C61919"/>
              </a:gs>
              <a:gs pos="60000">
                <a:schemeClr val="accent2">
                  <a:tint val="37000"/>
                  <a:satMod val="300000"/>
                </a:schemeClr>
              </a:gs>
              <a:gs pos="100000">
                <a:schemeClr val="accent2">
                  <a:tint val="15000"/>
                  <a:satMod val="350000"/>
                </a:schemeClr>
              </a:gs>
            </a:gsLst>
            <a:lin ang="0" scaled="0"/>
          </a:gra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lang="tr-TR" sz="2400" b="1" dirty="0">
                <a:solidFill>
                  <a:schemeClr val="bg1"/>
                </a:solidFill>
              </a:rPr>
              <a:t> </a:t>
            </a:r>
            <a:r>
              <a:rPr kumimoji="0" lang="tr-TR" sz="2400" b="1" u="none" strike="noStrike" cap="none" normalizeH="0" baseline="0" dirty="0">
                <a:ln>
                  <a:noFill/>
                </a:ln>
                <a:solidFill>
                  <a:schemeClr val="bg1"/>
                </a:solidFill>
                <a:effectLst>
                  <a:outerShdw blurRad="38100" dist="38100" dir="2700000" algn="tl">
                    <a:srgbClr val="000000">
                      <a:alpha val="43137"/>
                    </a:srgbClr>
                  </a:outerShdw>
                </a:effectLst>
              </a:rPr>
              <a:t>İDARİ PARA CEZALARI</a:t>
            </a:r>
            <a:endParaRPr lang="tr-TR" sz="2400" b="1" dirty="0">
              <a:solidFill>
                <a:schemeClr val="bg1"/>
              </a:solidFill>
            </a:endParaRPr>
          </a:p>
          <a:p>
            <a:pPr lvl="0" algn="ctr" fontAlgn="ctr"/>
            <a:r>
              <a:rPr lang="tr-TR" sz="2400" b="1" dirty="0" smtClean="0">
                <a:solidFill>
                  <a:schemeClr val="bg1"/>
                </a:solidFill>
                <a:effectLst>
                  <a:outerShdw blurRad="38100" dist="38100" dir="2700000" algn="tl">
                    <a:srgbClr val="000000">
                      <a:alpha val="43137"/>
                    </a:srgbClr>
                  </a:outerShdw>
                </a:effectLst>
              </a:rPr>
              <a:t>32.135.313 TL</a:t>
            </a:r>
            <a:endParaRPr lang="tr-TR" sz="2400" b="1" dirty="0">
              <a:solidFill>
                <a:schemeClr val="bg1"/>
              </a:solidFill>
              <a:effectLst>
                <a:outerShdw blurRad="38100" dist="38100" dir="2700000" algn="tl">
                  <a:srgbClr val="000000">
                    <a:alpha val="43137"/>
                  </a:srgbClr>
                </a:outerShdw>
              </a:effectLst>
            </a:endParaRPr>
          </a:p>
        </p:txBody>
      </p:sp>
      <p:pic>
        <p:nvPicPr>
          <p:cNvPr id="4" name="Resim 3">
            <a:extLst>
              <a:ext uri="{FF2B5EF4-FFF2-40B4-BE49-F238E27FC236}">
                <a16:creationId xmlns:a16="http://schemas.microsoft.com/office/drawing/2014/main" id="{079CE552-B8CD-4517-8329-7740503C5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507" y="1196752"/>
            <a:ext cx="2520280" cy="2124599"/>
          </a:xfrm>
          <a:prstGeom prst="ellipse">
            <a:avLst/>
          </a:prstGeom>
          <a:ln>
            <a:noFill/>
          </a:ln>
          <a:effectLst>
            <a:softEdge rad="112500"/>
          </a:effectLst>
        </p:spPr>
      </p:pic>
      <p:graphicFrame>
        <p:nvGraphicFramePr>
          <p:cNvPr id="15" name="Tablo 14">
            <a:extLst>
              <a:ext uri="{FF2B5EF4-FFF2-40B4-BE49-F238E27FC236}">
                <a16:creationId xmlns:a16="http://schemas.microsoft.com/office/drawing/2014/main" id="{EE65D4B6-32DD-41E1-81BE-4CC4CB0A27F7}"/>
              </a:ext>
            </a:extLst>
          </p:cNvPr>
          <p:cNvGraphicFramePr>
            <a:graphicFrameLocks noGrp="1"/>
          </p:cNvGraphicFramePr>
          <p:nvPr>
            <p:extLst>
              <p:ext uri="{D42A27DB-BD31-4B8C-83A1-F6EECF244321}">
                <p14:modId xmlns:p14="http://schemas.microsoft.com/office/powerpoint/2010/main" val="4209470941"/>
              </p:ext>
            </p:extLst>
          </p:nvPr>
        </p:nvGraphicFramePr>
        <p:xfrm>
          <a:off x="2397756" y="5015908"/>
          <a:ext cx="4348487" cy="1667402"/>
        </p:xfrm>
        <a:graphic>
          <a:graphicData uri="http://schemas.openxmlformats.org/drawingml/2006/table">
            <a:tbl>
              <a:tblPr firstRow="1" bandRow="1">
                <a:tableStyleId>{21E4AEA4-8DFA-4A89-87EB-49C32662AFE0}</a:tableStyleId>
              </a:tblPr>
              <a:tblGrid>
                <a:gridCol w="2432205">
                  <a:extLst>
                    <a:ext uri="{9D8B030D-6E8A-4147-A177-3AD203B41FA5}">
                      <a16:colId xmlns:a16="http://schemas.microsoft.com/office/drawing/2014/main" val="2348215544"/>
                    </a:ext>
                  </a:extLst>
                </a:gridCol>
                <a:gridCol w="1916282">
                  <a:extLst>
                    <a:ext uri="{9D8B030D-6E8A-4147-A177-3AD203B41FA5}">
                      <a16:colId xmlns:a16="http://schemas.microsoft.com/office/drawing/2014/main" val="2040680317"/>
                    </a:ext>
                  </a:extLst>
                </a:gridCol>
              </a:tblGrid>
              <a:tr h="508442">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2000" b="1" u="none" strike="noStrike" cap="none" normalizeH="0" baseline="0" dirty="0">
                          <a:ln>
                            <a:noFill/>
                          </a:ln>
                          <a:solidFill>
                            <a:schemeClr val="bg1"/>
                          </a:solidFill>
                          <a:effectLst>
                            <a:outerShdw blurRad="38100" dist="38100" dir="2700000" algn="tl">
                              <a:srgbClr val="000000">
                                <a:alpha val="43137"/>
                              </a:srgbClr>
                            </a:outerShdw>
                          </a:effectLst>
                        </a:rPr>
                        <a:t>İDARİ PARA CEZALARI</a:t>
                      </a:r>
                      <a:endParaRPr kumimoji="0" lang="tr-TR" sz="20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endParaRPr>
                    </a:p>
                  </a:txBody>
                  <a:tcPr marL="67297" marR="67297" marT="9345" marB="0" anchor="ctr" horzOverflow="overflow"/>
                </a:tc>
                <a:tc hMerge="1">
                  <a:txBody>
                    <a:bodyPr/>
                    <a:lstStyle/>
                    <a:p>
                      <a:endParaRPr lang="tr-TR"/>
                    </a:p>
                  </a:txBody>
                  <a:tcPr/>
                </a:tc>
                <a:extLst>
                  <a:ext uri="{0D108BD9-81ED-4DB2-BD59-A6C34878D82A}">
                    <a16:rowId xmlns:a16="http://schemas.microsoft.com/office/drawing/2014/main" val="2832784803"/>
                  </a:ext>
                </a:extLst>
              </a:tr>
              <a:tr h="408616">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u="none" strike="noStrike" cap="none" normalizeH="0" baseline="0" dirty="0">
                          <a:ln>
                            <a:noFill/>
                          </a:ln>
                          <a:effectLst/>
                          <a:latin typeface="+mn-lt"/>
                        </a:rPr>
                        <a:t>Gerçek Kişi</a:t>
                      </a:r>
                      <a:endParaRPr kumimoji="0" lang="tr-TR" sz="1800" b="0" i="0" u="none" strike="noStrike" cap="none" normalizeH="0" baseline="0" dirty="0">
                        <a:ln>
                          <a:noFill/>
                        </a:ln>
                        <a:solidFill>
                          <a:schemeClr val="tx1"/>
                        </a:solidFill>
                        <a:effectLst/>
                        <a:latin typeface="+mn-lt"/>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0" i="0" u="none" strike="noStrike" cap="none" normalizeH="0" baseline="0" dirty="0">
                          <a:ln>
                            <a:noFill/>
                          </a:ln>
                          <a:solidFill>
                            <a:schemeClr val="tx1"/>
                          </a:solidFill>
                          <a:effectLst>
                            <a:outerShdw blurRad="38100" dist="38100" dir="2700000" algn="tl">
                              <a:srgbClr val="000000">
                                <a:alpha val="43137"/>
                              </a:srgbClr>
                            </a:outerShdw>
                          </a:effectLst>
                          <a:latin typeface="+mn-lt"/>
                          <a:cs typeface="Arial" charset="0"/>
                        </a:rPr>
                        <a:t>441</a:t>
                      </a:r>
                    </a:p>
                  </a:txBody>
                  <a:tcPr marL="63298" marR="63298" marT="0" marB="0" horzOverflow="overflow"/>
                </a:tc>
                <a:extLst>
                  <a:ext uri="{0D108BD9-81ED-4DB2-BD59-A6C34878D82A}">
                    <a16:rowId xmlns:a16="http://schemas.microsoft.com/office/drawing/2014/main" val="1633548954"/>
                  </a:ext>
                </a:extLst>
              </a:tr>
              <a:tr h="375172">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u="none" strike="noStrike" cap="none" normalizeH="0" baseline="0" dirty="0">
                          <a:ln>
                            <a:noFill/>
                          </a:ln>
                          <a:effectLst/>
                          <a:latin typeface="+mn-lt"/>
                        </a:rPr>
                        <a:t>Tüzel Kişi</a:t>
                      </a:r>
                      <a:endParaRPr kumimoji="0" lang="tr-TR" sz="1800" b="0" i="0" u="none" strike="noStrike" cap="none" normalizeH="0" baseline="0" dirty="0">
                        <a:ln>
                          <a:noFill/>
                        </a:ln>
                        <a:solidFill>
                          <a:schemeClr val="tx1"/>
                        </a:solidFill>
                        <a:effectLst/>
                        <a:latin typeface="+mn-lt"/>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0" i="0" u="none" strike="noStrike" cap="none" normalizeH="0" baseline="0" dirty="0">
                          <a:ln>
                            <a:noFill/>
                          </a:ln>
                          <a:solidFill>
                            <a:schemeClr val="tx1"/>
                          </a:solidFill>
                          <a:effectLst>
                            <a:outerShdw blurRad="38100" dist="38100" dir="2700000" algn="tl">
                              <a:srgbClr val="000000">
                                <a:alpha val="43137"/>
                              </a:srgbClr>
                            </a:outerShdw>
                          </a:effectLst>
                          <a:latin typeface="+mn-lt"/>
                          <a:cs typeface="Arial" charset="0"/>
                        </a:rPr>
                        <a:t>143</a:t>
                      </a:r>
                    </a:p>
                  </a:txBody>
                  <a:tcPr marL="63298" marR="63298" marT="0" marB="0" horzOverflow="overflow"/>
                </a:tc>
                <a:extLst>
                  <a:ext uri="{0D108BD9-81ED-4DB2-BD59-A6C34878D82A}">
                    <a16:rowId xmlns:a16="http://schemas.microsoft.com/office/drawing/2014/main" val="3942358070"/>
                  </a:ext>
                </a:extLst>
              </a:tr>
              <a:tr h="375172">
                <a:tc>
                  <a:txBody>
                    <a:bodyPr/>
                    <a:lstStyle/>
                    <a:p>
                      <a:pPr marL="0" marR="0" lvl="0" indent="0" algn="l" defTabSz="914400" rtl="0" eaLnBrk="1" fontAlgn="base" latinLnBrk="0" hangingPunct="1">
                        <a:lnSpc>
                          <a:spcPct val="115000"/>
                        </a:lnSpc>
                        <a:spcBef>
                          <a:spcPct val="0"/>
                        </a:spcBef>
                        <a:spcAft>
                          <a:spcPts val="1000"/>
                        </a:spcAft>
                        <a:buClrTx/>
                        <a:buSzTx/>
                        <a:buFontTx/>
                        <a:buNone/>
                        <a:tabLst>
                          <a:tab pos="927100" algn="l"/>
                        </a:tabLst>
                      </a:pPr>
                      <a:r>
                        <a:rPr kumimoji="0" lang="tr-TR" sz="1800" b="1" u="none" strike="noStrike" cap="none" normalizeH="0" baseline="0" dirty="0">
                          <a:ln>
                            <a:noFill/>
                          </a:ln>
                          <a:solidFill>
                            <a:schemeClr val="tx1"/>
                          </a:solidFill>
                          <a:effectLst/>
                          <a:latin typeface="+mn-lt"/>
                        </a:rPr>
                        <a:t>Toplam</a:t>
                      </a:r>
                      <a:endParaRPr kumimoji="0" lang="tr-TR" sz="1800" b="1" i="0" u="none" strike="noStrike" cap="none" normalizeH="0" baseline="0" dirty="0">
                        <a:ln>
                          <a:noFill/>
                        </a:ln>
                        <a:solidFill>
                          <a:schemeClr val="tx1"/>
                        </a:solidFill>
                        <a:effectLst/>
                        <a:latin typeface="+mn-lt"/>
                        <a:cs typeface="Arial" charset="0"/>
                      </a:endParaRPr>
                    </a:p>
                  </a:txBody>
                  <a:tcPr marL="63298" marR="6329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tab pos="927100" algn="l"/>
                        </a:tabLst>
                      </a:pPr>
                      <a:r>
                        <a:rPr kumimoji="0" lang="tr-TR" sz="1800" b="1" i="0" u="none" strike="noStrike" cap="none" normalizeH="0" baseline="0" dirty="0">
                          <a:ln>
                            <a:noFill/>
                          </a:ln>
                          <a:solidFill>
                            <a:schemeClr val="tx1"/>
                          </a:solidFill>
                          <a:effectLst/>
                          <a:latin typeface="+mn-lt"/>
                          <a:cs typeface="Arial" pitchFamily="34" charset="0"/>
                        </a:rPr>
                        <a:t>584</a:t>
                      </a:r>
                    </a:p>
                  </a:txBody>
                  <a:tcPr marL="63298" marR="63298" marT="0" marB="0" horzOverflow="overflow"/>
                </a:tc>
                <a:extLst>
                  <a:ext uri="{0D108BD9-81ED-4DB2-BD59-A6C34878D82A}">
                    <a16:rowId xmlns:a16="http://schemas.microsoft.com/office/drawing/2014/main" val="4122812273"/>
                  </a:ext>
                </a:extLst>
              </a:tr>
            </a:tbl>
          </a:graphicData>
        </a:graphic>
      </p:graphicFrame>
    </p:spTree>
    <p:extLst>
      <p:ext uri="{BB962C8B-B14F-4D97-AF65-F5344CB8AC3E}">
        <p14:creationId xmlns:p14="http://schemas.microsoft.com/office/powerpoint/2010/main" val="1255506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YÖNETİMİ VE DENETİMİ ÇALIŞMALARI</a:t>
            </a:r>
          </a:p>
        </p:txBody>
      </p:sp>
      <p:pic>
        <p:nvPicPr>
          <p:cNvPr id="6" name="Picture 2" descr="C:\Users\veysel.ekmekci\Desktop\Video Resimleri\31.JPG">
            <a:extLst>
              <a:ext uri="{FF2B5EF4-FFF2-40B4-BE49-F238E27FC236}">
                <a16:creationId xmlns:a16="http://schemas.microsoft.com/office/drawing/2014/main" id="{6E80AD3B-CBB1-4B9A-9832-15758A9CF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203615"/>
            <a:ext cx="2771344" cy="19408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veysel.ekmekci\Desktop\Video Resimleri\36.JPG">
            <a:extLst>
              <a:ext uri="{FF2B5EF4-FFF2-40B4-BE49-F238E27FC236}">
                <a16:creationId xmlns:a16="http://schemas.microsoft.com/office/drawing/2014/main" id="{B0C7867B-4BAF-4B96-B55A-FE6C6838A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144443"/>
            <a:ext cx="2771344" cy="16866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ANKFILESERVER1\websayfası\İl Müdürümüz Banu ASLAN CAN'a ait resimler\2014\2014 11 Kasım\20141114 çevre denetimi (hurdacıllar sitesi)\IMG_9255.JPG">
            <a:extLst>
              <a:ext uri="{FF2B5EF4-FFF2-40B4-BE49-F238E27FC236}">
                <a16:creationId xmlns:a16="http://schemas.microsoft.com/office/drawing/2014/main" id="{69354D1F-30A1-4F62-99CE-A4EFEB5A0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219071"/>
            <a:ext cx="2771344" cy="19891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Tablo 10">
            <a:extLst>
              <a:ext uri="{FF2B5EF4-FFF2-40B4-BE49-F238E27FC236}">
                <a16:creationId xmlns:a16="http://schemas.microsoft.com/office/drawing/2014/main" id="{F28FC398-0CA3-42FA-A7D0-8CD9D379507A}"/>
              </a:ext>
            </a:extLst>
          </p:cNvPr>
          <p:cNvGraphicFramePr>
            <a:graphicFrameLocks noGrp="1"/>
          </p:cNvGraphicFramePr>
          <p:nvPr>
            <p:extLst>
              <p:ext uri="{D42A27DB-BD31-4B8C-83A1-F6EECF244321}">
                <p14:modId xmlns:p14="http://schemas.microsoft.com/office/powerpoint/2010/main" val="594028027"/>
              </p:ext>
            </p:extLst>
          </p:nvPr>
        </p:nvGraphicFramePr>
        <p:xfrm>
          <a:off x="4211960" y="4778170"/>
          <a:ext cx="3745382" cy="1334107"/>
        </p:xfrm>
        <a:graphic>
          <a:graphicData uri="http://schemas.openxmlformats.org/drawingml/2006/table">
            <a:tbl>
              <a:tblPr firstRow="1" bandRow="1">
                <a:tableStyleId>{21E4AEA4-8DFA-4A89-87EB-49C32662AFE0}</a:tableStyleId>
              </a:tblPr>
              <a:tblGrid>
                <a:gridCol w="2094875">
                  <a:extLst>
                    <a:ext uri="{9D8B030D-6E8A-4147-A177-3AD203B41FA5}">
                      <a16:colId xmlns:a16="http://schemas.microsoft.com/office/drawing/2014/main" val="2348215544"/>
                    </a:ext>
                  </a:extLst>
                </a:gridCol>
                <a:gridCol w="1650507">
                  <a:extLst>
                    <a:ext uri="{9D8B030D-6E8A-4147-A177-3AD203B41FA5}">
                      <a16:colId xmlns:a16="http://schemas.microsoft.com/office/drawing/2014/main" val="2040680317"/>
                    </a:ext>
                  </a:extLst>
                </a:gridCol>
              </a:tblGrid>
              <a:tr h="482450">
                <a:tc gridSpan="2">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2000" b="1" i="0" u="none" strike="noStrike" cap="none" normalizeH="0" baseline="0" dirty="0">
                          <a:ln>
                            <a:noFill/>
                          </a:ln>
                          <a:solidFill>
                            <a:schemeClr val="bg1"/>
                          </a:solidFill>
                          <a:effectLst/>
                          <a:latin typeface="Calibri" pitchFamily="34" charset="0"/>
                          <a:cs typeface="Arial" charset="0"/>
                        </a:rPr>
                        <a:t>Evrak Akışı</a:t>
                      </a:r>
                    </a:p>
                  </a:txBody>
                  <a:tcPr marL="67297" marR="67297" marT="9345" marB="0" anchor="ctr" horzOverflow="overflow"/>
                </a:tc>
                <a:tc hMerge="1">
                  <a:txBody>
                    <a:bodyPr/>
                    <a:lstStyle/>
                    <a:p>
                      <a:endParaRPr lang="tr-TR"/>
                    </a:p>
                  </a:txBody>
                  <a:tcPr/>
                </a:tc>
                <a:extLst>
                  <a:ext uri="{0D108BD9-81ED-4DB2-BD59-A6C34878D82A}">
                    <a16:rowId xmlns:a16="http://schemas.microsoft.com/office/drawing/2014/main" val="2832784803"/>
                  </a:ext>
                </a:extLst>
              </a:tr>
              <a:tr h="495664">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tr-TR" sz="1800" b="0" i="0" u="none" strike="noStrike" cap="none" normalizeH="0" baseline="0" dirty="0">
                          <a:ln>
                            <a:noFill/>
                          </a:ln>
                          <a:solidFill>
                            <a:schemeClr val="tx1"/>
                          </a:solidFill>
                          <a:effectLst/>
                          <a:latin typeface="Calibri" pitchFamily="34" charset="0"/>
                          <a:cs typeface="Arial" charset="0"/>
                        </a:rPr>
                        <a:t>Gelen Evrak </a:t>
                      </a:r>
                    </a:p>
                  </a:txBody>
                  <a:tcPr marL="67297" marR="67297" marT="9345" marB="0" anchor="ctr" horzOverflow="overflow"/>
                </a:tc>
                <a:tc>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1800" b="1" i="0" u="none" strike="noStrike" cap="none" normalizeH="0" baseline="0" dirty="0">
                          <a:ln>
                            <a:noFill/>
                          </a:ln>
                          <a:solidFill>
                            <a:schemeClr val="tx1"/>
                          </a:solidFill>
                          <a:effectLst/>
                          <a:latin typeface="Calibri" pitchFamily="34" charset="0"/>
                          <a:cs typeface="Arial" charset="0"/>
                        </a:rPr>
                        <a:t>4.380</a:t>
                      </a:r>
                    </a:p>
                  </a:txBody>
                  <a:tcPr marL="67297" marR="67297" marT="9345" marB="0" anchor="ctr" horzOverflow="overflow"/>
                </a:tc>
                <a:extLst>
                  <a:ext uri="{0D108BD9-81ED-4DB2-BD59-A6C34878D82A}">
                    <a16:rowId xmlns:a16="http://schemas.microsoft.com/office/drawing/2014/main" val="1633548954"/>
                  </a:ext>
                </a:extLst>
              </a:tr>
              <a:tr h="355993">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tr-TR" sz="1800" b="0" i="0" u="none" strike="noStrike" cap="none" normalizeH="0" baseline="0" dirty="0">
                          <a:ln>
                            <a:noFill/>
                          </a:ln>
                          <a:solidFill>
                            <a:schemeClr val="tx1"/>
                          </a:solidFill>
                          <a:effectLst/>
                          <a:latin typeface="Calibri" pitchFamily="34" charset="0"/>
                          <a:cs typeface="Arial" charset="0"/>
                        </a:rPr>
                        <a:t>Giden Evrak </a:t>
                      </a:r>
                    </a:p>
                  </a:txBody>
                  <a:tcPr marL="67297" marR="67297" marT="9345" marB="0" anchor="ctr" horzOverflow="overflow"/>
                </a:tc>
                <a:tc>
                  <a:txBody>
                    <a:bodyPr/>
                    <a:lstStyle/>
                    <a:p>
                      <a:pPr marL="0" marR="0" lvl="0" indent="0" algn="ctr" defTabSz="914400" rtl="0" eaLnBrk="0" fontAlgn="base" latinLnBrk="0" hangingPunct="0">
                        <a:lnSpc>
                          <a:spcPct val="115000"/>
                        </a:lnSpc>
                        <a:spcBef>
                          <a:spcPct val="0"/>
                        </a:spcBef>
                        <a:spcAft>
                          <a:spcPct val="0"/>
                        </a:spcAft>
                        <a:buClrTx/>
                        <a:buSzTx/>
                        <a:buFontTx/>
                        <a:buNone/>
                        <a:tabLst/>
                      </a:pPr>
                      <a:r>
                        <a:rPr kumimoji="0" lang="tr-TR" sz="1800" b="1" i="0" u="none" strike="noStrike" cap="none" normalizeH="0" baseline="0" dirty="0">
                          <a:ln>
                            <a:noFill/>
                          </a:ln>
                          <a:solidFill>
                            <a:schemeClr val="tx1"/>
                          </a:solidFill>
                          <a:effectLst/>
                          <a:latin typeface="Calibri" pitchFamily="34" charset="0"/>
                          <a:cs typeface="Arial" charset="0"/>
                        </a:rPr>
                        <a:t>4.015</a:t>
                      </a:r>
                    </a:p>
                  </a:txBody>
                  <a:tcPr marL="67297" marR="67297" marT="9345" marB="0" anchor="ctr" horzOverflow="overflow"/>
                </a:tc>
                <a:extLst>
                  <a:ext uri="{0D108BD9-81ED-4DB2-BD59-A6C34878D82A}">
                    <a16:rowId xmlns:a16="http://schemas.microsoft.com/office/drawing/2014/main" val="3942358070"/>
                  </a:ext>
                </a:extLst>
              </a:tr>
            </a:tbl>
          </a:graphicData>
        </a:graphic>
      </p:graphicFrame>
      <p:graphicFrame>
        <p:nvGraphicFramePr>
          <p:cNvPr id="10" name="Tablo 9">
            <a:extLst>
              <a:ext uri="{FF2B5EF4-FFF2-40B4-BE49-F238E27FC236}">
                <a16:creationId xmlns:a16="http://schemas.microsoft.com/office/drawing/2014/main" id="{09598297-39BA-415F-9D29-55587E036AD2}"/>
              </a:ext>
            </a:extLst>
          </p:cNvPr>
          <p:cNvGraphicFramePr>
            <a:graphicFrameLocks noGrp="1"/>
          </p:cNvGraphicFramePr>
          <p:nvPr>
            <p:extLst>
              <p:ext uri="{D42A27DB-BD31-4B8C-83A1-F6EECF244321}">
                <p14:modId xmlns:p14="http://schemas.microsoft.com/office/powerpoint/2010/main" val="286454220"/>
              </p:ext>
            </p:extLst>
          </p:nvPr>
        </p:nvGraphicFramePr>
        <p:xfrm>
          <a:off x="3419872" y="1786781"/>
          <a:ext cx="5329558" cy="2387248"/>
        </p:xfrm>
        <a:graphic>
          <a:graphicData uri="http://schemas.openxmlformats.org/drawingml/2006/table">
            <a:tbl>
              <a:tblPr firstRow="1" bandRow="1">
                <a:tableStyleId>{21E4AEA4-8DFA-4A89-87EB-49C32662AFE0}</a:tableStyleId>
              </a:tblPr>
              <a:tblGrid>
                <a:gridCol w="4608512">
                  <a:extLst>
                    <a:ext uri="{9D8B030D-6E8A-4147-A177-3AD203B41FA5}">
                      <a16:colId xmlns:a16="http://schemas.microsoft.com/office/drawing/2014/main" val="2348215544"/>
                    </a:ext>
                  </a:extLst>
                </a:gridCol>
                <a:gridCol w="721046">
                  <a:extLst>
                    <a:ext uri="{9D8B030D-6E8A-4147-A177-3AD203B41FA5}">
                      <a16:colId xmlns:a16="http://schemas.microsoft.com/office/drawing/2014/main" val="2040680317"/>
                    </a:ext>
                  </a:extLst>
                </a:gridCol>
              </a:tblGrid>
              <a:tr h="52876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a:ln>
                            <a:noFill/>
                          </a:ln>
                          <a:solidFill>
                            <a:schemeClr val="bg1"/>
                          </a:solidFill>
                          <a:effectLst/>
                          <a:latin typeface="Calibri" pitchFamily="34" charset="0"/>
                          <a:ea typeface="+mn-ea"/>
                          <a:cs typeface="Arial" charset="0"/>
                        </a:rPr>
                        <a:t>Onaylanan Belgeler</a:t>
                      </a:r>
                    </a:p>
                  </a:txBody>
                  <a:tcPr marL="91424" marR="91424" marT="45662" marB="45662"/>
                </a:tc>
                <a:tc hMerge="1">
                  <a:txBody>
                    <a:bodyPr/>
                    <a:lstStyle/>
                    <a:p>
                      <a:endParaRPr lang="tr-TR" dirty="0"/>
                    </a:p>
                  </a:txBody>
                  <a:tcPr/>
                </a:tc>
                <a:extLst>
                  <a:ext uri="{0D108BD9-81ED-4DB2-BD59-A6C34878D82A}">
                    <a16:rowId xmlns:a16="http://schemas.microsoft.com/office/drawing/2014/main" val="2832784803"/>
                  </a:ext>
                </a:extLst>
              </a:tr>
              <a:tr h="508918">
                <a:tc>
                  <a:txBody>
                    <a:bodyPr/>
                    <a:lstStyle/>
                    <a:p>
                      <a:r>
                        <a:rPr kumimoji="0" lang="tr-TR" sz="1800" b="0" i="0" u="none" strike="noStrike" kern="1200" cap="none" normalizeH="0" baseline="0" dirty="0">
                          <a:ln>
                            <a:noFill/>
                          </a:ln>
                          <a:solidFill>
                            <a:schemeClr val="tx1"/>
                          </a:solidFill>
                          <a:effectLst/>
                          <a:latin typeface="Calibri" pitchFamily="34" charset="0"/>
                          <a:ea typeface="+mn-ea"/>
                          <a:cs typeface="Arial" charset="0"/>
                        </a:rPr>
                        <a:t>Endüstriyel Atık Yönetim Planı</a:t>
                      </a:r>
                    </a:p>
                  </a:txBody>
                  <a:tcPr marL="91424" marR="91424" marT="45662" marB="456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normalizeH="0" baseline="0" dirty="0">
                          <a:ln>
                            <a:noFill/>
                          </a:ln>
                          <a:solidFill>
                            <a:schemeClr val="tx1"/>
                          </a:solidFill>
                          <a:effectLst/>
                          <a:latin typeface="Calibri" pitchFamily="34" charset="0"/>
                          <a:ea typeface="+mn-ea"/>
                          <a:cs typeface="Arial" charset="0"/>
                        </a:rPr>
                        <a:t>465</a:t>
                      </a:r>
                    </a:p>
                  </a:txBody>
                  <a:tcPr marL="91424" marR="91424" marT="45662" marB="45662"/>
                </a:tc>
                <a:extLst>
                  <a:ext uri="{0D108BD9-81ED-4DB2-BD59-A6C34878D82A}">
                    <a16:rowId xmlns:a16="http://schemas.microsoft.com/office/drawing/2014/main" val="1633548954"/>
                  </a:ext>
                </a:extLst>
              </a:tr>
              <a:tr h="365513">
                <a:tc>
                  <a:txBody>
                    <a:bodyPr/>
                    <a:lstStyle/>
                    <a:p>
                      <a:r>
                        <a:rPr kumimoji="0" lang="tr-TR" sz="1800" b="0" i="0" u="none" strike="noStrike" kern="1200" cap="none" normalizeH="0" baseline="0" dirty="0">
                          <a:ln>
                            <a:noFill/>
                          </a:ln>
                          <a:solidFill>
                            <a:schemeClr val="tx1"/>
                          </a:solidFill>
                          <a:effectLst/>
                          <a:latin typeface="Calibri" pitchFamily="34" charset="0"/>
                          <a:ea typeface="+mn-ea"/>
                          <a:cs typeface="Arial" charset="0"/>
                        </a:rPr>
                        <a:t>Tehlikeli ve Özel  Atık Geçici Depolama İzni</a:t>
                      </a:r>
                    </a:p>
                  </a:txBody>
                  <a:tcPr marL="91424" marR="91424" marT="45662" marB="456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normalizeH="0" baseline="0" dirty="0">
                          <a:ln>
                            <a:noFill/>
                          </a:ln>
                          <a:solidFill>
                            <a:schemeClr val="tx1"/>
                          </a:solidFill>
                          <a:effectLst/>
                          <a:latin typeface="Calibri" pitchFamily="34" charset="0"/>
                          <a:ea typeface="+mn-ea"/>
                          <a:cs typeface="Arial" charset="0"/>
                        </a:rPr>
                        <a:t>19</a:t>
                      </a:r>
                    </a:p>
                  </a:txBody>
                  <a:tcPr marL="91424" marR="91424" marT="45662" marB="45662"/>
                </a:tc>
                <a:extLst>
                  <a:ext uri="{0D108BD9-81ED-4DB2-BD59-A6C34878D82A}">
                    <a16:rowId xmlns:a16="http://schemas.microsoft.com/office/drawing/2014/main" val="3942358070"/>
                  </a:ext>
                </a:extLst>
              </a:tr>
              <a:tr h="491959">
                <a:tc>
                  <a:txBody>
                    <a:bodyPr/>
                    <a:lstStyle/>
                    <a:p>
                      <a:r>
                        <a:rPr kumimoji="0" lang="tr-TR" sz="1800" b="0" i="0" u="none" strike="noStrike" kern="1200" cap="none" normalizeH="0" baseline="0" dirty="0">
                          <a:ln>
                            <a:noFill/>
                          </a:ln>
                          <a:solidFill>
                            <a:schemeClr val="tx1"/>
                          </a:solidFill>
                          <a:effectLst/>
                          <a:latin typeface="Calibri" pitchFamily="34" charset="0"/>
                          <a:ea typeface="+mn-ea"/>
                          <a:cs typeface="Arial" charset="0"/>
                        </a:rPr>
                        <a:t>Tehlikeli  Atık Taşıma Lisansı</a:t>
                      </a:r>
                    </a:p>
                  </a:txBody>
                  <a:tcPr marL="91424" marR="91424" marT="45662" marB="456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normalizeH="0" baseline="0" dirty="0">
                          <a:ln>
                            <a:noFill/>
                          </a:ln>
                          <a:solidFill>
                            <a:schemeClr val="tx1"/>
                          </a:solidFill>
                          <a:effectLst/>
                          <a:latin typeface="Calibri" pitchFamily="34" charset="0"/>
                          <a:ea typeface="+mn-ea"/>
                          <a:cs typeface="Arial" charset="0"/>
                        </a:rPr>
                        <a:t>7</a:t>
                      </a:r>
                    </a:p>
                  </a:txBody>
                  <a:tcPr marL="91424" marR="91424" marT="45662" marB="45662"/>
                </a:tc>
                <a:extLst>
                  <a:ext uri="{0D108BD9-81ED-4DB2-BD59-A6C34878D82A}">
                    <a16:rowId xmlns:a16="http://schemas.microsoft.com/office/drawing/2014/main" val="3686957510"/>
                  </a:ext>
                </a:extLst>
              </a:tr>
              <a:tr h="491959">
                <a:tc>
                  <a:txBody>
                    <a:bodyPr/>
                    <a:lstStyle/>
                    <a:p>
                      <a:r>
                        <a:rPr kumimoji="0" lang="tr-TR" sz="1800" b="0" i="0" u="none" strike="noStrike" kern="1200" cap="none" normalizeH="0" baseline="0" dirty="0">
                          <a:ln>
                            <a:noFill/>
                          </a:ln>
                          <a:solidFill>
                            <a:schemeClr val="tx1"/>
                          </a:solidFill>
                          <a:effectLst/>
                          <a:latin typeface="Calibri" pitchFamily="34" charset="0"/>
                          <a:ea typeface="+mn-ea"/>
                          <a:cs typeface="Arial" charset="0"/>
                        </a:rPr>
                        <a:t>Tehlikesiz Atık Toplama-Ayırma Belgesi</a:t>
                      </a:r>
                    </a:p>
                  </a:txBody>
                  <a:tcPr marL="91448" marR="91448" marT="45696" marB="456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normalizeH="0" baseline="0" dirty="0">
                          <a:ln>
                            <a:noFill/>
                          </a:ln>
                          <a:solidFill>
                            <a:schemeClr val="tx1"/>
                          </a:solidFill>
                          <a:effectLst/>
                          <a:latin typeface="Calibri" pitchFamily="34" charset="0"/>
                          <a:ea typeface="+mn-ea"/>
                          <a:cs typeface="Arial" charset="0"/>
                        </a:rPr>
                        <a:t>72</a:t>
                      </a:r>
                    </a:p>
                  </a:txBody>
                  <a:tcPr marL="91448" marR="91448" marT="45696" marB="45696"/>
                </a:tc>
                <a:extLst>
                  <a:ext uri="{0D108BD9-81ED-4DB2-BD59-A6C34878D82A}">
                    <a16:rowId xmlns:a16="http://schemas.microsoft.com/office/drawing/2014/main" val="1393877422"/>
                  </a:ext>
                </a:extLst>
              </a:tr>
            </a:tbl>
          </a:graphicData>
        </a:graphic>
      </p:graphicFrame>
    </p:spTree>
    <p:extLst>
      <p:ext uri="{BB962C8B-B14F-4D97-AF65-F5344CB8AC3E}">
        <p14:creationId xmlns:p14="http://schemas.microsoft.com/office/powerpoint/2010/main" val="1679594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YÖNETİMİ VE DENETİMİ ÇALIŞMALARI</a:t>
            </a:r>
          </a:p>
        </p:txBody>
      </p:sp>
      <p:sp>
        <p:nvSpPr>
          <p:cNvPr id="12" name="Metin kutusu 11">
            <a:extLst>
              <a:ext uri="{FF2B5EF4-FFF2-40B4-BE49-F238E27FC236}">
                <a16:creationId xmlns:a16="http://schemas.microsoft.com/office/drawing/2014/main" id="{BDF4FBFA-CDCC-4E4C-8023-FA2E1EDCDAA3}"/>
              </a:ext>
            </a:extLst>
          </p:cNvPr>
          <p:cNvSpPr txBox="1"/>
          <p:nvPr/>
        </p:nvSpPr>
        <p:spPr>
          <a:xfrm>
            <a:off x="3131840" y="1633700"/>
            <a:ext cx="4968552" cy="369332"/>
          </a:xfrm>
          <a:prstGeom prst="rect">
            <a:avLst/>
          </a:prstGeom>
          <a:noFill/>
        </p:spPr>
        <p:txBody>
          <a:bodyPr wrap="square" rtlCol="0">
            <a:spAutoFit/>
          </a:bodyPr>
          <a:lstStyle/>
          <a:p>
            <a:r>
              <a:rPr lang="tr-TR" b="1" dirty="0"/>
              <a:t>HAVA KALİTESİ UYGULAMALARI</a:t>
            </a:r>
          </a:p>
        </p:txBody>
      </p:sp>
      <p:graphicFrame>
        <p:nvGraphicFramePr>
          <p:cNvPr id="13" name="Tablo 12">
            <a:extLst>
              <a:ext uri="{FF2B5EF4-FFF2-40B4-BE49-F238E27FC236}">
                <a16:creationId xmlns:a16="http://schemas.microsoft.com/office/drawing/2014/main" id="{C1AB6381-D049-46F6-A1B9-8E324DD6A9BD}"/>
              </a:ext>
            </a:extLst>
          </p:cNvPr>
          <p:cNvGraphicFramePr>
            <a:graphicFrameLocks noGrp="1"/>
          </p:cNvGraphicFramePr>
          <p:nvPr>
            <p:extLst>
              <p:ext uri="{D42A27DB-BD31-4B8C-83A1-F6EECF244321}">
                <p14:modId xmlns:p14="http://schemas.microsoft.com/office/powerpoint/2010/main" val="2410280557"/>
              </p:ext>
            </p:extLst>
          </p:nvPr>
        </p:nvGraphicFramePr>
        <p:xfrm>
          <a:off x="3779912" y="2320447"/>
          <a:ext cx="4968552" cy="2309611"/>
        </p:xfrm>
        <a:graphic>
          <a:graphicData uri="http://schemas.openxmlformats.org/drawingml/2006/table">
            <a:tbl>
              <a:tblPr firstRow="1" bandRow="1">
                <a:tableStyleId>{21E4AEA4-8DFA-4A89-87EB-49C32662AFE0}</a:tableStyleId>
              </a:tblPr>
              <a:tblGrid>
                <a:gridCol w="4248472">
                  <a:extLst>
                    <a:ext uri="{9D8B030D-6E8A-4147-A177-3AD203B41FA5}">
                      <a16:colId xmlns:a16="http://schemas.microsoft.com/office/drawing/2014/main" val="2348215544"/>
                    </a:ext>
                  </a:extLst>
                </a:gridCol>
                <a:gridCol w="720080">
                  <a:extLst>
                    <a:ext uri="{9D8B030D-6E8A-4147-A177-3AD203B41FA5}">
                      <a16:colId xmlns:a16="http://schemas.microsoft.com/office/drawing/2014/main" val="2040680317"/>
                    </a:ext>
                  </a:extLst>
                </a:gridCol>
              </a:tblGrid>
              <a:tr h="470705">
                <a:tc gridSpan="2">
                  <a:txBody>
                    <a:bodyPr/>
                    <a:lstStyle/>
                    <a:p>
                      <a:pPr algn="ctr"/>
                      <a:r>
                        <a:rPr lang="tr-TR" dirty="0"/>
                        <a:t>HAVA KALİTESİ SAYISI</a:t>
                      </a:r>
                    </a:p>
                  </a:txBody>
                  <a:tcPr/>
                </a:tc>
                <a:tc hMerge="1">
                  <a:txBody>
                    <a:bodyPr/>
                    <a:lstStyle/>
                    <a:p>
                      <a:r>
                        <a:rPr lang="tr-TR" dirty="0"/>
                        <a:t>SAYISI</a:t>
                      </a:r>
                    </a:p>
                  </a:txBody>
                  <a:tcPr/>
                </a:tc>
                <a:extLst>
                  <a:ext uri="{0D108BD9-81ED-4DB2-BD59-A6C34878D82A}">
                    <a16:rowId xmlns:a16="http://schemas.microsoft.com/office/drawing/2014/main" val="2832784803"/>
                  </a:ext>
                </a:extLst>
              </a:tr>
              <a:tr h="421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HAVA</a:t>
                      </a:r>
                      <a:r>
                        <a:rPr lang="tr-TR" baseline="0" dirty="0"/>
                        <a:t> KALİTESİ ÖLÇÜM İSTASYONU</a:t>
                      </a:r>
                      <a:endParaRPr lang="tr-TR" dirty="0"/>
                    </a:p>
                  </a:txBody>
                  <a:tcPr/>
                </a:tc>
                <a:tc>
                  <a:txBody>
                    <a:bodyPr/>
                    <a:lstStyle/>
                    <a:p>
                      <a:pPr algn="r"/>
                      <a:r>
                        <a:rPr lang="tr-TR" b="1" dirty="0"/>
                        <a:t>18</a:t>
                      </a:r>
                    </a:p>
                  </a:txBody>
                  <a:tcPr/>
                </a:tc>
                <a:extLst>
                  <a:ext uri="{0D108BD9-81ED-4DB2-BD59-A6C34878D82A}">
                    <a16:rowId xmlns:a16="http://schemas.microsoft.com/office/drawing/2014/main" val="1633548954"/>
                  </a:ext>
                </a:extLst>
              </a:tr>
              <a:tr h="365513">
                <a:tc>
                  <a:txBody>
                    <a:bodyPr/>
                    <a:lstStyle/>
                    <a:p>
                      <a:r>
                        <a:rPr lang="tr-TR" dirty="0"/>
                        <a:t>SÜREKLİ EMİSYON ÖLÇÜM SİSTEMİ (SEÖS)</a:t>
                      </a:r>
                    </a:p>
                  </a:txBody>
                  <a:tcPr/>
                </a:tc>
                <a:tc>
                  <a:txBody>
                    <a:bodyPr/>
                    <a:lstStyle/>
                    <a:p>
                      <a:pPr algn="r"/>
                      <a:r>
                        <a:rPr lang="tr-TR" b="1" dirty="0"/>
                        <a:t>20</a:t>
                      </a:r>
                    </a:p>
                  </a:txBody>
                  <a:tcPr/>
                </a:tc>
                <a:extLst>
                  <a:ext uri="{0D108BD9-81ED-4DB2-BD59-A6C34878D82A}">
                    <a16:rowId xmlns:a16="http://schemas.microsoft.com/office/drawing/2014/main" val="3942358070"/>
                  </a:ext>
                </a:extLst>
              </a:tr>
              <a:tr h="411242">
                <a:tc>
                  <a:txBody>
                    <a:bodyPr/>
                    <a:lstStyle/>
                    <a:p>
                      <a:r>
                        <a:rPr lang="tr-TR" dirty="0"/>
                        <a:t>EGZOZ</a:t>
                      </a:r>
                      <a:r>
                        <a:rPr lang="tr-TR" baseline="0" dirty="0"/>
                        <a:t> EMİSYON DENETİM SAYISI</a:t>
                      </a:r>
                      <a:endParaRPr lang="tr-TR" dirty="0"/>
                    </a:p>
                  </a:txBody>
                  <a:tcPr/>
                </a:tc>
                <a:tc>
                  <a:txBody>
                    <a:bodyPr/>
                    <a:lstStyle/>
                    <a:p>
                      <a:pPr algn="r"/>
                      <a:r>
                        <a:rPr lang="tr-TR" b="1" dirty="0" smtClean="0"/>
                        <a:t>2.002</a:t>
                      </a:r>
                      <a:endParaRPr lang="tr-TR" b="1" dirty="0"/>
                    </a:p>
                  </a:txBody>
                  <a:tcPr/>
                </a:tc>
                <a:extLst>
                  <a:ext uri="{0D108BD9-81ED-4DB2-BD59-A6C34878D82A}">
                    <a16:rowId xmlns:a16="http://schemas.microsoft.com/office/drawing/2014/main" val="3686957510"/>
                  </a:ext>
                </a:extLst>
              </a:tr>
              <a:tr h="491959">
                <a:tc>
                  <a:txBody>
                    <a:bodyPr/>
                    <a:lstStyle/>
                    <a:p>
                      <a:r>
                        <a:rPr lang="tr-TR" dirty="0"/>
                        <a:t>YETKİLİ ÇEVRE LABORATUVARLARININ</a:t>
                      </a:r>
                      <a:r>
                        <a:rPr lang="tr-TR" baseline="0" dirty="0"/>
                        <a:t> YERİNDE DENETİMİ</a:t>
                      </a:r>
                      <a:endParaRPr lang="tr-TR" dirty="0"/>
                    </a:p>
                  </a:txBody>
                  <a:tcPr/>
                </a:tc>
                <a:tc>
                  <a:txBody>
                    <a:bodyPr/>
                    <a:lstStyle/>
                    <a:p>
                      <a:pPr algn="r"/>
                      <a:r>
                        <a:rPr lang="tr-TR" b="1" dirty="0"/>
                        <a:t>5</a:t>
                      </a:r>
                    </a:p>
                  </a:txBody>
                  <a:tcPr/>
                </a:tc>
                <a:extLst>
                  <a:ext uri="{0D108BD9-81ED-4DB2-BD59-A6C34878D82A}">
                    <a16:rowId xmlns:a16="http://schemas.microsoft.com/office/drawing/2014/main" val="1926495930"/>
                  </a:ext>
                </a:extLst>
              </a:tr>
            </a:tbl>
          </a:graphicData>
        </a:graphic>
      </p:graphicFrame>
      <p:cxnSp>
        <p:nvCxnSpPr>
          <p:cNvPr id="14" name="Düz Bağlayıcı 13">
            <a:extLst>
              <a:ext uri="{FF2B5EF4-FFF2-40B4-BE49-F238E27FC236}">
                <a16:creationId xmlns:a16="http://schemas.microsoft.com/office/drawing/2014/main" id="{0643B697-5946-4A15-9B9C-2BCD15A81AFC}"/>
              </a:ext>
            </a:extLst>
          </p:cNvPr>
          <p:cNvCxnSpPr>
            <a:cxnSpLocks/>
          </p:cNvCxnSpPr>
          <p:nvPr/>
        </p:nvCxnSpPr>
        <p:spPr>
          <a:xfrm flipV="1">
            <a:off x="2843808" y="1592762"/>
            <a:ext cx="3744416"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Düz Bağlayıcı 15">
            <a:extLst>
              <a:ext uri="{FF2B5EF4-FFF2-40B4-BE49-F238E27FC236}">
                <a16:creationId xmlns:a16="http://schemas.microsoft.com/office/drawing/2014/main" id="{7427A1C3-5BAC-4E4C-80BC-EF600B0CD8FB}"/>
              </a:ext>
            </a:extLst>
          </p:cNvPr>
          <p:cNvCxnSpPr>
            <a:cxnSpLocks/>
          </p:cNvCxnSpPr>
          <p:nvPr/>
        </p:nvCxnSpPr>
        <p:spPr>
          <a:xfrm flipV="1">
            <a:off x="2843808" y="2043969"/>
            <a:ext cx="3744416" cy="1"/>
          </a:xfrm>
          <a:prstGeom prst="line">
            <a:avLst/>
          </a:prstGeom>
        </p:spPr>
        <p:style>
          <a:lnRef idx="2">
            <a:schemeClr val="accent2"/>
          </a:lnRef>
          <a:fillRef idx="0">
            <a:schemeClr val="accent2"/>
          </a:fillRef>
          <a:effectRef idx="1">
            <a:schemeClr val="accent2"/>
          </a:effectRef>
          <a:fontRef idx="minor">
            <a:schemeClr val="tx1"/>
          </a:fontRef>
        </p:style>
      </p:cxnSp>
      <p:pic>
        <p:nvPicPr>
          <p:cNvPr id="4" name="Resim 3">
            <a:extLst>
              <a:ext uri="{FF2B5EF4-FFF2-40B4-BE49-F238E27FC236}">
                <a16:creationId xmlns:a16="http://schemas.microsoft.com/office/drawing/2014/main" id="{07ED49B5-61FD-4C8E-8475-EFBF0BC6B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20" y="2066225"/>
            <a:ext cx="3516035" cy="2296178"/>
          </a:xfrm>
          <a:prstGeom prst="ellipse">
            <a:avLst/>
          </a:prstGeom>
          <a:ln>
            <a:noFill/>
          </a:ln>
          <a:effectLst>
            <a:softEdge rad="112500"/>
          </a:effectLst>
        </p:spPr>
      </p:pic>
      <p:graphicFrame>
        <p:nvGraphicFramePr>
          <p:cNvPr id="11" name="Tablo 10">
            <a:extLst>
              <a:ext uri="{FF2B5EF4-FFF2-40B4-BE49-F238E27FC236}">
                <a16:creationId xmlns:a16="http://schemas.microsoft.com/office/drawing/2014/main" id="{5673338A-A527-49D9-8BCD-B79B56583DBB}"/>
              </a:ext>
            </a:extLst>
          </p:cNvPr>
          <p:cNvGraphicFramePr>
            <a:graphicFrameLocks noGrp="1"/>
          </p:cNvGraphicFramePr>
          <p:nvPr>
            <p:extLst>
              <p:ext uri="{D42A27DB-BD31-4B8C-83A1-F6EECF244321}">
                <p14:modId xmlns:p14="http://schemas.microsoft.com/office/powerpoint/2010/main" val="2549391510"/>
              </p:ext>
            </p:extLst>
          </p:nvPr>
        </p:nvGraphicFramePr>
        <p:xfrm>
          <a:off x="359532" y="5163938"/>
          <a:ext cx="4968552" cy="1375869"/>
        </p:xfrm>
        <a:graphic>
          <a:graphicData uri="http://schemas.openxmlformats.org/drawingml/2006/table">
            <a:tbl>
              <a:tblPr firstRow="1" bandRow="1">
                <a:tableStyleId>{21E4AEA4-8DFA-4A89-87EB-49C32662AFE0}</a:tableStyleId>
              </a:tblPr>
              <a:tblGrid>
                <a:gridCol w="4248472">
                  <a:extLst>
                    <a:ext uri="{9D8B030D-6E8A-4147-A177-3AD203B41FA5}">
                      <a16:colId xmlns:a16="http://schemas.microsoft.com/office/drawing/2014/main" val="2348215544"/>
                    </a:ext>
                  </a:extLst>
                </a:gridCol>
                <a:gridCol w="720080">
                  <a:extLst>
                    <a:ext uri="{9D8B030D-6E8A-4147-A177-3AD203B41FA5}">
                      <a16:colId xmlns:a16="http://schemas.microsoft.com/office/drawing/2014/main" val="2040680317"/>
                    </a:ext>
                  </a:extLst>
                </a:gridCol>
              </a:tblGrid>
              <a:tr h="470705">
                <a:tc gridSpan="2">
                  <a:txBody>
                    <a:bodyPr/>
                    <a:lstStyle/>
                    <a:p>
                      <a:pPr algn="ctr"/>
                      <a:r>
                        <a:rPr lang="tr-TR" dirty="0"/>
                        <a:t>KATI YAKIT SAYISI</a:t>
                      </a:r>
                    </a:p>
                  </a:txBody>
                  <a:tcPr/>
                </a:tc>
                <a:tc hMerge="1">
                  <a:txBody>
                    <a:bodyPr/>
                    <a:lstStyle/>
                    <a:p>
                      <a:r>
                        <a:rPr lang="tr-TR" dirty="0"/>
                        <a:t>SAYISI</a:t>
                      </a:r>
                    </a:p>
                  </a:txBody>
                  <a:tcPr/>
                </a:tc>
                <a:extLst>
                  <a:ext uri="{0D108BD9-81ED-4DB2-BD59-A6C34878D82A}">
                    <a16:rowId xmlns:a16="http://schemas.microsoft.com/office/drawing/2014/main" val="2832784803"/>
                  </a:ext>
                </a:extLst>
              </a:tr>
              <a:tr h="508918">
                <a:tc>
                  <a:txBody>
                    <a:bodyPr/>
                    <a:lstStyle/>
                    <a:p>
                      <a:pPr marL="0" algn="l" defTabSz="914400" rtl="0" eaLnBrk="1" latinLnBrk="0" hangingPunct="1"/>
                      <a:r>
                        <a:rPr kumimoji="0" lang="tr-TR" sz="2000" b="0" i="0" u="none" strike="noStrike" kern="1200" cap="none" normalizeH="0" baseline="0" dirty="0">
                          <a:ln>
                            <a:noFill/>
                          </a:ln>
                          <a:solidFill>
                            <a:schemeClr val="tx1"/>
                          </a:solidFill>
                          <a:effectLst/>
                          <a:latin typeface="Calibri" pitchFamily="34" charset="0"/>
                          <a:ea typeface="+mn-ea"/>
                          <a:cs typeface="Arial" charset="0"/>
                        </a:rPr>
                        <a:t>Katı Yakıt Satış İzin Belgesi </a:t>
                      </a: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a:ln>
                            <a:noFill/>
                          </a:ln>
                          <a:solidFill>
                            <a:schemeClr val="tx1"/>
                          </a:solidFill>
                          <a:effectLst/>
                          <a:latin typeface="Calibri" pitchFamily="34" charset="0"/>
                          <a:ea typeface="+mn-ea"/>
                          <a:cs typeface="Arial" charset="0"/>
                        </a:rPr>
                        <a:t>125</a:t>
                      </a:r>
                    </a:p>
                  </a:txBody>
                  <a:tcPr marL="91448" marR="91448" marT="45723" marB="45723"/>
                </a:tc>
                <a:extLst>
                  <a:ext uri="{0D108BD9-81ED-4DB2-BD59-A6C34878D82A}">
                    <a16:rowId xmlns:a16="http://schemas.microsoft.com/office/drawing/2014/main" val="1633548954"/>
                  </a:ext>
                </a:extLst>
              </a:tr>
              <a:tr h="365513">
                <a:tc>
                  <a:txBody>
                    <a:bodyPr/>
                    <a:lstStyle/>
                    <a:p>
                      <a:pPr marL="0" algn="l" defTabSz="914400" rtl="0" eaLnBrk="1" latinLnBrk="0" hangingPunct="1"/>
                      <a:r>
                        <a:rPr kumimoji="0" lang="tr-TR" sz="2000" b="0" i="0" u="none" strike="noStrike" kern="1200" cap="none" normalizeH="0" baseline="0" dirty="0">
                          <a:ln>
                            <a:noFill/>
                          </a:ln>
                          <a:solidFill>
                            <a:schemeClr val="tx1"/>
                          </a:solidFill>
                          <a:effectLst/>
                          <a:latin typeface="Calibri" pitchFamily="34" charset="0"/>
                          <a:ea typeface="+mn-ea"/>
                          <a:cs typeface="Arial" charset="0"/>
                        </a:rPr>
                        <a:t>Katı Yakıt Satıcısı Kayıt Belgesi</a:t>
                      </a:r>
                    </a:p>
                  </a:txBody>
                  <a:tcPr marL="91448" marR="91448"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normalizeH="0" baseline="0" dirty="0">
                          <a:ln>
                            <a:noFill/>
                          </a:ln>
                          <a:solidFill>
                            <a:schemeClr val="tx1"/>
                          </a:solidFill>
                          <a:effectLst/>
                          <a:latin typeface="Calibri" pitchFamily="34" charset="0"/>
                          <a:ea typeface="+mn-ea"/>
                          <a:cs typeface="Arial" charset="0"/>
                        </a:rPr>
                        <a:t>2</a:t>
                      </a:r>
                    </a:p>
                  </a:txBody>
                  <a:tcPr marL="91448" marR="91448" marT="45723" marB="45723"/>
                </a:tc>
                <a:extLst>
                  <a:ext uri="{0D108BD9-81ED-4DB2-BD59-A6C34878D82A}">
                    <a16:rowId xmlns:a16="http://schemas.microsoft.com/office/drawing/2014/main" val="3942358070"/>
                  </a:ext>
                </a:extLst>
              </a:tr>
            </a:tbl>
          </a:graphicData>
        </a:graphic>
      </p:graphicFrame>
    </p:spTree>
    <p:extLst>
      <p:ext uri="{BB962C8B-B14F-4D97-AF65-F5344CB8AC3E}">
        <p14:creationId xmlns:p14="http://schemas.microsoft.com/office/powerpoint/2010/main" val="200526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AA69949-E6A0-4C94-A002-6ECAA31BE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89" y="2663448"/>
            <a:ext cx="4139952" cy="3384376"/>
          </a:xfrm>
          <a:prstGeom prst="ellipse">
            <a:avLst/>
          </a:prstGeom>
          <a:ln>
            <a:noFill/>
          </a:ln>
          <a:effectLst>
            <a:softEdge rad="112500"/>
          </a:effectLst>
        </p:spPr>
      </p:pic>
      <p:sp>
        <p:nvSpPr>
          <p:cNvPr id="4" name="İçerik Yer Tutucusu 2"/>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İL MÜDÜRLÜĞÜMÜZ TEŞKİLAT YAPISI</a:t>
            </a:r>
          </a:p>
        </p:txBody>
      </p:sp>
      <p:sp>
        <p:nvSpPr>
          <p:cNvPr id="9" name="İçerik Yer Tutucusu 2"/>
          <p:cNvSpPr txBox="1">
            <a:spLocks/>
          </p:cNvSpPr>
          <p:nvPr/>
        </p:nvSpPr>
        <p:spPr>
          <a:xfrm>
            <a:off x="3438874" y="2920469"/>
            <a:ext cx="6336704" cy="4608512"/>
          </a:xfrm>
          <a:prstGeom prst="rect">
            <a:avLst/>
          </a:prstGeom>
          <a:effectLst/>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80000"/>
              </a:lnSpc>
              <a:spcBef>
                <a:spcPts val="528"/>
              </a:spcBef>
              <a:spcAft>
                <a:spcPts val="1200"/>
              </a:spcAft>
            </a:pPr>
            <a:r>
              <a:rPr lang="tr-TR" sz="2400" dirty="0"/>
              <a:t>4 adet Müdür </a:t>
            </a:r>
            <a:r>
              <a:rPr lang="tr-TR" sz="2400" dirty="0" smtClean="0"/>
              <a:t>Yardımcısı</a:t>
            </a:r>
          </a:p>
          <a:p>
            <a:pPr lvl="2" algn="just">
              <a:lnSpc>
                <a:spcPct val="80000"/>
              </a:lnSpc>
              <a:spcBef>
                <a:spcPts val="528"/>
              </a:spcBef>
              <a:spcAft>
                <a:spcPts val="1200"/>
              </a:spcAft>
            </a:pPr>
            <a:r>
              <a:rPr lang="tr-TR" dirty="0"/>
              <a:t>14 adet Şube </a:t>
            </a:r>
            <a:r>
              <a:rPr lang="tr-TR" dirty="0" smtClean="0"/>
              <a:t>Müdürü</a:t>
            </a:r>
            <a:endParaRPr lang="tr-TR" dirty="0"/>
          </a:p>
          <a:p>
            <a:pPr lvl="3" algn="just">
              <a:lnSpc>
                <a:spcPct val="80000"/>
              </a:lnSpc>
              <a:spcBef>
                <a:spcPts val="528"/>
              </a:spcBef>
              <a:spcAft>
                <a:spcPts val="1200"/>
              </a:spcAft>
              <a:buFont typeface="Arial" panose="020B0604020202020204" pitchFamily="34" charset="0"/>
              <a:buChar char="•"/>
            </a:pPr>
            <a:r>
              <a:rPr lang="tr-TR" sz="2400" dirty="0"/>
              <a:t>1 adet Daire </a:t>
            </a:r>
            <a:r>
              <a:rPr lang="tr-TR" sz="2400" dirty="0" smtClean="0"/>
              <a:t>Başkanı</a:t>
            </a:r>
            <a:endParaRPr lang="tr-TR" sz="2400" dirty="0"/>
          </a:p>
          <a:p>
            <a:pPr marL="1340100" lvl="2" indent="342900" algn="just">
              <a:lnSpc>
                <a:spcPct val="80000"/>
              </a:lnSpc>
              <a:spcBef>
                <a:spcPts val="528"/>
              </a:spcBef>
              <a:spcAft>
                <a:spcPts val="1200"/>
              </a:spcAft>
            </a:pPr>
            <a:r>
              <a:rPr lang="tr-TR" dirty="0"/>
              <a:t>4 adet Emlak Müdürü</a:t>
            </a:r>
          </a:p>
          <a:p>
            <a:pPr marL="900000" indent="342900" algn="just">
              <a:lnSpc>
                <a:spcPct val="80000"/>
              </a:lnSpc>
              <a:spcBef>
                <a:spcPts val="528"/>
              </a:spcBef>
              <a:spcAft>
                <a:spcPts val="1200"/>
              </a:spcAft>
            </a:pPr>
            <a:r>
              <a:rPr lang="tr-TR" sz="2400" dirty="0"/>
              <a:t>13 adet Emlak Müdür </a:t>
            </a:r>
            <a:r>
              <a:rPr lang="tr-TR" sz="2400" dirty="0" smtClean="0"/>
              <a:t>Yardımcısı</a:t>
            </a:r>
            <a:endParaRPr lang="tr-TR" sz="2400" dirty="0"/>
          </a:p>
          <a:p>
            <a:pPr marL="540000" indent="0" algn="just">
              <a:lnSpc>
                <a:spcPct val="80000"/>
              </a:lnSpc>
              <a:spcBef>
                <a:spcPts val="528"/>
              </a:spcBef>
              <a:spcAft>
                <a:spcPts val="1200"/>
              </a:spcAft>
              <a:buNone/>
            </a:pPr>
            <a:endParaRPr lang="tr-TR" sz="2400" dirty="0" smtClean="0"/>
          </a:p>
          <a:p>
            <a:pPr marL="540000" indent="0" algn="just">
              <a:lnSpc>
                <a:spcPct val="80000"/>
              </a:lnSpc>
              <a:spcBef>
                <a:spcPts val="528"/>
              </a:spcBef>
              <a:spcAft>
                <a:spcPts val="1200"/>
              </a:spcAft>
              <a:buNone/>
            </a:pPr>
            <a:r>
              <a:rPr lang="tr-TR" sz="2400" dirty="0" smtClean="0"/>
              <a:t>aracılığıyla  </a:t>
            </a:r>
            <a:r>
              <a:rPr lang="tr-TR" sz="2400" dirty="0"/>
              <a:t>yürütülmektedir.</a:t>
            </a:r>
          </a:p>
        </p:txBody>
      </p:sp>
      <p:sp>
        <p:nvSpPr>
          <p:cNvPr id="5" name="Metin kutusu 4">
            <a:extLst>
              <a:ext uri="{FF2B5EF4-FFF2-40B4-BE49-F238E27FC236}">
                <a16:creationId xmlns:a16="http://schemas.microsoft.com/office/drawing/2014/main" id="{7F7A1C0E-7A49-476C-85D8-632AC5C5D292}"/>
              </a:ext>
            </a:extLst>
          </p:cNvPr>
          <p:cNvSpPr txBox="1"/>
          <p:nvPr/>
        </p:nvSpPr>
        <p:spPr>
          <a:xfrm>
            <a:off x="503548" y="1484784"/>
            <a:ext cx="8136904" cy="1143070"/>
          </a:xfrm>
          <a:prstGeom prst="rect">
            <a:avLst/>
          </a:prstGeom>
          <a:noFill/>
        </p:spPr>
        <p:txBody>
          <a:bodyPr wrap="square">
            <a:spAutoFit/>
          </a:bodyPr>
          <a:lstStyle/>
          <a:p>
            <a:pPr marL="0" indent="0" algn="just">
              <a:lnSpc>
                <a:spcPct val="150000"/>
              </a:lnSpc>
              <a:spcBef>
                <a:spcPts val="528"/>
              </a:spcBef>
              <a:spcAft>
                <a:spcPts val="1200"/>
              </a:spcAft>
              <a:buFont typeface="Arial" pitchFamily="34" charset="0"/>
              <a:buNone/>
            </a:pPr>
            <a:r>
              <a:rPr lang="tr-TR" sz="2400" dirty="0"/>
              <a:t>Bakanlığımız ana hizmet birimleri görev alanına giren hizmetler, İl Müdürlüğümüzde;</a:t>
            </a:r>
          </a:p>
        </p:txBody>
      </p:sp>
    </p:spTree>
    <p:extLst>
      <p:ext uri="{BB962C8B-B14F-4D97-AF65-F5344CB8AC3E}">
        <p14:creationId xmlns:p14="http://schemas.microsoft.com/office/powerpoint/2010/main" val="3116109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YÖNETİMİ VE DENETİMİ ÇALIŞMALARI</a:t>
            </a:r>
          </a:p>
        </p:txBody>
      </p:sp>
      <p:sp>
        <p:nvSpPr>
          <p:cNvPr id="12" name="Metin kutusu 11">
            <a:extLst>
              <a:ext uri="{FF2B5EF4-FFF2-40B4-BE49-F238E27FC236}">
                <a16:creationId xmlns:a16="http://schemas.microsoft.com/office/drawing/2014/main" id="{BDF4FBFA-CDCC-4E4C-8023-FA2E1EDCDAA3}"/>
              </a:ext>
            </a:extLst>
          </p:cNvPr>
          <p:cNvSpPr txBox="1"/>
          <p:nvPr/>
        </p:nvSpPr>
        <p:spPr>
          <a:xfrm>
            <a:off x="2411760" y="1633700"/>
            <a:ext cx="4968552" cy="369332"/>
          </a:xfrm>
          <a:prstGeom prst="rect">
            <a:avLst/>
          </a:prstGeom>
          <a:noFill/>
        </p:spPr>
        <p:txBody>
          <a:bodyPr wrap="square" rtlCol="0">
            <a:spAutoFit/>
          </a:bodyPr>
          <a:lstStyle/>
          <a:p>
            <a:r>
              <a:rPr lang="tr-TR" b="1" dirty="0"/>
              <a:t>                SU YÖNETİMİ UYGULAMALARI</a:t>
            </a:r>
          </a:p>
        </p:txBody>
      </p:sp>
      <p:graphicFrame>
        <p:nvGraphicFramePr>
          <p:cNvPr id="13" name="Tablo 12">
            <a:extLst>
              <a:ext uri="{FF2B5EF4-FFF2-40B4-BE49-F238E27FC236}">
                <a16:creationId xmlns:a16="http://schemas.microsoft.com/office/drawing/2014/main" id="{C1AB6381-D049-46F6-A1B9-8E324DD6A9BD}"/>
              </a:ext>
            </a:extLst>
          </p:cNvPr>
          <p:cNvGraphicFramePr>
            <a:graphicFrameLocks noGrp="1"/>
          </p:cNvGraphicFramePr>
          <p:nvPr>
            <p:extLst>
              <p:ext uri="{D42A27DB-BD31-4B8C-83A1-F6EECF244321}">
                <p14:modId xmlns:p14="http://schemas.microsoft.com/office/powerpoint/2010/main" val="4243425644"/>
              </p:ext>
            </p:extLst>
          </p:nvPr>
        </p:nvGraphicFramePr>
        <p:xfrm>
          <a:off x="2411760" y="4799539"/>
          <a:ext cx="4968552" cy="1837342"/>
        </p:xfrm>
        <a:graphic>
          <a:graphicData uri="http://schemas.openxmlformats.org/drawingml/2006/table">
            <a:tbl>
              <a:tblPr firstRow="1" bandRow="1">
                <a:tableStyleId>{21E4AEA4-8DFA-4A89-87EB-49C32662AFE0}</a:tableStyleId>
              </a:tblPr>
              <a:tblGrid>
                <a:gridCol w="4248472">
                  <a:extLst>
                    <a:ext uri="{9D8B030D-6E8A-4147-A177-3AD203B41FA5}">
                      <a16:colId xmlns:a16="http://schemas.microsoft.com/office/drawing/2014/main" val="2348215544"/>
                    </a:ext>
                  </a:extLst>
                </a:gridCol>
                <a:gridCol w="720080">
                  <a:extLst>
                    <a:ext uri="{9D8B030D-6E8A-4147-A177-3AD203B41FA5}">
                      <a16:colId xmlns:a16="http://schemas.microsoft.com/office/drawing/2014/main" val="2040680317"/>
                    </a:ext>
                  </a:extLst>
                </a:gridCol>
              </a:tblGrid>
              <a:tr h="47070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dirty="0"/>
                        <a:t>ATIKSU ARITMA TESİSLERİ SAYISI</a:t>
                      </a:r>
                    </a:p>
                  </a:txBody>
                  <a:tcPr/>
                </a:tc>
                <a:tc hMerge="1">
                  <a:txBody>
                    <a:bodyPr/>
                    <a:lstStyle/>
                    <a:p>
                      <a:endParaRPr lang="tr-TR" dirty="0"/>
                    </a:p>
                  </a:txBody>
                  <a:tcPr/>
                </a:tc>
                <a:extLst>
                  <a:ext uri="{0D108BD9-81ED-4DB2-BD59-A6C34878D82A}">
                    <a16:rowId xmlns:a16="http://schemas.microsoft.com/office/drawing/2014/main" val="2832784803"/>
                  </a:ext>
                </a:extLst>
              </a:tr>
              <a:tr h="508918">
                <a:tc>
                  <a:txBody>
                    <a:bodyPr/>
                    <a:lstStyle/>
                    <a:p>
                      <a:r>
                        <a:rPr lang="tr-TR" dirty="0"/>
                        <a:t>BELEDİYE ATIKSU ARITMA</a:t>
                      </a:r>
                      <a:r>
                        <a:rPr lang="tr-TR" baseline="0" dirty="0"/>
                        <a:t> TESİSİ</a:t>
                      </a:r>
                      <a:endParaRPr lang="tr-TR" dirty="0"/>
                    </a:p>
                  </a:txBody>
                  <a:tcPr/>
                </a:tc>
                <a:tc>
                  <a:txBody>
                    <a:bodyPr/>
                    <a:lstStyle/>
                    <a:p>
                      <a:pPr algn="ctr"/>
                      <a:r>
                        <a:rPr lang="tr-TR" b="1" dirty="0"/>
                        <a:t>32</a:t>
                      </a:r>
                    </a:p>
                  </a:txBody>
                  <a:tcPr/>
                </a:tc>
                <a:extLst>
                  <a:ext uri="{0D108BD9-81ED-4DB2-BD59-A6C34878D82A}">
                    <a16:rowId xmlns:a16="http://schemas.microsoft.com/office/drawing/2014/main" val="1633548954"/>
                  </a:ext>
                </a:extLst>
              </a:tr>
              <a:tr h="365513">
                <a:tc>
                  <a:txBody>
                    <a:bodyPr/>
                    <a:lstStyle/>
                    <a:p>
                      <a:r>
                        <a:rPr lang="tr-TR" dirty="0"/>
                        <a:t>TESİS VE BELEDİYE ATIKSU</a:t>
                      </a:r>
                      <a:r>
                        <a:rPr lang="tr-TR" baseline="0" dirty="0"/>
                        <a:t> NUMUNE ALIMI</a:t>
                      </a:r>
                      <a:endParaRPr lang="tr-TR" dirty="0"/>
                    </a:p>
                  </a:txBody>
                  <a:tcPr/>
                </a:tc>
                <a:tc>
                  <a:txBody>
                    <a:bodyPr/>
                    <a:lstStyle/>
                    <a:p>
                      <a:pPr algn="ctr"/>
                      <a:r>
                        <a:rPr lang="tr-TR" b="1" dirty="0"/>
                        <a:t>30</a:t>
                      </a:r>
                    </a:p>
                  </a:txBody>
                  <a:tcPr/>
                </a:tc>
                <a:extLst>
                  <a:ext uri="{0D108BD9-81ED-4DB2-BD59-A6C34878D82A}">
                    <a16:rowId xmlns:a16="http://schemas.microsoft.com/office/drawing/2014/main" val="3942358070"/>
                  </a:ext>
                </a:extLst>
              </a:tr>
              <a:tr h="491959">
                <a:tc>
                  <a:txBody>
                    <a:bodyPr/>
                    <a:lstStyle/>
                    <a:p>
                      <a:r>
                        <a:rPr lang="tr-TR" dirty="0"/>
                        <a:t>SÜREKLİ ATIKSU İZLEME</a:t>
                      </a:r>
                      <a:r>
                        <a:rPr lang="tr-TR" baseline="0" dirty="0"/>
                        <a:t> (SAİS)</a:t>
                      </a:r>
                      <a:endParaRPr lang="tr-TR" dirty="0"/>
                    </a:p>
                  </a:txBody>
                  <a:tcPr/>
                </a:tc>
                <a:tc>
                  <a:txBody>
                    <a:bodyPr/>
                    <a:lstStyle/>
                    <a:p>
                      <a:pPr algn="ctr"/>
                      <a:r>
                        <a:rPr lang="tr-TR" b="1" dirty="0"/>
                        <a:t>5</a:t>
                      </a:r>
                    </a:p>
                  </a:txBody>
                  <a:tcPr/>
                </a:tc>
                <a:extLst>
                  <a:ext uri="{0D108BD9-81ED-4DB2-BD59-A6C34878D82A}">
                    <a16:rowId xmlns:a16="http://schemas.microsoft.com/office/drawing/2014/main" val="3686957510"/>
                  </a:ext>
                </a:extLst>
              </a:tr>
            </a:tbl>
          </a:graphicData>
        </a:graphic>
      </p:graphicFrame>
      <p:cxnSp>
        <p:nvCxnSpPr>
          <p:cNvPr id="14" name="Düz Bağlayıcı 13">
            <a:extLst>
              <a:ext uri="{FF2B5EF4-FFF2-40B4-BE49-F238E27FC236}">
                <a16:creationId xmlns:a16="http://schemas.microsoft.com/office/drawing/2014/main" id="{0643B697-5946-4A15-9B9C-2BCD15A81AFC}"/>
              </a:ext>
            </a:extLst>
          </p:cNvPr>
          <p:cNvCxnSpPr>
            <a:cxnSpLocks/>
          </p:cNvCxnSpPr>
          <p:nvPr/>
        </p:nvCxnSpPr>
        <p:spPr>
          <a:xfrm flipV="1">
            <a:off x="2843808" y="1592762"/>
            <a:ext cx="3744416"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Düz Bağlayıcı 15">
            <a:extLst>
              <a:ext uri="{FF2B5EF4-FFF2-40B4-BE49-F238E27FC236}">
                <a16:creationId xmlns:a16="http://schemas.microsoft.com/office/drawing/2014/main" id="{7427A1C3-5BAC-4E4C-80BC-EF600B0CD8FB}"/>
              </a:ext>
            </a:extLst>
          </p:cNvPr>
          <p:cNvCxnSpPr>
            <a:cxnSpLocks/>
          </p:cNvCxnSpPr>
          <p:nvPr/>
        </p:nvCxnSpPr>
        <p:spPr>
          <a:xfrm flipV="1">
            <a:off x="2843808" y="2043969"/>
            <a:ext cx="3744416" cy="1"/>
          </a:xfrm>
          <a:prstGeom prst="line">
            <a:avLst/>
          </a:prstGeom>
        </p:spPr>
        <p:style>
          <a:lnRef idx="2">
            <a:schemeClr val="accent2"/>
          </a:lnRef>
          <a:fillRef idx="0">
            <a:schemeClr val="accent2"/>
          </a:fillRef>
          <a:effectRef idx="1">
            <a:schemeClr val="accent2"/>
          </a:effectRef>
          <a:fontRef idx="minor">
            <a:schemeClr val="tx1"/>
          </a:fontRef>
        </p:style>
      </p:cxnSp>
      <p:pic>
        <p:nvPicPr>
          <p:cNvPr id="7" name="Resim 6">
            <a:extLst>
              <a:ext uri="{FF2B5EF4-FFF2-40B4-BE49-F238E27FC236}">
                <a16:creationId xmlns:a16="http://schemas.microsoft.com/office/drawing/2014/main" id="{6C63E6AE-8B2D-4778-A692-4304ED601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611" y="2278247"/>
            <a:ext cx="3692810" cy="2301505"/>
          </a:xfrm>
          <a:prstGeom prst="ellipse">
            <a:avLst/>
          </a:prstGeom>
          <a:ln>
            <a:noFill/>
          </a:ln>
          <a:effectLst>
            <a:softEdge rad="112500"/>
          </a:effectLst>
        </p:spPr>
      </p:pic>
    </p:spTree>
    <p:extLst>
      <p:ext uri="{BB962C8B-B14F-4D97-AF65-F5344CB8AC3E}">
        <p14:creationId xmlns:p14="http://schemas.microsoft.com/office/powerpoint/2010/main" val="692973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YÖNETİMİ VE DENETİMİ ÇALIŞMALARI</a:t>
            </a:r>
          </a:p>
        </p:txBody>
      </p:sp>
      <p:sp>
        <p:nvSpPr>
          <p:cNvPr id="12" name="Metin kutusu 11">
            <a:extLst>
              <a:ext uri="{FF2B5EF4-FFF2-40B4-BE49-F238E27FC236}">
                <a16:creationId xmlns:a16="http://schemas.microsoft.com/office/drawing/2014/main" id="{BDF4FBFA-CDCC-4E4C-8023-FA2E1EDCDAA3}"/>
              </a:ext>
            </a:extLst>
          </p:cNvPr>
          <p:cNvSpPr txBox="1"/>
          <p:nvPr/>
        </p:nvSpPr>
        <p:spPr>
          <a:xfrm>
            <a:off x="2555776" y="1633700"/>
            <a:ext cx="4968552" cy="369332"/>
          </a:xfrm>
          <a:prstGeom prst="rect">
            <a:avLst/>
          </a:prstGeom>
          <a:noFill/>
        </p:spPr>
        <p:txBody>
          <a:bodyPr wrap="square" rtlCol="0">
            <a:spAutoFit/>
          </a:bodyPr>
          <a:lstStyle/>
          <a:p>
            <a:r>
              <a:rPr lang="tr-TR" b="1" dirty="0"/>
              <a:t> BELEDİYE ATIK YÖNETİMİ UYGULAMALARI</a:t>
            </a:r>
          </a:p>
        </p:txBody>
      </p:sp>
      <p:graphicFrame>
        <p:nvGraphicFramePr>
          <p:cNvPr id="13" name="Tablo 12">
            <a:extLst>
              <a:ext uri="{FF2B5EF4-FFF2-40B4-BE49-F238E27FC236}">
                <a16:creationId xmlns:a16="http://schemas.microsoft.com/office/drawing/2014/main" id="{C1AB6381-D049-46F6-A1B9-8E324DD6A9BD}"/>
              </a:ext>
            </a:extLst>
          </p:cNvPr>
          <p:cNvGraphicFramePr>
            <a:graphicFrameLocks noGrp="1"/>
          </p:cNvGraphicFramePr>
          <p:nvPr>
            <p:extLst>
              <p:ext uri="{D42A27DB-BD31-4B8C-83A1-F6EECF244321}">
                <p14:modId xmlns:p14="http://schemas.microsoft.com/office/powerpoint/2010/main" val="3757036959"/>
              </p:ext>
            </p:extLst>
          </p:nvPr>
        </p:nvGraphicFramePr>
        <p:xfrm>
          <a:off x="2231740" y="2318372"/>
          <a:ext cx="4968552" cy="2969381"/>
        </p:xfrm>
        <a:graphic>
          <a:graphicData uri="http://schemas.openxmlformats.org/drawingml/2006/table">
            <a:tbl>
              <a:tblPr firstRow="1" bandRow="1">
                <a:tableStyleId>{21E4AEA4-8DFA-4A89-87EB-49C32662AFE0}</a:tableStyleId>
              </a:tblPr>
              <a:tblGrid>
                <a:gridCol w="4248472">
                  <a:extLst>
                    <a:ext uri="{9D8B030D-6E8A-4147-A177-3AD203B41FA5}">
                      <a16:colId xmlns:a16="http://schemas.microsoft.com/office/drawing/2014/main" val="2348215544"/>
                    </a:ext>
                  </a:extLst>
                </a:gridCol>
                <a:gridCol w="720080">
                  <a:extLst>
                    <a:ext uri="{9D8B030D-6E8A-4147-A177-3AD203B41FA5}">
                      <a16:colId xmlns:a16="http://schemas.microsoft.com/office/drawing/2014/main" val="2040680317"/>
                    </a:ext>
                  </a:extLst>
                </a:gridCol>
              </a:tblGrid>
              <a:tr h="470705">
                <a:tc gridSpan="2">
                  <a:txBody>
                    <a:bodyPr/>
                    <a:lstStyle/>
                    <a:p>
                      <a:pPr algn="ctr"/>
                      <a:r>
                        <a:rPr lang="tr-TR" dirty="0"/>
                        <a:t>BELEDİYELER SAYISI</a:t>
                      </a:r>
                    </a:p>
                  </a:txBody>
                  <a:tcPr/>
                </a:tc>
                <a:tc hMerge="1">
                  <a:txBody>
                    <a:bodyPr/>
                    <a:lstStyle/>
                    <a:p>
                      <a:r>
                        <a:rPr lang="tr-TR" dirty="0"/>
                        <a:t>SAYISI</a:t>
                      </a:r>
                    </a:p>
                  </a:txBody>
                  <a:tcPr/>
                </a:tc>
                <a:extLst>
                  <a:ext uri="{0D108BD9-81ED-4DB2-BD59-A6C34878D82A}">
                    <a16:rowId xmlns:a16="http://schemas.microsoft.com/office/drawing/2014/main" val="2832784803"/>
                  </a:ext>
                </a:extLst>
              </a:tr>
              <a:tr h="508918">
                <a:tc>
                  <a:txBody>
                    <a:bodyPr/>
                    <a:lstStyle/>
                    <a:p>
                      <a:r>
                        <a:rPr lang="tr-TR" dirty="0"/>
                        <a:t>DÜZENLİ</a:t>
                      </a:r>
                      <a:r>
                        <a:rPr lang="tr-TR" baseline="0" dirty="0"/>
                        <a:t> DEPOLAMA ALANI</a:t>
                      </a:r>
                      <a:endParaRPr lang="tr-TR" dirty="0"/>
                    </a:p>
                  </a:txBody>
                  <a:tcPr/>
                </a:tc>
                <a:tc>
                  <a:txBody>
                    <a:bodyPr/>
                    <a:lstStyle/>
                    <a:p>
                      <a:pPr algn="ctr"/>
                      <a:r>
                        <a:rPr lang="tr-TR" b="1" dirty="0"/>
                        <a:t>2</a:t>
                      </a:r>
                    </a:p>
                  </a:txBody>
                  <a:tcPr/>
                </a:tc>
                <a:extLst>
                  <a:ext uri="{0D108BD9-81ED-4DB2-BD59-A6C34878D82A}">
                    <a16:rowId xmlns:a16="http://schemas.microsoft.com/office/drawing/2014/main" val="1633548954"/>
                  </a:ext>
                </a:extLst>
              </a:tr>
              <a:tr h="365513">
                <a:tc>
                  <a:txBody>
                    <a:bodyPr/>
                    <a:lstStyle/>
                    <a:p>
                      <a:r>
                        <a:rPr lang="tr-TR" dirty="0"/>
                        <a:t>VAHŞİ DEPOLAMA REHABİLİTASYON ALANI</a:t>
                      </a:r>
                    </a:p>
                  </a:txBody>
                  <a:tcPr/>
                </a:tc>
                <a:tc>
                  <a:txBody>
                    <a:bodyPr/>
                    <a:lstStyle/>
                    <a:p>
                      <a:pPr algn="ctr"/>
                      <a:r>
                        <a:rPr lang="tr-TR" b="1" dirty="0"/>
                        <a:t>1</a:t>
                      </a:r>
                    </a:p>
                  </a:txBody>
                  <a:tcPr/>
                </a:tc>
                <a:extLst>
                  <a:ext uri="{0D108BD9-81ED-4DB2-BD59-A6C34878D82A}">
                    <a16:rowId xmlns:a16="http://schemas.microsoft.com/office/drawing/2014/main" val="3942358070"/>
                  </a:ext>
                </a:extLst>
              </a:tr>
              <a:tr h="491959">
                <a:tc>
                  <a:txBody>
                    <a:bodyPr/>
                    <a:lstStyle/>
                    <a:p>
                      <a:r>
                        <a:rPr lang="tr-TR" dirty="0"/>
                        <a:t>AKTARMA</a:t>
                      </a:r>
                      <a:r>
                        <a:rPr lang="tr-TR" baseline="0" dirty="0"/>
                        <a:t> İSTASYONU BULUNAN  İLÇE</a:t>
                      </a:r>
                      <a:endParaRPr lang="tr-TR" dirty="0"/>
                    </a:p>
                  </a:txBody>
                  <a:tcPr/>
                </a:tc>
                <a:tc>
                  <a:txBody>
                    <a:bodyPr/>
                    <a:lstStyle/>
                    <a:p>
                      <a:pPr algn="ctr"/>
                      <a:r>
                        <a:rPr lang="tr-TR" b="1" dirty="0"/>
                        <a:t>12</a:t>
                      </a:r>
                    </a:p>
                  </a:txBody>
                  <a:tcPr/>
                </a:tc>
                <a:extLst>
                  <a:ext uri="{0D108BD9-81ED-4DB2-BD59-A6C34878D82A}">
                    <a16:rowId xmlns:a16="http://schemas.microsoft.com/office/drawing/2014/main" val="3686957510"/>
                  </a:ext>
                </a:extLst>
              </a:tr>
              <a:tr h="491959">
                <a:tc>
                  <a:txBody>
                    <a:bodyPr/>
                    <a:lstStyle/>
                    <a:p>
                      <a:r>
                        <a:rPr lang="tr-TR" dirty="0"/>
                        <a:t>AMBALAJ PLANI ONAYI</a:t>
                      </a:r>
                      <a:r>
                        <a:rPr lang="tr-TR" baseline="0" dirty="0"/>
                        <a:t> BULUNAN BELEDİYE </a:t>
                      </a:r>
                      <a:endParaRPr lang="tr-TR" dirty="0"/>
                    </a:p>
                  </a:txBody>
                  <a:tcPr/>
                </a:tc>
                <a:tc>
                  <a:txBody>
                    <a:bodyPr/>
                    <a:lstStyle/>
                    <a:p>
                      <a:pPr algn="ctr"/>
                      <a:r>
                        <a:rPr lang="tr-TR" b="1" dirty="0"/>
                        <a:t>16</a:t>
                      </a:r>
                    </a:p>
                  </a:txBody>
                  <a:tcPr/>
                </a:tc>
                <a:extLst>
                  <a:ext uri="{0D108BD9-81ED-4DB2-BD59-A6C34878D82A}">
                    <a16:rowId xmlns:a16="http://schemas.microsoft.com/office/drawing/2014/main" val="1110545304"/>
                  </a:ext>
                </a:extLst>
              </a:tr>
              <a:tr h="491959">
                <a:tc>
                  <a:txBody>
                    <a:bodyPr/>
                    <a:lstStyle/>
                    <a:p>
                      <a:r>
                        <a:rPr lang="tr-TR" dirty="0"/>
                        <a:t>ATIK GETİRME</a:t>
                      </a:r>
                      <a:r>
                        <a:rPr lang="tr-TR" baseline="0" dirty="0"/>
                        <a:t> MERKEZİ </a:t>
                      </a:r>
                      <a:r>
                        <a:rPr lang="tr-TR" baseline="0"/>
                        <a:t>KURULU  VE ONAYLI OLAN </a:t>
                      </a:r>
                      <a:r>
                        <a:rPr lang="tr-TR" baseline="0" dirty="0"/>
                        <a:t>BELEDİYE</a:t>
                      </a:r>
                      <a:endParaRPr lang="tr-TR" dirty="0"/>
                    </a:p>
                  </a:txBody>
                  <a:tcPr/>
                </a:tc>
                <a:tc>
                  <a:txBody>
                    <a:bodyPr/>
                    <a:lstStyle/>
                    <a:p>
                      <a:pPr algn="ctr"/>
                      <a:r>
                        <a:rPr lang="tr-TR" b="1" dirty="0"/>
                        <a:t>5</a:t>
                      </a:r>
                    </a:p>
                  </a:txBody>
                  <a:tcPr/>
                </a:tc>
                <a:extLst>
                  <a:ext uri="{0D108BD9-81ED-4DB2-BD59-A6C34878D82A}">
                    <a16:rowId xmlns:a16="http://schemas.microsoft.com/office/drawing/2014/main" val="3752463923"/>
                  </a:ext>
                </a:extLst>
              </a:tr>
            </a:tbl>
          </a:graphicData>
        </a:graphic>
      </p:graphicFrame>
      <p:cxnSp>
        <p:nvCxnSpPr>
          <p:cNvPr id="14" name="Düz Bağlayıcı 13">
            <a:extLst>
              <a:ext uri="{FF2B5EF4-FFF2-40B4-BE49-F238E27FC236}">
                <a16:creationId xmlns:a16="http://schemas.microsoft.com/office/drawing/2014/main" id="{0643B697-5946-4A15-9B9C-2BCD15A81AFC}"/>
              </a:ext>
            </a:extLst>
          </p:cNvPr>
          <p:cNvCxnSpPr>
            <a:cxnSpLocks/>
          </p:cNvCxnSpPr>
          <p:nvPr/>
        </p:nvCxnSpPr>
        <p:spPr>
          <a:xfrm flipV="1">
            <a:off x="2843808" y="1592762"/>
            <a:ext cx="3744416"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Düz Bağlayıcı 15">
            <a:extLst>
              <a:ext uri="{FF2B5EF4-FFF2-40B4-BE49-F238E27FC236}">
                <a16:creationId xmlns:a16="http://schemas.microsoft.com/office/drawing/2014/main" id="{7427A1C3-5BAC-4E4C-80BC-EF600B0CD8FB}"/>
              </a:ext>
            </a:extLst>
          </p:cNvPr>
          <p:cNvCxnSpPr>
            <a:cxnSpLocks/>
          </p:cNvCxnSpPr>
          <p:nvPr/>
        </p:nvCxnSpPr>
        <p:spPr>
          <a:xfrm flipV="1">
            <a:off x="2843808" y="2043969"/>
            <a:ext cx="3744416"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40652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ÇEVRESEL YÖNETİMİ VE DENETİMİ ÇALIŞMALARI</a:t>
            </a:r>
          </a:p>
        </p:txBody>
      </p:sp>
      <p:sp>
        <p:nvSpPr>
          <p:cNvPr id="12" name="Metin kutusu 11">
            <a:extLst>
              <a:ext uri="{FF2B5EF4-FFF2-40B4-BE49-F238E27FC236}">
                <a16:creationId xmlns:a16="http://schemas.microsoft.com/office/drawing/2014/main" id="{BDF4FBFA-CDCC-4E4C-8023-FA2E1EDCDAA3}"/>
              </a:ext>
            </a:extLst>
          </p:cNvPr>
          <p:cNvSpPr txBox="1"/>
          <p:nvPr/>
        </p:nvSpPr>
        <p:spPr>
          <a:xfrm>
            <a:off x="3131840" y="1633700"/>
            <a:ext cx="4968552" cy="369332"/>
          </a:xfrm>
          <a:prstGeom prst="rect">
            <a:avLst/>
          </a:prstGeom>
          <a:noFill/>
        </p:spPr>
        <p:txBody>
          <a:bodyPr wrap="square" rtlCol="0">
            <a:spAutoFit/>
          </a:bodyPr>
          <a:lstStyle/>
          <a:p>
            <a:r>
              <a:rPr lang="tr-TR" b="1" dirty="0"/>
              <a:t> YETKİ DEVRİ UYGULAMALARI</a:t>
            </a:r>
          </a:p>
        </p:txBody>
      </p:sp>
      <p:graphicFrame>
        <p:nvGraphicFramePr>
          <p:cNvPr id="13" name="Tablo 12">
            <a:extLst>
              <a:ext uri="{FF2B5EF4-FFF2-40B4-BE49-F238E27FC236}">
                <a16:creationId xmlns:a16="http://schemas.microsoft.com/office/drawing/2014/main" id="{C1AB6381-D049-46F6-A1B9-8E324DD6A9BD}"/>
              </a:ext>
            </a:extLst>
          </p:cNvPr>
          <p:cNvGraphicFramePr>
            <a:graphicFrameLocks noGrp="1"/>
          </p:cNvGraphicFramePr>
          <p:nvPr>
            <p:extLst>
              <p:ext uri="{D42A27DB-BD31-4B8C-83A1-F6EECF244321}">
                <p14:modId xmlns:p14="http://schemas.microsoft.com/office/powerpoint/2010/main" val="2750384220"/>
              </p:ext>
            </p:extLst>
          </p:nvPr>
        </p:nvGraphicFramePr>
        <p:xfrm>
          <a:off x="1187624" y="2402122"/>
          <a:ext cx="7110788" cy="2921117"/>
        </p:xfrm>
        <a:graphic>
          <a:graphicData uri="http://schemas.openxmlformats.org/drawingml/2006/table">
            <a:tbl>
              <a:tblPr firstRow="1" bandRow="1">
                <a:tableStyleId>{21E4AEA4-8DFA-4A89-87EB-49C32662AFE0}</a:tableStyleId>
              </a:tblPr>
              <a:tblGrid>
                <a:gridCol w="5142000">
                  <a:extLst>
                    <a:ext uri="{9D8B030D-6E8A-4147-A177-3AD203B41FA5}">
                      <a16:colId xmlns:a16="http://schemas.microsoft.com/office/drawing/2014/main" val="2348215544"/>
                    </a:ext>
                  </a:extLst>
                </a:gridCol>
                <a:gridCol w="1159890">
                  <a:extLst>
                    <a:ext uri="{9D8B030D-6E8A-4147-A177-3AD203B41FA5}">
                      <a16:colId xmlns:a16="http://schemas.microsoft.com/office/drawing/2014/main" val="2040680317"/>
                    </a:ext>
                  </a:extLst>
                </a:gridCol>
                <a:gridCol w="808898">
                  <a:extLst>
                    <a:ext uri="{9D8B030D-6E8A-4147-A177-3AD203B41FA5}">
                      <a16:colId xmlns:a16="http://schemas.microsoft.com/office/drawing/2014/main" val="418707385"/>
                    </a:ext>
                  </a:extLst>
                </a:gridCol>
              </a:tblGrid>
              <a:tr h="508918">
                <a:tc>
                  <a:txBody>
                    <a:bodyPr/>
                    <a:lstStyle/>
                    <a:p>
                      <a:r>
                        <a:rPr lang="tr-TR" dirty="0"/>
                        <a:t>YETKİ</a:t>
                      </a:r>
                      <a:r>
                        <a:rPr lang="tr-TR" baseline="0" dirty="0"/>
                        <a:t> DEVRİYAPILAN BELEDİYELER</a:t>
                      </a:r>
                      <a:endParaRPr lang="tr-TR" dirty="0"/>
                    </a:p>
                  </a:txBody>
                  <a:tcPr/>
                </a:tc>
                <a:tc>
                  <a:txBody>
                    <a:bodyPr/>
                    <a:lstStyle/>
                    <a:p>
                      <a:r>
                        <a:rPr lang="tr-TR" dirty="0"/>
                        <a:t>KONUSU</a:t>
                      </a:r>
                    </a:p>
                  </a:txBody>
                  <a:tcPr/>
                </a:tc>
                <a:tc>
                  <a:txBody>
                    <a:bodyPr/>
                    <a:lstStyle/>
                    <a:p>
                      <a:r>
                        <a:rPr lang="tr-TR" dirty="0"/>
                        <a:t>SAYISI</a:t>
                      </a:r>
                    </a:p>
                  </a:txBody>
                  <a:tcPr/>
                </a:tc>
                <a:extLst>
                  <a:ext uri="{0D108BD9-81ED-4DB2-BD59-A6C34878D82A}">
                    <a16:rowId xmlns:a16="http://schemas.microsoft.com/office/drawing/2014/main" val="1633548954"/>
                  </a:ext>
                </a:extLst>
              </a:tr>
              <a:tr h="365513">
                <a:tc>
                  <a:txBody>
                    <a:bodyPr/>
                    <a:lstStyle/>
                    <a:p>
                      <a:pPr algn="l"/>
                      <a:r>
                        <a:rPr lang="tr-TR" dirty="0"/>
                        <a:t>ÇANKAYA,</a:t>
                      </a:r>
                      <a:r>
                        <a:rPr lang="tr-TR" baseline="0" dirty="0"/>
                        <a:t> MAMAK, YENİMAHALLE, ALTINDAĞ, BÜYÜKŞEHİR</a:t>
                      </a:r>
                      <a:endParaRPr lang="tr-TR" dirty="0"/>
                    </a:p>
                  </a:txBody>
                  <a:tcPr/>
                </a:tc>
                <a:tc>
                  <a:txBody>
                    <a:bodyPr/>
                    <a:lstStyle/>
                    <a:p>
                      <a:pPr algn="l"/>
                      <a:r>
                        <a:rPr lang="tr-TR" dirty="0"/>
                        <a:t>GÜRÜLTÜ</a:t>
                      </a:r>
                    </a:p>
                  </a:txBody>
                  <a:tcPr anchor="ctr"/>
                </a:tc>
                <a:tc>
                  <a:txBody>
                    <a:bodyPr/>
                    <a:lstStyle/>
                    <a:p>
                      <a:pPr algn="ctr"/>
                      <a:r>
                        <a:rPr lang="tr-TR" b="1" dirty="0"/>
                        <a:t>4</a:t>
                      </a:r>
                    </a:p>
                  </a:txBody>
                  <a:tcPr anchor="ctr"/>
                </a:tc>
                <a:extLst>
                  <a:ext uri="{0D108BD9-81ED-4DB2-BD59-A6C34878D82A}">
                    <a16:rowId xmlns:a16="http://schemas.microsoft.com/office/drawing/2014/main" val="3942358070"/>
                  </a:ext>
                </a:extLst>
              </a:tr>
              <a:tr h="365513">
                <a:tc>
                  <a:txBody>
                    <a:bodyPr/>
                    <a:lstStyle/>
                    <a:p>
                      <a:pPr algn="l"/>
                      <a:r>
                        <a:rPr lang="tr-TR" dirty="0"/>
                        <a:t>BÜYÜKŞEHİR</a:t>
                      </a:r>
                    </a:p>
                  </a:txBody>
                  <a:tcPr/>
                </a:tc>
                <a:tc>
                  <a:txBody>
                    <a:bodyPr/>
                    <a:lstStyle/>
                    <a:p>
                      <a:pPr algn="l"/>
                      <a:r>
                        <a:rPr lang="tr-TR" dirty="0"/>
                        <a:t>HAFRİYAT</a:t>
                      </a:r>
                    </a:p>
                  </a:txBody>
                  <a:tcPr anchor="ctr"/>
                </a:tc>
                <a:tc>
                  <a:txBody>
                    <a:bodyPr/>
                    <a:lstStyle/>
                    <a:p>
                      <a:pPr algn="ctr"/>
                      <a:r>
                        <a:rPr lang="tr-TR" b="1" dirty="0"/>
                        <a:t>1</a:t>
                      </a:r>
                    </a:p>
                  </a:txBody>
                  <a:tcPr anchor="ctr"/>
                </a:tc>
                <a:extLst>
                  <a:ext uri="{0D108BD9-81ED-4DB2-BD59-A6C34878D82A}">
                    <a16:rowId xmlns:a16="http://schemas.microsoft.com/office/drawing/2014/main" val="1206133876"/>
                  </a:ext>
                </a:extLst>
              </a:tr>
              <a:tr h="491959">
                <a:tc>
                  <a:txBody>
                    <a:bodyPr/>
                    <a:lstStyle/>
                    <a:p>
                      <a:pPr algn="l"/>
                      <a:r>
                        <a:rPr lang="tr-TR" dirty="0"/>
                        <a:t>ÇANKAYA,</a:t>
                      </a:r>
                      <a:r>
                        <a:rPr lang="tr-TR" baseline="0" dirty="0"/>
                        <a:t> POLATLI, BÜYÜKŞEHİR</a:t>
                      </a:r>
                      <a:endParaRPr lang="tr-TR" dirty="0"/>
                    </a:p>
                  </a:txBody>
                  <a:tcPr/>
                </a:tc>
                <a:tc>
                  <a:txBody>
                    <a:bodyPr/>
                    <a:lstStyle/>
                    <a:p>
                      <a:pPr algn="l"/>
                      <a:r>
                        <a:rPr lang="tr-TR" dirty="0"/>
                        <a:t>KATI YAKIT</a:t>
                      </a:r>
                    </a:p>
                  </a:txBody>
                  <a:tcPr anchor="ctr"/>
                </a:tc>
                <a:tc>
                  <a:txBody>
                    <a:bodyPr/>
                    <a:lstStyle/>
                    <a:p>
                      <a:pPr algn="ctr"/>
                      <a:r>
                        <a:rPr lang="tr-TR" b="1" dirty="0"/>
                        <a:t>3</a:t>
                      </a:r>
                    </a:p>
                  </a:txBody>
                  <a:tcPr anchor="ctr"/>
                </a:tc>
                <a:extLst>
                  <a:ext uri="{0D108BD9-81ED-4DB2-BD59-A6C34878D82A}">
                    <a16:rowId xmlns:a16="http://schemas.microsoft.com/office/drawing/2014/main" val="3686957510"/>
                  </a:ext>
                </a:extLst>
              </a:tr>
              <a:tr h="491959">
                <a:tc>
                  <a:txBody>
                    <a:bodyPr/>
                    <a:lstStyle/>
                    <a:p>
                      <a:pPr algn="l"/>
                      <a:r>
                        <a:rPr lang="tr-TR" dirty="0"/>
                        <a:t>AKYURT, AYAŞ, MAMAK, NALLIHAN, SİNCAN, YENİMAHALLE, ÇANKAYA,</a:t>
                      </a:r>
                      <a:r>
                        <a:rPr lang="tr-TR" baseline="0" dirty="0"/>
                        <a:t> Ş.KOÇHİSAR, ELMADAĞ, BÜYÜKŞEHİR</a:t>
                      </a:r>
                      <a:endParaRPr lang="tr-TR" dirty="0"/>
                    </a:p>
                  </a:txBody>
                  <a:tcPr/>
                </a:tc>
                <a:tc>
                  <a:txBody>
                    <a:bodyPr/>
                    <a:lstStyle/>
                    <a:p>
                      <a:pPr algn="l"/>
                      <a:r>
                        <a:rPr lang="tr-TR" dirty="0"/>
                        <a:t>BİTKİSEL ATIK YAĞ</a:t>
                      </a:r>
                    </a:p>
                  </a:txBody>
                  <a:tcPr anchor="ctr"/>
                </a:tc>
                <a:tc>
                  <a:txBody>
                    <a:bodyPr/>
                    <a:lstStyle/>
                    <a:p>
                      <a:pPr algn="ctr"/>
                      <a:r>
                        <a:rPr lang="tr-TR" b="1" dirty="0"/>
                        <a:t>10</a:t>
                      </a:r>
                    </a:p>
                  </a:txBody>
                  <a:tcPr anchor="ctr"/>
                </a:tc>
                <a:extLst>
                  <a:ext uri="{0D108BD9-81ED-4DB2-BD59-A6C34878D82A}">
                    <a16:rowId xmlns:a16="http://schemas.microsoft.com/office/drawing/2014/main" val="1110545304"/>
                  </a:ext>
                </a:extLst>
              </a:tr>
            </a:tbl>
          </a:graphicData>
        </a:graphic>
      </p:graphicFrame>
      <p:cxnSp>
        <p:nvCxnSpPr>
          <p:cNvPr id="14" name="Düz Bağlayıcı 13">
            <a:extLst>
              <a:ext uri="{FF2B5EF4-FFF2-40B4-BE49-F238E27FC236}">
                <a16:creationId xmlns:a16="http://schemas.microsoft.com/office/drawing/2014/main" id="{0643B697-5946-4A15-9B9C-2BCD15A81AFC}"/>
              </a:ext>
            </a:extLst>
          </p:cNvPr>
          <p:cNvCxnSpPr>
            <a:cxnSpLocks/>
          </p:cNvCxnSpPr>
          <p:nvPr/>
        </p:nvCxnSpPr>
        <p:spPr>
          <a:xfrm flipV="1">
            <a:off x="2843808" y="1592762"/>
            <a:ext cx="3744416"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Düz Bağlayıcı 15">
            <a:extLst>
              <a:ext uri="{FF2B5EF4-FFF2-40B4-BE49-F238E27FC236}">
                <a16:creationId xmlns:a16="http://schemas.microsoft.com/office/drawing/2014/main" id="{7427A1C3-5BAC-4E4C-80BC-EF600B0CD8FB}"/>
              </a:ext>
            </a:extLst>
          </p:cNvPr>
          <p:cNvCxnSpPr>
            <a:cxnSpLocks/>
          </p:cNvCxnSpPr>
          <p:nvPr/>
        </p:nvCxnSpPr>
        <p:spPr>
          <a:xfrm flipV="1">
            <a:off x="2843808" y="2043969"/>
            <a:ext cx="3744416"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12777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TABİAT VARLIKLARINI KORUMA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61293" y="2244588"/>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r>
              <a:rPr lang="tr-TR" dirty="0">
                <a:solidFill>
                  <a:prstClr val="black"/>
                </a:solidFill>
              </a:rPr>
              <a:t>Ankara, Kırıkkale, Çankırı, Çorum İllerindeki Doğal Sit Alanları, Çakışan Alanlar, Tabiat Varlıkları ve Anıt Ağaçlar ile ilgili her türlü iş ve işlemler,</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Ankara Tabiat Varlıklarını Koruma  Bölge Komisyonuna yönelik idari ve teknik hizmetler,  </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Doğal Sitler ile Tabiat Varlıklarının Tespit ve Tescil Taleplerine İlişkin Ön Değerlendirme Çalışmaları,</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TVK Bölge Komisyonlarında değerlendirilmesine gerek olmayan taleplere görüş ve izin verme, </a:t>
            </a:r>
          </a:p>
        </p:txBody>
      </p:sp>
      <p:sp>
        <p:nvSpPr>
          <p:cNvPr id="7" name="Rectangle 1">
            <a:extLst>
              <a:ext uri="{FF2B5EF4-FFF2-40B4-BE49-F238E27FC236}">
                <a16:creationId xmlns:a16="http://schemas.microsoft.com/office/drawing/2014/main" id="{10344D74-0020-4BEF-A067-6386E280E595}"/>
              </a:ext>
            </a:extLst>
          </p:cNvPr>
          <p:cNvSpPr>
            <a:spLocks noChangeArrowheads="1"/>
          </p:cNvSpPr>
          <p:nvPr/>
        </p:nvSpPr>
        <p:spPr bwMode="auto">
          <a:xfrm>
            <a:off x="1610036" y="1613488"/>
            <a:ext cx="4283968" cy="844595"/>
          </a:xfrm>
          <a:prstGeom prst="rect">
            <a:avLst/>
          </a:prstGeom>
          <a:noFill/>
          <a:ln>
            <a:noFill/>
          </a:ln>
        </p:spPr>
        <p:txBody>
          <a:bodyPr anchor="ctr">
            <a:noAutofit/>
          </a:bodyPr>
          <a:lstStyle/>
          <a:p>
            <a:pPr algn="ctr">
              <a:lnSpc>
                <a:spcPct val="150000"/>
              </a:lnSpc>
            </a:pPr>
            <a:r>
              <a:rPr lang="tr-TR" altLang="tr-TR" b="1" dirty="0">
                <a:solidFill>
                  <a:prstClr val="black"/>
                </a:solidFill>
                <a:cs typeface="Times New Roman" pitchFamily="18" charset="0"/>
              </a:rPr>
              <a:t>2863 Sayılı Kanun ile 1 </a:t>
            </a:r>
            <a:r>
              <a:rPr lang="tr-TR" altLang="tr-TR" b="1" dirty="0" err="1">
                <a:solidFill>
                  <a:prstClr val="black"/>
                </a:solidFill>
                <a:cs typeface="Times New Roman" pitchFamily="18" charset="0"/>
              </a:rPr>
              <a:t>Nolu</a:t>
            </a:r>
            <a:r>
              <a:rPr lang="tr-TR" altLang="tr-TR" b="1" dirty="0">
                <a:solidFill>
                  <a:prstClr val="black"/>
                </a:solidFill>
                <a:cs typeface="Times New Roman" pitchFamily="18" charset="0"/>
              </a:rPr>
              <a:t> Cumhurbaşkanlığı Kararnamesi  doğrultusunda;</a:t>
            </a:r>
            <a:endParaRPr lang="tr-TR" b="1" u="sng" dirty="0">
              <a:solidFill>
                <a:prstClr val="black"/>
              </a:solidFill>
            </a:endParaRPr>
          </a:p>
        </p:txBody>
      </p:sp>
      <p:pic>
        <p:nvPicPr>
          <p:cNvPr id="8" name="Picture 2" descr="D:\BÖLGELERİMİZ\bölgemiz yeni\bölge3.jpg">
            <a:extLst>
              <a:ext uri="{FF2B5EF4-FFF2-40B4-BE49-F238E27FC236}">
                <a16:creationId xmlns:a16="http://schemas.microsoft.com/office/drawing/2014/main" id="{00DC4D61-7B92-4825-8CF4-0055C6134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981" y="1897331"/>
            <a:ext cx="3590726" cy="42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Altıgen 8">
            <a:extLst>
              <a:ext uri="{FF2B5EF4-FFF2-40B4-BE49-F238E27FC236}">
                <a16:creationId xmlns:a16="http://schemas.microsoft.com/office/drawing/2014/main" id="{16EBA9FA-6B47-4C51-9582-45B53046A84B}"/>
              </a:ext>
            </a:extLst>
          </p:cNvPr>
          <p:cNvSpPr/>
          <p:nvPr/>
        </p:nvSpPr>
        <p:spPr>
          <a:xfrm>
            <a:off x="-457173" y="1355535"/>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3305106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TABİAT VARLIKLARINI KORUMA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sp>
        <p:nvSpPr>
          <p:cNvPr id="7" name="Rectangle 1">
            <a:extLst>
              <a:ext uri="{FF2B5EF4-FFF2-40B4-BE49-F238E27FC236}">
                <a16:creationId xmlns:a16="http://schemas.microsoft.com/office/drawing/2014/main" id="{10344D74-0020-4BEF-A067-6386E280E595}"/>
              </a:ext>
            </a:extLst>
          </p:cNvPr>
          <p:cNvSpPr>
            <a:spLocks noChangeArrowheads="1"/>
          </p:cNvSpPr>
          <p:nvPr/>
        </p:nvSpPr>
        <p:spPr bwMode="auto">
          <a:xfrm>
            <a:off x="1610036" y="1778613"/>
            <a:ext cx="4283968" cy="844595"/>
          </a:xfrm>
          <a:prstGeom prst="rect">
            <a:avLst/>
          </a:prstGeom>
          <a:noFill/>
          <a:ln>
            <a:noFill/>
          </a:ln>
        </p:spPr>
        <p:txBody>
          <a:bodyPr anchor="ctr">
            <a:noAutofit/>
          </a:bodyPr>
          <a:lstStyle/>
          <a:p>
            <a:pPr algn="ctr">
              <a:lnSpc>
                <a:spcPct val="150000"/>
              </a:lnSpc>
            </a:pPr>
            <a:r>
              <a:rPr lang="tr-TR" altLang="tr-TR" b="1" dirty="0">
                <a:solidFill>
                  <a:prstClr val="black"/>
                </a:solidFill>
                <a:cs typeface="Times New Roman" pitchFamily="18" charset="0"/>
              </a:rPr>
              <a:t>2863 Sayılı Kanun ile 1 </a:t>
            </a:r>
            <a:r>
              <a:rPr lang="tr-TR" altLang="tr-TR" b="1" dirty="0" err="1">
                <a:solidFill>
                  <a:prstClr val="black"/>
                </a:solidFill>
                <a:cs typeface="Times New Roman" pitchFamily="18" charset="0"/>
              </a:rPr>
              <a:t>Nolu</a:t>
            </a:r>
            <a:r>
              <a:rPr lang="tr-TR" altLang="tr-TR" b="1" dirty="0">
                <a:solidFill>
                  <a:prstClr val="black"/>
                </a:solidFill>
                <a:cs typeface="Times New Roman" pitchFamily="18" charset="0"/>
              </a:rPr>
              <a:t> Cumhurbaşkanlığı Kararnamesi  doğrultusunda;</a:t>
            </a:r>
            <a:endParaRPr lang="tr-TR" b="1" u="sng" dirty="0">
              <a:solidFill>
                <a:prstClr val="black"/>
              </a:solidFill>
            </a:endParaRPr>
          </a:p>
        </p:txBody>
      </p:sp>
      <p:pic>
        <p:nvPicPr>
          <p:cNvPr id="8" name="Picture 2" descr="D:\BÖLGELERİMİZ\bölgemiz yeni\bölge3.jpg">
            <a:extLst>
              <a:ext uri="{FF2B5EF4-FFF2-40B4-BE49-F238E27FC236}">
                <a16:creationId xmlns:a16="http://schemas.microsoft.com/office/drawing/2014/main" id="{00DC4D61-7B92-4825-8CF4-0055C6134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981" y="1897331"/>
            <a:ext cx="3590726" cy="42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id="{683BF4C6-3790-465F-9950-D26343DEA856}"/>
              </a:ext>
            </a:extLst>
          </p:cNvPr>
          <p:cNvSpPr>
            <a:spLocks noChangeArrowheads="1"/>
          </p:cNvSpPr>
          <p:nvPr/>
        </p:nvSpPr>
        <p:spPr bwMode="auto">
          <a:xfrm>
            <a:off x="155791" y="2768121"/>
            <a:ext cx="511659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r>
              <a:rPr lang="tr-TR" dirty="0">
                <a:solidFill>
                  <a:prstClr val="black"/>
                </a:solidFill>
              </a:rPr>
              <a:t>Ankara, Kırıkkale, Çankırı, Çorum İllerindeki Doğal Sit Alanları, Çakışan Alanlar, Tabiat Varlıkları ve Anıt Ağaçlar ile ilgili her türlü iş ve işlemler,</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Ankara Tabiat Varlıklarını Koruma  Bölge Komisyonuna yönelik idari ve teknik hizmetler,  </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Doğal Sitler ile Tabiat Varlıklarının Tespit ve Tescil Taleplerine İlişkin Ön Değerlendirme Çalışmaları,</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TVK Bölge Komisyonlarında değerlendirilmesine gerek olmayan taleplere görüş ve izin verme, </a:t>
            </a:r>
          </a:p>
          <a:p>
            <a:pPr algn="just"/>
            <a:endParaRPr lang="tr-TR" dirty="0">
              <a:solidFill>
                <a:prstClr val="black"/>
              </a:solidFill>
            </a:endParaRPr>
          </a:p>
          <a:p>
            <a:endParaRPr lang="tr-TR" sz="1600" dirty="0">
              <a:solidFill>
                <a:prstClr val="black"/>
              </a:solidFill>
            </a:endParaRPr>
          </a:p>
          <a:p>
            <a:pPr marL="342900" indent="-342900" algn="just">
              <a:spcAft>
                <a:spcPts val="1200"/>
              </a:spcAft>
              <a:buFont typeface="Arial" pitchFamily="34" charset="0"/>
              <a:buChar char="•"/>
            </a:pPr>
            <a:endParaRPr lang="tr-TR" sz="1600" dirty="0">
              <a:solidFill>
                <a:prstClr val="black"/>
              </a:solidFill>
            </a:endParaRPr>
          </a:p>
        </p:txBody>
      </p:sp>
      <p:sp>
        <p:nvSpPr>
          <p:cNvPr id="10" name="Altıgen 9">
            <a:extLst>
              <a:ext uri="{FF2B5EF4-FFF2-40B4-BE49-F238E27FC236}">
                <a16:creationId xmlns:a16="http://schemas.microsoft.com/office/drawing/2014/main" id="{1D2B58E5-8FDE-4BB9-A34D-27CBE43A0695}"/>
              </a:ext>
            </a:extLst>
          </p:cNvPr>
          <p:cNvSpPr/>
          <p:nvPr/>
        </p:nvSpPr>
        <p:spPr>
          <a:xfrm>
            <a:off x="-396552"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1840533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TABİAT VARLIKLARINI KORUMA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sp>
        <p:nvSpPr>
          <p:cNvPr id="10" name="Dikdörtgen 9">
            <a:extLst>
              <a:ext uri="{FF2B5EF4-FFF2-40B4-BE49-F238E27FC236}">
                <a16:creationId xmlns:a16="http://schemas.microsoft.com/office/drawing/2014/main" id="{0EAB1A5A-2288-400A-BB3B-B3ABFA52DDF1}"/>
              </a:ext>
            </a:extLst>
          </p:cNvPr>
          <p:cNvSpPr/>
          <p:nvPr/>
        </p:nvSpPr>
        <p:spPr>
          <a:xfrm>
            <a:off x="467544" y="2861336"/>
            <a:ext cx="5744767" cy="230832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r>
              <a:rPr lang="tr-TR" dirty="0">
                <a:solidFill>
                  <a:prstClr val="black"/>
                </a:solidFill>
              </a:rPr>
              <a:t>Ankara'da yer alan milli parklar, tabiat parkları, tabiat anıtları, tabiatı koruma alanları ve sulak alanlara ilişkin imar planı teklif dosyalarının incelenmesi</a:t>
            </a:r>
          </a:p>
          <a:p>
            <a:pPr marL="285750" indent="-285750" algn="just">
              <a:buClr>
                <a:srgbClr val="C00000"/>
              </a:buClr>
              <a:buFont typeface="Arial" panose="020B0604020202020204" pitchFamily="34" charset="0"/>
              <a:buChar char="•"/>
            </a:pPr>
            <a:endParaRPr lang="tr-TR" dirty="0">
              <a:solidFill>
                <a:prstClr val="black"/>
              </a:solidFill>
            </a:endParaRPr>
          </a:p>
          <a:p>
            <a:pPr marL="285750" indent="-285750" algn="just">
              <a:buClr>
                <a:srgbClr val="C00000"/>
              </a:buClr>
              <a:buFont typeface="Arial" panose="020B0604020202020204" pitchFamily="34" charset="0"/>
              <a:buChar char="•"/>
            </a:pPr>
            <a:r>
              <a:rPr lang="tr-TR" dirty="0">
                <a:solidFill>
                  <a:prstClr val="black"/>
                </a:solidFill>
              </a:rPr>
              <a:t>Ankara ilinde bulunan doğal sit alanı ve özel çevre koruma bölgelerindeki devletin hüküm ve tasarrufu altındaki alanların kiralama, ön izin, kullanma izni ve </a:t>
            </a:r>
            <a:r>
              <a:rPr lang="tr-TR" dirty="0" err="1">
                <a:solidFill>
                  <a:prstClr val="black"/>
                </a:solidFill>
              </a:rPr>
              <a:t>ecrimisil</a:t>
            </a:r>
            <a:r>
              <a:rPr lang="tr-TR" dirty="0">
                <a:solidFill>
                  <a:prstClr val="black"/>
                </a:solidFill>
              </a:rPr>
              <a:t> işlemlerinin gerçekleştirilmesi</a:t>
            </a:r>
          </a:p>
        </p:txBody>
      </p:sp>
      <p:pic>
        <p:nvPicPr>
          <p:cNvPr id="11" name="1 Resim" descr="mahalleler">
            <a:extLst>
              <a:ext uri="{FF2B5EF4-FFF2-40B4-BE49-F238E27FC236}">
                <a16:creationId xmlns:a16="http://schemas.microsoft.com/office/drawing/2014/main" id="{19499340-77CC-48B6-A012-F50EC6AA2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619" y="1499373"/>
            <a:ext cx="2413618" cy="2347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 Resim">
            <a:extLst>
              <a:ext uri="{FF2B5EF4-FFF2-40B4-BE49-F238E27FC236}">
                <a16:creationId xmlns:a16="http://schemas.microsoft.com/office/drawing/2014/main" id="{2E6434FD-A3F7-43DC-9D31-782820CD8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822" t="5333" r="5597"/>
          <a:stretch>
            <a:fillRect/>
          </a:stretch>
        </p:blipFill>
        <p:spPr bwMode="auto">
          <a:xfrm>
            <a:off x="6551942" y="3974167"/>
            <a:ext cx="2410295" cy="2503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a:extLst>
              <a:ext uri="{FF2B5EF4-FFF2-40B4-BE49-F238E27FC236}">
                <a16:creationId xmlns:a16="http://schemas.microsoft.com/office/drawing/2014/main" id="{6505AEB5-108E-4788-8CE0-44782EC786A5}"/>
              </a:ext>
            </a:extLst>
          </p:cNvPr>
          <p:cNvSpPr txBox="1"/>
          <p:nvPr/>
        </p:nvSpPr>
        <p:spPr>
          <a:xfrm>
            <a:off x="2011433" y="1698092"/>
            <a:ext cx="4537186" cy="923330"/>
          </a:xfrm>
          <a:prstGeom prst="rect">
            <a:avLst/>
          </a:prstGeom>
          <a:noFill/>
          <a:ln>
            <a:noFill/>
          </a:ln>
        </p:spPr>
        <p:txBody>
          <a:bodyPr anchor="ctr">
            <a:noAutofit/>
          </a:bodyPr>
          <a:lstStyle>
            <a:defPPr>
              <a:defRPr lang="tr-TR"/>
            </a:defPPr>
            <a:lvl1pPr marL="285750" indent="-285750" algn="just">
              <a:buClr>
                <a:srgbClr val="C00000"/>
              </a:buClr>
              <a:buFont typeface="Arial" panose="020B0604020202020204" pitchFamily="34" charset="0"/>
              <a:buChar char="•"/>
              <a:defRPr>
                <a:solidFill>
                  <a:prstClr val="black"/>
                </a:solidFill>
              </a:defRPr>
            </a:lvl1pPr>
          </a:lstStyle>
          <a:p>
            <a:r>
              <a:rPr lang="tr-TR" dirty="0"/>
              <a:t>Ankara ilindeki Özel Çevre Koruma Bölgelerine ilişkin her türlü talebin incelenmesi</a:t>
            </a:r>
          </a:p>
        </p:txBody>
      </p:sp>
      <p:sp>
        <p:nvSpPr>
          <p:cNvPr id="14" name="Altıgen 13">
            <a:extLst>
              <a:ext uri="{FF2B5EF4-FFF2-40B4-BE49-F238E27FC236}">
                <a16:creationId xmlns:a16="http://schemas.microsoft.com/office/drawing/2014/main" id="{CFA8EC07-F2BD-4629-903B-1F7012482314}"/>
              </a:ext>
            </a:extLst>
          </p:cNvPr>
          <p:cNvSpPr/>
          <p:nvPr/>
        </p:nvSpPr>
        <p:spPr>
          <a:xfrm>
            <a:off x="-396552"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1737726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TABİAT VARLIKLARINI KORUMA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1340768"/>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sp>
        <p:nvSpPr>
          <p:cNvPr id="8" name="Metin kutusu 7">
            <a:extLst>
              <a:ext uri="{FF2B5EF4-FFF2-40B4-BE49-F238E27FC236}">
                <a16:creationId xmlns:a16="http://schemas.microsoft.com/office/drawing/2014/main" id="{CED6317A-4886-4ABD-AF7F-E5B3E2F78106}"/>
              </a:ext>
            </a:extLst>
          </p:cNvPr>
          <p:cNvSpPr txBox="1"/>
          <p:nvPr/>
        </p:nvSpPr>
        <p:spPr>
          <a:xfrm>
            <a:off x="1434876" y="1605214"/>
            <a:ext cx="6480720" cy="707886"/>
          </a:xfrm>
          <a:prstGeom prst="rect">
            <a:avLst/>
          </a:prstGeom>
          <a:noFill/>
        </p:spPr>
        <p:txBody>
          <a:bodyPr wrap="square" rtlCol="0">
            <a:spAutoFit/>
          </a:bodyPr>
          <a:lstStyle/>
          <a:p>
            <a:r>
              <a:rPr lang="tr-TR" sz="2000" b="1" dirty="0"/>
              <a:t> </a:t>
            </a:r>
            <a:r>
              <a:rPr lang="tr-TR" sz="2000" b="1" dirty="0">
                <a:solidFill>
                  <a:prstClr val="black"/>
                </a:solidFill>
                <a:effectLst>
                  <a:outerShdw blurRad="38100" dist="38100" dir="2700000" algn="tl">
                    <a:srgbClr val="000000">
                      <a:alpha val="43137"/>
                    </a:srgbClr>
                  </a:outerShdw>
                </a:effectLst>
              </a:rPr>
              <a:t>Tabiat Varlıklarını Koruma Şube Müdürlüğü Envanterimiz</a:t>
            </a:r>
          </a:p>
          <a:p>
            <a:endParaRPr lang="tr-TR" sz="2000" b="1" dirty="0"/>
          </a:p>
        </p:txBody>
      </p:sp>
      <p:cxnSp>
        <p:nvCxnSpPr>
          <p:cNvPr id="14" name="Düz Bağlayıcı 13">
            <a:extLst>
              <a:ext uri="{FF2B5EF4-FFF2-40B4-BE49-F238E27FC236}">
                <a16:creationId xmlns:a16="http://schemas.microsoft.com/office/drawing/2014/main" id="{88C54D24-2B66-4FD6-A578-F86709B1E56F}"/>
              </a:ext>
            </a:extLst>
          </p:cNvPr>
          <p:cNvCxnSpPr>
            <a:cxnSpLocks/>
          </p:cNvCxnSpPr>
          <p:nvPr/>
        </p:nvCxnSpPr>
        <p:spPr>
          <a:xfrm>
            <a:off x="1794916" y="2095194"/>
            <a:ext cx="5688632" cy="8771"/>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Düz Bağlayıcı 14">
            <a:extLst>
              <a:ext uri="{FF2B5EF4-FFF2-40B4-BE49-F238E27FC236}">
                <a16:creationId xmlns:a16="http://schemas.microsoft.com/office/drawing/2014/main" id="{81A3204A-B0AF-4C28-998B-9D28764A5EFA}"/>
              </a:ext>
            </a:extLst>
          </p:cNvPr>
          <p:cNvCxnSpPr>
            <a:cxnSpLocks/>
          </p:cNvCxnSpPr>
          <p:nvPr/>
        </p:nvCxnSpPr>
        <p:spPr>
          <a:xfrm>
            <a:off x="1718611" y="1484784"/>
            <a:ext cx="5688632" cy="8771"/>
          </a:xfrm>
          <a:prstGeom prst="line">
            <a:avLst/>
          </a:prstGeom>
        </p:spPr>
        <p:style>
          <a:lnRef idx="2">
            <a:schemeClr val="accent2"/>
          </a:lnRef>
          <a:fillRef idx="0">
            <a:schemeClr val="accent2"/>
          </a:fillRef>
          <a:effectRef idx="1">
            <a:schemeClr val="accent2"/>
          </a:effectRef>
          <a:fontRef idx="minor">
            <a:schemeClr val="tx1"/>
          </a:fontRef>
        </p:style>
      </p:cxnSp>
      <p:sp>
        <p:nvSpPr>
          <p:cNvPr id="16" name="Metin kutusu 15">
            <a:extLst>
              <a:ext uri="{FF2B5EF4-FFF2-40B4-BE49-F238E27FC236}">
                <a16:creationId xmlns:a16="http://schemas.microsoft.com/office/drawing/2014/main" id="{48F26AAB-E023-42F4-A1F4-992B229E238E}"/>
              </a:ext>
            </a:extLst>
          </p:cNvPr>
          <p:cNvSpPr txBox="1"/>
          <p:nvPr/>
        </p:nvSpPr>
        <p:spPr>
          <a:xfrm>
            <a:off x="3004605" y="4246056"/>
            <a:ext cx="4320480" cy="1631216"/>
          </a:xfrm>
          <a:prstGeom prst="rect">
            <a:avLst/>
          </a:prstGeom>
          <a:noFill/>
        </p:spPr>
        <p:txBody>
          <a:bodyPr wrap="square" rtlCol="0">
            <a:spAutoFit/>
          </a:bodyPr>
          <a:lstStyle/>
          <a:p>
            <a:pPr marL="342900" indent="-342900">
              <a:buClr>
                <a:srgbClr val="C00000"/>
              </a:buClr>
              <a:buFont typeface="Arial" panose="020B0604020202020204" pitchFamily="34" charset="0"/>
              <a:buChar char="•"/>
            </a:pPr>
            <a:r>
              <a:rPr lang="tr-TR" sz="2000" dirty="0">
                <a:solidFill>
                  <a:prstClr val="black"/>
                </a:solidFill>
              </a:rPr>
              <a:t>Yetkimiz dahilinde toplam </a:t>
            </a:r>
          </a:p>
          <a:p>
            <a:pPr>
              <a:buClr>
                <a:srgbClr val="C00000"/>
              </a:buClr>
            </a:pPr>
            <a:r>
              <a:rPr lang="tr-TR" sz="2000" b="1" dirty="0">
                <a:solidFill>
                  <a:prstClr val="black"/>
                </a:solidFill>
              </a:rPr>
              <a:t>36 Adet Doğal Sit Alanımız</a:t>
            </a:r>
          </a:p>
          <a:p>
            <a:pPr>
              <a:buClr>
                <a:srgbClr val="C00000"/>
              </a:buClr>
            </a:pPr>
            <a:endParaRPr lang="tr-TR" sz="2000" b="1" dirty="0">
              <a:solidFill>
                <a:prstClr val="black"/>
              </a:solidFill>
            </a:endParaRPr>
          </a:p>
          <a:p>
            <a:pPr marL="342900" indent="-342900">
              <a:buClr>
                <a:srgbClr val="C00000"/>
              </a:buClr>
              <a:buFont typeface="Arial" panose="020B0604020202020204" pitchFamily="34" charset="0"/>
              <a:buChar char="•"/>
            </a:pPr>
            <a:r>
              <a:rPr lang="tr-TR" sz="2000" dirty="0">
                <a:solidFill>
                  <a:prstClr val="black"/>
                </a:solidFill>
              </a:rPr>
              <a:t>Ankara İli sınırları içinde </a:t>
            </a:r>
          </a:p>
          <a:p>
            <a:pPr>
              <a:buClr>
                <a:srgbClr val="C00000"/>
              </a:buClr>
            </a:pPr>
            <a:r>
              <a:rPr lang="tr-TR" sz="2000" b="1" dirty="0">
                <a:solidFill>
                  <a:prstClr val="black"/>
                </a:solidFill>
              </a:rPr>
              <a:t>2 adet ÖÇK Bölgesi </a:t>
            </a:r>
            <a:r>
              <a:rPr lang="tr-TR" sz="2000" dirty="0">
                <a:solidFill>
                  <a:prstClr val="black"/>
                </a:solidFill>
              </a:rPr>
              <a:t>bulunmaktadır.</a:t>
            </a:r>
          </a:p>
        </p:txBody>
      </p:sp>
      <p:pic>
        <p:nvPicPr>
          <p:cNvPr id="17" name="1 Resim" descr="mahalleler">
            <a:extLst>
              <a:ext uri="{FF2B5EF4-FFF2-40B4-BE49-F238E27FC236}">
                <a16:creationId xmlns:a16="http://schemas.microsoft.com/office/drawing/2014/main" id="{204F9A47-4CD6-4D81-8DD6-32D1400DE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 y="4504838"/>
            <a:ext cx="2414678"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2 Resim">
            <a:extLst>
              <a:ext uri="{FF2B5EF4-FFF2-40B4-BE49-F238E27FC236}">
                <a16:creationId xmlns:a16="http://schemas.microsoft.com/office/drawing/2014/main" id="{16F334AF-9894-4212-9E10-BEE86FFB1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822" t="5333" r="5597"/>
          <a:stretch>
            <a:fillRect/>
          </a:stretch>
        </p:blipFill>
        <p:spPr bwMode="auto">
          <a:xfrm>
            <a:off x="6798592" y="4509121"/>
            <a:ext cx="2320180"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037FB5F1-00DE-44A3-9B97-8CBEF7CB61C7}"/>
              </a:ext>
            </a:extLst>
          </p:cNvPr>
          <p:cNvSpPr>
            <a:spLocks noChangeArrowheads="1"/>
          </p:cNvSpPr>
          <p:nvPr/>
        </p:nvSpPr>
        <p:spPr bwMode="auto">
          <a:xfrm>
            <a:off x="1577568" y="6273225"/>
            <a:ext cx="2880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600" b="1" dirty="0">
                <a:solidFill>
                  <a:srgbClr val="C00000"/>
                </a:solidFill>
                <a:effectLst>
                  <a:outerShdw blurRad="38100" dist="38100" dir="2700000" algn="tl">
                    <a:srgbClr val="000000">
                      <a:alpha val="43137"/>
                    </a:srgbClr>
                  </a:outerShdw>
                </a:effectLst>
                <a:latin typeface="Calibri"/>
                <a:cs typeface="Times New Roman" pitchFamily="18" charset="0"/>
              </a:rPr>
              <a:t>GÖLBAŞI </a:t>
            </a:r>
          </a:p>
          <a:p>
            <a:pPr algn="ctr" eaLnBrk="1" hangingPunct="1"/>
            <a:r>
              <a:rPr lang="tr-TR" altLang="tr-TR" sz="1600" b="1" dirty="0">
                <a:solidFill>
                  <a:srgbClr val="C00000"/>
                </a:solidFill>
                <a:effectLst>
                  <a:outerShdw blurRad="38100" dist="38100" dir="2700000" algn="tl">
                    <a:srgbClr val="000000">
                      <a:alpha val="43137"/>
                    </a:srgbClr>
                  </a:outerShdw>
                </a:effectLst>
                <a:latin typeface="Calibri"/>
                <a:cs typeface="Times New Roman" pitchFamily="18" charset="0"/>
              </a:rPr>
              <a:t>ÖZEL ÇEVRE KORUMA BÖLGESİ                                                                                </a:t>
            </a:r>
          </a:p>
        </p:txBody>
      </p:sp>
      <p:sp>
        <p:nvSpPr>
          <p:cNvPr id="20" name="Rectangle 1">
            <a:extLst>
              <a:ext uri="{FF2B5EF4-FFF2-40B4-BE49-F238E27FC236}">
                <a16:creationId xmlns:a16="http://schemas.microsoft.com/office/drawing/2014/main" id="{C90151E8-E9E2-4224-8614-329B54CC315C}"/>
              </a:ext>
            </a:extLst>
          </p:cNvPr>
          <p:cNvSpPr>
            <a:spLocks noChangeArrowheads="1"/>
          </p:cNvSpPr>
          <p:nvPr/>
        </p:nvSpPr>
        <p:spPr bwMode="auto">
          <a:xfrm>
            <a:off x="4932040" y="6298051"/>
            <a:ext cx="2880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600" b="1" dirty="0">
                <a:solidFill>
                  <a:srgbClr val="C00000"/>
                </a:solidFill>
                <a:effectLst>
                  <a:outerShdw blurRad="38100" dist="38100" dir="2700000" algn="tl">
                    <a:srgbClr val="000000">
                      <a:alpha val="43137"/>
                    </a:srgbClr>
                  </a:outerShdw>
                </a:effectLst>
                <a:latin typeface="Calibri"/>
                <a:cs typeface="Times New Roman" pitchFamily="18" charset="0"/>
              </a:rPr>
              <a:t>TUZ GÖLÜ </a:t>
            </a:r>
          </a:p>
          <a:p>
            <a:pPr algn="ctr" eaLnBrk="1" hangingPunct="1"/>
            <a:r>
              <a:rPr lang="tr-TR" altLang="tr-TR" sz="1600" b="1" dirty="0">
                <a:solidFill>
                  <a:srgbClr val="C00000"/>
                </a:solidFill>
                <a:effectLst>
                  <a:outerShdw blurRad="38100" dist="38100" dir="2700000" algn="tl">
                    <a:srgbClr val="000000">
                      <a:alpha val="43137"/>
                    </a:srgbClr>
                  </a:outerShdw>
                </a:effectLst>
                <a:latin typeface="Calibri"/>
                <a:cs typeface="Times New Roman" pitchFamily="18" charset="0"/>
              </a:rPr>
              <a:t>ÖZEL ÇEVRE KORUMA BÖLGESİ                                                                                </a:t>
            </a:r>
          </a:p>
        </p:txBody>
      </p:sp>
      <p:graphicFrame>
        <p:nvGraphicFramePr>
          <p:cNvPr id="22" name="Tablo 21">
            <a:extLst>
              <a:ext uri="{FF2B5EF4-FFF2-40B4-BE49-F238E27FC236}">
                <a16:creationId xmlns:a16="http://schemas.microsoft.com/office/drawing/2014/main" id="{C2F8664F-9A69-42F6-8351-D06428133AED}"/>
              </a:ext>
            </a:extLst>
          </p:cNvPr>
          <p:cNvGraphicFramePr>
            <a:graphicFrameLocks noGrp="1"/>
          </p:cNvGraphicFramePr>
          <p:nvPr>
            <p:extLst>
              <p:ext uri="{D42A27DB-BD31-4B8C-83A1-F6EECF244321}">
                <p14:modId xmlns:p14="http://schemas.microsoft.com/office/powerpoint/2010/main" val="3100774155"/>
              </p:ext>
            </p:extLst>
          </p:nvPr>
        </p:nvGraphicFramePr>
        <p:xfrm>
          <a:off x="1577568" y="2423195"/>
          <a:ext cx="6062906" cy="1564762"/>
        </p:xfrm>
        <a:graphic>
          <a:graphicData uri="http://schemas.openxmlformats.org/drawingml/2006/table">
            <a:tbl>
              <a:tblPr firstRow="1" bandRow="1">
                <a:tableStyleId>{21E4AEA4-8DFA-4A89-87EB-49C32662AFE0}</a:tableStyleId>
              </a:tblPr>
              <a:tblGrid>
                <a:gridCol w="1023158">
                  <a:extLst>
                    <a:ext uri="{9D8B030D-6E8A-4147-A177-3AD203B41FA5}">
                      <a16:colId xmlns:a16="http://schemas.microsoft.com/office/drawing/2014/main" val="2040680317"/>
                    </a:ext>
                  </a:extLst>
                </a:gridCol>
                <a:gridCol w="969064">
                  <a:extLst>
                    <a:ext uri="{9D8B030D-6E8A-4147-A177-3AD203B41FA5}">
                      <a16:colId xmlns:a16="http://schemas.microsoft.com/office/drawing/2014/main" val="1700587731"/>
                    </a:ext>
                  </a:extLst>
                </a:gridCol>
                <a:gridCol w="996111">
                  <a:extLst>
                    <a:ext uri="{9D8B030D-6E8A-4147-A177-3AD203B41FA5}">
                      <a16:colId xmlns:a16="http://schemas.microsoft.com/office/drawing/2014/main" val="130561592"/>
                    </a:ext>
                  </a:extLst>
                </a:gridCol>
                <a:gridCol w="1151692">
                  <a:extLst>
                    <a:ext uri="{9D8B030D-6E8A-4147-A177-3AD203B41FA5}">
                      <a16:colId xmlns:a16="http://schemas.microsoft.com/office/drawing/2014/main" val="2657110522"/>
                    </a:ext>
                  </a:extLst>
                </a:gridCol>
                <a:gridCol w="915581">
                  <a:extLst>
                    <a:ext uri="{9D8B030D-6E8A-4147-A177-3AD203B41FA5}">
                      <a16:colId xmlns:a16="http://schemas.microsoft.com/office/drawing/2014/main" val="2846427913"/>
                    </a:ext>
                  </a:extLst>
                </a:gridCol>
                <a:gridCol w="1007300">
                  <a:extLst>
                    <a:ext uri="{9D8B030D-6E8A-4147-A177-3AD203B41FA5}">
                      <a16:colId xmlns:a16="http://schemas.microsoft.com/office/drawing/2014/main" val="1057914024"/>
                    </a:ext>
                  </a:extLst>
                </a:gridCol>
              </a:tblGrid>
              <a:tr h="422612">
                <a:tc>
                  <a:txBody>
                    <a:bodyPr/>
                    <a:lstStyle/>
                    <a:p>
                      <a:pPr algn="ctr">
                        <a:lnSpc>
                          <a:spcPct val="115000"/>
                        </a:lnSpc>
                        <a:spcAft>
                          <a:spcPts val="0"/>
                        </a:spcAft>
                      </a:pPr>
                      <a:r>
                        <a:rPr lang="tr-TR" sz="1800" kern="1200" dirty="0">
                          <a:solidFill>
                            <a:srgbClr val="000000"/>
                          </a:solidFill>
                          <a:effectLst/>
                          <a:latin typeface="Calibri"/>
                          <a:ea typeface="Times New Roman"/>
                          <a:cs typeface="Arial"/>
                        </a:rPr>
                        <a:t> </a:t>
                      </a:r>
                      <a:endParaRPr lang="tr-TR" sz="1800" dirty="0">
                        <a:solidFill>
                          <a:srgbClr val="FFFFFF"/>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tr-TR" sz="1800" kern="1200" dirty="0">
                          <a:solidFill>
                            <a:srgbClr val="FFFFFF"/>
                          </a:solidFill>
                          <a:effectLst/>
                          <a:latin typeface="Calibri"/>
                          <a:ea typeface="Times New Roman"/>
                          <a:cs typeface="Arial"/>
                        </a:rPr>
                        <a:t>ANKARA</a:t>
                      </a:r>
                      <a:endParaRPr lang="tr-TR" sz="1800" dirty="0">
                        <a:solidFill>
                          <a:srgbClr val="FFFFFF"/>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tr-TR" sz="1800" kern="1200" dirty="0">
                          <a:solidFill>
                            <a:srgbClr val="FFFFFF"/>
                          </a:solidFill>
                          <a:effectLst/>
                          <a:latin typeface="Calibri"/>
                          <a:ea typeface="Times New Roman"/>
                          <a:cs typeface="Arial"/>
                        </a:rPr>
                        <a:t>ÇANKIRI</a:t>
                      </a:r>
                      <a:endParaRPr lang="tr-TR" sz="1800" dirty="0">
                        <a:solidFill>
                          <a:srgbClr val="FFFFFF"/>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tr-TR" sz="1800" kern="1200" dirty="0">
                          <a:solidFill>
                            <a:srgbClr val="FFFFFF"/>
                          </a:solidFill>
                          <a:effectLst/>
                          <a:latin typeface="Calibri"/>
                          <a:ea typeface="Times New Roman"/>
                          <a:cs typeface="Arial"/>
                        </a:rPr>
                        <a:t>KIRIKKALE</a:t>
                      </a:r>
                      <a:endParaRPr lang="tr-TR" sz="1800" dirty="0">
                        <a:solidFill>
                          <a:srgbClr val="FFFFFF"/>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tr-TR" sz="1800" kern="1200" dirty="0">
                          <a:solidFill>
                            <a:srgbClr val="FFFFFF"/>
                          </a:solidFill>
                          <a:effectLst/>
                          <a:latin typeface="Calibri"/>
                          <a:ea typeface="Times New Roman"/>
                          <a:cs typeface="Arial"/>
                        </a:rPr>
                        <a:t>ÇORUM</a:t>
                      </a:r>
                      <a:endParaRPr lang="tr-TR" sz="1800" dirty="0">
                        <a:solidFill>
                          <a:srgbClr val="FFFFFF"/>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tr-TR" sz="1800" kern="1200" dirty="0">
                          <a:solidFill>
                            <a:srgbClr val="FFFFFF"/>
                          </a:solidFill>
                          <a:effectLst/>
                          <a:latin typeface="Calibri"/>
                          <a:ea typeface="Times New Roman"/>
                          <a:cs typeface="Arial"/>
                        </a:rPr>
                        <a:t>TOPLAM</a:t>
                      </a:r>
                      <a:endParaRPr lang="tr-TR" sz="1800" dirty="0">
                        <a:solidFill>
                          <a:srgbClr val="FFFFFF"/>
                        </a:solidFill>
                        <a:effectLst/>
                        <a:latin typeface="Calibri"/>
                        <a:ea typeface="Calibri"/>
                        <a:cs typeface="Times New Roman"/>
                      </a:endParaRPr>
                    </a:p>
                  </a:txBody>
                  <a:tcPr marL="68580" marR="68580" marT="0" marB="0"/>
                </a:tc>
                <a:extLst>
                  <a:ext uri="{0D108BD9-81ED-4DB2-BD59-A6C34878D82A}">
                    <a16:rowId xmlns:a16="http://schemas.microsoft.com/office/drawing/2014/main" val="1633548954"/>
                  </a:ext>
                </a:extLst>
              </a:tr>
              <a:tr h="422612">
                <a:tc>
                  <a:txBody>
                    <a:bodyPr/>
                    <a:lstStyle/>
                    <a:p>
                      <a:pPr>
                        <a:lnSpc>
                          <a:spcPct val="115000"/>
                        </a:lnSpc>
                        <a:spcAft>
                          <a:spcPts val="0"/>
                        </a:spcAft>
                      </a:pPr>
                      <a:r>
                        <a:rPr lang="tr-TR" sz="1800" b="0" kern="1200" dirty="0">
                          <a:solidFill>
                            <a:schemeClr val="tx1"/>
                          </a:solidFill>
                          <a:effectLst/>
                          <a:latin typeface="Calibri"/>
                          <a:ea typeface="Times New Roman"/>
                          <a:cs typeface="Arial"/>
                        </a:rPr>
                        <a:t>Doğal sit</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33</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2</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1</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36</a:t>
                      </a:r>
                      <a:endParaRPr lang="tr-TR" sz="1800" b="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3942358070"/>
                  </a:ext>
                </a:extLst>
              </a:tr>
              <a:tr h="422612">
                <a:tc>
                  <a:txBody>
                    <a:bodyPr/>
                    <a:lstStyle/>
                    <a:p>
                      <a:pPr>
                        <a:lnSpc>
                          <a:spcPct val="115000"/>
                        </a:lnSpc>
                        <a:spcAft>
                          <a:spcPts val="0"/>
                        </a:spcAft>
                      </a:pPr>
                      <a:r>
                        <a:rPr lang="tr-TR" sz="1800" b="0" kern="1200" dirty="0">
                          <a:solidFill>
                            <a:schemeClr val="tx1"/>
                          </a:solidFill>
                          <a:effectLst/>
                          <a:latin typeface="Calibri"/>
                          <a:ea typeface="Times New Roman"/>
                          <a:cs typeface="Arial"/>
                        </a:rPr>
                        <a:t>Anıt Ağaç</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Calibri"/>
                          <a:cs typeface="Arial"/>
                        </a:rPr>
                        <a:t>498</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11</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4</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21</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534</a:t>
                      </a:r>
                      <a:endParaRPr lang="tr-TR" sz="1800" b="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3686957510"/>
                  </a:ext>
                </a:extLst>
              </a:tr>
              <a:tr h="288956">
                <a:tc>
                  <a:txBody>
                    <a:bodyPr/>
                    <a:lstStyle/>
                    <a:p>
                      <a:pPr>
                        <a:lnSpc>
                          <a:spcPct val="115000"/>
                        </a:lnSpc>
                        <a:spcAft>
                          <a:spcPts val="0"/>
                        </a:spcAft>
                      </a:pPr>
                      <a:r>
                        <a:rPr lang="tr-TR" sz="1800" b="0" kern="1200" dirty="0">
                          <a:solidFill>
                            <a:schemeClr val="tx1"/>
                          </a:solidFill>
                          <a:effectLst/>
                          <a:latin typeface="Calibri"/>
                          <a:ea typeface="Times New Roman"/>
                          <a:cs typeface="Arial"/>
                        </a:rPr>
                        <a:t>Mağara</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Calibri"/>
                          <a:cs typeface="Arial"/>
                        </a:rPr>
                        <a:t>5</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 </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 </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 </a:t>
                      </a:r>
                      <a:endParaRPr lang="tr-TR" sz="1800" b="0" dirty="0">
                        <a:solidFill>
                          <a:schemeClr val="tx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tr-TR" sz="1800" b="0" kern="1200" dirty="0">
                          <a:solidFill>
                            <a:schemeClr val="tx1"/>
                          </a:solidFill>
                          <a:effectLst/>
                          <a:latin typeface="Calibri"/>
                          <a:ea typeface="Times New Roman"/>
                          <a:cs typeface="Arial"/>
                        </a:rPr>
                        <a:t> 5</a:t>
                      </a:r>
                      <a:endParaRPr lang="tr-TR" sz="1800" b="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110545304"/>
                  </a:ext>
                </a:extLst>
              </a:tr>
            </a:tbl>
          </a:graphicData>
        </a:graphic>
      </p:graphicFrame>
    </p:spTree>
    <p:extLst>
      <p:ext uri="{BB962C8B-B14F-4D97-AF65-F5344CB8AC3E}">
        <p14:creationId xmlns:p14="http://schemas.microsoft.com/office/powerpoint/2010/main" val="76930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TABİAT VARLIKLARINI KORUMA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graphicFrame>
        <p:nvGraphicFramePr>
          <p:cNvPr id="4" name="Tablo 3">
            <a:extLst>
              <a:ext uri="{FF2B5EF4-FFF2-40B4-BE49-F238E27FC236}">
                <a16:creationId xmlns:a16="http://schemas.microsoft.com/office/drawing/2014/main" id="{B9DA7844-2988-480B-B65E-2F019A21902B}"/>
              </a:ext>
            </a:extLst>
          </p:cNvPr>
          <p:cNvGraphicFramePr>
            <a:graphicFrameLocks noGrp="1"/>
          </p:cNvGraphicFramePr>
          <p:nvPr>
            <p:extLst>
              <p:ext uri="{D42A27DB-BD31-4B8C-83A1-F6EECF244321}">
                <p14:modId xmlns:p14="http://schemas.microsoft.com/office/powerpoint/2010/main" val="2209088282"/>
              </p:ext>
            </p:extLst>
          </p:nvPr>
        </p:nvGraphicFramePr>
        <p:xfrm>
          <a:off x="323528" y="1484784"/>
          <a:ext cx="4248472" cy="4982194"/>
        </p:xfrm>
        <a:graphic>
          <a:graphicData uri="http://schemas.openxmlformats.org/drawingml/2006/table">
            <a:tbl>
              <a:tblPr firstRow="1" bandRow="1">
                <a:tableStyleId>{21E4AEA4-8DFA-4A89-87EB-49C32662AFE0}</a:tableStyleId>
              </a:tblPr>
              <a:tblGrid>
                <a:gridCol w="2088232">
                  <a:extLst>
                    <a:ext uri="{9D8B030D-6E8A-4147-A177-3AD203B41FA5}">
                      <a16:colId xmlns:a16="http://schemas.microsoft.com/office/drawing/2014/main" val="2348215544"/>
                    </a:ext>
                  </a:extLst>
                </a:gridCol>
                <a:gridCol w="1152128">
                  <a:extLst>
                    <a:ext uri="{9D8B030D-6E8A-4147-A177-3AD203B41FA5}">
                      <a16:colId xmlns:a16="http://schemas.microsoft.com/office/drawing/2014/main" val="2040680317"/>
                    </a:ext>
                  </a:extLst>
                </a:gridCol>
                <a:gridCol w="1008112">
                  <a:extLst>
                    <a:ext uri="{9D8B030D-6E8A-4147-A177-3AD203B41FA5}">
                      <a16:colId xmlns:a16="http://schemas.microsoft.com/office/drawing/2014/main" val="2636800628"/>
                    </a:ext>
                  </a:extLst>
                </a:gridCol>
              </a:tblGrid>
              <a:tr h="511262">
                <a:tc>
                  <a:txBody>
                    <a:bodyPr/>
                    <a:lstStyle/>
                    <a:p>
                      <a:pPr algn="ctr">
                        <a:lnSpc>
                          <a:spcPct val="115000"/>
                        </a:lnSpc>
                        <a:spcAft>
                          <a:spcPts val="800"/>
                        </a:spcAft>
                      </a:pPr>
                      <a:r>
                        <a:rPr lang="tr-TR" sz="18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ANKARA TVK BÖLGE KOMİSYON ÇALIŞMALARI</a:t>
                      </a:r>
                      <a:endParaRPr lang="tr-T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800"/>
                        </a:spcAft>
                      </a:pPr>
                      <a:r>
                        <a:rPr lang="tr-TR" sz="1800" kern="1200" dirty="0">
                          <a:solidFill>
                            <a:schemeClr val="bg1"/>
                          </a:solidFill>
                          <a:effectLst/>
                          <a:latin typeface="Calibri" panose="020F0502020204030204" pitchFamily="34" charset="0"/>
                          <a:cs typeface="Calibri" panose="020F0502020204030204" pitchFamily="34" charset="0"/>
                        </a:rPr>
                        <a:t>Toplantı Sayısı</a:t>
                      </a:r>
                      <a:endParaRPr lang="tr-TR" sz="1800" dirty="0">
                        <a:solidFill>
                          <a:schemeClr val="bg1"/>
                        </a:solidFill>
                        <a:effectLst/>
                        <a:latin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15000"/>
                        </a:lnSpc>
                        <a:spcAft>
                          <a:spcPts val="800"/>
                        </a:spcAft>
                      </a:pPr>
                      <a:r>
                        <a:rPr lang="tr-TR" sz="1800" kern="1200" dirty="0">
                          <a:solidFill>
                            <a:schemeClr val="bg1"/>
                          </a:solidFill>
                          <a:effectLst/>
                          <a:latin typeface="Calibri" panose="020F0502020204030204" pitchFamily="34" charset="0"/>
                          <a:cs typeface="Calibri" panose="020F0502020204030204" pitchFamily="34" charset="0"/>
                        </a:rPr>
                        <a:t>Karar Sayısı</a:t>
                      </a:r>
                    </a:p>
                  </a:txBody>
                  <a:tcPr marL="68580" marR="68580" marT="9525" marB="0" anchor="ctr"/>
                </a:tc>
                <a:extLst>
                  <a:ext uri="{0D108BD9-81ED-4DB2-BD59-A6C34878D82A}">
                    <a16:rowId xmlns:a16="http://schemas.microsoft.com/office/drawing/2014/main" val="2832784803"/>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OCAK</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tr-TR"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nchor="ctr"/>
                </a:tc>
                <a:extLst>
                  <a:ext uri="{0D108BD9-81ED-4DB2-BD59-A6C34878D82A}">
                    <a16:rowId xmlns:a16="http://schemas.microsoft.com/office/drawing/2014/main" val="3429855499"/>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ŞUBAT</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909478483"/>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33548954"/>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NİSAN</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942358070"/>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MAYIS</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686957510"/>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HAZİRAN</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110545304"/>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TEMMUZ</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752463923"/>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AĞUSTOS</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670436071"/>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EYLÜL</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657440957"/>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EKİM</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2813500107"/>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KASIM</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595383664"/>
                  </a:ext>
                </a:extLst>
              </a:tr>
              <a:tr h="307644">
                <a:tc>
                  <a:txBody>
                    <a:bodyPr/>
                    <a:lstStyle/>
                    <a:p>
                      <a:pPr algn="l">
                        <a:lnSpc>
                          <a:spcPct val="115000"/>
                        </a:lnSpc>
                        <a:spcAft>
                          <a:spcPts val="800"/>
                        </a:spcAft>
                      </a:pPr>
                      <a:r>
                        <a:rPr lang="tr-TR" sz="1600" b="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ARALIK</a:t>
                      </a:r>
                      <a:endParaRPr lang="tr-TR"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algn="ctr">
                        <a:lnSpc>
                          <a:spcPct val="107000"/>
                        </a:lnSpc>
                        <a:spcAft>
                          <a:spcPts val="800"/>
                        </a:spcAft>
                      </a:pPr>
                      <a:r>
                        <a:rPr lang="tr-TR"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tr-TR"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nchor="ctr"/>
                </a:tc>
                <a:extLst>
                  <a:ext uri="{0D108BD9-81ED-4DB2-BD59-A6C34878D82A}">
                    <a16:rowId xmlns:a16="http://schemas.microsoft.com/office/drawing/2014/main" val="1634754162"/>
                  </a:ext>
                </a:extLst>
              </a:tr>
              <a:tr h="334537">
                <a:tc>
                  <a:txBody>
                    <a:bodyPr/>
                    <a:lstStyle/>
                    <a:p>
                      <a:pPr algn="l">
                        <a:lnSpc>
                          <a:spcPct val="115000"/>
                        </a:lnSpc>
                        <a:spcAft>
                          <a:spcPts val="800"/>
                        </a:spcAft>
                      </a:pPr>
                      <a:r>
                        <a:rPr lang="tr-TR" sz="16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TOPLAM</a:t>
                      </a:r>
                    </a:p>
                  </a:txBody>
                  <a:tcPr marL="68580" marR="68580" marT="9525" marB="0" anchor="ctr"/>
                </a:tc>
                <a:tc>
                  <a:txBody>
                    <a:bodyPr/>
                    <a:lstStyle/>
                    <a:p>
                      <a:pPr algn="ctr">
                        <a:lnSpc>
                          <a:spcPct val="107000"/>
                        </a:lnSpc>
                        <a:spcAft>
                          <a:spcPts val="800"/>
                        </a:spcAft>
                      </a:pPr>
                      <a:r>
                        <a:rPr lang="tr-TR" sz="16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p>
                  </a:txBody>
                  <a:tcPr marL="68580" marR="68580" marT="9525" marB="0" anchor="ctr"/>
                </a:tc>
                <a:tc>
                  <a:txBody>
                    <a:bodyPr/>
                    <a:lstStyle/>
                    <a:p>
                      <a:pPr marL="0" algn="ctr" defTabSz="914400" rtl="0" eaLnBrk="1" latinLnBrk="0" hangingPunct="1">
                        <a:lnSpc>
                          <a:spcPct val="107000"/>
                        </a:lnSpc>
                        <a:spcAft>
                          <a:spcPts val="800"/>
                        </a:spcAft>
                      </a:pPr>
                      <a:r>
                        <a:rPr lang="tr-TR" sz="16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133</a:t>
                      </a:r>
                    </a:p>
                  </a:txBody>
                  <a:tcPr marL="68580" marR="68580" marT="9525" marB="0" anchor="ctr"/>
                </a:tc>
                <a:extLst>
                  <a:ext uri="{0D108BD9-81ED-4DB2-BD59-A6C34878D82A}">
                    <a16:rowId xmlns:a16="http://schemas.microsoft.com/office/drawing/2014/main" val="2188414625"/>
                  </a:ext>
                </a:extLst>
              </a:tr>
            </a:tbl>
          </a:graphicData>
        </a:graphic>
      </p:graphicFrame>
      <p:pic>
        <p:nvPicPr>
          <p:cNvPr id="5" name="Picture 2" descr="D:\BÖLGELERİMİZ\bölgemiz yeni\bölge3.jpg">
            <a:extLst>
              <a:ext uri="{FF2B5EF4-FFF2-40B4-BE49-F238E27FC236}">
                <a16:creationId xmlns:a16="http://schemas.microsoft.com/office/drawing/2014/main" id="{D6EB9327-034F-4133-A1AF-1E89AE807C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2125" y="1602048"/>
            <a:ext cx="3590726" cy="42031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079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TABİAT VARLIKLARINI KORUMA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graphicFrame>
        <p:nvGraphicFramePr>
          <p:cNvPr id="5" name="Table 3">
            <a:extLst>
              <a:ext uri="{FF2B5EF4-FFF2-40B4-BE49-F238E27FC236}">
                <a16:creationId xmlns:a16="http://schemas.microsoft.com/office/drawing/2014/main" id="{1FB56268-8065-46CD-AB0B-6C3344DBF647}"/>
              </a:ext>
            </a:extLst>
          </p:cNvPr>
          <p:cNvGraphicFramePr>
            <a:graphicFrameLocks noGrp="1"/>
          </p:cNvGraphicFramePr>
          <p:nvPr>
            <p:extLst>
              <p:ext uri="{D42A27DB-BD31-4B8C-83A1-F6EECF244321}">
                <p14:modId xmlns:p14="http://schemas.microsoft.com/office/powerpoint/2010/main" val="983651332"/>
              </p:ext>
            </p:extLst>
          </p:nvPr>
        </p:nvGraphicFramePr>
        <p:xfrm>
          <a:off x="827584" y="1556792"/>
          <a:ext cx="7704856" cy="4709860"/>
        </p:xfrm>
        <a:graphic>
          <a:graphicData uri="http://schemas.openxmlformats.org/drawingml/2006/table">
            <a:tbl>
              <a:tblPr firstRow="1" bandRow="1">
                <a:tableStyleId>{21E4AEA4-8DFA-4A89-87EB-49C32662AFE0}</a:tableStyleId>
              </a:tblPr>
              <a:tblGrid>
                <a:gridCol w="6901943">
                  <a:extLst>
                    <a:ext uri="{9D8B030D-6E8A-4147-A177-3AD203B41FA5}">
                      <a16:colId xmlns:a16="http://schemas.microsoft.com/office/drawing/2014/main" val="20000"/>
                    </a:ext>
                  </a:extLst>
                </a:gridCol>
                <a:gridCol w="802913">
                  <a:extLst>
                    <a:ext uri="{9D8B030D-6E8A-4147-A177-3AD203B41FA5}">
                      <a16:colId xmlns:a16="http://schemas.microsoft.com/office/drawing/2014/main" val="20001"/>
                    </a:ext>
                  </a:extLst>
                </a:gridCol>
              </a:tblGrid>
              <a:tr h="396624">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600" b="1" dirty="0" smtClean="0">
                          <a:latin typeface="+mn-lt"/>
                        </a:rPr>
                        <a:t>2021 YILI</a:t>
                      </a:r>
                      <a:r>
                        <a:rPr lang="tr-TR" sz="1600" b="1" baseline="0" dirty="0" smtClean="0">
                          <a:latin typeface="+mn-lt"/>
                        </a:rPr>
                        <a:t> FAAİLİYETLERİ</a:t>
                      </a:r>
                      <a:endParaRPr lang="tr-TR" sz="1600" b="1" dirty="0">
                        <a:solidFill>
                          <a:srgbClr val="FF0000"/>
                        </a:solidFill>
                        <a:latin typeface="+mn-lt"/>
                      </a:endParaRPr>
                    </a:p>
                  </a:txBody>
                  <a:tcPr marL="44450" marR="44450" marT="0" marB="0"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tr-TR" sz="1200" b="1" dirty="0">
                        <a:solidFill>
                          <a:srgbClr val="FF0000"/>
                        </a:solidFill>
                        <a:latin typeface="+mn-lt"/>
                      </a:endParaRPr>
                    </a:p>
                  </a:txBody>
                  <a:tcPr marL="44450" marR="44450" marT="0" marB="0" anchor="ctr"/>
                </a:tc>
                <a:extLst>
                  <a:ext uri="{0D108BD9-81ED-4DB2-BD59-A6C34878D82A}">
                    <a16:rowId xmlns:a16="http://schemas.microsoft.com/office/drawing/2014/main" val="10000"/>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Doğal Sit alanları ve ÖÇK bölgelerinde İl Müdürlüğü’nce verilen </a:t>
                      </a:r>
                      <a:r>
                        <a:rPr lang="tr-TR" sz="1400" b="1" dirty="0" smtClean="0">
                          <a:cs typeface="Times New Roman" panose="02020603050405020304" pitchFamily="18" charset="0"/>
                        </a:rPr>
                        <a:t>izin, görüş ve imar uygulaması</a:t>
                      </a:r>
                    </a:p>
                  </a:txBody>
                  <a:tcPr marL="68580" marR="0" marT="0" marB="0" anchor="ctr"/>
                </a:tc>
                <a:tc>
                  <a:txBody>
                    <a:bodyPr/>
                    <a:lstStyle/>
                    <a:p>
                      <a:pPr algn="ctr">
                        <a:lnSpc>
                          <a:spcPts val="1605"/>
                        </a:lnSpc>
                        <a:spcAft>
                          <a:spcPts val="0"/>
                        </a:spcAft>
                      </a:pPr>
                      <a:r>
                        <a:rPr lang="tr-TR" sz="1400" b="1" dirty="0" smtClean="0">
                          <a:cs typeface="Times New Roman" panose="02020603050405020304" pitchFamily="18" charset="0"/>
                        </a:rPr>
                        <a:t>143</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10004"/>
                  </a:ext>
                </a:extLst>
              </a:tr>
              <a:tr h="505735">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ÖÇK</a:t>
                      </a:r>
                      <a:r>
                        <a:rPr lang="tr-TR" sz="1400" baseline="0" dirty="0" smtClean="0">
                          <a:cs typeface="Times New Roman" panose="02020603050405020304" pitchFamily="18" charset="0"/>
                        </a:rPr>
                        <a:t> </a:t>
                      </a:r>
                      <a:r>
                        <a:rPr lang="tr-TR" sz="1400" dirty="0" smtClean="0">
                          <a:cs typeface="Times New Roman" panose="02020603050405020304" pitchFamily="18" charset="0"/>
                        </a:rPr>
                        <a:t>Bölgelerinde ve Doğal Sit alanlarındaki mevzuata aykırı yapı ve çevresel kirlilik kapsamında</a:t>
                      </a:r>
                      <a:r>
                        <a:rPr lang="tr-TR" sz="1400" baseline="0" dirty="0" smtClean="0">
                          <a:cs typeface="Times New Roman" panose="02020603050405020304" pitchFamily="18" charset="0"/>
                        </a:rPr>
                        <a:t> yapılan </a:t>
                      </a:r>
                      <a:r>
                        <a:rPr lang="tr-TR" sz="1400" b="1" baseline="0" dirty="0" smtClean="0">
                          <a:cs typeface="Times New Roman" panose="02020603050405020304" pitchFamily="18" charset="0"/>
                        </a:rPr>
                        <a:t>denetimler</a:t>
                      </a:r>
                      <a:endParaRPr lang="tr-TR" sz="1400" b="1" dirty="0" smtClean="0">
                        <a:cs typeface="Times New Roman" panose="02020603050405020304" pitchFamily="18" charset="0"/>
                      </a:endParaRPr>
                    </a:p>
                  </a:txBody>
                  <a:tcPr marL="68580" marR="68580" marT="0" marB="0" anchor="ctr"/>
                </a:tc>
                <a:tc>
                  <a:txBody>
                    <a:bodyPr/>
                    <a:lstStyle/>
                    <a:p>
                      <a:pPr algn="ctr">
                        <a:lnSpc>
                          <a:spcPts val="1605"/>
                        </a:lnSpc>
                        <a:spcAft>
                          <a:spcPts val="0"/>
                        </a:spcAft>
                      </a:pPr>
                      <a:r>
                        <a:rPr lang="tr-TR" sz="1400" b="1" dirty="0" smtClean="0">
                          <a:cs typeface="Times New Roman" panose="02020603050405020304" pitchFamily="18" charset="0"/>
                        </a:rPr>
                        <a:t>85</a:t>
                      </a:r>
                      <a:endParaRPr lang="tr-TR" sz="1400" b="1" u="none" dirty="0">
                        <a:effectLst/>
                        <a:latin typeface="+mn-lt"/>
                        <a:ea typeface="+mn-ea"/>
                        <a:cs typeface="Times New Roman"/>
                      </a:endParaRPr>
                    </a:p>
                  </a:txBody>
                  <a:tcPr marL="0" marR="68580" marT="9525" marB="0" anchor="ctr"/>
                </a:tc>
                <a:extLst>
                  <a:ext uri="{0D108BD9-81ED-4DB2-BD59-A6C34878D82A}">
                    <a16:rowId xmlns:a16="http://schemas.microsoft.com/office/drawing/2014/main" val="1397628480"/>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Doğal sit alanları ve ÖÇK bölgelerine ilişkin incelenen</a:t>
                      </a:r>
                      <a:r>
                        <a:rPr lang="tr-TR" sz="1400" baseline="0" dirty="0" smtClean="0">
                          <a:cs typeface="Times New Roman" panose="02020603050405020304" pitchFamily="18" charset="0"/>
                        </a:rPr>
                        <a:t> </a:t>
                      </a:r>
                      <a:r>
                        <a:rPr lang="tr-TR" sz="1400" b="1" dirty="0" smtClean="0">
                          <a:cs typeface="Times New Roman" panose="02020603050405020304" pitchFamily="18" charset="0"/>
                        </a:rPr>
                        <a:t>imar planları</a:t>
                      </a:r>
                      <a:endParaRPr lang="tr-TR" sz="1400" dirty="0" smtClean="0">
                        <a:cs typeface="Times New Roman" panose="02020603050405020304" pitchFamily="18" charset="0"/>
                      </a:endParaRPr>
                    </a:p>
                  </a:txBody>
                  <a:tcPr marL="68580" marR="68580" marT="0" marB="0" anchor="ctr"/>
                </a:tc>
                <a:tc>
                  <a:txBody>
                    <a:bodyPr/>
                    <a:lstStyle/>
                    <a:p>
                      <a:pPr algn="ctr">
                        <a:lnSpc>
                          <a:spcPts val="1605"/>
                        </a:lnSpc>
                        <a:spcAft>
                          <a:spcPts val="0"/>
                        </a:spcAft>
                      </a:pPr>
                      <a:r>
                        <a:rPr lang="tr-TR" sz="1400" b="1" dirty="0" smtClean="0">
                          <a:cs typeface="Times New Roman" panose="02020603050405020304" pitchFamily="18" charset="0"/>
                        </a:rPr>
                        <a:t>30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687132785"/>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Doğal sit alanları ve ÖÇK bölgelerine ilişkin </a:t>
                      </a:r>
                      <a:r>
                        <a:rPr lang="tr-TR" sz="1400" b="1" dirty="0" smtClean="0">
                          <a:cs typeface="Times New Roman" panose="02020603050405020304" pitchFamily="18" charset="0"/>
                        </a:rPr>
                        <a:t>askı işlemleri</a:t>
                      </a:r>
                      <a:r>
                        <a:rPr lang="tr-TR" sz="1400" dirty="0" smtClean="0">
                          <a:cs typeface="Times New Roman" panose="02020603050405020304" pitchFamily="18" charset="0"/>
                        </a:rPr>
                        <a:t> gerçekleştirilen imar planları</a:t>
                      </a:r>
                    </a:p>
                  </a:txBody>
                  <a:tcPr marL="68580" marR="68580" marT="0" marB="0" anchor="ctr"/>
                </a:tc>
                <a:tc>
                  <a:txBody>
                    <a:bodyPr/>
                    <a:lstStyle/>
                    <a:p>
                      <a:pPr algn="ctr">
                        <a:lnSpc>
                          <a:spcPts val="1605"/>
                        </a:lnSpc>
                        <a:spcAft>
                          <a:spcPts val="0"/>
                        </a:spcAft>
                      </a:pPr>
                      <a:r>
                        <a:rPr lang="tr-TR" sz="1400" b="1" dirty="0" smtClean="0">
                          <a:cs typeface="Times New Roman" panose="02020603050405020304" pitchFamily="18" charset="0"/>
                        </a:rPr>
                        <a:t>16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648038798"/>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1" dirty="0" smtClean="0">
                          <a:cs typeface="Times New Roman" panose="02020603050405020304" pitchFamily="18" charset="0"/>
                        </a:rPr>
                        <a:t>Sit statüsü yeniden değerlendirilen</a:t>
                      </a:r>
                      <a:r>
                        <a:rPr lang="tr-TR" sz="1400" b="1" baseline="0" dirty="0" smtClean="0">
                          <a:cs typeface="Times New Roman" panose="02020603050405020304" pitchFamily="18" charset="0"/>
                        </a:rPr>
                        <a:t> </a:t>
                      </a:r>
                      <a:r>
                        <a:rPr lang="tr-TR" sz="1400" b="0" dirty="0" smtClean="0">
                          <a:cs typeface="Times New Roman" panose="02020603050405020304" pitchFamily="18" charset="0"/>
                        </a:rPr>
                        <a:t>Doğal Sit </a:t>
                      </a:r>
                      <a:r>
                        <a:rPr lang="tr-TR" sz="1400" dirty="0" smtClean="0">
                          <a:cs typeface="Times New Roman" panose="02020603050405020304" pitchFamily="18" charset="0"/>
                        </a:rPr>
                        <a:t>Alanının </a:t>
                      </a:r>
                    </a:p>
                  </a:txBody>
                  <a:tcPr marL="68580" marR="68580" marT="0" marB="0" anchor="ctr"/>
                </a:tc>
                <a:tc>
                  <a:txBody>
                    <a:bodyPr/>
                    <a:lstStyle/>
                    <a:p>
                      <a:pPr algn="ctr">
                        <a:lnSpc>
                          <a:spcPts val="1605"/>
                        </a:lnSpc>
                        <a:spcAft>
                          <a:spcPts val="0"/>
                        </a:spcAft>
                      </a:pPr>
                      <a:r>
                        <a:rPr lang="tr-TR" sz="1400" b="1" dirty="0" smtClean="0">
                          <a:cs typeface="Times New Roman" panose="02020603050405020304" pitchFamily="18" charset="0"/>
                        </a:rPr>
                        <a:t>8</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936419249"/>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dirty="0" smtClean="0">
                          <a:cs typeface="Times New Roman" panose="02020603050405020304" pitchFamily="18" charset="0"/>
                        </a:rPr>
                        <a:t>Doğal Sit </a:t>
                      </a:r>
                      <a:r>
                        <a:rPr lang="tr-TR" sz="1400" dirty="0" smtClean="0">
                          <a:cs typeface="Times New Roman" panose="02020603050405020304" pitchFamily="18" charset="0"/>
                        </a:rPr>
                        <a:t>Alanının </a:t>
                      </a:r>
                      <a:r>
                        <a:rPr lang="tr-TR" sz="1400" b="1" dirty="0" smtClean="0">
                          <a:cs typeface="Times New Roman" panose="02020603050405020304" pitchFamily="18" charset="0"/>
                        </a:rPr>
                        <a:t>tesciline yönelik işlemler</a:t>
                      </a:r>
                    </a:p>
                  </a:txBody>
                  <a:tcPr marL="68580" marR="68580" marT="0" marB="0" anchor="ctr"/>
                </a:tc>
                <a:tc>
                  <a:txBody>
                    <a:bodyPr/>
                    <a:lstStyle/>
                    <a:p>
                      <a:pPr algn="ctr">
                        <a:lnSpc>
                          <a:spcPts val="1605"/>
                        </a:lnSpc>
                        <a:spcAft>
                          <a:spcPts val="0"/>
                        </a:spcAft>
                      </a:pPr>
                      <a:r>
                        <a:rPr lang="tr-TR" sz="1400" b="1" dirty="0" smtClean="0">
                          <a:cs typeface="Times New Roman" panose="02020603050405020304" pitchFamily="18" charset="0"/>
                        </a:rPr>
                        <a:t>3</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100737637"/>
                  </a:ext>
                </a:extLst>
              </a:tr>
              <a:tr h="505735">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Potansiyel Doğal Sit Alanları ve tabiat varlıklarının tespitine yönelik Ön Değerlendirme Çalışması kapsamında hazırlanana</a:t>
                      </a:r>
                      <a:r>
                        <a:rPr lang="tr-TR" sz="1400" baseline="0" dirty="0" smtClean="0">
                          <a:cs typeface="Times New Roman" panose="02020603050405020304" pitchFamily="18" charset="0"/>
                        </a:rPr>
                        <a:t> </a:t>
                      </a:r>
                      <a:r>
                        <a:rPr lang="tr-TR" sz="1400" b="1" dirty="0" smtClean="0">
                          <a:cs typeface="Times New Roman" panose="02020603050405020304" pitchFamily="18" charset="0"/>
                        </a:rPr>
                        <a:t>Ön Değerlendirme Raporu</a:t>
                      </a:r>
                      <a:endParaRPr lang="tr-TR" sz="1400" dirty="0" smtClean="0">
                        <a:cs typeface="Times New Roman" panose="02020603050405020304" pitchFamily="18" charset="0"/>
                      </a:endParaRPr>
                    </a:p>
                  </a:txBody>
                  <a:tcPr marL="68580" marR="68580" marT="0" marB="0" anchor="ctr"/>
                </a:tc>
                <a:tc>
                  <a:txBody>
                    <a:bodyPr/>
                    <a:lstStyle/>
                    <a:p>
                      <a:pPr algn="ctr">
                        <a:lnSpc>
                          <a:spcPts val="1605"/>
                        </a:lnSpc>
                        <a:spcAft>
                          <a:spcPts val="0"/>
                        </a:spcAft>
                      </a:pPr>
                      <a:r>
                        <a:rPr lang="tr-TR" sz="1400" b="1" u="none" dirty="0" smtClean="0">
                          <a:effectLst/>
                          <a:latin typeface="+mn-lt"/>
                          <a:ea typeface="+mn-ea"/>
                          <a:cs typeface="Times New Roman"/>
                        </a:rPr>
                        <a:t>8</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173197934"/>
                  </a:ext>
                </a:extLst>
              </a:tr>
              <a:tr h="505735">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Doğal sit alanı tesciline yönelik incelenerek ve komisyona sunulan</a:t>
                      </a:r>
                      <a:r>
                        <a:rPr lang="tr-TR" sz="1400" b="1" dirty="0" smtClean="0">
                          <a:cs typeface="Times New Roman" panose="02020603050405020304" pitchFamily="18" charset="0"/>
                        </a:rPr>
                        <a:t> Ekolojik Temelli Bilimsel Araştırma Raporu</a:t>
                      </a:r>
                      <a:r>
                        <a:rPr lang="tr-TR" sz="1400" dirty="0" smtClean="0">
                          <a:cs typeface="Times New Roman" panose="02020603050405020304" pitchFamily="18" charset="0"/>
                        </a:rPr>
                        <a:t> </a:t>
                      </a:r>
                    </a:p>
                  </a:txBody>
                  <a:tcPr marL="68580" marR="36000" marT="0" marB="0" anchor="ctr"/>
                </a:tc>
                <a:tc>
                  <a:txBody>
                    <a:bodyPr/>
                    <a:lstStyle/>
                    <a:p>
                      <a:pPr algn="ctr">
                        <a:lnSpc>
                          <a:spcPts val="1605"/>
                        </a:lnSpc>
                        <a:spcAft>
                          <a:spcPts val="0"/>
                        </a:spcAft>
                      </a:pPr>
                      <a:r>
                        <a:rPr lang="tr-TR" sz="1400" b="1" u="none" dirty="0" smtClean="0">
                          <a:effectLst/>
                          <a:latin typeface="+mn-lt"/>
                          <a:ea typeface="+mn-ea"/>
                          <a:cs typeface="Times New Roman"/>
                        </a:rPr>
                        <a:t>2</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391060104"/>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0" dirty="0" smtClean="0">
                          <a:cs typeface="Times New Roman" panose="02020603050405020304" pitchFamily="18" charset="0"/>
                        </a:rPr>
                        <a:t>Tescili</a:t>
                      </a:r>
                      <a:r>
                        <a:rPr lang="tr-TR" sz="1400" dirty="0" smtClean="0">
                          <a:cs typeface="Times New Roman" panose="02020603050405020304" pitchFamily="18" charset="0"/>
                        </a:rPr>
                        <a:t> uygun görülerek TVK Genel Müdürlüğüne sunulan </a:t>
                      </a:r>
                      <a:r>
                        <a:rPr lang="tr-TR" sz="1400" b="1" dirty="0" smtClean="0">
                          <a:cs typeface="Times New Roman" panose="02020603050405020304" pitchFamily="18" charset="0"/>
                        </a:rPr>
                        <a:t>yeni doğal sit alanı</a:t>
                      </a:r>
                      <a:endParaRPr lang="tr-TR" sz="1400" dirty="0" smtClean="0">
                        <a:cs typeface="Times New Roman" panose="02020603050405020304" pitchFamily="18" charset="0"/>
                      </a:endParaRPr>
                    </a:p>
                  </a:txBody>
                  <a:tcPr marL="68580" marR="36000" marT="0" marB="0" anchor="ctr"/>
                </a:tc>
                <a:tc>
                  <a:txBody>
                    <a:bodyPr/>
                    <a:lstStyle/>
                    <a:p>
                      <a:pPr algn="ctr">
                        <a:lnSpc>
                          <a:spcPts val="1605"/>
                        </a:lnSpc>
                        <a:spcAft>
                          <a:spcPts val="0"/>
                        </a:spcAft>
                      </a:pPr>
                      <a:r>
                        <a:rPr lang="tr-TR" sz="1400" b="1" dirty="0" smtClean="0">
                          <a:cs typeface="Times New Roman" panose="02020603050405020304" pitchFamily="18" charset="0"/>
                        </a:rPr>
                        <a:t>4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691560416"/>
                  </a:ext>
                </a:extLst>
              </a:tr>
              <a:tr h="252868">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Tescil sonrası </a:t>
                      </a:r>
                      <a:r>
                        <a:rPr lang="tr-TR" sz="1400" b="1" dirty="0" smtClean="0">
                          <a:cs typeface="Times New Roman" panose="02020603050405020304" pitchFamily="18" charset="0"/>
                        </a:rPr>
                        <a:t>ilan ve tapu şerh işlemleri </a:t>
                      </a:r>
                      <a:r>
                        <a:rPr lang="tr-TR" sz="1400" dirty="0" smtClean="0">
                          <a:cs typeface="Times New Roman" panose="02020603050405020304" pitchFamily="18" charset="0"/>
                        </a:rPr>
                        <a:t>yürütülen</a:t>
                      </a:r>
                      <a:r>
                        <a:rPr lang="tr-TR" sz="1400" baseline="0" dirty="0" smtClean="0">
                          <a:cs typeface="Times New Roman" panose="02020603050405020304" pitchFamily="18" charset="0"/>
                        </a:rPr>
                        <a:t> </a:t>
                      </a:r>
                      <a:r>
                        <a:rPr lang="tr-TR" sz="1400" dirty="0" smtClean="0">
                          <a:cs typeface="Times New Roman" panose="02020603050405020304" pitchFamily="18" charset="0"/>
                        </a:rPr>
                        <a:t>doğal sit alanı</a:t>
                      </a:r>
                    </a:p>
                  </a:txBody>
                  <a:tcPr marL="68580" marR="36000" marT="0" marB="0" anchor="ctr"/>
                </a:tc>
                <a:tc>
                  <a:txBody>
                    <a:bodyPr/>
                    <a:lstStyle/>
                    <a:p>
                      <a:pPr algn="ctr">
                        <a:lnSpc>
                          <a:spcPts val="1605"/>
                        </a:lnSpc>
                        <a:spcAft>
                          <a:spcPts val="0"/>
                        </a:spcAft>
                      </a:pPr>
                      <a:r>
                        <a:rPr lang="tr-TR" sz="1400" b="1" u="none" dirty="0" smtClean="0">
                          <a:effectLst/>
                          <a:latin typeface="+mn-lt"/>
                          <a:ea typeface="+mn-ea"/>
                          <a:cs typeface="Times New Roman"/>
                        </a:rPr>
                        <a:t>6</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1891357491"/>
                  </a:ext>
                </a:extLst>
              </a:tr>
              <a:tr h="505735">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dirty="0" smtClean="0">
                          <a:cs typeface="Times New Roman" panose="02020603050405020304" pitchFamily="18" charset="0"/>
                        </a:rPr>
                        <a:t>ÖÇK Bölgelerinde Su Kalitesinin ve </a:t>
                      </a:r>
                      <a:r>
                        <a:rPr lang="tr-TR" sz="1400" dirty="0" err="1" smtClean="0">
                          <a:cs typeface="Times New Roman" panose="02020603050405020304" pitchFamily="18" charset="0"/>
                        </a:rPr>
                        <a:t>Atıksu</a:t>
                      </a:r>
                      <a:r>
                        <a:rPr lang="tr-TR" sz="1400" dirty="0" smtClean="0">
                          <a:cs typeface="Times New Roman" panose="02020603050405020304" pitchFamily="18" charset="0"/>
                        </a:rPr>
                        <a:t> Arıtma Tesislerinin Verimliliğinin İzlenmesi Projesi kapsamında numune almak üzere yapılan</a:t>
                      </a:r>
                      <a:r>
                        <a:rPr lang="tr-TR" sz="1400" baseline="0" dirty="0" smtClean="0">
                          <a:cs typeface="Times New Roman" panose="02020603050405020304" pitchFamily="18" charset="0"/>
                        </a:rPr>
                        <a:t> </a:t>
                      </a:r>
                      <a:r>
                        <a:rPr lang="tr-TR" sz="1400" b="1" dirty="0" smtClean="0">
                          <a:cs typeface="Times New Roman" panose="02020603050405020304" pitchFamily="18" charset="0"/>
                        </a:rPr>
                        <a:t>incelemeler</a:t>
                      </a:r>
                      <a:endParaRPr lang="tr-TR" sz="1400" dirty="0" smtClean="0">
                        <a:cs typeface="Times New Roman" panose="02020603050405020304" pitchFamily="18" charset="0"/>
                      </a:endParaRPr>
                    </a:p>
                  </a:txBody>
                  <a:tcPr marL="68580" marR="68580" marT="0" marB="0" anchor="ctr"/>
                </a:tc>
                <a:tc>
                  <a:txBody>
                    <a:bodyPr/>
                    <a:lstStyle/>
                    <a:p>
                      <a:pPr algn="ctr">
                        <a:lnSpc>
                          <a:spcPts val="1605"/>
                        </a:lnSpc>
                        <a:spcAft>
                          <a:spcPts val="0"/>
                        </a:spcAft>
                      </a:pPr>
                      <a:r>
                        <a:rPr lang="tr-TR" sz="1400" b="1" u="none" dirty="0" smtClean="0">
                          <a:effectLst/>
                          <a:latin typeface="+mn-lt"/>
                          <a:ea typeface="+mn-ea"/>
                          <a:cs typeface="Times New Roman"/>
                        </a:rPr>
                        <a:t>204</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559648696"/>
                  </a:ext>
                </a:extLst>
              </a:tr>
              <a:tr h="274856">
                <a:tc>
                  <a:txBody>
                    <a:bodyPr/>
                    <a:lstStyle/>
                    <a:p>
                      <a:pPr marL="0" marR="0" lvl="1" indent="0" algn="just" defTabSz="914400" rtl="0" eaLnBrk="1" fontAlgn="auto" latinLnBrk="0" hangingPunct="1">
                        <a:lnSpc>
                          <a:spcPct val="115000"/>
                        </a:lnSpc>
                        <a:spcBef>
                          <a:spcPts val="0"/>
                        </a:spcBef>
                        <a:spcAft>
                          <a:spcPts val="0"/>
                        </a:spcAft>
                        <a:buClrTx/>
                        <a:buSzTx/>
                        <a:buFontTx/>
                        <a:buNone/>
                        <a:tabLst/>
                        <a:defRPr/>
                      </a:pPr>
                      <a:r>
                        <a:rPr lang="tr-TR" sz="1400" b="1" dirty="0" smtClean="0">
                          <a:cs typeface="Times New Roman" panose="02020603050405020304" pitchFamily="18" charset="0"/>
                        </a:rPr>
                        <a:t>Kurum görüşü </a:t>
                      </a:r>
                      <a:r>
                        <a:rPr lang="tr-TR" sz="1400" b="0" dirty="0" smtClean="0">
                          <a:cs typeface="Times New Roman" panose="02020603050405020304" pitchFamily="18" charset="0"/>
                        </a:rPr>
                        <a:t>verilmesi</a:t>
                      </a:r>
                    </a:p>
                  </a:txBody>
                  <a:tcPr marL="68580" marR="68580" marT="0" marB="0" anchor="ctr"/>
                </a:tc>
                <a:tc>
                  <a:txBody>
                    <a:bodyPr/>
                    <a:lstStyle/>
                    <a:p>
                      <a:pPr algn="ctr">
                        <a:lnSpc>
                          <a:spcPts val="1605"/>
                        </a:lnSpc>
                        <a:spcAft>
                          <a:spcPts val="0"/>
                        </a:spcAft>
                      </a:pPr>
                      <a:r>
                        <a:rPr lang="tr-TR" sz="1400" b="1" dirty="0" smtClean="0">
                          <a:cs typeface="Times New Roman" panose="02020603050405020304" pitchFamily="18" charset="0"/>
                        </a:rPr>
                        <a:t>1.038 </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1948466343"/>
                  </a:ext>
                </a:extLst>
              </a:tr>
              <a:tr h="238013">
                <a:tc>
                  <a:txBody>
                    <a:bodyPr/>
                    <a:lstStyle/>
                    <a:p>
                      <a:pPr marL="0" marR="0" lvl="1" indent="0" algn="r" defTabSz="914400" rtl="0" eaLnBrk="1" fontAlgn="auto" latinLnBrk="0" hangingPunct="1">
                        <a:lnSpc>
                          <a:spcPct val="115000"/>
                        </a:lnSpc>
                        <a:spcBef>
                          <a:spcPts val="0"/>
                        </a:spcBef>
                        <a:spcAft>
                          <a:spcPts val="0"/>
                        </a:spcAft>
                        <a:buClrTx/>
                        <a:buSzTx/>
                        <a:buFontTx/>
                        <a:buNone/>
                        <a:tabLst/>
                        <a:defRPr/>
                      </a:pPr>
                      <a:r>
                        <a:rPr lang="tr-TR" sz="1400" b="1" dirty="0" smtClean="0">
                          <a:cs typeface="Times New Roman" panose="02020603050405020304" pitchFamily="18" charset="0"/>
                        </a:rPr>
                        <a:t>TOPLAM</a:t>
                      </a:r>
                    </a:p>
                  </a:txBody>
                  <a:tcPr marL="68580" marR="68580" marT="0" marB="0" anchor="ctr"/>
                </a:tc>
                <a:tc>
                  <a:txBody>
                    <a:bodyPr/>
                    <a:lstStyle/>
                    <a:p>
                      <a:pPr algn="ctr">
                        <a:lnSpc>
                          <a:spcPts val="1605"/>
                        </a:lnSpc>
                        <a:spcAft>
                          <a:spcPts val="0"/>
                        </a:spcAft>
                      </a:pPr>
                      <a:r>
                        <a:rPr lang="tr-TR" sz="1400" b="1" u="none" dirty="0" smtClean="0">
                          <a:effectLst/>
                          <a:latin typeface="+mn-lt"/>
                          <a:ea typeface="+mn-ea"/>
                          <a:cs typeface="Times New Roman"/>
                        </a:rPr>
                        <a:t>1.547</a:t>
                      </a:r>
                      <a:endParaRPr lang="tr-TR" sz="1400" b="1" u="none" dirty="0">
                        <a:effectLst/>
                        <a:latin typeface="+mn-lt"/>
                        <a:ea typeface="+mn-ea"/>
                        <a:cs typeface="Times New Roman"/>
                      </a:endParaRPr>
                    </a:p>
                  </a:txBody>
                  <a:tcPr marL="68580" marR="68580" marT="9525" marB="0" anchor="ctr"/>
                </a:tc>
                <a:extLst>
                  <a:ext uri="{0D108BD9-81ED-4DB2-BD59-A6C34878D82A}">
                    <a16:rowId xmlns:a16="http://schemas.microsoft.com/office/drawing/2014/main" val="3225461702"/>
                  </a:ext>
                </a:extLst>
              </a:tr>
            </a:tbl>
          </a:graphicData>
        </a:graphic>
      </p:graphicFrame>
    </p:spTree>
    <p:extLst>
      <p:ext uri="{BB962C8B-B14F-4D97-AF65-F5344CB8AC3E}">
        <p14:creationId xmlns:p14="http://schemas.microsoft.com/office/powerpoint/2010/main" val="115047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KOOPERATİFLERLE İLGİLİ ÇALIŞMALAR</a:t>
            </a:r>
          </a:p>
        </p:txBody>
      </p:sp>
      <p:sp>
        <p:nvSpPr>
          <p:cNvPr id="6" name="Metin kutusu 5">
            <a:extLst>
              <a:ext uri="{FF2B5EF4-FFF2-40B4-BE49-F238E27FC236}">
                <a16:creationId xmlns:a16="http://schemas.microsoft.com/office/drawing/2014/main" id="{7F2521F9-08E0-45F3-9CBF-6772162D429C}"/>
              </a:ext>
            </a:extLst>
          </p:cNvPr>
          <p:cNvSpPr txBox="1"/>
          <p:nvPr/>
        </p:nvSpPr>
        <p:spPr>
          <a:xfrm>
            <a:off x="2267744" y="1534883"/>
            <a:ext cx="6552728" cy="2031325"/>
          </a:xfrm>
          <a:prstGeom prst="rect">
            <a:avLst/>
          </a:prstGeom>
          <a:noFill/>
        </p:spPr>
        <p:txBody>
          <a:bodyPr wrap="square">
            <a:spAutoFit/>
          </a:bodyPr>
          <a:lstStyle/>
          <a:p>
            <a:pPr marL="285750" indent="-285750" algn="just">
              <a:buClr>
                <a:srgbClr val="C00000"/>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Yapı Kooperatiflerinin örnek ana sözleşmesinin aynen kabulü halinde kuruluş </a:t>
            </a:r>
            <a:r>
              <a:rPr lang="tr-TR" dirty="0">
                <a:solidFill>
                  <a:prstClr val="black"/>
                </a:solidFill>
              </a:rPr>
              <a:t>işlemlerini</a:t>
            </a:r>
            <a:r>
              <a:rPr lang="tr-TR" sz="1800" b="0" i="0" u="none" strike="noStrike" baseline="0" dirty="0">
                <a:solidFill>
                  <a:srgbClr val="000000"/>
                </a:solidFill>
                <a:latin typeface="Calibri" panose="020F0502020204030204" pitchFamily="34" charset="0"/>
              </a:rPr>
              <a:t> gerçekleştirmek. </a:t>
            </a:r>
          </a:p>
          <a:p>
            <a:pPr marL="285750" indent="-285750" algn="just">
              <a:buClr>
                <a:srgbClr val="C00000"/>
              </a:buClr>
              <a:buFont typeface="Arial" panose="020B0604020202020204" pitchFamily="34" charset="0"/>
              <a:buChar char="•"/>
            </a:pPr>
            <a:endParaRPr lang="tr-TR" dirty="0">
              <a:solidFill>
                <a:srgbClr val="000000"/>
              </a:solidFill>
              <a:latin typeface="Calibri" panose="020F0502020204030204" pitchFamily="34" charset="0"/>
            </a:endParaRPr>
          </a:p>
          <a:p>
            <a:pPr marL="285750" indent="-285750" algn="just">
              <a:buClr>
                <a:srgbClr val="C00000"/>
              </a:buClr>
              <a:buFont typeface="Arial" panose="020B0604020202020204" pitchFamily="34" charset="0"/>
              <a:buChar char="•"/>
            </a:pPr>
            <a:r>
              <a:rPr lang="tr-TR" dirty="0">
                <a:solidFill>
                  <a:srgbClr val="000000"/>
                </a:solidFill>
                <a:latin typeface="Calibri" panose="020F0502020204030204" pitchFamily="34" charset="0"/>
              </a:rPr>
              <a:t>Yapı Kooperatiflerinin, işleyişine ilişkin iş ve işlemleri yürütmek, ana sözleşme değişikliği işlemlerini gerçekleştirmek, ana sözleşme değişikliklerini yapmak. </a:t>
            </a:r>
          </a:p>
          <a:p>
            <a:pPr algn="just"/>
            <a:endParaRPr lang="tr-TR" sz="1800" b="0" i="0" u="none" strike="noStrike" baseline="0" dirty="0">
              <a:solidFill>
                <a:srgbClr val="000000"/>
              </a:solidFill>
              <a:latin typeface="Calibri" panose="020F0502020204030204" pitchFamily="34" charset="0"/>
            </a:endParaRPr>
          </a:p>
        </p:txBody>
      </p:sp>
      <p:sp>
        <p:nvSpPr>
          <p:cNvPr id="8" name="Metin kutusu 7">
            <a:extLst>
              <a:ext uri="{FF2B5EF4-FFF2-40B4-BE49-F238E27FC236}">
                <a16:creationId xmlns:a16="http://schemas.microsoft.com/office/drawing/2014/main" id="{BE1683AD-04EE-4CDA-B8DE-E4421B2081DA}"/>
              </a:ext>
            </a:extLst>
          </p:cNvPr>
          <p:cNvSpPr txBox="1"/>
          <p:nvPr/>
        </p:nvSpPr>
        <p:spPr>
          <a:xfrm>
            <a:off x="323528" y="3518990"/>
            <a:ext cx="8496944" cy="2862322"/>
          </a:xfrm>
          <a:prstGeom prst="rect">
            <a:avLst/>
          </a:prstGeom>
          <a:noFill/>
        </p:spPr>
        <p:txBody>
          <a:bodyPr wrap="square">
            <a:spAutoFit/>
          </a:bodyPr>
          <a:lstStyle/>
          <a:p>
            <a:pPr marL="285750" indent="-285750" algn="just">
              <a:buClr>
                <a:srgbClr val="C00000"/>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Kooperatifler ile ilgili uygulamaların e-kooperatif sistemine kaydedilmesi ve güncellemelerini yapmak. </a:t>
            </a:r>
          </a:p>
          <a:p>
            <a:pPr marL="285750" indent="-285750" algn="just">
              <a:buClr>
                <a:srgbClr val="C00000"/>
              </a:buClr>
              <a:buFont typeface="Arial" panose="020B0604020202020204" pitchFamily="34" charset="0"/>
              <a:buChar char="•"/>
            </a:pPr>
            <a:endParaRPr lang="tr-TR" sz="1800" b="0" i="0" u="none" strike="noStrike" baseline="0" dirty="0">
              <a:solidFill>
                <a:srgbClr val="000000"/>
              </a:solidFill>
              <a:latin typeface="Calibri" panose="020F0502020204030204" pitchFamily="34" charset="0"/>
            </a:endParaRPr>
          </a:p>
          <a:p>
            <a:pPr marL="285750" indent="-285750" algn="just">
              <a:buClr>
                <a:srgbClr val="C00000"/>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Şikayetlere esas denetim taleplerinin karşılanması amacıyla gerekli görevlendirmelerin yapılarak denetim işlemini sonuçlandırmak, gerektiğinde Cumhuriyet Savcılıklarına suç duyurusunda bulunmak veya Teftiş Kurulunca incelenmesi amacıyla Bakanlığa intikal ettirmek. </a:t>
            </a:r>
          </a:p>
          <a:p>
            <a:pPr marL="285750" indent="-285750" algn="just">
              <a:buClr>
                <a:srgbClr val="C00000"/>
              </a:buClr>
              <a:buFont typeface="Arial" panose="020B0604020202020204" pitchFamily="34" charset="0"/>
              <a:buChar char="•"/>
            </a:pPr>
            <a:endParaRPr lang="tr-TR" dirty="0">
              <a:solidFill>
                <a:srgbClr val="000000"/>
              </a:solidFill>
              <a:latin typeface="Calibri" panose="020F0502020204030204" pitchFamily="34" charset="0"/>
            </a:endParaRPr>
          </a:p>
          <a:p>
            <a:pPr marL="285750" indent="-285750" algn="just">
              <a:buClr>
                <a:srgbClr val="C00000"/>
              </a:buClr>
              <a:buFont typeface="Arial" panose="020B0604020202020204" pitchFamily="34" charset="0"/>
              <a:buChar char="•"/>
            </a:pPr>
            <a:r>
              <a:rPr lang="tr-TR" sz="1800" b="0" i="0" u="none" strike="noStrike" baseline="0" dirty="0">
                <a:solidFill>
                  <a:srgbClr val="000000"/>
                </a:solidFill>
                <a:latin typeface="Calibri" panose="020F0502020204030204" pitchFamily="34" charset="0"/>
              </a:rPr>
              <a:t>Kurulu bulunan kooperatif ve üst birliklerinin genel kurul toplantılarına Bakanlık Temsilcisi görevlendirmek. </a:t>
            </a:r>
          </a:p>
        </p:txBody>
      </p:sp>
      <p:sp>
        <p:nvSpPr>
          <p:cNvPr id="7" name="Altıgen 6">
            <a:extLst>
              <a:ext uri="{FF2B5EF4-FFF2-40B4-BE49-F238E27FC236}">
                <a16:creationId xmlns:a16="http://schemas.microsoft.com/office/drawing/2014/main" id="{C6239CB4-1939-494E-91DF-7FE6E8E8DC56}"/>
              </a:ext>
            </a:extLst>
          </p:cNvPr>
          <p:cNvSpPr/>
          <p:nvPr/>
        </p:nvSpPr>
        <p:spPr>
          <a:xfrm>
            <a:off x="-396552" y="1354328"/>
            <a:ext cx="2638788" cy="889053"/>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75495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p:cNvGraphicFramePr/>
          <p:nvPr>
            <p:extLst>
              <p:ext uri="{D42A27DB-BD31-4B8C-83A1-F6EECF244321}">
                <p14:modId xmlns:p14="http://schemas.microsoft.com/office/powerpoint/2010/main" val="237775114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a:extLst>
              <a:ext uri="{FF2B5EF4-FFF2-40B4-BE49-F238E27FC236}">
                <a16:creationId xmlns:a16="http://schemas.microsoft.com/office/drawing/2014/main" id="{9A562025-4247-481A-A84C-972E1ED0FF2E}"/>
              </a:ext>
            </a:extLst>
          </p:cNvPr>
          <p:cNvPicPr>
            <a:picLocks noChangeAspect="1"/>
          </p:cNvPicPr>
          <p:nvPr/>
        </p:nvPicPr>
        <p:blipFill>
          <a:blip r:embed="rId8"/>
          <a:stretch>
            <a:fillRect/>
          </a:stretch>
        </p:blipFill>
        <p:spPr>
          <a:xfrm>
            <a:off x="179512" y="188640"/>
            <a:ext cx="908720" cy="908720"/>
          </a:xfrm>
          <a:prstGeom prst="rect">
            <a:avLst/>
          </a:prstGeom>
        </p:spPr>
      </p:pic>
    </p:spTree>
    <p:extLst>
      <p:ext uri="{BB962C8B-B14F-4D97-AF65-F5344CB8AC3E}">
        <p14:creationId xmlns:p14="http://schemas.microsoft.com/office/powerpoint/2010/main" val="81855110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sp>
        <p:nvSpPr>
          <p:cNvPr id="2" name="Oval 1">
            <a:extLst>
              <a:ext uri="{FF2B5EF4-FFF2-40B4-BE49-F238E27FC236}">
                <a16:creationId xmlns:a16="http://schemas.microsoft.com/office/drawing/2014/main" id="{FB388ADF-FA72-468E-BF0C-8E4E46750256}"/>
              </a:ext>
            </a:extLst>
          </p:cNvPr>
          <p:cNvSpPr/>
          <p:nvPr/>
        </p:nvSpPr>
        <p:spPr>
          <a:xfrm>
            <a:off x="575048" y="1340768"/>
            <a:ext cx="7872564" cy="1818278"/>
          </a:xfrm>
          <a:prstGeom prst="ellipse">
            <a:avLst/>
          </a:prstGeom>
          <a:gradFill>
            <a:gsLst>
              <a:gs pos="0">
                <a:srgbClr val="C61919"/>
              </a:gs>
              <a:gs pos="53000">
                <a:schemeClr val="accent2">
                  <a:tint val="37000"/>
                  <a:satMod val="300000"/>
                </a:schemeClr>
              </a:gs>
              <a:gs pos="75000">
                <a:schemeClr val="accent2">
                  <a:tint val="15000"/>
                  <a:satMod val="350000"/>
                </a:schemeClr>
              </a:gs>
            </a:gsLst>
            <a:lin ang="10800000" scaled="0"/>
          </a:gradFill>
        </p:spPr>
        <p:style>
          <a:lnRef idx="1">
            <a:schemeClr val="accent2"/>
          </a:lnRef>
          <a:fillRef idx="2">
            <a:schemeClr val="accent2"/>
          </a:fillRef>
          <a:effectRef idx="1">
            <a:schemeClr val="accent2"/>
          </a:effectRef>
          <a:fontRef idx="minor">
            <a:schemeClr val="dk1"/>
          </a:fontRef>
        </p:style>
        <p:txBody>
          <a:bodyPr rtlCol="0" anchor="ctr"/>
          <a:lstStyle/>
          <a:p>
            <a:pPr algn="ctr">
              <a:spcAft>
                <a:spcPts val="0"/>
              </a:spcAft>
            </a:pPr>
            <a:r>
              <a:rPr lang="tr-TR" sz="2000" dirty="0">
                <a:solidFill>
                  <a:srgbClr val="000000"/>
                </a:solidFill>
                <a:ea typeface="Arial"/>
                <a:cs typeface="Arial"/>
                <a:sym typeface="Arial"/>
              </a:rPr>
              <a:t>Türkiye Genelinde Faal Kooperatif Sayılarında İlimiz </a:t>
            </a:r>
          </a:p>
          <a:p>
            <a:pPr algn="ctr">
              <a:spcAft>
                <a:spcPts val="0"/>
              </a:spcAft>
            </a:pPr>
            <a:endParaRPr lang="tr-TR" sz="2000" dirty="0">
              <a:solidFill>
                <a:srgbClr val="000000"/>
              </a:solidFill>
              <a:ea typeface="Arial"/>
              <a:cs typeface="Arial"/>
              <a:sym typeface="Arial"/>
            </a:endParaRPr>
          </a:p>
          <a:p>
            <a:pPr algn="ctr">
              <a:spcAft>
                <a:spcPts val="0"/>
              </a:spcAft>
            </a:pPr>
            <a:r>
              <a:rPr lang="tr-TR" sz="2000" b="1" kern="1200" dirty="0">
                <a:solidFill>
                  <a:srgbClr val="000000"/>
                </a:solidFill>
                <a:effectLst/>
                <a:ea typeface="Times New Roman" panose="02020603050405020304" pitchFamily="18" charset="0"/>
                <a:cs typeface="Times New Roman" panose="02020603050405020304" pitchFamily="18" charset="0"/>
              </a:rPr>
              <a:t>1.Sırada ANKARA %45,21 </a:t>
            </a:r>
          </a:p>
          <a:p>
            <a:pPr algn="ctr">
              <a:spcAft>
                <a:spcPts val="0"/>
              </a:spcAft>
            </a:pPr>
            <a:r>
              <a:rPr lang="tr-TR" sz="2000" b="1" kern="1200" dirty="0">
                <a:solidFill>
                  <a:srgbClr val="000000"/>
                </a:solidFill>
                <a:effectLst/>
                <a:ea typeface="Times New Roman" panose="02020603050405020304" pitchFamily="18" charset="0"/>
                <a:cs typeface="Times New Roman" panose="02020603050405020304" pitchFamily="18" charset="0"/>
              </a:rPr>
              <a:t>2.Sırada İSTANBUL %13,23</a:t>
            </a:r>
            <a:endParaRPr lang="tr-TR" sz="1000" b="1" dirty="0">
              <a:solidFill>
                <a:srgbClr val="000000"/>
              </a:solidFill>
              <a:effectLst/>
              <a:ea typeface="Times New Roman" panose="02020603050405020304" pitchFamily="18" charset="0"/>
              <a:cs typeface="Times New Roman" panose="02020603050405020304" pitchFamily="18" charset="0"/>
            </a:endParaRPr>
          </a:p>
        </p:txBody>
      </p:sp>
      <p:graphicFrame>
        <p:nvGraphicFramePr>
          <p:cNvPr id="7" name="Tablo 6">
            <a:extLst>
              <a:ext uri="{FF2B5EF4-FFF2-40B4-BE49-F238E27FC236}">
                <a16:creationId xmlns:a16="http://schemas.microsoft.com/office/drawing/2014/main" id="{6ADB7255-1057-47ED-A60B-48998EED6DBA}"/>
              </a:ext>
            </a:extLst>
          </p:cNvPr>
          <p:cNvGraphicFramePr>
            <a:graphicFrameLocks noGrp="1"/>
          </p:cNvGraphicFramePr>
          <p:nvPr>
            <p:extLst>
              <p:ext uri="{D42A27DB-BD31-4B8C-83A1-F6EECF244321}">
                <p14:modId xmlns:p14="http://schemas.microsoft.com/office/powerpoint/2010/main" val="3782602202"/>
              </p:ext>
            </p:extLst>
          </p:nvPr>
        </p:nvGraphicFramePr>
        <p:xfrm>
          <a:off x="287524" y="3351954"/>
          <a:ext cx="8568952" cy="3428960"/>
        </p:xfrm>
        <a:graphic>
          <a:graphicData uri="http://schemas.openxmlformats.org/drawingml/2006/table">
            <a:tbl>
              <a:tblPr firstRow="1" bandRow="1">
                <a:tableStyleId>{21E4AEA4-8DFA-4A89-87EB-49C32662AFE0}</a:tableStyleId>
              </a:tblPr>
              <a:tblGrid>
                <a:gridCol w="3708412">
                  <a:extLst>
                    <a:ext uri="{9D8B030D-6E8A-4147-A177-3AD203B41FA5}">
                      <a16:colId xmlns:a16="http://schemas.microsoft.com/office/drawing/2014/main" val="2040680317"/>
                    </a:ext>
                  </a:extLst>
                </a:gridCol>
                <a:gridCol w="4860540">
                  <a:extLst>
                    <a:ext uri="{9D8B030D-6E8A-4147-A177-3AD203B41FA5}">
                      <a16:colId xmlns:a16="http://schemas.microsoft.com/office/drawing/2014/main" val="1700587731"/>
                    </a:ext>
                  </a:extLst>
                </a:gridCol>
              </a:tblGrid>
              <a:tr h="470912">
                <a:tc gridSpan="2">
                  <a:txBody>
                    <a:bodyPr/>
                    <a:lstStyle/>
                    <a:p>
                      <a:pPr marL="0" marR="0" lvl="0" indent="0" algn="ctr" rtl="0">
                        <a:lnSpc>
                          <a:spcPct val="100000"/>
                        </a:lnSpc>
                        <a:spcBef>
                          <a:spcPts val="0"/>
                        </a:spcBef>
                        <a:spcAft>
                          <a:spcPts val="0"/>
                        </a:spcAft>
                        <a:buNone/>
                        <a:defRPr sz="1400" u="none" strike="noStrike" cap="none"/>
                      </a:pPr>
                      <a:r>
                        <a:rPr lang="tr-TR" sz="2000" b="1" dirty="0">
                          <a:solidFill>
                            <a:schemeClr val="bg1"/>
                          </a:solidFill>
                          <a:latin typeface="Calibri"/>
                          <a:ea typeface="Calibri"/>
                          <a:cs typeface="Calibri"/>
                          <a:sym typeface="Calibri"/>
                        </a:rPr>
                        <a:t>ANKARA İLİNDE KURULU BULUNAN YAPI KOOPERATİFLERİ SAYISI</a:t>
                      </a:r>
                      <a:endParaRPr sz="2000" b="1" dirty="0">
                        <a:solidFill>
                          <a:schemeClr val="bg1"/>
                        </a:solidFill>
                        <a:latin typeface="Calibri"/>
                        <a:ea typeface="Calibri"/>
                        <a:cs typeface="Calibri"/>
                        <a:sym typeface="Calibri"/>
                      </a:endParaRPr>
                    </a:p>
                  </a:txBody>
                  <a:tcPr marL="91450" marR="91450" marT="45725" marB="45725" anchor="ctr"/>
                </a:tc>
                <a:tc hMerge="1">
                  <a:txBody>
                    <a:bodyPr/>
                    <a:lstStyle/>
                    <a:p>
                      <a:endParaRPr lang="tr-TR"/>
                    </a:p>
                  </a:txBody>
                  <a:tcPr/>
                </a:tc>
                <a:extLst>
                  <a:ext uri="{0D108BD9-81ED-4DB2-BD59-A6C34878D82A}">
                    <a16:rowId xmlns:a16="http://schemas.microsoft.com/office/drawing/2014/main" val="1633548954"/>
                  </a:ext>
                </a:extLst>
              </a:tr>
              <a:tr h="196797">
                <a:tc>
                  <a:txBody>
                    <a:bodyPr/>
                    <a:lstStyle/>
                    <a:p>
                      <a:pPr marL="0" marR="0" lvl="0" indent="0" algn="l" rtl="0">
                        <a:lnSpc>
                          <a:spcPct val="115000"/>
                        </a:lnSpc>
                        <a:spcBef>
                          <a:spcPts val="0"/>
                        </a:spcBef>
                        <a:spcAft>
                          <a:spcPts val="0"/>
                        </a:spcAft>
                        <a:buNone/>
                        <a:defRPr sz="1400" u="none" strike="noStrike" cap="none"/>
                      </a:pPr>
                      <a:r>
                        <a:rPr lang="tr-TR" sz="1600" dirty="0">
                          <a:solidFill>
                            <a:srgbClr val="000000"/>
                          </a:solidFill>
                          <a:latin typeface="Arial"/>
                          <a:ea typeface="Arial"/>
                          <a:cs typeface="Arial"/>
                          <a:sym typeface="Arial"/>
                        </a:rPr>
                        <a:t>Toplam Yapı Kooperatif Sayısı</a:t>
                      </a:r>
                      <a:endParaRPr sz="1100" dirty="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13.812</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2358070"/>
                  </a:ext>
                </a:extLst>
              </a:tr>
              <a:tr h="877983">
                <a:tc>
                  <a:txBody>
                    <a:bodyPr/>
                    <a:lstStyle/>
                    <a:p>
                      <a:pPr marL="0" marR="0" lvl="0" indent="0" algn="l" rtl="0">
                        <a:lnSpc>
                          <a:spcPct val="115000"/>
                        </a:lnSpc>
                        <a:spcBef>
                          <a:spcPts val="0"/>
                        </a:spcBef>
                        <a:spcAft>
                          <a:spcPts val="0"/>
                        </a:spcAft>
                        <a:buNone/>
                        <a:defRPr sz="1400" u="none" strike="noStrike" cap="none"/>
                      </a:pPr>
                      <a:r>
                        <a:rPr lang="tr-TR" sz="1600" dirty="0">
                          <a:solidFill>
                            <a:srgbClr val="000000"/>
                          </a:solidFill>
                          <a:latin typeface="Arial"/>
                          <a:ea typeface="Arial"/>
                          <a:cs typeface="Arial"/>
                          <a:sym typeface="Arial"/>
                        </a:rPr>
                        <a:t>Konut Yapı Kooperatif Sayısı </a:t>
                      </a:r>
                      <a:endParaRPr sz="1100" dirty="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13.188</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(Faal:3.165 Terkin:5.508 Münfesih:2.725, </a:t>
                      </a:r>
                      <a:r>
                        <a:rPr lang="tr-TR" sz="1800"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Tasfiye:1.769</a:t>
                      </a: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tr-TR"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İflas:21) </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6957510"/>
                  </a:ext>
                </a:extLst>
              </a:tr>
              <a:tr h="664056">
                <a:tc>
                  <a:txBody>
                    <a:bodyPr/>
                    <a:lstStyle/>
                    <a:p>
                      <a:pPr marL="0" marR="0" lvl="0" indent="0" algn="l" rtl="0">
                        <a:lnSpc>
                          <a:spcPct val="115000"/>
                        </a:lnSpc>
                        <a:spcBef>
                          <a:spcPts val="0"/>
                        </a:spcBef>
                        <a:spcAft>
                          <a:spcPts val="0"/>
                        </a:spcAft>
                        <a:buNone/>
                        <a:defRPr sz="1400" u="none" strike="noStrike" cap="none"/>
                      </a:pPr>
                      <a:r>
                        <a:rPr lang="tr-TR" sz="1600" dirty="0">
                          <a:solidFill>
                            <a:srgbClr val="000000"/>
                          </a:solidFill>
                          <a:latin typeface="Arial"/>
                          <a:ea typeface="Arial"/>
                          <a:cs typeface="Arial"/>
                          <a:sym typeface="Arial"/>
                        </a:rPr>
                        <a:t>Toplu İşyeri Yapı Kooperatifleri Sayısı </a:t>
                      </a:r>
                      <a:endParaRPr sz="1100" dirty="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401</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(Faal:106,Terkin:195,</a:t>
                      </a:r>
                      <a:r>
                        <a:rPr lang="tr-TR"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Münfesih:50,Tasfiye:50)                 </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0545304"/>
                  </a:ext>
                </a:extLst>
              </a:tr>
              <a:tr h="648072">
                <a:tc>
                  <a:txBody>
                    <a:bodyPr/>
                    <a:lstStyle/>
                    <a:p>
                      <a:pPr marL="0" marR="0" lvl="0" indent="0" algn="l" rtl="0">
                        <a:lnSpc>
                          <a:spcPct val="115000"/>
                        </a:lnSpc>
                        <a:spcBef>
                          <a:spcPts val="0"/>
                        </a:spcBef>
                        <a:spcAft>
                          <a:spcPts val="0"/>
                        </a:spcAft>
                        <a:buNone/>
                        <a:defRPr sz="1400" u="none" strike="noStrike" cap="none"/>
                      </a:pPr>
                      <a:r>
                        <a:rPr lang="tr-TR" sz="1600" dirty="0">
                          <a:solidFill>
                            <a:srgbClr val="000000"/>
                          </a:solidFill>
                          <a:latin typeface="Arial"/>
                          <a:ea typeface="Arial"/>
                          <a:cs typeface="Arial"/>
                          <a:sym typeface="Arial"/>
                        </a:rPr>
                        <a:t>Küçük Sanayi Sitesi Yapı Kooperatif Sayısı </a:t>
                      </a:r>
                      <a:endParaRPr sz="1100" dirty="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76</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(Faal:24,Terkin:29,Münfesih:16,Tasfiye:7)</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5634993"/>
                  </a:ext>
                </a:extLst>
              </a:tr>
              <a:tr h="294570">
                <a:tc>
                  <a:txBody>
                    <a:bodyPr/>
                    <a:lstStyle/>
                    <a:p>
                      <a:pPr marL="0" marR="0" lvl="0" indent="0" algn="l" rtl="0">
                        <a:lnSpc>
                          <a:spcPct val="115000"/>
                        </a:lnSpc>
                        <a:spcBef>
                          <a:spcPts val="0"/>
                        </a:spcBef>
                        <a:spcAft>
                          <a:spcPts val="0"/>
                        </a:spcAft>
                        <a:buNone/>
                        <a:defRPr sz="1400" u="none" strike="noStrike" cap="none"/>
                      </a:pPr>
                      <a:r>
                        <a:rPr lang="tr-TR" sz="1600" dirty="0">
                          <a:solidFill>
                            <a:srgbClr val="000000"/>
                          </a:solidFill>
                          <a:latin typeface="Arial"/>
                          <a:ea typeface="Arial"/>
                          <a:cs typeface="Arial"/>
                          <a:sym typeface="Arial"/>
                        </a:rPr>
                        <a:t>Toplam Yapı Kooperatif Birliği Sayısı</a:t>
                      </a:r>
                      <a:endParaRPr sz="1100" dirty="0">
                        <a:solidFill>
                          <a:srgbClr val="000000"/>
                        </a:solidFill>
                        <a:latin typeface="Calibri"/>
                        <a:ea typeface="Calibri"/>
                        <a:cs typeface="Calibri"/>
                        <a:sym typeface="Calibri"/>
                      </a:endParaRPr>
                    </a:p>
                  </a:txBody>
                  <a:tcPr marL="91450" marR="91450" marT="45725" marB="45725"/>
                </a:tc>
                <a:tc>
                  <a:txBody>
                    <a:bodyPr/>
                    <a:lstStyle/>
                    <a:p>
                      <a:pPr algn="just">
                        <a:spcAft>
                          <a:spcPts val="0"/>
                        </a:spcAft>
                      </a:pPr>
                      <a:r>
                        <a:rPr lang="tr-TR"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145</a:t>
                      </a:r>
                      <a:endParaRPr lang="tr-TR"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4886266"/>
                  </a:ext>
                </a:extLst>
              </a:tr>
            </a:tbl>
          </a:graphicData>
        </a:graphic>
      </p:graphicFrame>
      <p:sp>
        <p:nvSpPr>
          <p:cNvPr id="8"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KOOPERATİFLERLE İLGİLİ ÇALIŞMALAR</a:t>
            </a:r>
          </a:p>
        </p:txBody>
      </p:sp>
    </p:spTree>
    <p:extLst>
      <p:ext uri="{BB962C8B-B14F-4D97-AF65-F5344CB8AC3E}">
        <p14:creationId xmlns:p14="http://schemas.microsoft.com/office/powerpoint/2010/main" val="3821292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KOOPERATİFLERLE İLGİLİ ÇALIŞMALAR</a:t>
            </a:r>
          </a:p>
        </p:txBody>
      </p:sp>
      <p:graphicFrame>
        <p:nvGraphicFramePr>
          <p:cNvPr id="5" name="Tablo 4">
            <a:extLst>
              <a:ext uri="{FF2B5EF4-FFF2-40B4-BE49-F238E27FC236}">
                <a16:creationId xmlns:a16="http://schemas.microsoft.com/office/drawing/2014/main" id="{F615C72B-B866-4B40-9AD7-0B1552F31CE0}"/>
              </a:ext>
            </a:extLst>
          </p:cNvPr>
          <p:cNvGraphicFramePr>
            <a:graphicFrameLocks noGrp="1"/>
          </p:cNvGraphicFramePr>
          <p:nvPr>
            <p:extLst>
              <p:ext uri="{D42A27DB-BD31-4B8C-83A1-F6EECF244321}">
                <p14:modId xmlns:p14="http://schemas.microsoft.com/office/powerpoint/2010/main" val="3833047792"/>
              </p:ext>
            </p:extLst>
          </p:nvPr>
        </p:nvGraphicFramePr>
        <p:xfrm>
          <a:off x="827584" y="1484784"/>
          <a:ext cx="7763602" cy="4961695"/>
        </p:xfrm>
        <a:graphic>
          <a:graphicData uri="http://schemas.openxmlformats.org/drawingml/2006/table">
            <a:tbl>
              <a:tblPr firstRow="1" bandRow="1">
                <a:tableStyleId>{21E4AEA4-8DFA-4A89-87EB-49C32662AFE0}</a:tableStyleId>
              </a:tblPr>
              <a:tblGrid>
                <a:gridCol w="6892213">
                  <a:extLst>
                    <a:ext uri="{9D8B030D-6E8A-4147-A177-3AD203B41FA5}">
                      <a16:colId xmlns:a16="http://schemas.microsoft.com/office/drawing/2014/main" val="2040680317"/>
                    </a:ext>
                  </a:extLst>
                </a:gridCol>
                <a:gridCol w="871389">
                  <a:extLst>
                    <a:ext uri="{9D8B030D-6E8A-4147-A177-3AD203B41FA5}">
                      <a16:colId xmlns:a16="http://schemas.microsoft.com/office/drawing/2014/main" val="1700587731"/>
                    </a:ext>
                  </a:extLst>
                </a:gridCol>
              </a:tblGrid>
              <a:tr h="377832">
                <a:tc gridSpan="2">
                  <a:txBody>
                    <a:bodyPr/>
                    <a:lstStyle/>
                    <a:p>
                      <a:pPr marL="0" marR="0" lvl="0" indent="0" algn="ctr" rtl="0">
                        <a:lnSpc>
                          <a:spcPct val="100000"/>
                        </a:lnSpc>
                        <a:spcBef>
                          <a:spcPts val="0"/>
                        </a:spcBef>
                        <a:spcAft>
                          <a:spcPts val="0"/>
                        </a:spcAft>
                        <a:buNone/>
                        <a:defRPr sz="1400" u="none" strike="noStrike" cap="none"/>
                      </a:pPr>
                      <a:r>
                        <a:rPr lang="tr-TR" sz="1800" b="1" dirty="0">
                          <a:solidFill>
                            <a:schemeClr val="bg1"/>
                          </a:solidFill>
                          <a:latin typeface="Arial" panose="020B0604020202020204" pitchFamily="34" charset="0"/>
                          <a:ea typeface="Calibri"/>
                          <a:cs typeface="Arial" panose="020B0604020202020204" pitchFamily="34" charset="0"/>
                          <a:sym typeface="Calibri"/>
                        </a:rPr>
                        <a:t>20</a:t>
                      </a:r>
                      <a:r>
                        <a:rPr lang="tr-TR" sz="1800" b="1" dirty="0">
                          <a:solidFill>
                            <a:schemeClr val="bg1"/>
                          </a:solidFill>
                          <a:latin typeface="Arial" panose="020B0604020202020204" pitchFamily="34" charset="0"/>
                          <a:cs typeface="Arial" panose="020B0604020202020204" pitchFamily="34" charset="0"/>
                        </a:rPr>
                        <a:t>21</a:t>
                      </a:r>
                      <a:r>
                        <a:rPr lang="tr-TR" sz="1800" b="1" dirty="0">
                          <a:solidFill>
                            <a:schemeClr val="bg1"/>
                          </a:solidFill>
                          <a:latin typeface="Arial" panose="020B0604020202020204" pitchFamily="34" charset="0"/>
                          <a:ea typeface="Calibri"/>
                          <a:cs typeface="Arial" panose="020B0604020202020204" pitchFamily="34" charset="0"/>
                          <a:sym typeface="Calibri"/>
                        </a:rPr>
                        <a:t>  YILI YILLIK FAALİYETLER</a:t>
                      </a:r>
                    </a:p>
                  </a:txBody>
                  <a:tcPr marL="91450" marR="91450" marT="45725" marB="45725"/>
                </a:tc>
                <a:tc hMerge="1">
                  <a:txBody>
                    <a:bodyPr/>
                    <a:lstStyle/>
                    <a:p>
                      <a:endParaRPr lang="tr-TR"/>
                    </a:p>
                  </a:txBody>
                  <a:tcPr/>
                </a:tc>
                <a:extLst>
                  <a:ext uri="{0D108BD9-81ED-4DB2-BD59-A6C34878D82A}">
                    <a16:rowId xmlns:a16="http://schemas.microsoft.com/office/drawing/2014/main" val="1633548954"/>
                  </a:ext>
                </a:extLst>
              </a:tr>
              <a:tr h="412090">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GENEL KURUL MÜRACAATI</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4.044</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2358070"/>
                  </a:ext>
                </a:extLst>
              </a:tr>
              <a:tr h="344172">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TEMSİLCİ GÖREVLENDİRİLEN TOPLANTI</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3.927</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6957510"/>
                  </a:ext>
                </a:extLst>
              </a:tr>
              <a:tr h="314862">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KATILMADI VE ÜCRET İADESİ YAZISI VERİLEN TOPLANTI</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225</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0545304"/>
                  </a:ext>
                </a:extLst>
              </a:tr>
              <a:tr h="314862">
                <a:tc>
                  <a:txBody>
                    <a:bodyPr/>
                    <a:lstStyle/>
                    <a:p>
                      <a:pPr marL="0" marR="0" lvl="0" indent="0" algn="just" rtl="0">
                        <a:lnSpc>
                          <a:spcPct val="100000"/>
                        </a:lnSpc>
                        <a:spcBef>
                          <a:spcPts val="0"/>
                        </a:spcBef>
                        <a:spcAft>
                          <a:spcPts val="0"/>
                        </a:spcAft>
                        <a:buNone/>
                        <a:defRPr sz="1400" u="none" strike="noStrike" cap="none"/>
                      </a:pPr>
                      <a:r>
                        <a:rPr lang="tr-TR" sz="1400">
                          <a:solidFill>
                            <a:schemeClr val="dk1"/>
                          </a:solidFill>
                          <a:latin typeface="Arial"/>
                          <a:ea typeface="Arial"/>
                          <a:cs typeface="Arial"/>
                          <a:sym typeface="Arial"/>
                        </a:rPr>
                        <a:t>SAVCILIK SUÇ DUYURUSU</a:t>
                      </a:r>
                      <a:endParaRPr sz="100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5634993"/>
                  </a:ext>
                </a:extLst>
              </a:tr>
              <a:tr h="314862">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KURULAN KOOPERATİF </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196</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4886266"/>
                  </a:ext>
                </a:extLst>
              </a:tr>
              <a:tr h="319919">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ANASÖZLEŞME TADİLATI</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1275737"/>
                  </a:ext>
                </a:extLst>
              </a:tr>
              <a:tr h="535258">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BİLGİ-BELGE TALEBİ (Mahkeme, Savcılık, Emniyet Müdürlüğü İcra Müdürlükleri, diğer kurum ve vatandaşlar)</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491</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2596967"/>
                  </a:ext>
                </a:extLst>
              </a:tr>
              <a:tr h="539128">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VATANDAŞ VE KOOPERATİF BAŞVURUSU İÇİN YAPILAN ŞİKAYET VE GÖRÜŞ YAZIŞMASI</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39850739"/>
                  </a:ext>
                </a:extLst>
              </a:tr>
              <a:tr h="428222">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BAKANLIK VE SAVCILIK TALİMATI İLE YAPILAN DENETİM YAZIŞMASI</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6739907"/>
                  </a:ext>
                </a:extLst>
              </a:tr>
              <a:tr h="314862">
                <a:tc>
                  <a:txBody>
                    <a:bodyPr/>
                    <a:lstStyle/>
                    <a:p>
                      <a:pPr marL="0" marR="0" lvl="0" indent="0" algn="just" rtl="0">
                        <a:lnSpc>
                          <a:spcPct val="100000"/>
                        </a:lnSpc>
                        <a:spcBef>
                          <a:spcPts val="0"/>
                        </a:spcBef>
                        <a:spcAft>
                          <a:spcPts val="0"/>
                        </a:spcAft>
                        <a:buNone/>
                        <a:defRPr sz="1400" u="none" strike="noStrike" cap="none"/>
                      </a:pPr>
                      <a:r>
                        <a:rPr lang="tr-TR" sz="1400" dirty="0">
                          <a:solidFill>
                            <a:srgbClr val="000000"/>
                          </a:solidFill>
                          <a:latin typeface="Arial"/>
                          <a:ea typeface="Arial"/>
                          <a:cs typeface="Arial"/>
                          <a:sym typeface="Arial"/>
                        </a:rPr>
                        <a:t>DENETİME ALINAN ŞİKAYET </a:t>
                      </a:r>
                      <a:endParaRPr sz="1000" dirty="0">
                        <a:solidFill>
                          <a:srgbClr val="000000"/>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7904288"/>
                  </a:ext>
                </a:extLst>
              </a:tr>
              <a:tr h="314862">
                <a:tc>
                  <a:txBody>
                    <a:bodyPr/>
                    <a:lstStyle/>
                    <a:p>
                      <a:pPr marL="0" marR="0" lvl="0" indent="0" algn="just" rtl="0">
                        <a:lnSpc>
                          <a:spcPct val="100000"/>
                        </a:lnSpc>
                        <a:spcBef>
                          <a:spcPts val="0"/>
                        </a:spcBef>
                        <a:spcAft>
                          <a:spcPts val="0"/>
                        </a:spcAft>
                        <a:buNone/>
                        <a:defRPr sz="1400" u="none" strike="noStrike" cap="none"/>
                      </a:pPr>
                      <a:r>
                        <a:rPr lang="tr-TR" sz="1400" dirty="0">
                          <a:solidFill>
                            <a:srgbClr val="000000"/>
                          </a:solidFill>
                          <a:latin typeface="Arial"/>
                          <a:ea typeface="Arial"/>
                          <a:cs typeface="Arial"/>
                          <a:sym typeface="Arial"/>
                        </a:rPr>
                        <a:t>SONUÇLANAN ŞİKAYET</a:t>
                      </a:r>
                      <a:endParaRPr sz="1000" dirty="0">
                        <a:solidFill>
                          <a:srgbClr val="000000"/>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3808262"/>
                  </a:ext>
                </a:extLst>
              </a:tr>
              <a:tr h="430764">
                <a:tc>
                  <a:txBody>
                    <a:bodyPr/>
                    <a:lstStyle/>
                    <a:p>
                      <a:pPr marL="0" marR="0" lvl="0" indent="0" algn="just" rtl="0">
                        <a:lnSpc>
                          <a:spcPct val="100000"/>
                        </a:lnSpc>
                        <a:spcBef>
                          <a:spcPts val="0"/>
                        </a:spcBef>
                        <a:spcAft>
                          <a:spcPts val="0"/>
                        </a:spcAft>
                        <a:buNone/>
                        <a:defRPr sz="1400" u="none" strike="noStrike" cap="none"/>
                      </a:pPr>
                      <a:r>
                        <a:rPr lang="tr-TR" sz="1400" dirty="0">
                          <a:solidFill>
                            <a:schemeClr val="dk1"/>
                          </a:solidFill>
                          <a:latin typeface="Arial"/>
                          <a:ea typeface="Arial"/>
                          <a:cs typeface="Arial"/>
                          <a:sym typeface="Arial"/>
                        </a:rPr>
                        <a:t>YAZIŞMA YAPILAN TOPLAM EVRAK (Tasnif Dışı Dahil )</a:t>
                      </a:r>
                      <a:endParaRPr sz="1000" dirty="0">
                        <a:solidFill>
                          <a:schemeClr val="dk1"/>
                        </a:solidFill>
                        <a:latin typeface="Calibri"/>
                        <a:ea typeface="Calibri"/>
                        <a:cs typeface="Calibri"/>
                        <a:sym typeface="Calibri"/>
                      </a:endParaRPr>
                    </a:p>
                  </a:txBody>
                  <a:tcPr marL="91450" marR="91450" marT="45725" marB="45725"/>
                </a:tc>
                <a:tc>
                  <a:txBody>
                    <a:bodyPr/>
                    <a:lstStyle/>
                    <a:p>
                      <a:pPr algn="r">
                        <a:spcAft>
                          <a:spcPts val="0"/>
                        </a:spcAft>
                      </a:pPr>
                      <a:r>
                        <a:rPr lang="tr-TR" sz="1400" b="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5.948</a:t>
                      </a:r>
                      <a:endParaRPr lang="tr-TR"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7744172"/>
                  </a:ext>
                </a:extLst>
              </a:tr>
            </a:tbl>
          </a:graphicData>
        </a:graphic>
      </p:graphicFrame>
    </p:spTree>
    <p:extLst>
      <p:ext uri="{BB962C8B-B14F-4D97-AF65-F5344CB8AC3E}">
        <p14:creationId xmlns:p14="http://schemas.microsoft.com/office/powerpoint/2010/main" val="3642182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YEREL YÖNETİM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sp>
        <p:nvSpPr>
          <p:cNvPr id="8" name="Dikdörtgen 7">
            <a:extLst>
              <a:ext uri="{FF2B5EF4-FFF2-40B4-BE49-F238E27FC236}">
                <a16:creationId xmlns:a16="http://schemas.microsoft.com/office/drawing/2014/main" id="{184AEBE4-C41E-498D-AF04-3D55CFE8FCA8}"/>
              </a:ext>
            </a:extLst>
          </p:cNvPr>
          <p:cNvSpPr/>
          <p:nvPr/>
        </p:nvSpPr>
        <p:spPr>
          <a:xfrm>
            <a:off x="2098220" y="1444317"/>
            <a:ext cx="4562012" cy="1477328"/>
          </a:xfrm>
          <a:prstGeom prst="rect">
            <a:avLst/>
          </a:prstGeom>
        </p:spPr>
        <p:txBody>
          <a:bodyPr wrap="square">
            <a:spAutoFit/>
          </a:bodyPr>
          <a:lstStyle/>
          <a:p>
            <a:pPr marL="285750" indent="-285750" algn="just">
              <a:buClr>
                <a:srgbClr val="C00000"/>
              </a:buClr>
              <a:buFont typeface="Arial" panose="020B0604020202020204" pitchFamily="34" charset="0"/>
              <a:buChar char="•"/>
            </a:pPr>
            <a:r>
              <a:rPr lang="tr-TR" dirty="0"/>
              <a:t>Mahalli idarelerin iş ve işlemlerine dair mevzuatla verilen görev ve hizmetleri yapmak, takip etmek, sonuçlandırmak ve geliştirmek,</a:t>
            </a:r>
          </a:p>
          <a:p>
            <a:pPr algn="just">
              <a:buClr>
                <a:srgbClr val="C00000"/>
              </a:buClr>
            </a:pPr>
            <a:endParaRPr lang="tr-TR" dirty="0"/>
          </a:p>
        </p:txBody>
      </p:sp>
      <p:pic>
        <p:nvPicPr>
          <p:cNvPr id="9" name="Picture 2">
            <a:extLst>
              <a:ext uri="{FF2B5EF4-FFF2-40B4-BE49-F238E27FC236}">
                <a16:creationId xmlns:a16="http://schemas.microsoft.com/office/drawing/2014/main" id="{54F5A0FC-DC08-4AA2-A648-722953965A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374" y="2578082"/>
            <a:ext cx="2946159"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etin kutusu 9">
            <a:extLst>
              <a:ext uri="{FF2B5EF4-FFF2-40B4-BE49-F238E27FC236}">
                <a16:creationId xmlns:a16="http://schemas.microsoft.com/office/drawing/2014/main" id="{A96B8FF5-258F-4CF5-8E4F-02E56080AF5E}"/>
              </a:ext>
            </a:extLst>
          </p:cNvPr>
          <p:cNvSpPr txBox="1"/>
          <p:nvPr/>
        </p:nvSpPr>
        <p:spPr>
          <a:xfrm>
            <a:off x="203467" y="2780928"/>
            <a:ext cx="5710736" cy="3693319"/>
          </a:xfrm>
          <a:prstGeom prst="rect">
            <a:avLst/>
          </a:prstGeom>
          <a:noFill/>
        </p:spPr>
        <p:txBody>
          <a:bodyPr wrap="square">
            <a:spAutoFit/>
          </a:bodyPr>
          <a:lstStyle/>
          <a:p>
            <a:pPr marL="285750" indent="-285750" algn="just">
              <a:buClr>
                <a:srgbClr val="C00000"/>
              </a:buClr>
              <a:buFont typeface="Arial" panose="020B0604020202020204" pitchFamily="34" charset="0"/>
              <a:buChar char="•"/>
            </a:pPr>
            <a:r>
              <a:rPr lang="tr-TR" dirty="0"/>
              <a:t>Mahalli idare yatırım ve hizmetlerinin kalkınma planları ile yıllık programlara uygun şekilde yapılmasını gözetmek,</a:t>
            </a:r>
          </a:p>
          <a:p>
            <a:pPr marL="285750" indent="-285750" algn="just">
              <a:buClr>
                <a:srgbClr val="C00000"/>
              </a:buClr>
              <a:buFont typeface="Arial" panose="020B0604020202020204" pitchFamily="34" charset="0"/>
              <a:buChar char="•"/>
            </a:pPr>
            <a:endParaRPr lang="tr-TR" dirty="0"/>
          </a:p>
          <a:p>
            <a:pPr marL="285750" indent="-285750" algn="just">
              <a:buClr>
                <a:srgbClr val="C00000"/>
              </a:buClr>
              <a:buFont typeface="Arial" panose="020B0604020202020204" pitchFamily="34" charset="0"/>
              <a:buChar char="•"/>
            </a:pPr>
            <a:r>
              <a:rPr lang="tr-TR" sz="1800" dirty="0"/>
              <a:t>Mahalli idarelerin geliştirilmesi amacıyla araştırmalar yapmak, istatistiki bilgileri toplamak, değerlendirmek ve yayımlamak,</a:t>
            </a:r>
          </a:p>
          <a:p>
            <a:pPr marL="285750" indent="-285750" algn="just">
              <a:buClr>
                <a:srgbClr val="C00000"/>
              </a:buClr>
              <a:buFont typeface="Arial" panose="020B0604020202020204" pitchFamily="34" charset="0"/>
              <a:buChar char="•"/>
            </a:pPr>
            <a:endParaRPr lang="tr-TR" dirty="0"/>
          </a:p>
          <a:p>
            <a:pPr marL="285750" indent="-285750" algn="just">
              <a:buClr>
                <a:srgbClr val="C00000"/>
              </a:buClr>
              <a:buFont typeface="Arial" panose="020B0604020202020204" pitchFamily="34" charset="0"/>
              <a:buChar char="•"/>
            </a:pPr>
            <a:r>
              <a:rPr lang="tr-TR" sz="1800" dirty="0"/>
              <a:t>Mahalli idareler personelinin hizmet içi eğitimini planlamak ve uygulanmasını takip etmek,</a:t>
            </a:r>
          </a:p>
          <a:p>
            <a:pPr marL="285750" indent="-285750" algn="just">
              <a:buClr>
                <a:srgbClr val="C00000"/>
              </a:buClr>
              <a:buFont typeface="Arial" panose="020B0604020202020204" pitchFamily="34" charset="0"/>
              <a:buChar char="•"/>
            </a:pPr>
            <a:endParaRPr lang="tr-TR" dirty="0"/>
          </a:p>
          <a:p>
            <a:pPr marL="285750" indent="-285750" algn="just">
              <a:buClr>
                <a:srgbClr val="C00000"/>
              </a:buClr>
              <a:buFont typeface="Arial" panose="020B0604020202020204" pitchFamily="34" charset="0"/>
              <a:buChar char="•"/>
            </a:pPr>
            <a:r>
              <a:rPr lang="tr-TR" sz="1800" dirty="0"/>
              <a:t>Mahalli idarelerin teşkilat, araç ve kadro standartlarını tespit etmek,</a:t>
            </a:r>
          </a:p>
        </p:txBody>
      </p:sp>
      <p:sp>
        <p:nvSpPr>
          <p:cNvPr id="12" name="Altıgen 11">
            <a:extLst>
              <a:ext uri="{FF2B5EF4-FFF2-40B4-BE49-F238E27FC236}">
                <a16:creationId xmlns:a16="http://schemas.microsoft.com/office/drawing/2014/main" id="{1DCA3847-46A2-4607-B283-8887E03B6F7E}"/>
              </a:ext>
            </a:extLst>
          </p:cNvPr>
          <p:cNvSpPr/>
          <p:nvPr/>
        </p:nvSpPr>
        <p:spPr>
          <a:xfrm>
            <a:off x="-445310" y="1454050"/>
            <a:ext cx="2638788" cy="854300"/>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Tree>
    <p:extLst>
      <p:ext uri="{BB962C8B-B14F-4D97-AF65-F5344CB8AC3E}">
        <p14:creationId xmlns:p14="http://schemas.microsoft.com/office/powerpoint/2010/main" val="1015572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YEREL YÖNETİM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pic>
        <p:nvPicPr>
          <p:cNvPr id="9" name="Picture 2">
            <a:extLst>
              <a:ext uri="{FF2B5EF4-FFF2-40B4-BE49-F238E27FC236}">
                <a16:creationId xmlns:a16="http://schemas.microsoft.com/office/drawing/2014/main" id="{54F5A0FC-DC08-4AA2-A648-722953965A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2050" y="2225774"/>
            <a:ext cx="2946159" cy="324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etin kutusu 9">
            <a:extLst>
              <a:ext uri="{FF2B5EF4-FFF2-40B4-BE49-F238E27FC236}">
                <a16:creationId xmlns:a16="http://schemas.microsoft.com/office/drawing/2014/main" id="{09F62E87-5B7C-47AD-BFBD-F92DD7D19995}"/>
              </a:ext>
            </a:extLst>
          </p:cNvPr>
          <p:cNvSpPr txBox="1"/>
          <p:nvPr/>
        </p:nvSpPr>
        <p:spPr>
          <a:xfrm>
            <a:off x="155791" y="2542243"/>
            <a:ext cx="5713582" cy="2031325"/>
          </a:xfrm>
          <a:prstGeom prst="rect">
            <a:avLst/>
          </a:prstGeom>
          <a:noFill/>
        </p:spPr>
        <p:txBody>
          <a:bodyPr wrap="square">
            <a:spAutoFit/>
          </a:bodyPr>
          <a:lstStyle/>
          <a:p>
            <a:pPr marL="285750" indent="-285750" algn="just">
              <a:buClr>
                <a:srgbClr val="C00000"/>
              </a:buClr>
              <a:buFont typeface="Arial" panose="020B0604020202020204" pitchFamily="34" charset="0"/>
              <a:buChar char="•"/>
            </a:pPr>
            <a:r>
              <a:rPr lang="tr-TR" dirty="0"/>
              <a:t>Belediyeler, bağlı idareler ve belediyelerin üyesi olduğu mahalli idare birliklerine belirli periyotlarda gönderilen iş ve işlemleri takip etmek ve gerekli koordinasyonu sağlamak.</a:t>
            </a:r>
          </a:p>
          <a:p>
            <a:pPr marL="285750" indent="-285750" algn="just">
              <a:buClr>
                <a:srgbClr val="C00000"/>
              </a:buClr>
              <a:buFont typeface="Arial" panose="020B0604020202020204" pitchFamily="34" charset="0"/>
              <a:buChar char="•"/>
            </a:pPr>
            <a:endParaRPr lang="tr-TR" dirty="0"/>
          </a:p>
          <a:p>
            <a:pPr marL="285750" indent="-285750" algn="just">
              <a:buClr>
                <a:srgbClr val="C00000"/>
              </a:buClr>
              <a:buFont typeface="Arial" panose="020B0604020202020204" pitchFamily="34" charset="0"/>
              <a:buChar char="•"/>
            </a:pPr>
            <a:r>
              <a:rPr lang="tr-TR" dirty="0"/>
              <a:t>Belediyelerin ve bağlı kuruluşların almış oldukları kamu yararına ilişkin iş ve işlemleri yürütmek.</a:t>
            </a:r>
          </a:p>
        </p:txBody>
      </p:sp>
      <p:sp>
        <p:nvSpPr>
          <p:cNvPr id="14" name="Altıgen 13">
            <a:extLst>
              <a:ext uri="{FF2B5EF4-FFF2-40B4-BE49-F238E27FC236}">
                <a16:creationId xmlns:a16="http://schemas.microsoft.com/office/drawing/2014/main" id="{0BB03800-DA14-4DF0-8704-E3385C63654A}"/>
              </a:ext>
            </a:extLst>
          </p:cNvPr>
          <p:cNvSpPr/>
          <p:nvPr/>
        </p:nvSpPr>
        <p:spPr>
          <a:xfrm>
            <a:off x="-445310" y="1454050"/>
            <a:ext cx="2638788" cy="854300"/>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
        <p:nvSpPr>
          <p:cNvPr id="15" name="Metin kutusu 14">
            <a:extLst>
              <a:ext uri="{FF2B5EF4-FFF2-40B4-BE49-F238E27FC236}">
                <a16:creationId xmlns:a16="http://schemas.microsoft.com/office/drawing/2014/main" id="{7A2AB05C-57FF-4E34-9431-037756E213F9}"/>
              </a:ext>
            </a:extLst>
          </p:cNvPr>
          <p:cNvSpPr txBox="1"/>
          <p:nvPr/>
        </p:nvSpPr>
        <p:spPr>
          <a:xfrm>
            <a:off x="2144434" y="1439377"/>
            <a:ext cx="4804116" cy="923330"/>
          </a:xfrm>
          <a:prstGeom prst="rect">
            <a:avLst/>
          </a:prstGeom>
          <a:noFill/>
        </p:spPr>
        <p:txBody>
          <a:bodyPr wrap="square">
            <a:spAutoFit/>
          </a:bodyPr>
          <a:lstStyle/>
          <a:p>
            <a:pPr marL="285750" indent="-285750" algn="just">
              <a:buClr>
                <a:srgbClr val="C00000"/>
              </a:buClr>
              <a:buFont typeface="Arial" panose="020B0604020202020204" pitchFamily="34" charset="0"/>
              <a:buChar char="•"/>
            </a:pPr>
            <a:r>
              <a:rPr lang="tr-TR" dirty="0"/>
              <a:t>Belediyelerin ve bağlı kuruluşların acele kamulaştırma taleplerine ilişkin iş ve işlemleri yürütmek,</a:t>
            </a:r>
          </a:p>
        </p:txBody>
      </p:sp>
    </p:spTree>
    <p:extLst>
      <p:ext uri="{BB962C8B-B14F-4D97-AF65-F5344CB8AC3E}">
        <p14:creationId xmlns:p14="http://schemas.microsoft.com/office/powerpoint/2010/main" val="3380749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YEREL YÖNETİM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graphicFrame>
        <p:nvGraphicFramePr>
          <p:cNvPr id="10" name="Tablo 9">
            <a:extLst>
              <a:ext uri="{FF2B5EF4-FFF2-40B4-BE49-F238E27FC236}">
                <a16:creationId xmlns:a16="http://schemas.microsoft.com/office/drawing/2014/main" id="{9BFFB304-5A33-406A-8964-C8D98AB58860}"/>
              </a:ext>
            </a:extLst>
          </p:cNvPr>
          <p:cNvGraphicFramePr>
            <a:graphicFrameLocks noGrp="1"/>
          </p:cNvGraphicFramePr>
          <p:nvPr>
            <p:extLst>
              <p:ext uri="{D42A27DB-BD31-4B8C-83A1-F6EECF244321}">
                <p14:modId xmlns:p14="http://schemas.microsoft.com/office/powerpoint/2010/main" val="1798298636"/>
              </p:ext>
            </p:extLst>
          </p:nvPr>
        </p:nvGraphicFramePr>
        <p:xfrm>
          <a:off x="1043608" y="1484784"/>
          <a:ext cx="7462308" cy="4654568"/>
        </p:xfrm>
        <a:graphic>
          <a:graphicData uri="http://schemas.openxmlformats.org/drawingml/2006/table">
            <a:tbl>
              <a:tblPr firstRow="1" bandRow="1">
                <a:tableStyleId>{21E4AEA4-8DFA-4A89-87EB-49C32662AFE0}</a:tableStyleId>
              </a:tblPr>
              <a:tblGrid>
                <a:gridCol w="6624736">
                  <a:extLst>
                    <a:ext uri="{9D8B030D-6E8A-4147-A177-3AD203B41FA5}">
                      <a16:colId xmlns:a16="http://schemas.microsoft.com/office/drawing/2014/main" val="2040680317"/>
                    </a:ext>
                  </a:extLst>
                </a:gridCol>
                <a:gridCol w="837572">
                  <a:extLst>
                    <a:ext uri="{9D8B030D-6E8A-4147-A177-3AD203B41FA5}">
                      <a16:colId xmlns:a16="http://schemas.microsoft.com/office/drawing/2014/main" val="1700587731"/>
                    </a:ext>
                  </a:extLst>
                </a:gridCol>
              </a:tblGrid>
              <a:tr h="576064">
                <a:tc gridSpan="2">
                  <a:txBody>
                    <a:bodyPr/>
                    <a:lstStyle/>
                    <a:p>
                      <a:pPr marL="0" marR="0" lvl="0" indent="0" algn="ctr" rtl="0">
                        <a:lnSpc>
                          <a:spcPct val="100000"/>
                        </a:lnSpc>
                        <a:spcBef>
                          <a:spcPts val="0"/>
                        </a:spcBef>
                        <a:spcAft>
                          <a:spcPts val="0"/>
                        </a:spcAft>
                        <a:buNone/>
                        <a:defRPr sz="1400" u="none" strike="noStrike" cap="none"/>
                      </a:pPr>
                      <a:r>
                        <a:rPr lang="tr-TR" sz="1800" b="1" dirty="0">
                          <a:solidFill>
                            <a:schemeClr val="bg1"/>
                          </a:solidFill>
                          <a:latin typeface="Arial" panose="020B0604020202020204" pitchFamily="34" charset="0"/>
                          <a:ea typeface="Calibri"/>
                          <a:cs typeface="Arial" panose="020B0604020202020204" pitchFamily="34" charset="0"/>
                          <a:sym typeface="Calibri"/>
                        </a:rPr>
                        <a:t>20</a:t>
                      </a:r>
                      <a:r>
                        <a:rPr lang="tr-TR" sz="1800" b="1" dirty="0">
                          <a:solidFill>
                            <a:schemeClr val="bg1"/>
                          </a:solidFill>
                          <a:latin typeface="Arial" panose="020B0604020202020204" pitchFamily="34" charset="0"/>
                          <a:cs typeface="Arial" panose="020B0604020202020204" pitchFamily="34" charset="0"/>
                        </a:rPr>
                        <a:t>21</a:t>
                      </a:r>
                      <a:r>
                        <a:rPr lang="tr-TR" sz="1800" b="1" dirty="0">
                          <a:solidFill>
                            <a:schemeClr val="bg1"/>
                          </a:solidFill>
                          <a:latin typeface="Arial" panose="020B0604020202020204" pitchFamily="34" charset="0"/>
                          <a:ea typeface="Calibri"/>
                          <a:cs typeface="Arial" panose="020B0604020202020204" pitchFamily="34" charset="0"/>
                          <a:sym typeface="Calibri"/>
                        </a:rPr>
                        <a:t> YILI FAALİYETLERİ</a:t>
                      </a:r>
                    </a:p>
                  </a:txBody>
                  <a:tcPr marL="91450" marR="91450" marT="45725" marB="45725" anchor="ctr"/>
                </a:tc>
                <a:tc hMerge="1">
                  <a:txBody>
                    <a:bodyPr/>
                    <a:lstStyle/>
                    <a:p>
                      <a:endParaRPr lang="tr-TR"/>
                    </a:p>
                  </a:txBody>
                  <a:tcPr/>
                </a:tc>
                <a:extLst>
                  <a:ext uri="{0D108BD9-81ED-4DB2-BD59-A6C34878D82A}">
                    <a16:rowId xmlns:a16="http://schemas.microsoft.com/office/drawing/2014/main" val="1633548954"/>
                  </a:ext>
                </a:extLst>
              </a:tr>
              <a:tr h="333184">
                <a:tc>
                  <a:txBody>
                    <a:bodyPr/>
                    <a:lstStyle/>
                    <a:p>
                      <a:pPr algn="l" fontAlgn="ctr"/>
                      <a:r>
                        <a:rPr lang="tr-TR" sz="1800" b="0" i="0" u="none" strike="noStrike" dirty="0">
                          <a:solidFill>
                            <a:srgbClr val="1D1B10"/>
                          </a:solidFill>
                          <a:effectLst/>
                          <a:latin typeface="+mn-lt"/>
                        </a:rPr>
                        <a:t>Kamu Yararı Kararları</a:t>
                      </a:r>
                    </a:p>
                  </a:txBody>
                  <a:tcPr marL="108000" marR="7171" marT="7171" marB="0" anchor="ctr"/>
                </a:tc>
                <a:tc>
                  <a:txBody>
                    <a:bodyPr/>
                    <a:lstStyle/>
                    <a:p>
                      <a:pPr algn="r" fontAlgn="ctr"/>
                      <a:r>
                        <a:rPr lang="tr-TR" sz="1800" b="0" i="0" u="none" strike="noStrike" dirty="0">
                          <a:solidFill>
                            <a:srgbClr val="000000"/>
                          </a:solidFill>
                          <a:effectLst/>
                          <a:latin typeface="+mn-lt"/>
                        </a:rPr>
                        <a:t>22</a:t>
                      </a:r>
                    </a:p>
                  </a:txBody>
                  <a:tcPr marL="7171" marR="108000" marT="7171" marB="0" anchor="ctr"/>
                </a:tc>
                <a:extLst>
                  <a:ext uri="{0D108BD9-81ED-4DB2-BD59-A6C34878D82A}">
                    <a16:rowId xmlns:a16="http://schemas.microsoft.com/office/drawing/2014/main" val="3686957510"/>
                  </a:ext>
                </a:extLst>
              </a:tr>
              <a:tr h="288032">
                <a:tc>
                  <a:txBody>
                    <a:bodyPr/>
                    <a:lstStyle/>
                    <a:p>
                      <a:pPr algn="l" fontAlgn="ctr"/>
                      <a:r>
                        <a:rPr lang="tr-TR" sz="1800" b="0" i="0" u="none" strike="noStrike" dirty="0">
                          <a:solidFill>
                            <a:srgbClr val="1D1B10"/>
                          </a:solidFill>
                          <a:effectLst/>
                          <a:latin typeface="+mn-lt"/>
                        </a:rPr>
                        <a:t>Açıktan Atama-Özel Kalem İşlemleri</a:t>
                      </a:r>
                    </a:p>
                  </a:txBody>
                  <a:tcPr marL="108000" marR="7171" marT="7171" marB="0" anchor="ctr"/>
                </a:tc>
                <a:tc>
                  <a:txBody>
                    <a:bodyPr/>
                    <a:lstStyle/>
                    <a:p>
                      <a:pPr algn="r" fontAlgn="ctr"/>
                      <a:r>
                        <a:rPr lang="tr-TR" sz="1800" b="0" i="0" u="none" strike="noStrike" dirty="0">
                          <a:solidFill>
                            <a:srgbClr val="000000"/>
                          </a:solidFill>
                          <a:effectLst/>
                          <a:latin typeface="+mn-lt"/>
                        </a:rPr>
                        <a:t>5</a:t>
                      </a:r>
                    </a:p>
                  </a:txBody>
                  <a:tcPr marL="7171" marR="108000" marT="7171" marB="0" anchor="ctr"/>
                </a:tc>
                <a:extLst>
                  <a:ext uri="{0D108BD9-81ED-4DB2-BD59-A6C34878D82A}">
                    <a16:rowId xmlns:a16="http://schemas.microsoft.com/office/drawing/2014/main" val="1110545304"/>
                  </a:ext>
                </a:extLst>
              </a:tr>
              <a:tr h="199246">
                <a:tc>
                  <a:txBody>
                    <a:bodyPr/>
                    <a:lstStyle/>
                    <a:p>
                      <a:pPr algn="l" fontAlgn="ctr"/>
                      <a:r>
                        <a:rPr lang="tr-TR" sz="1800" b="0" i="0" u="none" strike="noStrike" dirty="0">
                          <a:solidFill>
                            <a:srgbClr val="1D1B10"/>
                          </a:solidFill>
                          <a:effectLst/>
                          <a:latin typeface="+mn-lt"/>
                        </a:rPr>
                        <a:t>İhalelerden Yasaklama</a:t>
                      </a:r>
                    </a:p>
                  </a:txBody>
                  <a:tcPr marL="108000" marR="7171" marT="7171" marB="0" anchor="ctr"/>
                </a:tc>
                <a:tc>
                  <a:txBody>
                    <a:bodyPr/>
                    <a:lstStyle/>
                    <a:p>
                      <a:pPr algn="r" fontAlgn="ctr"/>
                      <a:r>
                        <a:rPr lang="tr-TR" sz="1800" b="0" i="0" u="none" strike="noStrike" dirty="0">
                          <a:solidFill>
                            <a:srgbClr val="000000"/>
                          </a:solidFill>
                          <a:effectLst/>
                          <a:latin typeface="+mn-lt"/>
                        </a:rPr>
                        <a:t>8</a:t>
                      </a:r>
                    </a:p>
                  </a:txBody>
                  <a:tcPr marL="7171" marR="108000" marT="7171" marB="0" anchor="ctr"/>
                </a:tc>
                <a:extLst>
                  <a:ext uri="{0D108BD9-81ED-4DB2-BD59-A6C34878D82A}">
                    <a16:rowId xmlns:a16="http://schemas.microsoft.com/office/drawing/2014/main" val="1705634993"/>
                  </a:ext>
                </a:extLst>
              </a:tr>
              <a:tr h="294570">
                <a:tc>
                  <a:txBody>
                    <a:bodyPr/>
                    <a:lstStyle/>
                    <a:p>
                      <a:pPr algn="l" fontAlgn="ctr"/>
                      <a:r>
                        <a:rPr lang="tr-TR" sz="1800" b="0" i="0" u="none" strike="noStrike" dirty="0">
                          <a:solidFill>
                            <a:srgbClr val="1D1B10"/>
                          </a:solidFill>
                          <a:effectLst/>
                          <a:latin typeface="+mn-lt"/>
                        </a:rPr>
                        <a:t>Yan Ödeme (Devlet Memurlarına Ödenecek Zam ve Tazminatlar) Özlük İşleri - Personel İşleri</a:t>
                      </a:r>
                    </a:p>
                  </a:txBody>
                  <a:tcPr marL="108000" marR="7171" marT="7171" marB="0" anchor="ctr"/>
                </a:tc>
                <a:tc>
                  <a:txBody>
                    <a:bodyPr/>
                    <a:lstStyle/>
                    <a:p>
                      <a:pPr algn="r" fontAlgn="ctr"/>
                      <a:r>
                        <a:rPr lang="tr-TR" sz="1800" b="0" i="0" u="none" strike="noStrike" dirty="0">
                          <a:solidFill>
                            <a:srgbClr val="000000"/>
                          </a:solidFill>
                          <a:effectLst/>
                          <a:latin typeface="+mn-lt"/>
                        </a:rPr>
                        <a:t>218</a:t>
                      </a:r>
                    </a:p>
                  </a:txBody>
                  <a:tcPr marL="7171" marR="108000" marT="7171" marB="0" anchor="ctr"/>
                </a:tc>
                <a:extLst>
                  <a:ext uri="{0D108BD9-81ED-4DB2-BD59-A6C34878D82A}">
                    <a16:rowId xmlns:a16="http://schemas.microsoft.com/office/drawing/2014/main" val="3064886266"/>
                  </a:ext>
                </a:extLst>
              </a:tr>
              <a:tr h="309706">
                <a:tc>
                  <a:txBody>
                    <a:bodyPr/>
                    <a:lstStyle/>
                    <a:p>
                      <a:pPr algn="l" fontAlgn="ctr"/>
                      <a:r>
                        <a:rPr lang="tr-TR" sz="1800" b="0" i="0" u="none" strike="noStrike" dirty="0">
                          <a:solidFill>
                            <a:srgbClr val="1D1B10"/>
                          </a:solidFill>
                          <a:effectLst/>
                          <a:latin typeface="+mn-lt"/>
                        </a:rPr>
                        <a:t>Genelgeler (Takipli ve Dağıtımlı) - Duyurular (Bu Kapsamda Belediyeler ve  Bakanlıkla Yazışmalar)</a:t>
                      </a:r>
                    </a:p>
                  </a:txBody>
                  <a:tcPr marL="108000" marR="7171" marT="7171" marB="0" anchor="ctr"/>
                </a:tc>
                <a:tc>
                  <a:txBody>
                    <a:bodyPr/>
                    <a:lstStyle/>
                    <a:p>
                      <a:pPr algn="r" fontAlgn="ctr"/>
                      <a:r>
                        <a:rPr lang="tr-TR" sz="1800" b="0" i="0" u="none" strike="noStrike" dirty="0">
                          <a:solidFill>
                            <a:srgbClr val="000000"/>
                          </a:solidFill>
                          <a:effectLst/>
                          <a:latin typeface="+mn-lt"/>
                        </a:rPr>
                        <a:t>298</a:t>
                      </a:r>
                    </a:p>
                  </a:txBody>
                  <a:tcPr marL="7171" marR="108000" marT="7171" marB="0" anchor="ctr"/>
                </a:tc>
                <a:extLst>
                  <a:ext uri="{0D108BD9-81ED-4DB2-BD59-A6C34878D82A}">
                    <a16:rowId xmlns:a16="http://schemas.microsoft.com/office/drawing/2014/main" val="431275737"/>
                  </a:ext>
                </a:extLst>
              </a:tr>
              <a:tr h="289927">
                <a:tc>
                  <a:txBody>
                    <a:bodyPr/>
                    <a:lstStyle/>
                    <a:p>
                      <a:pPr algn="l" fontAlgn="ctr"/>
                      <a:r>
                        <a:rPr lang="tr-TR" sz="1800" b="0" i="0" u="none" strike="noStrike" dirty="0">
                          <a:solidFill>
                            <a:srgbClr val="1D1B10"/>
                          </a:solidFill>
                          <a:effectLst/>
                          <a:latin typeface="+mn-lt"/>
                        </a:rPr>
                        <a:t>Mera Vasfı Değişiklikleri</a:t>
                      </a:r>
                    </a:p>
                  </a:txBody>
                  <a:tcPr marL="108000" marR="7171" marT="7171" marB="0" anchor="ctr"/>
                </a:tc>
                <a:tc>
                  <a:txBody>
                    <a:bodyPr/>
                    <a:lstStyle/>
                    <a:p>
                      <a:pPr algn="r" fontAlgn="ctr"/>
                      <a:r>
                        <a:rPr lang="tr-TR" sz="1800" b="0" i="0" u="none" strike="noStrike" dirty="0">
                          <a:solidFill>
                            <a:srgbClr val="000000"/>
                          </a:solidFill>
                          <a:effectLst/>
                          <a:latin typeface="+mn-lt"/>
                        </a:rPr>
                        <a:t>15</a:t>
                      </a:r>
                    </a:p>
                  </a:txBody>
                  <a:tcPr marL="7171" marR="108000" marT="7171" marB="0" anchor="ctr"/>
                </a:tc>
                <a:extLst>
                  <a:ext uri="{0D108BD9-81ED-4DB2-BD59-A6C34878D82A}">
                    <a16:rowId xmlns:a16="http://schemas.microsoft.com/office/drawing/2014/main" val="312596967"/>
                  </a:ext>
                </a:extLst>
              </a:tr>
              <a:tr h="379703">
                <a:tc>
                  <a:txBody>
                    <a:bodyPr/>
                    <a:lstStyle/>
                    <a:p>
                      <a:pPr algn="l" fontAlgn="ctr"/>
                      <a:r>
                        <a:rPr lang="tr-TR" sz="1800" b="0" i="0" u="none" strike="noStrike" dirty="0">
                          <a:solidFill>
                            <a:srgbClr val="1D1B10"/>
                          </a:solidFill>
                          <a:effectLst/>
                          <a:latin typeface="+mn-lt"/>
                        </a:rPr>
                        <a:t>Sözleşmeli Personel İşleri</a:t>
                      </a:r>
                    </a:p>
                  </a:txBody>
                  <a:tcPr marL="108000" marR="7171" marT="7171" marB="0" anchor="ctr"/>
                </a:tc>
                <a:tc>
                  <a:txBody>
                    <a:bodyPr/>
                    <a:lstStyle/>
                    <a:p>
                      <a:pPr algn="r" fontAlgn="ctr"/>
                      <a:r>
                        <a:rPr lang="tr-TR" sz="1800" b="0" i="0" u="none" strike="noStrike" dirty="0">
                          <a:solidFill>
                            <a:srgbClr val="000000"/>
                          </a:solidFill>
                          <a:effectLst/>
                          <a:latin typeface="+mn-lt"/>
                        </a:rPr>
                        <a:t>76</a:t>
                      </a:r>
                    </a:p>
                  </a:txBody>
                  <a:tcPr marL="7171" marR="108000" marT="7171" marB="0" anchor="ctr"/>
                </a:tc>
                <a:extLst>
                  <a:ext uri="{0D108BD9-81ED-4DB2-BD59-A6C34878D82A}">
                    <a16:rowId xmlns:a16="http://schemas.microsoft.com/office/drawing/2014/main" val="4039850739"/>
                  </a:ext>
                </a:extLst>
              </a:tr>
              <a:tr h="414551">
                <a:tc>
                  <a:txBody>
                    <a:bodyPr/>
                    <a:lstStyle/>
                    <a:p>
                      <a:pPr algn="l" fontAlgn="ctr"/>
                      <a:r>
                        <a:rPr lang="tr-TR" sz="1800" b="0" i="0" u="none" strike="noStrike" dirty="0">
                          <a:solidFill>
                            <a:srgbClr val="1D1B10"/>
                          </a:solidFill>
                          <a:effectLst/>
                          <a:latin typeface="+mn-lt"/>
                        </a:rPr>
                        <a:t>Şikayet-Dilekçe</a:t>
                      </a:r>
                    </a:p>
                  </a:txBody>
                  <a:tcPr marL="108000" marR="7171" marT="7171" marB="0" anchor="ctr"/>
                </a:tc>
                <a:tc>
                  <a:txBody>
                    <a:bodyPr/>
                    <a:lstStyle/>
                    <a:p>
                      <a:pPr algn="r" fontAlgn="ctr"/>
                      <a:r>
                        <a:rPr lang="tr-TR" sz="1800" b="0" i="0" u="none" strike="noStrike" dirty="0">
                          <a:solidFill>
                            <a:srgbClr val="000000"/>
                          </a:solidFill>
                          <a:effectLst/>
                          <a:latin typeface="+mn-lt"/>
                        </a:rPr>
                        <a:t>54</a:t>
                      </a:r>
                    </a:p>
                  </a:txBody>
                  <a:tcPr marL="7171" marR="108000" marT="7171" marB="0" anchor="ctr"/>
                </a:tc>
                <a:extLst>
                  <a:ext uri="{0D108BD9-81ED-4DB2-BD59-A6C34878D82A}">
                    <a16:rowId xmlns:a16="http://schemas.microsoft.com/office/drawing/2014/main" val="2746739907"/>
                  </a:ext>
                </a:extLst>
              </a:tr>
              <a:tr h="270146">
                <a:tc>
                  <a:txBody>
                    <a:bodyPr/>
                    <a:lstStyle/>
                    <a:p>
                      <a:pPr algn="l" fontAlgn="ctr"/>
                      <a:r>
                        <a:rPr lang="tr-TR" sz="1800" b="0" i="0" u="none" strike="noStrike" dirty="0">
                          <a:solidFill>
                            <a:srgbClr val="1D1B10"/>
                          </a:solidFill>
                          <a:effectLst/>
                          <a:latin typeface="+mn-lt"/>
                        </a:rPr>
                        <a:t>Yurt Dışına Çıkış İzni + Ortak Hizmet Projesi İzni</a:t>
                      </a:r>
                    </a:p>
                  </a:txBody>
                  <a:tcPr marL="108000" marR="7171" marT="7171" marB="0" anchor="ctr"/>
                </a:tc>
                <a:tc>
                  <a:txBody>
                    <a:bodyPr/>
                    <a:lstStyle/>
                    <a:p>
                      <a:pPr algn="r" fontAlgn="ctr"/>
                      <a:r>
                        <a:rPr lang="tr-TR" sz="1800" b="0" i="0" u="none" strike="noStrike" dirty="0">
                          <a:solidFill>
                            <a:srgbClr val="000000"/>
                          </a:solidFill>
                          <a:effectLst/>
                          <a:latin typeface="+mn-lt"/>
                        </a:rPr>
                        <a:t>13</a:t>
                      </a:r>
                    </a:p>
                  </a:txBody>
                  <a:tcPr marL="7171" marR="108000" marT="7171" marB="0" anchor="ctr"/>
                </a:tc>
                <a:extLst>
                  <a:ext uri="{0D108BD9-81ED-4DB2-BD59-A6C34878D82A}">
                    <a16:rowId xmlns:a16="http://schemas.microsoft.com/office/drawing/2014/main" val="3387904288"/>
                  </a:ext>
                </a:extLst>
              </a:tr>
              <a:tr h="220399">
                <a:tc>
                  <a:txBody>
                    <a:bodyPr/>
                    <a:lstStyle/>
                    <a:p>
                      <a:pPr algn="l" fontAlgn="ctr"/>
                      <a:r>
                        <a:rPr lang="tr-TR" sz="1800" b="0" i="0" u="none" strike="noStrike" dirty="0">
                          <a:solidFill>
                            <a:srgbClr val="1D1B10"/>
                          </a:solidFill>
                          <a:effectLst/>
                          <a:latin typeface="+mn-lt"/>
                        </a:rPr>
                        <a:t>Diğer </a:t>
                      </a:r>
                    </a:p>
                  </a:txBody>
                  <a:tcPr marL="108000" marR="7171" marT="7171" marB="0" anchor="ctr"/>
                </a:tc>
                <a:tc>
                  <a:txBody>
                    <a:bodyPr/>
                    <a:lstStyle/>
                    <a:p>
                      <a:pPr algn="r" fontAlgn="ctr"/>
                      <a:r>
                        <a:rPr lang="tr-TR" sz="1800" b="0" i="0" u="none" strike="noStrike" dirty="0">
                          <a:solidFill>
                            <a:srgbClr val="000000"/>
                          </a:solidFill>
                          <a:effectLst/>
                          <a:latin typeface="+mn-lt"/>
                        </a:rPr>
                        <a:t>220</a:t>
                      </a:r>
                    </a:p>
                  </a:txBody>
                  <a:tcPr marL="7171" marR="108000" marT="7171" marB="0" anchor="ctr"/>
                </a:tc>
                <a:extLst>
                  <a:ext uri="{0D108BD9-81ED-4DB2-BD59-A6C34878D82A}">
                    <a16:rowId xmlns:a16="http://schemas.microsoft.com/office/drawing/2014/main" val="1153808262"/>
                  </a:ext>
                </a:extLst>
              </a:tr>
              <a:tr h="417012">
                <a:tc>
                  <a:txBody>
                    <a:bodyPr/>
                    <a:lstStyle/>
                    <a:p>
                      <a:pPr algn="l" fontAlgn="ctr"/>
                      <a:r>
                        <a:rPr lang="tr-TR" sz="1800" b="1" i="0" u="none" strike="noStrike" dirty="0">
                          <a:solidFill>
                            <a:srgbClr val="000000"/>
                          </a:solidFill>
                          <a:effectLst/>
                          <a:latin typeface="+mn-lt"/>
                        </a:rPr>
                        <a:t>TOPLAM</a:t>
                      </a:r>
                    </a:p>
                  </a:txBody>
                  <a:tcPr marL="108000" marR="7171" marT="7171" marB="0" anchor="ctr"/>
                </a:tc>
                <a:tc>
                  <a:txBody>
                    <a:bodyPr/>
                    <a:lstStyle/>
                    <a:p>
                      <a:pPr algn="r" fontAlgn="ctr"/>
                      <a:r>
                        <a:rPr lang="tr-TR" sz="1800" b="1" i="0" u="none" strike="noStrike" dirty="0">
                          <a:solidFill>
                            <a:srgbClr val="000000"/>
                          </a:solidFill>
                          <a:effectLst/>
                          <a:latin typeface="+mn-lt"/>
                        </a:rPr>
                        <a:t>929</a:t>
                      </a:r>
                    </a:p>
                  </a:txBody>
                  <a:tcPr marL="7171" marR="108000" marT="7171" marB="0" anchor="ctr"/>
                </a:tc>
                <a:extLst>
                  <a:ext uri="{0D108BD9-81ED-4DB2-BD59-A6C34878D82A}">
                    <a16:rowId xmlns:a16="http://schemas.microsoft.com/office/drawing/2014/main" val="3517744172"/>
                  </a:ext>
                </a:extLst>
              </a:tr>
            </a:tbl>
          </a:graphicData>
        </a:graphic>
      </p:graphicFrame>
    </p:spTree>
    <p:extLst>
      <p:ext uri="{BB962C8B-B14F-4D97-AF65-F5344CB8AC3E}">
        <p14:creationId xmlns:p14="http://schemas.microsoft.com/office/powerpoint/2010/main" val="2410601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907704" y="362544"/>
            <a:ext cx="5760640" cy="954107"/>
          </a:xfrm>
          <a:prstGeom prst="rect">
            <a:avLst/>
          </a:prstGeom>
          <a:noFill/>
        </p:spPr>
        <p:txBody>
          <a:bodyPr wrap="square" rtlCol="0">
            <a:spAutoFit/>
          </a:bodyPr>
          <a:lstStyle/>
          <a:p>
            <a:pPr algn="ctr"/>
            <a:r>
              <a:rPr lang="tr-TR" sz="2800" b="1" dirty="0">
                <a:solidFill>
                  <a:schemeClr val="bg1"/>
                </a:solidFill>
                <a:effectLst>
                  <a:outerShdw blurRad="38100" dist="38100" dir="2700000" algn="tl">
                    <a:srgbClr val="000000">
                      <a:alpha val="43137"/>
                    </a:srgbClr>
                  </a:outerShdw>
                </a:effectLst>
              </a:rPr>
              <a:t>AFET KOORDİNASYON VE İSKAN </a:t>
            </a:r>
          </a:p>
          <a:p>
            <a:pPr algn="ctr"/>
            <a:r>
              <a:rPr lang="tr-TR" sz="2800" b="1" dirty="0" smtClean="0">
                <a:solidFill>
                  <a:schemeClr val="bg1"/>
                </a:solidFill>
                <a:effectLst>
                  <a:outerShdw blurRad="38100" dist="38100" dir="2700000" algn="tl">
                    <a:srgbClr val="000000">
                      <a:alpha val="43137"/>
                    </a:srgbClr>
                  </a:outerShdw>
                </a:effectLst>
              </a:rPr>
              <a:t>ÇALIŞMALARI</a:t>
            </a:r>
            <a:endParaRPr lang="tr-TR" sz="2800" b="1" dirty="0">
              <a:solidFill>
                <a:schemeClr val="bg1"/>
              </a:solidFill>
              <a:effectLst>
                <a:outerShdw blurRad="38100" dist="38100" dir="2700000" algn="tl">
                  <a:srgbClr val="000000">
                    <a:alpha val="43137"/>
                  </a:srgbClr>
                </a:outerShdw>
              </a:effectLst>
            </a:endParaRPr>
          </a:p>
        </p:txBody>
      </p:sp>
      <p:sp>
        <p:nvSpPr>
          <p:cNvPr id="6" name="Dikdörtgen 5"/>
          <p:cNvSpPr/>
          <p:nvPr/>
        </p:nvSpPr>
        <p:spPr>
          <a:xfrm>
            <a:off x="251520" y="2276872"/>
            <a:ext cx="8640960" cy="4616648"/>
          </a:xfrm>
          <a:prstGeom prst="rect">
            <a:avLst/>
          </a:prstGeom>
        </p:spPr>
        <p:txBody>
          <a:bodyPr wrap="square">
            <a:spAutoFit/>
          </a:bodyPr>
          <a:lstStyle/>
          <a:p>
            <a:pPr marL="342900" indent="-342900" algn="just">
              <a:buClr>
                <a:srgbClr val="C00000"/>
              </a:buClr>
              <a:buFont typeface="Arial" panose="020B0604020202020204" pitchFamily="34" charset="0"/>
              <a:buChar char="•"/>
            </a:pPr>
            <a:r>
              <a:rPr lang="tr-TR" sz="1400" dirty="0">
                <a:solidFill>
                  <a:srgbClr val="333333"/>
                </a:solidFill>
                <a:cs typeface="Times New Roman" panose="02020603050405020304" pitchFamily="18" charset="0"/>
              </a:rPr>
              <a:t>A</a:t>
            </a:r>
            <a:r>
              <a:rPr lang="tr-TR" sz="1400" dirty="0" smtClean="0">
                <a:solidFill>
                  <a:srgbClr val="333333"/>
                </a:solidFill>
                <a:cs typeface="Times New Roman" panose="02020603050405020304" pitchFamily="18" charset="0"/>
              </a:rPr>
              <a:t>fet </a:t>
            </a:r>
            <a:r>
              <a:rPr lang="tr-TR" sz="1400" dirty="0">
                <a:solidFill>
                  <a:srgbClr val="333333"/>
                </a:solidFill>
                <a:cs typeface="Times New Roman" panose="02020603050405020304" pitchFamily="18" charset="0"/>
              </a:rPr>
              <a:t>öncesi, afet anı ve afet sonrası “Hasar </a:t>
            </a:r>
            <a:r>
              <a:rPr lang="tr-TR" sz="1400" dirty="0" err="1">
                <a:solidFill>
                  <a:srgbClr val="333333"/>
                </a:solidFill>
                <a:cs typeface="Times New Roman" panose="02020603050405020304" pitchFamily="18" charset="0"/>
              </a:rPr>
              <a:t>Tespiti”ne</a:t>
            </a:r>
            <a:r>
              <a:rPr lang="tr-TR" sz="1400" dirty="0">
                <a:solidFill>
                  <a:srgbClr val="333333"/>
                </a:solidFill>
                <a:cs typeface="Times New Roman" panose="02020603050405020304" pitchFamily="18" charset="0"/>
              </a:rPr>
              <a:t> ilişkin olarak; AFAD </a:t>
            </a:r>
            <a:r>
              <a:rPr lang="tr-TR" sz="1400" dirty="0" smtClean="0">
                <a:solidFill>
                  <a:srgbClr val="333333"/>
                </a:solidFill>
                <a:cs typeface="Times New Roman" panose="02020603050405020304" pitchFamily="18" charset="0"/>
              </a:rPr>
              <a:t>Başkanlığı, Bakanlığımız ve </a:t>
            </a:r>
            <a:r>
              <a:rPr lang="tr-TR" sz="1400" dirty="0">
                <a:solidFill>
                  <a:srgbClr val="333333"/>
                </a:solidFill>
                <a:cs typeface="Times New Roman" panose="02020603050405020304" pitchFamily="18" charset="0"/>
              </a:rPr>
              <a:t>resmi ve/veya özel ilgili kurum ve kuruluşlar ile </a:t>
            </a:r>
            <a:r>
              <a:rPr lang="tr-TR" sz="1400" dirty="0" smtClean="0">
                <a:solidFill>
                  <a:srgbClr val="333333"/>
                </a:solidFill>
                <a:cs typeface="Times New Roman" panose="02020603050405020304" pitchFamily="18" charset="0"/>
              </a:rPr>
              <a:t>koordinasyonu </a:t>
            </a:r>
            <a:r>
              <a:rPr lang="tr-TR" sz="1400" dirty="0">
                <a:solidFill>
                  <a:srgbClr val="333333"/>
                </a:solidFill>
                <a:cs typeface="Times New Roman" panose="02020603050405020304" pitchFamily="18" charset="0"/>
              </a:rPr>
              <a:t>sağlamak, hasar </a:t>
            </a:r>
            <a:r>
              <a:rPr lang="tr-TR" sz="1400" dirty="0" smtClean="0">
                <a:solidFill>
                  <a:srgbClr val="333333"/>
                </a:solidFill>
                <a:cs typeface="Times New Roman" panose="02020603050405020304" pitchFamily="18" charset="0"/>
              </a:rPr>
              <a:t>tespit çalışmalarını yürütmek,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AFAD </a:t>
            </a:r>
            <a:r>
              <a:rPr lang="tr-TR" sz="1400" dirty="0">
                <a:solidFill>
                  <a:srgbClr val="333333"/>
                </a:solidFill>
                <a:cs typeface="Times New Roman" panose="02020603050405020304" pitchFamily="18" charset="0"/>
              </a:rPr>
              <a:t>talebi doğrultusunda </a:t>
            </a:r>
            <a:r>
              <a:rPr lang="tr-TR" sz="1400" dirty="0" smtClean="0">
                <a:solidFill>
                  <a:srgbClr val="333333"/>
                </a:solidFill>
                <a:cs typeface="Times New Roman" panose="02020603050405020304" pitchFamily="18" charset="0"/>
              </a:rPr>
              <a:t>«Hasar </a:t>
            </a:r>
            <a:r>
              <a:rPr lang="tr-TR" sz="1400" dirty="0">
                <a:solidFill>
                  <a:srgbClr val="333333"/>
                </a:solidFill>
                <a:cs typeface="Times New Roman" panose="02020603050405020304" pitchFamily="18" charset="0"/>
              </a:rPr>
              <a:t>Tespit </a:t>
            </a:r>
            <a:r>
              <a:rPr lang="tr-TR" sz="1400" dirty="0" smtClean="0">
                <a:solidFill>
                  <a:srgbClr val="333333"/>
                </a:solidFill>
                <a:cs typeface="Times New Roman" panose="02020603050405020304" pitchFamily="18" charset="0"/>
              </a:rPr>
              <a:t>Çalışma </a:t>
            </a:r>
            <a:r>
              <a:rPr lang="tr-TR" sz="1400" dirty="0">
                <a:solidFill>
                  <a:srgbClr val="333333"/>
                </a:solidFill>
                <a:cs typeface="Times New Roman" panose="02020603050405020304" pitchFamily="18" charset="0"/>
              </a:rPr>
              <a:t>Grubu </a:t>
            </a:r>
            <a:r>
              <a:rPr lang="tr-TR" sz="1400" dirty="0" smtClean="0">
                <a:solidFill>
                  <a:srgbClr val="333333"/>
                </a:solidFill>
                <a:cs typeface="Times New Roman" panose="02020603050405020304" pitchFamily="18" charset="0"/>
              </a:rPr>
              <a:t>Planı» ve «Enkaz Kaldırma Çalışma Grubu Planı» </a:t>
            </a:r>
            <a:r>
              <a:rPr lang="tr-TR" sz="1400" dirty="0" err="1" smtClean="0">
                <a:solidFill>
                  <a:srgbClr val="333333"/>
                </a:solidFill>
                <a:cs typeface="Times New Roman" panose="02020603050405020304" pitchFamily="18" charset="0"/>
              </a:rPr>
              <a:t>nın</a:t>
            </a:r>
            <a:r>
              <a:rPr lang="tr-TR" sz="1400" dirty="0" smtClean="0">
                <a:solidFill>
                  <a:srgbClr val="333333"/>
                </a:solidFill>
                <a:cs typeface="Times New Roman" panose="02020603050405020304" pitchFamily="18" charset="0"/>
              </a:rPr>
              <a:t> güncellenmesinde katkıda bulunmak,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Hasar </a:t>
            </a:r>
            <a:r>
              <a:rPr lang="tr-TR" sz="1400" dirty="0">
                <a:solidFill>
                  <a:srgbClr val="333333"/>
                </a:solidFill>
                <a:cs typeface="Times New Roman" panose="02020603050405020304" pitchFamily="18" charset="0"/>
              </a:rPr>
              <a:t>tespitinde bulunacak olan personellere ilişkin </a:t>
            </a:r>
            <a:r>
              <a:rPr lang="tr-TR" sz="1400" dirty="0" smtClean="0">
                <a:solidFill>
                  <a:srgbClr val="333333"/>
                </a:solidFill>
                <a:cs typeface="Times New Roman" panose="02020603050405020304" pitchFamily="18" charset="0"/>
              </a:rPr>
              <a:t>“İl Düzeyinde Envanterin</a:t>
            </a:r>
            <a:r>
              <a:rPr lang="tr-TR" sz="1400" dirty="0">
                <a:solidFill>
                  <a:srgbClr val="333333"/>
                </a:solidFill>
                <a:cs typeface="Times New Roman" panose="02020603050405020304" pitchFamily="18" charset="0"/>
              </a:rPr>
              <a:t>” hazırlanmasına ve güncel </a:t>
            </a:r>
            <a:r>
              <a:rPr lang="tr-TR" sz="1400" dirty="0" smtClean="0">
                <a:solidFill>
                  <a:srgbClr val="333333"/>
                </a:solidFill>
                <a:cs typeface="Times New Roman" panose="02020603050405020304" pitchFamily="18" charset="0"/>
              </a:rPr>
              <a:t>    tutulmasına </a:t>
            </a:r>
            <a:r>
              <a:rPr lang="tr-TR" sz="1400" dirty="0">
                <a:solidFill>
                  <a:srgbClr val="333333"/>
                </a:solidFill>
                <a:cs typeface="Times New Roman" panose="02020603050405020304" pitchFamily="18" charset="0"/>
              </a:rPr>
              <a:t>yönelik olarak ilgili kurumlarla birlikte çalışmalarda bulunmak</a:t>
            </a:r>
            <a:r>
              <a:rPr lang="tr-TR" sz="1400" dirty="0" smtClean="0">
                <a:solidFill>
                  <a:srgbClr val="333333"/>
                </a:solidFill>
                <a:cs typeface="Times New Roman" panose="02020603050405020304" pitchFamily="18" charset="0"/>
              </a:rPr>
              <a:t>,</a:t>
            </a:r>
            <a:r>
              <a:rPr lang="tr-TR" sz="1400" dirty="0">
                <a:solidFill>
                  <a:srgbClr val="333333"/>
                </a:solidFill>
                <a:cs typeface="Times New Roman" panose="02020603050405020304" pitchFamily="18" charset="0"/>
              </a:rPr>
              <a:t> </a:t>
            </a:r>
            <a:endParaRPr lang="tr-TR" sz="1400" dirty="0" smtClean="0">
              <a:solidFill>
                <a:srgbClr val="333333"/>
              </a:solidFill>
              <a:cs typeface="Times New Roman" panose="02020603050405020304" pitchFamily="18" charset="0"/>
            </a:endParaRP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Diğer </a:t>
            </a:r>
            <a:r>
              <a:rPr lang="tr-TR" sz="1400" dirty="0">
                <a:solidFill>
                  <a:srgbClr val="333333"/>
                </a:solidFill>
                <a:cs typeface="Times New Roman" panose="02020603050405020304" pitchFamily="18" charset="0"/>
              </a:rPr>
              <a:t>İllerde </a:t>
            </a:r>
            <a:r>
              <a:rPr lang="tr-TR" sz="1400" dirty="0" smtClean="0">
                <a:solidFill>
                  <a:srgbClr val="333333"/>
                </a:solidFill>
                <a:cs typeface="Times New Roman" panose="02020603050405020304" pitchFamily="18" charset="0"/>
              </a:rPr>
              <a:t>gerçekleşen Devlet </a:t>
            </a:r>
            <a:r>
              <a:rPr lang="tr-TR" sz="1400" dirty="0">
                <a:solidFill>
                  <a:srgbClr val="333333"/>
                </a:solidFill>
                <a:cs typeface="Times New Roman" panose="02020603050405020304" pitchFamily="18" charset="0"/>
              </a:rPr>
              <a:t>eliyle iskân çalışmaları kapsamında, yerleri kamulaştırılan ailelerin, göçmenlerin ve göçebelerin iskânlarının sağlanması ile ilgili her türlü etüt ve hak sahipliği çalışmalarını yapmak veya </a:t>
            </a:r>
            <a:r>
              <a:rPr lang="tr-TR" sz="1400" dirty="0" smtClean="0">
                <a:solidFill>
                  <a:srgbClr val="333333"/>
                </a:solidFill>
                <a:cs typeface="Times New Roman" panose="02020603050405020304" pitchFamily="18" charset="0"/>
              </a:rPr>
              <a:t>yaptırmak,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Fiziksel </a:t>
            </a:r>
            <a:r>
              <a:rPr lang="tr-TR" sz="1400" dirty="0">
                <a:solidFill>
                  <a:srgbClr val="333333"/>
                </a:solidFill>
                <a:cs typeface="Times New Roman" panose="02020603050405020304" pitchFamily="18" charset="0"/>
              </a:rPr>
              <a:t>yerleşim çalışmaları kapsamında, köy nakli, köy toplulaştırması, köy gelişme alanı ve afet nedeniyle parçalanmış köylerin birleştirilmesi uygulamalarına ilişkin her türlü etüt ve hak sahipliği çalışmalarını yapmak veya </a:t>
            </a:r>
            <a:r>
              <a:rPr lang="tr-TR" sz="1400" dirty="0" smtClean="0">
                <a:solidFill>
                  <a:srgbClr val="333333"/>
                </a:solidFill>
                <a:cs typeface="Times New Roman" panose="02020603050405020304" pitchFamily="18" charset="0"/>
              </a:rPr>
              <a:t>yaptırmak,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İskân </a:t>
            </a:r>
            <a:r>
              <a:rPr lang="tr-TR" sz="1400" dirty="0">
                <a:solidFill>
                  <a:srgbClr val="333333"/>
                </a:solidFill>
                <a:cs typeface="Times New Roman" panose="02020603050405020304" pitchFamily="18" charset="0"/>
              </a:rPr>
              <a:t>Kanunu uyarınca kullanılacak olan yerleşim yerlerinin, arsaların, arazilerin ve konutların tahsisi, kamulaştırılması ve satın alma iş ve işlemlerini yürütmek, yeni yerleşim yerine ilişkin etüt çalışmalarını </a:t>
            </a:r>
            <a:r>
              <a:rPr lang="tr-TR" sz="1400" dirty="0" smtClean="0">
                <a:solidFill>
                  <a:srgbClr val="333333"/>
                </a:solidFill>
                <a:cs typeface="Times New Roman" panose="02020603050405020304" pitchFamily="18" charset="0"/>
              </a:rPr>
              <a:t>yürütmek,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İskân </a:t>
            </a:r>
            <a:r>
              <a:rPr lang="tr-TR" sz="1400" dirty="0">
                <a:solidFill>
                  <a:srgbClr val="333333"/>
                </a:solidFill>
                <a:cs typeface="Times New Roman" panose="02020603050405020304" pitchFamily="18" charset="0"/>
              </a:rPr>
              <a:t>mevzuatı çerçevesinde borçlandırma, kredilendirme iş ve işlemleri ile bunlara ilişkin geri ödemelerin izlemesini </a:t>
            </a:r>
            <a:r>
              <a:rPr lang="tr-TR" sz="1400" dirty="0" smtClean="0">
                <a:solidFill>
                  <a:srgbClr val="333333"/>
                </a:solidFill>
                <a:cs typeface="Times New Roman" panose="02020603050405020304" pitchFamily="18" charset="0"/>
              </a:rPr>
              <a:t>yapmak,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Diğer </a:t>
            </a:r>
            <a:r>
              <a:rPr lang="tr-TR" sz="1400" dirty="0">
                <a:solidFill>
                  <a:srgbClr val="333333"/>
                </a:solidFill>
                <a:cs typeface="Times New Roman" panose="02020603050405020304" pitchFamily="18" charset="0"/>
              </a:rPr>
              <a:t>kamu kurum ve kuruluşları ile koordineli olarak iskân hizmetlerinin etkin olarak yürütülmesine ilişkin plân ve projeler </a:t>
            </a:r>
            <a:r>
              <a:rPr lang="tr-TR" sz="1400" dirty="0" smtClean="0">
                <a:solidFill>
                  <a:srgbClr val="333333"/>
                </a:solidFill>
                <a:cs typeface="Times New Roman" panose="02020603050405020304" pitchFamily="18" charset="0"/>
              </a:rPr>
              <a:t>geliştirmek,</a:t>
            </a:r>
          </a:p>
          <a:p>
            <a:pPr marL="342900" indent="-342900" algn="just">
              <a:buClr>
                <a:srgbClr val="C00000"/>
              </a:buClr>
              <a:buFont typeface="Arial" panose="020B0604020202020204" pitchFamily="34" charset="0"/>
              <a:buChar char="•"/>
            </a:pPr>
            <a:r>
              <a:rPr lang="tr-TR" sz="1400" dirty="0" smtClean="0">
                <a:solidFill>
                  <a:srgbClr val="333333"/>
                </a:solidFill>
                <a:cs typeface="Times New Roman" panose="02020603050405020304" pitchFamily="18" charset="0"/>
              </a:rPr>
              <a:t>İskân </a:t>
            </a:r>
            <a:r>
              <a:rPr lang="tr-TR" sz="1400" dirty="0">
                <a:solidFill>
                  <a:srgbClr val="333333"/>
                </a:solidFill>
                <a:cs typeface="Times New Roman" panose="02020603050405020304" pitchFamily="18" charset="0"/>
              </a:rPr>
              <a:t>mevzuatı ile öngörülen diğer hizmetleri </a:t>
            </a:r>
            <a:r>
              <a:rPr lang="tr-TR" sz="1400" dirty="0" smtClean="0">
                <a:solidFill>
                  <a:srgbClr val="333333"/>
                </a:solidFill>
                <a:cs typeface="Times New Roman" panose="02020603050405020304" pitchFamily="18" charset="0"/>
              </a:rPr>
              <a:t>yürütmek, afet </a:t>
            </a:r>
            <a:r>
              <a:rPr lang="tr-TR" sz="1400" dirty="0">
                <a:solidFill>
                  <a:srgbClr val="333333"/>
                </a:solidFill>
                <a:cs typeface="Times New Roman" panose="02020603050405020304" pitchFamily="18" charset="0"/>
              </a:rPr>
              <a:t>olaylarında Bakanlığımız talebi üzerine hasar tespit çalışmalarına katılmak</a:t>
            </a:r>
          </a:p>
          <a:p>
            <a:pPr algn="just"/>
            <a:endParaRPr lang="tr-TR" sz="1400" dirty="0" smtClean="0">
              <a:solidFill>
                <a:srgbClr val="333333"/>
              </a:solidFill>
              <a:cs typeface="Times New Roman" panose="02020603050405020304" pitchFamily="18" charset="0"/>
            </a:endParaRPr>
          </a:p>
        </p:txBody>
      </p:sp>
      <p:sp>
        <p:nvSpPr>
          <p:cNvPr id="7" name="Altıgen 6">
            <a:extLst>
              <a:ext uri="{FF2B5EF4-FFF2-40B4-BE49-F238E27FC236}">
                <a16:creationId xmlns:a16="http://schemas.microsoft.com/office/drawing/2014/main" id="{1DCA3847-46A2-4607-B283-8887E03B6F7E}"/>
              </a:ext>
            </a:extLst>
          </p:cNvPr>
          <p:cNvSpPr/>
          <p:nvPr/>
        </p:nvSpPr>
        <p:spPr>
          <a:xfrm>
            <a:off x="-396552" y="1384474"/>
            <a:ext cx="2638788" cy="854300"/>
          </a:xfrm>
          <a:prstGeom prst="hexagon">
            <a:avLst/>
          </a:prstGeom>
          <a:solidFill>
            <a:srgbClr val="C71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GÖREVLERİMİZ</a:t>
            </a:r>
          </a:p>
        </p:txBody>
      </p:sp>
      <p:sp>
        <p:nvSpPr>
          <p:cNvPr id="4" name="Dikdörtgen 3"/>
          <p:cNvSpPr/>
          <p:nvPr/>
        </p:nvSpPr>
        <p:spPr>
          <a:xfrm>
            <a:off x="2034480" y="1316651"/>
            <a:ext cx="6858000" cy="954107"/>
          </a:xfrm>
          <a:prstGeom prst="rect">
            <a:avLst/>
          </a:prstGeom>
        </p:spPr>
        <p:txBody>
          <a:bodyPr wrap="square">
            <a:spAutoFit/>
          </a:bodyPr>
          <a:lstStyle/>
          <a:p>
            <a:pPr marL="342900" indent="-342900" algn="just">
              <a:buClr>
                <a:srgbClr val="C00000"/>
              </a:buClr>
              <a:buFont typeface="Arial" panose="020B0604020202020204" pitchFamily="34" charset="0"/>
              <a:buChar char="•"/>
            </a:pPr>
            <a:r>
              <a:rPr lang="tr-TR" sz="1400" dirty="0">
                <a:cs typeface="Times New Roman" panose="02020603050405020304" pitchFamily="18" charset="0"/>
              </a:rPr>
              <a:t>TAMP (Türkiye Afet Müdahale Planı) çalışma gruplarından, Enkaz Kaldırma Çalışma Grubu ve Hasar Tespit Çalışma Grubu kapsamında </a:t>
            </a:r>
            <a:r>
              <a:rPr lang="tr-TR" sz="1400" dirty="0">
                <a:solidFill>
                  <a:srgbClr val="333333"/>
                </a:solidFill>
                <a:cs typeface="Times New Roman" panose="02020603050405020304" pitchFamily="18" charset="0"/>
              </a:rPr>
              <a:t>İl Müdürlüğümüze  tanımlanan “Hasar Tespiti”, “Enkaz Kaldırma” çalışmalarına ilişkin olarak İlimiz kapsamında iş ve işlemleri yürütmek,</a:t>
            </a:r>
          </a:p>
        </p:txBody>
      </p:sp>
    </p:spTree>
    <p:extLst>
      <p:ext uri="{BB962C8B-B14F-4D97-AF65-F5344CB8AC3E}">
        <p14:creationId xmlns:p14="http://schemas.microsoft.com/office/powerpoint/2010/main" val="4123423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907704" y="362544"/>
            <a:ext cx="5760640" cy="954107"/>
          </a:xfrm>
          <a:prstGeom prst="rect">
            <a:avLst/>
          </a:prstGeom>
          <a:noFill/>
        </p:spPr>
        <p:txBody>
          <a:bodyPr wrap="square" rtlCol="0">
            <a:spAutoFit/>
          </a:bodyPr>
          <a:lstStyle/>
          <a:p>
            <a:pPr algn="ctr"/>
            <a:r>
              <a:rPr lang="tr-TR" sz="2800" b="1" dirty="0">
                <a:solidFill>
                  <a:schemeClr val="bg1"/>
                </a:solidFill>
                <a:effectLst>
                  <a:outerShdw blurRad="38100" dist="38100" dir="2700000" algn="tl">
                    <a:srgbClr val="000000">
                      <a:alpha val="43137"/>
                    </a:srgbClr>
                  </a:outerShdw>
                </a:effectLst>
              </a:rPr>
              <a:t>AFET KOORDİNASYON VE İSKAN </a:t>
            </a:r>
          </a:p>
          <a:p>
            <a:pPr algn="ctr"/>
            <a:r>
              <a:rPr lang="tr-TR" sz="2800" b="1" dirty="0" smtClean="0">
                <a:solidFill>
                  <a:schemeClr val="bg1"/>
                </a:solidFill>
                <a:effectLst>
                  <a:outerShdw blurRad="38100" dist="38100" dir="2700000" algn="tl">
                    <a:srgbClr val="000000">
                      <a:alpha val="43137"/>
                    </a:srgbClr>
                  </a:outerShdw>
                </a:effectLst>
              </a:rPr>
              <a:t>ÇALIŞMALARI</a:t>
            </a:r>
            <a:endParaRPr lang="tr-TR" sz="2800" b="1" dirty="0">
              <a:solidFill>
                <a:schemeClr val="bg1"/>
              </a:solidFill>
              <a:effectLst>
                <a:outerShdw blurRad="38100" dist="38100" dir="2700000" algn="tl">
                  <a:srgbClr val="000000">
                    <a:alpha val="43137"/>
                  </a:srgbClr>
                </a:outerShdw>
              </a:effectLst>
            </a:endParaRPr>
          </a:p>
        </p:txBody>
      </p:sp>
      <p:graphicFrame>
        <p:nvGraphicFramePr>
          <p:cNvPr id="7" name="Tablo 6">
            <a:extLst>
              <a:ext uri="{FF2B5EF4-FFF2-40B4-BE49-F238E27FC236}">
                <a16:creationId xmlns:a16="http://schemas.microsoft.com/office/drawing/2014/main" id="{9BFFB304-5A33-406A-8964-C8D98AB58860}"/>
              </a:ext>
            </a:extLst>
          </p:cNvPr>
          <p:cNvGraphicFramePr>
            <a:graphicFrameLocks noGrp="1"/>
          </p:cNvGraphicFramePr>
          <p:nvPr>
            <p:extLst>
              <p:ext uri="{D42A27DB-BD31-4B8C-83A1-F6EECF244321}">
                <p14:modId xmlns:p14="http://schemas.microsoft.com/office/powerpoint/2010/main" val="978056070"/>
              </p:ext>
            </p:extLst>
          </p:nvPr>
        </p:nvGraphicFramePr>
        <p:xfrm>
          <a:off x="1835696" y="1916832"/>
          <a:ext cx="6048672" cy="2783551"/>
        </p:xfrm>
        <a:graphic>
          <a:graphicData uri="http://schemas.openxmlformats.org/drawingml/2006/table">
            <a:tbl>
              <a:tblPr firstRow="1" bandRow="1">
                <a:tableStyleId>{21E4AEA4-8DFA-4A89-87EB-49C32662AFE0}</a:tableStyleId>
              </a:tblPr>
              <a:tblGrid>
                <a:gridCol w="5303037">
                  <a:extLst>
                    <a:ext uri="{9D8B030D-6E8A-4147-A177-3AD203B41FA5}">
                      <a16:colId xmlns:a16="http://schemas.microsoft.com/office/drawing/2014/main" val="2040680317"/>
                    </a:ext>
                  </a:extLst>
                </a:gridCol>
                <a:gridCol w="745635">
                  <a:extLst>
                    <a:ext uri="{9D8B030D-6E8A-4147-A177-3AD203B41FA5}">
                      <a16:colId xmlns:a16="http://schemas.microsoft.com/office/drawing/2014/main" val="1700587731"/>
                    </a:ext>
                  </a:extLst>
                </a:gridCol>
              </a:tblGrid>
              <a:tr h="391802">
                <a:tc gridSpan="2">
                  <a:txBody>
                    <a:bodyPr/>
                    <a:lstStyle/>
                    <a:p>
                      <a:pPr marL="0" marR="0" lvl="0" indent="0" algn="ctr" rtl="0">
                        <a:lnSpc>
                          <a:spcPct val="100000"/>
                        </a:lnSpc>
                        <a:spcBef>
                          <a:spcPts val="0"/>
                        </a:spcBef>
                        <a:spcAft>
                          <a:spcPts val="0"/>
                        </a:spcAft>
                        <a:buNone/>
                        <a:defRPr sz="1400" u="none" strike="noStrike" cap="none"/>
                      </a:pPr>
                      <a:r>
                        <a:rPr lang="tr-TR" sz="1800" b="1" dirty="0">
                          <a:solidFill>
                            <a:schemeClr val="bg1"/>
                          </a:solidFill>
                          <a:latin typeface="Arial" panose="020B0604020202020204" pitchFamily="34" charset="0"/>
                          <a:ea typeface="Calibri"/>
                          <a:cs typeface="Arial" panose="020B0604020202020204" pitchFamily="34" charset="0"/>
                          <a:sym typeface="Calibri"/>
                        </a:rPr>
                        <a:t>20</a:t>
                      </a:r>
                      <a:r>
                        <a:rPr lang="tr-TR" sz="1800" b="1" dirty="0">
                          <a:solidFill>
                            <a:schemeClr val="bg1"/>
                          </a:solidFill>
                          <a:latin typeface="Arial" panose="020B0604020202020204" pitchFamily="34" charset="0"/>
                          <a:cs typeface="Arial" panose="020B0604020202020204" pitchFamily="34" charset="0"/>
                        </a:rPr>
                        <a:t>21</a:t>
                      </a:r>
                      <a:r>
                        <a:rPr lang="tr-TR" sz="1800" b="1" dirty="0">
                          <a:solidFill>
                            <a:schemeClr val="bg1"/>
                          </a:solidFill>
                          <a:latin typeface="Arial" panose="020B0604020202020204" pitchFamily="34" charset="0"/>
                          <a:ea typeface="Calibri"/>
                          <a:cs typeface="Arial" panose="020B0604020202020204" pitchFamily="34" charset="0"/>
                          <a:sym typeface="Calibri"/>
                        </a:rPr>
                        <a:t> YILI FAALİYETLERİ</a:t>
                      </a:r>
                    </a:p>
                  </a:txBody>
                  <a:tcPr marL="91450" marR="91450" marT="45725" marB="45725" anchor="ctr"/>
                </a:tc>
                <a:tc hMerge="1">
                  <a:txBody>
                    <a:bodyPr/>
                    <a:lstStyle/>
                    <a:p>
                      <a:endParaRPr lang="tr-TR"/>
                    </a:p>
                  </a:txBody>
                  <a:tcPr/>
                </a:tc>
                <a:extLst>
                  <a:ext uri="{0D108BD9-81ED-4DB2-BD59-A6C34878D82A}">
                    <a16:rowId xmlns:a16="http://schemas.microsoft.com/office/drawing/2014/main" val="1633548954"/>
                  </a:ext>
                </a:extLst>
              </a:tr>
              <a:tr h="284769">
                <a:tc>
                  <a:txBody>
                    <a:bodyPr/>
                    <a:lstStyle/>
                    <a:p>
                      <a:r>
                        <a:rPr lang="tr-TR" sz="1600" dirty="0" smtClean="0"/>
                        <a:t>Mahalli İskan</a:t>
                      </a:r>
                      <a:r>
                        <a:rPr lang="tr-TR" sz="1600" baseline="0" dirty="0" smtClean="0"/>
                        <a:t> Komisyon Olurları</a:t>
                      </a:r>
                      <a:endParaRPr lang="tr-TR" sz="1600" dirty="0"/>
                    </a:p>
                  </a:txBody>
                  <a:tcPr/>
                </a:tc>
                <a:tc>
                  <a:txBody>
                    <a:bodyPr/>
                    <a:lstStyle/>
                    <a:p>
                      <a:pPr algn="r" fontAlgn="ctr"/>
                      <a:r>
                        <a:rPr lang="tr-TR" sz="1600" b="1" i="0" u="none" strike="noStrike" dirty="0" smtClean="0">
                          <a:solidFill>
                            <a:srgbClr val="000000"/>
                          </a:solidFill>
                          <a:effectLst/>
                          <a:latin typeface="+mn-lt"/>
                        </a:rPr>
                        <a:t>2</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3686957510"/>
                  </a:ext>
                </a:extLst>
              </a:tr>
              <a:tr h="284769">
                <a:tc>
                  <a:txBody>
                    <a:bodyPr/>
                    <a:lstStyle/>
                    <a:p>
                      <a:r>
                        <a:rPr lang="tr-TR" sz="1600" dirty="0" smtClean="0"/>
                        <a:t>Mahalli İskan Komisyon Kararları</a:t>
                      </a:r>
                      <a:endParaRPr lang="tr-TR" sz="1600" dirty="0"/>
                    </a:p>
                  </a:txBody>
                  <a:tcPr/>
                </a:tc>
                <a:tc>
                  <a:txBody>
                    <a:bodyPr/>
                    <a:lstStyle/>
                    <a:p>
                      <a:pPr algn="r" fontAlgn="ctr"/>
                      <a:r>
                        <a:rPr lang="tr-TR" sz="1600" b="1" i="0" u="none" strike="noStrike" dirty="0" smtClean="0">
                          <a:solidFill>
                            <a:srgbClr val="000000"/>
                          </a:solidFill>
                          <a:effectLst/>
                          <a:latin typeface="+mn-lt"/>
                        </a:rPr>
                        <a:t>3</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1110545304"/>
                  </a:ext>
                </a:extLst>
              </a:tr>
              <a:tr h="284769">
                <a:tc>
                  <a:txBody>
                    <a:bodyPr/>
                    <a:lstStyle/>
                    <a:p>
                      <a:r>
                        <a:rPr lang="tr-TR" sz="1600" dirty="0" smtClean="0"/>
                        <a:t>Şerh Terkin Talepleri</a:t>
                      </a:r>
                      <a:endParaRPr lang="tr-TR" sz="1600" dirty="0"/>
                    </a:p>
                  </a:txBody>
                  <a:tcPr/>
                </a:tc>
                <a:tc>
                  <a:txBody>
                    <a:bodyPr/>
                    <a:lstStyle/>
                    <a:p>
                      <a:pPr algn="r" fontAlgn="ctr"/>
                      <a:r>
                        <a:rPr lang="tr-TR" sz="1600" b="1" i="0" u="none" strike="noStrike" dirty="0" smtClean="0">
                          <a:solidFill>
                            <a:srgbClr val="000000"/>
                          </a:solidFill>
                          <a:effectLst/>
                          <a:latin typeface="+mn-lt"/>
                        </a:rPr>
                        <a:t>38</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1705634993"/>
                  </a:ext>
                </a:extLst>
              </a:tr>
              <a:tr h="284769">
                <a:tc>
                  <a:txBody>
                    <a:bodyPr/>
                    <a:lstStyle/>
                    <a:p>
                      <a:r>
                        <a:rPr lang="tr-TR" sz="1600" dirty="0" smtClean="0"/>
                        <a:t>TAMP</a:t>
                      </a:r>
                      <a:r>
                        <a:rPr lang="tr-TR" sz="1600" baseline="0" dirty="0" smtClean="0"/>
                        <a:t> Kapsamında hazırlanan talimat</a:t>
                      </a:r>
                      <a:endParaRPr lang="tr-TR" sz="1600" dirty="0"/>
                    </a:p>
                  </a:txBody>
                  <a:tcPr/>
                </a:tc>
                <a:tc>
                  <a:txBody>
                    <a:bodyPr/>
                    <a:lstStyle/>
                    <a:p>
                      <a:pPr algn="r" fontAlgn="ctr"/>
                      <a:r>
                        <a:rPr lang="tr-TR" sz="1600" b="1" i="0" u="none" strike="noStrike" dirty="0" smtClean="0">
                          <a:solidFill>
                            <a:srgbClr val="000000"/>
                          </a:solidFill>
                          <a:effectLst/>
                          <a:latin typeface="+mn-lt"/>
                        </a:rPr>
                        <a:t>1</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3064886266"/>
                  </a:ext>
                </a:extLst>
              </a:tr>
              <a:tr h="284769">
                <a:tc>
                  <a:txBody>
                    <a:bodyPr/>
                    <a:lstStyle/>
                    <a:p>
                      <a:r>
                        <a:rPr lang="tr-TR" sz="1600" dirty="0" smtClean="0"/>
                        <a:t>TAMP Kapsamında Hazırlanan Eylem Planı</a:t>
                      </a:r>
                      <a:endParaRPr lang="tr-TR" sz="1600" dirty="0"/>
                    </a:p>
                  </a:txBody>
                  <a:tcPr/>
                </a:tc>
                <a:tc>
                  <a:txBody>
                    <a:bodyPr/>
                    <a:lstStyle/>
                    <a:p>
                      <a:pPr algn="r" fontAlgn="ctr"/>
                      <a:r>
                        <a:rPr lang="tr-TR" sz="1600" b="1" i="0" u="none" strike="noStrike" dirty="0" smtClean="0">
                          <a:solidFill>
                            <a:srgbClr val="000000"/>
                          </a:solidFill>
                          <a:effectLst/>
                          <a:latin typeface="+mn-lt"/>
                        </a:rPr>
                        <a:t>1</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431275737"/>
                  </a:ext>
                </a:extLst>
              </a:tr>
              <a:tr h="380069">
                <a:tc>
                  <a:txBody>
                    <a:bodyPr/>
                    <a:lstStyle/>
                    <a:p>
                      <a:r>
                        <a:rPr lang="tr-TR" sz="1600" dirty="0" smtClean="0"/>
                        <a:t>5543 Sayılı Kanun Kapsamında Onaya Sunulan Plan Sayısı</a:t>
                      </a:r>
                      <a:endParaRPr lang="tr-TR" sz="1600" dirty="0"/>
                    </a:p>
                  </a:txBody>
                  <a:tcPr/>
                </a:tc>
                <a:tc>
                  <a:txBody>
                    <a:bodyPr/>
                    <a:lstStyle/>
                    <a:p>
                      <a:pPr algn="r" fontAlgn="ctr"/>
                      <a:r>
                        <a:rPr lang="tr-TR" sz="1600" b="1" i="0" u="none" strike="noStrike" dirty="0" smtClean="0">
                          <a:solidFill>
                            <a:srgbClr val="000000"/>
                          </a:solidFill>
                          <a:effectLst/>
                          <a:latin typeface="+mn-lt"/>
                        </a:rPr>
                        <a:t>2</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312596967"/>
                  </a:ext>
                </a:extLst>
              </a:tr>
              <a:tr h="284769">
                <a:tc>
                  <a:txBody>
                    <a:bodyPr/>
                    <a:lstStyle/>
                    <a:p>
                      <a:r>
                        <a:rPr lang="tr-TR" sz="1600" dirty="0" smtClean="0"/>
                        <a:t>Hasar Tespit yapılan Olay Sayısı</a:t>
                      </a:r>
                      <a:endParaRPr lang="tr-TR" sz="1600" dirty="0"/>
                    </a:p>
                  </a:txBody>
                  <a:tcPr/>
                </a:tc>
                <a:tc>
                  <a:txBody>
                    <a:bodyPr/>
                    <a:lstStyle/>
                    <a:p>
                      <a:pPr algn="r" fontAlgn="ctr"/>
                      <a:r>
                        <a:rPr lang="tr-TR" sz="1600" b="1" i="0" u="none" strike="noStrike" dirty="0" smtClean="0">
                          <a:solidFill>
                            <a:srgbClr val="000000"/>
                          </a:solidFill>
                          <a:effectLst/>
                          <a:latin typeface="+mn-lt"/>
                        </a:rPr>
                        <a:t>5</a:t>
                      </a:r>
                      <a:endParaRPr lang="tr-TR" sz="1600" b="1" i="0" u="none" strike="noStrike" dirty="0">
                        <a:solidFill>
                          <a:srgbClr val="000000"/>
                        </a:solidFill>
                        <a:effectLst/>
                        <a:latin typeface="+mn-lt"/>
                      </a:endParaRPr>
                    </a:p>
                  </a:txBody>
                  <a:tcPr marL="7171" marR="108000" marT="7171" marB="0" anchor="ctr"/>
                </a:tc>
                <a:extLst>
                  <a:ext uri="{0D108BD9-81ED-4DB2-BD59-A6C34878D82A}">
                    <a16:rowId xmlns:a16="http://schemas.microsoft.com/office/drawing/2014/main" val="4039850739"/>
                  </a:ext>
                </a:extLst>
              </a:tr>
            </a:tbl>
          </a:graphicData>
        </a:graphic>
      </p:graphicFrame>
    </p:spTree>
    <p:extLst>
      <p:ext uri="{BB962C8B-B14F-4D97-AF65-F5344CB8AC3E}">
        <p14:creationId xmlns:p14="http://schemas.microsoft.com/office/powerpoint/2010/main" val="3957712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MİLLİ EMLAK ÇALIŞMALARIMIZ</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graphicFrame>
        <p:nvGraphicFramePr>
          <p:cNvPr id="9" name="Tablo 8">
            <a:extLst>
              <a:ext uri="{FF2B5EF4-FFF2-40B4-BE49-F238E27FC236}">
                <a16:creationId xmlns:a16="http://schemas.microsoft.com/office/drawing/2014/main" id="{274368F5-4F71-4203-9F21-96829F6A67E0}"/>
              </a:ext>
            </a:extLst>
          </p:cNvPr>
          <p:cNvGraphicFramePr>
            <a:graphicFrameLocks noGrp="1"/>
          </p:cNvGraphicFramePr>
          <p:nvPr>
            <p:extLst>
              <p:ext uri="{D42A27DB-BD31-4B8C-83A1-F6EECF244321}">
                <p14:modId xmlns:p14="http://schemas.microsoft.com/office/powerpoint/2010/main" val="3493059748"/>
              </p:ext>
            </p:extLst>
          </p:nvPr>
        </p:nvGraphicFramePr>
        <p:xfrm>
          <a:off x="4451193" y="2035653"/>
          <a:ext cx="4556122" cy="4565131"/>
        </p:xfrm>
        <a:graphic>
          <a:graphicData uri="http://schemas.openxmlformats.org/drawingml/2006/table">
            <a:tbl>
              <a:tblPr firstRow="1" bandRow="1">
                <a:tableStyleId>{21E4AEA4-8DFA-4A89-87EB-49C32662AFE0}</a:tableStyleId>
              </a:tblPr>
              <a:tblGrid>
                <a:gridCol w="3005870">
                  <a:extLst>
                    <a:ext uri="{9D8B030D-6E8A-4147-A177-3AD203B41FA5}">
                      <a16:colId xmlns:a16="http://schemas.microsoft.com/office/drawing/2014/main" val="2040680317"/>
                    </a:ext>
                  </a:extLst>
                </a:gridCol>
                <a:gridCol w="1550252">
                  <a:extLst>
                    <a:ext uri="{9D8B030D-6E8A-4147-A177-3AD203B41FA5}">
                      <a16:colId xmlns:a16="http://schemas.microsoft.com/office/drawing/2014/main" val="1700587731"/>
                    </a:ext>
                  </a:extLst>
                </a:gridCol>
              </a:tblGrid>
              <a:tr h="450331">
                <a:tc gridSpan="2">
                  <a:txBody>
                    <a:bodyPr/>
                    <a:lstStyle/>
                    <a:p>
                      <a:pPr marL="0" marR="0" lvl="0" indent="0" algn="ctr" rtl="0">
                        <a:lnSpc>
                          <a:spcPct val="100000"/>
                        </a:lnSpc>
                        <a:spcBef>
                          <a:spcPts val="0"/>
                        </a:spcBef>
                        <a:spcAft>
                          <a:spcPts val="0"/>
                        </a:spcAft>
                        <a:buNone/>
                        <a:defRPr sz="1400" u="none" strike="noStrike" cap="none"/>
                      </a:pPr>
                      <a:r>
                        <a:rPr lang="tr-TR" sz="1800" b="1" dirty="0">
                          <a:solidFill>
                            <a:schemeClr val="bg1"/>
                          </a:solidFill>
                          <a:latin typeface="Arial" panose="020B0604020202020204" pitchFamily="34" charset="0"/>
                          <a:ea typeface="Calibri"/>
                          <a:cs typeface="Arial" panose="020B0604020202020204" pitchFamily="34" charset="0"/>
                          <a:sym typeface="Calibri"/>
                        </a:rPr>
                        <a:t>20</a:t>
                      </a:r>
                      <a:r>
                        <a:rPr lang="tr-TR" sz="1800" b="1" dirty="0">
                          <a:solidFill>
                            <a:schemeClr val="bg1"/>
                          </a:solidFill>
                          <a:latin typeface="Arial" panose="020B0604020202020204" pitchFamily="34" charset="0"/>
                          <a:cs typeface="Arial" panose="020B0604020202020204" pitchFamily="34" charset="0"/>
                        </a:rPr>
                        <a:t>21</a:t>
                      </a:r>
                      <a:r>
                        <a:rPr lang="tr-TR" sz="1800" b="1" dirty="0">
                          <a:solidFill>
                            <a:schemeClr val="bg1"/>
                          </a:solidFill>
                          <a:latin typeface="Arial" panose="020B0604020202020204" pitchFamily="34" charset="0"/>
                          <a:ea typeface="Calibri"/>
                          <a:cs typeface="Arial" panose="020B0604020202020204" pitchFamily="34" charset="0"/>
                          <a:sym typeface="Calibri"/>
                        </a:rPr>
                        <a:t>  MİLİ EMLAK GELİRLERİ</a:t>
                      </a:r>
                    </a:p>
                  </a:txBody>
                  <a:tcPr marL="91450" marR="91450" marT="45725" marB="45725"/>
                </a:tc>
                <a:tc hMerge="1">
                  <a:txBody>
                    <a:bodyPr/>
                    <a:lstStyle/>
                    <a:p>
                      <a:endParaRPr lang="tr-TR"/>
                    </a:p>
                  </a:txBody>
                  <a:tcPr/>
                </a:tc>
                <a:extLst>
                  <a:ext uri="{0D108BD9-81ED-4DB2-BD59-A6C34878D82A}">
                    <a16:rowId xmlns:a16="http://schemas.microsoft.com/office/drawing/2014/main" val="1633548954"/>
                  </a:ext>
                </a:extLst>
              </a:tr>
              <a:tr h="408617">
                <a:tc>
                  <a:txBody>
                    <a:bodyPr/>
                    <a:lstStyle/>
                    <a:p>
                      <a:pPr algn="l">
                        <a:lnSpc>
                          <a:spcPct val="150000"/>
                        </a:lnSpc>
                        <a:spcAft>
                          <a:spcPts val="0"/>
                        </a:spcAft>
                      </a:pPr>
                      <a:r>
                        <a:rPr lang="tr-TR" sz="1800" dirty="0" err="1">
                          <a:effectLst/>
                          <a:latin typeface="+mn-lt"/>
                        </a:rPr>
                        <a:t>Ecrimisil</a:t>
                      </a:r>
                      <a:r>
                        <a:rPr lang="tr-TR" sz="1800" dirty="0">
                          <a:effectLst/>
                          <a:latin typeface="+mn-lt"/>
                        </a:rPr>
                        <a:t>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12.006.726</a:t>
                      </a:r>
                    </a:p>
                  </a:txBody>
                  <a:tcPr marL="7620" marR="108000" marT="7620" marB="0" anchor="b"/>
                </a:tc>
                <a:extLst>
                  <a:ext uri="{0D108BD9-81ED-4DB2-BD59-A6C34878D82A}">
                    <a16:rowId xmlns:a16="http://schemas.microsoft.com/office/drawing/2014/main" val="3686957510"/>
                  </a:ext>
                </a:extLst>
              </a:tr>
              <a:tr h="408617">
                <a:tc>
                  <a:txBody>
                    <a:bodyPr/>
                    <a:lstStyle/>
                    <a:p>
                      <a:pPr algn="l">
                        <a:lnSpc>
                          <a:spcPct val="150000"/>
                        </a:lnSpc>
                        <a:spcAft>
                          <a:spcPts val="0"/>
                        </a:spcAft>
                      </a:pPr>
                      <a:r>
                        <a:rPr lang="tr-TR" sz="1800" dirty="0">
                          <a:effectLst/>
                          <a:latin typeface="+mn-lt"/>
                        </a:rPr>
                        <a:t>Kira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14.722.259</a:t>
                      </a:r>
                    </a:p>
                  </a:txBody>
                  <a:tcPr marL="7620" marR="108000" marT="7620" marB="0" anchor="b"/>
                </a:tc>
                <a:extLst>
                  <a:ext uri="{0D108BD9-81ED-4DB2-BD59-A6C34878D82A}">
                    <a16:rowId xmlns:a16="http://schemas.microsoft.com/office/drawing/2014/main" val="1110545304"/>
                  </a:ext>
                </a:extLst>
              </a:tr>
              <a:tr h="408617">
                <a:tc>
                  <a:txBody>
                    <a:bodyPr/>
                    <a:lstStyle/>
                    <a:p>
                      <a:pPr algn="l">
                        <a:lnSpc>
                          <a:spcPct val="150000"/>
                        </a:lnSpc>
                        <a:spcAft>
                          <a:spcPts val="0"/>
                        </a:spcAft>
                      </a:pPr>
                      <a:r>
                        <a:rPr lang="tr-TR" sz="1800" dirty="0">
                          <a:effectLst/>
                          <a:latin typeface="+mn-lt"/>
                        </a:rPr>
                        <a:t>İrtifak Hakkı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26.681.240</a:t>
                      </a:r>
                    </a:p>
                  </a:txBody>
                  <a:tcPr marL="7620" marR="108000" marT="7620" marB="0" anchor="b"/>
                </a:tc>
                <a:extLst>
                  <a:ext uri="{0D108BD9-81ED-4DB2-BD59-A6C34878D82A}">
                    <a16:rowId xmlns:a16="http://schemas.microsoft.com/office/drawing/2014/main" val="1705634993"/>
                  </a:ext>
                </a:extLst>
              </a:tr>
              <a:tr h="408617">
                <a:tc>
                  <a:txBody>
                    <a:bodyPr/>
                    <a:lstStyle/>
                    <a:p>
                      <a:pPr algn="l">
                        <a:lnSpc>
                          <a:spcPct val="150000"/>
                        </a:lnSpc>
                        <a:spcAft>
                          <a:spcPts val="0"/>
                        </a:spcAft>
                      </a:pPr>
                      <a:r>
                        <a:rPr lang="tr-TR" sz="1800" dirty="0">
                          <a:effectLst/>
                          <a:latin typeface="+mn-lt"/>
                          <a:ea typeface="+mn-ea"/>
                        </a:rPr>
                        <a:t>Lojman</a:t>
                      </a:r>
                      <a:r>
                        <a:rPr lang="tr-TR" sz="1800" baseline="0" dirty="0">
                          <a:effectLst/>
                          <a:latin typeface="+mn-lt"/>
                          <a:ea typeface="+mn-ea"/>
                        </a:rPr>
                        <a:t> Satış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61.735.241</a:t>
                      </a:r>
                    </a:p>
                  </a:txBody>
                  <a:tcPr marL="7620" marR="108000" marT="7620" marB="0" anchor="b"/>
                </a:tc>
                <a:extLst>
                  <a:ext uri="{0D108BD9-81ED-4DB2-BD59-A6C34878D82A}">
                    <a16:rowId xmlns:a16="http://schemas.microsoft.com/office/drawing/2014/main" val="3064886266"/>
                  </a:ext>
                </a:extLst>
              </a:tr>
              <a:tr h="408617">
                <a:tc>
                  <a:txBody>
                    <a:bodyPr/>
                    <a:lstStyle/>
                    <a:p>
                      <a:pPr algn="l">
                        <a:lnSpc>
                          <a:spcPct val="150000"/>
                        </a:lnSpc>
                        <a:spcAft>
                          <a:spcPts val="0"/>
                        </a:spcAft>
                      </a:pPr>
                      <a:r>
                        <a:rPr lang="tr-TR" sz="1800" dirty="0">
                          <a:effectLst/>
                          <a:latin typeface="+mn-lt"/>
                        </a:rPr>
                        <a:t>Tarım Arazileri Satış Geliri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9.446.630</a:t>
                      </a:r>
                    </a:p>
                  </a:txBody>
                  <a:tcPr marL="7620" marR="108000" marT="7620" marB="0" anchor="b"/>
                </a:tc>
                <a:extLst>
                  <a:ext uri="{0D108BD9-81ED-4DB2-BD59-A6C34878D82A}">
                    <a16:rowId xmlns:a16="http://schemas.microsoft.com/office/drawing/2014/main" val="431275737"/>
                  </a:ext>
                </a:extLst>
              </a:tr>
              <a:tr h="408617">
                <a:tc>
                  <a:txBody>
                    <a:bodyPr/>
                    <a:lstStyle/>
                    <a:p>
                      <a:pPr algn="l">
                        <a:lnSpc>
                          <a:spcPct val="150000"/>
                        </a:lnSpc>
                        <a:spcAft>
                          <a:spcPts val="0"/>
                        </a:spcAft>
                      </a:pPr>
                      <a:r>
                        <a:rPr lang="tr-TR" sz="1800" dirty="0">
                          <a:effectLst/>
                          <a:latin typeface="+mn-lt"/>
                        </a:rPr>
                        <a:t>Taşınır Mallar Satış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1.640.094</a:t>
                      </a:r>
                    </a:p>
                  </a:txBody>
                  <a:tcPr marL="7620" marR="108000" marT="7620" marB="0" anchor="b"/>
                </a:tc>
                <a:extLst>
                  <a:ext uri="{0D108BD9-81ED-4DB2-BD59-A6C34878D82A}">
                    <a16:rowId xmlns:a16="http://schemas.microsoft.com/office/drawing/2014/main" val="312596967"/>
                  </a:ext>
                </a:extLst>
              </a:tr>
              <a:tr h="408617">
                <a:tc>
                  <a:txBody>
                    <a:bodyPr/>
                    <a:lstStyle/>
                    <a:p>
                      <a:pPr algn="l">
                        <a:lnSpc>
                          <a:spcPct val="150000"/>
                        </a:lnSpc>
                        <a:spcAft>
                          <a:spcPts val="0"/>
                        </a:spcAft>
                      </a:pPr>
                      <a:r>
                        <a:rPr lang="tr-TR" sz="1800" dirty="0">
                          <a:effectLst/>
                          <a:latin typeface="+mn-lt"/>
                        </a:rPr>
                        <a:t>Lojman Kira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32.993.507</a:t>
                      </a:r>
                    </a:p>
                  </a:txBody>
                  <a:tcPr marL="7620" marR="108000" marT="7620" marB="0" anchor="b"/>
                </a:tc>
                <a:extLst>
                  <a:ext uri="{0D108BD9-81ED-4DB2-BD59-A6C34878D82A}">
                    <a16:rowId xmlns:a16="http://schemas.microsoft.com/office/drawing/2014/main" val="4039850739"/>
                  </a:ext>
                </a:extLst>
              </a:tr>
              <a:tr h="408617">
                <a:tc>
                  <a:txBody>
                    <a:bodyPr/>
                    <a:lstStyle/>
                    <a:p>
                      <a:pPr algn="l">
                        <a:lnSpc>
                          <a:spcPct val="150000"/>
                        </a:lnSpc>
                        <a:spcAft>
                          <a:spcPts val="0"/>
                        </a:spcAft>
                      </a:pPr>
                      <a:r>
                        <a:rPr lang="tr-TR" sz="1800" dirty="0">
                          <a:effectLst/>
                          <a:latin typeface="+mn-lt"/>
                        </a:rPr>
                        <a:t>Satış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64.853.316</a:t>
                      </a:r>
                    </a:p>
                  </a:txBody>
                  <a:tcPr marL="7620" marR="108000" marT="7620" marB="0" anchor="b"/>
                </a:tc>
                <a:extLst>
                  <a:ext uri="{0D108BD9-81ED-4DB2-BD59-A6C34878D82A}">
                    <a16:rowId xmlns:a16="http://schemas.microsoft.com/office/drawing/2014/main" val="2746739907"/>
                  </a:ext>
                </a:extLst>
              </a:tr>
              <a:tr h="408617">
                <a:tc>
                  <a:txBody>
                    <a:bodyPr/>
                    <a:lstStyle/>
                    <a:p>
                      <a:pPr algn="l">
                        <a:lnSpc>
                          <a:spcPct val="150000"/>
                        </a:lnSpc>
                        <a:spcAft>
                          <a:spcPts val="0"/>
                        </a:spcAft>
                      </a:pPr>
                      <a:r>
                        <a:rPr lang="tr-TR" sz="1800" dirty="0">
                          <a:effectLst/>
                          <a:latin typeface="+mn-lt"/>
                        </a:rPr>
                        <a:t>2B 6292/6 Satış Gelirleri</a:t>
                      </a:r>
                      <a:endParaRPr lang="tr-TR" sz="1800" dirty="0">
                        <a:effectLst/>
                        <a:latin typeface="+mn-lt"/>
                        <a:ea typeface="Times New Roman" panose="02020603050405020304" pitchFamily="18" charset="0"/>
                      </a:endParaRPr>
                    </a:p>
                  </a:txBody>
                  <a:tcPr marL="72000" marR="44450" marT="0" marB="0" anchor="ctr"/>
                </a:tc>
                <a:tc>
                  <a:txBody>
                    <a:bodyPr/>
                    <a:lstStyle/>
                    <a:p>
                      <a:pPr algn="r" fontAlgn="b"/>
                      <a:r>
                        <a:rPr lang="tr-TR" sz="1800" b="0" i="0" u="none" strike="noStrike" dirty="0">
                          <a:solidFill>
                            <a:srgbClr val="000000"/>
                          </a:solidFill>
                          <a:effectLst/>
                          <a:latin typeface="+mn-lt"/>
                        </a:rPr>
                        <a:t>727.040</a:t>
                      </a:r>
                    </a:p>
                  </a:txBody>
                  <a:tcPr marL="7620" marR="108000" marT="7620" marB="0" anchor="b"/>
                </a:tc>
                <a:extLst>
                  <a:ext uri="{0D108BD9-81ED-4DB2-BD59-A6C34878D82A}">
                    <a16:rowId xmlns:a16="http://schemas.microsoft.com/office/drawing/2014/main" val="3387904288"/>
                  </a:ext>
                </a:extLst>
              </a:tr>
              <a:tr h="408617">
                <a:tc>
                  <a:txBody>
                    <a:bodyPr/>
                    <a:lstStyle/>
                    <a:p>
                      <a:pPr algn="l">
                        <a:lnSpc>
                          <a:spcPct val="150000"/>
                        </a:lnSpc>
                        <a:spcAft>
                          <a:spcPts val="0"/>
                        </a:spcAft>
                      </a:pPr>
                      <a:r>
                        <a:rPr lang="tr-TR" sz="1800" b="1" dirty="0">
                          <a:effectLst/>
                          <a:latin typeface="+mn-lt"/>
                        </a:rPr>
                        <a:t>TOPLAM</a:t>
                      </a:r>
                      <a:endParaRPr lang="tr-TR" sz="1800" b="1" dirty="0">
                        <a:effectLst/>
                        <a:latin typeface="+mn-lt"/>
                        <a:ea typeface="Times New Roman" panose="02020603050405020304" pitchFamily="18" charset="0"/>
                      </a:endParaRPr>
                    </a:p>
                  </a:txBody>
                  <a:tcPr marL="72000" marR="44450" marT="0" marB="0" anchor="ctr"/>
                </a:tc>
                <a:tc>
                  <a:txBody>
                    <a:bodyPr/>
                    <a:lstStyle/>
                    <a:p>
                      <a:pPr algn="r" fontAlgn="b"/>
                      <a:r>
                        <a:rPr lang="tr-TR" sz="1800" b="1" i="0" u="none" strike="noStrike" dirty="0">
                          <a:solidFill>
                            <a:srgbClr val="000000"/>
                          </a:solidFill>
                          <a:effectLst/>
                          <a:latin typeface="+mn-lt"/>
                        </a:rPr>
                        <a:t>224.806.052</a:t>
                      </a:r>
                    </a:p>
                  </a:txBody>
                  <a:tcPr marL="7620" marR="108000" marT="7620" marB="0" anchor="b"/>
                </a:tc>
                <a:extLst>
                  <a:ext uri="{0D108BD9-81ED-4DB2-BD59-A6C34878D82A}">
                    <a16:rowId xmlns:a16="http://schemas.microsoft.com/office/drawing/2014/main" val="1153808262"/>
                  </a:ext>
                </a:extLst>
              </a:tr>
            </a:tbl>
          </a:graphicData>
        </a:graphic>
      </p:graphicFrame>
      <p:sp>
        <p:nvSpPr>
          <p:cNvPr id="10" name="Metin kutusu 9">
            <a:extLst>
              <a:ext uri="{FF2B5EF4-FFF2-40B4-BE49-F238E27FC236}">
                <a16:creationId xmlns:a16="http://schemas.microsoft.com/office/drawing/2014/main" id="{D78F14CA-E98E-434B-BECA-981AA5C2B277}"/>
              </a:ext>
            </a:extLst>
          </p:cNvPr>
          <p:cNvSpPr txBox="1"/>
          <p:nvPr/>
        </p:nvSpPr>
        <p:spPr>
          <a:xfrm>
            <a:off x="157678" y="2113697"/>
            <a:ext cx="4161568" cy="4339650"/>
          </a:xfrm>
          <a:prstGeom prst="rect">
            <a:avLst/>
          </a:prstGeom>
          <a:noFill/>
        </p:spPr>
        <p:txBody>
          <a:bodyPr wrap="square">
            <a:spAutoFit/>
          </a:bodyPr>
          <a:lstStyle/>
          <a:p>
            <a:pPr algn="just"/>
            <a:r>
              <a:rPr lang="tr-TR" sz="2000" b="1" i="1" dirty="0">
                <a:solidFill>
                  <a:srgbClr val="C71E1E"/>
                </a:solidFill>
              </a:rPr>
              <a:t>Taşınır Mal Satışı </a:t>
            </a:r>
          </a:p>
          <a:p>
            <a:pPr algn="just"/>
            <a:r>
              <a:rPr lang="tr-TR" sz="1800" dirty="0"/>
              <a:t>Başkanlığımız yetki alanında Hazinenin bünyesinde bulunan ve herhangi bir kamu hizmeti için gerekli olmayan taşınırların tasfiye edilmesi </a:t>
            </a:r>
          </a:p>
          <a:p>
            <a:pPr algn="just"/>
            <a:endParaRPr lang="tr-TR" sz="2000" b="1" i="1" dirty="0">
              <a:solidFill>
                <a:srgbClr val="C71E1E"/>
              </a:solidFill>
            </a:endParaRPr>
          </a:p>
          <a:p>
            <a:pPr algn="just"/>
            <a:r>
              <a:rPr lang="tr-TR" sz="2000" b="1" i="1" dirty="0">
                <a:solidFill>
                  <a:srgbClr val="C71E1E"/>
                </a:solidFill>
              </a:rPr>
              <a:t>Taşınmaz Mal Satışı</a:t>
            </a:r>
          </a:p>
          <a:p>
            <a:pPr algn="just"/>
            <a:r>
              <a:rPr lang="tr-TR" sz="1800" dirty="0"/>
              <a:t>Başkanlığımız yetki alanında Hazinenin özel mülkiyetinde bulunan ve herhangi bir kamu hizmeti için gerekli olmayan taşınmazların satış, kira, irtifak hakkı tesisi gibi yöntemler ile gelir getirir nitelik kazanması sağlanmakta, ayrıca </a:t>
            </a:r>
            <a:r>
              <a:rPr lang="tr-TR" sz="1800" dirty="0" err="1"/>
              <a:t>ecrimisil</a:t>
            </a:r>
            <a:r>
              <a:rPr lang="tr-TR" sz="1800" dirty="0"/>
              <a:t> tahsilâtları ve kamu konutları kira tahsilatları</a:t>
            </a:r>
          </a:p>
        </p:txBody>
      </p:sp>
      <p:sp>
        <p:nvSpPr>
          <p:cNvPr id="11" name="Metin kutusu 10">
            <a:extLst>
              <a:ext uri="{FF2B5EF4-FFF2-40B4-BE49-F238E27FC236}">
                <a16:creationId xmlns:a16="http://schemas.microsoft.com/office/drawing/2014/main" id="{58AB550D-32C2-484F-9581-1BBE677B8FCD}"/>
              </a:ext>
            </a:extLst>
          </p:cNvPr>
          <p:cNvSpPr txBox="1"/>
          <p:nvPr/>
        </p:nvSpPr>
        <p:spPr>
          <a:xfrm>
            <a:off x="3419872" y="1465042"/>
            <a:ext cx="4968552" cy="369332"/>
          </a:xfrm>
          <a:prstGeom prst="rect">
            <a:avLst/>
          </a:prstGeom>
          <a:noFill/>
        </p:spPr>
        <p:txBody>
          <a:bodyPr wrap="square" rtlCol="0">
            <a:spAutoFit/>
          </a:bodyPr>
          <a:lstStyle/>
          <a:p>
            <a:r>
              <a:rPr lang="tr-TR" b="1" dirty="0"/>
              <a:t> MİLLİ EMLAK GELİRLERİ</a:t>
            </a:r>
          </a:p>
        </p:txBody>
      </p:sp>
      <p:cxnSp>
        <p:nvCxnSpPr>
          <p:cNvPr id="12" name="Düz Bağlayıcı 11">
            <a:extLst>
              <a:ext uri="{FF2B5EF4-FFF2-40B4-BE49-F238E27FC236}">
                <a16:creationId xmlns:a16="http://schemas.microsoft.com/office/drawing/2014/main" id="{B673AF2D-71DC-44C8-886C-8BBDED725011}"/>
              </a:ext>
            </a:extLst>
          </p:cNvPr>
          <p:cNvCxnSpPr>
            <a:cxnSpLocks/>
          </p:cNvCxnSpPr>
          <p:nvPr/>
        </p:nvCxnSpPr>
        <p:spPr>
          <a:xfrm flipV="1">
            <a:off x="2843808" y="1408368"/>
            <a:ext cx="3744416"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Düz Bağlayıcı 12">
            <a:extLst>
              <a:ext uri="{FF2B5EF4-FFF2-40B4-BE49-F238E27FC236}">
                <a16:creationId xmlns:a16="http://schemas.microsoft.com/office/drawing/2014/main" id="{B7519381-FB08-41B3-8B2D-E431A3617EBF}"/>
              </a:ext>
            </a:extLst>
          </p:cNvPr>
          <p:cNvCxnSpPr>
            <a:cxnSpLocks/>
          </p:cNvCxnSpPr>
          <p:nvPr/>
        </p:nvCxnSpPr>
        <p:spPr>
          <a:xfrm flipV="1">
            <a:off x="2843808" y="1859575"/>
            <a:ext cx="3744416" cy="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01591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MİLLİ EMLAK ÇALIŞMALARIMIZ</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graphicFrame>
        <p:nvGraphicFramePr>
          <p:cNvPr id="5" name="Tablo 4">
            <a:extLst>
              <a:ext uri="{FF2B5EF4-FFF2-40B4-BE49-F238E27FC236}">
                <a16:creationId xmlns:a16="http://schemas.microsoft.com/office/drawing/2014/main" id="{FACF7059-36C1-47C5-AB80-244591221918}"/>
              </a:ext>
            </a:extLst>
          </p:cNvPr>
          <p:cNvGraphicFramePr>
            <a:graphicFrameLocks noGrp="1"/>
          </p:cNvGraphicFramePr>
          <p:nvPr>
            <p:extLst>
              <p:ext uri="{D42A27DB-BD31-4B8C-83A1-F6EECF244321}">
                <p14:modId xmlns:p14="http://schemas.microsoft.com/office/powerpoint/2010/main" val="2414500403"/>
              </p:ext>
            </p:extLst>
          </p:nvPr>
        </p:nvGraphicFramePr>
        <p:xfrm>
          <a:off x="215516" y="1772816"/>
          <a:ext cx="8766725" cy="3744416"/>
        </p:xfrm>
        <a:graphic>
          <a:graphicData uri="http://schemas.openxmlformats.org/drawingml/2006/table">
            <a:tbl>
              <a:tblPr firstRow="1" bandRow="1">
                <a:tableStyleId>{21E4AEA4-8DFA-4A89-87EB-49C32662AFE0}</a:tableStyleId>
              </a:tblPr>
              <a:tblGrid>
                <a:gridCol w="1333533">
                  <a:extLst>
                    <a:ext uri="{9D8B030D-6E8A-4147-A177-3AD203B41FA5}">
                      <a16:colId xmlns:a16="http://schemas.microsoft.com/office/drawing/2014/main" val="2040680317"/>
                    </a:ext>
                  </a:extLst>
                </a:gridCol>
                <a:gridCol w="1171802">
                  <a:extLst>
                    <a:ext uri="{9D8B030D-6E8A-4147-A177-3AD203B41FA5}">
                      <a16:colId xmlns:a16="http://schemas.microsoft.com/office/drawing/2014/main" val="1700587731"/>
                    </a:ext>
                  </a:extLst>
                </a:gridCol>
                <a:gridCol w="1358503">
                  <a:extLst>
                    <a:ext uri="{9D8B030D-6E8A-4147-A177-3AD203B41FA5}">
                      <a16:colId xmlns:a16="http://schemas.microsoft.com/office/drawing/2014/main" val="130561592"/>
                    </a:ext>
                  </a:extLst>
                </a:gridCol>
                <a:gridCol w="1140718">
                  <a:extLst>
                    <a:ext uri="{9D8B030D-6E8A-4147-A177-3AD203B41FA5}">
                      <a16:colId xmlns:a16="http://schemas.microsoft.com/office/drawing/2014/main" val="2657110522"/>
                    </a:ext>
                  </a:extLst>
                </a:gridCol>
                <a:gridCol w="1224136">
                  <a:extLst>
                    <a:ext uri="{9D8B030D-6E8A-4147-A177-3AD203B41FA5}">
                      <a16:colId xmlns:a16="http://schemas.microsoft.com/office/drawing/2014/main" val="2846427913"/>
                    </a:ext>
                  </a:extLst>
                </a:gridCol>
                <a:gridCol w="936104">
                  <a:extLst>
                    <a:ext uri="{9D8B030D-6E8A-4147-A177-3AD203B41FA5}">
                      <a16:colId xmlns:a16="http://schemas.microsoft.com/office/drawing/2014/main" val="1057914024"/>
                    </a:ext>
                  </a:extLst>
                </a:gridCol>
                <a:gridCol w="1601929">
                  <a:extLst>
                    <a:ext uri="{9D8B030D-6E8A-4147-A177-3AD203B41FA5}">
                      <a16:colId xmlns:a16="http://schemas.microsoft.com/office/drawing/2014/main" val="2150363698"/>
                    </a:ext>
                  </a:extLst>
                </a:gridCol>
              </a:tblGrid>
              <a:tr h="643172">
                <a:tc gridSpan="7">
                  <a:txBody>
                    <a:bodyPr/>
                    <a:lstStyle/>
                    <a:p>
                      <a:pPr algn="ctr">
                        <a:lnSpc>
                          <a:spcPct val="115000"/>
                        </a:lnSpc>
                        <a:spcAft>
                          <a:spcPts val="0"/>
                        </a:spcAft>
                      </a:pPr>
                      <a:r>
                        <a:rPr lang="tr-TR" sz="2000" b="1" i="0" u="none" strike="noStrike" dirty="0">
                          <a:solidFill>
                            <a:schemeClr val="bg1"/>
                          </a:solidFill>
                          <a:effectLst/>
                          <a:latin typeface="+mn-lt"/>
                        </a:rPr>
                        <a:t>TAŞINMAZ MAL İSTATİSTİĞİ</a:t>
                      </a:r>
                      <a:endParaRPr lang="tr-TR" sz="2000" dirty="0">
                        <a:solidFill>
                          <a:schemeClr val="bg1"/>
                        </a:solidFill>
                        <a:effectLst/>
                        <a:latin typeface="+mn-lt"/>
                        <a:ea typeface="Calibri"/>
                        <a:cs typeface="Times New Roman"/>
                      </a:endParaRPr>
                    </a:p>
                  </a:txBody>
                  <a:tcPr marL="68580" marR="68580" marT="0" marB="0" anchor="ctr"/>
                </a:tc>
                <a:tc hMerge="1">
                  <a:txBody>
                    <a:bodyPr/>
                    <a:lstStyle/>
                    <a:p>
                      <a:pPr algn="ctr">
                        <a:lnSpc>
                          <a:spcPct val="115000"/>
                        </a:lnSpc>
                        <a:spcAft>
                          <a:spcPts val="0"/>
                        </a:spcAft>
                      </a:pPr>
                      <a:endParaRPr lang="tr-TR" sz="1600" dirty="0">
                        <a:solidFill>
                          <a:srgbClr val="FFFFFF"/>
                        </a:solidFill>
                        <a:effectLst/>
                        <a:latin typeface="+mn-lt"/>
                        <a:ea typeface="Calibri"/>
                        <a:cs typeface="Times New Roman"/>
                      </a:endParaRPr>
                    </a:p>
                  </a:txBody>
                  <a:tcPr marL="68580" marR="68580" marT="0" marB="0"/>
                </a:tc>
                <a:tc hMerge="1">
                  <a:txBody>
                    <a:bodyPr/>
                    <a:lstStyle/>
                    <a:p>
                      <a:pPr algn="ctr">
                        <a:lnSpc>
                          <a:spcPct val="115000"/>
                        </a:lnSpc>
                        <a:spcAft>
                          <a:spcPts val="0"/>
                        </a:spcAft>
                      </a:pPr>
                      <a:endParaRPr lang="tr-TR" sz="1600" dirty="0">
                        <a:solidFill>
                          <a:srgbClr val="FFFFFF"/>
                        </a:solidFill>
                        <a:effectLst/>
                        <a:latin typeface="+mn-lt"/>
                        <a:ea typeface="Calibri"/>
                        <a:cs typeface="Times New Roman"/>
                      </a:endParaRPr>
                    </a:p>
                  </a:txBody>
                  <a:tcPr marL="68580" marR="68580" marT="0" marB="0"/>
                </a:tc>
                <a:tc hMerge="1">
                  <a:txBody>
                    <a:bodyPr/>
                    <a:lstStyle/>
                    <a:p>
                      <a:pPr algn="ctr">
                        <a:lnSpc>
                          <a:spcPct val="115000"/>
                        </a:lnSpc>
                        <a:spcAft>
                          <a:spcPts val="0"/>
                        </a:spcAft>
                      </a:pPr>
                      <a:endParaRPr lang="tr-TR" sz="1600" dirty="0">
                        <a:solidFill>
                          <a:srgbClr val="FFFFFF"/>
                        </a:solidFill>
                        <a:effectLst/>
                        <a:latin typeface="+mn-lt"/>
                        <a:ea typeface="Calibri"/>
                        <a:cs typeface="Times New Roman"/>
                      </a:endParaRPr>
                    </a:p>
                  </a:txBody>
                  <a:tcPr marL="68580" marR="68580" marT="0" marB="0"/>
                </a:tc>
                <a:tc hMerge="1">
                  <a:txBody>
                    <a:bodyPr/>
                    <a:lstStyle/>
                    <a:p>
                      <a:pPr algn="ctr">
                        <a:lnSpc>
                          <a:spcPct val="115000"/>
                        </a:lnSpc>
                        <a:spcAft>
                          <a:spcPts val="0"/>
                        </a:spcAft>
                      </a:pPr>
                      <a:endParaRPr lang="tr-TR" sz="1600" dirty="0">
                        <a:solidFill>
                          <a:srgbClr val="FFFFFF"/>
                        </a:solidFill>
                        <a:effectLst/>
                        <a:latin typeface="+mn-lt"/>
                        <a:ea typeface="Calibri"/>
                        <a:cs typeface="Times New Roman"/>
                      </a:endParaRPr>
                    </a:p>
                  </a:txBody>
                  <a:tcPr marL="68580" marR="68580" marT="0" marB="0"/>
                </a:tc>
                <a:tc hMerge="1">
                  <a:txBody>
                    <a:bodyPr/>
                    <a:lstStyle/>
                    <a:p>
                      <a:pPr algn="ctr">
                        <a:lnSpc>
                          <a:spcPct val="115000"/>
                        </a:lnSpc>
                        <a:spcAft>
                          <a:spcPts val="0"/>
                        </a:spcAft>
                      </a:pPr>
                      <a:endParaRPr lang="tr-TR" sz="1600" dirty="0">
                        <a:solidFill>
                          <a:srgbClr val="FFFFFF"/>
                        </a:solidFill>
                        <a:effectLst/>
                        <a:latin typeface="+mn-lt"/>
                        <a:ea typeface="Calibri"/>
                        <a:cs typeface="Times New Roman"/>
                      </a:endParaRPr>
                    </a:p>
                  </a:txBody>
                  <a:tcPr marL="68580" marR="68580" marT="0" marB="0"/>
                </a:tc>
                <a:tc hMerge="1">
                  <a:txBody>
                    <a:bodyPr/>
                    <a:lstStyle/>
                    <a:p>
                      <a:pPr algn="ctr">
                        <a:lnSpc>
                          <a:spcPct val="115000"/>
                        </a:lnSpc>
                        <a:spcAft>
                          <a:spcPts val="0"/>
                        </a:spcAft>
                      </a:pPr>
                      <a:endParaRPr lang="tr-TR" sz="1600" dirty="0">
                        <a:solidFill>
                          <a:srgbClr val="FFFFFF"/>
                        </a:solidFill>
                        <a:effectLst/>
                        <a:latin typeface="+mn-lt"/>
                        <a:ea typeface="Calibri"/>
                        <a:cs typeface="Times New Roman"/>
                      </a:endParaRPr>
                    </a:p>
                  </a:txBody>
                  <a:tcPr marL="68580" marR="68580" marT="0" marB="0"/>
                </a:tc>
                <a:extLst>
                  <a:ext uri="{0D108BD9-81ED-4DB2-BD59-A6C34878D82A}">
                    <a16:rowId xmlns:a16="http://schemas.microsoft.com/office/drawing/2014/main" val="1469268824"/>
                  </a:ext>
                </a:extLst>
              </a:tr>
              <a:tr h="422612">
                <a:tc>
                  <a:txBody>
                    <a:bodyPr/>
                    <a:lstStyle/>
                    <a:p>
                      <a:pPr marL="0" algn="ctr" defTabSz="914400" rtl="0" eaLnBrk="1" latinLnBrk="0" hangingPunct="1">
                        <a:lnSpc>
                          <a:spcPct val="115000"/>
                        </a:lnSpc>
                        <a:spcAft>
                          <a:spcPts val="0"/>
                        </a:spcAft>
                      </a:pPr>
                      <a:r>
                        <a:rPr lang="tr-TR" sz="1600" b="1" kern="1200" dirty="0">
                          <a:solidFill>
                            <a:srgbClr val="FFFFFF"/>
                          </a:solidFill>
                          <a:effectLst/>
                          <a:latin typeface="+mn-lt"/>
                          <a:ea typeface="Times New Roman"/>
                          <a:cs typeface="Times New Roman"/>
                        </a:rPr>
                        <a:t> </a:t>
                      </a:r>
                      <a:endParaRPr lang="tr-TR" sz="1600" b="1" kern="1200" dirty="0">
                        <a:solidFill>
                          <a:srgbClr val="FFFFFF"/>
                        </a:solidFill>
                        <a:effectLst/>
                        <a:latin typeface="+mn-lt"/>
                        <a:ea typeface="Calibri"/>
                        <a:cs typeface="Times New Roman"/>
                      </a:endParaRPr>
                    </a:p>
                  </a:txBody>
                  <a:tcPr marL="68580" marR="68580" marT="0" marB="0">
                    <a:solidFill>
                      <a:srgbClr val="C0504D"/>
                    </a:solidFill>
                  </a:tcPr>
                </a:tc>
                <a:tc gridSpan="2">
                  <a:txBody>
                    <a:bodyPr/>
                    <a:lstStyle/>
                    <a:p>
                      <a:pPr algn="ctr" fontAlgn="ctr"/>
                      <a:r>
                        <a:rPr lang="tr-TR" sz="1800" b="1" i="0" u="none" strike="noStrike" dirty="0">
                          <a:solidFill>
                            <a:schemeClr val="bg1"/>
                          </a:solidFill>
                          <a:effectLst/>
                          <a:latin typeface="+mn-lt"/>
                        </a:rPr>
                        <a:t>MERKEZ İLÇE </a:t>
                      </a:r>
                    </a:p>
                  </a:txBody>
                  <a:tcPr marL="7620" marR="7620" marT="7620" marB="0" anchor="ctr">
                    <a:solidFill>
                      <a:srgbClr val="C0504D"/>
                    </a:solidFill>
                  </a:tcPr>
                </a:tc>
                <a:tc hMerge="1">
                  <a:txBody>
                    <a:bodyPr/>
                    <a:lstStyle/>
                    <a:p>
                      <a:endParaRPr lang="tr-TR"/>
                    </a:p>
                  </a:txBody>
                  <a:tcPr>
                    <a:solidFill>
                      <a:srgbClr val="C0504D"/>
                    </a:solidFill>
                  </a:tcPr>
                </a:tc>
                <a:tc gridSpan="2">
                  <a:txBody>
                    <a:bodyPr/>
                    <a:lstStyle/>
                    <a:p>
                      <a:pPr algn="ctr" fontAlgn="ctr"/>
                      <a:r>
                        <a:rPr lang="tr-TR" sz="1800" b="1" i="0" u="none" strike="noStrike" dirty="0">
                          <a:solidFill>
                            <a:schemeClr val="bg1"/>
                          </a:solidFill>
                          <a:effectLst/>
                          <a:latin typeface="+mn-lt"/>
                        </a:rPr>
                        <a:t>DIŞ İLÇE</a:t>
                      </a:r>
                    </a:p>
                  </a:txBody>
                  <a:tcPr marL="7620" marR="7620" marT="7620" marB="0" anchor="ctr">
                    <a:solidFill>
                      <a:srgbClr val="C0504D"/>
                    </a:solidFill>
                  </a:tcPr>
                </a:tc>
                <a:tc hMerge="1">
                  <a:txBody>
                    <a:bodyPr/>
                    <a:lstStyle/>
                    <a:p>
                      <a:endParaRPr lang="tr-TR"/>
                    </a:p>
                  </a:txBody>
                  <a:tcPr>
                    <a:solidFill>
                      <a:srgbClr val="C0504D"/>
                    </a:solidFill>
                  </a:tcPr>
                </a:tc>
                <a:tc gridSpan="2">
                  <a:txBody>
                    <a:bodyPr/>
                    <a:lstStyle/>
                    <a:p>
                      <a:pPr algn="ctr" fontAlgn="ctr"/>
                      <a:r>
                        <a:rPr lang="tr-TR" sz="1800" b="1" i="0" u="none" strike="noStrike" dirty="0">
                          <a:solidFill>
                            <a:schemeClr val="bg1"/>
                          </a:solidFill>
                          <a:effectLst/>
                          <a:latin typeface="+mn-lt"/>
                        </a:rPr>
                        <a:t>GENEL</a:t>
                      </a:r>
                    </a:p>
                  </a:txBody>
                  <a:tcPr marL="7620" marR="7620" marT="7620" marB="0" anchor="ctr">
                    <a:solidFill>
                      <a:srgbClr val="C0504D"/>
                    </a:solidFill>
                  </a:tcPr>
                </a:tc>
                <a:tc hMerge="1">
                  <a:txBody>
                    <a:bodyPr/>
                    <a:lstStyle/>
                    <a:p>
                      <a:endParaRPr lang="tr-TR"/>
                    </a:p>
                  </a:txBody>
                  <a:tcPr>
                    <a:solidFill>
                      <a:srgbClr val="C0504D"/>
                    </a:solidFill>
                  </a:tcPr>
                </a:tc>
                <a:extLst>
                  <a:ext uri="{0D108BD9-81ED-4DB2-BD59-A6C34878D82A}">
                    <a16:rowId xmlns:a16="http://schemas.microsoft.com/office/drawing/2014/main" val="1633548954"/>
                  </a:ext>
                </a:extLst>
              </a:tr>
              <a:tr h="422612">
                <a:tc>
                  <a:txBody>
                    <a:bodyPr/>
                    <a:lstStyle/>
                    <a:p>
                      <a:pPr>
                        <a:lnSpc>
                          <a:spcPct val="115000"/>
                        </a:lnSpc>
                        <a:spcAft>
                          <a:spcPts val="0"/>
                        </a:spcAft>
                      </a:pPr>
                      <a:endParaRPr lang="tr-TR" sz="1600" b="0" dirty="0">
                        <a:solidFill>
                          <a:schemeClr val="tx1"/>
                        </a:solidFill>
                        <a:effectLst/>
                        <a:latin typeface="+mn-lt"/>
                        <a:ea typeface="Calibri"/>
                        <a:cs typeface="Times New Roman"/>
                      </a:endParaRPr>
                    </a:p>
                  </a:txBody>
                  <a:tcPr marL="68580" marR="68580" marT="0" marB="0" anchor="ctr"/>
                </a:tc>
                <a:tc>
                  <a:txBody>
                    <a:bodyPr/>
                    <a:lstStyle/>
                    <a:p>
                      <a:pPr algn="ctr" fontAlgn="ctr"/>
                      <a:r>
                        <a:rPr lang="tr-TR" sz="1600" b="0" i="0" u="none" strike="noStrike" dirty="0">
                          <a:solidFill>
                            <a:srgbClr val="000000"/>
                          </a:solidFill>
                          <a:effectLst/>
                          <a:latin typeface="+mn-lt"/>
                        </a:rPr>
                        <a:t>Adet</a:t>
                      </a:r>
                    </a:p>
                  </a:txBody>
                  <a:tcPr marL="7620" marR="7620" marT="7620" marB="0" anchor="ctr"/>
                </a:tc>
                <a:tc>
                  <a:txBody>
                    <a:bodyPr/>
                    <a:lstStyle/>
                    <a:p>
                      <a:pPr algn="ctr" fontAlgn="ctr"/>
                      <a:r>
                        <a:rPr lang="tr-TR" sz="1600" b="0" i="0" u="none" strike="noStrike" dirty="0">
                          <a:solidFill>
                            <a:srgbClr val="000000"/>
                          </a:solidFill>
                          <a:effectLst/>
                          <a:latin typeface="+mn-lt"/>
                        </a:rPr>
                        <a:t>  Yüz Ölçüm   (m2)</a:t>
                      </a:r>
                    </a:p>
                  </a:txBody>
                  <a:tcPr marL="7620" marR="7620" marT="7620" marB="0" anchor="ctr"/>
                </a:tc>
                <a:tc>
                  <a:txBody>
                    <a:bodyPr/>
                    <a:lstStyle/>
                    <a:p>
                      <a:pPr algn="ctr" fontAlgn="ctr"/>
                      <a:r>
                        <a:rPr lang="tr-TR" sz="1600" b="0" i="0" u="none" strike="noStrike" dirty="0">
                          <a:solidFill>
                            <a:srgbClr val="000000"/>
                          </a:solidFill>
                          <a:effectLst/>
                          <a:latin typeface="+mn-lt"/>
                        </a:rPr>
                        <a:t>Adet</a:t>
                      </a:r>
                    </a:p>
                  </a:txBody>
                  <a:tcPr marL="7620" marR="7620" marT="7620" marB="0" anchor="ctr"/>
                </a:tc>
                <a:tc>
                  <a:txBody>
                    <a:bodyPr/>
                    <a:lstStyle/>
                    <a:p>
                      <a:pPr algn="ctr" fontAlgn="ctr"/>
                      <a:r>
                        <a:rPr lang="tr-TR" sz="1600" b="0" i="0" u="none" strike="noStrike" dirty="0">
                          <a:solidFill>
                            <a:srgbClr val="000000"/>
                          </a:solidFill>
                          <a:effectLst/>
                          <a:latin typeface="+mn-lt"/>
                        </a:rPr>
                        <a:t>  Yüz Ölçüm   (m2)</a:t>
                      </a:r>
                    </a:p>
                  </a:txBody>
                  <a:tcPr marL="7620" marR="7620" marT="7620" marB="0" anchor="ctr"/>
                </a:tc>
                <a:tc>
                  <a:txBody>
                    <a:bodyPr/>
                    <a:lstStyle/>
                    <a:p>
                      <a:pPr algn="ctr" fontAlgn="ctr"/>
                      <a:r>
                        <a:rPr lang="tr-TR" sz="1600" b="0" i="0" u="none" strike="noStrike" dirty="0">
                          <a:solidFill>
                            <a:srgbClr val="000000"/>
                          </a:solidFill>
                          <a:effectLst/>
                          <a:latin typeface="+mn-lt"/>
                        </a:rPr>
                        <a:t>Adet</a:t>
                      </a:r>
                    </a:p>
                  </a:txBody>
                  <a:tcPr marL="7620" marR="7620" marT="7620" marB="0" anchor="ctr"/>
                </a:tc>
                <a:tc>
                  <a:txBody>
                    <a:bodyPr/>
                    <a:lstStyle/>
                    <a:p>
                      <a:pPr algn="ctr" fontAlgn="ctr"/>
                      <a:r>
                        <a:rPr lang="tr-TR" sz="1600" b="0" i="0" u="none" strike="noStrike" dirty="0">
                          <a:solidFill>
                            <a:srgbClr val="000000"/>
                          </a:solidFill>
                          <a:effectLst/>
                          <a:latin typeface="+mn-lt"/>
                        </a:rPr>
                        <a:t>  Yüz Ölçüm   (m2)</a:t>
                      </a:r>
                    </a:p>
                  </a:txBody>
                  <a:tcPr marL="7620" marR="7620" marT="7620" marB="0" anchor="ctr"/>
                </a:tc>
                <a:extLst>
                  <a:ext uri="{0D108BD9-81ED-4DB2-BD59-A6C34878D82A}">
                    <a16:rowId xmlns:a16="http://schemas.microsoft.com/office/drawing/2014/main" val="3942358070"/>
                  </a:ext>
                </a:extLst>
              </a:tr>
              <a:tr h="620524">
                <a:tc>
                  <a:txBody>
                    <a:bodyPr/>
                    <a:lstStyle/>
                    <a:p>
                      <a:pPr algn="ctr" fontAlgn="ctr"/>
                      <a:r>
                        <a:rPr lang="tr-TR" sz="1600" b="1" i="0" u="none" strike="noStrike" kern="1200" dirty="0">
                          <a:solidFill>
                            <a:srgbClr val="000000"/>
                          </a:solidFill>
                          <a:effectLst/>
                          <a:latin typeface="+mn-lt"/>
                          <a:ea typeface="+mn-ea"/>
                          <a:cs typeface="+mn-cs"/>
                        </a:rPr>
                        <a:t> Hazine Adına Tescilli</a:t>
                      </a:r>
                    </a:p>
                  </a:txBody>
                  <a:tcPr marL="7620" marR="7620" marT="7620" marB="0" anchor="ctr"/>
                </a:tc>
                <a:tc>
                  <a:txBody>
                    <a:bodyPr/>
                    <a:lstStyle/>
                    <a:p>
                      <a:pPr algn="ctr" fontAlgn="ctr"/>
                      <a:r>
                        <a:rPr lang="tr-TR" sz="1600" b="0" i="0" u="none" strike="noStrike" dirty="0">
                          <a:solidFill>
                            <a:srgbClr val="000000"/>
                          </a:solidFill>
                          <a:effectLst/>
                          <a:latin typeface="+mn-lt"/>
                        </a:rPr>
                        <a:t>70.341</a:t>
                      </a:r>
                    </a:p>
                  </a:txBody>
                  <a:tcPr marL="7620" marR="7620" marT="7620" marB="0" anchor="ctr"/>
                </a:tc>
                <a:tc>
                  <a:txBody>
                    <a:bodyPr/>
                    <a:lstStyle/>
                    <a:p>
                      <a:pPr algn="ctr" fontAlgn="ctr"/>
                      <a:r>
                        <a:rPr lang="tr-TR" sz="1600" b="0" i="0" u="none" strike="noStrike" dirty="0">
                          <a:solidFill>
                            <a:srgbClr val="000000"/>
                          </a:solidFill>
                          <a:effectLst/>
                          <a:latin typeface="+mn-lt"/>
                        </a:rPr>
                        <a:t>2.200.116.953</a:t>
                      </a:r>
                    </a:p>
                  </a:txBody>
                  <a:tcPr marL="7620" marR="7620" marT="7620" marB="0" anchor="ctr"/>
                </a:tc>
                <a:tc>
                  <a:txBody>
                    <a:bodyPr/>
                    <a:lstStyle/>
                    <a:p>
                      <a:pPr algn="ctr" fontAlgn="ctr"/>
                      <a:r>
                        <a:rPr lang="tr-TR" sz="1600" b="0" i="0" u="none" strike="noStrike" dirty="0">
                          <a:solidFill>
                            <a:srgbClr val="000000"/>
                          </a:solidFill>
                          <a:effectLst/>
                          <a:latin typeface="+mn-lt"/>
                        </a:rPr>
                        <a:t>55.325</a:t>
                      </a:r>
                    </a:p>
                  </a:txBody>
                  <a:tcPr marL="7620" marR="7620" marT="7620" marB="0" anchor="ctr"/>
                </a:tc>
                <a:tc>
                  <a:txBody>
                    <a:bodyPr/>
                    <a:lstStyle/>
                    <a:p>
                      <a:pPr algn="ctr" fontAlgn="ctr"/>
                      <a:r>
                        <a:rPr lang="tr-TR" sz="1600" b="0" i="0" u="none" strike="noStrike" dirty="0">
                          <a:solidFill>
                            <a:srgbClr val="000000"/>
                          </a:solidFill>
                          <a:effectLst/>
                          <a:latin typeface="+mn-lt"/>
                        </a:rPr>
                        <a:t>3.921.099.789</a:t>
                      </a:r>
                    </a:p>
                  </a:txBody>
                  <a:tcPr marL="7620" marR="7620" marT="7620" marB="0" anchor="ctr"/>
                </a:tc>
                <a:tc>
                  <a:txBody>
                    <a:bodyPr/>
                    <a:lstStyle/>
                    <a:p>
                      <a:pPr algn="ctr" fontAlgn="ctr"/>
                      <a:r>
                        <a:rPr lang="tr-TR" sz="1600" b="0" i="0" u="none" strike="noStrike" dirty="0">
                          <a:solidFill>
                            <a:srgbClr val="000000"/>
                          </a:solidFill>
                          <a:effectLst/>
                          <a:latin typeface="+mn-lt"/>
                        </a:rPr>
                        <a:t>125.666</a:t>
                      </a:r>
                    </a:p>
                  </a:txBody>
                  <a:tcPr marL="7620" marR="7620" marT="7620" marB="0" anchor="ctr"/>
                </a:tc>
                <a:tc>
                  <a:txBody>
                    <a:bodyPr/>
                    <a:lstStyle/>
                    <a:p>
                      <a:pPr algn="ctr" fontAlgn="ctr"/>
                      <a:r>
                        <a:rPr lang="tr-TR" sz="1600" b="0" i="0" u="none" strike="noStrike" dirty="0">
                          <a:solidFill>
                            <a:srgbClr val="000000"/>
                          </a:solidFill>
                          <a:effectLst/>
                          <a:latin typeface="+mn-lt"/>
                        </a:rPr>
                        <a:t>6.121.216.742</a:t>
                      </a:r>
                    </a:p>
                  </a:txBody>
                  <a:tcPr marL="7620" marR="7620" marT="7620" marB="0" anchor="ctr"/>
                </a:tc>
                <a:extLst>
                  <a:ext uri="{0D108BD9-81ED-4DB2-BD59-A6C34878D82A}">
                    <a16:rowId xmlns:a16="http://schemas.microsoft.com/office/drawing/2014/main" val="3686957510"/>
                  </a:ext>
                </a:extLst>
              </a:tr>
              <a:tr h="477788">
                <a:tc>
                  <a:txBody>
                    <a:bodyPr/>
                    <a:lstStyle/>
                    <a:p>
                      <a:pPr algn="ctr" fontAlgn="ctr"/>
                      <a:r>
                        <a:rPr lang="tr-TR" sz="1600" b="1" i="0" u="none" strike="noStrike" kern="1200" dirty="0">
                          <a:solidFill>
                            <a:srgbClr val="000000"/>
                          </a:solidFill>
                          <a:effectLst/>
                          <a:latin typeface="+mn-lt"/>
                          <a:ea typeface="+mn-ea"/>
                          <a:cs typeface="+mn-cs"/>
                        </a:rPr>
                        <a:t>İlişikli        </a:t>
                      </a:r>
                    </a:p>
                  </a:txBody>
                  <a:tcPr marL="7620" marR="7620" marT="7620" marB="0" anchor="ctr"/>
                </a:tc>
                <a:tc>
                  <a:txBody>
                    <a:bodyPr/>
                    <a:lstStyle/>
                    <a:p>
                      <a:pPr algn="ctr" fontAlgn="ctr"/>
                      <a:r>
                        <a:rPr lang="tr-TR" sz="1600" b="0" i="0" u="none" strike="noStrike" dirty="0">
                          <a:solidFill>
                            <a:srgbClr val="000000"/>
                          </a:solidFill>
                          <a:effectLst/>
                          <a:latin typeface="+mn-lt"/>
                        </a:rPr>
                        <a:t>7.214</a:t>
                      </a:r>
                    </a:p>
                  </a:txBody>
                  <a:tcPr marL="7620" marR="7620" marT="7620" marB="0" anchor="ctr"/>
                </a:tc>
                <a:tc>
                  <a:txBody>
                    <a:bodyPr/>
                    <a:lstStyle/>
                    <a:p>
                      <a:pPr algn="ctr" fontAlgn="ctr"/>
                      <a:r>
                        <a:rPr lang="tr-TR" sz="1600" b="0" i="0" u="none" strike="noStrike" dirty="0">
                          <a:solidFill>
                            <a:srgbClr val="000000"/>
                          </a:solidFill>
                          <a:effectLst/>
                          <a:latin typeface="+mn-lt"/>
                        </a:rPr>
                        <a:t>906.142.782</a:t>
                      </a:r>
                    </a:p>
                  </a:txBody>
                  <a:tcPr marL="7620" marR="7620" marT="7620" marB="0" anchor="ctr"/>
                </a:tc>
                <a:tc>
                  <a:txBody>
                    <a:bodyPr/>
                    <a:lstStyle/>
                    <a:p>
                      <a:pPr algn="ctr" fontAlgn="ctr"/>
                      <a:r>
                        <a:rPr lang="tr-TR" sz="1600" b="0" i="0" u="none" strike="noStrike">
                          <a:solidFill>
                            <a:srgbClr val="000000"/>
                          </a:solidFill>
                          <a:effectLst/>
                          <a:latin typeface="+mn-lt"/>
                        </a:rPr>
                        <a:t>365</a:t>
                      </a:r>
                    </a:p>
                  </a:txBody>
                  <a:tcPr marL="7620" marR="7620" marT="7620" marB="0" anchor="ctr"/>
                </a:tc>
                <a:tc>
                  <a:txBody>
                    <a:bodyPr/>
                    <a:lstStyle/>
                    <a:p>
                      <a:pPr algn="ctr" fontAlgn="ctr"/>
                      <a:r>
                        <a:rPr lang="tr-TR" sz="1600" b="0" i="0" u="none" strike="noStrike" dirty="0">
                          <a:solidFill>
                            <a:srgbClr val="000000"/>
                          </a:solidFill>
                          <a:effectLst/>
                          <a:latin typeface="+mn-lt"/>
                        </a:rPr>
                        <a:t>44.160.075</a:t>
                      </a:r>
                    </a:p>
                  </a:txBody>
                  <a:tcPr marL="7620" marR="7620" marT="7620" marB="0" anchor="ctr"/>
                </a:tc>
                <a:tc>
                  <a:txBody>
                    <a:bodyPr/>
                    <a:lstStyle/>
                    <a:p>
                      <a:pPr algn="ctr" fontAlgn="ctr"/>
                      <a:r>
                        <a:rPr lang="tr-TR" sz="1600" b="0" i="0" u="none" strike="noStrike" dirty="0">
                          <a:solidFill>
                            <a:srgbClr val="000000"/>
                          </a:solidFill>
                          <a:effectLst/>
                          <a:latin typeface="+mn-lt"/>
                        </a:rPr>
                        <a:t>7.579</a:t>
                      </a:r>
                    </a:p>
                  </a:txBody>
                  <a:tcPr marL="7620" marR="7620" marT="7620" marB="0" anchor="ctr"/>
                </a:tc>
                <a:tc>
                  <a:txBody>
                    <a:bodyPr/>
                    <a:lstStyle/>
                    <a:p>
                      <a:pPr algn="ctr" fontAlgn="ctr"/>
                      <a:r>
                        <a:rPr lang="tr-TR" sz="1600" b="0" i="0" u="none" strike="noStrike" dirty="0">
                          <a:solidFill>
                            <a:srgbClr val="000000"/>
                          </a:solidFill>
                          <a:effectLst/>
                          <a:latin typeface="+mn-lt"/>
                        </a:rPr>
                        <a:t>950.302.857</a:t>
                      </a:r>
                    </a:p>
                  </a:txBody>
                  <a:tcPr marL="7620" marR="7620" marT="7620" marB="0" anchor="ctr"/>
                </a:tc>
                <a:extLst>
                  <a:ext uri="{0D108BD9-81ED-4DB2-BD59-A6C34878D82A}">
                    <a16:rowId xmlns:a16="http://schemas.microsoft.com/office/drawing/2014/main" val="1110545304"/>
                  </a:ext>
                </a:extLst>
              </a:tr>
              <a:tr h="574540">
                <a:tc>
                  <a:txBody>
                    <a:bodyPr/>
                    <a:lstStyle/>
                    <a:p>
                      <a:pPr algn="ctr" fontAlgn="ctr"/>
                      <a:r>
                        <a:rPr lang="tr-TR" sz="1600" b="1" i="0" u="none" strike="noStrike" kern="1200" dirty="0" err="1">
                          <a:solidFill>
                            <a:srgbClr val="000000"/>
                          </a:solidFill>
                          <a:effectLst/>
                          <a:latin typeface="+mn-lt"/>
                          <a:ea typeface="+mn-ea"/>
                          <a:cs typeface="+mn-cs"/>
                        </a:rPr>
                        <a:t>Dev.Hük</a:t>
                      </a:r>
                      <a:r>
                        <a:rPr lang="tr-TR" sz="1600" b="1" i="0" u="none" strike="noStrike" kern="1200" dirty="0">
                          <a:solidFill>
                            <a:srgbClr val="000000"/>
                          </a:solidFill>
                          <a:effectLst/>
                          <a:latin typeface="+mn-lt"/>
                          <a:ea typeface="+mn-ea"/>
                          <a:cs typeface="+mn-cs"/>
                        </a:rPr>
                        <a:t>. Ve </a:t>
                      </a:r>
                      <a:r>
                        <a:rPr lang="tr-TR" sz="1600" b="1" i="0" u="none" strike="noStrike" kern="1200" dirty="0" err="1">
                          <a:solidFill>
                            <a:srgbClr val="000000"/>
                          </a:solidFill>
                          <a:effectLst/>
                          <a:latin typeface="+mn-lt"/>
                          <a:ea typeface="+mn-ea"/>
                          <a:cs typeface="+mn-cs"/>
                        </a:rPr>
                        <a:t>Tas.Altında</a:t>
                      </a:r>
                      <a:endParaRPr lang="tr-TR" sz="16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ctr"/>
                      <a:r>
                        <a:rPr lang="tr-TR" sz="1600" b="0" i="0" u="none" strike="noStrike" dirty="0">
                          <a:solidFill>
                            <a:srgbClr val="000000"/>
                          </a:solidFill>
                          <a:effectLst/>
                          <a:latin typeface="+mn-lt"/>
                        </a:rPr>
                        <a:t>3.269</a:t>
                      </a:r>
                    </a:p>
                  </a:txBody>
                  <a:tcPr marL="7620" marR="7620" marT="7620" marB="0" anchor="ctr"/>
                </a:tc>
                <a:tc>
                  <a:txBody>
                    <a:bodyPr/>
                    <a:lstStyle/>
                    <a:p>
                      <a:pPr algn="ctr" fontAlgn="ctr"/>
                      <a:r>
                        <a:rPr lang="tr-TR" sz="1600" b="0" i="0" u="none" strike="noStrike" dirty="0">
                          <a:solidFill>
                            <a:srgbClr val="000000"/>
                          </a:solidFill>
                          <a:effectLst/>
                          <a:latin typeface="+mn-lt"/>
                        </a:rPr>
                        <a:t>134.131.158</a:t>
                      </a:r>
                    </a:p>
                  </a:txBody>
                  <a:tcPr marL="7620" marR="7620" marT="7620" marB="0" anchor="ctr"/>
                </a:tc>
                <a:tc>
                  <a:txBody>
                    <a:bodyPr/>
                    <a:lstStyle/>
                    <a:p>
                      <a:pPr algn="ctr" fontAlgn="ctr"/>
                      <a:r>
                        <a:rPr lang="tr-TR" sz="1600" b="0" i="0" u="none" strike="noStrike" dirty="0">
                          <a:solidFill>
                            <a:srgbClr val="000000"/>
                          </a:solidFill>
                          <a:effectLst/>
                          <a:latin typeface="+mn-lt"/>
                        </a:rPr>
                        <a:t>2.781</a:t>
                      </a:r>
                    </a:p>
                  </a:txBody>
                  <a:tcPr marL="7620" marR="7620" marT="7620" marB="0" anchor="ctr"/>
                </a:tc>
                <a:tc>
                  <a:txBody>
                    <a:bodyPr/>
                    <a:lstStyle/>
                    <a:p>
                      <a:pPr algn="ctr" fontAlgn="ctr"/>
                      <a:r>
                        <a:rPr lang="tr-TR" sz="1600" b="0" i="0" u="none" strike="noStrike" dirty="0">
                          <a:solidFill>
                            <a:srgbClr val="000000"/>
                          </a:solidFill>
                          <a:effectLst/>
                          <a:latin typeface="+mn-lt"/>
                        </a:rPr>
                        <a:t>4.203.180.181</a:t>
                      </a:r>
                    </a:p>
                  </a:txBody>
                  <a:tcPr marL="7620" marR="7620" marT="7620" marB="0" anchor="ctr"/>
                </a:tc>
                <a:tc>
                  <a:txBody>
                    <a:bodyPr/>
                    <a:lstStyle/>
                    <a:p>
                      <a:pPr algn="ctr" fontAlgn="ctr"/>
                      <a:r>
                        <a:rPr lang="tr-TR" sz="1600" b="0" i="0" u="none" strike="noStrike" dirty="0">
                          <a:solidFill>
                            <a:srgbClr val="000000"/>
                          </a:solidFill>
                          <a:effectLst/>
                          <a:latin typeface="+mn-lt"/>
                        </a:rPr>
                        <a:t>6.050</a:t>
                      </a:r>
                    </a:p>
                  </a:txBody>
                  <a:tcPr marL="7620" marR="7620" marT="7620" marB="0" anchor="ctr"/>
                </a:tc>
                <a:tc>
                  <a:txBody>
                    <a:bodyPr/>
                    <a:lstStyle/>
                    <a:p>
                      <a:pPr algn="ctr" fontAlgn="ctr"/>
                      <a:r>
                        <a:rPr lang="tr-TR" sz="1600" b="0" i="0" u="none" strike="noStrike" dirty="0">
                          <a:solidFill>
                            <a:srgbClr val="000000"/>
                          </a:solidFill>
                          <a:effectLst/>
                          <a:latin typeface="+mn-lt"/>
                        </a:rPr>
                        <a:t>4.337.311.339</a:t>
                      </a:r>
                    </a:p>
                  </a:txBody>
                  <a:tcPr marL="7620" marR="7620" marT="7620" marB="0" anchor="ctr"/>
                </a:tc>
                <a:extLst>
                  <a:ext uri="{0D108BD9-81ED-4DB2-BD59-A6C34878D82A}">
                    <a16:rowId xmlns:a16="http://schemas.microsoft.com/office/drawing/2014/main" val="3943682688"/>
                  </a:ext>
                </a:extLst>
              </a:tr>
              <a:tr h="510480">
                <a:tc>
                  <a:txBody>
                    <a:bodyPr/>
                    <a:lstStyle/>
                    <a:p>
                      <a:pPr algn="ctr" fontAlgn="ctr"/>
                      <a:r>
                        <a:rPr lang="tr-TR" sz="1600" b="1" i="0" u="none" strike="noStrike" kern="1200" dirty="0" smtClean="0">
                          <a:solidFill>
                            <a:srgbClr val="000000"/>
                          </a:solidFill>
                          <a:effectLst/>
                          <a:latin typeface="+mn-lt"/>
                          <a:ea typeface="+mn-ea"/>
                          <a:cs typeface="+mn-cs"/>
                        </a:rPr>
                        <a:t>TOPLAM</a:t>
                      </a:r>
                      <a:endParaRPr lang="tr-TR" sz="16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ctr"/>
                      <a:r>
                        <a:rPr lang="tr-TR" sz="1600" b="0" i="0" u="none" strike="noStrike" dirty="0">
                          <a:solidFill>
                            <a:srgbClr val="000000"/>
                          </a:solidFill>
                          <a:effectLst/>
                          <a:latin typeface="+mn-lt"/>
                        </a:rPr>
                        <a:t>80.824</a:t>
                      </a:r>
                    </a:p>
                  </a:txBody>
                  <a:tcPr marL="7620" marR="7620" marT="7620" marB="0" anchor="ctr"/>
                </a:tc>
                <a:tc>
                  <a:txBody>
                    <a:bodyPr/>
                    <a:lstStyle/>
                    <a:p>
                      <a:pPr algn="ctr" fontAlgn="ctr"/>
                      <a:r>
                        <a:rPr lang="tr-TR" sz="1600" b="0" i="0" u="none" strike="noStrike" dirty="0">
                          <a:solidFill>
                            <a:srgbClr val="000000"/>
                          </a:solidFill>
                          <a:effectLst/>
                          <a:latin typeface="+mn-lt"/>
                        </a:rPr>
                        <a:t>3.240.390.893</a:t>
                      </a:r>
                    </a:p>
                  </a:txBody>
                  <a:tcPr marL="7620" marR="7620" marT="7620" marB="0" anchor="ctr"/>
                </a:tc>
                <a:tc>
                  <a:txBody>
                    <a:bodyPr/>
                    <a:lstStyle/>
                    <a:p>
                      <a:pPr algn="ctr" fontAlgn="ctr"/>
                      <a:r>
                        <a:rPr lang="tr-TR" sz="1600" b="0" i="0" u="none" strike="noStrike" dirty="0">
                          <a:solidFill>
                            <a:srgbClr val="000000"/>
                          </a:solidFill>
                          <a:effectLst/>
                          <a:latin typeface="+mn-lt"/>
                        </a:rPr>
                        <a:t>58.471</a:t>
                      </a:r>
                    </a:p>
                  </a:txBody>
                  <a:tcPr marL="7620" marR="7620" marT="7620" marB="0" anchor="ctr"/>
                </a:tc>
                <a:tc>
                  <a:txBody>
                    <a:bodyPr/>
                    <a:lstStyle/>
                    <a:p>
                      <a:pPr algn="ctr" fontAlgn="ctr"/>
                      <a:r>
                        <a:rPr lang="tr-TR" sz="1600" b="0" i="0" u="none" strike="noStrike" dirty="0">
                          <a:solidFill>
                            <a:srgbClr val="000000"/>
                          </a:solidFill>
                          <a:effectLst/>
                          <a:latin typeface="+mn-lt"/>
                        </a:rPr>
                        <a:t>8.168.440.045</a:t>
                      </a:r>
                    </a:p>
                  </a:txBody>
                  <a:tcPr marL="7620" marR="7620" marT="7620" marB="0" anchor="ctr"/>
                </a:tc>
                <a:tc>
                  <a:txBody>
                    <a:bodyPr/>
                    <a:lstStyle/>
                    <a:p>
                      <a:pPr algn="ctr" fontAlgn="ctr"/>
                      <a:r>
                        <a:rPr lang="tr-TR" sz="1800" b="1" i="0" u="none" strike="noStrike" dirty="0">
                          <a:solidFill>
                            <a:srgbClr val="000000"/>
                          </a:solidFill>
                          <a:effectLst/>
                          <a:latin typeface="+mn-lt"/>
                        </a:rPr>
                        <a:t>139.295</a:t>
                      </a:r>
                    </a:p>
                  </a:txBody>
                  <a:tcPr marL="7620" marR="7620" marT="7620" marB="0" anchor="ctr"/>
                </a:tc>
                <a:tc>
                  <a:txBody>
                    <a:bodyPr/>
                    <a:lstStyle/>
                    <a:p>
                      <a:pPr algn="ctr" fontAlgn="ctr"/>
                      <a:r>
                        <a:rPr lang="tr-TR" sz="1800" b="1" i="0" u="none" strike="noStrike" dirty="0">
                          <a:solidFill>
                            <a:srgbClr val="000000"/>
                          </a:solidFill>
                          <a:effectLst/>
                          <a:latin typeface="+mn-lt"/>
                        </a:rPr>
                        <a:t>11.408.830.938</a:t>
                      </a:r>
                    </a:p>
                  </a:txBody>
                  <a:tcPr marL="7620" marR="7620" marT="7620" marB="0" anchor="ctr"/>
                </a:tc>
                <a:extLst>
                  <a:ext uri="{0D108BD9-81ED-4DB2-BD59-A6C34878D82A}">
                    <a16:rowId xmlns:a16="http://schemas.microsoft.com/office/drawing/2014/main" val="2782495628"/>
                  </a:ext>
                </a:extLst>
              </a:tr>
            </a:tbl>
          </a:graphicData>
        </a:graphic>
      </p:graphicFrame>
      <p:sp>
        <p:nvSpPr>
          <p:cNvPr id="7" name="Metin kutusu 6">
            <a:extLst>
              <a:ext uri="{FF2B5EF4-FFF2-40B4-BE49-F238E27FC236}">
                <a16:creationId xmlns:a16="http://schemas.microsoft.com/office/drawing/2014/main" id="{6C3E2545-6D4D-4BFF-BDF7-7A82B7BFE3F8}"/>
              </a:ext>
            </a:extLst>
          </p:cNvPr>
          <p:cNvSpPr txBox="1"/>
          <p:nvPr/>
        </p:nvSpPr>
        <p:spPr>
          <a:xfrm>
            <a:off x="337807" y="5665911"/>
            <a:ext cx="8644435" cy="923330"/>
          </a:xfrm>
          <a:prstGeom prst="rect">
            <a:avLst/>
          </a:prstGeom>
          <a:noFill/>
        </p:spPr>
        <p:txBody>
          <a:bodyPr wrap="square" rtlCol="0">
            <a:spAutoFit/>
          </a:bodyPr>
          <a:lstStyle/>
          <a:p>
            <a:r>
              <a:rPr lang="tr-TR" dirty="0"/>
              <a:t>Milli Emlâk Denetim Bürosunca; </a:t>
            </a:r>
          </a:p>
          <a:p>
            <a:r>
              <a:rPr lang="tr-TR" b="1" dirty="0"/>
              <a:t>69 ( </a:t>
            </a:r>
            <a:r>
              <a:rPr lang="tr-TR" b="1" dirty="0" err="1"/>
              <a:t>Altmışdokuz</a:t>
            </a:r>
            <a:r>
              <a:rPr lang="tr-TR" b="1" dirty="0"/>
              <a:t> )  </a:t>
            </a:r>
            <a:r>
              <a:rPr lang="tr-TR" dirty="0"/>
              <a:t>adet İnceleme ve Değerleme Raporu hazırlanmış ve ilgili makamlara gönderilmiştir.</a:t>
            </a:r>
          </a:p>
        </p:txBody>
      </p:sp>
    </p:spTree>
    <p:extLst>
      <p:ext uri="{BB962C8B-B14F-4D97-AF65-F5344CB8AC3E}">
        <p14:creationId xmlns:p14="http://schemas.microsoft.com/office/powerpoint/2010/main" val="3836582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58E856-A13E-4A8E-8C3C-661B018C4BC4}"/>
              </a:ext>
            </a:extLst>
          </p:cNvPr>
          <p:cNvSpPr txBox="1">
            <a:spLocks/>
          </p:cNvSpPr>
          <p:nvPr/>
        </p:nvSpPr>
        <p:spPr>
          <a:xfrm>
            <a:off x="1907704" y="76908"/>
            <a:ext cx="5976664" cy="1556792"/>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2800" b="1" dirty="0">
                <a:solidFill>
                  <a:schemeClr val="bg1"/>
                </a:solidFill>
                <a:effectLst>
                  <a:outerShdw blurRad="38100" dist="38100" dir="2700000" algn="tl">
                    <a:srgbClr val="000000">
                      <a:alpha val="43137"/>
                    </a:srgbClr>
                  </a:outerShdw>
                </a:effectLst>
              </a:rPr>
              <a:t>İL MÜDÜRLÜĞÜMÜZ ÇALIŞMALARI</a:t>
            </a:r>
          </a:p>
        </p:txBody>
      </p:sp>
      <p:sp>
        <p:nvSpPr>
          <p:cNvPr id="6" name="Rectangle 1">
            <a:extLst>
              <a:ext uri="{FF2B5EF4-FFF2-40B4-BE49-F238E27FC236}">
                <a16:creationId xmlns:a16="http://schemas.microsoft.com/office/drawing/2014/main" id="{87F274E4-CB20-4B29-89AC-64B1243BE957}"/>
              </a:ext>
            </a:extLst>
          </p:cNvPr>
          <p:cNvSpPr>
            <a:spLocks noChangeArrowheads="1"/>
          </p:cNvSpPr>
          <p:nvPr/>
        </p:nvSpPr>
        <p:spPr bwMode="auto">
          <a:xfrm>
            <a:off x="155791" y="2564904"/>
            <a:ext cx="5057356" cy="4536504"/>
          </a:xfrm>
          <a:prstGeom prst="rect">
            <a:avLst/>
          </a:prstGeom>
          <a:noFill/>
          <a:ln>
            <a:noFill/>
          </a:ln>
        </p:spPr>
        <p:txBody>
          <a:bodyPr anchor="ctr">
            <a:noAutofit/>
          </a:bodyPr>
          <a:lstStyle/>
          <a:p>
            <a:pPr marL="285750" indent="-285750" algn="just">
              <a:buClr>
                <a:srgbClr val="C00000"/>
              </a:buClr>
              <a:buFont typeface="Arial" panose="020B0604020202020204" pitchFamily="34" charset="0"/>
              <a:buChar char="•"/>
            </a:pPr>
            <a:endParaRPr lang="tr-TR" dirty="0">
              <a:solidFill>
                <a:prstClr val="black"/>
              </a:solidFill>
            </a:endParaRPr>
          </a:p>
        </p:txBody>
      </p:sp>
      <p:sp>
        <p:nvSpPr>
          <p:cNvPr id="4" name="1 Başlık">
            <a:extLst>
              <a:ext uri="{FF2B5EF4-FFF2-40B4-BE49-F238E27FC236}">
                <a16:creationId xmlns:a16="http://schemas.microsoft.com/office/drawing/2014/main" id="{F1ECB417-2A3C-4C0F-B168-86C26666AB53}"/>
              </a:ext>
            </a:extLst>
          </p:cNvPr>
          <p:cNvSpPr txBox="1">
            <a:spLocks/>
          </p:cNvSpPr>
          <p:nvPr/>
        </p:nvSpPr>
        <p:spPr>
          <a:xfrm>
            <a:off x="1" y="2557203"/>
            <a:ext cx="9143999" cy="431800"/>
          </a:xfrm>
          <a:prstGeom prst="rect">
            <a:avLst/>
          </a:prstGeom>
          <a:ln>
            <a:miter lim="800000"/>
            <a:headEnd/>
            <a:tailEnd/>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tr-TR" sz="5400" dirty="0">
                <a:effectLst>
                  <a:outerShdw blurRad="38100" dist="38100" dir="2700000" algn="tl">
                    <a:srgbClr val="000000">
                      <a:alpha val="43137"/>
                    </a:srgbClr>
                  </a:outerShdw>
                </a:effectLst>
              </a:rPr>
              <a:t>ARZ EDERİM</a:t>
            </a:r>
          </a:p>
        </p:txBody>
      </p:sp>
      <p:sp>
        <p:nvSpPr>
          <p:cNvPr id="5" name="1 Başlık">
            <a:extLst>
              <a:ext uri="{FF2B5EF4-FFF2-40B4-BE49-F238E27FC236}">
                <a16:creationId xmlns:a16="http://schemas.microsoft.com/office/drawing/2014/main" id="{F9ED6A64-D5CA-438B-B024-9EEFA2665E80}"/>
              </a:ext>
            </a:extLst>
          </p:cNvPr>
          <p:cNvSpPr txBox="1">
            <a:spLocks/>
          </p:cNvSpPr>
          <p:nvPr/>
        </p:nvSpPr>
        <p:spPr>
          <a:xfrm>
            <a:off x="0" y="3933031"/>
            <a:ext cx="9143999" cy="1800225"/>
          </a:xfrm>
          <a:prstGeom prst="rect">
            <a:avLst/>
          </a:prstGeom>
          <a:ln>
            <a:miter lim="800000"/>
            <a:headEnd/>
            <a:tailEnd/>
          </a:ln>
        </p:spPr>
        <p:txBody>
          <a:bodyPr anchor="b"/>
          <a:lstStyle>
            <a:lvl1pPr algn="l" rtl="0" fontAlgn="base">
              <a:spcBef>
                <a:spcPct val="0"/>
              </a:spcBef>
              <a:spcAft>
                <a:spcPct val="0"/>
              </a:spcAft>
              <a:defRPr sz="5400" kern="1200" cap="all" spc="-100" baseline="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pitchFamily="34" charset="0"/>
              </a:defRPr>
            </a:lvl2pPr>
            <a:lvl3pPr algn="l" rtl="0" fontAlgn="base">
              <a:spcBef>
                <a:spcPct val="0"/>
              </a:spcBef>
              <a:spcAft>
                <a:spcPct val="0"/>
              </a:spcAft>
              <a:defRPr sz="4000">
                <a:solidFill>
                  <a:schemeClr val="tx2"/>
                </a:solidFill>
                <a:latin typeface="Arial" pitchFamily="34" charset="0"/>
              </a:defRPr>
            </a:lvl3pPr>
            <a:lvl4pPr algn="l" rtl="0" fontAlgn="base">
              <a:spcBef>
                <a:spcPct val="0"/>
              </a:spcBef>
              <a:spcAft>
                <a:spcPct val="0"/>
              </a:spcAft>
              <a:defRPr sz="4000">
                <a:solidFill>
                  <a:schemeClr val="tx2"/>
                </a:solidFill>
                <a:latin typeface="Arial" pitchFamily="34" charset="0"/>
              </a:defRPr>
            </a:lvl4pPr>
            <a:lvl5pPr algn="l" rtl="0" fontAlgn="base">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lgn="ctr" fontAlgn="auto">
              <a:spcAft>
                <a:spcPts val="400"/>
              </a:spcAft>
              <a:defRPr/>
            </a:pPr>
            <a:r>
              <a:rPr lang="tr-TR" sz="2000" b="1" cap="none" dirty="0">
                <a:latin typeface="Calibri" pitchFamily="34" charset="0"/>
                <a:cs typeface="Calibri" pitchFamily="34" charset="0"/>
              </a:rPr>
              <a:t/>
            </a:r>
            <a:br>
              <a:rPr lang="tr-TR" sz="2000" b="1" cap="none" dirty="0">
                <a:latin typeface="Calibri" pitchFamily="34" charset="0"/>
                <a:cs typeface="Calibri" pitchFamily="34" charset="0"/>
              </a:rPr>
            </a:br>
            <a:r>
              <a:rPr lang="tr-TR" sz="2800" b="1" cap="none" dirty="0">
                <a:solidFill>
                  <a:schemeClr val="tx1"/>
                </a:solidFill>
                <a:effectLst>
                  <a:outerShdw blurRad="38100" dist="38100" dir="2700000" algn="tl">
                    <a:srgbClr val="000000">
                      <a:alpha val="43137"/>
                    </a:srgbClr>
                  </a:outerShdw>
                </a:effectLst>
                <a:latin typeface="Calibri" pitchFamily="34" charset="0"/>
                <a:cs typeface="Calibri" pitchFamily="34" charset="0"/>
              </a:rPr>
              <a:t>Türkmen HACIHALİLOĞLU</a:t>
            </a:r>
            <a:endParaRPr lang="tr-TR" sz="2400" b="1" cap="none"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a:p>
            <a:pPr algn="ctr" fontAlgn="auto">
              <a:spcAft>
                <a:spcPts val="400"/>
              </a:spcAft>
              <a:defRPr/>
            </a:pPr>
            <a:r>
              <a:rPr lang="tr-TR" sz="2400" b="1" cap="none" dirty="0">
                <a:solidFill>
                  <a:schemeClr val="tx1"/>
                </a:solidFill>
                <a:effectLst>
                  <a:outerShdw blurRad="38100" dist="38100" dir="2700000" algn="tl">
                    <a:srgbClr val="000000">
                      <a:alpha val="43137"/>
                    </a:srgbClr>
                  </a:outerShdw>
                </a:effectLst>
                <a:latin typeface="Calibri" pitchFamily="34" charset="0"/>
                <a:cs typeface="Calibri" pitchFamily="34" charset="0"/>
              </a:rPr>
              <a:t>Ankara </a:t>
            </a:r>
            <a:r>
              <a:rPr lang="tr-TR" sz="2400" b="1" cap="none"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Çevre, Şehircilik ve İklim Değişikliği </a:t>
            </a:r>
            <a:r>
              <a:rPr lang="tr-TR" sz="2400" b="1" cap="none" dirty="0">
                <a:solidFill>
                  <a:schemeClr val="tx1"/>
                </a:solidFill>
                <a:effectLst>
                  <a:outerShdw blurRad="38100" dist="38100" dir="2700000" algn="tl">
                    <a:srgbClr val="000000">
                      <a:alpha val="43137"/>
                    </a:srgbClr>
                  </a:outerShdw>
                </a:effectLst>
                <a:latin typeface="Calibri" pitchFamily="34" charset="0"/>
                <a:cs typeface="Calibri" pitchFamily="34" charset="0"/>
              </a:rPr>
              <a:t>İl Müdür V.</a:t>
            </a:r>
          </a:p>
        </p:txBody>
      </p:sp>
    </p:spTree>
    <p:extLst>
      <p:ext uri="{BB962C8B-B14F-4D97-AF65-F5344CB8AC3E}">
        <p14:creationId xmlns:p14="http://schemas.microsoft.com/office/powerpoint/2010/main" val="2578986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8"/>
          <p:cNvGraphicFramePr>
            <a:graphicFrameLocks noGrp="1"/>
          </p:cNvGraphicFramePr>
          <p:nvPr>
            <p:extLst>
              <p:ext uri="{D42A27DB-BD31-4B8C-83A1-F6EECF244321}">
                <p14:modId xmlns:p14="http://schemas.microsoft.com/office/powerpoint/2010/main" val="3343490589"/>
              </p:ext>
            </p:extLst>
          </p:nvPr>
        </p:nvGraphicFramePr>
        <p:xfrm>
          <a:off x="382209" y="6526538"/>
          <a:ext cx="4005024" cy="206051"/>
        </p:xfrm>
        <a:graphic>
          <a:graphicData uri="http://schemas.openxmlformats.org/drawingml/2006/table">
            <a:tbl>
              <a:tblPr>
                <a:tableStyleId>{284E427A-3D55-4303-BF80-6455036E1DE7}</a:tableStyleId>
              </a:tblPr>
              <a:tblGrid>
                <a:gridCol w="3213334">
                  <a:extLst>
                    <a:ext uri="{9D8B030D-6E8A-4147-A177-3AD203B41FA5}">
                      <a16:colId xmlns:a16="http://schemas.microsoft.com/office/drawing/2014/main" val="20000"/>
                    </a:ext>
                  </a:extLst>
                </a:gridCol>
                <a:gridCol w="791690">
                  <a:extLst>
                    <a:ext uri="{9D8B030D-6E8A-4147-A177-3AD203B41FA5}">
                      <a16:colId xmlns:a16="http://schemas.microsoft.com/office/drawing/2014/main" val="20001"/>
                    </a:ext>
                  </a:extLst>
                </a:gridCol>
              </a:tblGrid>
              <a:tr h="206051">
                <a:tc>
                  <a:txBody>
                    <a:bodyPr/>
                    <a:lstStyle/>
                    <a:p>
                      <a:pPr algn="l" fontAlgn="ctr"/>
                      <a:r>
                        <a:rPr lang="tr-TR" sz="1200" b="1" u="none" strike="noStrike" dirty="0">
                          <a:solidFill>
                            <a:schemeClr val="bg1"/>
                          </a:solidFill>
                          <a:effectLst/>
                        </a:rPr>
                        <a:t>İŞÇİ</a:t>
                      </a:r>
                    </a:p>
                  </a:txBody>
                  <a:tcPr marL="9525" marR="9525" marT="9525" marB="0" anchor="ctr">
                    <a:solidFill>
                      <a:srgbClr val="C61616"/>
                    </a:solidFill>
                  </a:tcPr>
                </a:tc>
                <a:tc>
                  <a:txBody>
                    <a:bodyPr/>
                    <a:lstStyle/>
                    <a:p>
                      <a:pPr algn="ctr" fontAlgn="ctr"/>
                      <a:r>
                        <a:rPr lang="tr-TR" sz="1200" b="1" i="0" u="none" strike="noStrike" dirty="0">
                          <a:solidFill>
                            <a:schemeClr val="bg1"/>
                          </a:solidFill>
                          <a:effectLst/>
                          <a:latin typeface="Calibri"/>
                        </a:rPr>
                        <a:t>110</a:t>
                      </a:r>
                    </a:p>
                  </a:txBody>
                  <a:tcPr marL="9525" marR="9525" marT="9525" marB="0" anchor="ctr">
                    <a:solidFill>
                      <a:srgbClr val="C61616"/>
                    </a:solidFill>
                  </a:tcPr>
                </a:tc>
                <a:extLst>
                  <a:ext uri="{0D108BD9-81ED-4DB2-BD59-A6C34878D82A}">
                    <a16:rowId xmlns:a16="http://schemas.microsoft.com/office/drawing/2014/main" val="10000"/>
                  </a:ext>
                </a:extLst>
              </a:tr>
            </a:tbl>
          </a:graphicData>
        </a:graphic>
      </p:graphicFrame>
      <p:graphicFrame>
        <p:nvGraphicFramePr>
          <p:cNvPr id="17" name="Table 8"/>
          <p:cNvGraphicFramePr>
            <a:graphicFrameLocks noGrp="1"/>
          </p:cNvGraphicFramePr>
          <p:nvPr>
            <p:extLst>
              <p:ext uri="{D42A27DB-BD31-4B8C-83A1-F6EECF244321}">
                <p14:modId xmlns:p14="http://schemas.microsoft.com/office/powerpoint/2010/main" val="4056512424"/>
              </p:ext>
            </p:extLst>
          </p:nvPr>
        </p:nvGraphicFramePr>
        <p:xfrm>
          <a:off x="382209" y="6281333"/>
          <a:ext cx="4005023" cy="192405"/>
        </p:xfrm>
        <a:graphic>
          <a:graphicData uri="http://schemas.openxmlformats.org/drawingml/2006/table">
            <a:tbl>
              <a:tblPr>
                <a:tableStyleId>{284E427A-3D55-4303-BF80-6455036E1DE7}</a:tableStyleId>
              </a:tblPr>
              <a:tblGrid>
                <a:gridCol w="3213333">
                  <a:extLst>
                    <a:ext uri="{9D8B030D-6E8A-4147-A177-3AD203B41FA5}">
                      <a16:colId xmlns:a16="http://schemas.microsoft.com/office/drawing/2014/main" val="20000"/>
                    </a:ext>
                  </a:extLst>
                </a:gridCol>
                <a:gridCol w="791690">
                  <a:extLst>
                    <a:ext uri="{9D8B030D-6E8A-4147-A177-3AD203B41FA5}">
                      <a16:colId xmlns:a16="http://schemas.microsoft.com/office/drawing/2014/main" val="20001"/>
                    </a:ext>
                  </a:extLst>
                </a:gridCol>
              </a:tblGrid>
              <a:tr h="0">
                <a:tc>
                  <a:txBody>
                    <a:bodyPr/>
                    <a:lstStyle/>
                    <a:p>
                      <a:pPr algn="l" fontAlgn="ctr"/>
                      <a:r>
                        <a:rPr lang="tr-TR" sz="1200" b="1" u="none" strike="noStrike" dirty="0">
                          <a:solidFill>
                            <a:schemeClr val="bg1"/>
                          </a:solidFill>
                          <a:effectLst>
                            <a:outerShdw blurRad="38100" dist="38100" dir="2700000" algn="tl">
                              <a:srgbClr val="000000">
                                <a:alpha val="43137"/>
                              </a:srgbClr>
                            </a:outerShdw>
                          </a:effectLst>
                          <a:latin typeface="+mn-lt"/>
                        </a:rPr>
                        <a:t>SÖZLEŞMELİ 4-B</a:t>
                      </a:r>
                      <a:endParaRPr lang="tr-TR" sz="1200" b="1" i="0" u="none" strike="noStrike" dirty="0">
                        <a:solidFill>
                          <a:schemeClr val="bg1"/>
                        </a:solidFill>
                        <a:effectLst>
                          <a:outerShdw blurRad="38100" dist="38100" dir="2700000" algn="tl">
                            <a:srgbClr val="000000">
                              <a:alpha val="43137"/>
                            </a:srgbClr>
                          </a:outerShdw>
                        </a:effectLst>
                        <a:latin typeface="+mn-lt"/>
                      </a:endParaRPr>
                    </a:p>
                  </a:txBody>
                  <a:tcPr marL="9525" marR="9525" marT="9525" marB="0" anchor="ctr">
                    <a:solidFill>
                      <a:srgbClr val="C00000"/>
                    </a:solidFill>
                  </a:tcPr>
                </a:tc>
                <a:tc>
                  <a:txBody>
                    <a:bodyPr/>
                    <a:lstStyle/>
                    <a:p>
                      <a:pPr algn="ctr" fontAlgn="ctr"/>
                      <a:r>
                        <a:rPr lang="tr-TR" sz="1200" b="1" i="0" u="none" strike="noStrike" dirty="0">
                          <a:solidFill>
                            <a:schemeClr val="bg1"/>
                          </a:solidFill>
                          <a:effectLst>
                            <a:outerShdw blurRad="38100" dist="38100" dir="2700000" algn="tl">
                              <a:srgbClr val="000000">
                                <a:alpha val="43137"/>
                              </a:srgbClr>
                            </a:outerShdw>
                          </a:effectLst>
                          <a:latin typeface="+mn-lt"/>
                        </a:rPr>
                        <a:t>17</a:t>
                      </a:r>
                    </a:p>
                  </a:txBody>
                  <a:tcPr marL="9525" marR="9525" marT="9525" marB="0" anchor="ctr">
                    <a:solidFill>
                      <a:srgbClr val="C00000"/>
                    </a:solidFill>
                  </a:tcPr>
                </a:tc>
                <a:extLst>
                  <a:ext uri="{0D108BD9-81ED-4DB2-BD59-A6C34878D82A}">
                    <a16:rowId xmlns:a16="http://schemas.microsoft.com/office/drawing/2014/main" val="10000"/>
                  </a:ext>
                </a:extLst>
              </a:tr>
            </a:tbl>
          </a:graphicData>
        </a:graphic>
      </p:graphicFrame>
      <p:sp>
        <p:nvSpPr>
          <p:cNvPr id="4" name="İçerik Yer Tutucusu 2"/>
          <p:cNvSpPr txBox="1">
            <a:spLocks/>
          </p:cNvSpPr>
          <p:nvPr/>
        </p:nvSpPr>
        <p:spPr>
          <a:xfrm>
            <a:off x="1547664" y="487693"/>
            <a:ext cx="6902090"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PERSONEL İCMALİMİZ (UNVAN BAZINDA)</a:t>
            </a:r>
          </a:p>
        </p:txBody>
      </p:sp>
      <p:graphicFrame>
        <p:nvGraphicFramePr>
          <p:cNvPr id="18" name="Table 2"/>
          <p:cNvGraphicFramePr>
            <a:graphicFrameLocks noGrp="1"/>
          </p:cNvGraphicFramePr>
          <p:nvPr>
            <p:extLst>
              <p:ext uri="{D42A27DB-BD31-4B8C-83A1-F6EECF244321}">
                <p14:modId xmlns:p14="http://schemas.microsoft.com/office/powerpoint/2010/main" val="105657421"/>
              </p:ext>
            </p:extLst>
          </p:nvPr>
        </p:nvGraphicFramePr>
        <p:xfrm>
          <a:off x="4756768" y="1340768"/>
          <a:ext cx="4032448" cy="5384113"/>
        </p:xfrm>
        <a:graphic>
          <a:graphicData uri="http://schemas.openxmlformats.org/drawingml/2006/table">
            <a:tbl>
              <a:tblPr firstRow="1" bandRow="1">
                <a:tableStyleId>{93296810-A885-4BE3-A3E7-6D5BEEA58F35}</a:tableStyleId>
              </a:tblPr>
              <a:tblGrid>
                <a:gridCol w="3293316">
                  <a:extLst>
                    <a:ext uri="{9D8B030D-6E8A-4147-A177-3AD203B41FA5}">
                      <a16:colId xmlns:a16="http://schemas.microsoft.com/office/drawing/2014/main" val="20000"/>
                    </a:ext>
                  </a:extLst>
                </a:gridCol>
                <a:gridCol w="739132">
                  <a:extLst>
                    <a:ext uri="{9D8B030D-6E8A-4147-A177-3AD203B41FA5}">
                      <a16:colId xmlns:a16="http://schemas.microsoft.com/office/drawing/2014/main" val="20001"/>
                    </a:ext>
                  </a:extLst>
                </a:gridCol>
              </a:tblGrid>
              <a:tr h="232993">
                <a:tc>
                  <a:txBody>
                    <a:bodyPr/>
                    <a:lstStyle/>
                    <a:p>
                      <a:pPr algn="l" fontAlgn="ctr"/>
                      <a:r>
                        <a:rPr lang="tr-TR" sz="1200" b="1" u="none" strike="noStrike" dirty="0">
                          <a:solidFill>
                            <a:schemeClr val="bg1"/>
                          </a:solidFill>
                          <a:effectLst/>
                        </a:rPr>
                        <a:t>TEKNİK HİZMETLER</a:t>
                      </a:r>
                      <a:endParaRPr lang="tr-TR" sz="1200" b="1" i="0" u="none" strike="noStrike" dirty="0">
                        <a:solidFill>
                          <a:schemeClr val="bg1"/>
                        </a:solidFill>
                        <a:effectLst/>
                        <a:latin typeface="Calibri"/>
                      </a:endParaRPr>
                    </a:p>
                  </a:txBody>
                  <a:tcPr marL="7200" marR="10800" marT="0" marB="0" anchor="ctr">
                    <a:solidFill>
                      <a:srgbClr val="C61616"/>
                    </a:solidFill>
                  </a:tcPr>
                </a:tc>
                <a:tc>
                  <a:txBody>
                    <a:bodyPr/>
                    <a:lstStyle/>
                    <a:p>
                      <a:pPr algn="ctr" fontAlgn="ctr"/>
                      <a:r>
                        <a:rPr lang="tr-TR" sz="1400" b="1" u="none" strike="noStrike" dirty="0">
                          <a:solidFill>
                            <a:schemeClr val="bg1"/>
                          </a:solidFill>
                          <a:effectLst/>
                        </a:rPr>
                        <a:t>269</a:t>
                      </a:r>
                      <a:endParaRPr lang="tr-TR" sz="1600" b="1" i="0" u="none" strike="noStrike" dirty="0">
                        <a:solidFill>
                          <a:schemeClr val="bg1"/>
                        </a:solidFill>
                        <a:effectLst/>
                        <a:latin typeface="Calibri"/>
                      </a:endParaRPr>
                    </a:p>
                  </a:txBody>
                  <a:tcPr marL="7200" marR="10800" marT="0" marB="0" anchor="ctr">
                    <a:solidFill>
                      <a:srgbClr val="C61616"/>
                    </a:solidFill>
                  </a:tcPr>
                </a:tc>
                <a:extLst>
                  <a:ext uri="{0D108BD9-81ED-4DB2-BD59-A6C34878D82A}">
                    <a16:rowId xmlns:a16="http://schemas.microsoft.com/office/drawing/2014/main" val="10000"/>
                  </a:ext>
                </a:extLst>
              </a:tr>
              <a:tr h="176935">
                <a:tc>
                  <a:txBody>
                    <a:bodyPr/>
                    <a:lstStyle/>
                    <a:p>
                      <a:pPr algn="l" fontAlgn="ctr"/>
                      <a:r>
                        <a:rPr lang="tr-TR" sz="1100" u="none" strike="noStrike" dirty="0">
                          <a:solidFill>
                            <a:schemeClr val="tx1"/>
                          </a:solidFill>
                          <a:effectLst/>
                        </a:rPr>
                        <a:t>İNŞAAT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31</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1"/>
                  </a:ext>
                </a:extLst>
              </a:tr>
              <a:tr h="176935">
                <a:tc>
                  <a:txBody>
                    <a:bodyPr/>
                    <a:lstStyle/>
                    <a:p>
                      <a:pPr algn="l" fontAlgn="ctr"/>
                      <a:r>
                        <a:rPr lang="tr-TR" sz="1100" u="none" strike="noStrike" dirty="0">
                          <a:solidFill>
                            <a:schemeClr val="tx1"/>
                          </a:solidFill>
                          <a:effectLst/>
                        </a:rPr>
                        <a:t>ÇEVRE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28</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2"/>
                  </a:ext>
                </a:extLst>
              </a:tr>
              <a:tr h="176935">
                <a:tc>
                  <a:txBody>
                    <a:bodyPr/>
                    <a:lstStyle/>
                    <a:p>
                      <a:pPr algn="l" fontAlgn="ctr"/>
                      <a:r>
                        <a:rPr lang="tr-TR" sz="1100" u="none" strike="noStrike" dirty="0">
                          <a:solidFill>
                            <a:schemeClr val="tx1"/>
                          </a:solidFill>
                          <a:effectLst/>
                        </a:rPr>
                        <a:t>ELEKTRİK-ELEKTRONİK MÜH.</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4</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3"/>
                  </a:ext>
                </a:extLst>
              </a:tr>
              <a:tr h="176935">
                <a:tc>
                  <a:txBody>
                    <a:bodyPr/>
                    <a:lstStyle/>
                    <a:p>
                      <a:pPr algn="l" fontAlgn="ctr"/>
                      <a:r>
                        <a:rPr lang="tr-TR" sz="1100" u="none" strike="noStrike" dirty="0">
                          <a:solidFill>
                            <a:schemeClr val="tx1"/>
                          </a:solidFill>
                          <a:effectLst/>
                        </a:rPr>
                        <a:t>HARİTA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17</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4"/>
                  </a:ext>
                </a:extLst>
              </a:tr>
              <a:tr h="176935">
                <a:tc>
                  <a:txBody>
                    <a:bodyPr/>
                    <a:lstStyle/>
                    <a:p>
                      <a:pPr algn="l" fontAlgn="ctr"/>
                      <a:r>
                        <a:rPr lang="tr-TR" sz="1100" u="none" strike="noStrike" dirty="0">
                          <a:solidFill>
                            <a:schemeClr val="tx1"/>
                          </a:solidFill>
                          <a:effectLst/>
                        </a:rPr>
                        <a:t>ZİRAAT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6</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5"/>
                  </a:ext>
                </a:extLst>
              </a:tr>
              <a:tr h="176935">
                <a:tc>
                  <a:txBody>
                    <a:bodyPr/>
                    <a:lstStyle/>
                    <a:p>
                      <a:pPr algn="l" fontAlgn="ctr"/>
                      <a:r>
                        <a:rPr lang="tr-TR" sz="1100" u="none" strike="noStrike" dirty="0">
                          <a:solidFill>
                            <a:schemeClr val="tx1"/>
                          </a:solidFill>
                          <a:effectLst/>
                        </a:rPr>
                        <a:t>JEOLOJİ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18</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6"/>
                  </a:ext>
                </a:extLst>
              </a:tr>
              <a:tr h="176935">
                <a:tc>
                  <a:txBody>
                    <a:bodyPr/>
                    <a:lstStyle/>
                    <a:p>
                      <a:pPr algn="l" fontAlgn="ctr"/>
                      <a:r>
                        <a:rPr lang="tr-TR" sz="1100" u="none" strike="noStrike" dirty="0">
                          <a:solidFill>
                            <a:schemeClr val="tx1"/>
                          </a:solidFill>
                          <a:effectLst/>
                        </a:rPr>
                        <a:t>JEOFİZİK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5</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7"/>
                  </a:ext>
                </a:extLst>
              </a:tr>
              <a:tr h="176935">
                <a:tc>
                  <a:txBody>
                    <a:bodyPr/>
                    <a:lstStyle/>
                    <a:p>
                      <a:pPr algn="l" fontAlgn="ctr"/>
                      <a:r>
                        <a:rPr lang="tr-TR" sz="1100" u="none" strike="noStrike" dirty="0">
                          <a:solidFill>
                            <a:schemeClr val="tx1"/>
                          </a:solidFill>
                          <a:effectLst/>
                        </a:rPr>
                        <a:t>MADEN </a:t>
                      </a:r>
                      <a:r>
                        <a:rPr lang="tr-TR" sz="1200" b="0" u="none" strike="noStrike" kern="1200" dirty="0">
                          <a:solidFill>
                            <a:schemeClr val="tx1"/>
                          </a:solidFill>
                          <a:effectLst/>
                          <a:latin typeface="+mn-lt"/>
                          <a:ea typeface="+mn-ea"/>
                          <a:cs typeface="+mn-cs"/>
                        </a:rPr>
                        <a:t>MÜHENDİSİ</a:t>
                      </a:r>
                    </a:p>
                  </a:txBody>
                  <a:tcPr marL="7200" marR="10800" marT="0" marB="0" anchor="ctr"/>
                </a:tc>
                <a:tc>
                  <a:txBody>
                    <a:bodyPr/>
                    <a:lstStyle/>
                    <a:p>
                      <a:pPr algn="ctr" fontAlgn="ctr"/>
                      <a:r>
                        <a:rPr lang="tr-TR" sz="1200" b="1" u="none" strike="noStrike" dirty="0">
                          <a:solidFill>
                            <a:schemeClr val="tx1"/>
                          </a:solidFill>
                          <a:effectLst/>
                        </a:rPr>
                        <a:t>1</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8"/>
                  </a:ext>
                </a:extLst>
              </a:tr>
              <a:tr h="176935">
                <a:tc>
                  <a:txBody>
                    <a:bodyPr/>
                    <a:lstStyle/>
                    <a:p>
                      <a:pPr algn="l" fontAlgn="ctr"/>
                      <a:r>
                        <a:rPr lang="tr-TR" sz="1100" u="none" strike="noStrike" dirty="0">
                          <a:solidFill>
                            <a:schemeClr val="tx1"/>
                          </a:solidFill>
                          <a:effectLst/>
                        </a:rPr>
                        <a:t>KİMYA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5</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09"/>
                  </a:ext>
                </a:extLst>
              </a:tr>
              <a:tr h="176935">
                <a:tc>
                  <a:txBody>
                    <a:bodyPr/>
                    <a:lstStyle/>
                    <a:p>
                      <a:pPr algn="l" fontAlgn="ctr"/>
                      <a:r>
                        <a:rPr lang="tr-TR" sz="1100" u="none" strike="noStrike" dirty="0">
                          <a:solidFill>
                            <a:schemeClr val="tx1"/>
                          </a:solidFill>
                          <a:effectLst/>
                        </a:rPr>
                        <a:t>ENDÜSTRİ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10"/>
                  </a:ext>
                </a:extLst>
              </a:tr>
              <a:tr h="176935">
                <a:tc>
                  <a:txBody>
                    <a:bodyPr/>
                    <a:lstStyle/>
                    <a:p>
                      <a:pPr algn="l" fontAlgn="ctr"/>
                      <a:r>
                        <a:rPr lang="tr-TR" sz="1100" u="none" strike="noStrike" dirty="0">
                          <a:solidFill>
                            <a:schemeClr val="tx1"/>
                          </a:solidFill>
                          <a:effectLst/>
                        </a:rPr>
                        <a:t>MAKİNA MÜHENDİSİ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18</a:t>
                      </a:r>
                      <a:endParaRPr lang="tr-TR" sz="1200" b="1" i="0" u="none" strike="noStrike" dirty="0">
                        <a:solidFill>
                          <a:schemeClr val="tx1"/>
                        </a:solidFill>
                        <a:effectLst/>
                        <a:latin typeface="+mj-lt"/>
                      </a:endParaRPr>
                    </a:p>
                  </a:txBody>
                  <a:tcPr marL="7200" marR="10800" marT="0" marB="0" anchor="ctr"/>
                </a:tc>
                <a:extLst>
                  <a:ext uri="{0D108BD9-81ED-4DB2-BD59-A6C34878D82A}">
                    <a16:rowId xmlns:a16="http://schemas.microsoft.com/office/drawing/2014/main" val="10011"/>
                  </a:ext>
                </a:extLst>
              </a:tr>
              <a:tr h="176935">
                <a:tc>
                  <a:txBody>
                    <a:bodyPr/>
                    <a:lstStyle/>
                    <a:p>
                      <a:pPr algn="l" fontAlgn="ctr"/>
                      <a:r>
                        <a:rPr lang="tr-TR" sz="1100" u="none" strike="noStrike" dirty="0">
                          <a:solidFill>
                            <a:schemeClr val="tx1"/>
                          </a:solidFill>
                          <a:effectLst/>
                        </a:rPr>
                        <a:t>DİĞER</a:t>
                      </a:r>
                      <a:r>
                        <a:rPr lang="tr-TR" sz="1100" u="none" strike="noStrike" baseline="0" dirty="0">
                          <a:solidFill>
                            <a:schemeClr val="tx1"/>
                          </a:solidFill>
                          <a:effectLst/>
                        </a:rPr>
                        <a:t> MÜHENDİS</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5</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2"/>
                  </a:ext>
                </a:extLst>
              </a:tr>
              <a:tr h="176935">
                <a:tc>
                  <a:txBody>
                    <a:bodyPr/>
                    <a:lstStyle/>
                    <a:p>
                      <a:pPr algn="l" fontAlgn="ctr"/>
                      <a:r>
                        <a:rPr lang="tr-TR" sz="1100" u="none" strike="noStrike" dirty="0">
                          <a:solidFill>
                            <a:schemeClr val="tx1"/>
                          </a:solidFill>
                          <a:effectLst/>
                        </a:rPr>
                        <a:t>MİMAR</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21</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448751150"/>
                  </a:ext>
                </a:extLst>
              </a:tr>
              <a:tr h="176935">
                <a:tc>
                  <a:txBody>
                    <a:bodyPr/>
                    <a:lstStyle/>
                    <a:p>
                      <a:pPr algn="l" fontAlgn="ctr"/>
                      <a:r>
                        <a:rPr lang="tr-TR" sz="1100" u="none" strike="noStrike" dirty="0">
                          <a:solidFill>
                            <a:schemeClr val="tx1"/>
                          </a:solidFill>
                          <a:effectLst/>
                        </a:rPr>
                        <a:t>PEYZAJ MİMARI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4</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3"/>
                  </a:ext>
                </a:extLst>
              </a:tr>
              <a:tr h="176935">
                <a:tc>
                  <a:txBody>
                    <a:bodyPr/>
                    <a:lstStyle/>
                    <a:p>
                      <a:pPr algn="l" fontAlgn="ctr"/>
                      <a:r>
                        <a:rPr lang="tr-TR" sz="1100" u="none" strike="noStrike" dirty="0">
                          <a:solidFill>
                            <a:schemeClr val="tx1"/>
                          </a:solidFill>
                          <a:effectLst/>
                        </a:rPr>
                        <a:t>ŞEHİR PLANCISI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30</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4"/>
                  </a:ext>
                </a:extLst>
              </a:tr>
              <a:tr h="176935">
                <a:tc>
                  <a:txBody>
                    <a:bodyPr/>
                    <a:lstStyle/>
                    <a:p>
                      <a:pPr algn="l" fontAlgn="ctr"/>
                      <a:r>
                        <a:rPr lang="tr-TR" sz="1100" u="none" strike="noStrike" dirty="0">
                          <a:solidFill>
                            <a:schemeClr val="tx1"/>
                          </a:solidFill>
                          <a:effectLst/>
                        </a:rPr>
                        <a:t>KİMYAGER</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5"/>
                  </a:ext>
                </a:extLst>
              </a:tr>
              <a:tr h="176935">
                <a:tc>
                  <a:txBody>
                    <a:bodyPr/>
                    <a:lstStyle/>
                    <a:p>
                      <a:pPr algn="l" fontAlgn="ctr"/>
                      <a:r>
                        <a:rPr lang="tr-TR" sz="1100" u="none" strike="noStrike" dirty="0">
                          <a:solidFill>
                            <a:schemeClr val="tx1"/>
                          </a:solidFill>
                          <a:effectLst/>
                        </a:rPr>
                        <a:t>BİYOLOG</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5</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6"/>
                  </a:ext>
                </a:extLst>
              </a:tr>
              <a:tr h="176935">
                <a:tc>
                  <a:txBody>
                    <a:bodyPr/>
                    <a:lstStyle/>
                    <a:p>
                      <a:pPr algn="l" fontAlgn="ctr"/>
                      <a:r>
                        <a:rPr lang="tr-TR" sz="1100" u="none" strike="noStrike" dirty="0">
                          <a:solidFill>
                            <a:schemeClr val="tx1"/>
                          </a:solidFill>
                          <a:effectLst/>
                        </a:rPr>
                        <a:t>VETERİNER HEKİMİ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7"/>
                  </a:ext>
                </a:extLst>
              </a:tr>
              <a:tr h="176935">
                <a:tc>
                  <a:txBody>
                    <a:bodyPr/>
                    <a:lstStyle/>
                    <a:p>
                      <a:pPr algn="l" fontAlgn="ctr"/>
                      <a:r>
                        <a:rPr lang="tr-TR" sz="1100" u="none" strike="noStrike" dirty="0">
                          <a:solidFill>
                            <a:schemeClr val="tx1"/>
                          </a:solidFill>
                          <a:effectLst/>
                        </a:rPr>
                        <a:t>İNŞAAT TEKNİKERİ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17</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8"/>
                  </a:ext>
                </a:extLst>
              </a:tr>
              <a:tr h="176935">
                <a:tc>
                  <a:txBody>
                    <a:bodyPr/>
                    <a:lstStyle/>
                    <a:p>
                      <a:pPr algn="l" fontAlgn="ctr"/>
                      <a:r>
                        <a:rPr lang="tr-TR" sz="1100" u="none" strike="noStrike" dirty="0">
                          <a:solidFill>
                            <a:schemeClr val="tx1"/>
                          </a:solidFill>
                          <a:effectLst/>
                        </a:rPr>
                        <a:t>HARİTA TEKNİKERİ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9</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19"/>
                  </a:ext>
                </a:extLst>
              </a:tr>
              <a:tr h="176935">
                <a:tc>
                  <a:txBody>
                    <a:bodyPr/>
                    <a:lstStyle/>
                    <a:p>
                      <a:pPr algn="l" fontAlgn="ctr"/>
                      <a:r>
                        <a:rPr lang="tr-TR" sz="1100" u="none" strike="noStrike" dirty="0">
                          <a:solidFill>
                            <a:schemeClr val="tx1"/>
                          </a:solidFill>
                          <a:effectLst/>
                        </a:rPr>
                        <a:t>ELEKTRİK</a:t>
                      </a:r>
                      <a:r>
                        <a:rPr lang="tr-TR" sz="1100" u="none" strike="noStrike" baseline="0" dirty="0">
                          <a:solidFill>
                            <a:schemeClr val="tx1"/>
                          </a:solidFill>
                          <a:effectLst/>
                        </a:rPr>
                        <a:t> TEKNİKERİ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10</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0"/>
                  </a:ext>
                </a:extLst>
              </a:tr>
              <a:tr h="176935">
                <a:tc>
                  <a:txBody>
                    <a:bodyPr/>
                    <a:lstStyle/>
                    <a:p>
                      <a:pPr algn="l" fontAlgn="ctr"/>
                      <a:r>
                        <a:rPr lang="tr-TR" sz="1100" u="none" strike="noStrike" dirty="0">
                          <a:solidFill>
                            <a:schemeClr val="tx1"/>
                          </a:solidFill>
                          <a:effectLst/>
                        </a:rPr>
                        <a:t>MAKİNA TEKNİKERİ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3</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1"/>
                  </a:ext>
                </a:extLst>
              </a:tr>
              <a:tr h="176935">
                <a:tc>
                  <a:txBody>
                    <a:bodyPr/>
                    <a:lstStyle/>
                    <a:p>
                      <a:pPr algn="l" fontAlgn="ctr"/>
                      <a:r>
                        <a:rPr lang="tr-TR" sz="1100" u="none" strike="noStrike" dirty="0">
                          <a:solidFill>
                            <a:schemeClr val="tx1"/>
                          </a:solidFill>
                          <a:effectLst/>
                        </a:rPr>
                        <a:t>İKLİMLENDİRME</a:t>
                      </a:r>
                      <a:r>
                        <a:rPr lang="tr-TR" sz="1100" u="none" strike="noStrike" baseline="0" dirty="0">
                          <a:solidFill>
                            <a:schemeClr val="tx1"/>
                          </a:solidFill>
                          <a:effectLst/>
                        </a:rPr>
                        <a:t> VE SOĞUTMA TEK.</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2</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2"/>
                  </a:ext>
                </a:extLst>
              </a:tr>
              <a:tr h="176935">
                <a:tc>
                  <a:txBody>
                    <a:bodyPr/>
                    <a:lstStyle/>
                    <a:p>
                      <a:pPr algn="l" fontAlgn="ctr"/>
                      <a:r>
                        <a:rPr lang="tr-TR" sz="1100" u="none" strike="noStrike" dirty="0">
                          <a:solidFill>
                            <a:schemeClr val="tx1"/>
                          </a:solidFill>
                          <a:effectLst/>
                        </a:rPr>
                        <a:t>BETON TEKNİKERİ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3"/>
                  </a:ext>
                </a:extLst>
              </a:tr>
              <a:tr h="176935">
                <a:tc>
                  <a:txBody>
                    <a:bodyPr/>
                    <a:lstStyle/>
                    <a:p>
                      <a:pPr algn="l" fontAlgn="ctr"/>
                      <a:r>
                        <a:rPr lang="tr-TR" sz="1100" u="none" strike="noStrike" dirty="0">
                          <a:solidFill>
                            <a:schemeClr val="tx1"/>
                          </a:solidFill>
                          <a:effectLst/>
                        </a:rPr>
                        <a:t>HABERLEŞME TEKNİKERİ</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1</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4"/>
                  </a:ext>
                </a:extLst>
              </a:tr>
              <a:tr h="176935">
                <a:tc>
                  <a:txBody>
                    <a:bodyPr/>
                    <a:lstStyle/>
                    <a:p>
                      <a:pPr algn="l" fontAlgn="ctr"/>
                      <a:r>
                        <a:rPr lang="tr-TR" sz="1100" u="none" strike="noStrike" dirty="0">
                          <a:solidFill>
                            <a:schemeClr val="tx1"/>
                          </a:solidFill>
                          <a:effectLst/>
                        </a:rPr>
                        <a:t>DİĞER TEKNİKER</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6</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5"/>
                  </a:ext>
                </a:extLst>
              </a:tr>
              <a:tr h="176935">
                <a:tc>
                  <a:txBody>
                    <a:bodyPr/>
                    <a:lstStyle/>
                    <a:p>
                      <a:pPr algn="l" fontAlgn="ctr"/>
                      <a:r>
                        <a:rPr lang="tr-TR" sz="1100" u="none" strike="noStrike" dirty="0">
                          <a:solidFill>
                            <a:schemeClr val="tx1"/>
                          </a:solidFill>
                          <a:effectLst/>
                        </a:rPr>
                        <a:t>TEKNİSYEN</a:t>
                      </a:r>
                      <a:endParaRPr lang="tr-TR" sz="1100" b="0" i="0" u="none" strike="noStrike" dirty="0">
                        <a:solidFill>
                          <a:schemeClr val="tx1"/>
                        </a:solidFill>
                        <a:effectLst/>
                        <a:latin typeface="Calibri"/>
                      </a:endParaRPr>
                    </a:p>
                  </a:txBody>
                  <a:tcPr marL="7200" marR="10800" marT="0" marB="0" anchor="ctr"/>
                </a:tc>
                <a:tc>
                  <a:txBody>
                    <a:bodyPr/>
                    <a:lstStyle/>
                    <a:p>
                      <a:pPr algn="ctr" fontAlgn="ctr"/>
                      <a:r>
                        <a:rPr lang="tr-TR" sz="1200" b="1" u="none" strike="noStrike" dirty="0">
                          <a:solidFill>
                            <a:schemeClr val="tx1"/>
                          </a:solidFill>
                          <a:effectLst/>
                        </a:rPr>
                        <a:t>38</a:t>
                      </a:r>
                      <a:endParaRPr lang="tr-TR" sz="12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10026"/>
                  </a:ext>
                </a:extLst>
              </a:tr>
              <a:tr h="4940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100" b="1" u="none" strike="noStrike" dirty="0">
                          <a:solidFill>
                            <a:schemeClr val="tx1"/>
                          </a:solidFill>
                          <a:effectLst/>
                        </a:rPr>
                        <a:t>GENEL TOPLAM</a:t>
                      </a:r>
                    </a:p>
                  </a:txBody>
                  <a:tcPr marL="7200" marR="10800" marT="0" marB="0" anchor="ctr"/>
                </a:tc>
                <a:tc>
                  <a:txBody>
                    <a:bodyPr/>
                    <a:lstStyle/>
                    <a:p>
                      <a:pPr algn="ctr" fontAlgn="ctr"/>
                      <a:r>
                        <a:rPr lang="tr-TR" sz="1400" b="1" u="none" strike="noStrike" dirty="0">
                          <a:solidFill>
                            <a:schemeClr val="tx1"/>
                          </a:solidFill>
                          <a:effectLst/>
                        </a:rPr>
                        <a:t>796</a:t>
                      </a:r>
                      <a:endParaRPr lang="tr-TR" sz="1400" b="1" i="0" u="none" strike="noStrike" dirty="0">
                        <a:solidFill>
                          <a:schemeClr val="tx1"/>
                        </a:solidFill>
                        <a:effectLst/>
                        <a:latin typeface="Calibri"/>
                      </a:endParaRPr>
                    </a:p>
                  </a:txBody>
                  <a:tcPr marL="7200" marR="10800" marT="0" marB="0" anchor="ctr"/>
                </a:tc>
                <a:extLst>
                  <a:ext uri="{0D108BD9-81ED-4DB2-BD59-A6C34878D82A}">
                    <a16:rowId xmlns:a16="http://schemas.microsoft.com/office/drawing/2014/main" val="3189069229"/>
                  </a:ext>
                </a:extLst>
              </a:tr>
            </a:tbl>
          </a:graphicData>
        </a:graphic>
      </p:graphicFrame>
      <p:graphicFrame>
        <p:nvGraphicFramePr>
          <p:cNvPr id="8" name="Table 2">
            <a:extLst>
              <a:ext uri="{FF2B5EF4-FFF2-40B4-BE49-F238E27FC236}">
                <a16:creationId xmlns:a16="http://schemas.microsoft.com/office/drawing/2014/main" id="{B3D09AF6-76B7-4F9A-A77C-1291AE8C5CF2}"/>
              </a:ext>
            </a:extLst>
          </p:cNvPr>
          <p:cNvGraphicFramePr>
            <a:graphicFrameLocks noGrp="1"/>
          </p:cNvGraphicFramePr>
          <p:nvPr>
            <p:extLst>
              <p:ext uri="{D42A27DB-BD31-4B8C-83A1-F6EECF244321}">
                <p14:modId xmlns:p14="http://schemas.microsoft.com/office/powerpoint/2010/main" val="1243594674"/>
              </p:ext>
            </p:extLst>
          </p:nvPr>
        </p:nvGraphicFramePr>
        <p:xfrm>
          <a:off x="361340" y="1309396"/>
          <a:ext cx="4032448" cy="1352534"/>
        </p:xfrm>
        <a:graphic>
          <a:graphicData uri="http://schemas.openxmlformats.org/drawingml/2006/table">
            <a:tbl>
              <a:tblPr firstRow="1" bandRow="1">
                <a:tableStyleId>{93296810-A885-4BE3-A3E7-6D5BEEA58F35}</a:tableStyleId>
              </a:tblPr>
              <a:tblGrid>
                <a:gridCol w="3293316">
                  <a:extLst>
                    <a:ext uri="{9D8B030D-6E8A-4147-A177-3AD203B41FA5}">
                      <a16:colId xmlns:a16="http://schemas.microsoft.com/office/drawing/2014/main" val="20000"/>
                    </a:ext>
                  </a:extLst>
                </a:gridCol>
                <a:gridCol w="739132">
                  <a:extLst>
                    <a:ext uri="{9D8B030D-6E8A-4147-A177-3AD203B41FA5}">
                      <a16:colId xmlns:a16="http://schemas.microsoft.com/office/drawing/2014/main" val="20001"/>
                    </a:ext>
                  </a:extLst>
                </a:gridCol>
              </a:tblGrid>
              <a:tr h="232993">
                <a:tc>
                  <a:txBody>
                    <a:bodyPr/>
                    <a:lstStyle/>
                    <a:p>
                      <a:pPr marL="0" algn="l" defTabSz="914400" rtl="0" eaLnBrk="1" fontAlgn="ctr" latinLnBrk="0" hangingPunct="1"/>
                      <a:r>
                        <a:rPr lang="tr-TR" sz="1200" b="1" u="none" strike="noStrike" kern="1200" dirty="0">
                          <a:solidFill>
                            <a:schemeClr val="bg1"/>
                          </a:solidFill>
                          <a:effectLst/>
                        </a:rPr>
                        <a:t>İDARİ KADRO</a:t>
                      </a:r>
                      <a:endParaRPr lang="tr-TR" sz="1200" b="1" u="none" strike="noStrike" kern="1200" dirty="0">
                        <a:solidFill>
                          <a:schemeClr val="bg1"/>
                        </a:solidFill>
                        <a:effectLst/>
                        <a:latin typeface="+mn-lt"/>
                        <a:ea typeface="+mn-ea"/>
                        <a:cs typeface="+mn-cs"/>
                      </a:endParaRPr>
                    </a:p>
                  </a:txBody>
                  <a:tcPr marL="7200" marR="9525" marT="0" marB="0">
                    <a:solidFill>
                      <a:srgbClr val="C61616"/>
                    </a:solidFill>
                  </a:tcPr>
                </a:tc>
                <a:tc>
                  <a:txBody>
                    <a:bodyPr/>
                    <a:lstStyle/>
                    <a:p>
                      <a:pPr marL="0" algn="ctr" defTabSz="914400" rtl="0" eaLnBrk="1" fontAlgn="ctr" latinLnBrk="0" hangingPunct="1"/>
                      <a:r>
                        <a:rPr lang="tr-TR" sz="1200" b="1" u="none" strike="noStrike" kern="1200" dirty="0">
                          <a:solidFill>
                            <a:schemeClr val="bg1"/>
                          </a:solidFill>
                          <a:effectLst/>
                        </a:rPr>
                        <a:t>40</a:t>
                      </a:r>
                      <a:endParaRPr lang="tr-TR" sz="1200" b="1" u="none" strike="noStrike" kern="1200" dirty="0">
                        <a:solidFill>
                          <a:schemeClr val="bg1"/>
                        </a:solidFill>
                        <a:effectLst/>
                        <a:latin typeface="+mn-lt"/>
                        <a:ea typeface="+mn-ea"/>
                        <a:cs typeface="+mn-cs"/>
                      </a:endParaRPr>
                    </a:p>
                  </a:txBody>
                  <a:tcPr marL="7200" marR="9525" marT="0" marB="0" anchor="ctr">
                    <a:solidFill>
                      <a:srgbClr val="C61616"/>
                    </a:solidFill>
                  </a:tcPr>
                </a:tc>
                <a:extLst>
                  <a:ext uri="{0D108BD9-81ED-4DB2-BD59-A6C34878D82A}">
                    <a16:rowId xmlns:a16="http://schemas.microsoft.com/office/drawing/2014/main" val="10000"/>
                  </a:ext>
                </a:extLst>
              </a:tr>
              <a:tr h="83174">
                <a:tc>
                  <a:txBody>
                    <a:bodyPr/>
                    <a:lstStyle/>
                    <a:p>
                      <a:pPr marL="0" algn="l" defTabSz="914400" rtl="0" eaLnBrk="1" fontAlgn="ctr" latinLnBrk="0" hangingPunct="1"/>
                      <a:r>
                        <a:rPr lang="tr-TR" sz="1100" u="none" strike="noStrike" kern="1200" dirty="0">
                          <a:solidFill>
                            <a:schemeClr val="dk1"/>
                          </a:solidFill>
                          <a:effectLst/>
                        </a:rPr>
                        <a:t>İL MÜDÜRÜ</a:t>
                      </a:r>
                      <a:endParaRPr lang="tr-TR" sz="1100" u="none" strike="noStrike" kern="1200" dirty="0">
                        <a:solidFill>
                          <a:schemeClr val="dk1"/>
                        </a:solidFill>
                        <a:effectLst/>
                        <a:latin typeface="+mn-lt"/>
                        <a:ea typeface="+mn-ea"/>
                        <a:cs typeface="+mn-cs"/>
                      </a:endParaRPr>
                    </a:p>
                  </a:txBody>
                  <a:tcPr marL="7200" marR="9525" marT="0" marB="0" anchor="ctr"/>
                </a:tc>
                <a:tc>
                  <a:txBody>
                    <a:bodyPr/>
                    <a:lstStyle/>
                    <a:p>
                      <a:pPr marL="0" algn="ctr" defTabSz="914400" rtl="0" eaLnBrk="1" fontAlgn="ctr" latinLnBrk="0" hangingPunct="1"/>
                      <a:r>
                        <a:rPr lang="tr-TR" sz="1100" b="1" u="none" strike="noStrike" kern="1200" dirty="0">
                          <a:solidFill>
                            <a:schemeClr val="dk1"/>
                          </a:solidFill>
                          <a:effectLst/>
                        </a:rPr>
                        <a:t>1</a:t>
                      </a:r>
                      <a:endParaRPr lang="tr-TR" sz="1100" b="1" u="none" strike="noStrike" kern="1200" dirty="0">
                        <a:solidFill>
                          <a:schemeClr val="dk1"/>
                        </a:solidFill>
                        <a:effectLst/>
                        <a:latin typeface="+mn-lt"/>
                        <a:ea typeface="+mn-ea"/>
                        <a:cs typeface="+mn-cs"/>
                      </a:endParaRPr>
                    </a:p>
                  </a:txBody>
                  <a:tcPr marL="7200" marR="9525" marT="0" marB="0" anchor="ctr"/>
                </a:tc>
                <a:extLst>
                  <a:ext uri="{0D108BD9-81ED-4DB2-BD59-A6C34878D82A}">
                    <a16:rowId xmlns:a16="http://schemas.microsoft.com/office/drawing/2014/main" val="10001"/>
                  </a:ext>
                </a:extLst>
              </a:tr>
              <a:tr h="253456">
                <a:tc>
                  <a:txBody>
                    <a:bodyPr/>
                    <a:lstStyle/>
                    <a:p>
                      <a:pPr marL="0" algn="l" defTabSz="914400" rtl="0" eaLnBrk="1" fontAlgn="ctr" latinLnBrk="0" hangingPunct="1"/>
                      <a:r>
                        <a:rPr lang="tr-TR" sz="1100" u="none" strike="noStrike" kern="1200" dirty="0">
                          <a:solidFill>
                            <a:schemeClr val="dk1"/>
                          </a:solidFill>
                          <a:effectLst/>
                        </a:rPr>
                        <a:t>İL MÜDÜR YARDIMCISI</a:t>
                      </a:r>
                      <a:endParaRPr lang="tr-TR" sz="1100" u="none" strike="noStrike" kern="1200" dirty="0">
                        <a:solidFill>
                          <a:schemeClr val="dk1"/>
                        </a:solidFill>
                        <a:effectLst/>
                        <a:latin typeface="+mn-lt"/>
                        <a:ea typeface="+mn-ea"/>
                        <a:cs typeface="+mn-cs"/>
                      </a:endParaRPr>
                    </a:p>
                  </a:txBody>
                  <a:tcPr marL="7200" marR="9525" marT="0" marB="0" anchor="ctr"/>
                </a:tc>
                <a:tc>
                  <a:txBody>
                    <a:bodyPr/>
                    <a:lstStyle/>
                    <a:p>
                      <a:pPr marL="0" algn="ctr" defTabSz="914400" rtl="0" eaLnBrk="1" fontAlgn="ctr" latinLnBrk="0" hangingPunct="1"/>
                      <a:r>
                        <a:rPr lang="tr-TR" sz="1100" b="1" u="none" strike="noStrike" kern="1200" dirty="0">
                          <a:solidFill>
                            <a:schemeClr val="dk1"/>
                          </a:solidFill>
                          <a:effectLst/>
                        </a:rPr>
                        <a:t>4</a:t>
                      </a:r>
                      <a:endParaRPr lang="tr-TR" sz="1100" b="1" u="none" strike="noStrike" kern="1200" dirty="0">
                        <a:solidFill>
                          <a:schemeClr val="dk1"/>
                        </a:solidFill>
                        <a:effectLst/>
                        <a:latin typeface="+mn-lt"/>
                        <a:ea typeface="+mn-ea"/>
                        <a:cs typeface="+mn-cs"/>
                      </a:endParaRPr>
                    </a:p>
                  </a:txBody>
                  <a:tcPr marL="7200" marR="9525" marT="0" marB="0" anchor="ctr"/>
                </a:tc>
                <a:extLst>
                  <a:ext uri="{0D108BD9-81ED-4DB2-BD59-A6C34878D82A}">
                    <a16:rowId xmlns:a16="http://schemas.microsoft.com/office/drawing/2014/main" val="150049473"/>
                  </a:ext>
                </a:extLst>
              </a:tr>
              <a:tr h="83174">
                <a:tc>
                  <a:txBody>
                    <a:bodyPr/>
                    <a:lstStyle/>
                    <a:p>
                      <a:pPr marL="0" algn="l" defTabSz="914400" rtl="0" eaLnBrk="1" fontAlgn="ctr" latinLnBrk="0" hangingPunct="1"/>
                      <a:r>
                        <a:rPr lang="tr-TR" sz="1100" u="none" strike="noStrike" kern="1200" dirty="0">
                          <a:solidFill>
                            <a:schemeClr val="dk1"/>
                          </a:solidFill>
                          <a:effectLst/>
                        </a:rPr>
                        <a:t>ŞUBE MÜDÜRÜ</a:t>
                      </a:r>
                      <a:endParaRPr lang="tr-TR" sz="1100" u="none" strike="noStrike" kern="1200" dirty="0">
                        <a:solidFill>
                          <a:schemeClr val="dk1"/>
                        </a:solidFill>
                        <a:effectLst/>
                        <a:latin typeface="+mn-lt"/>
                        <a:ea typeface="+mn-ea"/>
                        <a:cs typeface="+mn-cs"/>
                      </a:endParaRPr>
                    </a:p>
                  </a:txBody>
                  <a:tcPr marL="7200" marR="9525" marT="0" marB="0" anchor="ctr"/>
                </a:tc>
                <a:tc>
                  <a:txBody>
                    <a:bodyPr/>
                    <a:lstStyle/>
                    <a:p>
                      <a:pPr marL="0" algn="ctr" defTabSz="914400" rtl="0" eaLnBrk="1" fontAlgn="ctr" latinLnBrk="0" hangingPunct="1"/>
                      <a:r>
                        <a:rPr lang="tr-TR" sz="1100" b="1" u="none" strike="noStrike" kern="1200" dirty="0">
                          <a:solidFill>
                            <a:schemeClr val="dk1"/>
                          </a:solidFill>
                          <a:effectLst/>
                        </a:rPr>
                        <a:t>14</a:t>
                      </a:r>
                      <a:endParaRPr lang="tr-TR" sz="1100" b="1" u="none" strike="noStrike" kern="1200" dirty="0">
                        <a:solidFill>
                          <a:schemeClr val="dk1"/>
                        </a:solidFill>
                        <a:effectLst/>
                        <a:latin typeface="+mn-lt"/>
                        <a:ea typeface="+mn-ea"/>
                        <a:cs typeface="+mn-cs"/>
                      </a:endParaRPr>
                    </a:p>
                  </a:txBody>
                  <a:tcPr marL="7200" marR="9525" marT="0" marB="0" anchor="ctr"/>
                </a:tc>
                <a:extLst>
                  <a:ext uri="{0D108BD9-81ED-4DB2-BD59-A6C34878D82A}">
                    <a16:rowId xmlns:a16="http://schemas.microsoft.com/office/drawing/2014/main" val="810543674"/>
                  </a:ext>
                </a:extLst>
              </a:tr>
              <a:tr h="176935">
                <a:tc>
                  <a:txBody>
                    <a:bodyPr/>
                    <a:lstStyle/>
                    <a:p>
                      <a:pPr marL="0" algn="l" defTabSz="914400" rtl="0" eaLnBrk="1" fontAlgn="ctr" latinLnBrk="0" hangingPunct="1"/>
                      <a:r>
                        <a:rPr lang="tr-TR" sz="1100" u="none" strike="noStrike" kern="1200" dirty="0">
                          <a:solidFill>
                            <a:schemeClr val="dk1"/>
                          </a:solidFill>
                          <a:effectLst/>
                        </a:rPr>
                        <a:t>DAİRE BAŞKANI</a:t>
                      </a:r>
                      <a:endParaRPr lang="tr-TR" sz="1100" u="none" strike="noStrike" kern="1200" dirty="0">
                        <a:solidFill>
                          <a:schemeClr val="dk1"/>
                        </a:solidFill>
                        <a:effectLst/>
                        <a:latin typeface="+mn-lt"/>
                        <a:ea typeface="+mn-ea"/>
                        <a:cs typeface="+mn-cs"/>
                      </a:endParaRPr>
                    </a:p>
                  </a:txBody>
                  <a:tcPr marL="7200" marR="9525" marT="0" marB="0" anchor="ctr"/>
                </a:tc>
                <a:tc>
                  <a:txBody>
                    <a:bodyPr/>
                    <a:lstStyle/>
                    <a:p>
                      <a:pPr marL="0" algn="ctr" defTabSz="914400" rtl="0" eaLnBrk="1" fontAlgn="ctr" latinLnBrk="0" hangingPunct="1"/>
                      <a:r>
                        <a:rPr lang="tr-TR" sz="1100" b="1" u="none" strike="noStrike" kern="1200" dirty="0">
                          <a:solidFill>
                            <a:schemeClr val="dk1"/>
                          </a:solidFill>
                          <a:effectLst/>
                        </a:rPr>
                        <a:t>1</a:t>
                      </a:r>
                      <a:endParaRPr lang="tr-TR" sz="1100" b="1" u="none" strike="noStrike" kern="1200" dirty="0">
                        <a:solidFill>
                          <a:schemeClr val="dk1"/>
                        </a:solidFill>
                        <a:effectLst/>
                        <a:latin typeface="+mn-lt"/>
                        <a:ea typeface="+mn-ea"/>
                        <a:cs typeface="+mn-cs"/>
                      </a:endParaRPr>
                    </a:p>
                  </a:txBody>
                  <a:tcPr marL="7200" marR="9525" marT="0" marB="0" anchor="ctr"/>
                </a:tc>
                <a:extLst>
                  <a:ext uri="{0D108BD9-81ED-4DB2-BD59-A6C34878D82A}">
                    <a16:rowId xmlns:a16="http://schemas.microsoft.com/office/drawing/2014/main" val="10002"/>
                  </a:ext>
                </a:extLst>
              </a:tr>
              <a:tr h="176935">
                <a:tc>
                  <a:txBody>
                    <a:bodyPr/>
                    <a:lstStyle/>
                    <a:p>
                      <a:pPr marL="0" algn="l" defTabSz="914400" rtl="0" eaLnBrk="1" fontAlgn="ctr" latinLnBrk="0" hangingPunct="1"/>
                      <a:r>
                        <a:rPr lang="tr-TR" sz="1100" u="none" strike="noStrike" kern="1200" dirty="0">
                          <a:solidFill>
                            <a:schemeClr val="dk1"/>
                          </a:solidFill>
                          <a:effectLst/>
                        </a:rPr>
                        <a:t>EMLAK MÜDÜR YARDIMCISI</a:t>
                      </a:r>
                      <a:endParaRPr lang="tr-TR" sz="1100" u="none" strike="noStrike" kern="1200" dirty="0">
                        <a:solidFill>
                          <a:schemeClr val="dk1"/>
                        </a:solidFill>
                        <a:effectLst/>
                        <a:latin typeface="+mn-lt"/>
                        <a:ea typeface="+mn-ea"/>
                        <a:cs typeface="+mn-cs"/>
                      </a:endParaRPr>
                    </a:p>
                  </a:txBody>
                  <a:tcPr marL="7200" marR="9525" marT="0" marB="0" anchor="ctr"/>
                </a:tc>
                <a:tc>
                  <a:txBody>
                    <a:bodyPr/>
                    <a:lstStyle/>
                    <a:p>
                      <a:pPr marL="0" algn="ctr" defTabSz="914400" rtl="0" eaLnBrk="1" fontAlgn="ctr" latinLnBrk="0" hangingPunct="1"/>
                      <a:r>
                        <a:rPr lang="tr-TR" sz="1100" b="1" u="none" strike="noStrike" kern="1200" dirty="0">
                          <a:solidFill>
                            <a:schemeClr val="dk1"/>
                          </a:solidFill>
                          <a:effectLst/>
                        </a:rPr>
                        <a:t>15</a:t>
                      </a:r>
                      <a:endParaRPr lang="tr-TR" sz="1100" b="1" u="none" strike="noStrike" kern="1200" dirty="0">
                        <a:solidFill>
                          <a:schemeClr val="dk1"/>
                        </a:solidFill>
                        <a:effectLst/>
                        <a:latin typeface="+mn-lt"/>
                        <a:ea typeface="+mn-ea"/>
                        <a:cs typeface="+mn-cs"/>
                      </a:endParaRPr>
                    </a:p>
                  </a:txBody>
                  <a:tcPr marL="7200" marR="9525" marT="0" marB="0" anchor="ctr"/>
                </a:tc>
                <a:extLst>
                  <a:ext uri="{0D108BD9-81ED-4DB2-BD59-A6C34878D82A}">
                    <a16:rowId xmlns:a16="http://schemas.microsoft.com/office/drawing/2014/main" val="10004"/>
                  </a:ext>
                </a:extLst>
              </a:tr>
              <a:tr h="176935">
                <a:tc>
                  <a:txBody>
                    <a:bodyPr/>
                    <a:lstStyle/>
                    <a:p>
                      <a:pPr marL="0" algn="l" defTabSz="914400" rtl="0" eaLnBrk="1" fontAlgn="ctr" latinLnBrk="0" hangingPunct="1"/>
                      <a:r>
                        <a:rPr lang="tr-TR" sz="1100" u="none" strike="noStrike" kern="1200" dirty="0">
                          <a:solidFill>
                            <a:schemeClr val="dk1"/>
                          </a:solidFill>
                          <a:effectLst/>
                        </a:rPr>
                        <a:t>EMLAK MÜDÜRÜ</a:t>
                      </a:r>
                      <a:endParaRPr lang="tr-TR" sz="1100" u="none" strike="noStrike" kern="1200" dirty="0">
                        <a:solidFill>
                          <a:schemeClr val="dk1"/>
                        </a:solidFill>
                        <a:effectLst/>
                        <a:latin typeface="+mn-lt"/>
                        <a:ea typeface="+mn-ea"/>
                        <a:cs typeface="+mn-cs"/>
                      </a:endParaRPr>
                    </a:p>
                  </a:txBody>
                  <a:tcPr marL="7200" marR="9525" marT="0" marB="0" anchor="ctr"/>
                </a:tc>
                <a:tc>
                  <a:txBody>
                    <a:bodyPr/>
                    <a:lstStyle/>
                    <a:p>
                      <a:pPr marL="0" algn="ctr" defTabSz="914400" rtl="0" eaLnBrk="1" fontAlgn="ctr" latinLnBrk="0" hangingPunct="1"/>
                      <a:r>
                        <a:rPr lang="tr-TR" sz="1100" b="1" u="none" strike="noStrike" kern="1200" dirty="0">
                          <a:solidFill>
                            <a:schemeClr val="dk1"/>
                          </a:solidFill>
                          <a:effectLst/>
                        </a:rPr>
                        <a:t>5</a:t>
                      </a:r>
                      <a:endParaRPr lang="tr-TR" sz="1100" b="1" u="none" strike="noStrike" kern="1200" dirty="0">
                        <a:solidFill>
                          <a:schemeClr val="dk1"/>
                        </a:solidFill>
                        <a:effectLst/>
                        <a:latin typeface="+mn-lt"/>
                        <a:ea typeface="+mn-ea"/>
                        <a:cs typeface="+mn-cs"/>
                      </a:endParaRPr>
                    </a:p>
                  </a:txBody>
                  <a:tcPr marL="7200" marR="9525" marT="0" marB="0" anchor="ctr"/>
                </a:tc>
                <a:extLst>
                  <a:ext uri="{0D108BD9-81ED-4DB2-BD59-A6C34878D82A}">
                    <a16:rowId xmlns:a16="http://schemas.microsoft.com/office/drawing/2014/main" val="10005"/>
                  </a:ext>
                </a:extLst>
              </a:tr>
            </a:tbl>
          </a:graphicData>
        </a:graphic>
      </p:graphicFrame>
      <p:graphicFrame>
        <p:nvGraphicFramePr>
          <p:cNvPr id="9" name="Table 2">
            <a:extLst>
              <a:ext uri="{FF2B5EF4-FFF2-40B4-BE49-F238E27FC236}">
                <a16:creationId xmlns:a16="http://schemas.microsoft.com/office/drawing/2014/main" id="{52A975FA-7B3B-4C4F-A2B3-DCC4B30D1535}"/>
              </a:ext>
            </a:extLst>
          </p:cNvPr>
          <p:cNvGraphicFramePr>
            <a:graphicFrameLocks noGrp="1"/>
          </p:cNvGraphicFramePr>
          <p:nvPr>
            <p:extLst>
              <p:ext uri="{D42A27DB-BD31-4B8C-83A1-F6EECF244321}">
                <p14:modId xmlns:p14="http://schemas.microsoft.com/office/powerpoint/2010/main" val="1068390516"/>
              </p:ext>
            </p:extLst>
          </p:nvPr>
        </p:nvGraphicFramePr>
        <p:xfrm>
          <a:off x="367677" y="2723117"/>
          <a:ext cx="4032448" cy="3421963"/>
        </p:xfrm>
        <a:graphic>
          <a:graphicData uri="http://schemas.openxmlformats.org/drawingml/2006/table">
            <a:tbl>
              <a:tblPr firstRow="1" bandRow="1">
                <a:tableStyleId>{93296810-A885-4BE3-A3E7-6D5BEEA58F35}</a:tableStyleId>
              </a:tblPr>
              <a:tblGrid>
                <a:gridCol w="3293316">
                  <a:extLst>
                    <a:ext uri="{9D8B030D-6E8A-4147-A177-3AD203B41FA5}">
                      <a16:colId xmlns:a16="http://schemas.microsoft.com/office/drawing/2014/main" val="20000"/>
                    </a:ext>
                  </a:extLst>
                </a:gridCol>
                <a:gridCol w="739132">
                  <a:extLst>
                    <a:ext uri="{9D8B030D-6E8A-4147-A177-3AD203B41FA5}">
                      <a16:colId xmlns:a16="http://schemas.microsoft.com/office/drawing/2014/main" val="20001"/>
                    </a:ext>
                  </a:extLst>
                </a:gridCol>
              </a:tblGrid>
              <a:tr h="232993">
                <a:tc>
                  <a:txBody>
                    <a:bodyPr/>
                    <a:lstStyle/>
                    <a:p>
                      <a:pPr algn="l" fontAlgn="ctr"/>
                      <a:r>
                        <a:rPr lang="tr-TR" sz="1200" b="1" u="none" strike="noStrike" dirty="0">
                          <a:solidFill>
                            <a:schemeClr val="bg1"/>
                          </a:solidFill>
                          <a:effectLst>
                            <a:outerShdw blurRad="38100" dist="38100" dir="2700000" algn="tl">
                              <a:srgbClr val="000000">
                                <a:alpha val="43137"/>
                              </a:srgbClr>
                            </a:outerShdw>
                          </a:effectLst>
                        </a:rPr>
                        <a:t>GENEL İDARİ HİZMETLER</a:t>
                      </a:r>
                      <a:endParaRPr lang="tr-TR" sz="12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rgbClr val="C61616"/>
                    </a:solidFill>
                  </a:tcPr>
                </a:tc>
                <a:tc>
                  <a:txBody>
                    <a:bodyPr/>
                    <a:lstStyle/>
                    <a:p>
                      <a:pPr algn="ctr" fontAlgn="ctr"/>
                      <a:r>
                        <a:rPr lang="tr-TR" sz="1200" b="1" u="none" strike="noStrike" dirty="0">
                          <a:solidFill>
                            <a:schemeClr val="bg1"/>
                          </a:solidFill>
                          <a:effectLst>
                            <a:outerShdw blurRad="38100" dist="38100" dir="2700000" algn="tl">
                              <a:srgbClr val="000000">
                                <a:alpha val="43137"/>
                              </a:srgbClr>
                            </a:outerShdw>
                          </a:effectLst>
                        </a:rPr>
                        <a:t>484</a:t>
                      </a:r>
                      <a:endParaRPr lang="tr-TR" sz="1100" b="1" i="0" u="none" strike="noStrike" dirty="0">
                        <a:solidFill>
                          <a:schemeClr val="bg1"/>
                        </a:solidFill>
                        <a:effectLst>
                          <a:outerShdw blurRad="38100" dist="38100" dir="2700000" algn="tl">
                            <a:srgbClr val="000000">
                              <a:alpha val="43137"/>
                            </a:srgbClr>
                          </a:outerShdw>
                        </a:effectLst>
                        <a:latin typeface="Calibri"/>
                      </a:endParaRPr>
                    </a:p>
                  </a:txBody>
                  <a:tcPr marL="9525" marR="9525" marT="9525" marB="0" anchor="ctr">
                    <a:solidFill>
                      <a:srgbClr val="C61616"/>
                    </a:solidFill>
                  </a:tcPr>
                </a:tc>
                <a:extLst>
                  <a:ext uri="{0D108BD9-81ED-4DB2-BD59-A6C34878D82A}">
                    <a16:rowId xmlns:a16="http://schemas.microsoft.com/office/drawing/2014/main" val="10000"/>
                  </a:ext>
                </a:extLst>
              </a:tr>
              <a:tr h="176935">
                <a:tc>
                  <a:txBody>
                    <a:bodyPr/>
                    <a:lstStyle/>
                    <a:p>
                      <a:pPr algn="l" fontAlgn="ctr"/>
                      <a:r>
                        <a:rPr lang="tr-TR" sz="1100" u="none" strike="noStrike" dirty="0">
                          <a:effectLst/>
                        </a:rPr>
                        <a:t>AVUKAT</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1"/>
                  </a:ext>
                </a:extLst>
              </a:tr>
              <a:tr h="176935">
                <a:tc>
                  <a:txBody>
                    <a:bodyPr/>
                    <a:lstStyle/>
                    <a:p>
                      <a:pPr algn="l" fontAlgn="ctr"/>
                      <a:r>
                        <a:rPr lang="tr-TR" sz="1100" u="none" strike="noStrike" dirty="0">
                          <a:effectLst/>
                        </a:rPr>
                        <a:t>UZMAN (GİH-TH)</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6</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176935">
                <a:tc>
                  <a:txBody>
                    <a:bodyPr/>
                    <a:lstStyle/>
                    <a:p>
                      <a:pPr algn="l" fontAlgn="ctr"/>
                      <a:r>
                        <a:rPr lang="tr-TR" sz="1100" u="none" strike="noStrike" dirty="0">
                          <a:effectLst/>
                        </a:rPr>
                        <a:t>AYNİYAT SAYMANI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r h="176935">
                <a:tc>
                  <a:txBody>
                    <a:bodyPr/>
                    <a:lstStyle/>
                    <a:p>
                      <a:pPr algn="l" fontAlgn="ctr"/>
                      <a:r>
                        <a:rPr lang="tr-TR" sz="1100" u="none" strike="noStrike" dirty="0">
                          <a:effectLst/>
                        </a:rPr>
                        <a:t>ARAŞTIRMACI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4"/>
                  </a:ext>
                </a:extLst>
              </a:tr>
              <a:tr h="176935">
                <a:tc>
                  <a:txBody>
                    <a:bodyPr/>
                    <a:lstStyle/>
                    <a:p>
                      <a:pPr algn="l" fontAlgn="ctr"/>
                      <a:r>
                        <a:rPr lang="tr-TR" sz="1100" u="none" strike="noStrike" dirty="0">
                          <a:effectLst/>
                        </a:rPr>
                        <a:t>İŞLETME MÜDÜR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5"/>
                  </a:ext>
                </a:extLst>
              </a:tr>
              <a:tr h="176935">
                <a:tc>
                  <a:txBody>
                    <a:bodyPr/>
                    <a:lstStyle/>
                    <a:p>
                      <a:pPr algn="l" fontAlgn="ctr"/>
                      <a:r>
                        <a:rPr lang="tr-TR" sz="1100" b="0" u="none" strike="noStrike" dirty="0">
                          <a:solidFill>
                            <a:srgbClr val="000000"/>
                          </a:solidFill>
                          <a:effectLst/>
                        </a:rPr>
                        <a:t>MİLLİ EMLAK</a:t>
                      </a:r>
                      <a:r>
                        <a:rPr lang="tr-TR" sz="1100" b="0" u="none" strike="noStrike" baseline="0" dirty="0">
                          <a:solidFill>
                            <a:srgbClr val="000000"/>
                          </a:solidFill>
                          <a:effectLst/>
                        </a:rPr>
                        <a:t> UZMANI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164</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6"/>
                  </a:ext>
                </a:extLst>
              </a:tr>
              <a:tr h="176935">
                <a:tc>
                  <a:txBody>
                    <a:bodyPr/>
                    <a:lstStyle/>
                    <a:p>
                      <a:pPr algn="l" fontAlgn="ctr"/>
                      <a:r>
                        <a:rPr lang="tr-TR" sz="1100" b="0" u="none" strike="noStrike" dirty="0">
                          <a:solidFill>
                            <a:srgbClr val="000000"/>
                          </a:solidFill>
                          <a:effectLst/>
                        </a:rPr>
                        <a:t>MİLİ EMLAK UZMAN YARDIMCISI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7"/>
                  </a:ext>
                </a:extLst>
              </a:tr>
              <a:tr h="176935">
                <a:tc>
                  <a:txBody>
                    <a:bodyPr/>
                    <a:lstStyle/>
                    <a:p>
                      <a:pPr algn="l" fontAlgn="ctr"/>
                      <a:r>
                        <a:rPr lang="tr-TR" sz="1100" b="0" u="none" strike="noStrike" dirty="0">
                          <a:solidFill>
                            <a:srgbClr val="000000"/>
                          </a:solidFill>
                          <a:effectLst/>
                        </a:rPr>
                        <a:t>EMLAK ŞEFİ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8"/>
                  </a:ext>
                </a:extLst>
              </a:tr>
              <a:tr h="176935">
                <a:tc>
                  <a:txBody>
                    <a:bodyPr/>
                    <a:lstStyle/>
                    <a:p>
                      <a:pPr algn="l" fontAlgn="ctr"/>
                      <a:r>
                        <a:rPr lang="tr-TR" sz="1100" b="0" u="none" strike="noStrike" dirty="0">
                          <a:solidFill>
                            <a:schemeClr val="dk1"/>
                          </a:solidFill>
                          <a:effectLst/>
                        </a:rPr>
                        <a:t>DİĞER</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4</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9"/>
                  </a:ext>
                </a:extLst>
              </a:tr>
              <a:tr h="176935">
                <a:tc>
                  <a:txBody>
                    <a:bodyPr/>
                    <a:lstStyle/>
                    <a:p>
                      <a:pPr algn="l" fontAlgn="ctr"/>
                      <a:r>
                        <a:rPr lang="tr-TR" sz="1100" u="none" strike="noStrike" dirty="0">
                          <a:effectLst/>
                        </a:rPr>
                        <a:t>ŞEF</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5</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0"/>
                  </a:ext>
                </a:extLst>
              </a:tr>
              <a:tr h="176935">
                <a:tc>
                  <a:txBody>
                    <a:bodyPr/>
                    <a:lstStyle/>
                    <a:p>
                      <a:pPr algn="l" fontAlgn="ctr"/>
                      <a:r>
                        <a:rPr lang="tr-TR" sz="1100" b="0" u="none" strike="noStrike" dirty="0">
                          <a:solidFill>
                            <a:srgbClr val="000000"/>
                          </a:solidFill>
                          <a:effectLst/>
                        </a:rPr>
                        <a:t>V.H.K.İ.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110</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1"/>
                  </a:ext>
                </a:extLst>
              </a:tr>
              <a:tr h="17693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100" u="none" strike="noStrike" dirty="0">
                          <a:effectLst/>
                        </a:rPr>
                        <a:t>MEMUR + BİLGİSAYAR İŞLETMENİ</a:t>
                      </a:r>
                      <a:endParaRPr lang="tr-TR" sz="1100" b="0" i="0" u="none" strike="noStrike" dirty="0">
                        <a:solidFill>
                          <a:srgbClr val="000000"/>
                        </a:solidFill>
                        <a:effectLst/>
                        <a:latin typeface="+mn-lt"/>
                      </a:endParaRPr>
                    </a:p>
                  </a:txBody>
                  <a:tcPr marL="9525" marR="9525" marT="9525" marB="0" anchor="ctr"/>
                </a:tc>
                <a:tc>
                  <a:txBody>
                    <a:bodyPr/>
                    <a:lstStyle/>
                    <a:p>
                      <a:pPr algn="ctr" fontAlgn="ctr"/>
                      <a:r>
                        <a:rPr lang="tr-TR" sz="1100" b="1" u="none" strike="noStrike" dirty="0">
                          <a:solidFill>
                            <a:srgbClr val="000000"/>
                          </a:solidFill>
                          <a:effectLst/>
                        </a:rPr>
                        <a:t>23</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2"/>
                  </a:ext>
                </a:extLst>
              </a:tr>
              <a:tr h="176935">
                <a:tc>
                  <a:txBody>
                    <a:bodyPr/>
                    <a:lstStyle/>
                    <a:p>
                      <a:pPr algn="l" fontAlgn="ctr"/>
                      <a:r>
                        <a:rPr lang="tr-TR" sz="1100" b="0" u="none" strike="noStrike" dirty="0">
                          <a:solidFill>
                            <a:srgbClr val="000000"/>
                          </a:solidFill>
                          <a:effectLst/>
                        </a:rPr>
                        <a:t>EKONOMİST</a:t>
                      </a:r>
                      <a:r>
                        <a:rPr lang="tr-TR" sz="1100" b="0" u="none" strike="noStrike" baseline="0" dirty="0">
                          <a:solidFill>
                            <a:srgbClr val="000000"/>
                          </a:solidFill>
                          <a:effectLst/>
                        </a:rPr>
                        <a:t> + KÜTÜPHANECİ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4</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448751150"/>
                  </a:ext>
                </a:extLst>
              </a:tr>
              <a:tr h="176935">
                <a:tc>
                  <a:txBody>
                    <a:bodyPr/>
                    <a:lstStyle/>
                    <a:p>
                      <a:pPr algn="l" fontAlgn="ctr"/>
                      <a:r>
                        <a:rPr lang="tr-TR" sz="1100" u="none" strike="noStrike" dirty="0">
                          <a:effectLst/>
                        </a:rPr>
                        <a:t>ŞOFÖR </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2</a:t>
                      </a:r>
                      <a:endParaRPr lang="tr-TR" sz="11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13"/>
                  </a:ext>
                </a:extLst>
              </a:tr>
              <a:tr h="176935">
                <a:tc>
                  <a:txBody>
                    <a:bodyPr/>
                    <a:lstStyle/>
                    <a:p>
                      <a:pPr algn="l" fontAlgn="ctr"/>
                      <a:r>
                        <a:rPr lang="tr-TR" sz="1100" b="0" u="none" strike="noStrike" dirty="0">
                          <a:solidFill>
                            <a:srgbClr val="000000"/>
                          </a:solidFill>
                          <a:effectLst/>
                        </a:rPr>
                        <a:t>SEKRETER</a:t>
                      </a:r>
                      <a:endParaRPr lang="tr-TR" sz="1100" b="1"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1</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4"/>
                  </a:ext>
                </a:extLst>
              </a:tr>
              <a:tr h="176935">
                <a:tc>
                  <a:txBody>
                    <a:bodyPr/>
                    <a:lstStyle/>
                    <a:p>
                      <a:pPr algn="l" fontAlgn="ctr"/>
                      <a:r>
                        <a:rPr lang="tr-TR" sz="1100" u="none" strike="noStrike" dirty="0">
                          <a:effectLst/>
                        </a:rPr>
                        <a:t>BEKÇİ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2</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5"/>
                  </a:ext>
                </a:extLst>
              </a:tr>
              <a:tr h="176935">
                <a:tc>
                  <a:txBody>
                    <a:bodyPr/>
                    <a:lstStyle/>
                    <a:p>
                      <a:pPr algn="l" fontAlgn="ctr"/>
                      <a:r>
                        <a:rPr lang="tr-TR" sz="1100" b="0" u="none" strike="noStrike" dirty="0">
                          <a:solidFill>
                            <a:srgbClr val="000000"/>
                          </a:solidFill>
                          <a:effectLst/>
                        </a:rPr>
                        <a:t>KALORİFERCİ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2</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6"/>
                  </a:ext>
                </a:extLst>
              </a:tr>
              <a:tr h="176935">
                <a:tc>
                  <a:txBody>
                    <a:bodyPr/>
                    <a:lstStyle/>
                    <a:p>
                      <a:pPr algn="l" fontAlgn="ctr"/>
                      <a:r>
                        <a:rPr lang="tr-TR" sz="1100" u="none" strike="noStrike" dirty="0">
                          <a:effectLst/>
                        </a:rPr>
                        <a:t>HİZMETLİ</a:t>
                      </a:r>
                      <a:endParaRPr lang="tr-TR" sz="1100" b="0" i="0" u="none" strike="noStrike" dirty="0">
                        <a:solidFill>
                          <a:srgbClr val="000000"/>
                        </a:solidFill>
                        <a:effectLst/>
                        <a:latin typeface="Calibri"/>
                      </a:endParaRPr>
                    </a:p>
                  </a:txBody>
                  <a:tcPr marL="9525" marR="9525" marT="9525" marB="0" anchor="ctr"/>
                </a:tc>
                <a:tc>
                  <a:txBody>
                    <a:bodyPr/>
                    <a:lstStyle/>
                    <a:p>
                      <a:pPr algn="ctr" fontAlgn="ctr"/>
                      <a:r>
                        <a:rPr lang="tr-TR" sz="1100" b="1" u="none" strike="noStrike" dirty="0">
                          <a:solidFill>
                            <a:srgbClr val="000000"/>
                          </a:solidFill>
                          <a:effectLst/>
                        </a:rPr>
                        <a:t>20</a:t>
                      </a:r>
                      <a:endParaRPr lang="tr-TR" sz="11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914011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435" y="1542015"/>
            <a:ext cx="2196868" cy="2392803"/>
          </a:xfrm>
          <a:prstGeom prst="rect">
            <a:avLst/>
          </a:prstGeom>
          <a:ln>
            <a:noFill/>
          </a:ln>
          <a:effectLst>
            <a:softEdge rad="112500"/>
          </a:effec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0" y="4280081"/>
            <a:ext cx="2973982" cy="2230486"/>
          </a:xfrm>
          <a:prstGeom prst="ellipse">
            <a:avLst/>
          </a:prstGeom>
          <a:ln>
            <a:noFill/>
          </a:ln>
          <a:effectLst>
            <a:softEdge rad="112500"/>
          </a:effectLst>
        </p:spPr>
      </p:pic>
      <p:sp>
        <p:nvSpPr>
          <p:cNvPr id="7" name="İçerik Yer Tutucusu 2">
            <a:extLst>
              <a:ext uri="{FF2B5EF4-FFF2-40B4-BE49-F238E27FC236}">
                <a16:creationId xmlns:a16="http://schemas.microsoft.com/office/drawing/2014/main" id="{D7BC9216-3D12-47BA-8ED0-4FC2808CE295}"/>
              </a:ext>
            </a:extLst>
          </p:cNvPr>
          <p:cNvSpPr txBox="1">
            <a:spLocks/>
          </p:cNvSpPr>
          <p:nvPr/>
        </p:nvSpPr>
        <p:spPr>
          <a:xfrm>
            <a:off x="1547664" y="487693"/>
            <a:ext cx="6902090"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HİZMET BİNAMIZ VE ARAÇLARIMIZ</a:t>
            </a:r>
          </a:p>
        </p:txBody>
      </p:sp>
      <p:sp>
        <p:nvSpPr>
          <p:cNvPr id="10" name="İçerik Yer Tutucusu 2">
            <a:extLst>
              <a:ext uri="{FF2B5EF4-FFF2-40B4-BE49-F238E27FC236}">
                <a16:creationId xmlns:a16="http://schemas.microsoft.com/office/drawing/2014/main" id="{5C3F0E86-DE91-48B9-9D30-8140C6214806}"/>
              </a:ext>
            </a:extLst>
          </p:cNvPr>
          <p:cNvSpPr txBox="1">
            <a:spLocks/>
          </p:cNvSpPr>
          <p:nvPr/>
        </p:nvSpPr>
        <p:spPr>
          <a:xfrm>
            <a:off x="3250936" y="1340768"/>
            <a:ext cx="5760640" cy="30934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Aft>
                <a:spcPts val="1000"/>
              </a:spcAft>
              <a:buNone/>
            </a:pPr>
            <a:r>
              <a:rPr lang="tr-TR" sz="2000" b="1" dirty="0">
                <a:solidFill>
                  <a:srgbClr val="C61616"/>
                </a:solidFill>
              </a:rPr>
              <a:t>Hizmet Binalarımız</a:t>
            </a:r>
          </a:p>
          <a:p>
            <a:pPr marL="0" indent="0" algn="just">
              <a:lnSpc>
                <a:spcPct val="90000"/>
              </a:lnSpc>
              <a:spcAft>
                <a:spcPts val="1000"/>
              </a:spcAft>
              <a:buNone/>
            </a:pPr>
            <a:r>
              <a:rPr lang="tr-TR" sz="1800" b="1" u="sng" dirty="0">
                <a:solidFill>
                  <a:srgbClr val="C61616"/>
                </a:solidFill>
              </a:rPr>
              <a:t>Ana Bina:</a:t>
            </a:r>
            <a:r>
              <a:rPr lang="tr-TR" sz="1800" b="1" dirty="0">
                <a:solidFill>
                  <a:srgbClr val="C61616"/>
                </a:solidFill>
              </a:rPr>
              <a:t> </a:t>
            </a:r>
            <a:r>
              <a:rPr lang="tr-TR" sz="1800" dirty="0" err="1"/>
              <a:t>Necatibey</a:t>
            </a:r>
            <a:r>
              <a:rPr lang="tr-TR" sz="1800" dirty="0"/>
              <a:t> Cad. No:98 11249/22, Ada/Parselde, 1.454 </a:t>
            </a:r>
            <a:r>
              <a:rPr lang="tr-TR" sz="1800" dirty="0">
                <a:ea typeface="Times New Roman"/>
                <a:cs typeface="Times New Roman"/>
              </a:rPr>
              <a:t>m</a:t>
            </a:r>
            <a:r>
              <a:rPr lang="tr-TR" sz="1800" baseline="30000" dirty="0">
                <a:ea typeface="Times New Roman"/>
                <a:cs typeface="Times New Roman"/>
              </a:rPr>
              <a:t>2</a:t>
            </a:r>
            <a:r>
              <a:rPr lang="tr-TR" sz="1800" dirty="0"/>
              <a:t> arazi üzerinde olup</a:t>
            </a:r>
          </a:p>
          <a:p>
            <a:pPr marL="0" indent="0" algn="just">
              <a:lnSpc>
                <a:spcPct val="90000"/>
              </a:lnSpc>
              <a:spcAft>
                <a:spcPts val="1000"/>
              </a:spcAft>
              <a:buNone/>
            </a:pPr>
            <a:r>
              <a:rPr lang="tr-TR" sz="1800" dirty="0"/>
              <a:t>Bir adet binadan müteşekkil olup, 180 odalıdır </a:t>
            </a:r>
          </a:p>
          <a:p>
            <a:pPr marL="0" indent="0" algn="just">
              <a:lnSpc>
                <a:spcPct val="90000"/>
              </a:lnSpc>
              <a:spcAft>
                <a:spcPts val="1000"/>
              </a:spcAft>
              <a:buNone/>
            </a:pPr>
            <a:r>
              <a:rPr lang="tr-TR" sz="1800" dirty="0"/>
              <a:t>9 Kat + 1 Bodrum </a:t>
            </a:r>
            <a:r>
              <a:rPr lang="tr-TR" sz="1800" dirty="0" smtClean="0"/>
              <a:t>kat </a:t>
            </a:r>
            <a:r>
              <a:rPr lang="tr-TR" sz="1800" dirty="0"/>
              <a:t>olup toplam 7.685 </a:t>
            </a:r>
            <a:r>
              <a:rPr lang="tr-TR" sz="1800" dirty="0">
                <a:ea typeface="Times New Roman"/>
                <a:cs typeface="Times New Roman"/>
              </a:rPr>
              <a:t>m</a:t>
            </a:r>
            <a:r>
              <a:rPr lang="tr-TR" sz="1800" baseline="30000" dirty="0">
                <a:ea typeface="Times New Roman"/>
                <a:cs typeface="Times New Roman"/>
              </a:rPr>
              <a:t>2</a:t>
            </a:r>
            <a:endParaRPr lang="tr-TR" sz="1800" dirty="0"/>
          </a:p>
          <a:p>
            <a:pPr marL="0" indent="0" algn="just">
              <a:lnSpc>
                <a:spcPct val="90000"/>
              </a:lnSpc>
              <a:spcAft>
                <a:spcPts val="1000"/>
              </a:spcAft>
              <a:buNone/>
            </a:pPr>
            <a:r>
              <a:rPr lang="tr-TR" sz="1800" b="1" u="sng" dirty="0">
                <a:solidFill>
                  <a:srgbClr val="C61616"/>
                </a:solidFill>
              </a:rPr>
              <a:t>Ek Bina:</a:t>
            </a:r>
            <a:r>
              <a:rPr lang="tr-TR" sz="1800" b="1" dirty="0">
                <a:solidFill>
                  <a:srgbClr val="C61616"/>
                </a:solidFill>
              </a:rPr>
              <a:t> </a:t>
            </a:r>
            <a:r>
              <a:rPr lang="tr-TR" sz="1800" b="1" dirty="0"/>
              <a:t>İ</a:t>
            </a:r>
            <a:r>
              <a:rPr lang="tr-TR" sz="1800" dirty="0"/>
              <a:t>zmir Cad. No:35, 1163 Ada 6 Parsel </a:t>
            </a:r>
            <a:r>
              <a:rPr lang="tr-TR" sz="1800" dirty="0" smtClean="0"/>
              <a:t>1.270 </a:t>
            </a:r>
            <a:r>
              <a:rPr lang="tr-TR" sz="1800" dirty="0">
                <a:ea typeface="Times New Roman"/>
                <a:cs typeface="Times New Roman"/>
              </a:rPr>
              <a:t>m</a:t>
            </a:r>
            <a:r>
              <a:rPr lang="tr-TR" sz="1800" baseline="30000" dirty="0">
                <a:ea typeface="Times New Roman"/>
                <a:cs typeface="Times New Roman"/>
              </a:rPr>
              <a:t>2</a:t>
            </a:r>
          </a:p>
          <a:p>
            <a:pPr marL="0" indent="0" algn="just">
              <a:lnSpc>
                <a:spcPct val="90000"/>
              </a:lnSpc>
              <a:spcAft>
                <a:spcPts val="1000"/>
              </a:spcAft>
              <a:buNone/>
            </a:pPr>
            <a:r>
              <a:rPr lang="tr-TR" sz="1800" dirty="0"/>
              <a:t>8+1+Bodrum kat olup toplam </a:t>
            </a:r>
            <a:r>
              <a:rPr lang="tr-TR" sz="1800" dirty="0" smtClean="0"/>
              <a:t>7.600 </a:t>
            </a:r>
            <a:r>
              <a:rPr lang="tr-TR" sz="1800" dirty="0">
                <a:ea typeface="Times New Roman"/>
                <a:cs typeface="Times New Roman"/>
              </a:rPr>
              <a:t>m</a:t>
            </a:r>
            <a:r>
              <a:rPr lang="tr-TR" sz="1800" baseline="30000" dirty="0">
                <a:ea typeface="Times New Roman"/>
                <a:cs typeface="Times New Roman"/>
              </a:rPr>
              <a:t>2 </a:t>
            </a:r>
            <a:endParaRPr lang="tr-TR" sz="1800" dirty="0"/>
          </a:p>
          <a:p>
            <a:pPr algn="just">
              <a:lnSpc>
                <a:spcPct val="90000"/>
              </a:lnSpc>
              <a:spcAft>
                <a:spcPts val="1000"/>
              </a:spcAft>
              <a:buFont typeface="Wingdings" panose="05000000000000000000" pitchFamily="2" charset="2"/>
              <a:buChar char="v"/>
            </a:pPr>
            <a:endParaRPr lang="tr-TR" sz="1800" dirty="0"/>
          </a:p>
        </p:txBody>
      </p:sp>
      <p:sp>
        <p:nvSpPr>
          <p:cNvPr id="11" name="İçerik Yer Tutucusu 2">
            <a:extLst>
              <a:ext uri="{FF2B5EF4-FFF2-40B4-BE49-F238E27FC236}">
                <a16:creationId xmlns:a16="http://schemas.microsoft.com/office/drawing/2014/main" id="{4BF61B69-24E2-4A10-A4A0-A46B4C192349}"/>
              </a:ext>
            </a:extLst>
          </p:cNvPr>
          <p:cNvSpPr txBox="1">
            <a:spLocks/>
          </p:cNvSpPr>
          <p:nvPr/>
        </p:nvSpPr>
        <p:spPr>
          <a:xfrm>
            <a:off x="3250936" y="4423689"/>
            <a:ext cx="5562114" cy="29804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266700">
              <a:spcAft>
                <a:spcPts val="1000"/>
              </a:spcAft>
              <a:buFont typeface="Arial" pitchFamily="34" charset="0"/>
              <a:buNone/>
            </a:pPr>
            <a:r>
              <a:rPr lang="tr-TR" sz="2000" b="1" dirty="0">
                <a:solidFill>
                  <a:srgbClr val="C61616"/>
                </a:solidFill>
              </a:rPr>
              <a:t>Hizmet Araçlarımız</a:t>
            </a:r>
          </a:p>
          <a:p>
            <a:pPr marL="88900" lvl="1" indent="0" algn="just">
              <a:spcAft>
                <a:spcPts val="1000"/>
              </a:spcAft>
              <a:buNone/>
            </a:pPr>
            <a:r>
              <a:rPr lang="tr-TR" sz="1800" dirty="0"/>
              <a:t>1 adet iş makinesi, 1 adet </a:t>
            </a:r>
            <a:r>
              <a:rPr lang="tr-TR" sz="1800" dirty="0" err="1"/>
              <a:t>forklift</a:t>
            </a:r>
            <a:r>
              <a:rPr lang="tr-TR" sz="1800" dirty="0"/>
              <a:t> olmak üzere 52 adet resmi araç bulunmakta olup,</a:t>
            </a:r>
          </a:p>
          <a:p>
            <a:pPr marL="88900" lvl="1" indent="0" algn="just">
              <a:spcAft>
                <a:spcPts val="1000"/>
              </a:spcAft>
              <a:buNone/>
            </a:pPr>
            <a:r>
              <a:rPr lang="tr-TR" sz="1800" dirty="0"/>
              <a:t>22 adet kiralık aracın hizmet bedeli, </a:t>
            </a:r>
            <a:r>
              <a:rPr lang="tr-TR" sz="1800" dirty="0" smtClean="0"/>
              <a:t>Bakanlığımız </a:t>
            </a:r>
            <a:r>
              <a:rPr lang="tr-TR" sz="1800" dirty="0"/>
              <a:t>Döner Sermayesi tarafından karşılanmaktadır.</a:t>
            </a:r>
          </a:p>
          <a:p>
            <a:pPr marL="0" indent="0" defTabSz="266700">
              <a:spcAft>
                <a:spcPts val="1000"/>
              </a:spcAft>
              <a:buNone/>
            </a:pPr>
            <a:r>
              <a:rPr lang="tr-TR" sz="1800" dirty="0"/>
              <a:t>	</a:t>
            </a:r>
            <a:endParaRPr lang="tr-TR" sz="1800" dirty="0">
              <a:highlight>
                <a:srgbClr val="FFFF00"/>
              </a:highlight>
            </a:endParaRPr>
          </a:p>
        </p:txBody>
      </p:sp>
    </p:spTree>
    <p:extLst>
      <p:ext uri="{BB962C8B-B14F-4D97-AF65-F5344CB8AC3E}">
        <p14:creationId xmlns:p14="http://schemas.microsoft.com/office/powerpoint/2010/main" val="37066231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2">
            <a:extLst>
              <a:ext uri="{FF2B5EF4-FFF2-40B4-BE49-F238E27FC236}">
                <a16:creationId xmlns:a16="http://schemas.microsoft.com/office/drawing/2014/main" id="{D7BC9216-3D12-47BA-8ED0-4FC2808CE295}"/>
              </a:ext>
            </a:extLst>
          </p:cNvPr>
          <p:cNvSpPr txBox="1">
            <a:spLocks/>
          </p:cNvSpPr>
          <p:nvPr/>
        </p:nvSpPr>
        <p:spPr>
          <a:xfrm>
            <a:off x="1547664" y="487693"/>
            <a:ext cx="7056784"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ALTYAPI VE KENTSEL DÖNÜŞÜM ÇALIŞMALARI</a:t>
            </a:r>
          </a:p>
        </p:txBody>
      </p:sp>
      <p:sp>
        <p:nvSpPr>
          <p:cNvPr id="17" name="Metin kutusu 16">
            <a:extLst>
              <a:ext uri="{FF2B5EF4-FFF2-40B4-BE49-F238E27FC236}">
                <a16:creationId xmlns:a16="http://schemas.microsoft.com/office/drawing/2014/main" id="{FE985283-0778-4391-949B-BEF45D9A14BB}"/>
              </a:ext>
            </a:extLst>
          </p:cNvPr>
          <p:cNvSpPr txBox="1"/>
          <p:nvPr/>
        </p:nvSpPr>
        <p:spPr>
          <a:xfrm>
            <a:off x="3462972" y="2151727"/>
            <a:ext cx="5329268" cy="2862322"/>
          </a:xfrm>
          <a:prstGeom prst="rect">
            <a:avLst/>
          </a:prstGeom>
          <a:noFill/>
        </p:spPr>
        <p:txBody>
          <a:bodyPr wrap="square">
            <a:spAutoFit/>
          </a:bodyPr>
          <a:lstStyle/>
          <a:p>
            <a:pPr marL="0" indent="360363" algn="just">
              <a:spcAft>
                <a:spcPts val="1200"/>
              </a:spcAft>
              <a:buNone/>
            </a:pPr>
            <a:r>
              <a:rPr lang="tr-TR" sz="2000" dirty="0"/>
              <a:t>6306 sayılı Afet Riski Altındaki Alanların Dönüştürülmesi Hakkında Kanun çerçevesinde</a:t>
            </a:r>
            <a:r>
              <a:rPr lang="tr-TR" sz="2000" b="1" dirty="0"/>
              <a:t>; </a:t>
            </a:r>
          </a:p>
          <a:p>
            <a:pPr marL="342900" indent="-342900" algn="just">
              <a:spcAft>
                <a:spcPts val="1200"/>
              </a:spcAft>
              <a:buFont typeface="Arial" panose="020B0604020202020204" pitchFamily="34" charset="0"/>
              <a:buChar char="•"/>
            </a:pPr>
            <a:r>
              <a:rPr lang="tr-TR" sz="2000" dirty="0"/>
              <a:t>Riskli yapı, riskli alan ve rezerv  alan  tespitleri,</a:t>
            </a:r>
          </a:p>
          <a:p>
            <a:pPr marL="342900" lvl="0" indent="-342900" algn="just">
              <a:buFont typeface="Arial" panose="020B0604020202020204" pitchFamily="34" charset="0"/>
              <a:buChar char="•"/>
            </a:pPr>
            <a:r>
              <a:rPr lang="tr-TR" sz="2000" dirty="0"/>
              <a:t>Kredi, kira yardımı, taşınma bedeli ödemesine yönelik işlemler,</a:t>
            </a:r>
          </a:p>
          <a:p>
            <a:pPr marL="342900" lvl="0" indent="-342900" algn="just">
              <a:buFont typeface="Arial" panose="020B0604020202020204" pitchFamily="34" charset="0"/>
              <a:buChar char="•"/>
            </a:pPr>
            <a:endParaRPr lang="tr-TR" sz="2000" dirty="0"/>
          </a:p>
          <a:p>
            <a:pPr marL="342900" lvl="0" indent="-342900" algn="just">
              <a:buFont typeface="Arial" panose="020B0604020202020204" pitchFamily="34" charset="0"/>
              <a:buChar char="•"/>
            </a:pPr>
            <a:r>
              <a:rPr lang="tr-TR" sz="2000" dirty="0"/>
              <a:t>Bilgilendirme ve yönlendirme faaliyetleri yürütülmektedir.</a:t>
            </a:r>
          </a:p>
        </p:txBody>
      </p:sp>
      <p:pic>
        <p:nvPicPr>
          <p:cNvPr id="18" name="Resim 17">
            <a:extLst>
              <a:ext uri="{FF2B5EF4-FFF2-40B4-BE49-F238E27FC236}">
                <a16:creationId xmlns:a16="http://schemas.microsoft.com/office/drawing/2014/main" id="{7B3CFCD9-7C89-404C-ABF0-6D4B09289B63}"/>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103535" y="1326139"/>
            <a:ext cx="3235051" cy="2285380"/>
          </a:xfrm>
          <a:prstGeom prst="ellipse">
            <a:avLst/>
          </a:prstGeom>
          <a:ln>
            <a:noFill/>
          </a:ln>
          <a:effectLst>
            <a:softEdge rad="112500"/>
          </a:effectLst>
        </p:spPr>
      </p:pic>
      <p:pic>
        <p:nvPicPr>
          <p:cNvPr id="19" name="Resim 2" descr="http://www.csb.gov.tr/db/ankara/editordosya/IMG_1549-2(1).jpg">
            <a:extLst>
              <a:ext uri="{FF2B5EF4-FFF2-40B4-BE49-F238E27FC236}">
                <a16:creationId xmlns:a16="http://schemas.microsoft.com/office/drawing/2014/main" id="{9082FE69-2F9A-44A2-9981-E66BE06C1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70" y="4364930"/>
            <a:ext cx="3099992" cy="23338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Metin kutusu 19">
            <a:extLst>
              <a:ext uri="{FF2B5EF4-FFF2-40B4-BE49-F238E27FC236}">
                <a16:creationId xmlns:a16="http://schemas.microsoft.com/office/drawing/2014/main" id="{4FDCDC9E-6278-4E95-B84C-A5742BF22A81}"/>
              </a:ext>
            </a:extLst>
          </p:cNvPr>
          <p:cNvSpPr txBox="1"/>
          <p:nvPr/>
        </p:nvSpPr>
        <p:spPr>
          <a:xfrm>
            <a:off x="227470" y="3611520"/>
            <a:ext cx="2928602" cy="646331"/>
          </a:xfrm>
          <a:prstGeom prst="rect">
            <a:avLst/>
          </a:prstGeom>
          <a:noFill/>
        </p:spPr>
        <p:txBody>
          <a:bodyPr wrap="square">
            <a:spAutoFit/>
          </a:bodyPr>
          <a:lstStyle/>
          <a:p>
            <a:pPr algn="ctr"/>
            <a:r>
              <a:rPr lang="tr-TR" b="1" dirty="0">
                <a:solidFill>
                  <a:srgbClr val="C61616"/>
                </a:solidFill>
              </a:rPr>
              <a:t>KENTSEL DÖNÜŞÜMLE</a:t>
            </a:r>
          </a:p>
          <a:p>
            <a:pPr algn="ctr"/>
            <a:r>
              <a:rPr lang="tr-TR" b="1" dirty="0">
                <a:solidFill>
                  <a:srgbClr val="C61616"/>
                </a:solidFill>
              </a:rPr>
              <a:t>AFETLERE HAZIR TÜRKİYE</a:t>
            </a:r>
            <a:endParaRPr lang="tr-TR" b="1" dirty="0"/>
          </a:p>
        </p:txBody>
      </p:sp>
      <p:cxnSp>
        <p:nvCxnSpPr>
          <p:cNvPr id="21" name="Düz Bağlayıcı 20">
            <a:extLst>
              <a:ext uri="{FF2B5EF4-FFF2-40B4-BE49-F238E27FC236}">
                <a16:creationId xmlns:a16="http://schemas.microsoft.com/office/drawing/2014/main" id="{729C80E1-1E83-4AE2-9E52-1EEC3C689BEC}"/>
              </a:ext>
            </a:extLst>
          </p:cNvPr>
          <p:cNvCxnSpPr>
            <a:cxnSpLocks/>
          </p:cNvCxnSpPr>
          <p:nvPr/>
        </p:nvCxnSpPr>
        <p:spPr>
          <a:xfrm>
            <a:off x="227470" y="4257851"/>
            <a:ext cx="2928602" cy="0"/>
          </a:xfrm>
          <a:prstGeom prst="line">
            <a:avLst/>
          </a:prstGeom>
          <a:ln w="22225"/>
        </p:spPr>
        <p:style>
          <a:lnRef idx="1">
            <a:schemeClr val="accent2"/>
          </a:lnRef>
          <a:fillRef idx="0">
            <a:schemeClr val="accent2"/>
          </a:fillRef>
          <a:effectRef idx="0">
            <a:schemeClr val="accent2"/>
          </a:effectRef>
          <a:fontRef idx="minor">
            <a:schemeClr val="tx1"/>
          </a:fontRef>
        </p:style>
      </p:cxnSp>
      <p:cxnSp>
        <p:nvCxnSpPr>
          <p:cNvPr id="22" name="Düz Bağlayıcı 21">
            <a:extLst>
              <a:ext uri="{FF2B5EF4-FFF2-40B4-BE49-F238E27FC236}">
                <a16:creationId xmlns:a16="http://schemas.microsoft.com/office/drawing/2014/main" id="{A3FA4646-2846-4D5C-8A2A-54968EB8A925}"/>
              </a:ext>
            </a:extLst>
          </p:cNvPr>
          <p:cNvCxnSpPr>
            <a:cxnSpLocks/>
          </p:cNvCxnSpPr>
          <p:nvPr/>
        </p:nvCxnSpPr>
        <p:spPr>
          <a:xfrm>
            <a:off x="227470" y="3628739"/>
            <a:ext cx="2928602" cy="0"/>
          </a:xfrm>
          <a:prstGeom prst="line">
            <a:avLst/>
          </a:prstGeom>
          <a:ln w="2222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4612846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2">
            <a:extLst>
              <a:ext uri="{FF2B5EF4-FFF2-40B4-BE49-F238E27FC236}">
                <a16:creationId xmlns:a16="http://schemas.microsoft.com/office/drawing/2014/main" id="{D7BC9216-3D12-47BA-8ED0-4FC2808CE295}"/>
              </a:ext>
            </a:extLst>
          </p:cNvPr>
          <p:cNvSpPr txBox="1">
            <a:spLocks/>
          </p:cNvSpPr>
          <p:nvPr/>
        </p:nvSpPr>
        <p:spPr>
          <a:xfrm>
            <a:off x="1547664" y="487693"/>
            <a:ext cx="7056784" cy="70905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800" b="1" dirty="0">
                <a:solidFill>
                  <a:schemeClr val="bg1"/>
                </a:solidFill>
              </a:rPr>
              <a:t>ALTYAPI VE KENTSEL DÖNÜŞÜM ÇALIŞMALARI</a:t>
            </a:r>
          </a:p>
        </p:txBody>
      </p:sp>
      <p:pic>
        <p:nvPicPr>
          <p:cNvPr id="9" name="Resim 8">
            <a:extLst>
              <a:ext uri="{FF2B5EF4-FFF2-40B4-BE49-F238E27FC236}">
                <a16:creationId xmlns:a16="http://schemas.microsoft.com/office/drawing/2014/main" id="{120B7042-F6D6-4912-8E0C-A8965033F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84784"/>
            <a:ext cx="8352928" cy="5256584"/>
          </a:xfrm>
          <a:prstGeom prst="rect">
            <a:avLst/>
          </a:prstGeom>
        </p:spPr>
      </p:pic>
    </p:spTree>
    <p:extLst>
      <p:ext uri="{BB962C8B-B14F-4D97-AF65-F5344CB8AC3E}">
        <p14:creationId xmlns:p14="http://schemas.microsoft.com/office/powerpoint/2010/main" val="2907970252"/>
      </p:ext>
    </p:extLst>
  </p:cSld>
  <p:clrMapOvr>
    <a:masterClrMapping/>
  </p:clrMapOvr>
  <p:transition spd="slow"/>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çıl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14005</TotalTime>
  <Words>4225</Words>
  <Application>Microsoft Office PowerPoint</Application>
  <PresentationFormat>Ekran Gösterisi (4:3)</PresentationFormat>
  <Paragraphs>1305</Paragraphs>
  <Slides>59</Slides>
  <Notes>33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59</vt:i4>
      </vt:variant>
    </vt:vector>
  </HeadingPairs>
  <TitlesOfParts>
    <vt:vector size="64" baseType="lpstr">
      <vt:lpstr>Arial</vt:lpstr>
      <vt:lpstr>Calibri</vt:lpstr>
      <vt:lpstr>Times New Roman</vt:lpstr>
      <vt:lpstr>Wingdings</vt:lpstr>
      <vt:lpstr>Ofis Teması</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MÜDÜRLERİ TOPLANTISI SUNUMU</dc:title>
  <dc:creator>isletim sistemi</dc:creator>
  <cp:lastModifiedBy>Aslı Günüç</cp:lastModifiedBy>
  <cp:revision>2160</cp:revision>
  <cp:lastPrinted>2022-01-11T09:31:52Z</cp:lastPrinted>
  <dcterms:created xsi:type="dcterms:W3CDTF">2013-10-05T10:19:45Z</dcterms:created>
  <dcterms:modified xsi:type="dcterms:W3CDTF">2022-01-11T10:06:01Z</dcterms:modified>
</cp:coreProperties>
</file>