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5"/>
  </p:notesMasterIdLst>
  <p:handoutMasterIdLst>
    <p:handoutMasterId r:id="rId76"/>
  </p:handoutMasterIdLst>
  <p:sldIdLst>
    <p:sldId id="1061" r:id="rId2"/>
    <p:sldId id="257" r:id="rId3"/>
    <p:sldId id="945" r:id="rId4"/>
    <p:sldId id="953" r:id="rId5"/>
    <p:sldId id="816" r:id="rId6"/>
    <p:sldId id="1387" r:id="rId7"/>
    <p:sldId id="1332" r:id="rId8"/>
    <p:sldId id="1228" r:id="rId9"/>
    <p:sldId id="1229" r:id="rId10"/>
    <p:sldId id="1231" r:id="rId11"/>
    <p:sldId id="1266" r:id="rId12"/>
    <p:sldId id="1267" r:id="rId13"/>
    <p:sldId id="1425" r:id="rId14"/>
    <p:sldId id="1426" r:id="rId15"/>
    <p:sldId id="1427" r:id="rId16"/>
    <p:sldId id="1382" r:id="rId17"/>
    <p:sldId id="1383" r:id="rId18"/>
    <p:sldId id="1433" r:id="rId19"/>
    <p:sldId id="1384" r:id="rId20"/>
    <p:sldId id="1385" r:id="rId21"/>
    <p:sldId id="1386" r:id="rId22"/>
    <p:sldId id="1380" r:id="rId23"/>
    <p:sldId id="1429" r:id="rId24"/>
    <p:sldId id="1328" r:id="rId25"/>
    <p:sldId id="1343" r:id="rId26"/>
    <p:sldId id="1344" r:id="rId27"/>
    <p:sldId id="1430" r:id="rId28"/>
    <p:sldId id="1431" r:id="rId29"/>
    <p:sldId id="1432" r:id="rId30"/>
    <p:sldId id="1388" r:id="rId31"/>
    <p:sldId id="1389" r:id="rId32"/>
    <p:sldId id="1390" r:id="rId33"/>
    <p:sldId id="1391" r:id="rId34"/>
    <p:sldId id="1392" r:id="rId35"/>
    <p:sldId id="1399" r:id="rId36"/>
    <p:sldId id="1400" r:id="rId37"/>
    <p:sldId id="1401" r:id="rId38"/>
    <p:sldId id="1402" r:id="rId39"/>
    <p:sldId id="1403" r:id="rId40"/>
    <p:sldId id="1404" r:id="rId41"/>
    <p:sldId id="1405" r:id="rId42"/>
    <p:sldId id="1406" r:id="rId43"/>
    <p:sldId id="1407" r:id="rId44"/>
    <p:sldId id="1408" r:id="rId45"/>
    <p:sldId id="1409" r:id="rId46"/>
    <p:sldId id="1393" r:id="rId47"/>
    <p:sldId id="1394" r:id="rId48"/>
    <p:sldId id="1395" r:id="rId49"/>
    <p:sldId id="1396" r:id="rId50"/>
    <p:sldId id="1397" r:id="rId51"/>
    <p:sldId id="1398" r:id="rId52"/>
    <p:sldId id="1419" r:id="rId53"/>
    <p:sldId id="1420" r:id="rId54"/>
    <p:sldId id="1421" r:id="rId55"/>
    <p:sldId id="1422" r:id="rId56"/>
    <p:sldId id="1423" r:id="rId57"/>
    <p:sldId id="1424" r:id="rId58"/>
    <p:sldId id="1410" r:id="rId59"/>
    <p:sldId id="1411" r:id="rId60"/>
    <p:sldId id="1412" r:id="rId61"/>
    <p:sldId id="1413" r:id="rId62"/>
    <p:sldId id="1414" r:id="rId63"/>
    <p:sldId id="1415" r:id="rId64"/>
    <p:sldId id="1416" r:id="rId65"/>
    <p:sldId id="1417" r:id="rId66"/>
    <p:sldId id="1418" r:id="rId67"/>
    <p:sldId id="1135" r:id="rId68"/>
    <p:sldId id="1136" r:id="rId69"/>
    <p:sldId id="1189" r:id="rId70"/>
    <p:sldId id="1138" r:id="rId71"/>
    <p:sldId id="1139" r:id="rId72"/>
    <p:sldId id="1140" r:id="rId73"/>
    <p:sldId id="648" r:id="rId74"/>
  </p:sldIdLst>
  <p:sldSz cx="9144000" cy="6858000" type="screen4x3"/>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__Kapak &amp; Giriş" id="{02BD9DAB-3F17-428D-A78A-B3FE24FF390F}">
          <p14:sldIdLst>
            <p14:sldId id="1061"/>
            <p14:sldId id="257"/>
            <p14:sldId id="945"/>
            <p14:sldId id="953"/>
          </p14:sldIdLst>
        </p14:section>
        <p14:section name="B__Kuruluş ve Görevler" id="{D8EA40ED-2CC5-41C0-9F5F-D2391F4A903A}">
          <p14:sldIdLst>
            <p14:sldId id="816"/>
            <p14:sldId id="1387"/>
            <p14:sldId id="1332"/>
          </p14:sldIdLst>
        </p14:section>
        <p14:section name="C_S01__Altyapı &amp; Kentsel Dönüşüm" id="{AD2F4BB3-7471-4393-B3BC-BC8EA2A5455A}">
          <p14:sldIdLst>
            <p14:sldId id="1228"/>
            <p14:sldId id="1229"/>
            <p14:sldId id="1231"/>
            <p14:sldId id="1266"/>
            <p14:sldId id="1267"/>
          </p14:sldIdLst>
        </p14:section>
        <p14:section name="C_S02__Yapı Denetim" id="{45AA11CF-DBF1-4111-BF61-74BFC3544857}">
          <p14:sldIdLst>
            <p14:sldId id="1425"/>
            <p14:sldId id="1426"/>
            <p14:sldId id="1427"/>
          </p14:sldIdLst>
        </p14:section>
        <p14:section name="C_S03__PROJE VE YAPIM" id="{5427DCDE-16E2-4000-9FA5-9AC7FB106572}">
          <p14:sldIdLst>
            <p14:sldId id="1382"/>
            <p14:sldId id="1383"/>
            <p14:sldId id="1433"/>
            <p14:sldId id="1384"/>
            <p14:sldId id="1385"/>
            <p14:sldId id="1386"/>
          </p14:sldIdLst>
        </p14:section>
        <p14:section name="C_S05__Yapı Malzemeleri" id="{07B8CDD8-00FC-4E9C-8762-91E7237387E9}">
          <p14:sldIdLst>
            <p14:sldId id="1380"/>
            <p14:sldId id="1429"/>
            <p14:sldId id="1328"/>
          </p14:sldIdLst>
        </p14:section>
        <p14:section name="C_S06__İmar &amp; Planlama" id="{3ECCD473-2EF9-41BD-8323-991B009D1728}">
          <p14:sldIdLst>
            <p14:sldId id="1343"/>
            <p14:sldId id="1344"/>
            <p14:sldId id="1430"/>
            <p14:sldId id="1431"/>
            <p14:sldId id="1432"/>
          </p14:sldIdLst>
        </p14:section>
        <p14:section name="C_S08__ÇED" id="{B491322D-5554-46EF-A54B-6BF925D39598}">
          <p14:sldIdLst>
            <p14:sldId id="1388"/>
            <p14:sldId id="1389"/>
            <p14:sldId id="1390"/>
            <p14:sldId id="1391"/>
            <p14:sldId id="1392"/>
          </p14:sldIdLst>
        </p14:section>
        <p14:section name="C_S09__Çevre İzinleri" id="{A00B5994-0D31-45F3-89DA-821225692F4E}">
          <p14:sldIdLst>
            <p14:sldId id="1399"/>
            <p14:sldId id="1400"/>
            <p14:sldId id="1401"/>
            <p14:sldId id="1402"/>
            <p14:sldId id="1403"/>
            <p14:sldId id="1404"/>
            <p14:sldId id="1405"/>
            <p14:sldId id="1406"/>
            <p14:sldId id="1407"/>
            <p14:sldId id="1408"/>
            <p14:sldId id="1409"/>
          </p14:sldIdLst>
        </p14:section>
        <p14:section name="C_S07__Çevre Yön. ve Den." id="{D42E8B6A-624C-4B48-86C2-A74A2AE3D56C}">
          <p14:sldIdLst>
            <p14:sldId id="1393"/>
            <p14:sldId id="1394"/>
            <p14:sldId id="1395"/>
            <p14:sldId id="1396"/>
            <p14:sldId id="1397"/>
            <p14:sldId id="1398"/>
          </p14:sldIdLst>
        </p14:section>
        <p14:section name="C_S11__TVK" id="{A2E6A4BB-5664-4781-B441-83154FDB9864}">
          <p14:sldIdLst>
            <p14:sldId id="1419"/>
            <p14:sldId id="1420"/>
            <p14:sldId id="1421"/>
            <p14:sldId id="1422"/>
            <p14:sldId id="1423"/>
            <p14:sldId id="1424"/>
          </p14:sldIdLst>
        </p14:section>
        <p14:section name="C_S13__Kooperatif" id="{AE8569DF-0144-40FC-8DF9-BB9FCB86FC33}">
          <p14:sldIdLst>
            <p14:sldId id="1410"/>
            <p14:sldId id="1411"/>
          </p14:sldIdLst>
        </p14:section>
        <p14:section name="Milli Emlak" id="{3941C790-1512-4A32-9321-81A5A2355FF5}">
          <p14:sldIdLst>
            <p14:sldId id="1412"/>
            <p14:sldId id="1413"/>
            <p14:sldId id="1414"/>
            <p14:sldId id="1415"/>
            <p14:sldId id="1416"/>
            <p14:sldId id="1417"/>
            <p14:sldId id="1418"/>
          </p14:sldIdLst>
        </p14:section>
        <p14:section name="Çalışmalar" id="{B50E11D1-0F20-4771-9F8A-BFA1D0AED697}">
          <p14:sldIdLst>
            <p14:sldId id="1135"/>
            <p14:sldId id="1136"/>
            <p14:sldId id="1189"/>
            <p14:sldId id="1138"/>
            <p14:sldId id="1139"/>
            <p14:sldId id="1140"/>
          </p14:sldIdLst>
        </p14:section>
        <p14:section name="E__Bitiş" id="{1EACB802-7E8C-4E40-A670-2ADD2563A79E}">
          <p14:sldIdLst>
            <p14:sldId id="6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a:srgbClr val="FF3300"/>
    <a:srgbClr val="584457"/>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2639" autoAdjust="0"/>
  </p:normalViewPr>
  <p:slideViewPr>
    <p:cSldViewPr>
      <p:cViewPr varScale="1">
        <p:scale>
          <a:sx n="74" d="100"/>
          <a:sy n="74" d="100"/>
        </p:scale>
        <p:origin x="66" y="696"/>
      </p:cViewPr>
      <p:guideLst>
        <p:guide orient="horz" pos="2160"/>
        <p:guide pos="2880"/>
      </p:guideLst>
    </p:cSldViewPr>
  </p:slideViewPr>
  <p:outlineViewPr>
    <p:cViewPr>
      <p:scale>
        <a:sx n="33" d="100"/>
        <a:sy n="33" d="100"/>
      </p:scale>
      <p:origin x="0" y="4866"/>
    </p:cViewPr>
  </p:outlineViewPr>
  <p:notesTextViewPr>
    <p:cViewPr>
      <p:scale>
        <a:sx n="66" d="100"/>
        <a:sy n="66" d="100"/>
      </p:scale>
      <p:origin x="0" y="0"/>
    </p:cViewPr>
  </p:notesTextViewPr>
  <p:sorterViewPr>
    <p:cViewPr>
      <p:scale>
        <a:sx n="100" d="100"/>
        <a:sy n="100" d="100"/>
      </p:scale>
      <p:origin x="0" y="1386"/>
    </p:cViewPr>
  </p:sorterViewPr>
  <p:notesViewPr>
    <p:cSldViewPr>
      <p:cViewPr varScale="1">
        <p:scale>
          <a:sx n="48" d="100"/>
          <a:sy n="48" d="100"/>
        </p:scale>
        <p:origin x="-2928" y="-11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72BCF-F113-46AF-969D-93A8D2205AB5}"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tr-TR"/>
        </a:p>
      </dgm:t>
    </dgm:pt>
    <dgm:pt modelId="{CD91C9A6-3C62-46A8-81D5-A2E3D51A7E91}">
      <dgm:prSet phldrT="[Metin]" custT="1"/>
      <dgm:spPr/>
      <dgm:t>
        <a:bodyPr/>
        <a:lstStyle/>
        <a:p>
          <a:pPr algn="ctr"/>
          <a:r>
            <a:rPr lang="tr-TR" sz="1400" b="1" u="sng" baseline="0"/>
            <a:t>ALİ VEDAT ÇİFTÇİ</a:t>
          </a:r>
        </a:p>
        <a:p>
          <a:pPr algn="ctr"/>
          <a:r>
            <a:rPr lang="tr-TR" sz="1200" b="1" baseline="0"/>
            <a:t>ÇEVRE VE ŞEHİRCİLİK İL MÜDÜRÜ</a:t>
          </a:r>
        </a:p>
      </dgm:t>
    </dgm:pt>
    <dgm:pt modelId="{BC911DDC-FBE9-4010-9016-64A3C35C2BE7}" type="parTrans" cxnId="{751ECF33-9DFA-412A-9495-F66546A0B9BE}">
      <dgm:prSet/>
      <dgm:spPr/>
      <dgm:t>
        <a:bodyPr/>
        <a:lstStyle/>
        <a:p>
          <a:pPr algn="ctr"/>
          <a:endParaRPr lang="tr-TR"/>
        </a:p>
      </dgm:t>
    </dgm:pt>
    <dgm:pt modelId="{1E9A10CB-4702-4D47-867F-0A41FC2133C5}" type="sibTrans" cxnId="{751ECF33-9DFA-412A-9495-F66546A0B9BE}">
      <dgm:prSet/>
      <dgm:spPr/>
      <dgm:t>
        <a:bodyPr/>
        <a:lstStyle/>
        <a:p>
          <a:pPr algn="ctr"/>
          <a:endParaRPr lang="tr-TR"/>
        </a:p>
      </dgm:t>
    </dgm:pt>
    <dgm:pt modelId="{060597E5-0F8B-478A-91C2-06DBAE4C2B3D}">
      <dgm:prSet phldrT="[Metin]" custT="1"/>
      <dgm:spPr>
        <a:solidFill>
          <a:schemeClr val="accent5">
            <a:lumMod val="75000"/>
          </a:schemeClr>
        </a:solidFill>
      </dgm:spPr>
      <dgm:t>
        <a:bodyPr/>
        <a:lstStyle/>
        <a:p>
          <a:pPr algn="ctr"/>
          <a:r>
            <a:rPr lang="tr-TR" sz="1200" b="1" u="sng" baseline="0"/>
            <a:t>NAMIK KEMAL GÜLTEKİN</a:t>
          </a:r>
        </a:p>
        <a:p>
          <a:pPr algn="ctr"/>
          <a:r>
            <a:rPr lang="tr-TR" sz="1000" b="1" baseline="0"/>
            <a:t>Çevre ve Şehircilik İl Müdür Yardımcısı</a:t>
          </a:r>
          <a:endParaRPr lang="tr-TR" sz="1000" baseline="0"/>
        </a:p>
      </dgm:t>
    </dgm:pt>
    <dgm:pt modelId="{F1395007-703E-455E-A81A-43E43F356D09}" type="parTrans" cxnId="{B88198F6-4C74-4A6F-B5BA-19A8F9F491DD}">
      <dgm:prSet/>
      <dgm:spPr/>
      <dgm:t>
        <a:bodyPr/>
        <a:lstStyle/>
        <a:p>
          <a:pPr algn="ctr"/>
          <a:endParaRPr lang="tr-TR"/>
        </a:p>
      </dgm:t>
    </dgm:pt>
    <dgm:pt modelId="{608BC1D5-021E-49B2-A51A-010D8C6D054D}" type="sibTrans" cxnId="{B88198F6-4C74-4A6F-B5BA-19A8F9F491DD}">
      <dgm:prSet/>
      <dgm:spPr/>
      <dgm:t>
        <a:bodyPr/>
        <a:lstStyle/>
        <a:p>
          <a:pPr algn="ctr"/>
          <a:endParaRPr lang="tr-TR"/>
        </a:p>
      </dgm:t>
    </dgm:pt>
    <dgm:pt modelId="{9F21224E-C548-4802-AAEF-92954B43A338}">
      <dgm:prSet phldrT="[Metin]" custT="1"/>
      <dgm:spPr>
        <a:solidFill>
          <a:schemeClr val="accent5">
            <a:lumMod val="75000"/>
          </a:schemeClr>
        </a:solidFill>
      </dgm:spPr>
      <dgm:t>
        <a:bodyPr/>
        <a:lstStyle/>
        <a:p>
          <a:pPr algn="ctr"/>
          <a:r>
            <a:rPr lang="tr-TR" sz="1200" b="1" u="sng" baseline="0"/>
            <a:t>ARZU KÖSE</a:t>
          </a:r>
        </a:p>
        <a:p>
          <a:pPr algn="ctr"/>
          <a:r>
            <a:rPr lang="tr-TR" sz="1000" b="1" baseline="0"/>
            <a:t>Çevre ve Şehircilik İl Müdür Yardımcısı</a:t>
          </a:r>
          <a:endParaRPr lang="tr-TR" sz="1000" baseline="0"/>
        </a:p>
      </dgm:t>
    </dgm:pt>
    <dgm:pt modelId="{25C3FBC2-85F1-458B-92F4-25A0F7D4E78B}" type="parTrans" cxnId="{69440B6F-7CFE-4405-9DD4-5D2403F8F4B8}">
      <dgm:prSet/>
      <dgm:spPr/>
      <dgm:t>
        <a:bodyPr/>
        <a:lstStyle/>
        <a:p>
          <a:pPr algn="ctr"/>
          <a:endParaRPr lang="tr-TR"/>
        </a:p>
      </dgm:t>
    </dgm:pt>
    <dgm:pt modelId="{E83A3DA3-5BCF-417F-AC11-A5872C7BA1D5}" type="sibTrans" cxnId="{69440B6F-7CFE-4405-9DD4-5D2403F8F4B8}">
      <dgm:prSet/>
      <dgm:spPr/>
      <dgm:t>
        <a:bodyPr/>
        <a:lstStyle/>
        <a:p>
          <a:pPr algn="ctr"/>
          <a:endParaRPr lang="tr-TR"/>
        </a:p>
      </dgm:t>
    </dgm:pt>
    <dgm:pt modelId="{4CFF0F40-87EC-4ACE-95CA-5974E4018015}">
      <dgm:prSet phldrT="[Metin]" custT="1"/>
      <dgm:spPr>
        <a:solidFill>
          <a:schemeClr val="accent5">
            <a:lumMod val="75000"/>
          </a:schemeClr>
        </a:solidFill>
      </dgm:spPr>
      <dgm:t>
        <a:bodyPr/>
        <a:lstStyle/>
        <a:p>
          <a:pPr algn="ctr"/>
          <a:r>
            <a:rPr lang="tr-TR" sz="1200" b="1" u="sng" baseline="0"/>
            <a:t>ADEM KARACİF</a:t>
          </a:r>
        </a:p>
        <a:p>
          <a:pPr algn="ctr"/>
          <a:r>
            <a:rPr lang="tr-TR" sz="1000" b="1" baseline="0"/>
            <a:t>Çevre ve Şehircilik İl Müdür Yardımcısı</a:t>
          </a:r>
          <a:endParaRPr lang="tr-TR" sz="1000" baseline="0"/>
        </a:p>
      </dgm:t>
    </dgm:pt>
    <dgm:pt modelId="{B7A3C0AB-BB81-476A-B097-E1FF31E0CC5A}" type="parTrans" cxnId="{0AC0836A-B820-4DC3-BE62-6A51ADEBF74B}">
      <dgm:prSet/>
      <dgm:spPr/>
      <dgm:t>
        <a:bodyPr/>
        <a:lstStyle/>
        <a:p>
          <a:pPr algn="ctr"/>
          <a:endParaRPr lang="tr-TR"/>
        </a:p>
      </dgm:t>
    </dgm:pt>
    <dgm:pt modelId="{707925D9-0EC0-4F77-9020-49312713AAE5}" type="sibTrans" cxnId="{0AC0836A-B820-4DC3-BE62-6A51ADEBF74B}">
      <dgm:prSet/>
      <dgm:spPr/>
      <dgm:t>
        <a:bodyPr/>
        <a:lstStyle/>
        <a:p>
          <a:pPr algn="ctr"/>
          <a:endParaRPr lang="tr-TR"/>
        </a:p>
      </dgm:t>
    </dgm:pt>
    <dgm:pt modelId="{A02FA1E6-29A8-4318-A820-5C1062F3D6B0}">
      <dgm:prSet custT="1"/>
      <dgm:spPr>
        <a:solidFill>
          <a:schemeClr val="accent5">
            <a:lumMod val="75000"/>
          </a:schemeClr>
        </a:solidFill>
      </dgm:spPr>
      <dgm:t>
        <a:bodyPr/>
        <a:lstStyle/>
        <a:p>
          <a:pPr algn="ctr"/>
          <a:r>
            <a:rPr lang="tr-TR" sz="1200" b="1" u="sng" baseline="0"/>
            <a:t>FATMA SEVİL BATTAL</a:t>
          </a:r>
        </a:p>
        <a:p>
          <a:pPr algn="ctr"/>
          <a:r>
            <a:rPr lang="tr-TR" sz="1000" b="1" baseline="0"/>
            <a:t>Çevre ve Şehircilik İl Müdür Yardımcısı</a:t>
          </a:r>
          <a:endParaRPr lang="tr-TR" sz="1000" baseline="0"/>
        </a:p>
      </dgm:t>
    </dgm:pt>
    <dgm:pt modelId="{FE163AB8-7DFF-4473-8964-332711D8B165}" type="parTrans" cxnId="{99EA94B2-A5C6-4E20-8B77-E6F607432E17}">
      <dgm:prSet/>
      <dgm:spPr/>
      <dgm:t>
        <a:bodyPr/>
        <a:lstStyle/>
        <a:p>
          <a:pPr algn="ctr"/>
          <a:endParaRPr lang="tr-TR"/>
        </a:p>
      </dgm:t>
    </dgm:pt>
    <dgm:pt modelId="{4E8176EC-E0CD-4C22-9C6D-7DCD19D37054}" type="sibTrans" cxnId="{99EA94B2-A5C6-4E20-8B77-E6F607432E17}">
      <dgm:prSet/>
      <dgm:spPr/>
      <dgm:t>
        <a:bodyPr/>
        <a:lstStyle/>
        <a:p>
          <a:pPr algn="ctr"/>
          <a:endParaRPr lang="tr-TR"/>
        </a:p>
      </dgm:t>
    </dgm:pt>
    <dgm:pt modelId="{54D02512-72B6-4FE6-AF48-80691B55C5F6}">
      <dgm:prSet/>
      <dgm:spPr/>
      <dgm:t>
        <a:bodyPr/>
        <a:lstStyle/>
        <a:p>
          <a:pPr algn="ctr"/>
          <a:r>
            <a:rPr lang="tr-TR" b="1"/>
            <a:t>Ali Rıza GÜLER</a:t>
          </a:r>
        </a:p>
        <a:p>
          <a:pPr algn="ctr"/>
          <a:r>
            <a:rPr lang="tr-TR"/>
            <a:t>Proje Şube Müdürü</a:t>
          </a:r>
        </a:p>
      </dgm:t>
    </dgm:pt>
    <dgm:pt modelId="{E1435D38-859D-451A-86A9-2AE3D2892EB4}" type="parTrans" cxnId="{3EC7296F-38A8-4CA4-B285-57AA7150AB60}">
      <dgm:prSet/>
      <dgm:spPr/>
      <dgm:t>
        <a:bodyPr/>
        <a:lstStyle/>
        <a:p>
          <a:pPr algn="ctr"/>
          <a:endParaRPr lang="tr-TR"/>
        </a:p>
      </dgm:t>
    </dgm:pt>
    <dgm:pt modelId="{41A290ED-15AA-4AF9-9F8F-4E845A39D1BA}" type="sibTrans" cxnId="{3EC7296F-38A8-4CA4-B285-57AA7150AB60}">
      <dgm:prSet/>
      <dgm:spPr/>
      <dgm:t>
        <a:bodyPr/>
        <a:lstStyle/>
        <a:p>
          <a:pPr algn="ctr"/>
          <a:endParaRPr lang="tr-TR"/>
        </a:p>
      </dgm:t>
    </dgm:pt>
    <dgm:pt modelId="{29C399E4-3C55-49E2-9881-15CD48F5B282}">
      <dgm:prSet/>
      <dgm:spPr/>
      <dgm:t>
        <a:bodyPr/>
        <a:lstStyle/>
        <a:p>
          <a:pPr algn="ctr"/>
          <a:r>
            <a:rPr lang="tr-TR" b="1"/>
            <a:t>Nurettin Ejder BARUT</a:t>
          </a:r>
        </a:p>
        <a:p>
          <a:pPr algn="ctr"/>
          <a:r>
            <a:rPr lang="tr-TR"/>
            <a:t>Bilgi Teknolojileri, İnsan Kaynakları ve Destek Hizmetleri Şube Müdürü</a:t>
          </a:r>
        </a:p>
      </dgm:t>
    </dgm:pt>
    <dgm:pt modelId="{89BFD13D-49D3-4852-8CE9-5A6005827F0E}" type="parTrans" cxnId="{AD3CA10C-5AF7-4CAA-9660-EC959A83391F}">
      <dgm:prSet/>
      <dgm:spPr/>
      <dgm:t>
        <a:bodyPr/>
        <a:lstStyle/>
        <a:p>
          <a:pPr algn="ctr"/>
          <a:endParaRPr lang="tr-TR"/>
        </a:p>
      </dgm:t>
    </dgm:pt>
    <dgm:pt modelId="{DB062274-85AA-41B2-9CFC-B272DE6B81BE}" type="sibTrans" cxnId="{AD3CA10C-5AF7-4CAA-9660-EC959A83391F}">
      <dgm:prSet/>
      <dgm:spPr/>
      <dgm:t>
        <a:bodyPr/>
        <a:lstStyle/>
        <a:p>
          <a:pPr algn="ctr"/>
          <a:endParaRPr lang="tr-TR"/>
        </a:p>
      </dgm:t>
    </dgm:pt>
    <dgm:pt modelId="{64C1B10D-880D-46DE-AB7A-45E27DF4D6B8}">
      <dgm:prSet/>
      <dgm:spPr/>
      <dgm:t>
        <a:bodyPr/>
        <a:lstStyle/>
        <a:p>
          <a:pPr algn="ctr"/>
          <a:r>
            <a:rPr lang="tr-TR" b="1" i="0"/>
            <a:t>DİLEK YILMAZ</a:t>
          </a:r>
        </a:p>
        <a:p>
          <a:pPr algn="ctr"/>
          <a:r>
            <a:rPr lang="tr-TR"/>
            <a:t>Altyapı ve Kentsel Dön. Hiz. </a:t>
          </a:r>
          <a:r>
            <a:rPr lang="tr-TR" b="0" i="0"/>
            <a:t>Şube Müdürü</a:t>
          </a:r>
          <a:endParaRPr lang="tr-TR"/>
        </a:p>
      </dgm:t>
    </dgm:pt>
    <dgm:pt modelId="{B287810E-DB64-4931-AA7D-C5314B4120F6}" type="parTrans" cxnId="{CD7EBE54-E0C7-42C0-B450-63CE53745A3B}">
      <dgm:prSet/>
      <dgm:spPr/>
      <dgm:t>
        <a:bodyPr/>
        <a:lstStyle/>
        <a:p>
          <a:pPr algn="ctr"/>
          <a:endParaRPr lang="tr-TR"/>
        </a:p>
      </dgm:t>
    </dgm:pt>
    <dgm:pt modelId="{7C21D657-2C9C-426A-B841-E57F9F9183B6}" type="sibTrans" cxnId="{CD7EBE54-E0C7-42C0-B450-63CE53745A3B}">
      <dgm:prSet/>
      <dgm:spPr/>
      <dgm:t>
        <a:bodyPr/>
        <a:lstStyle/>
        <a:p>
          <a:pPr algn="ctr"/>
          <a:endParaRPr lang="tr-TR"/>
        </a:p>
      </dgm:t>
    </dgm:pt>
    <dgm:pt modelId="{D02F4C5E-5A05-48C1-915C-32F8CF1567FC}">
      <dgm:prSet/>
      <dgm:spPr/>
      <dgm:t>
        <a:bodyPr/>
        <a:lstStyle/>
        <a:p>
          <a:pPr algn="ctr"/>
          <a:r>
            <a:rPr lang="tr-TR" b="1" i="0"/>
            <a:t>Gülsüm TUGAY</a:t>
          </a:r>
        </a:p>
        <a:p>
          <a:pPr algn="ctr"/>
          <a:r>
            <a:rPr lang="tr-TR" b="0" i="0"/>
            <a:t>﻿Yapı Denetim </a:t>
          </a:r>
        </a:p>
        <a:p>
          <a:pPr algn="ctr"/>
          <a:r>
            <a:rPr lang="tr-TR" b="0" i="0"/>
            <a:t>Şube Müdürü</a:t>
          </a:r>
          <a:endParaRPr lang="tr-TR"/>
        </a:p>
      </dgm:t>
    </dgm:pt>
    <dgm:pt modelId="{5E1F25D0-2342-4F8A-AFEC-44E99DE68C4A}" type="parTrans" cxnId="{4A2AA3A8-BECC-4AD9-B41E-6DBFC0FE6468}">
      <dgm:prSet/>
      <dgm:spPr/>
      <dgm:t>
        <a:bodyPr/>
        <a:lstStyle/>
        <a:p>
          <a:pPr algn="ctr"/>
          <a:endParaRPr lang="tr-TR"/>
        </a:p>
      </dgm:t>
    </dgm:pt>
    <dgm:pt modelId="{FBC56003-BB6B-4CB8-985D-6F62545D853E}" type="sibTrans" cxnId="{4A2AA3A8-BECC-4AD9-B41E-6DBFC0FE6468}">
      <dgm:prSet/>
      <dgm:spPr/>
      <dgm:t>
        <a:bodyPr/>
        <a:lstStyle/>
        <a:p>
          <a:pPr algn="ctr"/>
          <a:endParaRPr lang="tr-TR"/>
        </a:p>
      </dgm:t>
    </dgm:pt>
    <dgm:pt modelId="{FCC3244F-E8E7-4F8D-ABFD-7FEBBA1EA2C3}">
      <dgm:prSet/>
      <dgm:spPr/>
      <dgm:t>
        <a:bodyPr/>
        <a:lstStyle/>
        <a:p>
          <a:pPr algn="ctr"/>
          <a:r>
            <a:rPr lang="tr-TR" b="1"/>
            <a:t>Volkan YEŞİLNACAR</a:t>
          </a:r>
        </a:p>
        <a:p>
          <a:pPr algn="ctr"/>
          <a:r>
            <a:rPr lang="tr-TR"/>
            <a:t>İmar ve Planlama </a:t>
          </a:r>
        </a:p>
        <a:p>
          <a:pPr algn="ctr"/>
          <a:r>
            <a:rPr lang="tr-TR"/>
            <a:t>Şube Müdürü</a:t>
          </a:r>
        </a:p>
      </dgm:t>
    </dgm:pt>
    <dgm:pt modelId="{555B44EA-3941-4DC4-8785-50D643F05E57}" type="parTrans" cxnId="{C99D866C-51A8-4392-931A-65F24ABC18FD}">
      <dgm:prSet/>
      <dgm:spPr/>
      <dgm:t>
        <a:bodyPr/>
        <a:lstStyle/>
        <a:p>
          <a:pPr algn="ctr"/>
          <a:endParaRPr lang="tr-TR"/>
        </a:p>
      </dgm:t>
    </dgm:pt>
    <dgm:pt modelId="{944D942D-205F-49F2-A1A8-14A009227985}" type="sibTrans" cxnId="{C99D866C-51A8-4392-931A-65F24ABC18FD}">
      <dgm:prSet/>
      <dgm:spPr/>
      <dgm:t>
        <a:bodyPr/>
        <a:lstStyle/>
        <a:p>
          <a:pPr algn="ctr"/>
          <a:endParaRPr lang="tr-TR"/>
        </a:p>
      </dgm:t>
    </dgm:pt>
    <dgm:pt modelId="{EC56C9A6-6313-4D8D-BC8C-B1D8575881A5}">
      <dgm:prSet/>
      <dgm:spPr/>
      <dgm:t>
        <a:bodyPr/>
        <a:lstStyle/>
        <a:p>
          <a:r>
            <a:rPr lang="tr-TR" b="1" i="0"/>
            <a:t>Serkan TEPEBAŞI</a:t>
          </a:r>
        </a:p>
        <a:p>
          <a:r>
            <a:rPr lang="tr-TR" b="1" i="0"/>
            <a:t>Çevre Yönetimi ve Denetimi Şube Müdürü</a:t>
          </a:r>
          <a:endParaRPr lang="tr-TR" b="1"/>
        </a:p>
      </dgm:t>
    </dgm:pt>
    <dgm:pt modelId="{A1020A4C-857A-4232-841A-490ACF148B6E}" type="parTrans" cxnId="{7DEA5184-6A5D-4EE3-9E36-FFBA60B9912B}">
      <dgm:prSet/>
      <dgm:spPr/>
      <dgm:t>
        <a:bodyPr/>
        <a:lstStyle/>
        <a:p>
          <a:endParaRPr lang="tr-TR"/>
        </a:p>
      </dgm:t>
    </dgm:pt>
    <dgm:pt modelId="{9968E4C5-6D85-40E4-BE23-3CC18F0F721D}" type="sibTrans" cxnId="{7DEA5184-6A5D-4EE3-9E36-FFBA60B9912B}">
      <dgm:prSet/>
      <dgm:spPr/>
      <dgm:t>
        <a:bodyPr/>
        <a:lstStyle/>
        <a:p>
          <a:endParaRPr lang="tr-TR"/>
        </a:p>
      </dgm:t>
    </dgm:pt>
    <dgm:pt modelId="{B66A5D9E-98F6-44E5-B9AE-E3EB1BEDAD44}">
      <dgm:prSet/>
      <dgm:spPr/>
      <dgm:t>
        <a:bodyPr/>
        <a:lstStyle/>
        <a:p>
          <a:r>
            <a:rPr lang="tr-TR" b="1" i="0"/>
            <a:t>Ebru Dilber ÇUFADAR</a:t>
          </a:r>
        </a:p>
        <a:p>
          <a:r>
            <a:rPr lang="tr-TR" b="1" i="0"/>
            <a:t>Çevre İzinleri Şube Müdürü</a:t>
          </a:r>
          <a:endParaRPr lang="tr-TR" b="1"/>
        </a:p>
      </dgm:t>
    </dgm:pt>
    <dgm:pt modelId="{CE0B8D42-A794-48C2-9B91-CBC7F3C14C94}" type="parTrans" cxnId="{86BA136A-996A-4A8C-AFDC-B2103A9E1598}">
      <dgm:prSet/>
      <dgm:spPr/>
      <dgm:t>
        <a:bodyPr/>
        <a:lstStyle/>
        <a:p>
          <a:endParaRPr lang="tr-TR"/>
        </a:p>
      </dgm:t>
    </dgm:pt>
    <dgm:pt modelId="{D92FEDB4-8C3F-4305-ABC2-0D4A767E6FBA}" type="sibTrans" cxnId="{86BA136A-996A-4A8C-AFDC-B2103A9E1598}">
      <dgm:prSet/>
      <dgm:spPr/>
      <dgm:t>
        <a:bodyPr/>
        <a:lstStyle/>
        <a:p>
          <a:endParaRPr lang="tr-TR"/>
        </a:p>
      </dgm:t>
    </dgm:pt>
    <dgm:pt modelId="{E8B61D51-BF56-49BA-86EE-89AD831F9FBC}">
      <dgm:prSet/>
      <dgm:spPr/>
      <dgm:t>
        <a:bodyPr/>
        <a:lstStyle/>
        <a:p>
          <a:r>
            <a:rPr lang="tr-TR" b="1"/>
            <a:t>Nüket ERCAN</a:t>
          </a:r>
        </a:p>
        <a:p>
          <a:r>
            <a:rPr lang="tr-TR" b="1"/>
            <a:t>Çevresel Etki Değerlendirme Şube Müdürü</a:t>
          </a:r>
        </a:p>
      </dgm:t>
    </dgm:pt>
    <dgm:pt modelId="{DB914273-C7FA-4A1F-829C-3EA5517B1819}" type="parTrans" cxnId="{A32D40C5-55E3-4AF4-905B-7507B7351874}">
      <dgm:prSet/>
      <dgm:spPr/>
      <dgm:t>
        <a:bodyPr/>
        <a:lstStyle/>
        <a:p>
          <a:endParaRPr lang="tr-TR"/>
        </a:p>
      </dgm:t>
    </dgm:pt>
    <dgm:pt modelId="{EE67436E-88DE-4C02-966F-2896268FFCDE}" type="sibTrans" cxnId="{A32D40C5-55E3-4AF4-905B-7507B7351874}">
      <dgm:prSet/>
      <dgm:spPr/>
      <dgm:t>
        <a:bodyPr/>
        <a:lstStyle/>
        <a:p>
          <a:endParaRPr lang="tr-TR"/>
        </a:p>
      </dgm:t>
    </dgm:pt>
    <dgm:pt modelId="{9E15BECC-9526-4FB2-BB35-DDA4F599B25D}">
      <dgm:prSet/>
      <dgm:spPr/>
      <dgm:t>
        <a:bodyPr/>
        <a:lstStyle/>
        <a:p>
          <a:r>
            <a:rPr lang="tr-TR" b="1"/>
            <a:t>Nafiz ERTOĞRUL</a:t>
          </a:r>
        </a:p>
        <a:p>
          <a:r>
            <a:rPr lang="tr-TR"/>
            <a:t>﻿﻿</a:t>
          </a:r>
          <a:r>
            <a:rPr lang="tr-TR" b="0" i="0"/>
            <a:t>Yapı Malzemeleri </a:t>
          </a:r>
          <a:r>
            <a:rPr lang="tr-TR"/>
            <a:t>Şube Müdürü</a:t>
          </a:r>
        </a:p>
      </dgm:t>
    </dgm:pt>
    <dgm:pt modelId="{3EE9A236-7133-49BC-AE8B-B2F6E01D6126}" type="parTrans" cxnId="{FD03181D-67B7-499A-B055-F099F4E03ACF}">
      <dgm:prSet/>
      <dgm:spPr/>
      <dgm:t>
        <a:bodyPr/>
        <a:lstStyle/>
        <a:p>
          <a:endParaRPr lang="tr-TR"/>
        </a:p>
      </dgm:t>
    </dgm:pt>
    <dgm:pt modelId="{B0FB5B29-603D-4136-8BE9-8F065EAF80D3}" type="sibTrans" cxnId="{FD03181D-67B7-499A-B055-F099F4E03ACF}">
      <dgm:prSet/>
      <dgm:spPr/>
      <dgm:t>
        <a:bodyPr/>
        <a:lstStyle/>
        <a:p>
          <a:endParaRPr lang="tr-TR"/>
        </a:p>
      </dgm:t>
    </dgm:pt>
    <dgm:pt modelId="{85C74855-5BC5-477C-8214-12EC84EA43A6}">
      <dgm:prSet/>
      <dgm:spPr/>
      <dgm:t>
        <a:bodyPr/>
        <a:lstStyle/>
        <a:p>
          <a:r>
            <a:rPr lang="tr-TR" b="1"/>
            <a:t>Duygu ÖZKIR</a:t>
          </a:r>
        </a:p>
        <a:p>
          <a:r>
            <a:rPr lang="tr-TR" b="0" i="0"/>
            <a:t>Tabiat Varlıklarını Koruma Şube Müdürü</a:t>
          </a:r>
          <a:endParaRPr lang="tr-TR"/>
        </a:p>
      </dgm:t>
    </dgm:pt>
    <dgm:pt modelId="{B8C175B2-5833-48E8-9503-74478FCFFF72}" type="parTrans" cxnId="{C81615E7-453B-4622-8DF7-7406054AB73F}">
      <dgm:prSet/>
      <dgm:spPr/>
      <dgm:t>
        <a:bodyPr/>
        <a:lstStyle/>
        <a:p>
          <a:endParaRPr lang="tr-TR"/>
        </a:p>
      </dgm:t>
    </dgm:pt>
    <dgm:pt modelId="{DAEAF151-6857-4EBA-924B-BCEC94163D0D}" type="sibTrans" cxnId="{C81615E7-453B-4622-8DF7-7406054AB73F}">
      <dgm:prSet/>
      <dgm:spPr/>
      <dgm:t>
        <a:bodyPr/>
        <a:lstStyle/>
        <a:p>
          <a:endParaRPr lang="tr-TR"/>
        </a:p>
      </dgm:t>
    </dgm:pt>
    <dgm:pt modelId="{7F056AEF-8372-45BA-952C-7E17E5E43C6C}">
      <dgm:prSet/>
      <dgm:spPr/>
      <dgm:t>
        <a:bodyPr/>
        <a:lstStyle/>
        <a:p>
          <a:r>
            <a:rPr lang="tr-TR" b="1" i="0"/>
            <a:t>Mertol ÇELİKCAN</a:t>
          </a:r>
          <a:r>
            <a:rPr lang="tr-TR" b="0" i="0"/>
            <a:t> </a:t>
          </a:r>
        </a:p>
        <a:p>
          <a:r>
            <a:rPr lang="tr-TR" b="0" i="0"/>
            <a:t>Kooperatif Şube Müdürü</a:t>
          </a:r>
          <a:endParaRPr lang="tr-TR"/>
        </a:p>
      </dgm:t>
    </dgm:pt>
    <dgm:pt modelId="{D101B4C4-D40D-4EE7-9711-64C03FAD12F9}" type="parTrans" cxnId="{03B7C9FB-6E56-4BDC-8116-8A400776FB58}">
      <dgm:prSet/>
      <dgm:spPr/>
      <dgm:t>
        <a:bodyPr/>
        <a:lstStyle/>
        <a:p>
          <a:endParaRPr lang="tr-TR"/>
        </a:p>
      </dgm:t>
    </dgm:pt>
    <dgm:pt modelId="{2F3E747F-2B4A-42A2-BB89-2E3DB7A31674}" type="sibTrans" cxnId="{03B7C9FB-6E56-4BDC-8116-8A400776FB58}">
      <dgm:prSet/>
      <dgm:spPr/>
      <dgm:t>
        <a:bodyPr/>
        <a:lstStyle/>
        <a:p>
          <a:endParaRPr lang="tr-TR"/>
        </a:p>
      </dgm:t>
    </dgm:pt>
    <dgm:pt modelId="{343C13D5-493A-4D80-B85C-DBDA2D5C62DD}">
      <dgm:prSet/>
      <dgm:spPr/>
      <dgm:t>
        <a:bodyPr/>
        <a:lstStyle/>
        <a:p>
          <a:r>
            <a:rPr lang="tr-TR" b="1"/>
            <a:t>Sait KARADOĞAN</a:t>
          </a:r>
        </a:p>
        <a:p>
          <a:r>
            <a:rPr lang="tr-TR"/>
            <a:t>Yapım Şube Müdürü</a:t>
          </a:r>
        </a:p>
      </dgm:t>
    </dgm:pt>
    <dgm:pt modelId="{5F4EC5C4-3E04-462A-9376-EA1E85D88DD1}" type="parTrans" cxnId="{630B8D40-5469-407F-94CB-7E9333E543C5}">
      <dgm:prSet/>
      <dgm:spPr/>
      <dgm:t>
        <a:bodyPr/>
        <a:lstStyle/>
        <a:p>
          <a:endParaRPr lang="tr-TR"/>
        </a:p>
      </dgm:t>
    </dgm:pt>
    <dgm:pt modelId="{9A3A9098-09E4-4D0E-A8B4-F96A351E1117}" type="sibTrans" cxnId="{630B8D40-5469-407F-94CB-7E9333E543C5}">
      <dgm:prSet/>
      <dgm:spPr/>
      <dgm:t>
        <a:bodyPr/>
        <a:lstStyle/>
        <a:p>
          <a:endParaRPr lang="tr-TR"/>
        </a:p>
      </dgm:t>
    </dgm:pt>
    <dgm:pt modelId="{F19762EB-46A3-45F1-9B4E-EB86E6BE0BFF}">
      <dgm:prSet custT="1"/>
      <dgm:spPr>
        <a:solidFill>
          <a:schemeClr val="accent5">
            <a:lumMod val="75000"/>
          </a:schemeClr>
        </a:solidFill>
      </dgm:spPr>
      <dgm:t>
        <a:bodyPr/>
        <a:lstStyle/>
        <a:p>
          <a:r>
            <a:rPr lang="tr-TR" sz="1200" b="1" u="sng" baseline="0"/>
            <a:t>İBRAHİM ATAK</a:t>
          </a:r>
        </a:p>
        <a:p>
          <a:r>
            <a:rPr lang="tr-TR" sz="1000" b="1" baseline="0"/>
            <a:t>Başkent Milli Emlak </a:t>
          </a:r>
        </a:p>
        <a:p>
          <a:r>
            <a:rPr lang="tr-TR" sz="1000" b="1" baseline="0"/>
            <a:t>Daire Başkanı</a:t>
          </a:r>
        </a:p>
      </dgm:t>
    </dgm:pt>
    <dgm:pt modelId="{63F6252A-B288-405A-8080-273D2FEC70B0}" type="parTrans" cxnId="{C20F093B-C38F-4673-9F37-0DDAF5F95C7B}">
      <dgm:prSet/>
      <dgm:spPr/>
      <dgm:t>
        <a:bodyPr/>
        <a:lstStyle/>
        <a:p>
          <a:endParaRPr lang="tr-TR"/>
        </a:p>
      </dgm:t>
    </dgm:pt>
    <dgm:pt modelId="{6A846F5F-7DF1-465B-8801-FDC69EA2E1CC}" type="sibTrans" cxnId="{C20F093B-C38F-4673-9F37-0DDAF5F95C7B}">
      <dgm:prSet/>
      <dgm:spPr/>
      <dgm:t>
        <a:bodyPr/>
        <a:lstStyle/>
        <a:p>
          <a:endParaRPr lang="tr-TR"/>
        </a:p>
      </dgm:t>
    </dgm:pt>
    <dgm:pt modelId="{8CB47370-1740-4FD4-BADC-589136DFA7B4}">
      <dgm:prSet/>
      <dgm:spPr/>
      <dgm:t>
        <a:bodyPr/>
        <a:lstStyle/>
        <a:p>
          <a:r>
            <a:rPr lang="tr-TR" b="1"/>
            <a:t>Yusuf OZAN</a:t>
          </a:r>
        </a:p>
        <a:p>
          <a:r>
            <a:rPr lang="tr-TR" b="1"/>
            <a:t>Anıt Emlak Müdürü</a:t>
          </a:r>
        </a:p>
      </dgm:t>
    </dgm:pt>
    <dgm:pt modelId="{DF9349BF-02D0-473E-8E48-0688FE16BB85}" type="parTrans" cxnId="{F4DD3C14-9056-4582-A8DE-42DBFE262D74}">
      <dgm:prSet/>
      <dgm:spPr/>
      <dgm:t>
        <a:bodyPr/>
        <a:lstStyle/>
        <a:p>
          <a:endParaRPr lang="tr-TR"/>
        </a:p>
      </dgm:t>
    </dgm:pt>
    <dgm:pt modelId="{09AA1EC5-FF00-48E8-A9E7-C55F917E58D5}" type="sibTrans" cxnId="{F4DD3C14-9056-4582-A8DE-42DBFE262D74}">
      <dgm:prSet/>
      <dgm:spPr/>
      <dgm:t>
        <a:bodyPr/>
        <a:lstStyle/>
        <a:p>
          <a:endParaRPr lang="tr-TR"/>
        </a:p>
      </dgm:t>
    </dgm:pt>
    <dgm:pt modelId="{D7171032-5233-4D0E-A8CE-1FD207074304}">
      <dgm:prSet/>
      <dgm:spPr/>
      <dgm:t>
        <a:bodyPr/>
        <a:lstStyle/>
        <a:p>
          <a:r>
            <a:rPr lang="tr-TR" b="1"/>
            <a:t>Zeynel KÖRLÜ</a:t>
          </a:r>
        </a:p>
        <a:p>
          <a:r>
            <a:rPr lang="tr-TR" b="1"/>
            <a:t>Hisar Emlak Müdürü </a:t>
          </a:r>
        </a:p>
      </dgm:t>
    </dgm:pt>
    <dgm:pt modelId="{B06F7A40-745F-4722-A1C6-408AC34353CA}" type="sibTrans" cxnId="{2B6CC0EB-D9CE-4DD2-86F7-647D3794B4FC}">
      <dgm:prSet/>
      <dgm:spPr/>
      <dgm:t>
        <a:bodyPr/>
        <a:lstStyle/>
        <a:p>
          <a:endParaRPr lang="tr-TR"/>
        </a:p>
      </dgm:t>
    </dgm:pt>
    <dgm:pt modelId="{F8060517-7F73-4829-BFEC-85DD30F1D5BE}" type="parTrans" cxnId="{2B6CC0EB-D9CE-4DD2-86F7-647D3794B4FC}">
      <dgm:prSet/>
      <dgm:spPr/>
      <dgm:t>
        <a:bodyPr/>
        <a:lstStyle/>
        <a:p>
          <a:endParaRPr lang="tr-TR"/>
        </a:p>
      </dgm:t>
    </dgm:pt>
    <dgm:pt modelId="{6A755BDC-17BF-4640-A541-9BB4E881989B}">
      <dgm:prSet/>
      <dgm:spPr/>
      <dgm:t>
        <a:bodyPr/>
        <a:lstStyle/>
        <a:p>
          <a:r>
            <a:rPr lang="tr-TR" b="1"/>
            <a:t>Nadir KARADOĞAN</a:t>
          </a:r>
        </a:p>
        <a:p>
          <a:r>
            <a:rPr lang="tr-TR" b="1"/>
            <a:t>Ulus Emlak Müdürü</a:t>
          </a:r>
        </a:p>
      </dgm:t>
    </dgm:pt>
    <dgm:pt modelId="{7BAB6A28-4F5F-4885-93DE-C7B0BDC1D83D}" type="parTrans" cxnId="{47924390-87FE-4997-A718-F347823D59BA}">
      <dgm:prSet/>
      <dgm:spPr/>
      <dgm:t>
        <a:bodyPr/>
        <a:lstStyle/>
        <a:p>
          <a:endParaRPr lang="tr-TR"/>
        </a:p>
      </dgm:t>
    </dgm:pt>
    <dgm:pt modelId="{C76B7E3C-887E-4F23-A1BB-6702837D0193}" type="sibTrans" cxnId="{47924390-87FE-4997-A718-F347823D59BA}">
      <dgm:prSet/>
      <dgm:spPr/>
      <dgm:t>
        <a:bodyPr/>
        <a:lstStyle/>
        <a:p>
          <a:endParaRPr lang="tr-TR"/>
        </a:p>
      </dgm:t>
    </dgm:pt>
    <dgm:pt modelId="{61C7296E-CD59-4530-A926-D99F903BFBF6}">
      <dgm:prSet/>
      <dgm:spPr/>
      <dgm:t>
        <a:bodyPr/>
        <a:lstStyle/>
        <a:p>
          <a:r>
            <a:rPr lang="tr-TR" b="1"/>
            <a:t>Hasan Fatih CANDEMİR</a:t>
          </a:r>
        </a:p>
        <a:p>
          <a:r>
            <a:rPr lang="tr-TR" b="1"/>
            <a:t>Kale Emlak Müdürü</a:t>
          </a:r>
        </a:p>
      </dgm:t>
    </dgm:pt>
    <dgm:pt modelId="{44A83CC7-EE94-4393-82C5-A734FB6C571C}" type="parTrans" cxnId="{D2CB25C6-469A-4523-A15E-32F01E9F2DD7}">
      <dgm:prSet/>
      <dgm:spPr/>
      <dgm:t>
        <a:bodyPr/>
        <a:lstStyle/>
        <a:p>
          <a:endParaRPr lang="tr-TR"/>
        </a:p>
      </dgm:t>
    </dgm:pt>
    <dgm:pt modelId="{16C6461D-2627-4C2B-AF85-2896EC7A1720}" type="sibTrans" cxnId="{D2CB25C6-469A-4523-A15E-32F01E9F2DD7}">
      <dgm:prSet/>
      <dgm:spPr/>
      <dgm:t>
        <a:bodyPr/>
        <a:lstStyle/>
        <a:p>
          <a:endParaRPr lang="tr-TR"/>
        </a:p>
      </dgm:t>
    </dgm:pt>
    <dgm:pt modelId="{4AE7BD5A-01F6-4E54-9D49-699A6880B969}">
      <dgm:prSet/>
      <dgm:spPr/>
      <dgm:t>
        <a:bodyPr/>
        <a:lstStyle/>
        <a:p>
          <a:r>
            <a:rPr lang="tr-TR" b="1"/>
            <a:t>Hüseyin KIZILASLAN</a:t>
          </a:r>
        </a:p>
        <a:p>
          <a:r>
            <a:rPr lang="tr-TR" b="1"/>
            <a:t>Yerel Yönetimler Şube Müdürü</a:t>
          </a:r>
        </a:p>
      </dgm:t>
    </dgm:pt>
    <dgm:pt modelId="{F52C80F4-FDF0-476A-87C7-C70E9FF42D90}" type="parTrans" cxnId="{9AF3729C-2B67-4D5B-8AC5-60CDC1D4EB8B}">
      <dgm:prSet/>
      <dgm:spPr/>
      <dgm:t>
        <a:bodyPr/>
        <a:lstStyle/>
        <a:p>
          <a:endParaRPr lang="tr-TR"/>
        </a:p>
      </dgm:t>
    </dgm:pt>
    <dgm:pt modelId="{ECE32719-48CF-4204-98B1-3CDFA6FBA7FD}" type="sibTrans" cxnId="{9AF3729C-2B67-4D5B-8AC5-60CDC1D4EB8B}">
      <dgm:prSet/>
      <dgm:spPr/>
      <dgm:t>
        <a:bodyPr/>
        <a:lstStyle/>
        <a:p>
          <a:endParaRPr lang="tr-TR"/>
        </a:p>
      </dgm:t>
    </dgm:pt>
    <dgm:pt modelId="{57BB2228-5150-4B98-B0D3-0C13094B92A5}">
      <dgm:prSet/>
      <dgm:spPr/>
      <dgm:t>
        <a:bodyPr/>
        <a:lstStyle/>
        <a:p>
          <a:r>
            <a:rPr lang="tr-TR" b="1"/>
            <a:t>Yalçın YILMAZ</a:t>
          </a:r>
        </a:p>
        <a:p>
          <a:r>
            <a:rPr lang="tr-TR" b="1"/>
            <a:t>Seymen Emlak Müdürü</a:t>
          </a:r>
          <a:endParaRPr lang="tr-TR"/>
        </a:p>
      </dgm:t>
    </dgm:pt>
    <dgm:pt modelId="{0620C9EC-C0F8-4996-A0ED-602BB9BBC811}" type="parTrans" cxnId="{77AA294C-D815-4BBE-81A9-3B49B2E899E6}">
      <dgm:prSet/>
      <dgm:spPr/>
      <dgm:t>
        <a:bodyPr/>
        <a:lstStyle/>
        <a:p>
          <a:endParaRPr lang="tr-TR"/>
        </a:p>
      </dgm:t>
    </dgm:pt>
    <dgm:pt modelId="{411CD4CC-1039-408F-B2B6-0959F3E18B9A}" type="sibTrans" cxnId="{77AA294C-D815-4BBE-81A9-3B49B2E899E6}">
      <dgm:prSet/>
      <dgm:spPr/>
      <dgm:t>
        <a:bodyPr/>
        <a:lstStyle/>
        <a:p>
          <a:endParaRPr lang="tr-TR"/>
        </a:p>
      </dgm:t>
    </dgm:pt>
    <dgm:pt modelId="{5D10B2F6-8AAA-4F13-ADF3-3BCAFFA10247}" type="pres">
      <dgm:prSet presAssocID="{49172BCF-F113-46AF-969D-93A8D2205AB5}" presName="hierChild1" presStyleCnt="0">
        <dgm:presLayoutVars>
          <dgm:orgChart val="1"/>
          <dgm:chPref val="1"/>
          <dgm:dir/>
          <dgm:animOne val="branch"/>
          <dgm:animLvl val="lvl"/>
          <dgm:resizeHandles/>
        </dgm:presLayoutVars>
      </dgm:prSet>
      <dgm:spPr/>
      <dgm:t>
        <a:bodyPr/>
        <a:lstStyle/>
        <a:p>
          <a:endParaRPr lang="tr-TR"/>
        </a:p>
      </dgm:t>
    </dgm:pt>
    <dgm:pt modelId="{F60AFA5C-5294-4506-B482-8AAA7EAD4D0D}" type="pres">
      <dgm:prSet presAssocID="{CD91C9A6-3C62-46A8-81D5-A2E3D51A7E91}" presName="hierRoot1" presStyleCnt="0">
        <dgm:presLayoutVars>
          <dgm:hierBranch val="init"/>
        </dgm:presLayoutVars>
      </dgm:prSet>
      <dgm:spPr/>
    </dgm:pt>
    <dgm:pt modelId="{4BB806D4-19DA-4F9D-BA8A-40C786279E73}" type="pres">
      <dgm:prSet presAssocID="{CD91C9A6-3C62-46A8-81D5-A2E3D51A7E91}" presName="rootComposite1" presStyleCnt="0"/>
      <dgm:spPr/>
    </dgm:pt>
    <dgm:pt modelId="{EF8DA129-7CEA-43D9-BB86-1ABE37A29796}" type="pres">
      <dgm:prSet presAssocID="{CD91C9A6-3C62-46A8-81D5-A2E3D51A7E91}" presName="rootText1" presStyleLbl="node0" presStyleIdx="0" presStyleCnt="1" custScaleX="190330" custScaleY="110657" custLinFactNeighborX="22887" custLinFactNeighborY="-548">
        <dgm:presLayoutVars>
          <dgm:chPref val="3"/>
        </dgm:presLayoutVars>
      </dgm:prSet>
      <dgm:spPr/>
      <dgm:t>
        <a:bodyPr/>
        <a:lstStyle/>
        <a:p>
          <a:endParaRPr lang="tr-TR"/>
        </a:p>
      </dgm:t>
    </dgm:pt>
    <dgm:pt modelId="{4FE6679F-5C69-479B-A59F-DDBCB5614DC4}" type="pres">
      <dgm:prSet presAssocID="{CD91C9A6-3C62-46A8-81D5-A2E3D51A7E91}" presName="rootConnector1" presStyleLbl="node1" presStyleIdx="0" presStyleCnt="0"/>
      <dgm:spPr/>
      <dgm:t>
        <a:bodyPr/>
        <a:lstStyle/>
        <a:p>
          <a:endParaRPr lang="tr-TR"/>
        </a:p>
      </dgm:t>
    </dgm:pt>
    <dgm:pt modelId="{81BA225B-C88D-4B85-BB6C-F02CBCC01FC8}" type="pres">
      <dgm:prSet presAssocID="{CD91C9A6-3C62-46A8-81D5-A2E3D51A7E91}" presName="hierChild2" presStyleCnt="0"/>
      <dgm:spPr/>
    </dgm:pt>
    <dgm:pt modelId="{E10656B0-2E99-43D1-866E-0BCE7AF9A9D5}" type="pres">
      <dgm:prSet presAssocID="{F1395007-703E-455E-A81A-43E43F356D09}" presName="Name37" presStyleLbl="parChTrans1D2" presStyleIdx="0" presStyleCnt="5"/>
      <dgm:spPr/>
      <dgm:t>
        <a:bodyPr/>
        <a:lstStyle/>
        <a:p>
          <a:endParaRPr lang="tr-TR"/>
        </a:p>
      </dgm:t>
    </dgm:pt>
    <dgm:pt modelId="{6DFFBD68-E5F9-42B3-B20A-C28A1024F3F5}" type="pres">
      <dgm:prSet presAssocID="{060597E5-0F8B-478A-91C2-06DBAE4C2B3D}" presName="hierRoot2" presStyleCnt="0">
        <dgm:presLayoutVars>
          <dgm:hierBranch val="init"/>
        </dgm:presLayoutVars>
      </dgm:prSet>
      <dgm:spPr/>
    </dgm:pt>
    <dgm:pt modelId="{3FC77F1B-8146-4A68-BB9C-1C1B3EB5DD59}" type="pres">
      <dgm:prSet presAssocID="{060597E5-0F8B-478A-91C2-06DBAE4C2B3D}" presName="rootComposite" presStyleCnt="0"/>
      <dgm:spPr/>
    </dgm:pt>
    <dgm:pt modelId="{092CD718-91E1-4507-9B94-F2AFD4D557FA}" type="pres">
      <dgm:prSet presAssocID="{060597E5-0F8B-478A-91C2-06DBAE4C2B3D}" presName="rootText" presStyleLbl="node2" presStyleIdx="0" presStyleCnt="5" custScaleX="151743" custScaleY="116774">
        <dgm:presLayoutVars>
          <dgm:chPref val="3"/>
        </dgm:presLayoutVars>
      </dgm:prSet>
      <dgm:spPr/>
      <dgm:t>
        <a:bodyPr/>
        <a:lstStyle/>
        <a:p>
          <a:endParaRPr lang="tr-TR"/>
        </a:p>
      </dgm:t>
    </dgm:pt>
    <dgm:pt modelId="{4A383104-BBE9-4B6A-8F51-F0E8945821EA}" type="pres">
      <dgm:prSet presAssocID="{060597E5-0F8B-478A-91C2-06DBAE4C2B3D}" presName="rootConnector" presStyleLbl="node2" presStyleIdx="0" presStyleCnt="5"/>
      <dgm:spPr/>
      <dgm:t>
        <a:bodyPr/>
        <a:lstStyle/>
        <a:p>
          <a:endParaRPr lang="tr-TR"/>
        </a:p>
      </dgm:t>
    </dgm:pt>
    <dgm:pt modelId="{9FE1C3B8-95BC-4AA7-86C1-99EFF2BE088A}" type="pres">
      <dgm:prSet presAssocID="{060597E5-0F8B-478A-91C2-06DBAE4C2B3D}" presName="hierChild4" presStyleCnt="0"/>
      <dgm:spPr/>
    </dgm:pt>
    <dgm:pt modelId="{9552779D-5805-4D6F-B459-40ACD51FCB24}" type="pres">
      <dgm:prSet presAssocID="{5F4EC5C4-3E04-462A-9376-EA1E85D88DD1}" presName="Name37" presStyleLbl="parChTrans1D3" presStyleIdx="0" presStyleCnt="18"/>
      <dgm:spPr/>
      <dgm:t>
        <a:bodyPr/>
        <a:lstStyle/>
        <a:p>
          <a:endParaRPr lang="tr-TR"/>
        </a:p>
      </dgm:t>
    </dgm:pt>
    <dgm:pt modelId="{C433CF4F-7930-46EA-B44E-A0F4C1242485}" type="pres">
      <dgm:prSet presAssocID="{343C13D5-493A-4D80-B85C-DBDA2D5C62DD}" presName="hierRoot2" presStyleCnt="0">
        <dgm:presLayoutVars>
          <dgm:hierBranch val="init"/>
        </dgm:presLayoutVars>
      </dgm:prSet>
      <dgm:spPr/>
    </dgm:pt>
    <dgm:pt modelId="{35FEB87E-331C-4D0F-BA61-01F7B7570E03}" type="pres">
      <dgm:prSet presAssocID="{343C13D5-493A-4D80-B85C-DBDA2D5C62DD}" presName="rootComposite" presStyleCnt="0"/>
      <dgm:spPr/>
    </dgm:pt>
    <dgm:pt modelId="{5141AB5F-C603-482B-980C-17AC60E70D24}" type="pres">
      <dgm:prSet presAssocID="{343C13D5-493A-4D80-B85C-DBDA2D5C62DD}" presName="rootText" presStyleLbl="node3" presStyleIdx="0" presStyleCnt="18" custLinFactNeighborX="1859" custLinFactNeighborY="-22311">
        <dgm:presLayoutVars>
          <dgm:chPref val="3"/>
        </dgm:presLayoutVars>
      </dgm:prSet>
      <dgm:spPr/>
      <dgm:t>
        <a:bodyPr/>
        <a:lstStyle/>
        <a:p>
          <a:endParaRPr lang="tr-TR"/>
        </a:p>
      </dgm:t>
    </dgm:pt>
    <dgm:pt modelId="{F9C64A9B-C1B7-4EC1-9816-30B20509E4C2}" type="pres">
      <dgm:prSet presAssocID="{343C13D5-493A-4D80-B85C-DBDA2D5C62DD}" presName="rootConnector" presStyleLbl="node3" presStyleIdx="0" presStyleCnt="18"/>
      <dgm:spPr/>
      <dgm:t>
        <a:bodyPr/>
        <a:lstStyle/>
        <a:p>
          <a:endParaRPr lang="tr-TR"/>
        </a:p>
      </dgm:t>
    </dgm:pt>
    <dgm:pt modelId="{6579F76B-7312-4C0A-B48B-D46899FBF56D}" type="pres">
      <dgm:prSet presAssocID="{343C13D5-493A-4D80-B85C-DBDA2D5C62DD}" presName="hierChild4" presStyleCnt="0"/>
      <dgm:spPr/>
    </dgm:pt>
    <dgm:pt modelId="{4554F31D-CE44-47ED-A21E-31A4CC7972C4}" type="pres">
      <dgm:prSet presAssocID="{343C13D5-493A-4D80-B85C-DBDA2D5C62DD}" presName="hierChild5" presStyleCnt="0"/>
      <dgm:spPr/>
    </dgm:pt>
    <dgm:pt modelId="{CE673D03-F55C-4917-8917-C540BFF8DF21}" type="pres">
      <dgm:prSet presAssocID="{E1435D38-859D-451A-86A9-2AE3D2892EB4}" presName="Name37" presStyleLbl="parChTrans1D3" presStyleIdx="1" presStyleCnt="18"/>
      <dgm:spPr/>
      <dgm:t>
        <a:bodyPr/>
        <a:lstStyle/>
        <a:p>
          <a:endParaRPr lang="tr-TR"/>
        </a:p>
      </dgm:t>
    </dgm:pt>
    <dgm:pt modelId="{8A9F6097-76C7-4A22-9993-1168EDFACDF0}" type="pres">
      <dgm:prSet presAssocID="{54D02512-72B6-4FE6-AF48-80691B55C5F6}" presName="hierRoot2" presStyleCnt="0">
        <dgm:presLayoutVars>
          <dgm:hierBranch val="init"/>
        </dgm:presLayoutVars>
      </dgm:prSet>
      <dgm:spPr/>
    </dgm:pt>
    <dgm:pt modelId="{50ED333A-6B37-4968-ACDD-F79C287013F6}" type="pres">
      <dgm:prSet presAssocID="{54D02512-72B6-4FE6-AF48-80691B55C5F6}" presName="rootComposite" presStyleCnt="0"/>
      <dgm:spPr/>
    </dgm:pt>
    <dgm:pt modelId="{7D01323C-1CA7-42CA-B0E4-114855D4BAD8}" type="pres">
      <dgm:prSet presAssocID="{54D02512-72B6-4FE6-AF48-80691B55C5F6}" presName="rootText" presStyleLbl="node3" presStyleIdx="1" presStyleCnt="18" custLinFactNeighborX="2479" custLinFactNeighborY="-44621">
        <dgm:presLayoutVars>
          <dgm:chPref val="3"/>
        </dgm:presLayoutVars>
      </dgm:prSet>
      <dgm:spPr/>
      <dgm:t>
        <a:bodyPr/>
        <a:lstStyle/>
        <a:p>
          <a:endParaRPr lang="tr-TR"/>
        </a:p>
      </dgm:t>
    </dgm:pt>
    <dgm:pt modelId="{70AEAA72-E036-49E8-B584-6D1F4079057B}" type="pres">
      <dgm:prSet presAssocID="{54D02512-72B6-4FE6-AF48-80691B55C5F6}" presName="rootConnector" presStyleLbl="node3" presStyleIdx="1" presStyleCnt="18"/>
      <dgm:spPr/>
      <dgm:t>
        <a:bodyPr/>
        <a:lstStyle/>
        <a:p>
          <a:endParaRPr lang="tr-TR"/>
        </a:p>
      </dgm:t>
    </dgm:pt>
    <dgm:pt modelId="{1AAD89FA-49AC-4B30-B61C-8E2135770D4B}" type="pres">
      <dgm:prSet presAssocID="{54D02512-72B6-4FE6-AF48-80691B55C5F6}" presName="hierChild4" presStyleCnt="0"/>
      <dgm:spPr/>
    </dgm:pt>
    <dgm:pt modelId="{785A3694-AAF6-45F2-8939-6060D9F26878}" type="pres">
      <dgm:prSet presAssocID="{54D02512-72B6-4FE6-AF48-80691B55C5F6}" presName="hierChild5" presStyleCnt="0"/>
      <dgm:spPr/>
    </dgm:pt>
    <dgm:pt modelId="{B3119534-2D20-4372-A642-2A98B29887F1}" type="pres">
      <dgm:prSet presAssocID="{89BFD13D-49D3-4852-8CE9-5A6005827F0E}" presName="Name37" presStyleLbl="parChTrans1D3" presStyleIdx="2" presStyleCnt="18"/>
      <dgm:spPr/>
      <dgm:t>
        <a:bodyPr/>
        <a:lstStyle/>
        <a:p>
          <a:endParaRPr lang="tr-TR"/>
        </a:p>
      </dgm:t>
    </dgm:pt>
    <dgm:pt modelId="{51A5BB85-506D-4DB3-ACFC-88214A382795}" type="pres">
      <dgm:prSet presAssocID="{29C399E4-3C55-49E2-9881-15CD48F5B282}" presName="hierRoot2" presStyleCnt="0">
        <dgm:presLayoutVars>
          <dgm:hierBranch val="init"/>
        </dgm:presLayoutVars>
      </dgm:prSet>
      <dgm:spPr/>
    </dgm:pt>
    <dgm:pt modelId="{2F6CDC19-7A7E-4E11-8C4E-B4CD00D24D88}" type="pres">
      <dgm:prSet presAssocID="{29C399E4-3C55-49E2-9881-15CD48F5B282}" presName="rootComposite" presStyleCnt="0"/>
      <dgm:spPr/>
    </dgm:pt>
    <dgm:pt modelId="{92483534-2BEF-4C9E-B2A2-95BB4DC554B4}" type="pres">
      <dgm:prSet presAssocID="{29C399E4-3C55-49E2-9881-15CD48F5B282}" presName="rootText" presStyleLbl="node3" presStyleIdx="2" presStyleCnt="18" custLinFactNeighborX="2479" custLinFactNeighborY="54331">
        <dgm:presLayoutVars>
          <dgm:chPref val="3"/>
        </dgm:presLayoutVars>
      </dgm:prSet>
      <dgm:spPr/>
      <dgm:t>
        <a:bodyPr/>
        <a:lstStyle/>
        <a:p>
          <a:endParaRPr lang="tr-TR"/>
        </a:p>
      </dgm:t>
    </dgm:pt>
    <dgm:pt modelId="{089A1E2A-9744-4EBA-B150-6C8B2E13F3A0}" type="pres">
      <dgm:prSet presAssocID="{29C399E4-3C55-49E2-9881-15CD48F5B282}" presName="rootConnector" presStyleLbl="node3" presStyleIdx="2" presStyleCnt="18"/>
      <dgm:spPr/>
      <dgm:t>
        <a:bodyPr/>
        <a:lstStyle/>
        <a:p>
          <a:endParaRPr lang="tr-TR"/>
        </a:p>
      </dgm:t>
    </dgm:pt>
    <dgm:pt modelId="{6F59C631-755E-4C4A-AF9D-B5B86853C084}" type="pres">
      <dgm:prSet presAssocID="{29C399E4-3C55-49E2-9881-15CD48F5B282}" presName="hierChild4" presStyleCnt="0"/>
      <dgm:spPr/>
    </dgm:pt>
    <dgm:pt modelId="{A928BA9F-0EE9-4AF1-B536-A5B01D7698AF}" type="pres">
      <dgm:prSet presAssocID="{29C399E4-3C55-49E2-9881-15CD48F5B282}" presName="hierChild5" presStyleCnt="0"/>
      <dgm:spPr/>
    </dgm:pt>
    <dgm:pt modelId="{072B78E9-5A33-4253-A40F-18C1CD496D28}" type="pres">
      <dgm:prSet presAssocID="{F52C80F4-FDF0-476A-87C7-C70E9FF42D90}" presName="Name37" presStyleLbl="parChTrans1D3" presStyleIdx="3" presStyleCnt="18"/>
      <dgm:spPr/>
      <dgm:t>
        <a:bodyPr/>
        <a:lstStyle/>
        <a:p>
          <a:endParaRPr lang="tr-TR"/>
        </a:p>
      </dgm:t>
    </dgm:pt>
    <dgm:pt modelId="{630B4D3C-2403-49B8-A98C-569D6638ECB8}" type="pres">
      <dgm:prSet presAssocID="{4AE7BD5A-01F6-4E54-9D49-699A6880B969}" presName="hierRoot2" presStyleCnt="0">
        <dgm:presLayoutVars>
          <dgm:hierBranch val="init"/>
        </dgm:presLayoutVars>
      </dgm:prSet>
      <dgm:spPr/>
    </dgm:pt>
    <dgm:pt modelId="{BDE1F8F3-F1C7-4151-BB77-5C5440B0B297}" type="pres">
      <dgm:prSet presAssocID="{4AE7BD5A-01F6-4E54-9D49-699A6880B969}" presName="rootComposite" presStyleCnt="0"/>
      <dgm:spPr/>
    </dgm:pt>
    <dgm:pt modelId="{0A671BAA-452C-4EF8-8FFC-8ED451989D1D}" type="pres">
      <dgm:prSet presAssocID="{4AE7BD5A-01F6-4E54-9D49-699A6880B969}" presName="rootText" presStyleLbl="node3" presStyleIdx="3" presStyleCnt="18" custLinFactY="-100000" custLinFactNeighborX="2376" custLinFactNeighborY="-110339">
        <dgm:presLayoutVars>
          <dgm:chPref val="3"/>
        </dgm:presLayoutVars>
      </dgm:prSet>
      <dgm:spPr/>
      <dgm:t>
        <a:bodyPr/>
        <a:lstStyle/>
        <a:p>
          <a:endParaRPr lang="tr-TR"/>
        </a:p>
      </dgm:t>
    </dgm:pt>
    <dgm:pt modelId="{8E48B79B-2D50-446C-AFA0-7E21D2D76FDE}" type="pres">
      <dgm:prSet presAssocID="{4AE7BD5A-01F6-4E54-9D49-699A6880B969}" presName="rootConnector" presStyleLbl="node3" presStyleIdx="3" presStyleCnt="18"/>
      <dgm:spPr/>
      <dgm:t>
        <a:bodyPr/>
        <a:lstStyle/>
        <a:p>
          <a:endParaRPr lang="tr-TR"/>
        </a:p>
      </dgm:t>
    </dgm:pt>
    <dgm:pt modelId="{144397F3-2569-425B-88FA-FA9F961C5E86}" type="pres">
      <dgm:prSet presAssocID="{4AE7BD5A-01F6-4E54-9D49-699A6880B969}" presName="hierChild4" presStyleCnt="0"/>
      <dgm:spPr/>
    </dgm:pt>
    <dgm:pt modelId="{8365A7B2-16B2-406B-8A32-8C588673E371}" type="pres">
      <dgm:prSet presAssocID="{4AE7BD5A-01F6-4E54-9D49-699A6880B969}" presName="hierChild5" presStyleCnt="0"/>
      <dgm:spPr/>
    </dgm:pt>
    <dgm:pt modelId="{24DF361C-B696-4846-B1BA-9D6829A2DF13}" type="pres">
      <dgm:prSet presAssocID="{060597E5-0F8B-478A-91C2-06DBAE4C2B3D}" presName="hierChild5" presStyleCnt="0"/>
      <dgm:spPr/>
    </dgm:pt>
    <dgm:pt modelId="{54407C06-D8D7-4615-93CB-A3C5FF9382DA}" type="pres">
      <dgm:prSet presAssocID="{25C3FBC2-85F1-458B-92F4-25A0F7D4E78B}" presName="Name37" presStyleLbl="parChTrans1D2" presStyleIdx="1" presStyleCnt="5"/>
      <dgm:spPr/>
      <dgm:t>
        <a:bodyPr/>
        <a:lstStyle/>
        <a:p>
          <a:endParaRPr lang="tr-TR"/>
        </a:p>
      </dgm:t>
    </dgm:pt>
    <dgm:pt modelId="{D289A9D7-D63B-4587-8938-7316CD9566AB}" type="pres">
      <dgm:prSet presAssocID="{9F21224E-C548-4802-AAEF-92954B43A338}" presName="hierRoot2" presStyleCnt="0">
        <dgm:presLayoutVars>
          <dgm:hierBranch val="init"/>
        </dgm:presLayoutVars>
      </dgm:prSet>
      <dgm:spPr/>
    </dgm:pt>
    <dgm:pt modelId="{D7C3CA59-B97A-4F74-BF82-5222B0087714}" type="pres">
      <dgm:prSet presAssocID="{9F21224E-C548-4802-AAEF-92954B43A338}" presName="rootComposite" presStyleCnt="0"/>
      <dgm:spPr/>
    </dgm:pt>
    <dgm:pt modelId="{062F5B75-743D-4788-BCAD-20603A4974A4}" type="pres">
      <dgm:prSet presAssocID="{9F21224E-C548-4802-AAEF-92954B43A338}" presName="rootText" presStyleLbl="node2" presStyleIdx="1" presStyleCnt="5" custScaleX="140066" custScaleY="117221" custLinFactNeighborX="-1006">
        <dgm:presLayoutVars>
          <dgm:chPref val="3"/>
        </dgm:presLayoutVars>
      </dgm:prSet>
      <dgm:spPr/>
      <dgm:t>
        <a:bodyPr/>
        <a:lstStyle/>
        <a:p>
          <a:endParaRPr lang="tr-TR"/>
        </a:p>
      </dgm:t>
    </dgm:pt>
    <dgm:pt modelId="{E419478D-816B-4723-BF6B-FEA34DC5E83D}" type="pres">
      <dgm:prSet presAssocID="{9F21224E-C548-4802-AAEF-92954B43A338}" presName="rootConnector" presStyleLbl="node2" presStyleIdx="1" presStyleCnt="5"/>
      <dgm:spPr/>
      <dgm:t>
        <a:bodyPr/>
        <a:lstStyle/>
        <a:p>
          <a:endParaRPr lang="tr-TR"/>
        </a:p>
      </dgm:t>
    </dgm:pt>
    <dgm:pt modelId="{C851879E-40F4-48E6-9CB5-EAF0258A5DE9}" type="pres">
      <dgm:prSet presAssocID="{9F21224E-C548-4802-AAEF-92954B43A338}" presName="hierChild4" presStyleCnt="0"/>
      <dgm:spPr/>
    </dgm:pt>
    <dgm:pt modelId="{62B0D2C4-05A2-462F-BEFF-198D4568C0FB}" type="pres">
      <dgm:prSet presAssocID="{B287810E-DB64-4931-AA7D-C5314B4120F6}" presName="Name37" presStyleLbl="parChTrans1D3" presStyleIdx="4" presStyleCnt="18"/>
      <dgm:spPr/>
      <dgm:t>
        <a:bodyPr/>
        <a:lstStyle/>
        <a:p>
          <a:endParaRPr lang="tr-TR"/>
        </a:p>
      </dgm:t>
    </dgm:pt>
    <dgm:pt modelId="{399E8004-6C2F-4CDD-B92C-BFC48F60D927}" type="pres">
      <dgm:prSet presAssocID="{64C1B10D-880D-46DE-AB7A-45E27DF4D6B8}" presName="hierRoot2" presStyleCnt="0">
        <dgm:presLayoutVars>
          <dgm:hierBranch val="init"/>
        </dgm:presLayoutVars>
      </dgm:prSet>
      <dgm:spPr/>
    </dgm:pt>
    <dgm:pt modelId="{1C96B048-A4D8-49B5-BD00-E72921A02B2D}" type="pres">
      <dgm:prSet presAssocID="{64C1B10D-880D-46DE-AB7A-45E27DF4D6B8}" presName="rootComposite" presStyleCnt="0"/>
      <dgm:spPr/>
    </dgm:pt>
    <dgm:pt modelId="{FD01B72B-98D0-455D-B59E-0E399D495B2A}" type="pres">
      <dgm:prSet presAssocID="{64C1B10D-880D-46DE-AB7A-45E27DF4D6B8}" presName="rootText" presStyleLbl="node3" presStyleIdx="4" presStyleCnt="18">
        <dgm:presLayoutVars>
          <dgm:chPref val="3"/>
        </dgm:presLayoutVars>
      </dgm:prSet>
      <dgm:spPr/>
      <dgm:t>
        <a:bodyPr/>
        <a:lstStyle/>
        <a:p>
          <a:endParaRPr lang="tr-TR"/>
        </a:p>
      </dgm:t>
    </dgm:pt>
    <dgm:pt modelId="{11E50290-0971-45B8-AA95-3B666657EF23}" type="pres">
      <dgm:prSet presAssocID="{64C1B10D-880D-46DE-AB7A-45E27DF4D6B8}" presName="rootConnector" presStyleLbl="node3" presStyleIdx="4" presStyleCnt="18"/>
      <dgm:spPr/>
      <dgm:t>
        <a:bodyPr/>
        <a:lstStyle/>
        <a:p>
          <a:endParaRPr lang="tr-TR"/>
        </a:p>
      </dgm:t>
    </dgm:pt>
    <dgm:pt modelId="{995A2B73-CD7E-4FE5-9875-B553F99E9C74}" type="pres">
      <dgm:prSet presAssocID="{64C1B10D-880D-46DE-AB7A-45E27DF4D6B8}" presName="hierChild4" presStyleCnt="0"/>
      <dgm:spPr/>
    </dgm:pt>
    <dgm:pt modelId="{4B109885-1294-44B7-9FE9-716FC87207CC}" type="pres">
      <dgm:prSet presAssocID="{64C1B10D-880D-46DE-AB7A-45E27DF4D6B8}" presName="hierChild5" presStyleCnt="0"/>
      <dgm:spPr/>
    </dgm:pt>
    <dgm:pt modelId="{C6B7BB19-E00B-4B4C-96A8-71BF1AD2580E}" type="pres">
      <dgm:prSet presAssocID="{5E1F25D0-2342-4F8A-AFEC-44E99DE68C4A}" presName="Name37" presStyleLbl="parChTrans1D3" presStyleIdx="5" presStyleCnt="18"/>
      <dgm:spPr/>
      <dgm:t>
        <a:bodyPr/>
        <a:lstStyle/>
        <a:p>
          <a:endParaRPr lang="tr-TR"/>
        </a:p>
      </dgm:t>
    </dgm:pt>
    <dgm:pt modelId="{FB0089CF-8E37-4A05-B4B0-1A92788775B7}" type="pres">
      <dgm:prSet presAssocID="{D02F4C5E-5A05-48C1-915C-32F8CF1567FC}" presName="hierRoot2" presStyleCnt="0">
        <dgm:presLayoutVars>
          <dgm:hierBranch val="init"/>
        </dgm:presLayoutVars>
      </dgm:prSet>
      <dgm:spPr/>
    </dgm:pt>
    <dgm:pt modelId="{1E81F5AF-5277-434F-9D09-28C6C545471C}" type="pres">
      <dgm:prSet presAssocID="{D02F4C5E-5A05-48C1-915C-32F8CF1567FC}" presName="rootComposite" presStyleCnt="0"/>
      <dgm:spPr/>
    </dgm:pt>
    <dgm:pt modelId="{8634E10E-78D6-4B5E-9497-5DB27E7D0A47}" type="pres">
      <dgm:prSet presAssocID="{D02F4C5E-5A05-48C1-915C-32F8CF1567FC}" presName="rootText" presStyleLbl="node3" presStyleIdx="5" presStyleCnt="18">
        <dgm:presLayoutVars>
          <dgm:chPref val="3"/>
        </dgm:presLayoutVars>
      </dgm:prSet>
      <dgm:spPr/>
      <dgm:t>
        <a:bodyPr/>
        <a:lstStyle/>
        <a:p>
          <a:endParaRPr lang="tr-TR"/>
        </a:p>
      </dgm:t>
    </dgm:pt>
    <dgm:pt modelId="{4A5B7158-3EBD-4D87-A342-9F30367DE34F}" type="pres">
      <dgm:prSet presAssocID="{D02F4C5E-5A05-48C1-915C-32F8CF1567FC}" presName="rootConnector" presStyleLbl="node3" presStyleIdx="5" presStyleCnt="18"/>
      <dgm:spPr/>
      <dgm:t>
        <a:bodyPr/>
        <a:lstStyle/>
        <a:p>
          <a:endParaRPr lang="tr-TR"/>
        </a:p>
      </dgm:t>
    </dgm:pt>
    <dgm:pt modelId="{0C46EB7F-ED03-4407-ADE2-921E96624953}" type="pres">
      <dgm:prSet presAssocID="{D02F4C5E-5A05-48C1-915C-32F8CF1567FC}" presName="hierChild4" presStyleCnt="0"/>
      <dgm:spPr/>
    </dgm:pt>
    <dgm:pt modelId="{6C8D59AA-7382-4D93-9120-3AE3443EA6C3}" type="pres">
      <dgm:prSet presAssocID="{D02F4C5E-5A05-48C1-915C-32F8CF1567FC}" presName="hierChild5" presStyleCnt="0"/>
      <dgm:spPr/>
    </dgm:pt>
    <dgm:pt modelId="{C2FF780F-7BC2-48D3-A743-00A9A54EC719}" type="pres">
      <dgm:prSet presAssocID="{555B44EA-3941-4DC4-8785-50D643F05E57}" presName="Name37" presStyleLbl="parChTrans1D3" presStyleIdx="6" presStyleCnt="18"/>
      <dgm:spPr/>
      <dgm:t>
        <a:bodyPr/>
        <a:lstStyle/>
        <a:p>
          <a:endParaRPr lang="tr-TR"/>
        </a:p>
      </dgm:t>
    </dgm:pt>
    <dgm:pt modelId="{5E10BC3D-3F10-4DAD-99D2-7A91A098D86F}" type="pres">
      <dgm:prSet presAssocID="{FCC3244F-E8E7-4F8D-ABFD-7FEBBA1EA2C3}" presName="hierRoot2" presStyleCnt="0">
        <dgm:presLayoutVars>
          <dgm:hierBranch val="init"/>
        </dgm:presLayoutVars>
      </dgm:prSet>
      <dgm:spPr/>
    </dgm:pt>
    <dgm:pt modelId="{BA8994DA-C527-42A9-A3C8-21451877DCA7}" type="pres">
      <dgm:prSet presAssocID="{FCC3244F-E8E7-4F8D-ABFD-7FEBBA1EA2C3}" presName="rootComposite" presStyleCnt="0"/>
      <dgm:spPr/>
    </dgm:pt>
    <dgm:pt modelId="{03C7682D-8C93-4F39-9FEB-53092450B20C}" type="pres">
      <dgm:prSet presAssocID="{FCC3244F-E8E7-4F8D-ABFD-7FEBBA1EA2C3}" presName="rootText" presStyleLbl="node3" presStyleIdx="6" presStyleCnt="18">
        <dgm:presLayoutVars>
          <dgm:chPref val="3"/>
        </dgm:presLayoutVars>
      </dgm:prSet>
      <dgm:spPr/>
      <dgm:t>
        <a:bodyPr/>
        <a:lstStyle/>
        <a:p>
          <a:endParaRPr lang="tr-TR"/>
        </a:p>
      </dgm:t>
    </dgm:pt>
    <dgm:pt modelId="{9F13BAF0-4BC2-44CE-B592-E8E96F82AD60}" type="pres">
      <dgm:prSet presAssocID="{FCC3244F-E8E7-4F8D-ABFD-7FEBBA1EA2C3}" presName="rootConnector" presStyleLbl="node3" presStyleIdx="6" presStyleCnt="18"/>
      <dgm:spPr/>
      <dgm:t>
        <a:bodyPr/>
        <a:lstStyle/>
        <a:p>
          <a:endParaRPr lang="tr-TR"/>
        </a:p>
      </dgm:t>
    </dgm:pt>
    <dgm:pt modelId="{53C6C3C1-9A69-42DA-97CB-FE38844DC1B6}" type="pres">
      <dgm:prSet presAssocID="{FCC3244F-E8E7-4F8D-ABFD-7FEBBA1EA2C3}" presName="hierChild4" presStyleCnt="0"/>
      <dgm:spPr/>
    </dgm:pt>
    <dgm:pt modelId="{FF8F98B0-2981-4ED5-B2D3-103E3EEA5752}" type="pres">
      <dgm:prSet presAssocID="{FCC3244F-E8E7-4F8D-ABFD-7FEBBA1EA2C3}" presName="hierChild5" presStyleCnt="0"/>
      <dgm:spPr/>
    </dgm:pt>
    <dgm:pt modelId="{BA063FB2-3E41-46B5-B827-DBFE6DE7CA75}" type="pres">
      <dgm:prSet presAssocID="{9F21224E-C548-4802-AAEF-92954B43A338}" presName="hierChild5" presStyleCnt="0"/>
      <dgm:spPr/>
    </dgm:pt>
    <dgm:pt modelId="{87803469-6AF6-4296-8313-E85B886BFE29}" type="pres">
      <dgm:prSet presAssocID="{B7A3C0AB-BB81-476A-B097-E1FF31E0CC5A}" presName="Name37" presStyleLbl="parChTrans1D2" presStyleIdx="2" presStyleCnt="5"/>
      <dgm:spPr/>
      <dgm:t>
        <a:bodyPr/>
        <a:lstStyle/>
        <a:p>
          <a:endParaRPr lang="tr-TR"/>
        </a:p>
      </dgm:t>
    </dgm:pt>
    <dgm:pt modelId="{CD7085C3-C0A7-469E-BE26-88E0C9FBAE56}" type="pres">
      <dgm:prSet presAssocID="{4CFF0F40-87EC-4ACE-95CA-5974E4018015}" presName="hierRoot2" presStyleCnt="0">
        <dgm:presLayoutVars>
          <dgm:hierBranch val="init"/>
        </dgm:presLayoutVars>
      </dgm:prSet>
      <dgm:spPr/>
    </dgm:pt>
    <dgm:pt modelId="{FC9AFB5E-500D-420A-938F-8C9FBDE76DA9}" type="pres">
      <dgm:prSet presAssocID="{4CFF0F40-87EC-4ACE-95CA-5974E4018015}" presName="rootComposite" presStyleCnt="0"/>
      <dgm:spPr/>
    </dgm:pt>
    <dgm:pt modelId="{FAC0ED3B-14B9-48DD-86D3-16D410C5BD3A}" type="pres">
      <dgm:prSet presAssocID="{4CFF0F40-87EC-4ACE-95CA-5974E4018015}" presName="rootText" presStyleLbl="node2" presStyleIdx="2" presStyleCnt="5" custScaleX="142253" custScaleY="117221">
        <dgm:presLayoutVars>
          <dgm:chPref val="3"/>
        </dgm:presLayoutVars>
      </dgm:prSet>
      <dgm:spPr/>
      <dgm:t>
        <a:bodyPr/>
        <a:lstStyle/>
        <a:p>
          <a:endParaRPr lang="tr-TR"/>
        </a:p>
      </dgm:t>
    </dgm:pt>
    <dgm:pt modelId="{1AFA080A-1DAB-4C13-BEFD-4BC24F32E694}" type="pres">
      <dgm:prSet presAssocID="{4CFF0F40-87EC-4ACE-95CA-5974E4018015}" presName="rootConnector" presStyleLbl="node2" presStyleIdx="2" presStyleCnt="5"/>
      <dgm:spPr/>
      <dgm:t>
        <a:bodyPr/>
        <a:lstStyle/>
        <a:p>
          <a:endParaRPr lang="tr-TR"/>
        </a:p>
      </dgm:t>
    </dgm:pt>
    <dgm:pt modelId="{DD8875B2-6206-4D51-93B9-C85552EC05B4}" type="pres">
      <dgm:prSet presAssocID="{4CFF0F40-87EC-4ACE-95CA-5974E4018015}" presName="hierChild4" presStyleCnt="0"/>
      <dgm:spPr/>
    </dgm:pt>
    <dgm:pt modelId="{7811AC51-420E-4064-8936-25B8F9E686CC}" type="pres">
      <dgm:prSet presAssocID="{A1020A4C-857A-4232-841A-490ACF148B6E}" presName="Name37" presStyleLbl="parChTrans1D3" presStyleIdx="7" presStyleCnt="18"/>
      <dgm:spPr/>
      <dgm:t>
        <a:bodyPr/>
        <a:lstStyle/>
        <a:p>
          <a:endParaRPr lang="tr-TR"/>
        </a:p>
      </dgm:t>
    </dgm:pt>
    <dgm:pt modelId="{A1CE1EA4-1CDC-4326-85C9-67F2D869AA71}" type="pres">
      <dgm:prSet presAssocID="{EC56C9A6-6313-4D8D-BC8C-B1D8575881A5}" presName="hierRoot2" presStyleCnt="0">
        <dgm:presLayoutVars>
          <dgm:hierBranch val="init"/>
        </dgm:presLayoutVars>
      </dgm:prSet>
      <dgm:spPr/>
    </dgm:pt>
    <dgm:pt modelId="{3EE51047-FDDD-47B0-B9D7-EA13F92F3970}" type="pres">
      <dgm:prSet presAssocID="{EC56C9A6-6313-4D8D-BC8C-B1D8575881A5}" presName="rootComposite" presStyleCnt="0"/>
      <dgm:spPr/>
    </dgm:pt>
    <dgm:pt modelId="{DA012EBB-6D9D-4E54-8FAE-E73BE72DA13D}" type="pres">
      <dgm:prSet presAssocID="{EC56C9A6-6313-4D8D-BC8C-B1D8575881A5}" presName="rootText" presStyleLbl="node3" presStyleIdx="7" presStyleCnt="18">
        <dgm:presLayoutVars>
          <dgm:chPref val="3"/>
        </dgm:presLayoutVars>
      </dgm:prSet>
      <dgm:spPr/>
      <dgm:t>
        <a:bodyPr/>
        <a:lstStyle/>
        <a:p>
          <a:endParaRPr lang="tr-TR"/>
        </a:p>
      </dgm:t>
    </dgm:pt>
    <dgm:pt modelId="{DD9B070B-EB4D-4E09-BE75-19B50A018B93}" type="pres">
      <dgm:prSet presAssocID="{EC56C9A6-6313-4D8D-BC8C-B1D8575881A5}" presName="rootConnector" presStyleLbl="node3" presStyleIdx="7" presStyleCnt="18"/>
      <dgm:spPr/>
      <dgm:t>
        <a:bodyPr/>
        <a:lstStyle/>
        <a:p>
          <a:endParaRPr lang="tr-TR"/>
        </a:p>
      </dgm:t>
    </dgm:pt>
    <dgm:pt modelId="{764944BD-8209-4A7B-B434-81D2564136E7}" type="pres">
      <dgm:prSet presAssocID="{EC56C9A6-6313-4D8D-BC8C-B1D8575881A5}" presName="hierChild4" presStyleCnt="0"/>
      <dgm:spPr/>
    </dgm:pt>
    <dgm:pt modelId="{FC0AC57D-45F8-49E4-909B-82486B40E784}" type="pres">
      <dgm:prSet presAssocID="{EC56C9A6-6313-4D8D-BC8C-B1D8575881A5}" presName="hierChild5" presStyleCnt="0"/>
      <dgm:spPr/>
    </dgm:pt>
    <dgm:pt modelId="{FD41F1B8-3EAD-44EF-961A-8EAF7BBEE75B}" type="pres">
      <dgm:prSet presAssocID="{CE0B8D42-A794-48C2-9B91-CBC7F3C14C94}" presName="Name37" presStyleLbl="parChTrans1D3" presStyleIdx="8" presStyleCnt="18"/>
      <dgm:spPr/>
      <dgm:t>
        <a:bodyPr/>
        <a:lstStyle/>
        <a:p>
          <a:endParaRPr lang="tr-TR"/>
        </a:p>
      </dgm:t>
    </dgm:pt>
    <dgm:pt modelId="{6AF581A6-4E1D-4A47-87E8-75851B69C8A4}" type="pres">
      <dgm:prSet presAssocID="{B66A5D9E-98F6-44E5-B9AE-E3EB1BEDAD44}" presName="hierRoot2" presStyleCnt="0">
        <dgm:presLayoutVars>
          <dgm:hierBranch val="init"/>
        </dgm:presLayoutVars>
      </dgm:prSet>
      <dgm:spPr/>
    </dgm:pt>
    <dgm:pt modelId="{CB3500B9-C50F-4C62-AAA6-52361DD1B12A}" type="pres">
      <dgm:prSet presAssocID="{B66A5D9E-98F6-44E5-B9AE-E3EB1BEDAD44}" presName="rootComposite" presStyleCnt="0"/>
      <dgm:spPr/>
    </dgm:pt>
    <dgm:pt modelId="{437DDA5F-54D0-40C0-AC49-9BE662E1A8FE}" type="pres">
      <dgm:prSet presAssocID="{B66A5D9E-98F6-44E5-B9AE-E3EB1BEDAD44}" presName="rootText" presStyleLbl="node3" presStyleIdx="8" presStyleCnt="18">
        <dgm:presLayoutVars>
          <dgm:chPref val="3"/>
        </dgm:presLayoutVars>
      </dgm:prSet>
      <dgm:spPr/>
      <dgm:t>
        <a:bodyPr/>
        <a:lstStyle/>
        <a:p>
          <a:endParaRPr lang="tr-TR"/>
        </a:p>
      </dgm:t>
    </dgm:pt>
    <dgm:pt modelId="{6AF266A2-E6F0-43B6-815B-EE9916669BB9}" type="pres">
      <dgm:prSet presAssocID="{B66A5D9E-98F6-44E5-B9AE-E3EB1BEDAD44}" presName="rootConnector" presStyleLbl="node3" presStyleIdx="8" presStyleCnt="18"/>
      <dgm:spPr/>
      <dgm:t>
        <a:bodyPr/>
        <a:lstStyle/>
        <a:p>
          <a:endParaRPr lang="tr-TR"/>
        </a:p>
      </dgm:t>
    </dgm:pt>
    <dgm:pt modelId="{D5BA8CD3-91D7-44AE-A58B-70B637EF1E23}" type="pres">
      <dgm:prSet presAssocID="{B66A5D9E-98F6-44E5-B9AE-E3EB1BEDAD44}" presName="hierChild4" presStyleCnt="0"/>
      <dgm:spPr/>
    </dgm:pt>
    <dgm:pt modelId="{C85DA6FD-CEFB-41B5-862A-3C17702733C4}" type="pres">
      <dgm:prSet presAssocID="{B66A5D9E-98F6-44E5-B9AE-E3EB1BEDAD44}" presName="hierChild5" presStyleCnt="0"/>
      <dgm:spPr/>
    </dgm:pt>
    <dgm:pt modelId="{083AB66C-BF03-43FC-9B86-844AA1064EF5}" type="pres">
      <dgm:prSet presAssocID="{DB914273-C7FA-4A1F-829C-3EA5517B1819}" presName="Name37" presStyleLbl="parChTrans1D3" presStyleIdx="9" presStyleCnt="18"/>
      <dgm:spPr/>
      <dgm:t>
        <a:bodyPr/>
        <a:lstStyle/>
        <a:p>
          <a:endParaRPr lang="tr-TR"/>
        </a:p>
      </dgm:t>
    </dgm:pt>
    <dgm:pt modelId="{41EC48AC-36D2-49EB-BEBA-DF20A697971A}" type="pres">
      <dgm:prSet presAssocID="{E8B61D51-BF56-49BA-86EE-89AD831F9FBC}" presName="hierRoot2" presStyleCnt="0">
        <dgm:presLayoutVars>
          <dgm:hierBranch val="init"/>
        </dgm:presLayoutVars>
      </dgm:prSet>
      <dgm:spPr/>
    </dgm:pt>
    <dgm:pt modelId="{09084BDC-7B42-410E-A109-717FF7ACDE40}" type="pres">
      <dgm:prSet presAssocID="{E8B61D51-BF56-49BA-86EE-89AD831F9FBC}" presName="rootComposite" presStyleCnt="0"/>
      <dgm:spPr/>
    </dgm:pt>
    <dgm:pt modelId="{32A8CE50-B713-4E1C-89BD-CC3125C0B475}" type="pres">
      <dgm:prSet presAssocID="{E8B61D51-BF56-49BA-86EE-89AD831F9FBC}" presName="rootText" presStyleLbl="node3" presStyleIdx="9" presStyleCnt="18">
        <dgm:presLayoutVars>
          <dgm:chPref val="3"/>
        </dgm:presLayoutVars>
      </dgm:prSet>
      <dgm:spPr/>
      <dgm:t>
        <a:bodyPr/>
        <a:lstStyle/>
        <a:p>
          <a:endParaRPr lang="tr-TR"/>
        </a:p>
      </dgm:t>
    </dgm:pt>
    <dgm:pt modelId="{E1805E1D-E670-4176-B11F-EC48EDBC0220}" type="pres">
      <dgm:prSet presAssocID="{E8B61D51-BF56-49BA-86EE-89AD831F9FBC}" presName="rootConnector" presStyleLbl="node3" presStyleIdx="9" presStyleCnt="18"/>
      <dgm:spPr/>
      <dgm:t>
        <a:bodyPr/>
        <a:lstStyle/>
        <a:p>
          <a:endParaRPr lang="tr-TR"/>
        </a:p>
      </dgm:t>
    </dgm:pt>
    <dgm:pt modelId="{9A398CFE-1687-469F-A66F-11B1329EB5CF}" type="pres">
      <dgm:prSet presAssocID="{E8B61D51-BF56-49BA-86EE-89AD831F9FBC}" presName="hierChild4" presStyleCnt="0"/>
      <dgm:spPr/>
    </dgm:pt>
    <dgm:pt modelId="{5D987B86-971E-4138-AABA-8F3202D033A2}" type="pres">
      <dgm:prSet presAssocID="{E8B61D51-BF56-49BA-86EE-89AD831F9FBC}" presName="hierChild5" presStyleCnt="0"/>
      <dgm:spPr/>
    </dgm:pt>
    <dgm:pt modelId="{3F733EEA-6D94-4C5B-B9C6-625DF51FFA94}" type="pres">
      <dgm:prSet presAssocID="{4CFF0F40-87EC-4ACE-95CA-5974E4018015}" presName="hierChild5" presStyleCnt="0"/>
      <dgm:spPr/>
    </dgm:pt>
    <dgm:pt modelId="{A3BE28B8-9DDD-4670-9E92-9449549F1912}" type="pres">
      <dgm:prSet presAssocID="{FE163AB8-7DFF-4473-8964-332711D8B165}" presName="Name37" presStyleLbl="parChTrans1D2" presStyleIdx="3" presStyleCnt="5"/>
      <dgm:spPr/>
      <dgm:t>
        <a:bodyPr/>
        <a:lstStyle/>
        <a:p>
          <a:endParaRPr lang="tr-TR"/>
        </a:p>
      </dgm:t>
    </dgm:pt>
    <dgm:pt modelId="{1E4D9DD9-389B-42D5-9DD1-EC0886909F5A}" type="pres">
      <dgm:prSet presAssocID="{A02FA1E6-29A8-4318-A820-5C1062F3D6B0}" presName="hierRoot2" presStyleCnt="0">
        <dgm:presLayoutVars>
          <dgm:hierBranch val="init"/>
        </dgm:presLayoutVars>
      </dgm:prSet>
      <dgm:spPr/>
    </dgm:pt>
    <dgm:pt modelId="{F365B6B4-746E-4842-A3CB-642A4872BCB3}" type="pres">
      <dgm:prSet presAssocID="{A02FA1E6-29A8-4318-A820-5C1062F3D6B0}" presName="rootComposite" presStyleCnt="0"/>
      <dgm:spPr/>
    </dgm:pt>
    <dgm:pt modelId="{062326B5-B7A4-4A2D-86FE-442F369D6E94}" type="pres">
      <dgm:prSet presAssocID="{A02FA1E6-29A8-4318-A820-5C1062F3D6B0}" presName="rootText" presStyleLbl="node2" presStyleIdx="3" presStyleCnt="5" custScaleX="144087" custScaleY="117221" custLinFactNeighborX="-1509" custLinFactNeighborY="-3018">
        <dgm:presLayoutVars>
          <dgm:chPref val="3"/>
        </dgm:presLayoutVars>
      </dgm:prSet>
      <dgm:spPr/>
      <dgm:t>
        <a:bodyPr/>
        <a:lstStyle/>
        <a:p>
          <a:endParaRPr lang="tr-TR"/>
        </a:p>
      </dgm:t>
    </dgm:pt>
    <dgm:pt modelId="{76516621-C3DD-49D6-B0AB-251BE4D5C577}" type="pres">
      <dgm:prSet presAssocID="{A02FA1E6-29A8-4318-A820-5C1062F3D6B0}" presName="rootConnector" presStyleLbl="node2" presStyleIdx="3" presStyleCnt="5"/>
      <dgm:spPr/>
      <dgm:t>
        <a:bodyPr/>
        <a:lstStyle/>
        <a:p>
          <a:endParaRPr lang="tr-TR"/>
        </a:p>
      </dgm:t>
    </dgm:pt>
    <dgm:pt modelId="{5F0B0E88-4FEB-450C-B0D8-C900D2728982}" type="pres">
      <dgm:prSet presAssocID="{A02FA1E6-29A8-4318-A820-5C1062F3D6B0}" presName="hierChild4" presStyleCnt="0"/>
      <dgm:spPr/>
    </dgm:pt>
    <dgm:pt modelId="{FDD92DC3-7EFB-4D37-A0F3-32B505EA2437}" type="pres">
      <dgm:prSet presAssocID="{3EE9A236-7133-49BC-AE8B-B2F6E01D6126}" presName="Name37" presStyleLbl="parChTrans1D3" presStyleIdx="10" presStyleCnt="18"/>
      <dgm:spPr/>
      <dgm:t>
        <a:bodyPr/>
        <a:lstStyle/>
        <a:p>
          <a:endParaRPr lang="tr-TR"/>
        </a:p>
      </dgm:t>
    </dgm:pt>
    <dgm:pt modelId="{43970A84-A231-420E-98FA-57CD7567A870}" type="pres">
      <dgm:prSet presAssocID="{9E15BECC-9526-4FB2-BB35-DDA4F599B25D}" presName="hierRoot2" presStyleCnt="0">
        <dgm:presLayoutVars>
          <dgm:hierBranch val="init"/>
        </dgm:presLayoutVars>
      </dgm:prSet>
      <dgm:spPr/>
    </dgm:pt>
    <dgm:pt modelId="{3BB6ED65-24FB-4D37-9681-EFEDC4EAA786}" type="pres">
      <dgm:prSet presAssocID="{9E15BECC-9526-4FB2-BB35-DDA4F599B25D}" presName="rootComposite" presStyleCnt="0"/>
      <dgm:spPr/>
    </dgm:pt>
    <dgm:pt modelId="{3593B014-93FB-4B8E-ABDC-6DE357F875A8}" type="pres">
      <dgm:prSet presAssocID="{9E15BECC-9526-4FB2-BB35-DDA4F599B25D}" presName="rootText" presStyleLbl="node3" presStyleIdx="10" presStyleCnt="18" custLinFactNeighborX="1967">
        <dgm:presLayoutVars>
          <dgm:chPref val="3"/>
        </dgm:presLayoutVars>
      </dgm:prSet>
      <dgm:spPr/>
      <dgm:t>
        <a:bodyPr/>
        <a:lstStyle/>
        <a:p>
          <a:endParaRPr lang="tr-TR"/>
        </a:p>
      </dgm:t>
    </dgm:pt>
    <dgm:pt modelId="{B7F0C411-6836-4E73-A394-78F1381B62EA}" type="pres">
      <dgm:prSet presAssocID="{9E15BECC-9526-4FB2-BB35-DDA4F599B25D}" presName="rootConnector" presStyleLbl="node3" presStyleIdx="10" presStyleCnt="18"/>
      <dgm:spPr/>
      <dgm:t>
        <a:bodyPr/>
        <a:lstStyle/>
        <a:p>
          <a:endParaRPr lang="tr-TR"/>
        </a:p>
      </dgm:t>
    </dgm:pt>
    <dgm:pt modelId="{062B32BB-16A6-4FA3-A005-AAB2119E33BC}" type="pres">
      <dgm:prSet presAssocID="{9E15BECC-9526-4FB2-BB35-DDA4F599B25D}" presName="hierChild4" presStyleCnt="0"/>
      <dgm:spPr/>
    </dgm:pt>
    <dgm:pt modelId="{37BA1C50-0838-4CF4-A6E0-5E548FC1AB59}" type="pres">
      <dgm:prSet presAssocID="{9E15BECC-9526-4FB2-BB35-DDA4F599B25D}" presName="hierChild5" presStyleCnt="0"/>
      <dgm:spPr/>
    </dgm:pt>
    <dgm:pt modelId="{3735D438-700A-45E2-AB3A-3B4EA0318410}" type="pres">
      <dgm:prSet presAssocID="{B8C175B2-5833-48E8-9503-74478FCFFF72}" presName="Name37" presStyleLbl="parChTrans1D3" presStyleIdx="11" presStyleCnt="18"/>
      <dgm:spPr/>
      <dgm:t>
        <a:bodyPr/>
        <a:lstStyle/>
        <a:p>
          <a:endParaRPr lang="tr-TR"/>
        </a:p>
      </dgm:t>
    </dgm:pt>
    <dgm:pt modelId="{9459F5C3-E912-4ED1-B562-AA33E59E6A2B}" type="pres">
      <dgm:prSet presAssocID="{85C74855-5BC5-477C-8214-12EC84EA43A6}" presName="hierRoot2" presStyleCnt="0">
        <dgm:presLayoutVars>
          <dgm:hierBranch val="init"/>
        </dgm:presLayoutVars>
      </dgm:prSet>
      <dgm:spPr/>
    </dgm:pt>
    <dgm:pt modelId="{5C5A9032-9076-4148-B384-CE6850C170F7}" type="pres">
      <dgm:prSet presAssocID="{85C74855-5BC5-477C-8214-12EC84EA43A6}" presName="rootComposite" presStyleCnt="0"/>
      <dgm:spPr/>
    </dgm:pt>
    <dgm:pt modelId="{818DE9AF-2637-4413-9870-FFEE320DF9F6}" type="pres">
      <dgm:prSet presAssocID="{85C74855-5BC5-477C-8214-12EC84EA43A6}" presName="rootText" presStyleLbl="node3" presStyleIdx="11" presStyleCnt="18">
        <dgm:presLayoutVars>
          <dgm:chPref val="3"/>
        </dgm:presLayoutVars>
      </dgm:prSet>
      <dgm:spPr/>
      <dgm:t>
        <a:bodyPr/>
        <a:lstStyle/>
        <a:p>
          <a:endParaRPr lang="tr-TR"/>
        </a:p>
      </dgm:t>
    </dgm:pt>
    <dgm:pt modelId="{F0C36F73-F41E-4CB6-A030-5F162974F424}" type="pres">
      <dgm:prSet presAssocID="{85C74855-5BC5-477C-8214-12EC84EA43A6}" presName="rootConnector" presStyleLbl="node3" presStyleIdx="11" presStyleCnt="18"/>
      <dgm:spPr/>
      <dgm:t>
        <a:bodyPr/>
        <a:lstStyle/>
        <a:p>
          <a:endParaRPr lang="tr-TR"/>
        </a:p>
      </dgm:t>
    </dgm:pt>
    <dgm:pt modelId="{6471F50B-58F6-41D7-B481-28389F866415}" type="pres">
      <dgm:prSet presAssocID="{85C74855-5BC5-477C-8214-12EC84EA43A6}" presName="hierChild4" presStyleCnt="0"/>
      <dgm:spPr/>
    </dgm:pt>
    <dgm:pt modelId="{61B98D71-1C85-4935-A445-1F7094E81337}" type="pres">
      <dgm:prSet presAssocID="{85C74855-5BC5-477C-8214-12EC84EA43A6}" presName="hierChild5" presStyleCnt="0"/>
      <dgm:spPr/>
    </dgm:pt>
    <dgm:pt modelId="{E97995CC-937F-4D91-B80A-27B69EEFBFA7}" type="pres">
      <dgm:prSet presAssocID="{D101B4C4-D40D-4EE7-9711-64C03FAD12F9}" presName="Name37" presStyleLbl="parChTrans1D3" presStyleIdx="12" presStyleCnt="18"/>
      <dgm:spPr/>
      <dgm:t>
        <a:bodyPr/>
        <a:lstStyle/>
        <a:p>
          <a:endParaRPr lang="tr-TR"/>
        </a:p>
      </dgm:t>
    </dgm:pt>
    <dgm:pt modelId="{64D95276-D3BA-4D86-866F-41689EFCB5C1}" type="pres">
      <dgm:prSet presAssocID="{7F056AEF-8372-45BA-952C-7E17E5E43C6C}" presName="hierRoot2" presStyleCnt="0">
        <dgm:presLayoutVars>
          <dgm:hierBranch val="init"/>
        </dgm:presLayoutVars>
      </dgm:prSet>
      <dgm:spPr/>
    </dgm:pt>
    <dgm:pt modelId="{584E447F-7D02-42A1-B545-07C02FF152EF}" type="pres">
      <dgm:prSet presAssocID="{7F056AEF-8372-45BA-952C-7E17E5E43C6C}" presName="rootComposite" presStyleCnt="0"/>
      <dgm:spPr/>
    </dgm:pt>
    <dgm:pt modelId="{86F8ECAE-05D4-42F4-9850-B4CCF5A04D9E}" type="pres">
      <dgm:prSet presAssocID="{7F056AEF-8372-45BA-952C-7E17E5E43C6C}" presName="rootText" presStyleLbl="node3" presStyleIdx="12" presStyleCnt="18">
        <dgm:presLayoutVars>
          <dgm:chPref val="3"/>
        </dgm:presLayoutVars>
      </dgm:prSet>
      <dgm:spPr/>
      <dgm:t>
        <a:bodyPr/>
        <a:lstStyle/>
        <a:p>
          <a:endParaRPr lang="tr-TR"/>
        </a:p>
      </dgm:t>
    </dgm:pt>
    <dgm:pt modelId="{9B38ACB5-8182-4753-B117-F90ECDD73C3E}" type="pres">
      <dgm:prSet presAssocID="{7F056AEF-8372-45BA-952C-7E17E5E43C6C}" presName="rootConnector" presStyleLbl="node3" presStyleIdx="12" presStyleCnt="18"/>
      <dgm:spPr/>
      <dgm:t>
        <a:bodyPr/>
        <a:lstStyle/>
        <a:p>
          <a:endParaRPr lang="tr-TR"/>
        </a:p>
      </dgm:t>
    </dgm:pt>
    <dgm:pt modelId="{78342E55-E81D-4E1F-8970-A1D7C540DE31}" type="pres">
      <dgm:prSet presAssocID="{7F056AEF-8372-45BA-952C-7E17E5E43C6C}" presName="hierChild4" presStyleCnt="0"/>
      <dgm:spPr/>
    </dgm:pt>
    <dgm:pt modelId="{05C321A3-B50A-4DBE-85D9-12500F6E13FC}" type="pres">
      <dgm:prSet presAssocID="{7F056AEF-8372-45BA-952C-7E17E5E43C6C}" presName="hierChild5" presStyleCnt="0"/>
      <dgm:spPr/>
    </dgm:pt>
    <dgm:pt modelId="{786C86A4-0389-4B78-AE6F-5190F0514F92}" type="pres">
      <dgm:prSet presAssocID="{A02FA1E6-29A8-4318-A820-5C1062F3D6B0}" presName="hierChild5" presStyleCnt="0"/>
      <dgm:spPr/>
    </dgm:pt>
    <dgm:pt modelId="{DAC1991C-D784-4F35-824C-6EBFD51D61BE}" type="pres">
      <dgm:prSet presAssocID="{63F6252A-B288-405A-8080-273D2FEC70B0}" presName="Name37" presStyleLbl="parChTrans1D2" presStyleIdx="4" presStyleCnt="5"/>
      <dgm:spPr/>
      <dgm:t>
        <a:bodyPr/>
        <a:lstStyle/>
        <a:p>
          <a:endParaRPr lang="tr-TR"/>
        </a:p>
      </dgm:t>
    </dgm:pt>
    <dgm:pt modelId="{69DB0C0B-FC69-4B89-80B6-9940B621CEBC}" type="pres">
      <dgm:prSet presAssocID="{F19762EB-46A3-45F1-9B4E-EB86E6BE0BFF}" presName="hierRoot2" presStyleCnt="0">
        <dgm:presLayoutVars>
          <dgm:hierBranch val="init"/>
        </dgm:presLayoutVars>
      </dgm:prSet>
      <dgm:spPr/>
    </dgm:pt>
    <dgm:pt modelId="{28D4000A-7867-4B76-A461-29522D76B3C0}" type="pres">
      <dgm:prSet presAssocID="{F19762EB-46A3-45F1-9B4E-EB86E6BE0BFF}" presName="rootComposite" presStyleCnt="0"/>
      <dgm:spPr/>
    </dgm:pt>
    <dgm:pt modelId="{94F4D6DF-A2E3-442A-82C7-43C30DA8034E}" type="pres">
      <dgm:prSet presAssocID="{F19762EB-46A3-45F1-9B4E-EB86E6BE0BFF}" presName="rootText" presStyleLbl="node2" presStyleIdx="4" presStyleCnt="5" custScaleX="144087" custScaleY="117221" custLinFactNeighborX="-1509" custLinFactNeighborY="-3018">
        <dgm:presLayoutVars>
          <dgm:chPref val="3"/>
        </dgm:presLayoutVars>
      </dgm:prSet>
      <dgm:spPr/>
      <dgm:t>
        <a:bodyPr/>
        <a:lstStyle/>
        <a:p>
          <a:endParaRPr lang="tr-TR"/>
        </a:p>
      </dgm:t>
    </dgm:pt>
    <dgm:pt modelId="{64077618-4893-41EE-9C58-CD9B5DE1A4F7}" type="pres">
      <dgm:prSet presAssocID="{F19762EB-46A3-45F1-9B4E-EB86E6BE0BFF}" presName="rootConnector" presStyleLbl="node2" presStyleIdx="4" presStyleCnt="5"/>
      <dgm:spPr/>
      <dgm:t>
        <a:bodyPr/>
        <a:lstStyle/>
        <a:p>
          <a:endParaRPr lang="tr-TR"/>
        </a:p>
      </dgm:t>
    </dgm:pt>
    <dgm:pt modelId="{1714CF9C-3184-4456-82B4-FA7418DE0E5A}" type="pres">
      <dgm:prSet presAssocID="{F19762EB-46A3-45F1-9B4E-EB86E6BE0BFF}" presName="hierChild4" presStyleCnt="0"/>
      <dgm:spPr/>
    </dgm:pt>
    <dgm:pt modelId="{429D8DBA-FFE9-4861-8499-D760650E1B51}" type="pres">
      <dgm:prSet presAssocID="{DF9349BF-02D0-473E-8E48-0688FE16BB85}" presName="Name37" presStyleLbl="parChTrans1D3" presStyleIdx="13" presStyleCnt="18"/>
      <dgm:spPr/>
      <dgm:t>
        <a:bodyPr/>
        <a:lstStyle/>
        <a:p>
          <a:endParaRPr lang="tr-TR"/>
        </a:p>
      </dgm:t>
    </dgm:pt>
    <dgm:pt modelId="{CB971243-0362-418E-A26E-E66C299393C7}" type="pres">
      <dgm:prSet presAssocID="{8CB47370-1740-4FD4-BADC-589136DFA7B4}" presName="hierRoot2" presStyleCnt="0">
        <dgm:presLayoutVars>
          <dgm:hierBranch val="init"/>
        </dgm:presLayoutVars>
      </dgm:prSet>
      <dgm:spPr/>
    </dgm:pt>
    <dgm:pt modelId="{FA0B4D06-C32B-45F0-BFFF-AB20A53C53F1}" type="pres">
      <dgm:prSet presAssocID="{8CB47370-1740-4FD4-BADC-589136DFA7B4}" presName="rootComposite" presStyleCnt="0"/>
      <dgm:spPr/>
    </dgm:pt>
    <dgm:pt modelId="{EB444466-D817-4158-BDAB-EDB169700629}" type="pres">
      <dgm:prSet presAssocID="{8CB47370-1740-4FD4-BADC-589136DFA7B4}" presName="rootText" presStyleLbl="node3" presStyleIdx="13" presStyleCnt="18" custLinFactNeighborX="-774" custLinFactNeighborY="-27852">
        <dgm:presLayoutVars>
          <dgm:chPref val="3"/>
        </dgm:presLayoutVars>
      </dgm:prSet>
      <dgm:spPr/>
      <dgm:t>
        <a:bodyPr/>
        <a:lstStyle/>
        <a:p>
          <a:endParaRPr lang="tr-TR"/>
        </a:p>
      </dgm:t>
    </dgm:pt>
    <dgm:pt modelId="{D8C68398-D9F1-400A-A55D-90AD2EB3CFC9}" type="pres">
      <dgm:prSet presAssocID="{8CB47370-1740-4FD4-BADC-589136DFA7B4}" presName="rootConnector" presStyleLbl="node3" presStyleIdx="13" presStyleCnt="18"/>
      <dgm:spPr/>
      <dgm:t>
        <a:bodyPr/>
        <a:lstStyle/>
        <a:p>
          <a:endParaRPr lang="tr-TR"/>
        </a:p>
      </dgm:t>
    </dgm:pt>
    <dgm:pt modelId="{777DFBC9-9149-4BA9-AC7D-231178C84851}" type="pres">
      <dgm:prSet presAssocID="{8CB47370-1740-4FD4-BADC-589136DFA7B4}" presName="hierChild4" presStyleCnt="0"/>
      <dgm:spPr/>
    </dgm:pt>
    <dgm:pt modelId="{50A03300-FA82-4D6B-B922-C7998C4CC092}" type="pres">
      <dgm:prSet presAssocID="{8CB47370-1740-4FD4-BADC-589136DFA7B4}" presName="hierChild5" presStyleCnt="0"/>
      <dgm:spPr/>
    </dgm:pt>
    <dgm:pt modelId="{0C019D7B-7ED1-44F0-8563-A63F3498084F}" type="pres">
      <dgm:prSet presAssocID="{F8060517-7F73-4829-BFEC-85DD30F1D5BE}" presName="Name37" presStyleLbl="parChTrans1D3" presStyleIdx="14" presStyleCnt="18"/>
      <dgm:spPr/>
      <dgm:t>
        <a:bodyPr/>
        <a:lstStyle/>
        <a:p>
          <a:endParaRPr lang="tr-TR"/>
        </a:p>
      </dgm:t>
    </dgm:pt>
    <dgm:pt modelId="{9351354E-49BA-443C-BF72-14763C1BF5D4}" type="pres">
      <dgm:prSet presAssocID="{D7171032-5233-4D0E-A8CE-1FD207074304}" presName="hierRoot2" presStyleCnt="0">
        <dgm:presLayoutVars>
          <dgm:hierBranch val="init"/>
        </dgm:presLayoutVars>
      </dgm:prSet>
      <dgm:spPr/>
    </dgm:pt>
    <dgm:pt modelId="{D72D49EC-F406-4F2E-903F-508E3B20874C}" type="pres">
      <dgm:prSet presAssocID="{D7171032-5233-4D0E-A8CE-1FD207074304}" presName="rootComposite" presStyleCnt="0"/>
      <dgm:spPr/>
    </dgm:pt>
    <dgm:pt modelId="{B114B00E-F3A8-49D9-AC22-A91F3D6725A7}" type="pres">
      <dgm:prSet presAssocID="{D7171032-5233-4D0E-A8CE-1FD207074304}" presName="rootText" presStyleLbl="node3" presStyleIdx="14" presStyleCnt="18" custLinFactNeighborX="-1547" custLinFactNeighborY="-52610">
        <dgm:presLayoutVars>
          <dgm:chPref val="3"/>
        </dgm:presLayoutVars>
      </dgm:prSet>
      <dgm:spPr/>
      <dgm:t>
        <a:bodyPr/>
        <a:lstStyle/>
        <a:p>
          <a:endParaRPr lang="tr-TR"/>
        </a:p>
      </dgm:t>
    </dgm:pt>
    <dgm:pt modelId="{1CD9EBDE-A8A2-4830-BF7A-D42976BBD368}" type="pres">
      <dgm:prSet presAssocID="{D7171032-5233-4D0E-A8CE-1FD207074304}" presName="rootConnector" presStyleLbl="node3" presStyleIdx="14" presStyleCnt="18"/>
      <dgm:spPr/>
      <dgm:t>
        <a:bodyPr/>
        <a:lstStyle/>
        <a:p>
          <a:endParaRPr lang="tr-TR"/>
        </a:p>
      </dgm:t>
    </dgm:pt>
    <dgm:pt modelId="{BBC0604D-BF4A-4BBF-A6AC-214CBE751037}" type="pres">
      <dgm:prSet presAssocID="{D7171032-5233-4D0E-A8CE-1FD207074304}" presName="hierChild4" presStyleCnt="0"/>
      <dgm:spPr/>
    </dgm:pt>
    <dgm:pt modelId="{276396EE-BD23-45C7-A144-97DB49F28EB6}" type="pres">
      <dgm:prSet presAssocID="{D7171032-5233-4D0E-A8CE-1FD207074304}" presName="hierChild5" presStyleCnt="0"/>
      <dgm:spPr/>
    </dgm:pt>
    <dgm:pt modelId="{CBC0F9AF-8696-43EE-A551-0505D59BD503}" type="pres">
      <dgm:prSet presAssocID="{7BAB6A28-4F5F-4885-93DE-C7B0BDC1D83D}" presName="Name37" presStyleLbl="parChTrans1D3" presStyleIdx="15" presStyleCnt="18"/>
      <dgm:spPr/>
      <dgm:t>
        <a:bodyPr/>
        <a:lstStyle/>
        <a:p>
          <a:endParaRPr lang="tr-TR"/>
        </a:p>
      </dgm:t>
    </dgm:pt>
    <dgm:pt modelId="{8C886651-EC88-4BFF-9422-2B7A7A6F1616}" type="pres">
      <dgm:prSet presAssocID="{6A755BDC-17BF-4640-A541-9BB4E881989B}" presName="hierRoot2" presStyleCnt="0">
        <dgm:presLayoutVars>
          <dgm:hierBranch val="init"/>
        </dgm:presLayoutVars>
      </dgm:prSet>
      <dgm:spPr/>
    </dgm:pt>
    <dgm:pt modelId="{04DA6A86-8174-4B95-A283-8322D772578F}" type="pres">
      <dgm:prSet presAssocID="{6A755BDC-17BF-4640-A541-9BB4E881989B}" presName="rootComposite" presStyleCnt="0"/>
      <dgm:spPr/>
    </dgm:pt>
    <dgm:pt modelId="{C25499AC-8760-43E4-83F8-60190820EF52}" type="pres">
      <dgm:prSet presAssocID="{6A755BDC-17BF-4640-A541-9BB4E881989B}" presName="rootText" presStyleLbl="node3" presStyleIdx="15" presStyleCnt="18" custLinFactNeighborX="-774" custLinFactNeighborY="-75820">
        <dgm:presLayoutVars>
          <dgm:chPref val="3"/>
        </dgm:presLayoutVars>
      </dgm:prSet>
      <dgm:spPr/>
      <dgm:t>
        <a:bodyPr/>
        <a:lstStyle/>
        <a:p>
          <a:endParaRPr lang="tr-TR"/>
        </a:p>
      </dgm:t>
    </dgm:pt>
    <dgm:pt modelId="{66C0FCE9-F6FD-410B-AE05-7EBED9DE2BC5}" type="pres">
      <dgm:prSet presAssocID="{6A755BDC-17BF-4640-A541-9BB4E881989B}" presName="rootConnector" presStyleLbl="node3" presStyleIdx="15" presStyleCnt="18"/>
      <dgm:spPr/>
      <dgm:t>
        <a:bodyPr/>
        <a:lstStyle/>
        <a:p>
          <a:endParaRPr lang="tr-TR"/>
        </a:p>
      </dgm:t>
    </dgm:pt>
    <dgm:pt modelId="{552DBD72-76CC-4503-B3E3-DE3D1AB3AB62}" type="pres">
      <dgm:prSet presAssocID="{6A755BDC-17BF-4640-A541-9BB4E881989B}" presName="hierChild4" presStyleCnt="0"/>
      <dgm:spPr/>
    </dgm:pt>
    <dgm:pt modelId="{90B9A677-0C5F-4D19-B295-E55CE5A5DEAB}" type="pres">
      <dgm:prSet presAssocID="{6A755BDC-17BF-4640-A541-9BB4E881989B}" presName="hierChild5" presStyleCnt="0"/>
      <dgm:spPr/>
    </dgm:pt>
    <dgm:pt modelId="{A28F0592-8527-47C0-8849-E44C7EBDBA83}" type="pres">
      <dgm:prSet presAssocID="{44A83CC7-EE94-4393-82C5-A734FB6C571C}" presName="Name37" presStyleLbl="parChTrans1D3" presStyleIdx="16" presStyleCnt="18"/>
      <dgm:spPr/>
      <dgm:t>
        <a:bodyPr/>
        <a:lstStyle/>
        <a:p>
          <a:endParaRPr lang="tr-TR"/>
        </a:p>
      </dgm:t>
    </dgm:pt>
    <dgm:pt modelId="{A444DB03-4321-4E20-BB79-DC8A33EE61DF}" type="pres">
      <dgm:prSet presAssocID="{61C7296E-CD59-4530-A926-D99F903BFBF6}" presName="hierRoot2" presStyleCnt="0">
        <dgm:presLayoutVars>
          <dgm:hierBranch val="init"/>
        </dgm:presLayoutVars>
      </dgm:prSet>
      <dgm:spPr/>
    </dgm:pt>
    <dgm:pt modelId="{CBC0971E-17C8-4C09-9D1B-B07E5F9C2C82}" type="pres">
      <dgm:prSet presAssocID="{61C7296E-CD59-4530-A926-D99F903BFBF6}" presName="rootComposite" presStyleCnt="0"/>
      <dgm:spPr/>
    </dgm:pt>
    <dgm:pt modelId="{46AD6244-EA3C-466E-8718-7947F15737E3}" type="pres">
      <dgm:prSet presAssocID="{61C7296E-CD59-4530-A926-D99F903BFBF6}" presName="rootText" presStyleLbl="node3" presStyleIdx="16" presStyleCnt="18" custLinFactNeighborX="-774" custLinFactNeighborY="-95935">
        <dgm:presLayoutVars>
          <dgm:chPref val="3"/>
        </dgm:presLayoutVars>
      </dgm:prSet>
      <dgm:spPr/>
      <dgm:t>
        <a:bodyPr/>
        <a:lstStyle/>
        <a:p>
          <a:endParaRPr lang="tr-TR"/>
        </a:p>
      </dgm:t>
    </dgm:pt>
    <dgm:pt modelId="{29D40C90-D726-403F-A563-86BD47E4BE36}" type="pres">
      <dgm:prSet presAssocID="{61C7296E-CD59-4530-A926-D99F903BFBF6}" presName="rootConnector" presStyleLbl="node3" presStyleIdx="16" presStyleCnt="18"/>
      <dgm:spPr/>
      <dgm:t>
        <a:bodyPr/>
        <a:lstStyle/>
        <a:p>
          <a:endParaRPr lang="tr-TR"/>
        </a:p>
      </dgm:t>
    </dgm:pt>
    <dgm:pt modelId="{2FCD0242-E854-4490-8394-CC837634BCD7}" type="pres">
      <dgm:prSet presAssocID="{61C7296E-CD59-4530-A926-D99F903BFBF6}" presName="hierChild4" presStyleCnt="0"/>
      <dgm:spPr/>
    </dgm:pt>
    <dgm:pt modelId="{A853FA0E-AD42-4D4A-A4AF-776D6EABAB62}" type="pres">
      <dgm:prSet presAssocID="{61C7296E-CD59-4530-A926-D99F903BFBF6}" presName="hierChild5" presStyleCnt="0"/>
      <dgm:spPr/>
    </dgm:pt>
    <dgm:pt modelId="{E64C7F62-6525-4B28-BD05-96FF486D5800}" type="pres">
      <dgm:prSet presAssocID="{0620C9EC-C0F8-4996-A0ED-602BB9BBC811}" presName="Name37" presStyleLbl="parChTrans1D3" presStyleIdx="17" presStyleCnt="18"/>
      <dgm:spPr/>
      <dgm:t>
        <a:bodyPr/>
        <a:lstStyle/>
        <a:p>
          <a:endParaRPr lang="tr-TR"/>
        </a:p>
      </dgm:t>
    </dgm:pt>
    <dgm:pt modelId="{74A7820C-8D64-45A6-B294-C603539EFCEC}" type="pres">
      <dgm:prSet presAssocID="{57BB2228-5150-4B98-B0D3-0C13094B92A5}" presName="hierRoot2" presStyleCnt="0">
        <dgm:presLayoutVars>
          <dgm:hierBranch val="init"/>
        </dgm:presLayoutVars>
      </dgm:prSet>
      <dgm:spPr/>
    </dgm:pt>
    <dgm:pt modelId="{989BCB7D-8C77-4FA2-ABFB-89EDA6D49AC9}" type="pres">
      <dgm:prSet presAssocID="{57BB2228-5150-4B98-B0D3-0C13094B92A5}" presName="rootComposite" presStyleCnt="0"/>
      <dgm:spPr/>
    </dgm:pt>
    <dgm:pt modelId="{2C6E7F98-84AE-4DF6-9AE3-4C291E5EA170}" type="pres">
      <dgm:prSet presAssocID="{57BB2228-5150-4B98-B0D3-0C13094B92A5}" presName="rootText" presStyleLbl="node3" presStyleIdx="17" presStyleCnt="18" custLinFactY="-16355" custLinFactNeighborX="300" custLinFactNeighborY="-100000">
        <dgm:presLayoutVars>
          <dgm:chPref val="3"/>
        </dgm:presLayoutVars>
      </dgm:prSet>
      <dgm:spPr/>
      <dgm:t>
        <a:bodyPr/>
        <a:lstStyle/>
        <a:p>
          <a:endParaRPr lang="tr-TR"/>
        </a:p>
      </dgm:t>
    </dgm:pt>
    <dgm:pt modelId="{230E1F9E-D04F-48FE-AA37-CE2872A460FC}" type="pres">
      <dgm:prSet presAssocID="{57BB2228-5150-4B98-B0D3-0C13094B92A5}" presName="rootConnector" presStyleLbl="node3" presStyleIdx="17" presStyleCnt="18"/>
      <dgm:spPr/>
      <dgm:t>
        <a:bodyPr/>
        <a:lstStyle/>
        <a:p>
          <a:endParaRPr lang="tr-TR"/>
        </a:p>
      </dgm:t>
    </dgm:pt>
    <dgm:pt modelId="{4F642821-18DE-4345-9818-59E25263E723}" type="pres">
      <dgm:prSet presAssocID="{57BB2228-5150-4B98-B0D3-0C13094B92A5}" presName="hierChild4" presStyleCnt="0"/>
      <dgm:spPr/>
    </dgm:pt>
    <dgm:pt modelId="{C1D59231-A21F-4CFC-9D8F-3513F4D02ED1}" type="pres">
      <dgm:prSet presAssocID="{57BB2228-5150-4B98-B0D3-0C13094B92A5}" presName="hierChild5" presStyleCnt="0"/>
      <dgm:spPr/>
    </dgm:pt>
    <dgm:pt modelId="{B926D805-2560-44D5-A79C-05B7ADA00B83}" type="pres">
      <dgm:prSet presAssocID="{F19762EB-46A3-45F1-9B4E-EB86E6BE0BFF}" presName="hierChild5" presStyleCnt="0"/>
      <dgm:spPr/>
    </dgm:pt>
    <dgm:pt modelId="{0A975E57-79AD-4E77-823A-7FB423D9C71A}" type="pres">
      <dgm:prSet presAssocID="{CD91C9A6-3C62-46A8-81D5-A2E3D51A7E91}" presName="hierChild3" presStyleCnt="0"/>
      <dgm:spPr/>
    </dgm:pt>
  </dgm:ptLst>
  <dgm:cxnLst>
    <dgm:cxn modelId="{6D5D6596-88C8-43AC-B3A1-8F1DD09D1812}" type="presOf" srcId="{9E15BECC-9526-4FB2-BB35-DDA4F599B25D}" destId="{3593B014-93FB-4B8E-ABDC-6DE357F875A8}" srcOrd="0" destOrd="0" presId="urn:microsoft.com/office/officeart/2005/8/layout/orgChart1"/>
    <dgm:cxn modelId="{A3F34C1A-23EB-4C8C-A2CD-01B3B4B08E96}" type="presOf" srcId="{8CB47370-1740-4FD4-BADC-589136DFA7B4}" destId="{D8C68398-D9F1-400A-A55D-90AD2EB3CFC9}" srcOrd="1" destOrd="0" presId="urn:microsoft.com/office/officeart/2005/8/layout/orgChart1"/>
    <dgm:cxn modelId="{751ECF33-9DFA-412A-9495-F66546A0B9BE}" srcId="{49172BCF-F113-46AF-969D-93A8D2205AB5}" destId="{CD91C9A6-3C62-46A8-81D5-A2E3D51A7E91}" srcOrd="0" destOrd="0" parTransId="{BC911DDC-FBE9-4010-9016-64A3C35C2BE7}" sibTransId="{1E9A10CB-4702-4D47-867F-0A41FC2133C5}"/>
    <dgm:cxn modelId="{578B0609-7381-4A69-B758-88D303B23729}" type="presOf" srcId="{57BB2228-5150-4B98-B0D3-0C13094B92A5}" destId="{2C6E7F98-84AE-4DF6-9AE3-4C291E5EA170}" srcOrd="0" destOrd="0" presId="urn:microsoft.com/office/officeart/2005/8/layout/orgChart1"/>
    <dgm:cxn modelId="{61DA3BAF-B780-4A18-AFF3-F62962CB218C}" type="presOf" srcId="{EC56C9A6-6313-4D8D-BC8C-B1D8575881A5}" destId="{DA012EBB-6D9D-4E54-8FAE-E73BE72DA13D}" srcOrd="0" destOrd="0" presId="urn:microsoft.com/office/officeart/2005/8/layout/orgChart1"/>
    <dgm:cxn modelId="{FD03181D-67B7-499A-B055-F099F4E03ACF}" srcId="{A02FA1E6-29A8-4318-A820-5C1062F3D6B0}" destId="{9E15BECC-9526-4FB2-BB35-DDA4F599B25D}" srcOrd="0" destOrd="0" parTransId="{3EE9A236-7133-49BC-AE8B-B2F6E01D6126}" sibTransId="{B0FB5B29-603D-4136-8BE9-8F065EAF80D3}"/>
    <dgm:cxn modelId="{0A6D374C-5CB9-415B-98A7-72AB4C1DD91C}" type="presOf" srcId="{44A83CC7-EE94-4393-82C5-A734FB6C571C}" destId="{A28F0592-8527-47C0-8849-E44C7EBDBA83}" srcOrd="0" destOrd="0" presId="urn:microsoft.com/office/officeart/2005/8/layout/orgChart1"/>
    <dgm:cxn modelId="{813EFCB9-5DBD-45AF-B19D-2F91C561FD4D}" type="presOf" srcId="{B66A5D9E-98F6-44E5-B9AE-E3EB1BEDAD44}" destId="{437DDA5F-54D0-40C0-AC49-9BE662E1A8FE}" srcOrd="0" destOrd="0" presId="urn:microsoft.com/office/officeart/2005/8/layout/orgChart1"/>
    <dgm:cxn modelId="{3EC7296F-38A8-4CA4-B285-57AA7150AB60}" srcId="{060597E5-0F8B-478A-91C2-06DBAE4C2B3D}" destId="{54D02512-72B6-4FE6-AF48-80691B55C5F6}" srcOrd="1" destOrd="0" parTransId="{E1435D38-859D-451A-86A9-2AE3D2892EB4}" sibTransId="{41A290ED-15AA-4AF9-9F8F-4E845A39D1BA}"/>
    <dgm:cxn modelId="{AD3CA10C-5AF7-4CAA-9660-EC959A83391F}" srcId="{060597E5-0F8B-478A-91C2-06DBAE4C2B3D}" destId="{29C399E4-3C55-49E2-9881-15CD48F5B282}" srcOrd="2" destOrd="0" parTransId="{89BFD13D-49D3-4852-8CE9-5A6005827F0E}" sibTransId="{DB062274-85AA-41B2-9CFC-B272DE6B81BE}"/>
    <dgm:cxn modelId="{815693EA-4295-4E39-88CE-A753374B3E59}" type="presOf" srcId="{4CFF0F40-87EC-4ACE-95CA-5974E4018015}" destId="{1AFA080A-1DAB-4C13-BEFD-4BC24F32E694}" srcOrd="1" destOrd="0" presId="urn:microsoft.com/office/officeart/2005/8/layout/orgChart1"/>
    <dgm:cxn modelId="{99E9364B-D5C9-4096-9D6E-7A78ABDD00C1}" type="presOf" srcId="{D02F4C5E-5A05-48C1-915C-32F8CF1567FC}" destId="{4A5B7158-3EBD-4D87-A342-9F30367DE34F}" srcOrd="1" destOrd="0" presId="urn:microsoft.com/office/officeart/2005/8/layout/orgChart1"/>
    <dgm:cxn modelId="{8CA177E1-62F3-418F-8EFB-B0064025B402}" type="presOf" srcId="{61C7296E-CD59-4530-A926-D99F903BFBF6}" destId="{46AD6244-EA3C-466E-8718-7947F15737E3}" srcOrd="0" destOrd="0" presId="urn:microsoft.com/office/officeart/2005/8/layout/orgChart1"/>
    <dgm:cxn modelId="{CC4CD1E0-B489-46BE-8FEF-5E01313F91C4}" type="presOf" srcId="{29C399E4-3C55-49E2-9881-15CD48F5B282}" destId="{92483534-2BEF-4C9E-B2A2-95BB4DC554B4}" srcOrd="0" destOrd="0" presId="urn:microsoft.com/office/officeart/2005/8/layout/orgChart1"/>
    <dgm:cxn modelId="{9E573C7C-EDC6-42A3-845F-AEA281622933}" type="presOf" srcId="{6A755BDC-17BF-4640-A541-9BB4E881989B}" destId="{66C0FCE9-F6FD-410B-AE05-7EBED9DE2BC5}" srcOrd="1" destOrd="0" presId="urn:microsoft.com/office/officeart/2005/8/layout/orgChart1"/>
    <dgm:cxn modelId="{700139AA-C846-4D2D-A0C5-B6CAF3622EFE}" type="presOf" srcId="{343C13D5-493A-4D80-B85C-DBDA2D5C62DD}" destId="{F9C64A9B-C1B7-4EC1-9816-30B20509E4C2}" srcOrd="1" destOrd="0" presId="urn:microsoft.com/office/officeart/2005/8/layout/orgChart1"/>
    <dgm:cxn modelId="{0736A133-4146-42A6-ADBE-D3F65102EA10}" type="presOf" srcId="{B8C175B2-5833-48E8-9503-74478FCFFF72}" destId="{3735D438-700A-45E2-AB3A-3B4EA0318410}" srcOrd="0" destOrd="0" presId="urn:microsoft.com/office/officeart/2005/8/layout/orgChart1"/>
    <dgm:cxn modelId="{0AC0836A-B820-4DC3-BE62-6A51ADEBF74B}" srcId="{CD91C9A6-3C62-46A8-81D5-A2E3D51A7E91}" destId="{4CFF0F40-87EC-4ACE-95CA-5974E4018015}" srcOrd="2" destOrd="0" parTransId="{B7A3C0AB-BB81-476A-B097-E1FF31E0CC5A}" sibTransId="{707925D9-0EC0-4F77-9020-49312713AAE5}"/>
    <dgm:cxn modelId="{B88198F6-4C74-4A6F-B5BA-19A8F9F491DD}" srcId="{CD91C9A6-3C62-46A8-81D5-A2E3D51A7E91}" destId="{060597E5-0F8B-478A-91C2-06DBAE4C2B3D}" srcOrd="0" destOrd="0" parTransId="{F1395007-703E-455E-A81A-43E43F356D09}" sibTransId="{608BC1D5-021E-49B2-A51A-010D8C6D054D}"/>
    <dgm:cxn modelId="{C271A0C2-AA76-4D3D-B12E-541CA192FE9B}" type="presOf" srcId="{F8060517-7F73-4829-BFEC-85DD30F1D5BE}" destId="{0C019D7B-7ED1-44F0-8563-A63F3498084F}" srcOrd="0" destOrd="0" presId="urn:microsoft.com/office/officeart/2005/8/layout/orgChart1"/>
    <dgm:cxn modelId="{782CA04C-39A6-4008-8773-350B2CE5C544}" type="presOf" srcId="{EC56C9A6-6313-4D8D-BC8C-B1D8575881A5}" destId="{DD9B070B-EB4D-4E09-BE75-19B50A018B93}" srcOrd="1" destOrd="0" presId="urn:microsoft.com/office/officeart/2005/8/layout/orgChart1"/>
    <dgm:cxn modelId="{77AA294C-D815-4BBE-81A9-3B49B2E899E6}" srcId="{F19762EB-46A3-45F1-9B4E-EB86E6BE0BFF}" destId="{57BB2228-5150-4B98-B0D3-0C13094B92A5}" srcOrd="4" destOrd="0" parTransId="{0620C9EC-C0F8-4996-A0ED-602BB9BBC811}" sibTransId="{411CD4CC-1039-408F-B2B6-0959F3E18B9A}"/>
    <dgm:cxn modelId="{043ACE86-E0E8-48A9-98EC-80F7685E0DB2}" type="presOf" srcId="{F52C80F4-FDF0-476A-87C7-C70E9FF42D90}" destId="{072B78E9-5A33-4253-A40F-18C1CD496D28}" srcOrd="0" destOrd="0" presId="urn:microsoft.com/office/officeart/2005/8/layout/orgChart1"/>
    <dgm:cxn modelId="{0A101DB9-356C-4628-8221-B35487CFA222}" type="presOf" srcId="{060597E5-0F8B-478A-91C2-06DBAE4C2B3D}" destId="{4A383104-BBE9-4B6A-8F51-F0E8945821EA}" srcOrd="1" destOrd="0" presId="urn:microsoft.com/office/officeart/2005/8/layout/orgChart1"/>
    <dgm:cxn modelId="{7AF157CB-1501-4CC0-A692-63526125235B}" type="presOf" srcId="{CD91C9A6-3C62-46A8-81D5-A2E3D51A7E91}" destId="{4FE6679F-5C69-479B-A59F-DDBCB5614DC4}" srcOrd="1" destOrd="0" presId="urn:microsoft.com/office/officeart/2005/8/layout/orgChart1"/>
    <dgm:cxn modelId="{E08E71C8-005B-4ADD-9533-E847BBD1B269}" type="presOf" srcId="{FCC3244F-E8E7-4F8D-ABFD-7FEBBA1EA2C3}" destId="{9F13BAF0-4BC2-44CE-B592-E8E96F82AD60}" srcOrd="1" destOrd="0" presId="urn:microsoft.com/office/officeart/2005/8/layout/orgChart1"/>
    <dgm:cxn modelId="{7163E7CC-DAA5-4E4F-A0E6-F2A217E935E6}" type="presOf" srcId="{89BFD13D-49D3-4852-8CE9-5A6005827F0E}" destId="{B3119534-2D20-4372-A642-2A98B29887F1}" srcOrd="0" destOrd="0" presId="urn:microsoft.com/office/officeart/2005/8/layout/orgChart1"/>
    <dgm:cxn modelId="{DFBF0FB9-6574-4848-9092-05F417A82914}" type="presOf" srcId="{5E1F25D0-2342-4F8A-AFEC-44E99DE68C4A}" destId="{C6B7BB19-E00B-4B4C-96A8-71BF1AD2580E}" srcOrd="0" destOrd="0" presId="urn:microsoft.com/office/officeart/2005/8/layout/orgChart1"/>
    <dgm:cxn modelId="{7A7EA7C4-4394-4FFE-ABFF-0061CBF6BD5A}" type="presOf" srcId="{DB914273-C7FA-4A1F-829C-3EA5517B1819}" destId="{083AB66C-BF03-43FC-9B86-844AA1064EF5}" srcOrd="0" destOrd="0" presId="urn:microsoft.com/office/officeart/2005/8/layout/orgChart1"/>
    <dgm:cxn modelId="{9AF3729C-2B67-4D5B-8AC5-60CDC1D4EB8B}" srcId="{060597E5-0F8B-478A-91C2-06DBAE4C2B3D}" destId="{4AE7BD5A-01F6-4E54-9D49-699A6880B969}" srcOrd="3" destOrd="0" parTransId="{F52C80F4-FDF0-476A-87C7-C70E9FF42D90}" sibTransId="{ECE32719-48CF-4204-98B1-3CDFA6FBA7FD}"/>
    <dgm:cxn modelId="{E2E01AF2-F6F4-4DA8-8002-8AFCBB5C3809}" type="presOf" srcId="{FE163AB8-7DFF-4473-8964-332711D8B165}" destId="{A3BE28B8-9DDD-4670-9E92-9449549F1912}" srcOrd="0" destOrd="0" presId="urn:microsoft.com/office/officeart/2005/8/layout/orgChart1"/>
    <dgm:cxn modelId="{6F81AB6D-566D-456D-942F-96BC1EE446D6}" type="presOf" srcId="{E1435D38-859D-451A-86A9-2AE3D2892EB4}" destId="{CE673D03-F55C-4917-8917-C540BFF8DF21}" srcOrd="0" destOrd="0" presId="urn:microsoft.com/office/officeart/2005/8/layout/orgChart1"/>
    <dgm:cxn modelId="{69440B6F-7CFE-4405-9DD4-5D2403F8F4B8}" srcId="{CD91C9A6-3C62-46A8-81D5-A2E3D51A7E91}" destId="{9F21224E-C548-4802-AAEF-92954B43A338}" srcOrd="1" destOrd="0" parTransId="{25C3FBC2-85F1-458B-92F4-25A0F7D4E78B}" sibTransId="{E83A3DA3-5BCF-417F-AC11-A5872C7BA1D5}"/>
    <dgm:cxn modelId="{C20F093B-C38F-4673-9F37-0DDAF5F95C7B}" srcId="{CD91C9A6-3C62-46A8-81D5-A2E3D51A7E91}" destId="{F19762EB-46A3-45F1-9B4E-EB86E6BE0BFF}" srcOrd="4" destOrd="0" parTransId="{63F6252A-B288-405A-8080-273D2FEC70B0}" sibTransId="{6A846F5F-7DF1-465B-8801-FDC69EA2E1CC}"/>
    <dgm:cxn modelId="{6D3F9E29-6285-4222-AD05-FB0B93F0BF08}" type="presOf" srcId="{63F6252A-B288-405A-8080-273D2FEC70B0}" destId="{DAC1991C-D784-4F35-824C-6EBFD51D61BE}" srcOrd="0" destOrd="0" presId="urn:microsoft.com/office/officeart/2005/8/layout/orgChart1"/>
    <dgm:cxn modelId="{F2F90F67-4232-471D-B306-2AE91F540B62}" type="presOf" srcId="{A02FA1E6-29A8-4318-A820-5C1062F3D6B0}" destId="{062326B5-B7A4-4A2D-86FE-442F369D6E94}" srcOrd="0" destOrd="0" presId="urn:microsoft.com/office/officeart/2005/8/layout/orgChart1"/>
    <dgm:cxn modelId="{1BAE6CED-352E-4A14-A45E-127430FBDBF7}" type="presOf" srcId="{B66A5D9E-98F6-44E5-B9AE-E3EB1BEDAD44}" destId="{6AF266A2-E6F0-43B6-815B-EE9916669BB9}" srcOrd="1" destOrd="0" presId="urn:microsoft.com/office/officeart/2005/8/layout/orgChart1"/>
    <dgm:cxn modelId="{9E20915B-3879-4F55-A40C-15F9FEAF66BF}" type="presOf" srcId="{D7171032-5233-4D0E-A8CE-1FD207074304}" destId="{B114B00E-F3A8-49D9-AC22-A91F3D6725A7}" srcOrd="0" destOrd="0" presId="urn:microsoft.com/office/officeart/2005/8/layout/orgChart1"/>
    <dgm:cxn modelId="{84647852-3BEA-4A37-B430-605ECD18712B}" type="presOf" srcId="{64C1B10D-880D-46DE-AB7A-45E27DF4D6B8}" destId="{FD01B72B-98D0-455D-B59E-0E399D495B2A}" srcOrd="0" destOrd="0" presId="urn:microsoft.com/office/officeart/2005/8/layout/orgChart1"/>
    <dgm:cxn modelId="{545587E6-2847-44FD-A56F-0F09EA882EAA}" type="presOf" srcId="{CD91C9A6-3C62-46A8-81D5-A2E3D51A7E91}" destId="{EF8DA129-7CEA-43D9-BB86-1ABE37A29796}" srcOrd="0" destOrd="0" presId="urn:microsoft.com/office/officeart/2005/8/layout/orgChart1"/>
    <dgm:cxn modelId="{A32D40C5-55E3-4AF4-905B-7507B7351874}" srcId="{4CFF0F40-87EC-4ACE-95CA-5974E4018015}" destId="{E8B61D51-BF56-49BA-86EE-89AD831F9FBC}" srcOrd="2" destOrd="0" parTransId="{DB914273-C7FA-4A1F-829C-3EA5517B1819}" sibTransId="{EE67436E-88DE-4C02-966F-2896268FFCDE}"/>
    <dgm:cxn modelId="{99EA94B2-A5C6-4E20-8B77-E6F607432E17}" srcId="{CD91C9A6-3C62-46A8-81D5-A2E3D51A7E91}" destId="{A02FA1E6-29A8-4318-A820-5C1062F3D6B0}" srcOrd="3" destOrd="0" parTransId="{FE163AB8-7DFF-4473-8964-332711D8B165}" sibTransId="{4E8176EC-E0CD-4C22-9C6D-7DCD19D37054}"/>
    <dgm:cxn modelId="{32D51CE0-D067-40B3-A1D2-15D26F1FD031}" type="presOf" srcId="{F1395007-703E-455E-A81A-43E43F356D09}" destId="{E10656B0-2E99-43D1-866E-0BCE7AF9A9D5}" srcOrd="0" destOrd="0" presId="urn:microsoft.com/office/officeart/2005/8/layout/orgChart1"/>
    <dgm:cxn modelId="{C81615E7-453B-4622-8DF7-7406054AB73F}" srcId="{A02FA1E6-29A8-4318-A820-5C1062F3D6B0}" destId="{85C74855-5BC5-477C-8214-12EC84EA43A6}" srcOrd="1" destOrd="0" parTransId="{B8C175B2-5833-48E8-9503-74478FCFFF72}" sibTransId="{DAEAF151-6857-4EBA-924B-BCEC94163D0D}"/>
    <dgm:cxn modelId="{CA31B9AB-BA38-4058-AAA3-85FF902FAD63}" type="presOf" srcId="{5F4EC5C4-3E04-462A-9376-EA1E85D88DD1}" destId="{9552779D-5805-4D6F-B459-40ACD51FCB24}" srcOrd="0" destOrd="0" presId="urn:microsoft.com/office/officeart/2005/8/layout/orgChart1"/>
    <dgm:cxn modelId="{79786F52-E9B0-408E-A017-DCF524821311}" type="presOf" srcId="{060597E5-0F8B-478A-91C2-06DBAE4C2B3D}" destId="{092CD718-91E1-4507-9B94-F2AFD4D557FA}" srcOrd="0" destOrd="0" presId="urn:microsoft.com/office/officeart/2005/8/layout/orgChart1"/>
    <dgm:cxn modelId="{540FAD7F-9C6C-4816-B76B-54777368E226}" type="presOf" srcId="{4AE7BD5A-01F6-4E54-9D49-699A6880B969}" destId="{8E48B79B-2D50-446C-AFA0-7E21D2D76FDE}" srcOrd="1" destOrd="0" presId="urn:microsoft.com/office/officeart/2005/8/layout/orgChart1"/>
    <dgm:cxn modelId="{35F1651D-979E-4C69-8758-F759FF58424A}" type="presOf" srcId="{64C1B10D-880D-46DE-AB7A-45E27DF4D6B8}" destId="{11E50290-0971-45B8-AA95-3B666657EF23}" srcOrd="1" destOrd="0" presId="urn:microsoft.com/office/officeart/2005/8/layout/orgChart1"/>
    <dgm:cxn modelId="{D0B08613-39F1-4A20-A48D-37CC95D9CD7C}" type="presOf" srcId="{9E15BECC-9526-4FB2-BB35-DDA4F599B25D}" destId="{B7F0C411-6836-4E73-A394-78F1381B62EA}" srcOrd="1" destOrd="0" presId="urn:microsoft.com/office/officeart/2005/8/layout/orgChart1"/>
    <dgm:cxn modelId="{863DE05B-01F9-4B9A-91DA-7A199BB3C781}" type="presOf" srcId="{555B44EA-3941-4DC4-8785-50D643F05E57}" destId="{C2FF780F-7BC2-48D3-A743-00A9A54EC719}" srcOrd="0" destOrd="0" presId="urn:microsoft.com/office/officeart/2005/8/layout/orgChart1"/>
    <dgm:cxn modelId="{7ADFE3A1-5F5C-4616-B611-D25EA828FB3C}" type="presOf" srcId="{57BB2228-5150-4B98-B0D3-0C13094B92A5}" destId="{230E1F9E-D04F-48FE-AA37-CE2872A460FC}" srcOrd="1" destOrd="0" presId="urn:microsoft.com/office/officeart/2005/8/layout/orgChart1"/>
    <dgm:cxn modelId="{89D69372-A5F0-4A40-A7F4-B55BBC024704}" type="presOf" srcId="{29C399E4-3C55-49E2-9881-15CD48F5B282}" destId="{089A1E2A-9744-4EBA-B150-6C8B2E13F3A0}" srcOrd="1" destOrd="0" presId="urn:microsoft.com/office/officeart/2005/8/layout/orgChart1"/>
    <dgm:cxn modelId="{7DD1BA2B-5B70-4143-A388-3D9FB054A911}" type="presOf" srcId="{85C74855-5BC5-477C-8214-12EC84EA43A6}" destId="{818DE9AF-2637-4413-9870-FFEE320DF9F6}" srcOrd="0" destOrd="0" presId="urn:microsoft.com/office/officeart/2005/8/layout/orgChart1"/>
    <dgm:cxn modelId="{2C470CDC-ABBD-4AB6-A86C-A6B891EDB956}" type="presOf" srcId="{0620C9EC-C0F8-4996-A0ED-602BB9BBC811}" destId="{E64C7F62-6525-4B28-BD05-96FF486D5800}" srcOrd="0" destOrd="0" presId="urn:microsoft.com/office/officeart/2005/8/layout/orgChart1"/>
    <dgm:cxn modelId="{86BA136A-996A-4A8C-AFDC-B2103A9E1598}" srcId="{4CFF0F40-87EC-4ACE-95CA-5974E4018015}" destId="{B66A5D9E-98F6-44E5-B9AE-E3EB1BEDAD44}" srcOrd="1" destOrd="0" parTransId="{CE0B8D42-A794-48C2-9B91-CBC7F3C14C94}" sibTransId="{D92FEDB4-8C3F-4305-ABC2-0D4A767E6FBA}"/>
    <dgm:cxn modelId="{4380A73D-7A7D-43B7-8446-E37D63CEC40B}" type="presOf" srcId="{49172BCF-F113-46AF-969D-93A8D2205AB5}" destId="{5D10B2F6-8AAA-4F13-ADF3-3BCAFFA10247}" srcOrd="0" destOrd="0" presId="urn:microsoft.com/office/officeart/2005/8/layout/orgChart1"/>
    <dgm:cxn modelId="{083F481A-078F-4051-91CE-58CE4A0FF537}" type="presOf" srcId="{A1020A4C-857A-4232-841A-490ACF148B6E}" destId="{7811AC51-420E-4064-8936-25B8F9E686CC}" srcOrd="0" destOrd="0" presId="urn:microsoft.com/office/officeart/2005/8/layout/orgChart1"/>
    <dgm:cxn modelId="{03B7C9FB-6E56-4BDC-8116-8A400776FB58}" srcId="{A02FA1E6-29A8-4318-A820-5C1062F3D6B0}" destId="{7F056AEF-8372-45BA-952C-7E17E5E43C6C}" srcOrd="2" destOrd="0" parTransId="{D101B4C4-D40D-4EE7-9711-64C03FAD12F9}" sibTransId="{2F3E747F-2B4A-42A2-BB89-2E3DB7A31674}"/>
    <dgm:cxn modelId="{6031742B-63F0-4E43-9561-46032DA4543E}" type="presOf" srcId="{FCC3244F-E8E7-4F8D-ABFD-7FEBBA1EA2C3}" destId="{03C7682D-8C93-4F39-9FEB-53092450B20C}" srcOrd="0" destOrd="0" presId="urn:microsoft.com/office/officeart/2005/8/layout/orgChart1"/>
    <dgm:cxn modelId="{C99D866C-51A8-4392-931A-65F24ABC18FD}" srcId="{9F21224E-C548-4802-AAEF-92954B43A338}" destId="{FCC3244F-E8E7-4F8D-ABFD-7FEBBA1EA2C3}" srcOrd="2" destOrd="0" parTransId="{555B44EA-3941-4DC4-8785-50D643F05E57}" sibTransId="{944D942D-205F-49F2-A1A8-14A009227985}"/>
    <dgm:cxn modelId="{7998E83B-FE51-4C1F-A4C5-F533870AF6D6}" type="presOf" srcId="{6A755BDC-17BF-4640-A541-9BB4E881989B}" destId="{C25499AC-8760-43E4-83F8-60190820EF52}" srcOrd="0" destOrd="0" presId="urn:microsoft.com/office/officeart/2005/8/layout/orgChart1"/>
    <dgm:cxn modelId="{630B8D40-5469-407F-94CB-7E9333E543C5}" srcId="{060597E5-0F8B-478A-91C2-06DBAE4C2B3D}" destId="{343C13D5-493A-4D80-B85C-DBDA2D5C62DD}" srcOrd="0" destOrd="0" parTransId="{5F4EC5C4-3E04-462A-9376-EA1E85D88DD1}" sibTransId="{9A3A9098-09E4-4D0E-A8B4-F96A351E1117}"/>
    <dgm:cxn modelId="{6A26E6DA-FBA7-40CC-81EE-BD0C8106A1C4}" type="presOf" srcId="{7F056AEF-8372-45BA-952C-7E17E5E43C6C}" destId="{86F8ECAE-05D4-42F4-9850-B4CCF5A04D9E}" srcOrd="0" destOrd="0" presId="urn:microsoft.com/office/officeart/2005/8/layout/orgChart1"/>
    <dgm:cxn modelId="{CD7EBE54-E0C7-42C0-B450-63CE53745A3B}" srcId="{9F21224E-C548-4802-AAEF-92954B43A338}" destId="{64C1B10D-880D-46DE-AB7A-45E27DF4D6B8}" srcOrd="0" destOrd="0" parTransId="{B287810E-DB64-4931-AA7D-C5314B4120F6}" sibTransId="{7C21D657-2C9C-426A-B841-E57F9F9183B6}"/>
    <dgm:cxn modelId="{A523F7B0-009E-4109-9A83-ADAF66D2A044}" type="presOf" srcId="{8CB47370-1740-4FD4-BADC-589136DFA7B4}" destId="{EB444466-D817-4158-BDAB-EDB169700629}" srcOrd="0" destOrd="0" presId="urn:microsoft.com/office/officeart/2005/8/layout/orgChart1"/>
    <dgm:cxn modelId="{D2CB25C6-469A-4523-A15E-32F01E9F2DD7}" srcId="{F19762EB-46A3-45F1-9B4E-EB86E6BE0BFF}" destId="{61C7296E-CD59-4530-A926-D99F903BFBF6}" srcOrd="3" destOrd="0" parTransId="{44A83CC7-EE94-4393-82C5-A734FB6C571C}" sibTransId="{16C6461D-2627-4C2B-AF85-2896EC7A1720}"/>
    <dgm:cxn modelId="{EC037EB8-0D4C-42A2-A940-92E543C6FE8F}" type="presOf" srcId="{4CFF0F40-87EC-4ACE-95CA-5974E4018015}" destId="{FAC0ED3B-14B9-48DD-86D3-16D410C5BD3A}" srcOrd="0" destOrd="0" presId="urn:microsoft.com/office/officeart/2005/8/layout/orgChart1"/>
    <dgm:cxn modelId="{BAE371A8-09C2-46C8-A8A8-75FD33D5EE1B}" type="presOf" srcId="{D101B4C4-D40D-4EE7-9711-64C03FAD12F9}" destId="{E97995CC-937F-4D91-B80A-27B69EEFBFA7}" srcOrd="0" destOrd="0" presId="urn:microsoft.com/office/officeart/2005/8/layout/orgChart1"/>
    <dgm:cxn modelId="{6A1A321F-49F4-4801-9C99-BF5D49E8A379}" type="presOf" srcId="{9F21224E-C548-4802-AAEF-92954B43A338}" destId="{E419478D-816B-4723-BF6B-FEA34DC5E83D}" srcOrd="1" destOrd="0" presId="urn:microsoft.com/office/officeart/2005/8/layout/orgChart1"/>
    <dgm:cxn modelId="{47924390-87FE-4997-A718-F347823D59BA}" srcId="{F19762EB-46A3-45F1-9B4E-EB86E6BE0BFF}" destId="{6A755BDC-17BF-4640-A541-9BB4E881989B}" srcOrd="2" destOrd="0" parTransId="{7BAB6A28-4F5F-4885-93DE-C7B0BDC1D83D}" sibTransId="{C76B7E3C-887E-4F23-A1BB-6702837D0193}"/>
    <dgm:cxn modelId="{4A2AA3A8-BECC-4AD9-B41E-6DBFC0FE6468}" srcId="{9F21224E-C548-4802-AAEF-92954B43A338}" destId="{D02F4C5E-5A05-48C1-915C-32F8CF1567FC}" srcOrd="1" destOrd="0" parTransId="{5E1F25D0-2342-4F8A-AFEC-44E99DE68C4A}" sibTransId="{FBC56003-BB6B-4CB8-985D-6F62545D853E}"/>
    <dgm:cxn modelId="{BC48055F-F609-4D19-81FC-D3C315F21253}" type="presOf" srcId="{CE0B8D42-A794-48C2-9B91-CBC7F3C14C94}" destId="{FD41F1B8-3EAD-44EF-961A-8EAF7BBEE75B}" srcOrd="0" destOrd="0" presId="urn:microsoft.com/office/officeart/2005/8/layout/orgChart1"/>
    <dgm:cxn modelId="{20E27E26-A7F6-4E5A-81C9-6C1EF2DD6918}" type="presOf" srcId="{54D02512-72B6-4FE6-AF48-80691B55C5F6}" destId="{7D01323C-1CA7-42CA-B0E4-114855D4BAD8}" srcOrd="0" destOrd="0" presId="urn:microsoft.com/office/officeart/2005/8/layout/orgChart1"/>
    <dgm:cxn modelId="{9184EE2D-3EBF-4D02-8EAD-0FED37A882C5}" type="presOf" srcId="{A02FA1E6-29A8-4318-A820-5C1062F3D6B0}" destId="{76516621-C3DD-49D6-B0AB-251BE4D5C577}" srcOrd="1" destOrd="0" presId="urn:microsoft.com/office/officeart/2005/8/layout/orgChart1"/>
    <dgm:cxn modelId="{2FFDB9D4-EAB8-4C0A-BA2E-4AFEF7E9160D}" type="presOf" srcId="{DF9349BF-02D0-473E-8E48-0688FE16BB85}" destId="{429D8DBA-FFE9-4861-8499-D760650E1B51}" srcOrd="0" destOrd="0" presId="urn:microsoft.com/office/officeart/2005/8/layout/orgChart1"/>
    <dgm:cxn modelId="{7AD692CD-AB1D-4E9A-B543-F2618EF5ACBC}" type="presOf" srcId="{61C7296E-CD59-4530-A926-D99F903BFBF6}" destId="{29D40C90-D726-403F-A563-86BD47E4BE36}" srcOrd="1" destOrd="0" presId="urn:microsoft.com/office/officeart/2005/8/layout/orgChart1"/>
    <dgm:cxn modelId="{D74C699D-2315-450F-B2C1-FF0B4A68B73E}" type="presOf" srcId="{3EE9A236-7133-49BC-AE8B-B2F6E01D6126}" destId="{FDD92DC3-7EFB-4D37-A0F3-32B505EA2437}" srcOrd="0" destOrd="0" presId="urn:microsoft.com/office/officeart/2005/8/layout/orgChart1"/>
    <dgm:cxn modelId="{189AC0B3-7022-47BC-81F2-2953FF1D58D0}" type="presOf" srcId="{54D02512-72B6-4FE6-AF48-80691B55C5F6}" destId="{70AEAA72-E036-49E8-B584-6D1F4079057B}" srcOrd="1" destOrd="0" presId="urn:microsoft.com/office/officeart/2005/8/layout/orgChart1"/>
    <dgm:cxn modelId="{440A40C6-F508-48A6-A1F0-A79BC9E6BF8F}" type="presOf" srcId="{4AE7BD5A-01F6-4E54-9D49-699A6880B969}" destId="{0A671BAA-452C-4EF8-8FFC-8ED451989D1D}" srcOrd="0" destOrd="0" presId="urn:microsoft.com/office/officeart/2005/8/layout/orgChart1"/>
    <dgm:cxn modelId="{2B6CC0EB-D9CE-4DD2-86F7-647D3794B4FC}" srcId="{F19762EB-46A3-45F1-9B4E-EB86E6BE0BFF}" destId="{D7171032-5233-4D0E-A8CE-1FD207074304}" srcOrd="1" destOrd="0" parTransId="{F8060517-7F73-4829-BFEC-85DD30F1D5BE}" sibTransId="{B06F7A40-745F-4722-A1C6-408AC34353CA}"/>
    <dgm:cxn modelId="{DAF31F6A-CCB0-4020-BC1F-78E1C82C8386}" type="presOf" srcId="{E8B61D51-BF56-49BA-86EE-89AD831F9FBC}" destId="{E1805E1D-E670-4176-B11F-EC48EDBC0220}" srcOrd="1" destOrd="0" presId="urn:microsoft.com/office/officeart/2005/8/layout/orgChart1"/>
    <dgm:cxn modelId="{4109864E-AD52-481F-BDB9-4A150B78B2A3}" type="presOf" srcId="{F19762EB-46A3-45F1-9B4E-EB86E6BE0BFF}" destId="{94F4D6DF-A2E3-442A-82C7-43C30DA8034E}" srcOrd="0" destOrd="0" presId="urn:microsoft.com/office/officeart/2005/8/layout/orgChart1"/>
    <dgm:cxn modelId="{AFAAEF01-B5BA-45E6-9364-B5BC38E332B5}" type="presOf" srcId="{343C13D5-493A-4D80-B85C-DBDA2D5C62DD}" destId="{5141AB5F-C603-482B-980C-17AC60E70D24}" srcOrd="0" destOrd="0" presId="urn:microsoft.com/office/officeart/2005/8/layout/orgChart1"/>
    <dgm:cxn modelId="{BABC7A13-2A6E-46D9-8B7E-5AEA212B1036}" type="presOf" srcId="{25C3FBC2-85F1-458B-92F4-25A0F7D4E78B}" destId="{54407C06-D8D7-4615-93CB-A3C5FF9382DA}" srcOrd="0" destOrd="0" presId="urn:microsoft.com/office/officeart/2005/8/layout/orgChart1"/>
    <dgm:cxn modelId="{100B130F-641A-425C-A6DF-49EDF20F31F9}" type="presOf" srcId="{B7A3C0AB-BB81-476A-B097-E1FF31E0CC5A}" destId="{87803469-6AF6-4296-8313-E85B886BFE29}" srcOrd="0" destOrd="0" presId="urn:microsoft.com/office/officeart/2005/8/layout/orgChart1"/>
    <dgm:cxn modelId="{7039DD98-D951-4686-BD94-6C262B7CE132}" type="presOf" srcId="{E8B61D51-BF56-49BA-86EE-89AD831F9FBC}" destId="{32A8CE50-B713-4E1C-89BD-CC3125C0B475}" srcOrd="0" destOrd="0" presId="urn:microsoft.com/office/officeart/2005/8/layout/orgChart1"/>
    <dgm:cxn modelId="{53DAB07C-13DF-4116-94B5-96D4B3390A60}" type="presOf" srcId="{F19762EB-46A3-45F1-9B4E-EB86E6BE0BFF}" destId="{64077618-4893-41EE-9C58-CD9B5DE1A4F7}" srcOrd="1" destOrd="0" presId="urn:microsoft.com/office/officeart/2005/8/layout/orgChart1"/>
    <dgm:cxn modelId="{7DEA5184-6A5D-4EE3-9E36-FFBA60B9912B}" srcId="{4CFF0F40-87EC-4ACE-95CA-5974E4018015}" destId="{EC56C9A6-6313-4D8D-BC8C-B1D8575881A5}" srcOrd="0" destOrd="0" parTransId="{A1020A4C-857A-4232-841A-490ACF148B6E}" sibTransId="{9968E4C5-6D85-40E4-BE23-3CC18F0F721D}"/>
    <dgm:cxn modelId="{2010D1E5-AB1C-4255-883A-CE09ACB792DF}" type="presOf" srcId="{D02F4C5E-5A05-48C1-915C-32F8CF1567FC}" destId="{8634E10E-78D6-4B5E-9497-5DB27E7D0A47}" srcOrd="0" destOrd="0" presId="urn:microsoft.com/office/officeart/2005/8/layout/orgChart1"/>
    <dgm:cxn modelId="{F4DD3C14-9056-4582-A8DE-42DBFE262D74}" srcId="{F19762EB-46A3-45F1-9B4E-EB86E6BE0BFF}" destId="{8CB47370-1740-4FD4-BADC-589136DFA7B4}" srcOrd="0" destOrd="0" parTransId="{DF9349BF-02D0-473E-8E48-0688FE16BB85}" sibTransId="{09AA1EC5-FF00-48E8-A9E7-C55F917E58D5}"/>
    <dgm:cxn modelId="{D5E6E339-DC26-47E0-8400-50F3503E708C}" type="presOf" srcId="{B287810E-DB64-4931-AA7D-C5314B4120F6}" destId="{62B0D2C4-05A2-462F-BEFF-198D4568C0FB}" srcOrd="0" destOrd="0" presId="urn:microsoft.com/office/officeart/2005/8/layout/orgChart1"/>
    <dgm:cxn modelId="{CF01F6DA-6FC5-4CA6-A917-9D56E493C6BB}" type="presOf" srcId="{85C74855-5BC5-477C-8214-12EC84EA43A6}" destId="{F0C36F73-F41E-4CB6-A030-5F162974F424}" srcOrd="1" destOrd="0" presId="urn:microsoft.com/office/officeart/2005/8/layout/orgChart1"/>
    <dgm:cxn modelId="{20FD62AD-7A84-4662-A833-8E92FE293A39}" type="presOf" srcId="{D7171032-5233-4D0E-A8CE-1FD207074304}" destId="{1CD9EBDE-A8A2-4830-BF7A-D42976BBD368}" srcOrd="1" destOrd="0" presId="urn:microsoft.com/office/officeart/2005/8/layout/orgChart1"/>
    <dgm:cxn modelId="{F1E81D42-7D67-4EBF-A68C-2457C36EE002}" type="presOf" srcId="{7BAB6A28-4F5F-4885-93DE-C7B0BDC1D83D}" destId="{CBC0F9AF-8696-43EE-A551-0505D59BD503}" srcOrd="0" destOrd="0" presId="urn:microsoft.com/office/officeart/2005/8/layout/orgChart1"/>
    <dgm:cxn modelId="{1D9C6927-5EEA-46C8-904C-C5A3C2E39C5F}" type="presOf" srcId="{7F056AEF-8372-45BA-952C-7E17E5E43C6C}" destId="{9B38ACB5-8182-4753-B117-F90ECDD73C3E}" srcOrd="1" destOrd="0" presId="urn:microsoft.com/office/officeart/2005/8/layout/orgChart1"/>
    <dgm:cxn modelId="{6E0BE0D5-3E4D-4242-B60F-31B49F9C6FEF}" type="presOf" srcId="{9F21224E-C548-4802-AAEF-92954B43A338}" destId="{062F5B75-743D-4788-BCAD-20603A4974A4}" srcOrd="0" destOrd="0" presId="urn:microsoft.com/office/officeart/2005/8/layout/orgChart1"/>
    <dgm:cxn modelId="{748BDC5B-68C9-48D7-B269-B678AAAFEEF5}" type="presParOf" srcId="{5D10B2F6-8AAA-4F13-ADF3-3BCAFFA10247}" destId="{F60AFA5C-5294-4506-B482-8AAA7EAD4D0D}" srcOrd="0" destOrd="0" presId="urn:microsoft.com/office/officeart/2005/8/layout/orgChart1"/>
    <dgm:cxn modelId="{50D77176-0D9C-4A0A-8E3F-19BB632BE7B9}" type="presParOf" srcId="{F60AFA5C-5294-4506-B482-8AAA7EAD4D0D}" destId="{4BB806D4-19DA-4F9D-BA8A-40C786279E73}" srcOrd="0" destOrd="0" presId="urn:microsoft.com/office/officeart/2005/8/layout/orgChart1"/>
    <dgm:cxn modelId="{C1A3D4BF-C8DE-4CE9-983D-567A71300900}" type="presParOf" srcId="{4BB806D4-19DA-4F9D-BA8A-40C786279E73}" destId="{EF8DA129-7CEA-43D9-BB86-1ABE37A29796}" srcOrd="0" destOrd="0" presId="urn:microsoft.com/office/officeart/2005/8/layout/orgChart1"/>
    <dgm:cxn modelId="{88CF5806-8834-4BD2-B5CE-122B50672E08}" type="presParOf" srcId="{4BB806D4-19DA-4F9D-BA8A-40C786279E73}" destId="{4FE6679F-5C69-479B-A59F-DDBCB5614DC4}" srcOrd="1" destOrd="0" presId="urn:microsoft.com/office/officeart/2005/8/layout/orgChart1"/>
    <dgm:cxn modelId="{CB5DF701-FF76-406C-9691-45C28E4F9218}" type="presParOf" srcId="{F60AFA5C-5294-4506-B482-8AAA7EAD4D0D}" destId="{81BA225B-C88D-4B85-BB6C-F02CBCC01FC8}" srcOrd="1" destOrd="0" presId="urn:microsoft.com/office/officeart/2005/8/layout/orgChart1"/>
    <dgm:cxn modelId="{712D8D92-1299-4365-8BA7-1F58CA65D2F6}" type="presParOf" srcId="{81BA225B-C88D-4B85-BB6C-F02CBCC01FC8}" destId="{E10656B0-2E99-43D1-866E-0BCE7AF9A9D5}" srcOrd="0" destOrd="0" presId="urn:microsoft.com/office/officeart/2005/8/layout/orgChart1"/>
    <dgm:cxn modelId="{171FD1BD-A01A-4898-B211-177BECD0F37B}" type="presParOf" srcId="{81BA225B-C88D-4B85-BB6C-F02CBCC01FC8}" destId="{6DFFBD68-E5F9-42B3-B20A-C28A1024F3F5}" srcOrd="1" destOrd="0" presId="urn:microsoft.com/office/officeart/2005/8/layout/orgChart1"/>
    <dgm:cxn modelId="{AED71615-84E8-445B-91E5-EE0A158BEC7B}" type="presParOf" srcId="{6DFFBD68-E5F9-42B3-B20A-C28A1024F3F5}" destId="{3FC77F1B-8146-4A68-BB9C-1C1B3EB5DD59}" srcOrd="0" destOrd="0" presId="urn:microsoft.com/office/officeart/2005/8/layout/orgChart1"/>
    <dgm:cxn modelId="{F88A98DF-E947-4440-8A7A-582366657E66}" type="presParOf" srcId="{3FC77F1B-8146-4A68-BB9C-1C1B3EB5DD59}" destId="{092CD718-91E1-4507-9B94-F2AFD4D557FA}" srcOrd="0" destOrd="0" presId="urn:microsoft.com/office/officeart/2005/8/layout/orgChart1"/>
    <dgm:cxn modelId="{C4C8C85C-F04A-42DB-B51C-A03CDE1717B0}" type="presParOf" srcId="{3FC77F1B-8146-4A68-BB9C-1C1B3EB5DD59}" destId="{4A383104-BBE9-4B6A-8F51-F0E8945821EA}" srcOrd="1" destOrd="0" presId="urn:microsoft.com/office/officeart/2005/8/layout/orgChart1"/>
    <dgm:cxn modelId="{3CF89387-2BB8-43C3-B9B6-F5833CC8FDDB}" type="presParOf" srcId="{6DFFBD68-E5F9-42B3-B20A-C28A1024F3F5}" destId="{9FE1C3B8-95BC-4AA7-86C1-99EFF2BE088A}" srcOrd="1" destOrd="0" presId="urn:microsoft.com/office/officeart/2005/8/layout/orgChart1"/>
    <dgm:cxn modelId="{92CBF623-B578-48E7-B0FC-C60B28C2AC8F}" type="presParOf" srcId="{9FE1C3B8-95BC-4AA7-86C1-99EFF2BE088A}" destId="{9552779D-5805-4D6F-B459-40ACD51FCB24}" srcOrd="0" destOrd="0" presId="urn:microsoft.com/office/officeart/2005/8/layout/orgChart1"/>
    <dgm:cxn modelId="{E0A66132-9AB6-4522-8A77-43F2C242EF0C}" type="presParOf" srcId="{9FE1C3B8-95BC-4AA7-86C1-99EFF2BE088A}" destId="{C433CF4F-7930-46EA-B44E-A0F4C1242485}" srcOrd="1" destOrd="0" presId="urn:microsoft.com/office/officeart/2005/8/layout/orgChart1"/>
    <dgm:cxn modelId="{900D3C93-25EE-4892-8707-C3177C5DBB4C}" type="presParOf" srcId="{C433CF4F-7930-46EA-B44E-A0F4C1242485}" destId="{35FEB87E-331C-4D0F-BA61-01F7B7570E03}" srcOrd="0" destOrd="0" presId="urn:microsoft.com/office/officeart/2005/8/layout/orgChart1"/>
    <dgm:cxn modelId="{8F072E27-80C3-4B79-B575-0500A2128B71}" type="presParOf" srcId="{35FEB87E-331C-4D0F-BA61-01F7B7570E03}" destId="{5141AB5F-C603-482B-980C-17AC60E70D24}" srcOrd="0" destOrd="0" presId="urn:microsoft.com/office/officeart/2005/8/layout/orgChart1"/>
    <dgm:cxn modelId="{8288CDF3-594C-43BE-884E-C14E5603A21A}" type="presParOf" srcId="{35FEB87E-331C-4D0F-BA61-01F7B7570E03}" destId="{F9C64A9B-C1B7-4EC1-9816-30B20509E4C2}" srcOrd="1" destOrd="0" presId="urn:microsoft.com/office/officeart/2005/8/layout/orgChart1"/>
    <dgm:cxn modelId="{105ACCC1-93BB-4FC7-BAD4-F4A76B1DC7BC}" type="presParOf" srcId="{C433CF4F-7930-46EA-B44E-A0F4C1242485}" destId="{6579F76B-7312-4C0A-B48B-D46899FBF56D}" srcOrd="1" destOrd="0" presId="urn:microsoft.com/office/officeart/2005/8/layout/orgChart1"/>
    <dgm:cxn modelId="{926E6EE9-1EC3-476F-BEAE-EE5E3F6AF87B}" type="presParOf" srcId="{C433CF4F-7930-46EA-B44E-A0F4C1242485}" destId="{4554F31D-CE44-47ED-A21E-31A4CC7972C4}" srcOrd="2" destOrd="0" presId="urn:microsoft.com/office/officeart/2005/8/layout/orgChart1"/>
    <dgm:cxn modelId="{8601CCEB-1BF8-441B-9FEF-F4DF699E55C9}" type="presParOf" srcId="{9FE1C3B8-95BC-4AA7-86C1-99EFF2BE088A}" destId="{CE673D03-F55C-4917-8917-C540BFF8DF21}" srcOrd="2" destOrd="0" presId="urn:microsoft.com/office/officeart/2005/8/layout/orgChart1"/>
    <dgm:cxn modelId="{7979BD51-E0F8-4322-8485-5C02B1DE3FD2}" type="presParOf" srcId="{9FE1C3B8-95BC-4AA7-86C1-99EFF2BE088A}" destId="{8A9F6097-76C7-4A22-9993-1168EDFACDF0}" srcOrd="3" destOrd="0" presId="urn:microsoft.com/office/officeart/2005/8/layout/orgChart1"/>
    <dgm:cxn modelId="{73680493-517B-4105-A2A4-5A69C0E6D72E}" type="presParOf" srcId="{8A9F6097-76C7-4A22-9993-1168EDFACDF0}" destId="{50ED333A-6B37-4968-ACDD-F79C287013F6}" srcOrd="0" destOrd="0" presId="urn:microsoft.com/office/officeart/2005/8/layout/orgChart1"/>
    <dgm:cxn modelId="{80F3A487-010F-4DAB-9FE2-81DA0B53E20D}" type="presParOf" srcId="{50ED333A-6B37-4968-ACDD-F79C287013F6}" destId="{7D01323C-1CA7-42CA-B0E4-114855D4BAD8}" srcOrd="0" destOrd="0" presId="urn:microsoft.com/office/officeart/2005/8/layout/orgChart1"/>
    <dgm:cxn modelId="{C8C2A0A1-9FD1-4EAA-A755-4A4985521B5E}" type="presParOf" srcId="{50ED333A-6B37-4968-ACDD-F79C287013F6}" destId="{70AEAA72-E036-49E8-B584-6D1F4079057B}" srcOrd="1" destOrd="0" presId="urn:microsoft.com/office/officeart/2005/8/layout/orgChart1"/>
    <dgm:cxn modelId="{5111F14B-CE92-4AB1-905B-5665C1AC9B14}" type="presParOf" srcId="{8A9F6097-76C7-4A22-9993-1168EDFACDF0}" destId="{1AAD89FA-49AC-4B30-B61C-8E2135770D4B}" srcOrd="1" destOrd="0" presId="urn:microsoft.com/office/officeart/2005/8/layout/orgChart1"/>
    <dgm:cxn modelId="{9027A6E0-0C3D-41E9-B8CF-ABF339402164}" type="presParOf" srcId="{8A9F6097-76C7-4A22-9993-1168EDFACDF0}" destId="{785A3694-AAF6-45F2-8939-6060D9F26878}" srcOrd="2" destOrd="0" presId="urn:microsoft.com/office/officeart/2005/8/layout/orgChart1"/>
    <dgm:cxn modelId="{ECC616BC-A16C-4AA6-A127-D418D20EB69A}" type="presParOf" srcId="{9FE1C3B8-95BC-4AA7-86C1-99EFF2BE088A}" destId="{B3119534-2D20-4372-A642-2A98B29887F1}" srcOrd="4" destOrd="0" presId="urn:microsoft.com/office/officeart/2005/8/layout/orgChart1"/>
    <dgm:cxn modelId="{11EE9852-8782-4A52-AFEA-FB17735399AC}" type="presParOf" srcId="{9FE1C3B8-95BC-4AA7-86C1-99EFF2BE088A}" destId="{51A5BB85-506D-4DB3-ACFC-88214A382795}" srcOrd="5" destOrd="0" presId="urn:microsoft.com/office/officeart/2005/8/layout/orgChart1"/>
    <dgm:cxn modelId="{9A0C0A42-46F0-443C-8894-0B2EEC970169}" type="presParOf" srcId="{51A5BB85-506D-4DB3-ACFC-88214A382795}" destId="{2F6CDC19-7A7E-4E11-8C4E-B4CD00D24D88}" srcOrd="0" destOrd="0" presId="urn:microsoft.com/office/officeart/2005/8/layout/orgChart1"/>
    <dgm:cxn modelId="{F4156E7F-ABB8-4EEA-9CFF-6418DC81EF10}" type="presParOf" srcId="{2F6CDC19-7A7E-4E11-8C4E-B4CD00D24D88}" destId="{92483534-2BEF-4C9E-B2A2-95BB4DC554B4}" srcOrd="0" destOrd="0" presId="urn:microsoft.com/office/officeart/2005/8/layout/orgChart1"/>
    <dgm:cxn modelId="{8FE2652B-0B34-48BF-B5E2-1372F6F7E46F}" type="presParOf" srcId="{2F6CDC19-7A7E-4E11-8C4E-B4CD00D24D88}" destId="{089A1E2A-9744-4EBA-B150-6C8B2E13F3A0}" srcOrd="1" destOrd="0" presId="urn:microsoft.com/office/officeart/2005/8/layout/orgChart1"/>
    <dgm:cxn modelId="{2C09ED66-EE5E-4C0D-91EC-F84489E907D8}" type="presParOf" srcId="{51A5BB85-506D-4DB3-ACFC-88214A382795}" destId="{6F59C631-755E-4C4A-AF9D-B5B86853C084}" srcOrd="1" destOrd="0" presId="urn:microsoft.com/office/officeart/2005/8/layout/orgChart1"/>
    <dgm:cxn modelId="{49EBA60C-DA9D-4852-B52B-59D44C48574B}" type="presParOf" srcId="{51A5BB85-506D-4DB3-ACFC-88214A382795}" destId="{A928BA9F-0EE9-4AF1-B536-A5B01D7698AF}" srcOrd="2" destOrd="0" presId="urn:microsoft.com/office/officeart/2005/8/layout/orgChart1"/>
    <dgm:cxn modelId="{9597E320-BC49-48DB-9E95-3C6C1890D403}" type="presParOf" srcId="{9FE1C3B8-95BC-4AA7-86C1-99EFF2BE088A}" destId="{072B78E9-5A33-4253-A40F-18C1CD496D28}" srcOrd="6" destOrd="0" presId="urn:microsoft.com/office/officeart/2005/8/layout/orgChart1"/>
    <dgm:cxn modelId="{CBADBB80-3BDC-4C44-928A-2E1939753741}" type="presParOf" srcId="{9FE1C3B8-95BC-4AA7-86C1-99EFF2BE088A}" destId="{630B4D3C-2403-49B8-A98C-569D6638ECB8}" srcOrd="7" destOrd="0" presId="urn:microsoft.com/office/officeart/2005/8/layout/orgChart1"/>
    <dgm:cxn modelId="{48513C99-DD6F-4911-992D-4E9D396BCF99}" type="presParOf" srcId="{630B4D3C-2403-49B8-A98C-569D6638ECB8}" destId="{BDE1F8F3-F1C7-4151-BB77-5C5440B0B297}" srcOrd="0" destOrd="0" presId="urn:microsoft.com/office/officeart/2005/8/layout/orgChart1"/>
    <dgm:cxn modelId="{71264479-1595-4279-BB77-4C13AB1E0385}" type="presParOf" srcId="{BDE1F8F3-F1C7-4151-BB77-5C5440B0B297}" destId="{0A671BAA-452C-4EF8-8FFC-8ED451989D1D}" srcOrd="0" destOrd="0" presId="urn:microsoft.com/office/officeart/2005/8/layout/orgChart1"/>
    <dgm:cxn modelId="{B93E37E2-FEB5-4D75-9C8E-C489771BC600}" type="presParOf" srcId="{BDE1F8F3-F1C7-4151-BB77-5C5440B0B297}" destId="{8E48B79B-2D50-446C-AFA0-7E21D2D76FDE}" srcOrd="1" destOrd="0" presId="urn:microsoft.com/office/officeart/2005/8/layout/orgChart1"/>
    <dgm:cxn modelId="{6749C632-C4CB-4C44-8BA6-59BC8543C661}" type="presParOf" srcId="{630B4D3C-2403-49B8-A98C-569D6638ECB8}" destId="{144397F3-2569-425B-88FA-FA9F961C5E86}" srcOrd="1" destOrd="0" presId="urn:microsoft.com/office/officeart/2005/8/layout/orgChart1"/>
    <dgm:cxn modelId="{ABBF8938-9537-446C-A431-5F3011430388}" type="presParOf" srcId="{630B4D3C-2403-49B8-A98C-569D6638ECB8}" destId="{8365A7B2-16B2-406B-8A32-8C588673E371}" srcOrd="2" destOrd="0" presId="urn:microsoft.com/office/officeart/2005/8/layout/orgChart1"/>
    <dgm:cxn modelId="{A72DF49D-9532-4C8F-811A-092F7348CFE9}" type="presParOf" srcId="{6DFFBD68-E5F9-42B3-B20A-C28A1024F3F5}" destId="{24DF361C-B696-4846-B1BA-9D6829A2DF13}" srcOrd="2" destOrd="0" presId="urn:microsoft.com/office/officeart/2005/8/layout/orgChart1"/>
    <dgm:cxn modelId="{4A7B4D41-699D-4627-A111-AE42FEA3D6A2}" type="presParOf" srcId="{81BA225B-C88D-4B85-BB6C-F02CBCC01FC8}" destId="{54407C06-D8D7-4615-93CB-A3C5FF9382DA}" srcOrd="2" destOrd="0" presId="urn:microsoft.com/office/officeart/2005/8/layout/orgChart1"/>
    <dgm:cxn modelId="{50B6A6CA-BFC3-4D18-A94B-87E5ADF6BA55}" type="presParOf" srcId="{81BA225B-C88D-4B85-BB6C-F02CBCC01FC8}" destId="{D289A9D7-D63B-4587-8938-7316CD9566AB}" srcOrd="3" destOrd="0" presId="urn:microsoft.com/office/officeart/2005/8/layout/orgChart1"/>
    <dgm:cxn modelId="{2889E9AF-CB9C-4219-8384-FC84E56EA318}" type="presParOf" srcId="{D289A9D7-D63B-4587-8938-7316CD9566AB}" destId="{D7C3CA59-B97A-4F74-BF82-5222B0087714}" srcOrd="0" destOrd="0" presId="urn:microsoft.com/office/officeart/2005/8/layout/orgChart1"/>
    <dgm:cxn modelId="{60B2752E-5594-495C-9D21-A7FE23D3C37C}" type="presParOf" srcId="{D7C3CA59-B97A-4F74-BF82-5222B0087714}" destId="{062F5B75-743D-4788-BCAD-20603A4974A4}" srcOrd="0" destOrd="0" presId="urn:microsoft.com/office/officeart/2005/8/layout/orgChart1"/>
    <dgm:cxn modelId="{2BB91EB3-7A91-4C2A-B7E0-9E6D2811C3D5}" type="presParOf" srcId="{D7C3CA59-B97A-4F74-BF82-5222B0087714}" destId="{E419478D-816B-4723-BF6B-FEA34DC5E83D}" srcOrd="1" destOrd="0" presId="urn:microsoft.com/office/officeart/2005/8/layout/orgChart1"/>
    <dgm:cxn modelId="{B6E54E25-C48B-4E36-A6F1-18F7EA9A6839}" type="presParOf" srcId="{D289A9D7-D63B-4587-8938-7316CD9566AB}" destId="{C851879E-40F4-48E6-9CB5-EAF0258A5DE9}" srcOrd="1" destOrd="0" presId="urn:microsoft.com/office/officeart/2005/8/layout/orgChart1"/>
    <dgm:cxn modelId="{E9FA884A-F162-42CE-BA29-4601321259D1}" type="presParOf" srcId="{C851879E-40F4-48E6-9CB5-EAF0258A5DE9}" destId="{62B0D2C4-05A2-462F-BEFF-198D4568C0FB}" srcOrd="0" destOrd="0" presId="urn:microsoft.com/office/officeart/2005/8/layout/orgChart1"/>
    <dgm:cxn modelId="{9B370E62-0EE8-45CA-B79D-E2A3EA20C32A}" type="presParOf" srcId="{C851879E-40F4-48E6-9CB5-EAF0258A5DE9}" destId="{399E8004-6C2F-4CDD-B92C-BFC48F60D927}" srcOrd="1" destOrd="0" presId="urn:microsoft.com/office/officeart/2005/8/layout/orgChart1"/>
    <dgm:cxn modelId="{CC7052E3-69CF-4516-A3C9-F4492EB2A0D6}" type="presParOf" srcId="{399E8004-6C2F-4CDD-B92C-BFC48F60D927}" destId="{1C96B048-A4D8-49B5-BD00-E72921A02B2D}" srcOrd="0" destOrd="0" presId="urn:microsoft.com/office/officeart/2005/8/layout/orgChart1"/>
    <dgm:cxn modelId="{72E99790-87B1-44C2-912B-8D4BD93F1581}" type="presParOf" srcId="{1C96B048-A4D8-49B5-BD00-E72921A02B2D}" destId="{FD01B72B-98D0-455D-B59E-0E399D495B2A}" srcOrd="0" destOrd="0" presId="urn:microsoft.com/office/officeart/2005/8/layout/orgChart1"/>
    <dgm:cxn modelId="{8D743636-94B2-4A16-B80A-F9040D44E034}" type="presParOf" srcId="{1C96B048-A4D8-49B5-BD00-E72921A02B2D}" destId="{11E50290-0971-45B8-AA95-3B666657EF23}" srcOrd="1" destOrd="0" presId="urn:microsoft.com/office/officeart/2005/8/layout/orgChart1"/>
    <dgm:cxn modelId="{1621399D-FB70-4F78-9B72-B7E7200AEB76}" type="presParOf" srcId="{399E8004-6C2F-4CDD-B92C-BFC48F60D927}" destId="{995A2B73-CD7E-4FE5-9875-B553F99E9C74}" srcOrd="1" destOrd="0" presId="urn:microsoft.com/office/officeart/2005/8/layout/orgChart1"/>
    <dgm:cxn modelId="{6A7B81EC-C03D-41B6-858F-418EE64B3176}" type="presParOf" srcId="{399E8004-6C2F-4CDD-B92C-BFC48F60D927}" destId="{4B109885-1294-44B7-9FE9-716FC87207CC}" srcOrd="2" destOrd="0" presId="urn:microsoft.com/office/officeart/2005/8/layout/orgChart1"/>
    <dgm:cxn modelId="{BDDBC26D-0FBE-44E2-A0E9-A9D7CD906E7F}" type="presParOf" srcId="{C851879E-40F4-48E6-9CB5-EAF0258A5DE9}" destId="{C6B7BB19-E00B-4B4C-96A8-71BF1AD2580E}" srcOrd="2" destOrd="0" presId="urn:microsoft.com/office/officeart/2005/8/layout/orgChart1"/>
    <dgm:cxn modelId="{674D3504-7E59-4C52-8F30-B22034BEF352}" type="presParOf" srcId="{C851879E-40F4-48E6-9CB5-EAF0258A5DE9}" destId="{FB0089CF-8E37-4A05-B4B0-1A92788775B7}" srcOrd="3" destOrd="0" presId="urn:microsoft.com/office/officeart/2005/8/layout/orgChart1"/>
    <dgm:cxn modelId="{70AC421E-B6DF-435B-81F5-2853F27ADD70}" type="presParOf" srcId="{FB0089CF-8E37-4A05-B4B0-1A92788775B7}" destId="{1E81F5AF-5277-434F-9D09-28C6C545471C}" srcOrd="0" destOrd="0" presId="urn:microsoft.com/office/officeart/2005/8/layout/orgChart1"/>
    <dgm:cxn modelId="{46081286-FA5D-4A3F-9EE3-A9C96871CB4F}" type="presParOf" srcId="{1E81F5AF-5277-434F-9D09-28C6C545471C}" destId="{8634E10E-78D6-4B5E-9497-5DB27E7D0A47}" srcOrd="0" destOrd="0" presId="urn:microsoft.com/office/officeart/2005/8/layout/orgChart1"/>
    <dgm:cxn modelId="{8A2B7946-81A0-4F25-BCDD-FD9417D19810}" type="presParOf" srcId="{1E81F5AF-5277-434F-9D09-28C6C545471C}" destId="{4A5B7158-3EBD-4D87-A342-9F30367DE34F}" srcOrd="1" destOrd="0" presId="urn:microsoft.com/office/officeart/2005/8/layout/orgChart1"/>
    <dgm:cxn modelId="{E9E090D2-82F1-47D0-8826-3B20AB7E8859}" type="presParOf" srcId="{FB0089CF-8E37-4A05-B4B0-1A92788775B7}" destId="{0C46EB7F-ED03-4407-ADE2-921E96624953}" srcOrd="1" destOrd="0" presId="urn:microsoft.com/office/officeart/2005/8/layout/orgChart1"/>
    <dgm:cxn modelId="{D6676686-62B5-4A64-A792-58E899A82F25}" type="presParOf" srcId="{FB0089CF-8E37-4A05-B4B0-1A92788775B7}" destId="{6C8D59AA-7382-4D93-9120-3AE3443EA6C3}" srcOrd="2" destOrd="0" presId="urn:microsoft.com/office/officeart/2005/8/layout/orgChart1"/>
    <dgm:cxn modelId="{CD3A963C-2449-499E-80D4-85A14465CD82}" type="presParOf" srcId="{C851879E-40F4-48E6-9CB5-EAF0258A5DE9}" destId="{C2FF780F-7BC2-48D3-A743-00A9A54EC719}" srcOrd="4" destOrd="0" presId="urn:microsoft.com/office/officeart/2005/8/layout/orgChart1"/>
    <dgm:cxn modelId="{DA1EDE1B-BAB3-4E7C-9B5D-2A101D7D6CCD}" type="presParOf" srcId="{C851879E-40F4-48E6-9CB5-EAF0258A5DE9}" destId="{5E10BC3D-3F10-4DAD-99D2-7A91A098D86F}" srcOrd="5" destOrd="0" presId="urn:microsoft.com/office/officeart/2005/8/layout/orgChart1"/>
    <dgm:cxn modelId="{CC08E33A-FAB9-4D80-8A37-FD45DFADC2D3}" type="presParOf" srcId="{5E10BC3D-3F10-4DAD-99D2-7A91A098D86F}" destId="{BA8994DA-C527-42A9-A3C8-21451877DCA7}" srcOrd="0" destOrd="0" presId="urn:microsoft.com/office/officeart/2005/8/layout/orgChart1"/>
    <dgm:cxn modelId="{D8FC5582-A485-4989-8DFC-438B200392AD}" type="presParOf" srcId="{BA8994DA-C527-42A9-A3C8-21451877DCA7}" destId="{03C7682D-8C93-4F39-9FEB-53092450B20C}" srcOrd="0" destOrd="0" presId="urn:microsoft.com/office/officeart/2005/8/layout/orgChart1"/>
    <dgm:cxn modelId="{1C17D8D3-A4C5-40D1-9CEA-BB77676A0D11}" type="presParOf" srcId="{BA8994DA-C527-42A9-A3C8-21451877DCA7}" destId="{9F13BAF0-4BC2-44CE-B592-E8E96F82AD60}" srcOrd="1" destOrd="0" presId="urn:microsoft.com/office/officeart/2005/8/layout/orgChart1"/>
    <dgm:cxn modelId="{317A7741-668A-4745-B2AE-E4E7F2A18394}" type="presParOf" srcId="{5E10BC3D-3F10-4DAD-99D2-7A91A098D86F}" destId="{53C6C3C1-9A69-42DA-97CB-FE38844DC1B6}" srcOrd="1" destOrd="0" presId="urn:microsoft.com/office/officeart/2005/8/layout/orgChart1"/>
    <dgm:cxn modelId="{C9B68425-7E6C-42CF-A569-D3CB4B481EC0}" type="presParOf" srcId="{5E10BC3D-3F10-4DAD-99D2-7A91A098D86F}" destId="{FF8F98B0-2981-4ED5-B2D3-103E3EEA5752}" srcOrd="2" destOrd="0" presId="urn:microsoft.com/office/officeart/2005/8/layout/orgChart1"/>
    <dgm:cxn modelId="{D748D811-B28B-4666-A64A-F746D22194EC}" type="presParOf" srcId="{D289A9D7-D63B-4587-8938-7316CD9566AB}" destId="{BA063FB2-3E41-46B5-B827-DBFE6DE7CA75}" srcOrd="2" destOrd="0" presId="urn:microsoft.com/office/officeart/2005/8/layout/orgChart1"/>
    <dgm:cxn modelId="{2DBE33B2-4BF8-4B5F-9D9E-8A515196F7CF}" type="presParOf" srcId="{81BA225B-C88D-4B85-BB6C-F02CBCC01FC8}" destId="{87803469-6AF6-4296-8313-E85B886BFE29}" srcOrd="4" destOrd="0" presId="urn:microsoft.com/office/officeart/2005/8/layout/orgChart1"/>
    <dgm:cxn modelId="{A34576E2-018C-4DCE-82C7-9061F7D34DFE}" type="presParOf" srcId="{81BA225B-C88D-4B85-BB6C-F02CBCC01FC8}" destId="{CD7085C3-C0A7-469E-BE26-88E0C9FBAE56}" srcOrd="5" destOrd="0" presId="urn:microsoft.com/office/officeart/2005/8/layout/orgChart1"/>
    <dgm:cxn modelId="{87A69357-6457-43C9-9CFB-FB9B58503D67}" type="presParOf" srcId="{CD7085C3-C0A7-469E-BE26-88E0C9FBAE56}" destId="{FC9AFB5E-500D-420A-938F-8C9FBDE76DA9}" srcOrd="0" destOrd="0" presId="urn:microsoft.com/office/officeart/2005/8/layout/orgChart1"/>
    <dgm:cxn modelId="{27C6D2CB-37B6-47D1-9C79-69393FC6D7E5}" type="presParOf" srcId="{FC9AFB5E-500D-420A-938F-8C9FBDE76DA9}" destId="{FAC0ED3B-14B9-48DD-86D3-16D410C5BD3A}" srcOrd="0" destOrd="0" presId="urn:microsoft.com/office/officeart/2005/8/layout/orgChart1"/>
    <dgm:cxn modelId="{1AA38169-16A1-48FA-A27C-72E7C2DEF38A}" type="presParOf" srcId="{FC9AFB5E-500D-420A-938F-8C9FBDE76DA9}" destId="{1AFA080A-1DAB-4C13-BEFD-4BC24F32E694}" srcOrd="1" destOrd="0" presId="urn:microsoft.com/office/officeart/2005/8/layout/orgChart1"/>
    <dgm:cxn modelId="{58F16EC2-0F53-4F37-8436-498050F32BBA}" type="presParOf" srcId="{CD7085C3-C0A7-469E-BE26-88E0C9FBAE56}" destId="{DD8875B2-6206-4D51-93B9-C85552EC05B4}" srcOrd="1" destOrd="0" presId="urn:microsoft.com/office/officeart/2005/8/layout/orgChart1"/>
    <dgm:cxn modelId="{8D715F5A-1710-4B9F-ADAE-8940377FFABA}" type="presParOf" srcId="{DD8875B2-6206-4D51-93B9-C85552EC05B4}" destId="{7811AC51-420E-4064-8936-25B8F9E686CC}" srcOrd="0" destOrd="0" presId="urn:microsoft.com/office/officeart/2005/8/layout/orgChart1"/>
    <dgm:cxn modelId="{7A529FC4-A104-4686-918A-18C5048197A5}" type="presParOf" srcId="{DD8875B2-6206-4D51-93B9-C85552EC05B4}" destId="{A1CE1EA4-1CDC-4326-85C9-67F2D869AA71}" srcOrd="1" destOrd="0" presId="urn:microsoft.com/office/officeart/2005/8/layout/orgChart1"/>
    <dgm:cxn modelId="{D501ADA5-EB9E-4FA3-A9A7-4C82A94CB2B1}" type="presParOf" srcId="{A1CE1EA4-1CDC-4326-85C9-67F2D869AA71}" destId="{3EE51047-FDDD-47B0-B9D7-EA13F92F3970}" srcOrd="0" destOrd="0" presId="urn:microsoft.com/office/officeart/2005/8/layout/orgChart1"/>
    <dgm:cxn modelId="{B54CE3B4-BC07-4E5D-9B51-29801A880C38}" type="presParOf" srcId="{3EE51047-FDDD-47B0-B9D7-EA13F92F3970}" destId="{DA012EBB-6D9D-4E54-8FAE-E73BE72DA13D}" srcOrd="0" destOrd="0" presId="urn:microsoft.com/office/officeart/2005/8/layout/orgChart1"/>
    <dgm:cxn modelId="{D35316FE-CE68-4F11-89E5-BED88D8CDCEF}" type="presParOf" srcId="{3EE51047-FDDD-47B0-B9D7-EA13F92F3970}" destId="{DD9B070B-EB4D-4E09-BE75-19B50A018B93}" srcOrd="1" destOrd="0" presId="urn:microsoft.com/office/officeart/2005/8/layout/orgChart1"/>
    <dgm:cxn modelId="{D0BC1B26-976E-4D4F-997C-590EE7F39A03}" type="presParOf" srcId="{A1CE1EA4-1CDC-4326-85C9-67F2D869AA71}" destId="{764944BD-8209-4A7B-B434-81D2564136E7}" srcOrd="1" destOrd="0" presId="urn:microsoft.com/office/officeart/2005/8/layout/orgChart1"/>
    <dgm:cxn modelId="{9A137DED-FE40-47A2-ACA3-FFCF4D5D5656}" type="presParOf" srcId="{A1CE1EA4-1CDC-4326-85C9-67F2D869AA71}" destId="{FC0AC57D-45F8-49E4-909B-82486B40E784}" srcOrd="2" destOrd="0" presId="urn:microsoft.com/office/officeart/2005/8/layout/orgChart1"/>
    <dgm:cxn modelId="{95CDFFD0-D274-4EBB-8B1C-74B24B4494C4}" type="presParOf" srcId="{DD8875B2-6206-4D51-93B9-C85552EC05B4}" destId="{FD41F1B8-3EAD-44EF-961A-8EAF7BBEE75B}" srcOrd="2" destOrd="0" presId="urn:microsoft.com/office/officeart/2005/8/layout/orgChart1"/>
    <dgm:cxn modelId="{56FB1D7E-DEE7-44BB-AD27-520F0FA2ECFC}" type="presParOf" srcId="{DD8875B2-6206-4D51-93B9-C85552EC05B4}" destId="{6AF581A6-4E1D-4A47-87E8-75851B69C8A4}" srcOrd="3" destOrd="0" presId="urn:microsoft.com/office/officeart/2005/8/layout/orgChart1"/>
    <dgm:cxn modelId="{65DBABEB-27E2-433B-8B99-C7484B190B5D}" type="presParOf" srcId="{6AF581A6-4E1D-4A47-87E8-75851B69C8A4}" destId="{CB3500B9-C50F-4C62-AAA6-52361DD1B12A}" srcOrd="0" destOrd="0" presId="urn:microsoft.com/office/officeart/2005/8/layout/orgChart1"/>
    <dgm:cxn modelId="{8CC84BAD-AE78-4B52-9AE3-855DFDC44A19}" type="presParOf" srcId="{CB3500B9-C50F-4C62-AAA6-52361DD1B12A}" destId="{437DDA5F-54D0-40C0-AC49-9BE662E1A8FE}" srcOrd="0" destOrd="0" presId="urn:microsoft.com/office/officeart/2005/8/layout/orgChart1"/>
    <dgm:cxn modelId="{01836945-3775-4681-A9AC-0AB552299F1F}" type="presParOf" srcId="{CB3500B9-C50F-4C62-AAA6-52361DD1B12A}" destId="{6AF266A2-E6F0-43B6-815B-EE9916669BB9}" srcOrd="1" destOrd="0" presId="urn:microsoft.com/office/officeart/2005/8/layout/orgChart1"/>
    <dgm:cxn modelId="{E28776C3-2CD9-4505-A04B-8BE0AA32A586}" type="presParOf" srcId="{6AF581A6-4E1D-4A47-87E8-75851B69C8A4}" destId="{D5BA8CD3-91D7-44AE-A58B-70B637EF1E23}" srcOrd="1" destOrd="0" presId="urn:microsoft.com/office/officeart/2005/8/layout/orgChart1"/>
    <dgm:cxn modelId="{EFE92B4D-28EA-4368-A70A-3AADF1F7093E}" type="presParOf" srcId="{6AF581A6-4E1D-4A47-87E8-75851B69C8A4}" destId="{C85DA6FD-CEFB-41B5-862A-3C17702733C4}" srcOrd="2" destOrd="0" presId="urn:microsoft.com/office/officeart/2005/8/layout/orgChart1"/>
    <dgm:cxn modelId="{75328543-DC18-400C-A29C-A958D8D876F3}" type="presParOf" srcId="{DD8875B2-6206-4D51-93B9-C85552EC05B4}" destId="{083AB66C-BF03-43FC-9B86-844AA1064EF5}" srcOrd="4" destOrd="0" presId="urn:microsoft.com/office/officeart/2005/8/layout/orgChart1"/>
    <dgm:cxn modelId="{795F10E1-0FAE-4EB5-840F-00B9326E0A9C}" type="presParOf" srcId="{DD8875B2-6206-4D51-93B9-C85552EC05B4}" destId="{41EC48AC-36D2-49EB-BEBA-DF20A697971A}" srcOrd="5" destOrd="0" presId="urn:microsoft.com/office/officeart/2005/8/layout/orgChart1"/>
    <dgm:cxn modelId="{FDFA2AD6-7DBF-4040-9534-DB39F0AB0728}" type="presParOf" srcId="{41EC48AC-36D2-49EB-BEBA-DF20A697971A}" destId="{09084BDC-7B42-410E-A109-717FF7ACDE40}" srcOrd="0" destOrd="0" presId="urn:microsoft.com/office/officeart/2005/8/layout/orgChart1"/>
    <dgm:cxn modelId="{42C5C8BD-B891-49CA-A28C-475719447CB0}" type="presParOf" srcId="{09084BDC-7B42-410E-A109-717FF7ACDE40}" destId="{32A8CE50-B713-4E1C-89BD-CC3125C0B475}" srcOrd="0" destOrd="0" presId="urn:microsoft.com/office/officeart/2005/8/layout/orgChart1"/>
    <dgm:cxn modelId="{AA91B01E-D144-4184-8386-7A902452656B}" type="presParOf" srcId="{09084BDC-7B42-410E-A109-717FF7ACDE40}" destId="{E1805E1D-E670-4176-B11F-EC48EDBC0220}" srcOrd="1" destOrd="0" presId="urn:microsoft.com/office/officeart/2005/8/layout/orgChart1"/>
    <dgm:cxn modelId="{113E50D4-3994-422F-BF9E-60EE2A08FE12}" type="presParOf" srcId="{41EC48AC-36D2-49EB-BEBA-DF20A697971A}" destId="{9A398CFE-1687-469F-A66F-11B1329EB5CF}" srcOrd="1" destOrd="0" presId="urn:microsoft.com/office/officeart/2005/8/layout/orgChart1"/>
    <dgm:cxn modelId="{0AE2001D-E7CD-4A6C-BD1E-B0EC5B213779}" type="presParOf" srcId="{41EC48AC-36D2-49EB-BEBA-DF20A697971A}" destId="{5D987B86-971E-4138-AABA-8F3202D033A2}" srcOrd="2" destOrd="0" presId="urn:microsoft.com/office/officeart/2005/8/layout/orgChart1"/>
    <dgm:cxn modelId="{9C9D7129-0E2C-46BE-83D4-BC0551BBE208}" type="presParOf" srcId="{CD7085C3-C0A7-469E-BE26-88E0C9FBAE56}" destId="{3F733EEA-6D94-4C5B-B9C6-625DF51FFA94}" srcOrd="2" destOrd="0" presId="urn:microsoft.com/office/officeart/2005/8/layout/orgChart1"/>
    <dgm:cxn modelId="{6DAA16B7-5C4D-4CED-9AFF-1BAF05B47790}" type="presParOf" srcId="{81BA225B-C88D-4B85-BB6C-F02CBCC01FC8}" destId="{A3BE28B8-9DDD-4670-9E92-9449549F1912}" srcOrd="6" destOrd="0" presId="urn:microsoft.com/office/officeart/2005/8/layout/orgChart1"/>
    <dgm:cxn modelId="{39E62884-61E7-4C13-A453-3AC819BF9B99}" type="presParOf" srcId="{81BA225B-C88D-4B85-BB6C-F02CBCC01FC8}" destId="{1E4D9DD9-389B-42D5-9DD1-EC0886909F5A}" srcOrd="7" destOrd="0" presId="urn:microsoft.com/office/officeart/2005/8/layout/orgChart1"/>
    <dgm:cxn modelId="{6B39D504-6E2A-49E0-917C-BF50D02C5B8C}" type="presParOf" srcId="{1E4D9DD9-389B-42D5-9DD1-EC0886909F5A}" destId="{F365B6B4-746E-4842-A3CB-642A4872BCB3}" srcOrd="0" destOrd="0" presId="urn:microsoft.com/office/officeart/2005/8/layout/orgChart1"/>
    <dgm:cxn modelId="{2DD73FB1-E2FB-49F9-B001-E8843C103EEC}" type="presParOf" srcId="{F365B6B4-746E-4842-A3CB-642A4872BCB3}" destId="{062326B5-B7A4-4A2D-86FE-442F369D6E94}" srcOrd="0" destOrd="0" presId="urn:microsoft.com/office/officeart/2005/8/layout/orgChart1"/>
    <dgm:cxn modelId="{8049AE07-4A7C-4C5D-A57E-86E2FA121104}" type="presParOf" srcId="{F365B6B4-746E-4842-A3CB-642A4872BCB3}" destId="{76516621-C3DD-49D6-B0AB-251BE4D5C577}" srcOrd="1" destOrd="0" presId="urn:microsoft.com/office/officeart/2005/8/layout/orgChart1"/>
    <dgm:cxn modelId="{6806BBEA-2C93-4FB7-B829-04DCEB39DB96}" type="presParOf" srcId="{1E4D9DD9-389B-42D5-9DD1-EC0886909F5A}" destId="{5F0B0E88-4FEB-450C-B0D8-C900D2728982}" srcOrd="1" destOrd="0" presId="urn:microsoft.com/office/officeart/2005/8/layout/orgChart1"/>
    <dgm:cxn modelId="{619AF47C-2174-4DC6-9424-EDBACB77F074}" type="presParOf" srcId="{5F0B0E88-4FEB-450C-B0D8-C900D2728982}" destId="{FDD92DC3-7EFB-4D37-A0F3-32B505EA2437}" srcOrd="0" destOrd="0" presId="urn:microsoft.com/office/officeart/2005/8/layout/orgChart1"/>
    <dgm:cxn modelId="{494CAA01-EECF-4B4D-B9E0-8E282B4CFE96}" type="presParOf" srcId="{5F0B0E88-4FEB-450C-B0D8-C900D2728982}" destId="{43970A84-A231-420E-98FA-57CD7567A870}" srcOrd="1" destOrd="0" presId="urn:microsoft.com/office/officeart/2005/8/layout/orgChart1"/>
    <dgm:cxn modelId="{9CFF63C8-020F-4246-9F3B-4E80C043CEE3}" type="presParOf" srcId="{43970A84-A231-420E-98FA-57CD7567A870}" destId="{3BB6ED65-24FB-4D37-9681-EFEDC4EAA786}" srcOrd="0" destOrd="0" presId="urn:microsoft.com/office/officeart/2005/8/layout/orgChart1"/>
    <dgm:cxn modelId="{7DAB6501-67A7-436B-9237-49037F333D50}" type="presParOf" srcId="{3BB6ED65-24FB-4D37-9681-EFEDC4EAA786}" destId="{3593B014-93FB-4B8E-ABDC-6DE357F875A8}" srcOrd="0" destOrd="0" presId="urn:microsoft.com/office/officeart/2005/8/layout/orgChart1"/>
    <dgm:cxn modelId="{708ABB03-A668-4214-9704-A4223E6EA0D7}" type="presParOf" srcId="{3BB6ED65-24FB-4D37-9681-EFEDC4EAA786}" destId="{B7F0C411-6836-4E73-A394-78F1381B62EA}" srcOrd="1" destOrd="0" presId="urn:microsoft.com/office/officeart/2005/8/layout/orgChart1"/>
    <dgm:cxn modelId="{F4D89A47-E059-456D-B469-005D4B789716}" type="presParOf" srcId="{43970A84-A231-420E-98FA-57CD7567A870}" destId="{062B32BB-16A6-4FA3-A005-AAB2119E33BC}" srcOrd="1" destOrd="0" presId="urn:microsoft.com/office/officeart/2005/8/layout/orgChart1"/>
    <dgm:cxn modelId="{55021DF4-F86E-46A5-9F2E-9034C83F3367}" type="presParOf" srcId="{43970A84-A231-420E-98FA-57CD7567A870}" destId="{37BA1C50-0838-4CF4-A6E0-5E548FC1AB59}" srcOrd="2" destOrd="0" presId="urn:microsoft.com/office/officeart/2005/8/layout/orgChart1"/>
    <dgm:cxn modelId="{8F5012CD-E1ED-4C75-AB04-CEB067ECC564}" type="presParOf" srcId="{5F0B0E88-4FEB-450C-B0D8-C900D2728982}" destId="{3735D438-700A-45E2-AB3A-3B4EA0318410}" srcOrd="2" destOrd="0" presId="urn:microsoft.com/office/officeart/2005/8/layout/orgChart1"/>
    <dgm:cxn modelId="{30EF8D08-F334-4AF0-B5E9-B8F15E0749DA}" type="presParOf" srcId="{5F0B0E88-4FEB-450C-B0D8-C900D2728982}" destId="{9459F5C3-E912-4ED1-B562-AA33E59E6A2B}" srcOrd="3" destOrd="0" presId="urn:microsoft.com/office/officeart/2005/8/layout/orgChart1"/>
    <dgm:cxn modelId="{6D572480-5981-4FEF-8B7D-A359797ECA7A}" type="presParOf" srcId="{9459F5C3-E912-4ED1-B562-AA33E59E6A2B}" destId="{5C5A9032-9076-4148-B384-CE6850C170F7}" srcOrd="0" destOrd="0" presId="urn:microsoft.com/office/officeart/2005/8/layout/orgChart1"/>
    <dgm:cxn modelId="{6632271C-7555-42C9-B5F6-EE89EA0D432A}" type="presParOf" srcId="{5C5A9032-9076-4148-B384-CE6850C170F7}" destId="{818DE9AF-2637-4413-9870-FFEE320DF9F6}" srcOrd="0" destOrd="0" presId="urn:microsoft.com/office/officeart/2005/8/layout/orgChart1"/>
    <dgm:cxn modelId="{115E245F-836A-4FE0-91CA-2A8050D67428}" type="presParOf" srcId="{5C5A9032-9076-4148-B384-CE6850C170F7}" destId="{F0C36F73-F41E-4CB6-A030-5F162974F424}" srcOrd="1" destOrd="0" presId="urn:microsoft.com/office/officeart/2005/8/layout/orgChart1"/>
    <dgm:cxn modelId="{B80EFC2D-8A30-4C89-85B3-BF5C18F1A20B}" type="presParOf" srcId="{9459F5C3-E912-4ED1-B562-AA33E59E6A2B}" destId="{6471F50B-58F6-41D7-B481-28389F866415}" srcOrd="1" destOrd="0" presId="urn:microsoft.com/office/officeart/2005/8/layout/orgChart1"/>
    <dgm:cxn modelId="{653AFD13-3B7F-451D-9E7D-58C770FCAD10}" type="presParOf" srcId="{9459F5C3-E912-4ED1-B562-AA33E59E6A2B}" destId="{61B98D71-1C85-4935-A445-1F7094E81337}" srcOrd="2" destOrd="0" presId="urn:microsoft.com/office/officeart/2005/8/layout/orgChart1"/>
    <dgm:cxn modelId="{94676142-A191-4F3E-8446-FA6C9A6CBCB5}" type="presParOf" srcId="{5F0B0E88-4FEB-450C-B0D8-C900D2728982}" destId="{E97995CC-937F-4D91-B80A-27B69EEFBFA7}" srcOrd="4" destOrd="0" presId="urn:microsoft.com/office/officeart/2005/8/layout/orgChart1"/>
    <dgm:cxn modelId="{E399D486-33A7-407A-9C1D-34612FC60234}" type="presParOf" srcId="{5F0B0E88-4FEB-450C-B0D8-C900D2728982}" destId="{64D95276-D3BA-4D86-866F-41689EFCB5C1}" srcOrd="5" destOrd="0" presId="urn:microsoft.com/office/officeart/2005/8/layout/orgChart1"/>
    <dgm:cxn modelId="{8CBDBF44-F4E5-435E-8523-FAFC6E4C5496}" type="presParOf" srcId="{64D95276-D3BA-4D86-866F-41689EFCB5C1}" destId="{584E447F-7D02-42A1-B545-07C02FF152EF}" srcOrd="0" destOrd="0" presId="urn:microsoft.com/office/officeart/2005/8/layout/orgChart1"/>
    <dgm:cxn modelId="{666D38D3-405E-4DB1-945C-3CE56D582F68}" type="presParOf" srcId="{584E447F-7D02-42A1-B545-07C02FF152EF}" destId="{86F8ECAE-05D4-42F4-9850-B4CCF5A04D9E}" srcOrd="0" destOrd="0" presId="urn:microsoft.com/office/officeart/2005/8/layout/orgChart1"/>
    <dgm:cxn modelId="{12E2F675-EB90-46D6-9130-31FDDA19A940}" type="presParOf" srcId="{584E447F-7D02-42A1-B545-07C02FF152EF}" destId="{9B38ACB5-8182-4753-B117-F90ECDD73C3E}" srcOrd="1" destOrd="0" presId="urn:microsoft.com/office/officeart/2005/8/layout/orgChart1"/>
    <dgm:cxn modelId="{36CCA48E-25C0-457E-9CF0-CDB32EF46105}" type="presParOf" srcId="{64D95276-D3BA-4D86-866F-41689EFCB5C1}" destId="{78342E55-E81D-4E1F-8970-A1D7C540DE31}" srcOrd="1" destOrd="0" presId="urn:microsoft.com/office/officeart/2005/8/layout/orgChart1"/>
    <dgm:cxn modelId="{B0EE5DD8-F9B7-450E-B58D-21ABF7185942}" type="presParOf" srcId="{64D95276-D3BA-4D86-866F-41689EFCB5C1}" destId="{05C321A3-B50A-4DBE-85D9-12500F6E13FC}" srcOrd="2" destOrd="0" presId="urn:microsoft.com/office/officeart/2005/8/layout/orgChart1"/>
    <dgm:cxn modelId="{7083FCFF-55A2-4401-B6B8-6A67DBA7A57E}" type="presParOf" srcId="{1E4D9DD9-389B-42D5-9DD1-EC0886909F5A}" destId="{786C86A4-0389-4B78-AE6F-5190F0514F92}" srcOrd="2" destOrd="0" presId="urn:microsoft.com/office/officeart/2005/8/layout/orgChart1"/>
    <dgm:cxn modelId="{04BC1D10-AFC4-4F4B-8566-4F855BA366EE}" type="presParOf" srcId="{81BA225B-C88D-4B85-BB6C-F02CBCC01FC8}" destId="{DAC1991C-D784-4F35-824C-6EBFD51D61BE}" srcOrd="8" destOrd="0" presId="urn:microsoft.com/office/officeart/2005/8/layout/orgChart1"/>
    <dgm:cxn modelId="{F2874A12-90DF-455A-93C2-5557617F9E4B}" type="presParOf" srcId="{81BA225B-C88D-4B85-BB6C-F02CBCC01FC8}" destId="{69DB0C0B-FC69-4B89-80B6-9940B621CEBC}" srcOrd="9" destOrd="0" presId="urn:microsoft.com/office/officeart/2005/8/layout/orgChart1"/>
    <dgm:cxn modelId="{2F1FE1DD-2EBA-4B6D-B091-FED1FEA7BB0C}" type="presParOf" srcId="{69DB0C0B-FC69-4B89-80B6-9940B621CEBC}" destId="{28D4000A-7867-4B76-A461-29522D76B3C0}" srcOrd="0" destOrd="0" presId="urn:microsoft.com/office/officeart/2005/8/layout/orgChart1"/>
    <dgm:cxn modelId="{2BB7E90D-AE73-424E-9795-F9A333D061EA}" type="presParOf" srcId="{28D4000A-7867-4B76-A461-29522D76B3C0}" destId="{94F4D6DF-A2E3-442A-82C7-43C30DA8034E}" srcOrd="0" destOrd="0" presId="urn:microsoft.com/office/officeart/2005/8/layout/orgChart1"/>
    <dgm:cxn modelId="{D93D299C-BA82-441A-9C50-2EE3E0D5F4D5}" type="presParOf" srcId="{28D4000A-7867-4B76-A461-29522D76B3C0}" destId="{64077618-4893-41EE-9C58-CD9B5DE1A4F7}" srcOrd="1" destOrd="0" presId="urn:microsoft.com/office/officeart/2005/8/layout/orgChart1"/>
    <dgm:cxn modelId="{8DD5CAC7-236E-4024-B619-E0D0C3513815}" type="presParOf" srcId="{69DB0C0B-FC69-4B89-80B6-9940B621CEBC}" destId="{1714CF9C-3184-4456-82B4-FA7418DE0E5A}" srcOrd="1" destOrd="0" presId="urn:microsoft.com/office/officeart/2005/8/layout/orgChart1"/>
    <dgm:cxn modelId="{C6AF0E1D-99F4-4C99-8544-E99238618C71}" type="presParOf" srcId="{1714CF9C-3184-4456-82B4-FA7418DE0E5A}" destId="{429D8DBA-FFE9-4861-8499-D760650E1B51}" srcOrd="0" destOrd="0" presId="urn:microsoft.com/office/officeart/2005/8/layout/orgChart1"/>
    <dgm:cxn modelId="{DCCE7EB0-9A2A-4E73-812F-0372BA355693}" type="presParOf" srcId="{1714CF9C-3184-4456-82B4-FA7418DE0E5A}" destId="{CB971243-0362-418E-A26E-E66C299393C7}" srcOrd="1" destOrd="0" presId="urn:microsoft.com/office/officeart/2005/8/layout/orgChart1"/>
    <dgm:cxn modelId="{B0CF3121-3215-4003-BB0B-087A95C987A8}" type="presParOf" srcId="{CB971243-0362-418E-A26E-E66C299393C7}" destId="{FA0B4D06-C32B-45F0-BFFF-AB20A53C53F1}" srcOrd="0" destOrd="0" presId="urn:microsoft.com/office/officeart/2005/8/layout/orgChart1"/>
    <dgm:cxn modelId="{98C14D70-3943-4164-AFA7-471E3647E8F3}" type="presParOf" srcId="{FA0B4D06-C32B-45F0-BFFF-AB20A53C53F1}" destId="{EB444466-D817-4158-BDAB-EDB169700629}" srcOrd="0" destOrd="0" presId="urn:microsoft.com/office/officeart/2005/8/layout/orgChart1"/>
    <dgm:cxn modelId="{E035DDF3-5432-4D0D-B99E-48EBB03C7898}" type="presParOf" srcId="{FA0B4D06-C32B-45F0-BFFF-AB20A53C53F1}" destId="{D8C68398-D9F1-400A-A55D-90AD2EB3CFC9}" srcOrd="1" destOrd="0" presId="urn:microsoft.com/office/officeart/2005/8/layout/orgChart1"/>
    <dgm:cxn modelId="{F43E7733-2FAE-4304-8ED2-FFCBB20235ED}" type="presParOf" srcId="{CB971243-0362-418E-A26E-E66C299393C7}" destId="{777DFBC9-9149-4BA9-AC7D-231178C84851}" srcOrd="1" destOrd="0" presId="urn:microsoft.com/office/officeart/2005/8/layout/orgChart1"/>
    <dgm:cxn modelId="{592424E5-552A-4C2E-ABCE-12B4359AF1ED}" type="presParOf" srcId="{CB971243-0362-418E-A26E-E66C299393C7}" destId="{50A03300-FA82-4D6B-B922-C7998C4CC092}" srcOrd="2" destOrd="0" presId="urn:microsoft.com/office/officeart/2005/8/layout/orgChart1"/>
    <dgm:cxn modelId="{20A85AF6-E799-4AEB-8C04-D9122215DC90}" type="presParOf" srcId="{1714CF9C-3184-4456-82B4-FA7418DE0E5A}" destId="{0C019D7B-7ED1-44F0-8563-A63F3498084F}" srcOrd="2" destOrd="0" presId="urn:microsoft.com/office/officeart/2005/8/layout/orgChart1"/>
    <dgm:cxn modelId="{93BB14C1-CFAA-463E-B9F4-B77506BCCB64}" type="presParOf" srcId="{1714CF9C-3184-4456-82B4-FA7418DE0E5A}" destId="{9351354E-49BA-443C-BF72-14763C1BF5D4}" srcOrd="3" destOrd="0" presId="urn:microsoft.com/office/officeart/2005/8/layout/orgChart1"/>
    <dgm:cxn modelId="{7EF2BD95-FE40-4859-80D5-9B7867FDC210}" type="presParOf" srcId="{9351354E-49BA-443C-BF72-14763C1BF5D4}" destId="{D72D49EC-F406-4F2E-903F-508E3B20874C}" srcOrd="0" destOrd="0" presId="urn:microsoft.com/office/officeart/2005/8/layout/orgChart1"/>
    <dgm:cxn modelId="{3FD035ED-6C65-430E-AF00-117733591AC4}" type="presParOf" srcId="{D72D49EC-F406-4F2E-903F-508E3B20874C}" destId="{B114B00E-F3A8-49D9-AC22-A91F3D6725A7}" srcOrd="0" destOrd="0" presId="urn:microsoft.com/office/officeart/2005/8/layout/orgChart1"/>
    <dgm:cxn modelId="{E7A3051C-E637-4610-BE8C-AD962633A730}" type="presParOf" srcId="{D72D49EC-F406-4F2E-903F-508E3B20874C}" destId="{1CD9EBDE-A8A2-4830-BF7A-D42976BBD368}" srcOrd="1" destOrd="0" presId="urn:microsoft.com/office/officeart/2005/8/layout/orgChart1"/>
    <dgm:cxn modelId="{1E4B0377-93D4-4355-804F-43E7ED450B48}" type="presParOf" srcId="{9351354E-49BA-443C-BF72-14763C1BF5D4}" destId="{BBC0604D-BF4A-4BBF-A6AC-214CBE751037}" srcOrd="1" destOrd="0" presId="urn:microsoft.com/office/officeart/2005/8/layout/orgChart1"/>
    <dgm:cxn modelId="{BAC98CB8-40BC-4AE6-9C57-F6788F05200A}" type="presParOf" srcId="{9351354E-49BA-443C-BF72-14763C1BF5D4}" destId="{276396EE-BD23-45C7-A144-97DB49F28EB6}" srcOrd="2" destOrd="0" presId="urn:microsoft.com/office/officeart/2005/8/layout/orgChart1"/>
    <dgm:cxn modelId="{CDB918F0-7DF0-4772-928F-A59CF4870CC0}" type="presParOf" srcId="{1714CF9C-3184-4456-82B4-FA7418DE0E5A}" destId="{CBC0F9AF-8696-43EE-A551-0505D59BD503}" srcOrd="4" destOrd="0" presId="urn:microsoft.com/office/officeart/2005/8/layout/orgChart1"/>
    <dgm:cxn modelId="{30B464A0-F53C-4FDB-B6C8-B8038B0E63B8}" type="presParOf" srcId="{1714CF9C-3184-4456-82B4-FA7418DE0E5A}" destId="{8C886651-EC88-4BFF-9422-2B7A7A6F1616}" srcOrd="5" destOrd="0" presId="urn:microsoft.com/office/officeart/2005/8/layout/orgChart1"/>
    <dgm:cxn modelId="{3CB7465E-86C2-4F40-AF53-67203A48FE9C}" type="presParOf" srcId="{8C886651-EC88-4BFF-9422-2B7A7A6F1616}" destId="{04DA6A86-8174-4B95-A283-8322D772578F}" srcOrd="0" destOrd="0" presId="urn:microsoft.com/office/officeart/2005/8/layout/orgChart1"/>
    <dgm:cxn modelId="{F938FFAF-C0C9-421D-89D2-688ABCF7C991}" type="presParOf" srcId="{04DA6A86-8174-4B95-A283-8322D772578F}" destId="{C25499AC-8760-43E4-83F8-60190820EF52}" srcOrd="0" destOrd="0" presId="urn:microsoft.com/office/officeart/2005/8/layout/orgChart1"/>
    <dgm:cxn modelId="{C99FA8EE-58F6-4042-AF14-DE0D0A47AC9D}" type="presParOf" srcId="{04DA6A86-8174-4B95-A283-8322D772578F}" destId="{66C0FCE9-F6FD-410B-AE05-7EBED9DE2BC5}" srcOrd="1" destOrd="0" presId="urn:microsoft.com/office/officeart/2005/8/layout/orgChart1"/>
    <dgm:cxn modelId="{EA4A2D68-198D-499B-9E51-F51570B6C4BE}" type="presParOf" srcId="{8C886651-EC88-4BFF-9422-2B7A7A6F1616}" destId="{552DBD72-76CC-4503-B3E3-DE3D1AB3AB62}" srcOrd="1" destOrd="0" presId="urn:microsoft.com/office/officeart/2005/8/layout/orgChart1"/>
    <dgm:cxn modelId="{F68CC348-7EB9-4E64-A0D7-77A2330BFF02}" type="presParOf" srcId="{8C886651-EC88-4BFF-9422-2B7A7A6F1616}" destId="{90B9A677-0C5F-4D19-B295-E55CE5A5DEAB}" srcOrd="2" destOrd="0" presId="urn:microsoft.com/office/officeart/2005/8/layout/orgChart1"/>
    <dgm:cxn modelId="{EF6C7EC0-5E1D-47FA-92D4-C8B011A8EDC8}" type="presParOf" srcId="{1714CF9C-3184-4456-82B4-FA7418DE0E5A}" destId="{A28F0592-8527-47C0-8849-E44C7EBDBA83}" srcOrd="6" destOrd="0" presId="urn:microsoft.com/office/officeart/2005/8/layout/orgChart1"/>
    <dgm:cxn modelId="{4A295359-5A2C-41EA-A51C-1FEEFD3AE510}" type="presParOf" srcId="{1714CF9C-3184-4456-82B4-FA7418DE0E5A}" destId="{A444DB03-4321-4E20-BB79-DC8A33EE61DF}" srcOrd="7" destOrd="0" presId="urn:microsoft.com/office/officeart/2005/8/layout/orgChart1"/>
    <dgm:cxn modelId="{394E97A4-EB47-4A53-8D85-6F1BDB00B19F}" type="presParOf" srcId="{A444DB03-4321-4E20-BB79-DC8A33EE61DF}" destId="{CBC0971E-17C8-4C09-9D1B-B07E5F9C2C82}" srcOrd="0" destOrd="0" presId="urn:microsoft.com/office/officeart/2005/8/layout/orgChart1"/>
    <dgm:cxn modelId="{DA7EFB0A-148F-4D2A-BF0B-C37B60E47FAD}" type="presParOf" srcId="{CBC0971E-17C8-4C09-9D1B-B07E5F9C2C82}" destId="{46AD6244-EA3C-466E-8718-7947F15737E3}" srcOrd="0" destOrd="0" presId="urn:microsoft.com/office/officeart/2005/8/layout/orgChart1"/>
    <dgm:cxn modelId="{A2B814A8-B9AE-4AC8-BF23-6A1277635307}" type="presParOf" srcId="{CBC0971E-17C8-4C09-9D1B-B07E5F9C2C82}" destId="{29D40C90-D726-403F-A563-86BD47E4BE36}" srcOrd="1" destOrd="0" presId="urn:microsoft.com/office/officeart/2005/8/layout/orgChart1"/>
    <dgm:cxn modelId="{0B26719A-8F8A-40C3-B5AA-377C7D2C6FB2}" type="presParOf" srcId="{A444DB03-4321-4E20-BB79-DC8A33EE61DF}" destId="{2FCD0242-E854-4490-8394-CC837634BCD7}" srcOrd="1" destOrd="0" presId="urn:microsoft.com/office/officeart/2005/8/layout/orgChart1"/>
    <dgm:cxn modelId="{427DEA55-078A-4159-91D9-2E630DDD650F}" type="presParOf" srcId="{A444DB03-4321-4E20-BB79-DC8A33EE61DF}" destId="{A853FA0E-AD42-4D4A-A4AF-776D6EABAB62}" srcOrd="2" destOrd="0" presId="urn:microsoft.com/office/officeart/2005/8/layout/orgChart1"/>
    <dgm:cxn modelId="{21DD8269-5DC2-49E1-935B-BC110455955B}" type="presParOf" srcId="{1714CF9C-3184-4456-82B4-FA7418DE0E5A}" destId="{E64C7F62-6525-4B28-BD05-96FF486D5800}" srcOrd="8" destOrd="0" presId="urn:microsoft.com/office/officeart/2005/8/layout/orgChart1"/>
    <dgm:cxn modelId="{6EEF9FAB-9EB4-450D-8D44-4E9657F32502}" type="presParOf" srcId="{1714CF9C-3184-4456-82B4-FA7418DE0E5A}" destId="{74A7820C-8D64-45A6-B294-C603539EFCEC}" srcOrd="9" destOrd="0" presId="urn:microsoft.com/office/officeart/2005/8/layout/orgChart1"/>
    <dgm:cxn modelId="{2BB4E782-13BA-450A-A5E2-C996FC70886E}" type="presParOf" srcId="{74A7820C-8D64-45A6-B294-C603539EFCEC}" destId="{989BCB7D-8C77-4FA2-ABFB-89EDA6D49AC9}" srcOrd="0" destOrd="0" presId="urn:microsoft.com/office/officeart/2005/8/layout/orgChart1"/>
    <dgm:cxn modelId="{FB14DFD0-03ED-4ADA-83D0-C5EC851EBCBB}" type="presParOf" srcId="{989BCB7D-8C77-4FA2-ABFB-89EDA6D49AC9}" destId="{2C6E7F98-84AE-4DF6-9AE3-4C291E5EA170}" srcOrd="0" destOrd="0" presId="urn:microsoft.com/office/officeart/2005/8/layout/orgChart1"/>
    <dgm:cxn modelId="{3CCBF6D9-DD51-422C-B6F4-FA0E22FDB84C}" type="presParOf" srcId="{989BCB7D-8C77-4FA2-ABFB-89EDA6D49AC9}" destId="{230E1F9E-D04F-48FE-AA37-CE2872A460FC}" srcOrd="1" destOrd="0" presId="urn:microsoft.com/office/officeart/2005/8/layout/orgChart1"/>
    <dgm:cxn modelId="{F43BE297-48FC-40B9-9725-29AEA90DCB17}" type="presParOf" srcId="{74A7820C-8D64-45A6-B294-C603539EFCEC}" destId="{4F642821-18DE-4345-9818-59E25263E723}" srcOrd="1" destOrd="0" presId="urn:microsoft.com/office/officeart/2005/8/layout/orgChart1"/>
    <dgm:cxn modelId="{3E979ACB-938E-4C27-9DD2-27801C800214}" type="presParOf" srcId="{74A7820C-8D64-45A6-B294-C603539EFCEC}" destId="{C1D59231-A21F-4CFC-9D8F-3513F4D02ED1}" srcOrd="2" destOrd="0" presId="urn:microsoft.com/office/officeart/2005/8/layout/orgChart1"/>
    <dgm:cxn modelId="{5AAA926A-3893-46F5-85BE-E3958C58E3CB}" type="presParOf" srcId="{69DB0C0B-FC69-4B89-80B6-9940B621CEBC}" destId="{B926D805-2560-44D5-A79C-05B7ADA00B83}" srcOrd="2" destOrd="0" presId="urn:microsoft.com/office/officeart/2005/8/layout/orgChart1"/>
    <dgm:cxn modelId="{C55D0740-D4CA-4733-B9AB-7E0247D89B8A}" type="presParOf" srcId="{F60AFA5C-5294-4506-B482-8AAA7EAD4D0D}" destId="{0A975E57-79AD-4E77-823A-7FB423D9C71A}" srcOrd="2" destOrd="0" presId="urn:microsoft.com/office/officeart/2005/8/layout/orgChar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C7F62-6525-4B28-BD05-96FF486D5800}">
      <dsp:nvSpPr>
        <dsp:cNvPr id="0" name=""/>
        <dsp:cNvSpPr/>
      </dsp:nvSpPr>
      <dsp:spPr>
        <a:xfrm>
          <a:off x="7488295" y="2111853"/>
          <a:ext cx="259655" cy="3030133"/>
        </a:xfrm>
        <a:custGeom>
          <a:avLst/>
          <a:gdLst/>
          <a:ahLst/>
          <a:cxnLst/>
          <a:rect l="0" t="0" r="0" b="0"/>
          <a:pathLst>
            <a:path>
              <a:moveTo>
                <a:pt x="0" y="0"/>
              </a:moveTo>
              <a:lnTo>
                <a:pt x="0" y="3030133"/>
              </a:lnTo>
              <a:lnTo>
                <a:pt x="259655" y="303013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28F0592-8527-47C0-8849-E44C7EBDBA83}">
      <dsp:nvSpPr>
        <dsp:cNvPr id="0" name=""/>
        <dsp:cNvSpPr/>
      </dsp:nvSpPr>
      <dsp:spPr>
        <a:xfrm>
          <a:off x="7488295" y="2111853"/>
          <a:ext cx="247748" cy="2356219"/>
        </a:xfrm>
        <a:custGeom>
          <a:avLst/>
          <a:gdLst/>
          <a:ahLst/>
          <a:cxnLst/>
          <a:rect l="0" t="0" r="0" b="0"/>
          <a:pathLst>
            <a:path>
              <a:moveTo>
                <a:pt x="0" y="0"/>
              </a:moveTo>
              <a:lnTo>
                <a:pt x="0" y="2356219"/>
              </a:lnTo>
              <a:lnTo>
                <a:pt x="247748" y="2356219"/>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BC0F9AF-8696-43EE-A551-0505D59BD503}">
      <dsp:nvSpPr>
        <dsp:cNvPr id="0" name=""/>
        <dsp:cNvSpPr/>
      </dsp:nvSpPr>
      <dsp:spPr>
        <a:xfrm>
          <a:off x="7488295" y="2111853"/>
          <a:ext cx="247748" cy="1680615"/>
        </a:xfrm>
        <a:custGeom>
          <a:avLst/>
          <a:gdLst/>
          <a:ahLst/>
          <a:cxnLst/>
          <a:rect l="0" t="0" r="0" b="0"/>
          <a:pathLst>
            <a:path>
              <a:moveTo>
                <a:pt x="0" y="0"/>
              </a:moveTo>
              <a:lnTo>
                <a:pt x="0" y="1680615"/>
              </a:lnTo>
              <a:lnTo>
                <a:pt x="247748" y="1680615"/>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019D7B-7ED1-44F0-8563-A63F3498084F}">
      <dsp:nvSpPr>
        <dsp:cNvPr id="0" name=""/>
        <dsp:cNvSpPr/>
      </dsp:nvSpPr>
      <dsp:spPr>
        <a:xfrm>
          <a:off x="7488295" y="2111853"/>
          <a:ext cx="239179" cy="1022166"/>
        </a:xfrm>
        <a:custGeom>
          <a:avLst/>
          <a:gdLst/>
          <a:ahLst/>
          <a:cxnLst/>
          <a:rect l="0" t="0" r="0" b="0"/>
          <a:pathLst>
            <a:path>
              <a:moveTo>
                <a:pt x="0" y="0"/>
              </a:moveTo>
              <a:lnTo>
                <a:pt x="0" y="1022166"/>
              </a:lnTo>
              <a:lnTo>
                <a:pt x="239179" y="102216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29D8DBA-FFE9-4861-8499-D760650E1B51}">
      <dsp:nvSpPr>
        <dsp:cNvPr id="0" name=""/>
        <dsp:cNvSpPr/>
      </dsp:nvSpPr>
      <dsp:spPr>
        <a:xfrm>
          <a:off x="7488295" y="2111853"/>
          <a:ext cx="247748" cy="372298"/>
        </a:xfrm>
        <a:custGeom>
          <a:avLst/>
          <a:gdLst/>
          <a:ahLst/>
          <a:cxnLst/>
          <a:rect l="0" t="0" r="0" b="0"/>
          <a:pathLst>
            <a:path>
              <a:moveTo>
                <a:pt x="0" y="0"/>
              </a:moveTo>
              <a:lnTo>
                <a:pt x="0" y="372298"/>
              </a:lnTo>
              <a:lnTo>
                <a:pt x="247748" y="37229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C1991C-D784-4F35-824C-6EBFD51D61BE}">
      <dsp:nvSpPr>
        <dsp:cNvPr id="0" name=""/>
        <dsp:cNvSpPr/>
      </dsp:nvSpPr>
      <dsp:spPr>
        <a:xfrm>
          <a:off x="4727414" y="1242987"/>
          <a:ext cx="3399815" cy="219113"/>
        </a:xfrm>
        <a:custGeom>
          <a:avLst/>
          <a:gdLst/>
          <a:ahLst/>
          <a:cxnLst/>
          <a:rect l="0" t="0" r="0" b="0"/>
          <a:pathLst>
            <a:path>
              <a:moveTo>
                <a:pt x="0" y="0"/>
              </a:moveTo>
              <a:lnTo>
                <a:pt x="0" y="102711"/>
              </a:lnTo>
              <a:lnTo>
                <a:pt x="3399815" y="102711"/>
              </a:lnTo>
              <a:lnTo>
                <a:pt x="3399815" y="219113"/>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97995CC-937F-4D91-B80A-27B69EEFBFA7}">
      <dsp:nvSpPr>
        <dsp:cNvPr id="0" name=""/>
        <dsp:cNvSpPr/>
      </dsp:nvSpPr>
      <dsp:spPr>
        <a:xfrm>
          <a:off x="5658152" y="2111853"/>
          <a:ext cx="256329" cy="2100883"/>
        </a:xfrm>
        <a:custGeom>
          <a:avLst/>
          <a:gdLst/>
          <a:ahLst/>
          <a:cxnLst/>
          <a:rect l="0" t="0" r="0" b="0"/>
          <a:pathLst>
            <a:path>
              <a:moveTo>
                <a:pt x="0" y="0"/>
              </a:moveTo>
              <a:lnTo>
                <a:pt x="0" y="2100883"/>
              </a:lnTo>
              <a:lnTo>
                <a:pt x="256329" y="210088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35D438-700A-45E2-AB3A-3B4EA0318410}">
      <dsp:nvSpPr>
        <dsp:cNvPr id="0" name=""/>
        <dsp:cNvSpPr/>
      </dsp:nvSpPr>
      <dsp:spPr>
        <a:xfrm>
          <a:off x="5658152" y="2111853"/>
          <a:ext cx="256329" cy="1313782"/>
        </a:xfrm>
        <a:custGeom>
          <a:avLst/>
          <a:gdLst/>
          <a:ahLst/>
          <a:cxnLst/>
          <a:rect l="0" t="0" r="0" b="0"/>
          <a:pathLst>
            <a:path>
              <a:moveTo>
                <a:pt x="0" y="0"/>
              </a:moveTo>
              <a:lnTo>
                <a:pt x="0" y="1313782"/>
              </a:lnTo>
              <a:lnTo>
                <a:pt x="256329" y="131378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D92DC3-7EFB-4D37-A0F3-32B505EA2437}">
      <dsp:nvSpPr>
        <dsp:cNvPr id="0" name=""/>
        <dsp:cNvSpPr/>
      </dsp:nvSpPr>
      <dsp:spPr>
        <a:xfrm>
          <a:off x="5658152" y="2111853"/>
          <a:ext cx="278135" cy="526681"/>
        </a:xfrm>
        <a:custGeom>
          <a:avLst/>
          <a:gdLst/>
          <a:ahLst/>
          <a:cxnLst/>
          <a:rect l="0" t="0" r="0" b="0"/>
          <a:pathLst>
            <a:path>
              <a:moveTo>
                <a:pt x="0" y="0"/>
              </a:moveTo>
              <a:lnTo>
                <a:pt x="0" y="526681"/>
              </a:lnTo>
              <a:lnTo>
                <a:pt x="278135" y="526681"/>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3BE28B8-9DDD-4670-9E92-9449549F1912}">
      <dsp:nvSpPr>
        <dsp:cNvPr id="0" name=""/>
        <dsp:cNvSpPr/>
      </dsp:nvSpPr>
      <dsp:spPr>
        <a:xfrm>
          <a:off x="4727414" y="1242987"/>
          <a:ext cx="1569673" cy="219113"/>
        </a:xfrm>
        <a:custGeom>
          <a:avLst/>
          <a:gdLst/>
          <a:ahLst/>
          <a:cxnLst/>
          <a:rect l="0" t="0" r="0" b="0"/>
          <a:pathLst>
            <a:path>
              <a:moveTo>
                <a:pt x="0" y="0"/>
              </a:moveTo>
              <a:lnTo>
                <a:pt x="0" y="102711"/>
              </a:lnTo>
              <a:lnTo>
                <a:pt x="1569673" y="102711"/>
              </a:lnTo>
              <a:lnTo>
                <a:pt x="1569673" y="219113"/>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3AB66C-BF03-43FC-9B86-844AA1064EF5}">
      <dsp:nvSpPr>
        <dsp:cNvPr id="0" name=""/>
        <dsp:cNvSpPr/>
      </dsp:nvSpPr>
      <dsp:spPr>
        <a:xfrm>
          <a:off x="3863037" y="2128581"/>
          <a:ext cx="236550" cy="2084154"/>
        </a:xfrm>
        <a:custGeom>
          <a:avLst/>
          <a:gdLst/>
          <a:ahLst/>
          <a:cxnLst/>
          <a:rect l="0" t="0" r="0" b="0"/>
          <a:pathLst>
            <a:path>
              <a:moveTo>
                <a:pt x="0" y="0"/>
              </a:moveTo>
              <a:lnTo>
                <a:pt x="0" y="2084154"/>
              </a:lnTo>
              <a:lnTo>
                <a:pt x="236550" y="2084154"/>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41F1B8-3EAD-44EF-961A-8EAF7BBEE75B}">
      <dsp:nvSpPr>
        <dsp:cNvPr id="0" name=""/>
        <dsp:cNvSpPr/>
      </dsp:nvSpPr>
      <dsp:spPr>
        <a:xfrm>
          <a:off x="3863037" y="2128581"/>
          <a:ext cx="236550" cy="1297053"/>
        </a:xfrm>
        <a:custGeom>
          <a:avLst/>
          <a:gdLst/>
          <a:ahLst/>
          <a:cxnLst/>
          <a:rect l="0" t="0" r="0" b="0"/>
          <a:pathLst>
            <a:path>
              <a:moveTo>
                <a:pt x="0" y="0"/>
              </a:moveTo>
              <a:lnTo>
                <a:pt x="0" y="1297053"/>
              </a:lnTo>
              <a:lnTo>
                <a:pt x="236550" y="129705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11AC51-420E-4064-8936-25B8F9E686CC}">
      <dsp:nvSpPr>
        <dsp:cNvPr id="0" name=""/>
        <dsp:cNvSpPr/>
      </dsp:nvSpPr>
      <dsp:spPr>
        <a:xfrm>
          <a:off x="3863037" y="2128581"/>
          <a:ext cx="236550" cy="509952"/>
        </a:xfrm>
        <a:custGeom>
          <a:avLst/>
          <a:gdLst/>
          <a:ahLst/>
          <a:cxnLst/>
          <a:rect l="0" t="0" r="0" b="0"/>
          <a:pathLst>
            <a:path>
              <a:moveTo>
                <a:pt x="0" y="0"/>
              </a:moveTo>
              <a:lnTo>
                <a:pt x="0" y="509952"/>
              </a:lnTo>
              <a:lnTo>
                <a:pt x="236550" y="50995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7803469-6AF6-4296-8313-E85B886BFE29}">
      <dsp:nvSpPr>
        <dsp:cNvPr id="0" name=""/>
        <dsp:cNvSpPr/>
      </dsp:nvSpPr>
      <dsp:spPr>
        <a:xfrm>
          <a:off x="4493839" y="1242987"/>
          <a:ext cx="233574" cy="235842"/>
        </a:xfrm>
        <a:custGeom>
          <a:avLst/>
          <a:gdLst/>
          <a:ahLst/>
          <a:cxnLst/>
          <a:rect l="0" t="0" r="0" b="0"/>
          <a:pathLst>
            <a:path>
              <a:moveTo>
                <a:pt x="233574" y="0"/>
              </a:moveTo>
              <a:lnTo>
                <a:pt x="233574" y="119439"/>
              </a:lnTo>
              <a:lnTo>
                <a:pt x="0" y="119439"/>
              </a:lnTo>
              <a:lnTo>
                <a:pt x="0" y="23584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2FF780F-7BC2-48D3-A743-00A9A54EC719}">
      <dsp:nvSpPr>
        <dsp:cNvPr id="0" name=""/>
        <dsp:cNvSpPr/>
      </dsp:nvSpPr>
      <dsp:spPr>
        <a:xfrm>
          <a:off x="2063893" y="2128581"/>
          <a:ext cx="244066" cy="2084154"/>
        </a:xfrm>
        <a:custGeom>
          <a:avLst/>
          <a:gdLst/>
          <a:ahLst/>
          <a:cxnLst/>
          <a:rect l="0" t="0" r="0" b="0"/>
          <a:pathLst>
            <a:path>
              <a:moveTo>
                <a:pt x="0" y="0"/>
              </a:moveTo>
              <a:lnTo>
                <a:pt x="0" y="2084154"/>
              </a:lnTo>
              <a:lnTo>
                <a:pt x="244066" y="2084154"/>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6B7BB19-E00B-4B4C-96A8-71BF1AD2580E}">
      <dsp:nvSpPr>
        <dsp:cNvPr id="0" name=""/>
        <dsp:cNvSpPr/>
      </dsp:nvSpPr>
      <dsp:spPr>
        <a:xfrm>
          <a:off x="2063893" y="2128581"/>
          <a:ext cx="244066" cy="1297053"/>
        </a:xfrm>
        <a:custGeom>
          <a:avLst/>
          <a:gdLst/>
          <a:ahLst/>
          <a:cxnLst/>
          <a:rect l="0" t="0" r="0" b="0"/>
          <a:pathLst>
            <a:path>
              <a:moveTo>
                <a:pt x="0" y="0"/>
              </a:moveTo>
              <a:lnTo>
                <a:pt x="0" y="1297053"/>
              </a:lnTo>
              <a:lnTo>
                <a:pt x="244066" y="129705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2B0D2C4-05A2-462F-BEFF-198D4568C0FB}">
      <dsp:nvSpPr>
        <dsp:cNvPr id="0" name=""/>
        <dsp:cNvSpPr/>
      </dsp:nvSpPr>
      <dsp:spPr>
        <a:xfrm>
          <a:off x="2063893" y="2128581"/>
          <a:ext cx="244066" cy="509952"/>
        </a:xfrm>
        <a:custGeom>
          <a:avLst/>
          <a:gdLst/>
          <a:ahLst/>
          <a:cxnLst/>
          <a:rect l="0" t="0" r="0" b="0"/>
          <a:pathLst>
            <a:path>
              <a:moveTo>
                <a:pt x="0" y="0"/>
              </a:moveTo>
              <a:lnTo>
                <a:pt x="0" y="509952"/>
              </a:lnTo>
              <a:lnTo>
                <a:pt x="244066" y="509952"/>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4407C06-D8D7-4615-93CB-A3C5FF9382DA}">
      <dsp:nvSpPr>
        <dsp:cNvPr id="0" name=""/>
        <dsp:cNvSpPr/>
      </dsp:nvSpPr>
      <dsp:spPr>
        <a:xfrm>
          <a:off x="2684998" y="1242987"/>
          <a:ext cx="2042416" cy="235842"/>
        </a:xfrm>
        <a:custGeom>
          <a:avLst/>
          <a:gdLst/>
          <a:ahLst/>
          <a:cxnLst/>
          <a:rect l="0" t="0" r="0" b="0"/>
          <a:pathLst>
            <a:path>
              <a:moveTo>
                <a:pt x="2042416" y="0"/>
              </a:moveTo>
              <a:lnTo>
                <a:pt x="2042416" y="119439"/>
              </a:lnTo>
              <a:lnTo>
                <a:pt x="0" y="119439"/>
              </a:lnTo>
              <a:lnTo>
                <a:pt x="0" y="23584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2B78E9-5A33-4253-A40F-18C1CD496D28}">
      <dsp:nvSpPr>
        <dsp:cNvPr id="0" name=""/>
        <dsp:cNvSpPr/>
      </dsp:nvSpPr>
      <dsp:spPr>
        <a:xfrm>
          <a:off x="172974" y="2126104"/>
          <a:ext cx="278671" cy="1705353"/>
        </a:xfrm>
        <a:custGeom>
          <a:avLst/>
          <a:gdLst/>
          <a:ahLst/>
          <a:cxnLst/>
          <a:rect l="0" t="0" r="0" b="0"/>
          <a:pathLst>
            <a:path>
              <a:moveTo>
                <a:pt x="0" y="0"/>
              </a:moveTo>
              <a:lnTo>
                <a:pt x="0" y="1705353"/>
              </a:lnTo>
              <a:lnTo>
                <a:pt x="278671" y="170535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3119534-2D20-4372-A642-2A98B29887F1}">
      <dsp:nvSpPr>
        <dsp:cNvPr id="0" name=""/>
        <dsp:cNvSpPr/>
      </dsp:nvSpPr>
      <dsp:spPr>
        <a:xfrm>
          <a:off x="172974" y="2126104"/>
          <a:ext cx="279813" cy="2385309"/>
        </a:xfrm>
        <a:custGeom>
          <a:avLst/>
          <a:gdLst/>
          <a:ahLst/>
          <a:cxnLst/>
          <a:rect l="0" t="0" r="0" b="0"/>
          <a:pathLst>
            <a:path>
              <a:moveTo>
                <a:pt x="0" y="0"/>
              </a:moveTo>
              <a:lnTo>
                <a:pt x="0" y="2385309"/>
              </a:lnTo>
              <a:lnTo>
                <a:pt x="279813" y="2385309"/>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673D03-F55C-4917-8917-C540BFF8DF21}">
      <dsp:nvSpPr>
        <dsp:cNvPr id="0" name=""/>
        <dsp:cNvSpPr/>
      </dsp:nvSpPr>
      <dsp:spPr>
        <a:xfrm>
          <a:off x="172974" y="2126104"/>
          <a:ext cx="279813" cy="1049721"/>
        </a:xfrm>
        <a:custGeom>
          <a:avLst/>
          <a:gdLst/>
          <a:ahLst/>
          <a:cxnLst/>
          <a:rect l="0" t="0" r="0" b="0"/>
          <a:pathLst>
            <a:path>
              <a:moveTo>
                <a:pt x="0" y="0"/>
              </a:moveTo>
              <a:lnTo>
                <a:pt x="0" y="1049721"/>
              </a:lnTo>
              <a:lnTo>
                <a:pt x="279813" y="1049721"/>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52779D-5805-4D6F-B459-40ACD51FCB24}">
      <dsp:nvSpPr>
        <dsp:cNvPr id="0" name=""/>
        <dsp:cNvSpPr/>
      </dsp:nvSpPr>
      <dsp:spPr>
        <a:xfrm>
          <a:off x="172974" y="2126104"/>
          <a:ext cx="272940" cy="386283"/>
        </a:xfrm>
        <a:custGeom>
          <a:avLst/>
          <a:gdLst/>
          <a:ahLst/>
          <a:cxnLst/>
          <a:rect l="0" t="0" r="0" b="0"/>
          <a:pathLst>
            <a:path>
              <a:moveTo>
                <a:pt x="0" y="0"/>
              </a:moveTo>
              <a:lnTo>
                <a:pt x="0" y="386283"/>
              </a:lnTo>
              <a:lnTo>
                <a:pt x="272940" y="386283"/>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0656B0-2E99-43D1-866E-0BCE7AF9A9D5}">
      <dsp:nvSpPr>
        <dsp:cNvPr id="0" name=""/>
        <dsp:cNvSpPr/>
      </dsp:nvSpPr>
      <dsp:spPr>
        <a:xfrm>
          <a:off x="845859" y="1242987"/>
          <a:ext cx="3881554" cy="235842"/>
        </a:xfrm>
        <a:custGeom>
          <a:avLst/>
          <a:gdLst/>
          <a:ahLst/>
          <a:cxnLst/>
          <a:rect l="0" t="0" r="0" b="0"/>
          <a:pathLst>
            <a:path>
              <a:moveTo>
                <a:pt x="3881554" y="0"/>
              </a:moveTo>
              <a:lnTo>
                <a:pt x="3881554" y="119439"/>
              </a:lnTo>
              <a:lnTo>
                <a:pt x="0" y="119439"/>
              </a:lnTo>
              <a:lnTo>
                <a:pt x="0" y="23584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8DA129-7CEA-43D9-BB86-1ABE37A29796}">
      <dsp:nvSpPr>
        <dsp:cNvPr id="0" name=""/>
        <dsp:cNvSpPr/>
      </dsp:nvSpPr>
      <dsp:spPr>
        <a:xfrm>
          <a:off x="3672422" y="629620"/>
          <a:ext cx="2109984" cy="613367"/>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u="sng" kern="1200" baseline="0"/>
            <a:t>ALİ VEDAT ÇİFTÇİ</a:t>
          </a:r>
        </a:p>
        <a:p>
          <a:pPr lvl="0" algn="ctr" defTabSz="622300">
            <a:lnSpc>
              <a:spcPct val="90000"/>
            </a:lnSpc>
            <a:spcBef>
              <a:spcPct val="0"/>
            </a:spcBef>
            <a:spcAft>
              <a:spcPct val="35000"/>
            </a:spcAft>
          </a:pPr>
          <a:r>
            <a:rPr lang="tr-TR" sz="1200" b="1" kern="1200" baseline="0"/>
            <a:t>ÇEVRE VE ŞEHİRCİLİK İL MÜDÜRÜ</a:t>
          </a:r>
        </a:p>
      </dsp:txBody>
      <dsp:txXfrm>
        <a:off x="3672422" y="629620"/>
        <a:ext cx="2109984" cy="613367"/>
      </dsp:txXfrm>
    </dsp:sp>
    <dsp:sp modelId="{092CD718-91E1-4507-9B94-F2AFD4D557FA}">
      <dsp:nvSpPr>
        <dsp:cNvPr id="0" name=""/>
        <dsp:cNvSpPr/>
      </dsp:nvSpPr>
      <dsp:spPr>
        <a:xfrm>
          <a:off x="4753" y="1478829"/>
          <a:ext cx="1682212" cy="647274"/>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NAMIK KEMAL GÜLTEKİN</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4753" y="1478829"/>
        <a:ext cx="1682212" cy="647274"/>
      </dsp:txXfrm>
    </dsp:sp>
    <dsp:sp modelId="{5141AB5F-C603-482B-980C-17AC60E70D24}">
      <dsp:nvSpPr>
        <dsp:cNvPr id="0" name=""/>
        <dsp:cNvSpPr/>
      </dsp:nvSpPr>
      <dsp:spPr>
        <a:xfrm>
          <a:off x="445915" y="2235239"/>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Sait KARADOĞAN</a:t>
          </a:r>
        </a:p>
        <a:p>
          <a:pPr lvl="0" algn="ctr" defTabSz="355600">
            <a:lnSpc>
              <a:spcPct val="90000"/>
            </a:lnSpc>
            <a:spcBef>
              <a:spcPct val="0"/>
            </a:spcBef>
            <a:spcAft>
              <a:spcPct val="35000"/>
            </a:spcAft>
          </a:pPr>
          <a:r>
            <a:rPr lang="tr-TR" sz="800" kern="1200"/>
            <a:t>Yapım Şube Müdürü</a:t>
          </a:r>
        </a:p>
      </dsp:txBody>
      <dsp:txXfrm>
        <a:off x="445915" y="2235239"/>
        <a:ext cx="1108592" cy="554296"/>
      </dsp:txXfrm>
    </dsp:sp>
    <dsp:sp modelId="{7D01323C-1CA7-42CA-B0E4-114855D4BAD8}">
      <dsp:nvSpPr>
        <dsp:cNvPr id="0" name=""/>
        <dsp:cNvSpPr/>
      </dsp:nvSpPr>
      <dsp:spPr>
        <a:xfrm>
          <a:off x="452788" y="2898676"/>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Ali Rıza GÜLER</a:t>
          </a:r>
        </a:p>
        <a:p>
          <a:pPr lvl="0" algn="ctr" defTabSz="355600">
            <a:lnSpc>
              <a:spcPct val="90000"/>
            </a:lnSpc>
            <a:spcBef>
              <a:spcPct val="0"/>
            </a:spcBef>
            <a:spcAft>
              <a:spcPct val="35000"/>
            </a:spcAft>
          </a:pPr>
          <a:r>
            <a:rPr lang="tr-TR" sz="800" kern="1200"/>
            <a:t>Proje Şube Müdürü</a:t>
          </a:r>
        </a:p>
      </dsp:txBody>
      <dsp:txXfrm>
        <a:off x="452788" y="2898676"/>
        <a:ext cx="1108592" cy="554296"/>
      </dsp:txXfrm>
    </dsp:sp>
    <dsp:sp modelId="{92483534-2BEF-4C9E-B2A2-95BB4DC554B4}">
      <dsp:nvSpPr>
        <dsp:cNvPr id="0" name=""/>
        <dsp:cNvSpPr/>
      </dsp:nvSpPr>
      <dsp:spPr>
        <a:xfrm>
          <a:off x="452788" y="4234265"/>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Nurettin Ejder BARUT</a:t>
          </a:r>
        </a:p>
        <a:p>
          <a:pPr lvl="0" algn="ctr" defTabSz="355600">
            <a:lnSpc>
              <a:spcPct val="90000"/>
            </a:lnSpc>
            <a:spcBef>
              <a:spcPct val="0"/>
            </a:spcBef>
            <a:spcAft>
              <a:spcPct val="35000"/>
            </a:spcAft>
          </a:pPr>
          <a:r>
            <a:rPr lang="tr-TR" sz="800" kern="1200"/>
            <a:t>Bilgi Teknolojileri, İnsan Kaynakları ve Destek Hizmetleri Şube Müdürü</a:t>
          </a:r>
        </a:p>
      </dsp:txBody>
      <dsp:txXfrm>
        <a:off x="452788" y="4234265"/>
        <a:ext cx="1108592" cy="554296"/>
      </dsp:txXfrm>
    </dsp:sp>
    <dsp:sp modelId="{0A671BAA-452C-4EF8-8FFC-8ED451989D1D}">
      <dsp:nvSpPr>
        <dsp:cNvPr id="0" name=""/>
        <dsp:cNvSpPr/>
      </dsp:nvSpPr>
      <dsp:spPr>
        <a:xfrm>
          <a:off x="451646" y="3554309"/>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Hüseyin KIZILASLAN</a:t>
          </a:r>
        </a:p>
        <a:p>
          <a:pPr lvl="0" algn="ctr" defTabSz="355600">
            <a:lnSpc>
              <a:spcPct val="90000"/>
            </a:lnSpc>
            <a:spcBef>
              <a:spcPct val="0"/>
            </a:spcBef>
            <a:spcAft>
              <a:spcPct val="35000"/>
            </a:spcAft>
          </a:pPr>
          <a:r>
            <a:rPr lang="tr-TR" sz="800" b="1" kern="1200"/>
            <a:t>Yerel Yönetimler Şube Müdürü</a:t>
          </a:r>
        </a:p>
      </dsp:txBody>
      <dsp:txXfrm>
        <a:off x="451646" y="3554309"/>
        <a:ext cx="1108592" cy="554296"/>
      </dsp:txXfrm>
    </dsp:sp>
    <dsp:sp modelId="{062F5B75-743D-4788-BCAD-20603A4974A4}">
      <dsp:nvSpPr>
        <dsp:cNvPr id="0" name=""/>
        <dsp:cNvSpPr/>
      </dsp:nvSpPr>
      <dsp:spPr>
        <a:xfrm>
          <a:off x="1908617" y="1478829"/>
          <a:ext cx="1552761" cy="649751"/>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ARZU KÖSE</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1908617" y="1478829"/>
        <a:ext cx="1552761" cy="649751"/>
      </dsp:txXfrm>
    </dsp:sp>
    <dsp:sp modelId="{FD01B72B-98D0-455D-B59E-0E399D495B2A}">
      <dsp:nvSpPr>
        <dsp:cNvPr id="0" name=""/>
        <dsp:cNvSpPr/>
      </dsp:nvSpPr>
      <dsp:spPr>
        <a:xfrm>
          <a:off x="2307960" y="2361386"/>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DİLEK YILMAZ</a:t>
          </a:r>
        </a:p>
        <a:p>
          <a:pPr lvl="0" algn="ctr" defTabSz="355600">
            <a:lnSpc>
              <a:spcPct val="90000"/>
            </a:lnSpc>
            <a:spcBef>
              <a:spcPct val="0"/>
            </a:spcBef>
            <a:spcAft>
              <a:spcPct val="35000"/>
            </a:spcAft>
          </a:pPr>
          <a:r>
            <a:rPr lang="tr-TR" sz="800" kern="1200"/>
            <a:t>Altyapı ve Kentsel Dön. Hiz. </a:t>
          </a:r>
          <a:r>
            <a:rPr lang="tr-TR" sz="800" b="0" i="0" kern="1200"/>
            <a:t>Şube Müdürü</a:t>
          </a:r>
          <a:endParaRPr lang="tr-TR" sz="800" kern="1200"/>
        </a:p>
      </dsp:txBody>
      <dsp:txXfrm>
        <a:off x="2307960" y="2361386"/>
        <a:ext cx="1108592" cy="554296"/>
      </dsp:txXfrm>
    </dsp:sp>
    <dsp:sp modelId="{8634E10E-78D6-4B5E-9497-5DB27E7D0A47}">
      <dsp:nvSpPr>
        <dsp:cNvPr id="0" name=""/>
        <dsp:cNvSpPr/>
      </dsp:nvSpPr>
      <dsp:spPr>
        <a:xfrm>
          <a:off x="2307960" y="3148487"/>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Gülsüm TUGAY</a:t>
          </a:r>
        </a:p>
        <a:p>
          <a:pPr lvl="0" algn="ctr" defTabSz="355600">
            <a:lnSpc>
              <a:spcPct val="90000"/>
            </a:lnSpc>
            <a:spcBef>
              <a:spcPct val="0"/>
            </a:spcBef>
            <a:spcAft>
              <a:spcPct val="35000"/>
            </a:spcAft>
          </a:pPr>
          <a:r>
            <a:rPr lang="tr-TR" sz="800" b="0" i="0" kern="1200"/>
            <a:t>﻿Yapı Denetim </a:t>
          </a:r>
        </a:p>
        <a:p>
          <a:pPr lvl="0" algn="ctr" defTabSz="355600">
            <a:lnSpc>
              <a:spcPct val="90000"/>
            </a:lnSpc>
            <a:spcBef>
              <a:spcPct val="0"/>
            </a:spcBef>
            <a:spcAft>
              <a:spcPct val="35000"/>
            </a:spcAft>
          </a:pPr>
          <a:r>
            <a:rPr lang="tr-TR" sz="800" b="0" i="0" kern="1200"/>
            <a:t>Şube Müdürü</a:t>
          </a:r>
          <a:endParaRPr lang="tr-TR" sz="800" kern="1200"/>
        </a:p>
      </dsp:txBody>
      <dsp:txXfrm>
        <a:off x="2307960" y="3148487"/>
        <a:ext cx="1108592" cy="554296"/>
      </dsp:txXfrm>
    </dsp:sp>
    <dsp:sp modelId="{03C7682D-8C93-4F39-9FEB-53092450B20C}">
      <dsp:nvSpPr>
        <dsp:cNvPr id="0" name=""/>
        <dsp:cNvSpPr/>
      </dsp:nvSpPr>
      <dsp:spPr>
        <a:xfrm>
          <a:off x="2307960" y="3935588"/>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Volkan YEŞİLNACAR</a:t>
          </a:r>
        </a:p>
        <a:p>
          <a:pPr lvl="0" algn="ctr" defTabSz="355600">
            <a:lnSpc>
              <a:spcPct val="90000"/>
            </a:lnSpc>
            <a:spcBef>
              <a:spcPct val="0"/>
            </a:spcBef>
            <a:spcAft>
              <a:spcPct val="35000"/>
            </a:spcAft>
          </a:pPr>
          <a:r>
            <a:rPr lang="tr-TR" sz="800" kern="1200"/>
            <a:t>İmar ve Planlama </a:t>
          </a:r>
        </a:p>
        <a:p>
          <a:pPr lvl="0" algn="ctr" defTabSz="355600">
            <a:lnSpc>
              <a:spcPct val="90000"/>
            </a:lnSpc>
            <a:spcBef>
              <a:spcPct val="0"/>
            </a:spcBef>
            <a:spcAft>
              <a:spcPct val="35000"/>
            </a:spcAft>
          </a:pPr>
          <a:r>
            <a:rPr lang="tr-TR" sz="800" kern="1200"/>
            <a:t>Şube Müdürü</a:t>
          </a:r>
        </a:p>
      </dsp:txBody>
      <dsp:txXfrm>
        <a:off x="2307960" y="3935588"/>
        <a:ext cx="1108592" cy="554296"/>
      </dsp:txXfrm>
    </dsp:sp>
    <dsp:sp modelId="{FAC0ED3B-14B9-48DD-86D3-16D410C5BD3A}">
      <dsp:nvSpPr>
        <dsp:cNvPr id="0" name=""/>
        <dsp:cNvSpPr/>
      </dsp:nvSpPr>
      <dsp:spPr>
        <a:xfrm>
          <a:off x="3705336" y="1478829"/>
          <a:ext cx="1577006" cy="649751"/>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ADEM KARACİF</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3705336" y="1478829"/>
        <a:ext cx="1577006" cy="649751"/>
      </dsp:txXfrm>
    </dsp:sp>
    <dsp:sp modelId="{DA012EBB-6D9D-4E54-8FAE-E73BE72DA13D}">
      <dsp:nvSpPr>
        <dsp:cNvPr id="0" name=""/>
        <dsp:cNvSpPr/>
      </dsp:nvSpPr>
      <dsp:spPr>
        <a:xfrm>
          <a:off x="4099588" y="2361386"/>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Serkan TEPEBAŞI</a:t>
          </a:r>
        </a:p>
        <a:p>
          <a:pPr lvl="0" algn="ctr" defTabSz="355600">
            <a:lnSpc>
              <a:spcPct val="90000"/>
            </a:lnSpc>
            <a:spcBef>
              <a:spcPct val="0"/>
            </a:spcBef>
            <a:spcAft>
              <a:spcPct val="35000"/>
            </a:spcAft>
          </a:pPr>
          <a:r>
            <a:rPr lang="tr-TR" sz="800" b="1" i="0" kern="1200"/>
            <a:t>Çevre Yönetimi ve Denetimi Şube Müdürü</a:t>
          </a:r>
          <a:endParaRPr lang="tr-TR" sz="800" b="1" kern="1200"/>
        </a:p>
      </dsp:txBody>
      <dsp:txXfrm>
        <a:off x="4099588" y="2361386"/>
        <a:ext cx="1108592" cy="554296"/>
      </dsp:txXfrm>
    </dsp:sp>
    <dsp:sp modelId="{437DDA5F-54D0-40C0-AC49-9BE662E1A8FE}">
      <dsp:nvSpPr>
        <dsp:cNvPr id="0" name=""/>
        <dsp:cNvSpPr/>
      </dsp:nvSpPr>
      <dsp:spPr>
        <a:xfrm>
          <a:off x="4099588" y="3148487"/>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Ebru Dilber ÇUFADAR</a:t>
          </a:r>
        </a:p>
        <a:p>
          <a:pPr lvl="0" algn="ctr" defTabSz="355600">
            <a:lnSpc>
              <a:spcPct val="90000"/>
            </a:lnSpc>
            <a:spcBef>
              <a:spcPct val="0"/>
            </a:spcBef>
            <a:spcAft>
              <a:spcPct val="35000"/>
            </a:spcAft>
          </a:pPr>
          <a:r>
            <a:rPr lang="tr-TR" sz="800" b="1" i="0" kern="1200"/>
            <a:t>Çevre İzinleri Şube Müdürü</a:t>
          </a:r>
          <a:endParaRPr lang="tr-TR" sz="800" b="1" kern="1200"/>
        </a:p>
      </dsp:txBody>
      <dsp:txXfrm>
        <a:off x="4099588" y="3148487"/>
        <a:ext cx="1108592" cy="554296"/>
      </dsp:txXfrm>
    </dsp:sp>
    <dsp:sp modelId="{32A8CE50-B713-4E1C-89BD-CC3125C0B475}">
      <dsp:nvSpPr>
        <dsp:cNvPr id="0" name=""/>
        <dsp:cNvSpPr/>
      </dsp:nvSpPr>
      <dsp:spPr>
        <a:xfrm>
          <a:off x="4099588" y="3935588"/>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Nüket ERCAN</a:t>
          </a:r>
        </a:p>
        <a:p>
          <a:pPr lvl="0" algn="ctr" defTabSz="355600">
            <a:lnSpc>
              <a:spcPct val="90000"/>
            </a:lnSpc>
            <a:spcBef>
              <a:spcPct val="0"/>
            </a:spcBef>
            <a:spcAft>
              <a:spcPct val="35000"/>
            </a:spcAft>
          </a:pPr>
          <a:r>
            <a:rPr lang="tr-TR" sz="800" b="1" kern="1200"/>
            <a:t>Çevresel Etki Değerlendirme Şube Müdürü</a:t>
          </a:r>
        </a:p>
      </dsp:txBody>
      <dsp:txXfrm>
        <a:off x="4099588" y="3935588"/>
        <a:ext cx="1108592" cy="554296"/>
      </dsp:txXfrm>
    </dsp:sp>
    <dsp:sp modelId="{062326B5-B7A4-4A2D-86FE-442F369D6E94}">
      <dsp:nvSpPr>
        <dsp:cNvPr id="0" name=""/>
        <dsp:cNvSpPr/>
      </dsp:nvSpPr>
      <dsp:spPr>
        <a:xfrm>
          <a:off x="5498418" y="1462101"/>
          <a:ext cx="1597338" cy="649751"/>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FATMA SEVİL BATTAL</a:t>
          </a:r>
        </a:p>
        <a:p>
          <a:pPr lvl="0" algn="ctr" defTabSz="533400">
            <a:lnSpc>
              <a:spcPct val="90000"/>
            </a:lnSpc>
            <a:spcBef>
              <a:spcPct val="0"/>
            </a:spcBef>
            <a:spcAft>
              <a:spcPct val="35000"/>
            </a:spcAft>
          </a:pPr>
          <a:r>
            <a:rPr lang="tr-TR" sz="1000" b="1" kern="1200" baseline="0"/>
            <a:t>Çevre ve Şehircilik İl Müdür Yardımcısı</a:t>
          </a:r>
          <a:endParaRPr lang="tr-TR" sz="1000" kern="1200" baseline="0"/>
        </a:p>
      </dsp:txBody>
      <dsp:txXfrm>
        <a:off x="5498418" y="1462101"/>
        <a:ext cx="1597338" cy="649751"/>
      </dsp:txXfrm>
    </dsp:sp>
    <dsp:sp modelId="{3593B014-93FB-4B8E-ABDC-6DE357F875A8}">
      <dsp:nvSpPr>
        <dsp:cNvPr id="0" name=""/>
        <dsp:cNvSpPr/>
      </dsp:nvSpPr>
      <dsp:spPr>
        <a:xfrm>
          <a:off x="5936288" y="2361386"/>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Nafiz ERTOĞRUL</a:t>
          </a:r>
        </a:p>
        <a:p>
          <a:pPr lvl="0" algn="ctr" defTabSz="355600">
            <a:lnSpc>
              <a:spcPct val="90000"/>
            </a:lnSpc>
            <a:spcBef>
              <a:spcPct val="0"/>
            </a:spcBef>
            <a:spcAft>
              <a:spcPct val="35000"/>
            </a:spcAft>
          </a:pPr>
          <a:r>
            <a:rPr lang="tr-TR" sz="800" kern="1200"/>
            <a:t>﻿﻿</a:t>
          </a:r>
          <a:r>
            <a:rPr lang="tr-TR" sz="800" b="0" i="0" kern="1200"/>
            <a:t>Yapı Malzemeleri </a:t>
          </a:r>
          <a:r>
            <a:rPr lang="tr-TR" sz="800" kern="1200"/>
            <a:t>Şube Müdürü</a:t>
          </a:r>
        </a:p>
      </dsp:txBody>
      <dsp:txXfrm>
        <a:off x="5936288" y="2361386"/>
        <a:ext cx="1108592" cy="554296"/>
      </dsp:txXfrm>
    </dsp:sp>
    <dsp:sp modelId="{818DE9AF-2637-4413-9870-FFEE320DF9F6}">
      <dsp:nvSpPr>
        <dsp:cNvPr id="0" name=""/>
        <dsp:cNvSpPr/>
      </dsp:nvSpPr>
      <dsp:spPr>
        <a:xfrm>
          <a:off x="5914482" y="3148487"/>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Duygu ÖZKIR</a:t>
          </a:r>
        </a:p>
        <a:p>
          <a:pPr lvl="0" algn="ctr" defTabSz="355600">
            <a:lnSpc>
              <a:spcPct val="90000"/>
            </a:lnSpc>
            <a:spcBef>
              <a:spcPct val="0"/>
            </a:spcBef>
            <a:spcAft>
              <a:spcPct val="35000"/>
            </a:spcAft>
          </a:pPr>
          <a:r>
            <a:rPr lang="tr-TR" sz="800" b="0" i="0" kern="1200"/>
            <a:t>Tabiat Varlıklarını Koruma Şube Müdürü</a:t>
          </a:r>
          <a:endParaRPr lang="tr-TR" sz="800" kern="1200"/>
        </a:p>
      </dsp:txBody>
      <dsp:txXfrm>
        <a:off x="5914482" y="3148487"/>
        <a:ext cx="1108592" cy="554296"/>
      </dsp:txXfrm>
    </dsp:sp>
    <dsp:sp modelId="{86F8ECAE-05D4-42F4-9850-B4CCF5A04D9E}">
      <dsp:nvSpPr>
        <dsp:cNvPr id="0" name=""/>
        <dsp:cNvSpPr/>
      </dsp:nvSpPr>
      <dsp:spPr>
        <a:xfrm>
          <a:off x="5914482" y="3935588"/>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i="0" kern="1200"/>
            <a:t>Mertol ÇELİKCAN</a:t>
          </a:r>
          <a:r>
            <a:rPr lang="tr-TR" sz="800" b="0" i="0" kern="1200"/>
            <a:t> </a:t>
          </a:r>
        </a:p>
        <a:p>
          <a:pPr lvl="0" algn="ctr" defTabSz="355600">
            <a:lnSpc>
              <a:spcPct val="90000"/>
            </a:lnSpc>
            <a:spcBef>
              <a:spcPct val="0"/>
            </a:spcBef>
            <a:spcAft>
              <a:spcPct val="35000"/>
            </a:spcAft>
          </a:pPr>
          <a:r>
            <a:rPr lang="tr-TR" sz="800" b="0" i="0" kern="1200"/>
            <a:t>Kooperatif Şube Müdürü</a:t>
          </a:r>
          <a:endParaRPr lang="tr-TR" sz="800" kern="1200"/>
        </a:p>
      </dsp:txBody>
      <dsp:txXfrm>
        <a:off x="5914482" y="3935588"/>
        <a:ext cx="1108592" cy="554296"/>
      </dsp:txXfrm>
    </dsp:sp>
    <dsp:sp modelId="{94F4D6DF-A2E3-442A-82C7-43C30DA8034E}">
      <dsp:nvSpPr>
        <dsp:cNvPr id="0" name=""/>
        <dsp:cNvSpPr/>
      </dsp:nvSpPr>
      <dsp:spPr>
        <a:xfrm>
          <a:off x="7328561" y="1462101"/>
          <a:ext cx="1597338" cy="649751"/>
        </a:xfrm>
        <a:prstGeom prst="rect">
          <a:avLst/>
        </a:prstGeom>
        <a:solidFill>
          <a:schemeClr val="accent5">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u="sng" kern="1200" baseline="0"/>
            <a:t>İBRAHİM ATAK</a:t>
          </a:r>
        </a:p>
        <a:p>
          <a:pPr lvl="0" algn="ctr" defTabSz="533400">
            <a:lnSpc>
              <a:spcPct val="90000"/>
            </a:lnSpc>
            <a:spcBef>
              <a:spcPct val="0"/>
            </a:spcBef>
            <a:spcAft>
              <a:spcPct val="35000"/>
            </a:spcAft>
          </a:pPr>
          <a:r>
            <a:rPr lang="tr-TR" sz="1000" b="1" kern="1200" baseline="0"/>
            <a:t>Başkent Milli Emlak </a:t>
          </a:r>
        </a:p>
        <a:p>
          <a:pPr lvl="0" algn="ctr" defTabSz="533400">
            <a:lnSpc>
              <a:spcPct val="90000"/>
            </a:lnSpc>
            <a:spcBef>
              <a:spcPct val="0"/>
            </a:spcBef>
            <a:spcAft>
              <a:spcPct val="35000"/>
            </a:spcAft>
          </a:pPr>
          <a:r>
            <a:rPr lang="tr-TR" sz="1000" b="1" kern="1200" baseline="0"/>
            <a:t>Daire Başkanı</a:t>
          </a:r>
        </a:p>
      </dsp:txBody>
      <dsp:txXfrm>
        <a:off x="7328561" y="1462101"/>
        <a:ext cx="1597338" cy="649751"/>
      </dsp:txXfrm>
    </dsp:sp>
    <dsp:sp modelId="{EB444466-D817-4158-BDAB-EDB169700629}">
      <dsp:nvSpPr>
        <dsp:cNvPr id="0" name=""/>
        <dsp:cNvSpPr/>
      </dsp:nvSpPr>
      <dsp:spPr>
        <a:xfrm>
          <a:off x="7736044" y="2207003"/>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Yusuf OZAN</a:t>
          </a:r>
        </a:p>
        <a:p>
          <a:pPr lvl="0" algn="ctr" defTabSz="355600">
            <a:lnSpc>
              <a:spcPct val="90000"/>
            </a:lnSpc>
            <a:spcBef>
              <a:spcPct val="0"/>
            </a:spcBef>
            <a:spcAft>
              <a:spcPct val="35000"/>
            </a:spcAft>
          </a:pPr>
          <a:r>
            <a:rPr lang="tr-TR" sz="800" b="1" kern="1200"/>
            <a:t>Anıt Emlak Müdürü</a:t>
          </a:r>
        </a:p>
      </dsp:txBody>
      <dsp:txXfrm>
        <a:off x="7736044" y="2207003"/>
        <a:ext cx="1108592" cy="554296"/>
      </dsp:txXfrm>
    </dsp:sp>
    <dsp:sp modelId="{B114B00E-F3A8-49D9-AC22-A91F3D6725A7}">
      <dsp:nvSpPr>
        <dsp:cNvPr id="0" name=""/>
        <dsp:cNvSpPr/>
      </dsp:nvSpPr>
      <dsp:spPr>
        <a:xfrm>
          <a:off x="7727474" y="2856871"/>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Zeynel KÖRLÜ</a:t>
          </a:r>
        </a:p>
        <a:p>
          <a:pPr lvl="0" algn="ctr" defTabSz="355600">
            <a:lnSpc>
              <a:spcPct val="90000"/>
            </a:lnSpc>
            <a:spcBef>
              <a:spcPct val="0"/>
            </a:spcBef>
            <a:spcAft>
              <a:spcPct val="35000"/>
            </a:spcAft>
          </a:pPr>
          <a:r>
            <a:rPr lang="tr-TR" sz="800" b="1" kern="1200"/>
            <a:t>Hisar Emlak Müdürü </a:t>
          </a:r>
        </a:p>
      </dsp:txBody>
      <dsp:txXfrm>
        <a:off x="7727474" y="2856871"/>
        <a:ext cx="1108592" cy="554296"/>
      </dsp:txXfrm>
    </dsp:sp>
    <dsp:sp modelId="{C25499AC-8760-43E4-83F8-60190820EF52}">
      <dsp:nvSpPr>
        <dsp:cNvPr id="0" name=""/>
        <dsp:cNvSpPr/>
      </dsp:nvSpPr>
      <dsp:spPr>
        <a:xfrm>
          <a:off x="7736044" y="3515320"/>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Nadir KARADOĞAN</a:t>
          </a:r>
        </a:p>
        <a:p>
          <a:pPr lvl="0" algn="ctr" defTabSz="355600">
            <a:lnSpc>
              <a:spcPct val="90000"/>
            </a:lnSpc>
            <a:spcBef>
              <a:spcPct val="0"/>
            </a:spcBef>
            <a:spcAft>
              <a:spcPct val="35000"/>
            </a:spcAft>
          </a:pPr>
          <a:r>
            <a:rPr lang="tr-TR" sz="800" b="1" kern="1200"/>
            <a:t>Ulus Emlak Müdürü</a:t>
          </a:r>
        </a:p>
      </dsp:txBody>
      <dsp:txXfrm>
        <a:off x="7736044" y="3515320"/>
        <a:ext cx="1108592" cy="554296"/>
      </dsp:txXfrm>
    </dsp:sp>
    <dsp:sp modelId="{46AD6244-EA3C-466E-8718-7947F15737E3}">
      <dsp:nvSpPr>
        <dsp:cNvPr id="0" name=""/>
        <dsp:cNvSpPr/>
      </dsp:nvSpPr>
      <dsp:spPr>
        <a:xfrm>
          <a:off x="7736044" y="4190924"/>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Hasan Fatih CANDEMİR</a:t>
          </a:r>
        </a:p>
        <a:p>
          <a:pPr lvl="0" algn="ctr" defTabSz="355600">
            <a:lnSpc>
              <a:spcPct val="90000"/>
            </a:lnSpc>
            <a:spcBef>
              <a:spcPct val="0"/>
            </a:spcBef>
            <a:spcAft>
              <a:spcPct val="35000"/>
            </a:spcAft>
          </a:pPr>
          <a:r>
            <a:rPr lang="tr-TR" sz="800" b="1" kern="1200"/>
            <a:t>Kale Emlak Müdürü</a:t>
          </a:r>
        </a:p>
      </dsp:txBody>
      <dsp:txXfrm>
        <a:off x="7736044" y="4190924"/>
        <a:ext cx="1108592" cy="554296"/>
      </dsp:txXfrm>
    </dsp:sp>
    <dsp:sp modelId="{2C6E7F98-84AE-4DF6-9AE3-4C291E5EA170}">
      <dsp:nvSpPr>
        <dsp:cNvPr id="0" name=""/>
        <dsp:cNvSpPr/>
      </dsp:nvSpPr>
      <dsp:spPr>
        <a:xfrm>
          <a:off x="7747950" y="4864838"/>
          <a:ext cx="1108592" cy="554296"/>
        </a:xfrm>
        <a:prstGeom prst="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b="1" kern="1200"/>
            <a:t>Yalçın YILMAZ</a:t>
          </a:r>
        </a:p>
        <a:p>
          <a:pPr lvl="0" algn="ctr" defTabSz="355600">
            <a:lnSpc>
              <a:spcPct val="90000"/>
            </a:lnSpc>
            <a:spcBef>
              <a:spcPct val="0"/>
            </a:spcBef>
            <a:spcAft>
              <a:spcPct val="35000"/>
            </a:spcAft>
          </a:pPr>
          <a:r>
            <a:rPr lang="tr-TR" sz="800" b="1" kern="1200"/>
            <a:t>Seymen Emlak Müdürü</a:t>
          </a:r>
          <a:endParaRPr lang="tr-TR" sz="800" kern="1200"/>
        </a:p>
      </dsp:txBody>
      <dsp:txXfrm>
        <a:off x="7747950" y="4864838"/>
        <a:ext cx="1108592" cy="5542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862" cy="495793"/>
          </a:xfrm>
          <a:prstGeom prst="rect">
            <a:avLst/>
          </a:prstGeom>
        </p:spPr>
        <p:txBody>
          <a:bodyPr vert="horz" lIns="88112" tIns="44056" rIns="88112" bIns="44056" rtlCol="0"/>
          <a:lstStyle>
            <a:lvl1pPr algn="l">
              <a:defRPr sz="1200"/>
            </a:lvl1pPr>
          </a:lstStyle>
          <a:p>
            <a:endParaRPr lang="tr-TR"/>
          </a:p>
        </p:txBody>
      </p:sp>
      <p:sp>
        <p:nvSpPr>
          <p:cNvPr id="3" name="Veri Yer Tutucusu 2"/>
          <p:cNvSpPr>
            <a:spLocks noGrp="1"/>
          </p:cNvSpPr>
          <p:nvPr>
            <p:ph type="dt" sz="quarter" idx="1"/>
          </p:nvPr>
        </p:nvSpPr>
        <p:spPr>
          <a:xfrm>
            <a:off x="3850294" y="0"/>
            <a:ext cx="2945862" cy="495793"/>
          </a:xfrm>
          <a:prstGeom prst="rect">
            <a:avLst/>
          </a:prstGeom>
        </p:spPr>
        <p:txBody>
          <a:bodyPr vert="horz" lIns="88112" tIns="44056" rIns="88112" bIns="44056" rtlCol="0"/>
          <a:lstStyle>
            <a:lvl1pPr algn="r">
              <a:defRPr sz="1200"/>
            </a:lvl1pPr>
          </a:lstStyle>
          <a:p>
            <a:fld id="{52C0FEA2-F194-4F83-8198-38443E8A7C6C}" type="datetimeFigureOut">
              <a:rPr lang="tr-TR" smtClean="0"/>
              <a:pPr/>
              <a:t>16.01.2020</a:t>
            </a:fld>
            <a:endParaRPr lang="tr-TR"/>
          </a:p>
        </p:txBody>
      </p:sp>
      <p:sp>
        <p:nvSpPr>
          <p:cNvPr id="4" name="Altbilgi Yer Tutucusu 3"/>
          <p:cNvSpPr>
            <a:spLocks noGrp="1"/>
          </p:cNvSpPr>
          <p:nvPr>
            <p:ph type="ftr" sz="quarter" idx="2"/>
          </p:nvPr>
        </p:nvSpPr>
        <p:spPr>
          <a:xfrm>
            <a:off x="0" y="9429305"/>
            <a:ext cx="2945862" cy="495793"/>
          </a:xfrm>
          <a:prstGeom prst="rect">
            <a:avLst/>
          </a:prstGeom>
        </p:spPr>
        <p:txBody>
          <a:bodyPr vert="horz" lIns="88112" tIns="44056" rIns="88112" bIns="44056" rtlCol="0" anchor="b"/>
          <a:lstStyle>
            <a:lvl1pPr algn="l">
              <a:defRPr sz="1200"/>
            </a:lvl1pPr>
          </a:lstStyle>
          <a:p>
            <a:endParaRPr lang="tr-TR"/>
          </a:p>
        </p:txBody>
      </p:sp>
      <p:sp>
        <p:nvSpPr>
          <p:cNvPr id="5" name="Slayt Numarası Yer Tutucusu 4"/>
          <p:cNvSpPr>
            <a:spLocks noGrp="1"/>
          </p:cNvSpPr>
          <p:nvPr>
            <p:ph type="sldNum" sz="quarter" idx="3"/>
          </p:nvPr>
        </p:nvSpPr>
        <p:spPr>
          <a:xfrm>
            <a:off x="3850294" y="9429305"/>
            <a:ext cx="2945862" cy="495793"/>
          </a:xfrm>
          <a:prstGeom prst="rect">
            <a:avLst/>
          </a:prstGeom>
        </p:spPr>
        <p:txBody>
          <a:bodyPr vert="horz" lIns="88112" tIns="44056" rIns="88112" bIns="44056" rtlCol="0" anchor="b"/>
          <a:lstStyle>
            <a:lvl1pPr algn="r">
              <a:defRPr sz="1200"/>
            </a:lvl1pPr>
          </a:lstStyle>
          <a:p>
            <a:fld id="{41D914E6-D4F5-45F4-ACCF-67EAC24E8C99}" type="slidenum">
              <a:rPr lang="tr-TR" smtClean="0"/>
              <a:pPr/>
              <a:t>‹#›</a:t>
            </a:fld>
            <a:endParaRPr lang="tr-TR"/>
          </a:p>
        </p:txBody>
      </p:sp>
    </p:spTree>
    <p:extLst>
      <p:ext uri="{BB962C8B-B14F-4D97-AF65-F5344CB8AC3E}">
        <p14:creationId xmlns:p14="http://schemas.microsoft.com/office/powerpoint/2010/main" val="105881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45862" cy="495793"/>
          </a:xfrm>
          <a:prstGeom prst="rect">
            <a:avLst/>
          </a:prstGeom>
        </p:spPr>
        <p:txBody>
          <a:bodyPr vert="horz" lIns="89006" tIns="44503" rIns="89006" bIns="44503" rtlCol="0"/>
          <a:lstStyle>
            <a:lvl1pPr algn="l">
              <a:defRPr sz="1300"/>
            </a:lvl1pPr>
          </a:lstStyle>
          <a:p>
            <a:endParaRPr lang="tr-TR"/>
          </a:p>
        </p:txBody>
      </p:sp>
      <p:sp>
        <p:nvSpPr>
          <p:cNvPr id="3" name="Veri Yer Tutucusu 2"/>
          <p:cNvSpPr>
            <a:spLocks noGrp="1"/>
          </p:cNvSpPr>
          <p:nvPr>
            <p:ph type="dt" idx="1"/>
          </p:nvPr>
        </p:nvSpPr>
        <p:spPr>
          <a:xfrm>
            <a:off x="3850295" y="0"/>
            <a:ext cx="2945862" cy="495793"/>
          </a:xfrm>
          <a:prstGeom prst="rect">
            <a:avLst/>
          </a:prstGeom>
        </p:spPr>
        <p:txBody>
          <a:bodyPr vert="horz" lIns="89006" tIns="44503" rIns="89006" bIns="44503" rtlCol="0"/>
          <a:lstStyle>
            <a:lvl1pPr algn="r">
              <a:defRPr sz="1300"/>
            </a:lvl1pPr>
          </a:lstStyle>
          <a:p>
            <a:fld id="{6BFB2606-3EBE-4A42-A0A1-09D74194CE1D}" type="datetimeFigureOut">
              <a:rPr lang="tr-TR" smtClean="0"/>
              <a:pPr/>
              <a:t>16.01.2020</a:t>
            </a:fld>
            <a:endParaRPr lang="tr-TR"/>
          </a:p>
        </p:txBody>
      </p:sp>
      <p:sp>
        <p:nvSpPr>
          <p:cNvPr id="4" name="Slayt Görüntüsü Yer Tutucusu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89006" tIns="44503" rIns="89006" bIns="44503" rtlCol="0" anchor="ctr"/>
          <a:lstStyle/>
          <a:p>
            <a:endParaRPr lang="tr-TR"/>
          </a:p>
        </p:txBody>
      </p:sp>
      <p:sp>
        <p:nvSpPr>
          <p:cNvPr id="5" name="Not Yer Tutucusu 4"/>
          <p:cNvSpPr>
            <a:spLocks noGrp="1"/>
          </p:cNvSpPr>
          <p:nvPr>
            <p:ph type="body" sz="quarter" idx="3"/>
          </p:nvPr>
        </p:nvSpPr>
        <p:spPr>
          <a:xfrm>
            <a:off x="679467" y="4714653"/>
            <a:ext cx="5438748" cy="4466757"/>
          </a:xfrm>
          <a:prstGeom prst="rect">
            <a:avLst/>
          </a:prstGeom>
        </p:spPr>
        <p:txBody>
          <a:bodyPr vert="horz" lIns="89006" tIns="44503" rIns="89006" bIns="44503"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429305"/>
            <a:ext cx="2945862" cy="495793"/>
          </a:xfrm>
          <a:prstGeom prst="rect">
            <a:avLst/>
          </a:prstGeom>
        </p:spPr>
        <p:txBody>
          <a:bodyPr vert="horz" lIns="89006" tIns="44503" rIns="89006" bIns="44503" rtlCol="0" anchor="b"/>
          <a:lstStyle>
            <a:lvl1pPr algn="l">
              <a:defRPr sz="1300"/>
            </a:lvl1pPr>
          </a:lstStyle>
          <a:p>
            <a:endParaRPr lang="tr-TR"/>
          </a:p>
        </p:txBody>
      </p:sp>
      <p:sp>
        <p:nvSpPr>
          <p:cNvPr id="7" name="Slayt Numarası Yer Tutucusu 6"/>
          <p:cNvSpPr>
            <a:spLocks noGrp="1"/>
          </p:cNvSpPr>
          <p:nvPr>
            <p:ph type="sldNum" sz="quarter" idx="5"/>
          </p:nvPr>
        </p:nvSpPr>
        <p:spPr>
          <a:xfrm>
            <a:off x="3850295" y="9429305"/>
            <a:ext cx="2945862" cy="495793"/>
          </a:xfrm>
          <a:prstGeom prst="rect">
            <a:avLst/>
          </a:prstGeom>
        </p:spPr>
        <p:txBody>
          <a:bodyPr vert="horz" lIns="89006" tIns="44503" rIns="89006" bIns="44503" rtlCol="0" anchor="b"/>
          <a:lstStyle>
            <a:lvl1pPr algn="r">
              <a:defRPr sz="1300"/>
            </a:lvl1pPr>
          </a:lstStyle>
          <a:p>
            <a:fld id="{34F5F686-36A1-4567-BC71-80FA5CD4390E}" type="slidenum">
              <a:rPr lang="tr-TR" smtClean="0"/>
              <a:pPr/>
              <a:t>‹#›</a:t>
            </a:fld>
            <a:endParaRPr lang="tr-TR"/>
          </a:p>
        </p:txBody>
      </p:sp>
    </p:spTree>
    <p:extLst>
      <p:ext uri="{BB962C8B-B14F-4D97-AF65-F5344CB8AC3E}">
        <p14:creationId xmlns:p14="http://schemas.microsoft.com/office/powerpoint/2010/main" val="39283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765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D0454F36-476B-419C-BE96-01A469F0A38E}" type="slidenum">
              <a:rPr lang="tr-TR" smtClean="0"/>
              <a:pPr>
                <a:defRPr/>
              </a:pPr>
              <a:t>1</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smtClean="0"/>
          </a:p>
        </p:txBody>
      </p:sp>
      <p:sp>
        <p:nvSpPr>
          <p:cNvPr id="2765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5D6B847-C153-4306-BC89-43D76AA3B12C}" type="slidenum">
              <a:rPr lang="tr-TR" altLang="tr-TR">
                <a:solidFill>
                  <a:prstClr val="black"/>
                </a:solidFill>
                <a:latin typeface="Calibri" pitchFamily="34" charset="0"/>
              </a:rPr>
              <a:pPr/>
              <a:t>46</a:t>
            </a:fld>
            <a:endParaRPr lang="tr-TR" altLang="tr-TR">
              <a:solidFill>
                <a:prstClr val="black"/>
              </a:solidFill>
              <a:latin typeface="Calibri" pitchFamily="34" charset="0"/>
            </a:endParaRPr>
          </a:p>
        </p:txBody>
      </p:sp>
    </p:spTree>
    <p:extLst>
      <p:ext uri="{BB962C8B-B14F-4D97-AF65-F5344CB8AC3E}">
        <p14:creationId xmlns:p14="http://schemas.microsoft.com/office/powerpoint/2010/main" val="372132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smtClean="0"/>
          </a:p>
        </p:txBody>
      </p:sp>
      <p:sp>
        <p:nvSpPr>
          <p:cNvPr id="286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DBED479-E12A-463C-82DE-47F2BB75B7D9}" type="slidenum">
              <a:rPr lang="tr-TR" altLang="tr-TR">
                <a:solidFill>
                  <a:prstClr val="black"/>
                </a:solidFill>
                <a:latin typeface="Calibri" pitchFamily="34" charset="0"/>
              </a:rPr>
              <a:pPr/>
              <a:t>47</a:t>
            </a:fld>
            <a:endParaRPr lang="tr-TR" altLang="tr-TR">
              <a:solidFill>
                <a:prstClr val="black"/>
              </a:solidFill>
              <a:latin typeface="Calibri" pitchFamily="34" charset="0"/>
            </a:endParaRPr>
          </a:p>
        </p:txBody>
      </p:sp>
    </p:spTree>
    <p:extLst>
      <p:ext uri="{BB962C8B-B14F-4D97-AF65-F5344CB8AC3E}">
        <p14:creationId xmlns:p14="http://schemas.microsoft.com/office/powerpoint/2010/main" val="204914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52</a:t>
            </a:fld>
            <a:endParaRPr lang="tr-TR"/>
          </a:p>
        </p:txBody>
      </p:sp>
    </p:spTree>
    <p:extLst>
      <p:ext uri="{BB962C8B-B14F-4D97-AF65-F5344CB8AC3E}">
        <p14:creationId xmlns:p14="http://schemas.microsoft.com/office/powerpoint/2010/main" val="294363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1728653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56</a:t>
            </a:fld>
            <a:endParaRPr lang="tr-TR">
              <a:solidFill>
                <a:prstClr val="black"/>
              </a:solidFill>
            </a:endParaRPr>
          </a:p>
        </p:txBody>
      </p:sp>
    </p:spTree>
    <p:extLst>
      <p:ext uri="{BB962C8B-B14F-4D97-AF65-F5344CB8AC3E}">
        <p14:creationId xmlns:p14="http://schemas.microsoft.com/office/powerpoint/2010/main" val="1106684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100991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59</a:t>
            </a:fld>
            <a:endParaRPr lang="tr-TR"/>
          </a:p>
        </p:txBody>
      </p:sp>
    </p:spTree>
    <p:extLst>
      <p:ext uri="{BB962C8B-B14F-4D97-AF65-F5344CB8AC3E}">
        <p14:creationId xmlns:p14="http://schemas.microsoft.com/office/powerpoint/2010/main" val="1925058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63</a:t>
            </a:fld>
            <a:endParaRPr lang="tr-TR">
              <a:solidFill>
                <a:prstClr val="black"/>
              </a:solidFill>
            </a:endParaRPr>
          </a:p>
        </p:txBody>
      </p:sp>
    </p:spTree>
    <p:extLst>
      <p:ext uri="{BB962C8B-B14F-4D97-AF65-F5344CB8AC3E}">
        <p14:creationId xmlns:p14="http://schemas.microsoft.com/office/powerpoint/2010/main" val="3442784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64</a:t>
            </a:fld>
            <a:endParaRPr lang="tr-TR"/>
          </a:p>
        </p:txBody>
      </p:sp>
    </p:spTree>
    <p:extLst>
      <p:ext uri="{BB962C8B-B14F-4D97-AF65-F5344CB8AC3E}">
        <p14:creationId xmlns:p14="http://schemas.microsoft.com/office/powerpoint/2010/main" val="3218365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solidFill>
                  <a:srgbClr val="FF0000"/>
                </a:solidFill>
              </a:rPr>
              <a:t>Başlık etkinliğin</a:t>
            </a:r>
            <a:r>
              <a:rPr lang="tr-TR" baseline="0" dirty="0" smtClean="0">
                <a:solidFill>
                  <a:srgbClr val="FF0000"/>
                </a:solidFill>
              </a:rPr>
              <a:t> türüne göre değiştirilecek.</a:t>
            </a:r>
          </a:p>
          <a:p>
            <a:r>
              <a:rPr lang="tr-TR" baseline="0" dirty="0" smtClean="0">
                <a:solidFill>
                  <a:srgbClr val="FF0000"/>
                </a:solidFill>
              </a:rPr>
              <a:t>Başlık çeşitleri:</a:t>
            </a:r>
          </a:p>
          <a:p>
            <a:r>
              <a:rPr lang="tr-TR" baseline="0" dirty="0" smtClean="0">
                <a:solidFill>
                  <a:srgbClr val="FF0000"/>
                </a:solidFill>
              </a:rPr>
              <a:t>SUNUM - İL KOORDİNASYON KURULU TOPLANTISI (201X-X)</a:t>
            </a:r>
          </a:p>
          <a:p>
            <a:r>
              <a:rPr lang="tr-TR" baseline="0" dirty="0" smtClean="0">
                <a:solidFill>
                  <a:srgbClr val="FF0000"/>
                </a:solidFill>
              </a:rPr>
              <a:t>KURULUŞ BRİFİNGİ</a:t>
            </a:r>
          </a:p>
          <a:p>
            <a:endParaRPr lang="tr-TR" dirty="0">
              <a:solidFill>
                <a:srgbClr val="FF0000"/>
              </a:solidFill>
            </a:endParaRPr>
          </a:p>
        </p:txBody>
      </p:sp>
      <p:sp>
        <p:nvSpPr>
          <p:cNvPr id="4" name="Slide Number Placeholder 3"/>
          <p:cNvSpPr>
            <a:spLocks noGrp="1"/>
          </p:cNvSpPr>
          <p:nvPr>
            <p:ph type="sldNum" sz="quarter" idx="10"/>
          </p:nvPr>
        </p:nvSpPr>
        <p:spPr/>
        <p:txBody>
          <a:bodyPr/>
          <a:lstStyle/>
          <a:p>
            <a:fld id="{34F5F686-36A1-4567-BC71-80FA5CD4390E}" type="slidenum">
              <a:rPr lang="tr-TR" smtClean="0"/>
              <a:pPr/>
              <a:t>2</a:t>
            </a:fld>
            <a:endParaRPr lang="tr-TR" dirty="0"/>
          </a:p>
        </p:txBody>
      </p:sp>
    </p:spTree>
    <p:extLst>
      <p:ext uri="{BB962C8B-B14F-4D97-AF65-F5344CB8AC3E}">
        <p14:creationId xmlns:p14="http://schemas.microsoft.com/office/powerpoint/2010/main" val="110821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a:t>
            </a:fld>
            <a:endParaRPr lang="tr-TR"/>
          </a:p>
        </p:txBody>
      </p:sp>
    </p:spTree>
    <p:extLst>
      <p:ext uri="{BB962C8B-B14F-4D97-AF65-F5344CB8AC3E}">
        <p14:creationId xmlns:p14="http://schemas.microsoft.com/office/powerpoint/2010/main" val="24640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867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4" name="3 Slayt Numarası Yer Tutucusu"/>
          <p:cNvSpPr>
            <a:spLocks noGrp="1"/>
          </p:cNvSpPr>
          <p:nvPr>
            <p:ph type="sldNum" sz="quarter" idx="5"/>
          </p:nvPr>
        </p:nvSpPr>
        <p:spPr/>
        <p:txBody>
          <a:bodyPr/>
          <a:lstStyle/>
          <a:p>
            <a:pPr>
              <a:defRPr/>
            </a:pPr>
            <a:fld id="{AF373EEF-DCA7-4AEB-8A61-146B6799BEE8}" type="slidenum">
              <a:rPr lang="tr-TR" smtClean="0"/>
              <a:pPr>
                <a:defRPr/>
              </a:pPr>
              <a:t>11</a:t>
            </a:fld>
            <a:endParaRPr lang="tr-TR"/>
          </a:p>
        </p:txBody>
      </p:sp>
    </p:spTree>
    <p:extLst>
      <p:ext uri="{BB962C8B-B14F-4D97-AF65-F5344CB8AC3E}">
        <p14:creationId xmlns:p14="http://schemas.microsoft.com/office/powerpoint/2010/main" val="85690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867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4" name="3 Slayt Numarası Yer Tutucusu"/>
          <p:cNvSpPr>
            <a:spLocks noGrp="1"/>
          </p:cNvSpPr>
          <p:nvPr>
            <p:ph type="sldNum" sz="quarter" idx="5"/>
          </p:nvPr>
        </p:nvSpPr>
        <p:spPr/>
        <p:txBody>
          <a:bodyPr/>
          <a:lstStyle/>
          <a:p>
            <a:pPr>
              <a:defRPr/>
            </a:pPr>
            <a:fld id="{AF373EEF-DCA7-4AEB-8A61-146B6799BEE8}" type="slidenum">
              <a:rPr lang="tr-TR" smtClean="0"/>
              <a:pPr>
                <a:defRPr/>
              </a:pPr>
              <a:t>12</a:t>
            </a:fld>
            <a:endParaRPr lang="tr-TR"/>
          </a:p>
        </p:txBody>
      </p:sp>
    </p:spTree>
    <p:extLst>
      <p:ext uri="{BB962C8B-B14F-4D97-AF65-F5344CB8AC3E}">
        <p14:creationId xmlns:p14="http://schemas.microsoft.com/office/powerpoint/2010/main" val="2140953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GRAFİKTE</a:t>
            </a:r>
            <a:r>
              <a:rPr lang="tr-TR" baseline="0" dirty="0" smtClean="0"/>
              <a:t> RÖTUŞ</a:t>
            </a:r>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14</a:t>
            </a:fld>
            <a:endParaRPr lang="tr-TR">
              <a:solidFill>
                <a:prstClr val="black"/>
              </a:solidFill>
            </a:endParaRPr>
          </a:p>
        </p:txBody>
      </p:sp>
    </p:spTree>
    <p:extLst>
      <p:ext uri="{BB962C8B-B14F-4D97-AF65-F5344CB8AC3E}">
        <p14:creationId xmlns:p14="http://schemas.microsoft.com/office/powerpoint/2010/main" val="71677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GRAFİKTE</a:t>
            </a:r>
            <a:r>
              <a:rPr lang="tr-TR" baseline="0" dirty="0" smtClean="0"/>
              <a:t> RÖTUŞ</a:t>
            </a:r>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310911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16</a:t>
            </a:fld>
            <a:endParaRPr lang="tr-TR">
              <a:solidFill>
                <a:prstClr val="black"/>
              </a:solidFill>
            </a:endParaRPr>
          </a:p>
        </p:txBody>
      </p:sp>
    </p:spTree>
    <p:extLst>
      <p:ext uri="{BB962C8B-B14F-4D97-AF65-F5344CB8AC3E}">
        <p14:creationId xmlns:p14="http://schemas.microsoft.com/office/powerpoint/2010/main" val="133858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solidFill>
                  <a:prstClr val="black"/>
                </a:solidFill>
              </a:rPr>
              <a:pPr/>
              <a:t>18</a:t>
            </a:fld>
            <a:endParaRPr lang="tr-TR">
              <a:solidFill>
                <a:prstClr val="black"/>
              </a:solidFill>
            </a:endParaRPr>
          </a:p>
        </p:txBody>
      </p:sp>
    </p:spTree>
    <p:extLst>
      <p:ext uri="{BB962C8B-B14F-4D97-AF65-F5344CB8AC3E}">
        <p14:creationId xmlns:p14="http://schemas.microsoft.com/office/powerpoint/2010/main" val="177498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kanlık Resim">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4" y="0"/>
            <a:ext cx="9144000" cy="1285875"/>
          </a:xfrm>
          <a:prstGeom prst="rect">
            <a:avLst/>
          </a:prstGeom>
        </p:spPr>
      </p:pic>
      <p:pic>
        <p:nvPicPr>
          <p:cNvPr id="8" name="Resi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4" y="1094506"/>
            <a:ext cx="9144000" cy="5799667"/>
          </a:xfrm>
          <a:prstGeom prst="rect">
            <a:avLst/>
          </a:prstGeom>
        </p:spPr>
      </p:pic>
      <p:pic>
        <p:nvPicPr>
          <p:cNvPr id="3" name="Resim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783423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0">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677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01_Çevre İzinler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VK">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096"/>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5446885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41566908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2236127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1655472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Çevre ÇED Hariç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 y="-100013"/>
            <a:ext cx="1763713"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72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51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Gene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85875"/>
          </a:xfrm>
          <a:prstGeom prst="rect">
            <a:avLst/>
          </a:prstGeom>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29628002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85875"/>
          </a:xfrm>
          <a:prstGeom prst="rect">
            <a:avLst/>
          </a:prstGeom>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1369923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Çevre ÇED Hariç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515"/>
            <a:ext cx="9144000" cy="987408"/>
          </a:xfrm>
          <a:prstGeom prst="rect">
            <a:avLst/>
          </a:prstGeom>
        </p:spPr>
      </p:pic>
      <p:pic>
        <p:nvPicPr>
          <p:cNvPr id="3" name="Resim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4" name="Resim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2520610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4007144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yapı ve Kentsel D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5" y="0"/>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9736900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leki Hizmetler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3"/>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4699527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kansal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49"/>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038814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K">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096"/>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471911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ftiş">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04"/>
            <a:ext cx="9144000" cy="987408"/>
          </a:xfrm>
          <a:prstGeom prst="rect">
            <a:avLst/>
          </a:prstGeom>
        </p:spPr>
      </p:pic>
      <p:pic>
        <p:nvPicPr>
          <p:cNvPr id="5" name="Resim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6" name="Resim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5087935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96">
                <a:alpha val="14902"/>
              </a:srgbClr>
            </a:gs>
            <a:gs pos="0">
              <a:srgbClr val="005596">
                <a:alpha val="50196"/>
              </a:srgbClr>
            </a:gs>
            <a:gs pos="0">
              <a:srgbClr val="005596">
                <a:alpha val="5098"/>
              </a:srgbClr>
            </a:gs>
            <a:gs pos="100000">
              <a:srgbClr val="005596">
                <a:alpha val="14902"/>
              </a:srgbClr>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74171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57" r:id="rId3"/>
    <p:sldLayoutId id="2147483758" r:id="rId4"/>
    <p:sldLayoutId id="2147483759" r:id="rId5"/>
    <p:sldLayoutId id="2147483760" r:id="rId6"/>
    <p:sldLayoutId id="2147483761" r:id="rId7"/>
    <p:sldLayoutId id="2147483764" r:id="rId8"/>
    <p:sldLayoutId id="2147483765" r:id="rId9"/>
    <p:sldLayoutId id="2147483745" r:id="rId10"/>
    <p:sldLayoutId id="2147483992" r:id="rId11"/>
    <p:sldLayoutId id="2147483989" r:id="rId12"/>
    <p:sldLayoutId id="2147483881" r:id="rId13"/>
    <p:sldLayoutId id="2147483972" r:id="rId14"/>
    <p:sldLayoutId id="2147483986" r:id="rId15"/>
    <p:sldLayoutId id="2147483993" r:id="rId16"/>
    <p:sldLayoutId id="2147483994" r:id="rId1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13.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7.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2.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4.emf"/></Relationships>
</file>

<file path=ppt/slides/_rels/slide6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jpeg"/><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idx="4294967295"/>
          </p:nvPr>
        </p:nvSpPr>
        <p:spPr>
          <a:xfrm>
            <a:off x="928688" y="2286000"/>
            <a:ext cx="7772400" cy="1143000"/>
          </a:xfrm>
          <a:prstGeom prst="rect">
            <a:avLst/>
          </a:prstGeom>
        </p:spPr>
        <p:txBody>
          <a:bodyPr/>
          <a:lstStyle/>
          <a:p>
            <a:r>
              <a:rPr lang="en-US" dirty="0" smtClean="0">
                <a:solidFill>
                  <a:schemeClr val="tx1"/>
                </a:solidFill>
              </a:rPr>
              <a:t> </a:t>
            </a:r>
          </a:p>
        </p:txBody>
      </p:sp>
      <p:pic>
        <p:nvPicPr>
          <p:cNvPr id="3076" name="Picture 2"/>
          <p:cNvPicPr>
            <a:picLocks noChangeAspect="1" noChangeArrowheads="1"/>
          </p:cNvPicPr>
          <p:nvPr/>
        </p:nvPicPr>
        <p:blipFill>
          <a:blip r:embed="rId3" cstate="print"/>
          <a:srcRect/>
          <a:stretch>
            <a:fillRect/>
          </a:stretch>
        </p:blipFill>
        <p:spPr bwMode="auto">
          <a:xfrm>
            <a:off x="506" y="0"/>
            <a:ext cx="9180513" cy="6946901"/>
          </a:xfrm>
          <a:prstGeom prst="rect">
            <a:avLst/>
          </a:prstGeom>
          <a:solidFill>
            <a:schemeClr val="bg1"/>
          </a:solidFill>
          <a:ln w="9525">
            <a:noFill/>
            <a:miter lim="800000"/>
            <a:headEnd/>
            <a:tailEnd/>
          </a:ln>
        </p:spPr>
      </p:pic>
      <p:sp>
        <p:nvSpPr>
          <p:cNvPr id="2" name="Rectangle 1"/>
          <p:cNvSpPr/>
          <p:nvPr/>
        </p:nvSpPr>
        <p:spPr>
          <a:xfrm>
            <a:off x="4139952" y="5949280"/>
            <a:ext cx="14401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images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576" y="5521204"/>
            <a:ext cx="1805360" cy="534921"/>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 y="0"/>
            <a:ext cx="1287809" cy="1287809"/>
          </a:xfrm>
          <a:prstGeom prst="rect">
            <a:avLst/>
          </a:prstGeom>
        </p:spPr>
      </p:pic>
      <p:pic>
        <p:nvPicPr>
          <p:cNvPr id="4" name="Resi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736" y="204599"/>
            <a:ext cx="4176463" cy="1550665"/>
          </a:xfrm>
          <a:prstGeom prst="rect">
            <a:avLst/>
          </a:prstGeom>
          <a:ln>
            <a:noFill/>
          </a:ln>
          <a:effectLst>
            <a:softEdge rad="112500"/>
          </a:effectLst>
        </p:spPr>
      </p:pic>
    </p:spTree>
    <p:extLst>
      <p:ext uri="{BB962C8B-B14F-4D97-AF65-F5344CB8AC3E}">
        <p14:creationId xmlns:p14="http://schemas.microsoft.com/office/powerpoint/2010/main" val="3513577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08" y="1074440"/>
            <a:ext cx="8280920" cy="537985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0"/>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1147169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4099" name="Picture 3" descr="C:\Users\veysel.ekmekci\Desktop\Video Resimleri\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131078"/>
            <a:ext cx="2381684" cy="23222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eside.ozcan\Documents\Fotoğraflar\a haber denetim\IMG_97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340768"/>
            <a:ext cx="238168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
        <p:nvSpPr>
          <p:cNvPr id="11" name="6 Metin kutusu"/>
          <p:cNvSpPr txBox="1"/>
          <p:nvPr/>
        </p:nvSpPr>
        <p:spPr>
          <a:xfrm>
            <a:off x="467544" y="5257061"/>
            <a:ext cx="5904656" cy="1384995"/>
          </a:xfrm>
          <a:prstGeom prst="rect">
            <a:avLst/>
          </a:prstGeom>
          <a:noFill/>
        </p:spPr>
        <p:txBody>
          <a:bodyPr wrap="square" rtlCol="0">
            <a:spAutoFit/>
          </a:bodyPr>
          <a:lstStyle/>
          <a:p>
            <a:pPr algn="just"/>
            <a:r>
              <a:rPr lang="tr-TR" sz="2400" dirty="0" smtClean="0"/>
              <a:t>     </a:t>
            </a:r>
            <a:r>
              <a:rPr lang="tr-TR" sz="2000" dirty="0" smtClean="0"/>
              <a:t>6306 sayılı Afet Riskli Altındaki Alanların Dönüştürülmesi Hakkındaki Kanunun yürürlüğe girmesinden </a:t>
            </a:r>
            <a:r>
              <a:rPr lang="tr-TR" sz="2000" b="1" dirty="0" smtClean="0"/>
              <a:t>2019’da 1.734 </a:t>
            </a:r>
            <a:r>
              <a:rPr lang="tr-TR" sz="2000" b="1" dirty="0" smtClean="0"/>
              <a:t>yapı riskli olarak tespit edilmiş, 1.766 </a:t>
            </a:r>
            <a:r>
              <a:rPr lang="tr-TR" sz="2000" dirty="0" smtClean="0"/>
              <a:t>yapı yıkılmıştır.</a:t>
            </a:r>
          </a:p>
        </p:txBody>
      </p:sp>
      <p:graphicFrame>
        <p:nvGraphicFramePr>
          <p:cNvPr id="13" name="Table 3"/>
          <p:cNvGraphicFramePr>
            <a:graphicFrameLocks noGrp="1"/>
          </p:cNvGraphicFramePr>
          <p:nvPr>
            <p:extLst>
              <p:ext uri="{D42A27DB-BD31-4B8C-83A1-F6EECF244321}">
                <p14:modId xmlns:p14="http://schemas.microsoft.com/office/powerpoint/2010/main" val="3566059372"/>
              </p:ext>
            </p:extLst>
          </p:nvPr>
        </p:nvGraphicFramePr>
        <p:xfrm>
          <a:off x="251519" y="1127176"/>
          <a:ext cx="6120681" cy="3686505"/>
        </p:xfrm>
        <a:graphic>
          <a:graphicData uri="http://schemas.openxmlformats.org/drawingml/2006/table">
            <a:tbl>
              <a:tblPr firstRow="1" bandRow="1">
                <a:tableStyleId>{3C2FFA5D-87B4-456A-9821-1D502468CF0F}</a:tableStyleId>
              </a:tblPr>
              <a:tblGrid>
                <a:gridCol w="1311575">
                  <a:extLst>
                    <a:ext uri="{9D8B030D-6E8A-4147-A177-3AD203B41FA5}">
                      <a16:colId xmlns:a16="http://schemas.microsoft.com/office/drawing/2014/main" val="20000"/>
                    </a:ext>
                  </a:extLst>
                </a:gridCol>
                <a:gridCol w="1020112">
                  <a:extLst>
                    <a:ext uri="{9D8B030D-6E8A-4147-A177-3AD203B41FA5}">
                      <a16:colId xmlns:a16="http://schemas.microsoft.com/office/drawing/2014/main" val="20001"/>
                    </a:ext>
                  </a:extLst>
                </a:gridCol>
                <a:gridCol w="1384441">
                  <a:extLst>
                    <a:ext uri="{9D8B030D-6E8A-4147-A177-3AD203B41FA5}">
                      <a16:colId xmlns:a16="http://schemas.microsoft.com/office/drawing/2014/main" val="20002"/>
                    </a:ext>
                  </a:extLst>
                </a:gridCol>
                <a:gridCol w="947247">
                  <a:extLst>
                    <a:ext uri="{9D8B030D-6E8A-4147-A177-3AD203B41FA5}">
                      <a16:colId xmlns:a16="http://schemas.microsoft.com/office/drawing/2014/main" val="20003"/>
                    </a:ext>
                  </a:extLst>
                </a:gridCol>
                <a:gridCol w="1457306">
                  <a:extLst>
                    <a:ext uri="{9D8B030D-6E8A-4147-A177-3AD203B41FA5}">
                      <a16:colId xmlns:a16="http://schemas.microsoft.com/office/drawing/2014/main" val="20004"/>
                    </a:ext>
                  </a:extLst>
                </a:gridCol>
              </a:tblGrid>
              <a:tr h="552234">
                <a:tc gridSpan="5">
                  <a:txBody>
                    <a:bodyPr/>
                    <a:lstStyle/>
                    <a:p>
                      <a:pPr algn="ctr">
                        <a:lnSpc>
                          <a:spcPct val="115000"/>
                        </a:lnSpc>
                        <a:spcAft>
                          <a:spcPts val="0"/>
                        </a:spcAft>
                      </a:pPr>
                      <a:r>
                        <a:rPr lang="tr-TR" sz="2400" dirty="0" smtClean="0">
                          <a:solidFill>
                            <a:schemeClr val="bg1"/>
                          </a:solidFill>
                          <a:effectLst/>
                          <a:latin typeface="+mj-lt"/>
                          <a:ea typeface="Times New Roman"/>
                          <a:cs typeface="Times New Roman"/>
                        </a:rPr>
                        <a:t>TESPİT EDİLEN RİSKLİ YAPILAR</a:t>
                      </a:r>
                    </a:p>
                  </a:txBody>
                  <a:tcPr marL="44450" marR="44450" marT="0" marB="0" anchor="ctr"/>
                </a:tc>
                <a:tc hMerge="1">
                  <a:txBody>
                    <a:bodyPr/>
                    <a:lstStyle/>
                    <a:p>
                      <a:pPr algn="ctr">
                        <a:lnSpc>
                          <a:spcPct val="115000"/>
                        </a:lnSpc>
                        <a:spcAft>
                          <a:spcPts val="0"/>
                        </a:spcAft>
                      </a:pPr>
                      <a:endParaRPr lang="tr-TR" sz="2400" dirty="0" smtClean="0">
                        <a:solidFill>
                          <a:schemeClr val="bg1"/>
                        </a:solidFill>
                        <a:effectLst/>
                        <a:latin typeface="+mj-lt"/>
                        <a:ea typeface="Times New Roman"/>
                        <a:cs typeface="Times New Roman"/>
                      </a:endParaRPr>
                    </a:p>
                  </a:txBody>
                  <a:tcPr marL="44450" marR="44450" marT="0" marB="0" anchor="ctr"/>
                </a:tc>
                <a:tc hMerge="1">
                  <a:txBody>
                    <a:bodyPr/>
                    <a:lstStyle/>
                    <a:p>
                      <a:pPr algn="ctr">
                        <a:lnSpc>
                          <a:spcPct val="115000"/>
                        </a:lnSpc>
                        <a:spcAft>
                          <a:spcPts val="0"/>
                        </a:spcAft>
                      </a:pPr>
                      <a:endParaRPr lang="tr-TR" sz="2400" dirty="0">
                        <a:solidFill>
                          <a:schemeClr val="bg1"/>
                        </a:solidFill>
                        <a:effectLst/>
                        <a:latin typeface="+mj-lt"/>
                        <a:ea typeface="Times New Roman"/>
                        <a:cs typeface="Times New Roman"/>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98998">
                <a:tc>
                  <a:txBody>
                    <a:bodyPr/>
                    <a:lstStyle/>
                    <a:p>
                      <a:pPr algn="ctr">
                        <a:lnSpc>
                          <a:spcPct val="115000"/>
                        </a:lnSpc>
                        <a:spcAft>
                          <a:spcPts val="0"/>
                        </a:spcAft>
                      </a:pP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smtClean="0">
                          <a:solidFill>
                            <a:schemeClr val="tx1"/>
                          </a:solidFill>
                          <a:effectLst/>
                          <a:latin typeface="+mn-lt"/>
                        </a:rPr>
                        <a:t>YAPI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smtClean="0">
                          <a:solidFill>
                            <a:schemeClr val="tx1"/>
                          </a:solidFill>
                          <a:effectLst/>
                          <a:latin typeface="+mn-lt"/>
                        </a:rPr>
                        <a:t>KONUT</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İŞYERİ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BAĞIMSIZ BİRİM</a:t>
                      </a:r>
                      <a:endParaRPr lang="tr-TR" sz="1600" b="1" dirty="0">
                        <a:solidFill>
                          <a:schemeClr val="tx1"/>
                        </a:solidFill>
                        <a:effectLst/>
                        <a:latin typeface="+mn-lt"/>
                        <a:ea typeface="Times New Roman"/>
                        <a:cs typeface="Times New Roman"/>
                      </a:endParaRPr>
                    </a:p>
                  </a:txBody>
                  <a:tcPr marL="44450" marR="44450" marT="0" marB="0" anchor="ctr"/>
                </a:tc>
                <a:extLst>
                  <a:ext uri="{0D108BD9-81ED-4DB2-BD59-A6C34878D82A}">
                    <a16:rowId xmlns:a16="http://schemas.microsoft.com/office/drawing/2014/main" val="10001"/>
                  </a:ext>
                </a:extLst>
              </a:tr>
              <a:tr h="464853">
                <a:tc>
                  <a:txBody>
                    <a:bodyPr/>
                    <a:lstStyle/>
                    <a:p>
                      <a:pPr algn="ctr">
                        <a:lnSpc>
                          <a:spcPct val="115000"/>
                        </a:lnSpc>
                        <a:spcAft>
                          <a:spcPts val="0"/>
                        </a:spcAft>
                      </a:pPr>
                      <a:r>
                        <a:rPr lang="tr-TR" sz="1600" b="1" dirty="0" smtClean="0">
                          <a:effectLst/>
                          <a:latin typeface="+mn-lt"/>
                          <a:ea typeface="Calibri"/>
                          <a:cs typeface="Times New Roman"/>
                        </a:rPr>
                        <a:t>2011-2015</a:t>
                      </a:r>
                    </a:p>
                    <a:p>
                      <a:pPr algn="ctr">
                        <a:lnSpc>
                          <a:spcPct val="115000"/>
                        </a:lnSpc>
                        <a:spcAft>
                          <a:spcPts val="0"/>
                        </a:spcAft>
                      </a:pPr>
                      <a:r>
                        <a:rPr lang="tr-TR" sz="1600" b="1" dirty="0" smtClean="0">
                          <a:effectLst/>
                          <a:latin typeface="+mn-lt"/>
                          <a:ea typeface="Calibri"/>
                          <a:cs typeface="Times New Roman"/>
                        </a:rPr>
                        <a:t>TOPLAM</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9.152</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15.203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929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16.132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2"/>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2016</a:t>
                      </a:r>
                      <a:r>
                        <a:rPr lang="tr-TR" sz="1600" b="1" baseline="0" dirty="0" smtClean="0">
                          <a:effectLst/>
                          <a:latin typeface="+mn-lt"/>
                          <a:ea typeface="Calibri"/>
                          <a:cs typeface="Times New Roman"/>
                        </a:rPr>
                        <a:t> YILI</a:t>
                      </a:r>
                      <a:endParaRPr lang="tr-TR" sz="1600" b="1" dirty="0" smtClean="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Calibri"/>
                          <a:cs typeface="Times New Roman"/>
                        </a:rPr>
                        <a:t>3.241</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5.473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Times New Roman"/>
                          <a:cs typeface="Calibri"/>
                        </a:rPr>
                        <a:t>229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smtClean="0">
                          <a:solidFill>
                            <a:srgbClr val="000000"/>
                          </a:solidFill>
                          <a:effectLst/>
                          <a:latin typeface="+mn-lt"/>
                          <a:ea typeface="Times New Roman"/>
                          <a:cs typeface="Calibri"/>
                        </a:rPr>
                        <a:t>5.702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3"/>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2017 YILI</a:t>
                      </a:r>
                      <a:r>
                        <a:rPr lang="tr-TR" sz="1600" b="1" baseline="0" dirty="0" smtClean="0">
                          <a:effectLst/>
                          <a:latin typeface="+mn-lt"/>
                          <a:ea typeface="Calibri"/>
                          <a:cs typeface="Times New Roman"/>
                        </a:rPr>
                        <a:t>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2.389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4.160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4.526</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4"/>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2018 YILI</a:t>
                      </a:r>
                      <a:r>
                        <a:rPr lang="tr-TR" sz="1600" b="1" baseline="0" dirty="0" smtClean="0">
                          <a:effectLst/>
                          <a:latin typeface="+mn-lt"/>
                          <a:ea typeface="Calibri"/>
                          <a:cs typeface="Times New Roman"/>
                        </a:rPr>
                        <a:t> </a:t>
                      </a:r>
                    </a:p>
                    <a:p>
                      <a:pPr marL="0" marR="0" indent="0" algn="ctr" defTabSz="914400" rtl="0" eaLnBrk="1" fontAlgn="auto" latinLnBrk="0" hangingPunct="1">
                        <a:lnSpc>
                          <a:spcPct val="115000"/>
                        </a:lnSpc>
                        <a:spcBef>
                          <a:spcPts val="0"/>
                        </a:spcBef>
                        <a:spcAft>
                          <a:spcPts val="0"/>
                        </a:spcAft>
                        <a:buClrTx/>
                        <a:buSzTx/>
                        <a:buFontTx/>
                        <a:buNone/>
                        <a:tabLst/>
                        <a:defRPr/>
                      </a:pPr>
                      <a:endParaRPr lang="tr-TR" sz="1600" b="1" dirty="0" smtClean="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1.970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3.149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150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3.299</a:t>
                      </a:r>
                    </a:p>
                  </a:txBody>
                  <a:tcPr marL="44450" marR="44450" marT="9525" marB="0" anchor="ctr"/>
                </a:tc>
                <a:extLst>
                  <a:ext uri="{0D108BD9-81ED-4DB2-BD59-A6C34878D82A}">
                    <a16:rowId xmlns:a16="http://schemas.microsoft.com/office/drawing/2014/main" val="10005"/>
                  </a:ext>
                </a:extLst>
              </a:tr>
              <a:tr h="46485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smtClean="0">
                          <a:effectLst/>
                          <a:latin typeface="+mn-lt"/>
                          <a:ea typeface="Calibri"/>
                          <a:cs typeface="Times New Roman"/>
                        </a:rPr>
                        <a:t>2019</a:t>
                      </a:r>
                      <a:r>
                        <a:rPr lang="tr-TR" sz="1600" b="1" baseline="0" dirty="0" smtClean="0">
                          <a:effectLst/>
                          <a:latin typeface="+mn-lt"/>
                          <a:ea typeface="Calibri"/>
                          <a:cs typeface="Times New Roman"/>
                        </a:rPr>
                        <a:t> YILI </a:t>
                      </a: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1.734</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2.666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solidFill>
                            <a:schemeClr val="tx1"/>
                          </a:solidFill>
                          <a:effectLst/>
                          <a:latin typeface="+mn-lt"/>
                          <a:ea typeface="Calibri"/>
                          <a:cs typeface="Times New Roman"/>
                        </a:rPr>
                        <a:t>81</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smtClean="0">
                          <a:effectLst/>
                          <a:latin typeface="+mn-lt"/>
                          <a:ea typeface="Calibri"/>
                          <a:cs typeface="Times New Roman"/>
                        </a:rPr>
                        <a:t>2.747</a:t>
                      </a:r>
                    </a:p>
                  </a:txBody>
                  <a:tcPr marL="44450" marR="44450" marT="9525" marB="0" anchor="ctr"/>
                </a:tc>
                <a:extLst>
                  <a:ext uri="{0D108BD9-81ED-4DB2-BD59-A6C34878D82A}">
                    <a16:rowId xmlns:a16="http://schemas.microsoft.com/office/drawing/2014/main" val="3687132785"/>
                  </a:ext>
                </a:extLst>
              </a:tr>
            </a:tbl>
          </a:graphicData>
        </a:graphic>
      </p:graphicFrame>
    </p:spTree>
    <p:extLst>
      <p:ext uri="{BB962C8B-B14F-4D97-AF65-F5344CB8AC3E}">
        <p14:creationId xmlns:p14="http://schemas.microsoft.com/office/powerpoint/2010/main" val="798083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şlık 1"/>
          <p:cNvSpPr txBox="1">
            <a:spLocks/>
          </p:cNvSpPr>
          <p:nvPr/>
        </p:nvSpPr>
        <p:spPr>
          <a:xfrm>
            <a:off x="48481" y="1193950"/>
            <a:ext cx="9144000"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dirty="0" smtClean="0">
                <a:effectLst>
                  <a:outerShdw blurRad="38100" dist="38100" dir="2700000" algn="tl">
                    <a:srgbClr val="000000">
                      <a:alpha val="43137"/>
                    </a:srgbClr>
                  </a:outerShdw>
                </a:effectLst>
              </a:rPr>
              <a:t>Kira Yardımı</a:t>
            </a:r>
            <a:endParaRPr lang="tr-TR" sz="3200" dirty="0">
              <a:effectLst>
                <a:outerShdw blurRad="38100" dist="38100" dir="2700000" algn="tl">
                  <a:srgbClr val="000000">
                    <a:alpha val="43137"/>
                  </a:srgbClr>
                </a:outerShdw>
              </a:effectLst>
            </a:endParaRPr>
          </a:p>
        </p:txBody>
      </p:sp>
      <p:pic>
        <p:nvPicPr>
          <p:cNvPr id="15"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
        <p:nvSpPr>
          <p:cNvPr id="11" name="8 Dikdörtgen"/>
          <p:cNvSpPr/>
          <p:nvPr/>
        </p:nvSpPr>
        <p:spPr>
          <a:xfrm>
            <a:off x="465213" y="1727141"/>
            <a:ext cx="8317432" cy="3600986"/>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spcAft>
                <a:spcPts val="1200"/>
              </a:spcAft>
            </a:pPr>
            <a:r>
              <a:rPr lang="tr-TR" sz="2400" b="1" dirty="0" smtClean="0">
                <a:solidFill>
                  <a:schemeClr val="tx1"/>
                </a:solidFill>
                <a:latin typeface="+mj-lt"/>
              </a:rPr>
              <a:t>2013 yılı kira yardımı ödenen toplam malik sayısı: 847</a:t>
            </a:r>
            <a:endParaRPr lang="tr-TR" sz="2400" b="1" dirty="0">
              <a:solidFill>
                <a:schemeClr val="tx1"/>
              </a:solidFill>
              <a:latin typeface="+mj-lt"/>
            </a:endParaRPr>
          </a:p>
          <a:p>
            <a:pPr>
              <a:spcAft>
                <a:spcPts val="1200"/>
              </a:spcAft>
            </a:pPr>
            <a:r>
              <a:rPr lang="tr-TR" sz="2400" b="1" dirty="0" smtClean="0">
                <a:solidFill>
                  <a:schemeClr val="tx1"/>
                </a:solidFill>
                <a:latin typeface="+mj-lt"/>
              </a:rPr>
              <a:t>2014 yılı</a:t>
            </a:r>
            <a:r>
              <a:rPr lang="tr-TR" sz="2400" b="1" dirty="0">
                <a:solidFill>
                  <a:schemeClr val="tx1"/>
                </a:solidFill>
              </a:rPr>
              <a:t> kira yardımı ödenen</a:t>
            </a:r>
            <a:r>
              <a:rPr lang="tr-TR" sz="2400" b="1" dirty="0" smtClean="0">
                <a:solidFill>
                  <a:schemeClr val="tx1"/>
                </a:solidFill>
                <a:latin typeface="+mj-lt"/>
              </a:rPr>
              <a:t> </a:t>
            </a:r>
            <a:r>
              <a:rPr lang="tr-TR" sz="2400" b="1" dirty="0">
                <a:solidFill>
                  <a:schemeClr val="tx1"/>
                </a:solidFill>
                <a:latin typeface="+mj-lt"/>
              </a:rPr>
              <a:t>toplam malik </a:t>
            </a:r>
            <a:r>
              <a:rPr lang="tr-TR" sz="2400" b="1" dirty="0" smtClean="0">
                <a:solidFill>
                  <a:schemeClr val="tx1"/>
                </a:solidFill>
                <a:latin typeface="+mj-lt"/>
              </a:rPr>
              <a:t>sayısı:3.816</a:t>
            </a:r>
            <a:endParaRPr lang="tr-TR" sz="2400" b="1" dirty="0">
              <a:solidFill>
                <a:schemeClr val="tx1"/>
              </a:solidFill>
              <a:latin typeface="+mj-lt"/>
            </a:endParaRPr>
          </a:p>
          <a:p>
            <a:pPr>
              <a:spcAft>
                <a:spcPts val="1200"/>
              </a:spcAft>
            </a:pPr>
            <a:r>
              <a:rPr lang="tr-TR" sz="2400" b="1" dirty="0" smtClean="0">
                <a:solidFill>
                  <a:schemeClr val="tx1"/>
                </a:solidFill>
                <a:latin typeface="+mj-lt"/>
              </a:rPr>
              <a:t>2015 yılı</a:t>
            </a:r>
            <a:r>
              <a:rPr lang="tr-TR" sz="2400" b="1" dirty="0">
                <a:solidFill>
                  <a:schemeClr val="tx1"/>
                </a:solidFill>
              </a:rPr>
              <a:t> kira yardımı ödenen</a:t>
            </a:r>
            <a:r>
              <a:rPr lang="tr-TR" sz="2400" b="1" dirty="0" smtClean="0">
                <a:solidFill>
                  <a:schemeClr val="tx1"/>
                </a:solidFill>
                <a:latin typeface="+mj-lt"/>
              </a:rPr>
              <a:t> </a:t>
            </a:r>
            <a:r>
              <a:rPr lang="tr-TR" sz="2400" b="1" dirty="0">
                <a:solidFill>
                  <a:schemeClr val="tx1"/>
                </a:solidFill>
                <a:latin typeface="+mj-lt"/>
              </a:rPr>
              <a:t>toplam malik </a:t>
            </a:r>
            <a:r>
              <a:rPr lang="tr-TR" sz="2400" b="1" dirty="0" smtClean="0">
                <a:solidFill>
                  <a:schemeClr val="tx1"/>
                </a:solidFill>
                <a:latin typeface="+mj-lt"/>
              </a:rPr>
              <a:t>sayısı:3.507</a:t>
            </a:r>
          </a:p>
          <a:p>
            <a:pPr>
              <a:spcAft>
                <a:spcPts val="1200"/>
              </a:spcAft>
            </a:pPr>
            <a:r>
              <a:rPr lang="tr-TR" sz="2400" b="1" dirty="0" smtClean="0">
                <a:solidFill>
                  <a:schemeClr val="tx1"/>
                </a:solidFill>
              </a:rPr>
              <a:t>2016 </a:t>
            </a:r>
            <a:r>
              <a:rPr lang="tr-TR" sz="2400" b="1" dirty="0">
                <a:solidFill>
                  <a:schemeClr val="tx1"/>
                </a:solidFill>
              </a:rPr>
              <a:t>Yılı kira yardımı ödenen toplam malik </a:t>
            </a:r>
            <a:r>
              <a:rPr lang="tr-TR" sz="2400" b="1" dirty="0" smtClean="0">
                <a:solidFill>
                  <a:schemeClr val="tx1"/>
                </a:solidFill>
              </a:rPr>
              <a:t>sayısı:4.158</a:t>
            </a:r>
          </a:p>
          <a:p>
            <a:pPr>
              <a:spcAft>
                <a:spcPts val="1200"/>
              </a:spcAft>
            </a:pPr>
            <a:r>
              <a:rPr lang="tr-TR" sz="2400" b="1" dirty="0" smtClean="0">
                <a:solidFill>
                  <a:schemeClr val="tx1"/>
                </a:solidFill>
              </a:rPr>
              <a:t>2017 </a:t>
            </a:r>
            <a:r>
              <a:rPr lang="tr-TR" sz="2400" b="1" dirty="0">
                <a:solidFill>
                  <a:schemeClr val="tx1"/>
                </a:solidFill>
              </a:rPr>
              <a:t>Yılı kira yardımı ödenen toplam </a:t>
            </a:r>
            <a:r>
              <a:rPr lang="tr-TR" sz="2400" b="1" dirty="0" smtClean="0">
                <a:solidFill>
                  <a:schemeClr val="tx1"/>
                </a:solidFill>
              </a:rPr>
              <a:t>malik sayısı: 5.280</a:t>
            </a:r>
          </a:p>
          <a:p>
            <a:pPr>
              <a:spcAft>
                <a:spcPts val="1200"/>
              </a:spcAft>
            </a:pPr>
            <a:r>
              <a:rPr lang="tr-TR" sz="2400" b="1" dirty="0" smtClean="0">
                <a:solidFill>
                  <a:schemeClr val="tx1"/>
                </a:solidFill>
              </a:rPr>
              <a:t>2018 </a:t>
            </a:r>
            <a:r>
              <a:rPr lang="tr-TR" sz="2400" b="1" dirty="0">
                <a:solidFill>
                  <a:schemeClr val="tx1"/>
                </a:solidFill>
              </a:rPr>
              <a:t>Yılı kira yardımı ödenen toplam malik sayısı: </a:t>
            </a:r>
            <a:r>
              <a:rPr lang="tr-TR" sz="2400" b="1" dirty="0" smtClean="0">
                <a:solidFill>
                  <a:schemeClr val="tx1"/>
                </a:solidFill>
              </a:rPr>
              <a:t>4.250</a:t>
            </a:r>
            <a:endParaRPr lang="tr-TR" sz="2400" b="1" dirty="0">
              <a:solidFill>
                <a:schemeClr val="tx1"/>
              </a:solidFill>
            </a:endParaRPr>
          </a:p>
          <a:p>
            <a:pPr>
              <a:spcAft>
                <a:spcPts val="1200"/>
              </a:spcAft>
            </a:pPr>
            <a:endParaRPr lang="tr-TR" sz="2400" b="1" dirty="0">
              <a:solidFill>
                <a:schemeClr val="tx1"/>
              </a:solidFill>
            </a:endParaRPr>
          </a:p>
        </p:txBody>
      </p:sp>
      <p:sp>
        <p:nvSpPr>
          <p:cNvPr id="13" name="8 Dikdörtgen"/>
          <p:cNvSpPr/>
          <p:nvPr/>
        </p:nvSpPr>
        <p:spPr>
          <a:xfrm>
            <a:off x="461765" y="4725144"/>
            <a:ext cx="8317432" cy="1661993"/>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1200"/>
              </a:spcAft>
            </a:pPr>
            <a:r>
              <a:rPr lang="tr-TR" sz="2800" b="1" dirty="0" smtClean="0">
                <a:solidFill>
                  <a:schemeClr val="tx1"/>
                </a:solidFill>
                <a:latin typeface="+mj-lt"/>
              </a:rPr>
              <a:t>2019 </a:t>
            </a:r>
            <a:r>
              <a:rPr lang="tr-TR" sz="2800" b="1" dirty="0" smtClean="0">
                <a:solidFill>
                  <a:schemeClr val="tx1"/>
                </a:solidFill>
                <a:latin typeface="+mj-lt"/>
              </a:rPr>
              <a:t>Yılında itibariyle</a:t>
            </a:r>
            <a:r>
              <a:rPr lang="tr-TR" sz="2800" b="1" dirty="0" smtClean="0">
                <a:solidFill>
                  <a:schemeClr val="tx1"/>
                </a:solidFill>
                <a:latin typeface="+mj-lt"/>
              </a:rPr>
              <a:t>;</a:t>
            </a:r>
          </a:p>
          <a:p>
            <a:pPr algn="ctr">
              <a:spcAft>
                <a:spcPts val="1200"/>
              </a:spcAft>
            </a:pPr>
            <a:r>
              <a:rPr lang="tr-TR" sz="3200" b="1" dirty="0" smtClean="0">
                <a:solidFill>
                  <a:prstClr val="black"/>
                </a:solidFill>
              </a:rPr>
              <a:t>Toplam:</a:t>
            </a:r>
            <a:r>
              <a:rPr lang="tr-TR" sz="3200" dirty="0" smtClean="0">
                <a:solidFill>
                  <a:prstClr val="black"/>
                </a:solidFill>
              </a:rPr>
              <a:t> </a:t>
            </a:r>
            <a:r>
              <a:rPr lang="tr-TR" sz="3200" b="1" dirty="0" smtClean="0">
                <a:solidFill>
                  <a:prstClr val="black"/>
                </a:solidFill>
              </a:rPr>
              <a:t>4.193 malike, 52.182.655,49 TL</a:t>
            </a:r>
            <a:r>
              <a:rPr lang="tr-TR" sz="3200" dirty="0" smtClean="0">
                <a:solidFill>
                  <a:prstClr val="black"/>
                </a:solidFill>
              </a:rPr>
              <a:t> </a:t>
            </a:r>
            <a:r>
              <a:rPr lang="tr-TR" sz="3200" dirty="0">
                <a:solidFill>
                  <a:prstClr val="black"/>
                </a:solidFill>
              </a:rPr>
              <a:t>kira yardımı ve taşınma bedeli yardımı yapılmıştır.</a:t>
            </a:r>
          </a:p>
        </p:txBody>
      </p:sp>
    </p:spTree>
    <p:extLst>
      <p:ext uri="{BB962C8B-B14F-4D97-AF65-F5344CB8AC3E}">
        <p14:creationId xmlns:p14="http://schemas.microsoft.com/office/powerpoint/2010/main" val="219980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900561"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YAPI DENETİM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2"/>
          <p:cNvSpPr txBox="1">
            <a:spLocks/>
          </p:cNvSpPr>
          <p:nvPr/>
        </p:nvSpPr>
        <p:spPr>
          <a:xfrm>
            <a:off x="755576" y="1313890"/>
            <a:ext cx="7848872" cy="51125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800"/>
              </a:spcAft>
              <a:buFont typeface="Arial" pitchFamily="34" charset="0"/>
              <a:buNone/>
            </a:pPr>
            <a:r>
              <a:rPr lang="tr-TR" sz="2400" b="1" dirty="0" smtClean="0">
                <a:effectLst>
                  <a:outerShdw blurRad="38100" dist="38100" dir="2700000" algn="tl">
                    <a:srgbClr val="000000">
                      <a:alpha val="43137"/>
                    </a:srgbClr>
                  </a:outerShdw>
                </a:effectLst>
              </a:rPr>
              <a:t>4708 sayılı Yapı Denetim Kanunu ve ilgili mevzuat çerçevesinde; </a:t>
            </a:r>
          </a:p>
          <a:p>
            <a:pPr marL="711200" indent="-347663" algn="just">
              <a:spcAft>
                <a:spcPts val="400"/>
              </a:spcAft>
            </a:pPr>
            <a:r>
              <a:rPr lang="tr-TR" sz="2000" dirty="0" smtClean="0"/>
              <a:t>Yapı Denetim Kuruluşları ve Yapı Laboratuvarlarının büro ve şantiye denetimleri, </a:t>
            </a:r>
          </a:p>
          <a:p>
            <a:pPr marL="711200" indent="-347663" algn="just">
              <a:spcAft>
                <a:spcPts val="400"/>
              </a:spcAft>
            </a:pPr>
            <a:r>
              <a:rPr lang="tr-TR" sz="2000" dirty="0" smtClean="0"/>
              <a:t>İl  Yapı Denetim Komisyon çalışmalarının yürütülmesi,</a:t>
            </a:r>
          </a:p>
          <a:p>
            <a:pPr marL="711200" indent="-347663" algn="just">
              <a:spcAft>
                <a:spcPts val="400"/>
              </a:spcAft>
            </a:pPr>
            <a:r>
              <a:rPr lang="tr-TR" sz="2000" dirty="0" smtClean="0"/>
              <a:t>Yapı Denetim Sistemi üzerinden Yapı Denetim kuruluşlarının ve laboratuvarların işlemlerinin yapılması,</a:t>
            </a:r>
          </a:p>
          <a:p>
            <a:pPr marL="711200" indent="-347663" algn="just">
              <a:spcAft>
                <a:spcPts val="400"/>
              </a:spcAft>
            </a:pPr>
            <a:r>
              <a:rPr lang="tr-TR" sz="2000" dirty="0" smtClean="0"/>
              <a:t>Yapı Müteahhitlerine “Yapı Müteahhidi Yetki Belgesi Numarası“ verilmesi.</a:t>
            </a:r>
            <a:endParaRPr lang="tr-TR" sz="2000"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241922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o"/>
          <p:cNvGraphicFramePr>
            <a:graphicFrameLocks noGrp="1" noChangeAspect="1"/>
          </p:cNvGraphicFramePr>
          <p:nvPr>
            <p:extLst/>
          </p:nvPr>
        </p:nvGraphicFramePr>
        <p:xfrm>
          <a:off x="179513" y="1556793"/>
          <a:ext cx="4176462" cy="1662665"/>
        </p:xfrm>
        <a:graphic>
          <a:graphicData uri="http://schemas.openxmlformats.org/drawingml/2006/table">
            <a:tbl>
              <a:tblPr firstRow="1" bandRow="1">
                <a:tableStyleId>{775DCB02-9BB8-47FD-8907-85C794F793BA}</a:tableStyleId>
              </a:tblPr>
              <a:tblGrid>
                <a:gridCol w="1031327">
                  <a:extLst>
                    <a:ext uri="{9D8B030D-6E8A-4147-A177-3AD203B41FA5}">
                      <a16:colId xmlns:a16="http://schemas.microsoft.com/office/drawing/2014/main" val="20000"/>
                    </a:ext>
                  </a:extLst>
                </a:gridCol>
                <a:gridCol w="1031327">
                  <a:extLst>
                    <a:ext uri="{9D8B030D-6E8A-4147-A177-3AD203B41FA5}">
                      <a16:colId xmlns:a16="http://schemas.microsoft.com/office/drawing/2014/main" val="20001"/>
                    </a:ext>
                  </a:extLst>
                </a:gridCol>
                <a:gridCol w="1082417">
                  <a:extLst>
                    <a:ext uri="{9D8B030D-6E8A-4147-A177-3AD203B41FA5}">
                      <a16:colId xmlns:a16="http://schemas.microsoft.com/office/drawing/2014/main" val="20002"/>
                    </a:ext>
                  </a:extLst>
                </a:gridCol>
                <a:gridCol w="1031391">
                  <a:extLst>
                    <a:ext uri="{9D8B030D-6E8A-4147-A177-3AD203B41FA5}">
                      <a16:colId xmlns:a16="http://schemas.microsoft.com/office/drawing/2014/main" val="20003"/>
                    </a:ext>
                  </a:extLst>
                </a:gridCol>
              </a:tblGrid>
              <a:tr h="396567">
                <a:tc gridSpan="4">
                  <a:txBody>
                    <a:bodyPr/>
                    <a:lstStyle/>
                    <a:p>
                      <a:pPr algn="ctr"/>
                      <a:r>
                        <a:rPr lang="tr-TR" sz="1000" kern="12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YAPI</a:t>
                      </a:r>
                      <a:r>
                        <a:rPr lang="tr-TR" sz="1000" kern="120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DENETİM KURULUŞLARI</a:t>
                      </a:r>
                      <a:endParaRPr lang="tr-TR" sz="1000" kern="12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tc>
                <a:tc hMerge="1">
                  <a:txBody>
                    <a:bodyPr/>
                    <a:lstStyle/>
                    <a:p>
                      <a:endParaRPr lang="tr-TR"/>
                    </a:p>
                  </a:txBody>
                  <a:tcPr/>
                </a:tc>
                <a:tc hMerge="1">
                  <a:txBody>
                    <a:bodyPr/>
                    <a:lstStyle/>
                    <a:p>
                      <a:pPr algn="ctr"/>
                      <a:endParaRPr lang="tr-TR" sz="2800" kern="1200" dirty="0" smtClean="0">
                        <a:effectLst>
                          <a:outerShdw blurRad="38100" dist="38100" dir="2700000" algn="tl">
                            <a:srgbClr val="000000">
                              <a:alpha val="43137"/>
                            </a:srgbClr>
                          </a:outerShdw>
                        </a:effectLst>
                      </a:endParaRPr>
                    </a:p>
                  </a:txBody>
                  <a:tcPr anchor="ctr"/>
                </a:tc>
                <a:tc hMerge="1">
                  <a:txBody>
                    <a:bodyPr/>
                    <a:lstStyle/>
                    <a:p>
                      <a:endParaRPr lang="tr-TR"/>
                    </a:p>
                  </a:txBody>
                  <a:tcPr/>
                </a:tc>
                <a:extLst>
                  <a:ext uri="{0D108BD9-81ED-4DB2-BD59-A6C34878D82A}">
                    <a16:rowId xmlns:a16="http://schemas.microsoft.com/office/drawing/2014/main" val="10000"/>
                  </a:ext>
                </a:extLst>
              </a:tr>
              <a:tr h="450718">
                <a:tc gridSpan="2">
                  <a:txBody>
                    <a:bodyPr/>
                    <a:lstStyle/>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TÜRKİYE</a:t>
                      </a: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 GENELİ YDK</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hMerge="1">
                  <a:txBody>
                    <a:bodyPr/>
                    <a:lstStyle/>
                    <a:p>
                      <a:endParaRPr lang="tr-TR"/>
                    </a:p>
                  </a:txBody>
                  <a:tcPr/>
                </a:tc>
                <a:tc gridSpan="2">
                  <a:txBody>
                    <a:bodyPr/>
                    <a:lstStyle/>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ANKARA</a:t>
                      </a: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 İLİ YDK</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hMerge="1">
                  <a:txBody>
                    <a:bodyPr/>
                    <a:lstStyle/>
                    <a:p>
                      <a:endParaRPr lang="tr-TR"/>
                    </a:p>
                  </a:txBody>
                  <a:tcPr/>
                </a:tc>
                <a:extLst>
                  <a:ext uri="{0D108BD9-81ED-4DB2-BD59-A6C34878D82A}">
                    <a16:rowId xmlns:a16="http://schemas.microsoft.com/office/drawing/2014/main" val="10001"/>
                  </a:ext>
                </a:extLst>
              </a:tr>
              <a:tr h="326041">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Toplam</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Faal</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Toplam</a:t>
                      </a:r>
                    </a:p>
                  </a:txBody>
                  <a:tcP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Faal</a:t>
                      </a:r>
                    </a:p>
                  </a:txBody>
                  <a:tcPr/>
                </a:tc>
                <a:extLst>
                  <a:ext uri="{0D108BD9-81ED-4DB2-BD59-A6C34878D82A}">
                    <a16:rowId xmlns:a16="http://schemas.microsoft.com/office/drawing/2014/main" val="10002"/>
                  </a:ext>
                </a:extLst>
              </a:tr>
              <a:tr h="482857">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3122</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1717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351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201</a:t>
                      </a:r>
                    </a:p>
                  </a:txBody>
                  <a:tcPr anchor="ctr"/>
                </a:tc>
                <a:extLst>
                  <a:ext uri="{0D108BD9-81ED-4DB2-BD59-A6C34878D82A}">
                    <a16:rowId xmlns:a16="http://schemas.microsoft.com/office/drawing/2014/main" val="10003"/>
                  </a:ext>
                </a:extLst>
              </a:tr>
            </a:tbl>
          </a:graphicData>
        </a:graphic>
      </p:graphicFrame>
      <p:graphicFrame>
        <p:nvGraphicFramePr>
          <p:cNvPr id="9" name="7 Tablo"/>
          <p:cNvGraphicFramePr>
            <a:graphicFrameLocks noGrp="1" noChangeAspect="1"/>
          </p:cNvGraphicFramePr>
          <p:nvPr>
            <p:extLst/>
          </p:nvPr>
        </p:nvGraphicFramePr>
        <p:xfrm>
          <a:off x="251520" y="5013176"/>
          <a:ext cx="8640960" cy="1550322"/>
        </p:xfrm>
        <a:graphic>
          <a:graphicData uri="http://schemas.openxmlformats.org/drawingml/2006/table">
            <a:tbl>
              <a:tblPr firstRow="1" bandRow="1">
                <a:tableStyleId>{7DF18680-E054-41AD-8BC1-D1AEF772440D}</a:tableStyleId>
              </a:tblPr>
              <a:tblGrid>
                <a:gridCol w="4089819">
                  <a:extLst>
                    <a:ext uri="{9D8B030D-6E8A-4147-A177-3AD203B41FA5}">
                      <a16:colId xmlns:a16="http://schemas.microsoft.com/office/drawing/2014/main" val="20000"/>
                    </a:ext>
                  </a:extLst>
                </a:gridCol>
                <a:gridCol w="4551141">
                  <a:extLst>
                    <a:ext uri="{9D8B030D-6E8A-4147-A177-3AD203B41FA5}">
                      <a16:colId xmlns:a16="http://schemas.microsoft.com/office/drawing/2014/main" val="20001"/>
                    </a:ext>
                  </a:extLst>
                </a:gridCol>
              </a:tblGrid>
              <a:tr h="587428">
                <a:tc>
                  <a:txBody>
                    <a:bodyPr/>
                    <a:lstStyle/>
                    <a:p>
                      <a:pPr algn="ctr"/>
                      <a:r>
                        <a:rPr lang="tr-TR" sz="2000" kern="1200" dirty="0" smtClean="0">
                          <a:solidFill>
                            <a:schemeClr val="bg1"/>
                          </a:solidFill>
                          <a:effectLst/>
                        </a:rPr>
                        <a:t>ANKARA İLİNDE</a:t>
                      </a:r>
                    </a:p>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smtClean="0">
                          <a:solidFill>
                            <a:schemeClr val="bg1"/>
                          </a:solidFill>
                          <a:effectLst/>
                        </a:rPr>
                        <a:t>DENETLENEN</a:t>
                      </a:r>
                      <a:r>
                        <a:rPr lang="tr-TR" sz="2000" kern="1200" baseline="0" dirty="0" smtClean="0">
                          <a:solidFill>
                            <a:schemeClr val="bg1"/>
                          </a:solidFill>
                          <a:effectLst/>
                        </a:rPr>
                        <a:t> </a:t>
                      </a:r>
                      <a:r>
                        <a:rPr lang="tr-TR" sz="2000" kern="1200" dirty="0" smtClean="0">
                          <a:solidFill>
                            <a:schemeClr val="bg1"/>
                          </a:solidFill>
                          <a:effectLst/>
                        </a:rPr>
                        <a:t>TOPLAM ALAN (m²)</a:t>
                      </a:r>
                      <a:endParaRPr lang="tr-TR" sz="2000" b="1" kern="1200" dirty="0" smtClean="0">
                        <a:solidFill>
                          <a:schemeClr val="bg1"/>
                        </a:solidFill>
                        <a:effectLst/>
                        <a:latin typeface="+mn-lt"/>
                        <a:ea typeface="+mn-ea"/>
                        <a:cs typeface="+mn-cs"/>
                      </a:endParaRPr>
                    </a:p>
                  </a:txBody>
                  <a:tcPr/>
                </a:tc>
                <a:tc>
                  <a:txBody>
                    <a:bodyPr/>
                    <a:lstStyle/>
                    <a:p>
                      <a:pPr algn="ctr"/>
                      <a:r>
                        <a:rPr lang="tr-TR" sz="2000" kern="1200" dirty="0" smtClean="0">
                          <a:solidFill>
                            <a:schemeClr val="bg1"/>
                          </a:solidFill>
                          <a:effectLst/>
                        </a:rPr>
                        <a:t>TÜRKİYE</a:t>
                      </a:r>
                      <a:r>
                        <a:rPr lang="tr-TR" sz="2000" kern="1200" baseline="0" dirty="0" smtClean="0">
                          <a:solidFill>
                            <a:schemeClr val="bg1"/>
                          </a:solidFill>
                          <a:effectLst/>
                        </a:rPr>
                        <a:t> GENELİNDE</a:t>
                      </a:r>
                      <a:endParaRPr lang="tr-TR" sz="2000" kern="1200" dirty="0" smtClean="0">
                        <a:solidFill>
                          <a:schemeClr val="bg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smtClean="0">
                          <a:solidFill>
                            <a:schemeClr val="bg1"/>
                          </a:solidFill>
                          <a:effectLst/>
                        </a:rPr>
                        <a:t>DENETLENEN</a:t>
                      </a:r>
                      <a:r>
                        <a:rPr lang="tr-TR" sz="2000" kern="1200" baseline="0" dirty="0" smtClean="0">
                          <a:solidFill>
                            <a:schemeClr val="bg1"/>
                          </a:solidFill>
                          <a:effectLst/>
                        </a:rPr>
                        <a:t> </a:t>
                      </a:r>
                      <a:r>
                        <a:rPr lang="tr-TR" sz="2000" kern="1200" dirty="0" smtClean="0">
                          <a:solidFill>
                            <a:schemeClr val="bg1"/>
                          </a:solidFill>
                          <a:effectLst/>
                        </a:rPr>
                        <a:t>TOPLAM ALAN (m²)</a:t>
                      </a:r>
                    </a:p>
                    <a:p>
                      <a:pPr algn="ctr"/>
                      <a:endParaRPr lang="tr-TR" sz="2000" kern="1200" dirty="0" smtClean="0">
                        <a:solidFill>
                          <a:schemeClr val="bg1"/>
                        </a:solidFill>
                        <a:effectLst/>
                      </a:endParaRPr>
                    </a:p>
                  </a:txBody>
                  <a:tcPr/>
                </a:tc>
                <a:extLst>
                  <a:ext uri="{0D108BD9-81ED-4DB2-BD59-A6C34878D82A}">
                    <a16:rowId xmlns:a16="http://schemas.microsoft.com/office/drawing/2014/main" val="10000"/>
                  </a:ext>
                </a:extLst>
              </a:tr>
              <a:tr h="544482">
                <a:tc>
                  <a:txBody>
                    <a:bodyPr/>
                    <a:lstStyle/>
                    <a:p>
                      <a:pPr marL="0" algn="ctr" defTabSz="914400" rtl="0" eaLnBrk="1" latinLnBrk="0" hangingPunct="1"/>
                      <a:r>
                        <a:rPr lang="tr-TR" sz="1600" b="1" i="0" kern="1200" dirty="0" smtClean="0">
                          <a:solidFill>
                            <a:schemeClr val="dk1"/>
                          </a:solidFill>
                          <a:effectLst/>
                          <a:latin typeface="Times New Roman" panose="02020603050405020304" pitchFamily="18" charset="0"/>
                          <a:ea typeface="+mn-ea"/>
                          <a:cs typeface="Times New Roman" panose="02020603050405020304" pitchFamily="18" charset="0"/>
                        </a:rPr>
                        <a:t>76.686.064 m2</a:t>
                      </a:r>
                    </a:p>
                  </a:txBody>
                  <a:tcPr anchor="ctr"/>
                </a:tc>
                <a:tc>
                  <a:txBody>
                    <a:bodyPr/>
                    <a:lstStyle/>
                    <a:p>
                      <a:pPr marL="0" algn="ctr" defTabSz="914400" rtl="0" eaLnBrk="1" latinLnBrk="0" hangingPunct="1"/>
                      <a:r>
                        <a:rPr lang="tr-TR" sz="1600" b="1" i="0" kern="1200" dirty="0" smtClean="0">
                          <a:solidFill>
                            <a:schemeClr val="dk1"/>
                          </a:solidFill>
                          <a:effectLst/>
                          <a:latin typeface="Times New Roman" panose="02020603050405020304" pitchFamily="18" charset="0"/>
                          <a:ea typeface="+mn-ea"/>
                          <a:cs typeface="Times New Roman" panose="02020603050405020304" pitchFamily="18" charset="0"/>
                        </a:rPr>
                        <a:t>732.361.868</a:t>
                      </a:r>
                      <a:r>
                        <a:rPr lang="tr-TR" sz="1600" b="1"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tr-TR" sz="1600" b="1" i="0" kern="1200" dirty="0" smtClean="0">
                          <a:solidFill>
                            <a:schemeClr val="dk1"/>
                          </a:solidFill>
                          <a:effectLst/>
                          <a:latin typeface="Times New Roman" panose="02020603050405020304" pitchFamily="18" charset="0"/>
                          <a:ea typeface="+mn-ea"/>
                          <a:cs typeface="Times New Roman" panose="02020603050405020304" pitchFamily="18" charset="0"/>
                        </a:rPr>
                        <a:t>m2</a:t>
                      </a:r>
                      <a:endParaRPr lang="tr-TR" sz="16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7" name="Metin kutusu 6"/>
          <p:cNvSpPr txBox="1"/>
          <p:nvPr/>
        </p:nvSpPr>
        <p:spPr>
          <a:xfrm>
            <a:off x="-37195" y="1105580"/>
            <a:ext cx="9144000" cy="523220"/>
          </a:xfrm>
          <a:prstGeom prst="rect">
            <a:avLst/>
          </a:prstGeom>
          <a:noFill/>
        </p:spPr>
        <p:txBody>
          <a:bodyPr wrap="square" rtlCol="0">
            <a:spAutoFit/>
          </a:bodyPr>
          <a:lstStyle/>
          <a:p>
            <a:pPr algn="ctr"/>
            <a:r>
              <a:rPr lang="tr-TR" sz="2800" dirty="0">
                <a:solidFill>
                  <a:srgbClr val="1F497D"/>
                </a:solidFill>
                <a:effectLst>
                  <a:outerShdw blurRad="38100" dist="38100" dir="2700000" algn="tl">
                    <a:srgbClr val="000000">
                      <a:alpha val="43137"/>
                    </a:srgbClr>
                  </a:outerShdw>
                </a:effectLst>
              </a:rPr>
              <a:t>İLİMİZ YAPI DENETİM KURULUŞLARI </a:t>
            </a:r>
            <a:r>
              <a:rPr lang="tr-TR" sz="2800" dirty="0" smtClean="0">
                <a:solidFill>
                  <a:srgbClr val="1F497D"/>
                </a:solidFill>
                <a:effectLst>
                  <a:outerShdw blurRad="38100" dist="38100" dir="2700000" algn="tl">
                    <a:srgbClr val="000000">
                      <a:alpha val="43137"/>
                    </a:srgbClr>
                  </a:outerShdw>
                </a:effectLst>
              </a:rPr>
              <a:t>ENVANTERİ</a:t>
            </a:r>
            <a:endParaRPr lang="tr-TR" sz="2800" dirty="0"/>
          </a:p>
        </p:txBody>
      </p:sp>
      <p:pic>
        <p:nvPicPr>
          <p:cNvPr id="14"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a:xfrm>
            <a:off x="1900561"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YAPI DENETİM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2" name="Tablo 1"/>
          <p:cNvGraphicFramePr>
            <a:graphicFrameLocks noGrp="1"/>
          </p:cNvGraphicFramePr>
          <p:nvPr>
            <p:extLst/>
          </p:nvPr>
        </p:nvGraphicFramePr>
        <p:xfrm>
          <a:off x="4561713" y="1556792"/>
          <a:ext cx="4186751" cy="1778593"/>
        </p:xfrm>
        <a:graphic>
          <a:graphicData uri="http://schemas.openxmlformats.org/drawingml/2006/table">
            <a:tbl>
              <a:tblPr firstRow="1" bandRow="1">
                <a:tableStyleId>{775DCB02-9BB8-47FD-8907-85C794F793BA}</a:tableStyleId>
              </a:tblPr>
              <a:tblGrid>
                <a:gridCol w="679547">
                  <a:extLst>
                    <a:ext uri="{9D8B030D-6E8A-4147-A177-3AD203B41FA5}">
                      <a16:colId xmlns:a16="http://schemas.microsoft.com/office/drawing/2014/main" val="20000"/>
                    </a:ext>
                  </a:extLst>
                </a:gridCol>
                <a:gridCol w="805311">
                  <a:extLst>
                    <a:ext uri="{9D8B030D-6E8A-4147-A177-3AD203B41FA5}">
                      <a16:colId xmlns:a16="http://schemas.microsoft.com/office/drawing/2014/main" val="20001"/>
                    </a:ext>
                  </a:extLst>
                </a:gridCol>
                <a:gridCol w="1045709">
                  <a:extLst>
                    <a:ext uri="{9D8B030D-6E8A-4147-A177-3AD203B41FA5}">
                      <a16:colId xmlns:a16="http://schemas.microsoft.com/office/drawing/2014/main" val="20002"/>
                    </a:ext>
                  </a:extLst>
                </a:gridCol>
                <a:gridCol w="845953">
                  <a:extLst>
                    <a:ext uri="{9D8B030D-6E8A-4147-A177-3AD203B41FA5}">
                      <a16:colId xmlns:a16="http://schemas.microsoft.com/office/drawing/2014/main" val="20004"/>
                    </a:ext>
                  </a:extLst>
                </a:gridCol>
                <a:gridCol w="810231">
                  <a:extLst>
                    <a:ext uri="{9D8B030D-6E8A-4147-A177-3AD203B41FA5}">
                      <a16:colId xmlns:a16="http://schemas.microsoft.com/office/drawing/2014/main" val="20003"/>
                    </a:ext>
                  </a:extLst>
                </a:gridCol>
              </a:tblGrid>
              <a:tr h="315553">
                <a:tc gridSpan="5">
                  <a:txBody>
                    <a:bodyPr/>
                    <a:lstStyle/>
                    <a:p>
                      <a:pPr algn="ctr"/>
                      <a:r>
                        <a:rPr lang="tr-TR" sz="1400" kern="1200" dirty="0" smtClean="0">
                          <a:solidFill>
                            <a:schemeClr val="bg1"/>
                          </a:solidFill>
                          <a:effectLst>
                            <a:outerShdw blurRad="38100" dist="38100" dir="2700000" algn="tl">
                              <a:srgbClr val="000000">
                                <a:alpha val="43137"/>
                              </a:srgbClr>
                            </a:outerShdw>
                          </a:effectLst>
                        </a:rPr>
                        <a:t>DENETÇİ ELEMAN SAYISI</a:t>
                      </a:r>
                    </a:p>
                  </a:txBody>
                  <a:tcPr anchor="ctr"/>
                </a:tc>
                <a:tc hMerge="1">
                  <a:txBody>
                    <a:bodyPr/>
                    <a:lstStyle/>
                    <a:p>
                      <a:pPr algn="ctr"/>
                      <a:endParaRPr lang="tr-TR" sz="1800" b="1" kern="1200" dirty="0" smtClean="0">
                        <a:solidFill>
                          <a:schemeClr val="tx1"/>
                        </a:solidFill>
                        <a:latin typeface="+mj-lt"/>
                        <a:ea typeface="+mn-ea"/>
                        <a:cs typeface="+mn-cs"/>
                      </a:endParaRPr>
                    </a:p>
                  </a:txBody>
                  <a:tcPr>
                    <a:solidFill>
                      <a:schemeClr val="accent3">
                        <a:lumMod val="60000"/>
                        <a:lumOff val="40000"/>
                      </a:schemeClr>
                    </a:solidFill>
                  </a:tcPr>
                </a:tc>
                <a:tc hMerge="1">
                  <a:txBody>
                    <a:bodyPr/>
                    <a:lstStyle/>
                    <a:p>
                      <a:pPr algn="ctr"/>
                      <a:endParaRPr lang="tr-TR" sz="1800" b="1" kern="1200" dirty="0" smtClean="0">
                        <a:solidFill>
                          <a:schemeClr val="tx1"/>
                        </a:solidFill>
                        <a:latin typeface="+mj-lt"/>
                        <a:ea typeface="+mn-ea"/>
                        <a:cs typeface="+mn-cs"/>
                      </a:endParaRPr>
                    </a:p>
                  </a:txBody>
                  <a:tcPr>
                    <a:solidFill>
                      <a:schemeClr val="accent3">
                        <a:lumMod val="60000"/>
                        <a:lumOff val="40000"/>
                      </a:schemeClr>
                    </a:solidFill>
                  </a:tcPr>
                </a:tc>
                <a:tc hMerge="1">
                  <a:txBody>
                    <a:bodyPr/>
                    <a:lstStyle/>
                    <a:p>
                      <a:endParaRPr lang="tr-TR"/>
                    </a:p>
                  </a:txBody>
                  <a:tcPr/>
                </a:tc>
                <a:tc hMerge="1">
                  <a:txBody>
                    <a:bodyPr/>
                    <a:lstStyle/>
                    <a:p>
                      <a:pPr algn="ctr"/>
                      <a:endParaRPr lang="tr-TR" sz="2800" kern="1200" dirty="0" smtClean="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0000"/>
                  </a:ext>
                </a:extLst>
              </a:tr>
              <a:tr h="908583">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a:t>
                      </a:r>
                      <a:r>
                        <a:rPr lang="tr-TR" sz="1200" b="1" kern="1200" dirty="0" smtClean="0">
                          <a:solidFill>
                            <a:schemeClr val="tx1"/>
                          </a:solidFill>
                          <a:effectLst/>
                          <a:latin typeface="Times New Roman" panose="02020603050405020304" pitchFamily="18" charset="0"/>
                          <a:cs typeface="Times New Roman" panose="02020603050405020304" pitchFamily="18" charset="0"/>
                        </a:rPr>
                        <a:t>Denetçi</a:t>
                      </a: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Sayısı</a:t>
                      </a: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Aktif</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Denetçi Sayısı</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t>
                      </a:r>
                      <a:r>
                        <a:rPr lang="tr-TR" sz="1200" b="1" kern="1200" dirty="0" err="1" smtClean="0">
                          <a:solidFill>
                            <a:schemeClr val="tx1"/>
                          </a:solidFill>
                          <a:effectLst/>
                          <a:latin typeface="Times New Roman" panose="02020603050405020304" pitchFamily="18" charset="0"/>
                          <a:cs typeface="Times New Roman" panose="02020603050405020304" pitchFamily="18" charset="0"/>
                        </a:rPr>
                        <a:t>Yard</a:t>
                      </a:r>
                      <a:r>
                        <a:rPr lang="tr-TR" sz="1200" b="1" kern="1200" dirty="0" smtClean="0">
                          <a:solidFill>
                            <a:schemeClr val="tx1"/>
                          </a:solidFill>
                          <a:effectLst/>
                          <a:latin typeface="Times New Roman" panose="02020603050405020304" pitchFamily="18" charset="0"/>
                          <a:cs typeface="Times New Roman" panose="02020603050405020304" pitchFamily="18" charset="0"/>
                        </a:rPr>
                        <a:t>.</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Kont. Elem.</a:t>
                      </a:r>
                    </a:p>
                    <a:p>
                      <a:pPr algn="ctr"/>
                      <a:r>
                        <a:rPr lang="tr-TR" sz="1200" b="1" kern="1200" baseline="0" dirty="0" smtClean="0">
                          <a:solidFill>
                            <a:schemeClr val="tx1"/>
                          </a:solidFill>
                          <a:effectLst/>
                          <a:latin typeface="Times New Roman" panose="02020603050405020304" pitchFamily="18" charset="0"/>
                          <a:ea typeface="+mn-ea"/>
                          <a:cs typeface="Times New Roman" panose="02020603050405020304" pitchFamily="18" charset="0"/>
                        </a:rPr>
                        <a:t>Sayısı</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Toplam </a:t>
                      </a:r>
                      <a:r>
                        <a:rPr lang="tr-TR" sz="1200" b="1" kern="1200" dirty="0" err="1" smtClean="0">
                          <a:solidFill>
                            <a:schemeClr val="tx1"/>
                          </a:solidFill>
                          <a:effectLst/>
                          <a:latin typeface="Times New Roman" panose="02020603050405020304" pitchFamily="18" charset="0"/>
                          <a:cs typeface="Times New Roman" panose="02020603050405020304" pitchFamily="18" charset="0"/>
                        </a:rPr>
                        <a:t>Yard</a:t>
                      </a:r>
                      <a:r>
                        <a:rPr lang="tr-TR" sz="1200" b="1" kern="1200" dirty="0" smtClean="0">
                          <a:solidFill>
                            <a:schemeClr val="tx1"/>
                          </a:solidFill>
                          <a:effectLst/>
                          <a:latin typeface="Times New Roman" panose="02020603050405020304" pitchFamily="18" charset="0"/>
                          <a:cs typeface="Times New Roman" panose="02020603050405020304" pitchFamily="18" charset="0"/>
                        </a:rPr>
                        <a:t>.</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 Kont. Elem</a:t>
                      </a:r>
                      <a:endParaRPr lang="tr-TR" sz="1200" b="1" kern="1200" dirty="0" smtClean="0">
                        <a:solidFill>
                          <a:schemeClr val="tx1"/>
                        </a:solidFill>
                        <a:effectLst/>
                        <a:latin typeface="Times New Roman" panose="02020603050405020304" pitchFamily="18" charset="0"/>
                        <a:cs typeface="Times New Roman" panose="02020603050405020304" pitchFamily="18" charset="0"/>
                      </a:endParaRPr>
                    </a:p>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Sayısı</a:t>
                      </a:r>
                    </a:p>
                    <a:p>
                      <a:pPr algn="ct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Denetlenen YİBF Sayısı </a:t>
                      </a:r>
                      <a:r>
                        <a:rPr lang="tr-TR" sz="1200" b="1" kern="1200" baseline="0" dirty="0" smtClean="0">
                          <a:solidFill>
                            <a:schemeClr val="tx1"/>
                          </a:solidFill>
                          <a:effectLst/>
                          <a:latin typeface="Times New Roman" panose="02020603050405020304" pitchFamily="18" charset="0"/>
                          <a:cs typeface="Times New Roman" panose="02020603050405020304" pitchFamily="18" charset="0"/>
                        </a:rPr>
                        <a:t>(ADET)</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255251">
                <a:tc>
                  <a:txBody>
                    <a:bodyPr/>
                    <a:lstStyle/>
                    <a:p>
                      <a:pPr algn="ctr"/>
                      <a:r>
                        <a:rPr lang="tr-TR" sz="1200" b="1" kern="1200" dirty="0" smtClean="0">
                          <a:solidFill>
                            <a:schemeClr val="tx1"/>
                          </a:solidFill>
                          <a:effectLst/>
                          <a:latin typeface="Times New Roman" panose="02020603050405020304" pitchFamily="18" charset="0"/>
                          <a:cs typeface="Times New Roman" panose="02020603050405020304" pitchFamily="18" charset="0"/>
                        </a:rPr>
                        <a:t>4211</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4194</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7031</a:t>
                      </a:r>
                    </a:p>
                  </a:txBody>
                  <a:tcPr anchor="ctr"/>
                </a:tc>
                <a:tc>
                  <a:txBody>
                    <a:bodyPr/>
                    <a:lstStyle/>
                    <a:p>
                      <a:pPr algn="ctr"/>
                      <a:r>
                        <a:rPr lang="tr-TR" sz="1200" b="1" kern="1200" dirty="0" smtClean="0">
                          <a:solidFill>
                            <a:schemeClr val="tx1"/>
                          </a:solidFill>
                          <a:effectLst/>
                          <a:latin typeface="Times New Roman" panose="02020603050405020304" pitchFamily="18" charset="0"/>
                          <a:ea typeface="+mn-ea"/>
                          <a:cs typeface="Times New Roman" panose="02020603050405020304" pitchFamily="18" charset="0"/>
                        </a:rPr>
                        <a:t>6891</a:t>
                      </a:r>
                    </a:p>
                  </a:txBody>
                  <a:tcPr anchor="ctr"/>
                </a:tc>
                <a:tc>
                  <a:txBody>
                    <a:bodyPr/>
                    <a:lstStyle/>
                    <a:p>
                      <a:pPr algn="ctr"/>
                      <a:r>
                        <a:rPr lang="tr-TR" sz="1200" b="1" kern="1200" dirty="0" smtClean="0">
                          <a:solidFill>
                            <a:schemeClr val="dk1"/>
                          </a:solidFill>
                          <a:effectLst/>
                          <a:latin typeface="Times New Roman" panose="02020603050405020304" pitchFamily="18" charset="0"/>
                          <a:ea typeface="+mn-ea"/>
                          <a:cs typeface="Times New Roman" panose="02020603050405020304" pitchFamily="18" charset="0"/>
                        </a:rPr>
                        <a:t>19.459</a:t>
                      </a:r>
                      <a:endParaRPr lang="tr-TR" sz="12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2977537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txBox="1">
            <a:spLocks/>
          </p:cNvSpPr>
          <p:nvPr/>
        </p:nvSpPr>
        <p:spPr>
          <a:xfrm>
            <a:off x="1900561"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F79646">
                    <a:lumMod val="75000"/>
                  </a:srgbClr>
                </a:solidFill>
                <a:effectLst>
                  <a:outerShdw blurRad="38100" dist="38100" dir="2700000" algn="tl">
                    <a:srgbClr val="000000">
                      <a:alpha val="43137"/>
                    </a:srgbClr>
                  </a:outerShdw>
                </a:effectLst>
              </a:rPr>
              <a:t>YAPI DENETİM ÇALIŞMALARI</a:t>
            </a:r>
            <a:endParaRPr lang="tr-TR" sz="2400" b="1" dirty="0">
              <a:solidFill>
                <a:srgbClr val="F79646">
                  <a:lumMod val="75000"/>
                </a:srgbClr>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graphicFrame>
        <p:nvGraphicFramePr>
          <p:cNvPr id="4" name="Tablo 3"/>
          <p:cNvGraphicFramePr>
            <a:graphicFrameLocks noGrp="1"/>
          </p:cNvGraphicFramePr>
          <p:nvPr>
            <p:extLst/>
          </p:nvPr>
        </p:nvGraphicFramePr>
        <p:xfrm>
          <a:off x="752123" y="1750330"/>
          <a:ext cx="7639753" cy="4461830"/>
        </p:xfrm>
        <a:graphic>
          <a:graphicData uri="http://schemas.openxmlformats.org/drawingml/2006/table">
            <a:tbl>
              <a:tblPr/>
              <a:tblGrid>
                <a:gridCol w="6348635">
                  <a:extLst>
                    <a:ext uri="{9D8B030D-6E8A-4147-A177-3AD203B41FA5}">
                      <a16:colId xmlns:a16="http://schemas.microsoft.com/office/drawing/2014/main" val="2355448209"/>
                    </a:ext>
                  </a:extLst>
                </a:gridCol>
                <a:gridCol w="1291118">
                  <a:extLst>
                    <a:ext uri="{9D8B030D-6E8A-4147-A177-3AD203B41FA5}">
                      <a16:colId xmlns:a16="http://schemas.microsoft.com/office/drawing/2014/main" val="875708314"/>
                    </a:ext>
                  </a:extLst>
                </a:gridCol>
              </a:tblGrid>
              <a:tr h="279263">
                <a:tc>
                  <a:txBody>
                    <a:bodyPr/>
                    <a:lstStyle/>
                    <a:p>
                      <a:pPr algn="l" fontAlgn="ctr">
                        <a:lnSpc>
                          <a:spcPct val="115000"/>
                        </a:lnSpc>
                        <a:spcAft>
                          <a:spcPts val="0"/>
                        </a:spcAft>
                      </a:pPr>
                      <a:r>
                        <a:rPr lang="tr-TR"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2019 (</a:t>
                      </a:r>
                      <a:r>
                        <a:rPr lang="tr-TR"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OCAK-ARALIK)</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120446484"/>
                  </a:ext>
                </a:extLst>
              </a:tr>
              <a:tr h="279263">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YDK AÇILIŞ, VİZE, ADRES DEĞİŞİKLİĞİ İŞLEMLERİ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156</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4082529640"/>
                  </a:ext>
                </a:extLst>
              </a:tr>
              <a:tr h="458877">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DENETÇİ İSTİFA , DENETÇİ BELGESİ VİZE, KONTÖR YÜKLEME, FESİH, İŞE BAŞLAMA, VB. İŞLEMLER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3614</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ctr">
                        <a:lnSpc>
                          <a:spcPct val="115000"/>
                        </a:lnSpc>
                        <a:spcAft>
                          <a:spcPts val="0"/>
                        </a:spcAft>
                      </a:pPr>
                      <a:r>
                        <a:rPr lang="tr-TR"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920578963"/>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BÜRO DENETİMLERİ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768</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465663050"/>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ŞANTİYE DENETİMLERİ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1042</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554905071"/>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ŞİKAYET  BAŞVURU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209</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587038971"/>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YDK ŞİKAYET İNCELEMELERİ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416</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452385040"/>
                  </a:ext>
                </a:extLst>
              </a:tr>
              <a:tr h="279263">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BELEDİYESİNCE YAPILAN YAPI DENETİM KURULUŞU UYGUNSUZLUK BİLDİRİMLERİ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129</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2566766530"/>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KOMİSYONA SUNULAN TEKNİK İNCELEME RAPOR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117</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4115571021"/>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İYDK KARAR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153</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3808976841"/>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 CEZASI KARAR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1874786338"/>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İDARİ PARA CEZASI KARAR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1204391313"/>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İDARİ PARA CEZASI TUTARI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a:effectLst/>
                          <a:latin typeface="Times New Roman" panose="02020603050405020304" pitchFamily="18" charset="0"/>
                          <a:ea typeface="Times New Roman" panose="02020603050405020304" pitchFamily="18" charset="0"/>
                          <a:cs typeface="Times New Roman" panose="02020603050405020304" pitchFamily="18" charset="0"/>
                        </a:rPr>
                        <a:t>1.909.231,02</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3770268173"/>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İYDK KOMİSYON KARARI SONRASI İŞLEMLER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217</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3235881206"/>
                  </a:ext>
                </a:extLst>
              </a:tr>
              <a:tr h="329938">
                <a:tc>
                  <a:txBody>
                    <a:bodyPr/>
                    <a:lstStyle/>
                    <a:p>
                      <a:pPr algn="l" fontAlgn="ctr">
                        <a:lnSpc>
                          <a:spcPct val="115000"/>
                        </a:lnSpc>
                        <a:spcAft>
                          <a:spcPts val="0"/>
                        </a:spcAft>
                      </a:pPr>
                      <a:r>
                        <a:rPr lang="tr-TR"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YAPI MÜTEAHHİDİ YETKİ BELGESİ NUMARASI VERİLMESİ </a:t>
                      </a:r>
                      <a:r>
                        <a:rPr lang="tr-TR" sz="12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İŞLEMLERİ, GEÇİCİ</a:t>
                      </a:r>
                      <a:r>
                        <a:rPr lang="tr-TR" sz="1200" b="1" kern="1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MÜT. BELGESİ VERİLMESİ, MÜT. SINIFLANDIRMA VE KOOP. </a:t>
                      </a:r>
                      <a:r>
                        <a:rPr lang="tr-TR" sz="1200" b="1" kern="1200" baseline="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İŞLEMLERİ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1298</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3600709443"/>
                  </a:ext>
                </a:extLst>
              </a:tr>
              <a:tr h="234975">
                <a:tc>
                  <a:txBody>
                    <a:bodyPr/>
                    <a:lstStyle/>
                    <a:p>
                      <a:pPr algn="l" fontAlgn="ctr">
                        <a:lnSpc>
                          <a:spcPct val="115000"/>
                        </a:lnSpc>
                        <a:spcAft>
                          <a:spcPts val="0"/>
                        </a:spcAft>
                      </a:pPr>
                      <a:r>
                        <a:rPr lang="tr-TR"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YAPI MÜTAHHİDİ YASAKLAMA İŞLEMLERİ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tc>
                  <a:txBody>
                    <a:bodyPr/>
                    <a:lstStyle/>
                    <a:p>
                      <a:pPr algn="ctr" fontAlgn="ctr">
                        <a:lnSpc>
                          <a:spcPct val="115000"/>
                        </a:lnSpc>
                        <a:spcAft>
                          <a:spcPts val="0"/>
                        </a:spcAft>
                      </a:pPr>
                      <a:r>
                        <a:rPr lang="tr-T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433</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227" marR="9227" marT="9227" marB="0" anchor="ctr">
                    <a:lnL w="12700" cap="flat" cmpd="sng" algn="ctr">
                      <a:solidFill>
                        <a:srgbClr val="7D60A0"/>
                      </a:solidFill>
                      <a:prstDash val="solid"/>
                      <a:round/>
                      <a:headEnd type="none" w="med" len="med"/>
                      <a:tailEnd type="none" w="med" len="med"/>
                    </a:lnL>
                    <a:lnR w="12700" cap="flat" cmpd="sng" algn="ctr">
                      <a:solidFill>
                        <a:srgbClr val="7D60A0"/>
                      </a:solidFill>
                      <a:prstDash val="solid"/>
                      <a:round/>
                      <a:headEnd type="none" w="med" len="med"/>
                      <a:tailEnd type="none" w="med" len="med"/>
                    </a:lnR>
                    <a:lnT w="12700" cap="flat" cmpd="sng" algn="ctr">
                      <a:solidFill>
                        <a:srgbClr val="7D60A0"/>
                      </a:solidFill>
                      <a:prstDash val="solid"/>
                      <a:round/>
                      <a:headEnd type="none" w="med" len="med"/>
                      <a:tailEnd type="none" w="med" len="med"/>
                    </a:lnT>
                    <a:lnB w="12700" cap="flat" cmpd="sng" algn="ctr">
                      <a:solidFill>
                        <a:srgbClr val="7D60A0"/>
                      </a:solidFill>
                      <a:prstDash val="solid"/>
                      <a:round/>
                      <a:headEnd type="none" w="med" len="med"/>
                      <a:tailEnd type="none" w="med" len="med"/>
                    </a:lnB>
                    <a:solidFill>
                      <a:srgbClr val="B2A1C7"/>
                    </a:solidFill>
                  </a:tcPr>
                </a:tc>
                <a:extLst>
                  <a:ext uri="{0D108BD9-81ED-4DB2-BD59-A6C34878D82A}">
                    <a16:rowId xmlns:a16="http://schemas.microsoft.com/office/drawing/2014/main" val="1352040478"/>
                  </a:ext>
                </a:extLst>
              </a:tr>
            </a:tbl>
          </a:graphicData>
        </a:graphic>
      </p:graphicFrame>
    </p:spTree>
    <p:extLst>
      <p:ext uri="{BB962C8B-B14F-4D97-AF65-F5344CB8AC3E}">
        <p14:creationId xmlns:p14="http://schemas.microsoft.com/office/powerpoint/2010/main" val="1989944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376583" y="1196752"/>
            <a:ext cx="8316441" cy="864096"/>
          </a:xfrm>
          <a:prstGeom prst="rect">
            <a:avLst/>
          </a:prstGeom>
        </p:spPr>
        <p:txBody>
          <a:bodyPr>
            <a:normAutofit/>
          </a:bodyPr>
          <a:lstStyle/>
          <a:p>
            <a:pPr lvl="0" algn="just">
              <a:spcAft>
                <a:spcPts val="1200"/>
              </a:spcAft>
            </a:pPr>
            <a:r>
              <a:rPr lang="tr-TR" sz="2200" dirty="0" smtClean="0"/>
              <a:t>2019 yılında Bakanlığımız </a:t>
            </a:r>
            <a:r>
              <a:rPr lang="tr-TR" sz="2200" dirty="0"/>
              <a:t>yatırım programında, İl  Müdürlüğümüz  İdaresinde Toplam </a:t>
            </a:r>
            <a:r>
              <a:rPr lang="tr-TR" sz="2200" dirty="0" smtClean="0"/>
              <a:t>18 adet  </a:t>
            </a:r>
            <a:r>
              <a:rPr lang="tr-TR" sz="2200" dirty="0"/>
              <a:t>faaliyet yer almaktadır</a:t>
            </a:r>
            <a:r>
              <a:rPr lang="tr-TR" sz="2200" dirty="0" smtClean="0"/>
              <a:t>.</a:t>
            </a:r>
            <a:endParaRPr lang="tr-TR" sz="2200" dirty="0" smtClean="0">
              <a:solidFill>
                <a:schemeClr val="tx1"/>
              </a:solidFill>
            </a:endParaRPr>
          </a:p>
        </p:txBody>
      </p:sp>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PROJE VE YAPIM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graphicFrame>
        <p:nvGraphicFramePr>
          <p:cNvPr id="5" name="Tablo 4"/>
          <p:cNvGraphicFramePr>
            <a:graphicFrameLocks noGrp="1"/>
          </p:cNvGraphicFramePr>
          <p:nvPr>
            <p:extLst>
              <p:ext uri="{D42A27DB-BD31-4B8C-83A1-F6EECF244321}">
                <p14:modId xmlns:p14="http://schemas.microsoft.com/office/powerpoint/2010/main" val="620905213"/>
              </p:ext>
            </p:extLst>
          </p:nvPr>
        </p:nvGraphicFramePr>
        <p:xfrm>
          <a:off x="899592" y="2780928"/>
          <a:ext cx="3456384" cy="2460275"/>
        </p:xfrm>
        <a:graphic>
          <a:graphicData uri="http://schemas.openxmlformats.org/drawingml/2006/table">
            <a:tbl>
              <a:tblPr/>
              <a:tblGrid>
                <a:gridCol w="2515259">
                  <a:extLst>
                    <a:ext uri="{9D8B030D-6E8A-4147-A177-3AD203B41FA5}">
                      <a16:colId xmlns:a16="http://schemas.microsoft.com/office/drawing/2014/main" val="20000"/>
                    </a:ext>
                  </a:extLst>
                </a:gridCol>
                <a:gridCol w="941125">
                  <a:extLst>
                    <a:ext uri="{9D8B030D-6E8A-4147-A177-3AD203B41FA5}">
                      <a16:colId xmlns:a16="http://schemas.microsoft.com/office/drawing/2014/main" val="20001"/>
                    </a:ext>
                  </a:extLst>
                </a:gridCol>
              </a:tblGrid>
              <a:tr h="492055">
                <a:tc>
                  <a:txBody>
                    <a:bodyPr/>
                    <a:lstStyle/>
                    <a:p>
                      <a:pPr marL="180340" algn="ctr">
                        <a:lnSpc>
                          <a:spcPct val="115000"/>
                        </a:lnSpc>
                        <a:spcAft>
                          <a:spcPts val="1000"/>
                        </a:spcAft>
                      </a:pPr>
                      <a:r>
                        <a:rPr lang="tr-TR" sz="1800" b="1" dirty="0">
                          <a:solidFill>
                            <a:srgbClr val="FFFFFF"/>
                          </a:solidFill>
                          <a:effectLst/>
                          <a:latin typeface="Calibri"/>
                          <a:ea typeface="Times New Roman"/>
                          <a:cs typeface="Times New Roman"/>
                        </a:rPr>
                        <a:t>SEKTÖRÜ</a:t>
                      </a:r>
                      <a:endParaRPr lang="tr-TR" sz="2400" dirty="0">
                        <a:effectLst/>
                        <a:latin typeface="Calibri"/>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algn="ctr">
                        <a:lnSpc>
                          <a:spcPct val="115000"/>
                        </a:lnSpc>
                        <a:spcAft>
                          <a:spcPts val="1000"/>
                        </a:spcAft>
                      </a:pPr>
                      <a:r>
                        <a:rPr lang="tr-TR" sz="1800" b="1" dirty="0">
                          <a:solidFill>
                            <a:srgbClr val="FFFFFF"/>
                          </a:solidFill>
                          <a:effectLst/>
                          <a:latin typeface="Calibri"/>
                          <a:ea typeface="Times New Roman"/>
                          <a:cs typeface="Times New Roman"/>
                        </a:rPr>
                        <a:t>SAYISI</a:t>
                      </a:r>
                      <a:endParaRPr lang="tr-TR" sz="2400" dirty="0">
                        <a:effectLst/>
                        <a:latin typeface="Calibri"/>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10000"/>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Genel İdare</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17</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Diğer Kamu Hizmetleri </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0</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2055">
                <a:tc>
                  <a:txBody>
                    <a:bodyPr/>
                    <a:lstStyle/>
                    <a:p>
                      <a:pPr>
                        <a:lnSpc>
                          <a:spcPct val="115000"/>
                        </a:lnSpc>
                        <a:spcAft>
                          <a:spcPts val="1000"/>
                        </a:spcAft>
                      </a:pPr>
                      <a:r>
                        <a:rPr lang="tr-TR" sz="1800" b="1" kern="1200" dirty="0" smtClean="0">
                          <a:solidFill>
                            <a:schemeClr val="tx1"/>
                          </a:solidFill>
                          <a:latin typeface="+mn-lt"/>
                          <a:ea typeface="+mn-ea"/>
                          <a:cs typeface="+mn-cs"/>
                        </a:rPr>
                        <a:t>YİKOB</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1</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2055">
                <a:tc>
                  <a:txBody>
                    <a:bodyPr/>
                    <a:lstStyle/>
                    <a:p>
                      <a:pPr>
                        <a:lnSpc>
                          <a:spcPct val="115000"/>
                        </a:lnSpc>
                        <a:spcAft>
                          <a:spcPts val="1000"/>
                        </a:spcAft>
                      </a:pPr>
                      <a:r>
                        <a:rPr lang="tr-TR" sz="1800" b="1" kern="1200">
                          <a:solidFill>
                            <a:schemeClr val="tx1"/>
                          </a:solidFill>
                          <a:latin typeface="+mn-lt"/>
                          <a:ea typeface="+mn-ea"/>
                          <a:cs typeface="+mn-cs"/>
                        </a:rPr>
                        <a:t>TOPLAM</a:t>
                      </a: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kern="1200" dirty="0" smtClean="0">
                          <a:solidFill>
                            <a:schemeClr val="tx1"/>
                          </a:solidFill>
                          <a:latin typeface="+mn-lt"/>
                          <a:ea typeface="+mn-ea"/>
                          <a:cs typeface="+mn-cs"/>
                        </a:rPr>
                        <a:t>18</a:t>
                      </a:r>
                      <a:endParaRPr lang="tr-TR" sz="1800" b="1" kern="1200" dirty="0">
                        <a:solidFill>
                          <a:schemeClr val="tx1"/>
                        </a:solidFill>
                        <a:latin typeface="+mn-lt"/>
                        <a:ea typeface="+mn-ea"/>
                        <a:cs typeface="+mn-cs"/>
                      </a:endParaRPr>
                    </a:p>
                  </a:txBody>
                  <a:tcPr marL="25400" marR="25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Metin kutusu 6"/>
          <p:cNvSpPr txBox="1"/>
          <p:nvPr/>
        </p:nvSpPr>
        <p:spPr>
          <a:xfrm>
            <a:off x="827584" y="2329388"/>
            <a:ext cx="3478627" cy="369332"/>
          </a:xfrm>
          <a:prstGeom prst="rect">
            <a:avLst/>
          </a:prstGeom>
          <a:noFill/>
        </p:spPr>
        <p:txBody>
          <a:bodyPr wrap="square" rtlCol="0">
            <a:spAutoFit/>
          </a:bodyPr>
          <a:lstStyle/>
          <a:p>
            <a:r>
              <a:rPr lang="tr-TR" b="1" dirty="0" smtClean="0"/>
              <a:t>İşlerimizin </a:t>
            </a:r>
            <a:r>
              <a:rPr lang="tr-TR" b="1" dirty="0" err="1" smtClean="0"/>
              <a:t>Sektörel</a:t>
            </a:r>
            <a:r>
              <a:rPr lang="tr-TR" b="1" dirty="0" smtClean="0"/>
              <a:t> Dağılımları</a:t>
            </a:r>
            <a:endParaRPr lang="tr-TR" b="1" dirty="0"/>
          </a:p>
        </p:txBody>
      </p:sp>
      <p:sp>
        <p:nvSpPr>
          <p:cNvPr id="9" name="Metin kutusu 8"/>
          <p:cNvSpPr txBox="1"/>
          <p:nvPr/>
        </p:nvSpPr>
        <p:spPr>
          <a:xfrm>
            <a:off x="4847932" y="2687097"/>
            <a:ext cx="3888431" cy="2800767"/>
          </a:xfrm>
          <a:prstGeom prst="rect">
            <a:avLst/>
          </a:prstGeom>
          <a:noFill/>
        </p:spPr>
        <p:txBody>
          <a:bodyPr wrap="square" rtlCol="0">
            <a:spAutoFit/>
          </a:bodyPr>
          <a:lstStyle/>
          <a:p>
            <a:r>
              <a:rPr lang="tr-TR" sz="2200" b="1" dirty="0" smtClean="0"/>
              <a:t>2019 yılında yatırım programında yer alan projelerimizden; </a:t>
            </a:r>
          </a:p>
          <a:p>
            <a:endParaRPr lang="tr-TR" sz="2200" b="1" dirty="0" smtClean="0"/>
          </a:p>
          <a:p>
            <a:endParaRPr lang="tr-TR" sz="2200" b="1" dirty="0"/>
          </a:p>
          <a:p>
            <a:r>
              <a:rPr lang="tr-TR" sz="2200" b="1" dirty="0" smtClean="0"/>
              <a:t>7  </a:t>
            </a:r>
            <a:r>
              <a:rPr lang="tr-TR" sz="2200" dirty="0" smtClean="0"/>
              <a:t>Proje </a:t>
            </a:r>
            <a:r>
              <a:rPr lang="tr-TR" sz="2200" dirty="0"/>
              <a:t>Bitmiş, </a:t>
            </a:r>
            <a:endParaRPr lang="tr-TR" sz="2200" dirty="0" smtClean="0"/>
          </a:p>
          <a:p>
            <a:r>
              <a:rPr lang="tr-TR" sz="2200" b="1" dirty="0" smtClean="0"/>
              <a:t>11 </a:t>
            </a:r>
            <a:r>
              <a:rPr lang="tr-TR" sz="2200" dirty="0"/>
              <a:t>Proje ise </a:t>
            </a:r>
            <a:r>
              <a:rPr lang="tr-TR" sz="2200" dirty="0" smtClean="0"/>
              <a:t>Devam Etmektedir</a:t>
            </a:r>
            <a:endParaRPr lang="tr-TR" sz="2200" dirty="0"/>
          </a:p>
          <a:p>
            <a:r>
              <a:rPr lang="tr-TR" sz="2200" dirty="0"/>
              <a:t> </a:t>
            </a:r>
            <a:r>
              <a:rPr lang="tr-TR" sz="2200" b="1" dirty="0" smtClean="0"/>
              <a:t>3</a:t>
            </a:r>
            <a:r>
              <a:rPr lang="tr-TR" sz="2200" dirty="0" smtClean="0"/>
              <a:t> Başlanamayan </a:t>
            </a:r>
            <a:endParaRPr lang="tr-TR" sz="2200" dirty="0"/>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833057" cy="987871"/>
          </a:xfrm>
          <a:prstGeom prst="rect">
            <a:avLst/>
          </a:prstGeom>
        </p:spPr>
      </p:pic>
    </p:spTree>
    <p:extLst>
      <p:ext uri="{BB962C8B-B14F-4D97-AF65-F5344CB8AC3E}">
        <p14:creationId xmlns:p14="http://schemas.microsoft.com/office/powerpoint/2010/main" val="2255488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3773816035"/>
              </p:ext>
            </p:extLst>
          </p:nvPr>
        </p:nvGraphicFramePr>
        <p:xfrm>
          <a:off x="946962" y="1740347"/>
          <a:ext cx="7377176" cy="4685375"/>
        </p:xfrm>
        <a:graphic>
          <a:graphicData uri="http://schemas.openxmlformats.org/drawingml/2006/table">
            <a:tbl>
              <a:tblPr>
                <a:tableStyleId>{284E427A-3D55-4303-BF80-6455036E1DE7}</a:tableStyleId>
              </a:tblPr>
              <a:tblGrid>
                <a:gridCol w="5135093">
                  <a:extLst>
                    <a:ext uri="{9D8B030D-6E8A-4147-A177-3AD203B41FA5}">
                      <a16:colId xmlns:a16="http://schemas.microsoft.com/office/drawing/2014/main" val="20000"/>
                    </a:ext>
                  </a:extLst>
                </a:gridCol>
                <a:gridCol w="2242083">
                  <a:extLst>
                    <a:ext uri="{9D8B030D-6E8A-4147-A177-3AD203B41FA5}">
                      <a16:colId xmlns:a16="http://schemas.microsoft.com/office/drawing/2014/main" val="20001"/>
                    </a:ext>
                  </a:extLst>
                </a:gridCol>
              </a:tblGrid>
              <a:tr h="1004154">
                <a:tc>
                  <a:txBody>
                    <a:bodyPr/>
                    <a:lstStyle/>
                    <a:p>
                      <a:pPr algn="ctr" fontAlgn="b">
                        <a:lnSpc>
                          <a:spcPct val="100000"/>
                        </a:lnSpc>
                      </a:pPr>
                      <a:r>
                        <a:rPr lang="tr-TR" sz="2800" u="none" strike="noStrike" dirty="0" smtClean="0">
                          <a:effectLst>
                            <a:outerShdw blurRad="38100" dist="38100" dir="2700000" algn="tl">
                              <a:srgbClr val="000000">
                                <a:alpha val="43137"/>
                              </a:srgbClr>
                            </a:outerShdw>
                          </a:effectLst>
                        </a:rPr>
                        <a:t>2019 YILI İŞLERİMİZ</a:t>
                      </a:r>
                      <a:endParaRPr lang="tr-TR" sz="2800" b="1" i="0" u="none" strike="noStrike" dirty="0" smtClean="0">
                        <a:solidFill>
                          <a:schemeClr val="bg1"/>
                        </a:solidFill>
                        <a:effectLst>
                          <a:outerShdw blurRad="38100" dist="38100" dir="2700000" algn="tl">
                            <a:srgbClr val="000000">
                              <a:alpha val="43137"/>
                            </a:srgbClr>
                          </a:outerShdw>
                        </a:effectLst>
                        <a:latin typeface="+mj-lt"/>
                      </a:endParaRPr>
                    </a:p>
                  </a:txBody>
                  <a:tcPr marL="9525" marR="9525" marT="9525" marB="0" anchor="ctr"/>
                </a:tc>
                <a:tc>
                  <a:txBody>
                    <a:bodyPr/>
                    <a:lstStyle/>
                    <a:p>
                      <a:pPr algn="ctr" fontAlgn="b">
                        <a:lnSpc>
                          <a:spcPct val="100000"/>
                        </a:lnSpc>
                      </a:pPr>
                      <a:r>
                        <a:rPr lang="tr-TR" sz="2400" u="none" strike="noStrike" dirty="0" smtClean="0">
                          <a:solidFill>
                            <a:schemeClr val="tx1"/>
                          </a:solidFill>
                          <a:effectLst>
                            <a:outerShdw blurRad="38100" dist="38100" dir="2700000" algn="tl">
                              <a:srgbClr val="000000">
                                <a:alpha val="43137"/>
                              </a:srgbClr>
                            </a:outerShdw>
                          </a:effectLst>
                        </a:rPr>
                        <a:t>Tamamlanan İşler</a:t>
                      </a:r>
                      <a:endParaRPr lang="tr-TR" sz="2400" b="1" i="0" u="none" strike="noStrike" dirty="0">
                        <a:solidFill>
                          <a:schemeClr val="tx1"/>
                        </a:solidFill>
                        <a:effectLst>
                          <a:outerShdw blurRad="38100" dist="38100" dir="2700000" algn="tl">
                            <a:srgbClr val="000000">
                              <a:alpha val="43137"/>
                            </a:srgbClr>
                          </a:outerShdw>
                        </a:effectLst>
                        <a:latin typeface="+mj-lt"/>
                      </a:endParaRPr>
                    </a:p>
                  </a:txBody>
                  <a:tcPr marL="9525" marR="9525" marT="9525" marB="0" anchor="ctr"/>
                </a:tc>
                <a:extLst>
                  <a:ext uri="{0D108BD9-81ED-4DB2-BD59-A6C34878D82A}">
                    <a16:rowId xmlns:a16="http://schemas.microsoft.com/office/drawing/2014/main" val="10000"/>
                  </a:ext>
                </a:extLst>
              </a:tr>
              <a:tr h="419476">
                <a:tc>
                  <a:txBody>
                    <a:bodyPr/>
                    <a:lstStyle/>
                    <a:p>
                      <a:pPr>
                        <a:lnSpc>
                          <a:spcPct val="115000"/>
                        </a:lnSpc>
                        <a:spcAft>
                          <a:spcPts val="0"/>
                        </a:spcAft>
                      </a:pPr>
                      <a:r>
                        <a:rPr lang="tr-TR" sz="2000" dirty="0" smtClean="0">
                          <a:effectLst/>
                          <a:latin typeface="+mn-lt"/>
                          <a:ea typeface="Times New Roman"/>
                          <a:cs typeface="Times New Roman"/>
                        </a:rPr>
                        <a:t>Yaklaşık</a:t>
                      </a:r>
                      <a:r>
                        <a:rPr lang="tr-TR" sz="2000" baseline="0" dirty="0" smtClean="0">
                          <a:effectLst/>
                          <a:latin typeface="+mn-lt"/>
                          <a:ea typeface="Times New Roman"/>
                          <a:cs typeface="Times New Roman"/>
                        </a:rPr>
                        <a:t> Maliyet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23</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1"/>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Yaklaşık Maliyeti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9</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2"/>
                  </a:ext>
                </a:extLst>
              </a:tr>
              <a:tr h="419476">
                <a:tc>
                  <a:txBody>
                    <a:bodyPr/>
                    <a:lstStyle/>
                    <a:p>
                      <a:pPr>
                        <a:lnSpc>
                          <a:spcPct val="115000"/>
                        </a:lnSpc>
                        <a:spcAft>
                          <a:spcPts val="0"/>
                        </a:spcAft>
                      </a:pPr>
                      <a:r>
                        <a:rPr lang="tr-TR" sz="2000" spc="-80" dirty="0">
                          <a:solidFill>
                            <a:srgbClr val="000000"/>
                          </a:solidFill>
                          <a:effectLst/>
                          <a:latin typeface="+mn-lt"/>
                          <a:ea typeface="Times New Roman"/>
                          <a:cs typeface="Times New Roman"/>
                        </a:rPr>
                        <a:t>Ödenek Teminine Esas Tahmini Bedel </a:t>
                      </a:r>
                      <a:r>
                        <a:rPr lang="tr-TR" sz="2000" spc="-80" dirty="0" smtClean="0">
                          <a:solidFill>
                            <a:srgbClr val="000000"/>
                          </a:solidFill>
                          <a:effectLst/>
                          <a:latin typeface="+mn-lt"/>
                          <a:ea typeface="Times New Roman"/>
                          <a:cs typeface="Times New Roman"/>
                        </a:rPr>
                        <a:t>Miktarı (Ek-4)</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51</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3"/>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Teknik Rapor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14</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4"/>
                  </a:ext>
                </a:extLst>
              </a:tr>
              <a:tr h="744889">
                <a:tc>
                  <a:txBody>
                    <a:bodyPr/>
                    <a:lstStyle/>
                    <a:p>
                      <a:pPr>
                        <a:lnSpc>
                          <a:spcPts val="1730"/>
                        </a:lnSpc>
                        <a:spcAft>
                          <a:spcPts val="0"/>
                        </a:spcAft>
                      </a:pPr>
                      <a:r>
                        <a:rPr lang="tr-TR" sz="2000" spc="-100" dirty="0">
                          <a:solidFill>
                            <a:srgbClr val="000000"/>
                          </a:solidFill>
                          <a:effectLst/>
                          <a:latin typeface="+mn-lt"/>
                          <a:ea typeface="Times New Roman"/>
                          <a:cs typeface="Times New Roman"/>
                        </a:rPr>
                        <a:t>Proje İnceleme   (Uygulama Projesi,   Deprem Performans Raporları, </a:t>
                      </a:r>
                      <a:r>
                        <a:rPr lang="tr-TR" sz="2000" dirty="0">
                          <a:solidFill>
                            <a:srgbClr val="000000"/>
                          </a:solidFill>
                          <a:effectLst/>
                          <a:latin typeface="+mn-lt"/>
                          <a:ea typeface="Times New Roman"/>
                          <a:cs typeface="Times New Roman"/>
                        </a:rPr>
                        <a:t>Güçlendirme Projeleri)</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3</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5"/>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Hizmet Denetim ve Kontrollüğü</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6</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6"/>
                  </a:ext>
                </a:extLst>
              </a:tr>
              <a:tr h="419476">
                <a:tc>
                  <a:txBody>
                    <a:bodyPr/>
                    <a:lstStyle/>
                    <a:p>
                      <a:pPr>
                        <a:lnSpc>
                          <a:spcPct val="115000"/>
                        </a:lnSpc>
                        <a:spcAft>
                          <a:spcPts val="0"/>
                        </a:spcAft>
                      </a:pPr>
                      <a:r>
                        <a:rPr lang="tr-TR" sz="2000" dirty="0">
                          <a:solidFill>
                            <a:srgbClr val="000000"/>
                          </a:solidFill>
                          <a:effectLst/>
                          <a:latin typeface="+mn-lt"/>
                          <a:ea typeface="Times New Roman"/>
                          <a:cs typeface="Times New Roman"/>
                        </a:rPr>
                        <a:t>Proje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6</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7"/>
                  </a:ext>
                </a:extLst>
              </a:tr>
              <a:tr h="419476">
                <a:tc>
                  <a:txBody>
                    <a:bodyPr/>
                    <a:lstStyle/>
                    <a:p>
                      <a:pPr>
                        <a:lnSpc>
                          <a:spcPct val="115000"/>
                        </a:lnSpc>
                        <a:spcAft>
                          <a:spcPts val="0"/>
                        </a:spcAft>
                      </a:pPr>
                      <a:r>
                        <a:rPr lang="tr-TR" sz="2000" dirty="0" err="1">
                          <a:solidFill>
                            <a:srgbClr val="000000"/>
                          </a:solidFill>
                          <a:effectLst/>
                          <a:latin typeface="+mn-lt"/>
                          <a:ea typeface="Times New Roman"/>
                          <a:cs typeface="Times New Roman"/>
                        </a:rPr>
                        <a:t>Plankote</a:t>
                      </a:r>
                      <a:r>
                        <a:rPr lang="tr-TR" sz="2000" dirty="0">
                          <a:solidFill>
                            <a:srgbClr val="000000"/>
                          </a:solidFill>
                          <a:effectLst/>
                          <a:latin typeface="+mn-lt"/>
                          <a:ea typeface="Times New Roman"/>
                          <a:cs typeface="Times New Roman"/>
                        </a:rPr>
                        <a: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smtClean="0">
                          <a:effectLst/>
                          <a:latin typeface="+mn-lt"/>
                          <a:ea typeface="Times New Roman"/>
                          <a:cs typeface="Times New Roman"/>
                        </a:rPr>
                        <a:t>1</a:t>
                      </a:r>
                      <a:endParaRPr lang="tr-TR" sz="2000" dirty="0">
                        <a:effectLst/>
                        <a:latin typeface="+mn-lt"/>
                        <a:ea typeface="Times New Roman"/>
                        <a:cs typeface="Times New Roman"/>
                      </a:endParaRPr>
                    </a:p>
                  </a:txBody>
                  <a:tcPr marL="25400" marR="25400" marT="0" marB="0" anchor="ctr"/>
                </a:tc>
                <a:extLst>
                  <a:ext uri="{0D108BD9-81ED-4DB2-BD59-A6C34878D82A}">
                    <a16:rowId xmlns:a16="http://schemas.microsoft.com/office/drawing/2014/main" val="10008"/>
                  </a:ext>
                </a:extLst>
              </a:tr>
            </a:tbl>
          </a:graphicData>
        </a:graphic>
      </p:graphicFrame>
      <p:sp>
        <p:nvSpPr>
          <p:cNvPr id="6" name="Metin kutusu 5"/>
          <p:cNvSpPr txBox="1"/>
          <p:nvPr/>
        </p:nvSpPr>
        <p:spPr>
          <a:xfrm>
            <a:off x="-6637" y="1268760"/>
            <a:ext cx="9144000" cy="461665"/>
          </a:xfrm>
          <a:prstGeom prst="rect">
            <a:avLst/>
          </a:prstGeom>
          <a:noFill/>
        </p:spPr>
        <p:txBody>
          <a:bodyPr wrap="square" rtlCol="0">
            <a:spAutoFit/>
          </a:bodyPr>
          <a:lstStyle/>
          <a:p>
            <a:pPr algn="ctr"/>
            <a:r>
              <a:rPr lang="tr-TR" sz="2400" b="1" dirty="0" smtClean="0">
                <a:solidFill>
                  <a:prstClr val="black"/>
                </a:solidFill>
              </a:rPr>
              <a:t>PROGRAM DIŞI GERÇEKLEŞTİRİLEN FAALİYETLER</a:t>
            </a:r>
            <a:endParaRPr lang="tr-TR" sz="2400" b="1" dirty="0">
              <a:solidFill>
                <a:prstClr val="black"/>
              </a:solidFill>
            </a:endParaRPr>
          </a:p>
        </p:txBody>
      </p:sp>
      <p:pic>
        <p:nvPicPr>
          <p:cNvPr id="9"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F79646">
                    <a:lumMod val="75000"/>
                  </a:srgbClr>
                </a:solidFill>
                <a:effectLst>
                  <a:outerShdw blurRad="38100" dist="38100" dir="2700000" algn="tl">
                    <a:srgbClr val="000000">
                      <a:alpha val="43137"/>
                    </a:srgbClr>
                  </a:outerShdw>
                </a:effectLst>
              </a:rPr>
              <a:t>PROJE VE YAPIM ÇALIŞMALARI</a:t>
            </a:r>
            <a:endParaRPr lang="tr-TR" sz="2400" b="1" dirty="0">
              <a:solidFill>
                <a:srgbClr val="F79646">
                  <a:lumMod val="75000"/>
                </a:srgbClr>
              </a:solidFill>
              <a:effectLst>
                <a:outerShdw blurRad="38100" dist="38100" dir="2700000" algn="tl">
                  <a:srgbClr val="000000">
                    <a:alpha val="43137"/>
                  </a:srgbClr>
                </a:outerShdw>
              </a:effectLst>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897920" cy="1075853"/>
          </a:xfrm>
          <a:prstGeom prst="rect">
            <a:avLst/>
          </a:prstGeom>
        </p:spPr>
      </p:pic>
    </p:spTree>
    <p:extLst>
      <p:ext uri="{BB962C8B-B14F-4D97-AF65-F5344CB8AC3E}">
        <p14:creationId xmlns:p14="http://schemas.microsoft.com/office/powerpoint/2010/main" val="2975176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0" y="0"/>
            <a:ext cx="5268489"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accent6">
                    <a:lumMod val="75000"/>
                  </a:schemeClr>
                </a:solidFill>
                <a:effectLst>
                  <a:outerShdw blurRad="38100" dist="38100" dir="2700000" algn="tl">
                    <a:srgbClr val="000000">
                      <a:alpha val="43137"/>
                    </a:srgbClr>
                  </a:outerShdw>
                </a:effectLst>
              </a:rPr>
              <a:t>PROJE VE YAPIM ÇALIŞMALARI</a:t>
            </a:r>
            <a:endParaRPr lang="tr-TR" sz="2400" b="1" dirty="0">
              <a:solidFill>
                <a:schemeClr val="accent6">
                  <a:lumMod val="75000"/>
                </a:schemeClr>
              </a:solidFill>
              <a:effectLst>
                <a:outerShdw blurRad="38100" dist="38100" dir="2700000" algn="tl">
                  <a:srgbClr val="000000">
                    <a:alpha val="43137"/>
                  </a:srgbClr>
                </a:outerShdw>
              </a:effectLst>
            </a:endParaRP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graphicFrame>
        <p:nvGraphicFramePr>
          <p:cNvPr id="2" name="Tablo 1"/>
          <p:cNvGraphicFramePr>
            <a:graphicFrameLocks noGrp="1"/>
          </p:cNvGraphicFramePr>
          <p:nvPr>
            <p:extLst/>
          </p:nvPr>
        </p:nvGraphicFramePr>
        <p:xfrm>
          <a:off x="29574" y="1020743"/>
          <a:ext cx="4254393" cy="5586852"/>
        </p:xfrm>
        <a:graphic>
          <a:graphicData uri="http://schemas.openxmlformats.org/drawingml/2006/table">
            <a:tbl>
              <a:tblPr firstRow="1" firstCol="1" bandRow="1">
                <a:tableStyleId>{5C22544A-7EE6-4342-B048-85BDC9FD1C3A}</a:tableStyleId>
              </a:tblPr>
              <a:tblGrid>
                <a:gridCol w="409758">
                  <a:extLst>
                    <a:ext uri="{9D8B030D-6E8A-4147-A177-3AD203B41FA5}">
                      <a16:colId xmlns:a16="http://schemas.microsoft.com/office/drawing/2014/main" val="914963576"/>
                    </a:ext>
                  </a:extLst>
                </a:gridCol>
                <a:gridCol w="724234">
                  <a:extLst>
                    <a:ext uri="{9D8B030D-6E8A-4147-A177-3AD203B41FA5}">
                      <a16:colId xmlns:a16="http://schemas.microsoft.com/office/drawing/2014/main" val="2714606161"/>
                    </a:ext>
                  </a:extLst>
                </a:gridCol>
                <a:gridCol w="3120401">
                  <a:extLst>
                    <a:ext uri="{9D8B030D-6E8A-4147-A177-3AD203B41FA5}">
                      <a16:colId xmlns:a16="http://schemas.microsoft.com/office/drawing/2014/main" val="711102687"/>
                    </a:ext>
                  </a:extLst>
                </a:gridCol>
              </a:tblGrid>
              <a:tr h="301761">
                <a:tc gridSpan="3">
                  <a:txBody>
                    <a:bodyPr/>
                    <a:lstStyle/>
                    <a:p>
                      <a:pPr algn="ctr">
                        <a:lnSpc>
                          <a:spcPct val="150000"/>
                        </a:lnSpc>
                        <a:spcBef>
                          <a:spcPts val="600"/>
                        </a:spcBef>
                        <a:spcAft>
                          <a:spcPts val="600"/>
                        </a:spcAft>
                      </a:pPr>
                      <a:r>
                        <a:rPr lang="tr-TR" sz="900" kern="0" dirty="0">
                          <a:effectLst/>
                        </a:rPr>
                        <a:t>2018 YILI (OCAK-ARALIK) BİTEN</a:t>
                      </a:r>
                      <a:r>
                        <a:rPr lang="x-none" sz="900" kern="0" dirty="0">
                          <a:effectLst/>
                        </a:rPr>
                        <a:t> İŞLER</a:t>
                      </a:r>
                      <a:r>
                        <a:rPr lang="tr-TR" sz="900" kern="0" dirty="0">
                          <a:effectLst/>
                        </a:rPr>
                        <a:t>İ</a:t>
                      </a:r>
                      <a:r>
                        <a:rPr lang="x-none" sz="900" kern="0" dirty="0">
                          <a:effectLst/>
                        </a:rPr>
                        <a:t>M</a:t>
                      </a:r>
                      <a:r>
                        <a:rPr lang="tr-TR" sz="900" kern="0" dirty="0">
                          <a:effectLst/>
                        </a:rPr>
                        <a:t>İ</a:t>
                      </a:r>
                      <a:r>
                        <a:rPr lang="x-none" sz="900" kern="0" dirty="0">
                          <a:effectLst/>
                        </a:rPr>
                        <a:t>ZIN L</a:t>
                      </a:r>
                      <a:r>
                        <a:rPr lang="tr-TR" sz="900" kern="0" dirty="0">
                          <a:effectLst/>
                        </a:rPr>
                        <a:t>İ</a:t>
                      </a:r>
                      <a:r>
                        <a:rPr lang="x-none" sz="900" kern="0" dirty="0">
                          <a:effectLst/>
                        </a:rPr>
                        <a:t>STES</a:t>
                      </a:r>
                      <a:r>
                        <a:rPr lang="tr-TR" sz="900" kern="0" dirty="0">
                          <a:effectLst/>
                        </a:rPr>
                        <a:t>İ</a:t>
                      </a:r>
                      <a:endParaRPr lang="tr-TR" sz="800" b="1" kern="0" dirty="0">
                        <a:solidFill>
                          <a:srgbClr val="0070C0"/>
                        </a:solidFill>
                        <a:effectLst/>
                        <a:latin typeface="Calibri" panose="020F0502020204030204" pitchFamily="34" charset="0"/>
                        <a:ea typeface="Times New Roman" panose="02020603050405020304" pitchFamily="18" charset="0"/>
                      </a:endParaRPr>
                    </a:p>
                  </a:txBody>
                  <a:tcPr marL="39525" marR="39525"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56484406"/>
                  </a:ext>
                </a:extLst>
              </a:tr>
              <a:tr h="308063">
                <a:tc>
                  <a:txBody>
                    <a:bodyPr/>
                    <a:lstStyle/>
                    <a:p>
                      <a:pPr algn="ctr">
                        <a:lnSpc>
                          <a:spcPct val="115000"/>
                        </a:lnSpc>
                        <a:spcAft>
                          <a:spcPts val="0"/>
                        </a:spcAft>
                      </a:pPr>
                      <a:r>
                        <a:rPr lang="tr-TR" sz="700">
                          <a:effectLst/>
                        </a:rPr>
                        <a:t>SIRA </a:t>
                      </a:r>
                      <a:br>
                        <a:rPr lang="tr-TR" sz="700">
                          <a:effectLst/>
                        </a:rPr>
                      </a:br>
                      <a:r>
                        <a:rPr lang="tr-TR" sz="700">
                          <a:effectLst/>
                        </a:rPr>
                        <a:t>NO</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ctr">
                        <a:lnSpc>
                          <a:spcPct val="115000"/>
                        </a:lnSpc>
                        <a:spcAft>
                          <a:spcPts val="0"/>
                        </a:spcAft>
                      </a:pPr>
                      <a:r>
                        <a:rPr lang="tr-TR" sz="700" b="1" dirty="0">
                          <a:effectLst/>
                        </a:rPr>
                        <a:t>SEKTÖRÜN </a:t>
                      </a:r>
                      <a:br>
                        <a:rPr lang="tr-TR" sz="700" b="1" dirty="0">
                          <a:effectLst/>
                        </a:rPr>
                      </a:br>
                      <a:r>
                        <a:rPr lang="tr-TR" sz="700" b="1" dirty="0">
                          <a:effectLst/>
                        </a:rPr>
                        <a:t>ADI</a:t>
                      </a:r>
                      <a:endParaRPr lang="tr-TR"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ctr">
                        <a:lnSpc>
                          <a:spcPct val="115000"/>
                        </a:lnSpc>
                        <a:spcAft>
                          <a:spcPts val="0"/>
                        </a:spcAft>
                      </a:pPr>
                      <a:r>
                        <a:rPr lang="tr-TR" sz="700" b="1" dirty="0">
                          <a:effectLst/>
                        </a:rPr>
                        <a:t>PROJENİN ADI</a:t>
                      </a:r>
                      <a:endParaRPr lang="tr-TR"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3160441313"/>
                  </a:ext>
                </a:extLst>
              </a:tr>
              <a:tr h="430281">
                <a:tc>
                  <a:txBody>
                    <a:bodyPr/>
                    <a:lstStyle/>
                    <a:p>
                      <a:pPr algn="ctr">
                        <a:lnSpc>
                          <a:spcPct val="115000"/>
                        </a:lnSpc>
                        <a:spcAft>
                          <a:spcPts val="0"/>
                        </a:spcAft>
                      </a:pPr>
                      <a:r>
                        <a:rPr lang="tr-TR" sz="700">
                          <a:effectLst/>
                        </a:rPr>
                        <a:t>1</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ctr">
                        <a:lnSpc>
                          <a:spcPct val="115000"/>
                        </a:lnSpc>
                        <a:spcAft>
                          <a:spcPts val="0"/>
                        </a:spcAft>
                      </a:pPr>
                      <a:r>
                        <a:rPr lang="tr-TR" sz="700" dirty="0">
                          <a:effectLst/>
                        </a:rPr>
                        <a:t>Jandarma Genel Kom.</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Güvercinlik Jandarma Eğitim ve Sosyal Tesis Komutanlığı Balık Restoranı Tadilatı 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3713612545"/>
                  </a:ext>
                </a:extLst>
              </a:tr>
              <a:tr h="408592">
                <a:tc>
                  <a:txBody>
                    <a:bodyPr/>
                    <a:lstStyle/>
                    <a:p>
                      <a:pPr algn="ctr">
                        <a:lnSpc>
                          <a:spcPct val="115000"/>
                        </a:lnSpc>
                        <a:spcAft>
                          <a:spcPts val="0"/>
                        </a:spcAft>
                      </a:pPr>
                      <a:r>
                        <a:rPr lang="tr-TR" sz="700" dirty="0">
                          <a:effectLst/>
                        </a:rPr>
                        <a:t> </a:t>
                      </a:r>
                      <a:endParaRPr lang="tr-TR" sz="600" dirty="0">
                        <a:effectLst/>
                      </a:endParaRPr>
                    </a:p>
                    <a:p>
                      <a:pPr algn="ctr">
                        <a:lnSpc>
                          <a:spcPct val="115000"/>
                        </a:lnSpc>
                        <a:spcAft>
                          <a:spcPts val="0"/>
                        </a:spcAft>
                      </a:pPr>
                      <a:r>
                        <a:rPr lang="tr-TR" sz="700" dirty="0">
                          <a:effectLst/>
                        </a:rPr>
                        <a:t>2</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Jandarma Genel Kom.</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İl Jandarma Komutanlığına Bağlı Nezarethanelerin Bakım ve Onarım </a:t>
                      </a:r>
                      <a:r>
                        <a:rPr lang="tr-TR" sz="900" dirty="0" smtClean="0">
                          <a:effectLst/>
                        </a:rPr>
                        <a:t>İşi</a:t>
                      </a:r>
                      <a:endParaRPr lang="tr-TR" sz="800" dirty="0">
                        <a:effectLst/>
                      </a:endParaRPr>
                    </a:p>
                  </a:txBody>
                  <a:tcPr marL="39525" marR="39525" marT="0" marB="0" anchor="ctr"/>
                </a:tc>
                <a:extLst>
                  <a:ext uri="{0D108BD9-81ED-4DB2-BD59-A6C34878D82A}">
                    <a16:rowId xmlns:a16="http://schemas.microsoft.com/office/drawing/2014/main" val="2828600615"/>
                  </a:ext>
                </a:extLst>
              </a:tr>
              <a:tr h="363962">
                <a:tc>
                  <a:txBody>
                    <a:bodyPr/>
                    <a:lstStyle/>
                    <a:p>
                      <a:pPr algn="ctr">
                        <a:lnSpc>
                          <a:spcPct val="115000"/>
                        </a:lnSpc>
                        <a:spcAft>
                          <a:spcPts val="0"/>
                        </a:spcAft>
                      </a:pPr>
                      <a:r>
                        <a:rPr lang="tr-TR" sz="700" dirty="0">
                          <a:effectLst/>
                        </a:rPr>
                        <a:t> </a:t>
                      </a:r>
                      <a:endParaRPr lang="tr-TR" sz="600" dirty="0">
                        <a:effectLst/>
                      </a:endParaRPr>
                    </a:p>
                    <a:p>
                      <a:pPr algn="ctr">
                        <a:lnSpc>
                          <a:spcPct val="115000"/>
                        </a:lnSpc>
                        <a:spcAft>
                          <a:spcPts val="0"/>
                        </a:spcAft>
                      </a:pPr>
                      <a:r>
                        <a:rPr lang="tr-TR" sz="700" dirty="0">
                          <a:effectLst/>
                        </a:rPr>
                        <a:t> </a:t>
                      </a:r>
                      <a:endParaRPr lang="tr-TR" sz="600" dirty="0">
                        <a:effectLst/>
                      </a:endParaRPr>
                    </a:p>
                    <a:p>
                      <a:pPr algn="ctr">
                        <a:lnSpc>
                          <a:spcPct val="115000"/>
                        </a:lnSpc>
                        <a:spcAft>
                          <a:spcPts val="0"/>
                        </a:spcAft>
                      </a:pPr>
                      <a:r>
                        <a:rPr lang="tr-TR" sz="700" dirty="0">
                          <a:effectLst/>
                        </a:rPr>
                        <a:t>3</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smtClean="0">
                          <a:effectLst/>
                        </a:rPr>
                        <a:t>Jandarma </a:t>
                      </a:r>
                      <a:r>
                        <a:rPr lang="tr-TR" sz="700" dirty="0">
                          <a:effectLst/>
                        </a:rPr>
                        <a:t>Genel Kom</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smtClean="0">
                          <a:effectLst/>
                        </a:rPr>
                        <a:t>Jandarma </a:t>
                      </a:r>
                      <a:r>
                        <a:rPr lang="tr-TR" sz="900" dirty="0">
                          <a:effectLst/>
                        </a:rPr>
                        <a:t>Anıttepe Garnizon Müdürlüğü 2 Adet Asansör Yapım </a:t>
                      </a:r>
                      <a:r>
                        <a:rPr lang="tr-TR" sz="900" dirty="0" smtClean="0">
                          <a:effectLst/>
                        </a:rPr>
                        <a:t>İşi</a:t>
                      </a:r>
                      <a:endParaRPr lang="tr-TR" sz="800" dirty="0">
                        <a:effectLst/>
                      </a:endParaRPr>
                    </a:p>
                  </a:txBody>
                  <a:tcPr marL="39525" marR="39525" marT="0" marB="0" anchor="ctr"/>
                </a:tc>
                <a:extLst>
                  <a:ext uri="{0D108BD9-81ED-4DB2-BD59-A6C34878D82A}">
                    <a16:rowId xmlns:a16="http://schemas.microsoft.com/office/drawing/2014/main" val="3969659271"/>
                  </a:ext>
                </a:extLst>
              </a:tr>
              <a:tr h="801339">
                <a:tc>
                  <a:txBody>
                    <a:bodyPr/>
                    <a:lstStyle/>
                    <a:p>
                      <a:pPr algn="ctr">
                        <a:lnSpc>
                          <a:spcPct val="115000"/>
                        </a:lnSpc>
                        <a:spcAft>
                          <a:spcPts val="0"/>
                        </a:spcAft>
                      </a:pPr>
                      <a:r>
                        <a:rPr lang="tr-TR" sz="700" dirty="0">
                          <a:effectLst/>
                        </a:rPr>
                        <a:t> </a:t>
                      </a:r>
                      <a:endParaRPr lang="tr-TR" sz="600" dirty="0">
                        <a:effectLst/>
                      </a:endParaRPr>
                    </a:p>
                    <a:p>
                      <a:pPr algn="ctr">
                        <a:lnSpc>
                          <a:spcPct val="115000"/>
                        </a:lnSpc>
                        <a:spcAft>
                          <a:spcPts val="0"/>
                        </a:spcAft>
                      </a:pPr>
                      <a:r>
                        <a:rPr lang="tr-TR" sz="700" dirty="0">
                          <a:effectLst/>
                        </a:rPr>
                        <a:t> </a:t>
                      </a:r>
                      <a:endParaRPr lang="tr-TR" sz="600" dirty="0">
                        <a:effectLst/>
                      </a:endParaRPr>
                    </a:p>
                    <a:p>
                      <a:pPr algn="ctr">
                        <a:lnSpc>
                          <a:spcPct val="115000"/>
                        </a:lnSpc>
                        <a:spcAft>
                          <a:spcPts val="0"/>
                        </a:spcAft>
                      </a:pPr>
                      <a:r>
                        <a:rPr lang="tr-TR" sz="700" dirty="0">
                          <a:effectLst/>
                        </a:rPr>
                        <a:t>4</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Çevre ve Şehircilik Bakanlığı</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Tapu Kadastro Genel Müdürlüğü Destek Hizmetleri Daire Başkanlığı Ankara Oran Yerleşkesi </a:t>
                      </a:r>
                      <a:r>
                        <a:rPr lang="tr-TR" sz="900" dirty="0" err="1" smtClean="0">
                          <a:effectLst/>
                        </a:rPr>
                        <a:t>Fotogrometri</a:t>
                      </a:r>
                      <a:r>
                        <a:rPr lang="tr-TR" sz="900" dirty="0" smtClean="0">
                          <a:effectLst/>
                        </a:rPr>
                        <a:t> </a:t>
                      </a:r>
                      <a:r>
                        <a:rPr lang="tr-TR" sz="900" dirty="0">
                          <a:effectLst/>
                        </a:rPr>
                        <a:t>Binası Depremsellik İncelemesi ve Ruhsat ve Yapı Kullanma İznine Esas Projelerin Elde Edilmesi 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459999269"/>
                  </a:ext>
                </a:extLst>
              </a:tr>
              <a:tr h="370323">
                <a:tc>
                  <a:txBody>
                    <a:bodyPr/>
                    <a:lstStyle/>
                    <a:p>
                      <a:pPr algn="ctr">
                        <a:lnSpc>
                          <a:spcPct val="115000"/>
                        </a:lnSpc>
                        <a:spcAft>
                          <a:spcPts val="0"/>
                        </a:spcAft>
                      </a:pPr>
                      <a:r>
                        <a:rPr lang="tr-TR" sz="700">
                          <a:effectLst/>
                        </a:rPr>
                        <a:t> </a:t>
                      </a:r>
                      <a:endParaRPr lang="tr-TR" sz="600">
                        <a:effectLst/>
                      </a:endParaRPr>
                    </a:p>
                    <a:p>
                      <a:pPr algn="ctr">
                        <a:lnSpc>
                          <a:spcPct val="115000"/>
                        </a:lnSpc>
                        <a:spcAft>
                          <a:spcPts val="0"/>
                        </a:spcAft>
                      </a:pPr>
                      <a:r>
                        <a:rPr lang="tr-TR" sz="700">
                          <a:effectLst/>
                        </a:rPr>
                        <a:t>5</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Jandarma Genel Kom.</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Güvercinlik Jandarma Lojmanları           </a:t>
                      </a:r>
                      <a:endParaRPr lang="tr-TR" sz="900" dirty="0" smtClean="0">
                        <a:effectLst/>
                      </a:endParaRPr>
                    </a:p>
                    <a:p>
                      <a:pPr algn="just">
                        <a:lnSpc>
                          <a:spcPct val="115000"/>
                        </a:lnSpc>
                        <a:spcAft>
                          <a:spcPts val="0"/>
                        </a:spcAft>
                      </a:pPr>
                      <a:r>
                        <a:rPr lang="tr-TR" sz="900" dirty="0" smtClean="0">
                          <a:effectLst/>
                        </a:rPr>
                        <a:t>(</a:t>
                      </a:r>
                      <a:r>
                        <a:rPr lang="tr-TR" sz="900" dirty="0">
                          <a:effectLst/>
                        </a:rPr>
                        <a:t>Akyıldız, Bayraktar, Bıçak ve Ünsal) Onarım 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2928291010"/>
                  </a:ext>
                </a:extLst>
              </a:tr>
              <a:tr h="453737">
                <a:tc>
                  <a:txBody>
                    <a:bodyPr/>
                    <a:lstStyle/>
                    <a:p>
                      <a:pPr algn="ctr">
                        <a:lnSpc>
                          <a:spcPct val="115000"/>
                        </a:lnSpc>
                        <a:spcAft>
                          <a:spcPts val="0"/>
                        </a:spcAft>
                      </a:pPr>
                      <a:r>
                        <a:rPr lang="tr-TR" sz="700">
                          <a:effectLst/>
                        </a:rPr>
                        <a:t>6</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Gelir İdaresi Başkanlığı</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a:t>
                      </a:r>
                      <a:r>
                        <a:rPr lang="tr-TR" sz="900" dirty="0" err="1">
                          <a:effectLst/>
                        </a:rPr>
                        <a:t>Ostim</a:t>
                      </a:r>
                      <a:r>
                        <a:rPr lang="tr-TR" sz="900" dirty="0">
                          <a:effectLst/>
                        </a:rPr>
                        <a:t> </a:t>
                      </a:r>
                      <a:r>
                        <a:rPr lang="tr-TR" sz="900" dirty="0" err="1">
                          <a:effectLst/>
                        </a:rPr>
                        <a:t>İvedik</a:t>
                      </a:r>
                      <a:r>
                        <a:rPr lang="tr-TR" sz="900" dirty="0">
                          <a:effectLst/>
                        </a:rPr>
                        <a:t> Vergi Dairesi Hizmet Binası Tadilat Projesi Maliyetinin Hazırlanması</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1274626194"/>
                  </a:ext>
                </a:extLst>
              </a:tr>
              <a:tr h="338351">
                <a:tc>
                  <a:txBody>
                    <a:bodyPr/>
                    <a:lstStyle/>
                    <a:p>
                      <a:pPr algn="ctr">
                        <a:lnSpc>
                          <a:spcPct val="115000"/>
                        </a:lnSpc>
                        <a:spcAft>
                          <a:spcPts val="0"/>
                        </a:spcAft>
                      </a:pPr>
                      <a:r>
                        <a:rPr lang="tr-TR" sz="700">
                          <a:effectLst/>
                        </a:rPr>
                        <a:t> </a:t>
                      </a:r>
                      <a:endParaRPr lang="tr-TR" sz="600">
                        <a:effectLst/>
                      </a:endParaRPr>
                    </a:p>
                    <a:p>
                      <a:pPr algn="ctr">
                        <a:lnSpc>
                          <a:spcPct val="115000"/>
                        </a:lnSpc>
                        <a:spcAft>
                          <a:spcPts val="0"/>
                        </a:spcAft>
                      </a:pPr>
                      <a:r>
                        <a:rPr lang="tr-TR" sz="700">
                          <a:effectLst/>
                        </a:rPr>
                        <a:t>7</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 </a:t>
                      </a:r>
                      <a:r>
                        <a:rPr lang="tr-TR" sz="700" dirty="0" smtClean="0">
                          <a:effectLst/>
                        </a:rPr>
                        <a:t>İl </a:t>
                      </a:r>
                      <a:r>
                        <a:rPr lang="tr-TR" sz="700" dirty="0">
                          <a:effectLst/>
                        </a:rPr>
                        <a:t>Jandarma Kom</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Ankara İl Jandarma Genel Komutanlığı Nizamiye Binası ile Kışla Giriş Yapısının(Giriş Takı) Standart Hale Getirilmesi 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extLst>
                  <a:ext uri="{0D108BD9-81ED-4DB2-BD59-A6C34878D82A}">
                    <a16:rowId xmlns:a16="http://schemas.microsoft.com/office/drawing/2014/main" val="2169514241"/>
                  </a:ext>
                </a:extLst>
              </a:tr>
              <a:tr h="349912">
                <a:tc>
                  <a:txBody>
                    <a:bodyPr/>
                    <a:lstStyle/>
                    <a:p>
                      <a:pPr algn="ctr">
                        <a:lnSpc>
                          <a:spcPct val="115000"/>
                        </a:lnSpc>
                        <a:spcAft>
                          <a:spcPts val="0"/>
                        </a:spcAft>
                      </a:pPr>
                      <a:r>
                        <a:rPr lang="tr-TR" sz="700">
                          <a:effectLst/>
                        </a:rPr>
                        <a:t> </a:t>
                      </a:r>
                      <a:endParaRPr lang="tr-TR" sz="600">
                        <a:effectLst/>
                      </a:endParaRPr>
                    </a:p>
                    <a:p>
                      <a:pPr algn="ctr">
                        <a:lnSpc>
                          <a:spcPct val="115000"/>
                        </a:lnSpc>
                        <a:spcAft>
                          <a:spcPts val="0"/>
                        </a:spcAft>
                      </a:pPr>
                      <a:r>
                        <a:rPr lang="tr-TR" sz="700">
                          <a:effectLst/>
                        </a:rPr>
                        <a:t>8</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Hazine ve Maliye Bakanlığı</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Hazine Müsteşarlığı C Blok Yüksek Güvenlikli Konferans Salonu işi </a:t>
                      </a:r>
                      <a:endParaRPr lang="tr-TR" sz="800" dirty="0">
                        <a:effectLst/>
                      </a:endParaRPr>
                    </a:p>
                  </a:txBody>
                  <a:tcPr marL="39525" marR="39525" marT="0" marB="0" anchor="ctr"/>
                </a:tc>
                <a:extLst>
                  <a:ext uri="{0D108BD9-81ED-4DB2-BD59-A6C34878D82A}">
                    <a16:rowId xmlns:a16="http://schemas.microsoft.com/office/drawing/2014/main" val="3236807816"/>
                  </a:ext>
                </a:extLst>
              </a:tr>
              <a:tr h="360040">
                <a:tc>
                  <a:txBody>
                    <a:bodyPr/>
                    <a:lstStyle/>
                    <a:p>
                      <a:pPr algn="ctr">
                        <a:lnSpc>
                          <a:spcPct val="115000"/>
                        </a:lnSpc>
                        <a:spcAft>
                          <a:spcPts val="0"/>
                        </a:spcAft>
                      </a:pPr>
                      <a:r>
                        <a:rPr lang="tr-TR" sz="700">
                          <a:effectLst/>
                        </a:rPr>
                        <a:t> </a:t>
                      </a:r>
                      <a:endParaRPr lang="tr-TR" sz="600">
                        <a:effectLst/>
                      </a:endParaRPr>
                    </a:p>
                    <a:p>
                      <a:pPr algn="ctr">
                        <a:lnSpc>
                          <a:spcPct val="115000"/>
                        </a:lnSpc>
                        <a:spcAft>
                          <a:spcPts val="0"/>
                        </a:spcAft>
                      </a:pPr>
                      <a:r>
                        <a:rPr lang="tr-TR" sz="700">
                          <a:effectLst/>
                        </a:rPr>
                        <a:t>9</a:t>
                      </a:r>
                      <a:endParaRPr lang="tr-TR" sz="60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algn="ctr">
                        <a:lnSpc>
                          <a:spcPct val="115000"/>
                        </a:lnSpc>
                        <a:spcAft>
                          <a:spcPts val="0"/>
                        </a:spcAft>
                      </a:pPr>
                      <a:r>
                        <a:rPr lang="tr-TR" sz="700" dirty="0">
                          <a:effectLst/>
                        </a:rPr>
                        <a:t>Kalkınma Bakanlığı</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r>
                        <a:rPr lang="tr-TR" sz="900" dirty="0">
                          <a:effectLst/>
                        </a:rPr>
                        <a:t>Kalkınma Bakanlığı Hizmet Binası </a:t>
                      </a:r>
                      <a:r>
                        <a:rPr lang="tr-TR" sz="900" dirty="0" err="1">
                          <a:effectLst/>
                        </a:rPr>
                        <a:t>Rölöve</a:t>
                      </a:r>
                      <a:r>
                        <a:rPr lang="tr-TR" sz="900" dirty="0">
                          <a:effectLst/>
                        </a:rPr>
                        <a:t> ve Tadilat Projesi Hazırlama </a:t>
                      </a:r>
                      <a:r>
                        <a:rPr lang="tr-TR" sz="900" dirty="0" smtClean="0">
                          <a:effectLst/>
                        </a:rPr>
                        <a:t>İşi</a:t>
                      </a:r>
                      <a:endParaRPr lang="tr-TR" sz="800" dirty="0">
                        <a:effectLst/>
                      </a:endParaRPr>
                    </a:p>
                  </a:txBody>
                  <a:tcPr marL="39525" marR="39525" marT="0" marB="0" anchor="ctr"/>
                </a:tc>
                <a:extLst>
                  <a:ext uri="{0D108BD9-81ED-4DB2-BD59-A6C34878D82A}">
                    <a16:rowId xmlns:a16="http://schemas.microsoft.com/office/drawing/2014/main" val="2338211501"/>
                  </a:ext>
                </a:extLst>
              </a:tr>
              <a:tr h="360040">
                <a:tc>
                  <a:txBody>
                    <a:bodyPr/>
                    <a:lstStyle/>
                    <a:p>
                      <a:pPr algn="ctr">
                        <a:lnSpc>
                          <a:spcPct val="115000"/>
                        </a:lnSpc>
                        <a:spcAft>
                          <a:spcPts val="0"/>
                        </a:spcAft>
                      </a:pPr>
                      <a:r>
                        <a:rPr lang="tr-TR" sz="700" dirty="0" smtClean="0">
                          <a:effectLst/>
                        </a:rPr>
                        <a:t>10</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700" kern="1200" dirty="0" smtClean="0">
                          <a:solidFill>
                            <a:schemeClr val="dk1"/>
                          </a:solidFill>
                          <a:effectLst/>
                          <a:latin typeface="+mn-lt"/>
                          <a:ea typeface="+mn-ea"/>
                          <a:cs typeface="+mn-cs"/>
                        </a:rPr>
                        <a:t>Çevre ve Şehircilik Bakanlığı</a:t>
                      </a:r>
                      <a:endParaRPr lang="tr-TR" sz="5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tr-TR" sz="800" kern="1200" dirty="0" smtClean="0">
                          <a:solidFill>
                            <a:schemeClr val="dk1"/>
                          </a:solidFill>
                          <a:effectLst/>
                          <a:latin typeface="+mn-lt"/>
                          <a:ea typeface="+mn-ea"/>
                          <a:cs typeface="+mn-cs"/>
                        </a:rPr>
                        <a:t>Çevre ve Şehircilik Bakanlığı Merkez Hizmet Binası Eğitim ve Seminer Odası Yapım İşi</a:t>
                      </a:r>
                    </a:p>
                    <a:p>
                      <a:pPr algn="just">
                        <a:lnSpc>
                          <a:spcPct val="115000"/>
                        </a:lnSpc>
                        <a:spcAft>
                          <a:spcPts val="0"/>
                        </a:spcAft>
                      </a:pPr>
                      <a:endParaRPr lang="tr-TR" sz="800" dirty="0">
                        <a:effectLst/>
                      </a:endParaRPr>
                    </a:p>
                  </a:txBody>
                  <a:tcPr marL="39525" marR="39525" marT="0" marB="0" anchor="ctr"/>
                </a:tc>
                <a:extLst>
                  <a:ext uri="{0D108BD9-81ED-4DB2-BD59-A6C34878D82A}">
                    <a16:rowId xmlns:a16="http://schemas.microsoft.com/office/drawing/2014/main" val="1602533561"/>
                  </a:ext>
                </a:extLst>
              </a:tr>
              <a:tr h="325045">
                <a:tc>
                  <a:txBody>
                    <a:bodyPr/>
                    <a:lstStyle/>
                    <a:p>
                      <a:pPr algn="ctr">
                        <a:lnSpc>
                          <a:spcPct val="115000"/>
                        </a:lnSpc>
                        <a:spcAft>
                          <a:spcPts val="0"/>
                        </a:spcAft>
                      </a:pPr>
                      <a:r>
                        <a:rPr lang="tr-TR" sz="6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endParaRPr lang="tr-TR" sz="800" dirty="0">
                        <a:effectLst/>
                      </a:endParaRPr>
                    </a:p>
                  </a:txBody>
                  <a:tcPr marL="39525" marR="39525" marT="0" marB="0" anchor="ctr"/>
                </a:tc>
                <a:extLst>
                  <a:ext uri="{0D108BD9-81ED-4DB2-BD59-A6C34878D82A}">
                    <a16:rowId xmlns:a16="http://schemas.microsoft.com/office/drawing/2014/main" val="10012"/>
                  </a:ext>
                </a:extLst>
              </a:tr>
              <a:tr h="298160">
                <a:tc>
                  <a:txBody>
                    <a:bodyPr/>
                    <a:lstStyle/>
                    <a:p>
                      <a:pPr algn="ctr">
                        <a:lnSpc>
                          <a:spcPct val="115000"/>
                        </a:lnSpc>
                        <a:spcAft>
                          <a:spcPts val="0"/>
                        </a:spcAft>
                      </a:pP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tr-T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525" marR="39525" marT="0" marB="0" anchor="ctr"/>
                </a:tc>
                <a:tc>
                  <a:txBody>
                    <a:bodyPr/>
                    <a:lstStyle/>
                    <a:p>
                      <a:pPr algn="just">
                        <a:lnSpc>
                          <a:spcPct val="115000"/>
                        </a:lnSpc>
                        <a:spcAft>
                          <a:spcPts val="0"/>
                        </a:spcAft>
                      </a:pPr>
                      <a:endParaRPr lang="tr-TR" sz="800" dirty="0">
                        <a:effectLst/>
                      </a:endParaRPr>
                    </a:p>
                  </a:txBody>
                  <a:tcPr marL="39525" marR="39525" marT="0" marB="0" anchor="ctr"/>
                </a:tc>
                <a:extLst>
                  <a:ext uri="{0D108BD9-81ED-4DB2-BD59-A6C34878D82A}">
                    <a16:rowId xmlns:a16="http://schemas.microsoft.com/office/drawing/2014/main" val="10013"/>
                  </a:ext>
                </a:extLst>
              </a:tr>
            </a:tbl>
          </a:graphicData>
        </a:graphic>
      </p:graphicFrame>
      <p:graphicFrame>
        <p:nvGraphicFramePr>
          <p:cNvPr id="4" name="Tablo 3"/>
          <p:cNvGraphicFramePr>
            <a:graphicFrameLocks noGrp="1"/>
          </p:cNvGraphicFramePr>
          <p:nvPr>
            <p:extLst/>
          </p:nvPr>
        </p:nvGraphicFramePr>
        <p:xfrm>
          <a:off x="4402657" y="3861048"/>
          <a:ext cx="4752529" cy="1512168"/>
        </p:xfrm>
        <a:graphic>
          <a:graphicData uri="http://schemas.openxmlformats.org/drawingml/2006/table">
            <a:tbl>
              <a:tblPr firstRow="1" firstCol="1" bandRow="1">
                <a:tableStyleId>{5C22544A-7EE6-4342-B048-85BDC9FD1C3A}</a:tableStyleId>
              </a:tblPr>
              <a:tblGrid>
                <a:gridCol w="384342">
                  <a:extLst>
                    <a:ext uri="{9D8B030D-6E8A-4147-A177-3AD203B41FA5}">
                      <a16:colId xmlns:a16="http://schemas.microsoft.com/office/drawing/2014/main" val="3636109601"/>
                    </a:ext>
                  </a:extLst>
                </a:gridCol>
                <a:gridCol w="4368187">
                  <a:extLst>
                    <a:ext uri="{9D8B030D-6E8A-4147-A177-3AD203B41FA5}">
                      <a16:colId xmlns:a16="http://schemas.microsoft.com/office/drawing/2014/main" val="2386897669"/>
                    </a:ext>
                  </a:extLst>
                </a:gridCol>
              </a:tblGrid>
              <a:tr h="187742">
                <a:tc gridSpan="2">
                  <a:txBody>
                    <a:bodyPr/>
                    <a:lstStyle/>
                    <a:p>
                      <a:pPr marL="0" algn="ctr" defTabSz="914400" rtl="0" eaLnBrk="1" latinLnBrk="0" hangingPunct="1">
                        <a:lnSpc>
                          <a:spcPct val="115000"/>
                        </a:lnSpc>
                        <a:spcAft>
                          <a:spcPts val="1000"/>
                        </a:spcAft>
                      </a:pPr>
                      <a:r>
                        <a:rPr lang="tr-TR" sz="900" b="1" kern="0" dirty="0">
                          <a:solidFill>
                            <a:schemeClr val="lt1"/>
                          </a:solidFill>
                          <a:effectLst/>
                          <a:latin typeface="+mn-lt"/>
                          <a:ea typeface="+mn-ea"/>
                          <a:cs typeface="+mn-cs"/>
                        </a:rPr>
                        <a:t>BAŞLAMAYAN PROJELER</a:t>
                      </a:r>
                    </a:p>
                  </a:txBody>
                  <a:tcPr marL="68580" marR="68580" marT="0" marB="0"/>
                </a:tc>
                <a:tc hMerge="1">
                  <a:txBody>
                    <a:bodyPr/>
                    <a:lstStyle/>
                    <a:p>
                      <a:endParaRPr lang="tr-TR"/>
                    </a:p>
                  </a:txBody>
                  <a:tcPr/>
                </a:tc>
                <a:extLst>
                  <a:ext uri="{0D108BD9-81ED-4DB2-BD59-A6C34878D82A}">
                    <a16:rowId xmlns:a16="http://schemas.microsoft.com/office/drawing/2014/main" val="1607492805"/>
                  </a:ext>
                </a:extLst>
              </a:tr>
              <a:tr h="388322">
                <a:tc>
                  <a:txBody>
                    <a:bodyPr/>
                    <a:lstStyle/>
                    <a:p>
                      <a:pPr algn="ctr">
                        <a:lnSpc>
                          <a:spcPct val="115000"/>
                        </a:lnSpc>
                        <a:spcAft>
                          <a:spcPts val="1000"/>
                        </a:spcAft>
                      </a:pPr>
                      <a:r>
                        <a:rPr lang="tr-TR" sz="700" b="1" kern="1200" dirty="0">
                          <a:solidFill>
                            <a:schemeClr val="lt1"/>
                          </a:solidFill>
                          <a:effectLst/>
                          <a:latin typeface="+mn-lt"/>
                          <a:ea typeface="+mn-ea"/>
                          <a:cs typeface="+mn-cs"/>
                        </a:rPr>
                        <a:t>1</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Ankara Çevre ve Şehircilik İl Müdürlüğü Hizmet Bin. İnş.</a:t>
                      </a:r>
                    </a:p>
                  </a:txBody>
                  <a:tcPr marL="68580" marR="68580" marT="0" marB="0" anchor="ctr"/>
                </a:tc>
                <a:extLst>
                  <a:ext uri="{0D108BD9-81ED-4DB2-BD59-A6C34878D82A}">
                    <a16:rowId xmlns:a16="http://schemas.microsoft.com/office/drawing/2014/main" val="1962872171"/>
                  </a:ext>
                </a:extLst>
              </a:tr>
              <a:tr h="288032">
                <a:tc>
                  <a:txBody>
                    <a:bodyPr/>
                    <a:lstStyle/>
                    <a:p>
                      <a:pPr algn="ctr">
                        <a:lnSpc>
                          <a:spcPct val="115000"/>
                        </a:lnSpc>
                        <a:spcAft>
                          <a:spcPts val="1000"/>
                        </a:spcAft>
                      </a:pPr>
                      <a:r>
                        <a:rPr lang="tr-TR" sz="700" b="1" kern="1200" dirty="0">
                          <a:solidFill>
                            <a:schemeClr val="lt1"/>
                          </a:solidFill>
                          <a:effectLst/>
                          <a:latin typeface="+mn-lt"/>
                          <a:ea typeface="+mn-ea"/>
                          <a:cs typeface="+mn-cs"/>
                        </a:rPr>
                        <a:t>2</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Tapu ve Kadastro Genel Müdürlüğü Oran Yerleşkesi İstinat Duvarı ve Giriş Kapısı Yapım İşi</a:t>
                      </a:r>
                    </a:p>
                  </a:txBody>
                  <a:tcPr marL="68580" marR="68580" marT="0" marB="0" anchor="ctr"/>
                </a:tc>
                <a:extLst>
                  <a:ext uri="{0D108BD9-81ED-4DB2-BD59-A6C34878D82A}">
                    <a16:rowId xmlns:a16="http://schemas.microsoft.com/office/drawing/2014/main" val="169172212"/>
                  </a:ext>
                </a:extLst>
              </a:tr>
              <a:tr h="216024">
                <a:tc>
                  <a:txBody>
                    <a:bodyPr/>
                    <a:lstStyle/>
                    <a:p>
                      <a:pPr algn="ctr">
                        <a:lnSpc>
                          <a:spcPct val="115000"/>
                        </a:lnSpc>
                        <a:spcAft>
                          <a:spcPts val="1000"/>
                        </a:spcAft>
                      </a:pPr>
                      <a:r>
                        <a:rPr lang="tr-TR" sz="700" b="1" kern="1200" dirty="0">
                          <a:solidFill>
                            <a:schemeClr val="lt1"/>
                          </a:solidFill>
                          <a:effectLst/>
                          <a:latin typeface="+mn-lt"/>
                          <a:ea typeface="+mn-ea"/>
                          <a:cs typeface="+mn-cs"/>
                        </a:rPr>
                        <a:t>3</a:t>
                      </a:r>
                    </a:p>
                  </a:txBody>
                  <a:tcPr marL="68580" marR="68580" marT="0" marB="0" anchor="ctr"/>
                </a:tc>
                <a:tc>
                  <a:txBody>
                    <a:bodyPr/>
                    <a:lstStyle/>
                    <a:p>
                      <a:pPr>
                        <a:lnSpc>
                          <a:spcPct val="115000"/>
                        </a:lnSpc>
                        <a:spcAft>
                          <a:spcPts val="1000"/>
                        </a:spcAft>
                      </a:pPr>
                      <a:r>
                        <a:rPr lang="tr-TR" sz="900" kern="1200" dirty="0" err="1">
                          <a:solidFill>
                            <a:schemeClr val="dk1"/>
                          </a:solidFill>
                          <a:effectLst/>
                          <a:latin typeface="+mn-lt"/>
                          <a:ea typeface="+mn-ea"/>
                          <a:cs typeface="+mn-cs"/>
                        </a:rPr>
                        <a:t>Melikşah</a:t>
                      </a:r>
                      <a:r>
                        <a:rPr lang="tr-TR" sz="900" kern="1200" dirty="0">
                          <a:solidFill>
                            <a:schemeClr val="dk1"/>
                          </a:solidFill>
                          <a:effectLst/>
                          <a:latin typeface="+mn-lt"/>
                          <a:ea typeface="+mn-ea"/>
                          <a:cs typeface="+mn-cs"/>
                        </a:rPr>
                        <a:t> 200 Kişilik Huzurevi Proje Hazırlama İşi</a:t>
                      </a:r>
                    </a:p>
                  </a:txBody>
                  <a:tcPr marL="68580" marR="68580" marT="0" marB="0" anchor="ctr"/>
                </a:tc>
                <a:extLst>
                  <a:ext uri="{0D108BD9-81ED-4DB2-BD59-A6C34878D82A}">
                    <a16:rowId xmlns:a16="http://schemas.microsoft.com/office/drawing/2014/main" val="3949236886"/>
                  </a:ext>
                </a:extLst>
              </a:tr>
              <a:tr h="216024">
                <a:tc>
                  <a:txBody>
                    <a:bodyPr/>
                    <a:lstStyle/>
                    <a:p>
                      <a:pPr algn="ctr">
                        <a:lnSpc>
                          <a:spcPct val="115000"/>
                        </a:lnSpc>
                        <a:spcAft>
                          <a:spcPts val="1000"/>
                        </a:spcAft>
                      </a:pPr>
                      <a:r>
                        <a:rPr lang="tr-TR" sz="700" b="1" kern="1200" dirty="0">
                          <a:solidFill>
                            <a:schemeClr val="lt1"/>
                          </a:solidFill>
                          <a:effectLst/>
                          <a:latin typeface="+mn-lt"/>
                          <a:ea typeface="+mn-ea"/>
                          <a:cs typeface="+mn-cs"/>
                        </a:rPr>
                        <a:t>4</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Ankara Keçiören Aktif Yaşam Merkezi Proje işi</a:t>
                      </a:r>
                    </a:p>
                  </a:txBody>
                  <a:tcPr marL="68580" marR="68580" marT="0" marB="0" anchor="ctr"/>
                </a:tc>
                <a:extLst>
                  <a:ext uri="{0D108BD9-81ED-4DB2-BD59-A6C34878D82A}">
                    <a16:rowId xmlns:a16="http://schemas.microsoft.com/office/drawing/2014/main" val="2514581762"/>
                  </a:ext>
                </a:extLst>
              </a:tr>
              <a:tr h="216024">
                <a:tc>
                  <a:txBody>
                    <a:bodyPr/>
                    <a:lstStyle/>
                    <a:p>
                      <a:pPr algn="ctr">
                        <a:lnSpc>
                          <a:spcPct val="115000"/>
                        </a:lnSpc>
                        <a:spcAft>
                          <a:spcPts val="1000"/>
                        </a:spcAft>
                      </a:pPr>
                      <a:r>
                        <a:rPr lang="tr-TR" sz="700" b="1" kern="1200" dirty="0">
                          <a:solidFill>
                            <a:schemeClr val="lt1"/>
                          </a:solidFill>
                          <a:effectLst/>
                          <a:latin typeface="+mn-lt"/>
                          <a:ea typeface="+mn-ea"/>
                          <a:cs typeface="+mn-cs"/>
                        </a:rPr>
                        <a:t>5</a:t>
                      </a:r>
                    </a:p>
                  </a:txBody>
                  <a:tcPr marL="68580" marR="68580" marT="0" marB="0" anchor="ctr"/>
                </a:tc>
                <a:tc>
                  <a:txBody>
                    <a:bodyPr/>
                    <a:lstStyle/>
                    <a:p>
                      <a:pPr algn="just">
                        <a:lnSpc>
                          <a:spcPct val="115000"/>
                        </a:lnSpc>
                        <a:spcAft>
                          <a:spcPts val="1000"/>
                        </a:spcAft>
                        <a:tabLst>
                          <a:tab pos="1828800" algn="l"/>
                        </a:tabLst>
                      </a:pPr>
                      <a:r>
                        <a:rPr lang="tr-TR" sz="900" kern="1200" dirty="0">
                          <a:solidFill>
                            <a:schemeClr val="dk1"/>
                          </a:solidFill>
                          <a:effectLst/>
                          <a:latin typeface="+mn-lt"/>
                          <a:ea typeface="+mn-ea"/>
                          <a:cs typeface="+mn-cs"/>
                        </a:rPr>
                        <a:t>Ankara Mamak Aktif Yaşam Merkezi Proje Hazırlama İşi</a:t>
                      </a:r>
                    </a:p>
                  </a:txBody>
                  <a:tcPr marL="68580" marR="68580" marT="0" marB="0" anchor="ctr"/>
                </a:tc>
                <a:extLst>
                  <a:ext uri="{0D108BD9-81ED-4DB2-BD59-A6C34878D82A}">
                    <a16:rowId xmlns:a16="http://schemas.microsoft.com/office/drawing/2014/main" val="2231604029"/>
                  </a:ext>
                </a:extLst>
              </a:tr>
            </a:tbl>
          </a:graphicData>
        </a:graphic>
      </p:graphicFrame>
      <p:graphicFrame>
        <p:nvGraphicFramePr>
          <p:cNvPr id="6" name="Tablo 5"/>
          <p:cNvGraphicFramePr>
            <a:graphicFrameLocks noGrp="1"/>
          </p:cNvGraphicFramePr>
          <p:nvPr>
            <p:extLst/>
          </p:nvPr>
        </p:nvGraphicFramePr>
        <p:xfrm>
          <a:off x="4402657" y="620688"/>
          <a:ext cx="4752529" cy="2711814"/>
        </p:xfrm>
        <a:graphic>
          <a:graphicData uri="http://schemas.openxmlformats.org/drawingml/2006/table">
            <a:tbl>
              <a:tblPr firstRow="1" firstCol="1" bandRow="1">
                <a:tableStyleId>{5C22544A-7EE6-4342-B048-85BDC9FD1C3A}</a:tableStyleId>
              </a:tblPr>
              <a:tblGrid>
                <a:gridCol w="384344">
                  <a:extLst>
                    <a:ext uri="{9D8B030D-6E8A-4147-A177-3AD203B41FA5}">
                      <a16:colId xmlns:a16="http://schemas.microsoft.com/office/drawing/2014/main" val="1067944071"/>
                    </a:ext>
                  </a:extLst>
                </a:gridCol>
                <a:gridCol w="4368185">
                  <a:extLst>
                    <a:ext uri="{9D8B030D-6E8A-4147-A177-3AD203B41FA5}">
                      <a16:colId xmlns:a16="http://schemas.microsoft.com/office/drawing/2014/main" val="2794940007"/>
                    </a:ext>
                  </a:extLst>
                </a:gridCol>
              </a:tblGrid>
              <a:tr h="236351">
                <a:tc gridSpan="2">
                  <a:txBody>
                    <a:bodyPr/>
                    <a:lstStyle/>
                    <a:p>
                      <a:pPr algn="ctr">
                        <a:lnSpc>
                          <a:spcPct val="115000"/>
                        </a:lnSpc>
                        <a:spcAft>
                          <a:spcPts val="1000"/>
                        </a:spcAft>
                      </a:pPr>
                      <a:r>
                        <a:rPr lang="tr-TR" sz="900" b="1" kern="0" dirty="0">
                          <a:solidFill>
                            <a:schemeClr val="lt1"/>
                          </a:solidFill>
                          <a:effectLst/>
                          <a:latin typeface="+mn-lt"/>
                          <a:ea typeface="+mn-ea"/>
                          <a:cs typeface="+mn-cs"/>
                        </a:rPr>
                        <a:t>DEVAM EDEN PROJELER</a:t>
                      </a:r>
                    </a:p>
                  </a:txBody>
                  <a:tcPr marL="68580" marR="68580" marT="0" marB="0"/>
                </a:tc>
                <a:tc hMerge="1">
                  <a:txBody>
                    <a:bodyPr/>
                    <a:lstStyle/>
                    <a:p>
                      <a:endParaRPr lang="tr-TR"/>
                    </a:p>
                  </a:txBody>
                  <a:tcPr/>
                </a:tc>
                <a:extLst>
                  <a:ext uri="{0D108BD9-81ED-4DB2-BD59-A6C34878D82A}">
                    <a16:rowId xmlns:a16="http://schemas.microsoft.com/office/drawing/2014/main" val="2598016548"/>
                  </a:ext>
                </a:extLst>
              </a:tr>
              <a:tr h="236351">
                <a:tc>
                  <a:txBody>
                    <a:bodyPr/>
                    <a:lstStyle/>
                    <a:p>
                      <a:pPr algn="ctr">
                        <a:lnSpc>
                          <a:spcPct val="115000"/>
                        </a:lnSpc>
                        <a:spcAft>
                          <a:spcPts val="1000"/>
                        </a:spcAft>
                      </a:pPr>
                      <a:r>
                        <a:rPr lang="tr-TR" sz="700" b="1" kern="1200" dirty="0">
                          <a:solidFill>
                            <a:schemeClr val="lt1"/>
                          </a:solidFill>
                          <a:effectLst/>
                          <a:latin typeface="+mn-lt"/>
                          <a:ea typeface="+mn-ea"/>
                          <a:cs typeface="+mn-cs"/>
                        </a:rPr>
                        <a:t>1</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Ankara Sincan Koruma Bakım ve Sosyal Rehabilitasyon Merkezi Yapım İşi</a:t>
                      </a:r>
                    </a:p>
                  </a:txBody>
                  <a:tcPr marL="68580" marR="68580" marT="0" marB="0" anchor="ctr"/>
                </a:tc>
                <a:extLst>
                  <a:ext uri="{0D108BD9-81ED-4DB2-BD59-A6C34878D82A}">
                    <a16:rowId xmlns:a16="http://schemas.microsoft.com/office/drawing/2014/main" val="277622180"/>
                  </a:ext>
                </a:extLst>
              </a:tr>
              <a:tr h="236351">
                <a:tc>
                  <a:txBody>
                    <a:bodyPr/>
                    <a:lstStyle/>
                    <a:p>
                      <a:pPr algn="ctr">
                        <a:lnSpc>
                          <a:spcPct val="115000"/>
                        </a:lnSpc>
                        <a:spcAft>
                          <a:spcPts val="1000"/>
                        </a:spcAft>
                      </a:pPr>
                      <a:r>
                        <a:rPr lang="tr-TR" sz="700" b="1" kern="1200" dirty="0">
                          <a:solidFill>
                            <a:schemeClr val="lt1"/>
                          </a:solidFill>
                          <a:effectLst/>
                          <a:latin typeface="+mn-lt"/>
                          <a:ea typeface="+mn-ea"/>
                          <a:cs typeface="+mn-cs"/>
                        </a:rPr>
                        <a:t>2</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Ankara </a:t>
                      </a:r>
                      <a:r>
                        <a:rPr lang="tr-TR" sz="900" kern="1200" dirty="0" err="1">
                          <a:solidFill>
                            <a:schemeClr val="dk1"/>
                          </a:solidFill>
                          <a:effectLst/>
                          <a:latin typeface="+mn-lt"/>
                          <a:ea typeface="+mn-ea"/>
                          <a:cs typeface="+mn-cs"/>
                        </a:rPr>
                        <a:t>Ostim</a:t>
                      </a:r>
                      <a:r>
                        <a:rPr lang="tr-TR" sz="900" kern="1200" dirty="0">
                          <a:solidFill>
                            <a:schemeClr val="dk1"/>
                          </a:solidFill>
                          <a:effectLst/>
                          <a:latin typeface="+mn-lt"/>
                          <a:ea typeface="+mn-ea"/>
                          <a:cs typeface="+mn-cs"/>
                        </a:rPr>
                        <a:t> Vergi Dairesi Hizmet Binası Yapım İşi</a:t>
                      </a:r>
                    </a:p>
                  </a:txBody>
                  <a:tcPr marL="68580" marR="68580" marT="0" marB="0" anchor="ctr"/>
                </a:tc>
                <a:extLst>
                  <a:ext uri="{0D108BD9-81ED-4DB2-BD59-A6C34878D82A}">
                    <a16:rowId xmlns:a16="http://schemas.microsoft.com/office/drawing/2014/main" val="508587315"/>
                  </a:ext>
                </a:extLst>
              </a:tr>
              <a:tr h="236351">
                <a:tc>
                  <a:txBody>
                    <a:bodyPr/>
                    <a:lstStyle/>
                    <a:p>
                      <a:pPr algn="ctr">
                        <a:lnSpc>
                          <a:spcPct val="115000"/>
                        </a:lnSpc>
                        <a:spcAft>
                          <a:spcPts val="1000"/>
                        </a:spcAft>
                      </a:pPr>
                      <a:r>
                        <a:rPr lang="tr-TR" sz="700" b="1" kern="1200" dirty="0">
                          <a:solidFill>
                            <a:schemeClr val="lt1"/>
                          </a:solidFill>
                          <a:effectLst/>
                          <a:latin typeface="+mn-lt"/>
                          <a:ea typeface="+mn-ea"/>
                          <a:cs typeface="+mn-cs"/>
                        </a:rPr>
                        <a:t>3</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Milli Kütüphane Ek Depo İnşaatı</a:t>
                      </a:r>
                    </a:p>
                  </a:txBody>
                  <a:tcPr marL="68580" marR="68580" marT="0" marB="0" anchor="ctr"/>
                </a:tc>
                <a:extLst>
                  <a:ext uri="{0D108BD9-81ED-4DB2-BD59-A6C34878D82A}">
                    <a16:rowId xmlns:a16="http://schemas.microsoft.com/office/drawing/2014/main" val="1480404895"/>
                  </a:ext>
                </a:extLst>
              </a:tr>
              <a:tr h="236351">
                <a:tc>
                  <a:txBody>
                    <a:bodyPr/>
                    <a:lstStyle/>
                    <a:p>
                      <a:pPr algn="ctr">
                        <a:lnSpc>
                          <a:spcPct val="115000"/>
                        </a:lnSpc>
                        <a:spcAft>
                          <a:spcPts val="1000"/>
                        </a:spcAft>
                      </a:pPr>
                      <a:r>
                        <a:rPr lang="tr-TR" sz="700" b="1" kern="1200" dirty="0">
                          <a:solidFill>
                            <a:schemeClr val="lt1"/>
                          </a:solidFill>
                          <a:effectLst/>
                          <a:latin typeface="+mn-lt"/>
                          <a:ea typeface="+mn-ea"/>
                          <a:cs typeface="+mn-cs"/>
                        </a:rPr>
                        <a:t>4</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Kalkınma Bakanlığı 9 Adet Lojman Güçlendirme ve Onarım İşi</a:t>
                      </a:r>
                    </a:p>
                  </a:txBody>
                  <a:tcPr marL="68580" marR="68580" marT="0" marB="0" anchor="ctr"/>
                </a:tc>
                <a:extLst>
                  <a:ext uri="{0D108BD9-81ED-4DB2-BD59-A6C34878D82A}">
                    <a16:rowId xmlns:a16="http://schemas.microsoft.com/office/drawing/2014/main" val="1100324005"/>
                  </a:ext>
                </a:extLst>
              </a:tr>
              <a:tr h="258405">
                <a:tc>
                  <a:txBody>
                    <a:bodyPr/>
                    <a:lstStyle/>
                    <a:p>
                      <a:pPr algn="ctr">
                        <a:lnSpc>
                          <a:spcPct val="115000"/>
                        </a:lnSpc>
                        <a:spcAft>
                          <a:spcPts val="1000"/>
                        </a:spcAft>
                      </a:pPr>
                      <a:r>
                        <a:rPr lang="tr-TR" sz="700" b="1" kern="1200" dirty="0">
                          <a:solidFill>
                            <a:schemeClr val="lt1"/>
                          </a:solidFill>
                          <a:effectLst/>
                          <a:latin typeface="+mn-lt"/>
                          <a:ea typeface="+mn-ea"/>
                          <a:cs typeface="+mn-cs"/>
                        </a:rPr>
                        <a:t>5</a:t>
                      </a:r>
                    </a:p>
                  </a:txBody>
                  <a:tcPr marL="68580" marR="68580" marT="0" marB="0" anchor="ctr"/>
                </a:tc>
                <a:tc>
                  <a:txBody>
                    <a:bodyPr/>
                    <a:lstStyle/>
                    <a:p>
                      <a:pPr algn="just">
                        <a:lnSpc>
                          <a:spcPct val="115000"/>
                        </a:lnSpc>
                        <a:spcAft>
                          <a:spcPts val="1000"/>
                        </a:spcAft>
                        <a:tabLst>
                          <a:tab pos="1828800" algn="l"/>
                        </a:tabLst>
                      </a:pPr>
                      <a:r>
                        <a:rPr lang="tr-TR" sz="900" kern="1200" dirty="0">
                          <a:solidFill>
                            <a:schemeClr val="dk1"/>
                          </a:solidFill>
                          <a:effectLst/>
                          <a:latin typeface="+mn-lt"/>
                          <a:ea typeface="+mn-ea"/>
                          <a:cs typeface="+mn-cs"/>
                        </a:rPr>
                        <a:t>Ankara Güvercinlik Jandarma Lojistik Komutanlığı Bakım Kom. Atölye Binası Yapım İşi</a:t>
                      </a:r>
                    </a:p>
                  </a:txBody>
                  <a:tcPr marL="68580" marR="68580" marT="0" marB="0" anchor="ctr"/>
                </a:tc>
                <a:extLst>
                  <a:ext uri="{0D108BD9-81ED-4DB2-BD59-A6C34878D82A}">
                    <a16:rowId xmlns:a16="http://schemas.microsoft.com/office/drawing/2014/main" val="2755466286"/>
                  </a:ext>
                </a:extLst>
              </a:tr>
              <a:tr h="236351">
                <a:tc>
                  <a:txBody>
                    <a:bodyPr/>
                    <a:lstStyle/>
                    <a:p>
                      <a:pPr algn="ctr">
                        <a:lnSpc>
                          <a:spcPct val="115000"/>
                        </a:lnSpc>
                        <a:spcAft>
                          <a:spcPts val="1000"/>
                        </a:spcAft>
                      </a:pPr>
                      <a:r>
                        <a:rPr lang="tr-TR" sz="700" b="1" kern="1200" dirty="0">
                          <a:solidFill>
                            <a:schemeClr val="lt1"/>
                          </a:solidFill>
                          <a:effectLst/>
                          <a:latin typeface="+mn-lt"/>
                          <a:ea typeface="+mn-ea"/>
                          <a:cs typeface="+mn-cs"/>
                        </a:rPr>
                        <a:t>6</a:t>
                      </a:r>
                    </a:p>
                  </a:txBody>
                  <a:tcPr marL="68580" marR="68580" marT="0" marB="0" anchor="ctr"/>
                </a:tc>
                <a:tc>
                  <a:txBody>
                    <a:bodyPr/>
                    <a:lstStyle/>
                    <a:p>
                      <a:pPr>
                        <a:lnSpc>
                          <a:spcPct val="115000"/>
                        </a:lnSpc>
                        <a:spcAft>
                          <a:spcPts val="1000"/>
                        </a:spcAft>
                      </a:pPr>
                      <a:r>
                        <a:rPr lang="tr-TR" sz="900" kern="1200" dirty="0">
                          <a:solidFill>
                            <a:schemeClr val="dk1"/>
                          </a:solidFill>
                          <a:effectLst/>
                          <a:latin typeface="+mn-lt"/>
                          <a:ea typeface="+mn-ea"/>
                          <a:cs typeface="+mn-cs"/>
                        </a:rPr>
                        <a:t>CSO Konser Salonu Koro Çalışma Binaları İkmal İnşaatı</a:t>
                      </a:r>
                    </a:p>
                  </a:txBody>
                  <a:tcPr marL="68580" marR="68580" marT="0" marB="0" anchor="ctr"/>
                </a:tc>
                <a:extLst>
                  <a:ext uri="{0D108BD9-81ED-4DB2-BD59-A6C34878D82A}">
                    <a16:rowId xmlns:a16="http://schemas.microsoft.com/office/drawing/2014/main" val="3993654389"/>
                  </a:ext>
                </a:extLst>
              </a:tr>
              <a:tr h="216024">
                <a:tc>
                  <a:txBody>
                    <a:bodyPr/>
                    <a:lstStyle/>
                    <a:p>
                      <a:pPr algn="ctr">
                        <a:lnSpc>
                          <a:spcPct val="115000"/>
                        </a:lnSpc>
                        <a:spcAft>
                          <a:spcPts val="1000"/>
                        </a:spcAft>
                      </a:pPr>
                      <a:r>
                        <a:rPr lang="tr-TR" sz="700" b="1" kern="1200" dirty="0">
                          <a:solidFill>
                            <a:schemeClr val="lt1"/>
                          </a:solidFill>
                          <a:effectLst/>
                          <a:latin typeface="+mn-lt"/>
                          <a:ea typeface="+mn-ea"/>
                          <a:cs typeface="+mn-cs"/>
                        </a:rPr>
                        <a:t>7</a:t>
                      </a:r>
                    </a:p>
                  </a:txBody>
                  <a:tcPr marL="68580" marR="68580" marT="0" marB="0" anchor="ctr"/>
                </a:tc>
                <a:tc>
                  <a:txBody>
                    <a:bodyPr/>
                    <a:lstStyle/>
                    <a:p>
                      <a:pPr>
                        <a:lnSpc>
                          <a:spcPct val="115000"/>
                        </a:lnSpc>
                        <a:spcAft>
                          <a:spcPts val="1000"/>
                        </a:spcAft>
                      </a:pPr>
                      <a:r>
                        <a:rPr lang="tr-TR" sz="900" kern="1200" dirty="0" smtClean="0">
                          <a:solidFill>
                            <a:schemeClr val="dk1"/>
                          </a:solidFill>
                          <a:effectLst/>
                          <a:latin typeface="+mn-lt"/>
                          <a:ea typeface="+mn-ea"/>
                          <a:cs typeface="+mn-cs"/>
                        </a:rPr>
                        <a:t>Helal Akreditasyon Kurumu Başkanlığı Hizmet Binası Tadilat İşi</a:t>
                      </a:r>
                      <a:endParaRPr lang="tr-TR" sz="9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385006719"/>
                  </a:ext>
                </a:extLst>
              </a:tr>
              <a:tr h="289181">
                <a:tc>
                  <a:txBody>
                    <a:bodyPr/>
                    <a:lstStyle/>
                    <a:p>
                      <a:pPr algn="ctr">
                        <a:lnSpc>
                          <a:spcPct val="115000"/>
                        </a:lnSpc>
                        <a:spcAft>
                          <a:spcPts val="1000"/>
                        </a:spcAft>
                      </a:pPr>
                      <a:r>
                        <a:rPr lang="tr-TR" sz="700" b="1" kern="1200" dirty="0" smtClean="0">
                          <a:solidFill>
                            <a:schemeClr val="lt1"/>
                          </a:solidFill>
                          <a:effectLst/>
                          <a:latin typeface="+mn-lt"/>
                          <a:ea typeface="+mn-ea"/>
                          <a:cs typeface="+mn-cs"/>
                        </a:rPr>
                        <a:t>8</a:t>
                      </a:r>
                      <a:endParaRPr lang="tr-TR" sz="700" b="1" kern="1200" dirty="0">
                        <a:solidFill>
                          <a:schemeClr val="lt1"/>
                        </a:solidFill>
                        <a:effectLst/>
                        <a:latin typeface="+mn-lt"/>
                        <a:ea typeface="+mn-ea"/>
                        <a:cs typeface="+mn-cs"/>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tr-TR" sz="900" kern="1200" dirty="0" smtClean="0">
                          <a:solidFill>
                            <a:schemeClr val="dk1"/>
                          </a:solidFill>
                          <a:effectLst/>
                          <a:latin typeface="+mn-lt"/>
                          <a:ea typeface="+mn-ea"/>
                          <a:cs typeface="+mn-cs"/>
                        </a:rPr>
                        <a:t>Ankara, </a:t>
                      </a:r>
                      <a:r>
                        <a:rPr lang="tr-TR" sz="900" kern="1200" dirty="0" err="1" smtClean="0">
                          <a:solidFill>
                            <a:schemeClr val="dk1"/>
                          </a:solidFill>
                          <a:effectLst/>
                          <a:latin typeface="+mn-lt"/>
                          <a:ea typeface="+mn-ea"/>
                          <a:cs typeface="+mn-cs"/>
                        </a:rPr>
                        <a:t>Beytepe</a:t>
                      </a:r>
                      <a:r>
                        <a:rPr lang="tr-TR" sz="900" kern="1200" dirty="0" smtClean="0">
                          <a:solidFill>
                            <a:schemeClr val="dk1"/>
                          </a:solidFill>
                          <a:effectLst/>
                          <a:latin typeface="+mn-lt"/>
                          <a:ea typeface="+mn-ea"/>
                          <a:cs typeface="+mn-cs"/>
                        </a:rPr>
                        <a:t> Jandarma Genel Komutanlığı Jandarma </a:t>
                      </a:r>
                      <a:r>
                        <a:rPr lang="tr-TR" sz="900" kern="1200" dirty="0" err="1" smtClean="0">
                          <a:solidFill>
                            <a:schemeClr val="dk1"/>
                          </a:solidFill>
                          <a:effectLst/>
                          <a:latin typeface="+mn-lt"/>
                          <a:ea typeface="+mn-ea"/>
                          <a:cs typeface="+mn-cs"/>
                        </a:rPr>
                        <a:t>Kriminal</a:t>
                      </a:r>
                      <a:r>
                        <a:rPr lang="tr-TR" sz="900" kern="1200" dirty="0" smtClean="0">
                          <a:solidFill>
                            <a:schemeClr val="dk1"/>
                          </a:solidFill>
                          <a:effectLst/>
                          <a:latin typeface="+mn-lt"/>
                          <a:ea typeface="+mn-ea"/>
                          <a:cs typeface="+mn-cs"/>
                        </a:rPr>
                        <a:t> Dairesi Başkanlığı</a:t>
                      </a:r>
                    </a:p>
                  </a:txBody>
                  <a:tcPr marL="68580" marR="68580" marT="0" marB="0" anchor="ctr"/>
                </a:tc>
                <a:extLst>
                  <a:ext uri="{0D108BD9-81ED-4DB2-BD59-A6C34878D82A}">
                    <a16:rowId xmlns:a16="http://schemas.microsoft.com/office/drawing/2014/main" val="10008"/>
                  </a:ext>
                </a:extLst>
              </a:tr>
              <a:tr h="160787">
                <a:tc>
                  <a:txBody>
                    <a:bodyPr/>
                    <a:lstStyle/>
                    <a:p>
                      <a:pPr algn="ctr">
                        <a:lnSpc>
                          <a:spcPct val="115000"/>
                        </a:lnSpc>
                        <a:spcAft>
                          <a:spcPts val="1000"/>
                        </a:spcAft>
                      </a:pPr>
                      <a:r>
                        <a:rPr lang="tr-TR" sz="700" b="1" kern="1200" dirty="0" smtClean="0">
                          <a:solidFill>
                            <a:schemeClr val="lt1"/>
                          </a:solidFill>
                          <a:effectLst/>
                          <a:latin typeface="+mn-lt"/>
                          <a:ea typeface="+mn-ea"/>
                          <a:cs typeface="+mn-cs"/>
                        </a:rPr>
                        <a:t>9</a:t>
                      </a:r>
                    </a:p>
                    <a:p>
                      <a:pPr algn="ctr">
                        <a:lnSpc>
                          <a:spcPct val="115000"/>
                        </a:lnSpc>
                        <a:spcAft>
                          <a:spcPts val="1000"/>
                        </a:spcAft>
                      </a:pPr>
                      <a:endParaRPr lang="tr-TR" sz="700" b="1" kern="1200" dirty="0">
                        <a:solidFill>
                          <a:schemeClr val="lt1"/>
                        </a:solidFill>
                        <a:effectLst/>
                        <a:latin typeface="+mn-lt"/>
                        <a:ea typeface="+mn-ea"/>
                        <a:cs typeface="+mn-cs"/>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tr-TR" sz="900" kern="1200" dirty="0" smtClean="0">
                          <a:solidFill>
                            <a:schemeClr val="dk1"/>
                          </a:solidFill>
                          <a:effectLst/>
                          <a:latin typeface="+mn-lt"/>
                          <a:ea typeface="+mn-ea"/>
                          <a:cs typeface="+mn-cs"/>
                        </a:rPr>
                        <a:t>Tapu ve Kadastro Genel Müdürlüğüne Tahsisli Oran Yerleşkesi B ve C Blokların Yıkım İşi</a:t>
                      </a:r>
                    </a:p>
                  </a:txBody>
                  <a:tcPr marL="68580" marR="68580" marT="0" marB="0" anchor="ctr"/>
                </a:tc>
                <a:extLst>
                  <a:ext uri="{0D108BD9-81ED-4DB2-BD59-A6C34878D82A}">
                    <a16:rowId xmlns:a16="http://schemas.microsoft.com/office/drawing/2014/main" val="10009"/>
                  </a:ext>
                </a:extLst>
              </a:tr>
              <a:tr h="64833">
                <a:tc>
                  <a:txBody>
                    <a:bodyPr/>
                    <a:lstStyle/>
                    <a:p>
                      <a:pPr algn="ctr">
                        <a:lnSpc>
                          <a:spcPct val="115000"/>
                        </a:lnSpc>
                        <a:spcAft>
                          <a:spcPts val="1000"/>
                        </a:spcAft>
                      </a:pPr>
                      <a:r>
                        <a:rPr lang="tr-TR" sz="700" b="1" kern="1200" dirty="0" smtClean="0">
                          <a:solidFill>
                            <a:schemeClr val="lt1"/>
                          </a:solidFill>
                          <a:effectLst/>
                          <a:latin typeface="+mn-lt"/>
                          <a:ea typeface="+mn-ea"/>
                          <a:cs typeface="+mn-cs"/>
                        </a:rPr>
                        <a:t>10</a:t>
                      </a:r>
                      <a:endParaRPr lang="tr-TR" sz="700" b="1" kern="1200" dirty="0">
                        <a:solidFill>
                          <a:schemeClr val="lt1"/>
                        </a:solidFill>
                        <a:effectLst/>
                        <a:latin typeface="+mn-lt"/>
                        <a:ea typeface="+mn-ea"/>
                        <a:cs typeface="+mn-cs"/>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tr-TR" sz="900" kern="1200" dirty="0" smtClean="0">
                          <a:solidFill>
                            <a:schemeClr val="dk1"/>
                          </a:solidFill>
                          <a:effectLst/>
                          <a:latin typeface="+mn-lt"/>
                          <a:ea typeface="+mn-ea"/>
                          <a:cs typeface="+mn-cs"/>
                        </a:rPr>
                        <a:t>Çevre ve Şehircilik Bakanlığı Sincan Fatih Mahallesi 2 adet Lojman Yıkım İşi</a:t>
                      </a:r>
                    </a:p>
                  </a:txBody>
                  <a:tcPr marL="68580" marR="68580" marT="0" marB="0" anchor="ctr"/>
                </a:tc>
                <a:extLst>
                  <a:ext uri="{0D108BD9-81ED-4DB2-BD59-A6C34878D82A}">
                    <a16:rowId xmlns:a16="http://schemas.microsoft.com/office/drawing/2014/main" val="10010"/>
                  </a:ext>
                </a:extLst>
              </a:tr>
            </a:tbl>
          </a:graphicData>
        </a:graphic>
      </p:graphicFrame>
      <p:graphicFrame>
        <p:nvGraphicFramePr>
          <p:cNvPr id="12" name="Tablo 11"/>
          <p:cNvGraphicFramePr>
            <a:graphicFrameLocks noGrp="1"/>
          </p:cNvGraphicFramePr>
          <p:nvPr>
            <p:extLst/>
          </p:nvPr>
        </p:nvGraphicFramePr>
        <p:xfrm>
          <a:off x="4362262" y="5496279"/>
          <a:ext cx="4736415" cy="1453972"/>
        </p:xfrm>
        <a:graphic>
          <a:graphicData uri="http://schemas.openxmlformats.org/drawingml/2006/table">
            <a:tbl>
              <a:tblPr firstRow="1" firstCol="1" bandRow="1">
                <a:tableStyleId>{5C22544A-7EE6-4342-B048-85BDC9FD1C3A}</a:tableStyleId>
              </a:tblPr>
              <a:tblGrid>
                <a:gridCol w="383040">
                  <a:extLst>
                    <a:ext uri="{9D8B030D-6E8A-4147-A177-3AD203B41FA5}">
                      <a16:colId xmlns:a16="http://schemas.microsoft.com/office/drawing/2014/main" val="241493184"/>
                    </a:ext>
                  </a:extLst>
                </a:gridCol>
                <a:gridCol w="4353375">
                  <a:extLst>
                    <a:ext uri="{9D8B030D-6E8A-4147-A177-3AD203B41FA5}">
                      <a16:colId xmlns:a16="http://schemas.microsoft.com/office/drawing/2014/main" val="1701990705"/>
                    </a:ext>
                  </a:extLst>
                </a:gridCol>
              </a:tblGrid>
              <a:tr h="0">
                <a:tc gridSpan="2">
                  <a:txBody>
                    <a:bodyPr/>
                    <a:lstStyle/>
                    <a:p>
                      <a:pPr marL="0" algn="ctr" defTabSz="914400" rtl="0" eaLnBrk="1" latinLnBrk="0" hangingPunct="1">
                        <a:lnSpc>
                          <a:spcPct val="115000"/>
                        </a:lnSpc>
                        <a:spcAft>
                          <a:spcPts val="1000"/>
                        </a:spcAft>
                      </a:pPr>
                      <a:r>
                        <a:rPr lang="tr-TR" sz="900" b="1" kern="0" dirty="0">
                          <a:solidFill>
                            <a:schemeClr val="lt1"/>
                          </a:solidFill>
                          <a:effectLst/>
                          <a:latin typeface="+mn-lt"/>
                          <a:ea typeface="+mn-ea"/>
                          <a:cs typeface="+mn-cs"/>
                        </a:rPr>
                        <a:t>İHALE AŞAMASINDAKİ </a:t>
                      </a:r>
                      <a:r>
                        <a:rPr lang="tr-TR" sz="900" b="1" kern="0" dirty="0" smtClean="0">
                          <a:solidFill>
                            <a:schemeClr val="lt1"/>
                          </a:solidFill>
                          <a:effectLst/>
                          <a:latin typeface="+mn-lt"/>
                          <a:ea typeface="+mn-ea"/>
                          <a:cs typeface="+mn-cs"/>
                        </a:rPr>
                        <a:t>PROJELER</a:t>
                      </a:r>
                      <a:endParaRPr lang="tr-TR" sz="900" b="1" kern="0" dirty="0">
                        <a:solidFill>
                          <a:schemeClr val="lt1"/>
                        </a:solidFill>
                        <a:effectLst/>
                        <a:latin typeface="+mn-lt"/>
                        <a:ea typeface="+mn-ea"/>
                        <a:cs typeface="+mn-cs"/>
                      </a:endParaRPr>
                    </a:p>
                  </a:txBody>
                  <a:tcPr marL="68580" marR="68580" marT="0" marB="0"/>
                </a:tc>
                <a:tc hMerge="1">
                  <a:txBody>
                    <a:bodyPr/>
                    <a:lstStyle/>
                    <a:p>
                      <a:endParaRPr lang="tr-TR"/>
                    </a:p>
                  </a:txBody>
                  <a:tcPr/>
                </a:tc>
                <a:extLst>
                  <a:ext uri="{0D108BD9-81ED-4DB2-BD59-A6C34878D82A}">
                    <a16:rowId xmlns:a16="http://schemas.microsoft.com/office/drawing/2014/main" val="266444168"/>
                  </a:ext>
                </a:extLst>
              </a:tr>
              <a:tr h="244756">
                <a:tc>
                  <a:txBody>
                    <a:bodyPr/>
                    <a:lstStyle/>
                    <a:p>
                      <a:pPr algn="ctr">
                        <a:lnSpc>
                          <a:spcPct val="115000"/>
                        </a:lnSpc>
                        <a:spcAft>
                          <a:spcPts val="0"/>
                        </a:spcAft>
                      </a:pPr>
                      <a:r>
                        <a:rPr lang="tr-TR" sz="700" b="1" kern="1200" dirty="0">
                          <a:solidFill>
                            <a:schemeClr val="lt1"/>
                          </a:solidFill>
                          <a:effectLst/>
                          <a:latin typeface="+mn-lt"/>
                          <a:ea typeface="+mn-ea"/>
                          <a:cs typeface="+mn-cs"/>
                        </a:rPr>
                        <a:t>1</a:t>
                      </a: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tr-TR" sz="900" kern="1200" dirty="0" smtClean="0">
                          <a:solidFill>
                            <a:schemeClr val="dk1"/>
                          </a:solidFill>
                          <a:effectLst/>
                          <a:latin typeface="+mn-lt"/>
                          <a:ea typeface="+mn-ea"/>
                          <a:cs typeface="+mn-cs"/>
                        </a:rPr>
                        <a:t>Ankara Yenimahalle Tapu ve Kadastro Müdürlüğü İç Cephe Boya, Teras Kapama ve </a:t>
                      </a:r>
                      <a:r>
                        <a:rPr lang="tr-TR" sz="900" kern="1200" dirty="0" err="1" smtClean="0">
                          <a:solidFill>
                            <a:schemeClr val="dk1"/>
                          </a:solidFill>
                          <a:effectLst/>
                          <a:latin typeface="+mn-lt"/>
                          <a:ea typeface="+mn-ea"/>
                          <a:cs typeface="+mn-cs"/>
                        </a:rPr>
                        <a:t>Takbis</a:t>
                      </a:r>
                      <a:r>
                        <a:rPr lang="tr-TR" sz="900" kern="1200" dirty="0" smtClean="0">
                          <a:solidFill>
                            <a:schemeClr val="dk1"/>
                          </a:solidFill>
                          <a:effectLst/>
                          <a:latin typeface="+mn-lt"/>
                          <a:ea typeface="+mn-ea"/>
                          <a:cs typeface="+mn-cs"/>
                        </a:rPr>
                        <a:t> Dada Altyapısı Yenileme İşi</a:t>
                      </a:r>
                    </a:p>
                    <a:p>
                      <a:pPr>
                        <a:lnSpc>
                          <a:spcPct val="115000"/>
                        </a:lnSpc>
                        <a:spcAft>
                          <a:spcPts val="0"/>
                        </a:spcAft>
                      </a:pPr>
                      <a:endParaRPr lang="tr-TR" sz="9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671546828"/>
                  </a:ext>
                </a:extLst>
              </a:tr>
              <a:tr h="362256">
                <a:tc>
                  <a:txBody>
                    <a:bodyPr/>
                    <a:lstStyle/>
                    <a:p>
                      <a:pPr algn="ctr">
                        <a:lnSpc>
                          <a:spcPct val="115000"/>
                        </a:lnSpc>
                        <a:spcAft>
                          <a:spcPts val="0"/>
                        </a:spcAft>
                      </a:pPr>
                      <a:r>
                        <a:rPr lang="tr-TR" sz="700" b="1" kern="1200" dirty="0">
                          <a:solidFill>
                            <a:schemeClr val="lt1"/>
                          </a:solidFill>
                          <a:effectLst/>
                          <a:latin typeface="+mn-lt"/>
                          <a:ea typeface="+mn-ea"/>
                          <a:cs typeface="+mn-cs"/>
                        </a:rPr>
                        <a:t>2</a:t>
                      </a:r>
                    </a:p>
                  </a:txBody>
                  <a:tcPr marL="68580" marR="68580" marT="0" marB="0" anchor="ctr"/>
                </a:tc>
                <a:tc>
                  <a:txBody>
                    <a:bodyPr/>
                    <a:lstStyle/>
                    <a:p>
                      <a:pPr>
                        <a:lnSpc>
                          <a:spcPct val="115000"/>
                        </a:lnSpc>
                        <a:spcAft>
                          <a:spcPts val="0"/>
                        </a:spcAft>
                      </a:pPr>
                      <a:endParaRPr lang="tr-TR" sz="9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190954490"/>
                  </a:ext>
                </a:extLst>
              </a:tr>
              <a:tr h="216024">
                <a:tc>
                  <a:txBody>
                    <a:bodyPr/>
                    <a:lstStyle/>
                    <a:p>
                      <a:pPr algn="ctr">
                        <a:lnSpc>
                          <a:spcPct val="115000"/>
                        </a:lnSpc>
                        <a:spcAft>
                          <a:spcPts val="0"/>
                        </a:spcAft>
                      </a:pPr>
                      <a:r>
                        <a:rPr lang="tr-TR" sz="700" b="1" kern="1200" dirty="0">
                          <a:solidFill>
                            <a:schemeClr val="lt1"/>
                          </a:solidFill>
                          <a:effectLst/>
                          <a:latin typeface="+mn-lt"/>
                          <a:ea typeface="+mn-ea"/>
                          <a:cs typeface="+mn-cs"/>
                        </a:rPr>
                        <a:t>3</a:t>
                      </a:r>
                    </a:p>
                  </a:txBody>
                  <a:tcPr marL="68580" marR="68580" marT="0" marB="0" anchor="ctr"/>
                </a:tc>
                <a:tc>
                  <a:txBody>
                    <a:bodyPr/>
                    <a:lstStyle/>
                    <a:p>
                      <a:pPr>
                        <a:lnSpc>
                          <a:spcPct val="115000"/>
                        </a:lnSpc>
                        <a:spcAft>
                          <a:spcPts val="0"/>
                        </a:spcAft>
                      </a:pPr>
                      <a:endParaRPr lang="tr-TR" sz="9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043258038"/>
                  </a:ext>
                </a:extLst>
              </a:tr>
              <a:tr h="244756">
                <a:tc>
                  <a:txBody>
                    <a:bodyPr/>
                    <a:lstStyle/>
                    <a:p>
                      <a:pPr algn="ctr">
                        <a:lnSpc>
                          <a:spcPct val="115000"/>
                        </a:lnSpc>
                        <a:spcAft>
                          <a:spcPts val="0"/>
                        </a:spcAft>
                      </a:pPr>
                      <a:r>
                        <a:rPr lang="tr-TR" sz="700" b="1" kern="1200" dirty="0">
                          <a:solidFill>
                            <a:schemeClr val="lt1"/>
                          </a:solidFill>
                          <a:effectLst/>
                          <a:latin typeface="+mn-lt"/>
                          <a:ea typeface="+mn-ea"/>
                          <a:cs typeface="+mn-cs"/>
                        </a:rPr>
                        <a:t>4</a:t>
                      </a:r>
                    </a:p>
                  </a:txBody>
                  <a:tcPr marL="68580" marR="68580" marT="0" marB="0" anchor="ctr"/>
                </a:tc>
                <a:tc>
                  <a:txBody>
                    <a:bodyPr/>
                    <a:lstStyle/>
                    <a:p>
                      <a:pPr>
                        <a:lnSpc>
                          <a:spcPct val="115000"/>
                        </a:lnSpc>
                        <a:spcAft>
                          <a:spcPts val="0"/>
                        </a:spcAft>
                      </a:pPr>
                      <a:endParaRPr lang="tr-TR" sz="9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262718355"/>
                  </a:ext>
                </a:extLst>
              </a:tr>
            </a:tbl>
          </a:graphicData>
        </a:graphic>
      </p:graphicFrame>
    </p:spTree>
    <p:extLst>
      <p:ext uri="{BB962C8B-B14F-4D97-AF65-F5344CB8AC3E}">
        <p14:creationId xmlns:p14="http://schemas.microsoft.com/office/powerpoint/2010/main" val="198333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92821" y="995195"/>
            <a:ext cx="6840760" cy="338554"/>
          </a:xfrm>
          <a:prstGeom prst="rect">
            <a:avLst/>
          </a:prstGeom>
          <a:noFill/>
        </p:spPr>
        <p:txBody>
          <a:bodyPr wrap="square" rtlCol="0">
            <a:spAutoFit/>
          </a:bodyPr>
          <a:lstStyle/>
          <a:p>
            <a:pPr algn="ctr"/>
            <a:r>
              <a:rPr lang="tr-TR" sz="1600" b="1" dirty="0" smtClean="0"/>
              <a:t>GIDA TARIM VE HAYVANCILIK BAKANLIĞI GIDA LABORATUVARI</a:t>
            </a:r>
            <a:endParaRPr lang="tr-TR" sz="1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4" y="10235"/>
            <a:ext cx="19081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363258"/>
            <a:ext cx="3359403" cy="252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E:\yenimahalle fotolar dış cephe\DSC091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26" y="4004270"/>
            <a:ext cx="331193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yenimahalle fotolar dış cephe\DSC091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9557" y="4004270"/>
            <a:ext cx="3347864"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05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477166" y="3605958"/>
            <a:ext cx="8191387" cy="1872580"/>
          </a:xfrm>
          <a:prstGeom prst="rect">
            <a:avLst/>
          </a:prstGeom>
        </p:spPr>
        <p:txBody>
          <a:bodyPr>
            <a:noAutofit/>
          </a:bodyPr>
          <a:lstStyle/>
          <a:p>
            <a:pPr marL="0" indent="0" algn="ctr">
              <a:buNone/>
            </a:pPr>
            <a:r>
              <a:rPr lang="tr-TR" b="1" dirty="0">
                <a:solidFill>
                  <a:srgbClr val="005596"/>
                </a:solidFill>
                <a:effectLst>
                  <a:outerShdw blurRad="38100" dist="38100" dir="2700000" algn="tl">
                    <a:srgbClr val="000000">
                      <a:alpha val="43137"/>
                    </a:srgbClr>
                  </a:outerShdw>
                </a:effectLst>
              </a:rPr>
              <a:t>İL MÜDÜRLÜĞÜ SUNUMU</a:t>
            </a:r>
          </a:p>
          <a:p>
            <a:pPr marL="0" indent="0" algn="ctr">
              <a:buNone/>
            </a:pPr>
            <a:r>
              <a:rPr lang="tr-TR" b="1" dirty="0">
                <a:solidFill>
                  <a:srgbClr val="005596"/>
                </a:solidFill>
                <a:effectLst>
                  <a:outerShdw blurRad="38100" dist="38100" dir="2700000" algn="tl">
                    <a:srgbClr val="000000">
                      <a:alpha val="43137"/>
                    </a:srgbClr>
                  </a:outerShdw>
                </a:effectLst>
              </a:rPr>
              <a:t>(</a:t>
            </a:r>
            <a:r>
              <a:rPr lang="tr-TR" b="1" dirty="0" smtClean="0">
                <a:solidFill>
                  <a:srgbClr val="005596"/>
                </a:solidFill>
                <a:effectLst>
                  <a:outerShdw blurRad="38100" dist="38100" dir="2700000" algn="tl">
                    <a:srgbClr val="000000">
                      <a:alpha val="43137"/>
                    </a:srgbClr>
                  </a:outerShdw>
                </a:effectLst>
              </a:rPr>
              <a:t>Ocak-Aralık 2019)</a:t>
            </a:r>
            <a:endParaRPr lang="tr-TR" b="1" dirty="0">
              <a:solidFill>
                <a:srgbClr val="005596"/>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72008" y="5445968"/>
            <a:ext cx="8892480" cy="1295400"/>
          </a:xfrm>
          <a:prstGeom prst="rect">
            <a:avLst/>
          </a:prstGeom>
          <a:noFill/>
          <a:ln w="9525">
            <a:noFill/>
            <a:miter lim="800000"/>
            <a:headEnd/>
            <a:tailEnd/>
          </a:ln>
        </p:spPr>
        <p:txBody>
          <a:bodyPr/>
          <a:lstStyle/>
          <a:p>
            <a:pPr algn="r">
              <a:lnSpc>
                <a:spcPct val="80000"/>
              </a:lnSpc>
              <a:spcBef>
                <a:spcPts val="600"/>
              </a:spcBef>
              <a:buClr>
                <a:schemeClr val="accent1"/>
              </a:buClr>
              <a:buSzPct val="80000"/>
              <a:defRPr/>
            </a:pPr>
            <a:r>
              <a:rPr lang="tr-TR" sz="2000" u="sng" dirty="0">
                <a:solidFill>
                  <a:schemeClr val="bg2">
                    <a:lumMod val="25000"/>
                  </a:schemeClr>
                </a:solidFill>
                <a:effectLst>
                  <a:outerShdw blurRad="38100" dist="38100" dir="2700000" algn="tl">
                    <a:srgbClr val="000000">
                      <a:alpha val="43137"/>
                    </a:srgbClr>
                  </a:outerShdw>
                </a:effectLst>
                <a:latin typeface="Calibri" pitchFamily="34" charset="0"/>
              </a:rPr>
              <a:t>Takdim Eden: </a:t>
            </a:r>
          </a:p>
          <a:p>
            <a:pPr algn="r">
              <a:lnSpc>
                <a:spcPct val="80000"/>
              </a:lnSpc>
              <a:spcBef>
                <a:spcPts val="600"/>
              </a:spcBef>
              <a:buClr>
                <a:schemeClr val="accent1"/>
              </a:buClr>
              <a:buSzPct val="80000"/>
              <a:defRPr/>
            </a:pPr>
            <a:r>
              <a:rPr lang="tr-TR" sz="2400" b="1" dirty="0" smtClean="0">
                <a:solidFill>
                  <a:schemeClr val="bg2">
                    <a:lumMod val="25000"/>
                  </a:schemeClr>
                </a:solidFill>
                <a:effectLst>
                  <a:outerShdw blurRad="38100" dist="38100" dir="2700000" algn="tl">
                    <a:srgbClr val="000000">
                      <a:alpha val="43137"/>
                    </a:srgbClr>
                  </a:outerShdw>
                </a:effectLst>
                <a:latin typeface="Calibri" pitchFamily="34" charset="0"/>
              </a:rPr>
              <a:t>Ali Vedat ÇİFTÇİ</a:t>
            </a:r>
            <a:endParaRPr lang="tr-TR" sz="2000" dirty="0">
              <a:solidFill>
                <a:schemeClr val="bg2">
                  <a:lumMod val="25000"/>
                </a:schemeClr>
              </a:solidFill>
              <a:effectLst>
                <a:outerShdw blurRad="38100" dist="38100" dir="2700000" algn="tl">
                  <a:srgbClr val="000000">
                    <a:alpha val="43137"/>
                  </a:srgbClr>
                </a:outerShdw>
              </a:effectLst>
              <a:latin typeface="Calibri" pitchFamily="34" charset="0"/>
            </a:endParaRPr>
          </a:p>
          <a:p>
            <a:pPr algn="r">
              <a:lnSpc>
                <a:spcPct val="80000"/>
              </a:lnSpc>
              <a:spcBef>
                <a:spcPts val="600"/>
              </a:spcBef>
              <a:buClr>
                <a:schemeClr val="accent1"/>
              </a:buClr>
              <a:buSzPct val="80000"/>
              <a:defRPr/>
            </a:pPr>
            <a:r>
              <a:rPr lang="tr-TR" sz="2000" dirty="0">
                <a:solidFill>
                  <a:schemeClr val="bg2">
                    <a:lumMod val="25000"/>
                  </a:schemeClr>
                </a:solidFill>
                <a:effectLst>
                  <a:outerShdw blurRad="38100" dist="38100" dir="2700000" algn="tl">
                    <a:srgbClr val="000000">
                      <a:alpha val="43137"/>
                    </a:srgbClr>
                  </a:outerShdw>
                </a:effectLst>
                <a:latin typeface="Calibri" pitchFamily="34" charset="0"/>
              </a:rPr>
              <a:t>(Ankara Çevre ve Şehircilik İl </a:t>
            </a:r>
            <a:r>
              <a:rPr lang="tr-TR" sz="2000" dirty="0" smtClean="0">
                <a:solidFill>
                  <a:schemeClr val="bg2">
                    <a:lumMod val="25000"/>
                  </a:schemeClr>
                </a:solidFill>
                <a:effectLst>
                  <a:outerShdw blurRad="38100" dist="38100" dir="2700000" algn="tl">
                    <a:srgbClr val="000000">
                      <a:alpha val="43137"/>
                    </a:srgbClr>
                  </a:outerShdw>
                </a:effectLst>
                <a:latin typeface="Calibri" pitchFamily="34" charset="0"/>
              </a:rPr>
              <a:t>Müdürü)</a:t>
            </a:r>
            <a:endParaRPr lang="tr-TR" sz="2000" b="1" dirty="0">
              <a:solidFill>
                <a:schemeClr val="bg2">
                  <a:lumMod val="25000"/>
                </a:schemeClr>
              </a:solidFill>
              <a:effectLst>
                <a:outerShdw blurRad="38100" dist="38100" dir="2700000" algn="tl">
                  <a:srgbClr val="000000">
                    <a:alpha val="43137"/>
                  </a:srgbClr>
                </a:outerShdw>
              </a:effectLst>
              <a:latin typeface="Calibri" pitchFamily="34" charset="0"/>
            </a:endParaRPr>
          </a:p>
        </p:txBody>
      </p:sp>
      <p:pic>
        <p:nvPicPr>
          <p:cNvPr id="6"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731" y="-14684"/>
            <a:ext cx="2176693" cy="1427460"/>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txBox="1">
            <a:spLocks/>
          </p:cNvSpPr>
          <p:nvPr/>
        </p:nvSpPr>
        <p:spPr>
          <a:xfrm>
            <a:off x="1717147" y="19277"/>
            <a:ext cx="5256584" cy="128780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tr-TR" sz="3200" b="1" dirty="0">
                <a:solidFill>
                  <a:srgbClr val="005596"/>
                </a:solidFill>
                <a:effectLst>
                  <a:outerShdw blurRad="38100" dist="38100" dir="2700000" algn="tl">
                    <a:srgbClr val="000000">
                      <a:alpha val="43137"/>
                    </a:srgbClr>
                  </a:outerShdw>
                </a:effectLst>
              </a:rPr>
              <a:t>ANKARA ÇEVRE VE ŞEHİRCİLİK </a:t>
            </a:r>
          </a:p>
          <a:p>
            <a:pPr lvl="0"/>
            <a:r>
              <a:rPr lang="tr-TR" sz="3200" b="1" dirty="0">
                <a:solidFill>
                  <a:srgbClr val="005596"/>
                </a:solidFill>
                <a:effectLst>
                  <a:outerShdw blurRad="38100" dist="38100" dir="2700000" algn="tl">
                    <a:srgbClr val="000000">
                      <a:alpha val="43137"/>
                    </a:srgbClr>
                  </a:outerShdw>
                </a:effectLst>
              </a:rPr>
              <a:t>İL MÜDÜRLÜĞÜ </a:t>
            </a:r>
            <a:endParaRPr lang="tr-TR" sz="3200"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60848"/>
            <a:ext cx="8784976"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256"/>
            <a:ext cx="1619671" cy="1543352"/>
          </a:xfrm>
          <a:prstGeom prst="rect">
            <a:avLst/>
          </a:prstGeom>
        </p:spPr>
      </p:pic>
    </p:spTree>
    <p:extLst>
      <p:ext uri="{BB962C8B-B14F-4D97-AF65-F5344CB8AC3E}">
        <p14:creationId xmlns:p14="http://schemas.microsoft.com/office/powerpoint/2010/main" val="750999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92821" y="995195"/>
            <a:ext cx="6840760" cy="338554"/>
          </a:xfrm>
          <a:prstGeom prst="rect">
            <a:avLst/>
          </a:prstGeom>
          <a:noFill/>
        </p:spPr>
        <p:txBody>
          <a:bodyPr wrap="square" rtlCol="0">
            <a:spAutoFit/>
          </a:bodyPr>
          <a:lstStyle/>
          <a:p>
            <a:pPr algn="ctr"/>
            <a:r>
              <a:rPr lang="tr-TR" sz="1600" b="1" dirty="0" smtClean="0"/>
              <a:t>ÇUBUK SOSYAL HİZMET MERKEZİ  BİNASI PROJESİ 3 BOYUTLU GÖRÜNÜŞLER</a:t>
            </a:r>
            <a:endParaRPr lang="tr-TR" sz="1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4" y="10235"/>
            <a:ext cx="19081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10.6.106.100\ilmüd Koordinasyon\ali demir\ÇUBUK SHM_ görsell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334345"/>
            <a:ext cx="3359840" cy="25198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6.106.100\ilmüd Koordinasyon\ali demir\ÇUBUK SHM_ görselle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334225"/>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6.106.100\ilmüd Koordinasyon\ali demir\ÇUBUK SHM_ görsell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4005064"/>
            <a:ext cx="335940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6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eyhmus.korkmaz\Desktop\3d\a0_View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44" y="2253456"/>
            <a:ext cx="471601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eyhmus.korkmaz\Desktop\3d\a0_View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292" y="1687661"/>
            <a:ext cx="3707904" cy="458797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392821" y="995195"/>
            <a:ext cx="6840760" cy="338554"/>
          </a:xfrm>
          <a:prstGeom prst="rect">
            <a:avLst/>
          </a:prstGeom>
          <a:noFill/>
        </p:spPr>
        <p:txBody>
          <a:bodyPr wrap="square" rtlCol="0">
            <a:spAutoFit/>
          </a:bodyPr>
          <a:lstStyle/>
          <a:p>
            <a:pPr algn="ctr"/>
            <a:r>
              <a:rPr lang="tr-TR" sz="1600" b="1" dirty="0" smtClean="0"/>
              <a:t>İL MÜDÜRLÜGÜMÜZ YENI HİZMET BİNASI PROJESİ 3 BOYUTLU GÖRÜNÜŞLER</a:t>
            </a:r>
            <a:endParaRPr lang="tr-TR" sz="16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27866"/>
            <a:ext cx="19875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4" y="10235"/>
            <a:ext cx="19081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840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179512" y="672222"/>
            <a:ext cx="6264696" cy="6309420"/>
          </a:xfrm>
          <a:prstGeom prst="rect">
            <a:avLst/>
          </a:prstGeom>
          <a:noFill/>
        </p:spPr>
        <p:txBody>
          <a:bodyPr wrap="square" rtlCol="0">
            <a:spAutoFit/>
          </a:bodyPr>
          <a:lstStyle/>
          <a:p>
            <a:pPr algn="just">
              <a:lnSpc>
                <a:spcPct val="150000"/>
              </a:lnSpc>
            </a:pPr>
            <a:endParaRPr lang="tr-TR" sz="2000" dirty="0">
              <a:solidFill>
                <a:prstClr val="black"/>
              </a:solidFill>
              <a:cs typeface="Times New Roman" pitchFamily="18" charset="0"/>
            </a:endParaRPr>
          </a:p>
          <a:p>
            <a:pPr marL="342900" indent="-342900" algn="just">
              <a:spcAft>
                <a:spcPts val="1200"/>
              </a:spcAft>
              <a:buFont typeface="Wingdings" panose="05000000000000000000" pitchFamily="2" charset="2"/>
              <a:buChar char="§"/>
            </a:pPr>
            <a:endParaRPr lang="tr-TR" dirty="0" smtClean="0">
              <a:solidFill>
                <a:prstClr val="black"/>
              </a:solidFill>
              <a:cs typeface="Times New Roman" pitchFamily="18" charset="0"/>
            </a:endParaRPr>
          </a:p>
          <a:p>
            <a:pPr algn="ctr">
              <a:spcAft>
                <a:spcPts val="1200"/>
              </a:spcAft>
            </a:pPr>
            <a:r>
              <a:rPr lang="tr-TR" b="1" dirty="0">
                <a:effectLst>
                  <a:outerShdw blurRad="38100" dist="38100" dir="2700000" algn="tl">
                    <a:srgbClr val="000000">
                      <a:alpha val="43137"/>
                    </a:srgbClr>
                  </a:outerShdw>
                </a:effectLst>
              </a:rPr>
              <a:t>Yapı malzemeleri ile ilgili mevzuat </a:t>
            </a:r>
            <a:r>
              <a:rPr lang="tr-TR" b="1" dirty="0" smtClean="0">
                <a:effectLst>
                  <a:outerShdw blurRad="38100" dist="38100" dir="2700000" algn="tl">
                    <a:srgbClr val="000000">
                      <a:alpha val="43137"/>
                    </a:srgbClr>
                  </a:outerShdw>
                </a:effectLst>
              </a:rPr>
              <a:t>çerçevesinde;</a:t>
            </a:r>
            <a:endParaRPr lang="tr-TR" dirty="0" smtClean="0">
              <a:solidFill>
                <a:prstClr val="black"/>
              </a:solidFill>
              <a:cs typeface="Times New Roman" pitchFamily="18" charset="0"/>
            </a:endParaRP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Yıllık Denetim Programı veya gelen şikâyetler doğrultusunda piyasa gözetimi ve denetim faaliyetlerini gerçekleştirmek,</a:t>
            </a: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Üretici, dağıtıcı ve ilgili tüm tarafları bilgilendirmek,</a:t>
            </a:r>
          </a:p>
          <a:p>
            <a:pPr marL="342900" indent="-342900" algn="just">
              <a:spcAft>
                <a:spcPts val="1200"/>
              </a:spcAft>
              <a:buFont typeface="Wingdings" panose="05000000000000000000" pitchFamily="2" charset="2"/>
              <a:buChar char="§"/>
            </a:pPr>
            <a:r>
              <a:rPr lang="tr-TR" sz="1600" dirty="0" smtClean="0">
                <a:solidFill>
                  <a:prstClr val="black"/>
                </a:solidFill>
                <a:cs typeface="Times New Roman" pitchFamily="18" charset="0"/>
              </a:rPr>
              <a:t>Uygunluk değerlendirme kuruluşları ve onaylanmış kuruluşların ara denetimlerini gerçekleştirmek,</a:t>
            </a:r>
          </a:p>
          <a:p>
            <a:pPr marL="342900" lvl="0" indent="-342900" algn="just">
              <a:spcAft>
                <a:spcPts val="1200"/>
              </a:spcAft>
              <a:buFont typeface="Wingdings" panose="05000000000000000000" pitchFamily="2" charset="2"/>
              <a:buChar char="§"/>
            </a:pPr>
            <a:r>
              <a:rPr lang="tr-TR" sz="1600" dirty="0">
                <a:solidFill>
                  <a:prstClr val="black"/>
                </a:solidFill>
                <a:cs typeface="Times New Roman" pitchFamily="18" charset="0"/>
              </a:rPr>
              <a:t>Eğitici kuruluşları, </a:t>
            </a:r>
            <a:r>
              <a:rPr lang="tr-TR" sz="1600" dirty="0" smtClean="0">
                <a:solidFill>
                  <a:prstClr val="black"/>
                </a:solidFill>
                <a:cs typeface="Times New Roman" pitchFamily="18" charset="0"/>
              </a:rPr>
              <a:t>EKB </a:t>
            </a:r>
            <a:r>
              <a:rPr lang="tr-TR" sz="1600" dirty="0">
                <a:solidFill>
                  <a:prstClr val="black"/>
                </a:solidFill>
                <a:cs typeface="Times New Roman" pitchFamily="18" charset="0"/>
              </a:rPr>
              <a:t>uzmanlarını,  </a:t>
            </a:r>
            <a:r>
              <a:rPr lang="tr-TR" sz="1600" dirty="0" err="1">
                <a:solidFill>
                  <a:prstClr val="black"/>
                </a:solidFill>
                <a:cs typeface="Times New Roman" pitchFamily="18" charset="0"/>
              </a:rPr>
              <a:t>EKB’ler</a:t>
            </a:r>
            <a:r>
              <a:rPr lang="tr-TR" sz="1600" dirty="0">
                <a:solidFill>
                  <a:prstClr val="black"/>
                </a:solidFill>
                <a:cs typeface="Times New Roman" pitchFamily="18" charset="0"/>
              </a:rPr>
              <a:t> ile ilgili gerekli denetlemeyi, incelemeyi ve raporlamayı yapmak ve gelen şikâyetleri incelemek, yürürlükteki mevzuatlar çerçevesinde değerlendirmek</a:t>
            </a:r>
          </a:p>
          <a:p>
            <a:pPr marL="342900" indent="-342900" algn="just">
              <a:spcAft>
                <a:spcPts val="1200"/>
              </a:spcAft>
              <a:buFont typeface="Wingdings" panose="05000000000000000000" pitchFamily="2" charset="2"/>
              <a:buChar char="§"/>
            </a:pPr>
            <a:r>
              <a:rPr lang="tr-TR" sz="1600" dirty="0">
                <a:solidFill>
                  <a:prstClr val="black"/>
                </a:solidFill>
                <a:cs typeface="Times New Roman" pitchFamily="18" charset="0"/>
              </a:rPr>
              <a:t>Yetkilendirilmiş ölçüm şirketleri ve bölgesel ısı dağıtım ve satış şirketleri tarafından yetki belgesi müracaatı yapılmasını müteakip, mevzuat çerçevesinde görevlendirilecek heyet tarafından, kuruluşun faaliyet göstereceği ofis ve kuruluşun asgari şartları taşıyıp taşımadığı hakkında rapor </a:t>
            </a:r>
            <a:r>
              <a:rPr lang="tr-TR" sz="1600" dirty="0" smtClean="0">
                <a:solidFill>
                  <a:prstClr val="black"/>
                </a:solidFill>
                <a:cs typeface="Times New Roman" pitchFamily="18" charset="0"/>
              </a:rPr>
              <a:t>düzenlemek</a:t>
            </a:r>
          </a:p>
          <a:p>
            <a:pPr marL="342900" lvl="0" indent="-342900" algn="just">
              <a:spcAft>
                <a:spcPts val="1200"/>
              </a:spcAft>
              <a:buFont typeface="Wingdings" panose="05000000000000000000" pitchFamily="2" charset="2"/>
              <a:buChar char="§"/>
            </a:pPr>
            <a:r>
              <a:rPr lang="tr-TR" sz="1600" dirty="0"/>
              <a:t>Yapı ve Zemin </a:t>
            </a:r>
            <a:r>
              <a:rPr lang="tr-TR" sz="1600" dirty="0" smtClean="0"/>
              <a:t>Laboratuvarlarının  </a:t>
            </a:r>
            <a:r>
              <a:rPr lang="tr-TR" sz="1600" dirty="0"/>
              <a:t>ara ve kısmı denetim faaliyetlerini yürütmesini sağlamak</a:t>
            </a:r>
          </a:p>
          <a:p>
            <a:pPr marL="342900" indent="-342900" algn="just">
              <a:spcAft>
                <a:spcPts val="1200"/>
              </a:spcAft>
              <a:buFont typeface="Wingdings" panose="05000000000000000000" pitchFamily="2" charset="2"/>
              <a:buChar char="§"/>
            </a:pPr>
            <a:endParaRPr lang="tr-TR" dirty="0" smtClean="0">
              <a:solidFill>
                <a:prstClr val="black"/>
              </a:solidFill>
              <a:cs typeface="Times New Roman" pitchFamily="18" charset="0"/>
            </a:endParaRPr>
          </a:p>
        </p:txBody>
      </p:sp>
      <p:sp>
        <p:nvSpPr>
          <p:cNvPr id="3"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pic>
        <p:nvPicPr>
          <p:cNvPr id="5" name="Resim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005064"/>
            <a:ext cx="2443672"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773016"/>
            <a:ext cx="251320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179512" y="1188078"/>
            <a:ext cx="8856984" cy="369332"/>
          </a:xfrm>
          <a:prstGeom prst="rect">
            <a:avLst/>
          </a:prstGeom>
          <a:noFill/>
        </p:spPr>
        <p:txBody>
          <a:bodyPr wrap="square" rtlCol="0">
            <a:spAutoFit/>
          </a:bodyPr>
          <a:lstStyle/>
          <a:p>
            <a:r>
              <a:rPr lang="tr-TR" dirty="0" smtClean="0"/>
              <a:t>4703 Sayılı Yasa kapsamında Yapı Malzemeleri PGD Bakanlığımız sorumluluğuna verilmiştir.</a:t>
            </a:r>
            <a:endParaRPr lang="tr-TR" dirty="0"/>
          </a:p>
        </p:txBody>
      </p:sp>
      <p:pic>
        <p:nvPicPr>
          <p:cNvPr id="9"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9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Resim" descr="C:\Users\tunay.tunali\Desktop\ce-isareti.gif"/>
          <p:cNvPicPr/>
          <p:nvPr/>
        </p:nvPicPr>
        <p:blipFill>
          <a:blip r:embed="rId2"/>
          <a:srcRect/>
          <a:stretch>
            <a:fillRect/>
          </a:stretch>
        </p:blipFill>
        <p:spPr bwMode="auto">
          <a:xfrm>
            <a:off x="2699792" y="3861049"/>
            <a:ext cx="2808312" cy="1944216"/>
          </a:xfrm>
          <a:prstGeom prst="rect">
            <a:avLst/>
          </a:prstGeom>
          <a:noFill/>
          <a:ln w="9525">
            <a:noFill/>
            <a:miter lim="800000"/>
            <a:headEnd/>
            <a:tailEnd/>
          </a:ln>
        </p:spPr>
      </p:pic>
      <p:pic>
        <p:nvPicPr>
          <p:cNvPr id="5" name="Picture 2" descr="Açıklama: http://www.csb.gov.tr/iller/istanbul/resim/web/betonnumune1.jpg"/>
          <p:cNvPicPr>
            <a:picLocks noChangeAspect="1" noChangeArrowheads="1"/>
          </p:cNvPicPr>
          <p:nvPr/>
        </p:nvPicPr>
        <p:blipFill>
          <a:blip r:embed="rId3"/>
          <a:srcRect/>
          <a:stretch>
            <a:fillRect/>
          </a:stretch>
        </p:blipFill>
        <p:spPr bwMode="auto">
          <a:xfrm>
            <a:off x="5580112" y="3284984"/>
            <a:ext cx="3384376" cy="3068524"/>
          </a:xfrm>
          <a:prstGeom prst="rect">
            <a:avLst/>
          </a:prstGeom>
          <a:noFill/>
          <a:ln w="9525">
            <a:noFill/>
            <a:miter lim="800000"/>
            <a:headEnd/>
            <a:tailEnd/>
          </a:ln>
        </p:spPr>
      </p:pic>
      <p:pic>
        <p:nvPicPr>
          <p:cNvPr id="7" name="Resim 4"/>
          <p:cNvPicPr>
            <a:picLocks noChangeAspect="1" noChangeArrowheads="1"/>
          </p:cNvPicPr>
          <p:nvPr/>
        </p:nvPicPr>
        <p:blipFill>
          <a:blip r:embed="rId4"/>
          <a:srcRect/>
          <a:stretch>
            <a:fillRect/>
          </a:stretch>
        </p:blipFill>
        <p:spPr bwMode="auto">
          <a:xfrm>
            <a:off x="128594" y="3284984"/>
            <a:ext cx="2477075" cy="3096344"/>
          </a:xfrm>
          <a:prstGeom prst="rect">
            <a:avLst/>
          </a:prstGeom>
          <a:noFill/>
          <a:ln w="9525">
            <a:noFill/>
            <a:miter lim="800000"/>
            <a:headEnd/>
            <a:tailEnd/>
          </a:ln>
        </p:spPr>
      </p:pic>
      <p:pic>
        <p:nvPicPr>
          <p:cNvPr id="10" name="Picture 2" descr="C:\Users\veysel.ekmekci\Desktop\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sp>
        <p:nvSpPr>
          <p:cNvPr id="9" name="Metin kutusu 8"/>
          <p:cNvSpPr txBox="1"/>
          <p:nvPr/>
        </p:nvSpPr>
        <p:spPr>
          <a:xfrm>
            <a:off x="502188" y="1628800"/>
            <a:ext cx="8295604" cy="954107"/>
          </a:xfrm>
          <a:prstGeom prst="rect">
            <a:avLst/>
          </a:prstGeom>
          <a:noFill/>
        </p:spPr>
        <p:txBody>
          <a:bodyPr wrap="square" rtlCol="0">
            <a:spAutoFit/>
          </a:bodyPr>
          <a:lstStyle/>
          <a:p>
            <a:pPr lvl="0" fontAlgn="ctr"/>
            <a:r>
              <a:rPr lang="tr-TR" sz="2800" b="1" dirty="0">
                <a:solidFill>
                  <a:prstClr val="black"/>
                </a:solidFill>
              </a:rPr>
              <a:t>PGD ÇALIŞMALARI  Kapsamında </a:t>
            </a:r>
            <a:r>
              <a:rPr lang="tr-TR" sz="2800" b="1" dirty="0" smtClean="0">
                <a:solidFill>
                  <a:prstClr val="black"/>
                </a:solidFill>
              </a:rPr>
              <a:t>1700 </a:t>
            </a:r>
            <a:r>
              <a:rPr lang="tr-TR" sz="2800" dirty="0" smtClean="0">
                <a:solidFill>
                  <a:prstClr val="black"/>
                </a:solidFill>
              </a:rPr>
              <a:t>denetimde                   </a:t>
            </a:r>
            <a:r>
              <a:rPr lang="tr-TR" sz="2800" b="1" dirty="0" smtClean="0">
                <a:solidFill>
                  <a:prstClr val="black"/>
                </a:solidFill>
              </a:rPr>
              <a:t>16  </a:t>
            </a:r>
            <a:r>
              <a:rPr lang="tr-TR" sz="2800" dirty="0" smtClean="0">
                <a:solidFill>
                  <a:prstClr val="black"/>
                </a:solidFill>
              </a:rPr>
              <a:t>firmaya  </a:t>
            </a:r>
            <a:r>
              <a:rPr lang="tr-TR" sz="2800" b="1" dirty="0" smtClean="0">
                <a:solidFill>
                  <a:prstClr val="black"/>
                </a:solidFill>
              </a:rPr>
              <a:t>446.223,00 TL  </a:t>
            </a:r>
            <a:r>
              <a:rPr lang="tr-TR" sz="2800" dirty="0">
                <a:solidFill>
                  <a:prstClr val="black"/>
                </a:solidFill>
              </a:rPr>
              <a:t>Cezai işlem  yapılmıştır.</a:t>
            </a:r>
          </a:p>
        </p:txBody>
      </p:sp>
    </p:spTree>
    <p:extLst>
      <p:ext uri="{BB962C8B-B14F-4D97-AF65-F5344CB8AC3E}">
        <p14:creationId xmlns:p14="http://schemas.microsoft.com/office/powerpoint/2010/main" val="2390073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a:xfrm>
            <a:off x="1900561" y="0"/>
            <a:ext cx="5268489" cy="987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1F497D"/>
                </a:solidFill>
                <a:effectLst>
                  <a:outerShdw blurRad="38100" dist="38100" dir="2700000" algn="tl">
                    <a:srgbClr val="000000">
                      <a:alpha val="43137"/>
                    </a:srgbClr>
                  </a:outerShdw>
                </a:effectLst>
              </a:rPr>
              <a:t>YAPI MALZEMELERİ ÇALIŞMALARI</a:t>
            </a:r>
            <a:endParaRPr lang="tr-TR" sz="2400" b="1" dirty="0">
              <a:solidFill>
                <a:srgbClr val="1F497D"/>
              </a:solidFill>
              <a:effectLst>
                <a:outerShdw blurRad="38100" dist="38100" dir="2700000" algn="tl">
                  <a:srgbClr val="000000">
                    <a:alpha val="43137"/>
                  </a:srgbClr>
                </a:outerShdw>
              </a:effectLst>
            </a:endParaRPr>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graphicFrame>
        <p:nvGraphicFramePr>
          <p:cNvPr id="2" name="Tablo 1"/>
          <p:cNvGraphicFramePr>
            <a:graphicFrameLocks noGrp="1"/>
          </p:cNvGraphicFramePr>
          <p:nvPr>
            <p:extLst>
              <p:ext uri="{D42A27DB-BD31-4B8C-83A1-F6EECF244321}">
                <p14:modId xmlns:p14="http://schemas.microsoft.com/office/powerpoint/2010/main" val="3513643963"/>
              </p:ext>
            </p:extLst>
          </p:nvPr>
        </p:nvGraphicFramePr>
        <p:xfrm>
          <a:off x="4499992" y="1484784"/>
          <a:ext cx="4536505" cy="4392487"/>
        </p:xfrm>
        <a:graphic>
          <a:graphicData uri="http://schemas.openxmlformats.org/drawingml/2006/table">
            <a:tbl>
              <a:tblPr firstRow="1" firstCol="1" bandRow="1">
                <a:tableStyleId>{5C22544A-7EE6-4342-B048-85BDC9FD1C3A}</a:tableStyleId>
              </a:tblPr>
              <a:tblGrid>
                <a:gridCol w="569951">
                  <a:extLst>
                    <a:ext uri="{9D8B030D-6E8A-4147-A177-3AD203B41FA5}">
                      <a16:colId xmlns:a16="http://schemas.microsoft.com/office/drawing/2014/main" val="3492385987"/>
                    </a:ext>
                  </a:extLst>
                </a:gridCol>
                <a:gridCol w="569951">
                  <a:extLst>
                    <a:ext uri="{9D8B030D-6E8A-4147-A177-3AD203B41FA5}">
                      <a16:colId xmlns:a16="http://schemas.microsoft.com/office/drawing/2014/main" val="942242218"/>
                    </a:ext>
                  </a:extLst>
                </a:gridCol>
                <a:gridCol w="1041634">
                  <a:extLst>
                    <a:ext uri="{9D8B030D-6E8A-4147-A177-3AD203B41FA5}">
                      <a16:colId xmlns:a16="http://schemas.microsoft.com/office/drawing/2014/main" val="3440434538"/>
                    </a:ext>
                  </a:extLst>
                </a:gridCol>
                <a:gridCol w="913887">
                  <a:extLst>
                    <a:ext uri="{9D8B030D-6E8A-4147-A177-3AD203B41FA5}">
                      <a16:colId xmlns:a16="http://schemas.microsoft.com/office/drawing/2014/main" val="1077127529"/>
                    </a:ext>
                  </a:extLst>
                </a:gridCol>
                <a:gridCol w="1441082">
                  <a:extLst>
                    <a:ext uri="{9D8B030D-6E8A-4147-A177-3AD203B41FA5}">
                      <a16:colId xmlns:a16="http://schemas.microsoft.com/office/drawing/2014/main" val="2419737473"/>
                    </a:ext>
                  </a:extLst>
                </a:gridCol>
              </a:tblGrid>
              <a:tr h="485469">
                <a:tc gridSpan="5">
                  <a:txBody>
                    <a:bodyPr/>
                    <a:lstStyle/>
                    <a:p>
                      <a:pPr algn="ctr">
                        <a:lnSpc>
                          <a:spcPct val="115000"/>
                        </a:lnSpc>
                        <a:spcAft>
                          <a:spcPts val="0"/>
                        </a:spcAft>
                      </a:pPr>
                      <a:r>
                        <a:rPr lang="tr-TR" sz="1400" dirty="0">
                          <a:effectLst/>
                        </a:rPr>
                        <a:t>Hazır Beton Denetimi </a:t>
                      </a:r>
                      <a:r>
                        <a:rPr lang="tr-TR" sz="1400" dirty="0" smtClean="0">
                          <a:effectLst/>
                        </a:rPr>
                        <a:t>Cezası</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82134890"/>
                  </a:ext>
                </a:extLst>
              </a:tr>
              <a:tr h="377447">
                <a:tc>
                  <a:txBody>
                    <a:bodyPr/>
                    <a:lstStyle/>
                    <a:p>
                      <a:pPr algn="ctr">
                        <a:lnSpc>
                          <a:spcPct val="115000"/>
                        </a:lnSpc>
                        <a:spcAft>
                          <a:spcPts val="0"/>
                        </a:spcAft>
                      </a:pPr>
                      <a:r>
                        <a:rPr lang="tr-TR" sz="900">
                          <a:effectLst/>
                        </a:rPr>
                        <a:t> </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Cezai Denetim </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Beton Numunesi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Numune </a:t>
                      </a:r>
                      <a:r>
                        <a:rPr lang="tr-TR" sz="900" b="1" dirty="0" smtClean="0">
                          <a:effectLst/>
                        </a:rPr>
                        <a:t>Ücreti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b="1" dirty="0">
                          <a:effectLst/>
                        </a:rPr>
                        <a:t>TOPLAM </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694309588"/>
                  </a:ext>
                </a:extLst>
              </a:tr>
              <a:tr h="464652">
                <a:tc>
                  <a:txBody>
                    <a:bodyPr/>
                    <a:lstStyle/>
                    <a:p>
                      <a:pPr algn="ctr">
                        <a:lnSpc>
                          <a:spcPct val="115000"/>
                        </a:lnSpc>
                        <a:spcAft>
                          <a:spcPts val="0"/>
                        </a:spcAft>
                      </a:pPr>
                      <a:r>
                        <a:rPr lang="tr-TR" sz="900">
                          <a:effectLst/>
                        </a:rPr>
                        <a:t>2011-2012</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dirty="0">
                          <a:effectLst/>
                        </a:rPr>
                        <a:t>13</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206.004,00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1.207,37</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207.211,37</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2375072863"/>
                  </a:ext>
                </a:extLst>
              </a:tr>
              <a:tr h="428911">
                <a:tc>
                  <a:txBody>
                    <a:bodyPr/>
                    <a:lstStyle/>
                    <a:p>
                      <a:pPr algn="ctr">
                        <a:lnSpc>
                          <a:spcPct val="115000"/>
                        </a:lnSpc>
                        <a:spcAft>
                          <a:spcPts val="0"/>
                        </a:spcAft>
                      </a:pPr>
                      <a:r>
                        <a:rPr lang="tr-TR" sz="900">
                          <a:effectLst/>
                        </a:rPr>
                        <a:t>2013</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a:effectLst/>
                        </a:rPr>
                        <a:t>3</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87.913,00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282,00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marL="0" algn="ctr" defTabSz="914400" rtl="0" eaLnBrk="1" latinLnBrk="0" hangingPunct="1">
                        <a:lnSpc>
                          <a:spcPct val="115000"/>
                        </a:lnSpc>
                        <a:spcAft>
                          <a:spcPts val="0"/>
                        </a:spcAft>
                      </a:pPr>
                      <a:r>
                        <a:rPr lang="tr-TR" sz="1100" kern="1200" dirty="0">
                          <a:solidFill>
                            <a:schemeClr val="dk1"/>
                          </a:solidFill>
                          <a:effectLst/>
                          <a:latin typeface="+mn-lt"/>
                          <a:ea typeface="+mn-ea"/>
                          <a:cs typeface="+mn-cs"/>
                        </a:rPr>
                        <a:t>88.195,00</a:t>
                      </a:r>
                    </a:p>
                  </a:txBody>
                  <a:tcPr marL="33828" marR="33828" marT="0" marB="0" anchor="ctr"/>
                </a:tc>
                <a:extLst>
                  <a:ext uri="{0D108BD9-81ED-4DB2-BD59-A6C34878D82A}">
                    <a16:rowId xmlns:a16="http://schemas.microsoft.com/office/drawing/2014/main" val="3124228917"/>
                  </a:ext>
                </a:extLst>
              </a:tr>
              <a:tr h="428911">
                <a:tc>
                  <a:txBody>
                    <a:bodyPr/>
                    <a:lstStyle/>
                    <a:p>
                      <a:pPr algn="ctr">
                        <a:lnSpc>
                          <a:spcPct val="115000"/>
                        </a:lnSpc>
                        <a:spcAft>
                          <a:spcPts val="0"/>
                        </a:spcAft>
                      </a:pPr>
                      <a:r>
                        <a:rPr lang="tr-TR" sz="900" dirty="0">
                          <a:effectLst/>
                        </a:rPr>
                        <a:t>2014</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a:effectLst/>
                        </a:rPr>
                        <a:t>13</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smtClean="0">
                          <a:effectLst/>
                        </a:rPr>
                        <a:t>251.244,00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smtClean="0">
                          <a:effectLst/>
                        </a:rPr>
                        <a:t>1.128</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kern="1200" dirty="0" smtClean="0">
                          <a:solidFill>
                            <a:schemeClr val="dk1"/>
                          </a:solidFill>
                          <a:effectLst/>
                          <a:latin typeface="+mn-lt"/>
                          <a:ea typeface="+mn-ea"/>
                          <a:cs typeface="+mn-cs"/>
                        </a:rPr>
                        <a:t>252.372,00</a:t>
                      </a:r>
                      <a:endParaRPr lang="tr-TR" sz="1100" kern="1200" dirty="0">
                        <a:solidFill>
                          <a:schemeClr val="dk1"/>
                        </a:solidFill>
                        <a:effectLst/>
                        <a:latin typeface="+mn-lt"/>
                        <a:ea typeface="+mn-ea"/>
                        <a:cs typeface="+mn-cs"/>
                      </a:endParaRPr>
                    </a:p>
                  </a:txBody>
                  <a:tcPr marL="33828" marR="33828" marT="0" marB="0" anchor="ctr"/>
                </a:tc>
                <a:extLst>
                  <a:ext uri="{0D108BD9-81ED-4DB2-BD59-A6C34878D82A}">
                    <a16:rowId xmlns:a16="http://schemas.microsoft.com/office/drawing/2014/main" val="776619620"/>
                  </a:ext>
                </a:extLst>
              </a:tr>
              <a:tr h="464652">
                <a:tc>
                  <a:txBody>
                    <a:bodyPr/>
                    <a:lstStyle/>
                    <a:p>
                      <a:pPr algn="ctr">
                        <a:lnSpc>
                          <a:spcPct val="115000"/>
                        </a:lnSpc>
                        <a:spcAft>
                          <a:spcPts val="0"/>
                        </a:spcAft>
                      </a:pPr>
                      <a:r>
                        <a:rPr lang="tr-TR" sz="900">
                          <a:effectLst/>
                        </a:rPr>
                        <a:t>2015</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a:effectLst/>
                        </a:rPr>
                        <a:t>17</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297.153,00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691,50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297.844,50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849749807"/>
                  </a:ext>
                </a:extLst>
              </a:tr>
              <a:tr h="464652">
                <a:tc>
                  <a:txBody>
                    <a:bodyPr/>
                    <a:lstStyle/>
                    <a:p>
                      <a:pPr algn="ctr">
                        <a:lnSpc>
                          <a:spcPct val="115000"/>
                        </a:lnSpc>
                        <a:spcAft>
                          <a:spcPts val="0"/>
                        </a:spcAft>
                      </a:pPr>
                      <a:r>
                        <a:rPr lang="tr-TR" sz="900">
                          <a:effectLst/>
                        </a:rPr>
                        <a:t>2016</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a:effectLst/>
                        </a:rPr>
                        <a:t>8</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a:effectLst/>
                        </a:rPr>
                        <a:t>150.450,00</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264,00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150.714,00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3926226354"/>
                  </a:ext>
                </a:extLst>
              </a:tr>
              <a:tr h="464652">
                <a:tc>
                  <a:txBody>
                    <a:bodyPr/>
                    <a:lstStyle/>
                    <a:p>
                      <a:pPr algn="ctr">
                        <a:lnSpc>
                          <a:spcPct val="115000"/>
                        </a:lnSpc>
                        <a:spcAft>
                          <a:spcPts val="0"/>
                        </a:spcAft>
                      </a:pPr>
                      <a:r>
                        <a:rPr lang="tr-TR" sz="900">
                          <a:effectLst/>
                        </a:rPr>
                        <a:t>2017</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dirty="0" smtClean="0">
                          <a:effectLst/>
                        </a:rPr>
                        <a:t>23</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smtClean="0">
                          <a:effectLst/>
                        </a:rPr>
                        <a:t>456.156,55</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smtClean="0">
                          <a:effectLst/>
                        </a:rPr>
                        <a:t>864</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smtClean="0">
                          <a:effectLst/>
                        </a:rPr>
                        <a:t>457.018,55</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1201985402"/>
                  </a:ext>
                </a:extLst>
              </a:tr>
              <a:tr h="464652">
                <a:tc>
                  <a:txBody>
                    <a:bodyPr/>
                    <a:lstStyle/>
                    <a:p>
                      <a:pPr algn="ctr">
                        <a:lnSpc>
                          <a:spcPct val="115000"/>
                        </a:lnSpc>
                        <a:spcAft>
                          <a:spcPts val="0"/>
                        </a:spcAft>
                      </a:pPr>
                      <a:r>
                        <a:rPr lang="tr-TR" sz="900">
                          <a:effectLst/>
                        </a:rPr>
                        <a:t>2018</a:t>
                      </a:r>
                      <a:endParaRPr lang="tr-TR"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50">
                          <a:effectLst/>
                        </a:rPr>
                        <a:t>21</a:t>
                      </a:r>
                      <a:endParaRPr lang="tr-TR"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521.976,00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1.982,00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100" dirty="0">
                          <a:effectLst/>
                        </a:rPr>
                        <a:t>523.958,00</a:t>
                      </a:r>
                      <a:endParaRPr lang="tr-TR"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extLst>
                  <a:ext uri="{0D108BD9-81ED-4DB2-BD59-A6C34878D82A}">
                    <a16:rowId xmlns:a16="http://schemas.microsoft.com/office/drawing/2014/main" val="3496416457"/>
                  </a:ext>
                </a:extLst>
              </a:tr>
              <a:tr h="348489">
                <a:tc>
                  <a:txBody>
                    <a:bodyPr/>
                    <a:lstStyle/>
                    <a:p>
                      <a:pPr algn="ctr">
                        <a:lnSpc>
                          <a:spcPct val="115000"/>
                        </a:lnSpc>
                        <a:spcAft>
                          <a:spcPts val="0"/>
                        </a:spcAft>
                      </a:pPr>
                      <a:r>
                        <a:rPr lang="tr-TR" sz="900" dirty="0" smtClean="0">
                          <a:effectLst/>
                        </a:rPr>
                        <a:t>2019</a:t>
                      </a:r>
                      <a:r>
                        <a:rPr lang="tr-TR" sz="9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900" dirty="0" smtClean="0">
                          <a:effectLst/>
                        </a:rPr>
                        <a:t>15</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00" b="1" dirty="0" smtClean="0">
                          <a:effectLst/>
                        </a:rPr>
                        <a:t>430.560</a:t>
                      </a:r>
                      <a:r>
                        <a:rPr lang="tr-TR" sz="1000" b="1" dirty="0" smtClean="0">
                          <a:effectLst/>
                          <a:latin typeface="Calibri" panose="020F0502020204030204" pitchFamily="34" charset="0"/>
                          <a:cs typeface="Times New Roman" panose="02020603050405020304" pitchFamily="18" charset="0"/>
                        </a:rPr>
                        <a:t>,00</a:t>
                      </a:r>
                      <a:endParaRPr lang="tr-TR" sz="1000" b="1" dirty="0" smtClean="0">
                        <a:effectLst/>
                      </a:endParaRPr>
                    </a:p>
                  </a:txBody>
                  <a:tcPr marL="33828" marR="33828" marT="0" marB="0" anchor="ctr"/>
                </a:tc>
                <a:tc>
                  <a:txBody>
                    <a:bodyPr/>
                    <a:lstStyle/>
                    <a:p>
                      <a:pPr algn="ctr">
                        <a:lnSpc>
                          <a:spcPct val="115000"/>
                        </a:lnSpc>
                        <a:spcAft>
                          <a:spcPts val="0"/>
                        </a:spcAft>
                      </a:pPr>
                      <a:r>
                        <a:rPr lang="tr-TR" sz="1000" b="1" dirty="0" smtClean="0">
                          <a:effectLst/>
                          <a:latin typeface="Calibri" panose="020F0502020204030204" pitchFamily="34" charset="0"/>
                          <a:ea typeface="Times New Roman" panose="02020603050405020304" pitchFamily="18" charset="0"/>
                          <a:cs typeface="Times New Roman" panose="02020603050405020304" pitchFamily="18" charset="0"/>
                        </a:rPr>
                        <a:t>1.500,00</a:t>
                      </a:r>
                      <a:endParaRPr lang="tr-TR"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3828" marR="33828" marT="0" marB="0" anchor="ctr"/>
                </a:tc>
                <a:tc>
                  <a:txBody>
                    <a:bodyPr/>
                    <a:lstStyle/>
                    <a:p>
                      <a:pPr algn="ctr">
                        <a:lnSpc>
                          <a:spcPct val="115000"/>
                        </a:lnSpc>
                        <a:spcAft>
                          <a:spcPts val="0"/>
                        </a:spcAft>
                      </a:pPr>
                      <a:r>
                        <a:rPr lang="tr-TR" sz="1000" b="1" dirty="0" smtClean="0">
                          <a:effectLst/>
                        </a:rPr>
                        <a:t>4</a:t>
                      </a:r>
                      <a:r>
                        <a:rPr lang="tr-TR" sz="1000" b="1" dirty="0" smtClean="0">
                          <a:effectLst/>
                          <a:latin typeface="Calibri" panose="020F0502020204030204" pitchFamily="34" charset="0"/>
                          <a:cs typeface="Times New Roman" panose="02020603050405020304" pitchFamily="18" charset="0"/>
                        </a:rPr>
                        <a:t>32.060,00</a:t>
                      </a:r>
                      <a:endParaRPr lang="tr-TR" sz="1000" b="1" dirty="0" smtClean="0">
                        <a:effectLst/>
                      </a:endParaRPr>
                    </a:p>
                  </a:txBody>
                  <a:tcPr marL="33828" marR="33828" marT="0" marB="0" anchor="ctr"/>
                </a:tc>
                <a:extLst>
                  <a:ext uri="{0D108BD9-81ED-4DB2-BD59-A6C34878D82A}">
                    <a16:rowId xmlns:a16="http://schemas.microsoft.com/office/drawing/2014/main" val="3807385552"/>
                  </a:ext>
                </a:extLst>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val="112557887"/>
              </p:ext>
            </p:extLst>
          </p:nvPr>
        </p:nvGraphicFramePr>
        <p:xfrm>
          <a:off x="107504" y="1484784"/>
          <a:ext cx="4320480" cy="4392484"/>
        </p:xfrm>
        <a:graphic>
          <a:graphicData uri="http://schemas.openxmlformats.org/drawingml/2006/table">
            <a:tbl>
              <a:tblPr firstRow="1" firstCol="1" bandRow="1">
                <a:tableStyleId>{5C22544A-7EE6-4342-B048-85BDC9FD1C3A}</a:tableStyleId>
              </a:tblPr>
              <a:tblGrid>
                <a:gridCol w="966058">
                  <a:extLst>
                    <a:ext uri="{9D8B030D-6E8A-4147-A177-3AD203B41FA5}">
                      <a16:colId xmlns:a16="http://schemas.microsoft.com/office/drawing/2014/main" val="20000"/>
                    </a:ext>
                  </a:extLst>
                </a:gridCol>
                <a:gridCol w="1230796">
                  <a:extLst>
                    <a:ext uri="{9D8B030D-6E8A-4147-A177-3AD203B41FA5}">
                      <a16:colId xmlns:a16="http://schemas.microsoft.com/office/drawing/2014/main" val="20001"/>
                    </a:ext>
                  </a:extLst>
                </a:gridCol>
                <a:gridCol w="1163519">
                  <a:extLst>
                    <a:ext uri="{9D8B030D-6E8A-4147-A177-3AD203B41FA5}">
                      <a16:colId xmlns:a16="http://schemas.microsoft.com/office/drawing/2014/main" val="20002"/>
                    </a:ext>
                  </a:extLst>
                </a:gridCol>
                <a:gridCol w="960107">
                  <a:extLst>
                    <a:ext uri="{9D8B030D-6E8A-4147-A177-3AD203B41FA5}">
                      <a16:colId xmlns:a16="http://schemas.microsoft.com/office/drawing/2014/main" val="20003"/>
                    </a:ext>
                  </a:extLst>
                </a:gridCol>
              </a:tblGrid>
              <a:tr h="871308">
                <a:tc>
                  <a:txBody>
                    <a:bodyPr/>
                    <a:lstStyle/>
                    <a:p>
                      <a:pPr algn="ctr">
                        <a:lnSpc>
                          <a:spcPct val="115000"/>
                        </a:lnSpc>
                        <a:spcAft>
                          <a:spcPts val="0"/>
                        </a:spcAft>
                      </a:pPr>
                      <a:r>
                        <a:rPr lang="tr-TR" sz="1100" dirty="0">
                          <a:solidFill>
                            <a:schemeClr val="tx1"/>
                          </a:solidFill>
                          <a:effectLst/>
                        </a:rPr>
                        <a:t>YIL</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PİYASA GÖZETİM DENETİM FAALİYETLERİ</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HAZIR BETON </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TOPLAM </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350316">
                <a:tc>
                  <a:txBody>
                    <a:bodyPr/>
                    <a:lstStyle/>
                    <a:p>
                      <a:pPr algn="ctr">
                        <a:lnSpc>
                          <a:spcPct val="115000"/>
                        </a:lnSpc>
                        <a:spcAft>
                          <a:spcPts val="0"/>
                        </a:spcAft>
                      </a:pPr>
                      <a:r>
                        <a:rPr lang="tr-TR" sz="1100">
                          <a:solidFill>
                            <a:schemeClr val="tx1"/>
                          </a:solidFill>
                          <a:effectLst/>
                        </a:rPr>
                        <a:t>2011</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200</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56</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256</a:t>
                      </a:r>
                      <a:endParaRPr lang="tr-TR" sz="110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350316">
                <a:tc>
                  <a:txBody>
                    <a:bodyPr/>
                    <a:lstStyle/>
                    <a:p>
                      <a:pPr algn="ctr">
                        <a:lnSpc>
                          <a:spcPct val="115000"/>
                        </a:lnSpc>
                        <a:spcAft>
                          <a:spcPts val="0"/>
                        </a:spcAft>
                      </a:pPr>
                      <a:r>
                        <a:rPr lang="tr-TR" sz="1100">
                          <a:solidFill>
                            <a:schemeClr val="tx1"/>
                          </a:solidFill>
                          <a:effectLst/>
                        </a:rPr>
                        <a:t>2012</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365</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95</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460</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2"/>
                  </a:ext>
                </a:extLst>
              </a:tr>
              <a:tr h="350316">
                <a:tc>
                  <a:txBody>
                    <a:bodyPr/>
                    <a:lstStyle/>
                    <a:p>
                      <a:pPr algn="ctr">
                        <a:lnSpc>
                          <a:spcPct val="115000"/>
                        </a:lnSpc>
                        <a:spcAft>
                          <a:spcPts val="0"/>
                        </a:spcAft>
                      </a:pPr>
                      <a:r>
                        <a:rPr lang="tr-TR" sz="1100">
                          <a:solidFill>
                            <a:schemeClr val="tx1"/>
                          </a:solidFill>
                          <a:effectLst/>
                        </a:rPr>
                        <a:t>2013</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672</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76</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748</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3"/>
                  </a:ext>
                </a:extLst>
              </a:tr>
              <a:tr h="350316">
                <a:tc>
                  <a:txBody>
                    <a:bodyPr/>
                    <a:lstStyle/>
                    <a:p>
                      <a:pPr algn="ctr">
                        <a:lnSpc>
                          <a:spcPct val="115000"/>
                        </a:lnSpc>
                        <a:spcAft>
                          <a:spcPts val="0"/>
                        </a:spcAft>
                      </a:pPr>
                      <a:r>
                        <a:rPr lang="tr-TR" sz="1100">
                          <a:solidFill>
                            <a:schemeClr val="tx1"/>
                          </a:solidFill>
                          <a:effectLst/>
                        </a:rPr>
                        <a:t>2014</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1045</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200</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1245</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4"/>
                  </a:ext>
                </a:extLst>
              </a:tr>
              <a:tr h="350316">
                <a:tc>
                  <a:txBody>
                    <a:bodyPr/>
                    <a:lstStyle/>
                    <a:p>
                      <a:pPr algn="ctr">
                        <a:lnSpc>
                          <a:spcPct val="115000"/>
                        </a:lnSpc>
                        <a:spcAft>
                          <a:spcPts val="0"/>
                        </a:spcAft>
                      </a:pPr>
                      <a:r>
                        <a:rPr lang="tr-TR" sz="1100" dirty="0">
                          <a:solidFill>
                            <a:schemeClr val="tx1"/>
                          </a:solidFill>
                          <a:effectLst/>
                        </a:rPr>
                        <a:t>2015</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1611</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756</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2367</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5"/>
                  </a:ext>
                </a:extLst>
              </a:tr>
              <a:tr h="350316">
                <a:tc>
                  <a:txBody>
                    <a:bodyPr/>
                    <a:lstStyle/>
                    <a:p>
                      <a:pPr algn="ctr">
                        <a:lnSpc>
                          <a:spcPct val="115000"/>
                        </a:lnSpc>
                        <a:spcAft>
                          <a:spcPts val="0"/>
                        </a:spcAft>
                      </a:pPr>
                      <a:r>
                        <a:rPr lang="tr-TR" sz="1100">
                          <a:solidFill>
                            <a:schemeClr val="tx1"/>
                          </a:solidFill>
                          <a:effectLst/>
                        </a:rPr>
                        <a:t>2016</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1404</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860</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2264</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6"/>
                  </a:ext>
                </a:extLst>
              </a:tr>
              <a:tr h="350316">
                <a:tc>
                  <a:txBody>
                    <a:bodyPr/>
                    <a:lstStyle/>
                    <a:p>
                      <a:pPr algn="ctr">
                        <a:lnSpc>
                          <a:spcPct val="115000"/>
                        </a:lnSpc>
                        <a:spcAft>
                          <a:spcPts val="0"/>
                        </a:spcAft>
                      </a:pPr>
                      <a:r>
                        <a:rPr lang="tr-TR" sz="1100">
                          <a:solidFill>
                            <a:schemeClr val="tx1"/>
                          </a:solidFill>
                          <a:effectLst/>
                        </a:rPr>
                        <a:t>2017</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1256</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876</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2132</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7"/>
                  </a:ext>
                </a:extLst>
              </a:tr>
              <a:tr h="350316">
                <a:tc>
                  <a:txBody>
                    <a:bodyPr/>
                    <a:lstStyle/>
                    <a:p>
                      <a:pPr algn="ctr">
                        <a:lnSpc>
                          <a:spcPct val="115000"/>
                        </a:lnSpc>
                        <a:spcAft>
                          <a:spcPts val="0"/>
                        </a:spcAft>
                      </a:pPr>
                      <a:r>
                        <a:rPr lang="tr-TR" sz="1100">
                          <a:solidFill>
                            <a:schemeClr val="tx1"/>
                          </a:solidFill>
                          <a:effectLst/>
                        </a:rPr>
                        <a:t>2018</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a:solidFill>
                            <a:schemeClr val="tx1"/>
                          </a:solidFill>
                          <a:effectLst/>
                        </a:rPr>
                        <a:t>667</a:t>
                      </a:r>
                      <a:endParaRPr lang="tr-TR"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660</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a:solidFill>
                            <a:schemeClr val="tx1"/>
                          </a:solidFill>
                          <a:effectLst/>
                        </a:rPr>
                        <a:t>1327</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08"/>
                  </a:ext>
                </a:extLst>
              </a:tr>
              <a:tr h="350316">
                <a:tc>
                  <a:txBody>
                    <a:bodyPr/>
                    <a:lstStyle/>
                    <a:p>
                      <a:pPr algn="ctr">
                        <a:lnSpc>
                          <a:spcPct val="115000"/>
                        </a:lnSpc>
                        <a:spcAft>
                          <a:spcPts val="0"/>
                        </a:spcAft>
                      </a:pPr>
                      <a:r>
                        <a:rPr lang="tr-TR" sz="1100">
                          <a:solidFill>
                            <a:schemeClr val="tx1"/>
                          </a:solidFill>
                          <a:effectLst/>
                        </a:rPr>
                        <a:t>2019</a:t>
                      </a:r>
                      <a:endParaRPr lang="tr-TR" sz="1100">
                        <a:solidFill>
                          <a:schemeClr val="tx1"/>
                        </a:solidFill>
                        <a:effectLst/>
                        <a:latin typeface="Calibri"/>
                        <a:ea typeface="Calibri"/>
                        <a:cs typeface="Times New Roman"/>
                      </a:endParaRPr>
                    </a:p>
                  </a:txBody>
                  <a:tcPr marL="44450" marR="44450" marT="0" marB="0" anchor="ctr"/>
                </a:tc>
                <a:tc>
                  <a:txBody>
                    <a:bodyPr/>
                    <a:lstStyle/>
                    <a:p>
                      <a:pPr algn="ctr" fontAlgn="ctr"/>
                      <a:r>
                        <a:rPr lang="tr-TR" sz="1100" b="0" i="0" u="none" strike="noStrike">
                          <a:solidFill>
                            <a:schemeClr val="tx1"/>
                          </a:solidFill>
                          <a:effectLst/>
                          <a:latin typeface="Calibri" panose="020F0502020204030204" pitchFamily="34" charset="0"/>
                        </a:rPr>
                        <a:t>1024</a:t>
                      </a:r>
                    </a:p>
                  </a:txBody>
                  <a:tcPr marL="9525" marR="9525" marT="9525" marB="0" anchor="ctr"/>
                </a:tc>
                <a:tc>
                  <a:txBody>
                    <a:bodyPr/>
                    <a:lstStyle/>
                    <a:p>
                      <a:pPr algn="ctr" fontAlgn="ctr"/>
                      <a:r>
                        <a:rPr lang="tr-TR" sz="1100" b="0" i="0" u="none" strike="noStrike" dirty="0">
                          <a:solidFill>
                            <a:schemeClr val="tx1"/>
                          </a:solidFill>
                          <a:effectLst/>
                          <a:latin typeface="Calibri" panose="020F0502020204030204" pitchFamily="34" charset="0"/>
                        </a:rPr>
                        <a:t>676</a:t>
                      </a:r>
                    </a:p>
                  </a:txBody>
                  <a:tcPr marL="9525" marR="9525" marT="9525" marB="0" anchor="ctr"/>
                </a:tc>
                <a:tc>
                  <a:txBody>
                    <a:bodyPr/>
                    <a:lstStyle/>
                    <a:p>
                      <a:pPr algn="ctr" fontAlgn="ctr"/>
                      <a:r>
                        <a:rPr lang="tr-TR" sz="1100" b="0" i="0" u="none" strike="noStrike" dirty="0">
                          <a:solidFill>
                            <a:schemeClr val="tx1"/>
                          </a:solidFill>
                          <a:effectLst/>
                          <a:latin typeface="Calibri" panose="020F0502020204030204" pitchFamily="34" charset="0"/>
                        </a:rPr>
                        <a:t>1700</a:t>
                      </a:r>
                    </a:p>
                  </a:txBody>
                  <a:tcPr marL="9525" marR="9525" marT="9525" marB="0" anchor="ctr"/>
                </a:tc>
                <a:extLst>
                  <a:ext uri="{0D108BD9-81ED-4DB2-BD59-A6C34878D82A}">
                    <a16:rowId xmlns:a16="http://schemas.microsoft.com/office/drawing/2014/main" val="10009"/>
                  </a:ext>
                </a:extLst>
              </a:tr>
              <a:tr h="368332">
                <a:tc>
                  <a:txBody>
                    <a:bodyPr/>
                    <a:lstStyle/>
                    <a:p>
                      <a:pPr algn="ctr">
                        <a:lnSpc>
                          <a:spcPct val="115000"/>
                        </a:lnSpc>
                        <a:spcAft>
                          <a:spcPts val="0"/>
                        </a:spcAft>
                      </a:pPr>
                      <a:r>
                        <a:rPr lang="tr-TR" sz="1100" dirty="0">
                          <a:solidFill>
                            <a:schemeClr val="tx1"/>
                          </a:solidFill>
                          <a:effectLst/>
                        </a:rPr>
                        <a:t> </a:t>
                      </a:r>
                      <a:r>
                        <a:rPr lang="tr-TR" sz="1100" dirty="0" smtClean="0">
                          <a:solidFill>
                            <a:schemeClr val="tx1"/>
                          </a:solidFill>
                          <a:effectLst/>
                        </a:rPr>
                        <a:t>Toplam</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200" dirty="0" smtClean="0">
                          <a:solidFill>
                            <a:schemeClr val="tx1"/>
                          </a:solidFill>
                          <a:effectLst/>
                        </a:rPr>
                        <a:t>8244</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smtClean="0">
                          <a:solidFill>
                            <a:schemeClr val="tx1"/>
                          </a:solidFill>
                          <a:effectLst/>
                          <a:latin typeface="Calibri"/>
                          <a:ea typeface="Calibri"/>
                          <a:cs typeface="Times New Roman"/>
                        </a:rPr>
                        <a:t>4255</a:t>
                      </a:r>
                      <a:endParaRPr lang="tr-TR"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tr-TR" sz="1100" dirty="0" smtClean="0">
                          <a:solidFill>
                            <a:schemeClr val="tx1"/>
                          </a:solidFill>
                          <a:effectLst/>
                        </a:rPr>
                        <a:t>12499</a:t>
                      </a:r>
                      <a:endParaRPr lang="tr-TR" sz="1100" dirty="0">
                        <a:solidFill>
                          <a:schemeClr val="tx1"/>
                        </a:solidFill>
                        <a:effectLst/>
                        <a:latin typeface="Calibri"/>
                        <a:ea typeface="Calibri"/>
                        <a:cs typeface="Times New Roman"/>
                      </a:endParaRPr>
                    </a:p>
                  </a:txBody>
                  <a:tcPr marL="44450" marR="4445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42654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
        <p:nvSpPr>
          <p:cNvPr id="7" name="İçerik Yer Tutucusu 2"/>
          <p:cNvSpPr txBox="1">
            <a:spLocks/>
          </p:cNvSpPr>
          <p:nvPr/>
        </p:nvSpPr>
        <p:spPr>
          <a:xfrm>
            <a:off x="2627784" y="1052736"/>
            <a:ext cx="6336704" cy="5760640"/>
          </a:xfrm>
          <a:prstGeom prst="roundRect">
            <a:avLst/>
          </a:prstGeom>
          <a:solidFill>
            <a:srgbClr val="DBE795"/>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gn="just"/>
            <a:r>
              <a:rPr lang="tr-TR" sz="2000" dirty="0" smtClean="0"/>
              <a:t>Bakanlığımıza sunulacak her ölçekteki </a:t>
            </a:r>
            <a:r>
              <a:rPr lang="tr-TR" sz="2000" b="1" dirty="0" smtClean="0"/>
              <a:t>İmar Planı, Çevre Düzeni Planı teklifleri</a:t>
            </a:r>
            <a:r>
              <a:rPr lang="tr-TR" sz="2000" dirty="0" smtClean="0"/>
              <a:t>ne ilişkin iş ve işlemleri yürütmek,</a:t>
            </a:r>
          </a:p>
          <a:p>
            <a:pPr algn="just"/>
            <a:r>
              <a:rPr lang="tr-TR" sz="2000" dirty="0" smtClean="0"/>
              <a:t>Bakanlığa </a:t>
            </a:r>
            <a:r>
              <a:rPr lang="tr-TR" sz="2000" dirty="0"/>
              <a:t>gerçek ve tüzel kişiler tarafından iletilen; yapılaşma koşulları, ruhsatsız yapılaşma, kaçak eklentiler vb. konulara dair </a:t>
            </a:r>
            <a:r>
              <a:rPr lang="tr-TR" sz="2000" b="1" dirty="0" smtClean="0"/>
              <a:t>şikayetleri incelemek,</a:t>
            </a:r>
          </a:p>
          <a:p>
            <a:pPr algn="just"/>
            <a:r>
              <a:rPr lang="tr-TR" sz="2000" dirty="0" err="1" smtClean="0"/>
              <a:t>Mekansal</a:t>
            </a:r>
            <a:r>
              <a:rPr lang="tr-TR" sz="2000" dirty="0" smtClean="0"/>
              <a:t> Planlar Yapım </a:t>
            </a:r>
            <a:r>
              <a:rPr lang="tr-TR" sz="2000" dirty="0"/>
              <a:t>Yönetmeliğin </a:t>
            </a:r>
            <a:r>
              <a:rPr lang="tr-TR" sz="2000" dirty="0" smtClean="0"/>
              <a:t>8 inci </a:t>
            </a:r>
            <a:r>
              <a:rPr lang="tr-TR" sz="2000" dirty="0"/>
              <a:t>maddesi çerçevesinde, ilgili mevzuatlar uyarınca </a:t>
            </a:r>
            <a:r>
              <a:rPr lang="tr-TR" sz="2000" b="1" dirty="0"/>
              <a:t>imar planına esas görüş </a:t>
            </a:r>
            <a:r>
              <a:rPr lang="tr-TR" sz="2000" b="1" dirty="0" smtClean="0"/>
              <a:t>bildirmek,</a:t>
            </a:r>
          </a:p>
          <a:p>
            <a:pPr algn="just"/>
            <a:r>
              <a:rPr lang="tr-TR" sz="2000" dirty="0" smtClean="0"/>
              <a:t>Belediyeler </a:t>
            </a:r>
            <a:r>
              <a:rPr lang="tr-TR" sz="2000" dirty="0"/>
              <a:t>ve il özel idarelerince yapılıp gönderilen </a:t>
            </a:r>
            <a:r>
              <a:rPr lang="tr-TR" sz="2000" b="1" dirty="0"/>
              <a:t>imar </a:t>
            </a:r>
            <a:r>
              <a:rPr lang="tr-TR" sz="2000" b="1" dirty="0" smtClean="0"/>
              <a:t>planlarını </a:t>
            </a:r>
            <a:r>
              <a:rPr lang="tr-TR" sz="2000" b="1" dirty="0"/>
              <a:t>ilgili mevzuata göre </a:t>
            </a:r>
            <a:r>
              <a:rPr lang="tr-TR" sz="2000" b="1" dirty="0" smtClean="0"/>
              <a:t>inceleyerek arşivlemek,</a:t>
            </a:r>
          </a:p>
          <a:p>
            <a:pPr marL="176213" indent="-176213" algn="just"/>
            <a:endParaRPr lang="tr-TR" sz="2000" dirty="0"/>
          </a:p>
        </p:txBody>
      </p:sp>
      <p:sp>
        <p:nvSpPr>
          <p:cNvPr id="8"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effectLst>
                  <a:outerShdw blurRad="38100" dist="38100" dir="2700000" algn="tl">
                    <a:srgbClr val="000000">
                      <a:alpha val="43137"/>
                    </a:srgbClr>
                  </a:outerShdw>
                </a:effectLst>
              </a:rPr>
              <a:t>İMAR VE PLANLAMA ÇALIŞMALARI</a:t>
            </a:r>
          </a:p>
        </p:txBody>
      </p:sp>
      <p:pic>
        <p:nvPicPr>
          <p:cNvPr id="9" name="Picture 2" descr="C:\Users\pinar.aslan\Desktop\müdür_sunum_02.09.2014\GÖRSELLER\1305116550pafta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02" r="5623" b="5777"/>
          <a:stretch/>
        </p:blipFill>
        <p:spPr bwMode="auto">
          <a:xfrm>
            <a:off x="251520" y="2275882"/>
            <a:ext cx="2652532" cy="36733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143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
        <p:nvSpPr>
          <p:cNvPr id="4"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effectLst>
                  <a:outerShdw blurRad="38100" dist="38100" dir="2700000" algn="tl">
                    <a:srgbClr val="000000">
                      <a:alpha val="43137"/>
                    </a:srgbClr>
                  </a:outerShdw>
                </a:effectLst>
              </a:rPr>
              <a:t>İMAR VE PLANLAMA ÇALIŞMALARI</a:t>
            </a:r>
          </a:p>
        </p:txBody>
      </p:sp>
      <p:sp>
        <p:nvSpPr>
          <p:cNvPr id="5" name="Yuvarlatılmış Dikdörtgen 4"/>
          <p:cNvSpPr/>
          <p:nvPr/>
        </p:nvSpPr>
        <p:spPr>
          <a:xfrm>
            <a:off x="395536" y="1124744"/>
            <a:ext cx="5040560" cy="5787985"/>
          </a:xfrm>
          <a:prstGeom prst="roundRect">
            <a:avLst/>
          </a:prstGeom>
          <a:solidFill>
            <a:schemeClr val="accent4">
              <a:lumMod val="40000"/>
              <a:lumOff val="60000"/>
            </a:schemeClr>
          </a:solidFill>
        </p:spPr>
        <p:txBody>
          <a:bodyPr wrap="square">
            <a:spAutoFit/>
          </a:bodyPr>
          <a:lstStyle/>
          <a:p>
            <a:pPr marL="342900" indent="-342900">
              <a:buClr>
                <a:schemeClr val="accent1">
                  <a:lumMod val="60000"/>
                  <a:lumOff val="40000"/>
                </a:schemeClr>
              </a:buClr>
              <a:buFont typeface="Arial" pitchFamily="34" charset="0"/>
              <a:buChar char="•"/>
            </a:pPr>
            <a:r>
              <a:rPr lang="tr-TR" sz="2000" dirty="0" smtClean="0"/>
              <a:t>İmar planına esas jeolojik-</a:t>
            </a:r>
            <a:r>
              <a:rPr lang="tr-TR" sz="2000" dirty="0" err="1" smtClean="0"/>
              <a:t>jeoteknik</a:t>
            </a:r>
            <a:r>
              <a:rPr lang="tr-TR" sz="2000" dirty="0" smtClean="0"/>
              <a:t> etüt raporlarının onayı,</a:t>
            </a:r>
          </a:p>
          <a:p>
            <a:pPr marL="342900" indent="-342900">
              <a:buClr>
                <a:schemeClr val="accent1">
                  <a:lumMod val="60000"/>
                  <a:lumOff val="40000"/>
                </a:schemeClr>
              </a:buClr>
              <a:buFont typeface="Arial" pitchFamily="34" charset="0"/>
              <a:buChar char="•"/>
            </a:pPr>
            <a:r>
              <a:rPr lang="tr-TR" sz="2000" dirty="0" smtClean="0"/>
              <a:t>3621 </a:t>
            </a:r>
            <a:r>
              <a:rPr lang="tr-TR" sz="2000" dirty="0"/>
              <a:t>sayılı Kıyı Kanunu ve Uygulama Yönetmeliği kapsamında bulunan alanlara ilişkin </a:t>
            </a:r>
            <a:r>
              <a:rPr lang="tr-TR" sz="2000" b="1" dirty="0"/>
              <a:t>kıyı kenar çizgisi tespit ve aktarım iş ve </a:t>
            </a:r>
            <a:r>
              <a:rPr lang="tr-TR" sz="2000" b="1" dirty="0" smtClean="0"/>
              <a:t>işlemlerinin yürütülmesi,</a:t>
            </a:r>
            <a:endParaRPr lang="tr-TR" sz="2000" b="1" dirty="0"/>
          </a:p>
          <a:p>
            <a:pPr marL="342900" indent="-342900">
              <a:buClr>
                <a:schemeClr val="accent1">
                  <a:lumMod val="60000"/>
                  <a:lumOff val="40000"/>
                </a:schemeClr>
              </a:buClr>
              <a:buFont typeface="Arial" pitchFamily="34" charset="0"/>
              <a:buChar char="•"/>
            </a:pPr>
            <a:r>
              <a:rPr lang="tr-TR" sz="2000" dirty="0" smtClean="0"/>
              <a:t>Hazineye </a:t>
            </a:r>
            <a:r>
              <a:rPr lang="tr-TR" sz="2000" dirty="0"/>
              <a:t>ait taşınmazların kiralama ve satışına esas yürürlükteki imar planı ve </a:t>
            </a:r>
            <a:r>
              <a:rPr lang="tr-TR" sz="2000" b="1" dirty="0"/>
              <a:t>3621 sayılı Kıyı Kanunu uyarınca Defterdarlık (Milli Emlak Müdürlüğü) Mal Müdürlüğüne görüş </a:t>
            </a:r>
            <a:r>
              <a:rPr lang="tr-TR" sz="2000" b="1" dirty="0" smtClean="0"/>
              <a:t>verilmesi</a:t>
            </a:r>
            <a:r>
              <a:rPr lang="tr-TR" sz="2000" dirty="0" smtClean="0"/>
              <a:t>,</a:t>
            </a:r>
            <a:endParaRPr lang="tr-TR" sz="2000" dirty="0"/>
          </a:p>
          <a:p>
            <a:pPr marL="342900" indent="-342900">
              <a:buClr>
                <a:schemeClr val="accent1">
                  <a:lumMod val="60000"/>
                  <a:lumOff val="40000"/>
                </a:schemeClr>
              </a:buClr>
              <a:buFont typeface="Arial" pitchFamily="34" charset="0"/>
              <a:buChar char="•"/>
            </a:pPr>
            <a:r>
              <a:rPr lang="tr-TR" sz="2000" dirty="0" smtClean="0"/>
              <a:t>İlgili idarece 2 ay içerisinde herhangi bir gerekçeye dayandırılmadan sonuçlandırılmamış </a:t>
            </a:r>
            <a:r>
              <a:rPr lang="tr-TR" sz="2000" b="1" dirty="0" smtClean="0"/>
              <a:t>ruhsat, iskan ve işyeri açma izin işlemleri sonuçlandırılmaktadır.</a:t>
            </a:r>
            <a:endParaRPr lang="tr-TR" sz="2000" b="1" dirty="0"/>
          </a:p>
        </p:txBody>
      </p:sp>
      <p:pic>
        <p:nvPicPr>
          <p:cNvPr id="6" name="Picture 2" descr="C:\Users\pinar.aslan\Desktop\müdür_sunum_02.09.2014\GÖRSELLER\3- 500 PAFT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53"/>
          <a:stretch/>
        </p:blipFill>
        <p:spPr bwMode="auto">
          <a:xfrm>
            <a:off x="5292080" y="1448237"/>
            <a:ext cx="3159883" cy="4912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2303441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cxnSp>
        <p:nvCxnSpPr>
          <p:cNvPr id="8" name="Düz Bağlayıcı 7"/>
          <p:cNvCxnSpPr/>
          <p:nvPr/>
        </p:nvCxnSpPr>
        <p:spPr>
          <a:xfrm>
            <a:off x="0" y="987870"/>
            <a:ext cx="9155186" cy="1"/>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13" name="7 Tablo"/>
          <p:cNvGraphicFramePr>
            <a:graphicFrameLocks noGrp="1"/>
          </p:cNvGraphicFramePr>
          <p:nvPr>
            <p:extLst/>
          </p:nvPr>
        </p:nvGraphicFramePr>
        <p:xfrm>
          <a:off x="755576" y="1863542"/>
          <a:ext cx="7883686" cy="3727322"/>
        </p:xfrm>
        <a:graphic>
          <a:graphicData uri="http://schemas.openxmlformats.org/drawingml/2006/table">
            <a:tbl>
              <a:tblPr firstRow="1" bandRow="1">
                <a:tableStyleId>{F5AB1C69-6EDB-4FF4-983F-18BD219EF322}</a:tableStyleId>
              </a:tblPr>
              <a:tblGrid>
                <a:gridCol w="1487036">
                  <a:extLst>
                    <a:ext uri="{9D8B030D-6E8A-4147-A177-3AD203B41FA5}">
                      <a16:colId xmlns:a16="http://schemas.microsoft.com/office/drawing/2014/main" val="20000"/>
                    </a:ext>
                  </a:extLst>
                </a:gridCol>
                <a:gridCol w="2736195">
                  <a:extLst>
                    <a:ext uri="{9D8B030D-6E8A-4147-A177-3AD203B41FA5}">
                      <a16:colId xmlns:a16="http://schemas.microsoft.com/office/drawing/2014/main" val="20001"/>
                    </a:ext>
                  </a:extLst>
                </a:gridCol>
                <a:gridCol w="3660455">
                  <a:extLst>
                    <a:ext uri="{9D8B030D-6E8A-4147-A177-3AD203B41FA5}">
                      <a16:colId xmlns:a16="http://schemas.microsoft.com/office/drawing/2014/main" val="20002"/>
                    </a:ext>
                  </a:extLst>
                </a:gridCol>
              </a:tblGrid>
              <a:tr h="626848">
                <a:tc gridSpan="3">
                  <a:txBody>
                    <a:bodyPr/>
                    <a:lstStyle/>
                    <a:p>
                      <a:pPr algn="ctr"/>
                      <a:r>
                        <a:rPr lang="tr-TR" sz="2000" kern="1200" dirty="0" smtClean="0">
                          <a:effectLst>
                            <a:outerShdw blurRad="38100" dist="38100" dir="2700000" algn="tl">
                              <a:srgbClr val="000000">
                                <a:alpha val="43137"/>
                              </a:srgbClr>
                            </a:outerShdw>
                          </a:effectLst>
                        </a:rPr>
                        <a:t>DÜZENLENEN YAPI RUHSATI</a:t>
                      </a:r>
                      <a:r>
                        <a:rPr lang="tr-TR" sz="2000" kern="1200" baseline="0" dirty="0" smtClean="0">
                          <a:effectLst>
                            <a:outerShdw blurRad="38100" dist="38100" dir="2700000" algn="tl">
                              <a:srgbClr val="000000">
                                <a:alpha val="43137"/>
                              </a:srgbClr>
                            </a:outerShdw>
                          </a:effectLst>
                        </a:rPr>
                        <a:t> VE YAPI KULLANMA İZİN BELGELERİNİN SAYISI</a:t>
                      </a:r>
                      <a:endParaRPr lang="tr-TR" sz="2000" b="1" kern="1200" dirty="0" smtClean="0">
                        <a:solidFill>
                          <a:srgbClr val="FF0000"/>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02157">
                <a:tc>
                  <a:txBody>
                    <a:bodyPr/>
                    <a:lstStyle/>
                    <a:p>
                      <a:pPr algn="ctr" fontAlgn="ctr"/>
                      <a:endParaRPr lang="tr-TR" sz="2000" b="1" i="0" u="none" strike="noStrike" dirty="0">
                        <a:solidFill>
                          <a:srgbClr val="FF0000"/>
                        </a:solidFill>
                        <a:effectLst>
                          <a:outerShdw blurRad="38100" dist="38100" dir="2700000" algn="tl">
                            <a:srgbClr val="000000">
                              <a:alpha val="43137"/>
                            </a:srgbClr>
                          </a:outerShdw>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2000" b="1" u="none" strike="noStrike" dirty="0" smtClean="0">
                          <a:effectLst/>
                        </a:rPr>
                        <a:t>YAPI</a:t>
                      </a:r>
                      <a:r>
                        <a:rPr lang="tr-TR" sz="2000" b="1" u="none" strike="noStrike" baseline="0" dirty="0" smtClean="0">
                          <a:effectLst/>
                        </a:rPr>
                        <a:t> RUHSATI</a:t>
                      </a:r>
                      <a:endParaRPr lang="tr-TR" sz="2000" b="1" i="0" u="none" strike="noStrike" dirty="0">
                        <a:solidFill>
                          <a:srgbClr val="FF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2000" b="1" u="none" strike="noStrike" dirty="0" smtClean="0">
                          <a:effectLst/>
                        </a:rPr>
                        <a:t>YAPI</a:t>
                      </a:r>
                      <a:r>
                        <a:rPr lang="tr-TR" sz="2000" b="1" u="none" strike="noStrike" baseline="0" dirty="0" smtClean="0">
                          <a:effectLst/>
                        </a:rPr>
                        <a:t> KULLANMA İZİN BELGESİ</a:t>
                      </a:r>
                      <a:endParaRPr lang="tr-TR" sz="2000" b="1" i="0" u="none" strike="noStrike" dirty="0">
                        <a:solidFill>
                          <a:srgbClr val="FF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56995">
                <a:tc>
                  <a:txBody>
                    <a:bodyPr/>
                    <a:lstStyle/>
                    <a:p>
                      <a:pPr marL="0" algn="ctr" defTabSz="914400" rtl="0" eaLnBrk="1" fontAlgn="ctr" latinLnBrk="0" hangingPunct="1"/>
                      <a:r>
                        <a:rPr lang="tr-TR" sz="2000" b="1" u="none" strike="noStrike" kern="1200" dirty="0" smtClean="0">
                          <a:solidFill>
                            <a:schemeClr val="dk1"/>
                          </a:solidFill>
                          <a:effectLst/>
                          <a:latin typeface="+mn-lt"/>
                          <a:ea typeface="+mn-ea"/>
                          <a:cs typeface="+mn-cs"/>
                        </a:rPr>
                        <a:t>2019 yılı</a:t>
                      </a:r>
                    </a:p>
                    <a:p>
                      <a:pPr marL="0" algn="ctr" defTabSz="914400" rtl="0" eaLnBrk="1" fontAlgn="ctr" latinLnBrk="0" hangingPunct="1"/>
                      <a:r>
                        <a:rPr lang="tr-TR" sz="2000" b="1" u="none" strike="noStrike" kern="1200" dirty="0" smtClean="0">
                          <a:solidFill>
                            <a:schemeClr val="dk1"/>
                          </a:solidFill>
                          <a:effectLst/>
                          <a:latin typeface="+mn-lt"/>
                          <a:ea typeface="+mn-ea"/>
                          <a:cs typeface="+mn-cs"/>
                        </a:rPr>
                        <a:t>(Ocak-Aralık)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r-TR" sz="1500" b="0" u="none" strike="noStrike" kern="1200" baseline="0" dirty="0" smtClean="0">
                          <a:solidFill>
                            <a:schemeClr val="tx1"/>
                          </a:solidFill>
                          <a:effectLst/>
                          <a:latin typeface="+mn-lt"/>
                          <a:ea typeface="+mn-ea"/>
                          <a:cs typeface="+mn-cs"/>
                        </a:rPr>
                        <a:t>- </a:t>
                      </a:r>
                      <a:r>
                        <a:rPr lang="tr-TR" sz="1500" b="1" u="none" strike="noStrike" kern="1200" baseline="0" dirty="0" smtClean="0">
                          <a:solidFill>
                            <a:schemeClr val="tx1"/>
                          </a:solidFill>
                          <a:effectLst/>
                          <a:latin typeface="+mn-lt"/>
                          <a:ea typeface="+mn-ea"/>
                          <a:cs typeface="+mn-cs"/>
                        </a:rPr>
                        <a:t>8 Adet </a:t>
                      </a:r>
                      <a:r>
                        <a:rPr lang="tr-TR" sz="1500" b="0" u="none" strike="noStrike" kern="1200" baseline="0" dirty="0" smtClean="0">
                          <a:solidFill>
                            <a:schemeClr val="tx1"/>
                          </a:solidFill>
                          <a:effectLst/>
                          <a:latin typeface="+mn-lt"/>
                          <a:ea typeface="+mn-ea"/>
                          <a:cs typeface="+mn-cs"/>
                        </a:rPr>
                        <a:t>Kamu Binası Yapı Ruhsatı</a:t>
                      </a:r>
                      <a:endParaRPr lang="tr-TR" sz="1500" b="1" u="none" strike="noStrike" kern="1200" dirty="0" smtClean="0">
                        <a:solidFill>
                          <a:schemeClr val="tx1"/>
                        </a:solidFill>
                        <a:effectLst/>
                        <a:latin typeface="+mn-lt"/>
                        <a:ea typeface="+mn-ea"/>
                        <a:cs typeface="+mn-cs"/>
                      </a:endParaRPr>
                    </a:p>
                    <a:p>
                      <a:pPr marL="0" algn="l" defTabSz="914400" rtl="0" eaLnBrk="1" fontAlgn="ctr" latinLnBrk="0" hangingPunct="1"/>
                      <a:r>
                        <a:rPr lang="tr-TR" sz="1500" b="1" u="none" strike="noStrike" kern="1200" baseline="0" dirty="0" smtClean="0">
                          <a:solidFill>
                            <a:schemeClr val="tx1"/>
                          </a:solidFill>
                          <a:effectLst/>
                          <a:latin typeface="+mn-lt"/>
                          <a:ea typeface="+mn-ea"/>
                          <a:cs typeface="+mn-cs"/>
                        </a:rPr>
                        <a:t>- 6 Adet </a:t>
                      </a:r>
                      <a:r>
                        <a:rPr lang="tr-TR" sz="1500" b="0" u="none" strike="noStrike" kern="1200" baseline="0" dirty="0" smtClean="0">
                          <a:solidFill>
                            <a:schemeClr val="tx1"/>
                          </a:solidFill>
                          <a:effectLst/>
                          <a:latin typeface="+mn-lt"/>
                          <a:ea typeface="+mn-ea"/>
                          <a:cs typeface="+mn-cs"/>
                        </a:rPr>
                        <a:t>Özel Konut Yapı Ruhsatı </a:t>
                      </a:r>
                      <a:r>
                        <a:rPr lang="tr-TR" sz="1500" b="1" u="none" strike="noStrike" kern="1200" baseline="0" dirty="0" smtClean="0">
                          <a:solidFill>
                            <a:schemeClr val="tx1"/>
                          </a:solidFill>
                          <a:effectLst/>
                          <a:latin typeface="+mn-lt"/>
                          <a:ea typeface="+mn-ea"/>
                          <a:cs typeface="+mn-cs"/>
                        </a:rPr>
                        <a:t>Toplam:14 Adet </a:t>
                      </a:r>
                      <a:r>
                        <a:rPr lang="tr-TR" sz="1500" b="0" u="none" strike="noStrike" kern="1200" baseline="0" dirty="0" smtClean="0">
                          <a:solidFill>
                            <a:schemeClr val="tx1"/>
                          </a:solidFill>
                          <a:effectLst/>
                          <a:latin typeface="+mn-lt"/>
                          <a:ea typeface="+mn-ea"/>
                          <a:cs typeface="+mn-cs"/>
                        </a:rPr>
                        <a:t>Yapı Ruhsatı düzenlenmiştir.</a:t>
                      </a:r>
                      <a:endParaRPr lang="tr-TR" sz="1500" b="0" u="none" strike="noStrike" kern="1200" dirty="0" smtClean="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1500" b="1" u="none" strike="noStrike" kern="1200" dirty="0" smtClean="0">
                        <a:solidFill>
                          <a:schemeClr val="tx1"/>
                        </a:solidFill>
                        <a:effectLst/>
                        <a:latin typeface="+mn-lt"/>
                        <a:ea typeface="+mn-ea"/>
                        <a:cs typeface="+mn-cs"/>
                      </a:endParaRPr>
                    </a:p>
                    <a:p>
                      <a:pPr marL="0" indent="0" algn="l" defTabSz="914400" rtl="0" eaLnBrk="1" fontAlgn="ctr" latinLnBrk="0" hangingPunct="1">
                        <a:buFontTx/>
                        <a:buNone/>
                      </a:pPr>
                      <a:endParaRPr lang="tr-TR" sz="1500" b="1" u="none" strike="noStrike" kern="1200" baseline="0" dirty="0" smtClean="0">
                        <a:solidFill>
                          <a:schemeClr val="tx1"/>
                        </a:solidFill>
                        <a:effectLst/>
                        <a:latin typeface="+mn-lt"/>
                        <a:ea typeface="+mn-ea"/>
                        <a:cs typeface="+mn-cs"/>
                      </a:endParaRPr>
                    </a:p>
                    <a:p>
                      <a:pPr marL="0" indent="0" algn="l" defTabSz="914400" rtl="0" eaLnBrk="1" fontAlgn="ctr" latinLnBrk="0" hangingPunct="1">
                        <a:buFontTx/>
                        <a:buNone/>
                      </a:pPr>
                      <a:endParaRPr lang="tr-TR" sz="1500" b="1" u="none" strike="noStrike" kern="1200" baseline="0" dirty="0" smtClean="0">
                        <a:solidFill>
                          <a:schemeClr val="tx1"/>
                        </a:solidFill>
                        <a:effectLst/>
                        <a:latin typeface="+mn-lt"/>
                        <a:ea typeface="+mn-ea"/>
                        <a:cs typeface="+mn-cs"/>
                      </a:endParaRPr>
                    </a:p>
                    <a:p>
                      <a:pPr marL="0" indent="0" algn="l" defTabSz="914400" rtl="0" eaLnBrk="1" fontAlgn="ctr" latinLnBrk="0" hangingPunct="1">
                        <a:buFontTx/>
                        <a:buNone/>
                      </a:pPr>
                      <a:r>
                        <a:rPr lang="tr-TR" sz="1500" b="1" u="none" strike="noStrike" kern="1200" baseline="0" dirty="0" smtClean="0">
                          <a:solidFill>
                            <a:schemeClr val="tx1"/>
                          </a:solidFill>
                          <a:effectLst/>
                          <a:latin typeface="+mn-lt"/>
                          <a:ea typeface="+mn-ea"/>
                          <a:cs typeface="+mn-cs"/>
                        </a:rPr>
                        <a:t>Toplam:10 Adet </a:t>
                      </a:r>
                      <a:r>
                        <a:rPr lang="tr-TR" sz="1500" b="0" u="none" strike="noStrike" kern="1200" baseline="0" dirty="0" smtClean="0">
                          <a:solidFill>
                            <a:schemeClr val="tx1"/>
                          </a:solidFill>
                          <a:effectLst/>
                          <a:latin typeface="+mn-lt"/>
                          <a:ea typeface="+mn-ea"/>
                          <a:cs typeface="+mn-cs"/>
                        </a:rPr>
                        <a:t>Yapı Kullanma İzin Belgesi düzenlemiştir.</a:t>
                      </a:r>
                      <a:endParaRPr lang="tr-TR" sz="1500" b="1" u="none" strike="noStrike" kern="120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2000" b="1" u="none" strike="noStrike" kern="1200" baseline="0" dirty="0" smtClean="0">
                        <a:solidFill>
                          <a:schemeClr val="tx1"/>
                        </a:solidFill>
                        <a:effectLst/>
                        <a:latin typeface="+mn-lt"/>
                        <a:ea typeface="+mn-ea"/>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endParaRPr lang="tr-TR" sz="2000" b="1" u="none" strike="noStrike" kern="1200" baseline="0" dirty="0" smtClean="0">
                        <a:solidFill>
                          <a:schemeClr val="tx1"/>
                        </a:solidFill>
                        <a:effectLst/>
                        <a:latin typeface="+mn-lt"/>
                        <a:ea typeface="+mn-ea"/>
                        <a:cs typeface="+mn-cs"/>
                      </a:endParaRPr>
                    </a:p>
                    <a:p>
                      <a:pPr algn="l" fontAlgn="ctr"/>
                      <a:endParaRPr lang="tr-TR" sz="2000" b="1" i="0" u="none" strike="noStrike" dirty="0">
                        <a:solidFill>
                          <a:schemeClr val="tx1"/>
                        </a:solidFill>
                        <a:effectLst>
                          <a:outerShdw blurRad="38100" dist="38100" dir="2700000" algn="tl">
                            <a:srgbClr val="000000">
                              <a:alpha val="43137"/>
                            </a:srgbClr>
                          </a:outerShdw>
                        </a:effectLst>
                        <a:latin typeface="Arial"/>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Dikdörtgen 1"/>
          <p:cNvSpPr/>
          <p:nvPr/>
        </p:nvSpPr>
        <p:spPr>
          <a:xfrm>
            <a:off x="718381" y="1124744"/>
            <a:ext cx="7632848" cy="646331"/>
          </a:xfrm>
          <a:prstGeom prst="rect">
            <a:avLst/>
          </a:prstGeom>
        </p:spPr>
        <p:txBody>
          <a:bodyPr wrap="square">
            <a:spAutoFit/>
          </a:bodyPr>
          <a:lstStyle/>
          <a:p>
            <a:pPr algn="just"/>
            <a:r>
              <a:rPr lang="tr-TR" dirty="0" smtClean="0">
                <a:solidFill>
                  <a:prstClr val="black"/>
                </a:solidFill>
              </a:rPr>
              <a:t>2019 </a:t>
            </a:r>
            <a:r>
              <a:rPr lang="tr-TR" dirty="0">
                <a:solidFill>
                  <a:prstClr val="black"/>
                </a:solidFill>
              </a:rPr>
              <a:t>yılı </a:t>
            </a:r>
            <a:r>
              <a:rPr lang="tr-TR" dirty="0" smtClean="0">
                <a:solidFill>
                  <a:prstClr val="black"/>
                </a:solidFill>
              </a:rPr>
              <a:t>Ocak-Aralık </a:t>
            </a:r>
            <a:r>
              <a:rPr lang="tr-TR" dirty="0">
                <a:solidFill>
                  <a:prstClr val="black"/>
                </a:solidFill>
              </a:rPr>
              <a:t>ayları içinde Şube Müdürlüğümüz bünyesinde verilen yapı </a:t>
            </a:r>
            <a:r>
              <a:rPr lang="tr-TR" dirty="0" smtClean="0">
                <a:solidFill>
                  <a:prstClr val="black"/>
                </a:solidFill>
              </a:rPr>
              <a:t>ruhsatı ve yapı kullanma izin belgesi;</a:t>
            </a:r>
            <a:endParaRPr lang="tr-TR" dirty="0">
              <a:solidFill>
                <a:prstClr val="black"/>
              </a:solidFill>
            </a:endParaRPr>
          </a:p>
        </p:txBody>
      </p:sp>
    </p:spTree>
    <p:extLst>
      <p:ext uri="{BB962C8B-B14F-4D97-AF65-F5344CB8AC3E}">
        <p14:creationId xmlns:p14="http://schemas.microsoft.com/office/powerpoint/2010/main" val="1238469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1"/>
          <p:cNvSpPr>
            <a:spLocks noChangeArrowheads="1"/>
          </p:cNvSpPr>
          <p:nvPr/>
        </p:nvSpPr>
        <p:spPr bwMode="auto">
          <a:xfrm>
            <a:off x="467544" y="1012746"/>
            <a:ext cx="2663850" cy="5447645"/>
          </a:xfrm>
          <a:prstGeom prst="rect">
            <a:avLst/>
          </a:prstGeom>
          <a:solidFill>
            <a:schemeClr val="accent5">
              <a:lumMod val="40000"/>
              <a:lumOff val="60000"/>
            </a:schemeClr>
          </a:solidFill>
          <a:ln>
            <a:noFill/>
          </a:ln>
          <a:extLst/>
        </p:spPr>
        <p:txBody>
          <a:bodyPr wrap="square">
            <a:spAutoFit/>
          </a:bodyPr>
          <a:lstStyle/>
          <a:p>
            <a:pPr marL="0" lvl="1"/>
            <a:r>
              <a:rPr lang="tr-TR" sz="2400" b="1" dirty="0" smtClean="0"/>
              <a:t>2019 </a:t>
            </a:r>
            <a:r>
              <a:rPr lang="tr-TR" sz="2400" b="1" dirty="0"/>
              <a:t>Ocak – </a:t>
            </a:r>
            <a:r>
              <a:rPr lang="tr-TR" sz="2400" b="1" dirty="0" smtClean="0"/>
              <a:t>Aralık ayları </a:t>
            </a:r>
            <a:r>
              <a:rPr lang="tr-TR" sz="2400" b="1" dirty="0"/>
              <a:t>İçerisinde;</a:t>
            </a:r>
          </a:p>
          <a:p>
            <a:endParaRPr lang="tr-TR" sz="2000" b="1" dirty="0"/>
          </a:p>
          <a:p>
            <a:r>
              <a:rPr lang="tr-TR" sz="2000" b="1" dirty="0"/>
              <a:t>Onaylanan Jeolojik Raporların İlçelere Göre Dağılımı</a:t>
            </a:r>
          </a:p>
          <a:p>
            <a:endParaRPr lang="tr-TR" sz="2000" dirty="0"/>
          </a:p>
          <a:p>
            <a:r>
              <a:rPr lang="tr-TR" sz="2000" dirty="0"/>
              <a:t>Ocak- </a:t>
            </a:r>
            <a:r>
              <a:rPr lang="tr-TR" sz="2000" dirty="0" smtClean="0"/>
              <a:t>Aralık tarihleri </a:t>
            </a:r>
            <a:r>
              <a:rPr lang="tr-TR" sz="2000" dirty="0"/>
              <a:t>arasında jeolojik-</a:t>
            </a:r>
            <a:r>
              <a:rPr lang="tr-TR" sz="2000" dirty="0" err="1"/>
              <a:t>jeoteknik</a:t>
            </a:r>
            <a:r>
              <a:rPr lang="tr-TR" sz="2000" dirty="0"/>
              <a:t> çalışmalarla ilgili olarak teknik elemanlarca etüt edilen ve onaylanan çalışmaların ilçelere göre rakamsal dağılımı aşağıdaki tablolarda belirtilmiştir.</a:t>
            </a: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0"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cxnSp>
        <p:nvCxnSpPr>
          <p:cNvPr id="9" name="Düz Bağlayıcı 8"/>
          <p:cNvCxnSpPr/>
          <p:nvPr/>
        </p:nvCxnSpPr>
        <p:spPr>
          <a:xfrm>
            <a:off x="-33622" y="969263"/>
            <a:ext cx="9155186" cy="1"/>
          </a:xfrm>
          <a:prstGeom prst="line">
            <a:avLst/>
          </a:prstGeom>
        </p:spPr>
        <p:style>
          <a:lnRef idx="3">
            <a:schemeClr val="accent5"/>
          </a:lnRef>
          <a:fillRef idx="0">
            <a:schemeClr val="accent5"/>
          </a:fillRef>
          <a:effectRef idx="2">
            <a:schemeClr val="accent5"/>
          </a:effectRef>
          <a:fontRef idx="minor">
            <a:schemeClr val="tx1"/>
          </a:fontRef>
        </p:style>
      </p:cxnSp>
      <p:graphicFrame>
        <p:nvGraphicFramePr>
          <p:cNvPr id="13" name="Tablo 12"/>
          <p:cNvGraphicFramePr>
            <a:graphicFrameLocks noGrp="1"/>
          </p:cNvGraphicFramePr>
          <p:nvPr>
            <p:extLst/>
          </p:nvPr>
        </p:nvGraphicFramePr>
        <p:xfrm>
          <a:off x="3635897" y="1053735"/>
          <a:ext cx="5040559" cy="5610229"/>
        </p:xfrm>
        <a:graphic>
          <a:graphicData uri="http://schemas.openxmlformats.org/drawingml/2006/table">
            <a:tbl>
              <a:tblPr firstRow="1" bandRow="1">
                <a:tableStyleId>{7DF18680-E054-41AD-8BC1-D1AEF772440D}</a:tableStyleId>
              </a:tblPr>
              <a:tblGrid>
                <a:gridCol w="1762563">
                  <a:extLst>
                    <a:ext uri="{9D8B030D-6E8A-4147-A177-3AD203B41FA5}">
                      <a16:colId xmlns:a16="http://schemas.microsoft.com/office/drawing/2014/main" val="20000"/>
                    </a:ext>
                  </a:extLst>
                </a:gridCol>
                <a:gridCol w="1413679">
                  <a:extLst>
                    <a:ext uri="{9D8B030D-6E8A-4147-A177-3AD203B41FA5}">
                      <a16:colId xmlns:a16="http://schemas.microsoft.com/office/drawing/2014/main" val="20001"/>
                    </a:ext>
                  </a:extLst>
                </a:gridCol>
                <a:gridCol w="1864317">
                  <a:extLst>
                    <a:ext uri="{9D8B030D-6E8A-4147-A177-3AD203B41FA5}">
                      <a16:colId xmlns:a16="http://schemas.microsoft.com/office/drawing/2014/main" val="20002"/>
                    </a:ext>
                  </a:extLst>
                </a:gridCol>
              </a:tblGrid>
              <a:tr h="480427">
                <a:tc>
                  <a:txBody>
                    <a:bodyPr/>
                    <a:lstStyle/>
                    <a:p>
                      <a:pPr algn="ctr"/>
                      <a:r>
                        <a:rPr lang="tr-TR" sz="1600" dirty="0" smtClean="0"/>
                        <a:t>İLÇELER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dirty="0" smtClean="0"/>
                        <a:t>GİDİLEN ETÜTLER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dirty="0" smtClean="0"/>
                        <a:t>ONAYLANAN RAPORLAR</a:t>
                      </a:r>
                      <a:endParaRPr lang="tr-TR" sz="1600" dirty="0">
                        <a:solidFill>
                          <a:srgbClr val="FF0000"/>
                        </a:solidFill>
                        <a:latin typeface="Calibri"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4072">
                <a:tc>
                  <a:txBody>
                    <a:bodyPr/>
                    <a:lstStyle/>
                    <a:p>
                      <a:pPr algn="ctr">
                        <a:lnSpc>
                          <a:spcPct val="115000"/>
                        </a:lnSpc>
                        <a:spcAft>
                          <a:spcPts val="0"/>
                        </a:spcAft>
                      </a:pPr>
                      <a:r>
                        <a:rPr lang="tr-TR" sz="1200" dirty="0">
                          <a:effectLst/>
                        </a:rPr>
                        <a:t>ALTINDAĞ</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4700">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AKYURT</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4072">
                <a:tc>
                  <a:txBody>
                    <a:bodyPr/>
                    <a:lstStyle/>
                    <a:p>
                      <a:pPr algn="ctr">
                        <a:lnSpc>
                          <a:spcPct val="115000"/>
                        </a:lnSpc>
                        <a:spcAft>
                          <a:spcPts val="0"/>
                        </a:spcAft>
                      </a:pPr>
                      <a:r>
                        <a:rPr lang="tr-TR" sz="1200" dirty="0" smtClean="0">
                          <a:effectLst/>
                        </a:rPr>
                        <a:t>AYAŞ</a:t>
                      </a:r>
                      <a:endParaRPr lang="tr-TR" sz="1200" b="0"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Arial"/>
                        </a:rPr>
                        <a:t>3</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4072">
                <a:tc>
                  <a:txBody>
                    <a:bodyPr/>
                    <a:lstStyle/>
                    <a:p>
                      <a:pPr algn="ctr">
                        <a:lnSpc>
                          <a:spcPct val="115000"/>
                        </a:lnSpc>
                        <a:spcAft>
                          <a:spcPts val="0"/>
                        </a:spcAft>
                      </a:pPr>
                      <a:r>
                        <a:rPr lang="tr-TR" sz="1200" dirty="0">
                          <a:effectLst/>
                        </a:rPr>
                        <a:t>BALA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Arial"/>
                        </a:rPr>
                        <a:t>4</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4072">
                <a:tc>
                  <a:txBody>
                    <a:bodyPr/>
                    <a:lstStyle/>
                    <a:p>
                      <a:pPr algn="ctr">
                        <a:lnSpc>
                          <a:spcPct val="115000"/>
                        </a:lnSpc>
                        <a:spcAft>
                          <a:spcPts val="0"/>
                        </a:spcAft>
                      </a:pPr>
                      <a:r>
                        <a:rPr lang="tr-TR" sz="1200" dirty="0">
                          <a:effectLst/>
                        </a:rPr>
                        <a:t>BEYPAZARI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Arial"/>
                        </a:rPr>
                        <a:t>3</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4072">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ÇAMLIDERE</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4072">
                <a:tc>
                  <a:txBody>
                    <a:bodyPr/>
                    <a:lstStyle/>
                    <a:p>
                      <a:pPr algn="ctr">
                        <a:lnSpc>
                          <a:spcPct val="115000"/>
                        </a:lnSpc>
                        <a:spcAft>
                          <a:spcPts val="0"/>
                        </a:spcAft>
                      </a:pPr>
                      <a:r>
                        <a:rPr lang="tr-TR" sz="1200" dirty="0">
                          <a:effectLst/>
                        </a:rPr>
                        <a:t>ÇANKAYA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4072">
                <a:tc>
                  <a:txBody>
                    <a:bodyPr/>
                    <a:lstStyle/>
                    <a:p>
                      <a:pPr algn="ctr">
                        <a:lnSpc>
                          <a:spcPct val="115000"/>
                        </a:lnSpc>
                        <a:spcAft>
                          <a:spcPts val="0"/>
                        </a:spcAft>
                      </a:pPr>
                      <a:r>
                        <a:rPr lang="tr-TR" sz="1200" dirty="0">
                          <a:effectLst/>
                        </a:rPr>
                        <a:t>ÇUBUK</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4072">
                <a:tc>
                  <a:txBody>
                    <a:bodyPr/>
                    <a:lstStyle/>
                    <a:p>
                      <a:pPr algn="ctr">
                        <a:lnSpc>
                          <a:spcPct val="115000"/>
                        </a:lnSpc>
                        <a:spcAft>
                          <a:spcPts val="0"/>
                        </a:spcAft>
                      </a:pPr>
                      <a:r>
                        <a:rPr lang="tr-TR" sz="1200" dirty="0" smtClean="0">
                          <a:effectLst/>
                        </a:rPr>
                        <a:t>ELMADAĞ</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Calibri"/>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04072">
                <a:tc>
                  <a:txBody>
                    <a:bodyPr/>
                    <a:lstStyle/>
                    <a:p>
                      <a:pPr algn="ctr">
                        <a:lnSpc>
                          <a:spcPct val="115000"/>
                        </a:lnSpc>
                        <a:spcAft>
                          <a:spcPts val="0"/>
                        </a:spcAft>
                      </a:pPr>
                      <a:r>
                        <a:rPr lang="tr-TR" sz="1200" dirty="0">
                          <a:effectLst/>
                        </a:rPr>
                        <a:t>ETİMESGUT</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04072">
                <a:tc>
                  <a:txBody>
                    <a:bodyPr/>
                    <a:lstStyle/>
                    <a:p>
                      <a:pPr algn="ctr">
                        <a:lnSpc>
                          <a:spcPct val="115000"/>
                        </a:lnSpc>
                        <a:spcAft>
                          <a:spcPts val="0"/>
                        </a:spcAft>
                      </a:pPr>
                      <a:r>
                        <a:rPr lang="tr-TR" sz="1200" dirty="0">
                          <a:effectLst/>
                        </a:rPr>
                        <a:t>GÖLBAŞI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5</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04072">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GÜDÜL</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04072">
                <a:tc>
                  <a:txBody>
                    <a:bodyPr/>
                    <a:lstStyle/>
                    <a:p>
                      <a:pPr algn="ctr">
                        <a:lnSpc>
                          <a:spcPct val="115000"/>
                        </a:lnSpc>
                        <a:spcAft>
                          <a:spcPts val="0"/>
                        </a:spcAft>
                      </a:pPr>
                      <a:r>
                        <a:rPr lang="tr-TR" sz="1200" dirty="0">
                          <a:effectLst/>
                        </a:rPr>
                        <a:t>HAYMANA</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01757">
                <a:tc>
                  <a:txBody>
                    <a:bodyPr/>
                    <a:lstStyle/>
                    <a:p>
                      <a:pPr algn="ctr">
                        <a:lnSpc>
                          <a:spcPct val="115000"/>
                        </a:lnSpc>
                        <a:spcAft>
                          <a:spcPts val="0"/>
                        </a:spcAft>
                      </a:pPr>
                      <a:r>
                        <a:rPr lang="tr-TR" sz="1200" dirty="0" smtClean="0">
                          <a:effectLst/>
                        </a:rPr>
                        <a:t>KAHRAMANKAZAN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200" kern="1200" dirty="0" smtClean="0">
                          <a:solidFill>
                            <a:srgbClr val="000000"/>
                          </a:solidFill>
                          <a:effectLst/>
                          <a:latin typeface="Calibri"/>
                          <a:ea typeface="Calibri"/>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04072">
                <a:tc>
                  <a:txBody>
                    <a:bodyPr/>
                    <a:lstStyle/>
                    <a:p>
                      <a:pPr algn="ctr">
                        <a:lnSpc>
                          <a:spcPct val="115000"/>
                        </a:lnSpc>
                        <a:spcAft>
                          <a:spcPts val="0"/>
                        </a:spcAft>
                      </a:pPr>
                      <a:r>
                        <a:rPr lang="tr-TR" sz="1200" dirty="0">
                          <a:effectLst/>
                        </a:rPr>
                        <a:t>KEÇİÖREN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04072">
                <a:tc>
                  <a:txBody>
                    <a:bodyPr/>
                    <a:lstStyle/>
                    <a:p>
                      <a:pPr algn="ctr">
                        <a:lnSpc>
                          <a:spcPct val="115000"/>
                        </a:lnSpc>
                        <a:spcAft>
                          <a:spcPts val="0"/>
                        </a:spcAft>
                      </a:pPr>
                      <a:r>
                        <a:rPr lang="tr-TR" sz="1200" dirty="0">
                          <a:effectLst/>
                        </a:rPr>
                        <a:t>KIZILCAHAMAM</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04072">
                <a:tc>
                  <a:txBody>
                    <a:bodyPr/>
                    <a:lstStyle/>
                    <a:p>
                      <a:pPr algn="ctr">
                        <a:lnSpc>
                          <a:spcPct val="115000"/>
                        </a:lnSpc>
                        <a:spcAft>
                          <a:spcPts val="0"/>
                        </a:spcAft>
                      </a:pPr>
                      <a:r>
                        <a:rPr lang="tr-TR" sz="1200" dirty="0">
                          <a:effectLst/>
                        </a:rPr>
                        <a:t>MAMAK</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04072">
                <a:tc>
                  <a:txBody>
                    <a:bodyPr/>
                    <a:lstStyle/>
                    <a:p>
                      <a:pPr algn="ctr">
                        <a:lnSpc>
                          <a:spcPct val="115000"/>
                        </a:lnSpc>
                        <a:spcAft>
                          <a:spcPts val="0"/>
                        </a:spcAft>
                      </a:pPr>
                      <a:r>
                        <a:rPr lang="tr-TR" sz="1200" b="0" dirty="0" smtClean="0">
                          <a:solidFill>
                            <a:schemeClr val="tx1"/>
                          </a:solidFill>
                          <a:effectLst/>
                          <a:latin typeface="Calibri" pitchFamily="34" charset="0"/>
                          <a:ea typeface="Calibri"/>
                          <a:cs typeface="Times New Roman"/>
                        </a:rPr>
                        <a:t>NALLIHAN</a:t>
                      </a:r>
                      <a:endParaRPr lang="tr-TR" sz="1200" b="0" dirty="0">
                        <a:solidFill>
                          <a:schemeClr val="tx1"/>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04072">
                <a:tc>
                  <a:txBody>
                    <a:bodyPr/>
                    <a:lstStyle/>
                    <a:p>
                      <a:pPr algn="ctr">
                        <a:lnSpc>
                          <a:spcPct val="115000"/>
                        </a:lnSpc>
                        <a:spcAft>
                          <a:spcPts val="0"/>
                        </a:spcAft>
                      </a:pPr>
                      <a:r>
                        <a:rPr lang="tr-TR" sz="1200" dirty="0">
                          <a:effectLst/>
                        </a:rPr>
                        <a:t>POLATLI</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Times New Roman"/>
                        </a:rPr>
                        <a:t>4</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04072">
                <a:tc>
                  <a:txBody>
                    <a:bodyPr/>
                    <a:lstStyle/>
                    <a:p>
                      <a:pPr algn="ctr">
                        <a:lnSpc>
                          <a:spcPct val="115000"/>
                        </a:lnSpc>
                        <a:spcAft>
                          <a:spcPts val="0"/>
                        </a:spcAft>
                      </a:pPr>
                      <a:r>
                        <a:rPr lang="tr-TR" sz="1200" dirty="0" smtClean="0">
                          <a:effectLst/>
                        </a:rPr>
                        <a:t>PURSAKLAR</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Calibri"/>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04072">
                <a:tc>
                  <a:txBody>
                    <a:bodyPr/>
                    <a:lstStyle/>
                    <a:p>
                      <a:pPr algn="ctr">
                        <a:lnSpc>
                          <a:spcPct val="115000"/>
                        </a:lnSpc>
                        <a:spcAft>
                          <a:spcPts val="0"/>
                        </a:spcAft>
                      </a:pPr>
                      <a:r>
                        <a:rPr lang="tr-TR" sz="1200" dirty="0">
                          <a:effectLst/>
                        </a:rPr>
                        <a:t>SİNCAN</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10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Times New Roman"/>
                        </a:rPr>
                        <a:t>11</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04072">
                <a:tc>
                  <a:txBody>
                    <a:bodyPr/>
                    <a:lstStyle/>
                    <a:p>
                      <a:pPr algn="ctr">
                        <a:lnSpc>
                          <a:spcPct val="115000"/>
                        </a:lnSpc>
                        <a:spcAft>
                          <a:spcPts val="0"/>
                        </a:spcAft>
                      </a:pPr>
                      <a:r>
                        <a:rPr lang="tr-TR" sz="1200" dirty="0">
                          <a:effectLst/>
                        </a:rPr>
                        <a:t>ŞEREFLİKOÇHİSAR</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2</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Arial"/>
                        </a:rPr>
                        <a:t>0</a:t>
                      </a:r>
                      <a:endParaRPr lang="tr-TR" sz="1100" dirty="0">
                        <a:effectLst/>
                        <a:latin typeface="Calibri"/>
                        <a:ea typeface="Times New Roman"/>
                        <a:cs typeface="Times New Roman"/>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04072">
                <a:tc>
                  <a:txBody>
                    <a:bodyPr/>
                    <a:lstStyle/>
                    <a:p>
                      <a:pPr algn="ctr">
                        <a:lnSpc>
                          <a:spcPct val="115000"/>
                        </a:lnSpc>
                        <a:spcAft>
                          <a:spcPts val="0"/>
                        </a:spcAft>
                      </a:pPr>
                      <a:r>
                        <a:rPr lang="tr-TR" sz="1200" dirty="0">
                          <a:effectLst/>
                        </a:rPr>
                        <a:t>YENİMAHALLE</a:t>
                      </a:r>
                      <a:endParaRPr lang="tr-TR" sz="1200" b="1" dirty="0">
                        <a:solidFill>
                          <a:srgbClr val="FF0000"/>
                        </a:solidFill>
                        <a:effectLst/>
                        <a:latin typeface="Calibri"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100" dirty="0" smtClean="0">
                          <a:effectLst/>
                          <a:latin typeface="Calibri"/>
                          <a:ea typeface="Times New Roman"/>
                          <a:cs typeface="Times New Roman"/>
                        </a:rPr>
                        <a:t>6</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605"/>
                        </a:lnSpc>
                        <a:spcAft>
                          <a:spcPts val="0"/>
                        </a:spcAft>
                      </a:pPr>
                      <a:r>
                        <a:rPr lang="tr-TR" sz="1200" kern="1200" dirty="0" smtClean="0">
                          <a:solidFill>
                            <a:srgbClr val="000000"/>
                          </a:solidFill>
                          <a:effectLst/>
                          <a:latin typeface="Calibri"/>
                          <a:ea typeface="Times New Roman"/>
                          <a:cs typeface="Times New Roman"/>
                        </a:rPr>
                        <a:t>0</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01757">
                <a:tc>
                  <a:txBody>
                    <a:bodyPr/>
                    <a:lstStyle/>
                    <a:p>
                      <a:pPr marL="0" algn="ctr" defTabSz="914400" rtl="0" eaLnBrk="1" latinLnBrk="0" hangingPunct="1">
                        <a:lnSpc>
                          <a:spcPct val="115000"/>
                        </a:lnSpc>
                        <a:spcAft>
                          <a:spcPts val="0"/>
                        </a:spcAft>
                      </a:pPr>
                      <a:r>
                        <a:rPr lang="tr-TR" sz="1200" b="1" kern="1200" dirty="0" smtClean="0">
                          <a:solidFill>
                            <a:schemeClr val="dk1"/>
                          </a:solidFill>
                          <a:effectLst/>
                          <a:latin typeface="+mn-lt"/>
                          <a:ea typeface="+mn-ea"/>
                          <a:cs typeface="+mn-cs"/>
                        </a:rPr>
                        <a:t>TOPLAM</a:t>
                      </a:r>
                      <a:endParaRPr lang="tr-TR" sz="1200" b="1"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100" b="1" dirty="0" smtClean="0">
                          <a:effectLst/>
                          <a:latin typeface="Calibri"/>
                          <a:ea typeface="Times New Roman"/>
                          <a:cs typeface="Times New Roman"/>
                        </a:rPr>
                        <a:t>76</a:t>
                      </a:r>
                      <a:endParaRPr lang="tr-TR" sz="1100" b="1"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40"/>
                        </a:lnSpc>
                        <a:spcAft>
                          <a:spcPts val="0"/>
                        </a:spcAft>
                      </a:pPr>
                      <a:r>
                        <a:rPr lang="tr-TR" sz="1200" b="1" kern="1200" dirty="0" smtClean="0">
                          <a:solidFill>
                            <a:srgbClr val="000000"/>
                          </a:solidFill>
                          <a:effectLst/>
                          <a:latin typeface="Calibri"/>
                          <a:ea typeface="Times New Roman"/>
                          <a:cs typeface="Times New Roman"/>
                        </a:rPr>
                        <a:t>53</a:t>
                      </a:r>
                      <a:endParaRPr lang="tr-TR" sz="1100" dirty="0">
                        <a:effectLst/>
                        <a:latin typeface="Calibri"/>
                        <a:ea typeface="Times New Roman"/>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130699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1" y="-1"/>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a:solidFill>
                  <a:srgbClr val="1F497D"/>
                </a:solidFill>
                <a:effectLst>
                  <a:outerShdw blurRad="38100" dist="38100" dir="2700000" algn="tl">
                    <a:srgbClr val="000000">
                      <a:alpha val="43137"/>
                    </a:srgbClr>
                  </a:outerShdw>
                </a:effectLst>
              </a:rPr>
              <a:t>İMAR VE PLANLAMA ÇALIŞMALARI</a:t>
            </a:r>
          </a:p>
        </p:txBody>
      </p:sp>
      <p:sp>
        <p:nvSpPr>
          <p:cNvPr id="6" name="Metin kutusu 5"/>
          <p:cNvSpPr txBox="1"/>
          <p:nvPr/>
        </p:nvSpPr>
        <p:spPr>
          <a:xfrm>
            <a:off x="401129" y="987870"/>
            <a:ext cx="8352928" cy="5102935"/>
          </a:xfrm>
          <a:prstGeom prst="rect">
            <a:avLst/>
          </a:prstGeom>
          <a:solidFill>
            <a:schemeClr val="accent6">
              <a:lumMod val="40000"/>
              <a:lumOff val="60000"/>
            </a:schemeClr>
          </a:solidFill>
        </p:spPr>
        <p:txBody>
          <a:bodyPr wrap="square" rtlCol="0">
            <a:spAutoFit/>
          </a:bodyPr>
          <a:lstStyle/>
          <a:p>
            <a:pPr marL="742950" lvl="1" indent="-285750" algn="just">
              <a:lnSpc>
                <a:spcPct val="120000"/>
              </a:lnSpc>
            </a:pPr>
            <a:r>
              <a:rPr lang="tr-TR" sz="2400" b="1" dirty="0" smtClean="0">
                <a:solidFill>
                  <a:prstClr val="black"/>
                </a:solidFill>
              </a:rPr>
              <a:t>2019 </a:t>
            </a:r>
            <a:r>
              <a:rPr lang="tr-TR" sz="2400" b="1" dirty="0">
                <a:solidFill>
                  <a:prstClr val="black"/>
                </a:solidFill>
              </a:rPr>
              <a:t>Ocak </a:t>
            </a:r>
            <a:r>
              <a:rPr lang="tr-TR" sz="2400" b="1" dirty="0" smtClean="0">
                <a:solidFill>
                  <a:prstClr val="black"/>
                </a:solidFill>
              </a:rPr>
              <a:t>–Aralık  </a:t>
            </a:r>
            <a:r>
              <a:rPr lang="tr-TR" sz="2400" b="1" dirty="0">
                <a:solidFill>
                  <a:prstClr val="black"/>
                </a:solidFill>
              </a:rPr>
              <a:t>İçerisinde Yürütülen işlemler</a:t>
            </a:r>
            <a:r>
              <a:rPr lang="tr-TR" sz="2400" b="1" dirty="0" smtClean="0">
                <a:solidFill>
                  <a:prstClr val="black"/>
                </a:solidFill>
              </a:rPr>
              <a:t>;</a:t>
            </a:r>
            <a:endParaRPr lang="tr-TR" sz="1600" dirty="0">
              <a:solidFill>
                <a:prstClr val="black"/>
              </a:solidFill>
            </a:endParaRPr>
          </a:p>
          <a:p>
            <a:pPr marL="742950" lvl="1" indent="-285750" algn="just">
              <a:lnSpc>
                <a:spcPct val="120000"/>
              </a:lnSpc>
              <a:buClr>
                <a:srgbClr val="F79646">
                  <a:lumMod val="75000"/>
                </a:srgbClr>
              </a:buClr>
              <a:buFont typeface="Wingdings" pitchFamily="2" charset="2"/>
              <a:buChar char="§"/>
            </a:pPr>
            <a:r>
              <a:rPr lang="tr-TR" b="1" dirty="0" smtClean="0">
                <a:solidFill>
                  <a:prstClr val="black"/>
                </a:solidFill>
              </a:rPr>
              <a:t>20 </a:t>
            </a:r>
            <a:r>
              <a:rPr lang="tr-TR" b="1" dirty="0">
                <a:solidFill>
                  <a:prstClr val="black"/>
                </a:solidFill>
              </a:rPr>
              <a:t>adet </a:t>
            </a:r>
            <a:r>
              <a:rPr lang="tr-TR" dirty="0">
                <a:solidFill>
                  <a:prstClr val="black"/>
                </a:solidFill>
              </a:rPr>
              <a:t>imar planının </a:t>
            </a:r>
            <a:r>
              <a:rPr lang="tr-TR" b="1" u="sng" dirty="0">
                <a:solidFill>
                  <a:srgbClr val="F79646">
                    <a:lumMod val="75000"/>
                  </a:srgbClr>
                </a:solidFill>
              </a:rPr>
              <a:t>Askı İşlemleri </a:t>
            </a:r>
            <a:r>
              <a:rPr lang="tr-TR" dirty="0">
                <a:solidFill>
                  <a:prstClr val="black"/>
                </a:solidFill>
              </a:rPr>
              <a:t>Yapılmıştır.</a:t>
            </a:r>
          </a:p>
          <a:p>
            <a:pPr marL="742950" lvl="1" indent="-285750" algn="just">
              <a:lnSpc>
                <a:spcPct val="120000"/>
              </a:lnSpc>
              <a:buClr>
                <a:srgbClr val="F79646">
                  <a:lumMod val="75000"/>
                </a:srgbClr>
              </a:buClr>
              <a:buFont typeface="Wingdings" pitchFamily="2" charset="2"/>
              <a:buChar char="§"/>
            </a:pPr>
            <a:r>
              <a:rPr lang="tr-TR" dirty="0">
                <a:solidFill>
                  <a:prstClr val="black"/>
                </a:solidFill>
              </a:rPr>
              <a:t>Ankara Büyükşehir Belediyesinden, İlçe belediyelerinden ve diğer kurumlardan  gelen </a:t>
            </a:r>
            <a:r>
              <a:rPr lang="tr-TR" dirty="0" smtClean="0">
                <a:solidFill>
                  <a:prstClr val="black"/>
                </a:solidFill>
              </a:rPr>
              <a:t>yaklaşık </a:t>
            </a:r>
            <a:r>
              <a:rPr lang="tr-TR" b="1" dirty="0" smtClean="0">
                <a:solidFill>
                  <a:prstClr val="black"/>
                </a:solidFill>
              </a:rPr>
              <a:t>293 adet </a:t>
            </a:r>
            <a:r>
              <a:rPr lang="tr-TR" dirty="0">
                <a:solidFill>
                  <a:prstClr val="black"/>
                </a:solidFill>
              </a:rPr>
              <a:t>kesinleşmiş </a:t>
            </a:r>
            <a:r>
              <a:rPr lang="tr-TR" b="1" u="sng" dirty="0">
                <a:solidFill>
                  <a:srgbClr val="F79646">
                    <a:lumMod val="75000"/>
                  </a:srgbClr>
                </a:solidFill>
              </a:rPr>
              <a:t>İmar planı ve değişiklikleri</a:t>
            </a:r>
            <a:r>
              <a:rPr lang="tr-TR" dirty="0">
                <a:solidFill>
                  <a:srgbClr val="F79646">
                    <a:lumMod val="75000"/>
                  </a:srgbClr>
                </a:solidFill>
              </a:rPr>
              <a:t> </a:t>
            </a:r>
            <a:r>
              <a:rPr lang="tr-TR" dirty="0">
                <a:solidFill>
                  <a:prstClr val="black"/>
                </a:solidFill>
              </a:rPr>
              <a:t>incelenmiş, ilgilisine bildirilerek rapor yazılmış ve arşivlenmiştir.</a:t>
            </a:r>
          </a:p>
          <a:p>
            <a:pPr marL="742950" lvl="1" indent="-285750" algn="just">
              <a:lnSpc>
                <a:spcPct val="120000"/>
              </a:lnSpc>
              <a:buClr>
                <a:srgbClr val="F79646">
                  <a:lumMod val="75000"/>
                </a:srgbClr>
              </a:buClr>
              <a:buFont typeface="Wingdings" pitchFamily="2" charset="2"/>
              <a:buChar char="§"/>
            </a:pPr>
            <a:r>
              <a:rPr lang="tr-TR" dirty="0">
                <a:solidFill>
                  <a:prstClr val="black"/>
                </a:solidFill>
              </a:rPr>
              <a:t>İmar Kanunu kapsamında </a:t>
            </a:r>
            <a:r>
              <a:rPr lang="tr-TR" dirty="0" smtClean="0">
                <a:solidFill>
                  <a:prstClr val="black"/>
                </a:solidFill>
              </a:rPr>
              <a:t>Kurumlardan  ve şahıslardan yazılı </a:t>
            </a:r>
            <a:r>
              <a:rPr lang="tr-TR" dirty="0">
                <a:solidFill>
                  <a:prstClr val="black"/>
                </a:solidFill>
              </a:rPr>
              <a:t>ve CİMER sistemi üzerinden Kurumumuza iletilen </a:t>
            </a:r>
            <a:r>
              <a:rPr lang="tr-TR" b="1" dirty="0" smtClean="0">
                <a:solidFill>
                  <a:prstClr val="black"/>
                </a:solidFill>
              </a:rPr>
              <a:t>2305 adet </a:t>
            </a:r>
            <a:r>
              <a:rPr lang="tr-TR" b="1" u="sng" dirty="0">
                <a:solidFill>
                  <a:srgbClr val="F79646">
                    <a:lumMod val="75000"/>
                  </a:srgbClr>
                </a:solidFill>
              </a:rPr>
              <a:t>şikayet</a:t>
            </a:r>
            <a:r>
              <a:rPr lang="tr-TR" dirty="0" smtClean="0">
                <a:solidFill>
                  <a:prstClr val="black"/>
                </a:solidFill>
              </a:rPr>
              <a:t> incelenmiş, gerekli bilgilendirmeler yapılmıştır.</a:t>
            </a:r>
          </a:p>
          <a:p>
            <a:pPr marL="742950" lvl="1" indent="-285750" algn="just">
              <a:lnSpc>
                <a:spcPct val="120000"/>
              </a:lnSpc>
              <a:buClr>
                <a:srgbClr val="F79646">
                  <a:lumMod val="75000"/>
                </a:srgbClr>
              </a:buClr>
              <a:buFont typeface="Wingdings" pitchFamily="2" charset="2"/>
              <a:buChar char="§"/>
            </a:pPr>
            <a:r>
              <a:rPr lang="tr-TR" dirty="0" smtClean="0">
                <a:solidFill>
                  <a:prstClr val="black"/>
                </a:solidFill>
              </a:rPr>
              <a:t>İmar Kanunu ve ilgili yönetmelikleri </a:t>
            </a:r>
            <a:r>
              <a:rPr lang="tr-TR" dirty="0">
                <a:solidFill>
                  <a:prstClr val="black"/>
                </a:solidFill>
              </a:rPr>
              <a:t>çerçevesinde İlgili kurum ve kuruluşlara </a:t>
            </a:r>
            <a:r>
              <a:rPr lang="tr-TR" b="1" dirty="0" smtClean="0">
                <a:solidFill>
                  <a:prstClr val="black"/>
                </a:solidFill>
              </a:rPr>
              <a:t>239</a:t>
            </a:r>
            <a:r>
              <a:rPr lang="tr-TR" dirty="0" smtClean="0">
                <a:solidFill>
                  <a:prstClr val="black"/>
                </a:solidFill>
              </a:rPr>
              <a:t> </a:t>
            </a:r>
            <a:r>
              <a:rPr lang="tr-TR" b="1" dirty="0" smtClean="0">
                <a:solidFill>
                  <a:prstClr val="black"/>
                </a:solidFill>
              </a:rPr>
              <a:t>adet</a:t>
            </a:r>
            <a:r>
              <a:rPr lang="tr-TR" dirty="0" smtClean="0">
                <a:solidFill>
                  <a:prstClr val="black"/>
                </a:solidFill>
              </a:rPr>
              <a:t> </a:t>
            </a:r>
            <a:r>
              <a:rPr lang="tr-TR" b="1" u="sng" dirty="0" smtClean="0">
                <a:solidFill>
                  <a:srgbClr val="F79646">
                    <a:lumMod val="75000"/>
                  </a:srgbClr>
                </a:solidFill>
              </a:rPr>
              <a:t>görüş </a:t>
            </a:r>
            <a:r>
              <a:rPr lang="tr-TR" dirty="0" smtClean="0">
                <a:solidFill>
                  <a:prstClr val="black"/>
                </a:solidFill>
              </a:rPr>
              <a:t>verilmiştir. </a:t>
            </a:r>
          </a:p>
          <a:p>
            <a:pPr marL="742950" lvl="1" indent="-285750" algn="just">
              <a:lnSpc>
                <a:spcPct val="120000"/>
              </a:lnSpc>
              <a:buClr>
                <a:srgbClr val="F79646">
                  <a:lumMod val="75000"/>
                </a:srgbClr>
              </a:buClr>
              <a:buFont typeface="Wingdings" pitchFamily="2" charset="2"/>
              <a:buChar char="§"/>
            </a:pPr>
            <a:r>
              <a:rPr lang="tr-TR" dirty="0" smtClean="0">
                <a:solidFill>
                  <a:prstClr val="black"/>
                </a:solidFill>
              </a:rPr>
              <a:t>İlçe </a:t>
            </a:r>
            <a:r>
              <a:rPr lang="tr-TR" dirty="0">
                <a:solidFill>
                  <a:prstClr val="black"/>
                </a:solidFill>
              </a:rPr>
              <a:t>Mal Müdürlüklerine </a:t>
            </a:r>
            <a:r>
              <a:rPr lang="tr-TR" b="1" u="sng" dirty="0">
                <a:solidFill>
                  <a:srgbClr val="F79646">
                    <a:lumMod val="75000"/>
                  </a:srgbClr>
                </a:solidFill>
              </a:rPr>
              <a:t>tescil, satış ve kiralama </a:t>
            </a:r>
            <a:r>
              <a:rPr lang="tr-TR" dirty="0">
                <a:solidFill>
                  <a:prstClr val="black"/>
                </a:solidFill>
              </a:rPr>
              <a:t>ile ilgili </a:t>
            </a:r>
            <a:r>
              <a:rPr lang="tr-TR" b="1" dirty="0" smtClean="0">
                <a:solidFill>
                  <a:prstClr val="black"/>
                </a:solidFill>
              </a:rPr>
              <a:t>123 </a:t>
            </a:r>
            <a:r>
              <a:rPr lang="tr-TR" b="1" dirty="0">
                <a:solidFill>
                  <a:prstClr val="black"/>
                </a:solidFill>
              </a:rPr>
              <a:t>adet </a:t>
            </a:r>
            <a:r>
              <a:rPr lang="tr-TR" dirty="0">
                <a:solidFill>
                  <a:prstClr val="black"/>
                </a:solidFill>
              </a:rPr>
              <a:t>görüş yazısı yazılmıştır.</a:t>
            </a:r>
          </a:p>
          <a:p>
            <a:pPr marL="742950" lvl="1" indent="-285750" algn="just">
              <a:lnSpc>
                <a:spcPct val="120000"/>
              </a:lnSpc>
              <a:buClr>
                <a:srgbClr val="F79646">
                  <a:lumMod val="75000"/>
                </a:srgbClr>
              </a:buClr>
              <a:buFont typeface="Wingdings" pitchFamily="2" charset="2"/>
              <a:buChar char="§"/>
            </a:pPr>
            <a:r>
              <a:rPr lang="tr-TR" dirty="0">
                <a:solidFill>
                  <a:prstClr val="black"/>
                </a:solidFill>
              </a:rPr>
              <a:t>İmar Kanunu’nun 18. Maddesi kapsamında </a:t>
            </a:r>
            <a:r>
              <a:rPr lang="tr-TR" b="1" dirty="0">
                <a:solidFill>
                  <a:prstClr val="black"/>
                </a:solidFill>
              </a:rPr>
              <a:t>293 adet </a:t>
            </a:r>
            <a:r>
              <a:rPr lang="tr-TR" dirty="0">
                <a:solidFill>
                  <a:prstClr val="black"/>
                </a:solidFill>
              </a:rPr>
              <a:t>kesinleşmiş </a:t>
            </a:r>
            <a:r>
              <a:rPr lang="tr-TR" b="1" u="sng" dirty="0">
                <a:solidFill>
                  <a:srgbClr val="F79646">
                    <a:lumMod val="75000"/>
                  </a:srgbClr>
                </a:solidFill>
              </a:rPr>
              <a:t>İmar planı ve değişiklikleri</a:t>
            </a:r>
            <a:r>
              <a:rPr lang="tr-TR" dirty="0">
                <a:solidFill>
                  <a:srgbClr val="F79646">
                    <a:lumMod val="75000"/>
                  </a:srgbClr>
                </a:solidFill>
              </a:rPr>
              <a:t> </a:t>
            </a:r>
            <a:endParaRPr lang="tr-TR" dirty="0">
              <a:solidFill>
                <a:prstClr val="black"/>
              </a:solidFill>
            </a:endParaRPr>
          </a:p>
          <a:p>
            <a:pPr lvl="1" algn="just">
              <a:buClr>
                <a:srgbClr val="4F81BD">
                  <a:lumMod val="60000"/>
                  <a:lumOff val="40000"/>
                </a:srgbClr>
              </a:buClr>
            </a:pPr>
            <a:endParaRPr lang="tr-TR" sz="1600" dirty="0">
              <a:solidFill>
                <a:prstClr val="black"/>
              </a:solidFill>
            </a:endParaRPr>
          </a:p>
        </p:txBody>
      </p:sp>
      <p:cxnSp>
        <p:nvCxnSpPr>
          <p:cNvPr id="7" name="Düz Bağlayıcı 6"/>
          <p:cNvCxnSpPr/>
          <p:nvPr/>
        </p:nvCxnSpPr>
        <p:spPr>
          <a:xfrm>
            <a:off x="0" y="954464"/>
            <a:ext cx="9155186" cy="1"/>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65592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256583"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731" y="-14684"/>
            <a:ext cx="2176693" cy="14274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p:nvPr/>
        </p:nvSpPr>
        <p:spPr>
          <a:xfrm>
            <a:off x="-46553" y="1916832"/>
            <a:ext cx="9144000" cy="3785652"/>
          </a:xfrm>
          <a:prstGeom prst="rect">
            <a:avLst/>
          </a:prstGeom>
        </p:spPr>
        <p:txBody>
          <a:bodyPr wrap="square">
            <a:spAutoFit/>
          </a:bodyPr>
          <a:lstStyle/>
          <a:p>
            <a:pPr algn="ctr"/>
            <a:r>
              <a:rPr lang="x-none" sz="2400" b="1" dirty="0">
                <a:solidFill>
                  <a:srgbClr val="005596"/>
                </a:solidFill>
                <a:effectLst>
                  <a:outerShdw blurRad="38100" dist="38100" dir="2700000" algn="tl">
                    <a:srgbClr val="000000">
                      <a:alpha val="43137"/>
                    </a:srgbClr>
                  </a:outerShdw>
                </a:effectLst>
              </a:rPr>
              <a:t>KURULUŞUMUZUN </a:t>
            </a:r>
            <a:r>
              <a:rPr lang="x-none" sz="2400" b="1" dirty="0" smtClean="0">
                <a:solidFill>
                  <a:srgbClr val="005596"/>
                </a:solidFill>
                <a:effectLst>
                  <a:outerShdw blurRad="38100" dist="38100" dir="2700000" algn="tl">
                    <a:srgbClr val="000000">
                      <a:alpha val="43137"/>
                    </a:srgbClr>
                  </a:outerShdw>
                </a:effectLst>
              </a:rPr>
              <a:t>MİSYONU</a:t>
            </a:r>
            <a:endParaRPr lang="tr-TR" sz="2400" b="1" dirty="0" smtClean="0">
              <a:solidFill>
                <a:srgbClr val="005596"/>
              </a:solidFill>
              <a:effectLst>
                <a:outerShdw blurRad="38100" dist="38100" dir="2700000" algn="tl">
                  <a:srgbClr val="000000">
                    <a:alpha val="43137"/>
                  </a:srgbClr>
                </a:outerShdw>
              </a:effectLst>
            </a:endParaRPr>
          </a:p>
          <a:p>
            <a:pPr algn="ctr">
              <a:lnSpc>
                <a:spcPct val="150000"/>
              </a:lnSpc>
            </a:pPr>
            <a:r>
              <a:rPr lang="tr-TR" sz="2400" dirty="0"/>
              <a:t>"Sürdürülebilir çevre ile uyumlu hayat kalitesi yüksek şehirler ve yerleşmeler oluşturmak üzere; planlama, yapım, dönüşüm ve çevre yönetimine ilişkin iş ve işlemleri düzenleyici, denetleyici, katılımcı ve çözüm odaklı bir anlayışla yapmak."</a:t>
            </a:r>
          </a:p>
          <a:p>
            <a:pPr algn="ctr"/>
            <a:r>
              <a:rPr lang="tr-TR" sz="2400" dirty="0"/>
              <a:t> </a:t>
            </a:r>
          </a:p>
          <a:p>
            <a:pPr algn="ctr"/>
            <a:r>
              <a:rPr lang="x-none" sz="2400" b="1" dirty="0" smtClean="0">
                <a:solidFill>
                  <a:srgbClr val="005596"/>
                </a:solidFill>
                <a:effectLst>
                  <a:outerShdw blurRad="38100" dist="38100" dir="2700000" algn="tl">
                    <a:srgbClr val="000000">
                      <a:alpha val="43137"/>
                    </a:srgbClr>
                  </a:outerShdw>
                </a:effectLst>
              </a:rPr>
              <a:t>KURULUŞUMUZUN VİZYONU</a:t>
            </a:r>
            <a:endParaRPr lang="tr-TR" sz="2400" b="1" dirty="0" smtClean="0">
              <a:solidFill>
                <a:srgbClr val="005596"/>
              </a:solidFill>
              <a:effectLst>
                <a:outerShdw blurRad="38100" dist="38100" dir="2700000" algn="tl">
                  <a:srgbClr val="000000">
                    <a:alpha val="43137"/>
                  </a:srgbClr>
                </a:outerShdw>
              </a:effectLst>
            </a:endParaRPr>
          </a:p>
          <a:p>
            <a:pPr algn="ctr"/>
            <a:r>
              <a:rPr lang="tr-TR" sz="2400" dirty="0" smtClean="0"/>
              <a:t> "</a:t>
            </a:r>
            <a:r>
              <a:rPr lang="tr-TR" sz="2400" dirty="0"/>
              <a:t>Yaşanabilir </a:t>
            </a:r>
            <a:r>
              <a:rPr lang="tr-TR" sz="2400" dirty="0" smtClean="0"/>
              <a:t>Çevre, </a:t>
            </a:r>
            <a:r>
              <a:rPr lang="tr-TR" sz="2400" dirty="0"/>
              <a:t>Afetlere Hazır Kimlikli Ve Akıllı Şehirler"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412776"/>
          </a:xfrm>
          <a:prstGeom prst="rect">
            <a:avLst/>
          </a:prstGeom>
        </p:spPr>
      </p:pic>
    </p:spTree>
    <p:extLst>
      <p:ext uri="{BB962C8B-B14F-4D97-AF65-F5344CB8AC3E}">
        <p14:creationId xmlns:p14="http://schemas.microsoft.com/office/powerpoint/2010/main" val="423060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411163" y="987425"/>
            <a:ext cx="8424862" cy="5870575"/>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endParaRPr lang="tr-TR" altLang="tr-TR" sz="2400" b="1" dirty="0">
              <a:cs typeface="Times New Roman" pitchFamily="18" charset="0"/>
            </a:endParaRPr>
          </a:p>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endParaRPr lang="tr-TR" altLang="tr-TR" sz="2400" b="1" dirty="0" smtClean="0">
              <a:cs typeface="Times New Roman" pitchFamily="18" charset="0"/>
            </a:endParaRPr>
          </a:p>
          <a:p>
            <a:pPr algn="ctr" eaLnBrk="1" hangingPunct="1">
              <a:spcAft>
                <a:spcPts val="1000"/>
              </a:spcAft>
              <a:defRPr/>
            </a:pPr>
            <a:r>
              <a:rPr lang="tr-TR" altLang="tr-TR" sz="2400" b="1" dirty="0" smtClean="0">
                <a:cs typeface="Times New Roman" pitchFamily="18" charset="0"/>
              </a:rPr>
              <a:t>Çevresel Etki Değerlendirmesi (ÇED) Yönetmeliği gereğince;</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altLang="tr-TR" sz="2000" dirty="0" smtClean="0">
                <a:cs typeface="Times New Roman" pitchFamily="18" charset="0"/>
              </a:rPr>
              <a:t>İlimiz sınırları içerisinde kurulması planlanan faaliyetleri ÇED yönetmeliği kapsamında değerlendirmek, ÇED Yönetmeliği kapsamı dışında değerlendirilen faaliyetleri </a:t>
            </a:r>
            <a:r>
              <a:rPr lang="tr-TR" sz="2000" dirty="0">
                <a:cs typeface="Arial" charset="0"/>
              </a:rPr>
              <a:t>(muafiyet) Çevrimiçi ÇED süreci yönetim (e-ÇED) sistemi üzerinden kayıt altına almak</a:t>
            </a:r>
            <a:r>
              <a:rPr lang="tr-TR" sz="2000" dirty="0" smtClean="0">
                <a:cs typeface="Arial" charset="0"/>
              </a:rPr>
              <a:t>,</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a:cs typeface="Arial" charset="0"/>
              </a:rPr>
              <a:t>ÇED Yönetmeliğinin Ek-2 listesinde yer alan (seçme-eleme kriterlerine tabi olan) projelerini inceleyip değerlendirmek, bu projelerle ilgili olarak “ÇED Gereklidir” veya “ÇED Gerekli Değildir” kararı vererek süreci sonuçlandırmak, projenin gerçekleştirilmesinin mevzuat bakımından uygun olmadığının tespiti halinde herhangi bir karar tesis etmeden süreci sonlandırmak</a:t>
            </a:r>
            <a:r>
              <a:rPr lang="tr-TR" sz="2000" dirty="0" smtClean="0">
                <a:cs typeface="Arial" charset="0"/>
              </a:rPr>
              <a:t>,</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a:cs typeface="Arial" charset="0"/>
              </a:rPr>
              <a:t>İlgili kurum ve kuruluşlarla işbirliği yaparak, </a:t>
            </a:r>
            <a:r>
              <a:rPr lang="tr-TR" altLang="tr-TR" sz="2000" dirty="0">
                <a:cs typeface="Times New Roman" pitchFamily="18" charset="0"/>
              </a:rPr>
              <a:t>İlimize ait yıllık Çevre Durum Raporunu hazırlamak,</a:t>
            </a:r>
            <a:r>
              <a:rPr lang="tr-TR" altLang="tr-TR" sz="2000" dirty="0">
                <a:effectLst>
                  <a:outerShdw blurRad="38100" dist="38100" dir="2700000" algn="tl">
                    <a:srgbClr val="C0C0C0"/>
                  </a:outerShdw>
                </a:effectLst>
                <a:cs typeface="Times New Roman" pitchFamily="18" charset="0"/>
              </a:rPr>
              <a:t> </a:t>
            </a: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altLang="tr-TR" sz="2000" dirty="0">
                <a:cs typeface="Arial" charset="0"/>
              </a:rPr>
              <a:t>Proje sahibinin herhangi bir nedenle değişmesi veya unvanın değişmesi durumunda yeniden değerlendirmek,</a:t>
            </a: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altLang="tr-TR" sz="2000" dirty="0" smtClean="0">
              <a:effectLst>
                <a:outerShdw blurRad="38100" dist="38100" dir="2700000" algn="tl">
                  <a:srgbClr val="C0C0C0"/>
                </a:outerShdw>
              </a:effectLst>
              <a:cs typeface="Times New Roman" pitchFamily="18"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sz="2400" dirty="0" smtClean="0">
              <a:cs typeface="Arial" charset="0"/>
            </a:endParaRPr>
          </a:p>
          <a:p>
            <a:pPr marL="342900" indent="-342900" algn="just" eaLnBrk="1" hangingPunct="1">
              <a:spcAft>
                <a:spcPts val="1000"/>
              </a:spcAft>
              <a:buClr>
                <a:schemeClr val="tx2">
                  <a:lumMod val="75000"/>
                </a:schemeClr>
              </a:buClr>
              <a:buFont typeface="Wingdings" panose="05000000000000000000" pitchFamily="2" charset="2"/>
              <a:buChar char="Ø"/>
              <a:defRPr/>
            </a:pPr>
            <a:endParaRPr lang="tr-TR" sz="2400" dirty="0">
              <a:cs typeface="Arial" charset="0"/>
            </a:endParaRPr>
          </a:p>
          <a:p>
            <a:pPr algn="just" eaLnBrk="1" hangingPunct="1">
              <a:spcAft>
                <a:spcPts val="1000"/>
              </a:spcAft>
              <a:defRPr/>
            </a:pPr>
            <a:endParaRPr lang="tr-TR" altLang="tr-TR" sz="2200" dirty="0" smtClean="0">
              <a:cs typeface="Times New Roman" pitchFamily="18" charset="0"/>
            </a:endParaRPr>
          </a:p>
        </p:txBody>
      </p:sp>
      <p:sp>
        <p:nvSpPr>
          <p:cNvPr id="4"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638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Users\nuket.ercan\Desktop\ind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1511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911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379413" y="1125538"/>
            <a:ext cx="8424862" cy="5616575"/>
          </a:xfrm>
          <a:prstGeom prst="rect">
            <a:avLst/>
          </a:prstGeom>
          <a:noFill/>
          <a:ln>
            <a:noFill/>
          </a:ln>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smtClean="0">
                <a:cs typeface="Arial" charset="0"/>
              </a:rPr>
              <a:t>ÇED </a:t>
            </a:r>
            <a:r>
              <a:rPr lang="tr-TR" sz="2000" dirty="0">
                <a:cs typeface="Arial" charset="0"/>
              </a:rPr>
              <a:t>Yönetmeliğinin Ek-1 listesinde yer alan (çevresel etki değerlendirmesine tabi olan) projelerle ilgili olarak süreç içinde halkın bilgilendirilmesi </a:t>
            </a:r>
            <a:r>
              <a:rPr lang="tr-TR" sz="2000" dirty="0" smtClean="0">
                <a:cs typeface="Arial" charset="0"/>
              </a:rPr>
              <a:t>için </a:t>
            </a:r>
            <a:r>
              <a:rPr lang="tr-TR" sz="2000" dirty="0">
                <a:cs typeface="Arial" charset="0"/>
              </a:rPr>
              <a:t>gerekli koordinasyonu sağlamak, </a:t>
            </a:r>
            <a:r>
              <a:rPr lang="tr-TR" sz="2000" dirty="0" smtClean="0">
                <a:cs typeface="Arial" charset="0"/>
              </a:rPr>
              <a:t>Halkın </a:t>
            </a:r>
            <a:r>
              <a:rPr lang="tr-TR" sz="2000" dirty="0">
                <a:cs typeface="Arial" charset="0"/>
              </a:rPr>
              <a:t>Katılımı </a:t>
            </a:r>
            <a:r>
              <a:rPr lang="tr-TR" sz="2000" dirty="0" smtClean="0">
                <a:cs typeface="Arial" charset="0"/>
              </a:rPr>
              <a:t>Toplantısı-HKT yapmak, İl </a:t>
            </a:r>
            <a:r>
              <a:rPr lang="tr-TR" sz="2000" dirty="0">
                <a:cs typeface="Arial" charset="0"/>
              </a:rPr>
              <a:t>Müdürlüğü </a:t>
            </a:r>
            <a:r>
              <a:rPr lang="tr-TR" sz="2000" dirty="0" smtClean="0">
                <a:cs typeface="Arial" charset="0"/>
              </a:rPr>
              <a:t>görüşünü (HKT sonrası e-ÇED Sisteminden toplantıya ait tutanak ve kapsam belirleme  görüşü ile İnceleme Değerlendirme Komisyonu–İDK aşamasında projeye ilişkin değerlendirme görüşü) vermek,</a:t>
            </a:r>
            <a:r>
              <a:rPr lang="tr-TR" altLang="tr-TR" sz="2200" dirty="0" smtClean="0">
                <a:cs typeface="Times New Roman" pitchFamily="18" charset="0"/>
              </a:rPr>
              <a:t> </a:t>
            </a:r>
            <a:r>
              <a:rPr lang="tr-TR" altLang="tr-TR" sz="2000" dirty="0" smtClean="0">
                <a:cs typeface="Times New Roman" pitchFamily="18" charset="0"/>
              </a:rPr>
              <a:t>konuyla ilgili olarak kamuoyunu (askı, anons, internet gibi yöntemlerle) bilgilendirmek ,</a:t>
            </a:r>
          </a:p>
          <a:p>
            <a:pPr marL="342900" indent="-342900" algn="just" eaLnBrk="1" hangingPunct="1">
              <a:spcAft>
                <a:spcPts val="1000"/>
              </a:spcAft>
              <a:buClr>
                <a:schemeClr val="tx2">
                  <a:lumMod val="75000"/>
                </a:schemeClr>
              </a:buClr>
              <a:buFont typeface="Wingdings" panose="05000000000000000000" pitchFamily="2" charset="2"/>
              <a:buChar char="Ø"/>
              <a:defRPr/>
            </a:pPr>
            <a:r>
              <a:rPr lang="tr-TR" sz="2000" dirty="0" smtClean="0">
                <a:cs typeface="Arial" charset="0"/>
              </a:rPr>
              <a:t>Diğer görevler kapsamında;</a:t>
            </a:r>
          </a:p>
          <a:p>
            <a:pPr marL="1085850" lvl="1" indent="-342900" algn="just" eaLnBrk="1" hangingPunct="1">
              <a:spcAft>
                <a:spcPts val="1000"/>
              </a:spcAft>
              <a:buClr>
                <a:schemeClr val="tx2">
                  <a:lumMod val="75000"/>
                </a:schemeClr>
              </a:buClr>
              <a:buFont typeface="Arial" panose="020B0604020202020204" pitchFamily="34" charset="0"/>
              <a:buChar char="•"/>
              <a:defRPr/>
            </a:pPr>
            <a:r>
              <a:rPr lang="tr-TR" sz="2000" dirty="0" smtClean="0">
                <a:cs typeface="Arial" charset="0"/>
              </a:rPr>
              <a:t>İl Emniyet Müdürlüğü tarafından düzenlenen Patlayıcı </a:t>
            </a:r>
            <a:r>
              <a:rPr lang="tr-TR" sz="2000" dirty="0">
                <a:cs typeface="Arial" charset="0"/>
              </a:rPr>
              <a:t>Madde Satın Alma ve Kullanma İzin </a:t>
            </a:r>
            <a:r>
              <a:rPr lang="tr-TR" sz="2000" dirty="0" smtClean="0">
                <a:cs typeface="Arial" charset="0"/>
              </a:rPr>
              <a:t>Belgesi’ne esas ÇED Olumlu/ÇED Gerekli Değildir kararı bulunan ve </a:t>
            </a:r>
            <a:r>
              <a:rPr lang="tr-TR" sz="2000" dirty="0">
                <a:cs typeface="Arial" charset="0"/>
              </a:rPr>
              <a:t>Geçici Faaliyet Belgesi/Çevre İzni </a:t>
            </a:r>
            <a:r>
              <a:rPr lang="tr-TR" sz="2000" dirty="0" smtClean="0">
                <a:cs typeface="Arial" charset="0"/>
              </a:rPr>
              <a:t>bulunan işletmeler için «Patlayıcı </a:t>
            </a:r>
            <a:r>
              <a:rPr lang="tr-TR" sz="2000" dirty="0" err="1" smtClean="0">
                <a:cs typeface="Arial" charset="0"/>
              </a:rPr>
              <a:t>Paterni</a:t>
            </a:r>
            <a:r>
              <a:rPr lang="tr-TR" sz="2000" dirty="0" smtClean="0">
                <a:cs typeface="Arial" charset="0"/>
              </a:rPr>
              <a:t>» bildirmek,</a:t>
            </a:r>
          </a:p>
          <a:p>
            <a:pPr marL="1085850" lvl="1" indent="-342900" algn="just" eaLnBrk="1" hangingPunct="1">
              <a:spcAft>
                <a:spcPts val="1000"/>
              </a:spcAft>
              <a:buClr>
                <a:schemeClr val="tx2">
                  <a:lumMod val="75000"/>
                </a:schemeClr>
              </a:buClr>
              <a:buFont typeface="Arial" panose="020B0604020202020204" pitchFamily="34" charset="0"/>
              <a:buChar char="•"/>
              <a:defRPr/>
            </a:pPr>
            <a:r>
              <a:rPr lang="tr-TR" sz="2000" dirty="0" smtClean="0">
                <a:cs typeface="Arial" charset="0"/>
              </a:rPr>
              <a:t>ÇED Olumlu/ÇED Gerekli Değildir/Muafiyet kararı verilen faaliyetler ile Mevzuat açısından  sakıncalı bulunularak ÇED süreci sonlandırılan projeler için mahkeme süreçlerine ilişkin iş/işlemleri yürütmek, </a:t>
            </a:r>
          </a:p>
          <a:p>
            <a:pPr lvl="1" indent="0" eaLnBrk="1" hangingPunct="1">
              <a:spcAft>
                <a:spcPts val="1000"/>
              </a:spcAft>
              <a:buClr>
                <a:schemeClr val="tx2">
                  <a:lumMod val="75000"/>
                </a:schemeClr>
              </a:buClr>
              <a:defRPr/>
            </a:pPr>
            <a:r>
              <a:rPr lang="tr-TR" altLang="tr-TR" sz="2000" dirty="0" smtClean="0">
                <a:cs typeface="Arial" charset="0"/>
              </a:rPr>
              <a:t>hizmetleri  sunulmaktadır.</a:t>
            </a:r>
          </a:p>
        </p:txBody>
      </p:sp>
      <p:sp>
        <p:nvSpPr>
          <p:cNvPr id="4"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741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C:\Users\nuket.ercan\Desktop\ind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15113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6000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8437"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64525" cy="5113337"/>
        </p:xfrm>
        <a:graphic>
          <a:graphicData uri="http://schemas.openxmlformats.org/drawingml/2006/table">
            <a:tbl>
              <a:tblPr firstRow="1" bandRow="1">
                <a:tableStyleId>{5C22544A-7EE6-4342-B048-85BDC9FD1C3A}</a:tableStyleId>
              </a:tblPr>
              <a:tblGrid>
                <a:gridCol w="6447414">
                  <a:extLst>
                    <a:ext uri="{9D8B030D-6E8A-4147-A177-3AD203B41FA5}">
                      <a16:colId xmlns:a16="http://schemas.microsoft.com/office/drawing/2014/main" val="20000"/>
                    </a:ext>
                  </a:extLst>
                </a:gridCol>
                <a:gridCol w="1817111">
                  <a:extLst>
                    <a:ext uri="{9D8B030D-6E8A-4147-A177-3AD203B41FA5}">
                      <a16:colId xmlns:a16="http://schemas.microsoft.com/office/drawing/2014/main" val="20001"/>
                    </a:ext>
                  </a:extLst>
                </a:gridCol>
              </a:tblGrid>
              <a:tr h="129236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49" marR="91449" marT="45728" marB="45728"/>
                </a:tc>
                <a:tc hMerge="1">
                  <a:txBody>
                    <a:bodyPr/>
                    <a:lstStyle/>
                    <a:p>
                      <a:endParaRPr lang="tr-TR" dirty="0"/>
                    </a:p>
                  </a:txBody>
                  <a:tcPr/>
                </a:tc>
                <a:extLst>
                  <a:ext uri="{0D108BD9-81ED-4DB2-BD59-A6C34878D82A}">
                    <a16:rowId xmlns:a16="http://schemas.microsoft.com/office/drawing/2014/main" val="10000"/>
                  </a:ext>
                </a:extLst>
              </a:tr>
              <a:tr h="1107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u="none" strike="noStrike" cap="none" normalizeH="0" baseline="0" dirty="0" smtClean="0">
                          <a:ln>
                            <a:noFill/>
                          </a:ln>
                          <a:solidFill>
                            <a:schemeClr val="tx1"/>
                          </a:solidFill>
                          <a:effectLst/>
                        </a:rPr>
                        <a:t>ÇED Yönetmeliği Kapsamı Dışında Değerlendirilen    (Muafiyet) Proje Sayısı</a:t>
                      </a:r>
                      <a:endParaRPr lang="tr-TR" sz="1800" dirty="0">
                        <a:effectLst>
                          <a:outerShdw blurRad="38100" dist="38100" dir="2700000" algn="tl">
                            <a:srgbClr val="000000">
                              <a:alpha val="43137"/>
                            </a:srgbClr>
                          </a:outerShdw>
                        </a:effectLst>
                      </a:endParaRPr>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653</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1"/>
                  </a:ext>
                </a:extLst>
              </a:tr>
              <a:tr h="678493">
                <a:tc>
                  <a:txBody>
                    <a:bodyPr/>
                    <a:lstStyle/>
                    <a:p>
                      <a:endParaRPr lang="tr-TR" sz="1200" b="1" dirty="0" smtClean="0"/>
                    </a:p>
                    <a:p>
                      <a:r>
                        <a:rPr lang="tr-TR" sz="1800" b="1" dirty="0" smtClean="0"/>
                        <a:t>«ÇED</a:t>
                      </a:r>
                      <a:r>
                        <a:rPr lang="tr-TR" sz="1800" b="1" baseline="0" dirty="0" smtClean="0"/>
                        <a:t> Gerekli Değildir» Kararı Verilen Proje Sayısı</a:t>
                      </a:r>
                      <a:endParaRPr lang="tr-TR" sz="1800" dirty="0"/>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121</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2"/>
                  </a:ext>
                </a:extLst>
              </a:tr>
              <a:tr h="678493">
                <a:tc>
                  <a:txBody>
                    <a:bodyPr/>
                    <a:lstStyle/>
                    <a:p>
                      <a:endParaRPr lang="tr-TR" sz="1200" b="1" dirty="0" smtClean="0"/>
                    </a:p>
                    <a:p>
                      <a:r>
                        <a:rPr lang="tr-TR" sz="1800" b="1" dirty="0" smtClean="0"/>
                        <a:t>«ÇED</a:t>
                      </a:r>
                      <a:r>
                        <a:rPr lang="tr-TR" sz="1800" b="1" baseline="0" dirty="0" smtClean="0"/>
                        <a:t> Gereklidir» Kararı Verilen Proje Sayısı</a:t>
                      </a:r>
                      <a:endParaRPr lang="tr-TR" sz="1800" dirty="0"/>
                    </a:p>
                  </a:txBody>
                  <a:tcPr marL="91449" marR="91449" marT="45728" marB="457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12</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3"/>
                  </a:ext>
                </a:extLst>
              </a:tr>
              <a:tr h="1356876">
                <a:tc>
                  <a:txBody>
                    <a:bodyPr/>
                    <a:lstStyle/>
                    <a:p>
                      <a:endParaRPr lang="tr-TR" sz="1200" b="1" dirty="0" smtClean="0"/>
                    </a:p>
                    <a:p>
                      <a:r>
                        <a:rPr lang="tr-TR" sz="1800" b="1" dirty="0" smtClean="0"/>
                        <a:t>Bakanlığımız</a:t>
                      </a:r>
                      <a:r>
                        <a:rPr lang="tr-TR" sz="1800" b="1" baseline="0" dirty="0" smtClean="0"/>
                        <a:t> Tarafından Yürütülen Projelere İlişkin Olarak Yapılan;</a:t>
                      </a:r>
                    </a:p>
                    <a:p>
                      <a:endParaRPr lang="tr-TR" sz="1200" b="1" baseline="0" dirty="0" smtClean="0"/>
                    </a:p>
                    <a:p>
                      <a:r>
                        <a:rPr lang="tr-TR" sz="1800" b="1" baseline="0" dirty="0" smtClean="0"/>
                        <a:t>Halkın Katılımı Toplantısı (HKT) Yapma/Görüş Verme ve</a:t>
                      </a:r>
                    </a:p>
                    <a:p>
                      <a:r>
                        <a:rPr lang="tr-TR" sz="1800" b="1" baseline="0" dirty="0" smtClean="0"/>
                        <a:t>İnceleme Değerlendirme Komisyonu (İDK) Görüş Verme</a:t>
                      </a:r>
                      <a:endParaRPr lang="tr-TR" sz="1800" b="1" dirty="0"/>
                    </a:p>
                  </a:txBody>
                  <a:tcPr marL="91449" marR="91449" marT="45728" marB="45728"/>
                </a:tc>
                <a:tc>
                  <a:txBody>
                    <a:bodyPr/>
                    <a:lstStyle/>
                    <a:p>
                      <a:pPr algn="ctr"/>
                      <a:r>
                        <a:rPr lang="tr-TR" sz="1800" dirty="0" smtClean="0"/>
                        <a:t>  </a:t>
                      </a:r>
                    </a:p>
                    <a:p>
                      <a:pPr algn="ctr"/>
                      <a:r>
                        <a:rPr lang="tr-TR" sz="1800" dirty="0" smtClean="0">
                          <a:effectLst>
                            <a:outerShdw blurRad="38100" dist="38100" dir="2700000" algn="tl">
                              <a:srgbClr val="000000">
                                <a:alpha val="43137"/>
                              </a:srgbClr>
                            </a:outerShdw>
                          </a:effectLst>
                        </a:rPr>
                        <a:t>84</a:t>
                      </a:r>
                      <a:endParaRPr lang="tr-TR" sz="1800" dirty="0">
                        <a:effectLst>
                          <a:outerShdw blurRad="38100" dist="38100" dir="2700000" algn="tl">
                            <a:srgbClr val="000000">
                              <a:alpha val="43137"/>
                            </a:srgbClr>
                          </a:outerShdw>
                        </a:effectLst>
                      </a:endParaRPr>
                    </a:p>
                  </a:txBody>
                  <a:tcPr marL="91449" marR="91449" marT="45728" marB="4572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0964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19461"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80400" cy="4897438"/>
        </p:xfrm>
        <a:graphic>
          <a:graphicData uri="http://schemas.openxmlformats.org/drawingml/2006/table">
            <a:tbl>
              <a:tblPr firstRow="1" bandRow="1">
                <a:tableStyleId>{5C22544A-7EE6-4342-B048-85BDC9FD1C3A}</a:tableStyleId>
              </a:tblPr>
              <a:tblGrid>
                <a:gridCol w="6445925">
                  <a:extLst>
                    <a:ext uri="{9D8B030D-6E8A-4147-A177-3AD203B41FA5}">
                      <a16:colId xmlns:a16="http://schemas.microsoft.com/office/drawing/2014/main" val="20000"/>
                    </a:ext>
                  </a:extLst>
                </a:gridCol>
                <a:gridCol w="1834475">
                  <a:extLst>
                    <a:ext uri="{9D8B030D-6E8A-4147-A177-3AD203B41FA5}">
                      <a16:colId xmlns:a16="http://schemas.microsoft.com/office/drawing/2014/main" val="20001"/>
                    </a:ext>
                  </a:extLst>
                </a:gridCol>
              </a:tblGrid>
              <a:tr h="12192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28" marR="91428"/>
                </a:tc>
                <a:tc hMerge="1">
                  <a:txBody>
                    <a:bodyPr/>
                    <a:lstStyle/>
                    <a:p>
                      <a:endParaRPr lang="tr-TR" dirty="0"/>
                    </a:p>
                  </a:txBody>
                  <a:tcPr/>
                </a:tc>
                <a:extLst>
                  <a:ext uri="{0D108BD9-81ED-4DB2-BD59-A6C34878D82A}">
                    <a16:rowId xmlns:a16="http://schemas.microsoft.com/office/drawing/2014/main" val="10000"/>
                  </a:ext>
                </a:extLst>
              </a:tr>
              <a:tr h="740864">
                <a:tc>
                  <a:txBody>
                    <a:bodyPr/>
                    <a:lstStyle/>
                    <a:p>
                      <a:endParaRPr lang="tr-TR" sz="1200" b="1" dirty="0" smtClean="0"/>
                    </a:p>
                    <a:p>
                      <a:r>
                        <a:rPr lang="tr-TR" sz="1800" b="1" dirty="0" smtClean="0"/>
                        <a:t>Mevzuat</a:t>
                      </a:r>
                      <a:r>
                        <a:rPr lang="tr-TR" sz="1800" b="1" baseline="0" dirty="0" smtClean="0"/>
                        <a:t> Açısından Sakıncalı Olup İade Edilen Proje Sayısı</a:t>
                      </a:r>
                      <a:endParaRPr lang="tr-TR" sz="1800" b="1" dirty="0"/>
                    </a:p>
                  </a:txBody>
                  <a:tcPr marL="91445" marR="91445" marT="45722" marB="45722"/>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12</a:t>
                      </a:r>
                      <a:endParaRPr lang="tr-TR" sz="1800" dirty="0">
                        <a:effectLst>
                          <a:outerShdw blurRad="38100" dist="38100" dir="2700000" algn="tl">
                            <a:srgbClr val="000000">
                              <a:alpha val="43137"/>
                            </a:srgbClr>
                          </a:outerShdw>
                        </a:effectLst>
                      </a:endParaRPr>
                    </a:p>
                  </a:txBody>
                  <a:tcPr marL="91445" marR="91445" marT="45722" marB="45722"/>
                </a:tc>
                <a:extLst>
                  <a:ext uri="{0D108BD9-81ED-4DB2-BD59-A6C34878D82A}">
                    <a16:rowId xmlns:a16="http://schemas.microsoft.com/office/drawing/2014/main" val="10001"/>
                  </a:ext>
                </a:extLst>
              </a:tr>
              <a:tr h="740864">
                <a:tc>
                  <a:txBody>
                    <a:bodyPr/>
                    <a:lstStyle/>
                    <a:p>
                      <a:endParaRPr lang="tr-TR" sz="1800" dirty="0" smtClean="0"/>
                    </a:p>
                    <a:p>
                      <a:r>
                        <a:rPr lang="tr-TR" sz="1800" b="1" dirty="0" smtClean="0"/>
                        <a:t>Proje Sahibi/Unvan</a:t>
                      </a:r>
                      <a:r>
                        <a:rPr lang="tr-TR" sz="1800" b="1" baseline="0" dirty="0" smtClean="0"/>
                        <a:t> Değişikliği Yapılan Proje Sayısı</a:t>
                      </a:r>
                      <a:endParaRPr lang="tr-TR" sz="1800" b="1" dirty="0"/>
                    </a:p>
                  </a:txBody>
                  <a:tcPr marL="91428" marR="914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46</a:t>
                      </a:r>
                      <a:endParaRPr lang="tr-TR" sz="1800" dirty="0">
                        <a:effectLst>
                          <a:outerShdw blurRad="38100" dist="38100" dir="2700000" algn="tl">
                            <a:srgbClr val="000000">
                              <a:alpha val="43137"/>
                            </a:srgbClr>
                          </a:outerShdw>
                        </a:effectLst>
                      </a:endParaRPr>
                    </a:p>
                  </a:txBody>
                  <a:tcPr marL="91428" marR="91428"/>
                </a:tc>
                <a:extLst>
                  <a:ext uri="{0D108BD9-81ED-4DB2-BD59-A6C34878D82A}">
                    <a16:rowId xmlns:a16="http://schemas.microsoft.com/office/drawing/2014/main" val="10002"/>
                  </a:ext>
                </a:extLst>
              </a:tr>
              <a:tr h="732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u="none" strike="noStrike" cap="none" normalizeH="0" baseline="0" dirty="0" smtClean="0">
                          <a:ln>
                            <a:noFill/>
                          </a:ln>
                          <a:solidFill>
                            <a:schemeClr val="tx1"/>
                          </a:solidFill>
                          <a:effectLst/>
                        </a:rPr>
                        <a:t>İl Emniyet Müdürlüğü’ne Bildirilen Patlayıcı </a:t>
                      </a:r>
                      <a:r>
                        <a:rPr kumimoji="0" lang="tr-TR" sz="1800" b="1" u="none" strike="noStrike" cap="none" normalizeH="0" baseline="0" dirty="0" err="1" smtClean="0">
                          <a:ln>
                            <a:noFill/>
                          </a:ln>
                          <a:solidFill>
                            <a:schemeClr val="tx1"/>
                          </a:solidFill>
                          <a:effectLst/>
                        </a:rPr>
                        <a:t>Paterni</a:t>
                      </a:r>
                      <a:r>
                        <a:rPr kumimoji="0" lang="tr-TR" sz="1800" b="1" u="none" strike="noStrike" cap="none" normalizeH="0" baseline="0" dirty="0" smtClean="0">
                          <a:ln>
                            <a:noFill/>
                          </a:ln>
                          <a:solidFill>
                            <a:schemeClr val="tx1"/>
                          </a:solidFill>
                          <a:effectLst/>
                        </a:rPr>
                        <a:t> Sayısı</a:t>
                      </a:r>
                      <a:endParaRPr lang="tr-TR" sz="1800" dirty="0">
                        <a:effectLst>
                          <a:outerShdw blurRad="38100" dist="38100" dir="2700000" algn="tl">
                            <a:srgbClr val="000000">
                              <a:alpha val="43137"/>
                            </a:srgbClr>
                          </a:outerShdw>
                        </a:effectLst>
                      </a:endParaRPr>
                    </a:p>
                  </a:txBody>
                  <a:tcPr marL="91428" marR="914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79</a:t>
                      </a:r>
                      <a:endParaRPr lang="tr-TR" sz="1800" dirty="0">
                        <a:effectLst>
                          <a:outerShdw blurRad="38100" dist="38100" dir="2700000" algn="tl">
                            <a:srgbClr val="000000">
                              <a:alpha val="43137"/>
                            </a:srgbClr>
                          </a:outerShdw>
                        </a:effectLst>
                      </a:endParaRPr>
                    </a:p>
                  </a:txBody>
                  <a:tcPr marL="91428" marR="91428"/>
                </a:tc>
                <a:extLst>
                  <a:ext uri="{0D108BD9-81ED-4DB2-BD59-A6C34878D82A}">
                    <a16:rowId xmlns:a16="http://schemas.microsoft.com/office/drawing/2014/main" val="10003"/>
                  </a:ext>
                </a:extLst>
              </a:tr>
              <a:tr h="732170">
                <a:tc>
                  <a:txBody>
                    <a:bodyPr/>
                    <a:lstStyle/>
                    <a:p>
                      <a:endParaRPr lang="tr-TR" sz="1200" b="1" dirty="0" smtClean="0"/>
                    </a:p>
                    <a:p>
                      <a:r>
                        <a:rPr lang="tr-TR" sz="1800" b="1" baseline="0" dirty="0" smtClean="0"/>
                        <a:t>Mahkeme Evrak Sayısı</a:t>
                      </a:r>
                      <a:endParaRPr lang="tr-TR" sz="1800" dirty="0"/>
                    </a:p>
                  </a:txBody>
                  <a:tcPr marL="91428" marR="91428"/>
                </a:tc>
                <a:tc>
                  <a:txBody>
                    <a:bodyPr/>
                    <a:lstStyle/>
                    <a:p>
                      <a:pPr algn="ctr"/>
                      <a:endParaRPr lang="tr-TR" sz="1800" dirty="0" smtClean="0"/>
                    </a:p>
                    <a:p>
                      <a:pPr algn="ctr"/>
                      <a:r>
                        <a:rPr lang="tr-TR" sz="1800" dirty="0" smtClean="0">
                          <a:effectLst>
                            <a:outerShdw blurRad="38100" dist="38100" dir="2700000" algn="tl">
                              <a:srgbClr val="000000">
                                <a:alpha val="43137"/>
                              </a:srgbClr>
                            </a:outerShdw>
                          </a:effectLst>
                        </a:rPr>
                        <a:t>28</a:t>
                      </a:r>
                      <a:endParaRPr lang="tr-TR" sz="1800" dirty="0">
                        <a:effectLst>
                          <a:outerShdw blurRad="38100" dist="38100" dir="2700000" algn="tl">
                            <a:srgbClr val="000000">
                              <a:alpha val="43137"/>
                            </a:srgbClr>
                          </a:outerShdw>
                        </a:effectLst>
                      </a:endParaRPr>
                    </a:p>
                  </a:txBody>
                  <a:tcPr marL="91428" marR="91428"/>
                </a:tc>
                <a:extLst>
                  <a:ext uri="{0D108BD9-81ED-4DB2-BD59-A6C34878D82A}">
                    <a16:rowId xmlns:a16="http://schemas.microsoft.com/office/drawing/2014/main" val="10004"/>
                  </a:ext>
                </a:extLst>
              </a:tr>
              <a:tr h="732170">
                <a:tc>
                  <a:txBody>
                    <a:bodyPr/>
                    <a:lstStyle/>
                    <a:p>
                      <a:endParaRPr lang="tr-TR" sz="1800" b="1" dirty="0" smtClean="0"/>
                    </a:p>
                    <a:p>
                      <a:r>
                        <a:rPr lang="tr-TR" sz="1800" b="1" dirty="0" smtClean="0"/>
                        <a:t>TOPLAM</a:t>
                      </a:r>
                      <a:endParaRPr lang="tr-TR" sz="1800" b="1" dirty="0"/>
                    </a:p>
                  </a:txBody>
                  <a:tcPr marL="91428" marR="91428"/>
                </a:tc>
                <a:tc>
                  <a:txBody>
                    <a:bodyPr/>
                    <a:lstStyle/>
                    <a:p>
                      <a:pPr algn="ctr"/>
                      <a:endParaRPr lang="tr-TR" sz="1800" b="1" dirty="0" smtClean="0">
                        <a:effectLst>
                          <a:outerShdw blurRad="38100" dist="38100" dir="2700000" algn="tl">
                            <a:srgbClr val="000000">
                              <a:alpha val="43137"/>
                            </a:srgbClr>
                          </a:outerShdw>
                        </a:effectLst>
                      </a:endParaRPr>
                    </a:p>
                    <a:p>
                      <a:pPr algn="ctr"/>
                      <a:r>
                        <a:rPr lang="tr-TR" sz="1800" b="1" dirty="0" smtClean="0">
                          <a:effectLst>
                            <a:outerShdw blurRad="38100" dist="38100" dir="2700000" algn="tl">
                              <a:srgbClr val="000000">
                                <a:alpha val="43137"/>
                              </a:srgbClr>
                            </a:outerShdw>
                          </a:effectLst>
                        </a:rPr>
                        <a:t>1035</a:t>
                      </a:r>
                    </a:p>
                  </a:txBody>
                  <a:tcPr marL="91428" marR="91428"/>
                </a:tc>
                <a:extLst>
                  <a:ext uri="{0D108BD9-81ED-4DB2-BD59-A6C34878D82A}">
                    <a16:rowId xmlns:a16="http://schemas.microsoft.com/office/drawing/2014/main" val="10005"/>
                  </a:ext>
                </a:extLst>
              </a:tr>
            </a:tbl>
          </a:graphicData>
        </a:graphic>
      </p:graphicFrame>
      <p:cxnSp>
        <p:nvCxnSpPr>
          <p:cNvPr id="4" name="Düz Bağlayıcı 3"/>
          <p:cNvCxnSpPr/>
          <p:nvPr/>
        </p:nvCxnSpPr>
        <p:spPr>
          <a:xfrm>
            <a:off x="539750" y="5445125"/>
            <a:ext cx="820896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72753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0" y="-7938"/>
            <a:ext cx="19859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906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şlık 1"/>
          <p:cNvSpPr txBox="1">
            <a:spLocks/>
          </p:cNvSpPr>
          <p:nvPr/>
        </p:nvSpPr>
        <p:spPr>
          <a:xfrm>
            <a:off x="1900238" y="0"/>
            <a:ext cx="5268912" cy="987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tr-TR" sz="2400" b="1" dirty="0" smtClean="0">
                <a:solidFill>
                  <a:srgbClr val="FF0000"/>
                </a:solidFill>
                <a:effectLst>
                  <a:outerShdw blurRad="38100" dist="38100" dir="2700000" algn="tl">
                    <a:srgbClr val="000000">
                      <a:alpha val="43137"/>
                    </a:srgbClr>
                  </a:outerShdw>
                </a:effectLst>
              </a:rPr>
              <a:t>ÇEVRESEL ETKİ DEĞERLENDİRME ÇALIŞMALARI</a:t>
            </a:r>
            <a:endParaRPr lang="tr-TR" sz="2400" b="1" dirty="0">
              <a:solidFill>
                <a:srgbClr val="FF0000"/>
              </a:solidFill>
              <a:effectLst>
                <a:outerShdw blurRad="38100" dist="38100" dir="2700000" algn="tl">
                  <a:srgbClr val="000000">
                    <a:alpha val="43137"/>
                  </a:srgbClr>
                </a:outerShdw>
              </a:effectLst>
            </a:endParaRPr>
          </a:p>
        </p:txBody>
      </p:sp>
      <p:pic>
        <p:nvPicPr>
          <p:cNvPr id="20485" name="Picture 6" descr="C:\Users\nuket.ercan\Desktop\indi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525"/>
            <a:ext cx="1584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o 1"/>
          <p:cNvGraphicFramePr>
            <a:graphicFrameLocks noGrp="1"/>
          </p:cNvGraphicFramePr>
          <p:nvPr/>
        </p:nvGraphicFramePr>
        <p:xfrm>
          <a:off x="539750" y="1268413"/>
          <a:ext cx="8280400" cy="1219200"/>
        </p:xfrm>
        <a:graphic>
          <a:graphicData uri="http://schemas.openxmlformats.org/drawingml/2006/table">
            <a:tbl>
              <a:tblPr firstRow="1" bandRow="1">
                <a:tableStyleId>{5C22544A-7EE6-4342-B048-85BDC9FD1C3A}</a:tableStyleId>
              </a:tblPr>
              <a:tblGrid>
                <a:gridCol w="8280400">
                  <a:extLst>
                    <a:ext uri="{9D8B030D-6E8A-4147-A177-3AD203B41FA5}">
                      <a16:colId xmlns:a16="http://schemas.microsoft.com/office/drawing/2014/main" val="20000"/>
                    </a:ext>
                  </a:extLst>
                </a:gridCol>
              </a:tblGrid>
              <a:tr h="1219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u="none" strike="noStrike" cap="none" normalizeH="0" baseline="0" dirty="0" smtClean="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endParaRPr lang="tr-TR" sz="1800" dirty="0"/>
                    </a:p>
                  </a:txBody>
                  <a:tcPr marL="91428" marR="91428"/>
                </a:tc>
                <a:extLst>
                  <a:ext uri="{0D108BD9-81ED-4DB2-BD59-A6C34878D82A}">
                    <a16:rowId xmlns:a16="http://schemas.microsoft.com/office/drawing/2014/main" val="10000"/>
                  </a:ext>
                </a:extLst>
              </a:tr>
            </a:tbl>
          </a:graphicData>
        </a:graphic>
      </p:graphicFrame>
      <p:graphicFrame>
        <p:nvGraphicFramePr>
          <p:cNvPr id="10" name="Tablo 9"/>
          <p:cNvGraphicFramePr>
            <a:graphicFrameLocks noGrp="1"/>
          </p:cNvGraphicFramePr>
          <p:nvPr/>
        </p:nvGraphicFramePr>
        <p:xfrm>
          <a:off x="539750" y="3789363"/>
          <a:ext cx="8170863" cy="2468628"/>
        </p:xfrm>
        <a:graphic>
          <a:graphicData uri="http://schemas.openxmlformats.org/drawingml/2006/table">
            <a:tbl>
              <a:tblPr firstRow="1" bandRow="1">
                <a:tableStyleId>{5C22544A-7EE6-4342-B048-85BDC9FD1C3A}</a:tableStyleId>
              </a:tblPr>
              <a:tblGrid>
                <a:gridCol w="6360656">
                  <a:extLst>
                    <a:ext uri="{9D8B030D-6E8A-4147-A177-3AD203B41FA5}">
                      <a16:colId xmlns:a16="http://schemas.microsoft.com/office/drawing/2014/main" val="20000"/>
                    </a:ext>
                  </a:extLst>
                </a:gridCol>
                <a:gridCol w="1810207">
                  <a:extLst>
                    <a:ext uri="{9D8B030D-6E8A-4147-A177-3AD203B41FA5}">
                      <a16:colId xmlns:a16="http://schemas.microsoft.com/office/drawing/2014/main" val="20001"/>
                    </a:ext>
                  </a:extLst>
                </a:gridCol>
              </a:tblGrid>
              <a:tr h="1188562">
                <a:tc>
                  <a:txBody>
                    <a:bodyPr/>
                    <a:lstStyle/>
                    <a:p>
                      <a:endParaRPr lang="tr-TR" sz="1800" dirty="0" smtClean="0"/>
                    </a:p>
                    <a:p>
                      <a:endParaRPr lang="tr-TR" sz="1800" b="1" dirty="0" smtClean="0"/>
                    </a:p>
                    <a:p>
                      <a:r>
                        <a:rPr lang="tr-TR" sz="1800" b="1" dirty="0" smtClean="0">
                          <a:solidFill>
                            <a:schemeClr val="tx1"/>
                          </a:solidFill>
                        </a:rPr>
                        <a:t>GELEN</a:t>
                      </a:r>
                      <a:r>
                        <a:rPr lang="tr-TR" sz="1800" b="1" baseline="0" dirty="0" smtClean="0">
                          <a:solidFill>
                            <a:schemeClr val="tx1"/>
                          </a:solidFill>
                        </a:rPr>
                        <a:t> EVRAK SAYISI</a:t>
                      </a:r>
                    </a:p>
                    <a:p>
                      <a:endParaRPr lang="tr-TR" sz="1800" b="1" dirty="0" smtClean="0"/>
                    </a:p>
                  </a:txBody>
                  <a:tcPr marL="91426" marR="91426" marT="45657" marB="45657">
                    <a:solidFill>
                      <a:schemeClr val="tx2">
                        <a:lumMod val="40000"/>
                        <a:lumOff val="60000"/>
                      </a:schemeClr>
                    </a:solidFill>
                  </a:tcPr>
                </a:tc>
                <a:tc>
                  <a:txBody>
                    <a:bodyPr/>
                    <a:lstStyle/>
                    <a:p>
                      <a:pPr algn="ctr"/>
                      <a:endParaRPr lang="tr-TR" sz="1800" dirty="0" smtClean="0"/>
                    </a:p>
                    <a:p>
                      <a:pPr algn="ctr"/>
                      <a:endParaRPr lang="tr-TR" sz="1800" dirty="0" smtClean="0">
                        <a:effectLst>
                          <a:outerShdw blurRad="38100" dist="38100" dir="2700000" algn="tl">
                            <a:srgbClr val="000000">
                              <a:alpha val="43137"/>
                            </a:srgbClr>
                          </a:outerShdw>
                        </a:effectLst>
                      </a:endParaRPr>
                    </a:p>
                    <a:p>
                      <a:pPr algn="ctr"/>
                      <a:r>
                        <a:rPr lang="tr-TR" sz="1800" dirty="0" smtClean="0">
                          <a:solidFill>
                            <a:schemeClr val="tx1"/>
                          </a:solidFill>
                          <a:effectLst>
                            <a:outerShdw blurRad="38100" dist="38100" dir="2700000" algn="tl">
                              <a:srgbClr val="000000">
                                <a:alpha val="43137"/>
                              </a:srgbClr>
                            </a:outerShdw>
                          </a:effectLst>
                        </a:rPr>
                        <a:t>4192</a:t>
                      </a:r>
                      <a:endParaRPr lang="tr-TR" sz="1800" dirty="0">
                        <a:solidFill>
                          <a:schemeClr val="tx1"/>
                        </a:solidFill>
                        <a:effectLst>
                          <a:outerShdw blurRad="38100" dist="38100" dir="2700000" algn="tl">
                            <a:srgbClr val="000000">
                              <a:alpha val="43137"/>
                            </a:srgbClr>
                          </a:outerShdw>
                        </a:effectLst>
                      </a:endParaRPr>
                    </a:p>
                  </a:txBody>
                  <a:tcPr marL="91426" marR="91426" marT="45657" marB="45657">
                    <a:solidFill>
                      <a:schemeClr val="tx2">
                        <a:lumMod val="40000"/>
                        <a:lumOff val="60000"/>
                      </a:schemeClr>
                    </a:solidFill>
                  </a:tcPr>
                </a:tc>
                <a:extLst>
                  <a:ext uri="{0D108BD9-81ED-4DB2-BD59-A6C34878D82A}">
                    <a16:rowId xmlns:a16="http://schemas.microsoft.com/office/drawing/2014/main" val="10000"/>
                  </a:ext>
                </a:extLst>
              </a:tr>
              <a:tr h="12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b="1" kern="1200" baseline="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baseline="0" smtClean="0">
                          <a:solidFill>
                            <a:schemeClr val="dk1"/>
                          </a:solidFill>
                          <a:latin typeface="+mn-lt"/>
                          <a:ea typeface="+mn-ea"/>
                          <a:cs typeface="+mn-cs"/>
                        </a:rPr>
                        <a:t>GİDEN </a:t>
                      </a:r>
                      <a:r>
                        <a:rPr lang="tr-TR" sz="1800" b="1" kern="1200" baseline="0" dirty="0" smtClean="0">
                          <a:solidFill>
                            <a:schemeClr val="dk1"/>
                          </a:solidFill>
                          <a:latin typeface="+mn-lt"/>
                          <a:ea typeface="+mn-ea"/>
                          <a:cs typeface="+mn-cs"/>
                        </a:rPr>
                        <a:t>EVRAK SAYISI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b="1" kern="1200" baseline="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u="none" strike="noStrike" cap="none" normalizeH="0" baseline="0" dirty="0" smtClean="0">
                        <a:ln>
                          <a:noFill/>
                        </a:ln>
                        <a:solidFill>
                          <a:schemeClr val="tx1"/>
                        </a:solidFill>
                        <a:effectLst/>
                      </a:endParaRPr>
                    </a:p>
                  </a:txBody>
                  <a:tcPr marL="91426" marR="91426" marT="45657" marB="45657"/>
                </a:tc>
                <a:tc>
                  <a:txBody>
                    <a:bodyPr/>
                    <a:lstStyle/>
                    <a:p>
                      <a:pPr algn="ctr"/>
                      <a:endParaRPr lang="tr-TR" sz="1800" dirty="0" smtClean="0"/>
                    </a:p>
                    <a:p>
                      <a:pPr algn="ctr"/>
                      <a:r>
                        <a:rPr lang="tr-TR" sz="1800" b="1" dirty="0" smtClean="0">
                          <a:effectLst>
                            <a:outerShdw blurRad="38100" dist="38100" dir="2700000" algn="tl">
                              <a:srgbClr val="000000">
                                <a:alpha val="43137"/>
                              </a:srgbClr>
                            </a:outerShdw>
                          </a:effectLst>
                        </a:rPr>
                        <a:t>2751</a:t>
                      </a:r>
                    </a:p>
                    <a:p>
                      <a:pPr algn="ctr"/>
                      <a:endParaRPr lang="tr-TR" sz="1800" b="1" dirty="0">
                        <a:effectLst>
                          <a:outerShdw blurRad="38100" dist="38100" dir="2700000" algn="tl">
                            <a:srgbClr val="000000">
                              <a:alpha val="43137"/>
                            </a:srgbClr>
                          </a:outerShdw>
                        </a:effectLst>
                      </a:endParaRPr>
                    </a:p>
                  </a:txBody>
                  <a:tcPr marL="91426" marR="91426" marT="45657" marB="45657"/>
                </a:tc>
                <a:extLst>
                  <a:ext uri="{0D108BD9-81ED-4DB2-BD59-A6C34878D82A}">
                    <a16:rowId xmlns:a16="http://schemas.microsoft.com/office/drawing/2014/main" val="10001"/>
                  </a:ext>
                </a:extLst>
              </a:tr>
            </a:tbl>
          </a:graphicData>
        </a:graphic>
      </p:graphicFrame>
      <p:graphicFrame>
        <p:nvGraphicFramePr>
          <p:cNvPr id="11" name="Tablo 10"/>
          <p:cNvGraphicFramePr>
            <a:graphicFrameLocks noGrp="1"/>
          </p:cNvGraphicFramePr>
          <p:nvPr/>
        </p:nvGraphicFramePr>
        <p:xfrm>
          <a:off x="539750" y="2781300"/>
          <a:ext cx="8135938" cy="822378"/>
        </p:xfrm>
        <a:graphic>
          <a:graphicData uri="http://schemas.openxmlformats.org/drawingml/2006/table">
            <a:tbl>
              <a:tblPr firstRow="1" bandRow="1">
                <a:tableStyleId>{5C22544A-7EE6-4342-B048-85BDC9FD1C3A}</a:tableStyleId>
              </a:tblPr>
              <a:tblGrid>
                <a:gridCol w="6333467">
                  <a:extLst>
                    <a:ext uri="{9D8B030D-6E8A-4147-A177-3AD203B41FA5}">
                      <a16:colId xmlns:a16="http://schemas.microsoft.com/office/drawing/2014/main" val="20000"/>
                    </a:ext>
                  </a:extLst>
                </a:gridCol>
                <a:gridCol w="1802471">
                  <a:extLst>
                    <a:ext uri="{9D8B030D-6E8A-4147-A177-3AD203B41FA5}">
                      <a16:colId xmlns:a16="http://schemas.microsoft.com/office/drawing/2014/main" val="20001"/>
                    </a:ext>
                  </a:extLst>
                </a:gridCol>
              </a:tblGrid>
              <a:tr h="822325">
                <a:tc>
                  <a:txBody>
                    <a:bodyPr/>
                    <a:lstStyle/>
                    <a:p>
                      <a:endParaRPr kumimoji="0" lang="tr-TR" sz="1800" b="1" i="0" u="none" strike="noStrike" kern="1200" cap="none" spc="0" normalizeH="0" baseline="0" noProof="0" dirty="0" smtClean="0">
                        <a:ln>
                          <a:noFill/>
                        </a:ln>
                        <a:solidFill>
                          <a:prstClr val="black"/>
                        </a:solidFill>
                        <a:effectLst/>
                        <a:uLnTx/>
                        <a:uFillTx/>
                        <a:latin typeface="+mn-lt"/>
                        <a:ea typeface="+mn-ea"/>
                        <a:cs typeface="+mn-cs"/>
                      </a:endParaRPr>
                    </a:p>
                    <a:p>
                      <a:r>
                        <a:rPr kumimoji="0" lang="tr-TR" sz="1800" b="1" i="0" u="none" strike="noStrike" kern="1200" cap="none" spc="0" normalizeH="0" baseline="0" noProof="0" dirty="0" smtClean="0">
                          <a:ln>
                            <a:noFill/>
                          </a:ln>
                          <a:solidFill>
                            <a:prstClr val="black"/>
                          </a:solidFill>
                          <a:effectLst/>
                          <a:uLnTx/>
                          <a:uFillTx/>
                          <a:latin typeface="+mn-lt"/>
                          <a:ea typeface="+mn-ea"/>
                          <a:cs typeface="+mn-cs"/>
                        </a:rPr>
                        <a:t>ARAZİ/YERİNDE İNCELEME SAYISI</a:t>
                      </a:r>
                      <a:endParaRPr lang="tr-TR" sz="1200" b="1" dirty="0" smtClean="0"/>
                    </a:p>
                    <a:p>
                      <a:endParaRPr lang="tr-TR" sz="1200" b="1" dirty="0" smtClean="0"/>
                    </a:p>
                  </a:txBody>
                  <a:tcPr marL="91458" marR="91458" marT="45429" marB="45429">
                    <a:solidFill>
                      <a:schemeClr val="tx2">
                        <a:lumMod val="60000"/>
                        <a:lumOff val="40000"/>
                      </a:schemeClr>
                    </a:solidFill>
                  </a:tcPr>
                </a:tc>
                <a:tc>
                  <a:txBody>
                    <a:bodyPr/>
                    <a:lstStyle/>
                    <a:p>
                      <a:pPr algn="ctr"/>
                      <a:endParaRPr lang="tr-TR" sz="1800" b="1" dirty="0" smtClean="0">
                        <a:solidFill>
                          <a:schemeClr val="tx1"/>
                        </a:solidFill>
                      </a:endParaRPr>
                    </a:p>
                    <a:p>
                      <a:pPr algn="ctr"/>
                      <a:r>
                        <a:rPr lang="tr-TR" sz="1800" b="1" dirty="0" smtClean="0">
                          <a:solidFill>
                            <a:schemeClr val="tx1"/>
                          </a:solidFill>
                        </a:rPr>
                        <a:t>174</a:t>
                      </a:r>
                    </a:p>
                  </a:txBody>
                  <a:tcPr marL="91458" marR="91458" marT="45429" marB="45429">
                    <a:solidFill>
                      <a:schemeClr val="tx2">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118550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8" name="13 Metin kutusu"/>
          <p:cNvSpPr txBox="1"/>
          <p:nvPr/>
        </p:nvSpPr>
        <p:spPr>
          <a:xfrm>
            <a:off x="485292" y="4509120"/>
            <a:ext cx="7704856" cy="338554"/>
          </a:xfrm>
          <a:prstGeom prst="rect">
            <a:avLst/>
          </a:prstGeom>
          <a:noFill/>
        </p:spPr>
        <p:txBody>
          <a:bodyPr wrap="square">
            <a:spAutoFit/>
          </a:bodyPr>
          <a:lstStyle/>
          <a:p>
            <a:pPr>
              <a:defRPr/>
            </a:pPr>
            <a:r>
              <a:rPr lang="tr-TR" sz="1600" dirty="0">
                <a:solidFill>
                  <a:srgbClr val="FF0000"/>
                </a:solidFill>
                <a:effectLst>
                  <a:outerShdw blurRad="38100" dist="38100" dir="2700000" algn="tl">
                    <a:srgbClr val="000000">
                      <a:alpha val="43137"/>
                    </a:srgbClr>
                  </a:outerShdw>
                </a:effectLst>
              </a:rPr>
              <a:t>(*)</a:t>
            </a:r>
            <a:r>
              <a:rPr lang="tr-TR" sz="1600" dirty="0">
                <a:solidFill>
                  <a:prstClr val="black"/>
                </a:solidFill>
                <a:effectLst>
                  <a:outerShdw blurRad="38100" dist="38100" dir="2700000" algn="tl">
                    <a:srgbClr val="000000">
                      <a:alpha val="43137"/>
                    </a:srgbClr>
                  </a:outerShdw>
                </a:effectLst>
              </a:rPr>
              <a:t> </a:t>
            </a:r>
            <a:r>
              <a:rPr lang="tr-TR" sz="1600" dirty="0" smtClean="0">
                <a:solidFill>
                  <a:prstClr val="black"/>
                </a:solidFill>
                <a:effectLst>
                  <a:outerShdw blurRad="38100" dist="38100" dir="2700000" algn="tl">
                    <a:srgbClr val="000000">
                      <a:alpha val="43137"/>
                    </a:srgbClr>
                  </a:outerShdw>
                </a:effectLst>
              </a:rPr>
              <a:t>Çevre İzin </a:t>
            </a:r>
            <a:r>
              <a:rPr lang="tr-TR" sz="1600" dirty="0">
                <a:solidFill>
                  <a:prstClr val="black"/>
                </a:solidFill>
                <a:effectLst>
                  <a:outerShdw blurRad="38100" dist="38100" dir="2700000" algn="tl">
                    <a:srgbClr val="000000">
                      <a:alpha val="43137"/>
                    </a:srgbClr>
                  </a:outerShdw>
                </a:effectLst>
              </a:rPr>
              <a:t>ve </a:t>
            </a:r>
            <a:r>
              <a:rPr lang="tr-TR" sz="1600" dirty="0" smtClean="0">
                <a:solidFill>
                  <a:prstClr val="black"/>
                </a:solidFill>
                <a:effectLst>
                  <a:outerShdw blurRad="38100" dist="38100" dir="2700000" algn="tl">
                    <a:srgbClr val="000000">
                      <a:alpha val="43137"/>
                    </a:srgbClr>
                  </a:outerShdw>
                </a:effectLst>
              </a:rPr>
              <a:t>Lisans  Yönetmeliği</a:t>
            </a:r>
            <a:endParaRPr lang="tr-TR" sz="1600" dirty="0">
              <a:solidFill>
                <a:prstClr val="black"/>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818372" y="1287810"/>
            <a:ext cx="7310037" cy="400110"/>
          </a:xfrm>
          <a:prstGeom prst="rect">
            <a:avLst/>
          </a:prstGeom>
          <a:noFill/>
        </p:spPr>
        <p:txBody>
          <a:bodyPr wrap="square" rtlCol="0">
            <a:spAutoFit/>
          </a:bodyPr>
          <a:lstStyle/>
          <a:p>
            <a:r>
              <a:rPr lang="tr-TR" sz="2000" b="1" dirty="0" smtClean="0">
                <a:solidFill>
                  <a:prstClr val="black"/>
                </a:solidFill>
              </a:rPr>
              <a:t>2019 YILI (ARALIK) </a:t>
            </a:r>
            <a:endParaRPr lang="tr-TR" sz="2000" dirty="0">
              <a:solidFill>
                <a:prstClr val="black"/>
              </a:solidFill>
            </a:endParaRPr>
          </a:p>
        </p:txBody>
      </p:sp>
      <p:graphicFrame>
        <p:nvGraphicFramePr>
          <p:cNvPr id="3" name="Tablo 2"/>
          <p:cNvGraphicFramePr>
            <a:graphicFrameLocks noGrp="1"/>
          </p:cNvGraphicFramePr>
          <p:nvPr>
            <p:extLst/>
          </p:nvPr>
        </p:nvGraphicFramePr>
        <p:xfrm>
          <a:off x="557300" y="1642290"/>
          <a:ext cx="7560840" cy="3169407"/>
        </p:xfrm>
        <a:graphic>
          <a:graphicData uri="http://schemas.openxmlformats.org/drawingml/2006/table">
            <a:tbl>
              <a:tblPr/>
              <a:tblGrid>
                <a:gridCol w="6525020">
                  <a:extLst>
                    <a:ext uri="{9D8B030D-6E8A-4147-A177-3AD203B41FA5}">
                      <a16:colId xmlns:a16="http://schemas.microsoft.com/office/drawing/2014/main" val="20000"/>
                    </a:ext>
                  </a:extLst>
                </a:gridCol>
                <a:gridCol w="1035820">
                  <a:extLst>
                    <a:ext uri="{9D8B030D-6E8A-4147-A177-3AD203B41FA5}">
                      <a16:colId xmlns:a16="http://schemas.microsoft.com/office/drawing/2014/main" val="20001"/>
                    </a:ext>
                  </a:extLst>
                </a:gridCol>
              </a:tblGrid>
              <a:tr h="377469">
                <a:tc>
                  <a:txBody>
                    <a:bodyPr/>
                    <a:lstStyle/>
                    <a:p>
                      <a:pPr algn="just" fontAlgn="base">
                        <a:lnSpc>
                          <a:spcPct val="115000"/>
                        </a:lnSpc>
                        <a:spcAft>
                          <a:spcPts val="1000"/>
                        </a:spcAft>
                        <a:tabLst>
                          <a:tab pos="927100" algn="l"/>
                        </a:tabLst>
                      </a:pPr>
                      <a:r>
                        <a:rPr lang="tr-TR" sz="1600" kern="1200" dirty="0">
                          <a:solidFill>
                            <a:srgbClr val="000000"/>
                          </a:solidFill>
                          <a:effectLst/>
                          <a:latin typeface="Arial"/>
                          <a:ea typeface="Times New Roman"/>
                          <a:cs typeface="Tahoma"/>
                        </a:rPr>
                        <a:t>ÇİLY </a:t>
                      </a:r>
                      <a:r>
                        <a:rPr lang="tr-TR" sz="1600" kern="1200" dirty="0">
                          <a:solidFill>
                            <a:srgbClr val="FF0000"/>
                          </a:solidFill>
                          <a:effectLst/>
                          <a:latin typeface="Arial"/>
                          <a:ea typeface="Times New Roman"/>
                          <a:cs typeface="Tahoma"/>
                        </a:rPr>
                        <a:t>(*)</a:t>
                      </a:r>
                      <a:r>
                        <a:rPr lang="tr-TR" sz="1600" kern="1200" dirty="0">
                          <a:solidFill>
                            <a:srgbClr val="000000"/>
                          </a:solidFill>
                          <a:effectLst/>
                          <a:latin typeface="Arial"/>
                          <a:ea typeface="Times New Roman"/>
                          <a:cs typeface="Tahoma"/>
                        </a:rPr>
                        <a:t> kapsamında Muafiyet verilen tesis sayısı </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smtClean="0">
                          <a:solidFill>
                            <a:srgbClr val="000000"/>
                          </a:solidFill>
                          <a:effectLst/>
                          <a:latin typeface="Arial"/>
                          <a:ea typeface="Times New Roman"/>
                          <a:cs typeface="Tahoma"/>
                        </a:rPr>
                        <a:t>17</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377469">
                <a:tc>
                  <a:txBody>
                    <a:bodyPr/>
                    <a:lstStyle/>
                    <a:p>
                      <a:pPr algn="just" fontAlgn="base">
                        <a:lnSpc>
                          <a:spcPct val="115000"/>
                        </a:lnSpc>
                        <a:spcAft>
                          <a:spcPts val="1000"/>
                        </a:spcAft>
                        <a:tabLst>
                          <a:tab pos="927100" algn="l"/>
                        </a:tabLst>
                      </a:pPr>
                      <a:r>
                        <a:rPr lang="tr-TR" sz="1600" kern="1200">
                          <a:solidFill>
                            <a:srgbClr val="000000"/>
                          </a:solidFill>
                          <a:effectLst/>
                          <a:latin typeface="Arial"/>
                          <a:ea typeface="Times New Roman"/>
                          <a:cs typeface="Tahoma"/>
                        </a:rPr>
                        <a:t>Çevre İzni Değerlendirmesi yapılan tesis sayısı</a:t>
                      </a:r>
                      <a:endParaRPr lang="tr-TR" sz="100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smtClean="0">
                          <a:solidFill>
                            <a:srgbClr val="000000"/>
                          </a:solidFill>
                          <a:effectLst/>
                          <a:latin typeface="Arial"/>
                          <a:ea typeface="Times New Roman"/>
                          <a:cs typeface="Tahoma"/>
                        </a:rPr>
                        <a:t>23</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339523">
                <a:tc>
                  <a:txBody>
                    <a:bodyPr/>
                    <a:lstStyle/>
                    <a:p>
                      <a:pPr algn="just" fontAlgn="base">
                        <a:lnSpc>
                          <a:spcPct val="115000"/>
                        </a:lnSpc>
                        <a:spcAft>
                          <a:spcPts val="1000"/>
                        </a:spcAft>
                        <a:tabLst>
                          <a:tab pos="927100" algn="l"/>
                        </a:tabLst>
                      </a:pPr>
                      <a:r>
                        <a:rPr lang="nl-NL" sz="1600" kern="1200" dirty="0">
                          <a:solidFill>
                            <a:srgbClr val="000000"/>
                          </a:solidFill>
                          <a:effectLst/>
                          <a:latin typeface="Arial"/>
                          <a:ea typeface="Times New Roman"/>
                          <a:cs typeface="Tahoma"/>
                        </a:rPr>
                        <a:t>Valilik Tespit Raporu düzenlenen tesis sayısı </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smtClean="0">
                          <a:solidFill>
                            <a:srgbClr val="000000"/>
                          </a:solidFill>
                          <a:effectLst/>
                          <a:latin typeface="Arial"/>
                          <a:ea typeface="Times New Roman"/>
                          <a:cs typeface="Tahoma"/>
                        </a:rPr>
                        <a:t>3</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r h="528722">
                <a:tc>
                  <a:txBody>
                    <a:bodyPr/>
                    <a:lstStyle/>
                    <a:p>
                      <a:pPr algn="just" fontAlgn="base">
                        <a:lnSpc>
                          <a:spcPct val="115000"/>
                        </a:lnSpc>
                        <a:spcAft>
                          <a:spcPts val="1000"/>
                        </a:spcAft>
                        <a:tabLst>
                          <a:tab pos="927100" algn="l"/>
                        </a:tabLst>
                      </a:pPr>
                      <a:r>
                        <a:rPr lang="tr-TR" sz="1600" kern="1200" dirty="0">
                          <a:solidFill>
                            <a:srgbClr val="000000"/>
                          </a:solidFill>
                          <a:effectLst/>
                          <a:latin typeface="Arial"/>
                          <a:ea typeface="Times New Roman"/>
                          <a:cs typeface="Tahoma"/>
                        </a:rPr>
                        <a:t>Egzoz Gazı Emisyon Yetki Belgesi Bulunan Firma İşlemleri sayısı</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smtClean="0">
                          <a:solidFill>
                            <a:srgbClr val="000000"/>
                          </a:solidFill>
                          <a:effectLst/>
                          <a:latin typeface="Arial"/>
                          <a:ea typeface="Times New Roman"/>
                          <a:cs typeface="Tahoma"/>
                        </a:rPr>
                        <a:t>2</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3"/>
                  </a:ext>
                </a:extLst>
              </a:tr>
              <a:tr h="528722">
                <a:tc>
                  <a:txBody>
                    <a:bodyPr/>
                    <a:lstStyle/>
                    <a:p>
                      <a:pPr algn="just" fontAlgn="base">
                        <a:lnSpc>
                          <a:spcPct val="115000"/>
                        </a:lnSpc>
                        <a:spcAft>
                          <a:spcPts val="1000"/>
                        </a:spcAft>
                        <a:tabLst>
                          <a:tab pos="927100" algn="l"/>
                        </a:tabLst>
                      </a:pPr>
                      <a:r>
                        <a:rPr lang="tr-TR" sz="1600" kern="1200" dirty="0">
                          <a:solidFill>
                            <a:srgbClr val="000000"/>
                          </a:solidFill>
                          <a:effectLst/>
                          <a:latin typeface="Arial"/>
                          <a:ea typeface="Times New Roman"/>
                          <a:cs typeface="Tahoma"/>
                        </a:rPr>
                        <a:t>Sürekli Emisyon Ölçüm Sistemleri işlem sayısı</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a:solidFill>
                            <a:srgbClr val="000000"/>
                          </a:solidFill>
                          <a:effectLst/>
                          <a:latin typeface="Arial"/>
                          <a:ea typeface="Times New Roman"/>
                          <a:cs typeface="Tahoma"/>
                        </a:rPr>
                        <a:t>1</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r h="352854">
                <a:tc>
                  <a:txBody>
                    <a:bodyPr/>
                    <a:lstStyle/>
                    <a:p>
                      <a:pPr algn="just" fontAlgn="base">
                        <a:lnSpc>
                          <a:spcPct val="115000"/>
                        </a:lnSpc>
                        <a:spcAft>
                          <a:spcPts val="1000"/>
                        </a:spcAft>
                        <a:tabLst>
                          <a:tab pos="927100" algn="l"/>
                        </a:tabLst>
                      </a:pPr>
                      <a:r>
                        <a:rPr lang="tr-TR" sz="1600" kern="1200" dirty="0">
                          <a:solidFill>
                            <a:srgbClr val="000000"/>
                          </a:solidFill>
                          <a:effectLst/>
                          <a:latin typeface="Arial"/>
                          <a:ea typeface="Times New Roman"/>
                          <a:cs typeface="Tahoma"/>
                        </a:rPr>
                        <a:t>«Egzoz Gazı Emisyon Ölçüm Yetki Belgesi» düzenlenen tesis sayısı</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a:solidFill>
                            <a:srgbClr val="000000"/>
                          </a:solidFill>
                          <a:effectLst/>
                          <a:latin typeface="Arial"/>
                          <a:ea typeface="Times New Roman"/>
                          <a:cs typeface="Tahoma"/>
                        </a:rPr>
                        <a:t>1</a:t>
                      </a:r>
                      <a:endParaRPr lang="tr-TR" sz="16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5"/>
                  </a:ext>
                </a:extLst>
              </a:tr>
              <a:tr h="352854">
                <a:tc>
                  <a:txBody>
                    <a:bodyPr/>
                    <a:lstStyle/>
                    <a:p>
                      <a:pPr algn="just" fontAlgn="base">
                        <a:lnSpc>
                          <a:spcPct val="115000"/>
                        </a:lnSpc>
                        <a:spcAft>
                          <a:spcPts val="1000"/>
                        </a:spcAft>
                        <a:tabLst>
                          <a:tab pos="927100" algn="l"/>
                        </a:tabLst>
                      </a:pPr>
                      <a:r>
                        <a:rPr lang="tr-TR" sz="1800" kern="1200" dirty="0" smtClean="0">
                          <a:solidFill>
                            <a:schemeClr val="tx1"/>
                          </a:solidFill>
                          <a:effectLst/>
                          <a:latin typeface="+mn-lt"/>
                          <a:ea typeface="+mn-ea"/>
                          <a:cs typeface="+mn-cs"/>
                        </a:rPr>
                        <a:t>Sıfır Atık Projesi kapsamında yapılan yazışma sayısı</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800" b="1" dirty="0" smtClean="0">
                          <a:solidFill>
                            <a:srgbClr val="000000"/>
                          </a:solidFill>
                          <a:effectLst/>
                          <a:latin typeface="Arial"/>
                          <a:ea typeface="Times New Roman"/>
                          <a:cs typeface="Tahoma"/>
                        </a:rPr>
                        <a:t>2</a:t>
                      </a:r>
                      <a:endParaRPr lang="tr-TR" sz="1000"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6"/>
                  </a:ext>
                </a:extLst>
              </a:tr>
              <a:tr h="311794">
                <a:tc>
                  <a:txBody>
                    <a:bodyPr/>
                    <a:lstStyle/>
                    <a:p>
                      <a:pPr algn="r" fontAlgn="base">
                        <a:lnSpc>
                          <a:spcPct val="115000"/>
                        </a:lnSpc>
                        <a:spcAft>
                          <a:spcPts val="1000"/>
                        </a:spcAft>
                        <a:tabLst>
                          <a:tab pos="927100" algn="l"/>
                        </a:tabLst>
                      </a:pPr>
                      <a:r>
                        <a:rPr lang="tr-TR" sz="1600" b="1" kern="1200" dirty="0">
                          <a:solidFill>
                            <a:srgbClr val="FF0000"/>
                          </a:solidFill>
                          <a:effectLst/>
                          <a:latin typeface="Arial"/>
                          <a:ea typeface="Times New Roman"/>
                          <a:cs typeface="Tahoma"/>
                        </a:rPr>
                        <a:t>TOPLAM</a:t>
                      </a:r>
                      <a:endParaRPr lang="tr-TR" sz="1000" dirty="0">
                        <a:solidFill>
                          <a:srgbClr val="FF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600" b="1" dirty="0" smtClean="0">
                          <a:solidFill>
                            <a:srgbClr val="FF0000"/>
                          </a:solidFill>
                          <a:effectLst/>
                          <a:latin typeface="Arial"/>
                          <a:ea typeface="Times New Roman"/>
                          <a:cs typeface="Tahoma"/>
                        </a:rPr>
                        <a:t>49</a:t>
                      </a:r>
                      <a:endParaRPr lang="tr-TR" sz="1000" dirty="0">
                        <a:solidFill>
                          <a:srgbClr val="FF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7"/>
                  </a:ext>
                </a:extLst>
              </a:tr>
            </a:tbl>
          </a:graphicData>
        </a:graphic>
      </p:graphicFrame>
      <p:graphicFrame>
        <p:nvGraphicFramePr>
          <p:cNvPr id="4" name="Tablo 3"/>
          <p:cNvGraphicFramePr>
            <a:graphicFrameLocks noGrp="1"/>
          </p:cNvGraphicFramePr>
          <p:nvPr>
            <p:extLst/>
          </p:nvPr>
        </p:nvGraphicFramePr>
        <p:xfrm>
          <a:off x="485291" y="5013176"/>
          <a:ext cx="7643117" cy="1528607"/>
        </p:xfrm>
        <a:graphic>
          <a:graphicData uri="http://schemas.openxmlformats.org/drawingml/2006/table">
            <a:tbl>
              <a:tblPr/>
              <a:tblGrid>
                <a:gridCol w="3810575">
                  <a:extLst>
                    <a:ext uri="{9D8B030D-6E8A-4147-A177-3AD203B41FA5}">
                      <a16:colId xmlns:a16="http://schemas.microsoft.com/office/drawing/2014/main" val="20000"/>
                    </a:ext>
                  </a:extLst>
                </a:gridCol>
                <a:gridCol w="3832542">
                  <a:extLst>
                    <a:ext uri="{9D8B030D-6E8A-4147-A177-3AD203B41FA5}">
                      <a16:colId xmlns:a16="http://schemas.microsoft.com/office/drawing/2014/main" val="20001"/>
                    </a:ext>
                  </a:extLst>
                </a:gridCol>
              </a:tblGrid>
              <a:tr h="381569">
                <a:tc>
                  <a:txBody>
                    <a:bodyPr/>
                    <a:lstStyle/>
                    <a:p>
                      <a:endParaRPr lang="tr-TR" sz="1200" dirty="0">
                        <a:effectLst/>
                        <a:latin typeface="Arial" panose="020B0604020202020204" pitchFamily="34" charset="0"/>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l" fontAlgn="base">
                        <a:lnSpc>
                          <a:spcPct val="115000"/>
                        </a:lnSpc>
                        <a:spcAft>
                          <a:spcPts val="0"/>
                        </a:spcAft>
                        <a:tabLst>
                          <a:tab pos="927100" algn="l"/>
                        </a:tabLst>
                      </a:pPr>
                      <a:r>
                        <a:rPr lang="tr-TR" sz="1200" b="1" kern="1200" dirty="0">
                          <a:solidFill>
                            <a:srgbClr val="000000"/>
                          </a:solidFill>
                          <a:effectLst/>
                          <a:latin typeface="Arial" panose="020B0604020202020204" pitchFamily="34" charset="0"/>
                          <a:ea typeface="Calibri"/>
                          <a:cs typeface="Arial" panose="020B0604020202020204" pitchFamily="34" charset="0"/>
                        </a:rPr>
                        <a:t>          </a:t>
                      </a:r>
                      <a:r>
                        <a:rPr lang="tr-TR" sz="1200" b="1" kern="1200" dirty="0" smtClean="0">
                          <a:solidFill>
                            <a:srgbClr val="000000"/>
                          </a:solidFill>
                          <a:effectLst/>
                          <a:latin typeface="Arial" panose="020B0604020202020204" pitchFamily="34" charset="0"/>
                          <a:ea typeface="Calibri"/>
                          <a:cs typeface="Arial" panose="020B0604020202020204" pitchFamily="34" charset="0"/>
                        </a:rPr>
                        <a:t>                            2019</a:t>
                      </a:r>
                      <a:endParaRPr lang="tr-TR" sz="1200" b="1" dirty="0">
                        <a:solidFill>
                          <a:srgbClr val="000000"/>
                        </a:solidFill>
                        <a:effectLst/>
                        <a:latin typeface="Arial" panose="020B0604020202020204" pitchFamily="34" charset="0"/>
                        <a:ea typeface="Times New Roman"/>
                        <a:cs typeface="Arial" panose="020B0604020202020204" pitchFamily="34" charset="0"/>
                      </a:endParaRPr>
                    </a:p>
                    <a:p>
                      <a:pPr algn="l" fontAlgn="base">
                        <a:lnSpc>
                          <a:spcPct val="115000"/>
                        </a:lnSpc>
                        <a:spcAft>
                          <a:spcPts val="0"/>
                        </a:spcAft>
                        <a:tabLst>
                          <a:tab pos="927100" algn="l"/>
                        </a:tabLst>
                      </a:pPr>
                      <a:r>
                        <a:rPr lang="tr-TR" sz="1200" b="1" kern="1200" dirty="0">
                          <a:solidFill>
                            <a:srgbClr val="000000"/>
                          </a:solidFill>
                          <a:effectLst/>
                          <a:latin typeface="Arial" panose="020B0604020202020204" pitchFamily="34" charset="0"/>
                          <a:ea typeface="Calibri"/>
                          <a:cs typeface="Arial" panose="020B0604020202020204" pitchFamily="34" charset="0"/>
                        </a:rPr>
                        <a:t>          </a:t>
                      </a:r>
                      <a:r>
                        <a:rPr lang="tr-TR" sz="1200" b="1" kern="1200" dirty="0" smtClean="0">
                          <a:solidFill>
                            <a:srgbClr val="000000"/>
                          </a:solidFill>
                          <a:effectLst/>
                          <a:latin typeface="Arial" panose="020B0604020202020204" pitchFamily="34" charset="0"/>
                          <a:ea typeface="Calibri"/>
                          <a:cs typeface="Arial" panose="020B0604020202020204" pitchFamily="34" charset="0"/>
                        </a:rPr>
                        <a:t>                          (ARALIK)</a:t>
                      </a:r>
                      <a:endParaRPr lang="tr-TR" sz="1200" b="1" dirty="0">
                        <a:solidFill>
                          <a:srgbClr val="000000"/>
                        </a:solidFill>
                        <a:effectLst/>
                        <a:latin typeface="Arial" panose="020B0604020202020204" pitchFamily="34" charset="0"/>
                        <a:ea typeface="Times New Roman"/>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218190">
                <a:tc>
                  <a:txBody>
                    <a:bodyPr/>
                    <a:lstStyle/>
                    <a:p>
                      <a:pPr algn="l" fontAlgn="base">
                        <a:lnSpc>
                          <a:spcPct val="115000"/>
                        </a:lnSpc>
                        <a:spcAft>
                          <a:spcPts val="1000"/>
                        </a:spcAft>
                        <a:tabLst>
                          <a:tab pos="927100" algn="l"/>
                        </a:tabLst>
                      </a:pPr>
                      <a:r>
                        <a:rPr lang="tr-TR" sz="1200" b="1" kern="1200" dirty="0">
                          <a:solidFill>
                            <a:srgbClr val="000000"/>
                          </a:solidFill>
                          <a:effectLst/>
                          <a:latin typeface="Arial" panose="020B0604020202020204" pitchFamily="34" charset="0"/>
                          <a:ea typeface="Times New Roman"/>
                          <a:cs typeface="Arial" panose="020B0604020202020204" pitchFamily="34" charset="0"/>
                        </a:rPr>
                        <a:t>GELEN EVRAK</a:t>
                      </a:r>
                      <a:endParaRPr lang="tr-TR" sz="1200" dirty="0">
                        <a:solidFill>
                          <a:srgbClr val="000000"/>
                        </a:solidFill>
                        <a:effectLst/>
                        <a:latin typeface="Arial" panose="020B0604020202020204" pitchFamily="34" charset="0"/>
                        <a:ea typeface="Times New Roman"/>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400" b="1" dirty="0">
                          <a:solidFill>
                            <a:srgbClr val="000000"/>
                          </a:solidFill>
                          <a:effectLst/>
                          <a:latin typeface="Arial"/>
                          <a:ea typeface="Times New Roman"/>
                          <a:cs typeface="Tahoma"/>
                        </a:rPr>
                        <a:t>144</a:t>
                      </a:r>
                      <a:endParaRPr lang="tr-TR" sz="1400" b="1"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217597">
                <a:tc>
                  <a:txBody>
                    <a:bodyPr/>
                    <a:lstStyle/>
                    <a:p>
                      <a:pPr algn="l" fontAlgn="base">
                        <a:lnSpc>
                          <a:spcPct val="115000"/>
                        </a:lnSpc>
                        <a:spcAft>
                          <a:spcPts val="1000"/>
                        </a:spcAft>
                        <a:tabLst>
                          <a:tab pos="927100" algn="l"/>
                        </a:tabLst>
                      </a:pPr>
                      <a:r>
                        <a:rPr lang="tr-TR" sz="1200" b="1" kern="1200">
                          <a:solidFill>
                            <a:srgbClr val="000000"/>
                          </a:solidFill>
                          <a:effectLst/>
                          <a:latin typeface="Arial" panose="020B0604020202020204" pitchFamily="34" charset="0"/>
                          <a:ea typeface="Times New Roman"/>
                          <a:cs typeface="Arial" panose="020B0604020202020204" pitchFamily="34" charset="0"/>
                        </a:rPr>
                        <a:t>GİDEN EVRAK</a:t>
                      </a:r>
                      <a:endParaRPr lang="tr-TR" sz="1200">
                        <a:solidFill>
                          <a:srgbClr val="000000"/>
                        </a:solidFill>
                        <a:effectLst/>
                        <a:latin typeface="Arial" panose="020B0604020202020204" pitchFamily="34" charset="0"/>
                        <a:ea typeface="Times New Roman"/>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400" b="1" dirty="0">
                          <a:solidFill>
                            <a:srgbClr val="000000"/>
                          </a:solidFill>
                          <a:effectLst/>
                          <a:latin typeface="Arial"/>
                          <a:ea typeface="Times New Roman"/>
                          <a:cs typeface="Tahoma"/>
                        </a:rPr>
                        <a:t>60</a:t>
                      </a:r>
                      <a:endParaRPr lang="tr-TR" sz="1400" b="1"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r h="217005">
                <a:tc>
                  <a:txBody>
                    <a:bodyPr/>
                    <a:lstStyle/>
                    <a:p>
                      <a:pPr algn="l" fontAlgn="base">
                        <a:lnSpc>
                          <a:spcPct val="115000"/>
                        </a:lnSpc>
                        <a:spcAft>
                          <a:spcPts val="1000"/>
                        </a:spcAft>
                        <a:tabLst>
                          <a:tab pos="927100" algn="l"/>
                        </a:tabLst>
                      </a:pPr>
                      <a:r>
                        <a:rPr lang="tr-TR" sz="1200" b="1" kern="1200" dirty="0">
                          <a:solidFill>
                            <a:srgbClr val="000000"/>
                          </a:solidFill>
                          <a:effectLst/>
                          <a:latin typeface="Arial" panose="020B0604020202020204" pitchFamily="34" charset="0"/>
                          <a:ea typeface="Times New Roman"/>
                          <a:cs typeface="Arial" panose="020B0604020202020204" pitchFamily="34" charset="0"/>
                        </a:rPr>
                        <a:t>E-İZİN SİSTEMİNDEN GELEN EVRAK</a:t>
                      </a:r>
                      <a:endParaRPr lang="tr-TR" sz="1200" dirty="0">
                        <a:solidFill>
                          <a:srgbClr val="000000"/>
                        </a:solidFill>
                        <a:effectLst/>
                        <a:latin typeface="Arial" panose="020B0604020202020204" pitchFamily="34" charset="0"/>
                        <a:ea typeface="Times New Roman"/>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400" b="1" kern="1200" dirty="0">
                          <a:solidFill>
                            <a:srgbClr val="000000"/>
                          </a:solidFill>
                          <a:effectLst/>
                          <a:latin typeface="Arial"/>
                          <a:ea typeface="Calibri"/>
                          <a:cs typeface="Tahoma"/>
                        </a:rPr>
                        <a:t>57</a:t>
                      </a:r>
                      <a:endParaRPr lang="tr-TR" sz="1400" b="1"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3"/>
                  </a:ext>
                </a:extLst>
              </a:tr>
              <a:tr h="333791">
                <a:tc>
                  <a:txBody>
                    <a:bodyPr/>
                    <a:lstStyle/>
                    <a:p>
                      <a:pPr algn="l" fontAlgn="base">
                        <a:lnSpc>
                          <a:spcPct val="115000"/>
                        </a:lnSpc>
                        <a:spcAft>
                          <a:spcPts val="1000"/>
                        </a:spcAft>
                        <a:tabLst>
                          <a:tab pos="927100" algn="l"/>
                        </a:tabLst>
                      </a:pPr>
                      <a:r>
                        <a:rPr lang="tr-TR" sz="1200" b="1" kern="1200" dirty="0">
                          <a:solidFill>
                            <a:schemeClr val="tx1"/>
                          </a:solidFill>
                          <a:effectLst/>
                          <a:latin typeface="Arial" panose="020B0604020202020204" pitchFamily="34" charset="0"/>
                          <a:ea typeface="Times New Roman"/>
                          <a:cs typeface="Arial" panose="020B0604020202020204" pitchFamily="34" charset="0"/>
                        </a:rPr>
                        <a:t>MAHALDE DENETİM SAYISI</a:t>
                      </a:r>
                      <a:endParaRPr lang="tr-TR" sz="1200" dirty="0">
                        <a:solidFill>
                          <a:schemeClr val="tx1"/>
                        </a:solidFill>
                        <a:effectLst/>
                        <a:latin typeface="Arial" panose="020B0604020202020204" pitchFamily="34" charset="0"/>
                        <a:ea typeface="Times New Roman"/>
                        <a:cs typeface="Arial" panose="020B0604020202020204" pitchFamily="34" charset="0"/>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400" b="1" dirty="0">
                          <a:solidFill>
                            <a:srgbClr val="FF0000"/>
                          </a:solidFill>
                          <a:effectLst/>
                          <a:latin typeface="Arial"/>
                          <a:ea typeface="Times New Roman"/>
                          <a:cs typeface="Tahoma"/>
                        </a:rPr>
                        <a:t>37</a:t>
                      </a:r>
                      <a:endParaRPr lang="tr-TR" sz="1400" b="1" dirty="0">
                        <a:solidFill>
                          <a:srgbClr val="000000"/>
                        </a:solidFill>
                        <a:effectLst/>
                        <a:latin typeface="Calibri"/>
                        <a:ea typeface="Times New Roman"/>
                        <a:cs typeface="Tahoma"/>
                      </a:endParaRPr>
                    </a:p>
                  </a:txBody>
                  <a:tcPr marL="63500" marR="6350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19496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8835" y="1772816"/>
            <a:ext cx="8713787" cy="646113"/>
          </a:xfrm>
          <a:prstGeom prst="rect">
            <a:avLst/>
          </a:prstGeom>
          <a:noFill/>
          <a:ln>
            <a:noFill/>
          </a:ln>
          <a:extLst/>
        </p:spPr>
        <p:txBody>
          <a:bodyPr anchor="ctr">
            <a:spAutoFit/>
          </a:bodyPr>
          <a:lstStyle/>
          <a:p>
            <a:pPr algn="just" eaLnBrk="0" hangingPunct="0">
              <a:tabLst>
                <a:tab pos="927100" algn="l"/>
              </a:tabLst>
              <a:defRPr/>
            </a:pPr>
            <a:r>
              <a:rPr lang="tr-TR" dirty="0">
                <a:solidFill>
                  <a:prstClr val="black"/>
                </a:solidFill>
                <a:effectLst>
                  <a:outerShdw blurRad="38100" dist="38100" dir="2700000" algn="tl">
                    <a:srgbClr val="000000">
                      <a:alpha val="43137"/>
                    </a:srgbClr>
                  </a:outerShdw>
                </a:effectLst>
              </a:rPr>
              <a:t>	E-izin yazılım </a:t>
            </a:r>
            <a:r>
              <a:rPr lang="tr-TR" dirty="0" err="1">
                <a:solidFill>
                  <a:prstClr val="black"/>
                </a:solidFill>
                <a:effectLst>
                  <a:outerShdw blurRad="38100" dist="38100" dir="2700000" algn="tl">
                    <a:srgbClr val="000000">
                      <a:alpha val="43137"/>
                    </a:srgbClr>
                  </a:outerShdw>
                </a:effectLst>
              </a:rPr>
              <a:t>portalı</a:t>
            </a:r>
            <a:r>
              <a:rPr lang="tr-TR" dirty="0">
                <a:solidFill>
                  <a:prstClr val="black"/>
                </a:solidFill>
                <a:effectLst>
                  <a:outerShdw blurRad="38100" dist="38100" dir="2700000" algn="tl">
                    <a:srgbClr val="000000">
                      <a:alpha val="43137"/>
                    </a:srgbClr>
                  </a:outerShdw>
                </a:effectLst>
              </a:rPr>
              <a:t> </a:t>
            </a:r>
            <a:r>
              <a:rPr lang="tr-TR" dirty="0">
                <a:solidFill>
                  <a:prstClr val="black"/>
                </a:solidFill>
              </a:rPr>
              <a:t>üzerinden </a:t>
            </a:r>
            <a:r>
              <a:rPr lang="tr-TR" dirty="0" smtClean="0">
                <a:solidFill>
                  <a:prstClr val="black"/>
                </a:solidFill>
              </a:rPr>
              <a:t>ÇİLY </a:t>
            </a:r>
            <a:r>
              <a:rPr lang="tr-TR" dirty="0">
                <a:solidFill>
                  <a:prstClr val="black"/>
                </a:solidFill>
              </a:rPr>
              <a:t>Ek-2 kapsamında kalan tesislerin faaliyetleri elektronik ortamda değerlendirilmektedir.</a:t>
            </a:r>
          </a:p>
        </p:txBody>
      </p:sp>
      <p:pic>
        <p:nvPicPr>
          <p:cNvPr id="9"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11"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graphicFrame>
        <p:nvGraphicFramePr>
          <p:cNvPr id="5" name="Tablo 4"/>
          <p:cNvGraphicFramePr>
            <a:graphicFrameLocks noGrp="1"/>
          </p:cNvGraphicFramePr>
          <p:nvPr>
            <p:extLst/>
          </p:nvPr>
        </p:nvGraphicFramePr>
        <p:xfrm>
          <a:off x="179390" y="2564902"/>
          <a:ext cx="8713785" cy="4151889"/>
        </p:xfrm>
        <a:graphic>
          <a:graphicData uri="http://schemas.openxmlformats.org/drawingml/2006/table">
            <a:tbl>
              <a:tblPr/>
              <a:tblGrid>
                <a:gridCol w="1510989">
                  <a:extLst>
                    <a:ext uri="{9D8B030D-6E8A-4147-A177-3AD203B41FA5}">
                      <a16:colId xmlns:a16="http://schemas.microsoft.com/office/drawing/2014/main" val="20000"/>
                    </a:ext>
                  </a:extLst>
                </a:gridCol>
                <a:gridCol w="937405">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742968">
                  <a:extLst>
                    <a:ext uri="{9D8B030D-6E8A-4147-A177-3AD203B41FA5}">
                      <a16:colId xmlns:a16="http://schemas.microsoft.com/office/drawing/2014/main" val="20005"/>
                    </a:ext>
                  </a:extLst>
                </a:gridCol>
                <a:gridCol w="1044999">
                  <a:extLst>
                    <a:ext uri="{9D8B030D-6E8A-4147-A177-3AD203B41FA5}">
                      <a16:colId xmlns:a16="http://schemas.microsoft.com/office/drawing/2014/main" val="20006"/>
                    </a:ext>
                  </a:extLst>
                </a:gridCol>
                <a:gridCol w="1741120">
                  <a:extLst>
                    <a:ext uri="{9D8B030D-6E8A-4147-A177-3AD203B41FA5}">
                      <a16:colId xmlns:a16="http://schemas.microsoft.com/office/drawing/2014/main" val="20007"/>
                    </a:ext>
                  </a:extLst>
                </a:gridCol>
              </a:tblGrid>
              <a:tr h="881357">
                <a:tc>
                  <a:txBody>
                    <a:bodyPr/>
                    <a:lstStyle/>
                    <a:p>
                      <a:endParaRPr lang="tr-TR" sz="1000" dirty="0">
                        <a:effectLst/>
                        <a:latin typeface="Calibri"/>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2013</a:t>
                      </a:r>
                      <a:endParaRPr lang="tr-TR" sz="1100" dirty="0">
                        <a:solidFill>
                          <a:srgbClr val="000000"/>
                        </a:solidFill>
                        <a:effectLst/>
                        <a:latin typeface="Calibri"/>
                        <a:ea typeface="Times New Roman"/>
                        <a:cs typeface="Times New Roman"/>
                      </a:endParaRPr>
                    </a:p>
                  </a:txBody>
                  <a:tcPr marL="0" marR="0" marT="0" marB="0"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2014</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2015</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2016</a:t>
                      </a:r>
                      <a:endParaRPr lang="tr-TR" sz="1100" dirty="0">
                        <a:solidFill>
                          <a:srgbClr val="000000"/>
                        </a:solidFill>
                        <a:effectLst/>
                        <a:latin typeface="Calibri"/>
                        <a:ea typeface="Times New Roman"/>
                        <a:cs typeface="Times New Roman"/>
                      </a:endParaRPr>
                    </a:p>
                  </a:txBody>
                  <a:tcPr marL="0" marR="0" marT="0" marB="0"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2017</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smtClean="0">
                          <a:solidFill>
                            <a:srgbClr val="0000FF"/>
                          </a:solidFill>
                          <a:effectLst/>
                          <a:latin typeface="Arial"/>
                          <a:ea typeface="Times New Roman"/>
                          <a:cs typeface="Times New Roman"/>
                        </a:rPr>
                        <a:t>2018</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b="1" kern="1200" dirty="0">
                          <a:solidFill>
                            <a:srgbClr val="0000FF"/>
                          </a:solidFill>
                          <a:effectLst/>
                          <a:latin typeface="Arial"/>
                          <a:ea typeface="Times New Roman"/>
                          <a:cs typeface="Times New Roman"/>
                        </a:rPr>
                        <a:t>2019</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b="1" kern="1200" dirty="0" smtClean="0">
                          <a:solidFill>
                            <a:srgbClr val="0000FF"/>
                          </a:solidFill>
                          <a:effectLst/>
                          <a:latin typeface="Arial"/>
                          <a:ea typeface="Times New Roman"/>
                          <a:cs typeface="Times New Roman"/>
                        </a:rPr>
                        <a:t>(ARALIK)</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extLst>
                  <a:ext uri="{0D108BD9-81ED-4DB2-BD59-A6C34878D82A}">
                    <a16:rowId xmlns:a16="http://schemas.microsoft.com/office/drawing/2014/main" val="10000"/>
                  </a:ext>
                </a:extLst>
              </a:tr>
              <a:tr h="557046">
                <a:tc>
                  <a:txBody>
                    <a:bodyPr/>
                    <a:lstStyle/>
                    <a:p>
                      <a:endParaRPr lang="tr-TR" sz="1000">
                        <a:effectLst/>
                        <a:latin typeface="Calibri"/>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anchor="ct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tc>
                  <a:txBody>
                    <a:bodyPr/>
                    <a:lstStyle/>
                    <a:p>
                      <a:pPr marL="347345" indent="-347345" algn="ctr" eaLnBrk="0" fontAlgn="base" hangingPunct="0">
                        <a:lnSpc>
                          <a:spcPct val="115000"/>
                        </a:lnSpc>
                        <a:spcAft>
                          <a:spcPts val="0"/>
                        </a:spcAft>
                      </a:pPr>
                      <a:endParaRPr lang="tr-TR" sz="1200" b="1" kern="1200" dirty="0" smtClean="0">
                        <a:solidFill>
                          <a:srgbClr val="000000"/>
                        </a:solidFill>
                        <a:effectLst/>
                        <a:latin typeface="Arial"/>
                        <a:ea typeface="Times New Roman"/>
                        <a:cs typeface="Times New Roman"/>
                      </a:endParaRPr>
                    </a:p>
                    <a:p>
                      <a:pPr marL="347345" indent="-347345" algn="ctr" eaLnBrk="0" fontAlgn="base" hangingPunct="0">
                        <a:lnSpc>
                          <a:spcPct val="115000"/>
                        </a:lnSpc>
                        <a:spcAft>
                          <a:spcPts val="0"/>
                        </a:spcAft>
                      </a:pPr>
                      <a:r>
                        <a:rPr lang="tr-TR" sz="1200" b="1" kern="1200" dirty="0" smtClean="0">
                          <a:solidFill>
                            <a:srgbClr val="000000"/>
                          </a:solidFill>
                          <a:effectLst/>
                          <a:latin typeface="Arial"/>
                          <a:ea typeface="Times New Roman"/>
                          <a:cs typeface="Times New Roman"/>
                        </a:rPr>
                        <a:t>   </a:t>
                      </a:r>
                      <a:r>
                        <a:rPr lang="tr-TR" sz="1200" b="1" kern="1200" dirty="0">
                          <a:solidFill>
                            <a:srgbClr val="000000"/>
                          </a:solidFill>
                          <a:effectLst/>
                          <a:latin typeface="Arial"/>
                          <a:ea typeface="Times New Roman"/>
                          <a:cs typeface="Times New Roman"/>
                        </a:rPr>
                        <a:t>EK-2</a:t>
                      </a:r>
                      <a:endParaRPr lang="tr-TR" sz="1100" dirty="0">
                        <a:solidFill>
                          <a:srgbClr val="000000"/>
                        </a:solidFill>
                        <a:effectLst/>
                        <a:latin typeface="Calibri"/>
                        <a:ea typeface="Times New Roman"/>
                        <a:cs typeface="Times New Roman"/>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C3D69B"/>
                    </a:solidFill>
                  </a:tcPr>
                </a:tc>
                <a:extLst>
                  <a:ext uri="{0D108BD9-81ED-4DB2-BD59-A6C34878D82A}">
                    <a16:rowId xmlns:a16="http://schemas.microsoft.com/office/drawing/2014/main" val="10001"/>
                  </a:ext>
                </a:extLst>
              </a:tr>
              <a:tr h="624759">
                <a:tc>
                  <a:txBody>
                    <a:bodyPr/>
                    <a:lstStyle/>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UYGUNLUK</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ahoma"/>
                        </a:rPr>
                        <a:t> </a:t>
                      </a:r>
                      <a:endParaRPr lang="tr-TR" sz="1000" dirty="0">
                        <a:solidFill>
                          <a:srgbClr val="000000"/>
                        </a:solidFill>
                        <a:effectLst/>
                        <a:latin typeface="Calibri"/>
                        <a:ea typeface="Times New Roman"/>
                        <a:cs typeface="Tahoma"/>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b="1" kern="1200" dirty="0" smtClean="0">
                          <a:solidFill>
                            <a:srgbClr val="FF0000"/>
                          </a:solidFill>
                          <a:effectLst/>
                          <a:latin typeface="Arial"/>
                          <a:ea typeface="Calibri"/>
                          <a:cs typeface="Tahoma"/>
                        </a:rPr>
                        <a:t>9</a:t>
                      </a:r>
                      <a:endParaRPr lang="tr-TR" sz="1000" dirty="0">
                        <a:solidFill>
                          <a:srgbClr val="000000"/>
                        </a:solidFill>
                        <a:effectLst/>
                        <a:latin typeface="Calibri"/>
                        <a:ea typeface="Times New Roman"/>
                        <a:cs typeface="Tahoma"/>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2"/>
                  </a:ext>
                </a:extLst>
              </a:tr>
              <a:tr h="767003">
                <a:tc>
                  <a:txBody>
                    <a:bodyPr/>
                    <a:lstStyle/>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 </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GFB</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395</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199</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254</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171</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 </a:t>
                      </a:r>
                      <a:endParaRPr lang="tr-TR" sz="11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140</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ahoma"/>
                        </a:rPr>
                        <a:t> </a:t>
                      </a:r>
                      <a:endParaRPr lang="tr-TR" sz="1000" dirty="0">
                        <a:solidFill>
                          <a:srgbClr val="000000"/>
                        </a:solidFill>
                        <a:effectLst/>
                        <a:latin typeface="Calibri"/>
                        <a:ea typeface="Times New Roman"/>
                        <a:cs typeface="Tahoma"/>
                      </a:endParaRPr>
                    </a:p>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ahoma"/>
                        </a:rPr>
                        <a:t>106</a:t>
                      </a:r>
                      <a:endParaRPr lang="tr-TR" sz="1000" dirty="0">
                        <a:solidFill>
                          <a:srgbClr val="000000"/>
                        </a:solidFill>
                        <a:effectLst/>
                        <a:latin typeface="Calibri"/>
                        <a:ea typeface="Times New Roman"/>
                        <a:cs typeface="Tahoma"/>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b="1" kern="1200" dirty="0">
                          <a:solidFill>
                            <a:srgbClr val="FF0000"/>
                          </a:solidFill>
                          <a:effectLst/>
                          <a:latin typeface="Arial"/>
                          <a:ea typeface="Calibri"/>
                          <a:cs typeface="Tahoma"/>
                        </a:rPr>
                        <a:t> </a:t>
                      </a:r>
                      <a:endParaRPr lang="tr-TR" sz="1000" dirty="0">
                        <a:solidFill>
                          <a:srgbClr val="000000"/>
                        </a:solidFill>
                        <a:effectLst/>
                        <a:latin typeface="Calibri"/>
                        <a:ea typeface="Times New Roman"/>
                        <a:cs typeface="Tahoma"/>
                      </a:endParaRPr>
                    </a:p>
                    <a:p>
                      <a:pPr marL="347345" indent="-347345" algn="ctr" eaLnBrk="0" fontAlgn="base" hangingPunct="0">
                        <a:lnSpc>
                          <a:spcPct val="115000"/>
                        </a:lnSpc>
                        <a:spcAft>
                          <a:spcPts val="0"/>
                        </a:spcAft>
                      </a:pPr>
                      <a:r>
                        <a:rPr lang="tr-TR" sz="1200" b="1" kern="1200" dirty="0" smtClean="0">
                          <a:solidFill>
                            <a:srgbClr val="FF0000"/>
                          </a:solidFill>
                          <a:effectLst/>
                          <a:latin typeface="Arial"/>
                          <a:ea typeface="Calibri"/>
                          <a:cs typeface="Tahoma"/>
                        </a:rPr>
                        <a:t>8</a:t>
                      </a:r>
                      <a:endParaRPr lang="tr-TR" sz="1000" dirty="0">
                        <a:solidFill>
                          <a:srgbClr val="000000"/>
                        </a:solidFill>
                        <a:effectLst/>
                        <a:latin typeface="Calibri"/>
                        <a:ea typeface="Times New Roman"/>
                        <a:cs typeface="Tahoma"/>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3"/>
                  </a:ext>
                </a:extLst>
              </a:tr>
              <a:tr h="660862">
                <a:tc>
                  <a:txBody>
                    <a:bodyPr/>
                    <a:lstStyle/>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İZİN/</a:t>
                      </a:r>
                      <a:endParaRPr lang="tr-TR" sz="110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LİSANS</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88</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100</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185</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186</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207</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ahoma"/>
                        </a:rPr>
                        <a:t>126</a:t>
                      </a:r>
                      <a:endParaRPr lang="tr-TR" sz="1000" dirty="0">
                        <a:solidFill>
                          <a:srgbClr val="000000"/>
                        </a:solidFill>
                        <a:effectLst/>
                        <a:latin typeface="Calibri"/>
                        <a:ea typeface="Times New Roman"/>
                        <a:cs typeface="Tahoma"/>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b="1" kern="1200" dirty="0">
                          <a:solidFill>
                            <a:srgbClr val="FF0000"/>
                          </a:solidFill>
                          <a:effectLst/>
                          <a:latin typeface="Arial"/>
                          <a:ea typeface="Calibri"/>
                          <a:cs typeface="Tahoma"/>
                        </a:rPr>
                        <a:t> </a:t>
                      </a:r>
                      <a:endParaRPr lang="tr-TR" sz="1000" dirty="0">
                        <a:solidFill>
                          <a:srgbClr val="000000"/>
                        </a:solidFill>
                        <a:effectLst/>
                        <a:latin typeface="Calibri"/>
                        <a:ea typeface="Times New Roman"/>
                        <a:cs typeface="Tahoma"/>
                      </a:endParaRPr>
                    </a:p>
                    <a:p>
                      <a:pPr marL="347345" indent="-347345" algn="ctr" eaLnBrk="0" fontAlgn="base" hangingPunct="0">
                        <a:lnSpc>
                          <a:spcPct val="115000"/>
                        </a:lnSpc>
                        <a:spcAft>
                          <a:spcPts val="0"/>
                        </a:spcAft>
                      </a:pPr>
                      <a:r>
                        <a:rPr lang="tr-TR" sz="1200" b="1" kern="1200" dirty="0" smtClean="0">
                          <a:solidFill>
                            <a:srgbClr val="FF0000"/>
                          </a:solidFill>
                          <a:effectLst/>
                          <a:latin typeface="Arial"/>
                          <a:ea typeface="Calibri"/>
                          <a:cs typeface="Tahoma"/>
                        </a:rPr>
                        <a:t>4</a:t>
                      </a:r>
                      <a:endParaRPr lang="tr-TR" sz="1000" dirty="0">
                        <a:solidFill>
                          <a:srgbClr val="000000"/>
                        </a:solidFill>
                        <a:effectLst/>
                        <a:latin typeface="Calibri"/>
                        <a:ea typeface="Times New Roman"/>
                        <a:cs typeface="Tahoma"/>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4"/>
                  </a:ext>
                </a:extLst>
              </a:tr>
              <a:tr h="660862">
                <a:tc>
                  <a:txBody>
                    <a:bodyPr/>
                    <a:lstStyle/>
                    <a:p>
                      <a:pPr marL="347345" indent="-347345" algn="ctr" eaLnBrk="0" fontAlgn="base" hangingPunct="0">
                        <a:lnSpc>
                          <a:spcPct val="115000"/>
                        </a:lnSpc>
                        <a:spcAft>
                          <a:spcPts val="0"/>
                        </a:spcAft>
                      </a:pPr>
                      <a:r>
                        <a:rPr lang="tr-TR" sz="1200" b="1" kern="1200">
                          <a:solidFill>
                            <a:srgbClr val="000000"/>
                          </a:solidFill>
                          <a:effectLst/>
                          <a:latin typeface="Arial"/>
                          <a:ea typeface="Times New Roman"/>
                          <a:cs typeface="Times New Roman"/>
                        </a:rPr>
                        <a:t>TOPLAM</a:t>
                      </a:r>
                      <a:endParaRPr lang="tr-TR" sz="110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483</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299</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Times New Roman"/>
                          <a:cs typeface="Times New Roman"/>
                        </a:rPr>
                        <a:t>439</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347</a:t>
                      </a:r>
                      <a:endParaRPr lang="tr-TR" sz="1100" dirty="0">
                        <a:solidFill>
                          <a:srgbClr val="000000"/>
                        </a:solidFill>
                        <a:effectLst/>
                        <a:latin typeface="Calibri"/>
                        <a:ea typeface="Times New Roman"/>
                        <a:cs typeface="Times New Roman"/>
                      </a:endParaRPr>
                    </a:p>
                    <a:p>
                      <a:pPr algn="ctr">
                        <a:lnSpc>
                          <a:spcPct val="115000"/>
                        </a:lnSpc>
                        <a:spcAft>
                          <a:spcPts val="1000"/>
                        </a:spcAft>
                        <a:tabLst>
                          <a:tab pos="533400" algn="l"/>
                        </a:tabLst>
                      </a:pPr>
                      <a:r>
                        <a:rPr lang="tr-TR" sz="1200" dirty="0">
                          <a:solidFill>
                            <a:srgbClr val="000000"/>
                          </a:solidFill>
                          <a:effectLst/>
                          <a:latin typeface="Arial"/>
                          <a:ea typeface="Calibri"/>
                          <a:cs typeface="Times New Roman"/>
                        </a:rPr>
                        <a:t>	</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imes New Roman"/>
                        </a:rPr>
                        <a:t>247</a:t>
                      </a:r>
                      <a:endParaRPr lang="tr-TR" sz="1100" dirty="0">
                        <a:solidFill>
                          <a:srgbClr val="000000"/>
                        </a:solidFill>
                        <a:effectLst/>
                        <a:latin typeface="Calibri"/>
                        <a:ea typeface="Times New Roman"/>
                        <a:cs typeface="Times New Roman"/>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kern="1200" dirty="0">
                          <a:solidFill>
                            <a:srgbClr val="000000"/>
                          </a:solidFill>
                          <a:effectLst/>
                          <a:latin typeface="Arial"/>
                          <a:ea typeface="Calibri"/>
                          <a:cs typeface="Tahoma"/>
                        </a:rPr>
                        <a:t>232</a:t>
                      </a:r>
                      <a:endParaRPr lang="tr-TR" sz="1000" dirty="0">
                        <a:solidFill>
                          <a:srgbClr val="000000"/>
                        </a:solidFill>
                        <a:effectLst/>
                        <a:latin typeface="Calibri"/>
                        <a:ea typeface="Times New Roman"/>
                        <a:cs typeface="Tahoma"/>
                      </a:endParaRPr>
                    </a:p>
                  </a:txBody>
                  <a:tcPr>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347345" indent="-347345" algn="ctr" eaLnBrk="0" fontAlgn="base" hangingPunct="0">
                        <a:lnSpc>
                          <a:spcPct val="115000"/>
                        </a:lnSpc>
                        <a:spcAft>
                          <a:spcPts val="0"/>
                        </a:spcAft>
                      </a:pPr>
                      <a:r>
                        <a:rPr lang="tr-TR" sz="1200" b="1" kern="1200" dirty="0">
                          <a:solidFill>
                            <a:srgbClr val="FF0000"/>
                          </a:solidFill>
                          <a:effectLst/>
                          <a:latin typeface="Arial"/>
                          <a:ea typeface="Calibri"/>
                          <a:cs typeface="Tahoma"/>
                        </a:rPr>
                        <a:t> </a:t>
                      </a:r>
                      <a:endParaRPr lang="tr-TR" sz="1000" dirty="0">
                        <a:solidFill>
                          <a:srgbClr val="000000"/>
                        </a:solidFill>
                        <a:effectLst/>
                        <a:latin typeface="Calibri"/>
                        <a:ea typeface="Times New Roman"/>
                        <a:cs typeface="Tahoma"/>
                      </a:endParaRPr>
                    </a:p>
                    <a:p>
                      <a:pPr marL="347345" indent="-347345" algn="ctr" eaLnBrk="0" fontAlgn="base" hangingPunct="0">
                        <a:lnSpc>
                          <a:spcPct val="115000"/>
                        </a:lnSpc>
                        <a:spcAft>
                          <a:spcPts val="0"/>
                        </a:spcAft>
                      </a:pPr>
                      <a:r>
                        <a:rPr lang="tr-TR" sz="1200" b="1" kern="1200" dirty="0" smtClean="0">
                          <a:solidFill>
                            <a:srgbClr val="FF0000"/>
                          </a:solidFill>
                          <a:effectLst/>
                          <a:latin typeface="Arial"/>
                          <a:ea typeface="Calibri"/>
                          <a:cs typeface="Tahoma"/>
                        </a:rPr>
                        <a:t>21</a:t>
                      </a:r>
                      <a:endParaRPr lang="tr-TR" sz="1000" dirty="0">
                        <a:solidFill>
                          <a:srgbClr val="000000"/>
                        </a:solidFill>
                        <a:effectLst/>
                        <a:latin typeface="Calibri"/>
                        <a:ea typeface="Times New Roman"/>
                        <a:cs typeface="Tahoma"/>
                      </a:endParaRPr>
                    </a:p>
                  </a:txBody>
                  <a:tcPr marL="0" marR="0" marT="0" marB="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81327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50404" y="1562016"/>
            <a:ext cx="8443192" cy="1938992"/>
          </a:xfrm>
          <a:prstGeom prst="rect">
            <a:avLst/>
          </a:prstGeom>
        </p:spPr>
        <p:txBody>
          <a:bodyPr wrap="square">
            <a:spAutoFit/>
          </a:bodyPr>
          <a:lstStyle/>
          <a:p>
            <a:pPr marL="285750" indent="-285750" algn="just">
              <a:buFont typeface="Arial" pitchFamily="34" charset="0"/>
              <a:buChar char="•"/>
            </a:pPr>
            <a:r>
              <a:rPr lang="tr-TR" sz="2400" dirty="0">
                <a:solidFill>
                  <a:prstClr val="black"/>
                </a:solidFill>
              </a:rPr>
              <a:t>TKDK Ankara İl Koordinatörlüğü öncülüğünde IPARD Programı çerçevesinde AB hibelerinden yararlanmak üzere </a:t>
            </a:r>
            <a:r>
              <a:rPr lang="tr-TR" sz="2400" dirty="0" smtClean="0">
                <a:solidFill>
                  <a:prstClr val="black"/>
                </a:solidFill>
              </a:rPr>
              <a:t>Şube Müdürlüğümüz görev alanına giren </a:t>
            </a:r>
            <a:r>
              <a:rPr lang="tr-TR" sz="2400" dirty="0">
                <a:solidFill>
                  <a:prstClr val="black"/>
                </a:solidFill>
              </a:rPr>
              <a:t>Çevrenin Korunması Konusunda </a:t>
            </a:r>
            <a:r>
              <a:rPr lang="tr-TR" sz="2400" dirty="0" smtClean="0">
                <a:solidFill>
                  <a:prstClr val="black"/>
                </a:solidFill>
              </a:rPr>
              <a:t>AB </a:t>
            </a:r>
            <a:r>
              <a:rPr lang="tr-TR" sz="2400" dirty="0">
                <a:solidFill>
                  <a:prstClr val="black"/>
                </a:solidFill>
              </a:rPr>
              <a:t>Standartlarına Uygunluk </a:t>
            </a:r>
            <a:r>
              <a:rPr lang="tr-TR" sz="2400" dirty="0" smtClean="0">
                <a:solidFill>
                  <a:prstClr val="black"/>
                </a:solidFill>
              </a:rPr>
              <a:t>Belgeleri talepleri kısa sürede tamamlanmıştır. </a:t>
            </a:r>
            <a:endParaRPr lang="tr-TR" sz="2400" dirty="0">
              <a:solidFill>
                <a:prstClr val="black"/>
              </a:solidFill>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13"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graphicFrame>
        <p:nvGraphicFramePr>
          <p:cNvPr id="2" name="Tablo 1"/>
          <p:cNvGraphicFramePr>
            <a:graphicFrameLocks noGrp="1"/>
          </p:cNvGraphicFramePr>
          <p:nvPr>
            <p:extLst/>
          </p:nvPr>
        </p:nvGraphicFramePr>
        <p:xfrm>
          <a:off x="611560" y="3645024"/>
          <a:ext cx="8064897" cy="2736342"/>
        </p:xfrm>
        <a:graphic>
          <a:graphicData uri="http://schemas.openxmlformats.org/drawingml/2006/table">
            <a:tbl>
              <a:tblPr/>
              <a:tblGrid>
                <a:gridCol w="1537059">
                  <a:extLst>
                    <a:ext uri="{9D8B030D-6E8A-4147-A177-3AD203B41FA5}">
                      <a16:colId xmlns:a16="http://schemas.microsoft.com/office/drawing/2014/main" val="20000"/>
                    </a:ext>
                  </a:extLst>
                </a:gridCol>
                <a:gridCol w="722664">
                  <a:extLst>
                    <a:ext uri="{9D8B030D-6E8A-4147-A177-3AD203B41FA5}">
                      <a16:colId xmlns:a16="http://schemas.microsoft.com/office/drawing/2014/main" val="20001"/>
                    </a:ext>
                  </a:extLst>
                </a:gridCol>
                <a:gridCol w="721918">
                  <a:extLst>
                    <a:ext uri="{9D8B030D-6E8A-4147-A177-3AD203B41FA5}">
                      <a16:colId xmlns:a16="http://schemas.microsoft.com/office/drawing/2014/main" val="20002"/>
                    </a:ext>
                  </a:extLst>
                </a:gridCol>
                <a:gridCol w="820361">
                  <a:extLst>
                    <a:ext uri="{9D8B030D-6E8A-4147-A177-3AD203B41FA5}">
                      <a16:colId xmlns:a16="http://schemas.microsoft.com/office/drawing/2014/main" val="20003"/>
                    </a:ext>
                  </a:extLst>
                </a:gridCol>
                <a:gridCol w="820361">
                  <a:extLst>
                    <a:ext uri="{9D8B030D-6E8A-4147-A177-3AD203B41FA5}">
                      <a16:colId xmlns:a16="http://schemas.microsoft.com/office/drawing/2014/main" val="20004"/>
                    </a:ext>
                  </a:extLst>
                </a:gridCol>
                <a:gridCol w="1112708">
                  <a:extLst>
                    <a:ext uri="{9D8B030D-6E8A-4147-A177-3AD203B41FA5}">
                      <a16:colId xmlns:a16="http://schemas.microsoft.com/office/drawing/2014/main" val="20005"/>
                    </a:ext>
                  </a:extLst>
                </a:gridCol>
                <a:gridCol w="918059">
                  <a:extLst>
                    <a:ext uri="{9D8B030D-6E8A-4147-A177-3AD203B41FA5}">
                      <a16:colId xmlns:a16="http://schemas.microsoft.com/office/drawing/2014/main" val="20006"/>
                    </a:ext>
                  </a:extLst>
                </a:gridCol>
                <a:gridCol w="1411767">
                  <a:extLst>
                    <a:ext uri="{9D8B030D-6E8A-4147-A177-3AD203B41FA5}">
                      <a16:colId xmlns:a16="http://schemas.microsoft.com/office/drawing/2014/main" val="20007"/>
                    </a:ext>
                  </a:extLst>
                </a:gridCol>
              </a:tblGrid>
              <a:tr h="375285">
                <a:tc>
                  <a:txBody>
                    <a:bodyPr/>
                    <a:lstStyle/>
                    <a:p>
                      <a:pPr algn="ctr" fontAlgn="base">
                        <a:lnSpc>
                          <a:spcPct val="115000"/>
                        </a:lnSpc>
                        <a:spcAft>
                          <a:spcPts val="1000"/>
                        </a:spcAft>
                        <a:tabLst>
                          <a:tab pos="927100" algn="l"/>
                        </a:tabLst>
                      </a:pPr>
                      <a:r>
                        <a:rPr lang="tr-TR" sz="1100" b="1" kern="1200" dirty="0">
                          <a:solidFill>
                            <a:srgbClr val="000000"/>
                          </a:solidFill>
                          <a:effectLst/>
                          <a:latin typeface="Arial"/>
                          <a:ea typeface="Times New Roman"/>
                          <a:cs typeface="Times New Roman"/>
                        </a:rPr>
                        <a:t>IPARD PROGRAMI KAPSAMINDA DEĞERLENDİRİLEN TESİSLER </a:t>
                      </a:r>
                      <a:endParaRPr lang="tr-TR" sz="1100" dirty="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2013</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2014</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2015</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 2016</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2017</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a:effectLst/>
                          <a:latin typeface="Arial"/>
                          <a:ea typeface="Times New Roman"/>
                          <a:cs typeface="Times New Roman"/>
                        </a:rPr>
                        <a:t>2018</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dirty="0">
                          <a:solidFill>
                            <a:srgbClr val="FF0000"/>
                          </a:solidFill>
                          <a:effectLst/>
                          <a:latin typeface="Arial"/>
                          <a:ea typeface="Times New Roman"/>
                          <a:cs typeface="Times New Roman"/>
                        </a:rPr>
                        <a:t>2019</a:t>
                      </a:r>
                      <a:endParaRPr lang="tr-TR" sz="1100" dirty="0">
                        <a:effectLst/>
                        <a:latin typeface="Calibri"/>
                        <a:ea typeface="Times New Roman"/>
                        <a:cs typeface="Times New Roman"/>
                      </a:endParaRPr>
                    </a:p>
                    <a:p>
                      <a:pPr algn="ctr">
                        <a:lnSpc>
                          <a:spcPct val="115000"/>
                        </a:lnSpc>
                        <a:spcAft>
                          <a:spcPts val="1000"/>
                        </a:spcAft>
                      </a:pPr>
                      <a:r>
                        <a:rPr lang="tr-TR" sz="1100" b="1" dirty="0" smtClean="0">
                          <a:solidFill>
                            <a:srgbClr val="FF0000"/>
                          </a:solidFill>
                          <a:effectLst/>
                          <a:latin typeface="Arial"/>
                          <a:ea typeface="Times New Roman"/>
                          <a:cs typeface="Times New Roman"/>
                        </a:rPr>
                        <a:t>(ARALIK)</a:t>
                      </a:r>
                      <a:endParaRPr lang="tr-TR" sz="1100" dirty="0">
                        <a:effectLst/>
                        <a:latin typeface="Calibri"/>
                        <a:ea typeface="Times New Roman"/>
                        <a:cs typeface="Times New Roman"/>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335915">
                <a:tc>
                  <a:txBody>
                    <a:bodyPr/>
                    <a:lstStyle/>
                    <a:p>
                      <a:pPr algn="l" fontAlgn="base">
                        <a:lnSpc>
                          <a:spcPct val="115000"/>
                        </a:lnSpc>
                        <a:spcAft>
                          <a:spcPts val="1000"/>
                        </a:spcAft>
                        <a:tabLst>
                          <a:tab pos="927100" algn="l"/>
                        </a:tabLst>
                      </a:pPr>
                      <a:r>
                        <a:rPr lang="tr-TR" sz="1100" kern="1200">
                          <a:solidFill>
                            <a:srgbClr val="000000"/>
                          </a:solidFill>
                          <a:effectLst/>
                          <a:latin typeface="Arial"/>
                          <a:ea typeface="Times New Roman"/>
                          <a:cs typeface="Times New Roman"/>
                        </a:rPr>
                        <a:t>Büyükbaş Hayvan Besihanesi </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11</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64</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13</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72</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13</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effectLst/>
                          <a:latin typeface="Arial"/>
                          <a:ea typeface="Times New Roman"/>
                          <a:cs typeface="Times New Roman"/>
                        </a:rPr>
                        <a:t>6</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marL="0" marR="0" indent="0" algn="ctr" defTabSz="914400" rtl="0" eaLnBrk="1" fontAlgn="base" latinLnBrk="0" hangingPunct="1">
                        <a:lnSpc>
                          <a:spcPct val="115000"/>
                        </a:lnSpc>
                        <a:spcBef>
                          <a:spcPts val="0"/>
                        </a:spcBef>
                        <a:spcAft>
                          <a:spcPts val="0"/>
                        </a:spcAft>
                        <a:buClrTx/>
                        <a:buSzTx/>
                        <a:buFontTx/>
                        <a:buNone/>
                        <a:tabLst>
                          <a:tab pos="927100" algn="l"/>
                        </a:tabLst>
                        <a:defRPr/>
                      </a:pPr>
                      <a:r>
                        <a:rPr lang="tr-TR" sz="1100" b="1" kern="1200" dirty="0" smtClean="0">
                          <a:solidFill>
                            <a:srgbClr val="FF0000"/>
                          </a:solidFill>
                          <a:effectLst/>
                          <a:latin typeface="Arial" panose="020B0604020202020204" pitchFamily="34" charset="0"/>
                          <a:ea typeface="Times New Roman"/>
                          <a:cs typeface="Arial" panose="020B0604020202020204" pitchFamily="34" charset="0"/>
                        </a:rPr>
                        <a:t>0</a:t>
                      </a:r>
                      <a:endParaRPr lang="tr-TR" sz="1100" b="1" dirty="0" smtClean="0">
                        <a:solidFill>
                          <a:srgbClr val="FF0000"/>
                        </a:solidFill>
                        <a:effectLst/>
                        <a:latin typeface="Arial" panose="020B0604020202020204" pitchFamily="34" charset="0"/>
                        <a:ea typeface="Times New Roman"/>
                        <a:cs typeface="Arial" panose="020B0604020202020204" pitchFamily="34" charset="0"/>
                      </a:endParaRPr>
                    </a:p>
                    <a:p>
                      <a:pPr algn="ctr" fontAlgn="base">
                        <a:lnSpc>
                          <a:spcPct val="115000"/>
                        </a:lnSpc>
                        <a:spcAft>
                          <a:spcPts val="0"/>
                        </a:spcAft>
                        <a:tabLst>
                          <a:tab pos="927100" algn="l"/>
                        </a:tabLst>
                      </a:pPr>
                      <a:endParaRPr lang="tr-TR" sz="1100" b="1" dirty="0">
                        <a:solidFill>
                          <a:srgbClr val="FF0000"/>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1"/>
                  </a:ext>
                </a:extLst>
              </a:tr>
              <a:tr h="355600">
                <a:tc>
                  <a:txBody>
                    <a:bodyPr/>
                    <a:lstStyle/>
                    <a:p>
                      <a:pPr algn="l" fontAlgn="base">
                        <a:lnSpc>
                          <a:spcPct val="115000"/>
                        </a:lnSpc>
                        <a:spcAft>
                          <a:spcPts val="1000"/>
                        </a:spcAft>
                        <a:tabLst>
                          <a:tab pos="927100" algn="l"/>
                        </a:tabLst>
                      </a:pPr>
                      <a:r>
                        <a:rPr lang="tr-TR" sz="1100" kern="1200">
                          <a:solidFill>
                            <a:srgbClr val="000000"/>
                          </a:solidFill>
                          <a:effectLst/>
                          <a:latin typeface="Arial"/>
                          <a:ea typeface="Times New Roman"/>
                          <a:cs typeface="Times New Roman"/>
                        </a:rPr>
                        <a:t>Etlik Piliç Üretim Tesisi</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6</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72</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79</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dirty="0">
                          <a:solidFill>
                            <a:srgbClr val="000000"/>
                          </a:solidFill>
                          <a:effectLst/>
                          <a:latin typeface="Arial"/>
                          <a:ea typeface="Times New Roman"/>
                          <a:cs typeface="Times New Roman"/>
                        </a:rPr>
                        <a:t>11</a:t>
                      </a:r>
                      <a:endParaRPr lang="tr-TR" sz="1100" dirty="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7</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dirty="0" smtClean="0">
                          <a:solidFill>
                            <a:srgbClr val="FF0000"/>
                          </a:solidFill>
                          <a:effectLst/>
                          <a:latin typeface="Arial" panose="020B0604020202020204" pitchFamily="34" charset="0"/>
                          <a:ea typeface="Times New Roman"/>
                          <a:cs typeface="Arial" panose="020B0604020202020204" pitchFamily="34" charset="0"/>
                        </a:rPr>
                        <a:t>0</a:t>
                      </a:r>
                      <a:endParaRPr lang="tr-TR" sz="1100" b="1" dirty="0">
                        <a:solidFill>
                          <a:srgbClr val="FF0000"/>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2"/>
                  </a:ext>
                </a:extLst>
              </a:tr>
              <a:tr h="384810">
                <a:tc>
                  <a:txBody>
                    <a:bodyPr/>
                    <a:lstStyle/>
                    <a:p>
                      <a:pPr algn="l" fontAlgn="base">
                        <a:lnSpc>
                          <a:spcPct val="115000"/>
                        </a:lnSpc>
                        <a:spcAft>
                          <a:spcPts val="1000"/>
                        </a:spcAft>
                        <a:tabLst>
                          <a:tab pos="927100" algn="l"/>
                        </a:tabLst>
                      </a:pPr>
                      <a:r>
                        <a:rPr lang="tr-TR" sz="1100" kern="1200">
                          <a:solidFill>
                            <a:srgbClr val="000000"/>
                          </a:solidFill>
                          <a:effectLst/>
                          <a:latin typeface="Arial"/>
                          <a:ea typeface="Times New Roman"/>
                          <a:cs typeface="Times New Roman"/>
                        </a:rPr>
                        <a:t>Et İşleme Tesisi</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1</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2</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3</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dirty="0">
                          <a:solidFill>
                            <a:srgbClr val="FF0000"/>
                          </a:solidFill>
                          <a:effectLst/>
                          <a:latin typeface="Arial" panose="020B0604020202020204" pitchFamily="34" charset="0"/>
                          <a:ea typeface="Times New Roman"/>
                          <a:cs typeface="Arial" panose="020B0604020202020204" pitchFamily="34" charset="0"/>
                        </a:rPr>
                        <a:t>0</a:t>
                      </a:r>
                      <a:endParaRPr lang="tr-TR" sz="1100" b="1" dirty="0">
                        <a:solidFill>
                          <a:srgbClr val="FF0000"/>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3"/>
                  </a:ext>
                </a:extLst>
              </a:tr>
              <a:tr h="273050">
                <a:tc>
                  <a:txBody>
                    <a:bodyPr/>
                    <a:lstStyle/>
                    <a:p>
                      <a:pPr algn="l" fontAlgn="base">
                        <a:lnSpc>
                          <a:spcPct val="115000"/>
                        </a:lnSpc>
                        <a:spcAft>
                          <a:spcPts val="1000"/>
                        </a:spcAft>
                        <a:tabLst>
                          <a:tab pos="927100" algn="l"/>
                        </a:tabLst>
                      </a:pPr>
                      <a:r>
                        <a:rPr lang="tr-TR" sz="1100" kern="1200">
                          <a:solidFill>
                            <a:srgbClr val="000000"/>
                          </a:solidFill>
                          <a:effectLst/>
                          <a:latin typeface="Arial"/>
                          <a:ea typeface="Times New Roman"/>
                          <a:cs typeface="Times New Roman"/>
                        </a:rPr>
                        <a:t>Süt İşleme Tesisi</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4</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1</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marL="0" marR="0" indent="0" algn="ctr" defTabSz="914400" rtl="0" eaLnBrk="1" fontAlgn="base" latinLnBrk="0" hangingPunct="1">
                        <a:lnSpc>
                          <a:spcPct val="115000"/>
                        </a:lnSpc>
                        <a:spcBef>
                          <a:spcPts val="0"/>
                        </a:spcBef>
                        <a:spcAft>
                          <a:spcPts val="0"/>
                        </a:spcAft>
                        <a:buClrTx/>
                        <a:buSzTx/>
                        <a:buFontTx/>
                        <a:buNone/>
                        <a:tabLst>
                          <a:tab pos="927100" algn="l"/>
                        </a:tabLst>
                        <a:defRPr/>
                      </a:pPr>
                      <a:r>
                        <a:rPr lang="tr-TR" sz="1100" b="1" dirty="0" smtClean="0">
                          <a:solidFill>
                            <a:srgbClr val="FF0000"/>
                          </a:solidFill>
                          <a:effectLst/>
                          <a:latin typeface="Arial" panose="020B0604020202020204" pitchFamily="34" charset="0"/>
                          <a:ea typeface="Times New Roman"/>
                          <a:cs typeface="Arial" panose="020B0604020202020204" pitchFamily="34" charset="0"/>
                        </a:rPr>
                        <a:t>0</a:t>
                      </a:r>
                    </a:p>
                    <a:p>
                      <a:pPr algn="ctr" fontAlgn="base">
                        <a:lnSpc>
                          <a:spcPct val="115000"/>
                        </a:lnSpc>
                        <a:spcAft>
                          <a:spcPts val="0"/>
                        </a:spcAft>
                        <a:tabLst>
                          <a:tab pos="927100" algn="l"/>
                        </a:tabLst>
                      </a:pPr>
                      <a:endParaRPr lang="tr-TR" sz="1100" b="1" dirty="0">
                        <a:solidFill>
                          <a:srgbClr val="FF0000"/>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r h="273050">
                <a:tc>
                  <a:txBody>
                    <a:bodyPr/>
                    <a:lstStyle/>
                    <a:p>
                      <a:pPr algn="l" fontAlgn="base">
                        <a:lnSpc>
                          <a:spcPct val="115000"/>
                        </a:lnSpc>
                        <a:spcAft>
                          <a:spcPts val="1000"/>
                        </a:spcAft>
                        <a:tabLst>
                          <a:tab pos="927100" algn="l"/>
                        </a:tabLst>
                      </a:pPr>
                      <a:r>
                        <a:rPr lang="tr-TR" sz="1100" kern="1200">
                          <a:solidFill>
                            <a:srgbClr val="000000"/>
                          </a:solidFill>
                          <a:effectLst/>
                          <a:latin typeface="Arial"/>
                          <a:ea typeface="Times New Roman"/>
                          <a:cs typeface="Times New Roman"/>
                        </a:rPr>
                        <a:t>Meyve/Sebze Depolama</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Calibri"/>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Calibri"/>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Calibri"/>
                          <a:cs typeface="Times New Roman"/>
                        </a:rPr>
                        <a:t>2</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4</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solidFill>
                            <a:srgbClr val="000000"/>
                          </a:solidFill>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algn="ctr" fontAlgn="base">
                        <a:lnSpc>
                          <a:spcPct val="115000"/>
                        </a:lnSpc>
                        <a:spcAft>
                          <a:spcPts val="0"/>
                        </a:spcAft>
                        <a:tabLst>
                          <a:tab pos="927100" algn="l"/>
                        </a:tabLst>
                      </a:pPr>
                      <a:r>
                        <a:rPr lang="tr-TR" sz="1100" b="1" kern="1200">
                          <a:effectLst/>
                          <a:latin typeface="Arial"/>
                          <a:ea typeface="Times New Roman"/>
                          <a:cs typeface="Times New Roman"/>
                        </a:rPr>
                        <a:t>0</a:t>
                      </a:r>
                      <a:endParaRPr lang="tr-TR" sz="1100">
                        <a:effectLst/>
                        <a:latin typeface="Calibri"/>
                        <a:ea typeface="Times New Roman"/>
                        <a:cs typeface="Times New Roman"/>
                      </a:endParaRPr>
                    </a:p>
                  </a:txBody>
                  <a:tcPr marL="63500" marR="63500" marT="9525"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tc>
                  <a:txBody>
                    <a:bodyPr/>
                    <a:lstStyle/>
                    <a:p>
                      <a:pPr marL="0" marR="0" indent="0" algn="ctr" defTabSz="914400" rtl="0" eaLnBrk="1" fontAlgn="base" latinLnBrk="0" hangingPunct="1">
                        <a:lnSpc>
                          <a:spcPct val="115000"/>
                        </a:lnSpc>
                        <a:spcBef>
                          <a:spcPts val="0"/>
                        </a:spcBef>
                        <a:spcAft>
                          <a:spcPts val="0"/>
                        </a:spcAft>
                        <a:buClrTx/>
                        <a:buSzTx/>
                        <a:buFontTx/>
                        <a:buNone/>
                        <a:tabLst>
                          <a:tab pos="927100" algn="l"/>
                        </a:tabLst>
                        <a:defRPr/>
                      </a:pPr>
                      <a:r>
                        <a:rPr lang="tr-TR" sz="1100" b="1" dirty="0" smtClean="0">
                          <a:solidFill>
                            <a:srgbClr val="FF0000"/>
                          </a:solidFill>
                          <a:effectLst/>
                          <a:latin typeface="Arial" panose="020B0604020202020204" pitchFamily="34" charset="0"/>
                          <a:ea typeface="Times New Roman"/>
                          <a:cs typeface="Arial" panose="020B0604020202020204" pitchFamily="34" charset="0"/>
                        </a:rPr>
                        <a:t>0</a:t>
                      </a:r>
                    </a:p>
                    <a:p>
                      <a:pPr algn="ctr" fontAlgn="base">
                        <a:lnSpc>
                          <a:spcPct val="115000"/>
                        </a:lnSpc>
                        <a:spcAft>
                          <a:spcPts val="0"/>
                        </a:spcAft>
                        <a:tabLst>
                          <a:tab pos="927100" algn="l"/>
                        </a:tabLst>
                      </a:pPr>
                      <a:endParaRPr lang="tr-TR" sz="1100" b="1" dirty="0">
                        <a:solidFill>
                          <a:srgbClr val="FF0000"/>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D7E4BD"/>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0156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1772816"/>
            <a:ext cx="3456384" cy="3970318"/>
          </a:xfrm>
          <a:prstGeom prst="rect">
            <a:avLst/>
          </a:prstGeom>
        </p:spPr>
        <p:txBody>
          <a:bodyPr wrap="square">
            <a:spAutoFit/>
          </a:bodyPr>
          <a:lstStyle/>
          <a:p>
            <a:pPr algn="just"/>
            <a:r>
              <a:rPr lang="tr-TR" dirty="0" smtClean="0"/>
              <a:t>5 Haziran </a:t>
            </a:r>
            <a:r>
              <a:rPr lang="tr-TR" dirty="0"/>
              <a:t>Dünya Çevre </a:t>
            </a:r>
            <a:r>
              <a:rPr lang="tr-TR" dirty="0" smtClean="0"/>
              <a:t>Günü </a:t>
            </a:r>
            <a:r>
              <a:rPr lang="tr-TR" dirty="0" err="1"/>
              <a:t>Pursaklar</a:t>
            </a:r>
            <a:r>
              <a:rPr lang="tr-TR" dirty="0"/>
              <a:t> </a:t>
            </a:r>
            <a:r>
              <a:rPr lang="tr-TR" dirty="0" smtClean="0"/>
              <a:t>İlçesinde yer </a:t>
            </a:r>
            <a:r>
              <a:rPr lang="tr-TR" dirty="0" err="1" smtClean="0"/>
              <a:t>alan“Ankara</a:t>
            </a:r>
            <a:r>
              <a:rPr lang="tr-TR" dirty="0" smtClean="0"/>
              <a:t> </a:t>
            </a:r>
            <a:r>
              <a:rPr lang="tr-TR" dirty="0"/>
              <a:t>Çocuk Evleri Sitesinde” bulunan çocuklar ile birlikte </a:t>
            </a:r>
            <a:r>
              <a:rPr lang="tr-TR" dirty="0" smtClean="0"/>
              <a:t>kutlanmıştır. “</a:t>
            </a:r>
            <a:r>
              <a:rPr lang="tr-TR" b="1" dirty="0"/>
              <a:t>Notlar Pekiyi, Atıklar Sıfır</a:t>
            </a:r>
            <a:r>
              <a:rPr lang="tr-TR" dirty="0"/>
              <a:t>” konulu çevre bilincini ve  atıkların geri kazanımı hakkındaki farkındalığı artırmaya yönelik eğitim verilmiş ve "Sıfır Atık" projesi konusunda bilgi verilmiştir. Daha sonra kampüs bahçesine kurulan oyun ve eğlence parkında çocuklar eğlenerek sıra dışı bir gün geçirmişlerdir.</a:t>
            </a:r>
          </a:p>
        </p:txBody>
      </p:sp>
      <p:pic>
        <p:nvPicPr>
          <p:cNvPr id="1026" name="Picture 2" descr="C:\Users\ebru.cakir\Desktop\5-haziran--8230-20190611162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432" y="1651546"/>
            <a:ext cx="4622032" cy="25570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bru.cakir\Desktop\5-haziran--8230-201906111626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365104"/>
            <a:ext cx="1512168" cy="1123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bru.cakir\Desktop\5-haziran--8230-201906111627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334711"/>
            <a:ext cx="1219442"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bru.cakir\Desktop\5-haziran--8230-201906111627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6258" y="4334711"/>
            <a:ext cx="1753782" cy="1044532"/>
          </a:xfrm>
          <a:prstGeom prst="rect">
            <a:avLst/>
          </a:prstGeom>
          <a:noFill/>
          <a:extLst>
            <a:ext uri="{909E8E84-426E-40DD-AFC4-6F175D3DCCD1}">
              <a14:hiddenFill xmlns:a14="http://schemas.microsoft.com/office/drawing/2010/main">
                <a:solidFill>
                  <a:srgbClr val="FFFFFF"/>
                </a:solidFill>
              </a14:hiddenFill>
            </a:ext>
          </a:extLst>
        </p:spPr>
      </p:pic>
      <p:sp>
        <p:nvSpPr>
          <p:cNvPr id="8"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Tree>
    <p:extLst>
      <p:ext uri="{BB962C8B-B14F-4D97-AF65-F5344CB8AC3E}">
        <p14:creationId xmlns:p14="http://schemas.microsoft.com/office/powerpoint/2010/main" val="1237701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50404" y="1484784"/>
            <a:ext cx="8443192" cy="1569660"/>
          </a:xfrm>
          <a:prstGeom prst="rect">
            <a:avLst/>
          </a:prstGeom>
        </p:spPr>
        <p:txBody>
          <a:bodyPr wrap="square">
            <a:spAutoFit/>
          </a:bodyPr>
          <a:lstStyle/>
          <a:p>
            <a:pPr algn="just"/>
            <a:r>
              <a:rPr lang="tr-TR" sz="2400" dirty="0">
                <a:solidFill>
                  <a:prstClr val="black"/>
                </a:solidFill>
              </a:rPr>
              <a:t>Bakanlığımız koordinatörlüğünde, İstanbul Teknik Üniversitesi tarafından </a:t>
            </a:r>
            <a:r>
              <a:rPr lang="tr-TR" sz="2400" dirty="0" smtClean="0">
                <a:solidFill>
                  <a:prstClr val="black"/>
                </a:solidFill>
              </a:rPr>
              <a:t>yürütülen </a:t>
            </a:r>
            <a:r>
              <a:rPr lang="tr-TR" sz="2400" dirty="0">
                <a:solidFill>
                  <a:prstClr val="black"/>
                </a:solidFill>
              </a:rPr>
              <a:t>"Çevre </a:t>
            </a:r>
            <a:r>
              <a:rPr lang="tr-TR" sz="2400" dirty="0" smtClean="0">
                <a:solidFill>
                  <a:prstClr val="black"/>
                </a:solidFill>
              </a:rPr>
              <a:t>İzin ve </a:t>
            </a:r>
            <a:r>
              <a:rPr lang="tr-TR" sz="2400" dirty="0">
                <a:solidFill>
                  <a:prstClr val="black"/>
                </a:solidFill>
              </a:rPr>
              <a:t>Lisans Uygulamasının İyileştirilmesi Projesi" </a:t>
            </a:r>
            <a:r>
              <a:rPr lang="tr-TR" sz="2400" dirty="0" smtClean="0">
                <a:solidFill>
                  <a:prstClr val="black"/>
                </a:solidFill>
              </a:rPr>
              <a:t>kapsamında Bakanlığımızdan alınan İlimizde faaliyet gösteren tesislerle ilgili arşiv, envanter çalışması yapılmıştır. </a:t>
            </a:r>
            <a:endParaRPr lang="tr-TR" sz="2400" dirty="0">
              <a:solidFill>
                <a:prstClr val="black"/>
              </a:solidFill>
            </a:endParaRPr>
          </a:p>
        </p:txBody>
      </p:sp>
      <p:pic>
        <p:nvPicPr>
          <p:cNvPr id="10"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 y="0"/>
            <a:ext cx="1907198" cy="1287810"/>
          </a:xfrm>
          <a:prstGeom prst="rect">
            <a:avLst/>
          </a:prstGeom>
          <a:noFill/>
          <a:extLst>
            <a:ext uri="{909E8E84-426E-40DD-AFC4-6F175D3DCCD1}">
              <a14:hiddenFill xmlns:a14="http://schemas.microsoft.com/office/drawing/2010/main">
                <a:solidFill>
                  <a:srgbClr val="FFFFFF"/>
                </a:solidFill>
              </a14:hiddenFill>
            </a:ext>
          </a:extLst>
        </p:spPr>
      </p:pic>
      <p:sp>
        <p:nvSpPr>
          <p:cNvPr id="13"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graphicFrame>
        <p:nvGraphicFramePr>
          <p:cNvPr id="2" name="Tablo 1"/>
          <p:cNvGraphicFramePr>
            <a:graphicFrameLocks noGrp="1"/>
          </p:cNvGraphicFramePr>
          <p:nvPr>
            <p:extLst/>
          </p:nvPr>
        </p:nvGraphicFramePr>
        <p:xfrm>
          <a:off x="611560" y="3212976"/>
          <a:ext cx="3600400" cy="3470148"/>
        </p:xfrm>
        <a:graphic>
          <a:graphicData uri="http://schemas.openxmlformats.org/drawingml/2006/table">
            <a:tbl>
              <a:tblPr firstRow="1" firstCol="1" bandRow="1">
                <a:tableStyleId>{5C22544A-7EE6-4342-B048-85BDC9FD1C3A}</a:tableStyleId>
              </a:tblPr>
              <a:tblGrid>
                <a:gridCol w="2089144">
                  <a:extLst>
                    <a:ext uri="{9D8B030D-6E8A-4147-A177-3AD203B41FA5}">
                      <a16:colId xmlns:a16="http://schemas.microsoft.com/office/drawing/2014/main" val="20000"/>
                    </a:ext>
                  </a:extLst>
                </a:gridCol>
                <a:gridCol w="1511256">
                  <a:extLst>
                    <a:ext uri="{9D8B030D-6E8A-4147-A177-3AD203B41FA5}">
                      <a16:colId xmlns:a16="http://schemas.microsoft.com/office/drawing/2014/main" val="20001"/>
                    </a:ext>
                  </a:extLst>
                </a:gridCol>
              </a:tblGrid>
              <a:tr h="0">
                <a:tc>
                  <a:txBody>
                    <a:bodyPr/>
                    <a:lstStyle/>
                    <a:p>
                      <a:pPr>
                        <a:lnSpc>
                          <a:spcPct val="115000"/>
                        </a:lnSpc>
                        <a:spcAft>
                          <a:spcPts val="0"/>
                        </a:spcAft>
                      </a:pPr>
                      <a:r>
                        <a:rPr lang="tr-TR" sz="1100" dirty="0">
                          <a:effectLst/>
                        </a:rPr>
                        <a:t>İLİMİZDE FAALİYET GÖSTEREN TOPLAM TESİS SAYISI</a:t>
                      </a:r>
                      <a:endParaRPr lang="tr-TR" sz="1100" dirty="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8661</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tr-TR" sz="1100">
                          <a:effectLst/>
                        </a:rPr>
                        <a:t>ÇEVRE İZNİ BULUNAN TESİS SAYISI</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905</a:t>
                      </a:r>
                    </a:p>
                    <a:p>
                      <a:pPr>
                        <a:lnSpc>
                          <a:spcPct val="115000"/>
                        </a:lnSpc>
                        <a:spcAft>
                          <a:spcPts val="0"/>
                        </a:spcAft>
                      </a:pPr>
                      <a:r>
                        <a:rPr lang="tr-TR" sz="1100">
                          <a:effectLst/>
                        </a:rPr>
                        <a:t> </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tr-TR" sz="1100" dirty="0">
                          <a:effectLst/>
                        </a:rPr>
                        <a:t>ÇEVRE LİSANSI BULUNAN TESİS SAYISI</a:t>
                      </a:r>
                      <a:endParaRPr lang="tr-TR" sz="1100" dirty="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306</a:t>
                      </a:r>
                    </a:p>
                    <a:p>
                      <a:pPr>
                        <a:lnSpc>
                          <a:spcPct val="115000"/>
                        </a:lnSpc>
                        <a:spcAft>
                          <a:spcPts val="0"/>
                        </a:spcAft>
                      </a:pPr>
                      <a:r>
                        <a:rPr lang="tr-TR" sz="1100">
                          <a:effectLst/>
                        </a:rPr>
                        <a:t> </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tr-TR" sz="1100">
                          <a:effectLst/>
                        </a:rPr>
                        <a:t>MÜDÜRLÜĞÜMÜZCE DEĞERLENDİRİLMİŞ KAPSAM DIŞI OLARAK BELGELENMİŞ TESİS SAYISI</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1006</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a:lnSpc>
                          <a:spcPct val="115000"/>
                        </a:lnSpc>
                        <a:spcAft>
                          <a:spcPts val="0"/>
                        </a:spcAft>
                      </a:pPr>
                      <a:r>
                        <a:rPr lang="tr-TR" sz="1100">
                          <a:effectLst/>
                        </a:rPr>
                        <a:t>ÇEVRE İZNİNE/LİSANSINA TABİ OLAN VE BAŞVURUSU BULUNMAYAN TESİS SAYISI</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197</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tr-TR" sz="1100">
                          <a:effectLst/>
                        </a:rPr>
                        <a:t>ÇEVRE İZNİNE/LİSANSINA TABİ OLMASI MUHTEMEL TESİS SAYISI </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1619</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0">
                <a:tc>
                  <a:txBody>
                    <a:bodyPr/>
                    <a:lstStyle/>
                    <a:p>
                      <a:pPr>
                        <a:lnSpc>
                          <a:spcPct val="115000"/>
                        </a:lnSpc>
                        <a:spcAft>
                          <a:spcPts val="0"/>
                        </a:spcAft>
                      </a:pPr>
                      <a:r>
                        <a:rPr lang="tr-TR" sz="1100">
                          <a:effectLst/>
                        </a:rPr>
                        <a:t>ÇEVRE İZNİNDEN MUAF TESİS SAYISI</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a:effectLst/>
                        </a:rPr>
                        <a:t>4595</a:t>
                      </a:r>
                      <a:endParaRPr lang="tr-TR" sz="11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tr-TR" sz="1100">
                          <a:effectLst/>
                        </a:rPr>
                        <a:t>KAPANAN TESİS SAYISI</a:t>
                      </a:r>
                      <a:endParaRPr lang="tr-TR" sz="1100">
                        <a:effectLst/>
                        <a:latin typeface="Calibri"/>
                        <a:ea typeface="Calibri"/>
                        <a:cs typeface="Times New Roman"/>
                      </a:endParaRPr>
                    </a:p>
                  </a:txBody>
                  <a:tcPr marL="68580" marR="68580" marT="0" marB="0"/>
                </a:tc>
                <a:tc>
                  <a:txBody>
                    <a:bodyPr/>
                    <a:lstStyle/>
                    <a:p>
                      <a:pPr>
                        <a:lnSpc>
                          <a:spcPct val="115000"/>
                        </a:lnSpc>
                        <a:spcAft>
                          <a:spcPts val="0"/>
                        </a:spcAft>
                      </a:pPr>
                      <a:r>
                        <a:rPr lang="tr-TR" sz="1100" dirty="0">
                          <a:effectLst/>
                        </a:rPr>
                        <a:t>21</a:t>
                      </a:r>
                      <a:endParaRPr lang="tr-TR"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7" name="Dikdörtgen 6"/>
          <p:cNvSpPr/>
          <p:nvPr/>
        </p:nvSpPr>
        <p:spPr>
          <a:xfrm>
            <a:off x="4788024" y="3212976"/>
            <a:ext cx="4194720" cy="3139321"/>
          </a:xfrm>
          <a:prstGeom prst="rect">
            <a:avLst/>
          </a:prstGeom>
        </p:spPr>
        <p:txBody>
          <a:bodyPr wrap="square">
            <a:spAutoFit/>
          </a:bodyPr>
          <a:lstStyle/>
          <a:p>
            <a:pPr algn="just"/>
            <a:r>
              <a:rPr lang="tr-TR" dirty="0">
                <a:solidFill>
                  <a:prstClr val="black"/>
                </a:solidFill>
              </a:rPr>
              <a:t>Bu veriler ışında İlimizdeki kayıtlı tesislerin %55’inin kayıt altına alındığı, çevre iznine/lisansına tabi 197 tesis için acil denetim programı yapılması, çevre iznine tabi  olması muhtemel 1619 tesis için, </a:t>
            </a:r>
            <a:r>
              <a:rPr lang="tr-TR" dirty="0" err="1">
                <a:solidFill>
                  <a:prstClr val="black"/>
                </a:solidFill>
              </a:rPr>
              <a:t>sektörel</a:t>
            </a:r>
            <a:r>
              <a:rPr lang="tr-TR" dirty="0">
                <a:solidFill>
                  <a:prstClr val="black"/>
                </a:solidFill>
              </a:rPr>
              <a:t> çalışma yapılarak firmaların almaları gereken çevresel önlemler belirlenerek Belediye/OSB/Sanayi Bölgesi aracılığı ile bildirim yapılması ve kademeli olarak denetim programı yapılması gerektiği değerlendirilmiştir.</a:t>
            </a:r>
          </a:p>
        </p:txBody>
      </p:sp>
    </p:spTree>
    <p:extLst>
      <p:ext uri="{BB962C8B-B14F-4D97-AF65-F5344CB8AC3E}">
        <p14:creationId xmlns:p14="http://schemas.microsoft.com/office/powerpoint/2010/main" val="1704178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256583"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2"/>
          <p:cNvSpPr txBox="1">
            <a:spLocks/>
          </p:cNvSpPr>
          <p:nvPr/>
        </p:nvSpPr>
        <p:spPr>
          <a:xfrm>
            <a:off x="252177" y="1988840"/>
            <a:ext cx="8496944" cy="3744416"/>
          </a:xfrm>
          <a:prstGeom prst="rect">
            <a:avLst/>
          </a:prstGeom>
          <a:effectLst>
            <a:outerShdw blurRad="50800" dist="38100" dir="8100000" algn="tr" rotWithShape="0">
              <a:prstClr val="black">
                <a:alpha val="40000"/>
              </a:prstClr>
            </a:outerShdw>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spcBef>
                <a:spcPts val="528"/>
              </a:spcBef>
              <a:spcAft>
                <a:spcPts val="1200"/>
              </a:spcAft>
              <a:buFont typeface="Arial" pitchFamily="34" charset="0"/>
              <a:buNone/>
            </a:pPr>
            <a:r>
              <a:rPr lang="tr-TR" sz="2000" dirty="0" smtClean="0"/>
              <a:t>	</a:t>
            </a:r>
          </a:p>
          <a:p>
            <a:pPr marL="0" indent="0" algn="just">
              <a:lnSpc>
                <a:spcPct val="80000"/>
              </a:lnSpc>
              <a:spcBef>
                <a:spcPts val="528"/>
              </a:spcBef>
              <a:spcAft>
                <a:spcPts val="1200"/>
              </a:spcAft>
              <a:buFont typeface="Arial" pitchFamily="34" charset="0"/>
              <a:buNone/>
            </a:pPr>
            <a:r>
              <a:rPr lang="tr-TR" sz="2000" dirty="0"/>
              <a:t>	</a:t>
            </a:r>
            <a:endParaRPr lang="tr-TR" sz="2000" dirty="0" smtClean="0"/>
          </a:p>
          <a:p>
            <a:pPr marL="0" indent="0" algn="just">
              <a:lnSpc>
                <a:spcPct val="80000"/>
              </a:lnSpc>
              <a:spcBef>
                <a:spcPts val="528"/>
              </a:spcBef>
              <a:spcAft>
                <a:spcPts val="1200"/>
              </a:spcAft>
              <a:buFont typeface="Arial" pitchFamily="34" charset="0"/>
              <a:buNone/>
            </a:pPr>
            <a:r>
              <a:rPr lang="tr-TR" sz="2400" dirty="0"/>
              <a:t>	Çevre ve Şehircilik Bakanlığımız ana hizmet birimleri görev alanına giren hizmetler, İl Müdürlüğümüzde 1 adet Daire Başkanlığı, 4 adet Emlak Müdürlüğü, 13 adet Emlak Müdür Yardımcılığı, 4 adet Müdür Yardımcılığı ve 14 adet Şube Müdürlüğü aracılığıyla  yürütülmektedir.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652529" cy="1287810"/>
          </a:xfrm>
          <a:prstGeom prst="rect">
            <a:avLst/>
          </a:prstGeom>
        </p:spPr>
      </p:pic>
    </p:spTree>
    <p:extLst>
      <p:ext uri="{BB962C8B-B14F-4D97-AF65-F5344CB8AC3E}">
        <p14:creationId xmlns:p14="http://schemas.microsoft.com/office/powerpoint/2010/main" val="311610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5" name="Dikdörtgen 4"/>
          <p:cNvSpPr/>
          <p:nvPr/>
        </p:nvSpPr>
        <p:spPr>
          <a:xfrm>
            <a:off x="387946" y="1772816"/>
            <a:ext cx="8424936" cy="2862322"/>
          </a:xfrm>
          <a:prstGeom prst="rect">
            <a:avLst/>
          </a:prstGeom>
        </p:spPr>
        <p:txBody>
          <a:bodyPr wrap="square">
            <a:spAutoFit/>
          </a:bodyPr>
          <a:lstStyle/>
          <a:p>
            <a:pPr lvl="1"/>
            <a:r>
              <a:rPr lang="tr-TR" b="1" dirty="0" smtClean="0"/>
              <a:t>Kızılcahamam Bölgesindeki Jeotermal Tesislerle İlgili Olarak;</a:t>
            </a:r>
          </a:p>
          <a:p>
            <a:pPr lvl="1"/>
            <a:endParaRPr lang="tr-TR" dirty="0" smtClean="0"/>
          </a:p>
          <a:p>
            <a:pPr algn="just"/>
            <a:r>
              <a:rPr lang="tr-TR" dirty="0" smtClean="0"/>
              <a:t>Kızılcahamam Belediye Başkanlığı organizasyonunda 16.12.2019 tarihinde ASKİ Genel Müdürlüğü ve jeotermal su kullanan konaklama tesisleri temsilcileriyle toplantı gerçekleştirilmiş olup; </a:t>
            </a:r>
          </a:p>
          <a:p>
            <a:pPr marL="285750" indent="-285750">
              <a:buFont typeface="Wingdings" panose="05000000000000000000" pitchFamily="2" charset="2"/>
              <a:buChar char="v"/>
            </a:pPr>
            <a:r>
              <a:rPr lang="tr-TR" dirty="0" smtClean="0"/>
              <a:t>Kızılcahamam Belediye Başkanlığı’nın uhdesinde bulunan jeotermal kuyularına çevre izni düzenlenmesine ilişkin çalışma başlatılmış, Belediyeden bilgi belge istenmiştir. </a:t>
            </a:r>
          </a:p>
          <a:p>
            <a:pPr marL="285750" indent="-285750">
              <a:buFont typeface="Wingdings" panose="05000000000000000000" pitchFamily="2" charset="2"/>
              <a:buChar char="v"/>
            </a:pPr>
            <a:r>
              <a:rPr lang="tr-TR" dirty="0" smtClean="0"/>
              <a:t> Kızılcahamam </a:t>
            </a:r>
            <a:r>
              <a:rPr lang="tr-TR" dirty="0" err="1" smtClean="0"/>
              <a:t>atıksu</a:t>
            </a:r>
            <a:r>
              <a:rPr lang="tr-TR" dirty="0" smtClean="0"/>
              <a:t> arıtma tesisi kapasitesi doğrultusunda </a:t>
            </a:r>
            <a:r>
              <a:rPr lang="tr-TR" dirty="0" err="1" smtClean="0"/>
              <a:t>atıksu</a:t>
            </a:r>
            <a:r>
              <a:rPr lang="tr-TR" dirty="0" smtClean="0"/>
              <a:t> konulu çevre iznine müracaat etmesi gereken tesisler belirlenmiş ve yapacakları iş ve işlemlerle ilgili bilgi verilmiştir. </a:t>
            </a:r>
            <a:endParaRPr lang="tr-TR" sz="1600" dirty="0" smtClean="0"/>
          </a:p>
        </p:txBody>
      </p:sp>
    </p:spTree>
    <p:extLst>
      <p:ext uri="{BB962C8B-B14F-4D97-AF65-F5344CB8AC3E}">
        <p14:creationId xmlns:p14="http://schemas.microsoft.com/office/powerpoint/2010/main" val="3985873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67544" y="1494334"/>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sp>
        <p:nvSpPr>
          <p:cNvPr id="5" name="Dikdörtgen 4"/>
          <p:cNvSpPr/>
          <p:nvPr/>
        </p:nvSpPr>
        <p:spPr>
          <a:xfrm>
            <a:off x="395933" y="2179826"/>
            <a:ext cx="8424936" cy="4216539"/>
          </a:xfrm>
          <a:prstGeom prst="rect">
            <a:avLst/>
          </a:prstGeom>
        </p:spPr>
        <p:txBody>
          <a:bodyPr wrap="square">
            <a:spAutoFit/>
          </a:bodyPr>
          <a:lstStyle/>
          <a:p>
            <a:pPr lvl="1"/>
            <a:r>
              <a:rPr lang="tr-TR" b="1" dirty="0" smtClean="0"/>
              <a:t>1-Mahalli İdarelerle İlgili Olarak;</a:t>
            </a:r>
            <a:endParaRPr lang="tr-TR" dirty="0" smtClean="0"/>
          </a:p>
          <a:p>
            <a:pPr marL="285750" indent="-285750">
              <a:buFont typeface="Wingdings" panose="05000000000000000000" pitchFamily="2" charset="2"/>
              <a:buChar char="v"/>
            </a:pPr>
            <a:r>
              <a:rPr lang="tr-TR" dirty="0" smtClean="0"/>
              <a:t>İlimizdeki Mahalli Yönetimlere ilişkin mevcut durumun belirlenmesi amacıyla 12.11.2019 tarihinde Müdürlüğümüzce toplantı yapılmış, Belediyelere ait 2018-2019 yılı “Belediyelerde Sıfır Atık Raporları” tablo halinde düzenlenerek 15.11.2019 tarihinde Bakanlığımıza gönderilmiştir. </a:t>
            </a:r>
          </a:p>
          <a:p>
            <a:pPr marL="285750" indent="-285750">
              <a:buFont typeface="Wingdings" panose="05000000000000000000" pitchFamily="2" charset="2"/>
              <a:buChar char="v"/>
            </a:pPr>
            <a:r>
              <a:rPr lang="tr-TR" dirty="0"/>
              <a:t>Sıfır Atık Yönetimi Bilgi Sistemine henüz giriş yapmayan Belediyelere uyarı yazıları gönderilmiş, sistem girişleri izlenmektedir</a:t>
            </a:r>
            <a:r>
              <a:rPr lang="tr-TR" dirty="0" smtClean="0"/>
              <a:t>.</a:t>
            </a:r>
          </a:p>
          <a:p>
            <a:pPr marL="285750" indent="-285750">
              <a:buFont typeface="Wingdings" panose="05000000000000000000" pitchFamily="2" charset="2"/>
              <a:buChar char="v"/>
            </a:pPr>
            <a:r>
              <a:rPr lang="tr-TR" dirty="0"/>
              <a:t>Sıfır Atık Bilgi Sistem girişlerinde, eksik/hatalı veri olan Belediyelerin eksiklikleri tespit edilip düzelttirilmesi sağlanmış, veri girişi tam olan Belediyelerin sistem onayları verilmiştir</a:t>
            </a:r>
            <a:r>
              <a:rPr lang="tr-TR" dirty="0" smtClean="0"/>
              <a:t>.</a:t>
            </a:r>
          </a:p>
          <a:p>
            <a:pPr marL="285750" indent="-285750">
              <a:buFont typeface="Wingdings" panose="05000000000000000000" pitchFamily="2" charset="2"/>
              <a:buChar char="v"/>
            </a:pPr>
            <a:r>
              <a:rPr lang="tr-TR" dirty="0"/>
              <a:t>Belediyelerin sistem üzerinden yaptıkları faaliyet bildirimleri incelenmiş İlçe bazlı Sıfır Atık çalışmaları ile alakalı raporlamalar yapılmıştır.</a:t>
            </a:r>
          </a:p>
          <a:p>
            <a:pPr marL="285750" indent="-285750">
              <a:buFont typeface="Wingdings" panose="05000000000000000000" pitchFamily="2" charset="2"/>
              <a:buChar char="v"/>
            </a:pPr>
            <a:r>
              <a:rPr lang="tr-TR" dirty="0"/>
              <a:t>Belediyelerin Odak Noktaları ile haberleşmeyi kolaylaştırmak ve çalışmalardan toplu olarak haberleşmeyi sağlamak için “Mail Grubu” oluşturulmuştur. </a:t>
            </a:r>
          </a:p>
          <a:p>
            <a:pPr marL="285750" indent="-285750">
              <a:buFont typeface="Wingdings" panose="05000000000000000000" pitchFamily="2" charset="2"/>
              <a:buChar char="v"/>
            </a:pPr>
            <a:endParaRPr lang="tr-TR" sz="1600" dirty="0" smtClean="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44806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31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67544" y="1494334"/>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44806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79512" y="2060848"/>
            <a:ext cx="8712968" cy="2585323"/>
          </a:xfrm>
          <a:prstGeom prst="rect">
            <a:avLst/>
          </a:prstGeom>
        </p:spPr>
        <p:txBody>
          <a:bodyPr wrap="square">
            <a:spAutoFit/>
          </a:bodyPr>
          <a:lstStyle/>
          <a:p>
            <a:r>
              <a:rPr lang="tr-TR" b="1" dirty="0"/>
              <a:t> </a:t>
            </a:r>
            <a:r>
              <a:rPr lang="tr-TR" b="1" dirty="0" smtClean="0"/>
              <a:t>  2- </a:t>
            </a:r>
            <a:r>
              <a:rPr lang="tr-TR" b="1" dirty="0"/>
              <a:t>Bina ve </a:t>
            </a:r>
            <a:r>
              <a:rPr lang="tr-TR" b="1" dirty="0" smtClean="0"/>
              <a:t>Yerleşkelerle İlgili Olarak; </a:t>
            </a:r>
            <a:endParaRPr lang="tr-TR" dirty="0"/>
          </a:p>
          <a:p>
            <a:pPr marL="285750" indent="-285750">
              <a:buFont typeface="Wingdings" panose="05000000000000000000" pitchFamily="2" charset="2"/>
              <a:buChar char="v"/>
            </a:pPr>
            <a:r>
              <a:rPr lang="tr-TR" dirty="0" smtClean="0"/>
              <a:t>Sıfır </a:t>
            </a:r>
            <a:r>
              <a:rPr lang="tr-TR" dirty="0"/>
              <a:t>Atık Bilgi Sistemi üzerinden giriş yapan Kamu Kurum ve Kuruluşları taranmış sisteme geçiş yapan kamu kurum ve kuruluşlarının listesi çıkarılmış, Kamu Kurum Kuruluş, Eğitim Kurumları ve Diğer tesislerin hatalı kayıtları tespit edilmiş ve hataların düzeltilmesine ilişkin çalışmalar devam etmektedir. </a:t>
            </a:r>
            <a:endParaRPr lang="tr-TR" dirty="0" smtClean="0"/>
          </a:p>
          <a:p>
            <a:pPr marL="285750" indent="-285750">
              <a:buFont typeface="Wingdings" panose="05000000000000000000" pitchFamily="2" charset="2"/>
              <a:buChar char="v"/>
            </a:pPr>
            <a:r>
              <a:rPr lang="tr-TR" dirty="0"/>
              <a:t>İlimizde Bakanlığımızca hibe yoluyla teslim edilen </a:t>
            </a:r>
            <a:r>
              <a:rPr lang="tr-TR" dirty="0" err="1"/>
              <a:t>kompost</a:t>
            </a:r>
            <a:r>
              <a:rPr lang="tr-TR" dirty="0"/>
              <a:t> ekipmanlarının kullanım durumlarının tespit edilmesi için yapılan çalışmada; </a:t>
            </a:r>
            <a:r>
              <a:rPr lang="tr-TR" dirty="0" smtClean="0"/>
              <a:t>65 </a:t>
            </a:r>
            <a:r>
              <a:rPr lang="tr-TR" dirty="0"/>
              <a:t>kamu kurumu ziyaret edilmiştir. </a:t>
            </a:r>
            <a:endParaRPr lang="tr-TR" dirty="0" smtClean="0"/>
          </a:p>
          <a:p>
            <a:pPr marL="285750" indent="-285750">
              <a:buFont typeface="Wingdings" panose="05000000000000000000" pitchFamily="2" charset="2"/>
              <a:buChar char="v"/>
            </a:pPr>
            <a:r>
              <a:rPr lang="tr-TR" dirty="0"/>
              <a:t>Yapılan çalışma ayrıntıları ile </a:t>
            </a:r>
            <a:r>
              <a:rPr lang="tr-TR" dirty="0" smtClean="0"/>
              <a:t> Bakanlığımıza raporlanmıştır. </a:t>
            </a:r>
            <a:endParaRPr lang="tr-TR" dirty="0"/>
          </a:p>
          <a:p>
            <a:pPr marL="285750" indent="-285750">
              <a:buFont typeface="Wingdings" panose="05000000000000000000" pitchFamily="2" charset="2"/>
              <a:buChar char="v"/>
            </a:pPr>
            <a:endParaRPr lang="tr-TR" dirty="0"/>
          </a:p>
        </p:txBody>
      </p:sp>
    </p:spTree>
    <p:extLst>
      <p:ext uri="{BB962C8B-B14F-4D97-AF65-F5344CB8AC3E}">
        <p14:creationId xmlns:p14="http://schemas.microsoft.com/office/powerpoint/2010/main" val="115003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67544" y="1494334"/>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44806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79512" y="2060848"/>
            <a:ext cx="8712968" cy="369332"/>
          </a:xfrm>
          <a:prstGeom prst="rect">
            <a:avLst/>
          </a:prstGeom>
        </p:spPr>
        <p:txBody>
          <a:bodyPr wrap="square">
            <a:spAutoFit/>
          </a:bodyPr>
          <a:lstStyle/>
          <a:p>
            <a:r>
              <a:rPr lang="tr-TR" b="1" dirty="0"/>
              <a:t> </a:t>
            </a:r>
            <a:r>
              <a:rPr lang="tr-TR" b="1" dirty="0" smtClean="0"/>
              <a:t>  </a:t>
            </a:r>
            <a:endParaRPr lang="tr-TR" dirty="0"/>
          </a:p>
        </p:txBody>
      </p:sp>
      <p:pic>
        <p:nvPicPr>
          <p:cNvPr id="6" name="Resim 5" descr="C:\Users\ebru.cakir\Desktop\20191128_1342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839" y="3284984"/>
            <a:ext cx="3778885" cy="2814320"/>
          </a:xfrm>
          <a:prstGeom prst="rect">
            <a:avLst/>
          </a:prstGeom>
          <a:noFill/>
          <a:ln>
            <a:noFill/>
          </a:ln>
        </p:spPr>
      </p:pic>
      <p:sp>
        <p:nvSpPr>
          <p:cNvPr id="7" name="Dikdörtgen 6"/>
          <p:cNvSpPr/>
          <p:nvPr/>
        </p:nvSpPr>
        <p:spPr>
          <a:xfrm>
            <a:off x="386111" y="2245514"/>
            <a:ext cx="4572000" cy="1477328"/>
          </a:xfrm>
          <a:prstGeom prst="rect">
            <a:avLst/>
          </a:prstGeom>
        </p:spPr>
        <p:txBody>
          <a:bodyPr>
            <a:spAutoFit/>
          </a:bodyPr>
          <a:lstStyle/>
          <a:p>
            <a:pPr algn="just"/>
            <a:r>
              <a:rPr lang="tr-TR" dirty="0"/>
              <a:t>Müdürlüğümüzce 2020 yılı (Ocak-Aralık) dönemini kapsayan Ankara İli Sıfır Atık Yönetim Sistemi Planı hazırlanmış, 28.11.2019 tarih ve 2019/71 sayılı Mahalli Çevre Kurulu Kararı ile onaylanmıştır.</a:t>
            </a:r>
          </a:p>
        </p:txBody>
      </p:sp>
    </p:spTree>
    <p:extLst>
      <p:ext uri="{BB962C8B-B14F-4D97-AF65-F5344CB8AC3E}">
        <p14:creationId xmlns:p14="http://schemas.microsoft.com/office/powerpoint/2010/main" val="221567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67544" y="1494334"/>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44806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79512" y="2060848"/>
            <a:ext cx="8712968" cy="369332"/>
          </a:xfrm>
          <a:prstGeom prst="rect">
            <a:avLst/>
          </a:prstGeom>
        </p:spPr>
        <p:txBody>
          <a:bodyPr wrap="square">
            <a:spAutoFit/>
          </a:bodyPr>
          <a:lstStyle/>
          <a:p>
            <a:r>
              <a:rPr lang="tr-TR" b="1" dirty="0"/>
              <a:t> </a:t>
            </a:r>
            <a:r>
              <a:rPr lang="tr-TR" b="1" dirty="0" smtClean="0"/>
              <a:t>  </a:t>
            </a:r>
            <a:endParaRPr lang="tr-TR" dirty="0"/>
          </a:p>
        </p:txBody>
      </p:sp>
      <p:sp>
        <p:nvSpPr>
          <p:cNvPr id="7" name="Dikdörtgen 6"/>
          <p:cNvSpPr/>
          <p:nvPr/>
        </p:nvSpPr>
        <p:spPr>
          <a:xfrm>
            <a:off x="251520" y="5301208"/>
            <a:ext cx="8352928" cy="646331"/>
          </a:xfrm>
          <a:prstGeom prst="rect">
            <a:avLst/>
          </a:prstGeom>
        </p:spPr>
        <p:txBody>
          <a:bodyPr wrap="square">
            <a:spAutoFit/>
          </a:bodyPr>
          <a:lstStyle/>
          <a:p>
            <a:pPr algn="just"/>
            <a:r>
              <a:rPr lang="tr-TR" dirty="0"/>
              <a:t>Müdürlüğümüzce </a:t>
            </a:r>
            <a:r>
              <a:rPr lang="tr-TR" dirty="0" smtClean="0"/>
              <a:t>İlimiz, Yenimahalle İlçesi, </a:t>
            </a:r>
            <a:r>
              <a:rPr lang="tr-TR" dirty="0" err="1" smtClean="0"/>
              <a:t>Ergazi</a:t>
            </a:r>
            <a:r>
              <a:rPr lang="tr-TR" dirty="0" smtClean="0"/>
              <a:t> Şehit Adil Yurtoğlu İlkokulu öğretmenlerine Sıfır </a:t>
            </a:r>
            <a:r>
              <a:rPr lang="tr-TR" dirty="0"/>
              <a:t>Atık </a:t>
            </a:r>
            <a:r>
              <a:rPr lang="tr-TR" dirty="0" smtClean="0"/>
              <a:t>Yönetimi konusunda 13.12.2019 tarihinde bilgi verilmiştir. </a:t>
            </a:r>
            <a:endParaRPr lang="tr-TR" dirty="0"/>
          </a:p>
        </p:txBody>
      </p:sp>
      <p:pic>
        <p:nvPicPr>
          <p:cNvPr id="1105" name="Picture 81" descr="C:\Users\ebru.cakir\Desktop\telefon\IMG-20191213-WA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066131"/>
            <a:ext cx="3960976" cy="2226965"/>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C:\Users\ebru.cakir\Desktop\telefon\IMG-20191213-WA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2073" y="2263398"/>
            <a:ext cx="3610109" cy="202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44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Başlık"/>
          <p:cNvSpPr txBox="1">
            <a:spLocks/>
          </p:cNvSpPr>
          <p:nvPr/>
        </p:nvSpPr>
        <p:spPr>
          <a:xfrm>
            <a:off x="1907704" y="0"/>
            <a:ext cx="5256584" cy="1287810"/>
          </a:xfrm>
          <a:prstGeom prst="rect">
            <a:avLst/>
          </a:prstGeom>
        </p:spPr>
        <p:txBody>
          <a:bodyPr anchor="ct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0"/>
              </a:spcAft>
              <a:defRPr/>
            </a:pPr>
            <a:r>
              <a:rPr lang="tr-TR" sz="2400" b="1" dirty="0" smtClean="0">
                <a:solidFill>
                  <a:srgbClr val="C0504D">
                    <a:lumMod val="75000"/>
                  </a:srgbClr>
                </a:solidFill>
                <a:effectLst>
                  <a:outerShdw blurRad="38100" dist="38100" dir="2700000" algn="tl">
                    <a:srgbClr val="000000">
                      <a:alpha val="43137"/>
                    </a:srgbClr>
                  </a:outerShdw>
                </a:effectLst>
              </a:rPr>
              <a:t>ÇEVRE İZİNLERİ FAALİYETLERİ</a:t>
            </a:r>
          </a:p>
        </p:txBody>
      </p:sp>
      <p:sp>
        <p:nvSpPr>
          <p:cNvPr id="3" name="Dikdörtgen 2"/>
          <p:cNvSpPr/>
          <p:nvPr/>
        </p:nvSpPr>
        <p:spPr>
          <a:xfrm>
            <a:off x="458813" y="1352280"/>
            <a:ext cx="3096344" cy="461665"/>
          </a:xfrm>
          <a:prstGeom prst="rect">
            <a:avLst/>
          </a:prstGeom>
        </p:spPr>
        <p:txBody>
          <a:bodyPr wrap="square">
            <a:spAutoFit/>
          </a:bodyPr>
          <a:lstStyle/>
          <a:p>
            <a:pPr algn="just"/>
            <a:r>
              <a:rPr lang="tr-TR" sz="2400" dirty="0" smtClean="0">
                <a:solidFill>
                  <a:srgbClr val="FF0000"/>
                </a:solidFill>
              </a:rPr>
              <a:t>SIFIR ATIK PROJESİ </a:t>
            </a:r>
            <a:endParaRPr lang="tr-TR" sz="2400"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5296" y="1288074"/>
            <a:ext cx="1150845" cy="7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79512" y="2060848"/>
            <a:ext cx="8712968" cy="369332"/>
          </a:xfrm>
          <a:prstGeom prst="rect">
            <a:avLst/>
          </a:prstGeom>
        </p:spPr>
        <p:txBody>
          <a:bodyPr wrap="square">
            <a:spAutoFit/>
          </a:bodyPr>
          <a:lstStyle/>
          <a:p>
            <a:r>
              <a:rPr lang="tr-TR" b="1" dirty="0"/>
              <a:t> </a:t>
            </a:r>
            <a:r>
              <a:rPr lang="tr-TR" b="1" dirty="0" smtClean="0"/>
              <a:t>  </a:t>
            </a:r>
            <a:endParaRPr lang="tr-TR" dirty="0"/>
          </a:p>
        </p:txBody>
      </p:sp>
      <p:sp>
        <p:nvSpPr>
          <p:cNvPr id="7" name="Dikdörtgen 6"/>
          <p:cNvSpPr/>
          <p:nvPr/>
        </p:nvSpPr>
        <p:spPr>
          <a:xfrm>
            <a:off x="611560" y="4725144"/>
            <a:ext cx="8074321" cy="1477328"/>
          </a:xfrm>
          <a:prstGeom prst="rect">
            <a:avLst/>
          </a:prstGeom>
        </p:spPr>
        <p:txBody>
          <a:bodyPr wrap="square">
            <a:spAutoFit/>
          </a:bodyPr>
          <a:lstStyle/>
          <a:p>
            <a:pPr algn="just"/>
            <a:r>
              <a:rPr lang="tr-TR" dirty="0"/>
              <a:t>İlimiz, </a:t>
            </a:r>
            <a:r>
              <a:rPr lang="tr-TR" dirty="0" err="1"/>
              <a:t>Kahramankazan</a:t>
            </a:r>
            <a:r>
              <a:rPr lang="tr-TR" dirty="0"/>
              <a:t> İlçesinde bulunan sektörün öncü kuruluşlarından Türk Havacılık Ve Uzay San. A.Ş.’</a:t>
            </a:r>
            <a:r>
              <a:rPr lang="tr-TR" dirty="0" err="1"/>
              <a:t>ndeki</a:t>
            </a:r>
            <a:r>
              <a:rPr lang="tr-TR" dirty="0"/>
              <a:t> mühendis ve yöneticilere 25.12.2019 tarihinde “Sıfır Atık Uygulamaları” konulu eğitim semineri düzenlenmiştir. Yoğun ilginin bulunduğu eğitimde </a:t>
            </a:r>
            <a:r>
              <a:rPr lang="tr-TR" dirty="0" smtClean="0"/>
              <a:t>Sıfır </a:t>
            </a:r>
            <a:r>
              <a:rPr lang="tr-TR" dirty="0"/>
              <a:t>Atık Yönetim Sistemi, İsrafın Önlenmesi, Atık Tanımları vb. konularda bilgi verilmiştir. </a:t>
            </a:r>
          </a:p>
        </p:txBody>
      </p:sp>
      <p:pic>
        <p:nvPicPr>
          <p:cNvPr id="2050" name="Picture 2" descr="C:\Users\ebru.cakir\Desktop\SIFIR ATIK ÇALIŞMASI ÇEVRE İZİN08.11.2019\WEB İLAN\DSC_54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55999"/>
            <a:ext cx="4035288" cy="26847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bru.cakir\Desktop\SIFIR ATIK ÇALIŞMASI ÇEVRE İZİN08.11.2019\WEB İLAN\DSC_5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956000"/>
            <a:ext cx="3744416" cy="266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64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10 Tablo"/>
          <p:cNvGraphicFramePr>
            <a:graphicFrameLocks noGrp="1"/>
          </p:cNvGraphicFramePr>
          <p:nvPr>
            <p:extLst/>
          </p:nvPr>
        </p:nvGraphicFramePr>
        <p:xfrm>
          <a:off x="1402667" y="2009903"/>
          <a:ext cx="6264276" cy="1151640"/>
        </p:xfrm>
        <a:graphic>
          <a:graphicData uri="http://schemas.openxmlformats.org/drawingml/2006/table">
            <a:tbl>
              <a:tblPr/>
              <a:tblGrid>
                <a:gridCol w="3132138">
                  <a:extLst>
                    <a:ext uri="{9D8B030D-6E8A-4147-A177-3AD203B41FA5}">
                      <a16:colId xmlns:a16="http://schemas.microsoft.com/office/drawing/2014/main" val="20000"/>
                    </a:ext>
                  </a:extLst>
                </a:gridCol>
                <a:gridCol w="3132138">
                  <a:extLst>
                    <a:ext uri="{9D8B030D-6E8A-4147-A177-3AD203B41FA5}">
                      <a16:colId xmlns:a16="http://schemas.microsoft.com/office/drawing/2014/main" val="20001"/>
                    </a:ext>
                  </a:extLst>
                </a:gridCol>
              </a:tblGrid>
              <a:tr h="431026">
                <a:tc gridSpan="2">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400" b="1" i="0" u="none" strike="noStrike" cap="none" normalizeH="0" baseline="0" dirty="0" smtClean="0">
                          <a:ln>
                            <a:noFill/>
                          </a:ln>
                          <a:solidFill>
                            <a:srgbClr val="089CA3"/>
                          </a:solidFill>
                          <a:effectLst/>
                          <a:latin typeface="Calibri" pitchFamily="34" charset="0"/>
                          <a:cs typeface="Arial" charset="0"/>
                        </a:rPr>
                        <a:t>EVRAK AKIŞI</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tr-TR"/>
                    </a:p>
                  </a:txBody>
                  <a:tcPr/>
                </a:tc>
                <a:extLst>
                  <a:ext uri="{0D108BD9-81ED-4DB2-BD59-A6C34878D82A}">
                    <a16:rowId xmlns:a16="http://schemas.microsoft.com/office/drawing/2014/main" val="10000"/>
                  </a:ext>
                </a:extLst>
              </a:tr>
              <a:tr h="360749">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Calibri" pitchFamily="34" charset="0"/>
                          <a:cs typeface="Arial" charset="0"/>
                        </a:rPr>
                        <a:t>Gelen Evrak </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Calibri" pitchFamily="34" charset="0"/>
                          <a:cs typeface="Arial" charset="0"/>
                        </a:rPr>
                        <a:t>10576</a:t>
                      </a:r>
                    </a:p>
                  </a:txBody>
                  <a:tcPr marL="67297" marR="67297" marT="9345"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extLst>
                  <a:ext uri="{0D108BD9-81ED-4DB2-BD59-A6C34878D82A}">
                    <a16:rowId xmlns:a16="http://schemas.microsoft.com/office/drawing/2014/main" val="10001"/>
                  </a:ext>
                </a:extLst>
              </a:tr>
              <a:tr h="288345">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Calibri" pitchFamily="34" charset="0"/>
                          <a:cs typeface="Arial" charset="0"/>
                        </a:rPr>
                        <a:t>Giden Evrak </a:t>
                      </a:r>
                    </a:p>
                  </a:txBody>
                  <a:tcPr marL="67297" marR="67297" marT="9345" marB="0"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Calibri" pitchFamily="34" charset="0"/>
                          <a:cs typeface="Arial" charset="0"/>
                        </a:rPr>
                        <a:t>7781</a:t>
                      </a:r>
                    </a:p>
                  </a:txBody>
                  <a:tcPr marL="67297" marR="67297" marT="9345" marB="0"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4" name="6 Tablo"/>
          <p:cNvGraphicFramePr>
            <a:graphicFrameLocks noGrp="1"/>
          </p:cNvGraphicFramePr>
          <p:nvPr>
            <p:extLst/>
          </p:nvPr>
        </p:nvGraphicFramePr>
        <p:xfrm>
          <a:off x="1763688" y="3789040"/>
          <a:ext cx="6132773" cy="2041648"/>
        </p:xfrm>
        <a:graphic>
          <a:graphicData uri="http://schemas.openxmlformats.org/drawingml/2006/table">
            <a:tbl>
              <a:tblPr firstRow="1" bandRow="1">
                <a:tableStyleId>{3B4B98B0-60AC-42C2-AFA5-B58CD77FA1E5}</a:tableStyleId>
              </a:tblPr>
              <a:tblGrid>
                <a:gridCol w="4917769">
                  <a:extLst>
                    <a:ext uri="{9D8B030D-6E8A-4147-A177-3AD203B41FA5}">
                      <a16:colId xmlns:a16="http://schemas.microsoft.com/office/drawing/2014/main" val="20000"/>
                    </a:ext>
                  </a:extLst>
                </a:gridCol>
                <a:gridCol w="1215004">
                  <a:extLst>
                    <a:ext uri="{9D8B030D-6E8A-4147-A177-3AD203B41FA5}">
                      <a16:colId xmlns:a16="http://schemas.microsoft.com/office/drawing/2014/main" val="20001"/>
                    </a:ext>
                  </a:extLst>
                </a:gridCol>
              </a:tblGrid>
              <a:tr h="457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normalizeH="0" baseline="0" dirty="0" smtClean="0">
                          <a:ln>
                            <a:noFill/>
                          </a:ln>
                          <a:solidFill>
                            <a:srgbClr val="089CA3"/>
                          </a:solidFill>
                          <a:effectLst/>
                          <a:latin typeface="Calibri" pitchFamily="34" charset="0"/>
                          <a:ea typeface="+mn-ea"/>
                          <a:cs typeface="Arial" charset="0"/>
                        </a:rPr>
                        <a:t>Onaylanan</a:t>
                      </a:r>
                      <a:r>
                        <a:rPr lang="tr-TR" sz="2400" b="1" kern="1200" dirty="0" smtClean="0">
                          <a:solidFill>
                            <a:schemeClr val="accent3">
                              <a:lumMod val="75000"/>
                            </a:schemeClr>
                          </a:solidFill>
                          <a:latin typeface="Calibri" pitchFamily="34" charset="0"/>
                          <a:ea typeface="+mj-ea"/>
                          <a:cs typeface="Calibri" pitchFamily="34" charset="0"/>
                        </a:rPr>
                        <a:t> </a:t>
                      </a:r>
                      <a:r>
                        <a:rPr kumimoji="0" lang="tr-TR" sz="2400" b="1" i="0" u="none" strike="noStrike" kern="1200" cap="none" normalizeH="0" baseline="0" dirty="0" smtClean="0">
                          <a:ln>
                            <a:noFill/>
                          </a:ln>
                          <a:solidFill>
                            <a:srgbClr val="089CA3"/>
                          </a:solidFill>
                          <a:effectLst/>
                          <a:latin typeface="Calibri" pitchFamily="34" charset="0"/>
                          <a:ea typeface="+mn-ea"/>
                          <a:cs typeface="Arial" charset="0"/>
                        </a:rPr>
                        <a:t>Belgeler</a:t>
                      </a:r>
                    </a:p>
                  </a:txBody>
                  <a:tcPr marL="91424" marR="91424" marT="45662" marB="45662"/>
                </a:tc>
                <a:tc hMerge="1">
                  <a:txBody>
                    <a:bodyPr/>
                    <a:lstStyle/>
                    <a:p>
                      <a:endParaRPr lang="tr-TR" dirty="0"/>
                    </a:p>
                  </a:txBody>
                  <a:tcPr/>
                </a:tc>
                <a:extLst>
                  <a:ext uri="{0D108BD9-81ED-4DB2-BD59-A6C34878D82A}">
                    <a16:rowId xmlns:a16="http://schemas.microsoft.com/office/drawing/2014/main" val="10000"/>
                  </a:ext>
                </a:extLst>
              </a:tr>
              <a:tr h="396100">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Endüstriyel Atık Yönetim Planı</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462</a:t>
                      </a:r>
                    </a:p>
                  </a:txBody>
                  <a:tcPr marL="91424" marR="91424" marT="45662" marB="45662"/>
                </a:tc>
                <a:extLst>
                  <a:ext uri="{0D108BD9-81ED-4DB2-BD59-A6C34878D82A}">
                    <a16:rowId xmlns:a16="http://schemas.microsoft.com/office/drawing/2014/main" val="10001"/>
                  </a:ext>
                </a:extLst>
              </a:tr>
              <a:tr h="396100">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Tehlikeli ve Özel  Atık Geçici Depolama İzni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53</a:t>
                      </a:r>
                    </a:p>
                  </a:txBody>
                  <a:tcPr marL="91424" marR="91424" marT="45662" marB="45662"/>
                </a:tc>
                <a:extLst>
                  <a:ext uri="{0D108BD9-81ED-4DB2-BD59-A6C34878D82A}">
                    <a16:rowId xmlns:a16="http://schemas.microsoft.com/office/drawing/2014/main" val="10002"/>
                  </a:ext>
                </a:extLst>
              </a:tr>
              <a:tr h="262836">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Tehlikeli  Atık Taşıma Lisansı</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24" marR="91424" marT="45662" marB="4566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114</a:t>
                      </a:r>
                    </a:p>
                  </a:txBody>
                  <a:tcPr marL="91424" marR="91424" marT="45662" marB="45662"/>
                </a:tc>
                <a:extLst>
                  <a:ext uri="{0D108BD9-81ED-4DB2-BD59-A6C34878D82A}">
                    <a16:rowId xmlns:a16="http://schemas.microsoft.com/office/drawing/2014/main" val="10003"/>
                  </a:ext>
                </a:extLst>
              </a:tr>
              <a:tr h="396168">
                <a:tc>
                  <a:txBody>
                    <a:bodyPr/>
                    <a:lstStyle/>
                    <a:p>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Tehlikesiz Atık Toplama-Ayırma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696" marB="4569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76</a:t>
                      </a:r>
                    </a:p>
                  </a:txBody>
                  <a:tcPr marL="91448" marR="91448" marT="45696" marB="45696"/>
                </a:tc>
                <a:extLst>
                  <a:ext uri="{0D108BD9-81ED-4DB2-BD59-A6C34878D82A}">
                    <a16:rowId xmlns:a16="http://schemas.microsoft.com/office/drawing/2014/main" val="10004"/>
                  </a:ext>
                </a:extLst>
              </a:tr>
            </a:tbl>
          </a:graphicData>
        </a:graphic>
      </p:graphicFrame>
      <p:sp>
        <p:nvSpPr>
          <p:cNvPr id="7" name="Rectangle 2"/>
          <p:cNvSpPr txBox="1">
            <a:spLocks noChangeArrowheads="1"/>
          </p:cNvSpPr>
          <p:nvPr/>
        </p:nvSpPr>
        <p:spPr bwMode="auto">
          <a:xfrm>
            <a:off x="1900561" y="0"/>
            <a:ext cx="5268489" cy="987871"/>
          </a:xfrm>
          <a:prstGeom prst="rect">
            <a:avLst/>
          </a:prstGeom>
          <a:noFill/>
          <a:ln w="9525">
            <a:noFill/>
            <a:miter lim="800000"/>
            <a:headEnd/>
            <a:tailEnd/>
          </a:ln>
        </p:spPr>
        <p:txBody>
          <a:bodyPr lIns="82522" tIns="41259" rIns="82522" bIns="41259" anchor="ctr">
            <a:normAutofit/>
          </a:bodyPr>
          <a:lstStyle/>
          <a:p>
            <a:pPr algn="ctr">
              <a:spcBef>
                <a:spcPct val="0"/>
              </a:spcBef>
              <a:defRPr/>
            </a:pPr>
            <a:r>
              <a:rPr lang="tr-TR" sz="2000" b="1" dirty="0" smtClean="0">
                <a:solidFill>
                  <a:srgbClr val="FF0000"/>
                </a:solidFill>
                <a:effectLst>
                  <a:outerShdw blurRad="38100" dist="38100" dir="2700000" algn="tl">
                    <a:srgbClr val="C0C0C0"/>
                  </a:outerShdw>
                </a:effectLst>
                <a:cs typeface="Arial" charset="0"/>
              </a:rPr>
              <a:t>ÇEVRE </a:t>
            </a:r>
            <a:r>
              <a:rPr lang="tr-TR" sz="2000" b="1" dirty="0">
                <a:solidFill>
                  <a:srgbClr val="FF0000"/>
                </a:solidFill>
                <a:effectLst>
                  <a:outerShdw blurRad="38100" dist="38100" dir="2700000" algn="tl">
                    <a:srgbClr val="C0C0C0"/>
                  </a:outerShdw>
                </a:effectLst>
                <a:cs typeface="Arial" charset="0"/>
              </a:rPr>
              <a:t>YÖNETİMİ VE DENETİMİ </a:t>
            </a:r>
            <a:r>
              <a:rPr lang="tr-TR" sz="2000" b="1" dirty="0" smtClean="0">
                <a:solidFill>
                  <a:srgbClr val="FF0000"/>
                </a:solidFill>
                <a:effectLst>
                  <a:outerShdw blurRad="38100" dist="38100" dir="2700000" algn="tl">
                    <a:srgbClr val="C0C0C0"/>
                  </a:outerShdw>
                </a:effectLst>
                <a:cs typeface="Arial" charset="0"/>
              </a:rPr>
              <a:t>ÇALIŞMALARI</a:t>
            </a:r>
            <a:endParaRPr lang="tr-TR" sz="2000" b="1" dirty="0">
              <a:solidFill>
                <a:srgbClr val="FF0000"/>
              </a:solidFill>
              <a:effectLst>
                <a:outerShdw blurRad="38100" dist="38100" dir="2700000" algn="tl">
                  <a:srgbClr val="C0C0C0"/>
                </a:outerShdw>
              </a:effectLst>
              <a:cs typeface="Arial" charset="0"/>
            </a:endParaRPr>
          </a:p>
        </p:txBody>
      </p:sp>
      <p:pic>
        <p:nvPicPr>
          <p:cNvPr id="13"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65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eysel.ekmekci\Desktop\Documents\RESİMLER\logol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auto">
          <a:xfrm>
            <a:off x="1900561" y="0"/>
            <a:ext cx="5268489" cy="987871"/>
          </a:xfrm>
          <a:prstGeom prst="rect">
            <a:avLst/>
          </a:prstGeom>
          <a:noFill/>
          <a:ln w="9525">
            <a:noFill/>
            <a:miter lim="800000"/>
            <a:headEnd/>
            <a:tailEnd/>
          </a:ln>
        </p:spPr>
        <p:txBody>
          <a:bodyPr lIns="82522" tIns="41259" rIns="82522" bIns="41259" anchor="ctr">
            <a:normAutofit/>
          </a:bodyPr>
          <a:lstStyle/>
          <a:p>
            <a:pPr algn="ctr">
              <a:spcBef>
                <a:spcPct val="0"/>
              </a:spcBef>
              <a:defRPr/>
            </a:pPr>
            <a:r>
              <a:rPr lang="tr-TR" sz="2000" b="1" dirty="0" smtClean="0">
                <a:solidFill>
                  <a:srgbClr val="FF0000"/>
                </a:solidFill>
                <a:effectLst>
                  <a:outerShdw blurRad="38100" dist="38100" dir="2700000" algn="tl">
                    <a:srgbClr val="C0C0C0"/>
                  </a:outerShdw>
                </a:effectLst>
                <a:latin typeface="Calibri"/>
                <a:cs typeface="Arial" charset="0"/>
              </a:rPr>
              <a:t>ÇEVRE </a:t>
            </a:r>
            <a:r>
              <a:rPr lang="tr-TR" sz="2000" b="1" dirty="0">
                <a:solidFill>
                  <a:srgbClr val="FF0000"/>
                </a:solidFill>
                <a:effectLst>
                  <a:outerShdw blurRad="38100" dist="38100" dir="2700000" algn="tl">
                    <a:srgbClr val="C0C0C0"/>
                  </a:outerShdw>
                </a:effectLst>
                <a:latin typeface="Calibri"/>
                <a:cs typeface="Arial" charset="0"/>
              </a:rPr>
              <a:t>YÖNETİMİ VE DENETİMİ </a:t>
            </a:r>
            <a:r>
              <a:rPr lang="tr-TR" sz="2000" b="1" dirty="0" smtClean="0">
                <a:solidFill>
                  <a:srgbClr val="FF0000"/>
                </a:solidFill>
                <a:effectLst>
                  <a:outerShdw blurRad="38100" dist="38100" dir="2700000" algn="tl">
                    <a:srgbClr val="C0C0C0"/>
                  </a:outerShdw>
                </a:effectLst>
                <a:latin typeface="Calibri"/>
                <a:cs typeface="Arial" charset="0"/>
              </a:rPr>
              <a:t>ÇALIŞMALARI</a:t>
            </a:r>
            <a:endParaRPr lang="tr-TR" sz="2000" b="1" dirty="0">
              <a:solidFill>
                <a:srgbClr val="FF0000"/>
              </a:solidFill>
              <a:effectLst>
                <a:outerShdw blurRad="38100" dist="38100" dir="2700000" algn="tl">
                  <a:srgbClr val="C0C0C0"/>
                </a:outerShdw>
              </a:effectLst>
              <a:latin typeface="Calibri"/>
              <a:cs typeface="Arial" charset="0"/>
            </a:endParaRPr>
          </a:p>
        </p:txBody>
      </p:sp>
      <p:pic>
        <p:nvPicPr>
          <p:cNvPr id="15" name="Picture 2" descr="C:\Users\veysel.ekmekci\Desktop\Video Resimleri\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136" y="3041865"/>
            <a:ext cx="2771344"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veysel.ekmekci\Desktop\Video Resimleri\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136" y="4982693"/>
            <a:ext cx="2771344" cy="16866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Group 32"/>
          <p:cNvGraphicFramePr>
            <a:graphicFrameLocks noGrp="1"/>
          </p:cNvGraphicFramePr>
          <p:nvPr>
            <p:extLst/>
          </p:nvPr>
        </p:nvGraphicFramePr>
        <p:xfrm>
          <a:off x="323528" y="1412776"/>
          <a:ext cx="5256583" cy="701040"/>
        </p:xfrm>
        <a:graphic>
          <a:graphicData uri="http://schemas.openxmlformats.org/drawingml/2006/table">
            <a:tbl>
              <a:tblPr>
                <a:tableStyleId>{35758FB7-9AC5-4552-8A53-C91805E547FA}</a:tableStyleId>
              </a:tblPr>
              <a:tblGrid>
                <a:gridCol w="3629808">
                  <a:extLst>
                    <a:ext uri="{9D8B030D-6E8A-4147-A177-3AD203B41FA5}">
                      <a16:colId xmlns:a16="http://schemas.microsoft.com/office/drawing/2014/main" val="20000"/>
                    </a:ext>
                  </a:extLst>
                </a:gridCol>
                <a:gridCol w="1626775">
                  <a:extLst>
                    <a:ext uri="{9D8B030D-6E8A-4147-A177-3AD203B41FA5}">
                      <a16:colId xmlns:a16="http://schemas.microsoft.com/office/drawing/2014/main" val="20001"/>
                    </a:ext>
                  </a:extLst>
                </a:gridCol>
              </a:tblGrid>
              <a:tr h="276250">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ÇEVRE DENETİMİ SAYISI</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295237">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Toplam</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i="0" u="none" strike="noStrike" cap="none" normalizeH="0" baseline="0" dirty="0" smtClean="0">
                          <a:ln>
                            <a:noFill/>
                          </a:ln>
                          <a:solidFill>
                            <a:schemeClr val="tx1"/>
                          </a:solidFill>
                          <a:effectLst/>
                          <a:latin typeface="Arial" pitchFamily="34" charset="0"/>
                          <a:cs typeface="Arial" pitchFamily="34" charset="0"/>
                        </a:rPr>
                        <a:t>2734 Adet</a:t>
                      </a:r>
                    </a:p>
                  </a:txBody>
                  <a:tcPr marL="63298" marR="63298" marT="0" marB="0" horzOverflow="overflow">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14" name="Group 32"/>
          <p:cNvGraphicFramePr>
            <a:graphicFrameLocks noGrp="1"/>
          </p:cNvGraphicFramePr>
          <p:nvPr>
            <p:extLst/>
          </p:nvPr>
        </p:nvGraphicFramePr>
        <p:xfrm>
          <a:off x="395536" y="2708921"/>
          <a:ext cx="5256583" cy="1917082"/>
        </p:xfrm>
        <a:graphic>
          <a:graphicData uri="http://schemas.openxmlformats.org/drawingml/2006/table">
            <a:tbl>
              <a:tblPr>
                <a:tableStyleId>{35758FB7-9AC5-4552-8A53-C91805E547FA}</a:tableStyleId>
              </a:tblPr>
              <a:tblGrid>
                <a:gridCol w="3629808">
                  <a:extLst>
                    <a:ext uri="{9D8B030D-6E8A-4147-A177-3AD203B41FA5}">
                      <a16:colId xmlns:a16="http://schemas.microsoft.com/office/drawing/2014/main" val="20000"/>
                    </a:ext>
                  </a:extLst>
                </a:gridCol>
                <a:gridCol w="1626775">
                  <a:extLst>
                    <a:ext uri="{9D8B030D-6E8A-4147-A177-3AD203B41FA5}">
                      <a16:colId xmlns:a16="http://schemas.microsoft.com/office/drawing/2014/main" val="20001"/>
                    </a:ext>
                  </a:extLst>
                </a:gridCol>
              </a:tblGrid>
              <a:tr h="499412">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İDARİ PARA CEZALARI (ADET)</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459129">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smtClean="0">
                          <a:ln>
                            <a:noFill/>
                          </a:ln>
                          <a:effectLst/>
                        </a:rPr>
                        <a:t>Gerçek Kişi</a:t>
                      </a:r>
                      <a:endParaRPr kumimoji="0" lang="tr-TR" sz="1800" b="0" i="0" u="none" strike="noStrike" cap="none" normalizeH="0" baseline="0" dirty="0" smtClean="0">
                        <a:ln>
                          <a:noFill/>
                        </a:ln>
                        <a:solidFill>
                          <a:schemeClr val="tx1"/>
                        </a:solidFill>
                        <a:effectLst/>
                        <a:latin typeface="Arial" charset="0"/>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3267</a:t>
                      </a:r>
                    </a:p>
                  </a:txBody>
                  <a:tcPr marL="63298" marR="63298" marT="0" marB="0" horzOverflow="overflow"/>
                </a:tc>
                <a:extLst>
                  <a:ext uri="{0D108BD9-81ED-4DB2-BD59-A6C34878D82A}">
                    <a16:rowId xmlns:a16="http://schemas.microsoft.com/office/drawing/2014/main" val="10001"/>
                  </a:ext>
                </a:extLst>
              </a:tr>
              <a:tr h="459129">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smtClean="0">
                          <a:ln>
                            <a:noFill/>
                          </a:ln>
                          <a:effectLst/>
                        </a:rPr>
                        <a:t>Tüzel Kişi</a:t>
                      </a:r>
                      <a:endParaRPr kumimoji="0" lang="tr-TR" sz="1800" b="0" i="0" u="none" strike="noStrike" cap="none" normalizeH="0" baseline="0" dirty="0" smtClean="0">
                        <a:ln>
                          <a:noFill/>
                        </a:ln>
                        <a:solidFill>
                          <a:schemeClr val="tx1"/>
                        </a:solidFill>
                        <a:effectLst/>
                        <a:latin typeface="Arial" charset="0"/>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312</a:t>
                      </a:r>
                    </a:p>
                  </a:txBody>
                  <a:tcPr marL="63298" marR="63298" marT="0" marB="0" horzOverflow="overflow"/>
                </a:tc>
                <a:extLst>
                  <a:ext uri="{0D108BD9-81ED-4DB2-BD59-A6C34878D82A}">
                    <a16:rowId xmlns:a16="http://schemas.microsoft.com/office/drawing/2014/main" val="10002"/>
                  </a:ext>
                </a:extLst>
              </a:tr>
              <a:tr h="499412">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outerShdw blurRad="38100" dist="38100" dir="2700000" algn="tl">
                              <a:srgbClr val="000000">
                                <a:alpha val="43137"/>
                              </a:srgbClr>
                            </a:outerShdw>
                          </a:effectLst>
                        </a:rPr>
                        <a:t>Toplam</a:t>
                      </a:r>
                      <a:endParaRPr kumimoji="0" lang="tr-TR"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298" marR="63298" marT="0" marB="0" horzOverflow="overflow">
                    <a:solidFill>
                      <a:schemeClr val="accent5">
                        <a:lumMod val="75000"/>
                      </a:schemeClr>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3579</a:t>
                      </a:r>
                    </a:p>
                  </a:txBody>
                  <a:tcPr marL="63298" marR="63298" marT="0" marB="0" horzOverflow="overflow">
                    <a:solidFill>
                      <a:schemeClr val="accent5">
                        <a:lumMod val="75000"/>
                      </a:schemeClr>
                    </a:solidFill>
                  </a:tcPr>
                </a:tc>
                <a:extLst>
                  <a:ext uri="{0D108BD9-81ED-4DB2-BD59-A6C34878D82A}">
                    <a16:rowId xmlns:a16="http://schemas.microsoft.com/office/drawing/2014/main" val="10003"/>
                  </a:ext>
                </a:extLst>
              </a:tr>
            </a:tbl>
          </a:graphicData>
        </a:graphic>
      </p:graphicFrame>
      <p:graphicFrame>
        <p:nvGraphicFramePr>
          <p:cNvPr id="16" name="Group 32"/>
          <p:cNvGraphicFramePr>
            <a:graphicFrameLocks noGrp="1"/>
          </p:cNvGraphicFramePr>
          <p:nvPr>
            <p:extLst/>
          </p:nvPr>
        </p:nvGraphicFramePr>
        <p:xfrm>
          <a:off x="395536" y="5157192"/>
          <a:ext cx="5256584" cy="1093068"/>
        </p:xfrm>
        <a:graphic>
          <a:graphicData uri="http://schemas.openxmlformats.org/drawingml/2006/table">
            <a:tbl>
              <a:tblPr>
                <a:tableStyleId>{35758FB7-9AC5-4552-8A53-C91805E547FA}</a:tableStyleId>
              </a:tblPr>
              <a:tblGrid>
                <a:gridCol w="295232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577459">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1" u="none" strike="noStrike" cap="none" normalizeH="0" baseline="0" dirty="0" smtClean="0">
                          <a:ln>
                            <a:noFill/>
                          </a:ln>
                          <a:solidFill>
                            <a:schemeClr val="bg1"/>
                          </a:solidFill>
                          <a:effectLst>
                            <a:outerShdw blurRad="38100" dist="38100" dir="2700000" algn="tl">
                              <a:srgbClr val="000000">
                                <a:alpha val="43137"/>
                              </a:srgbClr>
                            </a:outerShdw>
                          </a:effectLst>
                        </a:rPr>
                        <a:t>İDARİ PARA CEZALARI (MİKTAR TL)</a:t>
                      </a:r>
                      <a:endParaRPr kumimoji="0" lang="tr-TR"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cs typeface="Arial" charset="0"/>
                      </a:endParaRPr>
                    </a:p>
                  </a:txBody>
                  <a:tcPr marL="63313" marR="63313" marT="0" marB="0" horzOverflow="overflow">
                    <a:solidFill>
                      <a:schemeClr val="accent5">
                        <a:lumMod val="75000"/>
                      </a:schemeClr>
                    </a:solidFill>
                  </a:tcPr>
                </a:tc>
                <a:tc hMerge="1">
                  <a:txBody>
                    <a:bodyPr/>
                    <a:lstStyle/>
                    <a:p>
                      <a:endParaRPr lang="tr-TR"/>
                    </a:p>
                  </a:txBody>
                  <a:tcPr/>
                </a:tc>
                <a:extLst>
                  <a:ext uri="{0D108BD9-81ED-4DB2-BD59-A6C34878D82A}">
                    <a16:rowId xmlns:a16="http://schemas.microsoft.com/office/drawing/2014/main" val="10000"/>
                  </a:ext>
                </a:extLst>
              </a:tr>
              <a:tr h="515609">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smtClean="0">
                          <a:ln>
                            <a:noFill/>
                          </a:ln>
                          <a:solidFill>
                            <a:schemeClr val="bg1"/>
                          </a:solidFill>
                          <a:effectLst/>
                        </a:rPr>
                        <a:t>Toplam</a:t>
                      </a:r>
                      <a:endParaRPr kumimoji="0" lang="tr-TR" sz="2000" b="1" i="0" u="none" strike="noStrike" cap="none" normalizeH="0" baseline="0" dirty="0" smtClean="0">
                        <a:ln>
                          <a:noFill/>
                        </a:ln>
                        <a:solidFill>
                          <a:schemeClr val="bg1"/>
                        </a:solidFill>
                        <a:effectLst/>
                        <a:latin typeface="Arial" charset="0"/>
                        <a:cs typeface="Arial" charset="0"/>
                      </a:endParaRPr>
                    </a:p>
                  </a:txBody>
                  <a:tcPr marL="63313" marR="63313" marT="0" marB="0" horzOverflow="overflow">
                    <a:solidFill>
                      <a:schemeClr val="accent5">
                        <a:lumMod val="75000"/>
                      </a:schemeClr>
                    </a:solidFill>
                  </a:tcPr>
                </a:tc>
                <a:tc>
                  <a:txBody>
                    <a:bodyPr/>
                    <a:lstStyle/>
                    <a:p>
                      <a:pPr algn="l" fontAlgn="ctr"/>
                      <a:r>
                        <a:rPr lang="tr-TR" sz="1800" b="1" i="0" u="none" strike="noStrike" dirty="0" smtClean="0">
                          <a:solidFill>
                            <a:srgbClr val="FFFFFF"/>
                          </a:solidFill>
                          <a:effectLst/>
                          <a:latin typeface="Calibri"/>
                        </a:rPr>
                        <a:t>     25.890.811,45</a:t>
                      </a:r>
                      <a:endParaRPr lang="tr-TR" sz="1800" b="1" i="0" u="none" strike="noStrike" dirty="0">
                        <a:solidFill>
                          <a:srgbClr val="FFFFFF"/>
                        </a:solidFill>
                        <a:effectLst/>
                        <a:latin typeface="Calibri"/>
                      </a:endParaRPr>
                    </a:p>
                  </a:txBody>
                  <a:tcPr marL="9525" marR="9525" marT="9525" marB="0" anchor="ctr">
                    <a:solidFill>
                      <a:schemeClr val="accent5">
                        <a:lumMod val="75000"/>
                      </a:schemeClr>
                    </a:solidFill>
                  </a:tcPr>
                </a:tc>
                <a:extLst>
                  <a:ext uri="{0D108BD9-81ED-4DB2-BD59-A6C34878D82A}">
                    <a16:rowId xmlns:a16="http://schemas.microsoft.com/office/drawing/2014/main" val="10001"/>
                  </a:ext>
                </a:extLst>
              </a:tr>
            </a:tbl>
          </a:graphicData>
        </a:graphic>
      </p:graphicFrame>
      <p:pic>
        <p:nvPicPr>
          <p:cNvPr id="1026" name="Picture 2" descr="\\ANKFILESERVER1\websayfası\İl Müdürümüz Banu ASLAN CAN'a ait resimler\2014\2014 11 Kasım\20141114 çevre denetimi (hurdacıllar sitesi)\IMG_925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1136" y="1052737"/>
            <a:ext cx="2771344"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28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952152" y="2348880"/>
          <a:ext cx="7200800" cy="2146674"/>
        </p:xfrm>
        <a:graphic>
          <a:graphicData uri="http://schemas.openxmlformats.org/drawingml/2006/table">
            <a:tbl>
              <a:tblPr firstRow="1" bandRow="1">
                <a:tableStyleId>{5C22544A-7EE6-4342-B048-85BDC9FD1C3A}</a:tableStyleId>
              </a:tblPr>
              <a:tblGrid>
                <a:gridCol w="4876274">
                  <a:extLst>
                    <a:ext uri="{9D8B030D-6E8A-4147-A177-3AD203B41FA5}">
                      <a16:colId xmlns:a16="http://schemas.microsoft.com/office/drawing/2014/main" val="20000"/>
                    </a:ext>
                  </a:extLst>
                </a:gridCol>
                <a:gridCol w="2324526">
                  <a:extLst>
                    <a:ext uri="{9D8B030D-6E8A-4147-A177-3AD203B41FA5}">
                      <a16:colId xmlns:a16="http://schemas.microsoft.com/office/drawing/2014/main" val="20001"/>
                    </a:ext>
                  </a:extLst>
                </a:gridCol>
              </a:tblGrid>
              <a:tr h="533277">
                <a:tc>
                  <a:txBody>
                    <a:bodyPr/>
                    <a:lstStyle/>
                    <a:p>
                      <a:r>
                        <a:rPr lang="tr-TR" dirty="0" smtClean="0"/>
                        <a:t>ATIKSU ARITMA TESİSLERİ</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546843">
                <a:tc>
                  <a:txBody>
                    <a:bodyPr/>
                    <a:lstStyle/>
                    <a:p>
                      <a:r>
                        <a:rPr lang="tr-TR" dirty="0" smtClean="0"/>
                        <a:t>BELEDİYE ATIKSU ARITMA</a:t>
                      </a:r>
                      <a:r>
                        <a:rPr lang="tr-TR" baseline="0" dirty="0" smtClean="0"/>
                        <a:t> TESİSİ</a:t>
                      </a:r>
                      <a:endParaRPr lang="tr-TR" dirty="0"/>
                    </a:p>
                  </a:txBody>
                  <a:tcPr/>
                </a:tc>
                <a:tc>
                  <a:txBody>
                    <a:bodyPr/>
                    <a:lstStyle/>
                    <a:p>
                      <a:r>
                        <a:rPr lang="tr-TR" dirty="0" smtClean="0"/>
                        <a:t>32</a:t>
                      </a:r>
                      <a:endParaRPr lang="tr-TR" dirty="0"/>
                    </a:p>
                  </a:txBody>
                  <a:tcPr/>
                </a:tc>
                <a:extLst>
                  <a:ext uri="{0D108BD9-81ED-4DB2-BD59-A6C34878D82A}">
                    <a16:rowId xmlns:a16="http://schemas.microsoft.com/office/drawing/2014/main" val="10001"/>
                  </a:ext>
                </a:extLst>
              </a:tr>
              <a:tr h="533277">
                <a:tc>
                  <a:txBody>
                    <a:bodyPr/>
                    <a:lstStyle/>
                    <a:p>
                      <a:r>
                        <a:rPr lang="tr-TR" dirty="0" smtClean="0"/>
                        <a:t>TESİS VE BELEDİYE ATIKSU</a:t>
                      </a:r>
                      <a:r>
                        <a:rPr lang="tr-TR" baseline="0" dirty="0" smtClean="0"/>
                        <a:t> NUMUNE ALIMI</a:t>
                      </a:r>
                      <a:endParaRPr lang="tr-TR" dirty="0"/>
                    </a:p>
                  </a:txBody>
                  <a:tcPr/>
                </a:tc>
                <a:tc>
                  <a:txBody>
                    <a:bodyPr/>
                    <a:lstStyle/>
                    <a:p>
                      <a:r>
                        <a:rPr lang="tr-TR" dirty="0" smtClean="0"/>
                        <a:t>24</a:t>
                      </a:r>
                      <a:endParaRPr lang="tr-TR" dirty="0"/>
                    </a:p>
                  </a:txBody>
                  <a:tcPr/>
                </a:tc>
                <a:extLst>
                  <a:ext uri="{0D108BD9-81ED-4DB2-BD59-A6C34878D82A}">
                    <a16:rowId xmlns:a16="http://schemas.microsoft.com/office/drawing/2014/main" val="10002"/>
                  </a:ext>
                </a:extLst>
              </a:tr>
              <a:tr h="533277">
                <a:tc>
                  <a:txBody>
                    <a:bodyPr/>
                    <a:lstStyle/>
                    <a:p>
                      <a:r>
                        <a:rPr lang="tr-TR" dirty="0" smtClean="0"/>
                        <a:t>SÜREKLİ ATIKSU İZLEME</a:t>
                      </a:r>
                      <a:r>
                        <a:rPr lang="tr-TR" baseline="0" dirty="0" smtClean="0"/>
                        <a:t> (SAİS)</a:t>
                      </a:r>
                      <a:endParaRPr lang="tr-TR" dirty="0"/>
                    </a:p>
                  </a:txBody>
                  <a:tcPr/>
                </a:tc>
                <a:tc>
                  <a:txBody>
                    <a:bodyPr/>
                    <a:lstStyle/>
                    <a:p>
                      <a:r>
                        <a:rPr lang="tr-TR" dirty="0" smtClean="0"/>
                        <a:t>5</a:t>
                      </a:r>
                      <a:endParaRPr lang="tr-TR" dirty="0"/>
                    </a:p>
                  </a:txBody>
                  <a:tcPr/>
                </a:tc>
                <a:extLst>
                  <a:ext uri="{0D108BD9-81ED-4DB2-BD59-A6C34878D82A}">
                    <a16:rowId xmlns:a16="http://schemas.microsoft.com/office/drawing/2014/main" val="10003"/>
                  </a:ext>
                </a:extLst>
              </a:tr>
            </a:tbl>
          </a:graphicData>
        </a:graphic>
      </p:graphicFrame>
      <p:sp>
        <p:nvSpPr>
          <p:cNvPr id="4" name="Metin kutusu 3"/>
          <p:cNvSpPr txBox="1"/>
          <p:nvPr/>
        </p:nvSpPr>
        <p:spPr>
          <a:xfrm>
            <a:off x="2051720" y="1268760"/>
            <a:ext cx="4968552" cy="369332"/>
          </a:xfrm>
          <a:prstGeom prst="rect">
            <a:avLst/>
          </a:prstGeom>
          <a:noFill/>
        </p:spPr>
        <p:txBody>
          <a:bodyPr wrap="square" rtlCol="0">
            <a:spAutoFit/>
          </a:bodyPr>
          <a:lstStyle/>
          <a:p>
            <a:r>
              <a:rPr lang="tr-TR" b="1" dirty="0" smtClean="0"/>
              <a:t>                SU YÖNETİMİ UYGULAMALARI</a:t>
            </a:r>
            <a:endParaRPr lang="tr-TR" b="1" dirty="0"/>
          </a:p>
        </p:txBody>
      </p:sp>
    </p:spTree>
    <p:extLst>
      <p:ext uri="{BB962C8B-B14F-4D97-AF65-F5344CB8AC3E}">
        <p14:creationId xmlns:p14="http://schemas.microsoft.com/office/powerpoint/2010/main" val="3020535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899592" y="1556792"/>
          <a:ext cx="7838590" cy="1854200"/>
        </p:xfrm>
        <a:graphic>
          <a:graphicData uri="http://schemas.openxmlformats.org/drawingml/2006/table">
            <a:tbl>
              <a:tblPr firstRow="1" bandRow="1">
                <a:tableStyleId>{5C22544A-7EE6-4342-B048-85BDC9FD1C3A}</a:tableStyleId>
              </a:tblPr>
              <a:tblGrid>
                <a:gridCol w="5544616">
                  <a:extLst>
                    <a:ext uri="{9D8B030D-6E8A-4147-A177-3AD203B41FA5}">
                      <a16:colId xmlns:a16="http://schemas.microsoft.com/office/drawing/2014/main" val="20000"/>
                    </a:ext>
                  </a:extLst>
                </a:gridCol>
                <a:gridCol w="2293974">
                  <a:extLst>
                    <a:ext uri="{9D8B030D-6E8A-4147-A177-3AD203B41FA5}">
                      <a16:colId xmlns:a16="http://schemas.microsoft.com/office/drawing/2014/main" val="20001"/>
                    </a:ext>
                  </a:extLst>
                </a:gridCol>
              </a:tblGrid>
              <a:tr h="370840">
                <a:tc>
                  <a:txBody>
                    <a:bodyPr/>
                    <a:lstStyle/>
                    <a:p>
                      <a:r>
                        <a:rPr lang="tr-TR" dirty="0" smtClean="0"/>
                        <a:t>HAVA KALİTESİ</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HAVA</a:t>
                      </a:r>
                      <a:r>
                        <a:rPr lang="tr-TR" baseline="0" dirty="0" smtClean="0"/>
                        <a:t> KALİTESİ ÖLÇÜM İSTASYONU</a:t>
                      </a:r>
                      <a:endParaRPr lang="tr-TR" dirty="0" smtClean="0"/>
                    </a:p>
                  </a:txBody>
                  <a:tcPr/>
                </a:tc>
                <a:tc>
                  <a:txBody>
                    <a:bodyPr/>
                    <a:lstStyle/>
                    <a:p>
                      <a:r>
                        <a:rPr lang="tr-TR" dirty="0" smtClean="0"/>
                        <a:t>20</a:t>
                      </a:r>
                      <a:endParaRPr lang="tr-TR" dirty="0"/>
                    </a:p>
                  </a:txBody>
                  <a:tcPr/>
                </a:tc>
                <a:extLst>
                  <a:ext uri="{0D108BD9-81ED-4DB2-BD59-A6C34878D82A}">
                    <a16:rowId xmlns:a16="http://schemas.microsoft.com/office/drawing/2014/main" val="10001"/>
                  </a:ext>
                </a:extLst>
              </a:tr>
              <a:tr h="370840">
                <a:tc>
                  <a:txBody>
                    <a:bodyPr/>
                    <a:lstStyle/>
                    <a:p>
                      <a:r>
                        <a:rPr lang="tr-TR" dirty="0" smtClean="0"/>
                        <a:t>SÜREKLİ EMİSYON ÖLÇÜM SİSTEMİ (SEÖS)</a:t>
                      </a:r>
                      <a:endParaRPr lang="tr-TR" dirty="0"/>
                    </a:p>
                  </a:txBody>
                  <a:tcPr/>
                </a:tc>
                <a:tc>
                  <a:txBody>
                    <a:bodyPr/>
                    <a:lstStyle/>
                    <a:p>
                      <a:r>
                        <a:rPr lang="tr-TR" dirty="0" smtClean="0"/>
                        <a:t>22</a:t>
                      </a:r>
                      <a:endParaRPr lang="tr-TR" dirty="0"/>
                    </a:p>
                  </a:txBody>
                  <a:tcPr/>
                </a:tc>
                <a:extLst>
                  <a:ext uri="{0D108BD9-81ED-4DB2-BD59-A6C34878D82A}">
                    <a16:rowId xmlns:a16="http://schemas.microsoft.com/office/drawing/2014/main" val="10002"/>
                  </a:ext>
                </a:extLst>
              </a:tr>
              <a:tr h="370840">
                <a:tc>
                  <a:txBody>
                    <a:bodyPr/>
                    <a:lstStyle/>
                    <a:p>
                      <a:r>
                        <a:rPr lang="tr-TR" dirty="0" smtClean="0"/>
                        <a:t>EGZOZ</a:t>
                      </a:r>
                      <a:r>
                        <a:rPr lang="tr-TR" baseline="0" dirty="0" smtClean="0"/>
                        <a:t> EMİSYON DENETİM SAYISI</a:t>
                      </a:r>
                      <a:endParaRPr lang="tr-TR" dirty="0"/>
                    </a:p>
                  </a:txBody>
                  <a:tcPr/>
                </a:tc>
                <a:tc>
                  <a:txBody>
                    <a:bodyPr/>
                    <a:lstStyle/>
                    <a:p>
                      <a:r>
                        <a:rPr lang="tr-TR" dirty="0" smtClean="0"/>
                        <a:t>607</a:t>
                      </a:r>
                      <a:endParaRPr lang="tr-TR" dirty="0"/>
                    </a:p>
                  </a:txBody>
                  <a:tcPr/>
                </a:tc>
                <a:extLst>
                  <a:ext uri="{0D108BD9-81ED-4DB2-BD59-A6C34878D82A}">
                    <a16:rowId xmlns:a16="http://schemas.microsoft.com/office/drawing/2014/main" val="10003"/>
                  </a:ext>
                </a:extLst>
              </a:tr>
              <a:tr h="370840">
                <a:tc>
                  <a:txBody>
                    <a:bodyPr/>
                    <a:lstStyle/>
                    <a:p>
                      <a:r>
                        <a:rPr lang="tr-TR" dirty="0" smtClean="0"/>
                        <a:t>YETKİLİ ÇEVRE LABORATUVARLARININ</a:t>
                      </a:r>
                      <a:r>
                        <a:rPr lang="tr-TR" baseline="0" dirty="0" smtClean="0"/>
                        <a:t> YERİNDE DENETİMİ</a:t>
                      </a:r>
                      <a:endParaRPr lang="tr-TR" dirty="0"/>
                    </a:p>
                  </a:txBody>
                  <a:tcPr/>
                </a:tc>
                <a:tc>
                  <a:txBody>
                    <a:bodyPr/>
                    <a:lstStyle/>
                    <a:p>
                      <a:r>
                        <a:rPr lang="tr-TR" dirty="0" smtClean="0"/>
                        <a:t>24</a:t>
                      </a:r>
                      <a:endParaRPr lang="tr-TR" dirty="0"/>
                    </a:p>
                  </a:txBody>
                  <a:tcPr/>
                </a:tc>
                <a:extLst>
                  <a:ext uri="{0D108BD9-81ED-4DB2-BD59-A6C34878D82A}">
                    <a16:rowId xmlns:a16="http://schemas.microsoft.com/office/drawing/2014/main" val="10004"/>
                  </a:ext>
                </a:extLst>
              </a:tr>
            </a:tbl>
          </a:graphicData>
        </a:graphic>
      </p:graphicFrame>
      <p:graphicFrame>
        <p:nvGraphicFramePr>
          <p:cNvPr id="4" name="Tablo 3"/>
          <p:cNvGraphicFramePr>
            <a:graphicFrameLocks noGrp="1"/>
          </p:cNvGraphicFramePr>
          <p:nvPr>
            <p:extLst/>
          </p:nvPr>
        </p:nvGraphicFramePr>
        <p:xfrm>
          <a:off x="899592" y="3573016"/>
          <a:ext cx="7776864" cy="2296178"/>
        </p:xfrm>
        <a:graphic>
          <a:graphicData uri="http://schemas.openxmlformats.org/drawingml/2006/table">
            <a:tbl>
              <a:tblPr firstRow="1" bandRow="1">
                <a:tableStyleId>{5C22544A-7EE6-4342-B048-85BDC9FD1C3A}</a:tableStyleId>
              </a:tblPr>
              <a:tblGrid>
                <a:gridCol w="5633828">
                  <a:extLst>
                    <a:ext uri="{9D8B030D-6E8A-4147-A177-3AD203B41FA5}">
                      <a16:colId xmlns:a16="http://schemas.microsoft.com/office/drawing/2014/main" val="20000"/>
                    </a:ext>
                  </a:extLst>
                </a:gridCol>
                <a:gridCol w="2143036">
                  <a:extLst>
                    <a:ext uri="{9D8B030D-6E8A-4147-A177-3AD203B41FA5}">
                      <a16:colId xmlns:a16="http://schemas.microsoft.com/office/drawing/2014/main" val="20001"/>
                    </a:ext>
                  </a:extLst>
                </a:gridCol>
              </a:tblGrid>
              <a:tr h="298832">
                <a:tc>
                  <a:txBody>
                    <a:bodyPr/>
                    <a:lstStyle/>
                    <a:p>
                      <a:r>
                        <a:rPr lang="tr-TR" dirty="0" smtClean="0"/>
                        <a:t>KATI YAKIT</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5432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Satış İzin Belgesi </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134</a:t>
                      </a:r>
                    </a:p>
                  </a:txBody>
                  <a:tcPr marL="91448" marR="91448" marT="45723" marB="45723"/>
                </a:tc>
                <a:extLst>
                  <a:ext uri="{0D108BD9-81ED-4DB2-BD59-A6C34878D82A}">
                    <a16:rowId xmlns:a16="http://schemas.microsoft.com/office/drawing/2014/main" val="10001"/>
                  </a:ext>
                </a:extLst>
              </a:tr>
              <a:tr h="37084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Satıcısı Kayıt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smtClean="0">
                          <a:ln>
                            <a:noFill/>
                          </a:ln>
                          <a:solidFill>
                            <a:schemeClr val="tx1"/>
                          </a:solidFill>
                          <a:effectLst/>
                          <a:latin typeface="Calibri" pitchFamily="34" charset="0"/>
                          <a:ea typeface="+mn-ea"/>
                          <a:cs typeface="Arial" charset="0"/>
                        </a:rPr>
                        <a:t>16</a:t>
                      </a:r>
                    </a:p>
                  </a:txBody>
                  <a:tcPr marL="91448" marR="91448" marT="45723" marB="45723"/>
                </a:tc>
                <a:extLst>
                  <a:ext uri="{0D108BD9-81ED-4DB2-BD59-A6C34878D82A}">
                    <a16:rowId xmlns:a16="http://schemas.microsoft.com/office/drawing/2014/main" val="10002"/>
                  </a:ext>
                </a:extLst>
              </a:tr>
              <a:tr h="370840">
                <a:tc>
                  <a:txBody>
                    <a:bodyPr/>
                    <a:lstStyle/>
                    <a:p>
                      <a:pPr marL="0" algn="l" defTabSz="914400" rtl="0" eaLnBrk="1" latinLnBrk="0" hangingPunct="1"/>
                      <a:r>
                        <a:rPr kumimoji="0" lang="tr-TR" sz="2000" b="0" i="0" u="none" strike="noStrike" kern="1200" cap="none" normalizeH="0" baseline="0" dirty="0" smtClean="0">
                          <a:ln>
                            <a:noFill/>
                          </a:ln>
                          <a:solidFill>
                            <a:schemeClr val="tx1"/>
                          </a:solidFill>
                          <a:effectLst/>
                          <a:latin typeface="Calibri" pitchFamily="34" charset="0"/>
                          <a:ea typeface="+mn-ea"/>
                          <a:cs typeface="Arial" charset="0"/>
                        </a:rPr>
                        <a:t>Katı Yakıt Dağıtıcısı Kayıt Belgesi</a:t>
                      </a:r>
                      <a:endParaRPr kumimoji="0" lang="tr-TR" sz="2000" b="0" i="0" u="none" strike="noStrike" kern="1200" cap="none" normalizeH="0" baseline="0" dirty="0">
                        <a:ln>
                          <a:noFill/>
                        </a:ln>
                        <a:solidFill>
                          <a:schemeClr val="tx1"/>
                        </a:solidFill>
                        <a:effectLst/>
                        <a:latin typeface="Calibri" pitchFamily="34" charset="0"/>
                        <a:ea typeface="+mn-ea"/>
                        <a:cs typeface="Arial" charset="0"/>
                      </a:endParaRP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smtClean="0">
                          <a:ln>
                            <a:noFill/>
                          </a:ln>
                          <a:solidFill>
                            <a:schemeClr val="tx1"/>
                          </a:solidFill>
                          <a:effectLst/>
                          <a:latin typeface="Calibri" pitchFamily="34" charset="0"/>
                          <a:ea typeface="+mn-ea"/>
                          <a:cs typeface="Arial" charset="0"/>
                        </a:rPr>
                        <a:t>1</a:t>
                      </a:r>
                      <a:endParaRPr kumimoji="0" lang="tr-TR" sz="2000" b="1" i="0" u="none" strike="noStrike" kern="1200" cap="none" normalizeH="0" baseline="0" dirty="0" smtClean="0">
                        <a:ln>
                          <a:noFill/>
                        </a:ln>
                        <a:solidFill>
                          <a:schemeClr val="tx1"/>
                        </a:solidFill>
                        <a:effectLst/>
                        <a:latin typeface="Calibri" pitchFamily="34" charset="0"/>
                        <a:ea typeface="+mn-ea"/>
                        <a:cs typeface="Arial" charset="0"/>
                      </a:endParaRPr>
                    </a:p>
                  </a:txBody>
                  <a:tcPr marL="91448" marR="91448" marT="45723" marB="45723"/>
                </a:tc>
                <a:extLst>
                  <a:ext uri="{0D108BD9-81ED-4DB2-BD59-A6C34878D82A}">
                    <a16:rowId xmlns:a16="http://schemas.microsoft.com/office/drawing/2014/main" val="10003"/>
                  </a:ext>
                </a:extLst>
              </a:tr>
              <a:tr h="370840">
                <a:tc>
                  <a:txBody>
                    <a:bodyPr/>
                    <a:lstStyle/>
                    <a:p>
                      <a:r>
                        <a:rPr lang="tr-TR" dirty="0" smtClean="0"/>
                        <a:t>Verilen İthal Katı Yakıt Uygunluk Belgesi </a:t>
                      </a:r>
                      <a:endParaRPr lang="tr-TR" dirty="0"/>
                    </a:p>
                  </a:txBody>
                  <a:tcPr/>
                </a:tc>
                <a:tc>
                  <a:txBody>
                    <a:bodyPr/>
                    <a:lstStyle/>
                    <a:p>
                      <a:pPr algn="ctr"/>
                      <a:r>
                        <a:rPr lang="tr-TR" b="1" dirty="0" smtClean="0"/>
                        <a:t>0</a:t>
                      </a:r>
                      <a:endParaRPr lang="tr-TR" b="1"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Verilen Yerli Katı Yakıt Uygunluk Belgesi </a:t>
                      </a:r>
                      <a:endParaRPr lang="tr-TR" dirty="0"/>
                    </a:p>
                  </a:txBody>
                  <a:tcPr/>
                </a:tc>
                <a:tc>
                  <a:txBody>
                    <a:bodyPr/>
                    <a:lstStyle/>
                    <a:p>
                      <a:pPr algn="ctr"/>
                      <a:r>
                        <a:rPr lang="tr-TR" b="1" dirty="0" smtClean="0"/>
                        <a:t>2</a:t>
                      </a:r>
                      <a:endParaRPr lang="tr-TR" b="1" dirty="0"/>
                    </a:p>
                  </a:txBody>
                  <a:tcPr/>
                </a:tc>
                <a:extLst>
                  <a:ext uri="{0D108BD9-81ED-4DB2-BD59-A6C34878D82A}">
                    <a16:rowId xmlns:a16="http://schemas.microsoft.com/office/drawing/2014/main" val="10005"/>
                  </a:ext>
                </a:extLst>
              </a:tr>
            </a:tbl>
          </a:graphicData>
        </a:graphic>
      </p:graphicFrame>
      <p:sp>
        <p:nvSpPr>
          <p:cNvPr id="5" name="Metin kutusu 4"/>
          <p:cNvSpPr txBox="1"/>
          <p:nvPr/>
        </p:nvSpPr>
        <p:spPr>
          <a:xfrm>
            <a:off x="1907704" y="987871"/>
            <a:ext cx="5112568" cy="369332"/>
          </a:xfrm>
          <a:prstGeom prst="rect">
            <a:avLst/>
          </a:prstGeom>
          <a:noFill/>
        </p:spPr>
        <p:txBody>
          <a:bodyPr wrap="square" rtlCol="0">
            <a:spAutoFit/>
          </a:bodyPr>
          <a:lstStyle/>
          <a:p>
            <a:r>
              <a:rPr lang="tr-TR" b="1" dirty="0" smtClean="0"/>
              <a:t>                HAVA YÖNETİMİ UYGULAMALARI</a:t>
            </a:r>
            <a:endParaRPr lang="tr-TR" b="1" dirty="0"/>
          </a:p>
        </p:txBody>
      </p:sp>
    </p:spTree>
    <p:extLst>
      <p:ext uri="{BB962C8B-B14F-4D97-AF65-F5344CB8AC3E}">
        <p14:creationId xmlns:p14="http://schemas.microsoft.com/office/powerpoint/2010/main" val="1683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çerik Yer Tutucusu 2"/>
          <p:cNvSpPr txBox="1">
            <a:spLocks/>
          </p:cNvSpPr>
          <p:nvPr/>
        </p:nvSpPr>
        <p:spPr>
          <a:xfrm>
            <a:off x="1907704" y="0"/>
            <a:ext cx="5256584" cy="128781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İL MÜDÜRLÜĞÜMÜZ TEŞKİLAT YAPISI</a:t>
            </a:r>
          </a:p>
        </p:txBody>
      </p:sp>
      <p:pic>
        <p:nvPicPr>
          <p:cNvPr id="6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287809"/>
          </a:xfrm>
          <a:prstGeom prst="rect">
            <a:avLst/>
          </a:prstGeom>
        </p:spPr>
      </p:pic>
      <p:graphicFrame>
        <p:nvGraphicFramePr>
          <p:cNvPr id="8" name="Diyagram 7"/>
          <p:cNvGraphicFramePr/>
          <p:nvPr>
            <p:extLst>
              <p:ext uri="{D42A27DB-BD31-4B8C-83A1-F6EECF244321}">
                <p14:modId xmlns:p14="http://schemas.microsoft.com/office/powerpoint/2010/main" val="2077081104"/>
              </p:ext>
            </p:extLst>
          </p:nvPr>
        </p:nvGraphicFramePr>
        <p:xfrm>
          <a:off x="35496" y="908720"/>
          <a:ext cx="8947382" cy="66967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8551104"/>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nvPr>
        </p:nvGraphicFramePr>
        <p:xfrm>
          <a:off x="1259632" y="2060848"/>
          <a:ext cx="6096000" cy="2494280"/>
        </p:xfrm>
        <a:graphic>
          <a:graphicData uri="http://schemas.openxmlformats.org/drawingml/2006/table">
            <a:tbl>
              <a:tblPr firstRow="1" bandRow="1">
                <a:tableStyleId>{5C22544A-7EE6-4342-B048-85BDC9FD1C3A}</a:tableStyleId>
              </a:tblPr>
              <a:tblGrid>
                <a:gridCol w="4344144">
                  <a:extLst>
                    <a:ext uri="{9D8B030D-6E8A-4147-A177-3AD203B41FA5}">
                      <a16:colId xmlns:a16="http://schemas.microsoft.com/office/drawing/2014/main" val="20000"/>
                    </a:ext>
                  </a:extLst>
                </a:gridCol>
                <a:gridCol w="1751856">
                  <a:extLst>
                    <a:ext uri="{9D8B030D-6E8A-4147-A177-3AD203B41FA5}">
                      <a16:colId xmlns:a16="http://schemas.microsoft.com/office/drawing/2014/main" val="20001"/>
                    </a:ext>
                  </a:extLst>
                </a:gridCol>
              </a:tblGrid>
              <a:tr h="370840">
                <a:tc>
                  <a:txBody>
                    <a:bodyPr/>
                    <a:lstStyle/>
                    <a:p>
                      <a:r>
                        <a:rPr lang="tr-TR" dirty="0" smtClean="0"/>
                        <a:t>BELEDİYELER</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370840">
                <a:tc>
                  <a:txBody>
                    <a:bodyPr/>
                    <a:lstStyle/>
                    <a:p>
                      <a:r>
                        <a:rPr lang="tr-TR" dirty="0" smtClean="0"/>
                        <a:t>DÜZENLİ</a:t>
                      </a:r>
                      <a:r>
                        <a:rPr lang="tr-TR" baseline="0" dirty="0" smtClean="0"/>
                        <a:t> DEPOLAMA ALANI</a:t>
                      </a:r>
                      <a:endParaRPr lang="tr-TR" dirty="0"/>
                    </a:p>
                  </a:txBody>
                  <a:tcPr/>
                </a:tc>
                <a:tc>
                  <a:txBody>
                    <a:bodyPr/>
                    <a:lstStyle/>
                    <a:p>
                      <a:r>
                        <a:rPr lang="tr-TR" dirty="0" smtClean="0"/>
                        <a:t>2</a:t>
                      </a:r>
                      <a:endParaRPr lang="tr-TR" dirty="0"/>
                    </a:p>
                  </a:txBody>
                  <a:tcPr/>
                </a:tc>
                <a:extLst>
                  <a:ext uri="{0D108BD9-81ED-4DB2-BD59-A6C34878D82A}">
                    <a16:rowId xmlns:a16="http://schemas.microsoft.com/office/drawing/2014/main" val="10001"/>
                  </a:ext>
                </a:extLst>
              </a:tr>
              <a:tr h="370840">
                <a:tc>
                  <a:txBody>
                    <a:bodyPr/>
                    <a:lstStyle/>
                    <a:p>
                      <a:r>
                        <a:rPr lang="tr-TR" dirty="0" smtClean="0"/>
                        <a:t>VAHŞİ DEPOLAMA REHABİLİTASYON ALANI</a:t>
                      </a:r>
                      <a:endParaRPr lang="tr-TR" dirty="0"/>
                    </a:p>
                  </a:txBody>
                  <a:tcPr/>
                </a:tc>
                <a:tc>
                  <a:txBody>
                    <a:bodyPr/>
                    <a:lstStyle/>
                    <a:p>
                      <a:r>
                        <a:rPr lang="tr-TR" dirty="0" smtClean="0"/>
                        <a:t>1</a:t>
                      </a:r>
                      <a:endParaRPr lang="tr-TR" dirty="0"/>
                    </a:p>
                  </a:txBody>
                  <a:tcPr/>
                </a:tc>
                <a:extLst>
                  <a:ext uri="{0D108BD9-81ED-4DB2-BD59-A6C34878D82A}">
                    <a16:rowId xmlns:a16="http://schemas.microsoft.com/office/drawing/2014/main" val="10002"/>
                  </a:ext>
                </a:extLst>
              </a:tr>
              <a:tr h="370840">
                <a:tc>
                  <a:txBody>
                    <a:bodyPr/>
                    <a:lstStyle/>
                    <a:p>
                      <a:r>
                        <a:rPr lang="tr-TR" dirty="0" smtClean="0"/>
                        <a:t>AKTARMA</a:t>
                      </a:r>
                      <a:r>
                        <a:rPr lang="tr-TR" baseline="0" dirty="0" smtClean="0"/>
                        <a:t> İSTASYONU BULUNAN  İLÇE</a:t>
                      </a:r>
                      <a:endParaRPr lang="tr-TR" dirty="0"/>
                    </a:p>
                  </a:txBody>
                  <a:tcPr/>
                </a:tc>
                <a:tc>
                  <a:txBody>
                    <a:bodyPr/>
                    <a:lstStyle/>
                    <a:p>
                      <a:r>
                        <a:rPr lang="tr-TR" dirty="0" smtClean="0"/>
                        <a:t>12</a:t>
                      </a:r>
                      <a:endParaRPr lang="tr-TR" dirty="0"/>
                    </a:p>
                  </a:txBody>
                  <a:tcPr/>
                </a:tc>
                <a:extLst>
                  <a:ext uri="{0D108BD9-81ED-4DB2-BD59-A6C34878D82A}">
                    <a16:rowId xmlns:a16="http://schemas.microsoft.com/office/drawing/2014/main" val="10003"/>
                  </a:ext>
                </a:extLst>
              </a:tr>
              <a:tr h="370840">
                <a:tc>
                  <a:txBody>
                    <a:bodyPr/>
                    <a:lstStyle/>
                    <a:p>
                      <a:r>
                        <a:rPr lang="tr-TR" dirty="0" smtClean="0"/>
                        <a:t>AMBALAJ PLANI ONAYI</a:t>
                      </a:r>
                      <a:r>
                        <a:rPr lang="tr-TR" baseline="0" dirty="0" smtClean="0"/>
                        <a:t> BULUNAN BELEDİYE </a:t>
                      </a:r>
                      <a:endParaRPr lang="tr-TR" dirty="0"/>
                    </a:p>
                  </a:txBody>
                  <a:tcPr/>
                </a:tc>
                <a:tc>
                  <a:txBody>
                    <a:bodyPr/>
                    <a:lstStyle/>
                    <a:p>
                      <a:r>
                        <a:rPr lang="tr-TR" dirty="0" smtClean="0"/>
                        <a:t>18</a:t>
                      </a:r>
                      <a:endParaRPr lang="tr-TR" dirty="0"/>
                    </a:p>
                  </a:txBody>
                  <a:tcPr/>
                </a:tc>
                <a:extLst>
                  <a:ext uri="{0D108BD9-81ED-4DB2-BD59-A6C34878D82A}">
                    <a16:rowId xmlns:a16="http://schemas.microsoft.com/office/drawing/2014/main" val="10004"/>
                  </a:ext>
                </a:extLst>
              </a:tr>
              <a:tr h="370840">
                <a:tc>
                  <a:txBody>
                    <a:bodyPr/>
                    <a:lstStyle/>
                    <a:p>
                      <a:r>
                        <a:rPr lang="tr-TR" dirty="0" smtClean="0"/>
                        <a:t>ATIK GETİRME</a:t>
                      </a:r>
                      <a:r>
                        <a:rPr lang="tr-TR" baseline="0" dirty="0" smtClean="0"/>
                        <a:t> MERKEZİ </a:t>
                      </a:r>
                      <a:r>
                        <a:rPr lang="tr-TR" baseline="0" smtClean="0"/>
                        <a:t>KURULU  VE ONAYLI OLAN </a:t>
                      </a:r>
                      <a:r>
                        <a:rPr lang="tr-TR" baseline="0" dirty="0" smtClean="0"/>
                        <a:t>BELEDİYE</a:t>
                      </a:r>
                      <a:endParaRPr lang="tr-TR" dirty="0"/>
                    </a:p>
                  </a:txBody>
                  <a:tcPr/>
                </a:tc>
                <a:tc>
                  <a:txBody>
                    <a:bodyPr/>
                    <a:lstStyle/>
                    <a:p>
                      <a:r>
                        <a:rPr lang="tr-TR" dirty="0" smtClean="0"/>
                        <a:t>0</a:t>
                      </a:r>
                      <a:endParaRPr lang="tr-TR" dirty="0"/>
                    </a:p>
                  </a:txBody>
                  <a:tcPr/>
                </a:tc>
                <a:extLst>
                  <a:ext uri="{0D108BD9-81ED-4DB2-BD59-A6C34878D82A}">
                    <a16:rowId xmlns:a16="http://schemas.microsoft.com/office/drawing/2014/main" val="10005"/>
                  </a:ext>
                </a:extLst>
              </a:tr>
            </a:tbl>
          </a:graphicData>
        </a:graphic>
      </p:graphicFrame>
      <p:sp>
        <p:nvSpPr>
          <p:cNvPr id="5" name="Metin kutusu 4"/>
          <p:cNvSpPr txBox="1"/>
          <p:nvPr/>
        </p:nvSpPr>
        <p:spPr>
          <a:xfrm>
            <a:off x="2051720" y="1268760"/>
            <a:ext cx="4968552" cy="369332"/>
          </a:xfrm>
          <a:prstGeom prst="rect">
            <a:avLst/>
          </a:prstGeom>
          <a:noFill/>
        </p:spPr>
        <p:txBody>
          <a:bodyPr wrap="square" rtlCol="0">
            <a:spAutoFit/>
          </a:bodyPr>
          <a:lstStyle/>
          <a:p>
            <a:r>
              <a:rPr lang="tr-TR" b="1" dirty="0" smtClean="0"/>
              <a:t>      BELEDİYE ATIK YÖNETİMİ UYGULAMALARI</a:t>
            </a:r>
            <a:endParaRPr lang="tr-TR" b="1" dirty="0"/>
          </a:p>
        </p:txBody>
      </p:sp>
    </p:spTree>
    <p:extLst>
      <p:ext uri="{BB962C8B-B14F-4D97-AF65-F5344CB8AC3E}">
        <p14:creationId xmlns:p14="http://schemas.microsoft.com/office/powerpoint/2010/main" val="1352123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nvPr>
        </p:nvGraphicFramePr>
        <p:xfrm>
          <a:off x="611560" y="1988840"/>
          <a:ext cx="7776865" cy="3099048"/>
        </p:xfrm>
        <a:graphic>
          <a:graphicData uri="http://schemas.openxmlformats.org/drawingml/2006/table">
            <a:tbl>
              <a:tblPr firstRow="1" bandRow="1">
                <a:tableStyleId>{5C22544A-7EE6-4342-B048-85BDC9FD1C3A}</a:tableStyleId>
              </a:tblPr>
              <a:tblGrid>
                <a:gridCol w="3861992">
                  <a:extLst>
                    <a:ext uri="{9D8B030D-6E8A-4147-A177-3AD203B41FA5}">
                      <a16:colId xmlns:a16="http://schemas.microsoft.com/office/drawing/2014/main" val="20000"/>
                    </a:ext>
                  </a:extLst>
                </a:gridCol>
                <a:gridCol w="2568414">
                  <a:extLst>
                    <a:ext uri="{9D8B030D-6E8A-4147-A177-3AD203B41FA5}">
                      <a16:colId xmlns:a16="http://schemas.microsoft.com/office/drawing/2014/main" val="20001"/>
                    </a:ext>
                  </a:extLst>
                </a:gridCol>
                <a:gridCol w="1346459">
                  <a:extLst>
                    <a:ext uri="{9D8B030D-6E8A-4147-A177-3AD203B41FA5}">
                      <a16:colId xmlns:a16="http://schemas.microsoft.com/office/drawing/2014/main" val="20002"/>
                    </a:ext>
                  </a:extLst>
                </a:gridCol>
              </a:tblGrid>
              <a:tr h="430915">
                <a:tc>
                  <a:txBody>
                    <a:bodyPr/>
                    <a:lstStyle/>
                    <a:p>
                      <a:r>
                        <a:rPr lang="tr-TR" dirty="0" smtClean="0"/>
                        <a:t>YETKİ</a:t>
                      </a:r>
                      <a:r>
                        <a:rPr lang="tr-TR" baseline="0" dirty="0" smtClean="0"/>
                        <a:t> DEVRİYAPILAN BELEDİYELER</a:t>
                      </a:r>
                      <a:endParaRPr lang="tr-TR" dirty="0"/>
                    </a:p>
                  </a:txBody>
                  <a:tcPr/>
                </a:tc>
                <a:tc>
                  <a:txBody>
                    <a:bodyPr/>
                    <a:lstStyle/>
                    <a:p>
                      <a:r>
                        <a:rPr lang="tr-TR" dirty="0" smtClean="0"/>
                        <a:t>KONUSU</a:t>
                      </a:r>
                      <a:endParaRPr lang="tr-TR" dirty="0"/>
                    </a:p>
                  </a:txBody>
                  <a:tcPr/>
                </a:tc>
                <a:tc>
                  <a:txBody>
                    <a:bodyPr/>
                    <a:lstStyle/>
                    <a:p>
                      <a:r>
                        <a:rPr lang="tr-TR" dirty="0" smtClean="0"/>
                        <a:t>SAYISI</a:t>
                      </a:r>
                      <a:endParaRPr lang="tr-TR" dirty="0"/>
                    </a:p>
                  </a:txBody>
                  <a:tcPr/>
                </a:tc>
                <a:extLst>
                  <a:ext uri="{0D108BD9-81ED-4DB2-BD59-A6C34878D82A}">
                    <a16:rowId xmlns:a16="http://schemas.microsoft.com/office/drawing/2014/main" val="10000"/>
                  </a:ext>
                </a:extLst>
              </a:tr>
              <a:tr h="743772">
                <a:tc>
                  <a:txBody>
                    <a:bodyPr/>
                    <a:lstStyle/>
                    <a:p>
                      <a:r>
                        <a:rPr lang="tr-TR" dirty="0" smtClean="0"/>
                        <a:t>ÇANKAYA,</a:t>
                      </a:r>
                      <a:r>
                        <a:rPr lang="tr-TR" baseline="0" dirty="0" smtClean="0"/>
                        <a:t> MAMAK, YENİMAHALLE, ALTINDAĞ, BÜYÜKŞEHİR</a:t>
                      </a:r>
                      <a:endParaRPr lang="tr-TR" dirty="0"/>
                    </a:p>
                  </a:txBody>
                  <a:tcPr/>
                </a:tc>
                <a:tc>
                  <a:txBody>
                    <a:bodyPr/>
                    <a:lstStyle/>
                    <a:p>
                      <a:r>
                        <a:rPr lang="tr-TR" dirty="0" smtClean="0"/>
                        <a:t>GÜRÜLTÜ</a:t>
                      </a:r>
                      <a:endParaRPr lang="tr-TR" dirty="0"/>
                    </a:p>
                  </a:txBody>
                  <a:tcPr/>
                </a:tc>
                <a:tc>
                  <a:txBody>
                    <a:bodyPr/>
                    <a:lstStyle/>
                    <a:p>
                      <a:r>
                        <a:rPr lang="tr-TR" dirty="0" smtClean="0"/>
                        <a:t>4</a:t>
                      </a:r>
                      <a:endParaRPr lang="tr-TR" dirty="0"/>
                    </a:p>
                  </a:txBody>
                  <a:tcPr/>
                </a:tc>
                <a:extLst>
                  <a:ext uri="{0D108BD9-81ED-4DB2-BD59-A6C34878D82A}">
                    <a16:rowId xmlns:a16="http://schemas.microsoft.com/office/drawing/2014/main" val="10001"/>
                  </a:ext>
                </a:extLst>
              </a:tr>
              <a:tr h="430915">
                <a:tc>
                  <a:txBody>
                    <a:bodyPr/>
                    <a:lstStyle/>
                    <a:p>
                      <a:r>
                        <a:rPr lang="tr-TR" dirty="0" smtClean="0"/>
                        <a:t>BÜYÜKŞEHİR</a:t>
                      </a:r>
                      <a:endParaRPr lang="tr-TR" dirty="0"/>
                    </a:p>
                  </a:txBody>
                  <a:tcPr/>
                </a:tc>
                <a:tc>
                  <a:txBody>
                    <a:bodyPr/>
                    <a:lstStyle/>
                    <a:p>
                      <a:r>
                        <a:rPr lang="tr-TR" dirty="0" smtClean="0"/>
                        <a:t>HAFRİYAT</a:t>
                      </a:r>
                      <a:endParaRPr lang="tr-TR" dirty="0"/>
                    </a:p>
                  </a:txBody>
                  <a:tcPr/>
                </a:tc>
                <a:tc>
                  <a:txBody>
                    <a:bodyPr/>
                    <a:lstStyle/>
                    <a:p>
                      <a:r>
                        <a:rPr lang="tr-TR" dirty="0" smtClean="0"/>
                        <a:t>1</a:t>
                      </a:r>
                      <a:endParaRPr lang="tr-TR" dirty="0"/>
                    </a:p>
                  </a:txBody>
                  <a:tcPr/>
                </a:tc>
                <a:extLst>
                  <a:ext uri="{0D108BD9-81ED-4DB2-BD59-A6C34878D82A}">
                    <a16:rowId xmlns:a16="http://schemas.microsoft.com/office/drawing/2014/main" val="10002"/>
                  </a:ext>
                </a:extLst>
              </a:tr>
              <a:tr h="430915">
                <a:tc>
                  <a:txBody>
                    <a:bodyPr/>
                    <a:lstStyle/>
                    <a:p>
                      <a:r>
                        <a:rPr lang="tr-TR" dirty="0" smtClean="0"/>
                        <a:t>ÇANKAYA,</a:t>
                      </a:r>
                      <a:r>
                        <a:rPr lang="tr-TR" baseline="0" dirty="0" smtClean="0"/>
                        <a:t> POLATLI, BÜYÜKŞEHİR</a:t>
                      </a:r>
                      <a:endParaRPr lang="tr-TR" dirty="0"/>
                    </a:p>
                  </a:txBody>
                  <a:tcPr/>
                </a:tc>
                <a:tc>
                  <a:txBody>
                    <a:bodyPr/>
                    <a:lstStyle/>
                    <a:p>
                      <a:r>
                        <a:rPr lang="tr-TR" dirty="0" smtClean="0"/>
                        <a:t>KATI YAKIT</a:t>
                      </a:r>
                      <a:endParaRPr lang="tr-TR" dirty="0"/>
                    </a:p>
                  </a:txBody>
                  <a:tcPr/>
                </a:tc>
                <a:tc>
                  <a:txBody>
                    <a:bodyPr/>
                    <a:lstStyle/>
                    <a:p>
                      <a:r>
                        <a:rPr lang="tr-TR" dirty="0" smtClean="0"/>
                        <a:t>3</a:t>
                      </a:r>
                      <a:endParaRPr lang="tr-TR" dirty="0"/>
                    </a:p>
                  </a:txBody>
                  <a:tcPr/>
                </a:tc>
                <a:extLst>
                  <a:ext uri="{0D108BD9-81ED-4DB2-BD59-A6C34878D82A}">
                    <a16:rowId xmlns:a16="http://schemas.microsoft.com/office/drawing/2014/main" val="10003"/>
                  </a:ext>
                </a:extLst>
              </a:tr>
              <a:tr h="1062531">
                <a:tc>
                  <a:txBody>
                    <a:bodyPr/>
                    <a:lstStyle/>
                    <a:p>
                      <a:r>
                        <a:rPr lang="tr-TR" dirty="0" smtClean="0"/>
                        <a:t>AKYURT, AYAŞ, MAMAK, NALLIHAN, SİNCAN, YENİMAHALLE, ÇANKAYA,</a:t>
                      </a:r>
                      <a:r>
                        <a:rPr lang="tr-TR" baseline="0" dirty="0" smtClean="0"/>
                        <a:t> Ş.KOÇHİSAR, ELMADAĞ, BÜYÜKŞEHİR</a:t>
                      </a:r>
                      <a:endParaRPr lang="tr-TR" dirty="0"/>
                    </a:p>
                  </a:txBody>
                  <a:tcPr/>
                </a:tc>
                <a:tc>
                  <a:txBody>
                    <a:bodyPr/>
                    <a:lstStyle/>
                    <a:p>
                      <a:r>
                        <a:rPr lang="tr-TR" dirty="0" smtClean="0"/>
                        <a:t>BİTKİSEL ATIK YAĞ</a:t>
                      </a:r>
                      <a:endParaRPr lang="tr-TR" dirty="0"/>
                    </a:p>
                  </a:txBody>
                  <a:tcPr/>
                </a:tc>
                <a:tc>
                  <a:txBody>
                    <a:bodyPr/>
                    <a:lstStyle/>
                    <a:p>
                      <a:r>
                        <a:rPr lang="tr-TR" dirty="0" smtClean="0"/>
                        <a:t>10</a:t>
                      </a:r>
                      <a:endParaRPr lang="tr-TR" dirty="0"/>
                    </a:p>
                  </a:txBody>
                  <a:tcPr/>
                </a:tc>
                <a:extLst>
                  <a:ext uri="{0D108BD9-81ED-4DB2-BD59-A6C34878D82A}">
                    <a16:rowId xmlns:a16="http://schemas.microsoft.com/office/drawing/2014/main" val="10004"/>
                  </a:ext>
                </a:extLst>
              </a:tr>
            </a:tbl>
          </a:graphicData>
        </a:graphic>
      </p:graphicFrame>
      <p:sp>
        <p:nvSpPr>
          <p:cNvPr id="3" name="Metin kutusu 2"/>
          <p:cNvSpPr txBox="1"/>
          <p:nvPr/>
        </p:nvSpPr>
        <p:spPr>
          <a:xfrm>
            <a:off x="2051720" y="1268760"/>
            <a:ext cx="4968552" cy="369332"/>
          </a:xfrm>
          <a:prstGeom prst="rect">
            <a:avLst/>
          </a:prstGeom>
          <a:noFill/>
        </p:spPr>
        <p:txBody>
          <a:bodyPr wrap="square" rtlCol="0">
            <a:spAutoFit/>
          </a:bodyPr>
          <a:lstStyle/>
          <a:p>
            <a:r>
              <a:rPr lang="tr-TR" b="1" dirty="0" smtClean="0"/>
              <a:t>                  YETKİ DEVRİ UYGULAMALARI</a:t>
            </a:r>
            <a:endParaRPr lang="tr-TR" b="1" dirty="0"/>
          </a:p>
        </p:txBody>
      </p:sp>
    </p:spTree>
    <p:extLst>
      <p:ext uri="{BB962C8B-B14F-4D97-AF65-F5344CB8AC3E}">
        <p14:creationId xmlns:p14="http://schemas.microsoft.com/office/powerpoint/2010/main" val="560496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188252" y="1916832"/>
            <a:ext cx="5175836" cy="4536504"/>
          </a:xfrm>
          <a:prstGeom prst="rect">
            <a:avLst/>
          </a:prstGeom>
          <a:noFill/>
          <a:ln>
            <a:noFill/>
          </a:ln>
          <a:extLst/>
        </p:spPr>
        <p:txBody>
          <a:bodyPr anchor="ctr">
            <a:noAutofit/>
          </a:bodyPr>
          <a:lstStyle/>
          <a:p>
            <a:pPr marL="285750" indent="-285750" algn="just">
              <a:buFont typeface="Arial" panose="020B0604020202020204" pitchFamily="34" charset="0"/>
              <a:buChar char="•"/>
            </a:pPr>
            <a:r>
              <a:rPr lang="tr-TR" dirty="0" smtClean="0">
                <a:solidFill>
                  <a:prstClr val="black"/>
                </a:solidFill>
              </a:rPr>
              <a:t>Ankara</a:t>
            </a:r>
            <a:r>
              <a:rPr lang="tr-TR" dirty="0">
                <a:solidFill>
                  <a:prstClr val="black"/>
                </a:solidFill>
              </a:rPr>
              <a:t>, Kırıkkale, </a:t>
            </a:r>
            <a:r>
              <a:rPr lang="tr-TR" dirty="0" smtClean="0">
                <a:solidFill>
                  <a:prstClr val="black"/>
                </a:solidFill>
              </a:rPr>
              <a:t>Çankırı</a:t>
            </a:r>
            <a:r>
              <a:rPr lang="tr-TR" dirty="0">
                <a:solidFill>
                  <a:prstClr val="black"/>
                </a:solidFill>
              </a:rPr>
              <a:t>, </a:t>
            </a:r>
            <a:r>
              <a:rPr lang="tr-TR" dirty="0" smtClean="0">
                <a:solidFill>
                  <a:prstClr val="black"/>
                </a:solidFill>
              </a:rPr>
              <a:t>Çorum İllerindeki </a:t>
            </a:r>
            <a:r>
              <a:rPr lang="tr-TR" dirty="0">
                <a:solidFill>
                  <a:prstClr val="black"/>
                </a:solidFill>
              </a:rPr>
              <a:t>Doğal Sit Alanları, Çakışan Alanlar, Tabiat Varlıkları ve Anıt Ağaçlar </a:t>
            </a:r>
            <a:r>
              <a:rPr lang="tr-TR" dirty="0" smtClean="0">
                <a:solidFill>
                  <a:prstClr val="black"/>
                </a:solidFill>
              </a:rPr>
              <a:t>ile ilgili </a:t>
            </a:r>
            <a:r>
              <a:rPr lang="tr-TR" dirty="0">
                <a:solidFill>
                  <a:prstClr val="black"/>
                </a:solidFill>
              </a:rPr>
              <a:t>h</a:t>
            </a:r>
            <a:r>
              <a:rPr lang="tr-TR" dirty="0" smtClean="0">
                <a:solidFill>
                  <a:prstClr val="black"/>
                </a:solidFill>
              </a:rPr>
              <a:t>er türlü iş ve işlemler,</a:t>
            </a: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Ankara Tabiat Varlıklarını Koruma  </a:t>
            </a:r>
            <a:r>
              <a:rPr lang="tr-TR" dirty="0">
                <a:solidFill>
                  <a:prstClr val="black"/>
                </a:solidFill>
              </a:rPr>
              <a:t>Bölge </a:t>
            </a:r>
            <a:r>
              <a:rPr lang="tr-TR" dirty="0" smtClean="0">
                <a:solidFill>
                  <a:prstClr val="black"/>
                </a:solidFill>
              </a:rPr>
              <a:t>Komisyonuna yönelik idari ve teknik hizmetler,  </a:t>
            </a: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Doğal </a:t>
            </a:r>
            <a:r>
              <a:rPr lang="tr-TR" dirty="0">
                <a:solidFill>
                  <a:prstClr val="black"/>
                </a:solidFill>
              </a:rPr>
              <a:t>Sitler ile Tabiat Varlıklarının Tespit ve Tescil Taleplerine İlişkin Ön Değerlendirme </a:t>
            </a:r>
            <a:r>
              <a:rPr lang="tr-TR" dirty="0" smtClean="0">
                <a:solidFill>
                  <a:prstClr val="black"/>
                </a:solidFill>
              </a:rPr>
              <a:t>Çalışmaları,</a:t>
            </a:r>
            <a:endParaRPr lang="tr-TR" dirty="0">
              <a:solidFill>
                <a:prstClr val="black"/>
              </a:solidFill>
            </a:endParaRPr>
          </a:p>
          <a:p>
            <a:pPr marL="285750" indent="-285750" algn="just">
              <a:buFont typeface="Arial" panose="020B0604020202020204" pitchFamily="34" charset="0"/>
              <a:buChar char="•"/>
            </a:pPr>
            <a:endParaRPr lang="tr-TR" dirty="0" smtClean="0">
              <a:solidFill>
                <a:prstClr val="black"/>
              </a:solidFill>
            </a:endParaRPr>
          </a:p>
          <a:p>
            <a:pPr marL="285750" indent="-285750" algn="just">
              <a:buFont typeface="Arial" panose="020B0604020202020204" pitchFamily="34" charset="0"/>
              <a:buChar char="•"/>
            </a:pPr>
            <a:r>
              <a:rPr lang="tr-TR" dirty="0" smtClean="0">
                <a:solidFill>
                  <a:prstClr val="black"/>
                </a:solidFill>
              </a:rPr>
              <a:t>TVK </a:t>
            </a:r>
            <a:r>
              <a:rPr lang="tr-TR" dirty="0">
                <a:solidFill>
                  <a:prstClr val="black"/>
                </a:solidFill>
              </a:rPr>
              <a:t>Bölge Komisyonlarında değerlendirilmesine gerek olmayan taleplere görüş </a:t>
            </a:r>
            <a:r>
              <a:rPr lang="tr-TR" dirty="0" smtClean="0">
                <a:solidFill>
                  <a:prstClr val="black"/>
                </a:solidFill>
              </a:rPr>
              <a:t>ve izin verme</a:t>
            </a:r>
            <a:r>
              <a:rPr lang="tr-TR" dirty="0">
                <a:solidFill>
                  <a:prstClr val="black"/>
                </a:solidFill>
              </a:rPr>
              <a:t>, </a:t>
            </a:r>
            <a:endParaRPr lang="tr-TR" dirty="0" smtClean="0">
              <a:solidFill>
                <a:prstClr val="black"/>
              </a:solidFill>
            </a:endParaRPr>
          </a:p>
          <a:p>
            <a:pPr algn="just"/>
            <a:endParaRPr lang="tr-TR" dirty="0">
              <a:solidFill>
                <a:prstClr val="black"/>
              </a:solidFill>
            </a:endParaRPr>
          </a:p>
          <a:p>
            <a:endParaRPr lang="tr-TR" sz="1600" dirty="0" smtClean="0">
              <a:solidFill>
                <a:prstClr val="black"/>
              </a:solidFill>
            </a:endParaRPr>
          </a:p>
          <a:p>
            <a:pPr marL="342900" indent="-342900" algn="just">
              <a:spcAft>
                <a:spcPts val="1200"/>
              </a:spcAft>
              <a:buFont typeface="Arial" pitchFamily="34" charset="0"/>
              <a:buChar char="•"/>
            </a:pPr>
            <a:endParaRPr lang="tr-TR" sz="1600" dirty="0" smtClean="0">
              <a:solidFill>
                <a:prstClr val="black"/>
              </a:solidFill>
            </a:endParaRPr>
          </a:p>
        </p:txBody>
      </p:sp>
      <p:sp>
        <p:nvSpPr>
          <p:cNvPr id="12" name="Rectangle 1"/>
          <p:cNvSpPr>
            <a:spLocks noChangeArrowheads="1"/>
          </p:cNvSpPr>
          <p:nvPr/>
        </p:nvSpPr>
        <p:spPr bwMode="auto">
          <a:xfrm>
            <a:off x="0" y="1052736"/>
            <a:ext cx="9144000" cy="648072"/>
          </a:xfrm>
          <a:prstGeom prst="rect">
            <a:avLst/>
          </a:prstGeom>
          <a:noFill/>
          <a:ln>
            <a:noFill/>
          </a:ln>
          <a:extLst/>
        </p:spPr>
        <p:txBody>
          <a:bodyPr anchor="ctr">
            <a:noAutofit/>
          </a:bodyPr>
          <a:lstStyle/>
          <a:p>
            <a:pPr algn="ctr">
              <a:lnSpc>
                <a:spcPct val="150000"/>
              </a:lnSpc>
            </a:pPr>
            <a:r>
              <a:rPr lang="tr-TR" altLang="tr-TR" b="1" dirty="0" smtClean="0">
                <a:solidFill>
                  <a:prstClr val="black"/>
                </a:solidFill>
                <a:cs typeface="Times New Roman" pitchFamily="18" charset="0"/>
              </a:rPr>
              <a:t>GÖREV VE YETKİLERİMİZ</a:t>
            </a:r>
          </a:p>
          <a:p>
            <a:pPr algn="ctr">
              <a:lnSpc>
                <a:spcPct val="150000"/>
              </a:lnSpc>
            </a:pPr>
            <a:r>
              <a:rPr lang="tr-TR" altLang="tr-TR" b="1" dirty="0" smtClean="0">
                <a:solidFill>
                  <a:prstClr val="black"/>
                </a:solidFill>
                <a:cs typeface="Times New Roman" pitchFamily="18" charset="0"/>
              </a:rPr>
              <a:t>2863 Sayılı Kanun ile 1 </a:t>
            </a:r>
            <a:r>
              <a:rPr lang="tr-TR" altLang="tr-TR" b="1" dirty="0" err="1" smtClean="0">
                <a:solidFill>
                  <a:prstClr val="black"/>
                </a:solidFill>
                <a:cs typeface="Times New Roman" pitchFamily="18" charset="0"/>
              </a:rPr>
              <a:t>Nolu</a:t>
            </a:r>
            <a:r>
              <a:rPr lang="tr-TR" altLang="tr-TR" b="1" dirty="0" smtClean="0">
                <a:solidFill>
                  <a:prstClr val="black"/>
                </a:solidFill>
                <a:cs typeface="Times New Roman" pitchFamily="18" charset="0"/>
              </a:rPr>
              <a:t> Cumhurbaşkanlığı Kararnamesi  doğrultusunda;</a:t>
            </a:r>
            <a:endParaRPr lang="tr-TR" b="1" u="sng" dirty="0" smtClean="0">
              <a:solidFill>
                <a:prstClr val="black"/>
              </a:solidFill>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pic>
        <p:nvPicPr>
          <p:cNvPr id="1026" name="Picture 2" descr="D:\BÖLGELERİMİZ\bölgemiz yeni\bölg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916832"/>
            <a:ext cx="3590726" cy="42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055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sp>
        <p:nvSpPr>
          <p:cNvPr id="10" name="Dikdörtgen 9"/>
          <p:cNvSpPr/>
          <p:nvPr/>
        </p:nvSpPr>
        <p:spPr>
          <a:xfrm>
            <a:off x="323528" y="1887443"/>
            <a:ext cx="5285101" cy="3693319"/>
          </a:xfrm>
          <a:prstGeom prst="rect">
            <a:avLst/>
          </a:prstGeom>
        </p:spPr>
        <p:txBody>
          <a:bodyPr wrap="square">
            <a:spAutoFit/>
          </a:bodyPr>
          <a:lstStyle/>
          <a:p>
            <a:pPr marL="342900" lvl="0" indent="-342900" algn="just">
              <a:buFont typeface="Arial" pitchFamily="34" charset="0"/>
              <a:buChar char="•"/>
            </a:pPr>
            <a:r>
              <a:rPr lang="tr-TR" dirty="0">
                <a:cs typeface="Times New Roman" pitchFamily="18" charset="0"/>
              </a:rPr>
              <a:t>A</a:t>
            </a:r>
            <a:r>
              <a:rPr lang="tr-TR" dirty="0" smtClean="0">
                <a:cs typeface="Times New Roman" pitchFamily="18" charset="0"/>
              </a:rPr>
              <a:t>nkara ilindeki Özel Çevre Koruma Bölgelerine ilişkin her türlü talebin incelenmesi</a:t>
            </a:r>
          </a:p>
          <a:p>
            <a:pPr marL="342900" lvl="0" indent="-342900" algn="just">
              <a:buFont typeface="Arial" pitchFamily="34" charset="0"/>
              <a:buChar char="•"/>
            </a:pPr>
            <a:endParaRPr lang="tr-TR" dirty="0" smtClean="0">
              <a:cs typeface="Times New Roman" pitchFamily="18" charset="0"/>
            </a:endParaRPr>
          </a:p>
          <a:p>
            <a:pPr marL="342900" indent="-342900" algn="just">
              <a:buFont typeface="Arial" pitchFamily="34" charset="0"/>
              <a:buChar char="•"/>
            </a:pPr>
            <a:r>
              <a:rPr lang="tr-TR" dirty="0" smtClean="0">
                <a:cs typeface="Times New Roman" pitchFamily="18" charset="0"/>
              </a:rPr>
              <a:t>Ankara'da yer alan milli parklar, tabiat parkları, tabiat anıtları, tabiatı koruma alanları ve sulak alanlara ilişkin imar planı teklif dosyalarının incelenmesi</a:t>
            </a:r>
          </a:p>
          <a:p>
            <a:pPr marL="342900" indent="-342900" algn="just">
              <a:buFont typeface="Arial" pitchFamily="34" charset="0"/>
              <a:buChar char="•"/>
            </a:pPr>
            <a:endParaRPr lang="tr-TR" dirty="0" smtClean="0">
              <a:cs typeface="Times New Roman" pitchFamily="18" charset="0"/>
            </a:endParaRPr>
          </a:p>
          <a:p>
            <a:pPr marL="342900" indent="-342900" algn="just">
              <a:buFont typeface="Arial" pitchFamily="34" charset="0"/>
              <a:buChar char="•"/>
            </a:pPr>
            <a:r>
              <a:rPr lang="tr-TR" dirty="0" smtClean="0">
                <a:cs typeface="Times New Roman" pitchFamily="18" charset="0"/>
              </a:rPr>
              <a:t>Ankara ilinde bulunan doğal sit alanı ve özel çevre koruma bölgelerindeki devletin hüküm ve tasarrufu altındaki alanların kiralama, ön izin, kullanma izni ve </a:t>
            </a:r>
            <a:r>
              <a:rPr lang="tr-TR" dirty="0" err="1" smtClean="0">
                <a:cs typeface="Times New Roman" pitchFamily="18" charset="0"/>
              </a:rPr>
              <a:t>ecrimisil</a:t>
            </a:r>
            <a:r>
              <a:rPr lang="tr-TR" dirty="0" smtClean="0">
                <a:cs typeface="Times New Roman" pitchFamily="18" charset="0"/>
              </a:rPr>
              <a:t> işlemlerinin gerçekleştirilmesi</a:t>
            </a:r>
            <a:endParaRPr lang="tr-TR" dirty="0">
              <a:cs typeface="Times New Roman" pitchFamily="18" charset="0"/>
            </a:endParaRPr>
          </a:p>
        </p:txBody>
      </p:sp>
      <p:pic>
        <p:nvPicPr>
          <p:cNvPr id="11" name="1 Resim" descr="mahalle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564" y="1386254"/>
            <a:ext cx="2413618" cy="234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 Resim"/>
          <p:cNvPicPr>
            <a:picLocks noChangeAspect="1" noChangeArrowheads="1"/>
          </p:cNvPicPr>
          <p:nvPr/>
        </p:nvPicPr>
        <p:blipFill>
          <a:blip r:embed="rId4">
            <a:extLst>
              <a:ext uri="{28A0092B-C50C-407E-A947-70E740481C1C}">
                <a14:useLocalDpi xmlns:a14="http://schemas.microsoft.com/office/drawing/2010/main" val="0"/>
              </a:ext>
            </a:extLst>
          </a:blip>
          <a:srcRect l="10822" t="5333" r="5597"/>
          <a:stretch>
            <a:fillRect/>
          </a:stretch>
        </p:blipFill>
        <p:spPr bwMode="auto">
          <a:xfrm>
            <a:off x="6075887" y="3861048"/>
            <a:ext cx="2410295" cy="250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23896491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31507" y="4509121"/>
            <a:ext cx="4320480" cy="1323439"/>
          </a:xfrm>
          <a:prstGeom prst="rect">
            <a:avLst/>
          </a:prstGeom>
          <a:noFill/>
        </p:spPr>
        <p:txBody>
          <a:bodyPr wrap="square" rtlCol="0">
            <a:spAutoFit/>
          </a:bodyPr>
          <a:lstStyle/>
          <a:p>
            <a:r>
              <a:rPr lang="tr-TR" sz="2000" dirty="0" smtClean="0">
                <a:solidFill>
                  <a:prstClr val="black"/>
                </a:solidFill>
              </a:rPr>
              <a:t>Yetkimiz dahilinde </a:t>
            </a:r>
            <a:r>
              <a:rPr lang="tr-TR" sz="2000" b="1" dirty="0" smtClean="0">
                <a:solidFill>
                  <a:prstClr val="black"/>
                </a:solidFill>
              </a:rPr>
              <a:t>toplam 35 adet Doğal Sit alanımız </a:t>
            </a:r>
            <a:r>
              <a:rPr lang="tr-TR" sz="2000" dirty="0" smtClean="0">
                <a:solidFill>
                  <a:prstClr val="black"/>
                </a:solidFill>
              </a:rPr>
              <a:t>bulunmaktadır. </a:t>
            </a:r>
          </a:p>
          <a:p>
            <a:r>
              <a:rPr lang="tr-TR" sz="2000" dirty="0" smtClean="0">
                <a:solidFill>
                  <a:prstClr val="black"/>
                </a:solidFill>
              </a:rPr>
              <a:t>Ankara İli sınırları içinde </a:t>
            </a:r>
            <a:r>
              <a:rPr lang="tr-TR" sz="2000" b="1" dirty="0" smtClean="0">
                <a:solidFill>
                  <a:prstClr val="black"/>
                </a:solidFill>
              </a:rPr>
              <a:t>2 adet ÖÇK Bölgesi </a:t>
            </a:r>
            <a:r>
              <a:rPr lang="tr-TR" sz="2000" dirty="0" smtClean="0">
                <a:solidFill>
                  <a:prstClr val="black"/>
                </a:solidFill>
              </a:rPr>
              <a:t>bulunmaktadır.</a:t>
            </a:r>
            <a:endParaRPr lang="tr-TR" sz="2000" dirty="0">
              <a:solidFill>
                <a:prstClr val="black"/>
              </a:solidFill>
            </a:endParaRPr>
          </a:p>
        </p:txBody>
      </p:sp>
      <p:sp>
        <p:nvSpPr>
          <p:cNvPr id="7" name="Metin kutusu 6"/>
          <p:cNvSpPr txBox="1"/>
          <p:nvPr/>
        </p:nvSpPr>
        <p:spPr>
          <a:xfrm>
            <a:off x="938457" y="1156824"/>
            <a:ext cx="7506580" cy="461665"/>
          </a:xfrm>
          <a:prstGeom prst="rect">
            <a:avLst/>
          </a:prstGeom>
          <a:noFill/>
        </p:spPr>
        <p:txBody>
          <a:bodyPr wrap="square" rtlCol="0">
            <a:spAutoFit/>
          </a:bodyPr>
          <a:lstStyle/>
          <a:p>
            <a:pPr algn="ctr"/>
            <a:r>
              <a:rPr lang="tr-TR" sz="2400" b="1" dirty="0" smtClean="0">
                <a:solidFill>
                  <a:prstClr val="black"/>
                </a:solidFill>
                <a:effectLst>
                  <a:outerShdw blurRad="38100" dist="38100" dir="2700000" algn="tl">
                    <a:srgbClr val="000000">
                      <a:alpha val="43137"/>
                    </a:srgbClr>
                  </a:outerShdw>
                </a:effectLst>
              </a:rPr>
              <a:t>Tabiat Varlıklarını Koruma Şube Müdürlüğü Envanterimiz:</a:t>
            </a:r>
            <a:endParaRPr lang="tr-TR" sz="2400" b="1" dirty="0">
              <a:solidFill>
                <a:prstClr val="black"/>
              </a:solidFill>
              <a:effectLst>
                <a:outerShdw blurRad="38100" dist="38100" dir="2700000" algn="tl">
                  <a:srgbClr val="000000">
                    <a:alpha val="43137"/>
                  </a:srgbClr>
                </a:outerShdw>
              </a:effectLst>
            </a:endParaRPr>
          </a:p>
        </p:txBody>
      </p:sp>
      <p:pic>
        <p:nvPicPr>
          <p:cNvPr id="14"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veysel.ekmekci\Desktop\Documents\RESİMLER\log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 y="-1"/>
            <a:ext cx="1907198" cy="987871"/>
          </a:xfrm>
          <a:prstGeom prst="rect">
            <a:avLst/>
          </a:prstGeom>
          <a:noFill/>
          <a:extLst>
            <a:ext uri="{909E8E84-426E-40DD-AFC4-6F175D3DCCD1}">
              <a14:hiddenFill xmlns:a14="http://schemas.microsoft.com/office/drawing/2010/main">
                <a:solidFill>
                  <a:srgbClr val="FFFFFF"/>
                </a:solidFill>
              </a14:hiddenFill>
            </a:ext>
          </a:extLst>
        </p:spPr>
      </p:pic>
      <p:sp>
        <p:nvSpPr>
          <p:cNvPr id="16"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graphicFrame>
        <p:nvGraphicFramePr>
          <p:cNvPr id="9" name="Tablo 8"/>
          <p:cNvGraphicFramePr>
            <a:graphicFrameLocks noGrp="1"/>
          </p:cNvGraphicFramePr>
          <p:nvPr>
            <p:extLst/>
          </p:nvPr>
        </p:nvGraphicFramePr>
        <p:xfrm>
          <a:off x="938458" y="1618490"/>
          <a:ext cx="7223660" cy="2890630"/>
        </p:xfrm>
        <a:graphic>
          <a:graphicData uri="http://schemas.openxmlformats.org/drawingml/2006/table">
            <a:tbl>
              <a:tblPr firstRow="1" bandRow="1"/>
              <a:tblGrid>
                <a:gridCol w="1106060">
                  <a:extLst>
                    <a:ext uri="{9D8B030D-6E8A-4147-A177-3AD203B41FA5}">
                      <a16:colId xmlns:a16="http://schemas.microsoft.com/office/drawing/2014/main" val="20000"/>
                    </a:ext>
                  </a:extLst>
                </a:gridCol>
                <a:gridCol w="1085521">
                  <a:extLst>
                    <a:ext uri="{9D8B030D-6E8A-4147-A177-3AD203B41FA5}">
                      <a16:colId xmlns:a16="http://schemas.microsoft.com/office/drawing/2014/main" val="20001"/>
                    </a:ext>
                  </a:extLst>
                </a:gridCol>
                <a:gridCol w="1189678">
                  <a:extLst>
                    <a:ext uri="{9D8B030D-6E8A-4147-A177-3AD203B41FA5}">
                      <a16:colId xmlns:a16="http://schemas.microsoft.com/office/drawing/2014/main" val="20002"/>
                    </a:ext>
                  </a:extLst>
                </a:gridCol>
                <a:gridCol w="1547311">
                  <a:extLst>
                    <a:ext uri="{9D8B030D-6E8A-4147-A177-3AD203B41FA5}">
                      <a16:colId xmlns:a16="http://schemas.microsoft.com/office/drawing/2014/main" val="20003"/>
                    </a:ext>
                  </a:extLst>
                </a:gridCol>
                <a:gridCol w="1112047">
                  <a:extLst>
                    <a:ext uri="{9D8B030D-6E8A-4147-A177-3AD203B41FA5}">
                      <a16:colId xmlns:a16="http://schemas.microsoft.com/office/drawing/2014/main" val="20004"/>
                    </a:ext>
                  </a:extLst>
                </a:gridCol>
                <a:gridCol w="1183043">
                  <a:extLst>
                    <a:ext uri="{9D8B030D-6E8A-4147-A177-3AD203B41FA5}">
                      <a16:colId xmlns:a16="http://schemas.microsoft.com/office/drawing/2014/main" val="20005"/>
                    </a:ext>
                  </a:extLst>
                </a:gridCol>
              </a:tblGrid>
              <a:tr h="488168">
                <a:tc>
                  <a:txBody>
                    <a:bodyPr/>
                    <a:lstStyle/>
                    <a:p>
                      <a:pPr algn="ctr">
                        <a:lnSpc>
                          <a:spcPct val="115000"/>
                        </a:lnSpc>
                        <a:spcAft>
                          <a:spcPts val="0"/>
                        </a:spcAft>
                      </a:pPr>
                      <a:r>
                        <a:rPr lang="tr-TR" sz="2000" kern="1200" dirty="0">
                          <a:solidFill>
                            <a:srgbClr val="000000"/>
                          </a:solidFill>
                          <a:effectLst/>
                          <a:latin typeface="Calibri"/>
                          <a:ea typeface="Times New Roman"/>
                          <a:cs typeface="Arial"/>
                        </a:rPr>
                        <a:t> </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ANKARA</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ÇANKIRI</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KIRIKKALE</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ÇORUM</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tc>
                  <a:txBody>
                    <a:bodyPr/>
                    <a:lstStyle/>
                    <a:p>
                      <a:pPr algn="ctr">
                        <a:lnSpc>
                          <a:spcPct val="115000"/>
                        </a:lnSpc>
                        <a:spcAft>
                          <a:spcPts val="0"/>
                        </a:spcAft>
                      </a:pPr>
                      <a:r>
                        <a:rPr lang="tr-TR" sz="2000" kern="1200" dirty="0">
                          <a:solidFill>
                            <a:srgbClr val="FFFFFF"/>
                          </a:solidFill>
                          <a:effectLst/>
                          <a:latin typeface="Calibri"/>
                          <a:ea typeface="Times New Roman"/>
                          <a:cs typeface="Arial"/>
                        </a:rPr>
                        <a:t>TOPLAM</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w="28575"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488168">
                <a:tc>
                  <a:txBody>
                    <a:bodyPr/>
                    <a:lstStyle/>
                    <a:p>
                      <a:pPr>
                        <a:lnSpc>
                          <a:spcPct val="115000"/>
                        </a:lnSpc>
                        <a:spcAft>
                          <a:spcPts val="0"/>
                        </a:spcAft>
                      </a:pPr>
                      <a:r>
                        <a:rPr lang="tr-TR" sz="2000" b="1" kern="1200" dirty="0">
                          <a:solidFill>
                            <a:srgbClr val="FFFFFF"/>
                          </a:solidFill>
                          <a:effectLst/>
                          <a:latin typeface="Calibri"/>
                          <a:ea typeface="Times New Roman"/>
                          <a:cs typeface="Arial"/>
                        </a:rPr>
                        <a:t>Doğal sit</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32</a:t>
                      </a:r>
                      <a:endParaRPr lang="tr-TR" sz="200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2</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a:t>
                      </a:r>
                      <a:endParaRPr lang="tr-TR" sz="2000" dirty="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35</a:t>
                      </a:r>
                      <a:endParaRPr lang="tr-TR" sz="2000">
                        <a:solidFill>
                          <a:srgbClr val="FFFFFF"/>
                        </a:solidFill>
                        <a:effectLst/>
                        <a:latin typeface="Calibri"/>
                        <a:ea typeface="Calibri"/>
                        <a:cs typeface="Times New Roman"/>
                      </a:endParaRPr>
                    </a:p>
                  </a:txBody>
                  <a:tcPr marL="68580" marR="68580" marT="0" marB="0">
                    <a:lnL>
                      <a:noFill/>
                    </a:lnL>
                    <a:lnR>
                      <a:noFill/>
                    </a:lnR>
                    <a:lnT w="28575" cap="flat" cmpd="sng" algn="ctr">
                      <a:solidFill>
                        <a:srgbClr val="FFFFFF"/>
                      </a:solidFill>
                      <a:prstDash val="solid"/>
                      <a:round/>
                      <a:headEnd type="none" w="med" len="med"/>
                      <a:tailEnd type="none" w="med" len="med"/>
                    </a:lnT>
                    <a:lnB>
                      <a:noFill/>
                    </a:lnB>
                    <a:solidFill>
                      <a:srgbClr val="76923C"/>
                    </a:solidFill>
                  </a:tcPr>
                </a:tc>
                <a:extLst>
                  <a:ext uri="{0D108BD9-81ED-4DB2-BD59-A6C34878D82A}">
                    <a16:rowId xmlns:a16="http://schemas.microsoft.com/office/drawing/2014/main" val="10001"/>
                  </a:ext>
                </a:extLst>
              </a:tr>
              <a:tr h="713063">
                <a:tc>
                  <a:txBody>
                    <a:bodyPr/>
                    <a:lstStyle/>
                    <a:p>
                      <a:pPr>
                        <a:lnSpc>
                          <a:spcPct val="115000"/>
                        </a:lnSpc>
                        <a:spcAft>
                          <a:spcPts val="0"/>
                        </a:spcAft>
                      </a:pPr>
                      <a:r>
                        <a:rPr lang="tr-TR" sz="2000" b="1" kern="1200">
                          <a:solidFill>
                            <a:srgbClr val="FFFFFF"/>
                          </a:solidFill>
                          <a:effectLst/>
                          <a:latin typeface="Calibri"/>
                          <a:ea typeface="Times New Roman"/>
                          <a:cs typeface="Arial"/>
                        </a:rPr>
                        <a:t>Anıt Ağaç</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smtClean="0">
                          <a:solidFill>
                            <a:srgbClr val="FFFFFF"/>
                          </a:solidFill>
                          <a:effectLst/>
                          <a:latin typeface="Calibri"/>
                          <a:ea typeface="Times New Roman"/>
                          <a:cs typeface="Arial"/>
                        </a:rPr>
                        <a:t>341</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10</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4</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21</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smtClean="0">
                          <a:solidFill>
                            <a:srgbClr val="FFFFFF"/>
                          </a:solidFill>
                          <a:effectLst/>
                          <a:latin typeface="Calibri"/>
                          <a:ea typeface="Times New Roman"/>
                          <a:cs typeface="Arial"/>
                        </a:rPr>
                        <a:t>377</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extLst>
                  <a:ext uri="{0D108BD9-81ED-4DB2-BD59-A6C34878D82A}">
                    <a16:rowId xmlns:a16="http://schemas.microsoft.com/office/drawing/2014/main" val="10002"/>
                  </a:ext>
                </a:extLst>
              </a:tr>
              <a:tr h="713063">
                <a:tc>
                  <a:txBody>
                    <a:bodyPr/>
                    <a:lstStyle/>
                    <a:p>
                      <a:pPr>
                        <a:lnSpc>
                          <a:spcPct val="115000"/>
                        </a:lnSpc>
                        <a:spcAft>
                          <a:spcPts val="0"/>
                        </a:spcAft>
                      </a:pPr>
                      <a:r>
                        <a:rPr lang="tr-TR" sz="2000" b="1" kern="1200">
                          <a:solidFill>
                            <a:srgbClr val="FFFFFF"/>
                          </a:solidFill>
                          <a:effectLst/>
                          <a:latin typeface="Calibri"/>
                          <a:ea typeface="Times New Roman"/>
                          <a:cs typeface="Arial"/>
                        </a:rPr>
                        <a:t>Tescilli Ağaç</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163</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163</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76923C"/>
                    </a:solidFill>
                  </a:tcPr>
                </a:tc>
                <a:extLst>
                  <a:ext uri="{0D108BD9-81ED-4DB2-BD59-A6C34878D82A}">
                    <a16:rowId xmlns:a16="http://schemas.microsoft.com/office/drawing/2014/main" val="10003"/>
                  </a:ext>
                </a:extLst>
              </a:tr>
              <a:tr h="488168">
                <a:tc>
                  <a:txBody>
                    <a:bodyPr/>
                    <a:lstStyle/>
                    <a:p>
                      <a:pPr>
                        <a:lnSpc>
                          <a:spcPct val="115000"/>
                        </a:lnSpc>
                        <a:spcAft>
                          <a:spcPts val="0"/>
                        </a:spcAft>
                      </a:pPr>
                      <a:r>
                        <a:rPr lang="tr-TR" sz="2000" b="1" kern="1200">
                          <a:solidFill>
                            <a:srgbClr val="FFFFFF"/>
                          </a:solidFill>
                          <a:effectLst/>
                          <a:latin typeface="Calibri"/>
                          <a:ea typeface="Times New Roman"/>
                          <a:cs typeface="Arial"/>
                        </a:rPr>
                        <a:t>Mağara</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 </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 </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a:solidFill>
                            <a:srgbClr val="FFFFFF"/>
                          </a:solidFill>
                          <a:effectLst/>
                          <a:latin typeface="Calibri"/>
                          <a:ea typeface="Times New Roman"/>
                          <a:cs typeface="Arial"/>
                        </a:rPr>
                        <a:t> </a:t>
                      </a:r>
                      <a:endParaRPr lang="tr-TR" sz="200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tc>
                  <a:txBody>
                    <a:bodyPr/>
                    <a:lstStyle/>
                    <a:p>
                      <a:pPr algn="ctr">
                        <a:lnSpc>
                          <a:spcPct val="115000"/>
                        </a:lnSpc>
                        <a:spcAft>
                          <a:spcPts val="0"/>
                        </a:spcAft>
                      </a:pPr>
                      <a:r>
                        <a:rPr lang="tr-TR" sz="2000" b="1" kern="1200" dirty="0">
                          <a:solidFill>
                            <a:srgbClr val="FFFFFF"/>
                          </a:solidFill>
                          <a:effectLst/>
                          <a:latin typeface="Calibri"/>
                          <a:ea typeface="Times New Roman"/>
                          <a:cs typeface="Arial"/>
                        </a:rPr>
                        <a:t> </a:t>
                      </a:r>
                      <a:r>
                        <a:rPr lang="tr-TR" sz="2000" b="1" kern="1200" dirty="0" smtClean="0">
                          <a:solidFill>
                            <a:srgbClr val="FFFFFF"/>
                          </a:solidFill>
                          <a:effectLst/>
                          <a:latin typeface="Calibri"/>
                          <a:ea typeface="Times New Roman"/>
                          <a:cs typeface="Arial"/>
                        </a:rPr>
                        <a:t>1</a:t>
                      </a:r>
                      <a:endParaRPr lang="tr-TR" sz="2000" dirty="0">
                        <a:solidFill>
                          <a:srgbClr val="FFFFFF"/>
                        </a:solidFill>
                        <a:effectLst/>
                        <a:latin typeface="Calibri"/>
                        <a:ea typeface="Calibri"/>
                        <a:cs typeface="Times New Roman"/>
                      </a:endParaRPr>
                    </a:p>
                  </a:txBody>
                  <a:tcPr marL="68580" marR="68580" marT="0" marB="0">
                    <a:lnL>
                      <a:noFill/>
                    </a:lnL>
                    <a:lnR>
                      <a:noFill/>
                    </a:lnR>
                    <a:lnT>
                      <a:noFill/>
                    </a:lnT>
                    <a:lnB>
                      <a:noFill/>
                    </a:lnB>
                    <a:solidFill>
                      <a:srgbClr val="9BBB59"/>
                    </a:solidFill>
                  </a:tcPr>
                </a:tc>
                <a:extLst>
                  <a:ext uri="{0D108BD9-81ED-4DB2-BD59-A6C34878D82A}">
                    <a16:rowId xmlns:a16="http://schemas.microsoft.com/office/drawing/2014/main" val="10004"/>
                  </a:ext>
                </a:extLst>
              </a:tr>
            </a:tbl>
          </a:graphicData>
        </a:graphic>
      </p:graphicFrame>
      <p:pic>
        <p:nvPicPr>
          <p:cNvPr id="17" name="1 Resim" descr="mahalle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 y="4509120"/>
            <a:ext cx="2414678"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2 Resim"/>
          <p:cNvPicPr>
            <a:picLocks noChangeAspect="1" noChangeArrowheads="1"/>
          </p:cNvPicPr>
          <p:nvPr/>
        </p:nvPicPr>
        <p:blipFill>
          <a:blip r:embed="rId6">
            <a:extLst>
              <a:ext uri="{28A0092B-C50C-407E-A947-70E740481C1C}">
                <a14:useLocalDpi xmlns:a14="http://schemas.microsoft.com/office/drawing/2010/main" val="0"/>
              </a:ext>
            </a:extLst>
          </a:blip>
          <a:srcRect l="10822" t="5333" r="5597"/>
          <a:stretch>
            <a:fillRect/>
          </a:stretch>
        </p:blipFill>
        <p:spPr bwMode="auto">
          <a:xfrm>
            <a:off x="6798592" y="4509121"/>
            <a:ext cx="2320180"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p:cNvSpPr>
            <a:spLocks noChangeArrowheads="1"/>
          </p:cNvSpPr>
          <p:nvPr/>
        </p:nvSpPr>
        <p:spPr bwMode="auto">
          <a:xfrm>
            <a:off x="1577568" y="6273225"/>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GÖLBAŞI </a:t>
            </a:r>
          </a:p>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ÖZEL ÇEVRE KORUMA </a:t>
            </a:r>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BÖLGESİ </a:t>
            </a:r>
            <a:r>
              <a:rPr lang="tr-TR" altLang="tr-TR" sz="1600" b="1" dirty="0" smtClean="0">
                <a:solidFill>
                  <a:prstClr val="black"/>
                </a:solidFill>
                <a:effectLst>
                  <a:outerShdw blurRad="38100" dist="38100" dir="2700000" algn="tl">
                    <a:srgbClr val="000000">
                      <a:alpha val="43137"/>
                    </a:srgbClr>
                  </a:outerShdw>
                </a:effectLst>
                <a:latin typeface="Calibri"/>
                <a:cs typeface="Times New Roman" pitchFamily="18" charset="0"/>
              </a:rPr>
              <a:t>                                                                               </a:t>
            </a:r>
            <a:endParaRPr lang="tr-TR" altLang="tr-TR" sz="1600" b="1" dirty="0">
              <a:solidFill>
                <a:prstClr val="black"/>
              </a:solidFill>
              <a:effectLst>
                <a:outerShdw blurRad="38100" dist="38100" dir="2700000" algn="tl">
                  <a:srgbClr val="000000">
                    <a:alpha val="43137"/>
                  </a:srgbClr>
                </a:outerShdw>
              </a:effectLst>
              <a:latin typeface="Calibri"/>
              <a:cs typeface="Times New Roman" pitchFamily="18" charset="0"/>
            </a:endParaRPr>
          </a:p>
        </p:txBody>
      </p:sp>
      <p:sp>
        <p:nvSpPr>
          <p:cNvPr id="21" name="Rectangle 1"/>
          <p:cNvSpPr>
            <a:spLocks noChangeArrowheads="1"/>
          </p:cNvSpPr>
          <p:nvPr/>
        </p:nvSpPr>
        <p:spPr bwMode="auto">
          <a:xfrm>
            <a:off x="4932040" y="6298051"/>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TUZ GÖLÜ </a:t>
            </a:r>
            <a:endPar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endParaRPr>
          </a:p>
          <a:p>
            <a:pPr algn="ctr" eaLnBrk="1" hangingPunct="1"/>
            <a:r>
              <a:rPr lang="tr-TR" altLang="tr-TR" sz="1600" b="1" dirty="0">
                <a:solidFill>
                  <a:srgbClr val="002060"/>
                </a:solidFill>
                <a:effectLst>
                  <a:outerShdw blurRad="38100" dist="38100" dir="2700000" algn="tl">
                    <a:srgbClr val="000000">
                      <a:alpha val="43137"/>
                    </a:srgbClr>
                  </a:outerShdw>
                </a:effectLst>
                <a:latin typeface="Calibri"/>
                <a:cs typeface="Times New Roman" pitchFamily="18" charset="0"/>
              </a:rPr>
              <a:t>ÖZEL ÇEVRE KORUMA </a:t>
            </a:r>
            <a:r>
              <a:rPr lang="tr-TR" altLang="tr-TR" sz="1600" b="1" dirty="0" smtClean="0">
                <a:solidFill>
                  <a:srgbClr val="002060"/>
                </a:solidFill>
                <a:effectLst>
                  <a:outerShdw blurRad="38100" dist="38100" dir="2700000" algn="tl">
                    <a:srgbClr val="000000">
                      <a:alpha val="43137"/>
                    </a:srgbClr>
                  </a:outerShdw>
                </a:effectLst>
                <a:latin typeface="Calibri"/>
                <a:cs typeface="Times New Roman" pitchFamily="18" charset="0"/>
              </a:rPr>
              <a:t>BÖLGESİ </a:t>
            </a:r>
            <a:r>
              <a:rPr lang="tr-TR" altLang="tr-TR" sz="1600" b="1" dirty="0" smtClean="0">
                <a:solidFill>
                  <a:prstClr val="black"/>
                </a:solidFill>
                <a:effectLst>
                  <a:outerShdw blurRad="38100" dist="38100" dir="2700000" algn="tl">
                    <a:srgbClr val="000000">
                      <a:alpha val="43137"/>
                    </a:srgbClr>
                  </a:outerShdw>
                </a:effectLst>
                <a:latin typeface="Calibri"/>
                <a:cs typeface="Times New Roman" pitchFamily="18" charset="0"/>
              </a:rPr>
              <a:t>                                                                               </a:t>
            </a:r>
            <a:endParaRPr lang="tr-TR" altLang="tr-TR" sz="1600" b="1" dirty="0">
              <a:solidFill>
                <a:prstClr val="black"/>
              </a:solidFill>
              <a:effectLst>
                <a:outerShdw blurRad="38100" dist="38100" dir="2700000" algn="tl">
                  <a:srgbClr val="000000">
                    <a:alpha val="43137"/>
                  </a:srgbClr>
                </a:outerShdw>
              </a:effectLst>
              <a:latin typeface="Calibri"/>
              <a:cs typeface="Times New Roman" pitchFamily="18" charset="0"/>
            </a:endParaRPr>
          </a:p>
        </p:txBody>
      </p:sp>
    </p:spTree>
    <p:extLst>
      <p:ext uri="{BB962C8B-B14F-4D97-AF65-F5344CB8AC3E}">
        <p14:creationId xmlns:p14="http://schemas.microsoft.com/office/powerpoint/2010/main" val="8894382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graphicFrame>
        <p:nvGraphicFramePr>
          <p:cNvPr id="13" name="Tablo 1"/>
          <p:cNvGraphicFramePr>
            <a:graphicFrameLocks noGrp="1"/>
          </p:cNvGraphicFramePr>
          <p:nvPr>
            <p:extLst/>
          </p:nvPr>
        </p:nvGraphicFramePr>
        <p:xfrm>
          <a:off x="215515" y="1988840"/>
          <a:ext cx="8712970" cy="3481618"/>
        </p:xfrm>
        <a:graphic>
          <a:graphicData uri="http://schemas.openxmlformats.org/drawingml/2006/table">
            <a:tbl>
              <a:tblPr>
                <a:tableStyleId>{69C7853C-536D-4A76-A0AE-DD22124D55A5}</a:tableStyleId>
              </a:tblPr>
              <a:tblGrid>
                <a:gridCol w="6300701">
                  <a:extLst>
                    <a:ext uri="{9D8B030D-6E8A-4147-A177-3AD203B41FA5}">
                      <a16:colId xmlns:a16="http://schemas.microsoft.com/office/drawing/2014/main" val="20000"/>
                    </a:ext>
                  </a:extLst>
                </a:gridCol>
                <a:gridCol w="1369691">
                  <a:extLst>
                    <a:ext uri="{9D8B030D-6E8A-4147-A177-3AD203B41FA5}">
                      <a16:colId xmlns:a16="http://schemas.microsoft.com/office/drawing/2014/main" val="20001"/>
                    </a:ext>
                  </a:extLst>
                </a:gridCol>
                <a:gridCol w="1042578">
                  <a:extLst>
                    <a:ext uri="{9D8B030D-6E8A-4147-A177-3AD203B41FA5}">
                      <a16:colId xmlns:a16="http://schemas.microsoft.com/office/drawing/2014/main" val="20002"/>
                    </a:ext>
                  </a:extLst>
                </a:gridCol>
              </a:tblGrid>
              <a:tr h="651602">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2000" baseline="0" dirty="0" smtClean="0">
                          <a:effectLst>
                            <a:outerShdw blurRad="38100" dist="38100" dir="2700000" algn="tl">
                              <a:srgbClr val="000000">
                                <a:alpha val="43137"/>
                              </a:srgbClr>
                            </a:outerShdw>
                          </a:effectLst>
                        </a:rPr>
                        <a:t>ŞUBAT 2019</a:t>
                      </a:r>
                      <a:endParaRPr lang="tr-TR" sz="2000" b="1" dirty="0" smtClean="0">
                        <a:solidFill>
                          <a:schemeClr val="bg1"/>
                        </a:solidFill>
                        <a:effectLst>
                          <a:outerShdw blurRad="38100" dist="38100" dir="2700000" algn="tl">
                            <a:srgbClr val="000000">
                              <a:alpha val="43137"/>
                            </a:srgbClr>
                          </a:outerShdw>
                        </a:effectLst>
                        <a:latin typeface="+mn-lt"/>
                        <a:ea typeface="Calibri"/>
                        <a:cs typeface="Times New Roman"/>
                      </a:endParaRPr>
                    </a:p>
                  </a:txBody>
                  <a:tcPr marL="63513" marR="63513" marT="9521" marB="0" anchor="ctr"/>
                </a:tc>
                <a:tc>
                  <a:txBody>
                    <a:bodyPr/>
                    <a:lstStyle/>
                    <a:p>
                      <a:pPr algn="ctr">
                        <a:lnSpc>
                          <a:spcPct val="115000"/>
                        </a:lnSpc>
                        <a:spcAft>
                          <a:spcPts val="1000"/>
                        </a:spcAft>
                      </a:pPr>
                      <a:r>
                        <a:rPr lang="tr-TR" sz="2000">
                          <a:effectLst>
                            <a:outerShdw blurRad="38100" dist="38100" dir="2700000" algn="tl">
                              <a:srgbClr val="000000">
                                <a:alpha val="43137"/>
                              </a:srgbClr>
                            </a:outerShdw>
                          </a:effectLst>
                        </a:rPr>
                        <a:t>Toplantı Sayısı</a:t>
                      </a:r>
                      <a:endParaRPr lang="tr-TR" sz="2000" b="1">
                        <a:solidFill>
                          <a:schemeClr val="bg1"/>
                        </a:solidFill>
                        <a:effectLst>
                          <a:outerShdw blurRad="38100" dist="38100" dir="2700000" algn="tl">
                            <a:srgbClr val="000000">
                              <a:alpha val="43137"/>
                            </a:srgbClr>
                          </a:outerShdw>
                        </a:effectLst>
                        <a:latin typeface="Calibri"/>
                        <a:ea typeface="Calibri"/>
                        <a:cs typeface="Times New Roman"/>
                      </a:endParaRPr>
                    </a:p>
                  </a:txBody>
                  <a:tcPr marL="63513" marR="63513" marT="9521" marB="0"/>
                </a:tc>
                <a:tc>
                  <a:txBody>
                    <a:bodyPr/>
                    <a:lstStyle/>
                    <a:p>
                      <a:pPr algn="ctr">
                        <a:lnSpc>
                          <a:spcPct val="115000"/>
                        </a:lnSpc>
                        <a:spcAft>
                          <a:spcPts val="1000"/>
                        </a:spcAft>
                      </a:pPr>
                      <a:r>
                        <a:rPr lang="tr-TR" sz="2000" dirty="0">
                          <a:effectLst>
                            <a:outerShdw blurRad="38100" dist="38100" dir="2700000" algn="tl">
                              <a:srgbClr val="000000">
                                <a:alpha val="43137"/>
                              </a:srgbClr>
                            </a:outerShdw>
                          </a:effectLst>
                        </a:rPr>
                        <a:t>Karar Sayısı</a:t>
                      </a:r>
                      <a:endParaRPr lang="tr-TR" sz="2000" b="1" dirty="0">
                        <a:solidFill>
                          <a:schemeClr val="bg1"/>
                        </a:solidFill>
                        <a:effectLst>
                          <a:outerShdw blurRad="38100" dist="38100" dir="2700000" algn="tl">
                            <a:srgbClr val="000000">
                              <a:alpha val="43137"/>
                            </a:srgbClr>
                          </a:outerShdw>
                        </a:effectLst>
                        <a:latin typeface="Calibri"/>
                        <a:ea typeface="Calibri"/>
                        <a:cs typeface="Times New Roman"/>
                      </a:endParaRPr>
                    </a:p>
                  </a:txBody>
                  <a:tcPr marL="0" marR="0" marT="0" marB="0"/>
                </a:tc>
                <a:extLst>
                  <a:ext uri="{0D108BD9-81ED-4DB2-BD59-A6C34878D82A}">
                    <a16:rowId xmlns:a16="http://schemas.microsoft.com/office/drawing/2014/main" val="10000"/>
                  </a:ext>
                </a:extLst>
              </a:tr>
              <a:tr h="729598">
                <a:tc>
                  <a:txBody>
                    <a:bodyPr/>
                    <a:lstStyle/>
                    <a:p>
                      <a:pPr algn="just">
                        <a:lnSpc>
                          <a:spcPct val="115000"/>
                        </a:lnSpc>
                        <a:spcAft>
                          <a:spcPts val="1000"/>
                        </a:spcAft>
                      </a:pPr>
                      <a:r>
                        <a:rPr lang="tr-TR" sz="2000" dirty="0">
                          <a:effectLst/>
                        </a:rPr>
                        <a:t>Ankara 1 No.lu Tabiat Varlıklarını Koruma Bölge Komisyonu</a:t>
                      </a:r>
                      <a:endParaRPr lang="tr-TR" sz="2000" dirty="0">
                        <a:effectLst/>
                        <a:latin typeface="Calibri"/>
                        <a:ea typeface="Calibri"/>
                        <a:cs typeface="Times New Roman"/>
                      </a:endParaRPr>
                    </a:p>
                  </a:txBody>
                  <a:tcPr marL="63513" marR="63513" marT="9521" marB="0" anchor="ctr"/>
                </a:tc>
                <a:tc>
                  <a:txBody>
                    <a:bodyPr/>
                    <a:lstStyle/>
                    <a:p>
                      <a:pPr algn="ctr">
                        <a:lnSpc>
                          <a:spcPct val="115000"/>
                        </a:lnSpc>
                        <a:spcAft>
                          <a:spcPts val="1000"/>
                        </a:spcAft>
                      </a:pPr>
                      <a:r>
                        <a:rPr lang="tr-TR" sz="2000" dirty="0" smtClean="0">
                          <a:effectLst/>
                        </a:rPr>
                        <a:t>1</a:t>
                      </a:r>
                      <a:endParaRPr lang="tr-TR" sz="2000" b="0" dirty="0">
                        <a:effectLst/>
                        <a:latin typeface="+mj-lt"/>
                        <a:ea typeface="Calibri"/>
                        <a:cs typeface="Times New Roman" pitchFamily="18" charset="0"/>
                      </a:endParaRPr>
                    </a:p>
                  </a:txBody>
                  <a:tcPr marL="63507" marR="63507" marT="9520" marB="0" anchor="ctr"/>
                </a:tc>
                <a:tc>
                  <a:txBody>
                    <a:bodyPr/>
                    <a:lstStyle/>
                    <a:p>
                      <a:pPr algn="ctr">
                        <a:lnSpc>
                          <a:spcPct val="115000"/>
                        </a:lnSpc>
                        <a:spcAft>
                          <a:spcPts val="1000"/>
                        </a:spcAft>
                      </a:pPr>
                      <a:r>
                        <a:rPr lang="tr-TR" sz="2000" dirty="0" smtClean="0">
                          <a:effectLst/>
                        </a:rPr>
                        <a:t>2</a:t>
                      </a:r>
                      <a:endParaRPr lang="tr-TR" sz="2000" b="0" dirty="0">
                        <a:effectLst/>
                        <a:latin typeface="+mj-lt"/>
                        <a:ea typeface="Calibri"/>
                        <a:cs typeface="Times New Roman" pitchFamily="18" charset="0"/>
                      </a:endParaRPr>
                    </a:p>
                  </a:txBody>
                  <a:tcPr marL="0" marR="0" marT="0" marB="0" anchor="ctr"/>
                </a:tc>
                <a:extLst>
                  <a:ext uri="{0D108BD9-81ED-4DB2-BD59-A6C34878D82A}">
                    <a16:rowId xmlns:a16="http://schemas.microsoft.com/office/drawing/2014/main" val="10001"/>
                  </a:ext>
                </a:extLst>
              </a:tr>
              <a:tr h="827675">
                <a:tc>
                  <a:txBody>
                    <a:bodyPr/>
                    <a:lstStyle/>
                    <a:p>
                      <a:pPr algn="just">
                        <a:lnSpc>
                          <a:spcPct val="115000"/>
                        </a:lnSpc>
                        <a:spcAft>
                          <a:spcPts val="1000"/>
                        </a:spcAft>
                      </a:pPr>
                      <a:r>
                        <a:rPr lang="tr-TR" sz="2000" dirty="0">
                          <a:effectLst/>
                        </a:rPr>
                        <a:t>Ankara 2 No.lu Tabiat Varlıklarını Koruma Bölge Komisyonu</a:t>
                      </a:r>
                      <a:endParaRPr lang="tr-TR" sz="2000" dirty="0">
                        <a:effectLst/>
                        <a:latin typeface="Calibri"/>
                        <a:ea typeface="Calibri"/>
                        <a:cs typeface="Times New Roman"/>
                      </a:endParaRPr>
                    </a:p>
                  </a:txBody>
                  <a:tcPr marL="63513" marR="63513" marT="9521" marB="0" anchor="ctr"/>
                </a:tc>
                <a:tc>
                  <a:txBody>
                    <a:bodyPr/>
                    <a:lstStyle/>
                    <a:p>
                      <a:pPr algn="ctr">
                        <a:lnSpc>
                          <a:spcPct val="115000"/>
                        </a:lnSpc>
                        <a:spcAft>
                          <a:spcPts val="1000"/>
                        </a:spcAft>
                      </a:pPr>
                      <a:r>
                        <a:rPr lang="tr-TR" sz="2000" dirty="0" smtClean="0">
                          <a:effectLst/>
                        </a:rPr>
                        <a:t>1</a:t>
                      </a:r>
                      <a:endParaRPr lang="tr-TR" sz="2000" b="0" dirty="0">
                        <a:effectLst/>
                        <a:latin typeface="+mj-lt"/>
                        <a:ea typeface="Calibri"/>
                        <a:cs typeface="Times New Roman" pitchFamily="18" charset="0"/>
                      </a:endParaRPr>
                    </a:p>
                  </a:txBody>
                  <a:tcPr marL="63507" marR="63507" marT="9520" marB="0" anchor="ctr"/>
                </a:tc>
                <a:tc>
                  <a:txBody>
                    <a:bodyPr/>
                    <a:lstStyle/>
                    <a:p>
                      <a:pPr algn="ctr">
                        <a:lnSpc>
                          <a:spcPct val="115000"/>
                        </a:lnSpc>
                        <a:spcAft>
                          <a:spcPts val="1000"/>
                        </a:spcAft>
                      </a:pPr>
                      <a:r>
                        <a:rPr lang="tr-TR" sz="2000" dirty="0" smtClean="0">
                          <a:effectLst/>
                        </a:rPr>
                        <a:t>3</a:t>
                      </a:r>
                      <a:endParaRPr lang="tr-TR" sz="2000" b="0" dirty="0">
                        <a:effectLst/>
                        <a:latin typeface="+mj-lt"/>
                        <a:ea typeface="Calibri"/>
                        <a:cs typeface="Times New Roman" pitchFamily="18" charset="0"/>
                      </a:endParaRPr>
                    </a:p>
                  </a:txBody>
                  <a:tcPr marL="0" marR="0" marT="0" marB="0" anchor="ctr"/>
                </a:tc>
                <a:extLst>
                  <a:ext uri="{0D108BD9-81ED-4DB2-BD59-A6C34878D82A}">
                    <a16:rowId xmlns:a16="http://schemas.microsoft.com/office/drawing/2014/main" val="10002"/>
                  </a:ext>
                </a:extLst>
              </a:tr>
              <a:tr h="1213784">
                <a:tc>
                  <a:txBody>
                    <a:bodyPr/>
                    <a:lstStyle/>
                    <a:p>
                      <a:pPr algn="ctr">
                        <a:lnSpc>
                          <a:spcPct val="115000"/>
                        </a:lnSpc>
                        <a:spcAft>
                          <a:spcPts val="1000"/>
                        </a:spcAft>
                      </a:pPr>
                      <a:r>
                        <a:rPr lang="tr-TR" sz="2000" dirty="0" smtClean="0">
                          <a:effectLst>
                            <a:outerShdw blurRad="38100" dist="38100" dir="2700000" algn="tl">
                              <a:srgbClr val="000000">
                                <a:alpha val="43137"/>
                              </a:srgbClr>
                            </a:outerShdw>
                          </a:effectLst>
                        </a:rPr>
                        <a:t>TOPLAM</a:t>
                      </a:r>
                      <a:endParaRPr lang="tr-TR" sz="2000" b="1" dirty="0">
                        <a:solidFill>
                          <a:schemeClr val="bg1"/>
                        </a:solidFill>
                        <a:effectLst>
                          <a:outerShdw blurRad="38100" dist="38100" dir="2700000" algn="tl">
                            <a:srgbClr val="000000">
                              <a:alpha val="43137"/>
                            </a:srgbClr>
                          </a:outerShdw>
                        </a:effectLst>
                        <a:latin typeface="Calibri"/>
                        <a:ea typeface="Calibri"/>
                        <a:cs typeface="Times New Roman"/>
                      </a:endParaRPr>
                    </a:p>
                  </a:txBody>
                  <a:tcPr marL="63513" marR="63513" marT="9521" marB="0" anchor="ctr"/>
                </a:tc>
                <a:tc>
                  <a:txBody>
                    <a:bodyPr/>
                    <a:lstStyle/>
                    <a:p>
                      <a:pPr algn="ctr">
                        <a:lnSpc>
                          <a:spcPct val="115000"/>
                        </a:lnSpc>
                        <a:spcAft>
                          <a:spcPts val="1000"/>
                        </a:spcAft>
                      </a:pPr>
                      <a:r>
                        <a:rPr lang="tr-TR" sz="2000" dirty="0" smtClean="0">
                          <a:effectLst>
                            <a:outerShdw blurRad="38100" dist="38100" dir="2700000" algn="tl">
                              <a:srgbClr val="000000">
                                <a:alpha val="43137"/>
                              </a:srgbClr>
                            </a:outerShdw>
                          </a:effectLst>
                        </a:rPr>
                        <a:t>2</a:t>
                      </a:r>
                      <a:endParaRPr lang="tr-TR" sz="2000" b="1" dirty="0">
                        <a:solidFill>
                          <a:schemeClr val="bg1"/>
                        </a:solidFill>
                        <a:effectLst>
                          <a:outerShdw blurRad="38100" dist="38100" dir="2700000" algn="tl">
                            <a:srgbClr val="000000">
                              <a:alpha val="43137"/>
                            </a:srgbClr>
                          </a:outerShdw>
                        </a:effectLst>
                        <a:latin typeface="+mj-lt"/>
                        <a:ea typeface="Calibri"/>
                        <a:cs typeface="Times New Roman" pitchFamily="18" charset="0"/>
                      </a:endParaRPr>
                    </a:p>
                  </a:txBody>
                  <a:tcPr marL="63507" marR="63507" marT="9520" marB="0" anchor="ctr"/>
                </a:tc>
                <a:tc>
                  <a:txBody>
                    <a:bodyPr/>
                    <a:lstStyle/>
                    <a:p>
                      <a:pPr algn="ctr">
                        <a:lnSpc>
                          <a:spcPct val="115000"/>
                        </a:lnSpc>
                        <a:spcAft>
                          <a:spcPts val="1000"/>
                        </a:spcAft>
                      </a:pPr>
                      <a:r>
                        <a:rPr lang="tr-TR" sz="2000" dirty="0" smtClean="0">
                          <a:effectLst>
                            <a:outerShdw blurRad="38100" dist="38100" dir="2700000" algn="tl">
                              <a:srgbClr val="000000">
                                <a:alpha val="43137"/>
                              </a:srgbClr>
                            </a:outerShdw>
                          </a:effectLst>
                        </a:rPr>
                        <a:t>5</a:t>
                      </a:r>
                      <a:endParaRPr lang="tr-TR" sz="2000" b="1" dirty="0" smtClean="0">
                        <a:solidFill>
                          <a:schemeClr val="bg1"/>
                        </a:solidFill>
                        <a:effectLst>
                          <a:outerShdw blurRad="38100" dist="38100" dir="2700000" algn="tl">
                            <a:srgbClr val="000000">
                              <a:alpha val="43137"/>
                            </a:srgbClr>
                          </a:outerShdw>
                        </a:effectLst>
                        <a:latin typeface="+mj-lt"/>
                        <a:ea typeface="+mn-ea"/>
                        <a:cs typeface="Times New Roman" pitchFamily="18" charset="0"/>
                      </a:endParaRPr>
                    </a:p>
                  </a:txBody>
                  <a:tcPr marL="0" marR="0" marT="0" marB="0" anchor="ctr"/>
                </a:tc>
                <a:extLst>
                  <a:ext uri="{0D108BD9-81ED-4DB2-BD59-A6C34878D82A}">
                    <a16:rowId xmlns:a16="http://schemas.microsoft.com/office/drawing/2014/main" val="10003"/>
                  </a:ext>
                </a:extLst>
              </a:tr>
            </a:tbl>
          </a:graphicData>
        </a:graphic>
      </p:graphicFrame>
      <p:pic>
        <p:nvPicPr>
          <p:cNvPr id="18" name="Resi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3426513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graphicFrame>
        <p:nvGraphicFramePr>
          <p:cNvPr id="4" name="Nesne 3"/>
          <p:cNvGraphicFramePr>
            <a:graphicFrameLocks noChangeAspect="1"/>
          </p:cNvGraphicFramePr>
          <p:nvPr>
            <p:extLst/>
          </p:nvPr>
        </p:nvGraphicFramePr>
        <p:xfrm>
          <a:off x="362854" y="1124744"/>
          <a:ext cx="8343900" cy="6029325"/>
        </p:xfrm>
        <a:graphic>
          <a:graphicData uri="http://schemas.openxmlformats.org/presentationml/2006/ole">
            <mc:AlternateContent xmlns:mc="http://schemas.openxmlformats.org/markup-compatibility/2006">
              <mc:Choice xmlns:v="urn:schemas-microsoft-com:vml" Requires="v">
                <p:oleObj spid="_x0000_s2074" name="Belge" r:id="rId6" imgW="8996325" imgH="6461301" progId="Word.Document.12">
                  <p:embed/>
                </p:oleObj>
              </mc:Choice>
              <mc:Fallback>
                <p:oleObj name="Belge" r:id="rId6" imgW="8996325" imgH="6461301" progId="Word.Document.12">
                  <p:embed/>
                  <p:pic>
                    <p:nvPicPr>
                      <p:cNvPr id="4" name="Nesne 3"/>
                      <p:cNvPicPr/>
                      <p:nvPr/>
                    </p:nvPicPr>
                    <p:blipFill>
                      <a:blip r:embed="rId7"/>
                      <a:stretch>
                        <a:fillRect/>
                      </a:stretch>
                    </p:blipFill>
                    <p:spPr>
                      <a:xfrm>
                        <a:off x="362854" y="1124744"/>
                        <a:ext cx="8343900" cy="6029325"/>
                      </a:xfrm>
                      <a:prstGeom prst="rect">
                        <a:avLst/>
                      </a:prstGeom>
                    </p:spPr>
                  </p:pic>
                </p:oleObj>
              </mc:Fallback>
            </mc:AlternateContent>
          </a:graphicData>
        </a:graphic>
      </p:graphicFrame>
    </p:spTree>
    <p:extLst>
      <p:ext uri="{BB962C8B-B14F-4D97-AF65-F5344CB8AC3E}">
        <p14:creationId xmlns:p14="http://schemas.microsoft.com/office/powerpoint/2010/main" val="19507410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2" name="Başlık 1"/>
          <p:cNvSpPr txBox="1">
            <a:spLocks/>
          </p:cNvSpPr>
          <p:nvPr/>
        </p:nvSpPr>
        <p:spPr bwMode="auto">
          <a:xfrm>
            <a:off x="1900560" y="0"/>
            <a:ext cx="5268489" cy="9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ctr" anchorCtr="0" compatLnSpc="1">
            <a:prstTxWarp prst="textNoShape">
              <a:avLst/>
            </a:prstTxWarp>
            <a:normAutofit fontScale="975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2400" b="1" dirty="0" smtClean="0">
                <a:solidFill>
                  <a:schemeClr val="bg1"/>
                </a:solidFill>
                <a:effectLst>
                  <a:outerShdw blurRad="38100" dist="38100" dir="2700000" algn="tl">
                    <a:srgbClr val="000000">
                      <a:alpha val="43137"/>
                    </a:srgbClr>
                  </a:outerShdw>
                </a:effectLst>
              </a:rPr>
              <a:t>TABİAT VARLIKLARINI KORUMA (TVK)  ÇALIŞMALARI</a:t>
            </a:r>
            <a:endParaRPr lang="tr-TR" sz="2400" b="1" dirty="0">
              <a:solidFill>
                <a:schemeClr val="bg1"/>
              </a:solidFill>
              <a:effectLst>
                <a:outerShdw blurRad="38100" dist="38100" dir="2700000" algn="tl">
                  <a:srgbClr val="000000">
                    <a:alpha val="43137"/>
                  </a:srgbClr>
                </a:outerShdw>
              </a:effectLst>
            </a:endParaRPr>
          </a:p>
        </p:txBody>
      </p:sp>
      <p:sp>
        <p:nvSpPr>
          <p:cNvPr id="2" name="Metin kutusu 1"/>
          <p:cNvSpPr txBox="1"/>
          <p:nvPr/>
        </p:nvSpPr>
        <p:spPr>
          <a:xfrm>
            <a:off x="179512" y="971118"/>
            <a:ext cx="8387740" cy="5632311"/>
          </a:xfrm>
          <a:prstGeom prst="rect">
            <a:avLst/>
          </a:prstGeom>
          <a:noFill/>
        </p:spPr>
        <p:txBody>
          <a:bodyPr wrap="square" rtlCol="0">
            <a:spAutoFit/>
          </a:bodyPr>
          <a:lstStyle/>
          <a:p>
            <a:pPr algn="ctr"/>
            <a:endParaRPr lang="tr-TR" sz="2000" b="1" dirty="0" smtClean="0"/>
          </a:p>
          <a:p>
            <a:pPr algn="ctr"/>
            <a:r>
              <a:rPr lang="tr-TR" sz="2000" b="1" dirty="0" smtClean="0"/>
              <a:t>2019 </a:t>
            </a:r>
            <a:r>
              <a:rPr lang="tr-TR" sz="2000" b="1" dirty="0"/>
              <a:t>YILI  </a:t>
            </a:r>
            <a:r>
              <a:rPr lang="tr-TR" sz="2000" b="1" dirty="0" smtClean="0"/>
              <a:t>OCAK-ARALIK </a:t>
            </a:r>
            <a:r>
              <a:rPr lang="tr-TR" sz="2000" b="1" dirty="0"/>
              <a:t>ŞUBE </a:t>
            </a:r>
            <a:r>
              <a:rPr lang="tr-TR" sz="2000" b="1" dirty="0" smtClean="0"/>
              <a:t>ÇALIŞMALARI</a:t>
            </a:r>
            <a:r>
              <a:rPr lang="tr-TR" sz="2000" dirty="0"/>
              <a:t> </a:t>
            </a:r>
          </a:p>
          <a:p>
            <a:pPr marL="342900" indent="-342900" algn="just">
              <a:buFont typeface="Arial" panose="020B0604020202020204" pitchFamily="34" charset="0"/>
              <a:buChar char="•"/>
            </a:pPr>
            <a:endParaRPr lang="tr-TR" sz="2000" b="1" dirty="0" smtClean="0"/>
          </a:p>
          <a:p>
            <a:pPr marL="342900" indent="-342900" algn="just">
              <a:buFont typeface="Arial" panose="020B0604020202020204" pitchFamily="34" charset="0"/>
              <a:buChar char="•"/>
            </a:pPr>
            <a:r>
              <a:rPr lang="tr-TR" sz="2000" b="1" dirty="0" smtClean="0"/>
              <a:t>2019 </a:t>
            </a:r>
            <a:r>
              <a:rPr lang="tr-TR" sz="2000" b="1" dirty="0"/>
              <a:t>yılı içerisinde Tabiat Varlıklarını Koruma Bölge Komisyon çalışmaları kapsamında </a:t>
            </a:r>
            <a:r>
              <a:rPr lang="tr-TR" sz="2000" dirty="0"/>
              <a:t>toplam </a:t>
            </a:r>
            <a:r>
              <a:rPr lang="tr-TR" sz="2000" b="1" dirty="0"/>
              <a:t>21 adet toplantı </a:t>
            </a:r>
            <a:r>
              <a:rPr lang="tr-TR" sz="2000" dirty="0"/>
              <a:t>yapılmış olup, </a:t>
            </a:r>
            <a:r>
              <a:rPr lang="tr-TR" sz="2000" b="1" dirty="0"/>
              <a:t>117 adet karar </a:t>
            </a:r>
            <a:r>
              <a:rPr lang="tr-TR" sz="2000" dirty="0"/>
              <a:t>alınmıştır</a:t>
            </a:r>
            <a:r>
              <a:rPr lang="tr-TR" sz="2000" dirty="0" smtClean="0"/>
              <a:t>.</a:t>
            </a:r>
          </a:p>
          <a:p>
            <a:pPr marL="342900" indent="-342900" algn="just">
              <a:buFont typeface="Arial" panose="020B0604020202020204" pitchFamily="34" charset="0"/>
              <a:buChar char="•"/>
            </a:pPr>
            <a:r>
              <a:rPr lang="tr-TR" sz="2000" b="1" dirty="0" smtClean="0"/>
              <a:t>20 adet Doğal Sit Alanının </a:t>
            </a:r>
            <a:r>
              <a:rPr lang="tr-TR" sz="2000" dirty="0" smtClean="0"/>
              <a:t>sit statüsü yeniden değerlendirilmiştir.</a:t>
            </a:r>
          </a:p>
          <a:p>
            <a:pPr marL="342900" indent="-342900" algn="just">
              <a:buFont typeface="Arial" panose="020B0604020202020204" pitchFamily="34" charset="0"/>
              <a:buChar char="•"/>
            </a:pPr>
            <a:r>
              <a:rPr lang="tr-TR" sz="2000" b="1" dirty="0" smtClean="0"/>
              <a:t>7 adet Tabiat Varlığı tesciline </a:t>
            </a:r>
            <a:r>
              <a:rPr lang="tr-TR" sz="2000" dirty="0" smtClean="0"/>
              <a:t>yönelik işlem gerçekleştirilmiştir.</a:t>
            </a:r>
          </a:p>
          <a:p>
            <a:pPr marL="342900" indent="-342900" algn="just">
              <a:buFont typeface="Arial" panose="020B0604020202020204" pitchFamily="34" charset="0"/>
              <a:buChar char="•"/>
            </a:pPr>
            <a:r>
              <a:rPr lang="tr-TR" sz="2000" b="1" dirty="0" smtClean="0"/>
              <a:t>Potansiyel Doğal Sit Alanlarına yönelik Ön Değerlendirme Çalışması </a:t>
            </a:r>
            <a:r>
              <a:rPr lang="tr-TR" sz="2000" dirty="0" smtClean="0"/>
              <a:t>kapsamında </a:t>
            </a:r>
            <a:r>
              <a:rPr lang="tr-TR" sz="2000" b="1" dirty="0" smtClean="0"/>
              <a:t>4 alanda </a:t>
            </a:r>
            <a:r>
              <a:rPr lang="tr-TR" sz="2000" dirty="0" smtClean="0"/>
              <a:t>çalışmalar yürütülmüştür.</a:t>
            </a:r>
          </a:p>
          <a:p>
            <a:pPr marL="342900" indent="-342900" algn="just">
              <a:buFont typeface="Arial" panose="020B0604020202020204" pitchFamily="34" charset="0"/>
              <a:buChar char="•"/>
            </a:pPr>
            <a:r>
              <a:rPr lang="tr-TR" sz="2000" b="1" dirty="0"/>
              <a:t>57 adet İmar Planı </a:t>
            </a:r>
            <a:r>
              <a:rPr lang="tr-TR" sz="2000" dirty="0"/>
              <a:t>incelenmiştir. </a:t>
            </a:r>
          </a:p>
          <a:p>
            <a:pPr marL="342900" lvl="0" indent="-342900" algn="just">
              <a:buFont typeface="Arial" panose="020B0604020202020204" pitchFamily="34" charset="0"/>
              <a:buChar char="•"/>
            </a:pPr>
            <a:r>
              <a:rPr lang="tr-TR" sz="2000" b="1" dirty="0" smtClean="0"/>
              <a:t>Doğal </a:t>
            </a:r>
            <a:r>
              <a:rPr lang="tr-TR" sz="2000" b="1" dirty="0"/>
              <a:t>sit alanları ve ÖÇK bölgelerinde il müdürlüğünce verilen izin, görüş ve imar uygulaması kapsamında </a:t>
            </a:r>
            <a:r>
              <a:rPr lang="tr-TR" sz="2000" b="1" dirty="0" smtClean="0"/>
              <a:t>135</a:t>
            </a:r>
            <a:r>
              <a:rPr lang="tr-TR" sz="2000" dirty="0" smtClean="0"/>
              <a:t> </a:t>
            </a:r>
            <a:r>
              <a:rPr lang="tr-TR" sz="2000" dirty="0"/>
              <a:t>adet başvuru sonuçlandırılmıştır</a:t>
            </a:r>
            <a:r>
              <a:rPr lang="tr-TR" sz="2000" dirty="0" smtClean="0"/>
              <a:t>.</a:t>
            </a:r>
          </a:p>
          <a:p>
            <a:pPr marL="342900" lvl="0" indent="-342900" algn="just">
              <a:buFont typeface="Arial" panose="020B0604020202020204" pitchFamily="34" charset="0"/>
              <a:buChar char="•"/>
            </a:pPr>
            <a:r>
              <a:rPr lang="tr-TR" sz="2000" b="1" dirty="0" smtClean="0"/>
              <a:t>994 </a:t>
            </a:r>
            <a:r>
              <a:rPr lang="tr-TR" sz="2000" b="1" dirty="0"/>
              <a:t>adet Kurum Görüşü </a:t>
            </a:r>
            <a:r>
              <a:rPr lang="tr-TR" sz="2000" dirty="0"/>
              <a:t>verilmiştir</a:t>
            </a:r>
            <a:r>
              <a:rPr lang="tr-TR" sz="2000" dirty="0" smtClean="0"/>
              <a:t>.</a:t>
            </a:r>
          </a:p>
          <a:p>
            <a:pPr marL="342900" lvl="0" indent="-342900" algn="just">
              <a:buFont typeface="Arial" panose="020B0604020202020204" pitchFamily="34" charset="0"/>
              <a:buChar char="•"/>
            </a:pPr>
            <a:r>
              <a:rPr lang="tr-TR" sz="2000" dirty="0" smtClean="0"/>
              <a:t>Gölbaşı ÖÇK Bölgesinde mevzuata aykırı yapıların tespiti yapılmış, çevre cezaları ve yıkım işlemleri gerçekleştirilmiştir.</a:t>
            </a:r>
          </a:p>
          <a:p>
            <a:pPr marL="342900" lvl="0" indent="-342900" algn="just">
              <a:buFont typeface="Arial" panose="020B0604020202020204" pitchFamily="34" charset="0"/>
              <a:buChar char="•"/>
            </a:pPr>
            <a:r>
              <a:rPr lang="tr-TR" sz="2000" dirty="0" smtClean="0">
                <a:solidFill>
                  <a:prstClr val="black"/>
                </a:solidFill>
              </a:rPr>
              <a:t>Tür çeşitliliği ve korunan alanlar ile ilgili </a:t>
            </a:r>
            <a:r>
              <a:rPr lang="tr-TR" sz="2000" b="1" dirty="0" smtClean="0">
                <a:solidFill>
                  <a:prstClr val="black"/>
                </a:solidFill>
              </a:rPr>
              <a:t>10 adet eğitim ve proje çalışmasına </a:t>
            </a:r>
            <a:r>
              <a:rPr lang="tr-TR" sz="2000" dirty="0" smtClean="0">
                <a:solidFill>
                  <a:prstClr val="black"/>
                </a:solidFill>
              </a:rPr>
              <a:t>katılım sağlanmıştır.</a:t>
            </a:r>
            <a:endParaRPr lang="tr-TR" dirty="0">
              <a:solidFill>
                <a:prstClr val="black"/>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0"/>
            <a:ext cx="1617033" cy="1014121"/>
          </a:xfrm>
          <a:prstGeom prst="rect">
            <a:avLst/>
          </a:prstGeom>
        </p:spPr>
      </p:pic>
    </p:spTree>
    <p:extLst>
      <p:ext uri="{BB962C8B-B14F-4D97-AF65-F5344CB8AC3E}">
        <p14:creationId xmlns:p14="http://schemas.microsoft.com/office/powerpoint/2010/main" val="8926252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KOOPERATİFLERLE İLGİLİ ÇALIŞMALAR</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o 5"/>
          <p:cNvGraphicFramePr>
            <a:graphicFrameLocks noGrp="1"/>
          </p:cNvGraphicFramePr>
          <p:nvPr>
            <p:extLst/>
          </p:nvPr>
        </p:nvGraphicFramePr>
        <p:xfrm>
          <a:off x="755576" y="1014186"/>
          <a:ext cx="7992888" cy="5835298"/>
        </p:xfrm>
        <a:graphic>
          <a:graphicData uri="http://schemas.openxmlformats.org/drawingml/2006/table">
            <a:tbl>
              <a:tblPr firstRow="1" bandRow="1">
                <a:tableStyleId>{5C22544A-7EE6-4342-B048-85BDC9FD1C3A}</a:tableStyleId>
              </a:tblPr>
              <a:tblGrid>
                <a:gridCol w="3840088">
                  <a:extLst>
                    <a:ext uri="{9D8B030D-6E8A-4147-A177-3AD203B41FA5}">
                      <a16:colId xmlns:a16="http://schemas.microsoft.com/office/drawing/2014/main" val="20000"/>
                    </a:ext>
                  </a:extLst>
                </a:gridCol>
                <a:gridCol w="4152800">
                  <a:extLst>
                    <a:ext uri="{9D8B030D-6E8A-4147-A177-3AD203B41FA5}">
                      <a16:colId xmlns:a16="http://schemas.microsoft.com/office/drawing/2014/main" val="20001"/>
                    </a:ext>
                  </a:extLst>
                </a:gridCol>
              </a:tblGrid>
              <a:tr h="379838">
                <a:tc gridSpan="2">
                  <a:txBody>
                    <a:bodyPr/>
                    <a:lstStyle/>
                    <a:p>
                      <a:pPr marL="0" algn="ctr" defTabSz="914400" rtl="0" eaLnBrk="1" latinLnBrk="0" hangingPunct="1">
                        <a:tabLst>
                          <a:tab pos="457200" algn="l"/>
                        </a:tabLst>
                        <a:defRPr/>
                      </a:pPr>
                      <a:r>
                        <a:rPr lang="tr-TR" sz="1800" b="1" kern="1200" baseline="0" dirty="0" smtClean="0">
                          <a:solidFill>
                            <a:schemeClr val="lt1"/>
                          </a:solidFill>
                          <a:latin typeface="+mn-lt"/>
                          <a:ea typeface="+mn-ea"/>
                          <a:cs typeface="+mn-cs"/>
                        </a:rPr>
                        <a:t>ANKARA İLİNDE KURULU BULUNAN YAPI KOOPERATİFLERİ SAYISI</a:t>
                      </a:r>
                      <a:endParaRPr lang="tr-TR" sz="1800" b="1" kern="1200" baseline="0" dirty="0">
                        <a:solidFill>
                          <a:schemeClr val="lt1"/>
                        </a:solidFill>
                        <a:latin typeface="+mn-lt"/>
                        <a:ea typeface="+mn-ea"/>
                        <a:cs typeface="+mn-cs"/>
                      </a:endParaRPr>
                    </a:p>
                  </a:txBody>
                  <a:tcPr/>
                </a:tc>
                <a:tc hMerge="1">
                  <a:txBody>
                    <a:bodyPr/>
                    <a:lstStyle/>
                    <a:p>
                      <a:pPr marL="0" algn="ctr" defTabSz="914400" rtl="0" eaLnBrk="1" latinLnBrk="0" hangingPunct="1">
                        <a:tabLst>
                          <a:tab pos="457200" algn="l"/>
                        </a:tabLst>
                        <a:defRPr/>
                      </a:pPr>
                      <a:endParaRPr lang="tr-TR" sz="2400" b="1"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r h="655611">
                <a:tc>
                  <a:txBody>
                    <a:bodyPr/>
                    <a:lstStyle/>
                    <a:p>
                      <a:pPr algn="l">
                        <a:lnSpc>
                          <a:spcPct val="115000"/>
                        </a:lnSpc>
                        <a:spcAft>
                          <a:spcPts val="0"/>
                        </a:spcAft>
                      </a:pPr>
                      <a:r>
                        <a:rPr lang="tr-TR"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Toplam Yapı Kooperatifleri Sayısı			</a:t>
                      </a:r>
                      <a:endParaRPr lang="tr-T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b="1" kern="1200" dirty="0">
                          <a:solidFill>
                            <a:srgbClr val="000000"/>
                          </a:solidFill>
                          <a:effectLst/>
                          <a:latin typeface="Arial" panose="020B0604020202020204" pitchFamily="34" charset="0"/>
                          <a:ea typeface="Times New Roman" panose="02020603050405020304" pitchFamily="18" charset="0"/>
                        </a:rPr>
                        <a:t>: </a:t>
                      </a:r>
                      <a:r>
                        <a:rPr lang="tr-TR" sz="1800" b="1" kern="1200" dirty="0" smtClean="0">
                          <a:solidFill>
                            <a:srgbClr val="000000"/>
                          </a:solidFill>
                          <a:effectLst/>
                          <a:latin typeface="Arial" panose="020B0604020202020204" pitchFamily="34" charset="0"/>
                          <a:ea typeface="Times New Roman" panose="02020603050405020304" pitchFamily="18" charset="0"/>
                        </a:rPr>
                        <a:t>13.435</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1"/>
                  </a:ext>
                </a:extLst>
              </a:tr>
              <a:tr h="936587">
                <a:tc>
                  <a:txBody>
                    <a:bodyPr/>
                    <a:lstStyle/>
                    <a:p>
                      <a:pPr algn="l">
                        <a:lnSpc>
                          <a:spcPct val="115000"/>
                        </a:lnSpc>
                        <a:spcAft>
                          <a:spcPts val="0"/>
                        </a:spcAft>
                      </a:pPr>
                      <a:r>
                        <a:rPr lang="tr-TR"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Konut Yapı Kooperatifleri Sayısı </a:t>
                      </a:r>
                      <a:endParaRPr lang="tr-TR"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 </a:t>
                      </a:r>
                      <a:r>
                        <a:rPr lang="tr-TR" sz="1800" kern="1200" dirty="0" smtClean="0">
                          <a:solidFill>
                            <a:srgbClr val="000000"/>
                          </a:solidFill>
                          <a:effectLst/>
                          <a:latin typeface="Arial" panose="020B0604020202020204" pitchFamily="34" charset="0"/>
                          <a:ea typeface="Times New Roman" panose="02020603050405020304" pitchFamily="18" charset="0"/>
                        </a:rPr>
                        <a:t>12.823</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a:t>
                      </a:r>
                      <a:r>
                        <a:rPr lang="tr-TR" sz="1800" kern="1200" dirty="0" smtClean="0">
                          <a:solidFill>
                            <a:srgbClr val="000000"/>
                          </a:solidFill>
                          <a:effectLst/>
                          <a:latin typeface="Arial" panose="020B0604020202020204" pitchFamily="34" charset="0"/>
                          <a:ea typeface="Times New Roman" panose="02020603050405020304" pitchFamily="18" charset="0"/>
                        </a:rPr>
                        <a:t>Faal:2.909,Terkin:5.354,</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smtClean="0">
                          <a:solidFill>
                            <a:srgbClr val="000000"/>
                          </a:solidFill>
                          <a:effectLst/>
                          <a:latin typeface="Arial" panose="020B0604020202020204" pitchFamily="34" charset="0"/>
                          <a:ea typeface="Times New Roman" panose="02020603050405020304" pitchFamily="18" charset="0"/>
                        </a:rPr>
                        <a:t>Münfesih:2.733,Tasfiye:1808,</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İflas:19) </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2"/>
                  </a:ext>
                </a:extLst>
              </a:tr>
              <a:tr h="936587">
                <a:tc>
                  <a:txBody>
                    <a:bodyPr/>
                    <a:lstStyle/>
                    <a:p>
                      <a:pPr algn="l">
                        <a:lnSpc>
                          <a:spcPct val="115000"/>
                        </a:lnSpc>
                        <a:spcAft>
                          <a:spcPts val="0"/>
                        </a:spcAft>
                      </a:pPr>
                      <a:r>
                        <a:rPr lang="tr-TR"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Toplu İşyeri Yapı Kooperatifleri Sayısı </a:t>
                      </a:r>
                      <a:endParaRPr lang="tr-TR"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 391</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a:t>
                      </a:r>
                      <a:r>
                        <a:rPr lang="tr-TR" sz="1800" kern="1200" dirty="0" smtClean="0">
                          <a:solidFill>
                            <a:srgbClr val="000000"/>
                          </a:solidFill>
                          <a:effectLst/>
                          <a:latin typeface="Arial" panose="020B0604020202020204" pitchFamily="34" charset="0"/>
                          <a:ea typeface="Times New Roman" panose="02020603050405020304" pitchFamily="18" charset="0"/>
                        </a:rPr>
                        <a:t>Faal:100,Terkin:192,</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Münfesih:50,Tasfiye:49)                 </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3"/>
                  </a:ext>
                </a:extLst>
              </a:tr>
              <a:tr h="936587">
                <a:tc>
                  <a:txBody>
                    <a:bodyPr/>
                    <a:lstStyle/>
                    <a:p>
                      <a:pPr algn="l">
                        <a:lnSpc>
                          <a:spcPct val="115000"/>
                        </a:lnSpc>
                        <a:spcAft>
                          <a:spcPts val="0"/>
                        </a:spcAft>
                      </a:pPr>
                      <a:r>
                        <a:rPr lang="tr-TR"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Küçük Sanayi Sitesi Yapı Kooperatifleri Sayısı </a:t>
                      </a:r>
                      <a:endParaRPr lang="tr-TR"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 76</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(Faal:24,Terkin:28,</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Münfesih:16,Tasfiye:8)</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4"/>
                  </a:ext>
                </a:extLst>
              </a:tr>
              <a:tr h="801368">
                <a:tc>
                  <a:txBody>
                    <a:bodyPr/>
                    <a:lstStyle/>
                    <a:p>
                      <a:pPr algn="l">
                        <a:lnSpc>
                          <a:spcPct val="115000"/>
                        </a:lnSpc>
                        <a:spcAft>
                          <a:spcPts val="0"/>
                        </a:spcAft>
                      </a:pPr>
                      <a:r>
                        <a:rPr lang="tr-TR"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Toplam Yapı Kooperatifleri Birliği Sayısı			</a:t>
                      </a:r>
                      <a:endParaRPr lang="tr-TR"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:145</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5"/>
                  </a:ext>
                </a:extLst>
              </a:tr>
              <a:tr h="936587">
                <a:tc>
                  <a:txBody>
                    <a:bodyPr/>
                    <a:lstStyle/>
                    <a:p>
                      <a:pPr algn="l">
                        <a:lnSpc>
                          <a:spcPct val="115000"/>
                        </a:lnSpc>
                        <a:spcAft>
                          <a:spcPts val="0"/>
                        </a:spcAft>
                      </a:pPr>
                      <a:r>
                        <a:rPr lang="tr-TR"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ANKARADAKİ FAAL KOOPERATİF SAYISININ İLK 10 İL İÇİNDEKİ ORANI</a:t>
                      </a:r>
                      <a:endParaRPr lang="tr-TR"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a:t>
                      </a:r>
                      <a:r>
                        <a:rPr lang="tr-TR" sz="1800" kern="1200" dirty="0" smtClean="0">
                          <a:solidFill>
                            <a:srgbClr val="000000"/>
                          </a:solidFill>
                          <a:effectLst/>
                          <a:latin typeface="Arial" panose="020B0604020202020204" pitchFamily="34" charset="0"/>
                          <a:ea typeface="Times New Roman" panose="02020603050405020304" pitchFamily="18" charset="0"/>
                        </a:rPr>
                        <a:t>42,74(1</a:t>
                      </a:r>
                      <a:r>
                        <a:rPr lang="tr-TR" sz="1800" kern="1200" dirty="0">
                          <a:solidFill>
                            <a:srgbClr val="000000"/>
                          </a:solidFill>
                          <a:effectLst/>
                          <a:latin typeface="Arial" panose="020B0604020202020204" pitchFamily="34" charset="0"/>
                          <a:ea typeface="Times New Roman" panose="02020603050405020304" pitchFamily="18" charset="0"/>
                        </a:rPr>
                        <a:t>. SIRADA)</a:t>
                      </a:r>
                      <a:endParaRPr lang="tr-TR" sz="1000" dirty="0">
                        <a:solidFill>
                          <a:srgbClr val="000000"/>
                        </a:solidFill>
                        <a:effectLst/>
                        <a:latin typeface="Calibri" panose="020F0502020204030204" pitchFamily="34" charset="0"/>
                        <a:ea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rPr>
                        <a:t>             (2.SIRAİSTANBUL:%</a:t>
                      </a:r>
                      <a:r>
                        <a:rPr lang="tr-TR" sz="1800" kern="1200" dirty="0" smtClean="0">
                          <a:solidFill>
                            <a:srgbClr val="000000"/>
                          </a:solidFill>
                          <a:effectLst/>
                          <a:latin typeface="Arial" panose="020B0604020202020204" pitchFamily="34" charset="0"/>
                          <a:ea typeface="Times New Roman" panose="02020603050405020304" pitchFamily="18" charset="0"/>
                        </a:rPr>
                        <a:t>13,28) </a:t>
                      </a:r>
                      <a:endParaRPr lang="tr-TR" sz="1000" dirty="0">
                        <a:solidFill>
                          <a:srgbClr val="000000"/>
                        </a:solidFill>
                        <a:effectLst/>
                        <a:latin typeface="Calibri" panose="020F0502020204030204" pitchFamily="34" charset="0"/>
                        <a:ea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 y="1"/>
            <a:ext cx="1617033" cy="987870"/>
          </a:xfrm>
          <a:prstGeom prst="rect">
            <a:avLst/>
          </a:prstGeom>
        </p:spPr>
      </p:pic>
    </p:spTree>
    <p:extLst>
      <p:ext uri="{BB962C8B-B14F-4D97-AF65-F5344CB8AC3E}">
        <p14:creationId xmlns:p14="http://schemas.microsoft.com/office/powerpoint/2010/main" val="241446097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KOOPERATİFLERLE İLGİLİ ÇALIŞMALAR</a:t>
            </a:r>
            <a:endParaRPr lang="tr-TR" sz="2400" b="1" dirty="0">
              <a:solidFill>
                <a:schemeClr val="tx2"/>
              </a:solidFill>
              <a:effectLst>
                <a:outerShdw blurRad="38100" dist="38100" dir="2700000" algn="tl">
                  <a:srgbClr val="000000">
                    <a:alpha val="43137"/>
                  </a:srgbClr>
                </a:outerShdw>
              </a:effectLst>
            </a:endParaRPr>
          </a:p>
        </p:txBody>
      </p:sp>
      <p:graphicFrame>
        <p:nvGraphicFramePr>
          <p:cNvPr id="6" name="İçerik Yer Tutucusu 3"/>
          <p:cNvGraphicFramePr>
            <a:graphicFrameLocks/>
          </p:cNvGraphicFramePr>
          <p:nvPr>
            <p:extLst/>
          </p:nvPr>
        </p:nvGraphicFramePr>
        <p:xfrm>
          <a:off x="755576" y="987871"/>
          <a:ext cx="7993062" cy="5410200"/>
        </p:xfrm>
        <a:graphic>
          <a:graphicData uri="http://schemas.openxmlformats.org/drawingml/2006/table">
            <a:tbl>
              <a:tblPr firstRow="1" bandRow="1">
                <a:tableStyleId>{5C22544A-7EE6-4342-B048-85BDC9FD1C3A}</a:tableStyleId>
              </a:tblPr>
              <a:tblGrid>
                <a:gridCol w="4752528">
                  <a:extLst>
                    <a:ext uri="{9D8B030D-6E8A-4147-A177-3AD203B41FA5}">
                      <a16:colId xmlns:a16="http://schemas.microsoft.com/office/drawing/2014/main" val="20000"/>
                    </a:ext>
                  </a:extLst>
                </a:gridCol>
                <a:gridCol w="3240534">
                  <a:extLst>
                    <a:ext uri="{9D8B030D-6E8A-4147-A177-3AD203B41FA5}">
                      <a16:colId xmlns:a16="http://schemas.microsoft.com/office/drawing/2014/main" val="20001"/>
                    </a:ext>
                  </a:extLst>
                </a:gridCol>
              </a:tblGrid>
              <a:tr h="370840">
                <a:tc gridSpan="2">
                  <a:txBody>
                    <a:bodyPr/>
                    <a:lstStyle/>
                    <a:p>
                      <a:pPr marL="0" algn="ctr" defTabSz="914400" rtl="0" eaLnBrk="1" latinLnBrk="0" hangingPunct="1">
                        <a:tabLst>
                          <a:tab pos="457200" algn="l"/>
                        </a:tabLst>
                        <a:defRPr/>
                      </a:pPr>
                      <a:r>
                        <a:rPr lang="tr-TR" sz="1800" b="1" kern="1200" baseline="0" dirty="0" smtClean="0">
                          <a:solidFill>
                            <a:schemeClr val="lt1"/>
                          </a:solidFill>
                          <a:latin typeface="+mn-lt"/>
                          <a:ea typeface="+mn-ea"/>
                          <a:cs typeface="+mn-cs"/>
                        </a:rPr>
                        <a:t>2019  YILI YILLIK FAALİYETLER (OCAK-ARALIK)</a:t>
                      </a:r>
                      <a:endParaRPr lang="tr-TR" sz="1800" b="1" kern="1200" baseline="0" dirty="0">
                        <a:solidFill>
                          <a:schemeClr val="lt1"/>
                        </a:solidFill>
                        <a:latin typeface="+mn-lt"/>
                        <a:ea typeface="+mn-ea"/>
                        <a:cs typeface="+mn-cs"/>
                      </a:endParaRPr>
                    </a:p>
                  </a:txBody>
                  <a:tcPr/>
                </a:tc>
                <a:tc hMerge="1">
                  <a:txBody>
                    <a:bodyPr/>
                    <a:lstStyle/>
                    <a:p>
                      <a:pPr marL="0" algn="ctr" defTabSz="914400" rtl="0" eaLnBrk="1" latinLnBrk="0" hangingPunct="1">
                        <a:tabLst>
                          <a:tab pos="457200" algn="l"/>
                        </a:tabLst>
                        <a:defRPr/>
                      </a:pPr>
                      <a:endParaRPr lang="tr-TR" sz="2400" b="1"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algn="just">
                        <a:spcAft>
                          <a:spcPts val="0"/>
                        </a:spcAft>
                      </a:pPr>
                      <a:r>
                        <a:rPr lang="tr-TR" sz="1400" kern="1200" dirty="0">
                          <a:solidFill>
                            <a:schemeClr val="tx1"/>
                          </a:solidFill>
                          <a:effectLst/>
                          <a:latin typeface="Arial" panose="020B0604020202020204" pitchFamily="34" charset="0"/>
                          <a:ea typeface="Times New Roman" panose="02020603050405020304" pitchFamily="18" charset="0"/>
                        </a:rPr>
                        <a:t>GENEL KURUL MÜRACAATI</a:t>
                      </a:r>
                      <a:endParaRPr lang="tr-TR" sz="1000" dirty="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:3417</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1"/>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TEMSİLCİ GÖREVLENDİRİLEN TOPLANTI</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:3189</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2"/>
                  </a:ext>
                </a:extLst>
              </a:tr>
              <a:tr h="370840">
                <a:tc>
                  <a:txBody>
                    <a:bodyPr/>
                    <a:lstStyle/>
                    <a:p>
                      <a:pPr algn="just">
                        <a:spcAft>
                          <a:spcPts val="0"/>
                        </a:spcAft>
                      </a:pPr>
                      <a:r>
                        <a:rPr lang="tr-TR" sz="1400" kern="1200" dirty="0">
                          <a:solidFill>
                            <a:schemeClr val="tx1"/>
                          </a:solidFill>
                          <a:effectLst/>
                          <a:latin typeface="Arial" panose="020B0604020202020204" pitchFamily="34" charset="0"/>
                          <a:ea typeface="Times New Roman" panose="02020603050405020304" pitchFamily="18" charset="0"/>
                        </a:rPr>
                        <a:t>KATILMADI VE ÜCRET İADESİ YAZISI VERİLEN TOPLANTI</a:t>
                      </a:r>
                      <a:endParaRPr lang="tr-TR" sz="1000" dirty="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:258</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3"/>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SAVCILIK SUÇ DUYURUSU</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:116</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4"/>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KURULAN KOOPERATİF </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:225</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5"/>
                  </a:ext>
                </a:extLst>
              </a:tr>
              <a:tr h="370840">
                <a:tc>
                  <a:txBody>
                    <a:bodyPr/>
                    <a:lstStyle/>
                    <a:p>
                      <a:pPr algn="just">
                        <a:spcAft>
                          <a:spcPts val="0"/>
                        </a:spcAft>
                      </a:pPr>
                      <a:r>
                        <a:rPr lang="tr-TR" sz="1400" kern="1200" dirty="0">
                          <a:solidFill>
                            <a:schemeClr val="tx1"/>
                          </a:solidFill>
                          <a:effectLst/>
                          <a:latin typeface="Arial" panose="020B0604020202020204" pitchFamily="34" charset="0"/>
                          <a:ea typeface="Times New Roman" panose="02020603050405020304" pitchFamily="18" charset="0"/>
                        </a:rPr>
                        <a:t>ANASÖZLEŞME TADİLATI</a:t>
                      </a:r>
                      <a:endParaRPr lang="tr-TR" sz="1000" dirty="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:32</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6"/>
                  </a:ext>
                </a:extLst>
              </a:tr>
              <a:tr h="370840">
                <a:tc>
                  <a:txBody>
                    <a:bodyPr/>
                    <a:lstStyle/>
                    <a:p>
                      <a:pPr algn="just"/>
                      <a:r>
                        <a:rPr lang="tr-TR" sz="1400" kern="1200">
                          <a:solidFill>
                            <a:schemeClr val="tx1"/>
                          </a:solidFill>
                          <a:effectLst/>
                          <a:latin typeface="Arial" panose="020B0604020202020204" pitchFamily="34" charset="0"/>
                          <a:ea typeface="Times New Roman" panose="02020603050405020304" pitchFamily="18" charset="0"/>
                        </a:rPr>
                        <a:t>BİLGİ-BELGE TALEBİ (Mahkeme, Savcılık, Emniyet Müdürlüğü İcra Müdürlükleri, diğer kurum ve vatandaşlar)</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:564</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7"/>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VATANDAŞ VE KOOPERATİF BAŞVURUSU İÇİN YAPILAN ŞİKAYET VE GÖRÜŞ YAZIŞMASI</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:71</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8"/>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BAKANLIK VE SAVCILIK TALİMATI İLE YAPILAN DENETİM YAZIŞMASI</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:31</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09"/>
                  </a:ext>
                </a:extLst>
              </a:tr>
              <a:tr h="370840">
                <a:tc>
                  <a:txBody>
                    <a:bodyPr/>
                    <a:lstStyle/>
                    <a:p>
                      <a:pPr algn="just">
                        <a:spcAft>
                          <a:spcPts val="0"/>
                        </a:spcAft>
                      </a:pPr>
                      <a:r>
                        <a:rPr lang="tr-TR" sz="1400" kern="1200">
                          <a:solidFill>
                            <a:srgbClr val="000000"/>
                          </a:solidFill>
                          <a:effectLst/>
                          <a:latin typeface="Arial" panose="020B0604020202020204" pitchFamily="34" charset="0"/>
                          <a:ea typeface="Times New Roman" panose="02020603050405020304" pitchFamily="18" charset="0"/>
                        </a:rPr>
                        <a:t>DENETİME ALINAN ŞİKAYET </a:t>
                      </a:r>
                      <a:endParaRPr lang="tr-TR" sz="1000">
                        <a:solidFill>
                          <a:srgbClr val="000000"/>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:3</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10"/>
                  </a:ext>
                </a:extLst>
              </a:tr>
              <a:tr h="370840">
                <a:tc>
                  <a:txBody>
                    <a:bodyPr/>
                    <a:lstStyle/>
                    <a:p>
                      <a:pPr algn="just">
                        <a:spcAft>
                          <a:spcPts val="0"/>
                        </a:spcAft>
                      </a:pPr>
                      <a:r>
                        <a:rPr lang="tr-TR" sz="1400" kern="1200">
                          <a:solidFill>
                            <a:srgbClr val="000000"/>
                          </a:solidFill>
                          <a:effectLst/>
                          <a:latin typeface="Arial" panose="020B0604020202020204" pitchFamily="34" charset="0"/>
                          <a:ea typeface="Times New Roman" panose="02020603050405020304" pitchFamily="18" charset="0"/>
                        </a:rPr>
                        <a:t>SONUÇLANAN ŞİKAYET</a:t>
                      </a:r>
                      <a:endParaRPr lang="tr-TR" sz="1000">
                        <a:solidFill>
                          <a:srgbClr val="000000"/>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:5</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11"/>
                  </a:ext>
                </a:extLst>
              </a:tr>
              <a:tr h="370840">
                <a:tc>
                  <a:txBody>
                    <a:bodyPr/>
                    <a:lstStyle/>
                    <a:p>
                      <a:pPr algn="just">
                        <a:spcAft>
                          <a:spcPts val="0"/>
                        </a:spcAft>
                      </a:pPr>
                      <a:r>
                        <a:rPr lang="tr-TR" sz="1400" kern="1200">
                          <a:solidFill>
                            <a:schemeClr val="tx1"/>
                          </a:solidFill>
                          <a:effectLst/>
                          <a:latin typeface="Arial" panose="020B0604020202020204" pitchFamily="34" charset="0"/>
                          <a:ea typeface="Times New Roman" panose="02020603050405020304" pitchFamily="18" charset="0"/>
                        </a:rPr>
                        <a:t>YAZIŞMA YAPILAN TOPLAM EVRAK (Tasnif Dışı Dahil )</a:t>
                      </a:r>
                      <a:endParaRPr lang="tr-TR" sz="1000">
                        <a:solidFill>
                          <a:schemeClr val="tx1"/>
                        </a:solidFill>
                        <a:effectLst/>
                        <a:latin typeface="Calibri" panose="020F0502020204030204" pitchFamily="34" charset="0"/>
                        <a:ea typeface="Times New Roman" panose="02020603050405020304" pitchFamily="18" charset="0"/>
                      </a:endParaRPr>
                    </a:p>
                  </a:txBody>
                  <a:tcPr/>
                </a:tc>
                <a:tc>
                  <a:txBody>
                    <a:bodyPr/>
                    <a:lstStyle/>
                    <a:p>
                      <a:pPr algn="l" fontAlgn="b"/>
                      <a:r>
                        <a:rPr lang="tr-TR" sz="1400" b="0" i="0" u="none" strike="noStrike" dirty="0" smtClean="0">
                          <a:solidFill>
                            <a:schemeClr val="tx1"/>
                          </a:solidFill>
                          <a:effectLst/>
                          <a:latin typeface="Arial" panose="020B0604020202020204" pitchFamily="34" charset="0"/>
                          <a:cs typeface="Arial" panose="020B0604020202020204" pitchFamily="34" charset="0"/>
                        </a:rPr>
                        <a:t>:5108</a:t>
                      </a:r>
                      <a:endParaRPr lang="tr-TR"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0012"/>
                  </a:ext>
                </a:extLst>
              </a:tr>
            </a:tbl>
          </a:graphicData>
        </a:graphic>
      </p:graphicFrame>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Tree>
    <p:extLst>
      <p:ext uri="{BB962C8B-B14F-4D97-AF65-F5344CB8AC3E}">
        <p14:creationId xmlns:p14="http://schemas.microsoft.com/office/powerpoint/2010/main" val="440880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0768"/>
          </a:xfrm>
          <a:prstGeom prst="rect">
            <a:avLst/>
          </a:prstGeom>
        </p:spPr>
      </p:pic>
      <p:sp>
        <p:nvSpPr>
          <p:cNvPr id="10" name="TextBox 10"/>
          <p:cNvSpPr txBox="1"/>
          <p:nvPr/>
        </p:nvSpPr>
        <p:spPr>
          <a:xfrm>
            <a:off x="5292080" y="6607364"/>
            <a:ext cx="2650615" cy="338554"/>
          </a:xfrm>
          <a:prstGeom prst="rect">
            <a:avLst/>
          </a:prstGeom>
          <a:noFill/>
        </p:spPr>
        <p:txBody>
          <a:bodyPr wrap="square" rtlCol="0">
            <a:spAutoFit/>
          </a:bodyPr>
          <a:lstStyle/>
          <a:p>
            <a:r>
              <a:rPr lang="tr-TR" sz="1600" b="1" dirty="0" smtClean="0">
                <a:solidFill>
                  <a:prstClr val="black"/>
                </a:solidFill>
                <a:effectLst>
                  <a:outerShdw blurRad="38100" dist="38100" dir="2700000" algn="tl">
                    <a:srgbClr val="000000">
                      <a:alpha val="43137"/>
                    </a:srgbClr>
                  </a:outerShdw>
                </a:effectLst>
              </a:rPr>
              <a:t>GENEL TOPLAM: 845</a:t>
            </a:r>
          </a:p>
        </p:txBody>
      </p:sp>
      <p:graphicFrame>
        <p:nvGraphicFramePr>
          <p:cNvPr id="11" name="Table 8"/>
          <p:cNvGraphicFramePr>
            <a:graphicFrameLocks noGrp="1"/>
          </p:cNvGraphicFramePr>
          <p:nvPr>
            <p:extLst/>
          </p:nvPr>
        </p:nvGraphicFramePr>
        <p:xfrm>
          <a:off x="340155" y="6375106"/>
          <a:ext cx="3423790" cy="206051"/>
        </p:xfrm>
        <a:graphic>
          <a:graphicData uri="http://schemas.openxmlformats.org/drawingml/2006/table">
            <a:tbl>
              <a:tblPr>
                <a:tableStyleId>{284E427A-3D55-4303-BF80-6455036E1DE7}</a:tableStyleId>
              </a:tblPr>
              <a:tblGrid>
                <a:gridCol w="2791685">
                  <a:extLst>
                    <a:ext uri="{9D8B030D-6E8A-4147-A177-3AD203B41FA5}">
                      <a16:colId xmlns:a16="http://schemas.microsoft.com/office/drawing/2014/main" val="20000"/>
                    </a:ext>
                  </a:extLst>
                </a:gridCol>
                <a:gridCol w="632105">
                  <a:extLst>
                    <a:ext uri="{9D8B030D-6E8A-4147-A177-3AD203B41FA5}">
                      <a16:colId xmlns:a16="http://schemas.microsoft.com/office/drawing/2014/main" val="20001"/>
                    </a:ext>
                  </a:extLst>
                </a:gridCol>
              </a:tblGrid>
              <a:tr h="206051">
                <a:tc>
                  <a:txBody>
                    <a:bodyPr/>
                    <a:lstStyle/>
                    <a:p>
                      <a:pPr algn="l" fontAlgn="ctr"/>
                      <a:r>
                        <a:rPr lang="tr-TR" sz="1100" b="0" u="none" strike="noStrike" dirty="0" smtClean="0">
                          <a:solidFill>
                            <a:schemeClr val="tx1"/>
                          </a:solidFill>
                          <a:effectLst/>
                        </a:rPr>
                        <a:t>İŞÇİ</a:t>
                      </a:r>
                    </a:p>
                  </a:txBody>
                  <a:tcPr marL="9525" marR="9525" marT="9525" marB="0" anchor="ctr">
                    <a:solidFill>
                      <a:schemeClr val="accent2">
                        <a:lumMod val="40000"/>
                        <a:lumOff val="60000"/>
                      </a:schemeClr>
                    </a:solidFill>
                  </a:tcPr>
                </a:tc>
                <a:tc>
                  <a:txBody>
                    <a:bodyPr/>
                    <a:lstStyle/>
                    <a:p>
                      <a:pPr algn="ctr" fontAlgn="ctr"/>
                      <a:r>
                        <a:rPr lang="tr-TR" sz="1200" b="1" u="none" strike="noStrike" kern="1200" dirty="0" smtClean="0">
                          <a:solidFill>
                            <a:schemeClr val="tx1"/>
                          </a:solidFill>
                          <a:effectLst/>
                          <a:latin typeface="+mn-lt"/>
                          <a:ea typeface="+mn-ea"/>
                          <a:cs typeface="+mn-cs"/>
                        </a:rPr>
                        <a:t>110</a:t>
                      </a:r>
                      <a:endParaRPr lang="tr-TR" sz="1200" b="1" u="none" strike="noStrike" kern="1200" dirty="0">
                        <a:solidFill>
                          <a:schemeClr val="tx1"/>
                        </a:solidFill>
                        <a:effectLst/>
                        <a:latin typeface="+mn-lt"/>
                        <a:ea typeface="+mn-ea"/>
                        <a:cs typeface="+mn-cs"/>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7" name="Table 8"/>
          <p:cNvGraphicFramePr>
            <a:graphicFrameLocks noGrp="1"/>
          </p:cNvGraphicFramePr>
          <p:nvPr>
            <p:extLst/>
          </p:nvPr>
        </p:nvGraphicFramePr>
        <p:xfrm>
          <a:off x="340155" y="6156494"/>
          <a:ext cx="3423789" cy="192405"/>
        </p:xfrm>
        <a:graphic>
          <a:graphicData uri="http://schemas.openxmlformats.org/drawingml/2006/table">
            <a:tbl>
              <a:tblPr>
                <a:tableStyleId>{284E427A-3D55-4303-BF80-6455036E1DE7}</a:tableStyleId>
              </a:tblPr>
              <a:tblGrid>
                <a:gridCol w="2791685">
                  <a:extLst>
                    <a:ext uri="{9D8B030D-6E8A-4147-A177-3AD203B41FA5}">
                      <a16:colId xmlns:a16="http://schemas.microsoft.com/office/drawing/2014/main" val="20000"/>
                    </a:ext>
                  </a:extLst>
                </a:gridCol>
                <a:gridCol w="632104">
                  <a:extLst>
                    <a:ext uri="{9D8B030D-6E8A-4147-A177-3AD203B41FA5}">
                      <a16:colId xmlns:a16="http://schemas.microsoft.com/office/drawing/2014/main" val="20001"/>
                    </a:ext>
                  </a:extLst>
                </a:gridCol>
              </a:tblGrid>
              <a:tr h="180079">
                <a:tc>
                  <a:txBody>
                    <a:bodyPr/>
                    <a:lstStyle/>
                    <a:p>
                      <a:pPr marL="0" algn="l" defTabSz="914400" rtl="0" eaLnBrk="1" fontAlgn="ctr" latinLnBrk="0" hangingPunct="1"/>
                      <a:r>
                        <a:rPr lang="tr-TR" sz="1100" u="none" strike="noStrike" kern="1200" dirty="0" smtClean="0">
                          <a:solidFill>
                            <a:schemeClr val="dk1"/>
                          </a:solidFill>
                          <a:effectLst/>
                          <a:latin typeface="+mn-lt"/>
                          <a:ea typeface="+mn-ea"/>
                          <a:cs typeface="+mn-cs"/>
                        </a:rPr>
                        <a:t>SÖZLEŞMELİ 4-B</a:t>
                      </a:r>
                      <a:endParaRPr lang="tr-TR" sz="1100" u="none" strike="noStrike" kern="1200" dirty="0">
                        <a:solidFill>
                          <a:schemeClr val="dk1"/>
                        </a:solidFill>
                        <a:effectLst/>
                        <a:latin typeface="+mn-lt"/>
                        <a:ea typeface="+mn-ea"/>
                        <a:cs typeface="+mn-cs"/>
                      </a:endParaRPr>
                    </a:p>
                  </a:txBody>
                  <a:tcPr marL="9525" marR="9525" marT="9525" marB="0" anchor="ctr">
                    <a:solidFill>
                      <a:schemeClr val="accent2">
                        <a:lumMod val="40000"/>
                        <a:lumOff val="60000"/>
                      </a:schemeClr>
                    </a:solidFill>
                  </a:tcPr>
                </a:tc>
                <a:tc>
                  <a:txBody>
                    <a:bodyPr/>
                    <a:lstStyle/>
                    <a:p>
                      <a:pPr algn="ctr" fontAlgn="ctr"/>
                      <a:r>
                        <a:rPr lang="tr-TR" sz="1200" b="1" i="0" u="none" strike="noStrike" dirty="0" smtClean="0">
                          <a:solidFill>
                            <a:schemeClr val="tx1"/>
                          </a:solidFill>
                          <a:effectLst>
                            <a:outerShdw blurRad="38100" dist="38100" dir="2700000" algn="tl">
                              <a:srgbClr val="000000">
                                <a:alpha val="43137"/>
                              </a:srgbClr>
                            </a:outerShdw>
                          </a:effectLst>
                          <a:latin typeface="Calibri"/>
                        </a:rPr>
                        <a:t>15</a:t>
                      </a:r>
                      <a:endParaRPr lang="tr-TR" sz="12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9" name="Table 8"/>
          <p:cNvGraphicFramePr>
            <a:graphicFrameLocks noGrp="1"/>
          </p:cNvGraphicFramePr>
          <p:nvPr>
            <p:extLst/>
          </p:nvPr>
        </p:nvGraphicFramePr>
        <p:xfrm>
          <a:off x="340155" y="6607364"/>
          <a:ext cx="3423790" cy="192405"/>
        </p:xfrm>
        <a:graphic>
          <a:graphicData uri="http://schemas.openxmlformats.org/drawingml/2006/table">
            <a:tbl>
              <a:tblPr>
                <a:tableStyleId>{284E427A-3D55-4303-BF80-6455036E1DE7}</a:tableStyleId>
              </a:tblPr>
              <a:tblGrid>
                <a:gridCol w="2791685">
                  <a:extLst>
                    <a:ext uri="{9D8B030D-6E8A-4147-A177-3AD203B41FA5}">
                      <a16:colId xmlns:a16="http://schemas.microsoft.com/office/drawing/2014/main" val="20000"/>
                    </a:ext>
                  </a:extLst>
                </a:gridCol>
                <a:gridCol w="632105">
                  <a:extLst>
                    <a:ext uri="{9D8B030D-6E8A-4147-A177-3AD203B41FA5}">
                      <a16:colId xmlns:a16="http://schemas.microsoft.com/office/drawing/2014/main" val="20001"/>
                    </a:ext>
                  </a:extLst>
                </a:gridCol>
              </a:tblGrid>
              <a:tr h="94170">
                <a:tc>
                  <a:txBody>
                    <a:bodyPr/>
                    <a:lstStyle/>
                    <a:p>
                      <a:pPr marL="0" algn="l" defTabSz="914400" rtl="0" eaLnBrk="1" fontAlgn="ctr" latinLnBrk="0" hangingPunct="1"/>
                      <a:r>
                        <a:rPr lang="tr-TR" sz="1100" u="none" strike="noStrike" kern="1200" dirty="0" smtClean="0">
                          <a:solidFill>
                            <a:schemeClr val="dk1"/>
                          </a:solidFill>
                          <a:effectLst/>
                          <a:latin typeface="+mn-lt"/>
                          <a:ea typeface="+mn-ea"/>
                          <a:cs typeface="+mn-cs"/>
                        </a:rPr>
                        <a:t>DIŞ GÖREVDEKİ PERSONEL SAYISI</a:t>
                      </a:r>
                    </a:p>
                  </a:txBody>
                  <a:tcPr marL="9525" marR="9525" marT="9525" marB="0" anchor="ctr">
                    <a:solidFill>
                      <a:schemeClr val="accent2">
                        <a:lumMod val="40000"/>
                        <a:lumOff val="60000"/>
                      </a:schemeClr>
                    </a:solidFill>
                  </a:tcPr>
                </a:tc>
                <a:tc>
                  <a:txBody>
                    <a:bodyPr/>
                    <a:lstStyle/>
                    <a:p>
                      <a:pPr algn="ctr" fontAlgn="ctr"/>
                      <a:r>
                        <a:rPr lang="tr-TR" sz="1200" b="1" i="0" u="none" strike="noStrike" dirty="0" smtClean="0">
                          <a:solidFill>
                            <a:schemeClr val="tx1"/>
                          </a:solidFill>
                          <a:effectLst/>
                          <a:latin typeface="Calibri"/>
                        </a:rPr>
                        <a:t>123</a:t>
                      </a:r>
                      <a:endParaRPr lang="tr-TR" sz="1200" b="1" i="0" u="none" strike="noStrike" dirty="0">
                        <a:solidFill>
                          <a:schemeClr val="tx1"/>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2" name="Table 9"/>
          <p:cNvGraphicFramePr>
            <a:graphicFrameLocks noGrp="1"/>
          </p:cNvGraphicFramePr>
          <p:nvPr>
            <p:extLst/>
          </p:nvPr>
        </p:nvGraphicFramePr>
        <p:xfrm>
          <a:off x="323528" y="1200749"/>
          <a:ext cx="3440416" cy="1285875"/>
        </p:xfrm>
        <a:graphic>
          <a:graphicData uri="http://schemas.openxmlformats.org/drawingml/2006/table">
            <a:tbl>
              <a:tblPr>
                <a:tableStyleId>{284E427A-3D55-4303-BF80-6455036E1DE7}</a:tableStyleId>
              </a:tblPr>
              <a:tblGrid>
                <a:gridCol w="2805773">
                  <a:extLst>
                    <a:ext uri="{9D8B030D-6E8A-4147-A177-3AD203B41FA5}">
                      <a16:colId xmlns:a16="http://schemas.microsoft.com/office/drawing/2014/main" val="20000"/>
                    </a:ext>
                  </a:extLst>
                </a:gridCol>
                <a:gridCol w="634643">
                  <a:extLst>
                    <a:ext uri="{9D8B030D-6E8A-4147-A177-3AD203B41FA5}">
                      <a16:colId xmlns:a16="http://schemas.microsoft.com/office/drawing/2014/main" val="20001"/>
                    </a:ext>
                  </a:extLst>
                </a:gridCol>
              </a:tblGrid>
              <a:tr h="204823">
                <a:tc>
                  <a:txBody>
                    <a:bodyPr/>
                    <a:lstStyle/>
                    <a:p>
                      <a:pPr algn="l" fontAlgn="ctr"/>
                      <a:r>
                        <a:rPr lang="tr-TR" sz="1400" b="1" dirty="0" smtClean="0">
                          <a:solidFill>
                            <a:schemeClr val="bg1"/>
                          </a:solidFill>
                        </a:rPr>
                        <a:t>İDARİ KADRO</a:t>
                      </a:r>
                      <a:endParaRPr lang="tr-TR" sz="1400" b="1" dirty="0">
                        <a:solidFill>
                          <a:schemeClr val="bg1"/>
                        </a:solidFill>
                      </a:endParaRPr>
                    </a:p>
                  </a:txBody>
                  <a:tcPr marL="9525" marR="9525" marT="9525" marB="0">
                    <a:solidFill>
                      <a:schemeClr val="accent2"/>
                    </a:solidFill>
                  </a:tcPr>
                </a:tc>
                <a:tc>
                  <a:txBody>
                    <a:bodyPr/>
                    <a:lstStyle/>
                    <a:p>
                      <a:pPr algn="ctr" fontAlgn="ctr"/>
                      <a:r>
                        <a:rPr lang="tr-TR" sz="1400" b="1" dirty="0" smtClean="0">
                          <a:solidFill>
                            <a:schemeClr val="bg1"/>
                          </a:solidFill>
                        </a:rPr>
                        <a:t>39</a:t>
                      </a:r>
                      <a:endParaRPr lang="tr-TR" sz="1400" b="1" dirty="0">
                        <a:solidFill>
                          <a:schemeClr val="bg1"/>
                        </a:solidFill>
                      </a:endParaRPr>
                    </a:p>
                  </a:txBody>
                  <a:tcPr marL="9525" marR="9525" marT="9525" marB="0" anchor="ctr">
                    <a:solidFill>
                      <a:schemeClr val="accent2"/>
                    </a:solidFill>
                  </a:tcPr>
                </a:tc>
                <a:extLst>
                  <a:ext uri="{0D108BD9-81ED-4DB2-BD59-A6C34878D82A}">
                    <a16:rowId xmlns:a16="http://schemas.microsoft.com/office/drawing/2014/main" val="10000"/>
                  </a:ext>
                </a:extLst>
              </a:tr>
              <a:tr h="161889">
                <a:tc>
                  <a:txBody>
                    <a:bodyPr/>
                    <a:lstStyle/>
                    <a:p>
                      <a:pPr algn="l" fontAlgn="ctr"/>
                      <a:r>
                        <a:rPr lang="tr-TR" sz="1100" u="none" strike="noStrike" dirty="0">
                          <a:effectLst/>
                        </a:rPr>
                        <a:t>İL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a:effectLst/>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161889">
                <a:tc>
                  <a:txBody>
                    <a:bodyPr/>
                    <a:lstStyle/>
                    <a:p>
                      <a:pPr algn="l" fontAlgn="ctr"/>
                      <a:r>
                        <a:rPr lang="tr-TR" sz="1100" u="none" strike="noStrike" dirty="0" smtClean="0">
                          <a:effectLst/>
                        </a:rPr>
                        <a:t>DAİRE BAŞKANI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161889">
                <a:tc>
                  <a:txBody>
                    <a:bodyPr/>
                    <a:lstStyle/>
                    <a:p>
                      <a:pPr algn="l" fontAlgn="ctr"/>
                      <a:r>
                        <a:rPr lang="tr-TR" sz="1100" u="none" strike="noStrike" dirty="0" smtClean="0">
                          <a:effectLst/>
                        </a:rPr>
                        <a:t>İL MÜDÜR </a:t>
                      </a:r>
                      <a:r>
                        <a:rPr lang="tr-TR" sz="1100" u="none" strike="noStrike" dirty="0">
                          <a:effectLst/>
                        </a:rPr>
                        <a:t>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4</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161889">
                <a:tc>
                  <a:txBody>
                    <a:bodyPr/>
                    <a:lstStyle/>
                    <a:p>
                      <a:pPr algn="l" fontAlgn="ctr"/>
                      <a:r>
                        <a:rPr lang="tr-TR" sz="1100" u="none" strike="noStrike" dirty="0" smtClean="0">
                          <a:effectLst/>
                        </a:rPr>
                        <a:t>EMLAK MÜDÜR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15</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161889">
                <a:tc>
                  <a:txBody>
                    <a:bodyPr/>
                    <a:lstStyle/>
                    <a:p>
                      <a:pPr algn="l" fontAlgn="ctr"/>
                      <a:r>
                        <a:rPr lang="tr-TR" sz="1100" u="none" strike="noStrike" dirty="0" smtClean="0">
                          <a:effectLst/>
                        </a:rPr>
                        <a:t>EMLAK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5</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161889">
                <a:tc>
                  <a:txBody>
                    <a:bodyPr/>
                    <a:lstStyle/>
                    <a:p>
                      <a:pPr algn="l" fontAlgn="ctr"/>
                      <a:r>
                        <a:rPr lang="tr-TR" sz="1100" u="none" strike="noStrike" dirty="0" smtClean="0">
                          <a:effectLst/>
                        </a:rPr>
                        <a:t>ŞUBE MÜDÜRÜ</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u="none" strike="noStrike" dirty="0" smtClean="0">
                          <a:effectLst/>
                        </a:rPr>
                        <a:t>13</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13" name="Table 2"/>
          <p:cNvGraphicFramePr>
            <a:graphicFrameLocks noGrp="1"/>
          </p:cNvGraphicFramePr>
          <p:nvPr>
            <p:extLst/>
          </p:nvPr>
        </p:nvGraphicFramePr>
        <p:xfrm>
          <a:off x="342693" y="2519274"/>
          <a:ext cx="3423575" cy="3619500"/>
        </p:xfrm>
        <a:graphic>
          <a:graphicData uri="http://schemas.openxmlformats.org/drawingml/2006/table">
            <a:tbl>
              <a:tblPr>
                <a:tableStyleId>{284E427A-3D55-4303-BF80-6455036E1DE7}</a:tableStyleId>
              </a:tblPr>
              <a:tblGrid>
                <a:gridCol w="2796048">
                  <a:extLst>
                    <a:ext uri="{9D8B030D-6E8A-4147-A177-3AD203B41FA5}">
                      <a16:colId xmlns:a16="http://schemas.microsoft.com/office/drawing/2014/main" val="20000"/>
                    </a:ext>
                  </a:extLst>
                </a:gridCol>
                <a:gridCol w="627527">
                  <a:extLst>
                    <a:ext uri="{9D8B030D-6E8A-4147-A177-3AD203B41FA5}">
                      <a16:colId xmlns:a16="http://schemas.microsoft.com/office/drawing/2014/main" val="20001"/>
                    </a:ext>
                  </a:extLst>
                </a:gridCol>
              </a:tblGrid>
              <a:tr h="219482">
                <a:tc>
                  <a:txBody>
                    <a:bodyPr/>
                    <a:lstStyle/>
                    <a:p>
                      <a:pPr algn="l" fontAlgn="ctr"/>
                      <a:r>
                        <a:rPr lang="tr-TR" sz="1200" b="1" i="0" u="none" strike="noStrike" dirty="0" smtClean="0">
                          <a:solidFill>
                            <a:schemeClr val="bg1"/>
                          </a:solidFill>
                          <a:effectLst>
                            <a:outerShdw blurRad="38100" dist="38100" dir="2700000" algn="tl">
                              <a:srgbClr val="000000">
                                <a:alpha val="43137"/>
                              </a:srgbClr>
                            </a:outerShdw>
                          </a:effectLst>
                          <a:latin typeface="+mn-lt"/>
                        </a:rPr>
                        <a:t>GENEL İDARİ HİZMETLER</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tc>
                  <a:txBody>
                    <a:bodyPr/>
                    <a:lstStyle/>
                    <a:p>
                      <a:pPr algn="ctr" fontAlgn="ctr"/>
                      <a:r>
                        <a:rPr lang="tr-TR" sz="1600" b="1" i="0" u="none" strike="noStrike" dirty="0" smtClean="0">
                          <a:solidFill>
                            <a:schemeClr val="bg1"/>
                          </a:solidFill>
                          <a:effectLst>
                            <a:outerShdw blurRad="38100" dist="38100" dir="2700000" algn="tl">
                              <a:srgbClr val="000000">
                                <a:alpha val="43137"/>
                              </a:srgbClr>
                            </a:outerShdw>
                          </a:effectLst>
                          <a:latin typeface="Calibri"/>
                        </a:rPr>
                        <a:t>392</a:t>
                      </a:r>
                      <a:endParaRPr lang="tr-TR" sz="16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175827">
                <a:tc>
                  <a:txBody>
                    <a:bodyPr/>
                    <a:lstStyle/>
                    <a:p>
                      <a:pPr algn="l" fontAlgn="ctr"/>
                      <a:r>
                        <a:rPr lang="tr-TR" sz="1100" u="none" strike="noStrike" dirty="0" smtClean="0">
                          <a:effectLst/>
                        </a:rPr>
                        <a:t>AVUKAT</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10</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175827">
                <a:tc>
                  <a:txBody>
                    <a:bodyPr/>
                    <a:lstStyle/>
                    <a:p>
                      <a:pPr algn="l" fontAlgn="ctr"/>
                      <a:r>
                        <a:rPr lang="tr-TR" sz="1100" u="none" strike="noStrike" dirty="0" smtClean="0">
                          <a:effectLst/>
                        </a:rPr>
                        <a:t>UZMAN</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175827">
                <a:tc>
                  <a:txBody>
                    <a:bodyPr/>
                    <a:lstStyle/>
                    <a:p>
                      <a:pPr algn="l" fontAlgn="ctr"/>
                      <a:r>
                        <a:rPr lang="tr-TR" sz="1100" u="none" strike="noStrike" dirty="0" smtClean="0">
                          <a:effectLst/>
                        </a:rPr>
                        <a:t>AYNİYAT SAYMANI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124866">
                <a:tc>
                  <a:txBody>
                    <a:bodyPr/>
                    <a:lstStyle/>
                    <a:p>
                      <a:pPr algn="l" fontAlgn="ctr"/>
                      <a:r>
                        <a:rPr lang="tr-TR" sz="1100" u="none" strike="noStrike" dirty="0" smtClean="0">
                          <a:effectLst/>
                        </a:rPr>
                        <a:t>ARAŞTIRMACI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175827">
                <a:tc>
                  <a:txBody>
                    <a:bodyPr/>
                    <a:lstStyle/>
                    <a:p>
                      <a:pPr algn="l" fontAlgn="ctr"/>
                      <a:r>
                        <a:rPr lang="tr-TR" sz="1100" u="none" strike="noStrike" dirty="0" smtClean="0">
                          <a:effectLst/>
                        </a:rPr>
                        <a:t>İŞLETME MÜDÜR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175827">
                <a:tc>
                  <a:txBody>
                    <a:bodyPr/>
                    <a:lstStyle/>
                    <a:p>
                      <a:pPr algn="l" fontAlgn="ctr"/>
                      <a:r>
                        <a:rPr lang="tr-TR" sz="1100" b="0" i="0" u="none" strike="noStrike" dirty="0" smtClean="0">
                          <a:solidFill>
                            <a:srgbClr val="000000"/>
                          </a:solidFill>
                          <a:effectLst/>
                          <a:latin typeface="Calibri"/>
                        </a:rPr>
                        <a:t>MİLLİ EMLAK</a:t>
                      </a:r>
                      <a:r>
                        <a:rPr lang="tr-TR" sz="1100" b="0" i="0" u="none" strike="noStrike" baseline="0" dirty="0" smtClean="0">
                          <a:solidFill>
                            <a:srgbClr val="000000"/>
                          </a:solidFill>
                          <a:effectLst/>
                          <a:latin typeface="Calibri"/>
                        </a:rPr>
                        <a:t> UZMANI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163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175827">
                <a:tc>
                  <a:txBody>
                    <a:bodyPr/>
                    <a:lstStyle/>
                    <a:p>
                      <a:pPr algn="l" fontAlgn="ctr"/>
                      <a:r>
                        <a:rPr lang="tr-TR" sz="1100" b="0" i="0" u="none" strike="noStrike" dirty="0" smtClean="0">
                          <a:solidFill>
                            <a:srgbClr val="000000"/>
                          </a:solidFill>
                          <a:effectLst/>
                          <a:latin typeface="Calibri"/>
                        </a:rPr>
                        <a:t>MİLİ EMLAK UZMAN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7"/>
                  </a:ext>
                </a:extLst>
              </a:tr>
              <a:tr h="175827">
                <a:tc>
                  <a:txBody>
                    <a:bodyPr/>
                    <a:lstStyle/>
                    <a:p>
                      <a:pPr algn="l" fontAlgn="ctr"/>
                      <a:r>
                        <a:rPr lang="tr-TR" sz="1100" b="0" i="0" u="none" strike="noStrike" dirty="0" smtClean="0">
                          <a:solidFill>
                            <a:srgbClr val="000000"/>
                          </a:solidFill>
                          <a:effectLst/>
                          <a:latin typeface="Calibri"/>
                        </a:rPr>
                        <a:t>EMLAK ŞEFİ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8"/>
                  </a:ext>
                </a:extLst>
              </a:tr>
              <a:tr h="175827">
                <a:tc>
                  <a:txBody>
                    <a:bodyPr/>
                    <a:lstStyle/>
                    <a:p>
                      <a:pPr algn="l" fontAlgn="ctr"/>
                      <a:r>
                        <a:rPr lang="tr-TR" sz="1100" b="0" i="0" u="none" strike="noStrike" dirty="0" smtClean="0">
                          <a:solidFill>
                            <a:schemeClr val="dk1"/>
                          </a:solidFill>
                          <a:effectLst/>
                          <a:latin typeface="+mn-lt"/>
                        </a:rPr>
                        <a:t>DİĞER (Emlak</a:t>
                      </a:r>
                      <a:r>
                        <a:rPr lang="tr-TR" sz="1100" b="0" i="0" u="none" strike="noStrike" baseline="0" dirty="0" smtClean="0">
                          <a:solidFill>
                            <a:schemeClr val="dk1"/>
                          </a:solidFill>
                          <a:effectLst/>
                          <a:latin typeface="+mn-lt"/>
                        </a:rPr>
                        <a:t> Md.- </a:t>
                      </a:r>
                      <a:r>
                        <a:rPr lang="tr-TR" sz="1100" b="0" i="0" u="none" strike="noStrike" baseline="0" dirty="0" err="1" smtClean="0">
                          <a:solidFill>
                            <a:schemeClr val="dk1"/>
                          </a:solidFill>
                          <a:effectLst/>
                          <a:latin typeface="+mn-lt"/>
                        </a:rPr>
                        <a:t>Şb.Md</a:t>
                      </a:r>
                      <a:r>
                        <a:rPr lang="tr-TR" sz="1100" b="0" i="0" u="none" strike="noStrike" baseline="0" dirty="0" smtClean="0">
                          <a:solidFill>
                            <a:schemeClr val="dk1"/>
                          </a:solidFill>
                          <a:effectLst/>
                          <a:latin typeface="+mn-lt"/>
                        </a:rPr>
                        <a:t>- Milli Emlak Md.)</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5</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9"/>
                  </a:ext>
                </a:extLst>
              </a:tr>
              <a:tr h="88583">
                <a:tc>
                  <a:txBody>
                    <a:bodyPr/>
                    <a:lstStyle/>
                    <a:p>
                      <a:pPr algn="l" fontAlgn="ctr"/>
                      <a:r>
                        <a:rPr lang="tr-TR" sz="1100" u="none" strike="noStrike" dirty="0" smtClean="0">
                          <a:effectLst/>
                        </a:rPr>
                        <a:t>ŞEF</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5</a:t>
                      </a:r>
                    </a:p>
                  </a:txBody>
                  <a:tcPr marL="9525" marR="9525" marT="9525" marB="0" anchor="ctr"/>
                </a:tc>
                <a:extLst>
                  <a:ext uri="{0D108BD9-81ED-4DB2-BD59-A6C34878D82A}">
                    <a16:rowId xmlns:a16="http://schemas.microsoft.com/office/drawing/2014/main" val="10010"/>
                  </a:ext>
                </a:extLst>
              </a:tr>
              <a:tr h="0">
                <a:tc>
                  <a:txBody>
                    <a:bodyPr/>
                    <a:lstStyle/>
                    <a:p>
                      <a:pPr algn="l" fontAlgn="ctr"/>
                      <a:r>
                        <a:rPr lang="tr-TR" sz="1100" b="0" i="0" u="none" strike="noStrike" dirty="0" smtClean="0">
                          <a:solidFill>
                            <a:srgbClr val="000000"/>
                          </a:solidFill>
                          <a:effectLst/>
                          <a:latin typeface="Calibri"/>
                        </a:rPr>
                        <a:t>V.H.K.İ.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120</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783858970"/>
                  </a:ext>
                </a:extLst>
              </a:tr>
              <a:tr h="175827">
                <a:tc>
                  <a:txBody>
                    <a:bodyPr/>
                    <a:lstStyle/>
                    <a:p>
                      <a:pPr algn="l" fontAlgn="ctr"/>
                      <a:r>
                        <a:rPr lang="tr-TR" sz="1100" u="none" strike="noStrike" dirty="0" smtClean="0">
                          <a:effectLst/>
                        </a:rPr>
                        <a:t>MEMUR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19</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1"/>
                  </a:ext>
                </a:extLst>
              </a:tr>
              <a:tr h="175827">
                <a:tc>
                  <a:txBody>
                    <a:bodyPr/>
                    <a:lstStyle/>
                    <a:p>
                      <a:pPr algn="l" fontAlgn="ctr"/>
                      <a:r>
                        <a:rPr lang="tr-TR" sz="1100" u="none" strike="noStrike" dirty="0" smtClean="0">
                          <a:effectLst/>
                        </a:rPr>
                        <a:t>BİLGİSAYAR İŞLETMENİ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5</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2"/>
                  </a:ext>
                </a:extLst>
              </a:tr>
              <a:tr h="175827">
                <a:tc>
                  <a:txBody>
                    <a:bodyPr/>
                    <a:lstStyle/>
                    <a:p>
                      <a:pPr algn="l" fontAlgn="ctr"/>
                      <a:r>
                        <a:rPr lang="tr-TR" sz="1100" b="0" i="0" u="none" strike="noStrike" dirty="0" smtClean="0">
                          <a:solidFill>
                            <a:srgbClr val="000000"/>
                          </a:solidFill>
                          <a:effectLst/>
                          <a:latin typeface="Calibri"/>
                        </a:rPr>
                        <a:t>DİĞER (Ekonomist – Kütüphaneci)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133170812"/>
                  </a:ext>
                </a:extLst>
              </a:tr>
              <a:tr h="175827">
                <a:tc>
                  <a:txBody>
                    <a:bodyPr/>
                    <a:lstStyle/>
                    <a:p>
                      <a:pPr algn="l" fontAlgn="ctr"/>
                      <a:r>
                        <a:rPr lang="tr-TR" sz="1100" u="none" strike="noStrike" dirty="0" smtClean="0">
                          <a:effectLst/>
                        </a:rPr>
                        <a:t>ŞOFÖR </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mj-l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4"/>
                  </a:ext>
                </a:extLst>
              </a:tr>
              <a:tr h="175827">
                <a:tc>
                  <a:txBody>
                    <a:bodyPr/>
                    <a:lstStyle/>
                    <a:p>
                      <a:pPr algn="l" fontAlgn="ctr"/>
                      <a:r>
                        <a:rPr lang="tr-TR" sz="1100" b="0" i="0" u="none" strike="noStrike" dirty="0" smtClean="0">
                          <a:solidFill>
                            <a:srgbClr val="000000"/>
                          </a:solidFill>
                          <a:effectLst/>
                          <a:latin typeface="Calibri"/>
                        </a:rPr>
                        <a:t>SEKRETER</a:t>
                      </a:r>
                      <a:endParaRPr lang="tr-TR" sz="1100" b="1"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5"/>
                  </a:ext>
                </a:extLst>
              </a:tr>
              <a:tr h="175827">
                <a:tc>
                  <a:txBody>
                    <a:bodyPr/>
                    <a:lstStyle/>
                    <a:p>
                      <a:pPr algn="l" fontAlgn="ctr"/>
                      <a:r>
                        <a:rPr lang="tr-TR" sz="1100" u="none" strike="noStrike" dirty="0" smtClean="0">
                          <a:effectLst/>
                        </a:rPr>
                        <a:t>BEKÇİ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6"/>
                  </a:ext>
                </a:extLst>
              </a:tr>
              <a:tr h="175827">
                <a:tc>
                  <a:txBody>
                    <a:bodyPr/>
                    <a:lstStyle/>
                    <a:p>
                      <a:pPr algn="l" fontAlgn="ctr"/>
                      <a:r>
                        <a:rPr lang="tr-TR" sz="1100" b="0" i="0" u="none" strike="noStrike" dirty="0" smtClean="0">
                          <a:solidFill>
                            <a:srgbClr val="000000"/>
                          </a:solidFill>
                          <a:effectLst/>
                          <a:latin typeface="Calibri"/>
                        </a:rPr>
                        <a:t>KALORİFERCİ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7"/>
                  </a:ext>
                </a:extLst>
              </a:tr>
              <a:tr h="175827">
                <a:tc>
                  <a:txBody>
                    <a:bodyPr/>
                    <a:lstStyle/>
                    <a:p>
                      <a:pPr algn="l" fontAlgn="ctr"/>
                      <a:r>
                        <a:rPr lang="tr-TR" sz="1100" u="none" strike="noStrike" dirty="0" smtClean="0">
                          <a:effectLst/>
                        </a:rPr>
                        <a:t>HİZMETLİ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i="0" u="none" strike="noStrike" dirty="0" smtClean="0">
                          <a:solidFill>
                            <a:srgbClr val="000000"/>
                          </a:solidFill>
                          <a:effectLst/>
                          <a:latin typeface="Calibri"/>
                        </a:rPr>
                        <a:t>19</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8"/>
                  </a:ext>
                </a:extLst>
              </a:tr>
            </a:tbl>
          </a:graphicData>
        </a:graphic>
      </p:graphicFrame>
      <p:sp>
        <p:nvSpPr>
          <p:cNvPr id="4" name="İçerik Yer Tutucusu 2"/>
          <p:cNvSpPr txBox="1">
            <a:spLocks/>
          </p:cNvSpPr>
          <p:nvPr/>
        </p:nvSpPr>
        <p:spPr>
          <a:xfrm>
            <a:off x="1974831" y="-70014"/>
            <a:ext cx="5256585" cy="138533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rgbClr val="005596"/>
                </a:solidFill>
                <a:effectLst>
                  <a:outerShdw blurRad="38100" dist="38100" dir="2700000" algn="tl">
                    <a:srgbClr val="000000">
                      <a:alpha val="43137"/>
                    </a:srgbClr>
                  </a:outerShdw>
                </a:effectLst>
              </a:rPr>
              <a:t>PERSONEL İCMALİMİZ </a:t>
            </a:r>
          </a:p>
          <a:p>
            <a:pPr marL="0" indent="0" algn="ctr">
              <a:buFont typeface="Arial" pitchFamily="34" charset="0"/>
              <a:buNone/>
            </a:pPr>
            <a:r>
              <a:rPr lang="tr-TR" sz="2400" b="1" dirty="0" smtClean="0">
                <a:solidFill>
                  <a:srgbClr val="005596"/>
                </a:solidFill>
                <a:effectLst>
                  <a:outerShdw blurRad="38100" dist="38100" dir="2700000" algn="tl">
                    <a:srgbClr val="000000">
                      <a:alpha val="43137"/>
                    </a:srgbClr>
                  </a:outerShdw>
                </a:effectLst>
              </a:rPr>
              <a:t>(UNVAN BAZINDA)</a:t>
            </a:r>
          </a:p>
        </p:txBody>
      </p:sp>
      <p:graphicFrame>
        <p:nvGraphicFramePr>
          <p:cNvPr id="18" name="Table 2"/>
          <p:cNvGraphicFramePr>
            <a:graphicFrameLocks noGrp="1"/>
          </p:cNvGraphicFramePr>
          <p:nvPr>
            <p:extLst/>
          </p:nvPr>
        </p:nvGraphicFramePr>
        <p:xfrm>
          <a:off x="4603123" y="1201215"/>
          <a:ext cx="3438602" cy="5457497"/>
        </p:xfrm>
        <a:graphic>
          <a:graphicData uri="http://schemas.openxmlformats.org/drawingml/2006/table">
            <a:tbl>
              <a:tblPr>
                <a:tableStyleId>{284E427A-3D55-4303-BF80-6455036E1DE7}</a:tableStyleId>
              </a:tblPr>
              <a:tblGrid>
                <a:gridCol w="2808320">
                  <a:extLst>
                    <a:ext uri="{9D8B030D-6E8A-4147-A177-3AD203B41FA5}">
                      <a16:colId xmlns:a16="http://schemas.microsoft.com/office/drawing/2014/main" val="20000"/>
                    </a:ext>
                  </a:extLst>
                </a:gridCol>
                <a:gridCol w="630282">
                  <a:extLst>
                    <a:ext uri="{9D8B030D-6E8A-4147-A177-3AD203B41FA5}">
                      <a16:colId xmlns:a16="http://schemas.microsoft.com/office/drawing/2014/main" val="20001"/>
                    </a:ext>
                  </a:extLst>
                </a:gridCol>
              </a:tblGrid>
              <a:tr h="250212">
                <a:tc>
                  <a:txBody>
                    <a:bodyPr/>
                    <a:lstStyle/>
                    <a:p>
                      <a:pPr algn="l" fontAlgn="ctr"/>
                      <a:r>
                        <a:rPr lang="tr-TR" sz="1200" b="1" i="0" u="none" strike="noStrike" dirty="0" smtClean="0">
                          <a:solidFill>
                            <a:schemeClr val="bg1"/>
                          </a:solidFill>
                          <a:effectLst>
                            <a:outerShdw blurRad="38100" dist="38100" dir="2700000" algn="tl">
                              <a:srgbClr val="000000">
                                <a:alpha val="43137"/>
                              </a:srgbClr>
                            </a:outerShdw>
                          </a:effectLst>
                          <a:latin typeface="+mn-lt"/>
                        </a:rPr>
                        <a:t>TEKNİK HİZMETLER</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tc>
                  <a:txBody>
                    <a:bodyPr/>
                    <a:lstStyle/>
                    <a:p>
                      <a:pPr algn="ctr" fontAlgn="ctr"/>
                      <a:r>
                        <a:rPr lang="tr-TR" sz="1600" b="1" i="0" u="none" strike="noStrike" dirty="0" smtClean="0">
                          <a:solidFill>
                            <a:schemeClr val="bg1"/>
                          </a:solidFill>
                          <a:effectLst>
                            <a:outerShdw blurRad="38100" dist="38100" dir="2700000" algn="tl">
                              <a:srgbClr val="000000">
                                <a:alpha val="43137"/>
                              </a:srgbClr>
                            </a:outerShdw>
                          </a:effectLst>
                          <a:latin typeface="Calibri"/>
                        </a:rPr>
                        <a:t>294</a:t>
                      </a:r>
                      <a:endParaRPr lang="tr-TR" sz="16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190011">
                <a:tc>
                  <a:txBody>
                    <a:bodyPr/>
                    <a:lstStyle/>
                    <a:p>
                      <a:pPr algn="l" fontAlgn="ctr"/>
                      <a:r>
                        <a:rPr lang="tr-TR" sz="1100" u="none" strike="noStrike" dirty="0">
                          <a:effectLst/>
                        </a:rPr>
                        <a:t>İNŞAAT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33</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190011">
                <a:tc>
                  <a:txBody>
                    <a:bodyPr/>
                    <a:lstStyle/>
                    <a:p>
                      <a:pPr algn="l" fontAlgn="ctr"/>
                      <a:r>
                        <a:rPr lang="tr-TR" sz="1100" u="none" strike="noStrike" dirty="0">
                          <a:effectLst/>
                        </a:rPr>
                        <a:t>ÇEVRE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27</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190011">
                <a:tc>
                  <a:txBody>
                    <a:bodyPr/>
                    <a:lstStyle/>
                    <a:p>
                      <a:pPr algn="l" fontAlgn="ctr"/>
                      <a:r>
                        <a:rPr lang="tr-TR" sz="1100" u="none" strike="noStrike" dirty="0">
                          <a:effectLst/>
                        </a:rPr>
                        <a:t>ELEKTRİK-ELEKTRONİK MÜH.</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5</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190011">
                <a:tc>
                  <a:txBody>
                    <a:bodyPr/>
                    <a:lstStyle/>
                    <a:p>
                      <a:pPr algn="l" fontAlgn="ctr"/>
                      <a:r>
                        <a:rPr lang="tr-TR" sz="1100" u="none" strike="noStrike" dirty="0">
                          <a:effectLst/>
                        </a:rPr>
                        <a:t>HARİTA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18</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190011">
                <a:tc>
                  <a:txBody>
                    <a:bodyPr/>
                    <a:lstStyle/>
                    <a:p>
                      <a:pPr algn="l" fontAlgn="ctr"/>
                      <a:r>
                        <a:rPr lang="tr-TR" sz="1100" u="none" strike="noStrike" dirty="0">
                          <a:effectLst/>
                        </a:rPr>
                        <a:t>ZİRAAT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7</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190011">
                <a:tc>
                  <a:txBody>
                    <a:bodyPr/>
                    <a:lstStyle/>
                    <a:p>
                      <a:pPr algn="l" fontAlgn="ctr"/>
                      <a:r>
                        <a:rPr lang="tr-TR" sz="1100" u="none" strike="noStrike" dirty="0">
                          <a:effectLst/>
                        </a:rPr>
                        <a:t>JEOLOJİ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19</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190011">
                <a:tc>
                  <a:txBody>
                    <a:bodyPr/>
                    <a:lstStyle/>
                    <a:p>
                      <a:pPr algn="l" fontAlgn="ctr"/>
                      <a:r>
                        <a:rPr lang="tr-TR" sz="1100" u="none" strike="noStrike" dirty="0">
                          <a:effectLst/>
                        </a:rPr>
                        <a:t>JEOFİZİK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6</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7"/>
                  </a:ext>
                </a:extLst>
              </a:tr>
              <a:tr h="190011">
                <a:tc>
                  <a:txBody>
                    <a:bodyPr/>
                    <a:lstStyle/>
                    <a:p>
                      <a:pPr algn="l" fontAlgn="ctr"/>
                      <a:r>
                        <a:rPr lang="tr-TR" sz="1100" u="none" strike="noStrike" dirty="0">
                          <a:effectLst/>
                        </a:rPr>
                        <a:t>MADEN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8"/>
                  </a:ext>
                </a:extLst>
              </a:tr>
              <a:tr h="190011">
                <a:tc>
                  <a:txBody>
                    <a:bodyPr/>
                    <a:lstStyle/>
                    <a:p>
                      <a:pPr algn="l" fontAlgn="ctr"/>
                      <a:r>
                        <a:rPr lang="tr-TR" sz="1100" u="none" strike="noStrike" dirty="0">
                          <a:effectLst/>
                        </a:rPr>
                        <a:t>KİMYA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5</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9"/>
                  </a:ext>
                </a:extLst>
              </a:tr>
              <a:tr h="190011">
                <a:tc>
                  <a:txBody>
                    <a:bodyPr/>
                    <a:lstStyle/>
                    <a:p>
                      <a:pPr algn="l" fontAlgn="ctr"/>
                      <a:r>
                        <a:rPr lang="tr-TR" sz="1100" u="none" strike="noStrike" dirty="0">
                          <a:effectLst/>
                        </a:rPr>
                        <a:t>ENDÜSTRİ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0"/>
                  </a:ext>
                </a:extLst>
              </a:tr>
              <a:tr h="190011">
                <a:tc>
                  <a:txBody>
                    <a:bodyPr/>
                    <a:lstStyle/>
                    <a:p>
                      <a:pPr algn="l" fontAlgn="ctr"/>
                      <a:r>
                        <a:rPr lang="tr-TR" sz="1100" u="none" strike="noStrike" dirty="0">
                          <a:effectLst/>
                        </a:rPr>
                        <a:t>MAKİNA MÜHENDİSİ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mj-lt"/>
                        </a:rPr>
                        <a:t>16</a:t>
                      </a:r>
                      <a:endParaRPr lang="tr-TR"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1"/>
                  </a:ext>
                </a:extLst>
              </a:tr>
              <a:tr h="190011">
                <a:tc>
                  <a:txBody>
                    <a:bodyPr/>
                    <a:lstStyle/>
                    <a:p>
                      <a:pPr algn="l" fontAlgn="ctr"/>
                      <a:r>
                        <a:rPr lang="tr-TR" sz="1100" u="none" strike="noStrike" dirty="0">
                          <a:effectLst/>
                        </a:rPr>
                        <a:t>MİMAR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23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2"/>
                  </a:ext>
                </a:extLst>
              </a:tr>
              <a:tr h="190011">
                <a:tc>
                  <a:txBody>
                    <a:bodyPr/>
                    <a:lstStyle/>
                    <a:p>
                      <a:pPr algn="l" fontAlgn="ctr"/>
                      <a:r>
                        <a:rPr lang="tr-TR" sz="1100" u="none" strike="noStrike" dirty="0">
                          <a:effectLst/>
                        </a:rPr>
                        <a:t>PEYZAJ MİMARI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4</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3"/>
                  </a:ext>
                </a:extLst>
              </a:tr>
              <a:tr h="190011">
                <a:tc>
                  <a:txBody>
                    <a:bodyPr/>
                    <a:lstStyle/>
                    <a:p>
                      <a:pPr algn="l" fontAlgn="ctr"/>
                      <a:r>
                        <a:rPr lang="tr-TR" sz="1100" b="0" i="0" u="none" strike="noStrike" dirty="0" smtClean="0">
                          <a:solidFill>
                            <a:srgbClr val="000000"/>
                          </a:solidFill>
                          <a:effectLst/>
                          <a:latin typeface="Calibri"/>
                        </a:rPr>
                        <a:t>DİĞER MÜHENDİS(</a:t>
                      </a:r>
                      <a:r>
                        <a:rPr lang="tr-TR" sz="1100" b="0" i="0" u="none" strike="noStrike" dirty="0" err="1" smtClean="0">
                          <a:solidFill>
                            <a:srgbClr val="000000"/>
                          </a:solidFill>
                          <a:effectLst/>
                          <a:latin typeface="Calibri"/>
                        </a:rPr>
                        <a:t>Bilg</a:t>
                      </a:r>
                      <a:r>
                        <a:rPr lang="tr-TR" sz="1100" b="0" i="0" u="none" strike="noStrike" dirty="0" smtClean="0">
                          <a:solidFill>
                            <a:srgbClr val="000000"/>
                          </a:solidFill>
                          <a:effectLst/>
                          <a:latin typeface="Calibri"/>
                        </a:rPr>
                        <a:t>.-</a:t>
                      </a:r>
                      <a:r>
                        <a:rPr lang="tr-TR" sz="1100" b="0" i="0" u="none" strike="noStrike" dirty="0" err="1" smtClean="0">
                          <a:solidFill>
                            <a:srgbClr val="000000"/>
                          </a:solidFill>
                          <a:effectLst/>
                          <a:latin typeface="Calibri"/>
                        </a:rPr>
                        <a:t>Tesktil-Geomatik</a:t>
                      </a:r>
                      <a:r>
                        <a:rPr lang="tr-TR" sz="1100" b="0" i="0" u="none" strike="noStrike" dirty="0" smtClean="0">
                          <a:solidFill>
                            <a:srgbClr val="000000"/>
                          </a:solidFill>
                          <a:effectLst/>
                          <a:latin typeface="Calibri"/>
                        </a:rPr>
                        <a:t>)</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204224124"/>
                  </a:ext>
                </a:extLst>
              </a:tr>
              <a:tr h="190011">
                <a:tc>
                  <a:txBody>
                    <a:bodyPr/>
                    <a:lstStyle/>
                    <a:p>
                      <a:pPr algn="l" fontAlgn="ctr"/>
                      <a:r>
                        <a:rPr lang="tr-TR" sz="1100" u="none" strike="noStrike" dirty="0">
                          <a:effectLst/>
                        </a:rPr>
                        <a:t>ŞEHİR PLANCISI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27</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4"/>
                  </a:ext>
                </a:extLst>
              </a:tr>
              <a:tr h="190011">
                <a:tc>
                  <a:txBody>
                    <a:bodyPr/>
                    <a:lstStyle/>
                    <a:p>
                      <a:pPr algn="l" fontAlgn="ctr"/>
                      <a:r>
                        <a:rPr lang="tr-TR" sz="1100" u="none" strike="noStrike" dirty="0">
                          <a:effectLst/>
                        </a:rPr>
                        <a:t>KİMYAGER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5"/>
                  </a:ext>
                </a:extLst>
              </a:tr>
              <a:tr h="190011">
                <a:tc>
                  <a:txBody>
                    <a:bodyPr/>
                    <a:lstStyle/>
                    <a:p>
                      <a:pPr algn="l" fontAlgn="ctr"/>
                      <a:r>
                        <a:rPr lang="tr-TR" sz="1100" u="none" strike="noStrike" dirty="0" smtClean="0">
                          <a:effectLst/>
                        </a:rPr>
                        <a:t>BİYOLOG</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5</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6"/>
                  </a:ext>
                </a:extLst>
              </a:tr>
              <a:tr h="190011">
                <a:tc>
                  <a:txBody>
                    <a:bodyPr/>
                    <a:lstStyle/>
                    <a:p>
                      <a:pPr algn="l" fontAlgn="ctr"/>
                      <a:r>
                        <a:rPr lang="tr-TR" sz="1100" b="0" i="0" u="none" strike="noStrike" dirty="0" smtClean="0">
                          <a:solidFill>
                            <a:srgbClr val="000000"/>
                          </a:solidFill>
                          <a:effectLst/>
                          <a:latin typeface="Calibri"/>
                        </a:rPr>
                        <a:t>VETERİNER HEKİMİ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7"/>
                  </a:ext>
                </a:extLst>
              </a:tr>
              <a:tr h="190011">
                <a:tc>
                  <a:txBody>
                    <a:bodyPr/>
                    <a:lstStyle/>
                    <a:p>
                      <a:pPr algn="l" fontAlgn="ctr"/>
                      <a:r>
                        <a:rPr lang="tr-TR" sz="1100" b="0" i="0" u="none" strike="noStrike" dirty="0" smtClean="0">
                          <a:solidFill>
                            <a:srgbClr val="000000"/>
                          </a:solidFill>
                          <a:effectLst/>
                          <a:latin typeface="Calibri"/>
                        </a:rPr>
                        <a:t>İNŞAAT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18</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8"/>
                  </a:ext>
                </a:extLst>
              </a:tr>
              <a:tr h="190011">
                <a:tc>
                  <a:txBody>
                    <a:bodyPr/>
                    <a:lstStyle/>
                    <a:p>
                      <a:pPr algn="l" fontAlgn="ctr"/>
                      <a:r>
                        <a:rPr lang="tr-TR" sz="1100" b="0" i="0" u="none" strike="noStrike" dirty="0" smtClean="0">
                          <a:solidFill>
                            <a:srgbClr val="000000"/>
                          </a:solidFill>
                          <a:effectLst/>
                          <a:latin typeface="Calibri"/>
                        </a:rPr>
                        <a:t>HARİTA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12</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9"/>
                  </a:ext>
                </a:extLst>
              </a:tr>
              <a:tr h="190011">
                <a:tc>
                  <a:txBody>
                    <a:bodyPr/>
                    <a:lstStyle/>
                    <a:p>
                      <a:pPr algn="l" fontAlgn="ctr"/>
                      <a:r>
                        <a:rPr lang="tr-TR" sz="1100" b="0" i="0" u="none" strike="noStrike" dirty="0" smtClean="0">
                          <a:solidFill>
                            <a:srgbClr val="000000"/>
                          </a:solidFill>
                          <a:effectLst/>
                          <a:latin typeface="Calibri"/>
                        </a:rPr>
                        <a:t>ELEKTRİK-ELEKTRONİK</a:t>
                      </a:r>
                      <a:r>
                        <a:rPr lang="tr-TR" sz="1100" b="0" i="0" u="none" strike="noStrike" baseline="0" dirty="0" smtClean="0">
                          <a:solidFill>
                            <a:srgbClr val="000000"/>
                          </a:solidFill>
                          <a:effectLst/>
                          <a:latin typeface="Calibri"/>
                        </a:rPr>
                        <a:t>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10</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0"/>
                  </a:ext>
                </a:extLst>
              </a:tr>
              <a:tr h="190011">
                <a:tc>
                  <a:txBody>
                    <a:bodyPr/>
                    <a:lstStyle/>
                    <a:p>
                      <a:pPr algn="l" fontAlgn="ctr"/>
                      <a:r>
                        <a:rPr lang="tr-TR" sz="1100" b="0" i="0" u="none" strike="noStrike" dirty="0" smtClean="0">
                          <a:solidFill>
                            <a:srgbClr val="000000"/>
                          </a:solidFill>
                          <a:effectLst/>
                          <a:latin typeface="Calibri"/>
                        </a:rPr>
                        <a:t>MAKİNA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1"/>
                  </a:ext>
                </a:extLst>
              </a:tr>
              <a:tr h="190011">
                <a:tc>
                  <a:txBody>
                    <a:bodyPr/>
                    <a:lstStyle/>
                    <a:p>
                      <a:pPr algn="l" fontAlgn="ctr"/>
                      <a:r>
                        <a:rPr lang="tr-TR" sz="1100" b="0" i="0" u="none" strike="noStrike" dirty="0" smtClean="0">
                          <a:solidFill>
                            <a:srgbClr val="000000"/>
                          </a:solidFill>
                          <a:effectLst/>
                          <a:latin typeface="Calibri"/>
                        </a:rPr>
                        <a:t>İKLİMLENDİRME</a:t>
                      </a:r>
                      <a:r>
                        <a:rPr lang="tr-TR" sz="1100" b="0" i="0" u="none" strike="noStrike" baseline="0" dirty="0" smtClean="0">
                          <a:solidFill>
                            <a:srgbClr val="000000"/>
                          </a:solidFill>
                          <a:effectLst/>
                          <a:latin typeface="Calibri"/>
                        </a:rPr>
                        <a:t> VE SOĞUTMA TEK.</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2</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2"/>
                  </a:ext>
                </a:extLst>
              </a:tr>
              <a:tr h="190011">
                <a:tc>
                  <a:txBody>
                    <a:bodyPr/>
                    <a:lstStyle/>
                    <a:p>
                      <a:pPr algn="l" fontAlgn="ctr"/>
                      <a:r>
                        <a:rPr lang="tr-TR" sz="1100" b="0" i="0" u="none" strike="noStrike" dirty="0" smtClean="0">
                          <a:solidFill>
                            <a:srgbClr val="000000"/>
                          </a:solidFill>
                          <a:effectLst/>
                          <a:latin typeface="Calibri"/>
                        </a:rPr>
                        <a:t>BETON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3"/>
                  </a:ext>
                </a:extLst>
              </a:tr>
              <a:tr h="190011">
                <a:tc>
                  <a:txBody>
                    <a:bodyPr/>
                    <a:lstStyle/>
                    <a:p>
                      <a:pPr algn="l" fontAlgn="ctr"/>
                      <a:r>
                        <a:rPr lang="tr-TR" sz="1100" b="0" i="0" u="none" strike="noStrike" dirty="0" smtClean="0">
                          <a:solidFill>
                            <a:srgbClr val="000000"/>
                          </a:solidFill>
                          <a:effectLst/>
                          <a:latin typeface="Calibri"/>
                        </a:rPr>
                        <a:t>HABERLEŞME TEKNİKERİ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1</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4"/>
                  </a:ext>
                </a:extLst>
              </a:tr>
              <a:tr h="190011">
                <a:tc>
                  <a:txBody>
                    <a:bodyPr/>
                    <a:lstStyle/>
                    <a:p>
                      <a:pPr algn="l" fontAlgn="ctr"/>
                      <a:r>
                        <a:rPr lang="tr-TR" sz="1100" b="0" i="0" u="none" strike="noStrike" dirty="0" smtClean="0">
                          <a:solidFill>
                            <a:srgbClr val="000000"/>
                          </a:solidFill>
                          <a:effectLst/>
                          <a:latin typeface="Calibri"/>
                        </a:rPr>
                        <a:t>DİĞER TEKNİKER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6</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5"/>
                  </a:ext>
                </a:extLst>
              </a:tr>
              <a:tr h="201602">
                <a:tc>
                  <a:txBody>
                    <a:bodyPr/>
                    <a:lstStyle/>
                    <a:p>
                      <a:pPr algn="l" fontAlgn="ctr"/>
                      <a:r>
                        <a:rPr lang="tr-TR" sz="1100" b="0" i="0" u="none" strike="noStrike" dirty="0" smtClean="0">
                          <a:solidFill>
                            <a:srgbClr val="000000"/>
                          </a:solidFill>
                          <a:effectLst/>
                          <a:latin typeface="Calibri"/>
                        </a:rPr>
                        <a:t>TEKNİSYEN</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200" b="1" i="0" u="none" strike="noStrike" dirty="0" smtClean="0">
                          <a:solidFill>
                            <a:srgbClr val="000000"/>
                          </a:solidFill>
                          <a:effectLst/>
                          <a:latin typeface="Calibri"/>
                        </a:rPr>
                        <a:t>39</a:t>
                      </a:r>
                      <a:endParaRPr lang="tr-TR" sz="12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42465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416320"/>
          </a:xfrm>
          <a:prstGeom prst="rect">
            <a:avLst/>
          </a:prstGeom>
          <a:noFill/>
        </p:spPr>
        <p:txBody>
          <a:bodyPr wrap="square" rtlCol="0">
            <a:spAutoFit/>
          </a:bodyPr>
          <a:lstStyle/>
          <a:p>
            <a:pPr marL="342900" indent="-342900" algn="just">
              <a:buFont typeface="Arial" panose="020B0604020202020204" pitchFamily="34" charset="0"/>
              <a:buChar char="•"/>
            </a:pPr>
            <a:r>
              <a:rPr lang="tr-TR" dirty="0" smtClean="0"/>
              <a:t>Cumhurbaşkanlığı </a:t>
            </a:r>
            <a:r>
              <a:rPr lang="tr-TR" dirty="0"/>
              <a:t>Teşkilatı Hakkındaki 1 no.lu Kararnamenin 101. Maddesi ile  Devlete ait malları yönetmek, kamu malları ile kamu kurum ve kuruluşlarının taşınmaz malları konusundaki yönetim esaslarını belirlemek ve bunlarla ilgili diğer işlemleri yapmak görev ve yetkisi </a:t>
            </a:r>
            <a:r>
              <a:rPr lang="tr-TR" u="sng" dirty="0"/>
              <a:t>Milli Emlak Genel </a:t>
            </a:r>
            <a:r>
              <a:rPr lang="tr-TR" u="sng" dirty="0" smtClean="0"/>
              <a:t>Müdürlüğü’ne </a:t>
            </a:r>
            <a:r>
              <a:rPr lang="tr-TR" dirty="0"/>
              <a:t>verilmiştir.</a:t>
            </a:r>
          </a:p>
          <a:p>
            <a:pPr algn="just"/>
            <a:endParaRPr lang="tr-TR" dirty="0"/>
          </a:p>
          <a:p>
            <a:pPr marL="342900" indent="-342900" algn="just">
              <a:buFont typeface="Arial" panose="020B0604020202020204" pitchFamily="34" charset="0"/>
              <a:buChar char="•"/>
            </a:pPr>
            <a:r>
              <a:rPr lang="tr-TR" dirty="0"/>
              <a:t>İl Müdürlüğümüz Başkent </a:t>
            </a:r>
            <a:r>
              <a:rPr lang="tr-TR" u="sng" dirty="0"/>
              <a:t>Milli Emlak Daire Başkanlığı</a:t>
            </a:r>
            <a:r>
              <a:rPr lang="tr-TR" dirty="0"/>
              <a:t>, Milli Emlak Genel Müdürlüğünün taşra birimi olup, Ankara İli sınırları içinde bulunan Hazinenin özel mülkiyetinde ve Devletin Hüküm ve tasarrufu altında bulunan taşınmazlara ilişkin edinim, yönetim ve elden çıkarma işlemlerini belirli yetki sınırları dâhilinde yürütmek, ayrıca Devlete intikal eden taşınır mallar ile genel bütçe kapsamındaki kamu idarelerinin hizmet dışı kalan taşınır mallarının satış işlemlerini yürütmekle görevlidir</a:t>
            </a:r>
            <a:r>
              <a:rPr lang="tr-TR" dirty="0" smtClean="0"/>
              <a:t>.</a:t>
            </a:r>
          </a:p>
          <a:p>
            <a:endParaRPr lang="tr-TR" b="1" i="1" dirty="0" smtClean="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Tree>
    <p:extLst>
      <p:ext uri="{BB962C8B-B14F-4D97-AF65-F5344CB8AC3E}">
        <p14:creationId xmlns:p14="http://schemas.microsoft.com/office/powerpoint/2010/main" val="10147026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69332"/>
          </a:xfrm>
          <a:prstGeom prst="rect">
            <a:avLst/>
          </a:prstGeom>
          <a:noFill/>
        </p:spPr>
        <p:txBody>
          <a:bodyPr wrap="square" rtlCol="0">
            <a:spAutoFit/>
          </a:bodyPr>
          <a:lstStyle/>
          <a:p>
            <a:r>
              <a:rPr lang="tr-TR" b="1" i="1" dirty="0" smtClean="0"/>
              <a:t>PERSONEL DURUMU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graphicFrame>
        <p:nvGraphicFramePr>
          <p:cNvPr id="9" name="Tablo 8"/>
          <p:cNvGraphicFramePr>
            <a:graphicFrameLocks noGrp="1"/>
          </p:cNvGraphicFramePr>
          <p:nvPr>
            <p:extLst/>
          </p:nvPr>
        </p:nvGraphicFramePr>
        <p:xfrm>
          <a:off x="66782" y="2004605"/>
          <a:ext cx="9041722" cy="4232706"/>
        </p:xfrm>
        <a:graphic>
          <a:graphicData uri="http://schemas.openxmlformats.org/drawingml/2006/table">
            <a:tbl>
              <a:tblPr/>
              <a:tblGrid>
                <a:gridCol w="2278152">
                  <a:extLst>
                    <a:ext uri="{9D8B030D-6E8A-4147-A177-3AD203B41FA5}">
                      <a16:colId xmlns:a16="http://schemas.microsoft.com/office/drawing/2014/main" val="20000"/>
                    </a:ext>
                  </a:extLst>
                </a:gridCol>
                <a:gridCol w="307435">
                  <a:extLst>
                    <a:ext uri="{9D8B030D-6E8A-4147-A177-3AD203B41FA5}">
                      <a16:colId xmlns:a16="http://schemas.microsoft.com/office/drawing/2014/main" val="20001"/>
                    </a:ext>
                  </a:extLst>
                </a:gridCol>
                <a:gridCol w="307435">
                  <a:extLst>
                    <a:ext uri="{9D8B030D-6E8A-4147-A177-3AD203B41FA5}">
                      <a16:colId xmlns:a16="http://schemas.microsoft.com/office/drawing/2014/main" val="20002"/>
                    </a:ext>
                  </a:extLst>
                </a:gridCol>
                <a:gridCol w="307435">
                  <a:extLst>
                    <a:ext uri="{9D8B030D-6E8A-4147-A177-3AD203B41FA5}">
                      <a16:colId xmlns:a16="http://schemas.microsoft.com/office/drawing/2014/main" val="20003"/>
                    </a:ext>
                  </a:extLst>
                </a:gridCol>
                <a:gridCol w="307435">
                  <a:extLst>
                    <a:ext uri="{9D8B030D-6E8A-4147-A177-3AD203B41FA5}">
                      <a16:colId xmlns:a16="http://schemas.microsoft.com/office/drawing/2014/main" val="20004"/>
                    </a:ext>
                  </a:extLst>
                </a:gridCol>
                <a:gridCol w="307435">
                  <a:extLst>
                    <a:ext uri="{9D8B030D-6E8A-4147-A177-3AD203B41FA5}">
                      <a16:colId xmlns:a16="http://schemas.microsoft.com/office/drawing/2014/main" val="20005"/>
                    </a:ext>
                  </a:extLst>
                </a:gridCol>
                <a:gridCol w="307435">
                  <a:extLst>
                    <a:ext uri="{9D8B030D-6E8A-4147-A177-3AD203B41FA5}">
                      <a16:colId xmlns:a16="http://schemas.microsoft.com/office/drawing/2014/main" val="20006"/>
                    </a:ext>
                  </a:extLst>
                </a:gridCol>
                <a:gridCol w="307435">
                  <a:extLst>
                    <a:ext uri="{9D8B030D-6E8A-4147-A177-3AD203B41FA5}">
                      <a16:colId xmlns:a16="http://schemas.microsoft.com/office/drawing/2014/main" val="20007"/>
                    </a:ext>
                  </a:extLst>
                </a:gridCol>
                <a:gridCol w="307435">
                  <a:extLst>
                    <a:ext uri="{9D8B030D-6E8A-4147-A177-3AD203B41FA5}">
                      <a16:colId xmlns:a16="http://schemas.microsoft.com/office/drawing/2014/main" val="20008"/>
                    </a:ext>
                  </a:extLst>
                </a:gridCol>
                <a:gridCol w="307435">
                  <a:extLst>
                    <a:ext uri="{9D8B030D-6E8A-4147-A177-3AD203B41FA5}">
                      <a16:colId xmlns:a16="http://schemas.microsoft.com/office/drawing/2014/main" val="20009"/>
                    </a:ext>
                  </a:extLst>
                </a:gridCol>
                <a:gridCol w="307435">
                  <a:extLst>
                    <a:ext uri="{9D8B030D-6E8A-4147-A177-3AD203B41FA5}">
                      <a16:colId xmlns:a16="http://schemas.microsoft.com/office/drawing/2014/main" val="20010"/>
                    </a:ext>
                  </a:extLst>
                </a:gridCol>
                <a:gridCol w="307435">
                  <a:extLst>
                    <a:ext uri="{9D8B030D-6E8A-4147-A177-3AD203B41FA5}">
                      <a16:colId xmlns:a16="http://schemas.microsoft.com/office/drawing/2014/main" val="20011"/>
                    </a:ext>
                  </a:extLst>
                </a:gridCol>
                <a:gridCol w="307435">
                  <a:extLst>
                    <a:ext uri="{9D8B030D-6E8A-4147-A177-3AD203B41FA5}">
                      <a16:colId xmlns:a16="http://schemas.microsoft.com/office/drawing/2014/main" val="20012"/>
                    </a:ext>
                  </a:extLst>
                </a:gridCol>
                <a:gridCol w="307435">
                  <a:extLst>
                    <a:ext uri="{9D8B030D-6E8A-4147-A177-3AD203B41FA5}">
                      <a16:colId xmlns:a16="http://schemas.microsoft.com/office/drawing/2014/main" val="20013"/>
                    </a:ext>
                  </a:extLst>
                </a:gridCol>
                <a:gridCol w="307435">
                  <a:extLst>
                    <a:ext uri="{9D8B030D-6E8A-4147-A177-3AD203B41FA5}">
                      <a16:colId xmlns:a16="http://schemas.microsoft.com/office/drawing/2014/main" val="20014"/>
                    </a:ext>
                  </a:extLst>
                </a:gridCol>
                <a:gridCol w="307435">
                  <a:extLst>
                    <a:ext uri="{9D8B030D-6E8A-4147-A177-3AD203B41FA5}">
                      <a16:colId xmlns:a16="http://schemas.microsoft.com/office/drawing/2014/main" val="20015"/>
                    </a:ext>
                  </a:extLst>
                </a:gridCol>
                <a:gridCol w="307435">
                  <a:extLst>
                    <a:ext uri="{9D8B030D-6E8A-4147-A177-3AD203B41FA5}">
                      <a16:colId xmlns:a16="http://schemas.microsoft.com/office/drawing/2014/main" val="20016"/>
                    </a:ext>
                  </a:extLst>
                </a:gridCol>
                <a:gridCol w="307435">
                  <a:extLst>
                    <a:ext uri="{9D8B030D-6E8A-4147-A177-3AD203B41FA5}">
                      <a16:colId xmlns:a16="http://schemas.microsoft.com/office/drawing/2014/main" val="20017"/>
                    </a:ext>
                  </a:extLst>
                </a:gridCol>
                <a:gridCol w="307435">
                  <a:extLst>
                    <a:ext uri="{9D8B030D-6E8A-4147-A177-3AD203B41FA5}">
                      <a16:colId xmlns:a16="http://schemas.microsoft.com/office/drawing/2014/main" val="20018"/>
                    </a:ext>
                  </a:extLst>
                </a:gridCol>
                <a:gridCol w="307435">
                  <a:extLst>
                    <a:ext uri="{9D8B030D-6E8A-4147-A177-3AD203B41FA5}">
                      <a16:colId xmlns:a16="http://schemas.microsoft.com/office/drawing/2014/main" val="20019"/>
                    </a:ext>
                  </a:extLst>
                </a:gridCol>
                <a:gridCol w="307435">
                  <a:extLst>
                    <a:ext uri="{9D8B030D-6E8A-4147-A177-3AD203B41FA5}">
                      <a16:colId xmlns:a16="http://schemas.microsoft.com/office/drawing/2014/main" val="20020"/>
                    </a:ext>
                  </a:extLst>
                </a:gridCol>
                <a:gridCol w="307435">
                  <a:extLst>
                    <a:ext uri="{9D8B030D-6E8A-4147-A177-3AD203B41FA5}">
                      <a16:colId xmlns:a16="http://schemas.microsoft.com/office/drawing/2014/main" val="20021"/>
                    </a:ext>
                  </a:extLst>
                </a:gridCol>
                <a:gridCol w="307435">
                  <a:extLst>
                    <a:ext uri="{9D8B030D-6E8A-4147-A177-3AD203B41FA5}">
                      <a16:colId xmlns:a16="http://schemas.microsoft.com/office/drawing/2014/main" val="20022"/>
                    </a:ext>
                  </a:extLst>
                </a:gridCol>
              </a:tblGrid>
              <a:tr h="1294517">
                <a:tc>
                  <a:txBody>
                    <a:bodyPr/>
                    <a:lstStyle/>
                    <a:p>
                      <a:pPr algn="l" fontAlgn="ctr"/>
                      <a:r>
                        <a:rPr lang="tr-TR" sz="900" b="1" i="0" u="none" strike="noStrike" dirty="0">
                          <a:solidFill>
                            <a:srgbClr val="000000"/>
                          </a:solidFill>
                          <a:effectLst/>
                          <a:latin typeface="Calibri" panose="020F0502020204030204" pitchFamily="34" charset="0"/>
                        </a:rPr>
                        <a:t>DAİRE ADI</a:t>
                      </a:r>
                    </a:p>
                  </a:txBody>
                  <a:tcPr marL="7982" marR="7982" marT="7982"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tr-TR" sz="900" b="0" i="0" u="none" strike="noStrike" dirty="0">
                          <a:solidFill>
                            <a:srgbClr val="000000"/>
                          </a:solidFill>
                          <a:effectLst/>
                          <a:latin typeface="Calibri" panose="020F0502020204030204" pitchFamily="34" charset="0"/>
                        </a:rPr>
                        <a:t>DAİRE BAŞKANI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MÜDÜR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MÜDÜR V.</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ŞUBE MÜDÜRÜ</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 MÜDRÜ YRD.</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MÜDÜR YRD. V.</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MİLE UZMAN</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MİLE UZMN YRD. </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ARAŞTIRMACI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BİLGİSAYAR İŞLETMENİ </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ŞEF</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VHKİ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MEMUR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MÜHENDİS</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dirty="0">
                          <a:solidFill>
                            <a:srgbClr val="000000"/>
                          </a:solidFill>
                          <a:effectLst/>
                          <a:latin typeface="Calibri" panose="020F0502020204030204" pitchFamily="34" charset="0"/>
                        </a:rPr>
                        <a:t>MİMAR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a:solidFill>
                            <a:srgbClr val="000000"/>
                          </a:solidFill>
                          <a:effectLst/>
                          <a:latin typeface="Calibri" panose="020F0502020204030204" pitchFamily="34" charset="0"/>
                        </a:rPr>
                        <a:t>ŞEHİR PLANCISI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a:solidFill>
                            <a:srgbClr val="000000"/>
                          </a:solidFill>
                          <a:effectLst/>
                          <a:latin typeface="Calibri" panose="020F0502020204030204" pitchFamily="34" charset="0"/>
                        </a:rPr>
                        <a:t>TEKNİKER</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a:solidFill>
                            <a:srgbClr val="000000"/>
                          </a:solidFill>
                          <a:effectLst/>
                          <a:latin typeface="Calibri" panose="020F0502020204030204" pitchFamily="34" charset="0"/>
                        </a:rPr>
                        <a:t>TEKNİSYEN</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a:solidFill>
                            <a:srgbClr val="000000"/>
                          </a:solidFill>
                          <a:effectLst/>
                          <a:latin typeface="Calibri" panose="020F0502020204030204" pitchFamily="34" charset="0"/>
                        </a:rPr>
                        <a:t>4B PERSONEL</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0" i="0" u="none" strike="noStrike">
                          <a:solidFill>
                            <a:srgbClr val="000000"/>
                          </a:solidFill>
                          <a:effectLst/>
                          <a:latin typeface="Calibri" panose="020F0502020204030204" pitchFamily="34" charset="0"/>
                        </a:rPr>
                        <a:t>DAİMİ İŞÇİ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800" b="0" i="0" u="none" strike="noStrike">
                          <a:solidFill>
                            <a:srgbClr val="000000"/>
                          </a:solidFill>
                          <a:effectLst/>
                          <a:latin typeface="Calibri" panose="020F0502020204030204" pitchFamily="34" charset="0"/>
                        </a:rPr>
                        <a:t>HİZMETLİ KALORİFERCİ</a:t>
                      </a:r>
                    </a:p>
                  </a:txBody>
                  <a:tcPr marL="7982" marR="7982" marT="798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tr-TR" sz="900" b="1" i="0" u="none" strike="noStrike">
                          <a:solidFill>
                            <a:srgbClr val="000000"/>
                          </a:solidFill>
                          <a:effectLst/>
                          <a:latin typeface="Calibri" panose="020F0502020204030204" pitchFamily="34" charset="0"/>
                        </a:rPr>
                        <a:t>TOPLAM</a:t>
                      </a:r>
                    </a:p>
                  </a:txBody>
                  <a:tcPr marL="7982" marR="7982" marT="7982" marB="0" vert="vert270" anchor="b">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338436">
                <a:tc>
                  <a:txBody>
                    <a:bodyPr/>
                    <a:lstStyle/>
                    <a:p>
                      <a:pPr algn="l" fontAlgn="ctr"/>
                      <a:r>
                        <a:rPr lang="tr-TR" sz="900" b="1" i="0" u="none" strike="noStrike">
                          <a:solidFill>
                            <a:srgbClr val="000000"/>
                          </a:solidFill>
                          <a:effectLst/>
                          <a:latin typeface="Calibri" panose="020F0502020204030204" pitchFamily="34" charset="0"/>
                        </a:rPr>
                        <a:t>BAŞKANLIK MAKAMI</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l" fontAlgn="ctr"/>
                      <a:r>
                        <a:rPr lang="tr-TR" sz="8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a:solidFill>
                            <a:srgbClr val="000000"/>
                          </a:solidFill>
                          <a:effectLst/>
                          <a:latin typeface="Calibri" panose="020F0502020204030204" pitchFamily="34" charset="0"/>
                        </a:rPr>
                        <a:t>1</a:t>
                      </a: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1"/>
                  </a:ext>
                </a:extLst>
              </a:tr>
              <a:tr h="338436">
                <a:tc>
                  <a:txBody>
                    <a:bodyPr/>
                    <a:lstStyle/>
                    <a:p>
                      <a:pPr algn="l" fontAlgn="ctr"/>
                      <a:r>
                        <a:rPr lang="tr-TR" sz="900" b="1" i="0" u="none" strike="noStrike">
                          <a:solidFill>
                            <a:srgbClr val="000000"/>
                          </a:solidFill>
                          <a:effectLst/>
                          <a:latin typeface="Calibri" panose="020F0502020204030204" pitchFamily="34" charset="0"/>
                        </a:rPr>
                        <a:t>Milli Emlak Denetim Bürosu</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24</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2"/>
                  </a:ext>
                </a:extLst>
              </a:tr>
              <a:tr h="338436">
                <a:tc>
                  <a:txBody>
                    <a:bodyPr/>
                    <a:lstStyle/>
                    <a:p>
                      <a:pPr algn="l" fontAlgn="b"/>
                      <a:r>
                        <a:rPr lang="tr-TR" sz="900" b="1" i="0" u="none" strike="noStrike">
                          <a:solidFill>
                            <a:srgbClr val="000000"/>
                          </a:solidFill>
                          <a:effectLst/>
                          <a:latin typeface="Calibri" panose="020F0502020204030204" pitchFamily="34" charset="0"/>
                        </a:rPr>
                        <a:t>Anıt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22</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15</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48</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3"/>
                  </a:ext>
                </a:extLst>
              </a:tr>
              <a:tr h="338436">
                <a:tc>
                  <a:txBody>
                    <a:bodyPr/>
                    <a:lstStyle/>
                    <a:p>
                      <a:pPr algn="l" fontAlgn="b"/>
                      <a:r>
                        <a:rPr lang="tr-TR" sz="900" b="1" i="0" u="none" strike="noStrike">
                          <a:solidFill>
                            <a:srgbClr val="000000"/>
                          </a:solidFill>
                          <a:effectLst/>
                          <a:latin typeface="Calibri" panose="020F0502020204030204" pitchFamily="34" charset="0"/>
                        </a:rPr>
                        <a:t>Hisar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13</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4</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41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7</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9</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4</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94</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4"/>
                  </a:ext>
                </a:extLst>
              </a:tr>
              <a:tr h="338436">
                <a:tc>
                  <a:txBody>
                    <a:bodyPr/>
                    <a:lstStyle/>
                    <a:p>
                      <a:pPr algn="l" fontAlgn="b"/>
                      <a:r>
                        <a:rPr lang="tr-TR" sz="900" b="1" i="0" u="none" strike="noStrike">
                          <a:solidFill>
                            <a:srgbClr val="000000"/>
                          </a:solidFill>
                          <a:effectLst/>
                          <a:latin typeface="Calibri" panose="020F0502020204030204" pitchFamily="34" charset="0"/>
                        </a:rPr>
                        <a:t>Kale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27</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10</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1" i="0" u="none" strike="noStrike" dirty="0" smtClean="0">
                          <a:solidFill>
                            <a:srgbClr val="000000"/>
                          </a:solidFill>
                          <a:effectLst/>
                          <a:latin typeface="Calibri" panose="020F0502020204030204" pitchFamily="34" charset="0"/>
                        </a:rPr>
                        <a:t>48</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5"/>
                  </a:ext>
                </a:extLst>
              </a:tr>
              <a:tr h="338436">
                <a:tc>
                  <a:txBody>
                    <a:bodyPr/>
                    <a:lstStyle/>
                    <a:p>
                      <a:pPr algn="l" fontAlgn="b"/>
                      <a:r>
                        <a:rPr lang="tr-TR" sz="900" b="1" i="0" u="none" strike="noStrike">
                          <a:solidFill>
                            <a:srgbClr val="000000"/>
                          </a:solidFill>
                          <a:effectLst/>
                          <a:latin typeface="Calibri" panose="020F0502020204030204" pitchFamily="34" charset="0"/>
                        </a:rPr>
                        <a:t>Seymen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4</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solidFill>
                      <a:srgbClr val="DDEBF7"/>
                    </a:solidFill>
                  </a:tcPr>
                </a:tc>
                <a:tc>
                  <a:txBody>
                    <a:bodyPr/>
                    <a:lstStyle/>
                    <a:p>
                      <a:pPr algn="ctr" fontAlgn="ctr"/>
                      <a:r>
                        <a:rPr lang="tr-TR" sz="900" b="1" i="0" u="none" strike="noStrike" dirty="0">
                          <a:solidFill>
                            <a:srgbClr val="000000"/>
                          </a:solidFill>
                          <a:effectLst/>
                          <a:latin typeface="Calibri" panose="020F0502020204030204" pitchFamily="34" charset="0"/>
                        </a:rPr>
                        <a:t>23</a:t>
                      </a: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6"/>
                  </a:ext>
                </a:extLst>
              </a:tr>
              <a:tr h="338436">
                <a:tc>
                  <a:txBody>
                    <a:bodyPr/>
                    <a:lstStyle/>
                    <a:p>
                      <a:pPr algn="l" fontAlgn="b"/>
                      <a:r>
                        <a:rPr lang="tr-TR" sz="900" b="1" i="0" u="none" strike="noStrike">
                          <a:solidFill>
                            <a:srgbClr val="000000"/>
                          </a:solidFill>
                          <a:effectLst/>
                          <a:latin typeface="Calibri" panose="020F0502020204030204" pitchFamily="34" charset="0"/>
                        </a:rPr>
                        <a:t>Ulus Emlak Müdürlüğü</a:t>
                      </a:r>
                    </a:p>
                  </a:txBody>
                  <a:tcPr marL="7982" marR="7982" marT="7982" marB="0" anchor="b">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17</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6</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smtClean="0">
                          <a:solidFill>
                            <a:srgbClr val="000000"/>
                          </a:solidFill>
                          <a:effectLst/>
                          <a:latin typeface="Calibri" panose="020F0502020204030204" pitchFamily="34" charset="0"/>
                        </a:rPr>
                        <a:t>7</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 </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tr-TR" sz="900" b="1" i="0" u="none" strike="noStrike" smtClean="0">
                          <a:solidFill>
                            <a:srgbClr val="000000"/>
                          </a:solidFill>
                          <a:effectLst/>
                          <a:latin typeface="Calibri" panose="020F0502020204030204" pitchFamily="34" charset="0"/>
                        </a:rPr>
                        <a:t>43</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7"/>
                  </a:ext>
                </a:extLst>
              </a:tr>
              <a:tr h="569137">
                <a:tc>
                  <a:txBody>
                    <a:bodyPr/>
                    <a:lstStyle/>
                    <a:p>
                      <a:pPr algn="l" fontAlgn="ctr"/>
                      <a:r>
                        <a:rPr lang="tr-TR" sz="800" b="1" i="0" u="none" strike="noStrike">
                          <a:solidFill>
                            <a:srgbClr val="000000"/>
                          </a:solidFill>
                          <a:effectLst/>
                          <a:latin typeface="Calibri" panose="020F0502020204030204" pitchFamily="34" charset="0"/>
                        </a:rPr>
                        <a:t>BAŞKENT MİLLİ EMLAK DAİRESİ BAŞKANLIĞI TOPLAM</a:t>
                      </a:r>
                    </a:p>
                  </a:txBody>
                  <a:tcPr marL="7982" marR="7982" marT="7982"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8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11</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a:solidFill>
                            <a:srgbClr val="000000"/>
                          </a:solidFill>
                          <a:effectLst/>
                          <a:latin typeface="Calibri" panose="020F0502020204030204" pitchFamily="34" charset="0"/>
                        </a:rPr>
                        <a:t>5</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113</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1</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5</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78</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7</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5</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12</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a:solidFill>
                            <a:srgbClr val="000000"/>
                          </a:solidFill>
                          <a:effectLst/>
                          <a:latin typeface="Calibri" panose="020F0502020204030204" pitchFamily="34" charset="0"/>
                        </a:rPr>
                        <a:t>3</a:t>
                      </a: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10</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0" i="0" u="none" strike="noStrike" dirty="0" smtClean="0">
                          <a:solidFill>
                            <a:srgbClr val="000000"/>
                          </a:solidFill>
                          <a:effectLst/>
                          <a:latin typeface="Calibri" panose="020F0502020204030204" pitchFamily="34" charset="0"/>
                        </a:rPr>
                        <a:t>8</a:t>
                      </a:r>
                      <a:endParaRPr lang="tr-TR" sz="900" b="0" i="0" u="none" strike="noStrike" dirty="0">
                        <a:solidFill>
                          <a:srgbClr val="000000"/>
                        </a:solidFill>
                        <a:effectLst/>
                        <a:latin typeface="Calibri" panose="020F0502020204030204" pitchFamily="34" charset="0"/>
                      </a:endParaRPr>
                    </a:p>
                  </a:txBody>
                  <a:tcPr marL="7982" marR="7982" marT="7982"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tr-TR" sz="900" b="1" i="0" u="none" strike="noStrike" dirty="0" smtClean="0">
                          <a:solidFill>
                            <a:srgbClr val="000000"/>
                          </a:solidFill>
                          <a:effectLst/>
                          <a:latin typeface="Calibri" panose="020F0502020204030204" pitchFamily="34" charset="0"/>
                        </a:rPr>
                        <a:t>281</a:t>
                      </a:r>
                      <a:endParaRPr lang="tr-TR" sz="900" b="1" i="0" u="none" strike="noStrike" dirty="0">
                        <a:solidFill>
                          <a:srgbClr val="000000"/>
                        </a:solidFill>
                        <a:effectLst/>
                        <a:latin typeface="Calibri" panose="020F0502020204030204" pitchFamily="34" charset="0"/>
                      </a:endParaRPr>
                    </a:p>
                  </a:txBody>
                  <a:tcPr marL="7982" marR="7982" marT="7982"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2088646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251520" y="1340768"/>
            <a:ext cx="8786167" cy="369332"/>
          </a:xfrm>
          <a:prstGeom prst="rect">
            <a:avLst/>
          </a:prstGeom>
          <a:noFill/>
        </p:spPr>
        <p:txBody>
          <a:bodyPr wrap="square" rtlCol="0">
            <a:spAutoFit/>
          </a:bodyPr>
          <a:lstStyle/>
          <a:p>
            <a:r>
              <a:rPr lang="tr-TR" b="1" i="1" dirty="0" smtClean="0"/>
              <a:t>TAŞINMAZ DURUMU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987870"/>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5" name="Tablo 4"/>
          <p:cNvGraphicFramePr>
            <a:graphicFrameLocks noGrp="1"/>
          </p:cNvGraphicFramePr>
          <p:nvPr>
            <p:extLst/>
          </p:nvPr>
        </p:nvGraphicFramePr>
        <p:xfrm>
          <a:off x="539552" y="2234406"/>
          <a:ext cx="8267334" cy="3200400"/>
        </p:xfrm>
        <a:graphic>
          <a:graphicData uri="http://schemas.openxmlformats.org/drawingml/2006/table">
            <a:tbl>
              <a:tblPr/>
              <a:tblGrid>
                <a:gridCol w="1114163">
                  <a:extLst>
                    <a:ext uri="{9D8B030D-6E8A-4147-A177-3AD203B41FA5}">
                      <a16:colId xmlns:a16="http://schemas.microsoft.com/office/drawing/2014/main" val="157047125"/>
                    </a:ext>
                  </a:extLst>
                </a:gridCol>
                <a:gridCol w="967009">
                  <a:extLst>
                    <a:ext uri="{9D8B030D-6E8A-4147-A177-3AD203B41FA5}">
                      <a16:colId xmlns:a16="http://schemas.microsoft.com/office/drawing/2014/main" val="3920874893"/>
                    </a:ext>
                  </a:extLst>
                </a:gridCol>
                <a:gridCol w="1469136">
                  <a:extLst>
                    <a:ext uri="{9D8B030D-6E8A-4147-A177-3AD203B41FA5}">
                      <a16:colId xmlns:a16="http://schemas.microsoft.com/office/drawing/2014/main" val="540253175"/>
                    </a:ext>
                  </a:extLst>
                </a:gridCol>
                <a:gridCol w="1082630">
                  <a:extLst>
                    <a:ext uri="{9D8B030D-6E8A-4147-A177-3AD203B41FA5}">
                      <a16:colId xmlns:a16="http://schemas.microsoft.com/office/drawing/2014/main" val="2739931357"/>
                    </a:ext>
                  </a:extLst>
                </a:gridCol>
                <a:gridCol w="1469136">
                  <a:extLst>
                    <a:ext uri="{9D8B030D-6E8A-4147-A177-3AD203B41FA5}">
                      <a16:colId xmlns:a16="http://schemas.microsoft.com/office/drawing/2014/main" val="335288790"/>
                    </a:ext>
                  </a:extLst>
                </a:gridCol>
                <a:gridCol w="1082630">
                  <a:extLst>
                    <a:ext uri="{9D8B030D-6E8A-4147-A177-3AD203B41FA5}">
                      <a16:colId xmlns:a16="http://schemas.microsoft.com/office/drawing/2014/main" val="3830307351"/>
                    </a:ext>
                  </a:extLst>
                </a:gridCol>
                <a:gridCol w="1082630">
                  <a:extLst>
                    <a:ext uri="{9D8B030D-6E8A-4147-A177-3AD203B41FA5}">
                      <a16:colId xmlns:a16="http://schemas.microsoft.com/office/drawing/2014/main" val="1510390555"/>
                    </a:ext>
                  </a:extLst>
                </a:gridCol>
              </a:tblGrid>
              <a:tr h="200025">
                <a:tc gridSpan="7">
                  <a:txBody>
                    <a:bodyPr/>
                    <a:lstStyle/>
                    <a:p>
                      <a:pPr algn="ctr" fontAlgn="ctr"/>
                      <a:r>
                        <a:rPr lang="tr-TR" sz="1200" b="1" i="0" u="none" strike="noStrike" dirty="0">
                          <a:solidFill>
                            <a:srgbClr val="000000"/>
                          </a:solidFill>
                          <a:effectLst/>
                          <a:latin typeface="Times New Roman" panose="02020603050405020304" pitchFamily="18" charset="0"/>
                        </a:rPr>
                        <a:t> TAŞINMAZ MAL İSTATİSTİĞİ</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91701993"/>
                  </a:ext>
                </a:extLst>
              </a:tr>
              <a:tr h="200025">
                <a:tc rowSpan="2">
                  <a:txBody>
                    <a:bodyPr/>
                    <a:lstStyle/>
                    <a:p>
                      <a:pPr algn="ctr" fontAlgn="b"/>
                      <a:r>
                        <a:rPr lang="tr-TR" sz="12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2">
                  <a:txBody>
                    <a:bodyPr/>
                    <a:lstStyle/>
                    <a:p>
                      <a:pPr algn="ctr" fontAlgn="ctr"/>
                      <a:r>
                        <a:rPr lang="tr-TR" sz="1200" b="1" i="0" u="none" strike="noStrike" dirty="0">
                          <a:solidFill>
                            <a:srgbClr val="000000"/>
                          </a:solidFill>
                          <a:effectLst/>
                          <a:latin typeface="Times New Roman" panose="02020603050405020304" pitchFamily="18" charset="0"/>
                        </a:rPr>
                        <a:t>MERKEZ İLÇE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gridSpan="2">
                  <a:txBody>
                    <a:bodyPr/>
                    <a:lstStyle/>
                    <a:p>
                      <a:pPr algn="ctr" fontAlgn="ctr"/>
                      <a:r>
                        <a:rPr lang="tr-TR" sz="1200" b="1" i="0" u="none" strike="noStrike">
                          <a:solidFill>
                            <a:srgbClr val="000000"/>
                          </a:solidFill>
                          <a:effectLst/>
                          <a:latin typeface="Times New Roman" panose="02020603050405020304" pitchFamily="18" charset="0"/>
                        </a:rPr>
                        <a:t>DIŞ İLÇE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tc gridSpan="2">
                  <a:txBody>
                    <a:bodyPr/>
                    <a:lstStyle/>
                    <a:p>
                      <a:pPr algn="ctr" fontAlgn="ctr"/>
                      <a:r>
                        <a:rPr lang="tr-TR" sz="1200" b="1" i="0" u="none" strike="noStrike">
                          <a:solidFill>
                            <a:srgbClr val="000000"/>
                          </a:solidFill>
                          <a:effectLst/>
                          <a:latin typeface="Times New Roman" panose="02020603050405020304" pitchFamily="18" charset="0"/>
                        </a:rPr>
                        <a:t>GENEL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tr-TR"/>
                    </a:p>
                  </a:txBody>
                  <a:tcPr/>
                </a:tc>
                <a:extLst>
                  <a:ext uri="{0D108BD9-81ED-4DB2-BD59-A6C34878D82A}">
                    <a16:rowId xmlns:a16="http://schemas.microsoft.com/office/drawing/2014/main" val="2305619617"/>
                  </a:ext>
                </a:extLst>
              </a:tr>
              <a:tr h="400050">
                <a:tc vMerge="1">
                  <a:txBody>
                    <a:bodyPr/>
                    <a:lstStyle/>
                    <a:p>
                      <a:endParaRPr lang="tr-TR"/>
                    </a:p>
                  </a:txBody>
                  <a:tcPr/>
                </a:tc>
                <a:tc>
                  <a:txBody>
                    <a:bodyPr/>
                    <a:lstStyle/>
                    <a:p>
                      <a:pPr algn="ctr" fontAlgn="ctr"/>
                      <a:r>
                        <a:rPr lang="tr-TR" sz="1200" b="1" i="0" u="none" strike="noStrike">
                          <a:solidFill>
                            <a:srgbClr val="000000"/>
                          </a:solidFill>
                          <a:effectLst/>
                          <a:latin typeface="Times New Roman" panose="02020603050405020304" pitchFamily="18" charset="0"/>
                        </a:rPr>
                        <a:t>ADET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ADET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ADET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  YÜZÖLÇÜM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301862654"/>
                  </a:ext>
                </a:extLst>
              </a:tr>
              <a:tr h="800100">
                <a:tc>
                  <a:txBody>
                    <a:bodyPr/>
                    <a:lstStyle/>
                    <a:p>
                      <a:pPr algn="ctr" fontAlgn="ctr"/>
                      <a:r>
                        <a:rPr lang="tr-TR" sz="1200" b="1" i="0" u="none" strike="noStrike">
                          <a:solidFill>
                            <a:srgbClr val="000000"/>
                          </a:solidFill>
                          <a:effectLst/>
                          <a:latin typeface="Times New Roman" panose="02020603050405020304" pitchFamily="18" charset="0"/>
                        </a:rPr>
                        <a:t> HAZ.ADINA TESCİLLİ TAŞINMAZ MALLAR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68.056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2.169.470.867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53.525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4.783.100.463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121.581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6.952.571.330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246297414"/>
                  </a:ext>
                </a:extLst>
              </a:tr>
              <a:tr h="600075">
                <a:tc>
                  <a:txBody>
                    <a:bodyPr/>
                    <a:lstStyle/>
                    <a:p>
                      <a:pPr algn="ctr" fontAlgn="ctr"/>
                      <a:r>
                        <a:rPr lang="tr-TR" sz="1200" b="1" i="0" u="none" strike="noStrike">
                          <a:solidFill>
                            <a:srgbClr val="000000"/>
                          </a:solidFill>
                          <a:effectLst/>
                          <a:latin typeface="Times New Roman" panose="02020603050405020304" pitchFamily="18" charset="0"/>
                        </a:rPr>
                        <a:t>İLİŞİKLİ        </a:t>
                      </a:r>
                      <a:br>
                        <a:rPr lang="tr-TR" sz="1200" b="1" i="0" u="none" strike="noStrike">
                          <a:solidFill>
                            <a:srgbClr val="000000"/>
                          </a:solidFill>
                          <a:effectLst/>
                          <a:latin typeface="Times New Roman" panose="02020603050405020304" pitchFamily="18" charset="0"/>
                        </a:rPr>
                      </a:br>
                      <a:r>
                        <a:rPr lang="tr-TR" sz="1200" b="1" i="0" u="none" strike="noStrike">
                          <a:solidFill>
                            <a:srgbClr val="000000"/>
                          </a:solidFill>
                          <a:effectLst/>
                          <a:latin typeface="Times New Roman" panose="02020603050405020304" pitchFamily="18" charset="0"/>
                        </a:rPr>
                        <a:t>TAŞINMAZ MALLAR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7.134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934.949.133,6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38.106.587,70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7.407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973.055.721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419230980"/>
                  </a:ext>
                </a:extLst>
              </a:tr>
              <a:tr h="800100">
                <a:tc>
                  <a:txBody>
                    <a:bodyPr/>
                    <a:lstStyle/>
                    <a:p>
                      <a:pPr algn="ctr" fontAlgn="ctr"/>
                      <a:r>
                        <a:rPr lang="tr-TR" sz="1200" b="1" i="0" u="none" strike="noStrike">
                          <a:solidFill>
                            <a:srgbClr val="000000"/>
                          </a:solidFill>
                          <a:effectLst/>
                          <a:latin typeface="Times New Roman" panose="02020603050405020304" pitchFamily="18" charset="0"/>
                        </a:rPr>
                        <a:t>DEV.HÜK. VE TAS.ALTINDAKİ TAŞINMAZ MALLAR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0" i="0" u="none" strike="noStrike">
                          <a:solidFill>
                            <a:srgbClr val="000000"/>
                          </a:solidFill>
                          <a:effectLst/>
                          <a:latin typeface="Times New Roman" panose="02020603050405020304" pitchFamily="18" charset="0"/>
                        </a:rPr>
                        <a:t>2.074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117.090.866,00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2.708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312.998.123,50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4.782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tr-TR" sz="1200" b="0" i="0" u="none" strike="noStrike">
                          <a:solidFill>
                            <a:srgbClr val="000000"/>
                          </a:solidFill>
                          <a:effectLst/>
                          <a:latin typeface="Times New Roman" panose="02020603050405020304" pitchFamily="18" charset="0"/>
                        </a:rPr>
                        <a:t>430.088.990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40027644"/>
                  </a:ext>
                </a:extLst>
              </a:tr>
              <a:tr h="200025">
                <a:tc>
                  <a:txBody>
                    <a:bodyPr/>
                    <a:lstStyle/>
                    <a:p>
                      <a:pPr algn="ctr" fontAlgn="ctr"/>
                      <a:r>
                        <a:rPr lang="tr-TR" sz="1200" b="1" i="0" u="none" strike="noStrike">
                          <a:solidFill>
                            <a:srgbClr val="000000"/>
                          </a:solidFill>
                          <a:effectLst/>
                          <a:latin typeface="Times New Roman" panose="02020603050405020304" pitchFamily="18" charset="0"/>
                        </a:rPr>
                        <a:t>TOPLAM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77.264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3.221.510.866,60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dirty="0">
                          <a:solidFill>
                            <a:srgbClr val="000000"/>
                          </a:solidFill>
                          <a:effectLst/>
                          <a:latin typeface="Times New Roman" panose="02020603050405020304" pitchFamily="18" charset="0"/>
                        </a:rPr>
                        <a:t>56.506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5.134.205.174,20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a:solidFill>
                            <a:srgbClr val="000000"/>
                          </a:solidFill>
                          <a:effectLst/>
                          <a:latin typeface="Times New Roman" panose="02020603050405020304" pitchFamily="18" charset="0"/>
                        </a:rPr>
                        <a:t>133.770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tr-TR" sz="1200" b="1" i="0" u="none" strike="noStrike" dirty="0">
                          <a:solidFill>
                            <a:srgbClr val="000000"/>
                          </a:solidFill>
                          <a:effectLst/>
                          <a:latin typeface="Times New Roman" panose="02020603050405020304" pitchFamily="18" charset="0"/>
                        </a:rPr>
                        <a:t>8.355.716.041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253377910"/>
                  </a:ext>
                </a:extLst>
              </a:tr>
            </a:tbl>
          </a:graphicData>
        </a:graphic>
      </p:graphicFrame>
    </p:spTree>
    <p:extLst>
      <p:ext uri="{BB962C8B-B14F-4D97-AF65-F5344CB8AC3E}">
        <p14:creationId xmlns:p14="http://schemas.microsoft.com/office/powerpoint/2010/main" val="4076916023"/>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pic>
        <p:nvPicPr>
          <p:cNvPr id="10"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07504" y="620688"/>
            <a:ext cx="8962107" cy="2431435"/>
          </a:xfrm>
          <a:prstGeom prst="rect">
            <a:avLst/>
          </a:prstGeom>
          <a:noFill/>
        </p:spPr>
        <p:txBody>
          <a:bodyPr wrap="square" rtlCol="0">
            <a:spAutoFit/>
          </a:bodyPr>
          <a:lstStyle/>
          <a:p>
            <a:pPr algn="ctr"/>
            <a:endParaRPr lang="tr-TR" sz="2000" b="1" dirty="0">
              <a:solidFill>
                <a:prstClr val="black"/>
              </a:solidFill>
            </a:endParaRPr>
          </a:p>
          <a:p>
            <a:r>
              <a:rPr lang="tr-TR" sz="2000" b="1" i="1" dirty="0" smtClean="0"/>
              <a:t>MİLLİ </a:t>
            </a:r>
            <a:r>
              <a:rPr lang="tr-TR" sz="2000" b="1" i="1" dirty="0"/>
              <a:t>EMLAK GELİRLERİ:</a:t>
            </a:r>
            <a:endParaRPr lang="tr-TR" sz="2000" dirty="0"/>
          </a:p>
          <a:p>
            <a:r>
              <a:rPr lang="tr-TR" sz="1600" b="1" i="1" dirty="0" smtClean="0"/>
              <a:t>	a</a:t>
            </a:r>
            <a:r>
              <a:rPr lang="tr-TR" sz="1600" b="1" i="1" dirty="0"/>
              <a:t>) Taşınır Mal Satışı </a:t>
            </a:r>
            <a:r>
              <a:rPr lang="tr-TR" sz="1600" dirty="0" smtClean="0"/>
              <a:t>:Başkent </a:t>
            </a:r>
            <a:r>
              <a:rPr lang="tr-TR" sz="1600" dirty="0"/>
              <a:t>Milli Emlak Daire Başkanlığımız yetki alanında Hazinenin bünyesinde bulunan ve herhangi bir kamu hizmeti için gerekli olmayan taşınırların (araç, atık kağıt, hurda vs.) tasfiye edilmesi ile gelir getirir nitelik kazanması sağlanmaktadır. </a:t>
            </a:r>
          </a:p>
          <a:p>
            <a:pPr algn="just"/>
            <a:r>
              <a:rPr lang="tr-TR" sz="1600" b="1" i="1" dirty="0" smtClean="0"/>
              <a:t>	b)Taşınmaz </a:t>
            </a:r>
            <a:r>
              <a:rPr lang="tr-TR" sz="1600" b="1" i="1" dirty="0"/>
              <a:t>Mal </a:t>
            </a:r>
            <a:r>
              <a:rPr lang="tr-TR" sz="1600" b="1" i="1" dirty="0" smtClean="0"/>
              <a:t>Satışı</a:t>
            </a:r>
            <a:r>
              <a:rPr lang="tr-TR" sz="1600" dirty="0" smtClean="0"/>
              <a:t>: Başkent </a:t>
            </a:r>
            <a:r>
              <a:rPr lang="tr-TR" sz="1600" dirty="0"/>
              <a:t>Milli Emlak Daire Başkanlığımız yetki alanında, Hazinenin özel mülkiyetinde bulunan ve herhangi bir kamu hizmeti için gerekli olmayan taşınmazların satış, kira, irtifak hakkı tesisi gibi yöntemler ile gelir getirir nitelik kazanması sağlanmakta, ayrıca </a:t>
            </a:r>
            <a:r>
              <a:rPr lang="tr-TR" sz="1600" dirty="0" err="1"/>
              <a:t>ecrimisil</a:t>
            </a:r>
            <a:r>
              <a:rPr lang="tr-TR" sz="1600" dirty="0"/>
              <a:t> tahsilâtları ve kamu konutları kira tahsilatları yapılmaktadır.</a:t>
            </a:r>
          </a:p>
        </p:txBody>
      </p:sp>
      <p:sp>
        <p:nvSpPr>
          <p:cNvPr id="7"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89041" cy="987870"/>
          </a:xfrm>
          <a:prstGeom prst="rect">
            <a:avLst/>
          </a:prstGeom>
        </p:spPr>
      </p:pic>
      <p:graphicFrame>
        <p:nvGraphicFramePr>
          <p:cNvPr id="8" name="Tablo 7"/>
          <p:cNvGraphicFramePr>
            <a:graphicFrameLocks noGrp="1"/>
          </p:cNvGraphicFramePr>
          <p:nvPr>
            <p:extLst/>
          </p:nvPr>
        </p:nvGraphicFramePr>
        <p:xfrm>
          <a:off x="1691680" y="2996951"/>
          <a:ext cx="5477370" cy="3886756"/>
        </p:xfrm>
        <a:graphic>
          <a:graphicData uri="http://schemas.openxmlformats.org/drawingml/2006/table">
            <a:tbl>
              <a:tblPr firstRow="1" firstCol="1" bandRow="1">
                <a:tableStyleId>{5C22544A-7EE6-4342-B048-85BDC9FD1C3A}</a:tableStyleId>
              </a:tblPr>
              <a:tblGrid>
                <a:gridCol w="3291900">
                  <a:extLst>
                    <a:ext uri="{9D8B030D-6E8A-4147-A177-3AD203B41FA5}">
                      <a16:colId xmlns:a16="http://schemas.microsoft.com/office/drawing/2014/main" val="20000"/>
                    </a:ext>
                  </a:extLst>
                </a:gridCol>
                <a:gridCol w="2185470">
                  <a:extLst>
                    <a:ext uri="{9D8B030D-6E8A-4147-A177-3AD203B41FA5}">
                      <a16:colId xmlns:a16="http://schemas.microsoft.com/office/drawing/2014/main" val="20001"/>
                    </a:ext>
                  </a:extLst>
                </a:gridCol>
              </a:tblGrid>
              <a:tr h="452978">
                <a:tc rowSpan="2">
                  <a:txBody>
                    <a:bodyPr/>
                    <a:lstStyle/>
                    <a:p>
                      <a:pPr algn="ctr">
                        <a:lnSpc>
                          <a:spcPct val="150000"/>
                        </a:lnSpc>
                        <a:spcAft>
                          <a:spcPts val="0"/>
                        </a:spcAft>
                      </a:pPr>
                      <a:r>
                        <a:rPr lang="tr-TR" sz="1100" dirty="0">
                          <a:effectLst/>
                        </a:rPr>
                        <a:t> Gelir Türü</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50000"/>
                        </a:lnSpc>
                        <a:spcAft>
                          <a:spcPts val="0"/>
                        </a:spcAft>
                      </a:pPr>
                      <a:r>
                        <a:rPr lang="tr-TR" sz="1600" dirty="0">
                          <a:effectLst/>
                        </a:rPr>
                        <a:t>2019</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361711">
                <a:tc vMerge="1">
                  <a:txBody>
                    <a:bodyPr/>
                    <a:lstStyle/>
                    <a:p>
                      <a:endParaRPr lang="tr-TR"/>
                    </a:p>
                  </a:txBody>
                  <a:tcPr/>
                </a:tc>
                <a:tc>
                  <a:txBody>
                    <a:bodyPr/>
                    <a:lstStyle/>
                    <a:p>
                      <a:pPr>
                        <a:lnSpc>
                          <a:spcPct val="115000"/>
                        </a:lnSpc>
                      </a:pPr>
                      <a:endParaRPr lang="tr-TR" sz="1100" dirty="0">
                        <a:effectLst/>
                        <a:latin typeface="Calibri" panose="020F0502020204030204" pitchFamily="34" charset="0"/>
                      </a:endParaRPr>
                    </a:p>
                  </a:txBody>
                  <a:tcPr marL="44450" marR="44450" marT="0" marB="0" anchor="ctr"/>
                </a:tc>
                <a:extLst>
                  <a:ext uri="{0D108BD9-81ED-4DB2-BD59-A6C34878D82A}">
                    <a16:rowId xmlns:a16="http://schemas.microsoft.com/office/drawing/2014/main" val="10001"/>
                  </a:ext>
                </a:extLst>
              </a:tr>
              <a:tr h="274471">
                <a:tc>
                  <a:txBody>
                    <a:bodyPr/>
                    <a:lstStyle/>
                    <a:p>
                      <a:pPr algn="l">
                        <a:lnSpc>
                          <a:spcPct val="150000"/>
                        </a:lnSpc>
                        <a:spcAft>
                          <a:spcPts val="0"/>
                        </a:spcAft>
                      </a:pPr>
                      <a:r>
                        <a:rPr lang="tr-TR" sz="1100">
                          <a:effectLst/>
                        </a:rPr>
                        <a:t>Ecrimisil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tr-TR" sz="1100" b="0" i="0" u="none" strike="noStrike" dirty="0" smtClean="0">
                          <a:solidFill>
                            <a:srgbClr val="000000"/>
                          </a:solidFill>
                          <a:effectLst/>
                          <a:latin typeface="Calibri" panose="020F0502020204030204" pitchFamily="34" charset="0"/>
                        </a:rPr>
                        <a:t>12.7718.991</a:t>
                      </a:r>
                    </a:p>
                    <a:p>
                      <a:pPr algn="r" fontAlgn="b"/>
                      <a:endParaRPr lang="tr-T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74471">
                <a:tc>
                  <a:txBody>
                    <a:bodyPr/>
                    <a:lstStyle/>
                    <a:p>
                      <a:pPr algn="l">
                        <a:lnSpc>
                          <a:spcPct val="150000"/>
                        </a:lnSpc>
                        <a:spcAft>
                          <a:spcPts val="0"/>
                        </a:spcAft>
                      </a:pPr>
                      <a:r>
                        <a:rPr lang="tr-TR" sz="1100">
                          <a:effectLst/>
                        </a:rPr>
                        <a:t>Kira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dirty="0" smtClean="0">
                          <a:solidFill>
                            <a:srgbClr val="000000"/>
                          </a:solidFill>
                          <a:effectLst/>
                          <a:latin typeface="Calibri" panose="020F0502020204030204" pitchFamily="34" charset="0"/>
                        </a:rPr>
                        <a:t>22.885.656</a:t>
                      </a:r>
                      <a:endParaRPr lang="tr-T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74471">
                <a:tc>
                  <a:txBody>
                    <a:bodyPr/>
                    <a:lstStyle/>
                    <a:p>
                      <a:pPr algn="l">
                        <a:lnSpc>
                          <a:spcPct val="150000"/>
                        </a:lnSpc>
                        <a:spcAft>
                          <a:spcPts val="0"/>
                        </a:spcAft>
                      </a:pPr>
                      <a:r>
                        <a:rPr lang="tr-TR" sz="1100" dirty="0">
                          <a:effectLst/>
                        </a:rPr>
                        <a:t>İrtifak Hakkı  Gelirleri</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dirty="0" smtClean="0">
                          <a:solidFill>
                            <a:srgbClr val="000000"/>
                          </a:solidFill>
                          <a:effectLst/>
                          <a:latin typeface="Calibri" panose="020F0502020204030204" pitchFamily="34" charset="0"/>
                        </a:rPr>
                        <a:t>36180.457</a:t>
                      </a:r>
                      <a:endParaRPr lang="tr-T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74471">
                <a:tc>
                  <a:txBody>
                    <a:bodyPr/>
                    <a:lstStyle/>
                    <a:p>
                      <a:pPr algn="l">
                        <a:lnSpc>
                          <a:spcPct val="150000"/>
                        </a:lnSpc>
                        <a:spcAft>
                          <a:spcPts val="0"/>
                        </a:spcAft>
                      </a:pPr>
                      <a:r>
                        <a:rPr lang="tr-TR" sz="1100" dirty="0">
                          <a:effectLst/>
                        </a:rPr>
                        <a:t>Ön İzin</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lnSpc>
                          <a:spcPct val="150000"/>
                        </a:lnSpc>
                        <a:spcAft>
                          <a:spcPts val="0"/>
                        </a:spcAft>
                      </a:pP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274471">
                <a:tc>
                  <a:txBody>
                    <a:bodyPr/>
                    <a:lstStyle/>
                    <a:p>
                      <a:pPr algn="l">
                        <a:lnSpc>
                          <a:spcPct val="150000"/>
                        </a:lnSpc>
                        <a:spcAft>
                          <a:spcPts val="0"/>
                        </a:spcAft>
                      </a:pPr>
                      <a:r>
                        <a:rPr lang="tr-TR" sz="1100">
                          <a:effectLst/>
                        </a:rPr>
                        <a:t>Tarım Arazileri Satış Geliri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dirty="0" smtClean="0">
                          <a:solidFill>
                            <a:schemeClr val="tx1"/>
                          </a:solidFill>
                          <a:effectLst/>
                          <a:latin typeface="Calibri" panose="020F0502020204030204" pitchFamily="34" charset="0"/>
                        </a:rPr>
                        <a:t>10.257.530</a:t>
                      </a:r>
                      <a:endParaRPr lang="tr-TR" sz="11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74471">
                <a:tc>
                  <a:txBody>
                    <a:bodyPr/>
                    <a:lstStyle/>
                    <a:p>
                      <a:pPr algn="l">
                        <a:lnSpc>
                          <a:spcPct val="150000"/>
                        </a:lnSpc>
                        <a:spcAft>
                          <a:spcPts val="0"/>
                        </a:spcAft>
                      </a:pPr>
                      <a:r>
                        <a:rPr lang="tr-TR" sz="1100">
                          <a:effectLst/>
                        </a:rPr>
                        <a:t>Taşınır Mallar Satış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lnSpc>
                          <a:spcPct val="150000"/>
                        </a:lnSpc>
                        <a:spcAft>
                          <a:spcPts val="0"/>
                        </a:spcAft>
                      </a:pPr>
                      <a:r>
                        <a:rPr lang="tr-TR" sz="1100" dirty="0" smtClean="0">
                          <a:effectLst/>
                        </a:rPr>
                        <a:t>2.991.588</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274471">
                <a:tc>
                  <a:txBody>
                    <a:bodyPr/>
                    <a:lstStyle/>
                    <a:p>
                      <a:pPr algn="l">
                        <a:lnSpc>
                          <a:spcPct val="150000"/>
                        </a:lnSpc>
                        <a:spcAft>
                          <a:spcPts val="0"/>
                        </a:spcAft>
                      </a:pPr>
                      <a:r>
                        <a:rPr lang="tr-TR" sz="1100">
                          <a:effectLst/>
                        </a:rPr>
                        <a:t>Lojman Kira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dirty="0" smtClean="0">
                          <a:solidFill>
                            <a:srgbClr val="000000"/>
                          </a:solidFill>
                          <a:effectLst/>
                          <a:latin typeface="Calibri" panose="020F0502020204030204" pitchFamily="34" charset="0"/>
                        </a:rPr>
                        <a:t>37.065.462</a:t>
                      </a:r>
                      <a:endParaRPr lang="tr-T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74471">
                <a:tc>
                  <a:txBody>
                    <a:bodyPr/>
                    <a:lstStyle/>
                    <a:p>
                      <a:pPr algn="l">
                        <a:lnSpc>
                          <a:spcPct val="150000"/>
                        </a:lnSpc>
                        <a:spcAft>
                          <a:spcPts val="0"/>
                        </a:spcAft>
                      </a:pPr>
                      <a:r>
                        <a:rPr lang="tr-TR" sz="1100">
                          <a:effectLst/>
                        </a:rPr>
                        <a:t>Satış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dirty="0" smtClean="0">
                          <a:solidFill>
                            <a:srgbClr val="000000"/>
                          </a:solidFill>
                          <a:effectLst/>
                          <a:latin typeface="Calibri" panose="020F0502020204030204" pitchFamily="34" charset="0"/>
                        </a:rPr>
                        <a:t>121.734.872</a:t>
                      </a:r>
                      <a:endParaRPr lang="tr-T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74471">
                <a:tc>
                  <a:txBody>
                    <a:bodyPr/>
                    <a:lstStyle/>
                    <a:p>
                      <a:pPr algn="l">
                        <a:lnSpc>
                          <a:spcPct val="150000"/>
                        </a:lnSpc>
                        <a:spcAft>
                          <a:spcPts val="0"/>
                        </a:spcAft>
                      </a:pPr>
                      <a:r>
                        <a:rPr lang="tr-TR" sz="1100">
                          <a:effectLst/>
                        </a:rPr>
                        <a:t>2 B 6292/6 Satış Gelirleri</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tr-TR" sz="1100" b="0" i="0" u="none" strike="noStrike" baseline="0" dirty="0" smtClean="0">
                          <a:solidFill>
                            <a:schemeClr val="tx1"/>
                          </a:solidFill>
                          <a:effectLst/>
                          <a:latin typeface="Calibri" panose="020F0502020204030204" pitchFamily="34" charset="0"/>
                        </a:rPr>
                        <a:t>3.632.636</a:t>
                      </a:r>
                      <a:endParaRPr lang="tr-TR" sz="1100" b="0" i="0" u="none" strike="noStrike" baseline="0"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531494">
                <a:tc>
                  <a:txBody>
                    <a:bodyPr/>
                    <a:lstStyle/>
                    <a:p>
                      <a:pPr algn="ctr">
                        <a:lnSpc>
                          <a:spcPct val="150000"/>
                        </a:lnSpc>
                        <a:spcAft>
                          <a:spcPts val="0"/>
                        </a:spcAft>
                      </a:pPr>
                      <a:r>
                        <a:rPr lang="tr-TR" sz="1100">
                          <a:effectLst/>
                        </a:rPr>
                        <a:t>TOPLAM</a:t>
                      </a:r>
                      <a:endParaRPr lang="tr-TR"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lnSpc>
                          <a:spcPct val="150000"/>
                        </a:lnSpc>
                        <a:spcAft>
                          <a:spcPts val="0"/>
                        </a:spcAft>
                      </a:pPr>
                      <a:r>
                        <a:rPr lang="tr-TR" sz="1100" dirty="0">
                          <a:effectLst/>
                        </a:rPr>
                        <a:t> </a:t>
                      </a:r>
                      <a:endParaRPr lang="tr-TR" sz="1200" dirty="0">
                        <a:effectLst/>
                      </a:endParaRPr>
                    </a:p>
                    <a:p>
                      <a:pPr algn="r">
                        <a:lnSpc>
                          <a:spcPct val="150000"/>
                        </a:lnSpc>
                        <a:spcAft>
                          <a:spcPts val="0"/>
                        </a:spcAft>
                      </a:pPr>
                      <a:r>
                        <a:rPr lang="tr-TR" sz="1100" dirty="0" smtClean="0">
                          <a:effectLst/>
                        </a:rPr>
                        <a:t>237.526.631</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805154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23528" y="2017871"/>
            <a:ext cx="8712968" cy="3416320"/>
          </a:xfrm>
          <a:prstGeom prst="rect">
            <a:avLst/>
          </a:prstGeom>
          <a:noFill/>
        </p:spPr>
        <p:txBody>
          <a:bodyPr wrap="square" rtlCol="0">
            <a:spAutoFit/>
          </a:bodyPr>
          <a:lstStyle/>
          <a:p>
            <a:r>
              <a:rPr lang="tr-TR" dirty="0" smtClean="0"/>
              <a:t>	Milli </a:t>
            </a:r>
            <a:r>
              <a:rPr lang="tr-TR" dirty="0"/>
              <a:t>Emlak Denetim Bürosu;</a:t>
            </a:r>
          </a:p>
          <a:p>
            <a:r>
              <a:rPr lang="tr-TR" dirty="0" smtClean="0"/>
              <a:t>	Hazine </a:t>
            </a:r>
            <a:r>
              <a:rPr lang="tr-TR" dirty="0"/>
              <a:t>taşınır ve taşınmazlarının idare biçimlerini, hesap ve kayıtları ile milli emlak birimlerindeki diğer iş ve işlemleri mevzuat hükümlerine uygunluk yönünden denetlemek, yıllık olarak planlanan turne programları doğrultusunda Millî Emlâk birimlerini teftiş etmek, teftiş edilen birimlerdeki görevlilerin yeterlik, yetenek ve kişisel durumları ile çalışma yeri ve koşulları hakkında görüşlerini bildirmek, uygulamada idarece tereddüt edilen hususları yetkili merciin talimatına istinaden hukuk ve mevzuat yönünden incelemek ve rapora bağlamak, yetkili merciler tarafından verilen soruşturma, ön inceleme, araştırma görevlerini yapmak ve mevzuatın uygulamada aksayan yönleri ile bu konulardaki düşüncelerini bildirir şekilde görüş ve öneri raporu düzenlemek</a:t>
            </a:r>
            <a:r>
              <a:rPr lang="tr-TR" dirty="0" smtClean="0"/>
              <a:t>,</a:t>
            </a:r>
          </a:p>
          <a:p>
            <a:endParaRPr lang="tr-TR" dirty="0"/>
          </a:p>
          <a:p>
            <a:r>
              <a:rPr lang="tr-TR" dirty="0" smtClean="0"/>
              <a:t>	Görev </a:t>
            </a:r>
            <a:r>
              <a:rPr lang="tr-TR" dirty="0"/>
              <a:t>ve yetkilerine sahiptir.</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001073"/>
          </a:xfrm>
          <a:prstGeom prst="rect">
            <a:avLst/>
          </a:prstGeom>
        </p:spPr>
      </p:pic>
      <p:sp>
        <p:nvSpPr>
          <p:cNvPr id="4" name="Metin kutusu 3"/>
          <p:cNvSpPr txBox="1"/>
          <p:nvPr/>
        </p:nvSpPr>
        <p:spPr>
          <a:xfrm>
            <a:off x="1900561" y="1412776"/>
            <a:ext cx="3321743" cy="400110"/>
          </a:xfrm>
          <a:prstGeom prst="rect">
            <a:avLst/>
          </a:prstGeom>
          <a:noFill/>
        </p:spPr>
        <p:txBody>
          <a:bodyPr wrap="none" rtlCol="0">
            <a:spAutoFit/>
          </a:bodyPr>
          <a:lstStyle/>
          <a:p>
            <a:r>
              <a:rPr lang="tr-TR" sz="2000" dirty="0">
                <a:solidFill>
                  <a:schemeClr val="tx2">
                    <a:lumMod val="75000"/>
                  </a:schemeClr>
                </a:solidFill>
                <a:latin typeface="Arial" panose="020B0604020202020204" pitchFamily="34" charset="0"/>
                <a:cs typeface="Arial" panose="020B0604020202020204" pitchFamily="34" charset="0"/>
              </a:rPr>
              <a:t>Milli Emlak Denetim </a:t>
            </a:r>
            <a:r>
              <a:rPr lang="tr-TR" sz="2000" dirty="0" smtClean="0">
                <a:solidFill>
                  <a:schemeClr val="tx2">
                    <a:lumMod val="75000"/>
                  </a:schemeClr>
                </a:solidFill>
                <a:latin typeface="Arial" panose="020B0604020202020204" pitchFamily="34" charset="0"/>
                <a:cs typeface="Arial" panose="020B0604020202020204" pitchFamily="34" charset="0"/>
              </a:rPr>
              <a:t>Bürosu</a:t>
            </a:r>
            <a:endParaRPr lang="tr-T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848821"/>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70538" y="1034301"/>
            <a:ext cx="8712968" cy="646331"/>
          </a:xfrm>
          <a:prstGeom prst="rect">
            <a:avLst/>
          </a:prstGeom>
          <a:noFill/>
        </p:spPr>
        <p:txBody>
          <a:bodyPr wrap="square" rtlCol="0">
            <a:spAutoFit/>
          </a:bodyPr>
          <a:lstStyle/>
          <a:p>
            <a:endParaRPr lang="tr-TR" dirty="0"/>
          </a:p>
          <a:p>
            <a:endParaRPr lang="tr-TR"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001073"/>
          </a:xfrm>
          <a:prstGeom prst="rect">
            <a:avLst/>
          </a:prstGeom>
        </p:spPr>
      </p:pic>
      <p:sp>
        <p:nvSpPr>
          <p:cNvPr id="5" name="Rectangle 1"/>
          <p:cNvSpPr>
            <a:spLocks noChangeArrowheads="1"/>
          </p:cNvSpPr>
          <p:nvPr/>
        </p:nvSpPr>
        <p:spPr bwMode="auto">
          <a:xfrm>
            <a:off x="395536" y="1968515"/>
            <a:ext cx="84249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tr-TR" sz="2000" b="1" u="none" strike="noStrike" cap="none" normalizeH="0" baseline="0" dirty="0" smtClean="0">
                <a:ln>
                  <a:noFill/>
                </a:ln>
                <a:solidFill>
                  <a:srgbClr val="000080"/>
                </a:solidFill>
                <a:effectLst/>
                <a:latin typeface="Arial" pitchFamily="34" charset="0"/>
                <a:ea typeface="Times New Roman" pitchFamily="18" charset="0"/>
                <a:cs typeface="Arial" pitchFamily="34" charset="0"/>
              </a:rPr>
              <a:t>MİLLİ EMLAK DENETİM BÜROSU PERSONEL DURUMU</a:t>
            </a:r>
            <a:endParaRPr kumimoji="0" lang="tr-TR" sz="2000" b="1"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Metin kutusu 8"/>
          <p:cNvSpPr txBox="1"/>
          <p:nvPr/>
        </p:nvSpPr>
        <p:spPr>
          <a:xfrm>
            <a:off x="251520" y="2996952"/>
            <a:ext cx="8744253" cy="923330"/>
          </a:xfrm>
          <a:prstGeom prst="rect">
            <a:avLst/>
          </a:prstGeom>
          <a:noFill/>
        </p:spPr>
        <p:txBody>
          <a:bodyPr wrap="none" rtlCol="0">
            <a:spAutoFit/>
          </a:bodyPr>
          <a:lstStyle/>
          <a:p>
            <a:r>
              <a:rPr lang="tr-TR" dirty="0"/>
              <a:t>2019 </a:t>
            </a:r>
            <a:r>
              <a:rPr lang="tr-TR" dirty="0" smtClean="0"/>
              <a:t>Aralık </a:t>
            </a:r>
            <a:r>
              <a:rPr lang="tr-TR" dirty="0"/>
              <a:t>ayı itibariyle Milli Emlak Denetim Bürosunda 20 adet kadro dolu durumda olup, </a:t>
            </a:r>
            <a:r>
              <a:rPr lang="tr-TR" dirty="0" smtClean="0"/>
              <a:t/>
            </a:r>
            <a:br>
              <a:rPr lang="tr-TR" dirty="0" smtClean="0"/>
            </a:br>
            <a:r>
              <a:rPr lang="tr-TR" dirty="0" smtClean="0"/>
              <a:t>ayrıca </a:t>
            </a:r>
            <a:r>
              <a:rPr lang="tr-TR" dirty="0"/>
              <a:t>4 adet geçici görevli özlük personeli fiilen görev yapmaktadır.</a:t>
            </a:r>
          </a:p>
          <a:p>
            <a:endParaRPr lang="tr-TR" dirty="0"/>
          </a:p>
        </p:txBody>
      </p:sp>
      <p:graphicFrame>
        <p:nvGraphicFramePr>
          <p:cNvPr id="4" name="Tablo 3"/>
          <p:cNvGraphicFramePr>
            <a:graphicFrameLocks noGrp="1"/>
          </p:cNvGraphicFramePr>
          <p:nvPr>
            <p:extLst/>
          </p:nvPr>
        </p:nvGraphicFramePr>
        <p:xfrm>
          <a:off x="628651" y="4024853"/>
          <a:ext cx="7886697" cy="1636395"/>
        </p:xfrm>
        <a:graphic>
          <a:graphicData uri="http://schemas.openxmlformats.org/drawingml/2006/table">
            <a:tbl>
              <a:tblPr firstRow="1" firstCol="1" bandRow="1"/>
              <a:tblGrid>
                <a:gridCol w="2160956">
                  <a:extLst>
                    <a:ext uri="{9D8B030D-6E8A-4147-A177-3AD203B41FA5}">
                      <a16:colId xmlns:a16="http://schemas.microsoft.com/office/drawing/2014/main" val="2302358936"/>
                    </a:ext>
                  </a:extLst>
                </a:gridCol>
                <a:gridCol w="818639">
                  <a:extLst>
                    <a:ext uri="{9D8B030D-6E8A-4147-A177-3AD203B41FA5}">
                      <a16:colId xmlns:a16="http://schemas.microsoft.com/office/drawing/2014/main" val="2386160807"/>
                    </a:ext>
                  </a:extLst>
                </a:gridCol>
                <a:gridCol w="818639">
                  <a:extLst>
                    <a:ext uri="{9D8B030D-6E8A-4147-A177-3AD203B41FA5}">
                      <a16:colId xmlns:a16="http://schemas.microsoft.com/office/drawing/2014/main" val="2530251193"/>
                    </a:ext>
                  </a:extLst>
                </a:gridCol>
                <a:gridCol w="818639">
                  <a:extLst>
                    <a:ext uri="{9D8B030D-6E8A-4147-A177-3AD203B41FA5}">
                      <a16:colId xmlns:a16="http://schemas.microsoft.com/office/drawing/2014/main" val="918383510"/>
                    </a:ext>
                  </a:extLst>
                </a:gridCol>
                <a:gridCol w="818639">
                  <a:extLst>
                    <a:ext uri="{9D8B030D-6E8A-4147-A177-3AD203B41FA5}">
                      <a16:colId xmlns:a16="http://schemas.microsoft.com/office/drawing/2014/main" val="2812640301"/>
                    </a:ext>
                  </a:extLst>
                </a:gridCol>
                <a:gridCol w="818639">
                  <a:extLst>
                    <a:ext uri="{9D8B030D-6E8A-4147-A177-3AD203B41FA5}">
                      <a16:colId xmlns:a16="http://schemas.microsoft.com/office/drawing/2014/main" val="2600374950"/>
                    </a:ext>
                  </a:extLst>
                </a:gridCol>
                <a:gridCol w="818639">
                  <a:extLst>
                    <a:ext uri="{9D8B030D-6E8A-4147-A177-3AD203B41FA5}">
                      <a16:colId xmlns:a16="http://schemas.microsoft.com/office/drawing/2014/main" val="1735446570"/>
                    </a:ext>
                  </a:extLst>
                </a:gridCol>
                <a:gridCol w="813907">
                  <a:extLst>
                    <a:ext uri="{9D8B030D-6E8A-4147-A177-3AD203B41FA5}">
                      <a16:colId xmlns:a16="http://schemas.microsoft.com/office/drawing/2014/main" val="1477007527"/>
                    </a:ext>
                  </a:extLst>
                </a:gridCol>
              </a:tblGrid>
              <a:tr h="409575">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UNVAN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DOLU KADRO</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GEÇİCİ GÖREVLİ (Gelen)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1-Kurum İçi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2-Bakanlıkta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3-Kurum Dışı GG</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GEÇİCİ GÖREVLİ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(Giden)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700" b="1">
                          <a:effectLst/>
                          <a:latin typeface="Tahoma" panose="020B0604030504040204" pitchFamily="34" charset="0"/>
                          <a:ea typeface="Times New Roman" panose="02020603050405020304" pitchFamily="18" charset="0"/>
                          <a:cs typeface="Times New Roman" panose="02020603050405020304" pitchFamily="18" charset="0"/>
                        </a:rPr>
                        <a:t>FİİLEN </a:t>
                      </a:r>
                      <a:br>
                        <a:rPr lang="tr-TR" sz="700" b="1">
                          <a:effectLst/>
                          <a:latin typeface="Tahoma" panose="020B0604030504040204" pitchFamily="34" charset="0"/>
                          <a:ea typeface="Times New Roman" panose="02020603050405020304" pitchFamily="18" charset="0"/>
                          <a:cs typeface="Times New Roman" panose="02020603050405020304" pitchFamily="18" charset="0"/>
                        </a:rPr>
                      </a:br>
                      <a:r>
                        <a:rPr lang="tr-TR" sz="700" b="1">
                          <a:effectLst/>
                          <a:latin typeface="Tahoma" panose="020B0604030504040204" pitchFamily="34" charset="0"/>
                          <a:ea typeface="Times New Roman" panose="02020603050405020304" pitchFamily="18" charset="0"/>
                          <a:cs typeface="Times New Roman" panose="02020603050405020304" pitchFamily="18" charset="0"/>
                        </a:rPr>
                        <a:t>ÇALIŞAN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33504596"/>
                  </a:ext>
                </a:extLst>
              </a:tr>
              <a:tr h="190500">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MİLLİ EMLAK UZMANI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20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1</a:t>
                      </a:r>
                      <a:r>
                        <a:rPr lang="tr-TR" sz="900">
                          <a:effectLst/>
                          <a:latin typeface="Tahoma" panose="020B0604030504040204" pitchFamily="34" charset="0"/>
                          <a:ea typeface="Times New Roman" panose="02020603050405020304" pitchFamily="18" charset="0"/>
                          <a:cs typeface="Times New Roman" panose="02020603050405020304" pitchFamily="18" charset="0"/>
                        </a:rPr>
                        <a:t>1</a:t>
                      </a: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2</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2</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679725188"/>
                  </a:ext>
                </a:extLst>
              </a:tr>
              <a:tr h="190500">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ŞEF</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548957713"/>
                  </a:ext>
                </a:extLst>
              </a:tr>
              <a:tr h="190500">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VHKİ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983128808"/>
                  </a:ext>
                </a:extLst>
              </a:tr>
              <a:tr h="190500">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DAİMİ İŞÇİ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solidFill>
                            <a:srgbClr val="DAEEF3"/>
                          </a:solidFill>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50000"/>
                        </a:lnSpc>
                        <a:spcAft>
                          <a:spcPts val="0"/>
                        </a:spcAft>
                      </a:pPr>
                      <a:r>
                        <a:rPr lang="tr-TR" sz="900">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17338045"/>
                  </a:ext>
                </a:extLst>
              </a:tr>
              <a:tr h="333375">
                <a:tc>
                  <a:txBody>
                    <a:bodyPr/>
                    <a:lstStyle/>
                    <a:p>
                      <a:pPr algn="l">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TOPLAM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20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4</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effectLst/>
                          <a:latin typeface="Tahoma" panose="020B0604030504040204" pitchFamily="34" charset="0"/>
                          <a:ea typeface="Times New Roman" panose="02020603050405020304" pitchFamily="18" charset="0"/>
                          <a:cs typeface="Times New Roman" panose="02020603050405020304" pitchFamily="18" charset="0"/>
                        </a:rPr>
                        <a:t>2</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effectLst/>
                          <a:latin typeface="Tahoma" panose="020B0604030504040204" pitchFamily="34" charset="0"/>
                          <a:ea typeface="Times New Roman" panose="02020603050405020304" pitchFamily="18" charset="0"/>
                          <a:cs typeface="Times New Roman" panose="02020603050405020304" pitchFamily="18" charset="0"/>
                        </a:rPr>
                        <a:t>22</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343284939"/>
                  </a:ext>
                </a:extLst>
              </a:tr>
            </a:tbl>
          </a:graphicData>
        </a:graphic>
      </p:graphicFrame>
    </p:spTree>
    <p:extLst>
      <p:ext uri="{BB962C8B-B14F-4D97-AF65-F5344CB8AC3E}">
        <p14:creationId xmlns:p14="http://schemas.microsoft.com/office/powerpoint/2010/main" val="178319867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
          <p:cNvSpPr txBox="1">
            <a:spLocks/>
          </p:cNvSpPr>
          <p:nvPr/>
        </p:nvSpPr>
        <p:spPr>
          <a:xfrm>
            <a:off x="1900561" y="0"/>
            <a:ext cx="5268489" cy="98787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chemeClr val="tx2"/>
                </a:solidFill>
                <a:effectLst>
                  <a:outerShdw blurRad="38100" dist="38100" dir="2700000" algn="tl">
                    <a:srgbClr val="000000">
                      <a:alpha val="43137"/>
                    </a:srgbClr>
                  </a:outerShdw>
                </a:effectLst>
              </a:rPr>
              <a:t>MİLLİ EMLAK ÇALIŞMALARI</a:t>
            </a:r>
            <a:endParaRPr lang="tr-TR" sz="2400" b="1" dirty="0">
              <a:solidFill>
                <a:schemeClr val="tx2"/>
              </a:solidFill>
              <a:effectLst>
                <a:outerShdw blurRad="38100" dist="38100" dir="2700000" algn="tl">
                  <a:srgbClr val="000000">
                    <a:alpha val="43137"/>
                  </a:srgbClr>
                </a:outerShdw>
              </a:effectLst>
            </a:endParaRPr>
          </a:p>
        </p:txBody>
      </p:sp>
      <p:pic>
        <p:nvPicPr>
          <p:cNvPr id="11"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48045" y="1054477"/>
            <a:ext cx="8644435" cy="461665"/>
          </a:xfrm>
          <a:prstGeom prst="rect">
            <a:avLst/>
          </a:prstGeom>
          <a:noFill/>
        </p:spPr>
        <p:txBody>
          <a:bodyPr wrap="square" rtlCol="0">
            <a:spAutoFit/>
          </a:bodyPr>
          <a:lstStyle/>
          <a:p>
            <a:r>
              <a:rPr lang="tr-TR" sz="1200" dirty="0"/>
              <a:t>Milli Emlâk Denetim Bürosunca; Aralık 2019 itibariyle aşağıda tabloda görüldüğü üzere 9 ( Dokuz )  adet İnceleme ve Değerleme Raporu hazırlanmış ve ilgili makamlara gönderilmiştir.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001073"/>
          </a:xfrm>
          <a:prstGeom prst="rect">
            <a:avLst/>
          </a:prstGeom>
        </p:spPr>
      </p:pic>
      <p:sp>
        <p:nvSpPr>
          <p:cNvPr id="9" name="Metin kutusu 8"/>
          <p:cNvSpPr txBox="1"/>
          <p:nvPr/>
        </p:nvSpPr>
        <p:spPr>
          <a:xfrm>
            <a:off x="251520" y="6167045"/>
            <a:ext cx="8208912" cy="523220"/>
          </a:xfrm>
          <a:prstGeom prst="rect">
            <a:avLst/>
          </a:prstGeom>
          <a:noFill/>
        </p:spPr>
        <p:txBody>
          <a:bodyPr wrap="square" rtlCol="0">
            <a:spAutoFit/>
          </a:bodyPr>
          <a:lstStyle/>
          <a:p>
            <a:r>
              <a:rPr lang="tr-TR" sz="1000" dirty="0"/>
              <a:t>Milli Emlâk Denetim Bürosunca; Aralık 2019 itibariyle </a:t>
            </a:r>
            <a:r>
              <a:rPr lang="tr-TR" sz="1000" u="sng" dirty="0"/>
              <a:t>incelemesi devam etmekte olup rapora bağlanacak olan </a:t>
            </a:r>
            <a:r>
              <a:rPr lang="tr-TR" sz="1000" u="sng" dirty="0" err="1"/>
              <a:t>Onbeş</a:t>
            </a:r>
            <a:r>
              <a:rPr lang="tr-TR" sz="1000" u="sng" dirty="0"/>
              <a:t>  (</a:t>
            </a:r>
            <a:r>
              <a:rPr lang="tr-TR" sz="1000" u="sng" dirty="0" smtClean="0"/>
              <a:t>15</a:t>
            </a:r>
            <a:r>
              <a:rPr lang="tr-TR" sz="1000" dirty="0"/>
              <a:t> </a:t>
            </a:r>
            <a:r>
              <a:rPr lang="tr-TR" sz="1000" dirty="0" err="1" smtClean="0"/>
              <a:t>dosyabulunmaktadır</a:t>
            </a:r>
            <a:r>
              <a:rPr lang="tr-TR" sz="1000" dirty="0"/>
              <a:t>.</a:t>
            </a:r>
            <a:r>
              <a:rPr lang="tr-TR" sz="1000" u="sng" dirty="0"/>
              <a:t>) </a:t>
            </a:r>
            <a:endParaRPr lang="tr-TR" sz="1000" dirty="0"/>
          </a:p>
          <a:p>
            <a:endParaRPr lang="tr-TR" dirty="0"/>
          </a:p>
        </p:txBody>
      </p:sp>
      <p:graphicFrame>
        <p:nvGraphicFramePr>
          <p:cNvPr id="10" name="Tablo 9"/>
          <p:cNvGraphicFramePr>
            <a:graphicFrameLocks noGrp="1"/>
          </p:cNvGraphicFramePr>
          <p:nvPr>
            <p:extLst/>
          </p:nvPr>
        </p:nvGraphicFramePr>
        <p:xfrm>
          <a:off x="1351608" y="1800803"/>
          <a:ext cx="6890279" cy="4395326"/>
        </p:xfrm>
        <a:graphic>
          <a:graphicData uri="http://schemas.openxmlformats.org/drawingml/2006/table">
            <a:tbl>
              <a:tblPr firstRow="1" firstCol="1" bandRow="1"/>
              <a:tblGrid>
                <a:gridCol w="790986">
                  <a:extLst>
                    <a:ext uri="{9D8B030D-6E8A-4147-A177-3AD203B41FA5}">
                      <a16:colId xmlns:a16="http://schemas.microsoft.com/office/drawing/2014/main" val="2302697531"/>
                    </a:ext>
                  </a:extLst>
                </a:gridCol>
                <a:gridCol w="373667">
                  <a:extLst>
                    <a:ext uri="{9D8B030D-6E8A-4147-A177-3AD203B41FA5}">
                      <a16:colId xmlns:a16="http://schemas.microsoft.com/office/drawing/2014/main" val="59393100"/>
                    </a:ext>
                  </a:extLst>
                </a:gridCol>
                <a:gridCol w="435340">
                  <a:extLst>
                    <a:ext uri="{9D8B030D-6E8A-4147-A177-3AD203B41FA5}">
                      <a16:colId xmlns:a16="http://schemas.microsoft.com/office/drawing/2014/main" val="1174583497"/>
                    </a:ext>
                  </a:extLst>
                </a:gridCol>
                <a:gridCol w="408353">
                  <a:extLst>
                    <a:ext uri="{9D8B030D-6E8A-4147-A177-3AD203B41FA5}">
                      <a16:colId xmlns:a16="http://schemas.microsoft.com/office/drawing/2014/main" val="222768545"/>
                    </a:ext>
                  </a:extLst>
                </a:gridCol>
                <a:gridCol w="419466">
                  <a:extLst>
                    <a:ext uri="{9D8B030D-6E8A-4147-A177-3AD203B41FA5}">
                      <a16:colId xmlns:a16="http://schemas.microsoft.com/office/drawing/2014/main" val="2187657423"/>
                    </a:ext>
                  </a:extLst>
                </a:gridCol>
                <a:gridCol w="533145">
                  <a:extLst>
                    <a:ext uri="{9D8B030D-6E8A-4147-A177-3AD203B41FA5}">
                      <a16:colId xmlns:a16="http://schemas.microsoft.com/office/drawing/2014/main" val="490640338"/>
                    </a:ext>
                  </a:extLst>
                </a:gridCol>
                <a:gridCol w="533145">
                  <a:extLst>
                    <a:ext uri="{9D8B030D-6E8A-4147-A177-3AD203B41FA5}">
                      <a16:colId xmlns:a16="http://schemas.microsoft.com/office/drawing/2014/main" val="2239253067"/>
                    </a:ext>
                  </a:extLst>
                </a:gridCol>
                <a:gridCol w="557578">
                  <a:extLst>
                    <a:ext uri="{9D8B030D-6E8A-4147-A177-3AD203B41FA5}">
                      <a16:colId xmlns:a16="http://schemas.microsoft.com/office/drawing/2014/main" val="78952624"/>
                    </a:ext>
                  </a:extLst>
                </a:gridCol>
                <a:gridCol w="576628">
                  <a:extLst>
                    <a:ext uri="{9D8B030D-6E8A-4147-A177-3AD203B41FA5}">
                      <a16:colId xmlns:a16="http://schemas.microsoft.com/office/drawing/2014/main" val="3359313716"/>
                    </a:ext>
                  </a:extLst>
                </a:gridCol>
                <a:gridCol w="400416">
                  <a:extLst>
                    <a:ext uri="{9D8B030D-6E8A-4147-A177-3AD203B41FA5}">
                      <a16:colId xmlns:a16="http://schemas.microsoft.com/office/drawing/2014/main" val="1942444543"/>
                    </a:ext>
                  </a:extLst>
                </a:gridCol>
                <a:gridCol w="371339">
                  <a:extLst>
                    <a:ext uri="{9D8B030D-6E8A-4147-A177-3AD203B41FA5}">
                      <a16:colId xmlns:a16="http://schemas.microsoft.com/office/drawing/2014/main" val="353045781"/>
                    </a:ext>
                  </a:extLst>
                </a:gridCol>
                <a:gridCol w="432166">
                  <a:extLst>
                    <a:ext uri="{9D8B030D-6E8A-4147-A177-3AD203B41FA5}">
                      <a16:colId xmlns:a16="http://schemas.microsoft.com/office/drawing/2014/main" val="2842774370"/>
                    </a:ext>
                  </a:extLst>
                </a:gridCol>
                <a:gridCol w="459808">
                  <a:extLst>
                    <a:ext uri="{9D8B030D-6E8A-4147-A177-3AD203B41FA5}">
                      <a16:colId xmlns:a16="http://schemas.microsoft.com/office/drawing/2014/main" val="2084597802"/>
                    </a:ext>
                  </a:extLst>
                </a:gridCol>
                <a:gridCol w="529003">
                  <a:extLst>
                    <a:ext uri="{9D8B030D-6E8A-4147-A177-3AD203B41FA5}">
                      <a16:colId xmlns:a16="http://schemas.microsoft.com/office/drawing/2014/main" val="3803738971"/>
                    </a:ext>
                  </a:extLst>
                </a:gridCol>
                <a:gridCol w="69239">
                  <a:extLst>
                    <a:ext uri="{9D8B030D-6E8A-4147-A177-3AD203B41FA5}">
                      <a16:colId xmlns:a16="http://schemas.microsoft.com/office/drawing/2014/main" val="694460262"/>
                    </a:ext>
                  </a:extLst>
                </a:gridCol>
              </a:tblGrid>
              <a:tr h="315641">
                <a:tc rowSpan="2">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RAPOR TÜRÜ</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gridSpan="14">
                  <a:txBody>
                    <a:bodyPr/>
                    <a:lstStyle/>
                    <a:p>
                      <a:pPr algn="ctr">
                        <a:lnSpc>
                          <a:spcPct val="150000"/>
                        </a:lnSpc>
                        <a:spcAft>
                          <a:spcPts val="0"/>
                        </a:spcAft>
                      </a:pPr>
                      <a:r>
                        <a:rPr lang="tr-T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13303875"/>
                  </a:ext>
                </a:extLst>
              </a:tr>
              <a:tr h="405824">
                <a:tc vMerge="1">
                  <a:txBody>
                    <a:bodyPr/>
                    <a:lstStyle/>
                    <a:p>
                      <a:endParaRPr lang="tr-TR"/>
                    </a:p>
                  </a:txBody>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OCAK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ŞUBAT</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MART</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NİSAN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MAYIS</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HAZİRAN</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TEMMUZ</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AĞUSTOS</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EYLÜL</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EKİM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KASIM</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ARALIK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TOPLAM</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just">
                        <a:lnSpc>
                          <a:spcPct val="150000"/>
                        </a:lnSpc>
                        <a:spcAft>
                          <a:spcPts val="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98955451"/>
                  </a:ext>
                </a:extLst>
              </a:tr>
              <a:tr h="608736">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İNCELEME VE DEĞERLEME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01742321"/>
                  </a:ext>
                </a:extLst>
              </a:tr>
              <a:tr h="811648">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TEFTİŞ RAPORU (CEVAPLI RAPOR)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28882811"/>
                  </a:ext>
                </a:extLst>
              </a:tr>
              <a:tr h="405824">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DENETİM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36929252"/>
                  </a:ext>
                </a:extLst>
              </a:tr>
              <a:tr h="405824">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ÖN İNCELEME RAPORU</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35461086"/>
                  </a:ext>
                </a:extLst>
              </a:tr>
              <a:tr h="608736">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DİSİPLİN SORUŞTURMASI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19522179"/>
                  </a:ext>
                </a:extLst>
              </a:tr>
              <a:tr h="385157">
                <a:tc>
                  <a:txBody>
                    <a:bodyPr/>
                    <a:lstStyle/>
                    <a:p>
                      <a:pPr algn="l">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İSTİNABE</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a:lnSpc>
                          <a:spcPct val="150000"/>
                        </a:lnSpc>
                        <a:spcAft>
                          <a:spcPts val="0"/>
                        </a:spcAft>
                      </a:pPr>
                      <a:r>
                        <a:rPr lang="tr-TR"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just">
                        <a:lnSpc>
                          <a:spcPct val="150000"/>
                        </a:lnSpc>
                        <a:spcAft>
                          <a:spcPts val="0"/>
                        </a:spcAft>
                      </a:pPr>
                      <a:r>
                        <a:rPr lang="tr-TR" sz="1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28575" cap="flat" cmpd="dbl"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8796810"/>
                  </a:ext>
                </a:extLst>
              </a:tr>
              <a:tr h="403945">
                <a:tc>
                  <a:txBody>
                    <a:bodyPr/>
                    <a:lstStyle/>
                    <a:p>
                      <a:pPr algn="l">
                        <a:lnSpc>
                          <a:spcPct val="150000"/>
                        </a:lnSpc>
                        <a:spcAft>
                          <a:spcPts val="0"/>
                        </a:spcAft>
                      </a:pPr>
                      <a:r>
                        <a:rPr lang="tr-TR"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TOPLAM</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ctr">
                        <a:lnSpc>
                          <a:spcPct val="150000"/>
                        </a:lnSpc>
                        <a:spcAft>
                          <a:spcPts val="0"/>
                        </a:spcAft>
                      </a:pPr>
                      <a:r>
                        <a:rPr lang="tr-TR"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93</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839" marR="438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algn="just">
                        <a:lnSpc>
                          <a:spcPct val="150000"/>
                        </a:lnSpc>
                        <a:spcAft>
                          <a:spcPts val="0"/>
                        </a:spcAft>
                      </a:pP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904689"/>
                  </a:ext>
                </a:extLst>
              </a:tr>
            </a:tbl>
          </a:graphicData>
        </a:graphic>
      </p:graphicFrame>
    </p:spTree>
    <p:extLst>
      <p:ext uri="{BB962C8B-B14F-4D97-AF65-F5344CB8AC3E}">
        <p14:creationId xmlns:p14="http://schemas.microsoft.com/office/powerpoint/2010/main" val="190694476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eysel.ekmekci\Desktop\faaliyetler1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41" y="1401448"/>
            <a:ext cx="4158935" cy="2819640"/>
          </a:xfrm>
          <a:prstGeom prst="rect">
            <a:avLst/>
          </a:prstGeom>
          <a:noFill/>
          <a:extLst>
            <a:ext uri="{909E8E84-426E-40DD-AFC4-6F175D3DCCD1}">
              <a14:hiddenFill xmlns:a14="http://schemas.microsoft.com/office/drawing/2010/main">
                <a:solidFill>
                  <a:srgbClr val="FFFFFF"/>
                </a:solidFill>
              </a14:hiddenFill>
            </a:ext>
          </a:extLst>
        </p:spPr>
      </p:pic>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sp>
        <p:nvSpPr>
          <p:cNvPr id="2" name="Metin kutusu 1"/>
          <p:cNvSpPr txBox="1"/>
          <p:nvPr/>
        </p:nvSpPr>
        <p:spPr>
          <a:xfrm>
            <a:off x="197041" y="4365104"/>
            <a:ext cx="8695439" cy="2246769"/>
          </a:xfrm>
          <a:prstGeom prst="rect">
            <a:avLst/>
          </a:prstGeom>
          <a:noFill/>
        </p:spPr>
        <p:txBody>
          <a:bodyPr wrap="square" rtlCol="0">
            <a:spAutoFit/>
          </a:bodyPr>
          <a:lstStyle/>
          <a:p>
            <a:pPr algn="just"/>
            <a:r>
              <a:rPr lang="tr-TR" sz="2000" b="1" dirty="0" smtClean="0">
                <a:solidFill>
                  <a:prstClr val="black"/>
                </a:solidFill>
              </a:rPr>
              <a:t>      ANKARA İÇİN EL ELE PROJESİ KAPSAMINDA;</a:t>
            </a:r>
          </a:p>
          <a:p>
            <a:pPr algn="just"/>
            <a:endParaRPr lang="tr-TR" sz="2000" b="1" dirty="0" smtClean="0">
              <a:solidFill>
                <a:prstClr val="black"/>
              </a:solidFill>
            </a:endParaRPr>
          </a:p>
          <a:p>
            <a:pPr algn="just"/>
            <a:r>
              <a:rPr lang="tr-TR" sz="2000" dirty="0">
                <a:solidFill>
                  <a:prstClr val="black"/>
                </a:solidFill>
              </a:rPr>
              <a:t> </a:t>
            </a:r>
            <a:r>
              <a:rPr lang="tr-TR" sz="2000" dirty="0" smtClean="0">
                <a:solidFill>
                  <a:prstClr val="black"/>
                </a:solidFill>
              </a:rPr>
              <a:t>     İl Müdürlüğümüzün Görev tanımı içerisinde yer alan konuların sektör </a:t>
            </a:r>
            <a:r>
              <a:rPr lang="tr-TR" sz="2000" dirty="0">
                <a:solidFill>
                  <a:prstClr val="black"/>
                </a:solidFill>
              </a:rPr>
              <a:t>t</a:t>
            </a:r>
            <a:r>
              <a:rPr lang="tr-TR" sz="2000" dirty="0" smtClean="0">
                <a:solidFill>
                  <a:prstClr val="black"/>
                </a:solidFill>
              </a:rPr>
              <a:t>emsilcileri ile paylaşımını sağlamak ve yeni uygulamalar geliştirmek amacıyla Meslek Odaları, Lisanslı Danışmanlık Firmaları, Kamu Kurum ve Kuruluşlarının katılımıyla 2015 yılında düzenlenmeye başlanan </a:t>
            </a:r>
            <a:r>
              <a:rPr lang="tr-TR" sz="2000" b="1" dirty="0" smtClean="0">
                <a:solidFill>
                  <a:prstClr val="black"/>
                </a:solidFill>
                <a:effectLst>
                  <a:outerShdw blurRad="38100" dist="38100" dir="2700000" algn="tl">
                    <a:srgbClr val="000000">
                      <a:alpha val="43137"/>
                    </a:srgbClr>
                  </a:outerShdw>
                </a:effectLst>
              </a:rPr>
              <a:t>Ortak Akıl Toplantılarına </a:t>
            </a:r>
            <a:r>
              <a:rPr lang="tr-TR" sz="2000" dirty="0" smtClean="0">
                <a:solidFill>
                  <a:prstClr val="black"/>
                </a:solidFill>
              </a:rPr>
              <a:t>devam edilmektedir.</a:t>
            </a:r>
            <a:endParaRPr lang="tr-TR" sz="2000" dirty="0">
              <a:solidFill>
                <a:prstClr val="black"/>
              </a:solidFill>
            </a:endParaRPr>
          </a:p>
        </p:txBody>
      </p:sp>
      <p:pic>
        <p:nvPicPr>
          <p:cNvPr id="7" name="Picture 2" descr="C:\Users\veysel.ekmekci\Desktop\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2776"/>
            <a:ext cx="427317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3250557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07504" y="4797152"/>
            <a:ext cx="9036496" cy="2092881"/>
          </a:xfrm>
          <a:prstGeom prst="rect">
            <a:avLst/>
          </a:prstGeom>
        </p:spPr>
        <p:txBody>
          <a:bodyPr wrap="square">
            <a:spAutoFit/>
          </a:bodyPr>
          <a:lstStyle/>
          <a:p>
            <a:pPr algn="just"/>
            <a:r>
              <a:rPr lang="tr-TR" dirty="0">
                <a:solidFill>
                  <a:prstClr val="black"/>
                </a:solidFill>
              </a:rPr>
              <a:t> </a:t>
            </a:r>
            <a:r>
              <a:rPr lang="tr-TR" dirty="0" smtClean="0">
                <a:solidFill>
                  <a:prstClr val="black"/>
                </a:solidFill>
              </a:rPr>
              <a:t>    </a:t>
            </a:r>
            <a:r>
              <a:rPr lang="tr-TR" sz="1600" dirty="0" smtClean="0">
                <a:solidFill>
                  <a:prstClr val="black"/>
                </a:solidFill>
              </a:rPr>
              <a:t>İl Müdürlüğümüzce başlatılan </a:t>
            </a:r>
            <a:r>
              <a:rPr lang="tr-TR" sz="1600" dirty="0">
                <a:solidFill>
                  <a:prstClr val="black"/>
                </a:solidFill>
              </a:rPr>
              <a:t>“Ankara’da Bilinçli Çevre Gönüllüleri Yetişiyor” projesi </a:t>
            </a:r>
            <a:r>
              <a:rPr lang="tr-TR" sz="1600" dirty="0" smtClean="0">
                <a:solidFill>
                  <a:prstClr val="black"/>
                </a:solidFill>
              </a:rPr>
              <a:t>kapsamında </a:t>
            </a:r>
            <a:r>
              <a:rPr lang="tr-TR" sz="1600" dirty="0">
                <a:solidFill>
                  <a:prstClr val="black"/>
                </a:solidFill>
              </a:rPr>
              <a:t>öğrencilere çevre, çevre sorunları ve alınabilecek tedbirler, küresel ısınma, geri dönüşüm, enerji tasarrufu konularında bilgilendirme ve bilinçlendirme amaçlı eğitimler verilmekte olup, </a:t>
            </a:r>
            <a:r>
              <a:rPr lang="tr-TR" sz="1600" dirty="0" smtClean="0">
                <a:solidFill>
                  <a:prstClr val="black"/>
                </a:solidFill>
              </a:rPr>
              <a:t>2016 </a:t>
            </a:r>
            <a:r>
              <a:rPr lang="tr-TR" sz="1600" dirty="0">
                <a:solidFill>
                  <a:prstClr val="black"/>
                </a:solidFill>
              </a:rPr>
              <a:t>yılı içerisinde Ankara genelinde 5.000’in üzerinde öğrenciye eğitim verilmesi </a:t>
            </a:r>
            <a:r>
              <a:rPr lang="tr-TR" sz="1600" dirty="0" smtClean="0">
                <a:solidFill>
                  <a:prstClr val="black"/>
                </a:solidFill>
              </a:rPr>
              <a:t>hedeflenmiş, ilk 8 ayda hedeflerin üzerine çıkılmıştır. 2017 yılında projenin ikinci aşaması başlatılmış olup, </a:t>
            </a:r>
            <a:r>
              <a:rPr lang="tr-TR" sz="1600" b="1" dirty="0"/>
              <a:t>“Ankara’da Bilinçli Çevre Gönüllüleri Yetişiyor </a:t>
            </a:r>
            <a:r>
              <a:rPr lang="tr-TR" sz="1600" b="1" dirty="0" smtClean="0"/>
              <a:t>2” </a:t>
            </a:r>
            <a:r>
              <a:rPr lang="tr-TR" sz="1600" dirty="0" smtClean="0">
                <a:solidFill>
                  <a:prstClr val="black"/>
                </a:solidFill>
              </a:rPr>
              <a:t>projesi kapsamında 2018 yılında  5.000 öğrenciye eğitim verilmiştir. 2019 yılında da İl Milli Eğitim Müdürlüğü koordineli yapılan eğitimler ve okullardan gelen taleplere doğrultusunda yapılan eğitimler ile çevre konusunda bilinçlendirme çalışmalarımız devam etmiştir. </a:t>
            </a:r>
            <a:endParaRPr lang="tr-TR" sz="1600" dirty="0">
              <a:solidFill>
                <a:prstClr val="black"/>
              </a:solidFill>
            </a:endParaRPr>
          </a:p>
        </p:txBody>
      </p:sp>
      <p:pic>
        <p:nvPicPr>
          <p:cNvPr id="4" name="Picture 2" descr="\\ANKFILESERVER1\websayfası\26022016 Bilinçli Çevre Gönüllüleri\2\_MG_7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376" y="1346634"/>
            <a:ext cx="2700301" cy="17741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NKFILESERVER1\websayfası\26022016 Bilinçli Çevre Gönüllüleri\2\_MG_81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76" y="3158661"/>
            <a:ext cx="2700301" cy="1728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NKFILESERVER1\websayfası\26022016 Bilinçli Çevre Gönüllüleri\2\_MG_80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681" y="3158660"/>
            <a:ext cx="2700300" cy="1728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1356686"/>
            <a:ext cx="2880320" cy="353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682" y="1356686"/>
            <a:ext cx="2700300" cy="176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Resi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25487511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239208" y="5805264"/>
            <a:ext cx="8593573" cy="677108"/>
          </a:xfrm>
          <a:prstGeom prst="rect">
            <a:avLst/>
          </a:prstGeom>
        </p:spPr>
        <p:txBody>
          <a:bodyPr wrap="square">
            <a:spAutoFit/>
          </a:bodyPr>
          <a:lstStyle/>
          <a:p>
            <a:pPr algn="just"/>
            <a:r>
              <a:rPr lang="tr-TR" sz="2000" dirty="0">
                <a:solidFill>
                  <a:prstClr val="black"/>
                </a:solidFill>
              </a:rPr>
              <a:t> </a:t>
            </a:r>
            <a:r>
              <a:rPr lang="tr-TR" sz="2000" dirty="0" smtClean="0">
                <a:solidFill>
                  <a:prstClr val="black"/>
                </a:solidFill>
              </a:rPr>
              <a:t>       </a:t>
            </a:r>
            <a:r>
              <a:rPr lang="tr-TR" dirty="0" smtClean="0">
                <a:solidFill>
                  <a:prstClr val="black"/>
                </a:solidFill>
              </a:rPr>
              <a:t>İl </a:t>
            </a:r>
            <a:r>
              <a:rPr lang="tr-TR" dirty="0">
                <a:solidFill>
                  <a:prstClr val="black"/>
                </a:solidFill>
              </a:rPr>
              <a:t>Müdürlüğümüz </a:t>
            </a:r>
            <a:r>
              <a:rPr lang="tr-TR" dirty="0" smtClean="0">
                <a:solidFill>
                  <a:prstClr val="black"/>
                </a:solidFill>
              </a:rPr>
              <a:t>tarafından 2018 yılı </a:t>
            </a:r>
            <a:r>
              <a:rPr lang="tr-TR" b="1" dirty="0">
                <a:solidFill>
                  <a:prstClr val="black"/>
                </a:solidFill>
              </a:rPr>
              <a:t>5 Haziran Dünya Çevre Günü </a:t>
            </a:r>
            <a:r>
              <a:rPr lang="tr-TR" b="1" dirty="0" smtClean="0">
                <a:solidFill>
                  <a:prstClr val="black"/>
                </a:solidFill>
              </a:rPr>
              <a:t> Aile Sosyal Politikalar İl Müdürlüğü </a:t>
            </a:r>
            <a:r>
              <a:rPr lang="tr-TR" dirty="0" smtClean="0">
                <a:solidFill>
                  <a:prstClr val="black"/>
                </a:solidFill>
              </a:rPr>
              <a:t>ile koordinasyonuyla Ankara Çocuk Evleri’nde  kutlanmıştır.</a:t>
            </a:r>
          </a:p>
        </p:txBody>
      </p:sp>
      <p:pic>
        <p:nvPicPr>
          <p:cNvPr id="5" name="Picture 2" descr="C:\Users\asli.gunuc\Desktop\Yeni klasör\IMG_81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65" y="3474676"/>
            <a:ext cx="2584600" cy="17230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sli.gunuc\Desktop\Yeni klasör\IMG_81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397360"/>
            <a:ext cx="2370715" cy="1580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sli.gunuc\Desktop\Yeni klasör\IMG_81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2554" y="1628800"/>
            <a:ext cx="2386070" cy="1590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sli.gunuc\Desktop\Yeni klasör\IMG_81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4713" y="2043982"/>
            <a:ext cx="367240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sli.gunuc\Desktop\Yeni klasö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161" y="1628800"/>
            <a:ext cx="2611449" cy="1738930"/>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186751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940152" y="1613754"/>
            <a:ext cx="2808312" cy="2391309"/>
          </a:xfrm>
          <a:prstGeom prst="rect">
            <a:avLst/>
          </a:prstGeom>
          <a:ln>
            <a:noFill/>
          </a:ln>
          <a:effectLst>
            <a:softEdge rad="112500"/>
          </a:effectLst>
        </p:spPr>
      </p:pic>
      <p:sp>
        <p:nvSpPr>
          <p:cNvPr id="5" name="İçerik Yer Tutucusu 2"/>
          <p:cNvSpPr txBox="1">
            <a:spLocks/>
          </p:cNvSpPr>
          <p:nvPr/>
        </p:nvSpPr>
        <p:spPr>
          <a:xfrm>
            <a:off x="179512" y="1271618"/>
            <a:ext cx="5760640" cy="260597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Aft>
                <a:spcPts val="1000"/>
              </a:spcAft>
              <a:buNone/>
            </a:pPr>
            <a:r>
              <a:rPr lang="tr-TR" sz="1600" b="1" dirty="0" smtClean="0">
                <a:effectLst>
                  <a:outerShdw blurRad="38100" dist="38100" dir="2700000" algn="tl">
                    <a:srgbClr val="000000">
                      <a:alpha val="43137"/>
                    </a:srgbClr>
                  </a:outerShdw>
                </a:effectLst>
              </a:rPr>
              <a:t>Hizmet Binalarımız;</a:t>
            </a:r>
          </a:p>
          <a:p>
            <a:pPr algn="just">
              <a:lnSpc>
                <a:spcPct val="90000"/>
              </a:lnSpc>
              <a:spcAft>
                <a:spcPts val="1000"/>
              </a:spcAft>
              <a:buFont typeface="Wingdings" panose="05000000000000000000" pitchFamily="2" charset="2"/>
              <a:buChar char="v"/>
            </a:pPr>
            <a:r>
              <a:rPr lang="tr-TR" sz="1600" dirty="0" smtClean="0"/>
              <a:t>13911/8 Ada/Parselde, 10.336,60 </a:t>
            </a:r>
            <a:r>
              <a:rPr lang="tr-TR" sz="1600" dirty="0">
                <a:ea typeface="Times New Roman"/>
                <a:cs typeface="Times New Roman"/>
              </a:rPr>
              <a:t>m</a:t>
            </a:r>
            <a:r>
              <a:rPr lang="tr-TR" sz="1600" baseline="30000" dirty="0">
                <a:ea typeface="Times New Roman"/>
                <a:cs typeface="Times New Roman"/>
              </a:rPr>
              <a:t>2</a:t>
            </a:r>
            <a:r>
              <a:rPr lang="tr-TR" sz="1600" dirty="0" smtClean="0"/>
              <a:t> arazi üzerinde olup, </a:t>
            </a:r>
          </a:p>
          <a:p>
            <a:pPr algn="just">
              <a:lnSpc>
                <a:spcPct val="90000"/>
              </a:lnSpc>
              <a:spcAft>
                <a:spcPts val="1000"/>
              </a:spcAft>
              <a:buFont typeface="Wingdings" panose="05000000000000000000" pitchFamily="2" charset="2"/>
              <a:buChar char="v"/>
            </a:pPr>
            <a:r>
              <a:rPr lang="tr-TR" sz="1600" dirty="0" smtClean="0"/>
              <a:t>Toplam bina alanı 	8.463 </a:t>
            </a:r>
            <a:r>
              <a:rPr lang="tr-TR" sz="1600" dirty="0" smtClean="0">
                <a:ea typeface="Times New Roman"/>
                <a:cs typeface="Times New Roman"/>
              </a:rPr>
              <a:t>m</a:t>
            </a:r>
            <a:r>
              <a:rPr lang="tr-TR" sz="1600" baseline="30000" dirty="0" smtClean="0">
                <a:ea typeface="Times New Roman"/>
                <a:cs typeface="Times New Roman"/>
              </a:rPr>
              <a:t>2</a:t>
            </a:r>
            <a:endParaRPr lang="tr-TR" sz="1600" dirty="0"/>
          </a:p>
          <a:p>
            <a:pPr algn="just">
              <a:lnSpc>
                <a:spcPct val="90000"/>
              </a:lnSpc>
              <a:spcAft>
                <a:spcPts val="1000"/>
              </a:spcAft>
              <a:buFont typeface="Wingdings" panose="05000000000000000000" pitchFamily="2" charset="2"/>
              <a:buChar char="v"/>
            </a:pPr>
            <a:r>
              <a:rPr lang="tr-TR" sz="1600" dirty="0" smtClean="0"/>
              <a:t>Bahçe alanı 	7.203 </a:t>
            </a:r>
            <a:r>
              <a:rPr lang="tr-TR" sz="1600" dirty="0">
                <a:ea typeface="Times New Roman"/>
                <a:cs typeface="Times New Roman"/>
              </a:rPr>
              <a:t>m</a:t>
            </a:r>
            <a:r>
              <a:rPr lang="tr-TR" sz="1600" baseline="30000" dirty="0">
                <a:ea typeface="Times New Roman"/>
                <a:cs typeface="Times New Roman"/>
              </a:rPr>
              <a:t>2</a:t>
            </a:r>
            <a:r>
              <a:rPr lang="tr-TR" sz="1600" dirty="0" smtClean="0"/>
              <a:t>’dir.</a:t>
            </a:r>
          </a:p>
          <a:p>
            <a:pPr algn="just">
              <a:lnSpc>
                <a:spcPct val="90000"/>
              </a:lnSpc>
              <a:spcAft>
                <a:spcPts val="1000"/>
              </a:spcAft>
              <a:buFont typeface="Wingdings" panose="05000000000000000000" pitchFamily="2" charset="2"/>
              <a:buChar char="v"/>
            </a:pPr>
            <a:r>
              <a:rPr lang="tr-TR" sz="1600" dirty="0" smtClean="0"/>
              <a:t>İki adet binadan müteşekkil olup, </a:t>
            </a:r>
          </a:p>
          <a:p>
            <a:pPr algn="just">
              <a:lnSpc>
                <a:spcPct val="90000"/>
              </a:lnSpc>
              <a:spcAft>
                <a:spcPts val="1000"/>
              </a:spcAft>
              <a:buFont typeface="Wingdings" panose="05000000000000000000" pitchFamily="2" charset="2"/>
              <a:buChar char="v"/>
            </a:pPr>
            <a:r>
              <a:rPr lang="tr-TR" sz="1600" dirty="0" smtClean="0"/>
              <a:t>Ana Bina 8 Kat + Zemin + 2 Bodrum, toplam 7.770 </a:t>
            </a:r>
            <a:r>
              <a:rPr lang="tr-TR" sz="1600" dirty="0" smtClean="0">
                <a:ea typeface="Times New Roman"/>
                <a:cs typeface="Times New Roman"/>
              </a:rPr>
              <a:t>m</a:t>
            </a:r>
            <a:r>
              <a:rPr lang="tr-TR" sz="1600" baseline="30000" dirty="0" smtClean="0">
                <a:ea typeface="Times New Roman"/>
                <a:cs typeface="Times New Roman"/>
              </a:rPr>
              <a:t>2</a:t>
            </a:r>
            <a:r>
              <a:rPr lang="tr-TR" sz="1600" dirty="0" smtClean="0"/>
              <a:t>,</a:t>
            </a:r>
          </a:p>
          <a:p>
            <a:pPr algn="just">
              <a:lnSpc>
                <a:spcPct val="90000"/>
              </a:lnSpc>
              <a:spcAft>
                <a:spcPts val="1000"/>
              </a:spcAft>
              <a:buFont typeface="Wingdings" panose="05000000000000000000" pitchFamily="2" charset="2"/>
              <a:buChar char="v"/>
            </a:pPr>
            <a:r>
              <a:rPr lang="tr-TR" sz="1600" dirty="0" smtClean="0"/>
              <a:t>Yan Bina  1 Kat + Zemin + 1 Bodrum, toplam    693 </a:t>
            </a:r>
            <a:r>
              <a:rPr lang="tr-TR" sz="1600" dirty="0">
                <a:ea typeface="Times New Roman"/>
                <a:cs typeface="Times New Roman"/>
              </a:rPr>
              <a:t>m</a:t>
            </a:r>
            <a:r>
              <a:rPr lang="tr-TR" sz="1600" baseline="30000" dirty="0">
                <a:ea typeface="Times New Roman"/>
                <a:cs typeface="Times New Roman"/>
              </a:rPr>
              <a:t>2</a:t>
            </a:r>
            <a:r>
              <a:rPr lang="tr-TR" sz="1600" dirty="0" smtClean="0"/>
              <a:t>’dir.</a:t>
            </a:r>
          </a:p>
          <a:p>
            <a:pPr marL="0" indent="536575" algn="just">
              <a:spcAft>
                <a:spcPts val="1000"/>
              </a:spcAft>
              <a:buFont typeface="Arial" pitchFamily="34" charset="0"/>
              <a:buNone/>
            </a:pPr>
            <a:endParaRPr lang="tr-TR" sz="1600" dirty="0"/>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3561"/>
          </a:xfrm>
          <a:prstGeom prst="rect">
            <a:avLst/>
          </a:prstGeom>
        </p:spPr>
      </p:pic>
      <p:pic>
        <p:nvPicPr>
          <p:cNvPr id="6" name="Resim 6" descr="Açıklama: IMG_0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058" y="4435748"/>
            <a:ext cx="3148706" cy="2089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çerik Yer Tutucusu 2"/>
          <p:cNvSpPr txBox="1">
            <a:spLocks/>
          </p:cNvSpPr>
          <p:nvPr/>
        </p:nvSpPr>
        <p:spPr>
          <a:xfrm>
            <a:off x="90006" y="3877588"/>
            <a:ext cx="5562114" cy="29804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266700">
              <a:spcAft>
                <a:spcPts val="1000"/>
              </a:spcAft>
              <a:buFont typeface="Arial" pitchFamily="34" charset="0"/>
              <a:buNone/>
            </a:pPr>
            <a:r>
              <a:rPr lang="tr-TR" sz="1600" dirty="0" smtClean="0"/>
              <a:t>	</a:t>
            </a:r>
            <a:r>
              <a:rPr lang="tr-TR" sz="1600" b="1" dirty="0" smtClean="0">
                <a:effectLst>
                  <a:outerShdw blurRad="38100" dist="38100" dir="2700000" algn="tl">
                    <a:srgbClr val="000000">
                      <a:alpha val="43137"/>
                    </a:srgbClr>
                  </a:outerShdw>
                </a:effectLst>
              </a:rPr>
              <a:t>Hizmet Araçlarımız;</a:t>
            </a:r>
          </a:p>
          <a:p>
            <a:pPr marL="355600" lvl="1" indent="-266700" algn="just">
              <a:spcAft>
                <a:spcPts val="1000"/>
              </a:spcAft>
              <a:buFont typeface="Wingdings" panose="05000000000000000000" pitchFamily="2" charset="2"/>
              <a:buChar char="v"/>
            </a:pPr>
            <a:r>
              <a:rPr lang="tr-TR" sz="1600" dirty="0" smtClean="0"/>
              <a:t>9 adet resmi araç </a:t>
            </a:r>
          </a:p>
          <a:p>
            <a:pPr marL="355600" lvl="1" indent="-266700" algn="just">
              <a:spcAft>
                <a:spcPts val="1000"/>
              </a:spcAft>
              <a:buFont typeface="Wingdings" panose="05000000000000000000" pitchFamily="2" charset="2"/>
              <a:buChar char="v"/>
            </a:pPr>
            <a:r>
              <a:rPr lang="tr-TR" sz="1600" dirty="0" smtClean="0"/>
              <a:t>18 adet kiralık araç araçların hizmet bedeli, Çevre ve Şehircilik Bakanlığı Döner Sermayesi tarafından karşılanmaktadır.</a:t>
            </a:r>
          </a:p>
          <a:p>
            <a:pPr marL="0" indent="0" defTabSz="266700">
              <a:spcAft>
                <a:spcPts val="1000"/>
              </a:spcAft>
              <a:buNone/>
            </a:pPr>
            <a:r>
              <a:rPr lang="tr-TR" sz="1600" dirty="0"/>
              <a:t>	</a:t>
            </a:r>
            <a:endParaRPr lang="tr-TR" sz="1600" b="1" dirty="0">
              <a:effectLst>
                <a:outerShdw blurRad="38100" dist="38100" dir="2700000" algn="tl">
                  <a:srgbClr val="000000">
                    <a:alpha val="43137"/>
                  </a:srgbClr>
                </a:outerShdw>
              </a:effectLst>
            </a:endParaRPr>
          </a:p>
        </p:txBody>
      </p:sp>
      <p:sp>
        <p:nvSpPr>
          <p:cNvPr id="4" name="İçerik Yer Tutucusu 2"/>
          <p:cNvSpPr txBox="1">
            <a:spLocks/>
          </p:cNvSpPr>
          <p:nvPr/>
        </p:nvSpPr>
        <p:spPr>
          <a:xfrm>
            <a:off x="1907704" y="0"/>
            <a:ext cx="5256584" cy="1340768"/>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smtClean="0">
                <a:solidFill>
                  <a:schemeClr val="tx2"/>
                </a:solidFill>
                <a:effectLst>
                  <a:outerShdw blurRad="38100" dist="38100" dir="2700000" algn="tl">
                    <a:srgbClr val="000000">
                      <a:alpha val="43137"/>
                    </a:srgbClr>
                  </a:outerShdw>
                </a:effectLst>
              </a:rPr>
              <a:t>HİZMET BİNAMIZ VE ARAÇLARIMIZ</a:t>
            </a:r>
          </a:p>
        </p:txBody>
      </p:sp>
    </p:spTree>
    <p:extLst>
      <p:ext uri="{BB962C8B-B14F-4D97-AF65-F5344CB8AC3E}">
        <p14:creationId xmlns:p14="http://schemas.microsoft.com/office/powerpoint/2010/main" val="3549627536"/>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07504" y="1287810"/>
            <a:ext cx="4896544" cy="5293757"/>
          </a:xfrm>
          <a:prstGeom prst="rect">
            <a:avLst/>
          </a:prstGeom>
          <a:noFill/>
        </p:spPr>
        <p:txBody>
          <a:bodyPr wrap="square" rtlCol="0">
            <a:spAutoFit/>
          </a:bodyPr>
          <a:lstStyle/>
          <a:p>
            <a:pPr algn="just"/>
            <a:r>
              <a:rPr lang="tr-TR" dirty="0">
                <a:solidFill>
                  <a:prstClr val="black"/>
                </a:solidFill>
              </a:rPr>
              <a:t> </a:t>
            </a:r>
            <a:r>
              <a:rPr lang="tr-TR" dirty="0" smtClean="0">
                <a:solidFill>
                  <a:prstClr val="black"/>
                </a:solidFill>
              </a:rPr>
              <a:t>   </a:t>
            </a:r>
          </a:p>
          <a:p>
            <a:pPr algn="just"/>
            <a:r>
              <a:rPr lang="tr-TR" sz="2000" dirty="0">
                <a:solidFill>
                  <a:prstClr val="black"/>
                </a:solidFill>
              </a:rPr>
              <a:t> </a:t>
            </a:r>
            <a:r>
              <a:rPr lang="tr-TR" sz="2000" dirty="0" smtClean="0">
                <a:solidFill>
                  <a:prstClr val="black"/>
                </a:solidFill>
              </a:rPr>
              <a:t>    İl Müdürlüğümüzce  01/10/2015 tarihinden itibaren hizmetlerimizin </a:t>
            </a:r>
            <a:r>
              <a:rPr lang="tr-TR" sz="2000" dirty="0">
                <a:solidFill>
                  <a:prstClr val="black"/>
                </a:solidFill>
              </a:rPr>
              <a:t>daha etkin, şeffaf ve etkin bir şekilde yürütülmesi, uygun ortam sağlanarak vatandaşlarımızın sorularına cevap alması, başvurularını takip etmelerinin kolaylaştırılması, danışman firmaların konunun uzmanı ile istişarelerinin sağlanması </a:t>
            </a:r>
            <a:r>
              <a:rPr lang="tr-TR" sz="2000" dirty="0" smtClean="0">
                <a:solidFill>
                  <a:prstClr val="black"/>
                </a:solidFill>
              </a:rPr>
              <a:t>amacıyla “ETKİN </a:t>
            </a:r>
            <a:r>
              <a:rPr lang="tr-TR" sz="2000" dirty="0">
                <a:solidFill>
                  <a:prstClr val="black"/>
                </a:solidFill>
              </a:rPr>
              <a:t>İLETİŞİM VE ZAMAN YÖNETİMİ </a:t>
            </a:r>
            <a:r>
              <a:rPr lang="tr-TR" sz="2000" dirty="0" smtClean="0">
                <a:solidFill>
                  <a:prstClr val="black"/>
                </a:solidFill>
              </a:rPr>
              <a:t>PROJESİ” başlatılmıştır</a:t>
            </a:r>
            <a:r>
              <a:rPr lang="tr-TR" sz="2000" dirty="0">
                <a:solidFill>
                  <a:prstClr val="black"/>
                </a:solidFill>
              </a:rPr>
              <a:t>. </a:t>
            </a:r>
            <a:endParaRPr lang="tr-TR" sz="2000" dirty="0" smtClean="0">
              <a:solidFill>
                <a:prstClr val="black"/>
              </a:solidFill>
            </a:endParaRPr>
          </a:p>
          <a:p>
            <a:pPr algn="just"/>
            <a:endParaRPr lang="tr-TR" sz="2000" dirty="0">
              <a:solidFill>
                <a:prstClr val="black"/>
              </a:solidFill>
            </a:endParaRPr>
          </a:p>
          <a:p>
            <a:pPr algn="just"/>
            <a:r>
              <a:rPr lang="tr-TR" sz="2000" dirty="0">
                <a:solidFill>
                  <a:prstClr val="black"/>
                </a:solidFill>
              </a:rPr>
              <a:t> </a:t>
            </a:r>
            <a:r>
              <a:rPr lang="tr-TR" sz="2000" dirty="0" smtClean="0">
                <a:solidFill>
                  <a:prstClr val="black"/>
                </a:solidFill>
              </a:rPr>
              <a:t>    Proje ile yararlanıcı memnuniyetinin arttırılmasının yanı sıra personelimizin </a:t>
            </a:r>
            <a:r>
              <a:rPr lang="tr-TR" sz="2000" dirty="0">
                <a:solidFill>
                  <a:prstClr val="black"/>
                </a:solidFill>
              </a:rPr>
              <a:t>zamanını doğru yöneterek iş veriminin ve iş kalitesinin arttırılması </a:t>
            </a:r>
            <a:r>
              <a:rPr lang="tr-TR" sz="2000" dirty="0" smtClean="0">
                <a:solidFill>
                  <a:prstClr val="black"/>
                </a:solidFill>
              </a:rPr>
              <a:t>amaçlanmış, bu kapsamda personel verimimiz yaklaşık yüzde otuz civarında artmıştır. </a:t>
            </a:r>
            <a:endParaRPr lang="tr-TR" sz="20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287810"/>
            <a:ext cx="3456383" cy="51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84694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23503" y="4919008"/>
            <a:ext cx="8856984" cy="1938992"/>
          </a:xfrm>
          <a:prstGeom prst="rect">
            <a:avLst/>
          </a:prstGeom>
          <a:noFill/>
        </p:spPr>
        <p:txBody>
          <a:bodyPr wrap="square" rtlCol="0">
            <a:spAutoFit/>
          </a:bodyPr>
          <a:lstStyle/>
          <a:p>
            <a:pPr algn="just"/>
            <a:r>
              <a:rPr lang="tr-TR" dirty="0">
                <a:solidFill>
                  <a:prstClr val="black"/>
                </a:solidFill>
              </a:rPr>
              <a:t> </a:t>
            </a:r>
            <a:r>
              <a:rPr lang="tr-TR" dirty="0" smtClean="0">
                <a:solidFill>
                  <a:prstClr val="black"/>
                </a:solidFill>
              </a:rPr>
              <a:t>   </a:t>
            </a:r>
            <a:r>
              <a:rPr lang="tr-TR" b="1" dirty="0" smtClean="0">
                <a:solidFill>
                  <a:prstClr val="black"/>
                </a:solidFill>
              </a:rPr>
              <a:t>     </a:t>
            </a:r>
            <a:r>
              <a:rPr lang="tr-TR" sz="2000" dirty="0">
                <a:solidFill>
                  <a:prstClr val="black"/>
                </a:solidFill>
              </a:rPr>
              <a:t>İl </a:t>
            </a:r>
            <a:r>
              <a:rPr lang="tr-TR" sz="2000" dirty="0" smtClean="0">
                <a:solidFill>
                  <a:prstClr val="black"/>
                </a:solidFill>
              </a:rPr>
              <a:t>Müdürlüğümüzde kurum </a:t>
            </a:r>
            <a:r>
              <a:rPr lang="tr-TR" sz="2000" dirty="0">
                <a:solidFill>
                  <a:prstClr val="black"/>
                </a:solidFill>
              </a:rPr>
              <a:t>kültürünün yerleşmesi ve personelimiz arasında diyaloğun geliştirilmesi amacıyla sosyal aktiviteler </a:t>
            </a:r>
            <a:r>
              <a:rPr lang="tr-TR" sz="2000" dirty="0" smtClean="0">
                <a:solidFill>
                  <a:prstClr val="black"/>
                </a:solidFill>
              </a:rPr>
              <a:t>düzenlenmektedir. Bu kapsamda İl Müdürlüğümüz personelleri ve aileleriyle birlikte periyodik dönemlerde Devlet Tiyatroları oyunları izlenmekte olup, Devlet Tiyatroları Genel Müdürlüğü ve İl Kültür ve Turizm Müdürlüğü ile yapılan iş birliği neticesinde 2019 yılında organizasyonlarımıza devam edilmektedir.</a:t>
            </a:r>
            <a:endParaRPr lang="tr-TR" sz="20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927" y="1287810"/>
            <a:ext cx="5632135" cy="35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0996761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txBox="1">
            <a:spLocks/>
          </p:cNvSpPr>
          <p:nvPr/>
        </p:nvSpPr>
        <p:spPr>
          <a:xfrm>
            <a:off x="1907703" y="0"/>
            <a:ext cx="5256585" cy="12878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005596"/>
                </a:solidFill>
              </a:rPr>
              <a:t>İL MÜDÜRLÜĞÜMÜZCE YÜRÜTÜLEN ÇALIŞMALAR</a:t>
            </a:r>
            <a:endParaRPr lang="tr-TR" sz="2400" b="1" dirty="0">
              <a:solidFill>
                <a:srgbClr val="005596"/>
              </a:solidFill>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07504" y="5013176"/>
            <a:ext cx="8942226" cy="1938992"/>
          </a:xfrm>
          <a:prstGeom prst="rect">
            <a:avLst/>
          </a:prstGeom>
          <a:noFill/>
        </p:spPr>
        <p:txBody>
          <a:bodyPr wrap="square" rtlCol="0">
            <a:spAutoFit/>
          </a:bodyPr>
          <a:lstStyle/>
          <a:p>
            <a:pPr algn="just"/>
            <a:r>
              <a:rPr lang="tr-TR" sz="2000" dirty="0" smtClean="0">
                <a:solidFill>
                  <a:prstClr val="black"/>
                </a:solidFill>
              </a:rPr>
              <a:t>	Ankara </a:t>
            </a:r>
            <a:r>
              <a:rPr lang="tr-TR" sz="2000" dirty="0">
                <a:solidFill>
                  <a:prstClr val="black"/>
                </a:solidFill>
              </a:rPr>
              <a:t>Kalkınma Ajansı </a:t>
            </a:r>
            <a:r>
              <a:rPr lang="tr-TR" sz="2000" b="1" dirty="0" smtClean="0">
                <a:solidFill>
                  <a:prstClr val="black"/>
                </a:solidFill>
              </a:rPr>
              <a:t>Teknik </a:t>
            </a:r>
            <a:r>
              <a:rPr lang="tr-TR" sz="2000" b="1" dirty="0">
                <a:solidFill>
                  <a:prstClr val="black"/>
                </a:solidFill>
              </a:rPr>
              <a:t>Destek Programı </a:t>
            </a:r>
            <a:r>
              <a:rPr lang="tr-TR" sz="2000" dirty="0" smtClean="0">
                <a:solidFill>
                  <a:prstClr val="black"/>
                </a:solidFill>
              </a:rPr>
              <a:t>kapsamında da </a:t>
            </a:r>
            <a:r>
              <a:rPr lang="tr-TR" sz="2000" b="1" dirty="0" smtClean="0">
                <a:solidFill>
                  <a:prstClr val="black"/>
                </a:solidFill>
              </a:rPr>
              <a:t>“Çevre ve Şehircilik Faaliyetlerinde NETCAD Uygulamaları Eğitimi” </a:t>
            </a:r>
            <a:r>
              <a:rPr lang="tr-TR" sz="2000" dirty="0" smtClean="0">
                <a:solidFill>
                  <a:prstClr val="black"/>
                </a:solidFill>
              </a:rPr>
              <a:t>ile destek almaya hak kazanmış, </a:t>
            </a:r>
            <a:r>
              <a:rPr lang="tr-TR" sz="2000" dirty="0">
                <a:solidFill>
                  <a:prstClr val="black"/>
                </a:solidFill>
              </a:rPr>
              <a:t>p</a:t>
            </a:r>
            <a:r>
              <a:rPr lang="tr-TR" sz="2000" dirty="0" smtClean="0">
                <a:solidFill>
                  <a:prstClr val="black"/>
                </a:solidFill>
              </a:rPr>
              <a:t>ersonellerimizin katılımıyla programlar gerçekleştirilmiştir. Eğitim programları sonunda personellerimize </a:t>
            </a:r>
            <a:r>
              <a:rPr lang="tr-TR" sz="2000" dirty="0">
                <a:solidFill>
                  <a:prstClr val="black"/>
                </a:solidFill>
              </a:rPr>
              <a:t>sertifikaları törenle </a:t>
            </a:r>
            <a:r>
              <a:rPr lang="tr-TR" sz="2000" dirty="0" smtClean="0">
                <a:solidFill>
                  <a:prstClr val="black"/>
                </a:solidFill>
              </a:rPr>
              <a:t>verilmiştir. 2019 yılı içinde eğitimin tekrarlanması personellerimizin teknik kapasitelerinin artırılması hedeflenmektedir.</a:t>
            </a:r>
          </a:p>
        </p:txBody>
      </p:sp>
      <p:pic>
        <p:nvPicPr>
          <p:cNvPr id="8194" name="Picture 2" descr="\\ANKFILESERVER1\websayfası\14122015 NETCAD Eğiti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287810"/>
            <a:ext cx="2232248" cy="350934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NKFILESERVER1\websayfası\14122015 NETCAD Eğitimi\IMG_27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304206"/>
            <a:ext cx="3325602" cy="1708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eside\Desktop\Yeni klasör\haberler168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068960"/>
            <a:ext cx="3096344" cy="17357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eside\Desktop\Yeni klasör\haberler16878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304206"/>
            <a:ext cx="3096344" cy="1708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3076550"/>
            <a:ext cx="332560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Resi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29600301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txBox="1">
            <a:spLocks/>
          </p:cNvSpPr>
          <p:nvPr/>
        </p:nvSpPr>
        <p:spPr>
          <a:xfrm>
            <a:off x="0" y="2852936"/>
            <a:ext cx="9143999" cy="431800"/>
          </a:xfrm>
          <a:prstGeom prst="rect">
            <a:avLst/>
          </a:prstGeom>
          <a:ln>
            <a:miter lim="800000"/>
            <a:headEnd/>
            <a:tailEnd/>
          </a:ln>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r-TR" sz="6000" dirty="0" smtClean="0">
                <a:solidFill>
                  <a:schemeClr val="tx2"/>
                </a:solidFill>
                <a:effectLst>
                  <a:outerShdw blurRad="38100" dist="38100" dir="2700000" algn="tl">
                    <a:srgbClr val="000000">
                      <a:alpha val="43137"/>
                    </a:srgbClr>
                  </a:outerShdw>
                </a:effectLst>
              </a:rPr>
              <a:t>ARZ EDERİM</a:t>
            </a:r>
            <a:endParaRPr lang="tr-TR" sz="6000" dirty="0">
              <a:solidFill>
                <a:schemeClr val="tx2"/>
              </a:solidFill>
              <a:effectLst>
                <a:outerShdw blurRad="38100" dist="38100" dir="2700000" algn="tl">
                  <a:srgbClr val="000000">
                    <a:alpha val="43137"/>
                  </a:srgbClr>
                </a:outerShdw>
              </a:effectLst>
            </a:endParaRPr>
          </a:p>
        </p:txBody>
      </p:sp>
      <p:sp>
        <p:nvSpPr>
          <p:cNvPr id="4" name="1 Başlık"/>
          <p:cNvSpPr txBox="1">
            <a:spLocks/>
          </p:cNvSpPr>
          <p:nvPr/>
        </p:nvSpPr>
        <p:spPr>
          <a:xfrm>
            <a:off x="0" y="3933031"/>
            <a:ext cx="9143999" cy="1800225"/>
          </a:xfrm>
          <a:prstGeom prst="rect">
            <a:avLst/>
          </a:prstGeom>
          <a:ln>
            <a:miter lim="800000"/>
            <a:headEnd/>
            <a:tailEnd/>
          </a:ln>
          <a:extLst/>
        </p:spPr>
        <p:txBody>
          <a:bodyPr anchor="b"/>
          <a:lstStyle>
            <a:lvl1pPr algn="l" rtl="0" fontAlgn="base">
              <a:spcBef>
                <a:spcPct val="0"/>
              </a:spcBef>
              <a:spcAft>
                <a:spcPct val="0"/>
              </a:spcAft>
              <a:defRPr sz="5400" kern="1200" cap="all" spc="-100" baseline="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400"/>
              </a:spcAft>
              <a:defRPr/>
            </a:pPr>
            <a:r>
              <a:rPr lang="tr-TR" sz="2400" b="1" cap="none" dirty="0">
                <a:latin typeface="Calibri" pitchFamily="34" charset="0"/>
                <a:cs typeface="Calibri" pitchFamily="34" charset="0"/>
              </a:rPr>
              <a:t/>
            </a:r>
            <a:br>
              <a:rPr lang="tr-TR" sz="2400" b="1" cap="none" dirty="0">
                <a:latin typeface="Calibri" pitchFamily="34" charset="0"/>
                <a:cs typeface="Calibri" pitchFamily="34" charset="0"/>
              </a:rPr>
            </a:br>
            <a:r>
              <a:rPr lang="tr-TR" sz="3200" b="1" cap="none" dirty="0" smtClean="0">
                <a:effectLst>
                  <a:outerShdw blurRad="38100" dist="38100" dir="2700000" algn="tl">
                    <a:srgbClr val="000000">
                      <a:alpha val="43137"/>
                    </a:srgbClr>
                  </a:outerShdw>
                </a:effectLst>
                <a:latin typeface="Calibri" pitchFamily="34" charset="0"/>
                <a:cs typeface="Calibri" pitchFamily="34" charset="0"/>
              </a:rPr>
              <a:t>Ali Vedat ÇİFTÇİ</a:t>
            </a:r>
            <a:endParaRPr lang="tr-TR" sz="2800" b="1" cap="none" dirty="0">
              <a:effectLst>
                <a:outerShdw blurRad="38100" dist="38100" dir="2700000" algn="tl">
                  <a:srgbClr val="000000">
                    <a:alpha val="43137"/>
                  </a:srgbClr>
                </a:outerShdw>
              </a:effectLst>
              <a:latin typeface="Calibri" pitchFamily="34" charset="0"/>
              <a:cs typeface="Calibri" pitchFamily="34" charset="0"/>
            </a:endParaRPr>
          </a:p>
          <a:p>
            <a:pPr algn="ctr" fontAlgn="auto">
              <a:spcAft>
                <a:spcPts val="400"/>
              </a:spcAft>
              <a:defRPr/>
            </a:pPr>
            <a:r>
              <a:rPr lang="tr-TR" sz="2800" b="1" cap="none" dirty="0" smtClean="0">
                <a:effectLst>
                  <a:outerShdw blurRad="38100" dist="38100" dir="2700000" algn="tl">
                    <a:srgbClr val="000000">
                      <a:alpha val="43137"/>
                    </a:srgbClr>
                  </a:outerShdw>
                </a:effectLst>
                <a:latin typeface="Calibri" pitchFamily="34" charset="0"/>
                <a:cs typeface="Calibri" pitchFamily="34" charset="0"/>
              </a:rPr>
              <a:t>Ankara </a:t>
            </a:r>
            <a:r>
              <a:rPr lang="tr-TR" sz="2800" b="1" cap="none" dirty="0">
                <a:effectLst>
                  <a:outerShdw blurRad="38100" dist="38100" dir="2700000" algn="tl">
                    <a:srgbClr val="000000">
                      <a:alpha val="43137"/>
                    </a:srgbClr>
                  </a:outerShdw>
                </a:effectLst>
                <a:latin typeface="Calibri" pitchFamily="34" charset="0"/>
                <a:cs typeface="Calibri" pitchFamily="34" charset="0"/>
              </a:rPr>
              <a:t>Çevre ve Şehircilik İl </a:t>
            </a:r>
            <a:r>
              <a:rPr lang="tr-TR" sz="2800" b="1" cap="none" dirty="0" smtClean="0">
                <a:effectLst>
                  <a:outerShdw blurRad="38100" dist="38100" dir="2700000" algn="tl">
                    <a:srgbClr val="000000">
                      <a:alpha val="43137"/>
                    </a:srgbClr>
                  </a:outerShdw>
                </a:effectLst>
                <a:latin typeface="Calibri" pitchFamily="34" charset="0"/>
                <a:cs typeface="Calibri" pitchFamily="34" charset="0"/>
              </a:rPr>
              <a:t>Müdürü</a:t>
            </a:r>
            <a:endParaRPr lang="tr-TR" sz="2800" b="1" cap="none"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2" descr="C:\Users\veysel.ekmekci\Desktop\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4684"/>
            <a:ext cx="1986136" cy="13024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 y="1"/>
            <a:ext cx="1617033" cy="1287810"/>
          </a:xfrm>
          <a:prstGeom prst="rect">
            <a:avLst/>
          </a:prstGeom>
        </p:spPr>
      </p:pic>
    </p:spTree>
    <p:extLst>
      <p:ext uri="{BB962C8B-B14F-4D97-AF65-F5344CB8AC3E}">
        <p14:creationId xmlns:p14="http://schemas.microsoft.com/office/powerpoint/2010/main" val="1660791139"/>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etin kutusu"/>
          <p:cNvSpPr txBox="1">
            <a:spLocks noChangeArrowheads="1"/>
          </p:cNvSpPr>
          <p:nvPr/>
        </p:nvSpPr>
        <p:spPr bwMode="auto">
          <a:xfrm>
            <a:off x="1777949" y="1234545"/>
            <a:ext cx="5588099" cy="1077218"/>
          </a:xfrm>
          <a:prstGeom prst="rect">
            <a:avLst/>
          </a:prstGeom>
          <a:gradFill>
            <a:gsLst>
              <a:gs pos="100000">
                <a:schemeClr val="accent1">
                  <a:tint val="50000"/>
                  <a:satMod val="300000"/>
                  <a:alpha val="50000"/>
                </a:schemeClr>
              </a:gs>
              <a:gs pos="100000">
                <a:schemeClr val="accent1">
                  <a:tint val="37000"/>
                  <a:satMod val="300000"/>
                </a:schemeClr>
              </a:gs>
              <a:gs pos="100000">
                <a:schemeClr val="accent1">
                  <a:tint val="15000"/>
                  <a:satMod val="350000"/>
                </a:schemeClr>
              </a:gs>
            </a:gsLst>
          </a:gra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r-TR" sz="2400" b="1" dirty="0" smtClean="0">
                <a:solidFill>
                  <a:prstClr val="black"/>
                </a:solidFill>
                <a:effectLst>
                  <a:outerShdw blurRad="38100" dist="38100" dir="2700000" algn="tl">
                    <a:srgbClr val="000000">
                      <a:alpha val="43137"/>
                    </a:srgbClr>
                  </a:outerShdw>
                </a:effectLst>
              </a:rPr>
              <a:t>KENTSEL DÖNÜŞÜMLE</a:t>
            </a:r>
          </a:p>
          <a:p>
            <a:pPr algn="ctr"/>
            <a:r>
              <a:rPr lang="tr-TR" sz="4000" b="1" dirty="0" smtClean="0">
                <a:solidFill>
                  <a:prstClr val="black"/>
                </a:solidFill>
                <a:effectLst>
                  <a:outerShdw blurRad="38100" dist="38100" dir="2700000" algn="tl">
                    <a:srgbClr val="000000">
                      <a:alpha val="43137"/>
                    </a:srgbClr>
                  </a:outerShdw>
                </a:effectLst>
              </a:rPr>
              <a:t>AFETLERE HAZIR TÜRKİYE</a:t>
            </a:r>
            <a:endParaRPr lang="tr-TR" sz="4000" b="1" dirty="0">
              <a:solidFill>
                <a:prstClr val="black"/>
              </a:solidFill>
              <a:effectLst>
                <a:outerShdw blurRad="38100" dist="38100" dir="2700000" algn="tl">
                  <a:srgbClr val="000000">
                    <a:alpha val="43137"/>
                  </a:srgbClr>
                </a:outerShdw>
              </a:effectLst>
            </a:endParaRPr>
          </a:p>
        </p:txBody>
      </p:sp>
      <p:sp>
        <p:nvSpPr>
          <p:cNvPr id="4" name="Metin kutusu 3"/>
          <p:cNvSpPr txBox="1"/>
          <p:nvPr/>
        </p:nvSpPr>
        <p:spPr>
          <a:xfrm>
            <a:off x="179512" y="4990604"/>
            <a:ext cx="8856984" cy="1569660"/>
          </a:xfrm>
          <a:prstGeom prst="rect">
            <a:avLst/>
          </a:prstGeom>
          <a:noFill/>
        </p:spPr>
        <p:txBody>
          <a:bodyPr wrap="square" rtlCol="0">
            <a:spAutoFit/>
          </a:bodyPr>
          <a:lstStyle/>
          <a:p>
            <a:pPr algn="ctr"/>
            <a:r>
              <a:rPr lang="tr-TR" sz="2800" b="1" dirty="0" smtClean="0">
                <a:solidFill>
                  <a:prstClr val="black"/>
                </a:solidFill>
                <a:effectLst>
                  <a:outerShdw blurRad="38100" dist="38100" dir="2700000" algn="tl">
                    <a:srgbClr val="000000">
                      <a:alpha val="43137"/>
                    </a:srgbClr>
                  </a:outerShdw>
                </a:effectLst>
              </a:rPr>
              <a:t>«Bedeli </a:t>
            </a:r>
            <a:r>
              <a:rPr lang="tr-TR" sz="2800" b="1" dirty="0">
                <a:solidFill>
                  <a:prstClr val="black"/>
                </a:solidFill>
                <a:effectLst>
                  <a:outerShdw blurRad="38100" dist="38100" dir="2700000" algn="tl">
                    <a:srgbClr val="000000">
                      <a:alpha val="43137"/>
                    </a:srgbClr>
                  </a:outerShdw>
                </a:effectLst>
              </a:rPr>
              <a:t>ne olursa olsun bunu </a:t>
            </a:r>
            <a:r>
              <a:rPr lang="tr-TR" sz="2800" b="1" dirty="0" smtClean="0">
                <a:solidFill>
                  <a:prstClr val="black"/>
                </a:solidFill>
                <a:effectLst>
                  <a:outerShdw blurRad="38100" dist="38100" dir="2700000" algn="tl">
                    <a:srgbClr val="000000">
                      <a:alpha val="43137"/>
                    </a:srgbClr>
                  </a:outerShdw>
                </a:effectLst>
              </a:rPr>
              <a:t>gerçekleştireceğiz»</a:t>
            </a:r>
          </a:p>
          <a:p>
            <a:endParaRPr lang="tr-TR" sz="2800" b="1" dirty="0" smtClean="0">
              <a:solidFill>
                <a:prstClr val="black"/>
              </a:solidFill>
              <a:effectLst>
                <a:outerShdw blurRad="38100" dist="38100" dir="2700000" algn="tl">
                  <a:srgbClr val="000000">
                    <a:alpha val="43137"/>
                  </a:srgbClr>
                </a:outerShdw>
              </a:effectLst>
            </a:endParaRPr>
          </a:p>
          <a:p>
            <a:pPr algn="r"/>
            <a:r>
              <a:rPr lang="tr-TR" sz="2000" dirty="0" smtClean="0">
                <a:solidFill>
                  <a:prstClr val="black"/>
                </a:solidFill>
              </a:rPr>
              <a:t>Recep Tayyip ERDOĞAN</a:t>
            </a:r>
          </a:p>
          <a:p>
            <a:pPr algn="r"/>
            <a:r>
              <a:rPr lang="tr-TR" sz="2000" b="1" dirty="0" smtClean="0">
                <a:solidFill>
                  <a:prstClr val="black"/>
                </a:solidFill>
              </a:rPr>
              <a:t>Cumhurbaşkanı</a:t>
            </a:r>
            <a:endParaRPr lang="tr-TR" sz="2000" b="1" dirty="0">
              <a:solidFill>
                <a:prstClr val="black"/>
              </a:solidFill>
            </a:endParaRP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4583100" y="2659112"/>
            <a:ext cx="3312368" cy="2340000"/>
          </a:xfrm>
          <a:prstGeom prst="rect">
            <a:avLst/>
          </a:prstGeom>
          <a:ln>
            <a:noFill/>
          </a:ln>
          <a:effectLst>
            <a:softEdge rad="112500"/>
          </a:effectLst>
        </p:spPr>
      </p:pic>
      <p:pic>
        <p:nvPicPr>
          <p:cNvPr id="7" name="Resim 7"/>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1043608" y="2650604"/>
            <a:ext cx="3003000" cy="2340000"/>
          </a:xfrm>
          <a:prstGeom prst="rect">
            <a:avLst/>
          </a:prstGeom>
          <a:ln>
            <a:noFill/>
          </a:ln>
          <a:effectLst>
            <a:softEdge rad="112500"/>
          </a:effectLst>
        </p:spPr>
      </p:pic>
      <p:pic>
        <p:nvPicPr>
          <p:cNvPr id="15" name="Picture 2" descr="C:\Users\veysel.ekmekci\Desktop\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17"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689"/>
            <a:ext cx="1609766" cy="1018560"/>
          </a:xfrm>
          <a:prstGeom prst="rect">
            <a:avLst/>
          </a:prstGeom>
        </p:spPr>
      </p:pic>
    </p:spTree>
    <p:extLst>
      <p:ext uri="{BB962C8B-B14F-4D97-AF65-F5344CB8AC3E}">
        <p14:creationId xmlns:p14="http://schemas.microsoft.com/office/powerpoint/2010/main" val="2337314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323528" y="1340768"/>
            <a:ext cx="5400600" cy="5040560"/>
          </a:xfrm>
          <a:prstGeom prst="rect">
            <a:avLst/>
          </a:prstGeom>
        </p:spPr>
        <p:txBody>
          <a:bodyPr>
            <a:noAutofit/>
          </a:bodyPr>
          <a:lstStyle/>
          <a:p>
            <a:pPr marL="0" indent="360363" algn="just">
              <a:spcAft>
                <a:spcPts val="1200"/>
              </a:spcAft>
              <a:buNone/>
            </a:pPr>
            <a:r>
              <a:rPr lang="tr-TR" sz="2400" dirty="0" smtClean="0"/>
              <a:t>6306 </a:t>
            </a:r>
            <a:r>
              <a:rPr lang="tr-TR" sz="2400" dirty="0"/>
              <a:t>sayılı </a:t>
            </a:r>
            <a:r>
              <a:rPr lang="tr-TR" sz="2400" dirty="0" smtClean="0"/>
              <a:t>Afet Riski Altındaki Alanların Dönüştürülmesi Hakkında Kanun çerçevesinde</a:t>
            </a:r>
            <a:r>
              <a:rPr lang="tr-TR" sz="2400" b="1" dirty="0" smtClean="0"/>
              <a:t>; </a:t>
            </a:r>
          </a:p>
          <a:p>
            <a:pPr algn="just">
              <a:spcAft>
                <a:spcPts val="1200"/>
              </a:spcAft>
            </a:pPr>
            <a:r>
              <a:rPr lang="tr-TR" sz="2400" dirty="0" smtClean="0"/>
              <a:t>Riskli </a:t>
            </a:r>
            <a:r>
              <a:rPr lang="tr-TR" sz="2400" dirty="0"/>
              <a:t>yapı, riskli alan ve rezerv  alan  tespitleri,</a:t>
            </a:r>
          </a:p>
          <a:p>
            <a:pPr lvl="0" algn="just"/>
            <a:r>
              <a:rPr lang="tr-TR" sz="2400" dirty="0"/>
              <a:t>Kredi, kira yardımı, taşınma bedeli ödemesine yönelik işlemler,</a:t>
            </a:r>
          </a:p>
          <a:p>
            <a:pPr lvl="0" algn="just"/>
            <a:r>
              <a:rPr lang="tr-TR" sz="2400" dirty="0"/>
              <a:t>Bilgilendirme ve yönlendirme faaliyetleri yürütülmektedir.</a:t>
            </a:r>
          </a:p>
          <a:p>
            <a:pPr algn="just"/>
            <a:endParaRPr lang="tr-TR" sz="2000" dirty="0">
              <a:solidFill>
                <a:schemeClr val="tx1"/>
              </a:solidFill>
            </a:endParaRPr>
          </a:p>
        </p:txBody>
      </p:sp>
      <p:pic>
        <p:nvPicPr>
          <p:cNvPr id="4" name="Resim 1" descr="http://www.csb.gov.tr/db/ankara/editordosya/IMG_152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234" y="1601416"/>
            <a:ext cx="3137117" cy="233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2" descr="http://www.csb.gov.tr/db/ankara/editordosya/IMG_154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234" y="4047467"/>
            <a:ext cx="3099992" cy="233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veysel.ekmekci\Desktop\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050" y="-7541"/>
            <a:ext cx="1986136" cy="995412"/>
          </a:xfrm>
          <a:prstGeom prst="rect">
            <a:avLst/>
          </a:prstGeom>
          <a:noFill/>
          <a:extLst>
            <a:ext uri="{909E8E84-426E-40DD-AFC4-6F175D3DCCD1}">
              <a14:hiddenFill xmlns:a14="http://schemas.microsoft.com/office/drawing/2010/main">
                <a:solidFill>
                  <a:srgbClr val="FFFFFF"/>
                </a:solidFill>
              </a14:hiddenFill>
            </a:ext>
          </a:extLst>
        </p:spPr>
      </p:pic>
      <p:sp>
        <p:nvSpPr>
          <p:cNvPr id="8" name="Başlık 1"/>
          <p:cNvSpPr txBox="1">
            <a:spLocks/>
          </p:cNvSpPr>
          <p:nvPr/>
        </p:nvSpPr>
        <p:spPr>
          <a:xfrm>
            <a:off x="1900561" y="0"/>
            <a:ext cx="5268490" cy="987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smtClean="0">
                <a:solidFill>
                  <a:srgbClr val="C00000"/>
                </a:solidFill>
                <a:effectLst>
                  <a:outerShdw blurRad="38100" dist="38100" dir="2700000" algn="tl">
                    <a:srgbClr val="000000">
                      <a:alpha val="43137"/>
                    </a:srgbClr>
                  </a:outerShdw>
                </a:effectLst>
              </a:rPr>
              <a:t>ALTYAPI VE KENTSEL DÖNÜŞÜM ÇALIŞMALARI</a:t>
            </a:r>
            <a:endParaRPr lang="tr-TR" sz="2400" b="1" dirty="0">
              <a:solidFill>
                <a:srgbClr val="C00000"/>
              </a:solidFill>
              <a:effectLst>
                <a:outerShdw blurRad="38100" dist="38100" dir="2700000" algn="tl">
                  <a:srgbClr val="000000">
                    <a:alpha val="43137"/>
                  </a:srgbClr>
                </a:outerShdw>
              </a:effectLst>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 y="0"/>
            <a:ext cx="1617033" cy="987871"/>
          </a:xfrm>
          <a:prstGeom prst="rect">
            <a:avLst/>
          </a:prstGeom>
        </p:spPr>
      </p:pic>
    </p:spTree>
    <p:extLst>
      <p:ext uri="{BB962C8B-B14F-4D97-AF65-F5344CB8AC3E}">
        <p14:creationId xmlns:p14="http://schemas.microsoft.com/office/powerpoint/2010/main" val="3480805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çıl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12469</TotalTime>
  <Words>4997</Words>
  <Application>Microsoft Office PowerPoint</Application>
  <PresentationFormat>Ekran Gösterisi (4:3)</PresentationFormat>
  <Paragraphs>1679</Paragraphs>
  <Slides>73</Slides>
  <Notes>18</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73</vt:i4>
      </vt:variant>
    </vt:vector>
  </HeadingPairs>
  <TitlesOfParts>
    <vt:vector size="80" baseType="lpstr">
      <vt:lpstr>Arial</vt:lpstr>
      <vt:lpstr>Calibri</vt:lpstr>
      <vt:lpstr>Tahoma</vt:lpstr>
      <vt:lpstr>Times New Roman</vt:lpstr>
      <vt:lpstr>Wingdings</vt:lpstr>
      <vt:lpstr>Ofis Teması</vt:lpstr>
      <vt:lpstr>Belge</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MÜDÜRLERİ TOPLANTISI SUNUMU</dc:title>
  <dc:creator>isletim sistemi</dc:creator>
  <cp:lastModifiedBy>Aslı Günüç</cp:lastModifiedBy>
  <cp:revision>1924</cp:revision>
  <cp:lastPrinted>2019-01-14T10:53:22Z</cp:lastPrinted>
  <dcterms:created xsi:type="dcterms:W3CDTF">2013-10-05T10:19:45Z</dcterms:created>
  <dcterms:modified xsi:type="dcterms:W3CDTF">2020-01-16T13:14:35Z</dcterms:modified>
</cp:coreProperties>
</file>