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872" r:id="rId3"/>
    <p:sldId id="873" r:id="rId4"/>
    <p:sldId id="879" r:id="rId5"/>
    <p:sldId id="885" r:id="rId6"/>
    <p:sldId id="889" r:id="rId7"/>
    <p:sldId id="887" r:id="rId8"/>
    <p:sldId id="888" r:id="rId9"/>
    <p:sldId id="866" r:id="rId10"/>
    <p:sldId id="877" r:id="rId11"/>
    <p:sldId id="886" r:id="rId12"/>
    <p:sldId id="761" r:id="rId13"/>
    <p:sldId id="882" r:id="rId14"/>
    <p:sldId id="897" r:id="rId15"/>
    <p:sldId id="892" r:id="rId16"/>
    <p:sldId id="893" r:id="rId17"/>
    <p:sldId id="891" r:id="rId18"/>
    <p:sldId id="765" r:id="rId19"/>
    <p:sldId id="895" r:id="rId20"/>
    <p:sldId id="898" r:id="rId21"/>
    <p:sldId id="899" r:id="rId22"/>
    <p:sldId id="900" r:id="rId23"/>
    <p:sldId id="901" r:id="rId24"/>
    <p:sldId id="902" r:id="rId25"/>
    <p:sldId id="903" r:id="rId26"/>
    <p:sldId id="904" r:id="rId27"/>
    <p:sldId id="905" r:id="rId28"/>
    <p:sldId id="907" r:id="rId29"/>
    <p:sldId id="910" r:id="rId30"/>
    <p:sldId id="909" r:id="rId31"/>
    <p:sldId id="911" r:id="rId32"/>
    <p:sldId id="906" r:id="rId33"/>
    <p:sldId id="876" r:id="rId34"/>
    <p:sldId id="908" r:id="rId35"/>
    <p:sldId id="912" r:id="rId36"/>
    <p:sldId id="86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66"/>
    <a:srgbClr val="FF3300"/>
    <a:srgbClr val="82E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2" autoAdjust="0"/>
  </p:normalViewPr>
  <p:slideViewPr>
    <p:cSldViewPr>
      <p:cViewPr varScale="1">
        <p:scale>
          <a:sx n="109" d="100"/>
          <a:sy n="109" d="100"/>
        </p:scale>
        <p:origin x="16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ÇEVRE YÖNETİM HİZMETİ ALMA ŞARTLARI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54853" custLinFactNeighborX="1187" custLinFactNeighborY="27427">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9A9C9735-7256-46F8-A230-60EBD3E85254}" type="presOf" srcId="{ED77CB01-F96C-47FF-9884-E414CF3AF4B2}" destId="{CE3CBC96-7B0C-4FBA-9967-A7664168A705}" srcOrd="0" destOrd="0" presId="urn:microsoft.com/office/officeart/2005/8/layout/vList2"/>
    <dgm:cxn modelId="{DB020ED8-1FE5-42BF-B821-EDFC9DDAD499}" type="presOf" srcId="{83856E2A-AFBD-4DCD-9059-24A5B9304BAF}" destId="{85948106-CF81-4907-BFED-D5D4733CA332}" srcOrd="0" destOrd="0" presId="urn:microsoft.com/office/officeart/2005/8/layout/vList2"/>
    <dgm:cxn modelId="{9760CC82-5F61-416F-BFD8-FD10D215A511}"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(1)</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E9D7E814-D025-4207-8565-FC73C3F429FA}" type="presOf" srcId="{982EE207-740C-426F-816E-E39E1B1EF51E}" destId="{21FBAC0D-D746-4331-835E-A98F1553B594}" srcOrd="0" destOrd="0" presId="urn:microsoft.com/office/officeart/2005/8/layout/vList2"/>
    <dgm:cxn modelId="{918D2ED6-28A8-4035-B5E3-5E27070A69E4}" type="presOf" srcId="{712F20FE-CFD8-48E5-BE38-F0F117835897}" destId="{8CC5FA3F-72C7-4BE2-9BEB-39FEE193506B}" srcOrd="0" destOrd="0" presId="urn:microsoft.com/office/officeart/2005/8/layout/vList2"/>
    <dgm:cxn modelId="{0CCA9354-11E7-47C8-81F2-2BE28823F116}"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PERSONEL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DD840550-2C90-49D5-B0FF-0DE237DF77B8}" type="presOf" srcId="{ED77CB01-F96C-47FF-9884-E414CF3AF4B2}" destId="{CE3CBC96-7B0C-4FBA-9967-A7664168A705}" srcOrd="0" destOrd="0" presId="urn:microsoft.com/office/officeart/2005/8/layout/vList2"/>
    <dgm:cxn modelId="{60D65023-548B-4CCF-A9E3-E27D5E2C751A}" type="presOf" srcId="{83856E2A-AFBD-4DCD-9059-24A5B9304BAF}" destId="{85948106-CF81-4907-BFED-D5D4733CA332}" srcOrd="0" destOrd="0" presId="urn:microsoft.com/office/officeart/2005/8/layout/vList2"/>
    <dgm:cxn modelId="{2C4775A8-CD87-4435-B189-F6F584FF0020}"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(1)</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CFC7534F-A785-4A3B-9CAF-BB7938EA0ED6}" type="presOf" srcId="{982EE207-740C-426F-816E-E39E1B1EF51E}" destId="{21FBAC0D-D746-4331-835E-A98F1553B594}" srcOrd="0" destOrd="0" presId="urn:microsoft.com/office/officeart/2005/8/layout/vList2"/>
    <dgm:cxn modelId="{9C557E9A-43C8-4B88-B44F-DB35E9C893B3}" type="presOf" srcId="{712F20FE-CFD8-48E5-BE38-F0F117835897}" destId="{8CC5FA3F-72C7-4BE2-9BEB-39FEE193506B}" srcOrd="0" destOrd="0" presId="urn:microsoft.com/office/officeart/2005/8/layout/vList2"/>
    <dgm:cxn modelId="{E051C100-6310-44D5-8D82-A6A024714A7E}"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PERSONEL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3AE187F7-EB03-4E26-BAB4-CAD1B7E26401}" type="presOf" srcId="{83856E2A-AFBD-4DCD-9059-24A5B9304BAF}" destId="{85948106-CF81-4907-BFED-D5D4733CA332}" srcOrd="0" destOrd="0" presId="urn:microsoft.com/office/officeart/2005/8/layout/vList2"/>
    <dgm:cxn modelId="{1836CCDE-586F-4076-B212-9A5A7652D67A}" type="presOf" srcId="{ED77CB01-F96C-47FF-9884-E414CF3AF4B2}" destId="{CE3CBC96-7B0C-4FBA-9967-A7664168A705}"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CBCCFB60-35B3-4E57-B410-7995AC5641F0}"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(1)</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2DD4F3DE-5B40-4A48-8B39-601FB3CC2A05}" type="presOf" srcId="{712F20FE-CFD8-48E5-BE38-F0F117835897}" destId="{8CC5FA3F-72C7-4BE2-9BEB-39FEE193506B}" srcOrd="0" destOrd="0" presId="urn:microsoft.com/office/officeart/2005/8/layout/vList2"/>
    <dgm:cxn modelId="{D46C5053-6444-47D2-A058-C42316585E90}" type="presOf" srcId="{982EE207-740C-426F-816E-E39E1B1EF51E}" destId="{21FBAC0D-D746-4331-835E-A98F1553B594}" srcOrd="0" destOrd="0" presId="urn:microsoft.com/office/officeart/2005/8/layout/vList2"/>
    <dgm:cxn modelId="{3CDA5DEF-F1AC-457D-AED7-4E192B5E37DE}"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DANIŞMAN FİRMALARIN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73ACE2F1-A3FD-4849-A5F3-D8A75E275B49}" type="presOf" srcId="{83856E2A-AFBD-4DCD-9059-24A5B9304BAF}" destId="{85948106-CF81-4907-BFED-D5D4733CA332}"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4EF66FCF-A27B-4317-8B55-B6AEF113EE38}" type="presOf" srcId="{ED77CB01-F96C-47FF-9884-E414CF3AF4B2}" destId="{CE3CBC96-7B0C-4FBA-9967-A7664168A705}" srcOrd="0" destOrd="0" presId="urn:microsoft.com/office/officeart/2005/8/layout/vList2"/>
    <dgm:cxn modelId="{643B8157-3D0E-49C5-8BEC-AD922996A96D}"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(2)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22457767-7BAE-4EF7-BA39-6AD1B5772C02}" type="presOf" srcId="{982EE207-740C-426F-816E-E39E1B1EF51E}" destId="{21FBAC0D-D746-4331-835E-A98F1553B594}" srcOrd="0" destOrd="0" presId="urn:microsoft.com/office/officeart/2005/8/layout/vList2"/>
    <dgm:cxn modelId="{5BF77DE9-7D56-4E42-8148-B969BBF3D651}" type="presOf" srcId="{712F20FE-CFD8-48E5-BE38-F0F117835897}" destId="{8CC5FA3F-72C7-4BE2-9BEB-39FEE193506B}" srcOrd="0" destOrd="0" presId="urn:microsoft.com/office/officeart/2005/8/layout/vList2"/>
    <dgm:cxn modelId="{34543BCD-5EA8-4CA9-A102-0F4E1C4B4C1C}"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DANIŞMAN FİRMALARIN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5DA4B93A-669D-46EA-816C-9F37E6EF3D34}" type="presOf" srcId="{ED77CB01-F96C-47FF-9884-E414CF3AF4B2}" destId="{CE3CBC96-7B0C-4FBA-9967-A7664168A705}"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3DE9C212-2033-4515-9425-6AE97E200820}" type="presOf" srcId="{83856E2A-AFBD-4DCD-9059-24A5B9304BAF}" destId="{85948106-CF81-4907-BFED-D5D4733CA332}" srcOrd="0" destOrd="0" presId="urn:microsoft.com/office/officeart/2005/8/layout/vList2"/>
    <dgm:cxn modelId="{4D29BD93-B5B1-4259-B1B8-026118475B0D}"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(2)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3DFBC172-8D50-489A-A069-0969E491FC52}" type="presOf" srcId="{982EE207-740C-426F-816E-E39E1B1EF51E}" destId="{21FBAC0D-D746-4331-835E-A98F1553B594}" srcOrd="0" destOrd="0" presId="urn:microsoft.com/office/officeart/2005/8/layout/vList2"/>
    <dgm:cxn modelId="{146EDFCA-498F-4530-A112-10FC964A18E3}" type="presOf" srcId="{712F20FE-CFD8-48E5-BE38-F0F117835897}" destId="{8CC5FA3F-72C7-4BE2-9BEB-39FEE193506B}" srcOrd="0" destOrd="0" presId="urn:microsoft.com/office/officeart/2005/8/layout/vList2"/>
    <dgm:cxn modelId="{4EA9983B-8792-4D42-8D67-DCE10825BC26}"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C45BDC-360B-4144-90A6-95ED552877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1E128810-EE70-403D-9A84-3C21AC712C93}">
      <dgm:prSet phldrT="[Metin]" custT="1"/>
      <dgm:spPr>
        <a:solidFill>
          <a:schemeClr val="accent2">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b="0" dirty="0" smtClean="0">
              <a:solidFill>
                <a:schemeClr val="tx1"/>
              </a:solidFill>
              <a:effectLst/>
            </a:rPr>
            <a:t>Aylık çalışma takvimini düzenlemek  (bir önceki ayın yirminci günü ile son günü arasında sistem üzerinden hazırlamak /düzenleme yapmak)</a:t>
          </a:r>
          <a:endParaRPr lang="tr-TR" sz="1600" b="0" dirty="0">
            <a:solidFill>
              <a:schemeClr val="tx1"/>
            </a:solidFill>
            <a:effectLst/>
          </a:endParaRPr>
        </a:p>
      </dgm:t>
    </dgm:pt>
    <dgm:pt modelId="{AA423081-AF9E-452E-B034-9E57586738F3}" type="parTrans" cxnId="{FC9ED5A2-0A62-4E99-88F0-34FE94DB5F64}">
      <dgm:prSet/>
      <dgm:spPr/>
      <dgm:t>
        <a:bodyPr/>
        <a:lstStyle/>
        <a:p>
          <a:endParaRPr lang="tr-TR"/>
        </a:p>
      </dgm:t>
    </dgm:pt>
    <dgm:pt modelId="{23B92DC9-AB01-4B20-87F2-E447401DC1A0}" type="sibTrans" cxnId="{FC9ED5A2-0A62-4E99-88F0-34FE94DB5F64}">
      <dgm:prSet/>
      <dgm:spPr/>
      <dgm:t>
        <a:bodyPr/>
        <a:lstStyle/>
        <a:p>
          <a:endParaRPr lang="tr-TR"/>
        </a:p>
      </dgm:t>
    </dgm:pt>
    <dgm:pt modelId="{99E520EF-0BD2-4D5E-9F66-AAACCA223B09}">
      <dgm:prSet phldrT="[Metin]" phldr="1"/>
      <dgm:spPr>
        <a:solidFill>
          <a:schemeClr val="accent2">
            <a:lumMod val="40000"/>
            <a:lumOff val="60000"/>
          </a:schemeClr>
        </a:solidFill>
      </dgm:spPr>
      <dgm:t>
        <a:bodyPr/>
        <a:lstStyle/>
        <a:p>
          <a:endParaRPr lang="tr-TR"/>
        </a:p>
      </dgm:t>
    </dgm:pt>
    <dgm:pt modelId="{5E9E03FA-559D-48DB-AB2C-22A2F241FEFB}" type="parTrans" cxnId="{DD1645AB-AF26-4288-AE84-61FBDD3B7E88}">
      <dgm:prSet/>
      <dgm:spPr/>
      <dgm:t>
        <a:bodyPr/>
        <a:lstStyle/>
        <a:p>
          <a:endParaRPr lang="tr-TR"/>
        </a:p>
      </dgm:t>
    </dgm:pt>
    <dgm:pt modelId="{67B72759-E31E-485B-AED7-27951DAD6928}" type="sibTrans" cxnId="{DD1645AB-AF26-4288-AE84-61FBDD3B7E88}">
      <dgm:prSet/>
      <dgm:spPr/>
      <dgm:t>
        <a:bodyPr/>
        <a:lstStyle/>
        <a:p>
          <a:endParaRPr lang="tr-TR"/>
        </a:p>
      </dgm:t>
    </dgm:pt>
    <dgm:pt modelId="{064DDCCF-E7D2-4CCB-95C3-95F562B54581}">
      <dgm:prSet phldrT="[Metin]" phldr="1"/>
      <dgm:spPr>
        <a:solidFill>
          <a:schemeClr val="accent2">
            <a:lumMod val="40000"/>
            <a:lumOff val="60000"/>
          </a:schemeClr>
        </a:solidFill>
      </dgm:spPr>
      <dgm:t>
        <a:bodyPr/>
        <a:lstStyle/>
        <a:p>
          <a:endParaRPr lang="tr-TR"/>
        </a:p>
      </dgm:t>
    </dgm:pt>
    <dgm:pt modelId="{B460C920-66F9-4247-8819-34759EC95044}" type="parTrans" cxnId="{78ECEA24-05CD-40C9-AF38-1B06CFC6327D}">
      <dgm:prSet/>
      <dgm:spPr/>
      <dgm:t>
        <a:bodyPr/>
        <a:lstStyle/>
        <a:p>
          <a:endParaRPr lang="tr-TR"/>
        </a:p>
      </dgm:t>
    </dgm:pt>
    <dgm:pt modelId="{1C790ACE-967E-4197-B5ED-F661FCBD91A6}" type="sibTrans" cxnId="{78ECEA24-05CD-40C9-AF38-1B06CFC6327D}">
      <dgm:prSet/>
      <dgm:spPr/>
      <dgm:t>
        <a:bodyPr/>
        <a:lstStyle/>
        <a:p>
          <a:endParaRPr lang="tr-TR"/>
        </a:p>
      </dgm:t>
    </dgm:pt>
    <dgm:pt modelId="{C0D15C1B-FC8F-4F6C-A5F8-D811D71D2920}">
      <dgm:prSet custT="1"/>
      <dgm:spPr>
        <a:solidFill>
          <a:schemeClr val="accent2">
            <a:lumMod val="40000"/>
            <a:lumOff val="60000"/>
          </a:schemeClr>
        </a:solidFill>
      </dgm:spPr>
      <dgm:t>
        <a:bodyPr/>
        <a:lstStyle/>
        <a:p>
          <a:r>
            <a:rPr lang="tr-TR" sz="1600" b="0" dirty="0" smtClean="0">
              <a:solidFill>
                <a:schemeClr val="tx1"/>
              </a:solidFill>
            </a:rPr>
            <a:t>İşletmeler ile sözleşmenin yapıldığı veya sona erdiği veya feshedildiği tarihten itibaren bu durumu en geç 30 gün içinde sistem üzerinden bildirmek.</a:t>
          </a:r>
          <a:endParaRPr lang="tr-TR" sz="1600" b="0" dirty="0">
            <a:solidFill>
              <a:schemeClr val="tx1"/>
            </a:solidFill>
          </a:endParaRPr>
        </a:p>
      </dgm:t>
    </dgm:pt>
    <dgm:pt modelId="{3C6567FD-A38D-403A-8EFD-F0036B900FE2}" type="parTrans" cxnId="{C7692137-7D3E-42A5-B679-3F70CF9A0EF1}">
      <dgm:prSet/>
      <dgm:spPr/>
      <dgm:t>
        <a:bodyPr/>
        <a:lstStyle/>
        <a:p>
          <a:endParaRPr lang="tr-TR"/>
        </a:p>
      </dgm:t>
    </dgm:pt>
    <dgm:pt modelId="{D27E7424-757E-4AF2-B0BA-F960521B3350}" type="sibTrans" cxnId="{C7692137-7D3E-42A5-B679-3F70CF9A0EF1}">
      <dgm:prSet/>
      <dgm:spPr/>
      <dgm:t>
        <a:bodyPr/>
        <a:lstStyle/>
        <a:p>
          <a:endParaRPr lang="tr-TR"/>
        </a:p>
      </dgm:t>
    </dgm:pt>
    <dgm:pt modelId="{4A7EE381-2923-4D33-9B00-3CD664F1D045}">
      <dgm:prSet custT="1"/>
      <dgm:spPr/>
      <dgm:t>
        <a:bodyPr/>
        <a:lstStyle/>
        <a:p>
          <a:r>
            <a:rPr lang="tr-TR" sz="1600" dirty="0" smtClean="0">
              <a:solidFill>
                <a:schemeClr val="tx1"/>
              </a:solidFill>
            </a:rPr>
            <a:t>Çevre yönetimi hizmeti verdiği işletmeler için hazırlamak zorunda olduğu bilgi, belge ve raporların aslını işletmede, bir örneğini elektronik veya fizikî olarak firmada en az beş yıl süreyle muhafaza etmek.</a:t>
          </a:r>
          <a:endParaRPr lang="tr-TR" sz="1600" dirty="0">
            <a:solidFill>
              <a:schemeClr val="tx1"/>
            </a:solidFill>
          </a:endParaRPr>
        </a:p>
      </dgm:t>
    </dgm:pt>
    <dgm:pt modelId="{AA61536F-6AAE-4BA9-B2CC-5F9C3E9B3FF6}" type="parTrans" cxnId="{F3AC1647-6420-4617-82D1-A530AE2D4BE9}">
      <dgm:prSet/>
      <dgm:spPr/>
      <dgm:t>
        <a:bodyPr/>
        <a:lstStyle/>
        <a:p>
          <a:endParaRPr lang="tr-TR"/>
        </a:p>
      </dgm:t>
    </dgm:pt>
    <dgm:pt modelId="{8CFE29A2-3614-4DC7-B8EA-159155B93CA7}" type="sibTrans" cxnId="{F3AC1647-6420-4617-82D1-A530AE2D4BE9}">
      <dgm:prSet/>
      <dgm:spPr/>
      <dgm:t>
        <a:bodyPr/>
        <a:lstStyle/>
        <a:p>
          <a:endParaRPr lang="tr-TR"/>
        </a:p>
      </dgm:t>
    </dgm:pt>
    <dgm:pt modelId="{F954B906-9BA6-47D9-8A94-AAD339E82586}">
      <dgm:prSet custT="1"/>
      <dgm:spPr/>
      <dgm:t>
        <a:bodyPr/>
        <a:lstStyle/>
        <a:p>
          <a:r>
            <a:rPr lang="tr-TR" sz="1600" dirty="0" smtClean="0">
              <a:solidFill>
                <a:schemeClr val="tx1"/>
              </a:solidFill>
            </a:rPr>
            <a:t>Personelin firmada işe başlaması veya işten ayrılması durumunda 30 gün içinde gerekli değişikliği sistem üzerinden yapmak/ asgari şartları 30 gün içinde yerine getirmek</a:t>
          </a:r>
          <a:endParaRPr lang="tr-TR" sz="1600" dirty="0">
            <a:solidFill>
              <a:schemeClr val="tx1"/>
            </a:solidFill>
          </a:endParaRPr>
        </a:p>
      </dgm:t>
    </dgm:pt>
    <dgm:pt modelId="{5493B1E0-5322-4F15-B22E-3D4C0F209C37}" type="parTrans" cxnId="{04436EAD-14B4-4AC0-BE49-894BC57D0DF8}">
      <dgm:prSet/>
      <dgm:spPr/>
      <dgm:t>
        <a:bodyPr/>
        <a:lstStyle/>
        <a:p>
          <a:endParaRPr lang="tr-TR"/>
        </a:p>
      </dgm:t>
    </dgm:pt>
    <dgm:pt modelId="{AFEEFD4A-1B43-4060-AD77-9D1EE7C6F698}" type="sibTrans" cxnId="{04436EAD-14B4-4AC0-BE49-894BC57D0DF8}">
      <dgm:prSet/>
      <dgm:spPr/>
      <dgm:t>
        <a:bodyPr/>
        <a:lstStyle/>
        <a:p>
          <a:endParaRPr lang="tr-TR"/>
        </a:p>
      </dgm:t>
    </dgm:pt>
    <dgm:pt modelId="{AC981F7C-0671-4E9F-A2CA-4AA191912845}">
      <dgm:prSet custT="1"/>
      <dgm:spPr>
        <a:solidFill>
          <a:schemeClr val="accent2">
            <a:lumMod val="40000"/>
            <a:lumOff val="60000"/>
          </a:schemeClr>
        </a:solidFill>
      </dgm:spPr>
      <dgm:t>
        <a:bodyPr/>
        <a:lstStyle/>
        <a:p>
          <a:r>
            <a:rPr lang="tr-TR" sz="1600" dirty="0" smtClean="0">
              <a:solidFill>
                <a:schemeClr val="tx1"/>
              </a:solidFill>
            </a:rPr>
            <a:t>Firmaların devredilmesi veya ortaklarının değişmesi, adres değişikliği yapılması halinde Ticaret Sicili Gazetesi’nde yayımlandığı tarihten itibaren 30 gün içinde sistem üzerinden bildirmek</a:t>
          </a:r>
          <a:r>
            <a:rPr lang="tr-TR" sz="1500" dirty="0" smtClean="0"/>
            <a:t>.</a:t>
          </a:r>
          <a:endParaRPr lang="tr-TR" sz="1500" dirty="0"/>
        </a:p>
      </dgm:t>
    </dgm:pt>
    <dgm:pt modelId="{A46E468A-8F3B-4A54-AAC5-8B92A484E12A}" type="parTrans" cxnId="{12FFE588-0D84-4E16-BEBB-282B20F9C051}">
      <dgm:prSet/>
      <dgm:spPr/>
      <dgm:t>
        <a:bodyPr/>
        <a:lstStyle/>
        <a:p>
          <a:endParaRPr lang="tr-TR"/>
        </a:p>
      </dgm:t>
    </dgm:pt>
    <dgm:pt modelId="{7CBB6D85-682E-4987-BE52-BDCAF6AFB486}" type="sibTrans" cxnId="{12FFE588-0D84-4E16-BEBB-282B20F9C051}">
      <dgm:prSet/>
      <dgm:spPr/>
      <dgm:t>
        <a:bodyPr/>
        <a:lstStyle/>
        <a:p>
          <a:endParaRPr lang="tr-TR"/>
        </a:p>
      </dgm:t>
    </dgm:pt>
    <dgm:pt modelId="{186C7E9A-99D5-435C-BE92-FECE5BCE7410}">
      <dgm:prSet custT="1"/>
      <dgm:spPr/>
      <dgm:t>
        <a:bodyPr/>
        <a:lstStyle/>
        <a:p>
          <a:r>
            <a:rPr lang="tr-TR" sz="1600" dirty="0" smtClean="0">
              <a:solidFill>
                <a:schemeClr val="tx1"/>
              </a:solidFill>
            </a:rPr>
            <a:t>Firmanın ve çevre yönetimi hizmeti verdiği işletmelerin iletişim adreslerinde yapılan değişiklikleri 30 gün içinde sistem üzerinden güncel hale getirmek.</a:t>
          </a:r>
          <a:endParaRPr lang="tr-TR" sz="1600" dirty="0">
            <a:solidFill>
              <a:schemeClr val="tx1"/>
            </a:solidFill>
          </a:endParaRPr>
        </a:p>
      </dgm:t>
    </dgm:pt>
    <dgm:pt modelId="{5FFC8C6B-4146-4D0F-AD39-E1F99DA3A22D}" type="parTrans" cxnId="{BEEC178A-3857-47BF-AFE5-7030A3D7E1E0}">
      <dgm:prSet/>
      <dgm:spPr/>
      <dgm:t>
        <a:bodyPr/>
        <a:lstStyle/>
        <a:p>
          <a:endParaRPr lang="tr-TR"/>
        </a:p>
      </dgm:t>
    </dgm:pt>
    <dgm:pt modelId="{E1FB1CBC-F874-45D4-8FD9-037E326E3FA9}" type="sibTrans" cxnId="{BEEC178A-3857-47BF-AFE5-7030A3D7E1E0}">
      <dgm:prSet/>
      <dgm:spPr/>
      <dgm:t>
        <a:bodyPr/>
        <a:lstStyle/>
        <a:p>
          <a:endParaRPr lang="tr-TR"/>
        </a:p>
      </dgm:t>
    </dgm:pt>
    <dgm:pt modelId="{98186ABA-FF2C-483C-A9FF-07205E0193C0}">
      <dgm:prSet/>
      <dgm:spPr/>
      <dgm:t>
        <a:bodyPr/>
        <a:lstStyle/>
        <a:p>
          <a:r>
            <a:rPr lang="tr-TR" b="0" dirty="0" smtClean="0">
              <a:solidFill>
                <a:schemeClr val="tx1"/>
              </a:solidFill>
            </a:rPr>
            <a:t>Firmanın resmi yazışmalarda kullanılmak üzere Kayıtlı Elektronik Posta (KEP) adresini temin etmek, firmanın faaliyetlerinin yer aldığı ve tanıtımının yapıldığı internet sitesini hazırlamak</a:t>
          </a:r>
          <a:r>
            <a:rPr lang="tr-TR" b="1" dirty="0" smtClean="0">
              <a:solidFill>
                <a:schemeClr val="tx1"/>
              </a:solidFill>
            </a:rPr>
            <a:t>.</a:t>
          </a:r>
          <a:endParaRPr lang="tr-TR" b="1" dirty="0">
            <a:solidFill>
              <a:schemeClr val="tx1"/>
            </a:solidFill>
          </a:endParaRPr>
        </a:p>
      </dgm:t>
    </dgm:pt>
    <dgm:pt modelId="{E30DBB11-E938-4736-B6A9-985BE1210E83}" type="parTrans" cxnId="{2E2967B0-6FA9-4B38-9CE2-9DE13DC9C545}">
      <dgm:prSet/>
      <dgm:spPr/>
      <dgm:t>
        <a:bodyPr/>
        <a:lstStyle/>
        <a:p>
          <a:endParaRPr lang="tr-TR"/>
        </a:p>
      </dgm:t>
    </dgm:pt>
    <dgm:pt modelId="{04892F51-C983-4BDB-ABBE-79B0D5457D6C}" type="sibTrans" cxnId="{2E2967B0-6FA9-4B38-9CE2-9DE13DC9C545}">
      <dgm:prSet/>
      <dgm:spPr/>
      <dgm:t>
        <a:bodyPr/>
        <a:lstStyle/>
        <a:p>
          <a:endParaRPr lang="tr-TR"/>
        </a:p>
      </dgm:t>
    </dgm:pt>
    <dgm:pt modelId="{DE5D0EBE-0DAC-4374-A114-28CB9467611B}" type="pres">
      <dgm:prSet presAssocID="{CDC45BDC-360B-4144-90A6-95ED5528770D}" presName="Name0" presStyleCnt="0">
        <dgm:presLayoutVars>
          <dgm:chMax val="7"/>
          <dgm:chPref val="7"/>
          <dgm:dir/>
        </dgm:presLayoutVars>
      </dgm:prSet>
      <dgm:spPr/>
      <dgm:t>
        <a:bodyPr/>
        <a:lstStyle/>
        <a:p>
          <a:endParaRPr lang="tr-TR"/>
        </a:p>
      </dgm:t>
    </dgm:pt>
    <dgm:pt modelId="{D8A167B9-5E39-4471-A33E-64D6216C593A}" type="pres">
      <dgm:prSet presAssocID="{CDC45BDC-360B-4144-90A6-95ED5528770D}" presName="Name1" presStyleCnt="0"/>
      <dgm:spPr/>
    </dgm:pt>
    <dgm:pt modelId="{372F4830-FC2D-44E9-937C-F8334B0A2352}" type="pres">
      <dgm:prSet presAssocID="{CDC45BDC-360B-4144-90A6-95ED5528770D}" presName="cycle" presStyleCnt="0"/>
      <dgm:spPr/>
    </dgm:pt>
    <dgm:pt modelId="{FE39E4CA-87DD-4109-AF43-0785276E40F5}" type="pres">
      <dgm:prSet presAssocID="{CDC45BDC-360B-4144-90A6-95ED5528770D}" presName="srcNode" presStyleLbl="node1" presStyleIdx="0" presStyleCnt="7"/>
      <dgm:spPr/>
    </dgm:pt>
    <dgm:pt modelId="{E8E32D11-1514-4954-BC8B-2F0D24EEB58B}" type="pres">
      <dgm:prSet presAssocID="{CDC45BDC-360B-4144-90A6-95ED5528770D}" presName="conn" presStyleLbl="parChTrans1D2" presStyleIdx="0" presStyleCnt="1"/>
      <dgm:spPr/>
      <dgm:t>
        <a:bodyPr/>
        <a:lstStyle/>
        <a:p>
          <a:endParaRPr lang="tr-TR"/>
        </a:p>
      </dgm:t>
    </dgm:pt>
    <dgm:pt modelId="{1AB0AD1C-29D0-422A-A745-3F9000312A76}" type="pres">
      <dgm:prSet presAssocID="{CDC45BDC-360B-4144-90A6-95ED5528770D}" presName="extraNode" presStyleLbl="node1" presStyleIdx="0" presStyleCnt="7"/>
      <dgm:spPr/>
    </dgm:pt>
    <dgm:pt modelId="{ED169E85-7C1B-4BB5-B84E-AAE05E3E2015}" type="pres">
      <dgm:prSet presAssocID="{CDC45BDC-360B-4144-90A6-95ED5528770D}" presName="dstNode" presStyleLbl="node1" presStyleIdx="0" presStyleCnt="7"/>
      <dgm:spPr/>
    </dgm:pt>
    <dgm:pt modelId="{C1A6904B-1CFA-4AF4-B3C8-585B2F802C76}" type="pres">
      <dgm:prSet presAssocID="{1E128810-EE70-403D-9A84-3C21AC712C93}" presName="text_1" presStyleLbl="node1" presStyleIdx="0" presStyleCnt="7" custScaleY="141358">
        <dgm:presLayoutVars>
          <dgm:bulletEnabled val="1"/>
        </dgm:presLayoutVars>
      </dgm:prSet>
      <dgm:spPr/>
      <dgm:t>
        <a:bodyPr/>
        <a:lstStyle/>
        <a:p>
          <a:endParaRPr lang="tr-TR"/>
        </a:p>
      </dgm:t>
    </dgm:pt>
    <dgm:pt modelId="{F0D1DA97-61E7-4F01-B4B1-E2418E016C72}" type="pres">
      <dgm:prSet presAssocID="{1E128810-EE70-403D-9A84-3C21AC712C93}" presName="accent_1" presStyleCnt="0"/>
      <dgm:spPr/>
    </dgm:pt>
    <dgm:pt modelId="{812BEDC6-056B-4F4E-80BC-0E4B00B6BB4F}" type="pres">
      <dgm:prSet presAssocID="{1E128810-EE70-403D-9A84-3C21AC712C93}" presName="accentRepeatNode" presStyleLbl="solidFgAcc1" presStyleIdx="0" presStyleCnt="7"/>
      <dgm:spPr/>
    </dgm:pt>
    <dgm:pt modelId="{70F8D2F2-A193-4B41-8BDA-C97DE259199F}" type="pres">
      <dgm:prSet presAssocID="{F954B906-9BA6-47D9-8A94-AAD339E82586}" presName="text_2" presStyleLbl="node1" presStyleIdx="1" presStyleCnt="7" custScaleY="148107">
        <dgm:presLayoutVars>
          <dgm:bulletEnabled val="1"/>
        </dgm:presLayoutVars>
      </dgm:prSet>
      <dgm:spPr/>
      <dgm:t>
        <a:bodyPr/>
        <a:lstStyle/>
        <a:p>
          <a:endParaRPr lang="tr-TR"/>
        </a:p>
      </dgm:t>
    </dgm:pt>
    <dgm:pt modelId="{7078D530-C5EE-4EF1-BE62-99F3C02F48F9}" type="pres">
      <dgm:prSet presAssocID="{F954B906-9BA6-47D9-8A94-AAD339E82586}" presName="accent_2" presStyleCnt="0"/>
      <dgm:spPr/>
    </dgm:pt>
    <dgm:pt modelId="{C869C3C3-88CC-46F6-A842-23905FAC1DB1}" type="pres">
      <dgm:prSet presAssocID="{F954B906-9BA6-47D9-8A94-AAD339E82586}" presName="accentRepeatNode" presStyleLbl="solidFgAcc1" presStyleIdx="1" presStyleCnt="7"/>
      <dgm:spPr/>
    </dgm:pt>
    <dgm:pt modelId="{E35AB1DB-20CF-40F8-94CB-D562023C5E2F}" type="pres">
      <dgm:prSet presAssocID="{4A7EE381-2923-4D33-9B00-3CD664F1D045}" presName="text_3" presStyleLbl="node1" presStyleIdx="2" presStyleCnt="7" custScaleY="154636">
        <dgm:presLayoutVars>
          <dgm:bulletEnabled val="1"/>
        </dgm:presLayoutVars>
      </dgm:prSet>
      <dgm:spPr/>
      <dgm:t>
        <a:bodyPr/>
        <a:lstStyle/>
        <a:p>
          <a:endParaRPr lang="tr-TR"/>
        </a:p>
      </dgm:t>
    </dgm:pt>
    <dgm:pt modelId="{56E00B1A-AD2E-48E6-94F8-4EC9A3C5294F}" type="pres">
      <dgm:prSet presAssocID="{4A7EE381-2923-4D33-9B00-3CD664F1D045}" presName="accent_3" presStyleCnt="0"/>
      <dgm:spPr/>
    </dgm:pt>
    <dgm:pt modelId="{281DA4FB-D35A-4B21-9F9E-E258C8FB068E}" type="pres">
      <dgm:prSet presAssocID="{4A7EE381-2923-4D33-9B00-3CD664F1D045}" presName="accentRepeatNode" presStyleLbl="solidFgAcc1" presStyleIdx="2" presStyleCnt="7"/>
      <dgm:spPr/>
    </dgm:pt>
    <dgm:pt modelId="{96F6FF45-1B60-4F6E-ACA7-00FAFB7B1CA8}" type="pres">
      <dgm:prSet presAssocID="{C0D15C1B-FC8F-4F6C-A5F8-D811D71D2920}" presName="text_4" presStyleLbl="node1" presStyleIdx="3" presStyleCnt="7" custScaleY="161385">
        <dgm:presLayoutVars>
          <dgm:bulletEnabled val="1"/>
        </dgm:presLayoutVars>
      </dgm:prSet>
      <dgm:spPr/>
      <dgm:t>
        <a:bodyPr/>
        <a:lstStyle/>
        <a:p>
          <a:endParaRPr lang="tr-TR"/>
        </a:p>
      </dgm:t>
    </dgm:pt>
    <dgm:pt modelId="{4622A3D5-0500-4EFB-9815-42D0F45D56CA}" type="pres">
      <dgm:prSet presAssocID="{C0D15C1B-FC8F-4F6C-A5F8-D811D71D2920}" presName="accent_4" presStyleCnt="0"/>
      <dgm:spPr/>
    </dgm:pt>
    <dgm:pt modelId="{D413175F-F9AF-4E02-A352-CA1FFB1825C1}" type="pres">
      <dgm:prSet presAssocID="{C0D15C1B-FC8F-4F6C-A5F8-D811D71D2920}" presName="accentRepeatNode" presStyleLbl="solidFgAcc1" presStyleIdx="3" presStyleCnt="7"/>
      <dgm:spPr/>
    </dgm:pt>
    <dgm:pt modelId="{52E878D9-9CFA-402D-9916-19E2CD7521F6}" type="pres">
      <dgm:prSet presAssocID="{186C7E9A-99D5-435C-BE92-FECE5BCE7410}" presName="text_5" presStyleLbl="node1" presStyleIdx="4" presStyleCnt="7" custScaleY="135123">
        <dgm:presLayoutVars>
          <dgm:bulletEnabled val="1"/>
        </dgm:presLayoutVars>
      </dgm:prSet>
      <dgm:spPr/>
      <dgm:t>
        <a:bodyPr/>
        <a:lstStyle/>
        <a:p>
          <a:endParaRPr lang="tr-TR"/>
        </a:p>
      </dgm:t>
    </dgm:pt>
    <dgm:pt modelId="{17917B92-93B2-42E8-AA1E-E4CFB04E250B}" type="pres">
      <dgm:prSet presAssocID="{186C7E9A-99D5-435C-BE92-FECE5BCE7410}" presName="accent_5" presStyleCnt="0"/>
      <dgm:spPr/>
    </dgm:pt>
    <dgm:pt modelId="{C001C844-4B6C-4360-A884-59F01A571CA1}" type="pres">
      <dgm:prSet presAssocID="{186C7E9A-99D5-435C-BE92-FECE5BCE7410}" presName="accentRepeatNode" presStyleLbl="solidFgAcc1" presStyleIdx="4" presStyleCnt="7"/>
      <dgm:spPr/>
    </dgm:pt>
    <dgm:pt modelId="{17AEC118-1DB7-4990-95E5-00D1AB387B7D}" type="pres">
      <dgm:prSet presAssocID="{98186ABA-FF2C-483C-A9FF-07205E0193C0}" presName="text_6" presStyleLbl="node1" presStyleIdx="5" presStyleCnt="7" custScaleY="159991">
        <dgm:presLayoutVars>
          <dgm:bulletEnabled val="1"/>
        </dgm:presLayoutVars>
      </dgm:prSet>
      <dgm:spPr/>
      <dgm:t>
        <a:bodyPr/>
        <a:lstStyle/>
        <a:p>
          <a:endParaRPr lang="tr-TR"/>
        </a:p>
      </dgm:t>
    </dgm:pt>
    <dgm:pt modelId="{7F439DC7-EC09-4820-B3E8-B8C94B2D25AB}" type="pres">
      <dgm:prSet presAssocID="{98186ABA-FF2C-483C-A9FF-07205E0193C0}" presName="accent_6" presStyleCnt="0"/>
      <dgm:spPr/>
    </dgm:pt>
    <dgm:pt modelId="{8C79091A-59D5-4967-AF84-7C7DBA56B3A2}" type="pres">
      <dgm:prSet presAssocID="{98186ABA-FF2C-483C-A9FF-07205E0193C0}" presName="accentRepeatNode" presStyleLbl="solidFgAcc1" presStyleIdx="5" presStyleCnt="7"/>
      <dgm:spPr/>
    </dgm:pt>
    <dgm:pt modelId="{42E32CE4-569A-43B5-8F13-87A0BBBB4CDD}" type="pres">
      <dgm:prSet presAssocID="{AC981F7C-0671-4E9F-A2CA-4AA191912845}" presName="text_7" presStyleLbl="node1" presStyleIdx="6" presStyleCnt="7" custScaleY="130061">
        <dgm:presLayoutVars>
          <dgm:bulletEnabled val="1"/>
        </dgm:presLayoutVars>
      </dgm:prSet>
      <dgm:spPr/>
      <dgm:t>
        <a:bodyPr/>
        <a:lstStyle/>
        <a:p>
          <a:endParaRPr lang="tr-TR"/>
        </a:p>
      </dgm:t>
    </dgm:pt>
    <dgm:pt modelId="{E6CC562F-E654-4A34-A790-DD9C4C3AB817}" type="pres">
      <dgm:prSet presAssocID="{AC981F7C-0671-4E9F-A2CA-4AA191912845}" presName="accent_7" presStyleCnt="0"/>
      <dgm:spPr/>
    </dgm:pt>
    <dgm:pt modelId="{2C37981B-C7D4-47FF-8AC9-EC0B7B1C062E}" type="pres">
      <dgm:prSet presAssocID="{AC981F7C-0671-4E9F-A2CA-4AA191912845}" presName="accentRepeatNode" presStyleLbl="solidFgAcc1" presStyleIdx="6" presStyleCnt="7"/>
      <dgm:spPr/>
    </dgm:pt>
  </dgm:ptLst>
  <dgm:cxnLst>
    <dgm:cxn modelId="{BEEC178A-3857-47BF-AFE5-7030A3D7E1E0}" srcId="{CDC45BDC-360B-4144-90A6-95ED5528770D}" destId="{186C7E9A-99D5-435C-BE92-FECE5BCE7410}" srcOrd="4" destOrd="0" parTransId="{5FFC8C6B-4146-4D0F-AD39-E1F99DA3A22D}" sibTransId="{E1FB1CBC-F874-45D4-8FD9-037E326E3FA9}"/>
    <dgm:cxn modelId="{12FFE588-0D84-4E16-BEBB-282B20F9C051}" srcId="{CDC45BDC-360B-4144-90A6-95ED5528770D}" destId="{AC981F7C-0671-4E9F-A2CA-4AA191912845}" srcOrd="6" destOrd="0" parTransId="{A46E468A-8F3B-4A54-AAC5-8B92A484E12A}" sibTransId="{7CBB6D85-682E-4987-BE52-BDCAF6AFB486}"/>
    <dgm:cxn modelId="{F3AC1647-6420-4617-82D1-A530AE2D4BE9}" srcId="{CDC45BDC-360B-4144-90A6-95ED5528770D}" destId="{4A7EE381-2923-4D33-9B00-3CD664F1D045}" srcOrd="2" destOrd="0" parTransId="{AA61536F-6AAE-4BA9-B2CC-5F9C3E9B3FF6}" sibTransId="{8CFE29A2-3614-4DC7-B8EA-159155B93CA7}"/>
    <dgm:cxn modelId="{249E6EAC-14AF-4D36-84D6-2F8C51F3A69A}" type="presOf" srcId="{F954B906-9BA6-47D9-8A94-AAD339E82586}" destId="{70F8D2F2-A193-4B41-8BDA-C97DE259199F}" srcOrd="0" destOrd="0" presId="urn:microsoft.com/office/officeart/2008/layout/VerticalCurvedList"/>
    <dgm:cxn modelId="{04436EAD-14B4-4AC0-BE49-894BC57D0DF8}" srcId="{CDC45BDC-360B-4144-90A6-95ED5528770D}" destId="{F954B906-9BA6-47D9-8A94-AAD339E82586}" srcOrd="1" destOrd="0" parTransId="{5493B1E0-5322-4F15-B22E-3D4C0F209C37}" sibTransId="{AFEEFD4A-1B43-4060-AD77-9D1EE7C6F698}"/>
    <dgm:cxn modelId="{2E2967B0-6FA9-4B38-9CE2-9DE13DC9C545}" srcId="{CDC45BDC-360B-4144-90A6-95ED5528770D}" destId="{98186ABA-FF2C-483C-A9FF-07205E0193C0}" srcOrd="5" destOrd="0" parTransId="{E30DBB11-E938-4736-B6A9-985BE1210E83}" sibTransId="{04892F51-C983-4BDB-ABBE-79B0D5457D6C}"/>
    <dgm:cxn modelId="{2C3C76E6-EB83-4306-8311-A75709C94845}" type="presOf" srcId="{23B92DC9-AB01-4B20-87F2-E447401DC1A0}" destId="{E8E32D11-1514-4954-BC8B-2F0D24EEB58B}" srcOrd="0" destOrd="0" presId="urn:microsoft.com/office/officeart/2008/layout/VerticalCurvedList"/>
    <dgm:cxn modelId="{78ECEA24-05CD-40C9-AF38-1B06CFC6327D}" srcId="{CDC45BDC-360B-4144-90A6-95ED5528770D}" destId="{064DDCCF-E7D2-4CCB-95C3-95F562B54581}" srcOrd="8" destOrd="0" parTransId="{B460C920-66F9-4247-8819-34759EC95044}" sibTransId="{1C790ACE-967E-4197-B5ED-F661FCBD91A6}"/>
    <dgm:cxn modelId="{E166AD21-B63A-4A26-A084-4E58DE687DC7}" type="presOf" srcId="{4A7EE381-2923-4D33-9B00-3CD664F1D045}" destId="{E35AB1DB-20CF-40F8-94CB-D562023C5E2F}" srcOrd="0" destOrd="0" presId="urn:microsoft.com/office/officeart/2008/layout/VerticalCurvedList"/>
    <dgm:cxn modelId="{87D6A596-D11F-4E63-B825-E04C9F9C4152}" type="presOf" srcId="{C0D15C1B-FC8F-4F6C-A5F8-D811D71D2920}" destId="{96F6FF45-1B60-4F6E-ACA7-00FAFB7B1CA8}" srcOrd="0" destOrd="0" presId="urn:microsoft.com/office/officeart/2008/layout/VerticalCurvedList"/>
    <dgm:cxn modelId="{B0DF3EC7-FA14-47EB-838C-899C5C077EF4}" type="presOf" srcId="{1E128810-EE70-403D-9A84-3C21AC712C93}" destId="{C1A6904B-1CFA-4AF4-B3C8-585B2F802C76}" srcOrd="0" destOrd="0" presId="urn:microsoft.com/office/officeart/2008/layout/VerticalCurvedList"/>
    <dgm:cxn modelId="{DD1645AB-AF26-4288-AE84-61FBDD3B7E88}" srcId="{CDC45BDC-360B-4144-90A6-95ED5528770D}" destId="{99E520EF-0BD2-4D5E-9F66-AAACCA223B09}" srcOrd="7" destOrd="0" parTransId="{5E9E03FA-559D-48DB-AB2C-22A2F241FEFB}" sibTransId="{67B72759-E31E-485B-AED7-27951DAD6928}"/>
    <dgm:cxn modelId="{D69271E6-A0A7-44F8-9016-8196DDA064F6}" type="presOf" srcId="{AC981F7C-0671-4E9F-A2CA-4AA191912845}" destId="{42E32CE4-569A-43B5-8F13-87A0BBBB4CDD}" srcOrd="0" destOrd="0" presId="urn:microsoft.com/office/officeart/2008/layout/VerticalCurvedList"/>
    <dgm:cxn modelId="{DB3CF46C-1896-4FF9-9860-CE6FA2973837}" type="presOf" srcId="{98186ABA-FF2C-483C-A9FF-07205E0193C0}" destId="{17AEC118-1DB7-4990-95E5-00D1AB387B7D}" srcOrd="0" destOrd="0" presId="urn:microsoft.com/office/officeart/2008/layout/VerticalCurvedList"/>
    <dgm:cxn modelId="{C7692137-7D3E-42A5-B679-3F70CF9A0EF1}" srcId="{CDC45BDC-360B-4144-90A6-95ED5528770D}" destId="{C0D15C1B-FC8F-4F6C-A5F8-D811D71D2920}" srcOrd="3" destOrd="0" parTransId="{3C6567FD-A38D-403A-8EFD-F0036B900FE2}" sibTransId="{D27E7424-757E-4AF2-B0BA-F960521B3350}"/>
    <dgm:cxn modelId="{C916F294-55BC-463D-B4E7-03555C8BF4E9}" type="presOf" srcId="{CDC45BDC-360B-4144-90A6-95ED5528770D}" destId="{DE5D0EBE-0DAC-4374-A114-28CB9467611B}" srcOrd="0" destOrd="0" presId="urn:microsoft.com/office/officeart/2008/layout/VerticalCurvedList"/>
    <dgm:cxn modelId="{FC9ED5A2-0A62-4E99-88F0-34FE94DB5F64}" srcId="{CDC45BDC-360B-4144-90A6-95ED5528770D}" destId="{1E128810-EE70-403D-9A84-3C21AC712C93}" srcOrd="0" destOrd="0" parTransId="{AA423081-AF9E-452E-B034-9E57586738F3}" sibTransId="{23B92DC9-AB01-4B20-87F2-E447401DC1A0}"/>
    <dgm:cxn modelId="{93FD4FA0-1C71-4627-9673-CD7227D02709}" type="presOf" srcId="{186C7E9A-99D5-435C-BE92-FECE5BCE7410}" destId="{52E878D9-9CFA-402D-9916-19E2CD7521F6}" srcOrd="0" destOrd="0" presId="urn:microsoft.com/office/officeart/2008/layout/VerticalCurvedList"/>
    <dgm:cxn modelId="{93CE1442-1249-4B87-BB23-BFB2522AD232}" type="presParOf" srcId="{DE5D0EBE-0DAC-4374-A114-28CB9467611B}" destId="{D8A167B9-5E39-4471-A33E-64D6216C593A}" srcOrd="0" destOrd="0" presId="urn:microsoft.com/office/officeart/2008/layout/VerticalCurvedList"/>
    <dgm:cxn modelId="{1A91D65B-9A19-461B-A595-F039FDB4EBC6}" type="presParOf" srcId="{D8A167B9-5E39-4471-A33E-64D6216C593A}" destId="{372F4830-FC2D-44E9-937C-F8334B0A2352}" srcOrd="0" destOrd="0" presId="urn:microsoft.com/office/officeart/2008/layout/VerticalCurvedList"/>
    <dgm:cxn modelId="{260E6E97-235A-4C55-BB15-C3EAF28C7BE0}" type="presParOf" srcId="{372F4830-FC2D-44E9-937C-F8334B0A2352}" destId="{FE39E4CA-87DD-4109-AF43-0785276E40F5}" srcOrd="0" destOrd="0" presId="urn:microsoft.com/office/officeart/2008/layout/VerticalCurvedList"/>
    <dgm:cxn modelId="{76E9972A-BC30-4C2A-B807-AD8F9B545C9F}" type="presParOf" srcId="{372F4830-FC2D-44E9-937C-F8334B0A2352}" destId="{E8E32D11-1514-4954-BC8B-2F0D24EEB58B}" srcOrd="1" destOrd="0" presId="urn:microsoft.com/office/officeart/2008/layout/VerticalCurvedList"/>
    <dgm:cxn modelId="{A71C6380-18A2-473F-B4DF-8A1377B4A24A}" type="presParOf" srcId="{372F4830-FC2D-44E9-937C-F8334B0A2352}" destId="{1AB0AD1C-29D0-422A-A745-3F9000312A76}" srcOrd="2" destOrd="0" presId="urn:microsoft.com/office/officeart/2008/layout/VerticalCurvedList"/>
    <dgm:cxn modelId="{4F38DED7-B35E-44CD-9802-795E0E034F43}" type="presParOf" srcId="{372F4830-FC2D-44E9-937C-F8334B0A2352}" destId="{ED169E85-7C1B-4BB5-B84E-AAE05E3E2015}" srcOrd="3" destOrd="0" presId="urn:microsoft.com/office/officeart/2008/layout/VerticalCurvedList"/>
    <dgm:cxn modelId="{138AFE87-DCF1-4B12-8957-81A45B605BA5}" type="presParOf" srcId="{D8A167B9-5E39-4471-A33E-64D6216C593A}" destId="{C1A6904B-1CFA-4AF4-B3C8-585B2F802C76}" srcOrd="1" destOrd="0" presId="urn:microsoft.com/office/officeart/2008/layout/VerticalCurvedList"/>
    <dgm:cxn modelId="{B43F78DE-3F12-454C-AFDD-CA8F29DF32E6}" type="presParOf" srcId="{D8A167B9-5E39-4471-A33E-64D6216C593A}" destId="{F0D1DA97-61E7-4F01-B4B1-E2418E016C72}" srcOrd="2" destOrd="0" presId="urn:microsoft.com/office/officeart/2008/layout/VerticalCurvedList"/>
    <dgm:cxn modelId="{C70D94BE-1390-40AA-BFFA-1B44DDC8BBB6}" type="presParOf" srcId="{F0D1DA97-61E7-4F01-B4B1-E2418E016C72}" destId="{812BEDC6-056B-4F4E-80BC-0E4B00B6BB4F}" srcOrd="0" destOrd="0" presId="urn:microsoft.com/office/officeart/2008/layout/VerticalCurvedList"/>
    <dgm:cxn modelId="{B51C0BA0-1A1B-4B5E-B3A4-6270FE498606}" type="presParOf" srcId="{D8A167B9-5E39-4471-A33E-64D6216C593A}" destId="{70F8D2F2-A193-4B41-8BDA-C97DE259199F}" srcOrd="3" destOrd="0" presId="urn:microsoft.com/office/officeart/2008/layout/VerticalCurvedList"/>
    <dgm:cxn modelId="{708BD014-AC25-40C5-B3DA-82E3606FF278}" type="presParOf" srcId="{D8A167B9-5E39-4471-A33E-64D6216C593A}" destId="{7078D530-C5EE-4EF1-BE62-99F3C02F48F9}" srcOrd="4" destOrd="0" presId="urn:microsoft.com/office/officeart/2008/layout/VerticalCurvedList"/>
    <dgm:cxn modelId="{DAC00FB7-CE0E-421A-846F-8E90A54FB279}" type="presParOf" srcId="{7078D530-C5EE-4EF1-BE62-99F3C02F48F9}" destId="{C869C3C3-88CC-46F6-A842-23905FAC1DB1}" srcOrd="0" destOrd="0" presId="urn:microsoft.com/office/officeart/2008/layout/VerticalCurvedList"/>
    <dgm:cxn modelId="{1A4249B8-505D-493C-86CF-85F0EBB68770}" type="presParOf" srcId="{D8A167B9-5E39-4471-A33E-64D6216C593A}" destId="{E35AB1DB-20CF-40F8-94CB-D562023C5E2F}" srcOrd="5" destOrd="0" presId="urn:microsoft.com/office/officeart/2008/layout/VerticalCurvedList"/>
    <dgm:cxn modelId="{9C41A29C-F635-4D11-B57C-12A8A3A8FA8F}" type="presParOf" srcId="{D8A167B9-5E39-4471-A33E-64D6216C593A}" destId="{56E00B1A-AD2E-48E6-94F8-4EC9A3C5294F}" srcOrd="6" destOrd="0" presId="urn:microsoft.com/office/officeart/2008/layout/VerticalCurvedList"/>
    <dgm:cxn modelId="{FC5CF85D-B3A1-4513-A8D5-3823D543838B}" type="presParOf" srcId="{56E00B1A-AD2E-48E6-94F8-4EC9A3C5294F}" destId="{281DA4FB-D35A-4B21-9F9E-E258C8FB068E}" srcOrd="0" destOrd="0" presId="urn:microsoft.com/office/officeart/2008/layout/VerticalCurvedList"/>
    <dgm:cxn modelId="{41138F8B-BB88-43C6-BBCA-48DA95529761}" type="presParOf" srcId="{D8A167B9-5E39-4471-A33E-64D6216C593A}" destId="{96F6FF45-1B60-4F6E-ACA7-00FAFB7B1CA8}" srcOrd="7" destOrd="0" presId="urn:microsoft.com/office/officeart/2008/layout/VerticalCurvedList"/>
    <dgm:cxn modelId="{05FE2289-61CD-4C92-9AB4-CE6899328A59}" type="presParOf" srcId="{D8A167B9-5E39-4471-A33E-64D6216C593A}" destId="{4622A3D5-0500-4EFB-9815-42D0F45D56CA}" srcOrd="8" destOrd="0" presId="urn:microsoft.com/office/officeart/2008/layout/VerticalCurvedList"/>
    <dgm:cxn modelId="{6EDDE3AB-C1BC-4348-A295-BFAFBDD3775F}" type="presParOf" srcId="{4622A3D5-0500-4EFB-9815-42D0F45D56CA}" destId="{D413175F-F9AF-4E02-A352-CA1FFB1825C1}" srcOrd="0" destOrd="0" presId="urn:microsoft.com/office/officeart/2008/layout/VerticalCurvedList"/>
    <dgm:cxn modelId="{612B5B44-D966-4B13-9480-2001DC21B461}" type="presParOf" srcId="{D8A167B9-5E39-4471-A33E-64D6216C593A}" destId="{52E878D9-9CFA-402D-9916-19E2CD7521F6}" srcOrd="9" destOrd="0" presId="urn:microsoft.com/office/officeart/2008/layout/VerticalCurvedList"/>
    <dgm:cxn modelId="{9AEE48C1-E858-43C3-86AF-339729FFD064}" type="presParOf" srcId="{D8A167B9-5E39-4471-A33E-64D6216C593A}" destId="{17917B92-93B2-42E8-AA1E-E4CFB04E250B}" srcOrd="10" destOrd="0" presId="urn:microsoft.com/office/officeart/2008/layout/VerticalCurvedList"/>
    <dgm:cxn modelId="{F82984B4-B84C-4D3A-BD13-07B9A8493DD0}" type="presParOf" srcId="{17917B92-93B2-42E8-AA1E-E4CFB04E250B}" destId="{C001C844-4B6C-4360-A884-59F01A571CA1}" srcOrd="0" destOrd="0" presId="urn:microsoft.com/office/officeart/2008/layout/VerticalCurvedList"/>
    <dgm:cxn modelId="{F6E7644B-D503-4F68-83E6-E1431E573590}" type="presParOf" srcId="{D8A167B9-5E39-4471-A33E-64D6216C593A}" destId="{17AEC118-1DB7-4990-95E5-00D1AB387B7D}" srcOrd="11" destOrd="0" presId="urn:microsoft.com/office/officeart/2008/layout/VerticalCurvedList"/>
    <dgm:cxn modelId="{AE8283FF-EF65-4488-B9F4-BED6D75B77B5}" type="presParOf" srcId="{D8A167B9-5E39-4471-A33E-64D6216C593A}" destId="{7F439DC7-EC09-4820-B3E8-B8C94B2D25AB}" srcOrd="12" destOrd="0" presId="urn:microsoft.com/office/officeart/2008/layout/VerticalCurvedList"/>
    <dgm:cxn modelId="{C1188299-2DEC-4908-88FC-44B26D8AD8C8}" type="presParOf" srcId="{7F439DC7-EC09-4820-B3E8-B8C94B2D25AB}" destId="{8C79091A-59D5-4967-AF84-7C7DBA56B3A2}" srcOrd="0" destOrd="0" presId="urn:microsoft.com/office/officeart/2008/layout/VerticalCurvedList"/>
    <dgm:cxn modelId="{450A6E64-71CB-4E49-B7D6-2175CC3F471E}" type="presParOf" srcId="{D8A167B9-5E39-4471-A33E-64D6216C593A}" destId="{42E32CE4-569A-43B5-8F13-87A0BBBB4CDD}" srcOrd="13" destOrd="0" presId="urn:microsoft.com/office/officeart/2008/layout/VerticalCurvedList"/>
    <dgm:cxn modelId="{B6058475-CB42-435E-BE47-ACCF536B14BE}" type="presParOf" srcId="{D8A167B9-5E39-4471-A33E-64D6216C593A}" destId="{E6CC562F-E654-4A34-A790-DD9C4C3AB817}" srcOrd="14" destOrd="0" presId="urn:microsoft.com/office/officeart/2008/layout/VerticalCurvedList"/>
    <dgm:cxn modelId="{02A1ABBB-5381-46D5-BA0D-4A002FDCDA25}" type="presParOf" srcId="{E6CC562F-E654-4A34-A790-DD9C4C3AB817}" destId="{2C37981B-C7D4-47FF-8AC9-EC0B7B1C062E}"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DBFC2-14F3-45EC-9F59-AA4D27FDAB2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A6101EAD-0A3B-448E-ABDC-63D38BFF76AD}">
      <dgm:prSet phldrT="[Metin]"/>
      <dgm:spPr/>
      <dgm:t>
        <a:bodyPr/>
        <a:lstStyle/>
        <a:p>
          <a:r>
            <a:rPr lang="tr-TR" b="1" dirty="0" smtClean="0">
              <a:effectLst>
                <a:outerShdw blurRad="38100" dist="38100" dir="2700000" algn="tl">
                  <a:srgbClr val="000000">
                    <a:alpha val="43137"/>
                  </a:srgbClr>
                </a:outerShdw>
              </a:effectLst>
            </a:rPr>
            <a:t>Koordinatör</a:t>
          </a:r>
        </a:p>
        <a:p>
          <a:r>
            <a:rPr lang="tr-TR" dirty="0" smtClean="0"/>
            <a:t>(Tecrübe 7 yıl ve üzeri)</a:t>
          </a:r>
          <a:endParaRPr lang="tr-TR" dirty="0"/>
        </a:p>
      </dgm:t>
    </dgm:pt>
    <dgm:pt modelId="{4B4895E8-9A3C-455E-B070-C551B70E372B}" type="parTrans" cxnId="{D0388F9F-F438-4939-8C62-C9DF9A662033}">
      <dgm:prSet/>
      <dgm:spPr/>
      <dgm:t>
        <a:bodyPr/>
        <a:lstStyle/>
        <a:p>
          <a:endParaRPr lang="tr-TR"/>
        </a:p>
      </dgm:t>
    </dgm:pt>
    <dgm:pt modelId="{C0775F21-FBEA-4722-9233-3A192FFB6948}" type="sibTrans" cxnId="{D0388F9F-F438-4939-8C62-C9DF9A662033}">
      <dgm:prSet/>
      <dgm:spPr/>
      <dgm:t>
        <a:bodyPr/>
        <a:lstStyle/>
        <a:p>
          <a:endParaRPr lang="tr-TR"/>
        </a:p>
      </dgm:t>
    </dgm:pt>
    <dgm:pt modelId="{9795E423-4C8D-4C77-802F-24F656AF576E}">
      <dgm:prSet phldrT="[Metin]"/>
      <dgm:spPr/>
      <dgm:t>
        <a:bodyPr/>
        <a:lstStyle/>
        <a:p>
          <a:r>
            <a:rPr lang="tr-TR" b="1" dirty="0" smtClean="0">
              <a:effectLst>
                <a:outerShdw blurRad="38100" dist="38100" dir="2700000" algn="tl">
                  <a:srgbClr val="000000">
                    <a:alpha val="43137"/>
                  </a:srgbClr>
                </a:outerShdw>
              </a:effectLst>
            </a:rPr>
            <a:t>Çevre Mühendisi</a:t>
          </a:r>
        </a:p>
        <a:p>
          <a:r>
            <a:rPr lang="tr-TR" dirty="0" smtClean="0"/>
            <a:t>(Tecrübe5 yıl ve üzeri)</a:t>
          </a:r>
          <a:endParaRPr lang="tr-TR" dirty="0"/>
        </a:p>
      </dgm:t>
    </dgm:pt>
    <dgm:pt modelId="{8AADC8B8-5D81-4977-B42B-D6A1AA21DA51}" type="parTrans" cxnId="{D7BA5BAA-74B2-4F33-9556-D2B27680460A}">
      <dgm:prSet/>
      <dgm:spPr/>
      <dgm:t>
        <a:bodyPr/>
        <a:lstStyle/>
        <a:p>
          <a:endParaRPr lang="tr-TR"/>
        </a:p>
      </dgm:t>
    </dgm:pt>
    <dgm:pt modelId="{E9F661DA-60A2-4CC6-8F03-69EA0E6D2392}" type="sibTrans" cxnId="{D7BA5BAA-74B2-4F33-9556-D2B27680460A}">
      <dgm:prSet/>
      <dgm:spPr/>
      <dgm:t>
        <a:bodyPr/>
        <a:lstStyle/>
        <a:p>
          <a:endParaRPr lang="tr-TR"/>
        </a:p>
      </dgm:t>
    </dgm:pt>
    <dgm:pt modelId="{D58ADF27-149F-48AF-B4B2-35DFFF38208D}">
      <dgm:prSet phldrT="[Metin]"/>
      <dgm:spPr/>
      <dgm:t>
        <a:bodyPr/>
        <a:lstStyle/>
        <a:p>
          <a:r>
            <a:rPr lang="tr-TR" b="1" dirty="0" smtClean="0">
              <a:effectLst>
                <a:outerShdw blurRad="38100" dist="38100" dir="2700000" algn="tl">
                  <a:srgbClr val="000000">
                    <a:alpha val="43137"/>
                  </a:srgbClr>
                </a:outerShdw>
              </a:effectLst>
            </a:rPr>
            <a:t>Çevre Mühendisi</a:t>
          </a:r>
        </a:p>
        <a:p>
          <a:r>
            <a:rPr lang="tr-TR" dirty="0" smtClean="0"/>
            <a:t>(Yeni Mezun)</a:t>
          </a:r>
          <a:endParaRPr lang="tr-TR" dirty="0"/>
        </a:p>
      </dgm:t>
    </dgm:pt>
    <dgm:pt modelId="{0B65DDC4-7ED5-4A1B-AEAE-A425A7590AEE}" type="parTrans" cxnId="{77B40B0E-DAE7-4470-9DFA-74991854AA60}">
      <dgm:prSet/>
      <dgm:spPr/>
      <dgm:t>
        <a:bodyPr/>
        <a:lstStyle/>
        <a:p>
          <a:endParaRPr lang="tr-TR"/>
        </a:p>
      </dgm:t>
    </dgm:pt>
    <dgm:pt modelId="{C38D33E8-71E4-4A44-BFF3-D51821B34C6A}" type="sibTrans" cxnId="{77B40B0E-DAE7-4470-9DFA-74991854AA60}">
      <dgm:prSet/>
      <dgm:spPr/>
      <dgm:t>
        <a:bodyPr/>
        <a:lstStyle/>
        <a:p>
          <a:endParaRPr lang="tr-TR"/>
        </a:p>
      </dgm:t>
    </dgm:pt>
    <dgm:pt modelId="{E07D38E7-6DB6-485D-9D39-6FAA8C2A4019}">
      <dgm:prSet phldrT="[Metin]"/>
      <dgm:spPr/>
      <dgm:t>
        <a:bodyPr/>
        <a:lstStyle/>
        <a:p>
          <a:r>
            <a:rPr lang="tr-TR" b="1" dirty="0" smtClean="0">
              <a:effectLst>
                <a:outerShdw blurRad="38100" dist="38100" dir="2700000" algn="tl">
                  <a:srgbClr val="000000">
                    <a:alpha val="43137"/>
                  </a:srgbClr>
                </a:outerShdw>
              </a:effectLst>
            </a:rPr>
            <a:t>Üniversitelerin Diğer bölümlerinden mezun </a:t>
          </a:r>
        </a:p>
        <a:p>
          <a:r>
            <a:rPr lang="tr-TR" b="1" dirty="0" smtClean="0">
              <a:effectLst>
                <a:outerShdw blurRad="38100" dist="38100" dir="2700000" algn="tl">
                  <a:srgbClr val="000000">
                    <a:alpha val="43137"/>
                  </a:srgbClr>
                </a:outerShdw>
              </a:effectLst>
            </a:rPr>
            <a:t>(Çevre Yönetim Hizmeti Yeterlilik Belgesi)</a:t>
          </a:r>
          <a:endParaRPr lang="tr-TR" b="1" dirty="0">
            <a:effectLst>
              <a:outerShdw blurRad="38100" dist="38100" dir="2700000" algn="tl">
                <a:srgbClr val="000000">
                  <a:alpha val="43137"/>
                </a:srgbClr>
              </a:outerShdw>
            </a:effectLst>
          </a:endParaRPr>
        </a:p>
      </dgm:t>
    </dgm:pt>
    <dgm:pt modelId="{D59D8F5F-3432-4D5B-8B97-0DA4DB29DF18}" type="parTrans" cxnId="{D06ED734-B95A-480F-A619-170BB8CA3AC0}">
      <dgm:prSet/>
      <dgm:spPr/>
      <dgm:t>
        <a:bodyPr/>
        <a:lstStyle/>
        <a:p>
          <a:endParaRPr lang="tr-TR"/>
        </a:p>
      </dgm:t>
    </dgm:pt>
    <dgm:pt modelId="{3315B19E-BB0C-49BE-9FA8-7415270CE163}" type="sibTrans" cxnId="{D06ED734-B95A-480F-A619-170BB8CA3AC0}">
      <dgm:prSet/>
      <dgm:spPr/>
      <dgm:t>
        <a:bodyPr/>
        <a:lstStyle/>
        <a:p>
          <a:endParaRPr lang="tr-TR"/>
        </a:p>
      </dgm:t>
    </dgm:pt>
    <dgm:pt modelId="{D89CF60A-28F9-4341-B7CF-D2B20ECF840F}">
      <dgm:prSet phldrT="[Metin]"/>
      <dgm:spPr/>
      <dgm:t>
        <a:bodyPr/>
        <a:lstStyle/>
        <a:p>
          <a:r>
            <a:rPr lang="tr-TR" b="1" dirty="0" smtClean="0">
              <a:effectLst>
                <a:outerShdw blurRad="38100" dist="38100" dir="2700000" algn="tl">
                  <a:srgbClr val="000000">
                    <a:alpha val="43137"/>
                  </a:srgbClr>
                </a:outerShdw>
              </a:effectLst>
            </a:rPr>
            <a:t>Çevre Mühendisi</a:t>
          </a:r>
        </a:p>
        <a:p>
          <a:r>
            <a:rPr lang="tr-TR" dirty="0" smtClean="0"/>
            <a:t>(Tecrübe 3 yıl ve üzeri)</a:t>
          </a:r>
          <a:endParaRPr lang="tr-TR" dirty="0"/>
        </a:p>
      </dgm:t>
    </dgm:pt>
    <dgm:pt modelId="{215AA93A-5C57-4D7C-A35F-3518DF46BB93}" type="parTrans" cxnId="{1D205B79-5968-4ED1-AA83-7D5C774784D2}">
      <dgm:prSet/>
      <dgm:spPr/>
      <dgm:t>
        <a:bodyPr/>
        <a:lstStyle/>
        <a:p>
          <a:endParaRPr lang="tr-TR"/>
        </a:p>
      </dgm:t>
    </dgm:pt>
    <dgm:pt modelId="{3A596F3C-3AEA-48B1-90D2-4A45A32096D7}" type="sibTrans" cxnId="{1D205B79-5968-4ED1-AA83-7D5C774784D2}">
      <dgm:prSet/>
      <dgm:spPr/>
      <dgm:t>
        <a:bodyPr/>
        <a:lstStyle/>
        <a:p>
          <a:endParaRPr lang="tr-TR"/>
        </a:p>
      </dgm:t>
    </dgm:pt>
    <dgm:pt modelId="{9E1F858D-5F6E-4253-B664-9DA5FF8AA1FA}">
      <dgm:prSet/>
      <dgm:spPr/>
      <dgm:t>
        <a:bodyPr/>
        <a:lstStyle/>
        <a:p>
          <a:endParaRPr lang="tr-TR"/>
        </a:p>
      </dgm:t>
    </dgm:pt>
    <dgm:pt modelId="{5C861D15-9A59-4DAB-8170-59089B590ABF}" type="parTrans" cxnId="{144E6BB3-8A26-4C42-81D1-A1B8F85F9106}">
      <dgm:prSet/>
      <dgm:spPr/>
      <dgm:t>
        <a:bodyPr/>
        <a:lstStyle/>
        <a:p>
          <a:endParaRPr lang="tr-TR"/>
        </a:p>
      </dgm:t>
    </dgm:pt>
    <dgm:pt modelId="{3196F8C7-D97B-452D-BE63-5B9C8C084663}" type="sibTrans" cxnId="{144E6BB3-8A26-4C42-81D1-A1B8F85F9106}">
      <dgm:prSet/>
      <dgm:spPr/>
      <dgm:t>
        <a:bodyPr/>
        <a:lstStyle/>
        <a:p>
          <a:endParaRPr lang="tr-TR"/>
        </a:p>
      </dgm:t>
    </dgm:pt>
    <dgm:pt modelId="{36886E2B-2077-47FE-91B8-6C1264DC6187}">
      <dgm:prSet/>
      <dgm:spPr/>
      <dgm:t>
        <a:bodyPr/>
        <a:lstStyle/>
        <a:p>
          <a:endParaRPr lang="tr-TR"/>
        </a:p>
      </dgm:t>
    </dgm:pt>
    <dgm:pt modelId="{082F7C3B-6DFC-4AE2-8277-68C6128EF3EA}" type="parTrans" cxnId="{DCB519F6-8741-45D2-AD2D-8BC20EC1C456}">
      <dgm:prSet/>
      <dgm:spPr/>
      <dgm:t>
        <a:bodyPr/>
        <a:lstStyle/>
        <a:p>
          <a:endParaRPr lang="tr-TR"/>
        </a:p>
      </dgm:t>
    </dgm:pt>
    <dgm:pt modelId="{1E19D9F8-58D1-409C-B6B0-55BB85AC0F8B}" type="sibTrans" cxnId="{DCB519F6-8741-45D2-AD2D-8BC20EC1C456}">
      <dgm:prSet/>
      <dgm:spPr/>
      <dgm:t>
        <a:bodyPr/>
        <a:lstStyle/>
        <a:p>
          <a:endParaRPr lang="tr-TR"/>
        </a:p>
      </dgm:t>
    </dgm:pt>
    <dgm:pt modelId="{32330138-7784-4675-91AE-D05F9656C3EB}">
      <dgm:prSet/>
      <dgm:spPr/>
      <dgm:t>
        <a:bodyPr/>
        <a:lstStyle/>
        <a:p>
          <a:endParaRPr lang="tr-TR"/>
        </a:p>
      </dgm:t>
    </dgm:pt>
    <dgm:pt modelId="{C4577070-F59B-4CE1-AB60-36C99977BEEC}" type="parTrans" cxnId="{C154A230-EDC8-4C42-9A25-9DEE128037B3}">
      <dgm:prSet/>
      <dgm:spPr/>
      <dgm:t>
        <a:bodyPr/>
        <a:lstStyle/>
        <a:p>
          <a:endParaRPr lang="tr-TR"/>
        </a:p>
      </dgm:t>
    </dgm:pt>
    <dgm:pt modelId="{694AD83C-D96A-488F-A186-BF98885CA3DD}" type="sibTrans" cxnId="{C154A230-EDC8-4C42-9A25-9DEE128037B3}">
      <dgm:prSet/>
      <dgm:spPr/>
      <dgm:t>
        <a:bodyPr/>
        <a:lstStyle/>
        <a:p>
          <a:endParaRPr lang="tr-TR"/>
        </a:p>
      </dgm:t>
    </dgm:pt>
    <dgm:pt modelId="{5292A8F2-5335-4FD8-A083-83521F010DDD}">
      <dgm:prSet/>
      <dgm:spPr/>
      <dgm:t>
        <a:bodyPr/>
        <a:lstStyle/>
        <a:p>
          <a:endParaRPr lang="tr-TR"/>
        </a:p>
      </dgm:t>
    </dgm:pt>
    <dgm:pt modelId="{38B95A65-FE6E-4A3B-A4B8-D495DC3B9124}" type="parTrans" cxnId="{79607E59-3526-4AD0-93B9-18BBA295EF8E}">
      <dgm:prSet/>
      <dgm:spPr/>
      <dgm:t>
        <a:bodyPr/>
        <a:lstStyle/>
        <a:p>
          <a:endParaRPr lang="tr-TR"/>
        </a:p>
      </dgm:t>
    </dgm:pt>
    <dgm:pt modelId="{6D95F235-3775-42E2-8B37-85BE6121ABD1}" type="sibTrans" cxnId="{79607E59-3526-4AD0-93B9-18BBA295EF8E}">
      <dgm:prSet/>
      <dgm:spPr/>
      <dgm:t>
        <a:bodyPr/>
        <a:lstStyle/>
        <a:p>
          <a:endParaRPr lang="tr-TR"/>
        </a:p>
      </dgm:t>
    </dgm:pt>
    <dgm:pt modelId="{57B33CD7-6A3D-4ED5-8279-3914BE4A373A}">
      <dgm:prSet/>
      <dgm:spPr/>
      <dgm:t>
        <a:bodyPr/>
        <a:lstStyle/>
        <a:p>
          <a:endParaRPr lang="tr-TR"/>
        </a:p>
      </dgm:t>
    </dgm:pt>
    <dgm:pt modelId="{AFC7446D-99C3-4EE3-ADBC-29ED83C990B8}" type="parTrans" cxnId="{F2EB76D0-8F56-4D7E-9704-A00B7320CA6E}">
      <dgm:prSet/>
      <dgm:spPr/>
      <dgm:t>
        <a:bodyPr/>
        <a:lstStyle/>
        <a:p>
          <a:endParaRPr lang="tr-TR"/>
        </a:p>
      </dgm:t>
    </dgm:pt>
    <dgm:pt modelId="{1FAC6ED2-B3C1-4D9C-B16C-A9AB84189F02}" type="sibTrans" cxnId="{F2EB76D0-8F56-4D7E-9704-A00B7320CA6E}">
      <dgm:prSet/>
      <dgm:spPr/>
      <dgm:t>
        <a:bodyPr/>
        <a:lstStyle/>
        <a:p>
          <a:endParaRPr lang="tr-TR"/>
        </a:p>
      </dgm:t>
    </dgm:pt>
    <dgm:pt modelId="{063CF91C-D29E-4535-BF36-47ED8CBA5F8A}">
      <dgm:prSet/>
      <dgm:spPr/>
      <dgm:t>
        <a:bodyPr/>
        <a:lstStyle/>
        <a:p>
          <a:endParaRPr lang="tr-TR"/>
        </a:p>
      </dgm:t>
    </dgm:pt>
    <dgm:pt modelId="{DA384EFD-07CC-4ABB-993C-C5325D702A09}" type="parTrans" cxnId="{CA0652D8-A1AF-48DD-B7CD-237E1A7540A5}">
      <dgm:prSet/>
      <dgm:spPr/>
      <dgm:t>
        <a:bodyPr/>
        <a:lstStyle/>
        <a:p>
          <a:endParaRPr lang="tr-TR"/>
        </a:p>
      </dgm:t>
    </dgm:pt>
    <dgm:pt modelId="{6F35064B-5534-4135-B719-489656BB217C}" type="sibTrans" cxnId="{CA0652D8-A1AF-48DD-B7CD-237E1A7540A5}">
      <dgm:prSet/>
      <dgm:spPr/>
      <dgm:t>
        <a:bodyPr/>
        <a:lstStyle/>
        <a:p>
          <a:endParaRPr lang="tr-TR"/>
        </a:p>
      </dgm:t>
    </dgm:pt>
    <dgm:pt modelId="{80AE5EDC-26EF-4922-9E9B-DFFCA581D846}">
      <dgm:prSet/>
      <dgm:spPr/>
      <dgm:t>
        <a:bodyPr/>
        <a:lstStyle/>
        <a:p>
          <a:endParaRPr lang="tr-TR"/>
        </a:p>
      </dgm:t>
    </dgm:pt>
    <dgm:pt modelId="{DB0F8D65-1779-4BD7-AA31-9477F31D2092}" type="parTrans" cxnId="{FC9C6696-B501-4AE2-8C0F-36D5999B0482}">
      <dgm:prSet/>
      <dgm:spPr/>
      <dgm:t>
        <a:bodyPr/>
        <a:lstStyle/>
        <a:p>
          <a:endParaRPr lang="tr-TR"/>
        </a:p>
      </dgm:t>
    </dgm:pt>
    <dgm:pt modelId="{9761033F-5437-49E7-BE70-DE39F1039D28}" type="sibTrans" cxnId="{FC9C6696-B501-4AE2-8C0F-36D5999B0482}">
      <dgm:prSet/>
      <dgm:spPr/>
      <dgm:t>
        <a:bodyPr/>
        <a:lstStyle/>
        <a:p>
          <a:endParaRPr lang="tr-TR"/>
        </a:p>
      </dgm:t>
    </dgm:pt>
    <dgm:pt modelId="{EF09B68C-2934-48E7-999B-F493587CBA87}">
      <dgm:prSet/>
      <dgm:spPr/>
      <dgm:t>
        <a:bodyPr/>
        <a:lstStyle/>
        <a:p>
          <a:endParaRPr lang="tr-TR"/>
        </a:p>
      </dgm:t>
    </dgm:pt>
    <dgm:pt modelId="{85A06DF8-7F2F-49B9-9241-AA3F4794CFEA}" type="parTrans" cxnId="{A93C54D6-E140-425E-B2ED-DA9A8670705A}">
      <dgm:prSet/>
      <dgm:spPr/>
      <dgm:t>
        <a:bodyPr/>
        <a:lstStyle/>
        <a:p>
          <a:endParaRPr lang="tr-TR"/>
        </a:p>
      </dgm:t>
    </dgm:pt>
    <dgm:pt modelId="{D9DFF961-6FDE-4B02-9264-B59B7A711D58}" type="sibTrans" cxnId="{A93C54D6-E140-425E-B2ED-DA9A8670705A}">
      <dgm:prSet/>
      <dgm:spPr/>
      <dgm:t>
        <a:bodyPr/>
        <a:lstStyle/>
        <a:p>
          <a:endParaRPr lang="tr-TR"/>
        </a:p>
      </dgm:t>
    </dgm:pt>
    <dgm:pt modelId="{42D9FD76-CA97-49BC-BF94-9E139C25C2E4}" type="pres">
      <dgm:prSet presAssocID="{ECDDBFC2-14F3-45EC-9F59-AA4D27FDAB29}" presName="Name0" presStyleCnt="0">
        <dgm:presLayoutVars>
          <dgm:chMax val="1"/>
          <dgm:dir/>
          <dgm:animLvl val="ctr"/>
          <dgm:resizeHandles val="exact"/>
        </dgm:presLayoutVars>
      </dgm:prSet>
      <dgm:spPr/>
      <dgm:t>
        <a:bodyPr/>
        <a:lstStyle/>
        <a:p>
          <a:endParaRPr lang="tr-TR"/>
        </a:p>
      </dgm:t>
    </dgm:pt>
    <dgm:pt modelId="{286006F0-D113-4FFF-8A1B-FB037C67D817}" type="pres">
      <dgm:prSet presAssocID="{A6101EAD-0A3B-448E-ABDC-63D38BFF76AD}" presName="centerShape" presStyleLbl="node0" presStyleIdx="0" presStyleCnt="1" custScaleX="113358" custScaleY="109231"/>
      <dgm:spPr/>
      <dgm:t>
        <a:bodyPr/>
        <a:lstStyle/>
        <a:p>
          <a:endParaRPr lang="tr-TR"/>
        </a:p>
      </dgm:t>
    </dgm:pt>
    <dgm:pt modelId="{91394DD8-A47F-4533-9DBF-4BC35D1AB145}" type="pres">
      <dgm:prSet presAssocID="{9795E423-4C8D-4C77-802F-24F656AF576E}" presName="node" presStyleLbl="node1" presStyleIdx="0" presStyleCnt="4" custScaleX="163689" custScaleY="97522" custRadScaleRad="88774" custRadScaleInc="6011">
        <dgm:presLayoutVars>
          <dgm:bulletEnabled val="1"/>
        </dgm:presLayoutVars>
      </dgm:prSet>
      <dgm:spPr/>
      <dgm:t>
        <a:bodyPr/>
        <a:lstStyle/>
        <a:p>
          <a:endParaRPr lang="tr-TR"/>
        </a:p>
      </dgm:t>
    </dgm:pt>
    <dgm:pt modelId="{67AEE624-CEA0-4BF2-B17D-97F94B294C14}" type="pres">
      <dgm:prSet presAssocID="{9795E423-4C8D-4C77-802F-24F656AF576E}" presName="dummy" presStyleCnt="0"/>
      <dgm:spPr/>
    </dgm:pt>
    <dgm:pt modelId="{9B33C355-DCC7-4B7D-BCF1-41C5149B5451}" type="pres">
      <dgm:prSet presAssocID="{E9F661DA-60A2-4CC6-8F03-69EA0E6D2392}" presName="sibTrans" presStyleLbl="sibTrans2D1" presStyleIdx="0" presStyleCnt="4"/>
      <dgm:spPr/>
      <dgm:t>
        <a:bodyPr/>
        <a:lstStyle/>
        <a:p>
          <a:endParaRPr lang="tr-TR"/>
        </a:p>
      </dgm:t>
    </dgm:pt>
    <dgm:pt modelId="{BA368881-0003-4601-9DC0-4B4BE4AF9155}" type="pres">
      <dgm:prSet presAssocID="{D58ADF27-149F-48AF-B4B2-35DFFF38208D}" presName="node" presStyleLbl="node1" presStyleIdx="1" presStyleCnt="4" custScaleX="143402" custScaleY="115164" custRadScaleRad="111348" custRadScaleInc="0">
        <dgm:presLayoutVars>
          <dgm:bulletEnabled val="1"/>
        </dgm:presLayoutVars>
      </dgm:prSet>
      <dgm:spPr/>
      <dgm:t>
        <a:bodyPr/>
        <a:lstStyle/>
        <a:p>
          <a:endParaRPr lang="tr-TR"/>
        </a:p>
      </dgm:t>
    </dgm:pt>
    <dgm:pt modelId="{79CB465F-72EE-49E3-8C99-CE421825DDD0}" type="pres">
      <dgm:prSet presAssocID="{D58ADF27-149F-48AF-B4B2-35DFFF38208D}" presName="dummy" presStyleCnt="0"/>
      <dgm:spPr/>
    </dgm:pt>
    <dgm:pt modelId="{9422ECC9-3D2F-49F9-8BBF-986DF0923047}" type="pres">
      <dgm:prSet presAssocID="{C38D33E8-71E4-4A44-BFF3-D51821B34C6A}" presName="sibTrans" presStyleLbl="sibTrans2D1" presStyleIdx="1" presStyleCnt="4"/>
      <dgm:spPr/>
      <dgm:t>
        <a:bodyPr/>
        <a:lstStyle/>
        <a:p>
          <a:endParaRPr lang="tr-TR"/>
        </a:p>
      </dgm:t>
    </dgm:pt>
    <dgm:pt modelId="{6FA45C7C-9E5A-40EA-A3C7-17AFA84BD0B8}" type="pres">
      <dgm:prSet presAssocID="{E07D38E7-6DB6-485D-9D39-6FAA8C2A4019}" presName="node" presStyleLbl="node1" presStyleIdx="2" presStyleCnt="4" custScaleX="165209" custScaleY="104721" custRadScaleRad="96075" custRadScaleInc="-995">
        <dgm:presLayoutVars>
          <dgm:bulletEnabled val="1"/>
        </dgm:presLayoutVars>
      </dgm:prSet>
      <dgm:spPr/>
      <dgm:t>
        <a:bodyPr/>
        <a:lstStyle/>
        <a:p>
          <a:endParaRPr lang="tr-TR"/>
        </a:p>
      </dgm:t>
    </dgm:pt>
    <dgm:pt modelId="{0234FFED-C24A-4A59-A793-A6354280DFCF}" type="pres">
      <dgm:prSet presAssocID="{E07D38E7-6DB6-485D-9D39-6FAA8C2A4019}" presName="dummy" presStyleCnt="0"/>
      <dgm:spPr/>
    </dgm:pt>
    <dgm:pt modelId="{5622A05D-59D7-44F9-B8E8-137E5079DCAC}" type="pres">
      <dgm:prSet presAssocID="{3315B19E-BB0C-49BE-9FA8-7415270CE163}" presName="sibTrans" presStyleLbl="sibTrans2D1" presStyleIdx="2" presStyleCnt="4"/>
      <dgm:spPr/>
      <dgm:t>
        <a:bodyPr/>
        <a:lstStyle/>
        <a:p>
          <a:endParaRPr lang="tr-TR"/>
        </a:p>
      </dgm:t>
    </dgm:pt>
    <dgm:pt modelId="{A2FFF81E-EF94-4325-9F7E-A4215B97FB5B}" type="pres">
      <dgm:prSet presAssocID="{D89CF60A-28F9-4341-B7CF-D2B20ECF840F}" presName="node" presStyleLbl="node1" presStyleIdx="3" presStyleCnt="4" custScaleX="148418" custScaleY="115164" custRadScaleRad="107671" custRadScaleInc="0">
        <dgm:presLayoutVars>
          <dgm:bulletEnabled val="1"/>
        </dgm:presLayoutVars>
      </dgm:prSet>
      <dgm:spPr/>
      <dgm:t>
        <a:bodyPr/>
        <a:lstStyle/>
        <a:p>
          <a:endParaRPr lang="tr-TR"/>
        </a:p>
      </dgm:t>
    </dgm:pt>
    <dgm:pt modelId="{4B9B24BB-AAE3-4616-9CBC-C356870EA950}" type="pres">
      <dgm:prSet presAssocID="{D89CF60A-28F9-4341-B7CF-D2B20ECF840F}" presName="dummy" presStyleCnt="0"/>
      <dgm:spPr/>
    </dgm:pt>
    <dgm:pt modelId="{73531609-4064-486D-B694-6EB72A7218FA}" type="pres">
      <dgm:prSet presAssocID="{3A596F3C-3AEA-48B1-90D2-4A45A32096D7}" presName="sibTrans" presStyleLbl="sibTrans2D1" presStyleIdx="3" presStyleCnt="4"/>
      <dgm:spPr/>
      <dgm:t>
        <a:bodyPr/>
        <a:lstStyle/>
        <a:p>
          <a:endParaRPr lang="tr-TR"/>
        </a:p>
      </dgm:t>
    </dgm:pt>
  </dgm:ptLst>
  <dgm:cxnLst>
    <dgm:cxn modelId="{D7BA5BAA-74B2-4F33-9556-D2B27680460A}" srcId="{A6101EAD-0A3B-448E-ABDC-63D38BFF76AD}" destId="{9795E423-4C8D-4C77-802F-24F656AF576E}" srcOrd="0" destOrd="0" parTransId="{8AADC8B8-5D81-4977-B42B-D6A1AA21DA51}" sibTransId="{E9F661DA-60A2-4CC6-8F03-69EA0E6D2392}"/>
    <dgm:cxn modelId="{1D205B79-5968-4ED1-AA83-7D5C774784D2}" srcId="{A6101EAD-0A3B-448E-ABDC-63D38BFF76AD}" destId="{D89CF60A-28F9-4341-B7CF-D2B20ECF840F}" srcOrd="3" destOrd="0" parTransId="{215AA93A-5C57-4D7C-A35F-3518DF46BB93}" sibTransId="{3A596F3C-3AEA-48B1-90D2-4A45A32096D7}"/>
    <dgm:cxn modelId="{F2EB76D0-8F56-4D7E-9704-A00B7320CA6E}" srcId="{ECDDBFC2-14F3-45EC-9F59-AA4D27FDAB29}" destId="{57B33CD7-6A3D-4ED5-8279-3914BE4A373A}" srcOrd="3" destOrd="0" parTransId="{AFC7446D-99C3-4EE3-ADBC-29ED83C990B8}" sibTransId="{1FAC6ED2-B3C1-4D9C-B16C-A9AB84189F02}"/>
    <dgm:cxn modelId="{CA0652D8-A1AF-48DD-B7CD-237E1A7540A5}" srcId="{ECDDBFC2-14F3-45EC-9F59-AA4D27FDAB29}" destId="{063CF91C-D29E-4535-BF36-47ED8CBA5F8A}" srcOrd="4" destOrd="0" parTransId="{DA384EFD-07CC-4ABB-993C-C5325D702A09}" sibTransId="{6F35064B-5534-4135-B719-489656BB217C}"/>
    <dgm:cxn modelId="{A93C54D6-E140-425E-B2ED-DA9A8670705A}" srcId="{ECDDBFC2-14F3-45EC-9F59-AA4D27FDAB29}" destId="{EF09B68C-2934-48E7-999B-F493587CBA87}" srcOrd="6" destOrd="0" parTransId="{85A06DF8-7F2F-49B9-9241-AA3F4794CFEA}" sibTransId="{D9DFF961-6FDE-4B02-9264-B59B7A711D58}"/>
    <dgm:cxn modelId="{9564C6FE-E687-4C53-9F74-3195A99342B0}" type="presOf" srcId="{D58ADF27-149F-48AF-B4B2-35DFFF38208D}" destId="{BA368881-0003-4601-9DC0-4B4BE4AF9155}" srcOrd="0" destOrd="0" presId="urn:microsoft.com/office/officeart/2005/8/layout/radial6"/>
    <dgm:cxn modelId="{FC9C6696-B501-4AE2-8C0F-36D5999B0482}" srcId="{ECDDBFC2-14F3-45EC-9F59-AA4D27FDAB29}" destId="{80AE5EDC-26EF-4922-9E9B-DFFCA581D846}" srcOrd="5" destOrd="0" parTransId="{DB0F8D65-1779-4BD7-AA31-9477F31D2092}" sibTransId="{9761033F-5437-49E7-BE70-DE39F1039D28}"/>
    <dgm:cxn modelId="{77B40B0E-DAE7-4470-9DFA-74991854AA60}" srcId="{A6101EAD-0A3B-448E-ABDC-63D38BFF76AD}" destId="{D58ADF27-149F-48AF-B4B2-35DFFF38208D}" srcOrd="1" destOrd="0" parTransId="{0B65DDC4-7ED5-4A1B-AEAE-A425A7590AEE}" sibTransId="{C38D33E8-71E4-4A44-BFF3-D51821B34C6A}"/>
    <dgm:cxn modelId="{DCB519F6-8741-45D2-AD2D-8BC20EC1C456}" srcId="{ECDDBFC2-14F3-45EC-9F59-AA4D27FDAB29}" destId="{36886E2B-2077-47FE-91B8-6C1264DC6187}" srcOrd="2" destOrd="0" parTransId="{082F7C3B-6DFC-4AE2-8277-68C6128EF3EA}" sibTransId="{1E19D9F8-58D1-409C-B6B0-55BB85AC0F8B}"/>
    <dgm:cxn modelId="{C154A230-EDC8-4C42-9A25-9DEE128037B3}" srcId="{ECDDBFC2-14F3-45EC-9F59-AA4D27FDAB29}" destId="{32330138-7784-4675-91AE-D05F9656C3EB}" srcOrd="7" destOrd="0" parTransId="{C4577070-F59B-4CE1-AB60-36C99977BEEC}" sibTransId="{694AD83C-D96A-488F-A186-BF98885CA3DD}"/>
    <dgm:cxn modelId="{D0388F9F-F438-4939-8C62-C9DF9A662033}" srcId="{ECDDBFC2-14F3-45EC-9F59-AA4D27FDAB29}" destId="{A6101EAD-0A3B-448E-ABDC-63D38BFF76AD}" srcOrd="0" destOrd="0" parTransId="{4B4895E8-9A3C-455E-B070-C551B70E372B}" sibTransId="{C0775F21-FBEA-4722-9233-3A192FFB6948}"/>
    <dgm:cxn modelId="{6714EEAA-47E7-4CAB-9EF5-46A9D0BCF3B9}" type="presOf" srcId="{A6101EAD-0A3B-448E-ABDC-63D38BFF76AD}" destId="{286006F0-D113-4FFF-8A1B-FB037C67D817}" srcOrd="0" destOrd="0" presId="urn:microsoft.com/office/officeart/2005/8/layout/radial6"/>
    <dgm:cxn modelId="{EF7615AE-60F5-449A-9091-7A6FFCA51CB6}" type="presOf" srcId="{E9F661DA-60A2-4CC6-8F03-69EA0E6D2392}" destId="{9B33C355-DCC7-4B7D-BCF1-41C5149B5451}" srcOrd="0" destOrd="0" presId="urn:microsoft.com/office/officeart/2005/8/layout/radial6"/>
    <dgm:cxn modelId="{A9E2C533-5868-4E9A-A349-670AB071FC5E}" type="presOf" srcId="{D89CF60A-28F9-4341-B7CF-D2B20ECF840F}" destId="{A2FFF81E-EF94-4325-9F7E-A4215B97FB5B}" srcOrd="0" destOrd="0" presId="urn:microsoft.com/office/officeart/2005/8/layout/radial6"/>
    <dgm:cxn modelId="{79607E59-3526-4AD0-93B9-18BBA295EF8E}" srcId="{ECDDBFC2-14F3-45EC-9F59-AA4D27FDAB29}" destId="{5292A8F2-5335-4FD8-A083-83521F010DDD}" srcOrd="8" destOrd="0" parTransId="{38B95A65-FE6E-4A3B-A4B8-D495DC3B9124}" sibTransId="{6D95F235-3775-42E2-8B37-85BE6121ABD1}"/>
    <dgm:cxn modelId="{87613B6B-6935-407F-A8B1-0B3D7CFF4E79}" type="presOf" srcId="{ECDDBFC2-14F3-45EC-9F59-AA4D27FDAB29}" destId="{42D9FD76-CA97-49BC-BF94-9E139C25C2E4}" srcOrd="0" destOrd="0" presId="urn:microsoft.com/office/officeart/2005/8/layout/radial6"/>
    <dgm:cxn modelId="{144E6BB3-8A26-4C42-81D1-A1B8F85F9106}" srcId="{ECDDBFC2-14F3-45EC-9F59-AA4D27FDAB29}" destId="{9E1F858D-5F6E-4253-B664-9DA5FF8AA1FA}" srcOrd="1" destOrd="0" parTransId="{5C861D15-9A59-4DAB-8170-59089B590ABF}" sibTransId="{3196F8C7-D97B-452D-BE63-5B9C8C084663}"/>
    <dgm:cxn modelId="{D06ED734-B95A-480F-A619-170BB8CA3AC0}" srcId="{A6101EAD-0A3B-448E-ABDC-63D38BFF76AD}" destId="{E07D38E7-6DB6-485D-9D39-6FAA8C2A4019}" srcOrd="2" destOrd="0" parTransId="{D59D8F5F-3432-4D5B-8B97-0DA4DB29DF18}" sibTransId="{3315B19E-BB0C-49BE-9FA8-7415270CE163}"/>
    <dgm:cxn modelId="{E58FFED2-C651-4BFE-AC6C-D9A3DCD7E9E6}" type="presOf" srcId="{C38D33E8-71E4-4A44-BFF3-D51821B34C6A}" destId="{9422ECC9-3D2F-49F9-8BBF-986DF0923047}" srcOrd="0" destOrd="0" presId="urn:microsoft.com/office/officeart/2005/8/layout/radial6"/>
    <dgm:cxn modelId="{A910FD9A-7A8C-40EE-BB31-96FD254166C6}" type="presOf" srcId="{9795E423-4C8D-4C77-802F-24F656AF576E}" destId="{91394DD8-A47F-4533-9DBF-4BC35D1AB145}" srcOrd="0" destOrd="0" presId="urn:microsoft.com/office/officeart/2005/8/layout/radial6"/>
    <dgm:cxn modelId="{D8392618-8B24-48F8-8A0A-FEC8FFD6EF0F}" type="presOf" srcId="{3315B19E-BB0C-49BE-9FA8-7415270CE163}" destId="{5622A05D-59D7-44F9-B8E8-137E5079DCAC}" srcOrd="0" destOrd="0" presId="urn:microsoft.com/office/officeart/2005/8/layout/radial6"/>
    <dgm:cxn modelId="{C6D83BBE-6B17-40FC-AA01-C9533611A53D}" type="presOf" srcId="{E07D38E7-6DB6-485D-9D39-6FAA8C2A4019}" destId="{6FA45C7C-9E5A-40EA-A3C7-17AFA84BD0B8}" srcOrd="0" destOrd="0" presId="urn:microsoft.com/office/officeart/2005/8/layout/radial6"/>
    <dgm:cxn modelId="{3B483219-B815-4B14-B7A5-8B9CAC320AE8}" type="presOf" srcId="{3A596F3C-3AEA-48B1-90D2-4A45A32096D7}" destId="{73531609-4064-486D-B694-6EB72A7218FA}" srcOrd="0" destOrd="0" presId="urn:microsoft.com/office/officeart/2005/8/layout/radial6"/>
    <dgm:cxn modelId="{DA5F920A-D7A4-4825-9772-FF32532BD95D}" type="presParOf" srcId="{42D9FD76-CA97-49BC-BF94-9E139C25C2E4}" destId="{286006F0-D113-4FFF-8A1B-FB037C67D817}" srcOrd="0" destOrd="0" presId="urn:microsoft.com/office/officeart/2005/8/layout/radial6"/>
    <dgm:cxn modelId="{21BDBD51-4780-4AF5-8102-34919D4E1C5D}" type="presParOf" srcId="{42D9FD76-CA97-49BC-BF94-9E139C25C2E4}" destId="{91394DD8-A47F-4533-9DBF-4BC35D1AB145}" srcOrd="1" destOrd="0" presId="urn:microsoft.com/office/officeart/2005/8/layout/radial6"/>
    <dgm:cxn modelId="{8A969FD7-7771-49A6-8828-31BB9A972EF3}" type="presParOf" srcId="{42D9FD76-CA97-49BC-BF94-9E139C25C2E4}" destId="{67AEE624-CEA0-4BF2-B17D-97F94B294C14}" srcOrd="2" destOrd="0" presId="urn:microsoft.com/office/officeart/2005/8/layout/radial6"/>
    <dgm:cxn modelId="{21F7A8F5-F5ED-425E-BDD3-F55C2E2928E4}" type="presParOf" srcId="{42D9FD76-CA97-49BC-BF94-9E139C25C2E4}" destId="{9B33C355-DCC7-4B7D-BCF1-41C5149B5451}" srcOrd="3" destOrd="0" presId="urn:microsoft.com/office/officeart/2005/8/layout/radial6"/>
    <dgm:cxn modelId="{26D4DC80-496B-4D71-8802-F706C0828AC0}" type="presParOf" srcId="{42D9FD76-CA97-49BC-BF94-9E139C25C2E4}" destId="{BA368881-0003-4601-9DC0-4B4BE4AF9155}" srcOrd="4" destOrd="0" presId="urn:microsoft.com/office/officeart/2005/8/layout/radial6"/>
    <dgm:cxn modelId="{45B206C9-F21D-4DA9-9A14-C6C9EDC9318C}" type="presParOf" srcId="{42D9FD76-CA97-49BC-BF94-9E139C25C2E4}" destId="{79CB465F-72EE-49E3-8C99-CE421825DDD0}" srcOrd="5" destOrd="0" presId="urn:microsoft.com/office/officeart/2005/8/layout/radial6"/>
    <dgm:cxn modelId="{6298D601-AC58-4C73-8864-FD281665DE9B}" type="presParOf" srcId="{42D9FD76-CA97-49BC-BF94-9E139C25C2E4}" destId="{9422ECC9-3D2F-49F9-8BBF-986DF0923047}" srcOrd="6" destOrd="0" presId="urn:microsoft.com/office/officeart/2005/8/layout/radial6"/>
    <dgm:cxn modelId="{53CD3949-1CDF-4C77-9071-8A81D48D331A}" type="presParOf" srcId="{42D9FD76-CA97-49BC-BF94-9E139C25C2E4}" destId="{6FA45C7C-9E5A-40EA-A3C7-17AFA84BD0B8}" srcOrd="7" destOrd="0" presId="urn:microsoft.com/office/officeart/2005/8/layout/radial6"/>
    <dgm:cxn modelId="{B25A7EDE-6FFD-44B0-A511-283B0F439F66}" type="presParOf" srcId="{42D9FD76-CA97-49BC-BF94-9E139C25C2E4}" destId="{0234FFED-C24A-4A59-A793-A6354280DFCF}" srcOrd="8" destOrd="0" presId="urn:microsoft.com/office/officeart/2005/8/layout/radial6"/>
    <dgm:cxn modelId="{0C154CBF-DB48-4345-9BBA-44ECD9412FFA}" type="presParOf" srcId="{42D9FD76-CA97-49BC-BF94-9E139C25C2E4}" destId="{5622A05D-59D7-44F9-B8E8-137E5079DCAC}" srcOrd="9" destOrd="0" presId="urn:microsoft.com/office/officeart/2005/8/layout/radial6"/>
    <dgm:cxn modelId="{D8AD46D9-DCC2-427B-B9EE-287CDD117955}" type="presParOf" srcId="{42D9FD76-CA97-49BC-BF94-9E139C25C2E4}" destId="{A2FFF81E-EF94-4325-9F7E-A4215B97FB5B}" srcOrd="10" destOrd="0" presId="urn:microsoft.com/office/officeart/2005/8/layout/radial6"/>
    <dgm:cxn modelId="{091F538E-18B9-4524-A58D-F36785415FA2}" type="presParOf" srcId="{42D9FD76-CA97-49BC-BF94-9E139C25C2E4}" destId="{4B9B24BB-AAE3-4616-9CBC-C356870EA950}" srcOrd="11" destOrd="0" presId="urn:microsoft.com/office/officeart/2005/8/layout/radial6"/>
    <dgm:cxn modelId="{2492793E-D58A-44D9-9EBA-1548FE43CBF0}" type="presParOf" srcId="{42D9FD76-CA97-49BC-BF94-9E139C25C2E4}" destId="{73531609-4064-486D-B694-6EB72A7218F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DANIŞMAN FİRMALARIN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38D7549C-EC96-4178-B470-20917360FC74}" type="presOf" srcId="{ED77CB01-F96C-47FF-9884-E414CF3AF4B2}" destId="{CE3CBC96-7B0C-4FBA-9967-A7664168A705}" srcOrd="0" destOrd="0" presId="urn:microsoft.com/office/officeart/2005/8/layout/vList2"/>
    <dgm:cxn modelId="{57F10C67-E9B0-4AB0-97E0-BC68F9384CFC}" type="presOf" srcId="{83856E2A-AFBD-4DCD-9059-24A5B9304BAF}" destId="{85948106-CF81-4907-BFED-D5D4733CA332}" srcOrd="0" destOrd="0" presId="urn:microsoft.com/office/officeart/2005/8/layout/vList2"/>
    <dgm:cxn modelId="{80A4B546-DFEB-4B3D-944F-A2F684A0D7C5}"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(2)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28344EC9-F0E7-4DD7-BD5D-EA5CEB94AF3B}" type="presOf" srcId="{712F20FE-CFD8-48E5-BE38-F0F117835897}" destId="{8CC5FA3F-72C7-4BE2-9BEB-39FEE193506B}" srcOrd="0" destOrd="0" presId="urn:microsoft.com/office/officeart/2005/8/layout/vList2"/>
    <dgm:cxn modelId="{55554D11-BF7B-4D0F-B871-87810F39C54D}" type="presOf" srcId="{982EE207-740C-426F-816E-E39E1B1EF51E}" destId="{21FBAC0D-D746-4331-835E-A98F1553B594}" srcOrd="0" destOrd="0" presId="urn:microsoft.com/office/officeart/2005/8/layout/vList2"/>
    <dgm:cxn modelId="{183F4037-C60D-4615-9A69-D09D1AEB07AC}"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601912-993E-460F-9191-454663F401CE}" type="doc">
      <dgm:prSet loTypeId="urn:microsoft.com/office/officeart/2005/8/layout/pyramid2" loCatId="list" qsTypeId="urn:microsoft.com/office/officeart/2005/8/quickstyle/simple1" qsCatId="simple" csTypeId="urn:microsoft.com/office/officeart/2005/8/colors/accent1_2" csCatId="accent1" phldr="1"/>
      <dgm:spPr/>
    </dgm:pt>
    <dgm:pt modelId="{0143407A-1B98-4D00-AA04-6493BE7EF9B3}">
      <dgm:prSet phldrT="[Metin]" custT="1"/>
      <dgm:spPr>
        <a:ln>
          <a:solidFill>
            <a:schemeClr val="tx1"/>
          </a:solidFill>
        </a:ln>
      </dgm:spPr>
      <dgm:t>
        <a:bodyPr/>
        <a:lstStyle/>
        <a:p>
          <a:r>
            <a:rPr lang="tr-TR" sz="1800" dirty="0" smtClean="0">
              <a:solidFill>
                <a:srgbClr val="FF0000"/>
              </a:solidFill>
            </a:rPr>
            <a:t>İşletmeler ile yapılan sözleşmeleri Bakanlığın belirleyeceği asgari fiyat tarifesi üzerinden yapmak ve sözleşmede belirtilen fiyatın sağlandığına dair faturanın numarasını ve tarihini bir sonraki ay için hazırlanan aylık faaliyet raporuna yazmak, yetkili makam tarafından denetimlerde talep edilmesi halinde faturayı sunmak</a:t>
          </a:r>
          <a:r>
            <a:rPr lang="tr-TR" sz="1800" dirty="0" smtClean="0"/>
            <a:t>.</a:t>
          </a:r>
          <a:endParaRPr lang="tr-TR" sz="1800" dirty="0"/>
        </a:p>
      </dgm:t>
    </dgm:pt>
    <dgm:pt modelId="{B37690B6-9927-4361-AF90-F191E0B88897}" type="parTrans" cxnId="{E9F5DEEB-1059-4BDB-B1D0-553FBD85A2CD}">
      <dgm:prSet/>
      <dgm:spPr/>
      <dgm:t>
        <a:bodyPr/>
        <a:lstStyle/>
        <a:p>
          <a:endParaRPr lang="tr-TR"/>
        </a:p>
      </dgm:t>
    </dgm:pt>
    <dgm:pt modelId="{A6AE2360-6A56-4871-9496-5119A4F663B9}" type="sibTrans" cxnId="{E9F5DEEB-1059-4BDB-B1D0-553FBD85A2CD}">
      <dgm:prSet/>
      <dgm:spPr/>
      <dgm:t>
        <a:bodyPr/>
        <a:lstStyle/>
        <a:p>
          <a:endParaRPr lang="tr-TR"/>
        </a:p>
      </dgm:t>
    </dgm:pt>
    <dgm:pt modelId="{4005357B-0DED-49FD-A273-EDFEE1B01C83}">
      <dgm:prSet custT="1"/>
      <dgm:spPr>
        <a:ln>
          <a:solidFill>
            <a:schemeClr val="tx1"/>
          </a:solidFill>
        </a:ln>
      </dgm:spPr>
      <dgm:t>
        <a:bodyPr/>
        <a:lstStyle/>
        <a:p>
          <a:r>
            <a:rPr lang="tr-TR" sz="2000" dirty="0" smtClean="0"/>
            <a:t>Kendisi ile aynı vergi numarasına sahip işletmelere çevre yönetimi hizmeti vermemek.</a:t>
          </a:r>
          <a:endParaRPr lang="tr-TR" sz="2000" dirty="0"/>
        </a:p>
      </dgm:t>
    </dgm:pt>
    <dgm:pt modelId="{D9A0E7C0-86E5-49E1-A3B6-EB211D44F5C2}" type="parTrans" cxnId="{CE481A48-AA4B-4C99-BCE9-CDE41FE2A9F2}">
      <dgm:prSet/>
      <dgm:spPr/>
      <dgm:t>
        <a:bodyPr/>
        <a:lstStyle/>
        <a:p>
          <a:endParaRPr lang="tr-TR"/>
        </a:p>
      </dgm:t>
    </dgm:pt>
    <dgm:pt modelId="{14740B0E-E098-419D-9107-B4158F15A94C}" type="sibTrans" cxnId="{CE481A48-AA4B-4C99-BCE9-CDE41FE2A9F2}">
      <dgm:prSet/>
      <dgm:spPr/>
      <dgm:t>
        <a:bodyPr/>
        <a:lstStyle/>
        <a:p>
          <a:endParaRPr lang="tr-TR"/>
        </a:p>
      </dgm:t>
    </dgm:pt>
    <dgm:pt modelId="{59C562DF-7795-4257-BE80-4B904231EB3F}">
      <dgm:prSet custT="1"/>
      <dgm:spPr>
        <a:ln>
          <a:solidFill>
            <a:schemeClr val="tx1"/>
          </a:solidFill>
        </a:ln>
      </dgm:spPr>
      <dgm:t>
        <a:bodyPr/>
        <a:lstStyle/>
        <a:p>
          <a:pPr algn="just"/>
          <a:r>
            <a:rPr lang="tr-TR" sz="1800" dirty="0" smtClean="0"/>
            <a:t>Çevre yönetimi hizmeti verilen işletmelerin çevre mevzuatı uyarınca yaptırmakla yükümlü oldukları ölçüm ve analiz hizmetlerini, firmanın Türkiye Ticaret Sicili Gazetesi’nde adı bulunan kişiler veya firma personeli tarafından kurulan laboratuvarlara yaptırmamak.</a:t>
          </a:r>
          <a:endParaRPr lang="tr-TR" sz="1800" dirty="0"/>
        </a:p>
      </dgm:t>
    </dgm:pt>
    <dgm:pt modelId="{495124A5-37C0-46F1-ABAB-77300E60A4E1}" type="parTrans" cxnId="{0E1D672C-532B-4504-BAB3-F4729D9964B7}">
      <dgm:prSet/>
      <dgm:spPr/>
      <dgm:t>
        <a:bodyPr/>
        <a:lstStyle/>
        <a:p>
          <a:endParaRPr lang="tr-TR"/>
        </a:p>
      </dgm:t>
    </dgm:pt>
    <dgm:pt modelId="{2791DB15-BFB7-48BE-AADD-57C86450B00F}" type="sibTrans" cxnId="{0E1D672C-532B-4504-BAB3-F4729D9964B7}">
      <dgm:prSet/>
      <dgm:spPr/>
      <dgm:t>
        <a:bodyPr/>
        <a:lstStyle/>
        <a:p>
          <a:endParaRPr lang="tr-TR"/>
        </a:p>
      </dgm:t>
    </dgm:pt>
    <dgm:pt modelId="{0E9A1AB3-7DA1-4673-ADAB-E394198439A5}" type="pres">
      <dgm:prSet presAssocID="{C3601912-993E-460F-9191-454663F401CE}" presName="compositeShape" presStyleCnt="0">
        <dgm:presLayoutVars>
          <dgm:dir/>
          <dgm:resizeHandles/>
        </dgm:presLayoutVars>
      </dgm:prSet>
      <dgm:spPr/>
    </dgm:pt>
    <dgm:pt modelId="{CAEB20A1-26BC-4B7F-870A-D45C213F3A4C}" type="pres">
      <dgm:prSet presAssocID="{C3601912-993E-460F-9191-454663F401CE}" presName="pyramid" presStyleLbl="node1" presStyleIdx="0" presStyleCnt="1" custScaleX="66609" custLinFactNeighborX="-30892" custLinFactNeighborY="1299"/>
      <dgm:spPr/>
    </dgm:pt>
    <dgm:pt modelId="{4546FC92-0FC2-4437-96FD-575C5C800F64}" type="pres">
      <dgm:prSet presAssocID="{C3601912-993E-460F-9191-454663F401CE}" presName="theList" presStyleCnt="0"/>
      <dgm:spPr/>
    </dgm:pt>
    <dgm:pt modelId="{6197BBF8-8C86-4D75-BA46-A249CD38778D}" type="pres">
      <dgm:prSet presAssocID="{0143407A-1B98-4D00-AA04-6493BE7EF9B3}" presName="aNode" presStyleLbl="fgAcc1" presStyleIdx="0" presStyleCnt="3" custScaleX="176680" custScaleY="152025" custLinFactY="-30214" custLinFactNeighborX="23166" custLinFactNeighborY="-100000">
        <dgm:presLayoutVars>
          <dgm:bulletEnabled val="1"/>
        </dgm:presLayoutVars>
      </dgm:prSet>
      <dgm:spPr/>
      <dgm:t>
        <a:bodyPr/>
        <a:lstStyle/>
        <a:p>
          <a:endParaRPr lang="tr-TR"/>
        </a:p>
      </dgm:t>
    </dgm:pt>
    <dgm:pt modelId="{D6BDB331-0E71-4792-B212-641D0D2D6F6C}" type="pres">
      <dgm:prSet presAssocID="{0143407A-1B98-4D00-AA04-6493BE7EF9B3}" presName="aSpace" presStyleCnt="0"/>
      <dgm:spPr/>
    </dgm:pt>
    <dgm:pt modelId="{66A5FF74-BB57-47BA-99FF-AB4257F5E67F}" type="pres">
      <dgm:prSet presAssocID="{4005357B-0DED-49FD-A273-EDFEE1B01C83}" presName="aNode" presStyleLbl="fgAcc1" presStyleIdx="1" presStyleCnt="3" custScaleX="167732" custLinFactY="-27473" custLinFactNeighborX="30680" custLinFactNeighborY="-100000">
        <dgm:presLayoutVars>
          <dgm:bulletEnabled val="1"/>
        </dgm:presLayoutVars>
      </dgm:prSet>
      <dgm:spPr/>
      <dgm:t>
        <a:bodyPr/>
        <a:lstStyle/>
        <a:p>
          <a:endParaRPr lang="tr-TR"/>
        </a:p>
      </dgm:t>
    </dgm:pt>
    <dgm:pt modelId="{C47D6ACD-C063-4545-A8AD-FFA3877795A3}" type="pres">
      <dgm:prSet presAssocID="{4005357B-0DED-49FD-A273-EDFEE1B01C83}" presName="aSpace" presStyleCnt="0"/>
      <dgm:spPr/>
    </dgm:pt>
    <dgm:pt modelId="{3F91051C-DCCC-4D58-9D87-EB6F26084440}" type="pres">
      <dgm:prSet presAssocID="{59C562DF-7795-4257-BE80-4B904231EB3F}" presName="aNode" presStyleLbl="fgAcc1" presStyleIdx="2" presStyleCnt="3" custScaleX="197324" custLinFactY="-9602" custLinFactNeighborX="25560" custLinFactNeighborY="-100000">
        <dgm:presLayoutVars>
          <dgm:bulletEnabled val="1"/>
        </dgm:presLayoutVars>
      </dgm:prSet>
      <dgm:spPr/>
      <dgm:t>
        <a:bodyPr/>
        <a:lstStyle/>
        <a:p>
          <a:endParaRPr lang="tr-TR"/>
        </a:p>
      </dgm:t>
    </dgm:pt>
    <dgm:pt modelId="{B367C71E-8AF4-4D0E-88D2-DB1999CA1C34}" type="pres">
      <dgm:prSet presAssocID="{59C562DF-7795-4257-BE80-4B904231EB3F}" presName="aSpace" presStyleCnt="0"/>
      <dgm:spPr/>
    </dgm:pt>
  </dgm:ptLst>
  <dgm:cxnLst>
    <dgm:cxn modelId="{CE481A48-AA4B-4C99-BCE9-CDE41FE2A9F2}" srcId="{C3601912-993E-460F-9191-454663F401CE}" destId="{4005357B-0DED-49FD-A273-EDFEE1B01C83}" srcOrd="1" destOrd="0" parTransId="{D9A0E7C0-86E5-49E1-A3B6-EB211D44F5C2}" sibTransId="{14740B0E-E098-419D-9107-B4158F15A94C}"/>
    <dgm:cxn modelId="{DA7A1F91-B456-40A4-9AFC-9098C076575D}" type="presOf" srcId="{C3601912-993E-460F-9191-454663F401CE}" destId="{0E9A1AB3-7DA1-4673-ADAB-E394198439A5}" srcOrd="0" destOrd="0" presId="urn:microsoft.com/office/officeart/2005/8/layout/pyramid2"/>
    <dgm:cxn modelId="{0E1D672C-532B-4504-BAB3-F4729D9964B7}" srcId="{C3601912-993E-460F-9191-454663F401CE}" destId="{59C562DF-7795-4257-BE80-4B904231EB3F}" srcOrd="2" destOrd="0" parTransId="{495124A5-37C0-46F1-ABAB-77300E60A4E1}" sibTransId="{2791DB15-BFB7-48BE-AADD-57C86450B00F}"/>
    <dgm:cxn modelId="{584C493C-EFCC-45E2-BD77-69F7E22AF5E6}" type="presOf" srcId="{59C562DF-7795-4257-BE80-4B904231EB3F}" destId="{3F91051C-DCCC-4D58-9D87-EB6F26084440}" srcOrd="0" destOrd="0" presId="urn:microsoft.com/office/officeart/2005/8/layout/pyramid2"/>
    <dgm:cxn modelId="{13BE212C-9C90-4A00-A679-3A742656964D}" type="presOf" srcId="{4005357B-0DED-49FD-A273-EDFEE1B01C83}" destId="{66A5FF74-BB57-47BA-99FF-AB4257F5E67F}" srcOrd="0" destOrd="0" presId="urn:microsoft.com/office/officeart/2005/8/layout/pyramid2"/>
    <dgm:cxn modelId="{E9F5DEEB-1059-4BDB-B1D0-553FBD85A2CD}" srcId="{C3601912-993E-460F-9191-454663F401CE}" destId="{0143407A-1B98-4D00-AA04-6493BE7EF9B3}" srcOrd="0" destOrd="0" parTransId="{B37690B6-9927-4361-AF90-F191E0B88897}" sibTransId="{A6AE2360-6A56-4871-9496-5119A4F663B9}"/>
    <dgm:cxn modelId="{F1EDD9FC-B92F-4226-9FF9-B82589D9D72F}" type="presOf" srcId="{0143407A-1B98-4D00-AA04-6493BE7EF9B3}" destId="{6197BBF8-8C86-4D75-BA46-A249CD38778D}" srcOrd="0" destOrd="0" presId="urn:microsoft.com/office/officeart/2005/8/layout/pyramid2"/>
    <dgm:cxn modelId="{C773E5B7-DEE4-435E-B728-E1982B7F8658}" type="presParOf" srcId="{0E9A1AB3-7DA1-4673-ADAB-E394198439A5}" destId="{CAEB20A1-26BC-4B7F-870A-D45C213F3A4C}" srcOrd="0" destOrd="0" presId="urn:microsoft.com/office/officeart/2005/8/layout/pyramid2"/>
    <dgm:cxn modelId="{43281326-9B02-4EA8-97B4-0BB78041F5F6}" type="presParOf" srcId="{0E9A1AB3-7DA1-4673-ADAB-E394198439A5}" destId="{4546FC92-0FC2-4437-96FD-575C5C800F64}" srcOrd="1" destOrd="0" presId="urn:microsoft.com/office/officeart/2005/8/layout/pyramid2"/>
    <dgm:cxn modelId="{3436C387-BEB2-4DA2-A284-C1FE83071263}" type="presParOf" srcId="{4546FC92-0FC2-4437-96FD-575C5C800F64}" destId="{6197BBF8-8C86-4D75-BA46-A249CD38778D}" srcOrd="0" destOrd="0" presId="urn:microsoft.com/office/officeart/2005/8/layout/pyramid2"/>
    <dgm:cxn modelId="{38854460-8A92-42AF-8C8A-67D130BA9E56}" type="presParOf" srcId="{4546FC92-0FC2-4437-96FD-575C5C800F64}" destId="{D6BDB331-0E71-4792-B212-641D0D2D6F6C}" srcOrd="1" destOrd="0" presId="urn:microsoft.com/office/officeart/2005/8/layout/pyramid2"/>
    <dgm:cxn modelId="{10DDEB54-A7E2-4AF2-ABD7-A2A1B90BDF36}" type="presParOf" srcId="{4546FC92-0FC2-4437-96FD-575C5C800F64}" destId="{66A5FF74-BB57-47BA-99FF-AB4257F5E67F}" srcOrd="2" destOrd="0" presId="urn:microsoft.com/office/officeart/2005/8/layout/pyramid2"/>
    <dgm:cxn modelId="{811D2B4E-FEB3-4661-BEB0-E21EA5C9F864}" type="presParOf" srcId="{4546FC92-0FC2-4437-96FD-575C5C800F64}" destId="{C47D6ACD-C063-4545-A8AD-FFA3877795A3}" srcOrd="3" destOrd="0" presId="urn:microsoft.com/office/officeart/2005/8/layout/pyramid2"/>
    <dgm:cxn modelId="{765B6048-77AF-46E5-8378-444A2084C0AA}" type="presParOf" srcId="{4546FC92-0FC2-4437-96FD-575C5C800F64}" destId="{3F91051C-DCCC-4D58-9D87-EB6F26084440}" srcOrd="4" destOrd="0" presId="urn:microsoft.com/office/officeart/2005/8/layout/pyramid2"/>
    <dgm:cxn modelId="{8E1425B2-BDA9-4BE5-954D-EC17DB0F910D}" type="presParOf" srcId="{4546FC92-0FC2-4437-96FD-575C5C800F64}" destId="{B367C71E-8AF4-4D0E-88D2-DB1999CA1C34}" srcOrd="5"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KOORDİNATÖRLERİN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7EF791F9-42C1-4EE0-906F-6F98850D9E1C}" type="presOf" srcId="{83856E2A-AFBD-4DCD-9059-24A5B9304BAF}" destId="{85948106-CF81-4907-BFED-D5D4733CA332}"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F6D9D8A1-43F1-42B2-BA5C-828A9E36DBE1}" type="presOf" srcId="{ED77CB01-F96C-47FF-9884-E414CF3AF4B2}" destId="{CE3CBC96-7B0C-4FBA-9967-A7664168A705}" srcOrd="0" destOrd="0" presId="urn:microsoft.com/office/officeart/2005/8/layout/vList2"/>
    <dgm:cxn modelId="{DDCB08D8-A764-46EB-B1B7-D77218997802}"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(2)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5ED7FEBF-8ED0-42E1-A82A-CB96D9F3F40C}" type="presOf" srcId="{982EE207-740C-426F-816E-E39E1B1EF51E}" destId="{21FBAC0D-D746-4331-835E-A98F1553B594}" srcOrd="0" destOrd="0" presId="urn:microsoft.com/office/officeart/2005/8/layout/vList2"/>
    <dgm:cxn modelId="{5D78ABE8-F14E-499D-8D7C-6143E5046502}" type="presOf" srcId="{712F20FE-CFD8-48E5-BE38-F0F117835897}" destId="{8CC5FA3F-72C7-4BE2-9BEB-39FEE193506B}" srcOrd="0" destOrd="0" presId="urn:microsoft.com/office/officeart/2005/8/layout/vList2"/>
    <dgm:cxn modelId="{2747374E-5591-40E8-BB69-E6776B376E24}"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11.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D1659AC7-48FE-4502-A165-3635D9D3EA56}" type="presOf" srcId="{982EE207-740C-426F-816E-E39E1B1EF51E}" destId="{21FBAC0D-D746-4331-835E-A98F1553B594}" srcOrd="0" destOrd="0" presId="urn:microsoft.com/office/officeart/2005/8/layout/vList2"/>
    <dgm:cxn modelId="{CC96090B-B62B-4C24-83DF-611563968C9B}" type="presOf" srcId="{712F20FE-CFD8-48E5-BE38-F0F117835897}" destId="{8CC5FA3F-72C7-4BE2-9BEB-39FEE193506B}" srcOrd="0" destOrd="0" presId="urn:microsoft.com/office/officeart/2005/8/layout/vList2"/>
    <dgm:cxn modelId="{5EAEA956-1790-4B4C-9BB0-A33A2BCED335}"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PERSONELİN/DANIŞMAN FİRMALARIN DENETİMİ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264023" custLinFactNeighborX="-550" custLinFactNeighborY="-7412">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EF5859FE-C22E-4FB2-811A-6D92CEB73B5F}" type="presOf" srcId="{ED77CB01-F96C-47FF-9884-E414CF3AF4B2}" destId="{CE3CBC96-7B0C-4FBA-9967-A7664168A705}" srcOrd="0" destOrd="0" presId="urn:microsoft.com/office/officeart/2005/8/layout/vList2"/>
    <dgm:cxn modelId="{46C6492C-F55C-453A-B0A6-3BF63A4FA1EA}" type="presOf" srcId="{83856E2A-AFBD-4DCD-9059-24A5B9304BAF}" destId="{85948106-CF81-4907-BFED-D5D4733CA332}" srcOrd="0" destOrd="0" presId="urn:microsoft.com/office/officeart/2005/8/layout/vList2"/>
    <dgm:cxn modelId="{0D12F5A7-C753-4AD9-8C3D-F5D6C565F058}"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11.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A4F4B90F-49BD-432F-ACA5-91E7A35A4575}" type="presOf" srcId="{712F20FE-CFD8-48E5-BE38-F0F117835897}" destId="{8CC5FA3F-72C7-4BE2-9BEB-39FEE193506B}" srcOrd="0" destOrd="0" presId="urn:microsoft.com/office/officeart/2005/8/layout/vList2"/>
    <dgm:cxn modelId="{608BE5C4-9E94-4D6A-B210-D2A292E91D7E}" type="presOf" srcId="{982EE207-740C-426F-816E-E39E1B1EF51E}" destId="{21FBAC0D-D746-4331-835E-A98F1553B594}" srcOrd="0" destOrd="0" presId="urn:microsoft.com/office/officeart/2005/8/layout/vList2"/>
    <dgm:cxn modelId="{12A70FDD-6DBE-4442-8051-403CF3FF2E3F}"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PERSONELİN DENETİMİ (Ek-1)</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63177" custLinFactNeighborX="-182" custLinFactNeighborY="-52458">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73AC49D3-E005-4D01-9B4B-EC841912DBEA}" type="presOf" srcId="{ED77CB01-F96C-47FF-9884-E414CF3AF4B2}" destId="{CE3CBC96-7B0C-4FBA-9967-A7664168A705}" srcOrd="0" destOrd="0" presId="urn:microsoft.com/office/officeart/2005/8/layout/vList2"/>
    <dgm:cxn modelId="{37FF5963-8579-4681-A99F-4F5C9C5104AF}" type="presOf" srcId="{83856E2A-AFBD-4DCD-9059-24A5B9304BAF}" destId="{85948106-CF81-4907-BFED-D5D4733CA332}" srcOrd="0" destOrd="0" presId="urn:microsoft.com/office/officeart/2005/8/layout/vList2"/>
    <dgm:cxn modelId="{28706FAE-0D5C-4908-B28C-E86F1A71B2A5}"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11.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D8A8BE25-4F11-481E-A1F2-120C8D95AA82}" type="presOf" srcId="{712F20FE-CFD8-48E5-BE38-F0F117835897}" destId="{8CC5FA3F-72C7-4BE2-9BEB-39FEE193506B}" srcOrd="0" destOrd="0" presId="urn:microsoft.com/office/officeart/2005/8/layout/vList2"/>
    <dgm:cxn modelId="{136F126A-3015-4021-AA77-2EF4B4C72733}" type="presOf" srcId="{982EE207-740C-426F-816E-E39E1B1EF51E}" destId="{21FBAC0D-D746-4331-835E-A98F1553B594}" srcOrd="0" destOrd="0" presId="urn:microsoft.com/office/officeart/2005/8/layout/vList2"/>
    <dgm:cxn modelId="{7A336B29-5A49-4577-92EA-9320F62449E1}"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PERSONEL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C6B89A8E-6746-4341-B426-D3E2DB3F90BC}" type="presOf" srcId="{ED77CB01-F96C-47FF-9884-E414CF3AF4B2}" destId="{CE3CBC96-7B0C-4FBA-9967-A7664168A705}" srcOrd="0" destOrd="0" presId="urn:microsoft.com/office/officeart/2005/8/layout/vList2"/>
    <dgm:cxn modelId="{45A2613C-03FA-46B9-B483-7ACE2B1363D5}" type="presOf" srcId="{83856E2A-AFBD-4DCD-9059-24A5B9304BAF}" destId="{85948106-CF81-4907-BFED-D5D4733CA332}"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066EE6B6-A25E-4632-89DC-C22DFCD82F88}"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FİRMALARIN DENETİMİ (Ek-3)</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63177" custLinFactNeighborX="-182" custLinFactNeighborY="-52458">
        <dgm:presLayoutVars>
          <dgm:chMax val="0"/>
          <dgm:bulletEnabled val="1"/>
        </dgm:presLayoutVars>
      </dgm:prSet>
      <dgm:spPr/>
      <dgm:t>
        <a:bodyPr/>
        <a:lstStyle/>
        <a:p>
          <a:endParaRPr lang="en-US"/>
        </a:p>
      </dgm:t>
    </dgm:pt>
  </dgm:ptLst>
  <dgm:cxnLst>
    <dgm:cxn modelId="{273FE505-E308-44FF-A0AA-7B8CCFD907E4}" type="presOf" srcId="{83856E2A-AFBD-4DCD-9059-24A5B9304BAF}" destId="{85948106-CF81-4907-BFED-D5D4733CA332}"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7581E7E1-98C2-4188-A873-A41D1A05B598}" type="presOf" srcId="{ED77CB01-F96C-47FF-9884-E414CF3AF4B2}" destId="{CE3CBC96-7B0C-4FBA-9967-A7664168A705}" srcOrd="0" destOrd="0" presId="urn:microsoft.com/office/officeart/2005/8/layout/vList2"/>
    <dgm:cxn modelId="{F0758F1E-26E2-45D3-B39A-FF6DCD7825D8}"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11.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F8CFF134-D0E0-4249-B78F-B39A40548330}" type="presOf" srcId="{982EE207-740C-426F-816E-E39E1B1EF51E}" destId="{21FBAC0D-D746-4331-835E-A98F1553B594}" srcOrd="0" destOrd="0" presId="urn:microsoft.com/office/officeart/2005/8/layout/vList2"/>
    <dgm:cxn modelId="{A4BDDA5A-A100-4413-B79C-4076CB766B73}" type="presOf" srcId="{712F20FE-CFD8-48E5-BE38-F0F117835897}" destId="{8CC5FA3F-72C7-4BE2-9BEB-39FEE193506B}" srcOrd="0" destOrd="0" presId="urn:microsoft.com/office/officeart/2005/8/layout/vList2"/>
    <dgm:cxn modelId="{D99DC199-8697-4494-BE09-74548A835498}"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FİRMALARIN DENETİMİ (Ek-3)</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63177" custLinFactNeighborX="-182" custLinFactNeighborY="-52458">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241400FA-4D33-401C-8614-E04F3D5C55DC}" type="presOf" srcId="{83856E2A-AFBD-4DCD-9059-24A5B9304BAF}" destId="{85948106-CF81-4907-BFED-D5D4733CA332}" srcOrd="0" destOrd="0" presId="urn:microsoft.com/office/officeart/2005/8/layout/vList2"/>
    <dgm:cxn modelId="{A133B457-4945-4190-BE3E-02429654F85B}" type="presOf" srcId="{ED77CB01-F96C-47FF-9884-E414CF3AF4B2}" destId="{CE3CBC96-7B0C-4FBA-9967-A7664168A705}" srcOrd="0" destOrd="0" presId="urn:microsoft.com/office/officeart/2005/8/layout/vList2"/>
    <dgm:cxn modelId="{2F105E65-E2B2-438F-A992-DCC071E2E9EB}"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12.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3B348755-40CD-4632-A1E4-9618F1F97EAB}" type="presOf" srcId="{712F20FE-CFD8-48E5-BE38-F0F117835897}" destId="{8CC5FA3F-72C7-4BE2-9BEB-39FEE193506B}" srcOrd="0" destOrd="0" presId="urn:microsoft.com/office/officeart/2005/8/layout/vList2"/>
    <dgm:cxn modelId="{72E5A132-AA3C-4B59-BB69-5F48B912D527}" type="presOf" srcId="{982EE207-740C-426F-816E-E39E1B1EF51E}" destId="{21FBAC0D-D746-4331-835E-A98F1553B594}" srcOrd="0" destOrd="0" presId="urn:microsoft.com/office/officeart/2005/8/layout/vList2"/>
    <dgm:cxn modelId="{761913BC-53CC-4576-A323-92D1C0F54A8E}"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YETERLİLİK BELGELERİNİN ASKIYA ALINMASI</a:t>
          </a:r>
        </a:p>
        <a:p>
          <a:pPr algn="ctr" rtl="0">
            <a:lnSpc>
              <a:spcPct val="100000"/>
            </a:lnSpc>
            <a:spcAft>
              <a:spcPts val="0"/>
            </a:spcAft>
          </a:pPr>
          <a:r>
            <a:rPr lang="tr-TR" sz="2800" b="1" dirty="0" smtClean="0">
              <a:solidFill>
                <a:schemeClr val="bg1"/>
              </a:solidFill>
              <a:latin typeface="+mn-lt"/>
              <a:cs typeface="Times New Roman" panose="02020603050405020304" pitchFamily="18" charset="0"/>
            </a:rPr>
            <a:t>VE İPTALİ </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171126" custLinFactNeighborX="-550" custLinFactNeighborY="-7412">
        <dgm:presLayoutVars>
          <dgm:chMax val="0"/>
          <dgm:bulletEnabled val="1"/>
        </dgm:presLayoutVars>
      </dgm:prSet>
      <dgm:spPr/>
      <dgm:t>
        <a:bodyPr/>
        <a:lstStyle/>
        <a:p>
          <a:endParaRPr lang="en-US"/>
        </a:p>
      </dgm:t>
    </dgm:pt>
  </dgm:ptLst>
  <dgm:cxnLst>
    <dgm:cxn modelId="{8A2332AF-7244-4AE2-905C-ED092A913DB3}" type="presOf" srcId="{ED77CB01-F96C-47FF-9884-E414CF3AF4B2}" destId="{CE3CBC96-7B0C-4FBA-9967-A7664168A705}"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888F60B8-F8A7-401F-BB76-D89FAADDCF0E}" type="presOf" srcId="{83856E2A-AFBD-4DCD-9059-24A5B9304BAF}" destId="{85948106-CF81-4907-BFED-D5D4733CA332}" srcOrd="0" destOrd="0" presId="urn:microsoft.com/office/officeart/2005/8/layout/vList2"/>
    <dgm:cxn modelId="{2CE97DC1-95FB-4AF9-ACA6-21EFAB849240}"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12.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73E63E9D-2B4A-40B7-86D6-5BD5E1ACDD9E}" type="presOf" srcId="{982EE207-740C-426F-816E-E39E1B1EF51E}" destId="{21FBAC0D-D746-4331-835E-A98F1553B594}" srcOrd="0" destOrd="0" presId="urn:microsoft.com/office/officeart/2005/8/layout/vList2"/>
    <dgm:cxn modelId="{7844833B-0197-429C-B2E8-0444EAD2ED59}" type="presOf" srcId="{712F20FE-CFD8-48E5-BE38-F0F117835897}" destId="{8CC5FA3F-72C7-4BE2-9BEB-39FEE193506B}" srcOrd="0" destOrd="0" presId="urn:microsoft.com/office/officeart/2005/8/layout/vList2"/>
    <dgm:cxn modelId="{7D92AE46-4873-410C-873B-719298F19196}"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YETERLİLİK BELGELERİNİN ASKIYA ALINMASI</a:t>
          </a:r>
        </a:p>
        <a:p>
          <a:pPr algn="ctr" rtl="0">
            <a:lnSpc>
              <a:spcPct val="100000"/>
            </a:lnSpc>
            <a:spcAft>
              <a:spcPts val="0"/>
            </a:spcAft>
          </a:pPr>
          <a:r>
            <a:rPr lang="tr-TR" sz="2800" b="1" dirty="0" smtClean="0">
              <a:solidFill>
                <a:schemeClr val="bg1"/>
              </a:solidFill>
              <a:latin typeface="+mn-lt"/>
              <a:cs typeface="Times New Roman" panose="02020603050405020304" pitchFamily="18" charset="0"/>
            </a:rPr>
            <a:t>VE İPTALİ </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211219" custLinFactNeighborX="-550" custLinFactNeighborY="-7412">
        <dgm:presLayoutVars>
          <dgm:chMax val="0"/>
          <dgm:bulletEnabled val="1"/>
        </dgm:presLayoutVars>
      </dgm:prSet>
      <dgm:spPr/>
      <dgm:t>
        <a:bodyPr/>
        <a:lstStyle/>
        <a:p>
          <a:endParaRPr lang="en-US"/>
        </a:p>
      </dgm:t>
    </dgm:pt>
  </dgm:ptLst>
  <dgm:cxnLst>
    <dgm:cxn modelId="{C3F54180-5728-49BA-A6F5-49310BF64805}" type="presOf" srcId="{83856E2A-AFBD-4DCD-9059-24A5B9304BAF}" destId="{85948106-CF81-4907-BFED-D5D4733CA332}"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8548BC99-5550-4317-9A63-28FEF1C282B6}" type="presOf" srcId="{ED77CB01-F96C-47FF-9884-E414CF3AF4B2}" destId="{CE3CBC96-7B0C-4FBA-9967-A7664168A705}" srcOrd="0" destOrd="0" presId="urn:microsoft.com/office/officeart/2005/8/layout/vList2"/>
    <dgm:cxn modelId="{BD0A2C53-7A5A-44FB-B415-BB4817CC6BF1}"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12.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E7412608-9CE5-40FB-BC1B-192EEE8F9C6D}" type="presOf" srcId="{712F20FE-CFD8-48E5-BE38-F0F117835897}" destId="{8CC5FA3F-72C7-4BE2-9BEB-39FEE193506B}" srcOrd="0" destOrd="0" presId="urn:microsoft.com/office/officeart/2005/8/layout/vList2"/>
    <dgm:cxn modelId="{B46E31F1-E325-4C3F-8734-603307166A35}" type="presOf" srcId="{982EE207-740C-426F-816E-E39E1B1EF51E}" destId="{21FBAC0D-D746-4331-835E-A98F1553B594}" srcOrd="0" destOrd="0" presId="urn:microsoft.com/office/officeart/2005/8/layout/vList2"/>
    <dgm:cxn modelId="{092FBAE2-63FA-4E58-9397-965CB1BA2B7A}"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YETERLİLİK BELGELERİNİN ASKIYA ALINMASI</a:t>
          </a:r>
        </a:p>
        <a:p>
          <a:pPr algn="ctr" rtl="0">
            <a:lnSpc>
              <a:spcPct val="100000"/>
            </a:lnSpc>
            <a:spcAft>
              <a:spcPts val="0"/>
            </a:spcAft>
          </a:pPr>
          <a:r>
            <a:rPr lang="tr-TR" sz="2800" b="1" dirty="0" smtClean="0">
              <a:solidFill>
                <a:schemeClr val="bg1"/>
              </a:solidFill>
              <a:latin typeface="+mn-lt"/>
              <a:cs typeface="Times New Roman" panose="02020603050405020304" pitchFamily="18" charset="0"/>
            </a:rPr>
            <a:t>VE İPTALİ </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211219" custLinFactNeighborX="-550" custLinFactNeighborY="-7412">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87043EDD-48B6-43EE-A593-5C30648DA500}" type="presOf" srcId="{83856E2A-AFBD-4DCD-9059-24A5B9304BAF}" destId="{85948106-CF81-4907-BFED-D5D4733CA332}" srcOrd="0" destOrd="0" presId="urn:microsoft.com/office/officeart/2005/8/layout/vList2"/>
    <dgm:cxn modelId="{F3AA865F-48A3-4D26-ACFA-498880E6A5C8}" type="presOf" srcId="{ED77CB01-F96C-47FF-9884-E414CF3AF4B2}" destId="{CE3CBC96-7B0C-4FBA-9967-A7664168A705}" srcOrd="0" destOrd="0" presId="urn:microsoft.com/office/officeart/2005/8/layout/vList2"/>
    <dgm:cxn modelId="{597D7F20-78FB-43E0-A983-3A4E9C77B267}"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17. MADDE </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3CB6A5EB-6776-4BC3-9519-6B497C30982E}" type="presOf" srcId="{712F20FE-CFD8-48E5-BE38-F0F117835897}" destId="{8CC5FA3F-72C7-4BE2-9BEB-39FEE193506B}" srcOrd="0" destOrd="0" presId="urn:microsoft.com/office/officeart/2005/8/layout/vList2"/>
    <dgm:cxn modelId="{AB134B2A-00B4-4747-9B06-04C05539B1BD}" type="presOf" srcId="{982EE207-740C-426F-816E-E39E1B1EF51E}" destId="{21FBAC0D-D746-4331-835E-A98F1553B594}" srcOrd="0" destOrd="0" presId="urn:microsoft.com/office/officeart/2005/8/layout/vList2"/>
    <dgm:cxn modelId="{6E88FADC-629F-4C43-9269-E354BB6492E2}"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(1)</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9D359AC1-1D52-4C8F-9238-F82CC00450B4}" type="presOf" srcId="{982EE207-740C-426F-816E-E39E1B1EF51E}" destId="{21FBAC0D-D746-4331-835E-A98F1553B594}" srcOrd="0" destOrd="0" presId="urn:microsoft.com/office/officeart/2005/8/layout/vList2"/>
    <dgm:cxn modelId="{71FE8515-E32A-4D14-A014-B12AFB759521}" type="presOf" srcId="{712F20FE-CFD8-48E5-BE38-F0F117835897}" destId="{8CC5FA3F-72C7-4BE2-9BEB-39FEE193506B}" srcOrd="0" destOrd="0" presId="urn:microsoft.com/office/officeart/2005/8/layout/vList2"/>
    <dgm:cxn modelId="{CEC52F90-2F4E-4C09-A39F-699EC4BDE085}"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lnSpc>
              <a:spcPct val="100000"/>
            </a:lnSpc>
            <a:spcAft>
              <a:spcPts val="0"/>
            </a:spcAft>
          </a:pPr>
          <a:r>
            <a:rPr lang="tr-TR" sz="2800" b="1" dirty="0" smtClean="0">
              <a:solidFill>
                <a:schemeClr val="bg1"/>
              </a:solidFill>
              <a:latin typeface="+mn-lt"/>
              <a:cs typeface="Times New Roman" panose="02020603050405020304" pitchFamily="18" charset="0"/>
            </a:rPr>
            <a:t>ASGARİ ÜCRET TARİFESİ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211219" custLinFactNeighborX="-550" custLinFactNeighborY="-7412">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48EEAE91-EDD8-4193-B977-1A2D605E9CAA}" type="presOf" srcId="{ED77CB01-F96C-47FF-9884-E414CF3AF4B2}" destId="{CE3CBC96-7B0C-4FBA-9967-A7664168A705}" srcOrd="0" destOrd="0" presId="urn:microsoft.com/office/officeart/2005/8/layout/vList2"/>
    <dgm:cxn modelId="{E4935472-7C6A-4A6D-B6DF-B46BAD50D1B6}" type="presOf" srcId="{83856E2A-AFBD-4DCD-9059-24A5B9304BAF}" destId="{85948106-CF81-4907-BFED-D5D4733CA332}" srcOrd="0" destOrd="0" presId="urn:microsoft.com/office/officeart/2005/8/layout/vList2"/>
    <dgm:cxn modelId="{5FDA5234-B5F0-408F-923C-59AA4C12F3E4}"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PERSONEL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C623ECB1-16C3-443B-9BD4-91502540394F}" srcId="{83856E2A-AFBD-4DCD-9059-24A5B9304BAF}" destId="{ED77CB01-F96C-47FF-9884-E414CF3AF4B2}" srcOrd="0" destOrd="0" parTransId="{DDCC77C8-040B-4EFA-A7CC-5F408F55A846}" sibTransId="{3BBD9EF0-A36C-410D-80B7-3C4D417C56E4}"/>
    <dgm:cxn modelId="{14886BA5-5FC1-451D-9773-C971BB4C2692}" type="presOf" srcId="{83856E2A-AFBD-4DCD-9059-24A5B9304BAF}" destId="{85948106-CF81-4907-BFED-D5D4733CA332}" srcOrd="0" destOrd="0" presId="urn:microsoft.com/office/officeart/2005/8/layout/vList2"/>
    <dgm:cxn modelId="{63409F17-E39B-4BA6-AAA8-EE3B34239BAF}" type="presOf" srcId="{ED77CB01-F96C-47FF-9884-E414CF3AF4B2}" destId="{CE3CBC96-7B0C-4FBA-9967-A7664168A705}" srcOrd="0" destOrd="0" presId="urn:microsoft.com/office/officeart/2005/8/layout/vList2"/>
    <dgm:cxn modelId="{9F00C91E-4EC5-4031-BA0B-5B8173C33AF3}"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custT="1"/>
      <dgm:spPr>
        <a:solidFill>
          <a:schemeClr val="accent2">
            <a:lumMod val="75000"/>
          </a:schemeClr>
        </a:solidFill>
      </dgm:spPr>
      <dgm:t>
        <a:bodyPr/>
        <a:lstStyle/>
        <a:p>
          <a:pPr rtl="0"/>
          <a:r>
            <a:rPr lang="tr-TR" sz="1200" dirty="0" smtClean="0"/>
            <a:t>ÇYHY 7. MADDE  (1)</a:t>
          </a:r>
          <a:endParaRPr lang="tr-TR" sz="1200" dirty="0"/>
        </a:p>
      </dgm:t>
    </dgm:pt>
    <dgm:pt modelId="{B6AE7FBF-ACE7-48B4-BCFD-1AE64B980D13}" type="parTrans" cxnId="{706D7569-4254-4260-8A44-66E43A94C9AD}">
      <dgm:prSet/>
      <dgm:spPr/>
      <dgm:t>
        <a:bodyPr/>
        <a:lstStyle/>
        <a:p>
          <a:endParaRPr lang="tr-TR" sz="1200"/>
        </a:p>
      </dgm:t>
    </dgm:pt>
    <dgm:pt modelId="{61535253-7035-4448-8B20-A70CECCA8BF9}" type="sibTrans" cxnId="{706D7569-4254-4260-8A44-66E43A94C9AD}">
      <dgm:prSet/>
      <dgm:spPr/>
      <dgm:t>
        <a:bodyPr/>
        <a:lstStyle/>
        <a:p>
          <a:endParaRPr lang="tr-TR" sz="1200"/>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FAF44F4B-496F-4D51-96EF-BD2E7257F00D}" type="presOf" srcId="{712F20FE-CFD8-48E5-BE38-F0F117835897}" destId="{8CC5FA3F-72C7-4BE2-9BEB-39FEE193506B}" srcOrd="0" destOrd="0" presId="urn:microsoft.com/office/officeart/2005/8/layout/vList2"/>
    <dgm:cxn modelId="{252B2ED8-87FB-4586-B767-229F366A62A3}" type="presOf" srcId="{982EE207-740C-426F-816E-E39E1B1EF51E}" destId="{21FBAC0D-D746-4331-835E-A98F1553B594}" srcOrd="0" destOrd="0" presId="urn:microsoft.com/office/officeart/2005/8/layout/vList2"/>
    <dgm:cxn modelId="{0A9D3EBC-EE92-4881-82C0-F8FD38EF13DD}"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PERSONEL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C3C66AC6-BCC7-4B48-87E4-E765296E9708}" type="presOf" srcId="{ED77CB01-F96C-47FF-9884-E414CF3AF4B2}" destId="{CE3CBC96-7B0C-4FBA-9967-A7664168A705}" srcOrd="0" destOrd="0" presId="urn:microsoft.com/office/officeart/2005/8/layout/vList2"/>
    <dgm:cxn modelId="{9278A798-88FC-4DAE-9C0A-20C1117377FB}" type="presOf" srcId="{83856E2A-AFBD-4DCD-9059-24A5B9304BAF}" destId="{85948106-CF81-4907-BFED-D5D4733CA332}"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96388BBA-B03B-46F4-AF19-80E718AF475A}"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2F20FE-CFD8-48E5-BE38-F0F117835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982EE207-740C-426F-816E-E39E1B1EF51E}">
      <dgm:prSet/>
      <dgm:spPr>
        <a:solidFill>
          <a:schemeClr val="accent2">
            <a:lumMod val="75000"/>
          </a:schemeClr>
        </a:solidFill>
      </dgm:spPr>
      <dgm:t>
        <a:bodyPr/>
        <a:lstStyle/>
        <a:p>
          <a:pPr rtl="0"/>
          <a:r>
            <a:rPr lang="tr-TR" dirty="0" smtClean="0"/>
            <a:t>ÇYHY 7. MADDE  (1)</a:t>
          </a:r>
          <a:endParaRPr lang="tr-TR" dirty="0"/>
        </a:p>
      </dgm:t>
    </dgm:pt>
    <dgm:pt modelId="{B6AE7FBF-ACE7-48B4-BCFD-1AE64B980D13}" type="parTrans" cxnId="{706D7569-4254-4260-8A44-66E43A94C9AD}">
      <dgm:prSet/>
      <dgm:spPr/>
      <dgm:t>
        <a:bodyPr/>
        <a:lstStyle/>
        <a:p>
          <a:endParaRPr lang="tr-TR"/>
        </a:p>
      </dgm:t>
    </dgm:pt>
    <dgm:pt modelId="{61535253-7035-4448-8B20-A70CECCA8BF9}" type="sibTrans" cxnId="{706D7569-4254-4260-8A44-66E43A94C9AD}">
      <dgm:prSet/>
      <dgm:spPr/>
      <dgm:t>
        <a:bodyPr/>
        <a:lstStyle/>
        <a:p>
          <a:endParaRPr lang="tr-TR"/>
        </a:p>
      </dgm:t>
    </dgm:pt>
    <dgm:pt modelId="{8CC5FA3F-72C7-4BE2-9BEB-39FEE193506B}" type="pres">
      <dgm:prSet presAssocID="{712F20FE-CFD8-48E5-BE38-F0F117835897}" presName="linear" presStyleCnt="0">
        <dgm:presLayoutVars>
          <dgm:animLvl val="lvl"/>
          <dgm:resizeHandles val="exact"/>
        </dgm:presLayoutVars>
      </dgm:prSet>
      <dgm:spPr/>
      <dgm:t>
        <a:bodyPr/>
        <a:lstStyle/>
        <a:p>
          <a:endParaRPr lang="en-US"/>
        </a:p>
      </dgm:t>
    </dgm:pt>
    <dgm:pt modelId="{21FBAC0D-D746-4331-835E-A98F1553B594}" type="pres">
      <dgm:prSet presAssocID="{982EE207-740C-426F-816E-E39E1B1EF51E}" presName="parentText" presStyleLbl="node1" presStyleIdx="0" presStyleCnt="1" custLinFactNeighborX="3289" custLinFactNeighborY="-83989">
        <dgm:presLayoutVars>
          <dgm:chMax val="0"/>
          <dgm:bulletEnabled val="1"/>
        </dgm:presLayoutVars>
      </dgm:prSet>
      <dgm:spPr/>
      <dgm:t>
        <a:bodyPr/>
        <a:lstStyle/>
        <a:p>
          <a:endParaRPr lang="tr-TR"/>
        </a:p>
      </dgm:t>
    </dgm:pt>
  </dgm:ptLst>
  <dgm:cxnLst>
    <dgm:cxn modelId="{706D7569-4254-4260-8A44-66E43A94C9AD}" srcId="{712F20FE-CFD8-48E5-BE38-F0F117835897}" destId="{982EE207-740C-426F-816E-E39E1B1EF51E}" srcOrd="0" destOrd="0" parTransId="{B6AE7FBF-ACE7-48B4-BCFD-1AE64B980D13}" sibTransId="{61535253-7035-4448-8B20-A70CECCA8BF9}"/>
    <dgm:cxn modelId="{25109D06-2D13-4B25-8D1E-7254A078BB9C}" type="presOf" srcId="{712F20FE-CFD8-48E5-BE38-F0F117835897}" destId="{8CC5FA3F-72C7-4BE2-9BEB-39FEE193506B}" srcOrd="0" destOrd="0" presId="urn:microsoft.com/office/officeart/2005/8/layout/vList2"/>
    <dgm:cxn modelId="{75D676C0-B3AB-48C6-A0FD-20BD5A05A1C1}" type="presOf" srcId="{982EE207-740C-426F-816E-E39E1B1EF51E}" destId="{21FBAC0D-D746-4331-835E-A98F1553B594}" srcOrd="0" destOrd="0" presId="urn:microsoft.com/office/officeart/2005/8/layout/vList2"/>
    <dgm:cxn modelId="{F0519699-0891-44CE-9A41-D537E3A371B6}" type="presParOf" srcId="{8CC5FA3F-72C7-4BE2-9BEB-39FEE193506B}" destId="{21FBAC0D-D746-4331-835E-A98F1553B59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856E2A-AFBD-4DCD-9059-24A5B9304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ED77CB01-F96C-47FF-9884-E414CF3AF4B2}">
      <dgm:prSet custT="1"/>
      <dgm:spPr>
        <a:solidFill>
          <a:schemeClr val="tx2">
            <a:lumMod val="60000"/>
            <a:lumOff val="40000"/>
          </a:schemeClr>
        </a:solidFill>
      </dgm:spPr>
      <dgm:t>
        <a:bodyPr/>
        <a:lstStyle/>
        <a:p>
          <a:pPr algn="ctr" rtl="0"/>
          <a:r>
            <a:rPr lang="tr-TR" sz="2800" b="1" dirty="0" smtClean="0">
              <a:solidFill>
                <a:schemeClr val="bg1"/>
              </a:solidFill>
              <a:latin typeface="+mn-lt"/>
              <a:cs typeface="Times New Roman" panose="02020603050405020304" pitchFamily="18" charset="0"/>
            </a:rPr>
            <a:t>PERSONEL YÜKÜMLÜLÜKLERİ</a:t>
          </a:r>
          <a:endParaRPr lang="tr-TR" sz="2800" b="1" dirty="0">
            <a:solidFill>
              <a:schemeClr val="bg1"/>
            </a:solidFill>
            <a:latin typeface="+mn-lt"/>
            <a:cs typeface="Times New Roman" panose="02020603050405020304" pitchFamily="18" charset="0"/>
          </a:endParaRPr>
        </a:p>
      </dgm:t>
    </dgm:pt>
    <dgm:pt modelId="{DDCC77C8-040B-4EFA-A7CC-5F408F55A846}" type="parTrans" cxnId="{C623ECB1-16C3-443B-9BD4-91502540394F}">
      <dgm:prSet/>
      <dgm:spPr/>
      <dgm:t>
        <a:bodyPr/>
        <a:lstStyle/>
        <a:p>
          <a:endParaRPr lang="tr-TR"/>
        </a:p>
      </dgm:t>
    </dgm:pt>
    <dgm:pt modelId="{3BBD9EF0-A36C-410D-80B7-3C4D417C56E4}" type="sibTrans" cxnId="{C623ECB1-16C3-443B-9BD4-91502540394F}">
      <dgm:prSet/>
      <dgm:spPr/>
      <dgm:t>
        <a:bodyPr/>
        <a:lstStyle/>
        <a:p>
          <a:endParaRPr lang="tr-TR"/>
        </a:p>
      </dgm:t>
    </dgm:pt>
    <dgm:pt modelId="{85948106-CF81-4907-BFED-D5D4733CA332}" type="pres">
      <dgm:prSet presAssocID="{83856E2A-AFBD-4DCD-9059-24A5B9304BAF}" presName="linear" presStyleCnt="0">
        <dgm:presLayoutVars>
          <dgm:animLvl val="lvl"/>
          <dgm:resizeHandles val="exact"/>
        </dgm:presLayoutVars>
      </dgm:prSet>
      <dgm:spPr/>
      <dgm:t>
        <a:bodyPr/>
        <a:lstStyle/>
        <a:p>
          <a:endParaRPr lang="en-US"/>
        </a:p>
      </dgm:t>
    </dgm:pt>
    <dgm:pt modelId="{CE3CBC96-7B0C-4FBA-9967-A7664168A705}" type="pres">
      <dgm:prSet presAssocID="{ED77CB01-F96C-47FF-9884-E414CF3AF4B2}" presName="parentText" presStyleLbl="node1" presStyleIdx="0" presStyleCnt="1" custScaleY="78134" custLinFactNeighborX="-550" custLinFactNeighborY="-7412">
        <dgm:presLayoutVars>
          <dgm:chMax val="0"/>
          <dgm:bulletEnabled val="1"/>
        </dgm:presLayoutVars>
      </dgm:prSet>
      <dgm:spPr/>
      <dgm:t>
        <a:bodyPr/>
        <a:lstStyle/>
        <a:p>
          <a:endParaRPr lang="en-US"/>
        </a:p>
      </dgm:t>
    </dgm:pt>
  </dgm:ptLst>
  <dgm:cxnLst>
    <dgm:cxn modelId="{BD6F9F12-8D2B-483B-89E8-05C84C51C119}" type="presOf" srcId="{83856E2A-AFBD-4DCD-9059-24A5B9304BAF}" destId="{85948106-CF81-4907-BFED-D5D4733CA332}" srcOrd="0" destOrd="0" presId="urn:microsoft.com/office/officeart/2005/8/layout/vList2"/>
    <dgm:cxn modelId="{C623ECB1-16C3-443B-9BD4-91502540394F}" srcId="{83856E2A-AFBD-4DCD-9059-24A5B9304BAF}" destId="{ED77CB01-F96C-47FF-9884-E414CF3AF4B2}" srcOrd="0" destOrd="0" parTransId="{DDCC77C8-040B-4EFA-A7CC-5F408F55A846}" sibTransId="{3BBD9EF0-A36C-410D-80B7-3C4D417C56E4}"/>
    <dgm:cxn modelId="{19899CAC-A56E-429E-9742-8A94CD730116}" type="presOf" srcId="{ED77CB01-F96C-47FF-9884-E414CF3AF4B2}" destId="{CE3CBC96-7B0C-4FBA-9967-A7664168A705}" srcOrd="0" destOrd="0" presId="urn:microsoft.com/office/officeart/2005/8/layout/vList2"/>
    <dgm:cxn modelId="{2D3268E0-FF03-4588-B69C-88F8796981F0}" type="presParOf" srcId="{85948106-CF81-4907-BFED-D5D4733CA332}" destId="{CE3CBC96-7B0C-4FBA-9967-A7664168A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156"/>
          <a:ext cx="8795555" cy="55870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ÇEVRE YÖNETİM HİZMETİ ALMA ŞARTLARI</a:t>
          </a:r>
          <a:endParaRPr lang="tr-TR" sz="2800" b="1" kern="1200" dirty="0">
            <a:solidFill>
              <a:schemeClr val="bg1"/>
            </a:solidFill>
            <a:latin typeface="+mn-lt"/>
            <a:cs typeface="Times New Roman" panose="02020603050405020304" pitchFamily="18" charset="0"/>
          </a:endParaRPr>
        </a:p>
      </dsp:txBody>
      <dsp:txXfrm>
        <a:off x="27274" y="27430"/>
        <a:ext cx="8741007" cy="5041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1180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ÇYHY 7. MADDE  (1)</a:t>
          </a:r>
          <a:endParaRPr lang="tr-TR" sz="1300" kern="1200" dirty="0"/>
        </a:p>
      </dsp:txBody>
      <dsp:txXfrm>
        <a:off x="15221" y="15221"/>
        <a:ext cx="1522704" cy="281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93489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PERSONEL YÜKÜMLÜLÜKLERİ</a:t>
          </a:r>
          <a:endParaRPr lang="tr-TR" sz="2800" b="1" kern="1200" dirty="0">
            <a:solidFill>
              <a:schemeClr val="bg1"/>
            </a:solidFill>
            <a:latin typeface="+mn-lt"/>
            <a:cs typeface="Times New Roman" panose="02020603050405020304" pitchFamily="18" charset="0"/>
          </a:endParaRPr>
        </a:p>
      </dsp:txBody>
      <dsp:txXfrm>
        <a:off x="45638" y="45638"/>
        <a:ext cx="6821491" cy="8436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1180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ÇYHY 7. MADDE  (1)</a:t>
          </a:r>
          <a:endParaRPr lang="tr-TR" sz="1300" kern="1200" dirty="0"/>
        </a:p>
      </dsp:txBody>
      <dsp:txXfrm>
        <a:off x="15221" y="15221"/>
        <a:ext cx="1522704" cy="281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93489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PERSONEL YÜKÜMLÜLÜKLERİ</a:t>
          </a:r>
          <a:endParaRPr lang="tr-TR" sz="2800" b="1" kern="1200" dirty="0">
            <a:solidFill>
              <a:schemeClr val="bg1"/>
            </a:solidFill>
            <a:latin typeface="+mn-lt"/>
            <a:cs typeface="Times New Roman" panose="02020603050405020304" pitchFamily="18" charset="0"/>
          </a:endParaRPr>
        </a:p>
      </dsp:txBody>
      <dsp:txXfrm>
        <a:off x="45638" y="45638"/>
        <a:ext cx="6821491" cy="8436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1180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ÇYHY 7. MADDE  (1)</a:t>
          </a:r>
          <a:endParaRPr lang="tr-TR" sz="1300" kern="1200" dirty="0"/>
        </a:p>
      </dsp:txBody>
      <dsp:txXfrm>
        <a:off x="15221" y="15221"/>
        <a:ext cx="1522704" cy="2813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935429"/>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DANIŞMAN FİRMALARIN YÜKÜMLÜLÜKLERİ</a:t>
          </a:r>
          <a:endParaRPr lang="tr-TR" sz="2800" b="1" kern="1200" dirty="0">
            <a:solidFill>
              <a:schemeClr val="bg1"/>
            </a:solidFill>
            <a:latin typeface="+mn-lt"/>
            <a:cs typeface="Times New Roman" panose="02020603050405020304" pitchFamily="18" charset="0"/>
          </a:endParaRPr>
        </a:p>
      </dsp:txBody>
      <dsp:txXfrm>
        <a:off x="45664" y="45664"/>
        <a:ext cx="6821439" cy="844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3579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ÇYHY 7. MADDE (2) </a:t>
          </a:r>
          <a:endParaRPr lang="tr-TR" sz="1400" kern="1200" dirty="0"/>
        </a:p>
      </dsp:txBody>
      <dsp:txXfrm>
        <a:off x="16392" y="16392"/>
        <a:ext cx="1520362" cy="3030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719719"/>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DANIŞMAN FİRMALARIN YÜKÜMLÜLÜKLERİ</a:t>
          </a:r>
          <a:endParaRPr lang="tr-TR" sz="2800" b="1" kern="1200" dirty="0">
            <a:solidFill>
              <a:schemeClr val="bg1"/>
            </a:solidFill>
            <a:latin typeface="+mn-lt"/>
            <a:cs typeface="Times New Roman" panose="02020603050405020304" pitchFamily="18" charset="0"/>
          </a:endParaRPr>
        </a:p>
      </dsp:txBody>
      <dsp:txXfrm>
        <a:off x="35134" y="35134"/>
        <a:ext cx="6842499" cy="6494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3579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ÇYHY 7. MADDE (2) </a:t>
          </a:r>
          <a:endParaRPr lang="tr-TR" sz="1400" kern="1200" dirty="0"/>
        </a:p>
      </dsp:txBody>
      <dsp:txXfrm>
        <a:off x="16392" y="16392"/>
        <a:ext cx="1520362" cy="3030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32D11-1514-4954-BC8B-2F0D24EEB58B}">
      <dsp:nvSpPr>
        <dsp:cNvPr id="0" name=""/>
        <dsp:cNvSpPr/>
      </dsp:nvSpPr>
      <dsp:spPr>
        <a:xfrm>
          <a:off x="-6508804" y="-996230"/>
          <a:ext cx="7753100" cy="7753100"/>
        </a:xfrm>
        <a:prstGeom prst="blockArc">
          <a:avLst>
            <a:gd name="adj1" fmla="val 18900000"/>
            <a:gd name="adj2" fmla="val 2700000"/>
            <a:gd name="adj3" fmla="val 27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6904B-1CFA-4AF4-B3C8-585B2F802C76}">
      <dsp:nvSpPr>
        <dsp:cNvPr id="0" name=""/>
        <dsp:cNvSpPr/>
      </dsp:nvSpPr>
      <dsp:spPr>
        <a:xfrm>
          <a:off x="404108" y="153618"/>
          <a:ext cx="8399907" cy="74004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50"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600" b="0" kern="1200" dirty="0" smtClean="0">
              <a:solidFill>
                <a:schemeClr val="tx1"/>
              </a:solidFill>
              <a:effectLst/>
            </a:rPr>
            <a:t>Aylık çalışma takvimini düzenlemek  (bir önceki ayın yirminci günü ile son günü arasında sistem üzerinden hazırlamak /düzenleme yapmak)</a:t>
          </a:r>
          <a:endParaRPr lang="tr-TR" sz="1600" b="0" kern="1200" dirty="0">
            <a:solidFill>
              <a:schemeClr val="tx1"/>
            </a:solidFill>
            <a:effectLst/>
          </a:endParaRPr>
        </a:p>
      </dsp:txBody>
      <dsp:txXfrm>
        <a:off x="404108" y="153618"/>
        <a:ext cx="8399907" cy="740047"/>
      </dsp:txXfrm>
    </dsp:sp>
    <dsp:sp modelId="{812BEDC6-056B-4F4E-80BC-0E4B00B6BB4F}">
      <dsp:nvSpPr>
        <dsp:cNvPr id="0" name=""/>
        <dsp:cNvSpPr/>
      </dsp:nvSpPr>
      <dsp:spPr>
        <a:xfrm>
          <a:off x="76904" y="196437"/>
          <a:ext cx="654408" cy="654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8D2F2-A193-4B41-8BDA-C97DE259199F}">
      <dsp:nvSpPr>
        <dsp:cNvPr id="0" name=""/>
        <dsp:cNvSpPr/>
      </dsp:nvSpPr>
      <dsp:spPr>
        <a:xfrm>
          <a:off x="878209" y="921703"/>
          <a:ext cx="7925806" cy="7753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50"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solidFill>
                <a:schemeClr val="tx1"/>
              </a:solidFill>
            </a:rPr>
            <a:t>Personelin firmada işe başlaması veya işten ayrılması durumunda 30 gün içinde gerekli değişikliği sistem üzerinden yapmak/ asgari şartları 30 gün içinde yerine getirmek</a:t>
          </a:r>
          <a:endParaRPr lang="tr-TR" sz="1600" kern="1200" dirty="0">
            <a:solidFill>
              <a:schemeClr val="tx1"/>
            </a:solidFill>
          </a:endParaRPr>
        </a:p>
      </dsp:txBody>
      <dsp:txXfrm>
        <a:off x="878209" y="921703"/>
        <a:ext cx="7925806" cy="775380"/>
      </dsp:txXfrm>
    </dsp:sp>
    <dsp:sp modelId="{C869C3C3-88CC-46F6-A842-23905FAC1DB1}">
      <dsp:nvSpPr>
        <dsp:cNvPr id="0" name=""/>
        <dsp:cNvSpPr/>
      </dsp:nvSpPr>
      <dsp:spPr>
        <a:xfrm>
          <a:off x="551005" y="982189"/>
          <a:ext cx="654408" cy="654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5AB1DB-20CF-40F8-94CB-D562023C5E2F}">
      <dsp:nvSpPr>
        <dsp:cNvPr id="0" name=""/>
        <dsp:cNvSpPr/>
      </dsp:nvSpPr>
      <dsp:spPr>
        <a:xfrm>
          <a:off x="1138014" y="1689788"/>
          <a:ext cx="7666002" cy="809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50"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solidFill>
                <a:schemeClr val="tx1"/>
              </a:solidFill>
            </a:rPr>
            <a:t>Çevre yönetimi hizmeti verdiği işletmeler için hazırlamak zorunda olduğu bilgi, belge ve raporların aslını işletmede, bir örneğini elektronik veya fizikî olarak firmada en az beş yıl süreyle muhafaza etmek.</a:t>
          </a:r>
          <a:endParaRPr lang="tr-TR" sz="1600" kern="1200" dirty="0">
            <a:solidFill>
              <a:schemeClr val="tx1"/>
            </a:solidFill>
          </a:endParaRPr>
        </a:p>
      </dsp:txBody>
      <dsp:txXfrm>
        <a:off x="1138014" y="1689788"/>
        <a:ext cx="7666002" cy="809561"/>
      </dsp:txXfrm>
    </dsp:sp>
    <dsp:sp modelId="{281DA4FB-D35A-4B21-9F9E-E258C8FB068E}">
      <dsp:nvSpPr>
        <dsp:cNvPr id="0" name=""/>
        <dsp:cNvSpPr/>
      </dsp:nvSpPr>
      <dsp:spPr>
        <a:xfrm>
          <a:off x="810810" y="1767364"/>
          <a:ext cx="654408" cy="654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6FF45-1B60-4F6E-ACA7-00FAFB7B1CA8}">
      <dsp:nvSpPr>
        <dsp:cNvPr id="0" name=""/>
        <dsp:cNvSpPr/>
      </dsp:nvSpPr>
      <dsp:spPr>
        <a:xfrm>
          <a:off x="1220967" y="2457873"/>
          <a:ext cx="7583048" cy="84489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50" tIns="40640" rIns="40640" bIns="40640" numCol="1" spcCol="1270" anchor="ctr" anchorCtr="0">
          <a:noAutofit/>
        </a:bodyPr>
        <a:lstStyle/>
        <a:p>
          <a:pPr lvl="0" algn="l" defTabSz="711200">
            <a:lnSpc>
              <a:spcPct val="90000"/>
            </a:lnSpc>
            <a:spcBef>
              <a:spcPct val="0"/>
            </a:spcBef>
            <a:spcAft>
              <a:spcPct val="35000"/>
            </a:spcAft>
          </a:pPr>
          <a:r>
            <a:rPr lang="tr-TR" sz="1600" b="0" kern="1200" dirty="0" smtClean="0">
              <a:solidFill>
                <a:schemeClr val="tx1"/>
              </a:solidFill>
            </a:rPr>
            <a:t>İşletmeler ile sözleşmenin yapıldığı veya sona erdiği veya feshedildiği tarihten itibaren bu durumu en geç 30 gün içinde sistem üzerinden bildirmek.</a:t>
          </a:r>
          <a:endParaRPr lang="tr-TR" sz="1600" b="0" kern="1200" dirty="0">
            <a:solidFill>
              <a:schemeClr val="tx1"/>
            </a:solidFill>
          </a:endParaRPr>
        </a:p>
      </dsp:txBody>
      <dsp:txXfrm>
        <a:off x="1220967" y="2457873"/>
        <a:ext cx="7583048" cy="844893"/>
      </dsp:txXfrm>
    </dsp:sp>
    <dsp:sp modelId="{D413175F-F9AF-4E02-A352-CA1FFB1825C1}">
      <dsp:nvSpPr>
        <dsp:cNvPr id="0" name=""/>
        <dsp:cNvSpPr/>
      </dsp:nvSpPr>
      <dsp:spPr>
        <a:xfrm>
          <a:off x="893763" y="2553115"/>
          <a:ext cx="654408" cy="654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878D9-9CFA-402D-9916-19E2CD7521F6}">
      <dsp:nvSpPr>
        <dsp:cNvPr id="0" name=""/>
        <dsp:cNvSpPr/>
      </dsp:nvSpPr>
      <dsp:spPr>
        <a:xfrm>
          <a:off x="1138014" y="3312368"/>
          <a:ext cx="7666002" cy="707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50"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solidFill>
                <a:schemeClr val="tx1"/>
              </a:solidFill>
            </a:rPr>
            <a:t>Firmanın ve çevre yönetimi hizmeti verdiği işletmelerin iletişim adreslerinde yapılan değişiklikleri 30 gün içinde sistem üzerinden güncel hale getirmek.</a:t>
          </a:r>
          <a:endParaRPr lang="tr-TR" sz="1600" kern="1200" dirty="0">
            <a:solidFill>
              <a:schemeClr val="tx1"/>
            </a:solidFill>
          </a:endParaRPr>
        </a:p>
      </dsp:txBody>
      <dsp:txXfrm>
        <a:off x="1138014" y="3312368"/>
        <a:ext cx="7666002" cy="707405"/>
      </dsp:txXfrm>
    </dsp:sp>
    <dsp:sp modelId="{C001C844-4B6C-4360-A884-59F01A571CA1}">
      <dsp:nvSpPr>
        <dsp:cNvPr id="0" name=""/>
        <dsp:cNvSpPr/>
      </dsp:nvSpPr>
      <dsp:spPr>
        <a:xfrm>
          <a:off x="810810" y="3338866"/>
          <a:ext cx="654408" cy="654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AEC118-1DB7-4990-95E5-00D1AB387B7D}">
      <dsp:nvSpPr>
        <dsp:cNvPr id="0" name=""/>
        <dsp:cNvSpPr/>
      </dsp:nvSpPr>
      <dsp:spPr>
        <a:xfrm>
          <a:off x="878209" y="4032448"/>
          <a:ext cx="7925806" cy="8375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50" tIns="43180" rIns="43180" bIns="43180" numCol="1" spcCol="1270" anchor="ctr" anchorCtr="0">
          <a:noAutofit/>
        </a:bodyPr>
        <a:lstStyle/>
        <a:p>
          <a:pPr lvl="0" algn="l" defTabSz="755650">
            <a:lnSpc>
              <a:spcPct val="90000"/>
            </a:lnSpc>
            <a:spcBef>
              <a:spcPct val="0"/>
            </a:spcBef>
            <a:spcAft>
              <a:spcPct val="35000"/>
            </a:spcAft>
          </a:pPr>
          <a:r>
            <a:rPr lang="tr-TR" sz="1700" b="0" kern="1200" dirty="0" smtClean="0">
              <a:solidFill>
                <a:schemeClr val="tx1"/>
              </a:solidFill>
            </a:rPr>
            <a:t>Firmanın resmi yazışmalarda kullanılmak üzere Kayıtlı Elektronik Posta (KEP) adresini temin etmek, firmanın faaliyetlerinin yer aldığı ve tanıtımının yapıldığı internet sitesini hazırlamak</a:t>
          </a:r>
          <a:r>
            <a:rPr lang="tr-TR" sz="1700" b="1" kern="1200" dirty="0" smtClean="0">
              <a:solidFill>
                <a:schemeClr val="tx1"/>
              </a:solidFill>
            </a:rPr>
            <a:t>.</a:t>
          </a:r>
          <a:endParaRPr lang="tr-TR" sz="1700" b="1" kern="1200" dirty="0">
            <a:solidFill>
              <a:schemeClr val="tx1"/>
            </a:solidFill>
          </a:endParaRPr>
        </a:p>
      </dsp:txBody>
      <dsp:txXfrm>
        <a:off x="878209" y="4032448"/>
        <a:ext cx="7925806" cy="837596"/>
      </dsp:txXfrm>
    </dsp:sp>
    <dsp:sp modelId="{8C79091A-59D5-4967-AF84-7C7DBA56B3A2}">
      <dsp:nvSpPr>
        <dsp:cNvPr id="0" name=""/>
        <dsp:cNvSpPr/>
      </dsp:nvSpPr>
      <dsp:spPr>
        <a:xfrm>
          <a:off x="551005" y="4124042"/>
          <a:ext cx="654408" cy="654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32CE4-569A-43B5-8F13-87A0BBBB4CDD}">
      <dsp:nvSpPr>
        <dsp:cNvPr id="0" name=""/>
        <dsp:cNvSpPr/>
      </dsp:nvSpPr>
      <dsp:spPr>
        <a:xfrm>
          <a:off x="404108" y="4896545"/>
          <a:ext cx="8399907" cy="680904"/>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50"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solidFill>
                <a:schemeClr val="tx1"/>
              </a:solidFill>
            </a:rPr>
            <a:t>Firmaların devredilmesi veya ortaklarının değişmesi, adres değişikliği yapılması halinde Ticaret Sicili Gazetesi’nde yayımlandığı tarihten itibaren 30 gün içinde sistem üzerinden bildirmek</a:t>
          </a:r>
          <a:r>
            <a:rPr lang="tr-TR" sz="1500" kern="1200" dirty="0" smtClean="0"/>
            <a:t>.</a:t>
          </a:r>
          <a:endParaRPr lang="tr-TR" sz="1500" kern="1200" dirty="0"/>
        </a:p>
      </dsp:txBody>
      <dsp:txXfrm>
        <a:off x="404108" y="4896545"/>
        <a:ext cx="8399907" cy="680904"/>
      </dsp:txXfrm>
    </dsp:sp>
    <dsp:sp modelId="{2C37981B-C7D4-47FF-8AC9-EC0B7B1C062E}">
      <dsp:nvSpPr>
        <dsp:cNvPr id="0" name=""/>
        <dsp:cNvSpPr/>
      </dsp:nvSpPr>
      <dsp:spPr>
        <a:xfrm>
          <a:off x="76904" y="4909793"/>
          <a:ext cx="654408" cy="654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31609-4064-486D-B694-6EB72A7218FA}">
      <dsp:nvSpPr>
        <dsp:cNvPr id="0" name=""/>
        <dsp:cNvSpPr/>
      </dsp:nvSpPr>
      <dsp:spPr>
        <a:xfrm>
          <a:off x="1652637" y="1034239"/>
          <a:ext cx="5277981" cy="5277981"/>
        </a:xfrm>
        <a:prstGeom prst="blockArc">
          <a:avLst>
            <a:gd name="adj1" fmla="val 11167138"/>
            <a:gd name="adj2" fmla="val 16580105"/>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22A05D-59D7-44F9-B8E8-137E5079DCAC}">
      <dsp:nvSpPr>
        <dsp:cNvPr id="0" name=""/>
        <dsp:cNvSpPr/>
      </dsp:nvSpPr>
      <dsp:spPr>
        <a:xfrm>
          <a:off x="1665665" y="666997"/>
          <a:ext cx="5277981" cy="5277981"/>
        </a:xfrm>
        <a:prstGeom prst="blockArc">
          <a:avLst>
            <a:gd name="adj1" fmla="val 5116551"/>
            <a:gd name="adj2" fmla="val 10676676"/>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22ECC9-3D2F-49F9-8BBF-986DF0923047}">
      <dsp:nvSpPr>
        <dsp:cNvPr id="0" name=""/>
        <dsp:cNvSpPr/>
      </dsp:nvSpPr>
      <dsp:spPr>
        <a:xfrm>
          <a:off x="2159039" y="673607"/>
          <a:ext cx="5277981" cy="5277981"/>
        </a:xfrm>
        <a:prstGeom prst="blockArc">
          <a:avLst>
            <a:gd name="adj1" fmla="val 114504"/>
            <a:gd name="adj2" fmla="val 5775562"/>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33C355-DCC7-4B7D-BCF1-41C5149B5451}">
      <dsp:nvSpPr>
        <dsp:cNvPr id="0" name=""/>
        <dsp:cNvSpPr/>
      </dsp:nvSpPr>
      <dsp:spPr>
        <a:xfrm>
          <a:off x="2172831" y="1039178"/>
          <a:ext cx="5277981" cy="5277981"/>
        </a:xfrm>
        <a:prstGeom prst="blockArc">
          <a:avLst>
            <a:gd name="adj1" fmla="val 15885182"/>
            <a:gd name="adj2" fmla="val 21226236"/>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6006F0-D113-4FFF-8A1B-FB037C67D817}">
      <dsp:nvSpPr>
        <dsp:cNvPr id="0" name=""/>
        <dsp:cNvSpPr/>
      </dsp:nvSpPr>
      <dsp:spPr>
        <a:xfrm>
          <a:off x="3129455" y="2073882"/>
          <a:ext cx="2749216" cy="26491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tr-TR" sz="2900" b="1" kern="1200" dirty="0" smtClean="0">
              <a:effectLst>
                <a:outerShdw blurRad="38100" dist="38100" dir="2700000" algn="tl">
                  <a:srgbClr val="000000">
                    <a:alpha val="43137"/>
                  </a:srgbClr>
                </a:outerShdw>
              </a:effectLst>
            </a:rPr>
            <a:t>Koordinatör</a:t>
          </a:r>
        </a:p>
        <a:p>
          <a:pPr lvl="0" algn="ctr" defTabSz="1289050">
            <a:lnSpc>
              <a:spcPct val="90000"/>
            </a:lnSpc>
            <a:spcBef>
              <a:spcPct val="0"/>
            </a:spcBef>
            <a:spcAft>
              <a:spcPct val="35000"/>
            </a:spcAft>
          </a:pPr>
          <a:r>
            <a:rPr lang="tr-TR" sz="2900" kern="1200" dirty="0" smtClean="0"/>
            <a:t>(Tecrübe 7 yıl ve üzeri)</a:t>
          </a:r>
          <a:endParaRPr lang="tr-TR" sz="2900" kern="1200" dirty="0"/>
        </a:p>
      </dsp:txBody>
      <dsp:txXfrm>
        <a:off x="3532068" y="2461838"/>
        <a:ext cx="1943990" cy="1873214"/>
      </dsp:txXfrm>
    </dsp:sp>
    <dsp:sp modelId="{91394DD8-A47F-4533-9DBF-4BC35D1AB145}">
      <dsp:nvSpPr>
        <dsp:cNvPr id="0" name=""/>
        <dsp:cNvSpPr/>
      </dsp:nvSpPr>
      <dsp:spPr>
        <a:xfrm>
          <a:off x="3186624" y="283293"/>
          <a:ext cx="2778908" cy="16556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Çevre Mühendisi</a:t>
          </a:r>
        </a:p>
        <a:p>
          <a:pPr lvl="0" algn="ctr" defTabSz="711200">
            <a:lnSpc>
              <a:spcPct val="90000"/>
            </a:lnSpc>
            <a:spcBef>
              <a:spcPct val="0"/>
            </a:spcBef>
            <a:spcAft>
              <a:spcPct val="35000"/>
            </a:spcAft>
          </a:pPr>
          <a:r>
            <a:rPr lang="tr-TR" sz="1600" kern="1200" dirty="0" smtClean="0"/>
            <a:t>(Tecrübe5 yıl ve üzeri)</a:t>
          </a:r>
          <a:endParaRPr lang="tr-TR" sz="1600" kern="1200" dirty="0"/>
        </a:p>
      </dsp:txBody>
      <dsp:txXfrm>
        <a:off x="3593586" y="525751"/>
        <a:ext cx="1964984" cy="1170691"/>
      </dsp:txXfrm>
    </dsp:sp>
    <dsp:sp modelId="{BA368881-0003-4601-9DC0-4B4BE4AF9155}">
      <dsp:nvSpPr>
        <dsp:cNvPr id="0" name=""/>
        <dsp:cNvSpPr/>
      </dsp:nvSpPr>
      <dsp:spPr>
        <a:xfrm>
          <a:off x="6157225" y="2420890"/>
          <a:ext cx="2434501" cy="1955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Çevre Mühendisi</a:t>
          </a:r>
        </a:p>
        <a:p>
          <a:pPr lvl="0" algn="ctr" defTabSz="711200">
            <a:lnSpc>
              <a:spcPct val="90000"/>
            </a:lnSpc>
            <a:spcBef>
              <a:spcPct val="0"/>
            </a:spcBef>
            <a:spcAft>
              <a:spcPct val="35000"/>
            </a:spcAft>
          </a:pPr>
          <a:r>
            <a:rPr lang="tr-TR" sz="1600" kern="1200" dirty="0" smtClean="0"/>
            <a:t>(Yeni Mezun)</a:t>
          </a:r>
          <a:endParaRPr lang="tr-TR" sz="1600" kern="1200" dirty="0"/>
        </a:p>
      </dsp:txBody>
      <dsp:txXfrm>
        <a:off x="6513749" y="2707209"/>
        <a:ext cx="1721453" cy="1382473"/>
      </dsp:txXfrm>
    </dsp:sp>
    <dsp:sp modelId="{6FA45C7C-9E5A-40EA-A3C7-17AFA84BD0B8}">
      <dsp:nvSpPr>
        <dsp:cNvPr id="0" name=""/>
        <dsp:cNvSpPr/>
      </dsp:nvSpPr>
      <dsp:spPr>
        <a:xfrm>
          <a:off x="3114610" y="4986193"/>
          <a:ext cx="2804713" cy="1777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Üniversitelerin Diğer bölümlerinden mezun </a:t>
          </a:r>
        </a:p>
        <a:p>
          <a:pPr lvl="0" algn="ctr" defTabSz="7112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(Çevre Yönetim Hizmeti Yeterlilik Belgesi)</a:t>
          </a:r>
          <a:endParaRPr lang="tr-TR" sz="1600" b="1" kern="1200" dirty="0">
            <a:effectLst>
              <a:outerShdw blurRad="38100" dist="38100" dir="2700000" algn="tl">
                <a:srgbClr val="000000">
                  <a:alpha val="43137"/>
                </a:srgbClr>
              </a:outerShdw>
            </a:effectLst>
          </a:endParaRPr>
        </a:p>
      </dsp:txBody>
      <dsp:txXfrm>
        <a:off x="3525351" y="5246549"/>
        <a:ext cx="1983231" cy="1257111"/>
      </dsp:txXfrm>
    </dsp:sp>
    <dsp:sp modelId="{A2FFF81E-EF94-4325-9F7E-A4215B97FB5B}">
      <dsp:nvSpPr>
        <dsp:cNvPr id="0" name=""/>
        <dsp:cNvSpPr/>
      </dsp:nvSpPr>
      <dsp:spPr>
        <a:xfrm>
          <a:off x="468612" y="2420890"/>
          <a:ext cx="2519656" cy="1955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Çevre Mühendisi</a:t>
          </a:r>
        </a:p>
        <a:p>
          <a:pPr lvl="0" algn="ctr" defTabSz="711200">
            <a:lnSpc>
              <a:spcPct val="90000"/>
            </a:lnSpc>
            <a:spcBef>
              <a:spcPct val="0"/>
            </a:spcBef>
            <a:spcAft>
              <a:spcPct val="35000"/>
            </a:spcAft>
          </a:pPr>
          <a:r>
            <a:rPr lang="tr-TR" sz="1600" kern="1200" dirty="0" smtClean="0"/>
            <a:t>(Tecrübe 3 yıl ve üzeri)</a:t>
          </a:r>
          <a:endParaRPr lang="tr-TR" sz="1600" kern="1200" dirty="0"/>
        </a:p>
      </dsp:txBody>
      <dsp:txXfrm>
        <a:off x="837607" y="2707209"/>
        <a:ext cx="1781666" cy="138247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719719"/>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DANIŞMAN FİRMALARIN YÜKÜMLÜLÜKLERİ</a:t>
          </a:r>
          <a:endParaRPr lang="tr-TR" sz="2800" b="1" kern="1200" dirty="0">
            <a:solidFill>
              <a:schemeClr val="bg1"/>
            </a:solidFill>
            <a:latin typeface="+mn-lt"/>
            <a:cs typeface="Times New Roman" panose="02020603050405020304" pitchFamily="18" charset="0"/>
          </a:endParaRPr>
        </a:p>
      </dsp:txBody>
      <dsp:txXfrm>
        <a:off x="35134" y="35134"/>
        <a:ext cx="6842499" cy="64945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3579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ÇYHY 7. MADDE (2) </a:t>
          </a:r>
          <a:endParaRPr lang="tr-TR" sz="1400" kern="1200" dirty="0"/>
        </a:p>
      </dsp:txBody>
      <dsp:txXfrm>
        <a:off x="16392" y="16392"/>
        <a:ext cx="1520362" cy="3030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B20A1-26BC-4B7F-870A-D45C213F3A4C}">
      <dsp:nvSpPr>
        <dsp:cNvPr id="0" name=""/>
        <dsp:cNvSpPr/>
      </dsp:nvSpPr>
      <dsp:spPr>
        <a:xfrm>
          <a:off x="0" y="0"/>
          <a:ext cx="3693213" cy="554461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7BBF8-8C86-4D75-BA46-A249CD38778D}">
      <dsp:nvSpPr>
        <dsp:cNvPr id="0" name=""/>
        <dsp:cNvSpPr/>
      </dsp:nvSpPr>
      <dsp:spPr>
        <a:xfrm>
          <a:off x="1989795" y="72011"/>
          <a:ext cx="6367547" cy="1728645"/>
        </a:xfrm>
        <a:prstGeom prst="round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rgbClr val="FF0000"/>
              </a:solidFill>
            </a:rPr>
            <a:t>İşletmeler ile yapılan sözleşmeleri Bakanlığın belirleyeceği asgari fiyat tarifesi üzerinden yapmak ve sözleşmede belirtilen fiyatın sağlandığına dair faturanın numarasını ve tarihini bir sonraki ay için hazırlanan aylık faaliyet raporuna yazmak, yetkili makam tarafından denetimlerde talep edilmesi halinde faturayı sunmak</a:t>
          </a:r>
          <a:r>
            <a:rPr lang="tr-TR" sz="1800" kern="1200" dirty="0" smtClean="0"/>
            <a:t>.</a:t>
          </a:r>
          <a:endParaRPr lang="tr-TR" sz="1800" kern="1200" dirty="0"/>
        </a:p>
      </dsp:txBody>
      <dsp:txXfrm>
        <a:off x="2074180" y="156396"/>
        <a:ext cx="6198777" cy="1559875"/>
      </dsp:txXfrm>
    </dsp:sp>
    <dsp:sp modelId="{66A5FF74-BB57-47BA-99FF-AB4257F5E67F}">
      <dsp:nvSpPr>
        <dsp:cNvPr id="0" name=""/>
        <dsp:cNvSpPr/>
      </dsp:nvSpPr>
      <dsp:spPr>
        <a:xfrm>
          <a:off x="2421842" y="1973958"/>
          <a:ext cx="6045061" cy="1137079"/>
        </a:xfrm>
        <a:prstGeom prst="round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Kendisi ile aynı vergi numarasına sahip işletmelere çevre yönetimi hizmeti vermemek.</a:t>
          </a:r>
          <a:endParaRPr lang="tr-TR" sz="2000" kern="1200" dirty="0"/>
        </a:p>
      </dsp:txBody>
      <dsp:txXfrm>
        <a:off x="2477350" y="2029466"/>
        <a:ext cx="5934045" cy="1026063"/>
      </dsp:txXfrm>
    </dsp:sp>
    <dsp:sp modelId="{3F91051C-DCCC-4D58-9D87-EB6F26084440}">
      <dsp:nvSpPr>
        <dsp:cNvPr id="0" name=""/>
        <dsp:cNvSpPr/>
      </dsp:nvSpPr>
      <dsp:spPr>
        <a:xfrm>
          <a:off x="1472947" y="3456380"/>
          <a:ext cx="7111557" cy="1137079"/>
        </a:xfrm>
        <a:prstGeom prst="round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kern="1200" dirty="0" smtClean="0"/>
            <a:t>Çevre yönetimi hizmeti verilen işletmelerin çevre mevzuatı uyarınca yaptırmakla yükümlü oldukları ölçüm ve analiz hizmetlerini, firmanın Türkiye Ticaret Sicili Gazetesi’nde adı bulunan kişiler veya firma personeli tarafından kurulan laboratuvarlara yaptırmamak.</a:t>
          </a:r>
          <a:endParaRPr lang="tr-TR" sz="1800" kern="1200" dirty="0"/>
        </a:p>
      </dsp:txBody>
      <dsp:txXfrm>
        <a:off x="1528455" y="3511888"/>
        <a:ext cx="7000541" cy="10260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719719"/>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KOORDİNATÖRLERİN YÜKÜMLÜLÜKLERİ</a:t>
          </a:r>
          <a:endParaRPr lang="tr-TR" sz="2800" b="1" kern="1200" dirty="0">
            <a:solidFill>
              <a:schemeClr val="bg1"/>
            </a:solidFill>
            <a:latin typeface="+mn-lt"/>
            <a:cs typeface="Times New Roman" panose="02020603050405020304" pitchFamily="18" charset="0"/>
          </a:endParaRPr>
        </a:p>
      </dsp:txBody>
      <dsp:txXfrm>
        <a:off x="35134" y="35134"/>
        <a:ext cx="6842499" cy="64945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3579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ÇYHY 7. MADDE (2) </a:t>
          </a:r>
          <a:endParaRPr lang="tr-TR" sz="1400" kern="1200" dirty="0"/>
        </a:p>
      </dsp:txBody>
      <dsp:txXfrm>
        <a:off x="16392" y="16392"/>
        <a:ext cx="1520362" cy="30300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11. MADDE </a:t>
          </a:r>
          <a:endParaRPr lang="tr-TR" sz="1500" kern="1200" dirty="0"/>
        </a:p>
      </dsp:txBody>
      <dsp:txXfrm>
        <a:off x="17563" y="17563"/>
        <a:ext cx="1518020" cy="3246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86325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PERSONELİN/DANIŞMAN FİRMALARIN DENETİMİ</a:t>
          </a:r>
          <a:endParaRPr lang="tr-TR" sz="2800" b="1" kern="1200" dirty="0">
            <a:solidFill>
              <a:schemeClr val="bg1"/>
            </a:solidFill>
            <a:latin typeface="+mn-lt"/>
            <a:cs typeface="Times New Roman" panose="02020603050405020304" pitchFamily="18" charset="0"/>
          </a:endParaRPr>
        </a:p>
      </dsp:txBody>
      <dsp:txXfrm>
        <a:off x="42140" y="42140"/>
        <a:ext cx="6828487" cy="7789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11. MADDE </a:t>
          </a:r>
          <a:endParaRPr lang="tr-TR" sz="1500" kern="1200" dirty="0"/>
        </a:p>
      </dsp:txBody>
      <dsp:txXfrm>
        <a:off x="17563" y="17563"/>
        <a:ext cx="1518020" cy="32464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76873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PERSONELİN DENETİMİ (Ek-1)</a:t>
          </a:r>
          <a:endParaRPr lang="tr-TR" sz="2800" b="1" kern="1200" dirty="0">
            <a:solidFill>
              <a:schemeClr val="bg1"/>
            </a:solidFill>
            <a:latin typeface="+mn-lt"/>
            <a:cs typeface="Times New Roman" panose="02020603050405020304" pitchFamily="18" charset="0"/>
          </a:endParaRPr>
        </a:p>
      </dsp:txBody>
      <dsp:txXfrm>
        <a:off x="37527" y="37527"/>
        <a:ext cx="6837713" cy="69368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11. MADDE </a:t>
          </a:r>
          <a:endParaRPr lang="tr-TR" sz="1500" kern="1200" dirty="0"/>
        </a:p>
      </dsp:txBody>
      <dsp:txXfrm>
        <a:off x="17563" y="17563"/>
        <a:ext cx="1518020" cy="324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93489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PERSONEL YÜKÜMLÜLÜKLERİ</a:t>
          </a:r>
          <a:endParaRPr lang="tr-TR" sz="2800" b="1" kern="1200" dirty="0">
            <a:solidFill>
              <a:schemeClr val="bg1"/>
            </a:solidFill>
            <a:latin typeface="+mn-lt"/>
            <a:cs typeface="Times New Roman" panose="02020603050405020304" pitchFamily="18" charset="0"/>
          </a:endParaRPr>
        </a:p>
      </dsp:txBody>
      <dsp:txXfrm>
        <a:off x="45638" y="45638"/>
        <a:ext cx="6821491" cy="84361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76873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FİRMALARIN DENETİMİ (Ek-3)</a:t>
          </a:r>
          <a:endParaRPr lang="tr-TR" sz="2800" b="1" kern="1200" dirty="0">
            <a:solidFill>
              <a:schemeClr val="bg1"/>
            </a:solidFill>
            <a:latin typeface="+mn-lt"/>
            <a:cs typeface="Times New Roman" panose="02020603050405020304" pitchFamily="18" charset="0"/>
          </a:endParaRPr>
        </a:p>
      </dsp:txBody>
      <dsp:txXfrm>
        <a:off x="37527" y="37527"/>
        <a:ext cx="6837713" cy="69368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11. MADDE </a:t>
          </a:r>
          <a:endParaRPr lang="tr-TR" sz="1500" kern="1200" dirty="0"/>
        </a:p>
      </dsp:txBody>
      <dsp:txXfrm>
        <a:off x="17563" y="17563"/>
        <a:ext cx="1518020" cy="32464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76873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FİRMALARIN DENETİMİ (Ek-3)</a:t>
          </a:r>
          <a:endParaRPr lang="tr-TR" sz="2800" b="1" kern="1200" dirty="0">
            <a:solidFill>
              <a:schemeClr val="bg1"/>
            </a:solidFill>
            <a:latin typeface="+mn-lt"/>
            <a:cs typeface="Times New Roman" panose="02020603050405020304" pitchFamily="18" charset="0"/>
          </a:endParaRPr>
        </a:p>
      </dsp:txBody>
      <dsp:txXfrm>
        <a:off x="37527" y="37527"/>
        <a:ext cx="6837713" cy="69368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12. MADDE </a:t>
          </a:r>
          <a:endParaRPr lang="tr-TR" sz="1500" kern="1200" dirty="0"/>
        </a:p>
      </dsp:txBody>
      <dsp:txXfrm>
        <a:off x="17563" y="17563"/>
        <a:ext cx="1518020" cy="3246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51687"/>
          <a:ext cx="6912767" cy="700076"/>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YETERLİLİK BELGELERİNİN ASKIYA ALINMASI</a:t>
          </a:r>
        </a:p>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VE İPTALİ </a:t>
          </a:r>
          <a:endParaRPr lang="tr-TR" sz="2800" b="1" kern="1200" dirty="0">
            <a:solidFill>
              <a:schemeClr val="bg1"/>
            </a:solidFill>
            <a:latin typeface="+mn-lt"/>
            <a:cs typeface="Times New Roman" panose="02020603050405020304" pitchFamily="18" charset="0"/>
          </a:endParaRPr>
        </a:p>
      </dsp:txBody>
      <dsp:txXfrm>
        <a:off x="34175" y="85862"/>
        <a:ext cx="6844417" cy="63172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12. MADDE </a:t>
          </a:r>
          <a:endParaRPr lang="tr-TR" sz="1500" kern="1200" dirty="0"/>
        </a:p>
      </dsp:txBody>
      <dsp:txXfrm>
        <a:off x="17563" y="17563"/>
        <a:ext cx="1518020" cy="32464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86325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YETERLİLİK BELGELERİNİN ASKIYA ALINMASI</a:t>
          </a:r>
        </a:p>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VE İPTALİ </a:t>
          </a:r>
          <a:endParaRPr lang="tr-TR" sz="2800" b="1" kern="1200" dirty="0">
            <a:solidFill>
              <a:schemeClr val="bg1"/>
            </a:solidFill>
            <a:latin typeface="+mn-lt"/>
            <a:cs typeface="Times New Roman" panose="02020603050405020304" pitchFamily="18" charset="0"/>
          </a:endParaRPr>
        </a:p>
      </dsp:txBody>
      <dsp:txXfrm>
        <a:off x="42140" y="42140"/>
        <a:ext cx="6828487" cy="77897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12. MADDE </a:t>
          </a:r>
          <a:endParaRPr lang="tr-TR" sz="1500" kern="1200" dirty="0"/>
        </a:p>
      </dsp:txBody>
      <dsp:txXfrm>
        <a:off x="17563" y="17563"/>
        <a:ext cx="1518020" cy="32464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86325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YETERLİLİK BELGELERİNİN ASKIYA ALINMASI</a:t>
          </a:r>
        </a:p>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VE İPTALİ </a:t>
          </a:r>
          <a:endParaRPr lang="tr-TR" sz="2800" b="1" kern="1200" dirty="0">
            <a:solidFill>
              <a:schemeClr val="bg1"/>
            </a:solidFill>
            <a:latin typeface="+mn-lt"/>
            <a:cs typeface="Times New Roman" panose="02020603050405020304" pitchFamily="18" charset="0"/>
          </a:endParaRPr>
        </a:p>
      </dsp:txBody>
      <dsp:txXfrm>
        <a:off x="42140" y="42140"/>
        <a:ext cx="6828487" cy="77897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597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ÇYHY 17. MADDE </a:t>
          </a:r>
          <a:endParaRPr lang="tr-TR" sz="1500" kern="1200" dirty="0"/>
        </a:p>
      </dsp:txBody>
      <dsp:txXfrm>
        <a:off x="17563" y="17563"/>
        <a:ext cx="1518020"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1180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ÇYHY 7. MADDE  (1)</a:t>
          </a:r>
          <a:endParaRPr lang="tr-TR" sz="1300" kern="1200" dirty="0"/>
        </a:p>
      </dsp:txBody>
      <dsp:txXfrm>
        <a:off x="15221" y="15221"/>
        <a:ext cx="1522704" cy="28136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62151"/>
          <a:ext cx="6912767" cy="69127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ts val="0"/>
            </a:spcAft>
          </a:pPr>
          <a:r>
            <a:rPr lang="tr-TR" sz="2800" b="1" kern="1200" dirty="0" smtClean="0">
              <a:solidFill>
                <a:schemeClr val="bg1"/>
              </a:solidFill>
              <a:latin typeface="+mn-lt"/>
              <a:cs typeface="Times New Roman" panose="02020603050405020304" pitchFamily="18" charset="0"/>
            </a:rPr>
            <a:t>ASGARİ ÜCRET TARİFESİ</a:t>
          </a:r>
          <a:endParaRPr lang="tr-TR" sz="2800" b="1" kern="1200" dirty="0">
            <a:solidFill>
              <a:schemeClr val="bg1"/>
            </a:solidFill>
            <a:latin typeface="+mn-lt"/>
            <a:cs typeface="Times New Roman" panose="02020603050405020304" pitchFamily="18" charset="0"/>
          </a:endParaRPr>
        </a:p>
      </dsp:txBody>
      <dsp:txXfrm>
        <a:off x="33745" y="95896"/>
        <a:ext cx="6845277" cy="623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93489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PERSONEL YÜKÜMLÜLÜKLERİ</a:t>
          </a:r>
          <a:endParaRPr lang="tr-TR" sz="2800" b="1" kern="1200" dirty="0">
            <a:solidFill>
              <a:schemeClr val="bg1"/>
            </a:solidFill>
            <a:latin typeface="+mn-lt"/>
            <a:cs typeface="Times New Roman" panose="02020603050405020304" pitchFamily="18" charset="0"/>
          </a:endParaRPr>
        </a:p>
      </dsp:txBody>
      <dsp:txXfrm>
        <a:off x="45638" y="45638"/>
        <a:ext cx="6821491" cy="843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48672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dirty="0" smtClean="0"/>
            <a:t>ÇYHY 7. MADDE  (1)</a:t>
          </a:r>
          <a:endParaRPr lang="tr-TR" sz="1200" kern="1200" dirty="0"/>
        </a:p>
      </dsp:txBody>
      <dsp:txXfrm>
        <a:off x="23760" y="23760"/>
        <a:ext cx="1505626" cy="439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93489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PERSONEL YÜKÜMLÜLÜKLERİ</a:t>
          </a:r>
          <a:endParaRPr lang="tr-TR" sz="2800" b="1" kern="1200" dirty="0">
            <a:solidFill>
              <a:schemeClr val="bg1"/>
            </a:solidFill>
            <a:latin typeface="+mn-lt"/>
            <a:cs typeface="Times New Roman" panose="02020603050405020304" pitchFamily="18" charset="0"/>
          </a:endParaRPr>
        </a:p>
      </dsp:txBody>
      <dsp:txXfrm>
        <a:off x="45638" y="45638"/>
        <a:ext cx="6821491" cy="843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C0D-D746-4331-835E-A98F1553B594}">
      <dsp:nvSpPr>
        <dsp:cNvPr id="0" name=""/>
        <dsp:cNvSpPr/>
      </dsp:nvSpPr>
      <dsp:spPr>
        <a:xfrm>
          <a:off x="0" y="0"/>
          <a:ext cx="1553146" cy="31180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ÇYHY 7. MADDE  (1)</a:t>
          </a:r>
          <a:endParaRPr lang="tr-TR" sz="1300" kern="1200" dirty="0"/>
        </a:p>
      </dsp:txBody>
      <dsp:txXfrm>
        <a:off x="15221" y="15221"/>
        <a:ext cx="1522704" cy="281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BC96-7B0C-4FBA-9967-A7664168A705}">
      <dsp:nvSpPr>
        <dsp:cNvPr id="0" name=""/>
        <dsp:cNvSpPr/>
      </dsp:nvSpPr>
      <dsp:spPr>
        <a:xfrm>
          <a:off x="0" y="0"/>
          <a:ext cx="6912767" cy="93489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PERSONEL YÜKÜMLÜLÜKLERİ</a:t>
          </a:r>
          <a:endParaRPr lang="tr-TR" sz="2800" b="1" kern="1200" dirty="0">
            <a:solidFill>
              <a:schemeClr val="bg1"/>
            </a:solidFill>
            <a:latin typeface="+mn-lt"/>
            <a:cs typeface="Times New Roman" panose="02020603050405020304" pitchFamily="18" charset="0"/>
          </a:endParaRPr>
        </a:p>
      </dsp:txBody>
      <dsp:txXfrm>
        <a:off x="45638" y="45638"/>
        <a:ext cx="6821491" cy="8436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CCB30-64F5-489E-B56A-F8B9242EA6D8}" type="datetimeFigureOut">
              <a:rPr lang="tr-TR" smtClean="0"/>
              <a:t>27.01.2023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77AE1-15CB-4D9F-9D89-A8EB408BB255}" type="slidenum">
              <a:rPr lang="tr-TR" smtClean="0"/>
              <a:t>‹#›</a:t>
            </a:fld>
            <a:endParaRPr lang="tr-TR"/>
          </a:p>
        </p:txBody>
      </p:sp>
    </p:spTree>
    <p:extLst>
      <p:ext uri="{BB962C8B-B14F-4D97-AF65-F5344CB8AC3E}">
        <p14:creationId xmlns:p14="http://schemas.microsoft.com/office/powerpoint/2010/main" val="229417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8F5C8-79EC-4C85-8EA9-0BAAEDD8F1E4}"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13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1E6D442-D20E-40E4-B04A-209F90B5003C}" type="slidenum">
              <a:rPr lang="tr-TR"/>
              <a:pPr>
                <a:defRPr/>
              </a:pPr>
              <a:t>‹#›</a:t>
            </a:fld>
            <a:endParaRPr lang="tr-TR"/>
          </a:p>
        </p:txBody>
      </p:sp>
    </p:spTree>
    <p:extLst>
      <p:ext uri="{BB962C8B-B14F-4D97-AF65-F5344CB8AC3E}">
        <p14:creationId xmlns:p14="http://schemas.microsoft.com/office/powerpoint/2010/main" val="426397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27.01.2023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17.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18.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19.jpe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diagramColors" Target="../diagrams/colors12.xml"/><Relationship Id="rId3" Type="http://schemas.openxmlformats.org/officeDocument/2006/relationships/diagramLayout" Target="../diagrams/layout11.xml"/><Relationship Id="rId7" Type="http://schemas.openxmlformats.org/officeDocument/2006/relationships/image" Target="../media/image20.png"/><Relationship Id="rId12" Type="http://schemas.openxmlformats.org/officeDocument/2006/relationships/diagramQuickStyle" Target="../diagrams/quickStyle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diagramLayout" Target="../diagrams/layout12.xml"/><Relationship Id="rId5" Type="http://schemas.openxmlformats.org/officeDocument/2006/relationships/diagramColors" Target="../diagrams/colors11.xml"/><Relationship Id="rId10" Type="http://schemas.openxmlformats.org/officeDocument/2006/relationships/diagramData" Target="../diagrams/data12.xml"/><Relationship Id="rId4" Type="http://schemas.openxmlformats.org/officeDocument/2006/relationships/diagramQuickStyle" Target="../diagrams/quickStyle11.xml"/><Relationship Id="rId9" Type="http://schemas.openxmlformats.org/officeDocument/2006/relationships/image" Target="../media/image22.png"/><Relationship Id="rId14" Type="http://schemas.microsoft.com/office/2007/relationships/diagramDrawing" Target="../diagrams/drawing1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14.xml"/><Relationship Id="rId3" Type="http://schemas.openxmlformats.org/officeDocument/2006/relationships/diagramLayout" Target="../diagrams/layout13.xml"/><Relationship Id="rId7" Type="http://schemas.openxmlformats.org/officeDocument/2006/relationships/image" Target="../media/image23.png"/><Relationship Id="rId12" Type="http://schemas.openxmlformats.org/officeDocument/2006/relationships/diagramColors" Target="../diagrams/colors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QuickStyle" Target="../diagrams/quickStyle14.xml"/><Relationship Id="rId5" Type="http://schemas.openxmlformats.org/officeDocument/2006/relationships/diagramColors" Target="../diagrams/colors13.xml"/><Relationship Id="rId10" Type="http://schemas.openxmlformats.org/officeDocument/2006/relationships/diagramLayout" Target="../diagrams/layout14.xml"/><Relationship Id="rId4" Type="http://schemas.openxmlformats.org/officeDocument/2006/relationships/diagramQuickStyle" Target="../diagrams/quickStyle13.xml"/><Relationship Id="rId9"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2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image" Target="../media/image26.jpeg"/><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hyperlink" Target="http://www.google.com.tr/url?sa=i&amp;rct=j&amp;q=&amp;esrc=s&amp;frm=1&amp;source=images&amp;cd=&amp;cad=rja&amp;docid=0hZI4Hty0T8xuM&amp;tbnid=uIsRgMgh7gmOIM:&amp;ved=0CAUQjRw&amp;url=http://www.yasarcanturk.com/2012/01/multitasking-hayatlar/&amp;ei=7ACXUruKL4qbtAby9ICQCQ&amp;bvm=bv.57155469,d.bGQ&amp;psig=AFQjCNHab_XpRoaWqs3zzHU8lyJDsOAcng&amp;ust=1385714253946448" TargetMode="Externa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27.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bru.cakir\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224" y="44624"/>
            <a:ext cx="1205880" cy="120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10244" y="549273"/>
            <a:ext cx="9144000" cy="1078057"/>
          </a:xfrm>
          <a:prstGeom prst="rect">
            <a:avLst/>
          </a:prstGeom>
          <a:noFill/>
          <a:ln w="9525">
            <a:noFill/>
            <a:miter lim="800000"/>
            <a:headEnd/>
            <a:tailEnd/>
          </a:ln>
        </p:spPr>
        <p:txBody>
          <a:bodyPr lIns="82522" tIns="41259" rIns="82522" bIns="41259" anchor="b">
            <a:noAutofit/>
          </a:bodyPr>
          <a:lstStyle/>
          <a:p>
            <a:pPr algn="ctr" eaLnBrk="1" fontAlgn="auto" hangingPunct="1">
              <a:spcAft>
                <a:spcPts val="0"/>
              </a:spcAft>
              <a:defRPr/>
            </a:pPr>
            <a:r>
              <a:rPr lang="tr-TR" sz="2400" b="1" dirty="0">
                <a:solidFill>
                  <a:srgbClr val="FF0000"/>
                </a:solidFill>
                <a:effectLst>
                  <a:outerShdw blurRad="38100" dist="38100" dir="2700000" algn="tl">
                    <a:srgbClr val="C0C0C0"/>
                  </a:outerShdw>
                </a:effectLst>
                <a:latin typeface="+mn-lt"/>
                <a:ea typeface="+mj-ea"/>
                <a:cs typeface="+mj-cs"/>
              </a:rPr>
              <a:t>T.C.</a:t>
            </a:r>
          </a:p>
          <a:p>
            <a:pPr algn="ctr" eaLnBrk="1" fontAlgn="auto" hangingPunct="1">
              <a:spcAft>
                <a:spcPts val="0"/>
              </a:spcAft>
              <a:defRPr/>
            </a:pPr>
            <a:r>
              <a:rPr lang="tr-TR" sz="2400" b="1" dirty="0">
                <a:solidFill>
                  <a:srgbClr val="FF0000"/>
                </a:solidFill>
                <a:effectLst>
                  <a:outerShdw blurRad="38100" dist="38100" dir="2700000" algn="tl">
                    <a:srgbClr val="C0C0C0"/>
                  </a:outerShdw>
                </a:effectLst>
                <a:latin typeface="+mn-lt"/>
                <a:ea typeface="+mj-ea"/>
                <a:cs typeface="+mj-cs"/>
              </a:rPr>
              <a:t>ANKARA VALİLİĞİ</a:t>
            </a:r>
          </a:p>
          <a:p>
            <a:pPr algn="ctr" eaLnBrk="1" fontAlgn="auto" hangingPunct="1">
              <a:spcAft>
                <a:spcPts val="0"/>
              </a:spcAft>
              <a:defRPr/>
            </a:pPr>
            <a:r>
              <a:rPr lang="tr-TR" sz="2400" b="1" dirty="0" smtClean="0">
                <a:solidFill>
                  <a:srgbClr val="FF0000"/>
                </a:solidFill>
                <a:effectLst>
                  <a:outerShdw blurRad="38100" dist="38100" dir="2700000" algn="tl">
                    <a:srgbClr val="C0C0C0"/>
                  </a:outerShdw>
                </a:effectLst>
                <a:latin typeface="+mn-lt"/>
                <a:ea typeface="+mj-ea"/>
                <a:cs typeface="+mj-cs"/>
              </a:rPr>
              <a:t>ÇEVRE, ŞEHİRCİLİK VE İKLİM DEĞİŞİKLİĞİ İL </a:t>
            </a:r>
            <a:r>
              <a:rPr lang="tr-TR" sz="2400" b="1" dirty="0">
                <a:solidFill>
                  <a:srgbClr val="FF0000"/>
                </a:solidFill>
                <a:effectLst>
                  <a:outerShdw blurRad="38100" dist="38100" dir="2700000" algn="tl">
                    <a:srgbClr val="C0C0C0"/>
                  </a:outerShdw>
                </a:effectLst>
                <a:latin typeface="+mn-lt"/>
                <a:ea typeface="+mj-ea"/>
                <a:cs typeface="+mj-cs"/>
              </a:rPr>
              <a:t>MÜDÜRLÜĞÜ</a:t>
            </a:r>
          </a:p>
        </p:txBody>
      </p:sp>
      <p:pic>
        <p:nvPicPr>
          <p:cNvPr id="8" name="Picture 2" descr="C:\Users\veysel.ekmekci\AppData\Local\Microsoft\Windows\Temporary Internet Files\Content.Outlook\RJFJJPEG\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28" y="4581128"/>
            <a:ext cx="8928991" cy="203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0" y="97702"/>
            <a:ext cx="1304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Yuvarlatılmış Dikdörtgen 2"/>
          <p:cNvSpPr txBox="1">
            <a:spLocks/>
          </p:cNvSpPr>
          <p:nvPr/>
        </p:nvSpPr>
        <p:spPr>
          <a:xfrm>
            <a:off x="388132" y="2060848"/>
            <a:ext cx="8147247"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3600" b="1" cap="all" dirty="0" smtClean="0">
                <a:ln w="9000" cmpd="sng">
                  <a:solidFill>
                    <a:schemeClr val="accent4">
                      <a:shade val="50000"/>
                      <a:satMod val="120000"/>
                    </a:schemeClr>
                  </a:solidFill>
                  <a:prstDash val="solid"/>
                </a:ln>
                <a:solidFill>
                  <a:schemeClr val="tx2">
                    <a:lumMod val="75000"/>
                  </a:schemeClr>
                </a:solidFill>
                <a:effectLst>
                  <a:outerShdw blurRad="38100" dist="38100" dir="2700000" algn="tl">
                    <a:srgbClr val="000000">
                      <a:alpha val="43137"/>
                    </a:srgbClr>
                  </a:outerShdw>
                </a:effectLst>
              </a:rPr>
              <a:t>ÇEVRE </a:t>
            </a:r>
            <a:r>
              <a:rPr lang="tr-TR" sz="3600" b="1" cap="all" dirty="0">
                <a:ln w="9000" cmpd="sng">
                  <a:solidFill>
                    <a:schemeClr val="accent4">
                      <a:shade val="50000"/>
                      <a:satMod val="120000"/>
                    </a:schemeClr>
                  </a:solidFill>
                  <a:prstDash val="solid"/>
                </a:ln>
                <a:solidFill>
                  <a:schemeClr val="tx2">
                    <a:lumMod val="75000"/>
                  </a:schemeClr>
                </a:solidFill>
                <a:effectLst>
                  <a:outerShdw blurRad="38100" dist="38100" dir="2700000" algn="tl">
                    <a:srgbClr val="000000">
                      <a:alpha val="43137"/>
                    </a:srgbClr>
                  </a:outerShdw>
                </a:effectLst>
              </a:rPr>
              <a:t>YÖNETİMİ HİZMETLERİ HAKKINDA YÖNETMELİK </a:t>
            </a:r>
            <a:r>
              <a:rPr lang="tr-TR" sz="3600" b="1" cap="all" dirty="0" smtClean="0">
                <a:ln w="9000" cmpd="sng">
                  <a:solidFill>
                    <a:schemeClr val="accent4">
                      <a:shade val="50000"/>
                      <a:satMod val="120000"/>
                    </a:schemeClr>
                  </a:solidFill>
                  <a:prstDash val="solid"/>
                </a:ln>
                <a:solidFill>
                  <a:schemeClr val="tx2">
                    <a:lumMod val="75000"/>
                  </a:schemeClr>
                </a:solidFill>
                <a:effectLst>
                  <a:outerShdw blurRad="38100" dist="38100" dir="2700000" algn="tl">
                    <a:srgbClr val="000000">
                      <a:alpha val="43137"/>
                    </a:srgbClr>
                  </a:outerShdw>
                </a:effectLst>
              </a:rPr>
              <a:t>UYGULAMALARI</a:t>
            </a:r>
            <a:endParaRPr lang="tr-TR" sz="3600" b="1" cap="all" dirty="0">
              <a:ln w="9000" cmpd="sng">
                <a:solidFill>
                  <a:schemeClr val="accent4">
                    <a:shade val="50000"/>
                    <a:satMod val="120000"/>
                  </a:schemeClr>
                </a:solidFill>
                <a:prstDash val="solid"/>
              </a:ln>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0518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nfo-bilgisayar\Desktop\ö.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775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3">
            <a:extLst>
              <a:ext uri="{FF2B5EF4-FFF2-40B4-BE49-F238E27FC236}">
                <a16:creationId xmlns:a16="http://schemas.microsoft.com/office/drawing/2014/main" id="{95208975-A580-4EDA-B6B5-082F43CCC2F7}"/>
              </a:ext>
            </a:extLst>
          </p:cNvPr>
          <p:cNvCxnSpPr>
            <a:cxnSpLocks/>
          </p:cNvCxnSpPr>
          <p:nvPr/>
        </p:nvCxnSpPr>
        <p:spPr>
          <a:xfrm>
            <a:off x="433009" y="3554954"/>
            <a:ext cx="8316311" cy="0"/>
          </a:xfrm>
          <a:prstGeom prst="line">
            <a:avLst/>
          </a:prstGeom>
          <a:noFill/>
          <a:ln w="15875" cap="flat" cmpd="sng" algn="ctr">
            <a:solidFill>
              <a:sysClr val="windowText" lastClr="000000">
                <a:lumMod val="50000"/>
                <a:lumOff val="50000"/>
              </a:sysClr>
            </a:solidFill>
            <a:prstDash val="solid"/>
            <a:miter lim="800000"/>
            <a:headEnd type="oval"/>
            <a:tailEnd type="oval"/>
          </a:ln>
          <a:effectLst/>
        </p:spPr>
      </p:cxnSp>
      <p:grpSp>
        <p:nvGrpSpPr>
          <p:cNvPr id="48" name="Group 4">
            <a:extLst>
              <a:ext uri="{FF2B5EF4-FFF2-40B4-BE49-F238E27FC236}">
                <a16:creationId xmlns:a16="http://schemas.microsoft.com/office/drawing/2014/main" id="{A7AA43DA-2A9B-43BF-9CF5-B44DC3809B36}"/>
              </a:ext>
            </a:extLst>
          </p:cNvPr>
          <p:cNvGrpSpPr/>
          <p:nvPr/>
        </p:nvGrpSpPr>
        <p:grpSpPr>
          <a:xfrm>
            <a:off x="1002081" y="3370180"/>
            <a:ext cx="253013" cy="337351"/>
            <a:chOff x="4319972" y="3176972"/>
            <a:chExt cx="504056" cy="504056"/>
          </a:xfrm>
        </p:grpSpPr>
        <p:sp>
          <p:nvSpPr>
            <p:cNvPr id="49" name="Oval 48">
              <a:extLst>
                <a:ext uri="{FF2B5EF4-FFF2-40B4-BE49-F238E27FC236}">
                  <a16:creationId xmlns:a16="http://schemas.microsoft.com/office/drawing/2014/main" id="{5575399C-2526-4D5F-BCC9-3A60FA7BECD6}"/>
                </a:ext>
              </a:extLst>
            </p:cNvPr>
            <p:cNvSpPr/>
            <p:nvPr/>
          </p:nvSpPr>
          <p:spPr>
            <a:xfrm>
              <a:off x="4319972" y="3176972"/>
              <a:ext cx="504056" cy="504056"/>
            </a:xfrm>
            <a:prstGeom prst="ellipse">
              <a:avLst/>
            </a:prstGeom>
            <a:solidFill>
              <a:srgbClr val="5CBE7A">
                <a:alpha val="50000"/>
              </a:srgbClr>
            </a:solid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50" name="Oval 49">
              <a:extLst>
                <a:ext uri="{FF2B5EF4-FFF2-40B4-BE49-F238E27FC236}">
                  <a16:creationId xmlns:a16="http://schemas.microsoft.com/office/drawing/2014/main" id="{0E392109-CF87-4E7B-AAE7-A98D2B5F66F2}"/>
                </a:ext>
              </a:extLst>
            </p:cNvPr>
            <p:cNvSpPr/>
            <p:nvPr/>
          </p:nvSpPr>
          <p:spPr>
            <a:xfrm>
              <a:off x="4418878" y="3275878"/>
              <a:ext cx="324000" cy="324000"/>
            </a:xfrm>
            <a:prstGeom prst="ellipse">
              <a:avLst/>
            </a:prstGeom>
            <a:solidFill>
              <a:srgbClr val="5CBE7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grpSp>
        <p:nvGrpSpPr>
          <p:cNvPr id="57" name="Group 7">
            <a:extLst>
              <a:ext uri="{FF2B5EF4-FFF2-40B4-BE49-F238E27FC236}">
                <a16:creationId xmlns:a16="http://schemas.microsoft.com/office/drawing/2014/main" id="{474D83A9-5126-4AA4-87FE-7642CA867557}"/>
              </a:ext>
            </a:extLst>
          </p:cNvPr>
          <p:cNvGrpSpPr/>
          <p:nvPr/>
        </p:nvGrpSpPr>
        <p:grpSpPr>
          <a:xfrm>
            <a:off x="2037017" y="3370180"/>
            <a:ext cx="253013" cy="337351"/>
            <a:chOff x="4319972" y="3176972"/>
            <a:chExt cx="504056" cy="504056"/>
          </a:xfrm>
        </p:grpSpPr>
        <p:sp>
          <p:nvSpPr>
            <p:cNvPr id="60" name="Oval 59">
              <a:extLst>
                <a:ext uri="{FF2B5EF4-FFF2-40B4-BE49-F238E27FC236}">
                  <a16:creationId xmlns:a16="http://schemas.microsoft.com/office/drawing/2014/main" id="{82896318-C7BB-4872-B1F8-E12F2038374E}"/>
                </a:ext>
              </a:extLst>
            </p:cNvPr>
            <p:cNvSpPr/>
            <p:nvPr/>
          </p:nvSpPr>
          <p:spPr>
            <a:xfrm>
              <a:off x="4319972" y="3176972"/>
              <a:ext cx="504056" cy="504056"/>
            </a:xfrm>
            <a:prstGeom prst="ellipse">
              <a:avLst/>
            </a:prstGeom>
            <a:solidFill>
              <a:srgbClr val="5CBE7A">
                <a:alpha val="50000"/>
              </a:srgbClr>
            </a:solid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65" name="Oval 64">
              <a:extLst>
                <a:ext uri="{FF2B5EF4-FFF2-40B4-BE49-F238E27FC236}">
                  <a16:creationId xmlns:a16="http://schemas.microsoft.com/office/drawing/2014/main" id="{29D3F8C2-0064-4B36-8E62-B6FE953C644E}"/>
                </a:ext>
              </a:extLst>
            </p:cNvPr>
            <p:cNvSpPr/>
            <p:nvPr/>
          </p:nvSpPr>
          <p:spPr>
            <a:xfrm>
              <a:off x="4418878" y="3275878"/>
              <a:ext cx="324000" cy="324000"/>
            </a:xfrm>
            <a:prstGeom prst="ellipse">
              <a:avLst/>
            </a:prstGeom>
            <a:solidFill>
              <a:srgbClr val="5CBE7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grpSp>
        <p:nvGrpSpPr>
          <p:cNvPr id="67" name="Group 10">
            <a:extLst>
              <a:ext uri="{FF2B5EF4-FFF2-40B4-BE49-F238E27FC236}">
                <a16:creationId xmlns:a16="http://schemas.microsoft.com/office/drawing/2014/main" id="{702AD78D-0F28-47E5-AE3C-6FDEE845E11F}"/>
              </a:ext>
            </a:extLst>
          </p:cNvPr>
          <p:cNvGrpSpPr/>
          <p:nvPr/>
        </p:nvGrpSpPr>
        <p:grpSpPr>
          <a:xfrm>
            <a:off x="3071952" y="3370180"/>
            <a:ext cx="253013" cy="337351"/>
            <a:chOff x="4319972" y="3176972"/>
            <a:chExt cx="504056" cy="504056"/>
          </a:xfrm>
        </p:grpSpPr>
        <p:sp>
          <p:nvSpPr>
            <p:cNvPr id="68" name="Oval 67">
              <a:extLst>
                <a:ext uri="{FF2B5EF4-FFF2-40B4-BE49-F238E27FC236}">
                  <a16:creationId xmlns:a16="http://schemas.microsoft.com/office/drawing/2014/main" id="{43BB47D6-B575-469F-BF01-84BF2DCAB5BA}"/>
                </a:ext>
              </a:extLst>
            </p:cNvPr>
            <p:cNvSpPr/>
            <p:nvPr/>
          </p:nvSpPr>
          <p:spPr>
            <a:xfrm>
              <a:off x="4319972" y="3176972"/>
              <a:ext cx="504056" cy="504056"/>
            </a:xfrm>
            <a:prstGeom prst="ellipse">
              <a:avLst/>
            </a:prstGeom>
            <a:solidFill>
              <a:srgbClr val="5CBE7A">
                <a:alpha val="50000"/>
              </a:srgbClr>
            </a:solid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69" name="Oval 68">
              <a:extLst>
                <a:ext uri="{FF2B5EF4-FFF2-40B4-BE49-F238E27FC236}">
                  <a16:creationId xmlns:a16="http://schemas.microsoft.com/office/drawing/2014/main" id="{E99E6B97-1FE4-455C-9732-E2A02057987F}"/>
                </a:ext>
              </a:extLst>
            </p:cNvPr>
            <p:cNvSpPr/>
            <p:nvPr/>
          </p:nvSpPr>
          <p:spPr>
            <a:xfrm>
              <a:off x="4418878" y="3275878"/>
              <a:ext cx="324000" cy="324000"/>
            </a:xfrm>
            <a:prstGeom prst="ellipse">
              <a:avLst/>
            </a:prstGeom>
            <a:solidFill>
              <a:srgbClr val="5CBE7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grpSp>
        <p:nvGrpSpPr>
          <p:cNvPr id="70" name="Group 13">
            <a:extLst>
              <a:ext uri="{FF2B5EF4-FFF2-40B4-BE49-F238E27FC236}">
                <a16:creationId xmlns:a16="http://schemas.microsoft.com/office/drawing/2014/main" id="{C830404A-0F2A-4BD6-8B26-A18FAF5EDCFA}"/>
              </a:ext>
            </a:extLst>
          </p:cNvPr>
          <p:cNvGrpSpPr/>
          <p:nvPr/>
        </p:nvGrpSpPr>
        <p:grpSpPr>
          <a:xfrm>
            <a:off x="4138417" y="3370180"/>
            <a:ext cx="253013" cy="337351"/>
            <a:chOff x="4319972" y="3176972"/>
            <a:chExt cx="504056" cy="504056"/>
          </a:xfrm>
        </p:grpSpPr>
        <p:sp>
          <p:nvSpPr>
            <p:cNvPr id="71" name="Oval 70">
              <a:extLst>
                <a:ext uri="{FF2B5EF4-FFF2-40B4-BE49-F238E27FC236}">
                  <a16:creationId xmlns:a16="http://schemas.microsoft.com/office/drawing/2014/main" id="{0757A921-07FA-41AD-93CA-E00669F32F66}"/>
                </a:ext>
              </a:extLst>
            </p:cNvPr>
            <p:cNvSpPr/>
            <p:nvPr/>
          </p:nvSpPr>
          <p:spPr>
            <a:xfrm>
              <a:off x="4319972" y="3176972"/>
              <a:ext cx="504056" cy="504056"/>
            </a:xfrm>
            <a:prstGeom prst="ellipse">
              <a:avLst/>
            </a:prstGeom>
            <a:solidFill>
              <a:srgbClr val="2CB8AE">
                <a:alpha val="50000"/>
              </a:srgbClr>
            </a:solid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72" name="Oval 71">
              <a:extLst>
                <a:ext uri="{FF2B5EF4-FFF2-40B4-BE49-F238E27FC236}">
                  <a16:creationId xmlns:a16="http://schemas.microsoft.com/office/drawing/2014/main" id="{5E6CDE42-9688-416A-94BF-47EFB03D2EFD}"/>
                </a:ext>
              </a:extLst>
            </p:cNvPr>
            <p:cNvSpPr/>
            <p:nvPr/>
          </p:nvSpPr>
          <p:spPr>
            <a:xfrm>
              <a:off x="4418878" y="3275878"/>
              <a:ext cx="324000" cy="324000"/>
            </a:xfrm>
            <a:prstGeom prst="ellipse">
              <a:avLst/>
            </a:prstGeom>
            <a:solidFill>
              <a:srgbClr val="2CB8A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grpSp>
        <p:nvGrpSpPr>
          <p:cNvPr id="73" name="Group 16">
            <a:extLst>
              <a:ext uri="{FF2B5EF4-FFF2-40B4-BE49-F238E27FC236}">
                <a16:creationId xmlns:a16="http://schemas.microsoft.com/office/drawing/2014/main" id="{C819EEEA-C824-4CEF-B5AF-6D7783EA8982}"/>
              </a:ext>
            </a:extLst>
          </p:cNvPr>
          <p:cNvGrpSpPr/>
          <p:nvPr/>
        </p:nvGrpSpPr>
        <p:grpSpPr>
          <a:xfrm>
            <a:off x="5275830" y="3370180"/>
            <a:ext cx="253013" cy="337351"/>
            <a:chOff x="4319972" y="3176972"/>
            <a:chExt cx="504056" cy="504056"/>
          </a:xfrm>
        </p:grpSpPr>
        <p:sp>
          <p:nvSpPr>
            <p:cNvPr id="74" name="Oval 73">
              <a:extLst>
                <a:ext uri="{FF2B5EF4-FFF2-40B4-BE49-F238E27FC236}">
                  <a16:creationId xmlns:a16="http://schemas.microsoft.com/office/drawing/2014/main" id="{679CF451-C144-4941-BE89-42ACA75B25C2}"/>
                </a:ext>
              </a:extLst>
            </p:cNvPr>
            <p:cNvSpPr/>
            <p:nvPr/>
          </p:nvSpPr>
          <p:spPr>
            <a:xfrm>
              <a:off x="4319972" y="3176972"/>
              <a:ext cx="504056" cy="504056"/>
            </a:xfrm>
            <a:prstGeom prst="ellipse">
              <a:avLst/>
            </a:prstGeom>
            <a:solidFill>
              <a:srgbClr val="2CB8AE">
                <a:alpha val="50000"/>
              </a:srgbClr>
            </a:solid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75" name="Oval 74">
              <a:extLst>
                <a:ext uri="{FF2B5EF4-FFF2-40B4-BE49-F238E27FC236}">
                  <a16:creationId xmlns:a16="http://schemas.microsoft.com/office/drawing/2014/main" id="{F5D22431-91DB-4219-B740-6B82159ECB90}"/>
                </a:ext>
              </a:extLst>
            </p:cNvPr>
            <p:cNvSpPr/>
            <p:nvPr/>
          </p:nvSpPr>
          <p:spPr>
            <a:xfrm>
              <a:off x="4418878" y="3275878"/>
              <a:ext cx="324000" cy="324000"/>
            </a:xfrm>
            <a:prstGeom prst="ellipse">
              <a:avLst/>
            </a:prstGeom>
            <a:solidFill>
              <a:srgbClr val="2CB8A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grpSp>
        <p:nvGrpSpPr>
          <p:cNvPr id="76" name="Group 19">
            <a:extLst>
              <a:ext uri="{FF2B5EF4-FFF2-40B4-BE49-F238E27FC236}">
                <a16:creationId xmlns:a16="http://schemas.microsoft.com/office/drawing/2014/main" id="{613F1BA1-8982-4178-993E-2DC2D8344A9B}"/>
              </a:ext>
            </a:extLst>
          </p:cNvPr>
          <p:cNvGrpSpPr/>
          <p:nvPr/>
        </p:nvGrpSpPr>
        <p:grpSpPr>
          <a:xfrm>
            <a:off x="6570895" y="3370180"/>
            <a:ext cx="253013" cy="337351"/>
            <a:chOff x="4319972" y="3176972"/>
            <a:chExt cx="504056" cy="504056"/>
          </a:xfrm>
        </p:grpSpPr>
        <p:sp>
          <p:nvSpPr>
            <p:cNvPr id="77" name="Oval 76">
              <a:extLst>
                <a:ext uri="{FF2B5EF4-FFF2-40B4-BE49-F238E27FC236}">
                  <a16:creationId xmlns:a16="http://schemas.microsoft.com/office/drawing/2014/main" id="{C4483635-ADB5-49F6-90EB-01A2160D516D}"/>
                </a:ext>
              </a:extLst>
            </p:cNvPr>
            <p:cNvSpPr/>
            <p:nvPr/>
          </p:nvSpPr>
          <p:spPr>
            <a:xfrm>
              <a:off x="4319972" y="3176972"/>
              <a:ext cx="504056" cy="504056"/>
            </a:xfrm>
            <a:prstGeom prst="ellipse">
              <a:avLst/>
            </a:prstGeom>
            <a:solidFill>
              <a:srgbClr val="2CB8AE">
                <a:alpha val="50000"/>
              </a:srgbClr>
            </a:solid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78" name="Oval 77">
              <a:extLst>
                <a:ext uri="{FF2B5EF4-FFF2-40B4-BE49-F238E27FC236}">
                  <a16:creationId xmlns:a16="http://schemas.microsoft.com/office/drawing/2014/main" id="{9AC764EE-AFB7-4011-BEA5-E883E8260E8D}"/>
                </a:ext>
              </a:extLst>
            </p:cNvPr>
            <p:cNvSpPr/>
            <p:nvPr/>
          </p:nvSpPr>
          <p:spPr>
            <a:xfrm>
              <a:off x="4418878" y="3275878"/>
              <a:ext cx="324000" cy="324000"/>
            </a:xfrm>
            <a:prstGeom prst="ellipse">
              <a:avLst/>
            </a:prstGeom>
            <a:solidFill>
              <a:srgbClr val="2CB8A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sp>
        <p:nvSpPr>
          <p:cNvPr id="85" name="TextBox 28">
            <a:extLst>
              <a:ext uri="{FF2B5EF4-FFF2-40B4-BE49-F238E27FC236}">
                <a16:creationId xmlns:a16="http://schemas.microsoft.com/office/drawing/2014/main" id="{56584D4E-56A5-450F-B22D-D7FF59459555}"/>
              </a:ext>
            </a:extLst>
          </p:cNvPr>
          <p:cNvSpPr txBox="1"/>
          <p:nvPr/>
        </p:nvSpPr>
        <p:spPr>
          <a:xfrm>
            <a:off x="457198" y="2831626"/>
            <a:ext cx="1162474" cy="461665"/>
          </a:xfrm>
          <a:prstGeom prst="rect">
            <a:avLst/>
          </a:prstGeom>
          <a:noFill/>
        </p:spPr>
        <p:txBody>
          <a:bodyPr wrap="square" rtlCol="0">
            <a:spAutoFit/>
          </a:bodyPr>
          <a:lstStyle/>
          <a:p>
            <a:pPr algn="ctr" defTabSz="914286"/>
            <a:r>
              <a:rPr lang="tr-TR" altLang="ko-KR" sz="2400" dirty="0">
                <a:solidFill>
                  <a:schemeClr val="bg2">
                    <a:lumMod val="25000"/>
                  </a:schemeClr>
                </a:solidFill>
                <a:cs typeface="Calibri" pitchFamily="34" charset="0"/>
              </a:rPr>
              <a:t>2006</a:t>
            </a:r>
            <a:endParaRPr lang="ko-KR" altLang="en-US" sz="2400" dirty="0">
              <a:solidFill>
                <a:schemeClr val="bg2">
                  <a:lumMod val="25000"/>
                </a:schemeClr>
              </a:solidFill>
              <a:cs typeface="Calibri" pitchFamily="34" charset="0"/>
            </a:endParaRPr>
          </a:p>
        </p:txBody>
      </p:sp>
      <p:sp>
        <p:nvSpPr>
          <p:cNvPr id="86" name="TextBox 29">
            <a:extLst>
              <a:ext uri="{FF2B5EF4-FFF2-40B4-BE49-F238E27FC236}">
                <a16:creationId xmlns:a16="http://schemas.microsoft.com/office/drawing/2014/main" id="{BEB6D814-8418-4EFE-9626-54B44CBCD8EF}"/>
              </a:ext>
            </a:extLst>
          </p:cNvPr>
          <p:cNvSpPr txBox="1"/>
          <p:nvPr/>
        </p:nvSpPr>
        <p:spPr>
          <a:xfrm>
            <a:off x="1710802" y="3862637"/>
            <a:ext cx="811571" cy="461665"/>
          </a:xfrm>
          <a:prstGeom prst="rect">
            <a:avLst/>
          </a:prstGeom>
          <a:noFill/>
        </p:spPr>
        <p:txBody>
          <a:bodyPr wrap="square" rtlCol="0">
            <a:spAutoFit/>
          </a:bodyPr>
          <a:lstStyle/>
          <a:p>
            <a:pPr algn="ctr" defTabSz="914286"/>
            <a:r>
              <a:rPr lang="tr-TR" altLang="ko-KR" sz="2400" dirty="0">
                <a:solidFill>
                  <a:schemeClr val="bg2">
                    <a:lumMod val="25000"/>
                  </a:schemeClr>
                </a:solidFill>
                <a:cs typeface="Calibri" pitchFamily="34" charset="0"/>
              </a:rPr>
              <a:t>2009</a:t>
            </a:r>
            <a:endParaRPr lang="ko-KR" altLang="en-US" sz="2400" dirty="0">
              <a:solidFill>
                <a:schemeClr val="bg2">
                  <a:lumMod val="25000"/>
                </a:schemeClr>
              </a:solidFill>
              <a:cs typeface="Calibri" pitchFamily="34" charset="0"/>
            </a:endParaRPr>
          </a:p>
        </p:txBody>
      </p:sp>
      <p:sp>
        <p:nvSpPr>
          <p:cNvPr id="87" name="TextBox 30">
            <a:extLst>
              <a:ext uri="{FF2B5EF4-FFF2-40B4-BE49-F238E27FC236}">
                <a16:creationId xmlns:a16="http://schemas.microsoft.com/office/drawing/2014/main" id="{BFCB8EC1-6EA0-46D0-BF50-17FFC8D421C8}"/>
              </a:ext>
            </a:extLst>
          </p:cNvPr>
          <p:cNvSpPr txBox="1"/>
          <p:nvPr/>
        </p:nvSpPr>
        <p:spPr>
          <a:xfrm>
            <a:off x="2811080" y="2850173"/>
            <a:ext cx="1093338" cy="461665"/>
          </a:xfrm>
          <a:prstGeom prst="rect">
            <a:avLst/>
          </a:prstGeom>
          <a:noFill/>
        </p:spPr>
        <p:txBody>
          <a:bodyPr wrap="square" rtlCol="0">
            <a:spAutoFit/>
          </a:bodyPr>
          <a:lstStyle/>
          <a:p>
            <a:pPr algn="ctr" defTabSz="914286"/>
            <a:r>
              <a:rPr lang="en-US" altLang="ko-KR" sz="2400" dirty="0">
                <a:solidFill>
                  <a:schemeClr val="bg2">
                    <a:lumMod val="25000"/>
                  </a:schemeClr>
                </a:solidFill>
                <a:cs typeface="Calibri" pitchFamily="34" charset="0"/>
              </a:rPr>
              <a:t>20</a:t>
            </a:r>
            <a:r>
              <a:rPr lang="tr-TR" altLang="ko-KR" sz="2400" dirty="0">
                <a:solidFill>
                  <a:schemeClr val="bg2">
                    <a:lumMod val="25000"/>
                  </a:schemeClr>
                </a:solidFill>
                <a:cs typeface="Calibri" pitchFamily="34" charset="0"/>
              </a:rPr>
              <a:t>10</a:t>
            </a:r>
            <a:endParaRPr lang="ko-KR" altLang="en-US" sz="2400" dirty="0">
              <a:solidFill>
                <a:schemeClr val="bg2">
                  <a:lumMod val="25000"/>
                </a:schemeClr>
              </a:solidFill>
              <a:cs typeface="Calibri" pitchFamily="34" charset="0"/>
            </a:endParaRPr>
          </a:p>
        </p:txBody>
      </p:sp>
      <p:sp>
        <p:nvSpPr>
          <p:cNvPr id="88" name="TextBox 31">
            <a:extLst>
              <a:ext uri="{FF2B5EF4-FFF2-40B4-BE49-F238E27FC236}">
                <a16:creationId xmlns:a16="http://schemas.microsoft.com/office/drawing/2014/main" id="{F15C1751-A6D9-4368-97A0-B229041E9515}"/>
              </a:ext>
            </a:extLst>
          </p:cNvPr>
          <p:cNvSpPr txBox="1"/>
          <p:nvPr/>
        </p:nvSpPr>
        <p:spPr>
          <a:xfrm>
            <a:off x="3904418" y="3862636"/>
            <a:ext cx="1027622" cy="461665"/>
          </a:xfrm>
          <a:prstGeom prst="rect">
            <a:avLst/>
          </a:prstGeom>
          <a:noFill/>
        </p:spPr>
        <p:txBody>
          <a:bodyPr wrap="square" rtlCol="0">
            <a:spAutoFit/>
          </a:bodyPr>
          <a:lstStyle/>
          <a:p>
            <a:pPr algn="ctr" defTabSz="914286"/>
            <a:r>
              <a:rPr lang="en-US" altLang="ko-KR" sz="2400" dirty="0">
                <a:solidFill>
                  <a:schemeClr val="bg2">
                    <a:lumMod val="25000"/>
                  </a:schemeClr>
                </a:solidFill>
                <a:cs typeface="Calibri" pitchFamily="34" charset="0"/>
              </a:rPr>
              <a:t>201</a:t>
            </a:r>
            <a:r>
              <a:rPr lang="tr-TR" altLang="ko-KR" sz="2400" dirty="0">
                <a:solidFill>
                  <a:schemeClr val="bg2">
                    <a:lumMod val="25000"/>
                  </a:schemeClr>
                </a:solidFill>
                <a:cs typeface="Calibri" pitchFamily="34" charset="0"/>
              </a:rPr>
              <a:t>3</a:t>
            </a:r>
            <a:endParaRPr lang="ko-KR" altLang="en-US" sz="2400" dirty="0">
              <a:solidFill>
                <a:schemeClr val="bg2">
                  <a:lumMod val="25000"/>
                </a:schemeClr>
              </a:solidFill>
              <a:cs typeface="Calibri" pitchFamily="34" charset="0"/>
            </a:endParaRPr>
          </a:p>
        </p:txBody>
      </p:sp>
      <p:sp>
        <p:nvSpPr>
          <p:cNvPr id="89" name="TextBox 32">
            <a:extLst>
              <a:ext uri="{FF2B5EF4-FFF2-40B4-BE49-F238E27FC236}">
                <a16:creationId xmlns:a16="http://schemas.microsoft.com/office/drawing/2014/main" id="{E479F877-D796-4067-A009-B51FB17307E3}"/>
              </a:ext>
            </a:extLst>
          </p:cNvPr>
          <p:cNvSpPr txBox="1"/>
          <p:nvPr/>
        </p:nvSpPr>
        <p:spPr>
          <a:xfrm>
            <a:off x="4921241" y="2858292"/>
            <a:ext cx="1105059" cy="461665"/>
          </a:xfrm>
          <a:prstGeom prst="rect">
            <a:avLst/>
          </a:prstGeom>
          <a:noFill/>
        </p:spPr>
        <p:txBody>
          <a:bodyPr wrap="square" rtlCol="0">
            <a:spAutoFit/>
          </a:bodyPr>
          <a:lstStyle/>
          <a:p>
            <a:pPr algn="ctr" defTabSz="914286"/>
            <a:r>
              <a:rPr lang="en-US" altLang="ko-KR" sz="2400" dirty="0">
                <a:solidFill>
                  <a:schemeClr val="bg2">
                    <a:lumMod val="25000"/>
                  </a:schemeClr>
                </a:solidFill>
                <a:cs typeface="Calibri" pitchFamily="34" charset="0"/>
              </a:rPr>
              <a:t>201</a:t>
            </a:r>
            <a:r>
              <a:rPr lang="tr-TR" altLang="ko-KR" sz="2400" dirty="0">
                <a:solidFill>
                  <a:schemeClr val="bg2">
                    <a:lumMod val="25000"/>
                  </a:schemeClr>
                </a:solidFill>
                <a:cs typeface="Calibri" pitchFamily="34" charset="0"/>
              </a:rPr>
              <a:t>4</a:t>
            </a:r>
            <a:endParaRPr lang="ko-KR" altLang="en-US" sz="2400" dirty="0">
              <a:solidFill>
                <a:schemeClr val="bg2">
                  <a:lumMod val="25000"/>
                </a:schemeClr>
              </a:solidFill>
              <a:cs typeface="Calibri" pitchFamily="34" charset="0"/>
            </a:endParaRPr>
          </a:p>
        </p:txBody>
      </p:sp>
      <p:sp>
        <p:nvSpPr>
          <p:cNvPr id="90" name="TextBox 33">
            <a:extLst>
              <a:ext uri="{FF2B5EF4-FFF2-40B4-BE49-F238E27FC236}">
                <a16:creationId xmlns:a16="http://schemas.microsoft.com/office/drawing/2014/main" id="{BDC1013A-5E16-486C-9655-0EB14CC38331}"/>
              </a:ext>
            </a:extLst>
          </p:cNvPr>
          <p:cNvSpPr txBox="1"/>
          <p:nvPr/>
        </p:nvSpPr>
        <p:spPr>
          <a:xfrm>
            <a:off x="6110760" y="3887818"/>
            <a:ext cx="1019562" cy="461665"/>
          </a:xfrm>
          <a:prstGeom prst="rect">
            <a:avLst/>
          </a:prstGeom>
          <a:noFill/>
        </p:spPr>
        <p:txBody>
          <a:bodyPr wrap="square" rtlCol="0">
            <a:spAutoFit/>
          </a:bodyPr>
          <a:lstStyle/>
          <a:p>
            <a:pPr algn="ctr" defTabSz="914286"/>
            <a:r>
              <a:rPr lang="en-US" altLang="ko-KR" sz="2400" dirty="0">
                <a:solidFill>
                  <a:schemeClr val="bg2">
                    <a:lumMod val="25000"/>
                  </a:schemeClr>
                </a:solidFill>
                <a:cs typeface="Calibri" pitchFamily="34" charset="0"/>
              </a:rPr>
              <a:t>201</a:t>
            </a:r>
            <a:r>
              <a:rPr lang="tr-TR" altLang="ko-KR" sz="2400" dirty="0">
                <a:solidFill>
                  <a:schemeClr val="bg2">
                    <a:lumMod val="25000"/>
                  </a:schemeClr>
                </a:solidFill>
                <a:cs typeface="Calibri" pitchFamily="34" charset="0"/>
              </a:rPr>
              <a:t>8</a:t>
            </a:r>
            <a:endParaRPr lang="ko-KR" altLang="en-US" sz="2400" dirty="0">
              <a:solidFill>
                <a:schemeClr val="bg2">
                  <a:lumMod val="25000"/>
                </a:schemeClr>
              </a:solidFill>
              <a:cs typeface="Calibri" pitchFamily="34" charset="0"/>
            </a:endParaRPr>
          </a:p>
        </p:txBody>
      </p:sp>
      <p:sp>
        <p:nvSpPr>
          <p:cNvPr id="91" name="TextBox 34">
            <a:extLst>
              <a:ext uri="{FF2B5EF4-FFF2-40B4-BE49-F238E27FC236}">
                <a16:creationId xmlns:a16="http://schemas.microsoft.com/office/drawing/2014/main" id="{5061BEB9-C979-4837-9D07-982E99AF7E19}"/>
              </a:ext>
            </a:extLst>
          </p:cNvPr>
          <p:cNvSpPr txBox="1"/>
          <p:nvPr/>
        </p:nvSpPr>
        <p:spPr>
          <a:xfrm>
            <a:off x="7037703" y="2872792"/>
            <a:ext cx="956837" cy="461665"/>
          </a:xfrm>
          <a:prstGeom prst="rect">
            <a:avLst/>
          </a:prstGeom>
          <a:noFill/>
        </p:spPr>
        <p:txBody>
          <a:bodyPr wrap="square" rtlCol="0">
            <a:spAutoFit/>
          </a:bodyPr>
          <a:lstStyle/>
          <a:p>
            <a:pPr algn="ctr" defTabSz="914286"/>
            <a:r>
              <a:rPr lang="en-US" altLang="ko-KR" sz="2400" dirty="0">
                <a:solidFill>
                  <a:schemeClr val="bg2">
                    <a:lumMod val="25000"/>
                  </a:schemeClr>
                </a:solidFill>
                <a:cs typeface="Calibri" pitchFamily="34" charset="0"/>
              </a:rPr>
              <a:t>201</a:t>
            </a:r>
            <a:r>
              <a:rPr lang="tr-TR" altLang="ko-KR" sz="2400" dirty="0">
                <a:solidFill>
                  <a:schemeClr val="bg2">
                    <a:lumMod val="25000"/>
                  </a:schemeClr>
                </a:solidFill>
                <a:cs typeface="Calibri" pitchFamily="34" charset="0"/>
              </a:rPr>
              <a:t>9</a:t>
            </a:r>
            <a:endParaRPr lang="ko-KR" altLang="en-US" sz="2400" dirty="0">
              <a:solidFill>
                <a:schemeClr val="bg2">
                  <a:lumMod val="25000"/>
                </a:schemeClr>
              </a:solidFill>
              <a:cs typeface="Calibri" pitchFamily="34" charset="0"/>
            </a:endParaRPr>
          </a:p>
        </p:txBody>
      </p:sp>
      <p:sp>
        <p:nvSpPr>
          <p:cNvPr id="115" name="TextBox 60">
            <a:extLst>
              <a:ext uri="{FF2B5EF4-FFF2-40B4-BE49-F238E27FC236}">
                <a16:creationId xmlns:a16="http://schemas.microsoft.com/office/drawing/2014/main" id="{2471C6D7-1953-479D-BD31-F5A29A532FBD}"/>
              </a:ext>
            </a:extLst>
          </p:cNvPr>
          <p:cNvSpPr txBox="1"/>
          <p:nvPr/>
        </p:nvSpPr>
        <p:spPr>
          <a:xfrm>
            <a:off x="-4373" y="2032686"/>
            <a:ext cx="2683766" cy="830997"/>
          </a:xfrm>
          <a:prstGeom prst="rect">
            <a:avLst/>
          </a:prstGeom>
          <a:noFill/>
        </p:spPr>
        <p:txBody>
          <a:bodyPr wrap="square" rtlCol="0">
            <a:spAutoFit/>
          </a:bodyPr>
          <a:lstStyle/>
          <a:p>
            <a:pPr lvl="0" algn="ctr"/>
            <a:r>
              <a:rPr lang="tr-TR" sz="2400" dirty="0">
                <a:solidFill>
                  <a:schemeClr val="bg2">
                    <a:lumMod val="25000"/>
                  </a:schemeClr>
                </a:solidFill>
              </a:rPr>
              <a:t>«Çevre Kanunu</a:t>
            </a:r>
            <a:r>
              <a:rPr lang="tr-TR" sz="2400" dirty="0" smtClean="0">
                <a:solidFill>
                  <a:schemeClr val="bg2">
                    <a:lumMod val="25000"/>
                  </a:schemeClr>
                </a:solidFill>
              </a:rPr>
              <a:t>»</a:t>
            </a:r>
          </a:p>
          <a:p>
            <a:pPr lvl="0" algn="ctr"/>
            <a:r>
              <a:rPr lang="tr-TR" sz="2400" dirty="0" smtClean="0">
                <a:solidFill>
                  <a:schemeClr val="bg2">
                    <a:lumMod val="25000"/>
                  </a:schemeClr>
                </a:solidFill>
              </a:rPr>
              <a:t>Çevre Görevlisi</a:t>
            </a:r>
            <a:endParaRPr lang="tr-TR" sz="2400" dirty="0">
              <a:solidFill>
                <a:schemeClr val="bg2">
                  <a:lumMod val="25000"/>
                </a:schemeClr>
              </a:solidFill>
            </a:endParaRPr>
          </a:p>
        </p:txBody>
      </p:sp>
      <p:grpSp>
        <p:nvGrpSpPr>
          <p:cNvPr id="51" name="Group 22">
            <a:extLst>
              <a:ext uri="{FF2B5EF4-FFF2-40B4-BE49-F238E27FC236}">
                <a16:creationId xmlns:a16="http://schemas.microsoft.com/office/drawing/2014/main" id="{6B20B280-F897-475C-98FA-CE2B8513FA9E}"/>
              </a:ext>
            </a:extLst>
          </p:cNvPr>
          <p:cNvGrpSpPr/>
          <p:nvPr/>
        </p:nvGrpSpPr>
        <p:grpSpPr>
          <a:xfrm>
            <a:off x="8522846" y="3315868"/>
            <a:ext cx="437536" cy="337351"/>
            <a:chOff x="4319972" y="3176972"/>
            <a:chExt cx="504056" cy="504056"/>
          </a:xfrm>
          <a:solidFill>
            <a:srgbClr val="FF0000"/>
          </a:solidFill>
        </p:grpSpPr>
        <p:sp>
          <p:nvSpPr>
            <p:cNvPr id="52" name="Oval 51">
              <a:extLst>
                <a:ext uri="{FF2B5EF4-FFF2-40B4-BE49-F238E27FC236}">
                  <a16:creationId xmlns:a16="http://schemas.microsoft.com/office/drawing/2014/main" id="{32D6C53F-8D69-439E-B739-642B65F704B8}"/>
                </a:ext>
              </a:extLst>
            </p:cNvPr>
            <p:cNvSpPr/>
            <p:nvPr/>
          </p:nvSpPr>
          <p:spPr>
            <a:xfrm>
              <a:off x="4319972" y="3176972"/>
              <a:ext cx="504056" cy="504056"/>
            </a:xfrm>
            <a:prstGeom prst="ellipse">
              <a:avLst/>
            </a:prstGeom>
            <a:grp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54" name="Oval 53">
              <a:extLst>
                <a:ext uri="{FF2B5EF4-FFF2-40B4-BE49-F238E27FC236}">
                  <a16:creationId xmlns:a16="http://schemas.microsoft.com/office/drawing/2014/main" id="{1B2A9309-BEF1-461D-9B2C-D48FAC75D43A}"/>
                </a:ext>
              </a:extLst>
            </p:cNvPr>
            <p:cNvSpPr/>
            <p:nvPr/>
          </p:nvSpPr>
          <p:spPr>
            <a:xfrm>
              <a:off x="4418878" y="3275878"/>
              <a:ext cx="324000" cy="324000"/>
            </a:xfrm>
            <a:prstGeom prst="ellipse">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grpSp>
        <p:nvGrpSpPr>
          <p:cNvPr id="55" name="Group 19">
            <a:extLst>
              <a:ext uri="{FF2B5EF4-FFF2-40B4-BE49-F238E27FC236}">
                <a16:creationId xmlns:a16="http://schemas.microsoft.com/office/drawing/2014/main" id="{613F1BA1-8982-4178-993E-2DC2D8344A9B}"/>
              </a:ext>
            </a:extLst>
          </p:cNvPr>
          <p:cNvGrpSpPr/>
          <p:nvPr/>
        </p:nvGrpSpPr>
        <p:grpSpPr>
          <a:xfrm>
            <a:off x="7407369" y="3393604"/>
            <a:ext cx="253013" cy="337351"/>
            <a:chOff x="4319972" y="3176972"/>
            <a:chExt cx="504056" cy="504056"/>
          </a:xfrm>
        </p:grpSpPr>
        <p:sp>
          <p:nvSpPr>
            <p:cNvPr id="58" name="Oval 57">
              <a:extLst>
                <a:ext uri="{FF2B5EF4-FFF2-40B4-BE49-F238E27FC236}">
                  <a16:creationId xmlns:a16="http://schemas.microsoft.com/office/drawing/2014/main" id="{C4483635-ADB5-49F6-90EB-01A2160D516D}"/>
                </a:ext>
              </a:extLst>
            </p:cNvPr>
            <p:cNvSpPr/>
            <p:nvPr/>
          </p:nvSpPr>
          <p:spPr>
            <a:xfrm>
              <a:off x="4319972" y="3176972"/>
              <a:ext cx="504056" cy="504056"/>
            </a:xfrm>
            <a:prstGeom prst="ellipse">
              <a:avLst/>
            </a:prstGeom>
            <a:solidFill>
              <a:srgbClr val="2CB8AE">
                <a:alpha val="50000"/>
              </a:srgbClr>
            </a:solidFill>
            <a:ln w="12700" cap="flat" cmpd="sng" algn="ctr">
              <a:gradFill>
                <a:gsLst>
                  <a:gs pos="0">
                    <a:sysClr val="window" lastClr="FFFFFF">
                      <a:alpha val="80000"/>
                    </a:sysClr>
                  </a:gs>
                  <a:gs pos="100000">
                    <a:sysClr val="window" lastClr="FFFFFF">
                      <a:alpha val="30000"/>
                    </a:sysClr>
                  </a:gs>
                </a:gsLst>
                <a:lin ang="7800000" scaled="0"/>
              </a:gradFill>
              <a:prstDash val="solid"/>
              <a:miter lim="800000"/>
            </a:ln>
            <a:effectLst>
              <a:glow rad="76200">
                <a:sysClr val="window" lastClr="FFFFFF">
                  <a:alpha val="13000"/>
                </a:sysClr>
              </a:glow>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sp>
          <p:nvSpPr>
            <p:cNvPr id="59" name="Oval 58">
              <a:extLst>
                <a:ext uri="{FF2B5EF4-FFF2-40B4-BE49-F238E27FC236}">
                  <a16:creationId xmlns:a16="http://schemas.microsoft.com/office/drawing/2014/main" id="{9AC764EE-AFB7-4011-BEA5-E883E8260E8D}"/>
                </a:ext>
              </a:extLst>
            </p:cNvPr>
            <p:cNvSpPr/>
            <p:nvPr/>
          </p:nvSpPr>
          <p:spPr>
            <a:xfrm>
              <a:off x="4418878" y="3275878"/>
              <a:ext cx="324000" cy="324000"/>
            </a:xfrm>
            <a:prstGeom prst="ellipse">
              <a:avLst/>
            </a:prstGeom>
            <a:solidFill>
              <a:srgbClr val="2CB8A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chemeClr val="bg2">
                    <a:lumMod val="25000"/>
                  </a:schemeClr>
                </a:solidFill>
                <a:effectLst/>
                <a:uLnTx/>
                <a:uFillTx/>
                <a:cs typeface="+mn-cs"/>
              </a:endParaRPr>
            </a:p>
          </p:txBody>
        </p:sp>
      </p:grpSp>
      <p:sp>
        <p:nvSpPr>
          <p:cNvPr id="64" name="TextBox 34">
            <a:extLst>
              <a:ext uri="{FF2B5EF4-FFF2-40B4-BE49-F238E27FC236}">
                <a16:creationId xmlns:a16="http://schemas.microsoft.com/office/drawing/2014/main" id="{5061BEB9-C979-4837-9D07-982E99AF7E19}"/>
              </a:ext>
            </a:extLst>
          </p:cNvPr>
          <p:cNvSpPr txBox="1"/>
          <p:nvPr/>
        </p:nvSpPr>
        <p:spPr>
          <a:xfrm>
            <a:off x="8130280" y="2829362"/>
            <a:ext cx="956837" cy="461665"/>
          </a:xfrm>
          <a:prstGeom prst="rect">
            <a:avLst/>
          </a:prstGeom>
          <a:noFill/>
        </p:spPr>
        <p:txBody>
          <a:bodyPr wrap="square" rtlCol="0">
            <a:spAutoFit/>
          </a:bodyPr>
          <a:lstStyle/>
          <a:p>
            <a:pPr algn="ctr" defTabSz="914286"/>
            <a:r>
              <a:rPr lang="en-US" altLang="ko-KR" sz="2400" dirty="0" smtClean="0">
                <a:solidFill>
                  <a:schemeClr val="bg2">
                    <a:lumMod val="25000"/>
                  </a:schemeClr>
                </a:solidFill>
                <a:cs typeface="Calibri" pitchFamily="34" charset="0"/>
              </a:rPr>
              <a:t>20</a:t>
            </a:r>
            <a:r>
              <a:rPr lang="tr-TR" altLang="ko-KR" sz="2400" dirty="0" smtClean="0">
                <a:solidFill>
                  <a:schemeClr val="bg2">
                    <a:lumMod val="25000"/>
                  </a:schemeClr>
                </a:solidFill>
                <a:cs typeface="Calibri" pitchFamily="34" charset="0"/>
              </a:rPr>
              <a:t>22</a:t>
            </a:r>
            <a:endParaRPr lang="ko-KR" altLang="en-US" sz="2400" dirty="0">
              <a:solidFill>
                <a:schemeClr val="bg2">
                  <a:lumMod val="25000"/>
                </a:schemeClr>
              </a:solidFill>
              <a:cs typeface="Calibri" pitchFamily="34" charset="0"/>
            </a:endParaRPr>
          </a:p>
        </p:txBody>
      </p:sp>
      <p:sp>
        <p:nvSpPr>
          <p:cNvPr id="66" name="Yuvarlatılmış Dikdörtgen 65"/>
          <p:cNvSpPr/>
          <p:nvPr/>
        </p:nvSpPr>
        <p:spPr>
          <a:xfrm>
            <a:off x="457198" y="31777"/>
            <a:ext cx="8491176" cy="868298"/>
          </a:xfrm>
          <a:prstGeom prst="roundRect">
            <a:avLst/>
          </a:prstGeom>
          <a:solidFill>
            <a:schemeClr val="tx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Metin kutusu 4"/>
          <p:cNvSpPr txBox="1"/>
          <p:nvPr/>
        </p:nvSpPr>
        <p:spPr>
          <a:xfrm>
            <a:off x="2221432" y="159832"/>
            <a:ext cx="4040978" cy="769441"/>
          </a:xfrm>
          <a:prstGeom prst="rect">
            <a:avLst/>
          </a:prstGeom>
          <a:noFill/>
        </p:spPr>
        <p:txBody>
          <a:bodyPr wrap="none" rtlCol="0">
            <a:spAutoFit/>
          </a:bodyPr>
          <a:lstStyle/>
          <a:p>
            <a:r>
              <a:rPr lang="tr-TR" sz="4400" b="1" dirty="0" smtClean="0">
                <a:solidFill>
                  <a:schemeClr val="bg1"/>
                </a:solidFill>
              </a:rPr>
              <a:t>YASAL MEVZUAT</a:t>
            </a:r>
            <a:endParaRPr lang="tr-TR" sz="4400" b="1" dirty="0">
              <a:solidFill>
                <a:schemeClr val="bg1"/>
              </a:solidFill>
            </a:endParaRPr>
          </a:p>
        </p:txBody>
      </p:sp>
      <p:sp>
        <p:nvSpPr>
          <p:cNvPr id="6" name="Dikdörtgen 5"/>
          <p:cNvSpPr/>
          <p:nvPr/>
        </p:nvSpPr>
        <p:spPr>
          <a:xfrm>
            <a:off x="149924" y="4349483"/>
            <a:ext cx="355798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dirty="0"/>
              <a:t>Çevre Denetimi Yönetmeliği Ve Çevre Kanununca Alınması Gereken İzin Ve Lisanslar Hakkında Yönetmelik Kapsamında Çevre Görevlilerine, Çevre Danışmanlık Kurum Ve Kuruluşlarına Yeterlik Verilmesi Hakkında Tebliğ</a:t>
            </a:r>
          </a:p>
          <a:p>
            <a:r>
              <a:rPr lang="tr-TR" dirty="0"/>
              <a:t> </a:t>
            </a:r>
          </a:p>
        </p:txBody>
      </p:sp>
      <p:cxnSp>
        <p:nvCxnSpPr>
          <p:cNvPr id="11" name="Düz Bağlayıcı 10"/>
          <p:cNvCxnSpPr>
            <a:endCxn id="60" idx="3"/>
          </p:cNvCxnSpPr>
          <p:nvPr/>
        </p:nvCxnSpPr>
        <p:spPr>
          <a:xfrm flipV="1">
            <a:off x="683568" y="3658127"/>
            <a:ext cx="1390502" cy="666174"/>
          </a:xfrm>
          <a:prstGeom prst="line">
            <a:avLst/>
          </a:prstGeom>
        </p:spPr>
        <p:style>
          <a:lnRef idx="1">
            <a:schemeClr val="accent1"/>
          </a:lnRef>
          <a:fillRef idx="0">
            <a:schemeClr val="accent1"/>
          </a:fillRef>
          <a:effectRef idx="0">
            <a:schemeClr val="accent1"/>
          </a:effectRef>
          <a:fontRef idx="minor">
            <a:schemeClr val="tx1"/>
          </a:fontRef>
        </p:style>
      </p:cxnSp>
      <p:sp>
        <p:nvSpPr>
          <p:cNvPr id="83" name="Dikdörtgen 82"/>
          <p:cNvSpPr/>
          <p:nvPr/>
        </p:nvSpPr>
        <p:spPr>
          <a:xfrm>
            <a:off x="4264923" y="1268760"/>
            <a:ext cx="482219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Çevre Yönetimi Hizmetleri </a:t>
            </a:r>
            <a:r>
              <a:rPr lang="tr-TR" dirty="0" smtClean="0"/>
              <a:t>Hakkında Yönetmelik</a:t>
            </a:r>
            <a:endParaRPr lang="tr-TR" dirty="0"/>
          </a:p>
        </p:txBody>
      </p:sp>
      <p:cxnSp>
        <p:nvCxnSpPr>
          <p:cNvPr id="84" name="Düz Bağlayıcı 83"/>
          <p:cNvCxnSpPr/>
          <p:nvPr/>
        </p:nvCxnSpPr>
        <p:spPr>
          <a:xfrm flipH="1" flipV="1">
            <a:off x="7660383" y="1775536"/>
            <a:ext cx="862463" cy="10972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33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nfo-bilgisayar\Downloads\e686a7f80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863424" cy="4000862"/>
          </a:xfrm>
          <a:prstGeom prst="rect">
            <a:avLst/>
          </a:prstGeom>
          <a:noFill/>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329296" y="4437112"/>
            <a:ext cx="8491176" cy="2308458"/>
          </a:xfrm>
          <a:prstGeom prst="roundRect">
            <a:avLst/>
          </a:prstGeom>
          <a:solidFill>
            <a:schemeClr val="tx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Dikdörtgen 7"/>
          <p:cNvSpPr/>
          <p:nvPr/>
        </p:nvSpPr>
        <p:spPr>
          <a:xfrm>
            <a:off x="577866" y="4621845"/>
            <a:ext cx="7693320" cy="1938992"/>
          </a:xfrm>
          <a:prstGeom prst="rect">
            <a:avLst/>
          </a:prstGeom>
        </p:spPr>
        <p:txBody>
          <a:bodyPr wrap="square">
            <a:spAutoFit/>
          </a:bodyPr>
          <a:lstStyle/>
          <a:p>
            <a:pPr algn="ctr"/>
            <a:r>
              <a:rPr lang="tr-TR" sz="4000" b="1" dirty="0">
                <a:solidFill>
                  <a:schemeClr val="bg1"/>
                </a:solidFill>
              </a:rPr>
              <a:t>ÇEVRE YÖNETİMİ HİZMETLERİ</a:t>
            </a:r>
            <a:endParaRPr lang="tr-TR" sz="4000" dirty="0">
              <a:solidFill>
                <a:schemeClr val="bg1"/>
              </a:solidFill>
            </a:endParaRPr>
          </a:p>
          <a:p>
            <a:pPr algn="ctr"/>
            <a:r>
              <a:rPr lang="tr-TR" sz="4000" b="1" dirty="0">
                <a:solidFill>
                  <a:schemeClr val="bg1"/>
                </a:solidFill>
              </a:rPr>
              <a:t>HAKKINDA </a:t>
            </a:r>
            <a:r>
              <a:rPr lang="tr-TR" sz="4000" b="1" dirty="0" smtClean="0">
                <a:solidFill>
                  <a:schemeClr val="bg1"/>
                </a:solidFill>
              </a:rPr>
              <a:t>YÖNETMELİK</a:t>
            </a:r>
          </a:p>
          <a:p>
            <a:pPr algn="ctr"/>
            <a:r>
              <a:rPr lang="tr-TR" sz="4000" b="1" dirty="0" smtClean="0">
                <a:solidFill>
                  <a:schemeClr val="bg1"/>
                </a:solidFill>
              </a:rPr>
              <a:t>(01.11.2022 -32000)</a:t>
            </a:r>
            <a:endParaRPr lang="tr-TR" sz="4000" b="1" dirty="0">
              <a:solidFill>
                <a:schemeClr val="bg1"/>
              </a:solidFill>
            </a:endParaRPr>
          </a:p>
        </p:txBody>
      </p:sp>
    </p:spTree>
    <p:extLst>
      <p:ext uri="{BB962C8B-B14F-4D97-AF65-F5344CB8AC3E}">
        <p14:creationId xmlns:p14="http://schemas.microsoft.com/office/powerpoint/2010/main" val="427366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372666" y="220662"/>
            <a:ext cx="8280400" cy="1107532"/>
          </a:xfrm>
          <a:prstGeom prst="rect">
            <a:avLst/>
          </a:prstGeom>
          <a:solidFill>
            <a:schemeClr val="tx2">
              <a:lumMod val="60000"/>
              <a:lumOff val="40000"/>
            </a:schemeClr>
          </a:solidFill>
          <a:ln w="9525">
            <a:solidFill>
              <a:srgbClr val="000000"/>
            </a:solidFill>
            <a:miter lim="800000"/>
            <a:headEnd/>
            <a:tailEnd/>
          </a:ln>
        </p:spPr>
        <p:txBody>
          <a:bodyPr/>
          <a:lstStyle/>
          <a:p>
            <a:pPr algn="ctr"/>
            <a:endParaRPr lang="tr-TR" sz="2400" b="1" dirty="0" smtClean="0"/>
          </a:p>
          <a:p>
            <a:pPr algn="ctr"/>
            <a:r>
              <a:rPr lang="tr-TR" sz="2800" b="1" dirty="0" smtClean="0">
                <a:solidFill>
                  <a:schemeClr val="bg1"/>
                </a:solidFill>
              </a:rPr>
              <a:t>ÇEVRE </a:t>
            </a:r>
            <a:r>
              <a:rPr lang="tr-TR" sz="2800" b="1" dirty="0">
                <a:solidFill>
                  <a:schemeClr val="bg1"/>
                </a:solidFill>
              </a:rPr>
              <a:t>YÖNETİMİ </a:t>
            </a:r>
            <a:r>
              <a:rPr lang="tr-TR" sz="2800" b="1" dirty="0" smtClean="0">
                <a:solidFill>
                  <a:schemeClr val="bg1"/>
                </a:solidFill>
              </a:rPr>
              <a:t>HİZMETLERİ HAKKINDA </a:t>
            </a:r>
            <a:r>
              <a:rPr lang="tr-TR" sz="2800" b="1" dirty="0">
                <a:solidFill>
                  <a:schemeClr val="bg1"/>
                </a:solidFill>
              </a:rPr>
              <a:t>YÖNETMELİK</a:t>
            </a:r>
          </a:p>
          <a:p>
            <a:pPr eaLnBrk="0" hangingPunct="0"/>
            <a:endParaRPr lang="en-US" altLang="tr-TR" sz="2400" dirty="0">
              <a:solidFill>
                <a:srgbClr val="000000"/>
              </a:solidFill>
            </a:endParaRPr>
          </a:p>
        </p:txBody>
      </p:sp>
      <p:sp>
        <p:nvSpPr>
          <p:cNvPr id="329731" name="Text Box 3"/>
          <p:cNvSpPr txBox="1">
            <a:spLocks noChangeArrowheads="1"/>
          </p:cNvSpPr>
          <p:nvPr/>
        </p:nvSpPr>
        <p:spPr bwMode="auto">
          <a:xfrm>
            <a:off x="211253" y="2056189"/>
            <a:ext cx="1741142" cy="642804"/>
          </a:xfrm>
          <a:prstGeom prst="rect">
            <a:avLst/>
          </a:prstGeom>
          <a:solidFill>
            <a:srgbClr val="FFFFFF"/>
          </a:solidFill>
          <a:ln w="9525">
            <a:solidFill>
              <a:srgbClr val="000000"/>
            </a:solidFill>
            <a:miter lim="800000"/>
            <a:headEnd/>
            <a:tailEnd/>
          </a:ln>
        </p:spPr>
        <p:txBody>
          <a:bodyPr/>
          <a:lstStyle/>
          <a:p>
            <a:r>
              <a:rPr lang="tr-TR" altLang="tr-TR" sz="1400" b="1" dirty="0" smtClean="0"/>
              <a:t>YETERLİLİK ŞARTLARI</a:t>
            </a:r>
            <a:endParaRPr lang="en-US" altLang="tr-TR" sz="1400" b="1" dirty="0"/>
          </a:p>
          <a:p>
            <a:pPr eaLnBrk="0" hangingPunct="0"/>
            <a:endParaRPr lang="en-US" altLang="tr-TR" sz="1400" dirty="0">
              <a:solidFill>
                <a:schemeClr val="bg2"/>
              </a:solidFill>
            </a:endParaRPr>
          </a:p>
        </p:txBody>
      </p:sp>
      <p:sp>
        <p:nvSpPr>
          <p:cNvPr id="329732" name="Text Box 4"/>
          <p:cNvSpPr txBox="1">
            <a:spLocks noChangeArrowheads="1"/>
          </p:cNvSpPr>
          <p:nvPr/>
        </p:nvSpPr>
        <p:spPr bwMode="auto">
          <a:xfrm>
            <a:off x="2069185" y="2043491"/>
            <a:ext cx="2373311" cy="588717"/>
          </a:xfrm>
          <a:prstGeom prst="rect">
            <a:avLst/>
          </a:prstGeom>
          <a:solidFill>
            <a:srgbClr val="FF0000"/>
          </a:solidFill>
          <a:ln w="9525">
            <a:solidFill>
              <a:srgbClr val="000000"/>
            </a:solidFill>
            <a:miter lim="800000"/>
            <a:headEnd/>
            <a:tailEnd/>
          </a:ln>
        </p:spPr>
        <p:txBody>
          <a:bodyPr/>
          <a:lstStyle/>
          <a:p>
            <a:pPr algn="ctr" eaLnBrk="0" hangingPunct="0"/>
            <a:r>
              <a:rPr lang="tr-TR" altLang="tr-TR" sz="1400" b="1" dirty="0" smtClean="0"/>
              <a:t>YÜKÜMLÜLÜKLER</a:t>
            </a:r>
            <a:endParaRPr lang="en-US" altLang="tr-TR" sz="1400" b="1" dirty="0"/>
          </a:p>
        </p:txBody>
      </p:sp>
      <p:sp>
        <p:nvSpPr>
          <p:cNvPr id="329733" name="Text Box 5"/>
          <p:cNvSpPr txBox="1">
            <a:spLocks noChangeArrowheads="1"/>
          </p:cNvSpPr>
          <p:nvPr/>
        </p:nvSpPr>
        <p:spPr bwMode="auto">
          <a:xfrm>
            <a:off x="4711700" y="2056189"/>
            <a:ext cx="1774825" cy="620712"/>
          </a:xfrm>
          <a:prstGeom prst="rect">
            <a:avLst/>
          </a:prstGeom>
          <a:solidFill>
            <a:srgbClr val="FFFFFF"/>
          </a:solidFill>
          <a:ln w="9525">
            <a:solidFill>
              <a:srgbClr val="000000"/>
            </a:solidFill>
            <a:miter lim="800000"/>
            <a:headEnd/>
            <a:tailEnd/>
          </a:ln>
        </p:spPr>
        <p:txBody>
          <a:bodyPr/>
          <a:lstStyle/>
          <a:p>
            <a:pPr algn="ctr"/>
            <a:r>
              <a:rPr lang="tr-TR" altLang="tr-TR" sz="1400" b="1" dirty="0" smtClean="0"/>
              <a:t>YETERLİLİK BELGESİ BAŞVURU</a:t>
            </a:r>
            <a:endParaRPr lang="en-US" altLang="tr-TR" sz="1400" b="1" dirty="0"/>
          </a:p>
          <a:p>
            <a:pPr eaLnBrk="0" hangingPunct="0"/>
            <a:endParaRPr lang="en-US" altLang="tr-TR" sz="2400" dirty="0"/>
          </a:p>
        </p:txBody>
      </p:sp>
      <p:sp>
        <p:nvSpPr>
          <p:cNvPr id="329734" name="Text Box 6"/>
          <p:cNvSpPr txBox="1">
            <a:spLocks noChangeArrowheads="1"/>
          </p:cNvSpPr>
          <p:nvPr/>
        </p:nvSpPr>
        <p:spPr bwMode="auto">
          <a:xfrm>
            <a:off x="7019923" y="2061745"/>
            <a:ext cx="1819275" cy="609600"/>
          </a:xfrm>
          <a:prstGeom prst="rect">
            <a:avLst/>
          </a:prstGeom>
          <a:solidFill>
            <a:srgbClr val="FFFFFF"/>
          </a:solidFill>
          <a:ln w="9525">
            <a:solidFill>
              <a:srgbClr val="000000"/>
            </a:solidFill>
            <a:miter lim="800000"/>
            <a:headEnd/>
            <a:tailEnd/>
          </a:ln>
        </p:spPr>
        <p:txBody>
          <a:bodyPr/>
          <a:lstStyle/>
          <a:p>
            <a:pPr algn="ctr"/>
            <a:r>
              <a:rPr lang="tr-TR" altLang="tr-TR" sz="1400" b="1" dirty="0"/>
              <a:t>YETERLİLİK BELGESİ </a:t>
            </a:r>
            <a:r>
              <a:rPr lang="tr-TR" altLang="tr-TR" sz="1400" b="1" dirty="0" smtClean="0"/>
              <a:t>DENETİMİ</a:t>
            </a:r>
            <a:endParaRPr lang="en-US" altLang="tr-TR" sz="1400" b="1" dirty="0"/>
          </a:p>
          <a:p>
            <a:pPr eaLnBrk="0" hangingPunct="0"/>
            <a:endParaRPr lang="en-US" altLang="tr-TR" sz="1400" b="1" dirty="0">
              <a:solidFill>
                <a:schemeClr val="bg2"/>
              </a:solidFill>
            </a:endParaRPr>
          </a:p>
        </p:txBody>
      </p:sp>
      <p:sp>
        <p:nvSpPr>
          <p:cNvPr id="329735" name="Rectangle 7"/>
          <p:cNvSpPr>
            <a:spLocks noChangeArrowheads="1"/>
          </p:cNvSpPr>
          <p:nvPr/>
        </p:nvSpPr>
        <p:spPr bwMode="auto">
          <a:xfrm>
            <a:off x="106711" y="3232299"/>
            <a:ext cx="2089596" cy="935360"/>
          </a:xfrm>
          <a:prstGeom prst="rect">
            <a:avLst/>
          </a:prstGeom>
          <a:solidFill>
            <a:srgbClr val="FFFFFF"/>
          </a:solidFill>
          <a:ln w="9525">
            <a:solidFill>
              <a:srgbClr val="000000"/>
            </a:solidFill>
            <a:miter lim="800000"/>
            <a:headEnd/>
            <a:tailEnd/>
          </a:ln>
        </p:spPr>
        <p:txBody>
          <a:bodyPr/>
          <a:lstStyle/>
          <a:p>
            <a:r>
              <a:rPr lang="tr-TR" sz="1400" b="1" dirty="0" smtClean="0"/>
              <a:t>*PERSONEL</a:t>
            </a:r>
          </a:p>
          <a:p>
            <a:r>
              <a:rPr lang="tr-TR" sz="1400" b="1" dirty="0" smtClean="0"/>
              <a:t>*ÇEVRE YÖNETİM BİRİMİ</a:t>
            </a:r>
          </a:p>
          <a:p>
            <a:r>
              <a:rPr lang="tr-TR" sz="1400" b="1" dirty="0" smtClean="0"/>
              <a:t>*ÇEVRE DANIŞMANLIK   </a:t>
            </a:r>
          </a:p>
          <a:p>
            <a:r>
              <a:rPr lang="tr-TR" sz="1400" b="1" dirty="0"/>
              <a:t> </a:t>
            </a:r>
            <a:r>
              <a:rPr lang="tr-TR" sz="1400" b="1" dirty="0" smtClean="0"/>
              <a:t>  FİRMALARI</a:t>
            </a:r>
          </a:p>
          <a:p>
            <a:endParaRPr lang="tr-TR" dirty="0" smtClean="0"/>
          </a:p>
          <a:p>
            <a:endParaRPr lang="en-US" altLang="tr-TR" sz="1400" dirty="0">
              <a:solidFill>
                <a:srgbClr val="333399"/>
              </a:solidFill>
            </a:endParaRPr>
          </a:p>
        </p:txBody>
      </p:sp>
      <p:sp>
        <p:nvSpPr>
          <p:cNvPr id="329736" name="Rectangle 8"/>
          <p:cNvSpPr>
            <a:spLocks noChangeArrowheads="1"/>
          </p:cNvSpPr>
          <p:nvPr/>
        </p:nvSpPr>
        <p:spPr bwMode="auto">
          <a:xfrm>
            <a:off x="2326877" y="3222300"/>
            <a:ext cx="2185989" cy="1727448"/>
          </a:xfrm>
          <a:prstGeom prst="rect">
            <a:avLst/>
          </a:prstGeom>
          <a:solidFill>
            <a:srgbClr val="FF0000"/>
          </a:solidFill>
          <a:ln w="9525">
            <a:solidFill>
              <a:srgbClr val="000000"/>
            </a:solidFill>
            <a:miter lim="800000"/>
            <a:headEnd/>
            <a:tailEnd/>
          </a:ln>
        </p:spPr>
        <p:txBody>
          <a:bodyPr/>
          <a:lstStyle/>
          <a:p>
            <a:r>
              <a:rPr lang="tr-TR" altLang="tr-TR" sz="1400" b="1" dirty="0" smtClean="0"/>
              <a:t>*ÇEVRE YÖNETİM HİZMETİ ALINMASI</a:t>
            </a:r>
          </a:p>
          <a:p>
            <a:r>
              <a:rPr lang="tr-TR" altLang="tr-TR" sz="1400" b="1" dirty="0" smtClean="0"/>
              <a:t>* YETERLİLİK SAHİBİ PERSONEL/ ÇEVRE YÖNETİM BİRİMİ/ DANIŞMAN FİRMA</a:t>
            </a:r>
            <a:endParaRPr lang="en-US" altLang="tr-TR" sz="1400" dirty="0"/>
          </a:p>
          <a:p>
            <a:pPr eaLnBrk="0" hangingPunct="0"/>
            <a:endParaRPr lang="en-US" altLang="tr-TR" sz="1400" b="1" dirty="0">
              <a:solidFill>
                <a:srgbClr val="333399"/>
              </a:solidFill>
            </a:endParaRPr>
          </a:p>
        </p:txBody>
      </p:sp>
      <p:sp>
        <p:nvSpPr>
          <p:cNvPr id="329737" name="Rectangle 9"/>
          <p:cNvSpPr>
            <a:spLocks noChangeArrowheads="1"/>
          </p:cNvSpPr>
          <p:nvPr/>
        </p:nvSpPr>
        <p:spPr bwMode="auto">
          <a:xfrm>
            <a:off x="4705289" y="3232299"/>
            <a:ext cx="1917700" cy="1366838"/>
          </a:xfrm>
          <a:prstGeom prst="rect">
            <a:avLst/>
          </a:prstGeom>
          <a:solidFill>
            <a:srgbClr val="FFFFFF"/>
          </a:solidFill>
          <a:ln w="9525">
            <a:solidFill>
              <a:srgbClr val="000000"/>
            </a:solidFill>
            <a:miter lim="800000"/>
            <a:headEnd/>
            <a:tailEnd/>
          </a:ln>
        </p:spPr>
        <p:txBody>
          <a:bodyPr/>
          <a:lstStyle/>
          <a:p>
            <a:pPr eaLnBrk="0" hangingPunct="0"/>
            <a:r>
              <a:rPr lang="tr-TR" altLang="tr-TR" sz="1400" b="1" dirty="0" smtClean="0"/>
              <a:t>*BAŞVURULARIN DEĞERLENDİRİLMESİ</a:t>
            </a:r>
          </a:p>
          <a:p>
            <a:pPr eaLnBrk="0" hangingPunct="0"/>
            <a:r>
              <a:rPr lang="tr-TR" altLang="tr-TR" sz="1400" b="1" dirty="0" smtClean="0"/>
              <a:t>*BELGELERİN VİZE EDİLMESİ</a:t>
            </a:r>
          </a:p>
          <a:p>
            <a:pPr eaLnBrk="0" hangingPunct="0"/>
            <a:r>
              <a:rPr lang="tr-TR" altLang="tr-TR" sz="1400" b="1" dirty="0" smtClean="0"/>
              <a:t>*YENİDEN BAŞVURU</a:t>
            </a:r>
          </a:p>
          <a:p>
            <a:pPr eaLnBrk="0" hangingPunct="0"/>
            <a:r>
              <a:rPr lang="en-US" altLang="tr-TR" sz="1200" b="1" dirty="0"/>
              <a:t> </a:t>
            </a:r>
          </a:p>
          <a:p>
            <a:pPr eaLnBrk="0" hangingPunct="0"/>
            <a:r>
              <a:rPr lang="en-US" altLang="tr-TR" sz="1200" dirty="0">
                <a:solidFill>
                  <a:srgbClr val="333399"/>
                </a:solidFill>
              </a:rPr>
              <a:t> </a:t>
            </a:r>
          </a:p>
          <a:p>
            <a:pPr eaLnBrk="0" hangingPunct="0"/>
            <a:r>
              <a:rPr lang="en-US" altLang="tr-TR" sz="1200" dirty="0">
                <a:solidFill>
                  <a:srgbClr val="333399"/>
                </a:solidFill>
              </a:rPr>
              <a:t> </a:t>
            </a:r>
          </a:p>
          <a:p>
            <a:pPr eaLnBrk="0" hangingPunct="0"/>
            <a:r>
              <a:rPr lang="en-US" altLang="tr-TR" sz="1200" dirty="0">
                <a:solidFill>
                  <a:srgbClr val="333399"/>
                </a:solidFill>
              </a:rPr>
              <a:t> </a:t>
            </a:r>
          </a:p>
          <a:p>
            <a:pPr eaLnBrk="0" hangingPunct="0"/>
            <a:r>
              <a:rPr lang="en-US" altLang="tr-TR" sz="1200" dirty="0">
                <a:solidFill>
                  <a:srgbClr val="333399"/>
                </a:solidFill>
              </a:rPr>
              <a:t> </a:t>
            </a:r>
          </a:p>
          <a:p>
            <a:pPr eaLnBrk="0" hangingPunct="0"/>
            <a:endParaRPr lang="en-US" altLang="tr-TR" sz="2400" dirty="0">
              <a:solidFill>
                <a:srgbClr val="333399"/>
              </a:solidFill>
            </a:endParaRPr>
          </a:p>
        </p:txBody>
      </p:sp>
      <p:sp>
        <p:nvSpPr>
          <p:cNvPr id="329738" name="Rectangle 10"/>
          <p:cNvSpPr>
            <a:spLocks noChangeArrowheads="1"/>
          </p:cNvSpPr>
          <p:nvPr/>
        </p:nvSpPr>
        <p:spPr bwMode="auto">
          <a:xfrm>
            <a:off x="6872286" y="3154333"/>
            <a:ext cx="2114550" cy="1863381"/>
          </a:xfrm>
          <a:prstGeom prst="rect">
            <a:avLst/>
          </a:prstGeom>
          <a:solidFill>
            <a:srgbClr val="FFFFFF"/>
          </a:solidFill>
          <a:ln w="9525">
            <a:solidFill>
              <a:srgbClr val="000000"/>
            </a:solidFill>
            <a:miter lim="800000"/>
            <a:headEnd/>
            <a:tailEnd/>
          </a:ln>
        </p:spPr>
        <p:txBody>
          <a:bodyPr/>
          <a:lstStyle/>
          <a:p>
            <a:r>
              <a:rPr lang="tr-TR" altLang="tr-TR" sz="1400" b="1" dirty="0" smtClean="0"/>
              <a:t>*</a:t>
            </a:r>
            <a:r>
              <a:rPr lang="tr-TR" altLang="tr-TR" sz="1400" b="1" dirty="0"/>
              <a:t>PERSONEL/ ÇEVRE YÖNETİM BİRİMİ/ DANIŞMAN </a:t>
            </a:r>
            <a:r>
              <a:rPr lang="tr-TR" altLang="tr-TR" sz="1400" b="1" dirty="0" smtClean="0"/>
              <a:t>FİRMA DENETLENMESİ</a:t>
            </a:r>
          </a:p>
          <a:p>
            <a:pPr eaLnBrk="0" hangingPunct="0"/>
            <a:r>
              <a:rPr lang="tr-TR" altLang="tr-TR" sz="1400" b="1" dirty="0" smtClean="0"/>
              <a:t>*</a:t>
            </a:r>
            <a:r>
              <a:rPr lang="tr-TR" altLang="tr-TR" sz="1400" b="1" dirty="0"/>
              <a:t>BELGELERİN </a:t>
            </a:r>
            <a:r>
              <a:rPr lang="tr-TR" altLang="tr-TR" sz="1400" b="1" dirty="0" smtClean="0"/>
              <a:t>ASKIYA ALINMASI</a:t>
            </a:r>
          </a:p>
          <a:p>
            <a:pPr eaLnBrk="0" hangingPunct="0"/>
            <a:r>
              <a:rPr lang="tr-TR" altLang="tr-TR" sz="1400" b="1" dirty="0" smtClean="0"/>
              <a:t>*BELGENİN DEVRİ</a:t>
            </a:r>
          </a:p>
          <a:p>
            <a:pPr eaLnBrk="0" hangingPunct="0"/>
            <a:endParaRPr lang="tr-TR" altLang="tr-TR" sz="1400" b="1" dirty="0"/>
          </a:p>
        </p:txBody>
      </p:sp>
      <p:sp>
        <p:nvSpPr>
          <p:cNvPr id="329743" name="Line 15"/>
          <p:cNvSpPr>
            <a:spLocks noChangeShapeType="1"/>
          </p:cNvSpPr>
          <p:nvPr/>
        </p:nvSpPr>
        <p:spPr bwMode="auto">
          <a:xfrm>
            <a:off x="1081824" y="2817019"/>
            <a:ext cx="0" cy="37623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29746" name="Line 18"/>
          <p:cNvSpPr>
            <a:spLocks noChangeShapeType="1"/>
          </p:cNvSpPr>
          <p:nvPr/>
        </p:nvSpPr>
        <p:spPr bwMode="auto">
          <a:xfrm>
            <a:off x="3216088" y="1438805"/>
            <a:ext cx="0" cy="480729"/>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29747" name="Line 19"/>
          <p:cNvSpPr>
            <a:spLocks noChangeShapeType="1"/>
          </p:cNvSpPr>
          <p:nvPr/>
        </p:nvSpPr>
        <p:spPr bwMode="auto">
          <a:xfrm>
            <a:off x="7927228" y="2735061"/>
            <a:ext cx="0" cy="3603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29750" name="Line 22"/>
          <p:cNvSpPr>
            <a:spLocks noChangeShapeType="1"/>
          </p:cNvSpPr>
          <p:nvPr/>
        </p:nvSpPr>
        <p:spPr bwMode="auto">
          <a:xfrm>
            <a:off x="5575910" y="1459393"/>
            <a:ext cx="0" cy="430539"/>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29751" name="Line 23"/>
          <p:cNvSpPr>
            <a:spLocks noChangeShapeType="1"/>
          </p:cNvSpPr>
          <p:nvPr/>
        </p:nvSpPr>
        <p:spPr bwMode="auto">
          <a:xfrm>
            <a:off x="5575911" y="2719186"/>
            <a:ext cx="0" cy="43514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29752" name="Line 24"/>
          <p:cNvSpPr>
            <a:spLocks noChangeShapeType="1"/>
          </p:cNvSpPr>
          <p:nvPr/>
        </p:nvSpPr>
        <p:spPr bwMode="auto">
          <a:xfrm>
            <a:off x="7927228" y="1398709"/>
            <a:ext cx="0" cy="5208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29753" name="Line 25"/>
          <p:cNvSpPr>
            <a:spLocks noChangeShapeType="1"/>
          </p:cNvSpPr>
          <p:nvPr/>
        </p:nvSpPr>
        <p:spPr bwMode="auto">
          <a:xfrm flipH="1">
            <a:off x="1068880" y="1459394"/>
            <a:ext cx="3906" cy="430539"/>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9" name="Line 15"/>
          <p:cNvSpPr>
            <a:spLocks noChangeShapeType="1"/>
          </p:cNvSpPr>
          <p:nvPr/>
        </p:nvSpPr>
        <p:spPr bwMode="auto">
          <a:xfrm>
            <a:off x="3216088" y="2719186"/>
            <a:ext cx="0" cy="37623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1010456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fade">
                                      <p:cBhvr>
                                        <p:cTn id="7" dur="1000"/>
                                        <p:tgtEl>
                                          <p:spTgt spid="329730"/>
                                        </p:tgtEl>
                                      </p:cBhvr>
                                    </p:animEffect>
                                    <p:anim calcmode="lin" valueType="num">
                                      <p:cBhvr>
                                        <p:cTn id="8" dur="1000" fill="hold"/>
                                        <p:tgtEl>
                                          <p:spTgt spid="329730"/>
                                        </p:tgtEl>
                                        <p:attrNameLst>
                                          <p:attrName>ppt_x</p:attrName>
                                        </p:attrNameLst>
                                      </p:cBhvr>
                                      <p:tavLst>
                                        <p:tav tm="0">
                                          <p:val>
                                            <p:strVal val="#ppt_x"/>
                                          </p:val>
                                        </p:tav>
                                        <p:tav tm="100000">
                                          <p:val>
                                            <p:strVal val="#ppt_x"/>
                                          </p:val>
                                        </p:tav>
                                      </p:tavLst>
                                    </p:anim>
                                    <p:anim calcmode="lin" valueType="num">
                                      <p:cBhvr>
                                        <p:cTn id="9" dur="1000" fill="hold"/>
                                        <p:tgtEl>
                                          <p:spTgt spid="3297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29753"/>
                                        </p:tgtEl>
                                        <p:attrNameLst>
                                          <p:attrName>style.visibility</p:attrName>
                                        </p:attrNameLst>
                                      </p:cBhvr>
                                      <p:to>
                                        <p:strVal val="visible"/>
                                      </p:to>
                                    </p:set>
                                    <p:anim calcmode="lin" valueType="num">
                                      <p:cBhvr additive="base">
                                        <p:cTn id="14" dur="500" fill="hold"/>
                                        <p:tgtEl>
                                          <p:spTgt spid="329753"/>
                                        </p:tgtEl>
                                        <p:attrNameLst>
                                          <p:attrName>ppt_x</p:attrName>
                                        </p:attrNameLst>
                                      </p:cBhvr>
                                      <p:tavLst>
                                        <p:tav tm="0">
                                          <p:val>
                                            <p:strVal val="#ppt_x"/>
                                          </p:val>
                                        </p:tav>
                                        <p:tav tm="100000">
                                          <p:val>
                                            <p:strVal val="#ppt_x"/>
                                          </p:val>
                                        </p:tav>
                                      </p:tavLst>
                                    </p:anim>
                                    <p:anim calcmode="lin" valueType="num">
                                      <p:cBhvr additive="base">
                                        <p:cTn id="15" dur="500" fill="hold"/>
                                        <p:tgtEl>
                                          <p:spTgt spid="32975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29731"/>
                                        </p:tgtEl>
                                        <p:attrNameLst>
                                          <p:attrName>style.visibility</p:attrName>
                                        </p:attrNameLst>
                                      </p:cBhvr>
                                      <p:to>
                                        <p:strVal val="visible"/>
                                      </p:to>
                                    </p:set>
                                    <p:anim calcmode="lin" valueType="num">
                                      <p:cBhvr additive="base">
                                        <p:cTn id="20" dur="500" fill="hold"/>
                                        <p:tgtEl>
                                          <p:spTgt spid="329731"/>
                                        </p:tgtEl>
                                        <p:attrNameLst>
                                          <p:attrName>ppt_x</p:attrName>
                                        </p:attrNameLst>
                                      </p:cBhvr>
                                      <p:tavLst>
                                        <p:tav tm="0">
                                          <p:val>
                                            <p:strVal val="#ppt_x"/>
                                          </p:val>
                                        </p:tav>
                                        <p:tav tm="100000">
                                          <p:val>
                                            <p:strVal val="#ppt_x"/>
                                          </p:val>
                                        </p:tav>
                                      </p:tavLst>
                                    </p:anim>
                                    <p:anim calcmode="lin" valueType="num">
                                      <p:cBhvr additive="base">
                                        <p:cTn id="21" dur="500" fill="hold"/>
                                        <p:tgtEl>
                                          <p:spTgt spid="3297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29743"/>
                                        </p:tgtEl>
                                        <p:attrNameLst>
                                          <p:attrName>style.visibility</p:attrName>
                                        </p:attrNameLst>
                                      </p:cBhvr>
                                      <p:to>
                                        <p:strVal val="visible"/>
                                      </p:to>
                                    </p:set>
                                    <p:anim calcmode="lin" valueType="num">
                                      <p:cBhvr additive="base">
                                        <p:cTn id="26" dur="500" fill="hold"/>
                                        <p:tgtEl>
                                          <p:spTgt spid="329743"/>
                                        </p:tgtEl>
                                        <p:attrNameLst>
                                          <p:attrName>ppt_x</p:attrName>
                                        </p:attrNameLst>
                                      </p:cBhvr>
                                      <p:tavLst>
                                        <p:tav tm="0">
                                          <p:val>
                                            <p:strVal val="#ppt_x"/>
                                          </p:val>
                                        </p:tav>
                                        <p:tav tm="100000">
                                          <p:val>
                                            <p:strVal val="#ppt_x"/>
                                          </p:val>
                                        </p:tav>
                                      </p:tavLst>
                                    </p:anim>
                                    <p:anim calcmode="lin" valueType="num">
                                      <p:cBhvr additive="base">
                                        <p:cTn id="27" dur="500" fill="hold"/>
                                        <p:tgtEl>
                                          <p:spTgt spid="32974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9735"/>
                                        </p:tgtEl>
                                        <p:attrNameLst>
                                          <p:attrName>style.visibility</p:attrName>
                                        </p:attrNameLst>
                                      </p:cBhvr>
                                      <p:to>
                                        <p:strVal val="visible"/>
                                      </p:to>
                                    </p:set>
                                    <p:anim calcmode="lin" valueType="num">
                                      <p:cBhvr additive="base">
                                        <p:cTn id="32" dur="500" fill="hold"/>
                                        <p:tgtEl>
                                          <p:spTgt spid="329735"/>
                                        </p:tgtEl>
                                        <p:attrNameLst>
                                          <p:attrName>ppt_x</p:attrName>
                                        </p:attrNameLst>
                                      </p:cBhvr>
                                      <p:tavLst>
                                        <p:tav tm="0">
                                          <p:val>
                                            <p:strVal val="#ppt_x"/>
                                          </p:val>
                                        </p:tav>
                                        <p:tav tm="100000">
                                          <p:val>
                                            <p:strVal val="#ppt_x"/>
                                          </p:val>
                                        </p:tav>
                                      </p:tavLst>
                                    </p:anim>
                                    <p:anim calcmode="lin" valueType="num">
                                      <p:cBhvr additive="base">
                                        <p:cTn id="33" dur="500" fill="hold"/>
                                        <p:tgtEl>
                                          <p:spTgt spid="3297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29746"/>
                                        </p:tgtEl>
                                        <p:attrNameLst>
                                          <p:attrName>style.visibility</p:attrName>
                                        </p:attrNameLst>
                                      </p:cBhvr>
                                      <p:to>
                                        <p:strVal val="visible"/>
                                      </p:to>
                                    </p:set>
                                    <p:anim calcmode="lin" valueType="num">
                                      <p:cBhvr additive="base">
                                        <p:cTn id="38" dur="500" fill="hold"/>
                                        <p:tgtEl>
                                          <p:spTgt spid="329746"/>
                                        </p:tgtEl>
                                        <p:attrNameLst>
                                          <p:attrName>ppt_x</p:attrName>
                                        </p:attrNameLst>
                                      </p:cBhvr>
                                      <p:tavLst>
                                        <p:tav tm="0">
                                          <p:val>
                                            <p:strVal val="#ppt_x"/>
                                          </p:val>
                                        </p:tav>
                                        <p:tav tm="100000">
                                          <p:val>
                                            <p:strVal val="#ppt_x"/>
                                          </p:val>
                                        </p:tav>
                                      </p:tavLst>
                                    </p:anim>
                                    <p:anim calcmode="lin" valueType="num">
                                      <p:cBhvr additive="base">
                                        <p:cTn id="39" dur="500" fill="hold"/>
                                        <p:tgtEl>
                                          <p:spTgt spid="32974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29732"/>
                                        </p:tgtEl>
                                        <p:attrNameLst>
                                          <p:attrName>style.visibility</p:attrName>
                                        </p:attrNameLst>
                                      </p:cBhvr>
                                      <p:to>
                                        <p:strVal val="visible"/>
                                      </p:to>
                                    </p:set>
                                    <p:anim calcmode="lin" valueType="num">
                                      <p:cBhvr additive="base">
                                        <p:cTn id="44" dur="500" fill="hold"/>
                                        <p:tgtEl>
                                          <p:spTgt spid="329732"/>
                                        </p:tgtEl>
                                        <p:attrNameLst>
                                          <p:attrName>ppt_x</p:attrName>
                                        </p:attrNameLst>
                                      </p:cBhvr>
                                      <p:tavLst>
                                        <p:tav tm="0">
                                          <p:val>
                                            <p:strVal val="#ppt_x"/>
                                          </p:val>
                                        </p:tav>
                                        <p:tav tm="100000">
                                          <p:val>
                                            <p:strVal val="#ppt_x"/>
                                          </p:val>
                                        </p:tav>
                                      </p:tavLst>
                                    </p:anim>
                                    <p:anim calcmode="lin" valueType="num">
                                      <p:cBhvr additive="base">
                                        <p:cTn id="45" dur="500" fill="hold"/>
                                        <p:tgtEl>
                                          <p:spTgt spid="32973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29736"/>
                                        </p:tgtEl>
                                        <p:attrNameLst>
                                          <p:attrName>style.visibility</p:attrName>
                                        </p:attrNameLst>
                                      </p:cBhvr>
                                      <p:to>
                                        <p:strVal val="visible"/>
                                      </p:to>
                                    </p:set>
                                    <p:anim calcmode="lin" valueType="num">
                                      <p:cBhvr additive="base">
                                        <p:cTn id="56" dur="500" fill="hold"/>
                                        <p:tgtEl>
                                          <p:spTgt spid="329736"/>
                                        </p:tgtEl>
                                        <p:attrNameLst>
                                          <p:attrName>ppt_x</p:attrName>
                                        </p:attrNameLst>
                                      </p:cBhvr>
                                      <p:tavLst>
                                        <p:tav tm="0">
                                          <p:val>
                                            <p:strVal val="#ppt_x"/>
                                          </p:val>
                                        </p:tav>
                                        <p:tav tm="100000">
                                          <p:val>
                                            <p:strVal val="#ppt_x"/>
                                          </p:val>
                                        </p:tav>
                                      </p:tavLst>
                                    </p:anim>
                                    <p:anim calcmode="lin" valueType="num">
                                      <p:cBhvr additive="base">
                                        <p:cTn id="57" dur="500" fill="hold"/>
                                        <p:tgtEl>
                                          <p:spTgt spid="32973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29750"/>
                                        </p:tgtEl>
                                        <p:attrNameLst>
                                          <p:attrName>style.visibility</p:attrName>
                                        </p:attrNameLst>
                                      </p:cBhvr>
                                      <p:to>
                                        <p:strVal val="visible"/>
                                      </p:to>
                                    </p:set>
                                    <p:anim calcmode="lin" valueType="num">
                                      <p:cBhvr additive="base">
                                        <p:cTn id="62" dur="500" fill="hold"/>
                                        <p:tgtEl>
                                          <p:spTgt spid="329750"/>
                                        </p:tgtEl>
                                        <p:attrNameLst>
                                          <p:attrName>ppt_x</p:attrName>
                                        </p:attrNameLst>
                                      </p:cBhvr>
                                      <p:tavLst>
                                        <p:tav tm="0">
                                          <p:val>
                                            <p:strVal val="#ppt_x"/>
                                          </p:val>
                                        </p:tav>
                                        <p:tav tm="100000">
                                          <p:val>
                                            <p:strVal val="#ppt_x"/>
                                          </p:val>
                                        </p:tav>
                                      </p:tavLst>
                                    </p:anim>
                                    <p:anim calcmode="lin" valueType="num">
                                      <p:cBhvr additive="base">
                                        <p:cTn id="63" dur="500" fill="hold"/>
                                        <p:tgtEl>
                                          <p:spTgt spid="32975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29733"/>
                                        </p:tgtEl>
                                        <p:attrNameLst>
                                          <p:attrName>style.visibility</p:attrName>
                                        </p:attrNameLst>
                                      </p:cBhvr>
                                      <p:to>
                                        <p:strVal val="visible"/>
                                      </p:to>
                                    </p:set>
                                    <p:anim calcmode="lin" valueType="num">
                                      <p:cBhvr additive="base">
                                        <p:cTn id="68" dur="500" fill="hold"/>
                                        <p:tgtEl>
                                          <p:spTgt spid="329733"/>
                                        </p:tgtEl>
                                        <p:attrNameLst>
                                          <p:attrName>ppt_x</p:attrName>
                                        </p:attrNameLst>
                                      </p:cBhvr>
                                      <p:tavLst>
                                        <p:tav tm="0">
                                          <p:val>
                                            <p:strVal val="#ppt_x"/>
                                          </p:val>
                                        </p:tav>
                                        <p:tav tm="100000">
                                          <p:val>
                                            <p:strVal val="#ppt_x"/>
                                          </p:val>
                                        </p:tav>
                                      </p:tavLst>
                                    </p:anim>
                                    <p:anim calcmode="lin" valueType="num">
                                      <p:cBhvr additive="base">
                                        <p:cTn id="69" dur="500" fill="hold"/>
                                        <p:tgtEl>
                                          <p:spTgt spid="32973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29751"/>
                                        </p:tgtEl>
                                        <p:attrNameLst>
                                          <p:attrName>style.visibility</p:attrName>
                                        </p:attrNameLst>
                                      </p:cBhvr>
                                      <p:to>
                                        <p:strVal val="visible"/>
                                      </p:to>
                                    </p:set>
                                    <p:anim calcmode="lin" valueType="num">
                                      <p:cBhvr additive="base">
                                        <p:cTn id="74" dur="500" fill="hold"/>
                                        <p:tgtEl>
                                          <p:spTgt spid="329751"/>
                                        </p:tgtEl>
                                        <p:attrNameLst>
                                          <p:attrName>ppt_x</p:attrName>
                                        </p:attrNameLst>
                                      </p:cBhvr>
                                      <p:tavLst>
                                        <p:tav tm="0">
                                          <p:val>
                                            <p:strVal val="#ppt_x"/>
                                          </p:val>
                                        </p:tav>
                                        <p:tav tm="100000">
                                          <p:val>
                                            <p:strVal val="#ppt_x"/>
                                          </p:val>
                                        </p:tav>
                                      </p:tavLst>
                                    </p:anim>
                                    <p:anim calcmode="lin" valueType="num">
                                      <p:cBhvr additive="base">
                                        <p:cTn id="75" dur="500" fill="hold"/>
                                        <p:tgtEl>
                                          <p:spTgt spid="32975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29737"/>
                                        </p:tgtEl>
                                        <p:attrNameLst>
                                          <p:attrName>style.visibility</p:attrName>
                                        </p:attrNameLst>
                                      </p:cBhvr>
                                      <p:to>
                                        <p:strVal val="visible"/>
                                      </p:to>
                                    </p:set>
                                    <p:anim calcmode="lin" valueType="num">
                                      <p:cBhvr additive="base">
                                        <p:cTn id="80" dur="500" fill="hold"/>
                                        <p:tgtEl>
                                          <p:spTgt spid="329737"/>
                                        </p:tgtEl>
                                        <p:attrNameLst>
                                          <p:attrName>ppt_x</p:attrName>
                                        </p:attrNameLst>
                                      </p:cBhvr>
                                      <p:tavLst>
                                        <p:tav tm="0">
                                          <p:val>
                                            <p:strVal val="#ppt_x"/>
                                          </p:val>
                                        </p:tav>
                                        <p:tav tm="100000">
                                          <p:val>
                                            <p:strVal val="#ppt_x"/>
                                          </p:val>
                                        </p:tav>
                                      </p:tavLst>
                                    </p:anim>
                                    <p:anim calcmode="lin" valueType="num">
                                      <p:cBhvr additive="base">
                                        <p:cTn id="81" dur="500" fill="hold"/>
                                        <p:tgtEl>
                                          <p:spTgt spid="32973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29752"/>
                                        </p:tgtEl>
                                        <p:attrNameLst>
                                          <p:attrName>style.visibility</p:attrName>
                                        </p:attrNameLst>
                                      </p:cBhvr>
                                      <p:to>
                                        <p:strVal val="visible"/>
                                      </p:to>
                                    </p:set>
                                    <p:anim calcmode="lin" valueType="num">
                                      <p:cBhvr additive="base">
                                        <p:cTn id="86" dur="500" fill="hold"/>
                                        <p:tgtEl>
                                          <p:spTgt spid="329752"/>
                                        </p:tgtEl>
                                        <p:attrNameLst>
                                          <p:attrName>ppt_x</p:attrName>
                                        </p:attrNameLst>
                                      </p:cBhvr>
                                      <p:tavLst>
                                        <p:tav tm="0">
                                          <p:val>
                                            <p:strVal val="#ppt_x"/>
                                          </p:val>
                                        </p:tav>
                                        <p:tav tm="100000">
                                          <p:val>
                                            <p:strVal val="#ppt_x"/>
                                          </p:val>
                                        </p:tav>
                                      </p:tavLst>
                                    </p:anim>
                                    <p:anim calcmode="lin" valueType="num">
                                      <p:cBhvr additive="base">
                                        <p:cTn id="87" dur="500" fill="hold"/>
                                        <p:tgtEl>
                                          <p:spTgt spid="32975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29734"/>
                                        </p:tgtEl>
                                        <p:attrNameLst>
                                          <p:attrName>style.visibility</p:attrName>
                                        </p:attrNameLst>
                                      </p:cBhvr>
                                      <p:to>
                                        <p:strVal val="visible"/>
                                      </p:to>
                                    </p:set>
                                    <p:anim calcmode="lin" valueType="num">
                                      <p:cBhvr additive="base">
                                        <p:cTn id="92" dur="500" fill="hold"/>
                                        <p:tgtEl>
                                          <p:spTgt spid="329734"/>
                                        </p:tgtEl>
                                        <p:attrNameLst>
                                          <p:attrName>ppt_x</p:attrName>
                                        </p:attrNameLst>
                                      </p:cBhvr>
                                      <p:tavLst>
                                        <p:tav tm="0">
                                          <p:val>
                                            <p:strVal val="#ppt_x"/>
                                          </p:val>
                                        </p:tav>
                                        <p:tav tm="100000">
                                          <p:val>
                                            <p:strVal val="#ppt_x"/>
                                          </p:val>
                                        </p:tav>
                                      </p:tavLst>
                                    </p:anim>
                                    <p:anim calcmode="lin" valueType="num">
                                      <p:cBhvr additive="base">
                                        <p:cTn id="93" dur="500" fill="hold"/>
                                        <p:tgtEl>
                                          <p:spTgt spid="32973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29747"/>
                                        </p:tgtEl>
                                        <p:attrNameLst>
                                          <p:attrName>style.visibility</p:attrName>
                                        </p:attrNameLst>
                                      </p:cBhvr>
                                      <p:to>
                                        <p:strVal val="visible"/>
                                      </p:to>
                                    </p:set>
                                    <p:anim calcmode="lin" valueType="num">
                                      <p:cBhvr additive="base">
                                        <p:cTn id="98" dur="500" fill="hold"/>
                                        <p:tgtEl>
                                          <p:spTgt spid="329747"/>
                                        </p:tgtEl>
                                        <p:attrNameLst>
                                          <p:attrName>ppt_x</p:attrName>
                                        </p:attrNameLst>
                                      </p:cBhvr>
                                      <p:tavLst>
                                        <p:tav tm="0">
                                          <p:val>
                                            <p:strVal val="#ppt_x"/>
                                          </p:val>
                                        </p:tav>
                                        <p:tav tm="100000">
                                          <p:val>
                                            <p:strVal val="#ppt_x"/>
                                          </p:val>
                                        </p:tav>
                                      </p:tavLst>
                                    </p:anim>
                                    <p:anim calcmode="lin" valueType="num">
                                      <p:cBhvr additive="base">
                                        <p:cTn id="99" dur="500" fill="hold"/>
                                        <p:tgtEl>
                                          <p:spTgt spid="329747"/>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329738"/>
                                        </p:tgtEl>
                                        <p:attrNameLst>
                                          <p:attrName>style.visibility</p:attrName>
                                        </p:attrNameLst>
                                      </p:cBhvr>
                                      <p:to>
                                        <p:strVal val="visible"/>
                                      </p:to>
                                    </p:set>
                                    <p:anim calcmode="lin" valueType="num">
                                      <p:cBhvr additive="base">
                                        <p:cTn id="104" dur="500" fill="hold"/>
                                        <p:tgtEl>
                                          <p:spTgt spid="329738"/>
                                        </p:tgtEl>
                                        <p:attrNameLst>
                                          <p:attrName>ppt_x</p:attrName>
                                        </p:attrNameLst>
                                      </p:cBhvr>
                                      <p:tavLst>
                                        <p:tav tm="0">
                                          <p:val>
                                            <p:strVal val="#ppt_x"/>
                                          </p:val>
                                        </p:tav>
                                        <p:tav tm="100000">
                                          <p:val>
                                            <p:strVal val="#ppt_x"/>
                                          </p:val>
                                        </p:tav>
                                      </p:tavLst>
                                    </p:anim>
                                    <p:anim calcmode="lin" valueType="num">
                                      <p:cBhvr additive="base">
                                        <p:cTn id="105" dur="500" fill="hold"/>
                                        <p:tgtEl>
                                          <p:spTgt spid="3297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animBg="1"/>
      <p:bldP spid="329731" grpId="0" animBg="1"/>
      <p:bldP spid="329732" grpId="0" animBg="1"/>
      <p:bldP spid="329733" grpId="0" animBg="1"/>
      <p:bldP spid="329734" grpId="0" animBg="1"/>
      <p:bldP spid="329735" grpId="0" animBg="1"/>
      <p:bldP spid="329736" grpId="0" animBg="1"/>
      <p:bldP spid="329737" grpId="0" animBg="1"/>
      <p:bldP spid="329738" grpId="0" animBg="1"/>
      <p:bldP spid="329743" grpId="0" animBg="1"/>
      <p:bldP spid="329746" grpId="0" animBg="1"/>
      <p:bldP spid="329747" grpId="0" animBg="1"/>
      <p:bldP spid="329750" grpId="0" animBg="1"/>
      <p:bldP spid="329751" grpId="0" animBg="1"/>
      <p:bldP spid="329752" grpId="0" animBg="1"/>
      <p:bldP spid="329753"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İşlem 2"/>
          <p:cNvSpPr/>
          <p:nvPr/>
        </p:nvSpPr>
        <p:spPr>
          <a:xfrm>
            <a:off x="361800" y="656692"/>
            <a:ext cx="4109691" cy="1152128"/>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ÇEVRE İZİN VE LİSANS YÖNETMELİĞİ </a:t>
            </a:r>
            <a:r>
              <a:rPr lang="tr-TR" dirty="0" smtClean="0">
                <a:solidFill>
                  <a:srgbClr val="FF0000"/>
                </a:solidFill>
              </a:rPr>
              <a:t>EK-1 LİSTESİNDE </a:t>
            </a:r>
            <a:r>
              <a:rPr lang="tr-TR" dirty="0" smtClean="0">
                <a:solidFill>
                  <a:schemeClr val="tx1"/>
                </a:solidFill>
              </a:rPr>
              <a:t>YER ALAN İŞLETMELER </a:t>
            </a:r>
            <a:endParaRPr lang="tr-TR" dirty="0">
              <a:solidFill>
                <a:schemeClr val="tx1"/>
              </a:solidFill>
            </a:endParaRPr>
          </a:p>
        </p:txBody>
      </p:sp>
      <p:sp>
        <p:nvSpPr>
          <p:cNvPr id="4" name="Akış Çizelgesi: İşlem 3"/>
          <p:cNvSpPr/>
          <p:nvPr/>
        </p:nvSpPr>
        <p:spPr>
          <a:xfrm>
            <a:off x="367035" y="1988840"/>
            <a:ext cx="4104456" cy="1152128"/>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ÇEVRE İZİN VE LİSANS YÖNETMELİĞİ </a:t>
            </a:r>
            <a:r>
              <a:rPr lang="tr-TR" dirty="0" smtClean="0">
                <a:solidFill>
                  <a:srgbClr val="FF0000"/>
                </a:solidFill>
              </a:rPr>
              <a:t>EK-2 LİSTESİNDE </a:t>
            </a:r>
            <a:r>
              <a:rPr lang="tr-TR" dirty="0" smtClean="0">
                <a:solidFill>
                  <a:schemeClr val="tx1"/>
                </a:solidFill>
              </a:rPr>
              <a:t>YER ALAN İŞLETMELER </a:t>
            </a:r>
            <a:endParaRPr lang="tr-TR" dirty="0">
              <a:solidFill>
                <a:schemeClr val="tx1"/>
              </a:solidFill>
            </a:endParaRPr>
          </a:p>
        </p:txBody>
      </p:sp>
      <p:sp>
        <p:nvSpPr>
          <p:cNvPr id="5" name="Akış Çizelgesi: İşlem 4"/>
          <p:cNvSpPr/>
          <p:nvPr/>
        </p:nvSpPr>
        <p:spPr>
          <a:xfrm>
            <a:off x="395536" y="3320988"/>
            <a:ext cx="4104456" cy="1152128"/>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ÇEVRE İZİN VE LİSANS YÖNETMELİĞİ</a:t>
            </a:r>
          </a:p>
          <a:p>
            <a:r>
              <a:rPr lang="tr-TR" dirty="0" smtClean="0">
                <a:solidFill>
                  <a:schemeClr val="tx1"/>
                </a:solidFill>
              </a:rPr>
              <a:t>KAPSAMINDA </a:t>
            </a:r>
            <a:r>
              <a:rPr lang="tr-TR" dirty="0" smtClean="0">
                <a:solidFill>
                  <a:srgbClr val="FF0000"/>
                </a:solidFill>
              </a:rPr>
              <a:t>MUAF OLAN </a:t>
            </a:r>
            <a:r>
              <a:rPr lang="tr-TR" dirty="0" smtClean="0">
                <a:solidFill>
                  <a:schemeClr val="tx1"/>
                </a:solidFill>
              </a:rPr>
              <a:t>İŞLETMELER </a:t>
            </a:r>
            <a:endParaRPr lang="tr-TR" dirty="0">
              <a:solidFill>
                <a:schemeClr val="tx1"/>
              </a:solidFill>
            </a:endParaRPr>
          </a:p>
        </p:txBody>
      </p:sp>
      <p:sp>
        <p:nvSpPr>
          <p:cNvPr id="6" name="Akış Çizelgesi: İşlem 5"/>
          <p:cNvSpPr/>
          <p:nvPr/>
        </p:nvSpPr>
        <p:spPr>
          <a:xfrm>
            <a:off x="384846" y="4653136"/>
            <a:ext cx="4115146" cy="2088232"/>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dirty="0" smtClean="0">
              <a:solidFill>
                <a:schemeClr val="tx1"/>
              </a:solidFill>
            </a:endParaRPr>
          </a:p>
          <a:p>
            <a:pPr algn="just"/>
            <a:r>
              <a:rPr lang="tr-TR" dirty="0" smtClean="0">
                <a:solidFill>
                  <a:schemeClr val="tx1"/>
                </a:solidFill>
              </a:rPr>
              <a:t>BELEDİYELER</a:t>
            </a:r>
            <a:r>
              <a:rPr lang="tr-TR" dirty="0">
                <a:solidFill>
                  <a:schemeClr val="tx1"/>
                </a:solidFill>
              </a:rPr>
              <a:t>, İL ÖZEL </a:t>
            </a:r>
            <a:r>
              <a:rPr lang="tr-TR" dirty="0" smtClean="0">
                <a:solidFill>
                  <a:schemeClr val="tx1"/>
                </a:solidFill>
              </a:rPr>
              <a:t>İDARELER, </a:t>
            </a:r>
            <a:r>
              <a:rPr lang="tr-TR" dirty="0">
                <a:solidFill>
                  <a:schemeClr val="tx1"/>
                </a:solidFill>
              </a:rPr>
              <a:t>MAHÂLLÎ İDARE BİRLİKLERİ, ORGANİZE SANAYÎ BÖLGELERİ, İHTİSAS ORGANİZE </a:t>
            </a:r>
            <a:r>
              <a:rPr lang="tr-TR" dirty="0" smtClean="0">
                <a:solidFill>
                  <a:schemeClr val="tx1"/>
                </a:solidFill>
              </a:rPr>
              <a:t>SANAYÎ BÖLGELERİ, ENDÜSTRİ </a:t>
            </a:r>
            <a:r>
              <a:rPr lang="tr-TR" dirty="0">
                <a:solidFill>
                  <a:schemeClr val="tx1"/>
                </a:solidFill>
              </a:rPr>
              <a:t>BÖLGELERİ VE SERBEST BÖLGELERİN YÖNETİMLERİ VEYA BUNLARIN İŞTİRAKLERİ</a:t>
            </a:r>
          </a:p>
          <a:p>
            <a:r>
              <a:rPr lang="tr-TR" dirty="0"/>
              <a:t> </a:t>
            </a:r>
          </a:p>
        </p:txBody>
      </p:sp>
      <p:sp>
        <p:nvSpPr>
          <p:cNvPr id="10" name="Satır Belirtme Çizgisi 2 9"/>
          <p:cNvSpPr/>
          <p:nvPr/>
        </p:nvSpPr>
        <p:spPr>
          <a:xfrm>
            <a:off x="5342720" y="854714"/>
            <a:ext cx="3600400" cy="1044116"/>
          </a:xfrm>
          <a:prstGeom prst="borderCallout2">
            <a:avLst>
              <a:gd name="adj1" fmla="val 18750"/>
              <a:gd name="adj2" fmla="val -8333"/>
              <a:gd name="adj3" fmla="val 18750"/>
              <a:gd name="adj4" fmla="val -16667"/>
              <a:gd name="adj5" fmla="val 19216"/>
              <a:gd name="adj6" fmla="val -2359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tr-TR" sz="1600" dirty="0" smtClean="0">
                <a:solidFill>
                  <a:schemeClr val="tx1"/>
                </a:solidFill>
              </a:rPr>
              <a:t>Çevre </a:t>
            </a:r>
            <a:r>
              <a:rPr lang="tr-TR" sz="1600" dirty="0">
                <a:solidFill>
                  <a:schemeClr val="tx1"/>
                </a:solidFill>
              </a:rPr>
              <a:t>yönetim birimlerini </a:t>
            </a:r>
            <a:r>
              <a:rPr lang="tr-TR" sz="1600" dirty="0" smtClean="0">
                <a:solidFill>
                  <a:schemeClr val="tx1"/>
                </a:solidFill>
              </a:rPr>
              <a:t>kurmak</a:t>
            </a:r>
          </a:p>
          <a:p>
            <a:pPr marL="171450" indent="-171450">
              <a:buFont typeface="Arial" panose="020B0604020202020204" pitchFamily="34" charset="0"/>
              <a:buChar char="•"/>
            </a:pPr>
            <a:r>
              <a:rPr lang="tr-TR" sz="1600" dirty="0" smtClean="0">
                <a:solidFill>
                  <a:schemeClr val="tx1"/>
                </a:solidFill>
              </a:rPr>
              <a:t>Çevre </a:t>
            </a:r>
            <a:r>
              <a:rPr lang="tr-TR" sz="1600" dirty="0">
                <a:solidFill>
                  <a:schemeClr val="tx1"/>
                </a:solidFill>
              </a:rPr>
              <a:t>danışmanlık firmalarından çevre yönetimi hizmeti almak </a:t>
            </a:r>
            <a:r>
              <a:rPr lang="tr-TR" sz="1600" dirty="0" smtClean="0">
                <a:solidFill>
                  <a:schemeClr val="tx1"/>
                </a:solidFill>
              </a:rPr>
              <a:t>zorunda</a:t>
            </a:r>
            <a:endParaRPr lang="tr-TR" sz="1600" dirty="0">
              <a:solidFill>
                <a:schemeClr val="tx1"/>
              </a:solidFill>
            </a:endParaRPr>
          </a:p>
        </p:txBody>
      </p:sp>
      <p:sp>
        <p:nvSpPr>
          <p:cNvPr id="12" name="Satır Belirtme Çizgisi 2 11"/>
          <p:cNvSpPr/>
          <p:nvPr/>
        </p:nvSpPr>
        <p:spPr>
          <a:xfrm>
            <a:off x="5379567" y="2117386"/>
            <a:ext cx="3595500" cy="1224136"/>
          </a:xfrm>
          <a:prstGeom prst="borderCallout2">
            <a:avLst>
              <a:gd name="adj1" fmla="val 18750"/>
              <a:gd name="adj2" fmla="val -8333"/>
              <a:gd name="adj3" fmla="val 18750"/>
              <a:gd name="adj4" fmla="val -16667"/>
              <a:gd name="adj5" fmla="val 19216"/>
              <a:gd name="adj6" fmla="val -2588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tr-TR" sz="1600" dirty="0" smtClean="0">
                <a:solidFill>
                  <a:schemeClr val="tx1"/>
                </a:solidFill>
              </a:rPr>
              <a:t>Bir personel sürekli istihdam etmek</a:t>
            </a:r>
          </a:p>
          <a:p>
            <a:pPr marL="171450" indent="-171450">
              <a:buFont typeface="Arial" panose="020B0604020202020204" pitchFamily="34" charset="0"/>
              <a:buChar char="•"/>
            </a:pPr>
            <a:r>
              <a:rPr lang="tr-TR" sz="1600" dirty="0" smtClean="0">
                <a:solidFill>
                  <a:schemeClr val="tx1"/>
                </a:solidFill>
              </a:rPr>
              <a:t>Çevre </a:t>
            </a:r>
            <a:r>
              <a:rPr lang="tr-TR" sz="1600" dirty="0">
                <a:solidFill>
                  <a:schemeClr val="tx1"/>
                </a:solidFill>
              </a:rPr>
              <a:t>yönetim birimlerini </a:t>
            </a:r>
            <a:r>
              <a:rPr lang="tr-TR" sz="1600" dirty="0" smtClean="0">
                <a:solidFill>
                  <a:schemeClr val="tx1"/>
                </a:solidFill>
              </a:rPr>
              <a:t>kurmak</a:t>
            </a:r>
          </a:p>
          <a:p>
            <a:pPr marL="171450" indent="-171450">
              <a:buFont typeface="Arial" panose="020B0604020202020204" pitchFamily="34" charset="0"/>
              <a:buChar char="•"/>
            </a:pPr>
            <a:r>
              <a:rPr lang="tr-TR" sz="1600" dirty="0" smtClean="0">
                <a:solidFill>
                  <a:schemeClr val="tx1"/>
                </a:solidFill>
              </a:rPr>
              <a:t>Çevre </a:t>
            </a:r>
            <a:r>
              <a:rPr lang="tr-TR" sz="1600" dirty="0">
                <a:solidFill>
                  <a:schemeClr val="tx1"/>
                </a:solidFill>
              </a:rPr>
              <a:t>danışmanlık firmalarından çevre yönetimi hizmeti almak </a:t>
            </a:r>
            <a:r>
              <a:rPr lang="tr-TR" sz="1600" dirty="0" smtClean="0">
                <a:solidFill>
                  <a:schemeClr val="tx1"/>
                </a:solidFill>
              </a:rPr>
              <a:t>zorunda</a:t>
            </a:r>
            <a:endParaRPr lang="tr-TR" sz="1600" dirty="0">
              <a:solidFill>
                <a:schemeClr val="tx1"/>
              </a:solidFill>
            </a:endParaRPr>
          </a:p>
        </p:txBody>
      </p:sp>
      <p:sp>
        <p:nvSpPr>
          <p:cNvPr id="13" name="Satır Belirtme Çizgisi 2 12"/>
          <p:cNvSpPr/>
          <p:nvPr/>
        </p:nvSpPr>
        <p:spPr>
          <a:xfrm>
            <a:off x="5364088" y="3555014"/>
            <a:ext cx="3590492" cy="1836204"/>
          </a:xfrm>
          <a:prstGeom prst="borderCallout2">
            <a:avLst>
              <a:gd name="adj1" fmla="val 18750"/>
              <a:gd name="adj2" fmla="val -8333"/>
              <a:gd name="adj3" fmla="val 18750"/>
              <a:gd name="adj4" fmla="val -16667"/>
              <a:gd name="adj5" fmla="val 19216"/>
              <a:gd name="adj6" fmla="val -2588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tr-TR" sz="1600" dirty="0" smtClean="0">
              <a:solidFill>
                <a:schemeClr val="tx1"/>
              </a:solidFill>
            </a:endParaRPr>
          </a:p>
          <a:p>
            <a:pPr marL="171450" indent="-171450">
              <a:buFont typeface="Arial" panose="020B0604020202020204" pitchFamily="34" charset="0"/>
              <a:buChar char="•"/>
            </a:pPr>
            <a:endParaRPr lang="tr-TR" sz="1600" dirty="0">
              <a:solidFill>
                <a:schemeClr val="tx1"/>
              </a:solidFill>
            </a:endParaRPr>
          </a:p>
          <a:p>
            <a:pPr marL="171450" indent="-171450">
              <a:buFont typeface="Arial" panose="020B0604020202020204" pitchFamily="34" charset="0"/>
              <a:buChar char="•"/>
            </a:pPr>
            <a:r>
              <a:rPr lang="tr-TR" sz="1600" dirty="0" smtClean="0">
                <a:solidFill>
                  <a:schemeClr val="tx1"/>
                </a:solidFill>
              </a:rPr>
              <a:t>Tesis faaliyeti ÇİLY Ek listelerde bulunuyor ama kaynağı bulunmuyorsa çevre yönetim hizmeti almak zorunda </a:t>
            </a:r>
          </a:p>
          <a:p>
            <a:pPr marL="171450" indent="-171450">
              <a:buFont typeface="Arial" panose="020B0604020202020204" pitchFamily="34" charset="0"/>
              <a:buChar char="•"/>
            </a:pPr>
            <a:r>
              <a:rPr lang="tr-TR" sz="1600" dirty="0" smtClean="0">
                <a:solidFill>
                  <a:schemeClr val="tx1"/>
                </a:solidFill>
              </a:rPr>
              <a:t>Tesis ÇİLY Ek listelerinde bulunmuyorsa isteği halinde çevre yönetim hizmeti alabilir</a:t>
            </a:r>
          </a:p>
          <a:p>
            <a:pPr marL="171450" indent="-171450">
              <a:buFont typeface="Arial" panose="020B0604020202020204" pitchFamily="34" charset="0"/>
              <a:buChar char="•"/>
            </a:pPr>
            <a:endParaRPr lang="tr-TR" sz="1600" dirty="0" smtClean="0">
              <a:solidFill>
                <a:schemeClr val="tx1"/>
              </a:solidFill>
            </a:endParaRPr>
          </a:p>
          <a:p>
            <a:pPr marL="171450" indent="-171450">
              <a:buFont typeface="Arial" panose="020B0604020202020204" pitchFamily="34" charset="0"/>
              <a:buChar char="•"/>
            </a:pPr>
            <a:endParaRPr lang="tr-TR" sz="1600" dirty="0">
              <a:solidFill>
                <a:schemeClr val="tx1"/>
              </a:solidFill>
            </a:endParaRPr>
          </a:p>
        </p:txBody>
      </p:sp>
      <p:sp>
        <p:nvSpPr>
          <p:cNvPr id="14" name="Satır Belirtme Çizgisi 2 13"/>
          <p:cNvSpPr/>
          <p:nvPr/>
        </p:nvSpPr>
        <p:spPr>
          <a:xfrm>
            <a:off x="5374667" y="5589240"/>
            <a:ext cx="3600400" cy="1044116"/>
          </a:xfrm>
          <a:prstGeom prst="borderCallout2">
            <a:avLst>
              <a:gd name="adj1" fmla="val 18750"/>
              <a:gd name="adj2" fmla="val -8333"/>
              <a:gd name="adj3" fmla="val 18750"/>
              <a:gd name="adj4" fmla="val -16667"/>
              <a:gd name="adj5" fmla="val 19216"/>
              <a:gd name="adj6" fmla="val -2359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tr-TR" sz="1600" dirty="0" smtClean="0">
                <a:solidFill>
                  <a:schemeClr val="tx1"/>
                </a:solidFill>
              </a:rPr>
              <a:t>ÇİLY Ek-1 ve Ek-2 listesinde bulunan tesisleri için yukarıda konu edilen gerekleri yerine getirmelidir.</a:t>
            </a:r>
          </a:p>
        </p:txBody>
      </p:sp>
      <p:graphicFrame>
        <p:nvGraphicFramePr>
          <p:cNvPr id="16" name="Diyagram 15"/>
          <p:cNvGraphicFramePr/>
          <p:nvPr>
            <p:extLst>
              <p:ext uri="{D42A27DB-BD31-4B8C-83A1-F6EECF244321}">
                <p14:modId xmlns:p14="http://schemas.microsoft.com/office/powerpoint/2010/main" val="2206333249"/>
              </p:ext>
            </p:extLst>
          </p:nvPr>
        </p:nvGraphicFramePr>
        <p:xfrm>
          <a:off x="179512" y="26688"/>
          <a:ext cx="8795555" cy="55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65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79512" y="116632"/>
            <a:ext cx="8795555" cy="558173"/>
            <a:chOff x="0" y="688"/>
            <a:chExt cx="8795555" cy="558173"/>
          </a:xfrm>
        </p:grpSpPr>
        <p:sp>
          <p:nvSpPr>
            <p:cNvPr id="3" name="Yuvarlatılmış Dikdörtgen 2"/>
            <p:cNvSpPr/>
            <p:nvPr/>
          </p:nvSpPr>
          <p:spPr>
            <a:xfrm>
              <a:off x="0" y="688"/>
              <a:ext cx="8795555" cy="558173"/>
            </a:xfrm>
            <a:prstGeom prst="roundRect">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 name="Yuvarlatılmış Dikdörtgen 4"/>
            <p:cNvSpPr txBox="1"/>
            <p:nvPr/>
          </p:nvSpPr>
          <p:spPr>
            <a:xfrm>
              <a:off x="27248" y="27936"/>
              <a:ext cx="8741059" cy="50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YETERLİLİK BELGESİ BAŞVURU ŞARTLARI</a:t>
              </a:r>
              <a:endParaRPr lang="tr-TR" sz="2800" b="1" kern="1200" dirty="0">
                <a:solidFill>
                  <a:schemeClr val="bg1"/>
                </a:solidFill>
                <a:latin typeface="+mn-lt"/>
                <a:cs typeface="Times New Roman" panose="02020603050405020304" pitchFamily="18" charset="0"/>
              </a:endParaRPr>
            </a:p>
          </p:txBody>
        </p:sp>
      </p:grpSp>
      <p:sp>
        <p:nvSpPr>
          <p:cNvPr id="6" name="AutoShape 102"/>
          <p:cNvSpPr>
            <a:spLocks noChangeArrowheads="1"/>
          </p:cNvSpPr>
          <p:nvPr/>
        </p:nvSpPr>
        <p:spPr bwMode="auto">
          <a:xfrm>
            <a:off x="7682161" y="887633"/>
            <a:ext cx="1454968" cy="1533254"/>
          </a:xfrm>
          <a:prstGeom prst="roundRect">
            <a:avLst>
              <a:gd name="adj" fmla="val 16667"/>
            </a:avLst>
          </a:prstGeom>
          <a:solidFill>
            <a:srgbClr val="7030A0"/>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333"/>
              </a:spcAft>
            </a:pPr>
            <a:r>
              <a:rPr lang="tr-TR" dirty="0" smtClean="0">
                <a:solidFill>
                  <a:schemeClr val="bg1"/>
                </a:solidFill>
              </a:rPr>
              <a:t>ÇEVRE YÖNETİM HİZMETİ YETERLİLİK BELGESİ</a:t>
            </a:r>
            <a:endParaRPr lang="tr-TR" dirty="0">
              <a:solidFill>
                <a:schemeClr val="bg1"/>
              </a:solidFill>
            </a:endParaRPr>
          </a:p>
          <a:p>
            <a:pPr algn="ctr" eaLnBrk="1" hangingPunct="1">
              <a:spcAft>
                <a:spcPts val="1333"/>
              </a:spcAft>
            </a:pPr>
            <a:endParaRPr lang="tr-TR" altLang="tr-TR" dirty="0"/>
          </a:p>
        </p:txBody>
      </p:sp>
      <p:sp>
        <p:nvSpPr>
          <p:cNvPr id="7" name="AutoShape 92"/>
          <p:cNvSpPr>
            <a:spLocks noChangeArrowheads="1"/>
          </p:cNvSpPr>
          <p:nvPr/>
        </p:nvSpPr>
        <p:spPr bwMode="auto">
          <a:xfrm>
            <a:off x="174535" y="953208"/>
            <a:ext cx="2088232" cy="465140"/>
          </a:xfrm>
          <a:prstGeom prst="roundRect">
            <a:avLst>
              <a:gd name="adj" fmla="val 16667"/>
            </a:avLst>
          </a:prstGeom>
          <a:solidFill>
            <a:schemeClr val="accent4">
              <a:lumMod val="40000"/>
              <a:lumOff val="6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333"/>
              </a:spcAft>
            </a:pPr>
            <a:r>
              <a:rPr lang="tr-TR" altLang="tr-TR" sz="1300" dirty="0" smtClean="0"/>
              <a:t>ÇEVRE MÜHENDİSLERİ </a:t>
            </a:r>
          </a:p>
        </p:txBody>
      </p:sp>
      <p:sp>
        <p:nvSpPr>
          <p:cNvPr id="8" name="AutoShape 92"/>
          <p:cNvSpPr>
            <a:spLocks noChangeArrowheads="1"/>
          </p:cNvSpPr>
          <p:nvPr/>
        </p:nvSpPr>
        <p:spPr bwMode="auto">
          <a:xfrm>
            <a:off x="174535" y="1679178"/>
            <a:ext cx="2088232" cy="1930607"/>
          </a:xfrm>
          <a:prstGeom prst="roundRect">
            <a:avLst>
              <a:gd name="adj" fmla="val 16667"/>
            </a:avLst>
          </a:prstGeom>
          <a:solidFill>
            <a:schemeClr val="accent3">
              <a:lumMod val="60000"/>
              <a:lumOff val="4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300" dirty="0" smtClean="0"/>
              <a:t>*DİĞER MÜHENDİSLİK BÖLÜMLERİ</a:t>
            </a:r>
          </a:p>
          <a:p>
            <a:pPr eaLnBrk="1" hangingPunct="1"/>
            <a:r>
              <a:rPr lang="tr-TR" altLang="tr-TR" sz="1300" dirty="0" smtClean="0"/>
              <a:t>*FİZİK, KİMYA,BİYOLOJİ, BİYOKİMYA, JEOLOJİ BÖLÜMLERİ</a:t>
            </a:r>
          </a:p>
          <a:p>
            <a:pPr eaLnBrk="1" hangingPunct="1"/>
            <a:r>
              <a:rPr lang="tr-TR" altLang="tr-TR" sz="1300" dirty="0" smtClean="0"/>
              <a:t>*BAKANLIĞIN MERKEZ VE TAŞRA TEŞKİLATINDA ÇALIŞMIŞ OLANLAR </a:t>
            </a:r>
          </a:p>
          <a:p>
            <a:pPr eaLnBrk="1" hangingPunct="1"/>
            <a:r>
              <a:rPr lang="tr-TR" altLang="tr-TR" sz="1300" dirty="0" smtClean="0"/>
              <a:t> </a:t>
            </a:r>
          </a:p>
          <a:p>
            <a:pPr eaLnBrk="1" hangingPunct="1">
              <a:spcAft>
                <a:spcPts val="1333"/>
              </a:spcAft>
            </a:pPr>
            <a:endParaRPr lang="tr-TR" altLang="tr-TR" b="1" dirty="0"/>
          </a:p>
        </p:txBody>
      </p:sp>
      <p:sp>
        <p:nvSpPr>
          <p:cNvPr id="9" name="AutoShape 92"/>
          <p:cNvSpPr>
            <a:spLocks noChangeArrowheads="1"/>
          </p:cNvSpPr>
          <p:nvPr/>
        </p:nvSpPr>
        <p:spPr bwMode="auto">
          <a:xfrm>
            <a:off x="2591780" y="891101"/>
            <a:ext cx="2088232" cy="763159"/>
          </a:xfrm>
          <a:prstGeom prst="roundRect">
            <a:avLst>
              <a:gd name="adj" fmla="val 16667"/>
            </a:avLst>
          </a:prstGeom>
          <a:solidFill>
            <a:schemeClr val="accent4">
              <a:lumMod val="40000"/>
              <a:lumOff val="6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300" b="1" dirty="0" smtClean="0"/>
              <a:t>-DİPLOMA</a:t>
            </a:r>
          </a:p>
          <a:p>
            <a:pPr eaLnBrk="1" hangingPunct="1"/>
            <a:r>
              <a:rPr lang="tr-TR" altLang="tr-TR" sz="1300" b="1" dirty="0" smtClean="0"/>
              <a:t>-ÖDEME BELGESİ</a:t>
            </a:r>
          </a:p>
          <a:p>
            <a:pPr eaLnBrk="1" hangingPunct="1"/>
            <a:r>
              <a:rPr lang="tr-TR" altLang="tr-TR" sz="1300" b="1" dirty="0" smtClean="0"/>
              <a:t>-VESİKALIK FOTOĞRAF</a:t>
            </a:r>
          </a:p>
          <a:p>
            <a:pPr eaLnBrk="1" hangingPunct="1"/>
            <a:endParaRPr lang="tr-TR" altLang="tr-TR" sz="1300" b="1" dirty="0" smtClean="0"/>
          </a:p>
          <a:p>
            <a:pPr eaLnBrk="1" hangingPunct="1">
              <a:spcAft>
                <a:spcPts val="1333"/>
              </a:spcAft>
            </a:pPr>
            <a:endParaRPr lang="tr-TR" altLang="tr-TR" sz="1300" b="1" dirty="0" smtClean="0"/>
          </a:p>
          <a:p>
            <a:pPr eaLnBrk="1" hangingPunct="1">
              <a:spcAft>
                <a:spcPts val="1333"/>
              </a:spcAft>
            </a:pPr>
            <a:endParaRPr lang="tr-TR" altLang="tr-TR" b="1" dirty="0"/>
          </a:p>
        </p:txBody>
      </p:sp>
      <p:sp>
        <p:nvSpPr>
          <p:cNvPr id="10" name="AutoShape 92"/>
          <p:cNvSpPr>
            <a:spLocks noChangeArrowheads="1"/>
          </p:cNvSpPr>
          <p:nvPr/>
        </p:nvSpPr>
        <p:spPr bwMode="auto">
          <a:xfrm>
            <a:off x="2564878" y="1751185"/>
            <a:ext cx="2088232" cy="1858600"/>
          </a:xfrm>
          <a:prstGeom prst="roundRect">
            <a:avLst>
              <a:gd name="adj" fmla="val 16667"/>
            </a:avLst>
          </a:prstGeom>
          <a:solidFill>
            <a:schemeClr val="accent3">
              <a:lumMod val="60000"/>
              <a:lumOff val="4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dirty="0" smtClean="0"/>
              <a:t>-DİPLOMA</a:t>
            </a:r>
          </a:p>
          <a:p>
            <a:pPr eaLnBrk="1" hangingPunct="1"/>
            <a:r>
              <a:rPr lang="tr-TR" altLang="tr-TR" sz="1400" b="1" dirty="0" smtClean="0"/>
              <a:t>-ÇEVRE MEVZUATI KAPSAMINDA 7 YIL ÇALIŞMA DURUMUNU GÖSTEREN YAZI</a:t>
            </a:r>
          </a:p>
          <a:p>
            <a:pPr eaLnBrk="1" hangingPunct="1"/>
            <a:r>
              <a:rPr lang="tr-TR" altLang="tr-TR" sz="1400" b="1" dirty="0" smtClean="0"/>
              <a:t>-ÖDEME BELGESİ</a:t>
            </a:r>
          </a:p>
          <a:p>
            <a:pPr eaLnBrk="1" hangingPunct="1"/>
            <a:r>
              <a:rPr lang="tr-TR" altLang="tr-TR" sz="1400" b="1" dirty="0" smtClean="0"/>
              <a:t>-VESİKALIK FOTOĞRAF</a:t>
            </a:r>
            <a:endParaRPr lang="tr-TR" altLang="tr-TR" sz="1400" b="1" dirty="0"/>
          </a:p>
          <a:p>
            <a:pPr eaLnBrk="1" hangingPunct="1"/>
            <a:endParaRPr lang="tr-TR" sz="1400" dirty="0" smtClean="0"/>
          </a:p>
        </p:txBody>
      </p:sp>
      <p:sp>
        <p:nvSpPr>
          <p:cNvPr id="11" name="AutoShape 97"/>
          <p:cNvSpPr>
            <a:spLocks noChangeArrowheads="1"/>
          </p:cNvSpPr>
          <p:nvPr/>
        </p:nvSpPr>
        <p:spPr bwMode="auto">
          <a:xfrm>
            <a:off x="5048633" y="916702"/>
            <a:ext cx="2148473" cy="1504185"/>
          </a:xfrm>
          <a:prstGeom prst="flowChartDecision">
            <a:avLst/>
          </a:prstGeom>
          <a:solidFill>
            <a:srgbClr val="FFC000"/>
          </a:solidFill>
          <a:ln w="9525">
            <a:solidFill>
              <a:srgbClr val="000000"/>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333"/>
              </a:spcAft>
            </a:pPr>
            <a:r>
              <a:rPr lang="tr-TR" altLang="tr-TR" sz="1400" dirty="0" smtClean="0"/>
              <a:t>SİSTEM ÜZERİNDEN BAŞVURU YAPARAK </a:t>
            </a:r>
            <a:endParaRPr lang="tr-TR" altLang="tr-TR" sz="1400" dirty="0"/>
          </a:p>
        </p:txBody>
      </p:sp>
      <p:cxnSp>
        <p:nvCxnSpPr>
          <p:cNvPr id="15" name="AutoShape 127"/>
          <p:cNvCxnSpPr>
            <a:cxnSpLocks noChangeShapeType="1"/>
          </p:cNvCxnSpPr>
          <p:nvPr/>
        </p:nvCxnSpPr>
        <p:spPr bwMode="auto">
          <a:xfrm flipV="1">
            <a:off x="4857672" y="2317114"/>
            <a:ext cx="601127" cy="32736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127"/>
          <p:cNvCxnSpPr>
            <a:cxnSpLocks noChangeShapeType="1"/>
          </p:cNvCxnSpPr>
          <p:nvPr/>
        </p:nvCxnSpPr>
        <p:spPr bwMode="auto">
          <a:xfrm>
            <a:off x="4856491" y="1078160"/>
            <a:ext cx="603487" cy="10761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127"/>
          <p:cNvCxnSpPr>
            <a:cxnSpLocks noChangeShapeType="1"/>
          </p:cNvCxnSpPr>
          <p:nvPr/>
        </p:nvCxnSpPr>
        <p:spPr bwMode="auto">
          <a:xfrm>
            <a:off x="7309329" y="1667690"/>
            <a:ext cx="260609" cy="110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AutoShape 102"/>
          <p:cNvSpPr>
            <a:spLocks noChangeArrowheads="1"/>
          </p:cNvSpPr>
          <p:nvPr/>
        </p:nvSpPr>
        <p:spPr bwMode="auto">
          <a:xfrm>
            <a:off x="7676045" y="3414572"/>
            <a:ext cx="1454968" cy="1533254"/>
          </a:xfrm>
          <a:prstGeom prst="roundRect">
            <a:avLst>
              <a:gd name="adj" fmla="val 16667"/>
            </a:avLst>
          </a:prstGeom>
          <a:solidFill>
            <a:srgbClr val="FF3300"/>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333"/>
              </a:spcAft>
            </a:pPr>
            <a:r>
              <a:rPr lang="tr-TR" altLang="tr-TR" dirty="0" smtClean="0">
                <a:solidFill>
                  <a:schemeClr val="bg1"/>
                </a:solidFill>
              </a:rPr>
              <a:t>ÇEVRE YÖNETİM BİRİMİ YETERLİLİK BELGESİ</a:t>
            </a:r>
            <a:endParaRPr lang="tr-TR" altLang="tr-TR" dirty="0">
              <a:solidFill>
                <a:schemeClr val="bg1"/>
              </a:solidFill>
            </a:endParaRPr>
          </a:p>
        </p:txBody>
      </p:sp>
      <p:sp>
        <p:nvSpPr>
          <p:cNvPr id="23" name="AutoShape 92"/>
          <p:cNvSpPr>
            <a:spLocks noChangeArrowheads="1"/>
          </p:cNvSpPr>
          <p:nvPr/>
        </p:nvSpPr>
        <p:spPr bwMode="auto">
          <a:xfrm>
            <a:off x="269389" y="4033465"/>
            <a:ext cx="3312368" cy="663277"/>
          </a:xfrm>
          <a:prstGeom prst="roundRect">
            <a:avLst>
              <a:gd name="adj" fmla="val 16667"/>
            </a:avLst>
          </a:prstGeom>
          <a:solidFill>
            <a:schemeClr val="accent6">
              <a:lumMod val="40000"/>
              <a:lumOff val="6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600" b="1" dirty="0" smtClean="0"/>
              <a:t>ÇEVRE YÖNETİM BİRİMİ</a:t>
            </a:r>
          </a:p>
          <a:p>
            <a:pPr eaLnBrk="1" hangingPunct="1"/>
            <a:r>
              <a:rPr lang="tr-TR" altLang="tr-TR" sz="1600" b="1" dirty="0" smtClean="0"/>
              <a:t>(EN AZ 2 TAM ZAMANLI PERSONEL)</a:t>
            </a:r>
          </a:p>
          <a:p>
            <a:pPr eaLnBrk="1" hangingPunct="1"/>
            <a:endParaRPr lang="tr-TR" altLang="tr-TR" b="1" dirty="0" smtClean="0"/>
          </a:p>
          <a:p>
            <a:pPr eaLnBrk="1" hangingPunct="1">
              <a:spcAft>
                <a:spcPts val="1333"/>
              </a:spcAft>
            </a:pPr>
            <a:endParaRPr lang="tr-TR" altLang="tr-TR" b="1" dirty="0" smtClean="0"/>
          </a:p>
          <a:p>
            <a:pPr eaLnBrk="1" hangingPunct="1">
              <a:spcAft>
                <a:spcPts val="1333"/>
              </a:spcAft>
            </a:pPr>
            <a:endParaRPr lang="tr-TR" altLang="tr-TR" sz="1300" dirty="0" smtClean="0"/>
          </a:p>
          <a:p>
            <a:pPr eaLnBrk="1" hangingPunct="1">
              <a:spcAft>
                <a:spcPts val="1333"/>
              </a:spcAft>
            </a:pPr>
            <a:endParaRPr lang="tr-TR" altLang="tr-TR" sz="1300" dirty="0" smtClean="0"/>
          </a:p>
          <a:p>
            <a:pPr eaLnBrk="1" hangingPunct="1">
              <a:spcAft>
                <a:spcPts val="1333"/>
              </a:spcAft>
            </a:pPr>
            <a:r>
              <a:rPr lang="tr-TR" altLang="tr-TR" sz="1300" dirty="0" smtClean="0"/>
              <a:t> </a:t>
            </a:r>
          </a:p>
        </p:txBody>
      </p:sp>
      <p:sp>
        <p:nvSpPr>
          <p:cNvPr id="24" name="AutoShape 92"/>
          <p:cNvSpPr>
            <a:spLocks noChangeArrowheads="1"/>
          </p:cNvSpPr>
          <p:nvPr/>
        </p:nvSpPr>
        <p:spPr bwMode="auto">
          <a:xfrm>
            <a:off x="323528" y="4903874"/>
            <a:ext cx="2446938" cy="429419"/>
          </a:xfrm>
          <a:prstGeom prst="roundRect">
            <a:avLst>
              <a:gd name="adj" fmla="val 16667"/>
            </a:avLst>
          </a:prstGeom>
          <a:solidFill>
            <a:schemeClr val="accent6">
              <a:lumMod val="40000"/>
              <a:lumOff val="6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333"/>
              </a:spcAft>
            </a:pPr>
            <a:r>
              <a:rPr lang="tr-TR" altLang="tr-TR" sz="1600" dirty="0" smtClean="0"/>
              <a:t>ÇEVRE MÜHENDİSİ</a:t>
            </a:r>
            <a:endParaRPr lang="tr-TR" altLang="tr-TR" sz="1600" dirty="0"/>
          </a:p>
        </p:txBody>
      </p:sp>
      <p:sp>
        <p:nvSpPr>
          <p:cNvPr id="25" name="AutoShape 92"/>
          <p:cNvSpPr>
            <a:spLocks noChangeArrowheads="1"/>
          </p:cNvSpPr>
          <p:nvPr/>
        </p:nvSpPr>
        <p:spPr bwMode="auto">
          <a:xfrm>
            <a:off x="323528" y="5445225"/>
            <a:ext cx="3024336" cy="792088"/>
          </a:xfrm>
          <a:prstGeom prst="roundRect">
            <a:avLst>
              <a:gd name="adj" fmla="val 16667"/>
            </a:avLst>
          </a:prstGeom>
          <a:solidFill>
            <a:schemeClr val="accent6">
              <a:lumMod val="40000"/>
              <a:lumOff val="6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333"/>
              </a:spcAft>
            </a:pPr>
            <a:r>
              <a:rPr lang="tr-TR" sz="1600" dirty="0" smtClean="0"/>
              <a:t>ÇEVRE İLE İLGİLİ ÜÇ YIL VE ÜZERİ MESLEKİ TECRÜBEYE SAHİP</a:t>
            </a:r>
            <a:r>
              <a:rPr lang="tr-TR" sz="1600" dirty="0"/>
              <a:t> </a:t>
            </a:r>
            <a:endParaRPr lang="tr-TR" altLang="tr-TR" sz="1600" b="1" dirty="0"/>
          </a:p>
        </p:txBody>
      </p:sp>
      <p:cxnSp>
        <p:nvCxnSpPr>
          <p:cNvPr id="27" name="AutoShape 127"/>
          <p:cNvCxnSpPr>
            <a:cxnSpLocks noChangeShapeType="1"/>
          </p:cNvCxnSpPr>
          <p:nvPr/>
        </p:nvCxnSpPr>
        <p:spPr bwMode="auto">
          <a:xfrm>
            <a:off x="4131649" y="4131357"/>
            <a:ext cx="785108" cy="1772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 name="AutoShape 97"/>
          <p:cNvSpPr>
            <a:spLocks noChangeArrowheads="1"/>
          </p:cNvSpPr>
          <p:nvPr/>
        </p:nvSpPr>
        <p:spPr bwMode="auto">
          <a:xfrm>
            <a:off x="4986239" y="3414572"/>
            <a:ext cx="2148473" cy="1504185"/>
          </a:xfrm>
          <a:prstGeom prst="flowChartDecision">
            <a:avLst/>
          </a:prstGeom>
          <a:solidFill>
            <a:srgbClr val="FFC000"/>
          </a:solidFill>
          <a:ln w="9525">
            <a:solidFill>
              <a:srgbClr val="000000"/>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333"/>
              </a:spcAft>
            </a:pPr>
            <a:r>
              <a:rPr lang="tr-TR" altLang="tr-TR" sz="1400" dirty="0" smtClean="0"/>
              <a:t>SİSTEM ÜZERİNDEN BAŞVURU YAPARAK </a:t>
            </a:r>
            <a:endParaRPr lang="tr-TR" altLang="tr-TR" sz="1400" dirty="0"/>
          </a:p>
        </p:txBody>
      </p:sp>
      <p:cxnSp>
        <p:nvCxnSpPr>
          <p:cNvPr id="30" name="AutoShape 127"/>
          <p:cNvCxnSpPr>
            <a:cxnSpLocks noChangeShapeType="1"/>
          </p:cNvCxnSpPr>
          <p:nvPr/>
        </p:nvCxnSpPr>
        <p:spPr bwMode="auto">
          <a:xfrm flipV="1">
            <a:off x="7298280" y="4149080"/>
            <a:ext cx="271658" cy="590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AutoShape 92"/>
          <p:cNvSpPr>
            <a:spLocks noChangeArrowheads="1"/>
          </p:cNvSpPr>
          <p:nvPr/>
        </p:nvSpPr>
        <p:spPr bwMode="auto">
          <a:xfrm>
            <a:off x="3851920" y="5037511"/>
            <a:ext cx="2541656" cy="1607516"/>
          </a:xfrm>
          <a:prstGeom prst="roundRect">
            <a:avLst>
              <a:gd name="adj" fmla="val 16667"/>
            </a:avLst>
          </a:prstGeom>
          <a:solidFill>
            <a:schemeClr val="accent3">
              <a:lumMod val="60000"/>
              <a:lumOff val="4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dirty="0" smtClean="0"/>
              <a:t>-PERSONELİN SGK BİLDİRGESİ</a:t>
            </a:r>
          </a:p>
          <a:p>
            <a:pPr eaLnBrk="1" hangingPunct="1"/>
            <a:r>
              <a:rPr lang="tr-TR" sz="1400" b="1" dirty="0" smtClean="0"/>
              <a:t>-ÖDEME BELGESİ</a:t>
            </a:r>
          </a:p>
          <a:p>
            <a:pPr eaLnBrk="1" hangingPunct="1"/>
            <a:r>
              <a:rPr lang="tr-TR" sz="1400" b="1" dirty="0" smtClean="0"/>
              <a:t>-TİCARET SİCİL GAZETESİ</a:t>
            </a:r>
            <a:endParaRPr lang="tr-TR" sz="1400" dirty="0" smtClean="0"/>
          </a:p>
        </p:txBody>
      </p:sp>
    </p:spTree>
    <p:extLst>
      <p:ext uri="{BB962C8B-B14F-4D97-AF65-F5344CB8AC3E}">
        <p14:creationId xmlns:p14="http://schemas.microsoft.com/office/powerpoint/2010/main" val="3406836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ircle(in)">
                                      <p:cBhvr>
                                        <p:cTn id="57" dur="2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circle(in)">
                                      <p:cBhvr>
                                        <p:cTn id="62" dur="2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circle(in)">
                                      <p:cBhvr>
                                        <p:cTn id="67" dur="2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circle(in)">
                                      <p:cBhvr>
                                        <p:cTn id="77" dur="2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circle(in)">
                                      <p:cBhvr>
                                        <p:cTn id="82" dur="20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circle(in)">
                                      <p:cBhvr>
                                        <p:cTn id="87" dur="20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circle(in)">
                                      <p:cBhvr>
                                        <p:cTn id="9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1" grpId="0" animBg="1"/>
      <p:bldP spid="23" grpId="0" animBg="1"/>
      <p:bldP spid="24" grpId="0" animBg="1"/>
      <p:bldP spid="25" grpId="0" animBg="1"/>
      <p:bldP spid="29"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79512" y="116632"/>
            <a:ext cx="8795555" cy="558173"/>
            <a:chOff x="0" y="688"/>
            <a:chExt cx="8795555" cy="558173"/>
          </a:xfrm>
        </p:grpSpPr>
        <p:sp>
          <p:nvSpPr>
            <p:cNvPr id="3" name="Yuvarlatılmış Dikdörtgen 2"/>
            <p:cNvSpPr/>
            <p:nvPr/>
          </p:nvSpPr>
          <p:spPr>
            <a:xfrm>
              <a:off x="0" y="688"/>
              <a:ext cx="8795555" cy="558173"/>
            </a:xfrm>
            <a:prstGeom prst="roundRect">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 name="Yuvarlatılmış Dikdörtgen 4"/>
            <p:cNvSpPr txBox="1"/>
            <p:nvPr/>
          </p:nvSpPr>
          <p:spPr>
            <a:xfrm>
              <a:off x="27248" y="27936"/>
              <a:ext cx="8741059" cy="50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800" b="1" kern="1200" dirty="0" smtClean="0">
                  <a:solidFill>
                    <a:schemeClr val="bg1"/>
                  </a:solidFill>
                  <a:latin typeface="+mn-lt"/>
                  <a:cs typeface="Times New Roman" panose="02020603050405020304" pitchFamily="18" charset="0"/>
                </a:rPr>
                <a:t>YETERLİLİK BELGESİ BAŞVURU ŞARTLARI</a:t>
              </a:r>
              <a:endParaRPr lang="tr-TR" sz="2800" b="1" kern="1200" dirty="0">
                <a:solidFill>
                  <a:schemeClr val="bg1"/>
                </a:solidFill>
                <a:latin typeface="+mn-lt"/>
                <a:cs typeface="Times New Roman" panose="02020603050405020304" pitchFamily="18" charset="0"/>
              </a:endParaRPr>
            </a:p>
          </p:txBody>
        </p:sp>
      </p:grpSp>
      <p:sp>
        <p:nvSpPr>
          <p:cNvPr id="10" name="AutoShape 92"/>
          <p:cNvSpPr>
            <a:spLocks noChangeArrowheads="1"/>
          </p:cNvSpPr>
          <p:nvPr/>
        </p:nvSpPr>
        <p:spPr bwMode="auto">
          <a:xfrm>
            <a:off x="3658770" y="1412776"/>
            <a:ext cx="4356484" cy="1651633"/>
          </a:xfrm>
          <a:prstGeom prst="roundRect">
            <a:avLst>
              <a:gd name="adj" fmla="val 16667"/>
            </a:avLst>
          </a:prstGeom>
          <a:solidFill>
            <a:schemeClr val="accent3">
              <a:lumMod val="60000"/>
              <a:lumOff val="4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dirty="0" smtClean="0"/>
              <a:t>-PERSONEL ŞARTLARININ SAĞLANMASI</a:t>
            </a:r>
          </a:p>
          <a:p>
            <a:pPr eaLnBrk="1" hangingPunct="1"/>
            <a:r>
              <a:rPr lang="tr-TR" altLang="tr-TR" sz="1400" b="1" dirty="0" smtClean="0"/>
              <a:t>-YER UYGUNLUK YAZISI</a:t>
            </a:r>
          </a:p>
          <a:p>
            <a:pPr eaLnBrk="1" hangingPunct="1"/>
            <a:r>
              <a:rPr lang="tr-TR" altLang="tr-TR" sz="1400" b="1" dirty="0" smtClean="0"/>
              <a:t>-ÇEVRE İLE İLGİLİ KONULARDA ÇALIŞTIĞINI GÖSTEREN TİCARET SİCİL GAZETESİ</a:t>
            </a:r>
          </a:p>
          <a:p>
            <a:pPr eaLnBrk="1" hangingPunct="1"/>
            <a:r>
              <a:rPr lang="tr-TR" sz="1400" b="1" dirty="0" smtClean="0"/>
              <a:t>-PERSONEL SGK BİLDİRGELERİ</a:t>
            </a:r>
          </a:p>
          <a:p>
            <a:pPr eaLnBrk="1" hangingPunct="1"/>
            <a:r>
              <a:rPr lang="tr-TR" sz="1400" b="1" dirty="0" smtClean="0"/>
              <a:t>-GÜNCEL İLETİŞİM BİLGİLERİ</a:t>
            </a:r>
            <a:endParaRPr lang="tr-TR" sz="1400" dirty="0" smtClean="0"/>
          </a:p>
        </p:txBody>
      </p:sp>
      <p:sp>
        <p:nvSpPr>
          <p:cNvPr id="21" name="AutoShape 102"/>
          <p:cNvSpPr>
            <a:spLocks noChangeArrowheads="1"/>
          </p:cNvSpPr>
          <p:nvPr/>
        </p:nvSpPr>
        <p:spPr bwMode="auto">
          <a:xfrm>
            <a:off x="6404527" y="4797152"/>
            <a:ext cx="2705281" cy="1533254"/>
          </a:xfrm>
          <a:prstGeom prst="roundRect">
            <a:avLst>
              <a:gd name="adj" fmla="val 16667"/>
            </a:avLst>
          </a:prstGeom>
          <a:solidFill>
            <a:schemeClr val="accent6">
              <a:lumMod val="75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333"/>
              </a:spcAft>
            </a:pPr>
            <a:r>
              <a:rPr lang="tr-TR" altLang="tr-TR" dirty="0" smtClean="0">
                <a:solidFill>
                  <a:schemeClr val="bg1"/>
                </a:solidFill>
              </a:rPr>
              <a:t>ÇEVRE DANIŞMANLIK FİRMASI YETERLİLİK BELGESİ</a:t>
            </a:r>
            <a:endParaRPr lang="tr-TR" altLang="tr-TR" dirty="0">
              <a:solidFill>
                <a:schemeClr val="bg1"/>
              </a:solidFill>
            </a:endParaRPr>
          </a:p>
        </p:txBody>
      </p:sp>
      <p:sp>
        <p:nvSpPr>
          <p:cNvPr id="23" name="AutoShape 92"/>
          <p:cNvSpPr>
            <a:spLocks noChangeArrowheads="1"/>
          </p:cNvSpPr>
          <p:nvPr/>
        </p:nvSpPr>
        <p:spPr bwMode="auto">
          <a:xfrm>
            <a:off x="160024" y="974623"/>
            <a:ext cx="3312368" cy="663277"/>
          </a:xfrm>
          <a:prstGeom prst="roundRect">
            <a:avLst>
              <a:gd name="adj" fmla="val 16667"/>
            </a:avLst>
          </a:prstGeom>
          <a:solidFill>
            <a:schemeClr val="accent6">
              <a:lumMod val="40000"/>
              <a:lumOff val="60000"/>
            </a:schemeClr>
          </a:solidFill>
          <a:ln w="9525">
            <a:solidFill>
              <a:srgbClr val="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600" b="1" dirty="0" smtClean="0"/>
              <a:t>ÇEVRE DANIŞMANLIK FİRMALARI</a:t>
            </a:r>
          </a:p>
          <a:p>
            <a:pPr eaLnBrk="1" hangingPunct="1">
              <a:spcAft>
                <a:spcPts val="1333"/>
              </a:spcAft>
            </a:pPr>
            <a:endParaRPr lang="tr-TR" altLang="tr-TR" b="1" dirty="0" smtClean="0"/>
          </a:p>
          <a:p>
            <a:pPr eaLnBrk="1" hangingPunct="1">
              <a:spcAft>
                <a:spcPts val="1333"/>
              </a:spcAft>
            </a:pPr>
            <a:endParaRPr lang="tr-TR" altLang="tr-TR" sz="1300" dirty="0" smtClean="0"/>
          </a:p>
          <a:p>
            <a:pPr eaLnBrk="1" hangingPunct="1">
              <a:spcAft>
                <a:spcPts val="1333"/>
              </a:spcAft>
            </a:pPr>
            <a:endParaRPr lang="tr-TR" altLang="tr-TR" sz="1300" dirty="0" smtClean="0"/>
          </a:p>
          <a:p>
            <a:pPr eaLnBrk="1" hangingPunct="1">
              <a:spcAft>
                <a:spcPts val="1333"/>
              </a:spcAft>
            </a:pPr>
            <a:r>
              <a:rPr lang="tr-TR" altLang="tr-TR" sz="1300" dirty="0" smtClean="0"/>
              <a:t> </a:t>
            </a:r>
          </a:p>
        </p:txBody>
      </p:sp>
      <p:sp>
        <p:nvSpPr>
          <p:cNvPr id="29" name="AutoShape 97"/>
          <p:cNvSpPr>
            <a:spLocks noChangeArrowheads="1"/>
          </p:cNvSpPr>
          <p:nvPr/>
        </p:nvSpPr>
        <p:spPr bwMode="auto">
          <a:xfrm>
            <a:off x="3701669" y="4483158"/>
            <a:ext cx="2148473" cy="1504185"/>
          </a:xfrm>
          <a:prstGeom prst="flowChartDecision">
            <a:avLst/>
          </a:prstGeom>
          <a:solidFill>
            <a:srgbClr val="FFC000"/>
          </a:solidFill>
          <a:ln w="9525">
            <a:solidFill>
              <a:srgbClr val="000000"/>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333"/>
              </a:spcAft>
            </a:pPr>
            <a:r>
              <a:rPr lang="tr-TR" altLang="tr-TR" sz="1400" dirty="0" smtClean="0"/>
              <a:t>SİSTEM ÜZERİNDEN BAŞVURU YAPARAK </a:t>
            </a:r>
            <a:endParaRPr lang="tr-TR" altLang="tr-TR" sz="1400" dirty="0"/>
          </a:p>
        </p:txBody>
      </p:sp>
      <p:cxnSp>
        <p:nvCxnSpPr>
          <p:cNvPr id="30" name="AutoShape 127"/>
          <p:cNvCxnSpPr>
            <a:cxnSpLocks noChangeShapeType="1"/>
          </p:cNvCxnSpPr>
          <p:nvPr/>
        </p:nvCxnSpPr>
        <p:spPr bwMode="auto">
          <a:xfrm flipV="1">
            <a:off x="5931958" y="5229343"/>
            <a:ext cx="271658" cy="590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Dirsek Bağlayıcısı 12"/>
          <p:cNvCxnSpPr/>
          <p:nvPr/>
        </p:nvCxnSpPr>
        <p:spPr>
          <a:xfrm rot="16200000" flipH="1">
            <a:off x="2596333" y="2524350"/>
            <a:ext cx="2871217" cy="136815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18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3"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yagram 11"/>
          <p:cNvGraphicFramePr/>
          <p:nvPr>
            <p:extLst>
              <p:ext uri="{D42A27DB-BD31-4B8C-83A1-F6EECF244321}">
                <p14:modId xmlns:p14="http://schemas.microsoft.com/office/powerpoint/2010/main" val="3129776562"/>
              </p:ext>
            </p:extLst>
          </p:nvPr>
        </p:nvGraphicFramePr>
        <p:xfrm>
          <a:off x="70947" y="0"/>
          <a:ext cx="89655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202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744331124"/>
              </p:ext>
            </p:extLst>
          </p:nvPr>
        </p:nvGraphicFramePr>
        <p:xfrm>
          <a:off x="1992318" y="116632"/>
          <a:ext cx="6912767"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1898309469"/>
              </p:ext>
            </p:extLst>
          </p:nvPr>
        </p:nvGraphicFramePr>
        <p:xfrm>
          <a:off x="335483" y="116632"/>
          <a:ext cx="1553146"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Yuvarlatılmış Dikdörtgen 4"/>
          <p:cNvSpPr txBox="1"/>
          <p:nvPr/>
        </p:nvSpPr>
        <p:spPr>
          <a:xfrm>
            <a:off x="2228516" y="3749282"/>
            <a:ext cx="6652741" cy="692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latin typeface="+mj-lt"/>
                <a:cs typeface="Times New Roman" panose="02020603050405020304" pitchFamily="18" charset="0"/>
              </a:rPr>
              <a:t>SIFIR ATIK BELGESİ ALMA YÜKÜMLÜLÜĞÜ</a:t>
            </a:r>
            <a:endParaRPr lang="tr-TR" sz="2400" kern="1200" dirty="0">
              <a:solidFill>
                <a:srgbClr val="FF0000"/>
              </a:solidFill>
              <a:latin typeface="+mj-lt"/>
              <a:cs typeface="Times New Roman" panose="02020603050405020304" pitchFamily="18" charset="0"/>
            </a:endParaRPr>
          </a:p>
        </p:txBody>
      </p:sp>
      <p:sp>
        <p:nvSpPr>
          <p:cNvPr id="17" name="Oval 16"/>
          <p:cNvSpPr/>
          <p:nvPr/>
        </p:nvSpPr>
        <p:spPr>
          <a:xfrm>
            <a:off x="179512" y="2372841"/>
            <a:ext cx="1296144" cy="904177"/>
          </a:xfrm>
          <a:prstGeom prst="ellipse">
            <a:avLst/>
          </a:prstGeom>
          <a:blipFill rotWithShape="0">
            <a:blip r:embed="rId12"/>
            <a:stretch>
              <a:fillRect/>
            </a:stretch>
          </a:blipFill>
          <a:ln w="38100">
            <a:solidFill>
              <a:srgbClr val="F2850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 name="Grup 17"/>
          <p:cNvGrpSpPr/>
          <p:nvPr/>
        </p:nvGrpSpPr>
        <p:grpSpPr>
          <a:xfrm>
            <a:off x="1799692" y="2372841"/>
            <a:ext cx="6871921" cy="722426"/>
            <a:chOff x="1983614" y="-1"/>
            <a:chExt cx="5874526" cy="1440160"/>
          </a:xfrm>
          <a:solidFill>
            <a:schemeClr val="accent6">
              <a:lumMod val="40000"/>
              <a:lumOff val="60000"/>
            </a:schemeClr>
          </a:solidFill>
        </p:grpSpPr>
        <p:sp>
          <p:nvSpPr>
            <p:cNvPr id="19" name="Beşgen 18"/>
            <p:cNvSpPr/>
            <p:nvPr/>
          </p:nvSpPr>
          <p:spPr>
            <a:xfrm rot="10800000">
              <a:off x="1983614" y="-1"/>
              <a:ext cx="5874526" cy="144016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Beşgen 4"/>
            <p:cNvSpPr/>
            <p:nvPr/>
          </p:nvSpPr>
          <p:spPr>
            <a:xfrm>
              <a:off x="2421513" y="115364"/>
              <a:ext cx="5436626" cy="864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defTabSz="889000" rtl="0">
                <a:lnSpc>
                  <a:spcPct val="90000"/>
                </a:lnSpc>
                <a:spcBef>
                  <a:spcPct val="0"/>
                </a:spcBef>
                <a:spcAft>
                  <a:spcPct val="35000"/>
                </a:spcAft>
              </a:pPr>
              <a:r>
                <a:rPr kumimoji="0" lang="tr-TR"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rPr>
                <a:t>Aylık faaliyet raporu hazırlamak</a:t>
              </a:r>
              <a:endParaRPr lang="tr-TR" sz="2400" b="1" kern="1200" dirty="0">
                <a:solidFill>
                  <a:schemeClr val="tx1"/>
                </a:solidFill>
              </a:endParaRPr>
            </a:p>
          </p:txBody>
        </p:sp>
      </p:grpSp>
      <p:pic>
        <p:nvPicPr>
          <p:cNvPr id="6147" name="Picture 3" descr="C:\Users\info-bilgisayar\Desktop\indir (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13" y="1164602"/>
            <a:ext cx="1502472" cy="107319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 21"/>
          <p:cNvGrpSpPr/>
          <p:nvPr/>
        </p:nvGrpSpPr>
        <p:grpSpPr>
          <a:xfrm>
            <a:off x="1888629" y="1180013"/>
            <a:ext cx="6992628" cy="933511"/>
            <a:chOff x="2352713" y="-1"/>
            <a:chExt cx="5977714" cy="1440161"/>
          </a:xfrm>
          <a:solidFill>
            <a:schemeClr val="accent6">
              <a:lumMod val="40000"/>
              <a:lumOff val="60000"/>
            </a:schemeClr>
          </a:solidFill>
        </p:grpSpPr>
        <p:sp>
          <p:nvSpPr>
            <p:cNvPr id="23" name="Beşgen 22"/>
            <p:cNvSpPr/>
            <p:nvPr/>
          </p:nvSpPr>
          <p:spPr>
            <a:xfrm rot="10800000">
              <a:off x="2352713" y="-1"/>
              <a:ext cx="5977714" cy="14401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Beşgen 4"/>
            <p:cNvSpPr/>
            <p:nvPr/>
          </p:nvSpPr>
          <p:spPr>
            <a:xfrm>
              <a:off x="2719922" y="0"/>
              <a:ext cx="5514486" cy="14401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ctr" defTabSz="889000" rtl="0">
                <a:lnSpc>
                  <a:spcPct val="90000"/>
                </a:lnSpc>
                <a:spcBef>
                  <a:spcPct val="0"/>
                </a:spcBef>
                <a:spcAft>
                  <a:spcPct val="35000"/>
                </a:spcAft>
              </a:pPr>
              <a:endParaRPr lang="tr-TR" sz="2000" b="1" kern="1200" dirty="0">
                <a:solidFill>
                  <a:schemeClr val="bg1"/>
                </a:solidFill>
              </a:endParaRPr>
            </a:p>
          </p:txBody>
        </p:sp>
      </p:grpSp>
      <p:sp>
        <p:nvSpPr>
          <p:cNvPr id="7" name="Dikdörtgen 6"/>
          <p:cNvSpPr/>
          <p:nvPr/>
        </p:nvSpPr>
        <p:spPr>
          <a:xfrm>
            <a:off x="2409267" y="1164602"/>
            <a:ext cx="6294581" cy="830997"/>
          </a:xfrm>
          <a:prstGeom prst="rect">
            <a:avLst/>
          </a:prstGeom>
          <a:solidFill>
            <a:schemeClr val="accent6">
              <a:lumMod val="40000"/>
              <a:lumOff val="60000"/>
            </a:schemeClr>
          </a:solidFill>
        </p:spPr>
        <p:txBody>
          <a:bodyPr wrap="square">
            <a:spAutoFit/>
          </a:bodyPr>
          <a:lstStyle/>
          <a:p>
            <a:r>
              <a:rPr lang="tr-TR" sz="2400" b="1" dirty="0">
                <a:effectLst>
                  <a:outerShdw blurRad="38100" dist="38100" dir="2700000" algn="tl">
                    <a:srgbClr val="000000">
                      <a:alpha val="43137"/>
                    </a:srgbClr>
                  </a:outerShdw>
                </a:effectLst>
              </a:rPr>
              <a:t>Çevre yönetimi hizmetini çevre mevzuatına uygun bir şekilde </a:t>
            </a:r>
            <a:r>
              <a:rPr lang="tr-TR" sz="2400" b="1" dirty="0" smtClean="0">
                <a:effectLst>
                  <a:outerShdw blurRad="38100" dist="38100" dir="2700000" algn="tl">
                    <a:srgbClr val="000000">
                      <a:alpha val="43137"/>
                    </a:srgbClr>
                  </a:outerShdw>
                </a:effectLst>
              </a:rPr>
              <a:t>yürütmek</a:t>
            </a:r>
            <a:endParaRPr lang="tr-TR" sz="2400" b="1" dirty="0">
              <a:effectLst>
                <a:outerShdw blurRad="38100" dist="38100" dir="2700000" algn="tl">
                  <a:srgbClr val="000000">
                    <a:alpha val="43137"/>
                  </a:srgbClr>
                </a:outerShdw>
              </a:effectLst>
            </a:endParaRPr>
          </a:p>
        </p:txBody>
      </p:sp>
      <p:sp>
        <p:nvSpPr>
          <p:cNvPr id="26" name="6 İçerik Yer Tutucusu"/>
          <p:cNvSpPr txBox="1">
            <a:spLocks/>
          </p:cNvSpPr>
          <p:nvPr/>
        </p:nvSpPr>
        <p:spPr>
          <a:xfrm>
            <a:off x="179512" y="3863263"/>
            <a:ext cx="3240360" cy="1581961"/>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smtClean="0">
                <a:solidFill>
                  <a:srgbClr val="FF0000"/>
                </a:solidFill>
              </a:rPr>
              <a:t>ÇİLY Ek-1 Tesislerine </a:t>
            </a:r>
          </a:p>
          <a:p>
            <a:pPr marL="0" indent="0" fontAlgn="auto">
              <a:spcBef>
                <a:spcPts val="0"/>
              </a:spcBef>
              <a:spcAft>
                <a:spcPts val="0"/>
              </a:spcAft>
              <a:buNone/>
            </a:pPr>
            <a:r>
              <a:rPr lang="tr-TR" sz="2000" b="1" dirty="0" smtClean="0">
                <a:solidFill>
                  <a:schemeClr val="tx1"/>
                </a:solidFill>
              </a:rPr>
              <a:t>ayda en az iki adet</a:t>
            </a:r>
          </a:p>
          <a:p>
            <a:pPr marL="0" indent="0" fontAlgn="auto">
              <a:spcBef>
                <a:spcPts val="0"/>
              </a:spcBef>
              <a:spcAft>
                <a:spcPts val="0"/>
              </a:spcAft>
              <a:buNone/>
            </a:pPr>
            <a:r>
              <a:rPr lang="tr-TR" sz="2000" b="1" dirty="0" smtClean="0">
                <a:solidFill>
                  <a:srgbClr val="FF0000"/>
                </a:solidFill>
              </a:rPr>
              <a:t>ÇİLY Ek-2 veya Muaf Tesislere </a:t>
            </a:r>
            <a:r>
              <a:rPr lang="tr-TR" sz="2000" b="1" dirty="0" smtClean="0">
                <a:solidFill>
                  <a:schemeClr val="tx1"/>
                </a:solidFill>
              </a:rPr>
              <a:t>ayda en az bir adet AYLIK FAALİYET RAPORU hazırlanır.</a:t>
            </a:r>
          </a:p>
          <a:p>
            <a:pPr marL="0" indent="0" fontAlgn="auto">
              <a:spcAft>
                <a:spcPts val="0"/>
              </a:spcAft>
              <a:buNone/>
            </a:pPr>
            <a:endParaRPr lang="tr-TR" sz="2000" dirty="0">
              <a:solidFill>
                <a:schemeClr val="tx1"/>
              </a:solidFill>
            </a:endParaRPr>
          </a:p>
        </p:txBody>
      </p:sp>
      <p:sp>
        <p:nvSpPr>
          <p:cNvPr id="2" name="Dikdörtgen 1"/>
          <p:cNvSpPr/>
          <p:nvPr/>
        </p:nvSpPr>
        <p:spPr>
          <a:xfrm>
            <a:off x="395536" y="3427641"/>
            <a:ext cx="5820891" cy="400110"/>
          </a:xfrm>
          <a:prstGeom prst="rect">
            <a:avLst/>
          </a:prstGeom>
        </p:spPr>
        <p:txBody>
          <a:bodyPr wrap="square">
            <a:spAutoFit/>
          </a:bodyPr>
          <a:lstStyle/>
          <a:p>
            <a:pPr lvl="0"/>
            <a:r>
              <a:rPr lang="tr-TR" sz="2000" b="1" u="sng" dirty="0">
                <a:solidFill>
                  <a:prstClr val="black"/>
                </a:solidFill>
              </a:rPr>
              <a:t>İşletmeye hizmet vermeye başladığı tarihten itibaren </a:t>
            </a:r>
          </a:p>
        </p:txBody>
      </p:sp>
      <p:sp>
        <p:nvSpPr>
          <p:cNvPr id="3" name="Dikdörtgen 2"/>
          <p:cNvSpPr/>
          <p:nvPr/>
        </p:nvSpPr>
        <p:spPr>
          <a:xfrm>
            <a:off x="179512" y="6188401"/>
            <a:ext cx="8784976" cy="369332"/>
          </a:xfrm>
          <a:prstGeom prst="rect">
            <a:avLst/>
          </a:prstGeom>
        </p:spPr>
        <p:txBody>
          <a:bodyPr wrap="square">
            <a:spAutoFit/>
          </a:bodyPr>
          <a:lstStyle/>
          <a:p>
            <a:pPr lvl="0"/>
            <a:r>
              <a:rPr lang="tr-TR" dirty="0" smtClean="0">
                <a:solidFill>
                  <a:srgbClr val="FF0000"/>
                </a:solidFill>
              </a:rPr>
              <a:t>*</a:t>
            </a:r>
            <a:r>
              <a:rPr lang="tr-TR" b="1" dirty="0" smtClean="0">
                <a:solidFill>
                  <a:srgbClr val="FF0000"/>
                </a:solidFill>
              </a:rPr>
              <a:t>Aylık </a:t>
            </a:r>
            <a:r>
              <a:rPr lang="tr-TR" b="1" dirty="0">
                <a:solidFill>
                  <a:srgbClr val="FF0000"/>
                </a:solidFill>
              </a:rPr>
              <a:t>faaliyet raporu  Bakanlığımızın internet sitesinde ilan edilen formatta olmalıdır.</a:t>
            </a:r>
          </a:p>
        </p:txBody>
      </p:sp>
      <p:sp>
        <p:nvSpPr>
          <p:cNvPr id="6" name="Yuvarlatılmış Çapraz Köşeli Dikdörtgen 5"/>
          <p:cNvSpPr/>
          <p:nvPr/>
        </p:nvSpPr>
        <p:spPr>
          <a:xfrm>
            <a:off x="3552131" y="3863263"/>
            <a:ext cx="2664296" cy="914400"/>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Tesis sahibi/sorumlusu ile imzalanır</a:t>
            </a:r>
            <a:endParaRPr lang="tr-TR" b="1" dirty="0">
              <a:solidFill>
                <a:schemeClr val="tx1"/>
              </a:solidFill>
            </a:endParaRPr>
          </a:p>
        </p:txBody>
      </p:sp>
      <p:sp>
        <p:nvSpPr>
          <p:cNvPr id="8" name="Dikdörtgen 7"/>
          <p:cNvSpPr/>
          <p:nvPr/>
        </p:nvSpPr>
        <p:spPr>
          <a:xfrm>
            <a:off x="3552131" y="4833982"/>
            <a:ext cx="2532037" cy="1200329"/>
          </a:xfrm>
          <a:prstGeom prst="rect">
            <a:avLst/>
          </a:prstGeom>
        </p:spPr>
        <p:txBody>
          <a:bodyPr wrap="square">
            <a:spAutoFit/>
          </a:bodyPr>
          <a:lstStyle/>
          <a:p>
            <a:pPr algn="just"/>
            <a:r>
              <a:rPr lang="tr-TR" b="1" dirty="0" smtClean="0">
                <a:solidFill>
                  <a:srgbClr val="7030A0"/>
                </a:solidFill>
              </a:rPr>
              <a:t>(En </a:t>
            </a:r>
            <a:r>
              <a:rPr lang="tr-TR" b="1" dirty="0">
                <a:solidFill>
                  <a:srgbClr val="7030A0"/>
                </a:solidFill>
              </a:rPr>
              <a:t>geç bir sonraki ay yapılacak ilk işletme ziyaretinde işletmeye </a:t>
            </a:r>
            <a:r>
              <a:rPr lang="tr-TR" b="1" dirty="0" smtClean="0">
                <a:solidFill>
                  <a:srgbClr val="7030A0"/>
                </a:solidFill>
              </a:rPr>
              <a:t>sunulur)</a:t>
            </a:r>
            <a:endParaRPr lang="tr-TR" b="1" dirty="0">
              <a:solidFill>
                <a:srgbClr val="7030A0"/>
              </a:solidFill>
            </a:endParaRPr>
          </a:p>
        </p:txBody>
      </p:sp>
      <p:sp>
        <p:nvSpPr>
          <p:cNvPr id="21" name="6 İçerik Yer Tutucusu"/>
          <p:cNvSpPr txBox="1">
            <a:spLocks/>
          </p:cNvSpPr>
          <p:nvPr/>
        </p:nvSpPr>
        <p:spPr>
          <a:xfrm>
            <a:off x="6372200" y="3827384"/>
            <a:ext cx="2592288" cy="2206927"/>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Aylık </a:t>
            </a:r>
            <a:r>
              <a:rPr lang="tr-TR" sz="2000" b="1" dirty="0">
                <a:solidFill>
                  <a:schemeClr val="tx1"/>
                </a:solidFill>
              </a:rPr>
              <a:t>çalışma takviminde belirtilen tarihte işletmeye ait o ziyarete ilişkin ön değerlendirmeleri sistem üzerinden </a:t>
            </a:r>
            <a:r>
              <a:rPr lang="tr-TR" sz="2000" b="1" dirty="0" smtClean="0">
                <a:solidFill>
                  <a:schemeClr val="tx1"/>
                </a:solidFill>
              </a:rPr>
              <a:t>kayıt edilir.</a:t>
            </a:r>
            <a:endParaRPr lang="tr-TR" sz="2000" b="1" dirty="0">
              <a:solidFill>
                <a:schemeClr val="tx1"/>
              </a:solidFill>
            </a:endParaRPr>
          </a:p>
        </p:txBody>
      </p:sp>
    </p:spTree>
    <p:extLst>
      <p:ext uri="{BB962C8B-B14F-4D97-AF65-F5344CB8AC3E}">
        <p14:creationId xmlns:p14="http://schemas.microsoft.com/office/powerpoint/2010/main" val="2474654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414541176"/>
              </p:ext>
            </p:extLst>
          </p:nvPr>
        </p:nvGraphicFramePr>
        <p:xfrm>
          <a:off x="1992318" y="116632"/>
          <a:ext cx="6912767"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up 21"/>
          <p:cNvGrpSpPr/>
          <p:nvPr/>
        </p:nvGrpSpPr>
        <p:grpSpPr>
          <a:xfrm>
            <a:off x="1901241" y="1423287"/>
            <a:ext cx="6992628" cy="486549"/>
            <a:chOff x="2352713" y="-1"/>
            <a:chExt cx="5977714" cy="1440161"/>
          </a:xfrm>
          <a:solidFill>
            <a:schemeClr val="accent6">
              <a:lumMod val="40000"/>
              <a:lumOff val="60000"/>
            </a:schemeClr>
          </a:solidFill>
        </p:grpSpPr>
        <p:sp>
          <p:nvSpPr>
            <p:cNvPr id="23" name="Beşgen 22"/>
            <p:cNvSpPr/>
            <p:nvPr/>
          </p:nvSpPr>
          <p:spPr>
            <a:xfrm rot="10800000">
              <a:off x="2352713" y="-1"/>
              <a:ext cx="5977714" cy="14401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Beşgen 4"/>
            <p:cNvSpPr/>
            <p:nvPr/>
          </p:nvSpPr>
          <p:spPr>
            <a:xfrm>
              <a:off x="2719922" y="0"/>
              <a:ext cx="5514486" cy="14401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ctr" defTabSz="889000" rtl="0">
                <a:lnSpc>
                  <a:spcPct val="90000"/>
                </a:lnSpc>
                <a:spcBef>
                  <a:spcPct val="0"/>
                </a:spcBef>
                <a:spcAft>
                  <a:spcPct val="35000"/>
                </a:spcAft>
              </a:pPr>
              <a:endParaRPr lang="tr-TR" sz="2000" b="1" kern="1200" dirty="0">
                <a:solidFill>
                  <a:schemeClr val="bg1"/>
                </a:solidFill>
              </a:endParaRPr>
            </a:p>
          </p:txBody>
        </p:sp>
      </p:grpSp>
      <p:sp>
        <p:nvSpPr>
          <p:cNvPr id="7" name="Dikdörtgen 6"/>
          <p:cNvSpPr/>
          <p:nvPr/>
        </p:nvSpPr>
        <p:spPr>
          <a:xfrm>
            <a:off x="2409267" y="1423287"/>
            <a:ext cx="6294581" cy="461665"/>
          </a:xfrm>
          <a:prstGeom prst="rect">
            <a:avLst/>
          </a:prstGeom>
          <a:solidFill>
            <a:schemeClr val="accent6">
              <a:lumMod val="40000"/>
              <a:lumOff val="60000"/>
            </a:schemeClr>
          </a:solidFill>
        </p:spPr>
        <p:txBody>
          <a:bodyPr wrap="square">
            <a:spAutoFit/>
          </a:bodyPr>
          <a:lstStyle/>
          <a:p>
            <a:r>
              <a:rPr lang="tr-TR" sz="2400" b="1" dirty="0" smtClean="0">
                <a:effectLst>
                  <a:outerShdw blurRad="38100" dist="38100" dir="2700000" algn="tl">
                    <a:srgbClr val="000000">
                      <a:alpha val="43137"/>
                    </a:srgbClr>
                  </a:outerShdw>
                </a:effectLst>
              </a:rPr>
              <a:t>İç Tetkik Raporu Hazırlamak</a:t>
            </a:r>
            <a:endParaRPr lang="tr-TR" sz="2400" b="1" dirty="0">
              <a:effectLst>
                <a:outerShdw blurRad="38100" dist="38100" dir="2700000" algn="tl">
                  <a:srgbClr val="000000">
                    <a:alpha val="43137"/>
                  </a:srgbClr>
                </a:outerShdw>
              </a:effectLst>
            </a:endParaRPr>
          </a:p>
        </p:txBody>
      </p:sp>
      <p:sp>
        <p:nvSpPr>
          <p:cNvPr id="26" name="6 İçerik Yer Tutucusu"/>
          <p:cNvSpPr txBox="1">
            <a:spLocks/>
          </p:cNvSpPr>
          <p:nvPr/>
        </p:nvSpPr>
        <p:spPr>
          <a:xfrm>
            <a:off x="104280" y="2308618"/>
            <a:ext cx="4248472" cy="398691"/>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İşletmeye İlk defa hizmet verilecek ise</a:t>
            </a:r>
            <a:endParaRPr lang="tr-TR" sz="2000" b="1" dirty="0">
              <a:solidFill>
                <a:schemeClr val="tx1"/>
              </a:solidFill>
            </a:endParaRPr>
          </a:p>
        </p:txBody>
      </p:sp>
      <p:sp>
        <p:nvSpPr>
          <p:cNvPr id="3" name="Dikdörtgen 2"/>
          <p:cNvSpPr/>
          <p:nvPr/>
        </p:nvSpPr>
        <p:spPr>
          <a:xfrm>
            <a:off x="96281" y="6390248"/>
            <a:ext cx="8784976" cy="369332"/>
          </a:xfrm>
          <a:prstGeom prst="rect">
            <a:avLst/>
          </a:prstGeom>
        </p:spPr>
        <p:txBody>
          <a:bodyPr wrap="square">
            <a:spAutoFit/>
          </a:bodyPr>
          <a:lstStyle/>
          <a:p>
            <a:pPr lvl="0"/>
            <a:r>
              <a:rPr lang="tr-TR" dirty="0" smtClean="0">
                <a:solidFill>
                  <a:srgbClr val="FF0000"/>
                </a:solidFill>
              </a:rPr>
              <a:t>*</a:t>
            </a:r>
            <a:r>
              <a:rPr lang="tr-TR" b="1" dirty="0" smtClean="0">
                <a:solidFill>
                  <a:srgbClr val="FF0000"/>
                </a:solidFill>
              </a:rPr>
              <a:t>İç Tetkik Raporu  </a:t>
            </a:r>
            <a:r>
              <a:rPr lang="tr-TR" b="1" dirty="0">
                <a:solidFill>
                  <a:srgbClr val="FF0000"/>
                </a:solidFill>
              </a:rPr>
              <a:t>Bakanlığımızın internet sitesinde ilan edilen formatta olmalıdır.</a:t>
            </a:r>
          </a:p>
        </p:txBody>
      </p:sp>
      <p:sp>
        <p:nvSpPr>
          <p:cNvPr id="6" name="Yuvarlatılmış Çapraz Köşeli Dikdörtgen 5"/>
          <p:cNvSpPr/>
          <p:nvPr/>
        </p:nvSpPr>
        <p:spPr>
          <a:xfrm>
            <a:off x="4932040" y="4633962"/>
            <a:ext cx="2016224" cy="1444251"/>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Tesis sahibi/sorumlusu ile imzalanır</a:t>
            </a:r>
            <a:endParaRPr lang="tr-TR" b="1" dirty="0">
              <a:solidFill>
                <a:schemeClr val="tx1"/>
              </a:solidFill>
            </a:endParaRPr>
          </a:p>
        </p:txBody>
      </p:sp>
      <p:sp>
        <p:nvSpPr>
          <p:cNvPr id="21" name="6 İçerik Yer Tutucusu"/>
          <p:cNvSpPr txBox="1">
            <a:spLocks/>
          </p:cNvSpPr>
          <p:nvPr/>
        </p:nvSpPr>
        <p:spPr>
          <a:xfrm>
            <a:off x="151948" y="2924945"/>
            <a:ext cx="2592288" cy="122413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Sözleşme tarihinden itibaren </a:t>
            </a:r>
            <a:r>
              <a:rPr lang="tr-TR" sz="2000" b="1" dirty="0" smtClean="0">
                <a:solidFill>
                  <a:srgbClr val="FF0000"/>
                </a:solidFill>
              </a:rPr>
              <a:t>30 gün içinde </a:t>
            </a:r>
          </a:p>
          <a:p>
            <a:pPr marL="0" indent="0" fontAlgn="auto">
              <a:spcAft>
                <a:spcPts val="0"/>
              </a:spcAft>
              <a:buNone/>
            </a:pPr>
            <a:r>
              <a:rPr lang="tr-TR" b="1" dirty="0" smtClean="0">
                <a:solidFill>
                  <a:schemeClr val="tx1"/>
                </a:solidFill>
              </a:rPr>
              <a:t>           1 ADET</a:t>
            </a:r>
            <a:endParaRPr lang="tr-TR" b="1" dirty="0">
              <a:solidFill>
                <a:schemeClr val="tx1"/>
              </a:solidFill>
            </a:endParaRPr>
          </a:p>
        </p:txBody>
      </p:sp>
      <p:sp>
        <p:nvSpPr>
          <p:cNvPr id="25" name="Oval 24"/>
          <p:cNvSpPr/>
          <p:nvPr/>
        </p:nvSpPr>
        <p:spPr>
          <a:xfrm>
            <a:off x="273382" y="1155461"/>
            <a:ext cx="1472037" cy="1022202"/>
          </a:xfrm>
          <a:prstGeom prst="ellipse">
            <a:avLst/>
          </a:prstGeom>
          <a:blipFill rotWithShape="0">
            <a:blip r:embed="rId7"/>
            <a:stretch>
              <a:fillRect/>
            </a:stretch>
          </a:blipFill>
          <a:ln w="38100">
            <a:solidFill>
              <a:srgbClr val="F2850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Artı 8"/>
          <p:cNvSpPr/>
          <p:nvPr/>
        </p:nvSpPr>
        <p:spPr>
          <a:xfrm>
            <a:off x="2896587" y="2872597"/>
            <a:ext cx="1080120" cy="10692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6 İçerik Yer Tutucusu"/>
          <p:cNvSpPr txBox="1">
            <a:spLocks/>
          </p:cNvSpPr>
          <p:nvPr/>
        </p:nvSpPr>
        <p:spPr>
          <a:xfrm>
            <a:off x="4101411" y="2924945"/>
            <a:ext cx="2592288" cy="122413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Sözleşme tarihini takip eden </a:t>
            </a:r>
            <a:r>
              <a:rPr lang="tr-TR" sz="2000" b="1" dirty="0" smtClean="0">
                <a:solidFill>
                  <a:srgbClr val="FF0000"/>
                </a:solidFill>
              </a:rPr>
              <a:t>12 ay içinde </a:t>
            </a:r>
          </a:p>
          <a:p>
            <a:pPr marL="0" indent="0" fontAlgn="auto">
              <a:spcAft>
                <a:spcPts val="0"/>
              </a:spcAft>
              <a:buNone/>
            </a:pPr>
            <a:r>
              <a:rPr lang="tr-TR" b="1" dirty="0" smtClean="0">
                <a:solidFill>
                  <a:schemeClr val="tx1"/>
                </a:solidFill>
              </a:rPr>
              <a:t>           1 ADET</a:t>
            </a:r>
            <a:endParaRPr lang="tr-TR" b="1" dirty="0">
              <a:solidFill>
                <a:schemeClr val="tx1"/>
              </a:solidFill>
            </a:endParaRPr>
          </a:p>
        </p:txBody>
      </p:sp>
      <p:sp>
        <p:nvSpPr>
          <p:cNvPr id="11" name="Sol Ayraç 10"/>
          <p:cNvSpPr/>
          <p:nvPr/>
        </p:nvSpPr>
        <p:spPr>
          <a:xfrm rot="16200000">
            <a:off x="2928790" y="1058032"/>
            <a:ext cx="1021929" cy="67719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8" name="6 İçerik Yer Tutucusu"/>
          <p:cNvSpPr txBox="1">
            <a:spLocks/>
          </p:cNvSpPr>
          <p:nvPr/>
        </p:nvSpPr>
        <p:spPr>
          <a:xfrm>
            <a:off x="2186078" y="4963794"/>
            <a:ext cx="2592288" cy="784588"/>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smtClean="0">
                <a:solidFill>
                  <a:srgbClr val="FF0000"/>
                </a:solidFill>
              </a:rPr>
              <a:t>     Bir yıl içerisinde </a:t>
            </a:r>
          </a:p>
          <a:p>
            <a:pPr marL="0" indent="0" fontAlgn="auto">
              <a:spcBef>
                <a:spcPts val="0"/>
              </a:spcBef>
              <a:spcAft>
                <a:spcPts val="0"/>
              </a:spcAft>
              <a:buNone/>
            </a:pPr>
            <a:r>
              <a:rPr lang="tr-TR" b="1" dirty="0" smtClean="0">
                <a:solidFill>
                  <a:schemeClr val="tx1"/>
                </a:solidFill>
              </a:rPr>
              <a:t>           2 ADET</a:t>
            </a:r>
            <a:endParaRPr lang="tr-TR" b="1" dirty="0">
              <a:solidFill>
                <a:schemeClr val="tx1"/>
              </a:solidFill>
            </a:endParaRPr>
          </a:p>
        </p:txBody>
      </p:sp>
      <p:sp>
        <p:nvSpPr>
          <p:cNvPr id="29" name="6 İçerik Yer Tutucusu"/>
          <p:cNvSpPr txBox="1">
            <a:spLocks/>
          </p:cNvSpPr>
          <p:nvPr/>
        </p:nvSpPr>
        <p:spPr>
          <a:xfrm>
            <a:off x="6966322" y="2115984"/>
            <a:ext cx="2070173" cy="2325344"/>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tr-TR" sz="2000" b="1" dirty="0" smtClean="0">
                <a:solidFill>
                  <a:schemeClr val="tx1"/>
                </a:solidFill>
              </a:rPr>
              <a:t>Takip eden yıllarda sözleşme tarihinden itibaren </a:t>
            </a:r>
            <a:r>
              <a:rPr lang="tr-TR" sz="2000" b="1" dirty="0" smtClean="0">
                <a:solidFill>
                  <a:srgbClr val="FF0000"/>
                </a:solidFill>
              </a:rPr>
              <a:t>12 ay içinde </a:t>
            </a:r>
          </a:p>
          <a:p>
            <a:pPr marL="0" indent="0" algn="ctr" fontAlgn="auto">
              <a:spcAft>
                <a:spcPts val="0"/>
              </a:spcAft>
              <a:buNone/>
            </a:pPr>
            <a:r>
              <a:rPr lang="tr-TR" b="1" dirty="0" smtClean="0">
                <a:solidFill>
                  <a:schemeClr val="tx1"/>
                </a:solidFill>
              </a:rPr>
              <a:t> 1 ADET</a:t>
            </a:r>
            <a:endParaRPr lang="tr-TR" b="1" dirty="0">
              <a:solidFill>
                <a:schemeClr val="tx1"/>
              </a:solidFill>
            </a:endParaRPr>
          </a:p>
        </p:txBody>
      </p:sp>
      <p:sp>
        <p:nvSpPr>
          <p:cNvPr id="12" name="Dikdörtgen 11"/>
          <p:cNvSpPr/>
          <p:nvPr/>
        </p:nvSpPr>
        <p:spPr>
          <a:xfrm>
            <a:off x="7092280" y="4633962"/>
            <a:ext cx="1944215" cy="15081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b="1" dirty="0" smtClean="0"/>
              <a:t>Mevsimlik </a:t>
            </a:r>
            <a:r>
              <a:rPr lang="tr-TR" b="1" dirty="0"/>
              <a:t>çalışan veya faaliyetine ara veren işletmelere </a:t>
            </a:r>
            <a:endParaRPr lang="tr-TR" b="1" dirty="0" smtClean="0"/>
          </a:p>
          <a:p>
            <a:r>
              <a:rPr lang="tr-TR" sz="1600" b="1" dirty="0"/>
              <a:t> </a:t>
            </a:r>
            <a:r>
              <a:rPr lang="tr-TR" sz="1600" b="1" dirty="0" smtClean="0"/>
              <a:t>         </a:t>
            </a:r>
            <a:r>
              <a:rPr lang="tr-TR" sz="2000" b="1" dirty="0" smtClean="0"/>
              <a:t>1 ADET</a:t>
            </a:r>
            <a:endParaRPr lang="tr-TR" sz="2000" b="1" dirty="0"/>
          </a:p>
        </p:txBody>
      </p:sp>
      <p:graphicFrame>
        <p:nvGraphicFramePr>
          <p:cNvPr id="30" name="Diyagram 29"/>
          <p:cNvGraphicFramePr/>
          <p:nvPr>
            <p:extLst>
              <p:ext uri="{D42A27DB-BD31-4B8C-83A1-F6EECF244321}">
                <p14:modId xmlns:p14="http://schemas.microsoft.com/office/powerpoint/2010/main" val="1853970617"/>
              </p:ext>
            </p:extLst>
          </p:nvPr>
        </p:nvGraphicFramePr>
        <p:xfrm>
          <a:off x="335483" y="116632"/>
          <a:ext cx="1553146" cy="504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9690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32656"/>
            <a:ext cx="6293094" cy="569472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224416"/>
            <a:ext cx="1512168" cy="92205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0668" y="3888005"/>
            <a:ext cx="1008112" cy="707183"/>
          </a:xfrm>
          <a:prstGeom prst="rect">
            <a:avLst/>
          </a:prstGeom>
        </p:spPr>
      </p:pic>
      <p:sp>
        <p:nvSpPr>
          <p:cNvPr id="7" name="Dikdörtgen 6"/>
          <p:cNvSpPr/>
          <p:nvPr/>
        </p:nvSpPr>
        <p:spPr>
          <a:xfrm>
            <a:off x="663525" y="723355"/>
            <a:ext cx="1944216" cy="576064"/>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ln w="0"/>
                <a:solidFill>
                  <a:schemeClr val="tx1"/>
                </a:solidFill>
                <a:effectLst>
                  <a:outerShdw blurRad="38100" dist="19050" dir="2700000" algn="tl" rotWithShape="0">
                    <a:schemeClr val="dk1">
                      <a:alpha val="40000"/>
                    </a:schemeClr>
                  </a:outerShdw>
                </a:effectLst>
              </a:rPr>
              <a:t>NÜFUS</a:t>
            </a:r>
            <a:endParaRPr lang="tr-TR" dirty="0"/>
          </a:p>
        </p:txBody>
      </p:sp>
      <p:sp>
        <p:nvSpPr>
          <p:cNvPr id="8" name="Dikdörtgen 7"/>
          <p:cNvSpPr/>
          <p:nvPr/>
        </p:nvSpPr>
        <p:spPr>
          <a:xfrm>
            <a:off x="663525" y="1575576"/>
            <a:ext cx="1991734" cy="576064"/>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solidFill>
                  <a:schemeClr val="tx1"/>
                </a:solidFill>
                <a:effectLst>
                  <a:outerShdw blurRad="38100" dist="38100" dir="2700000" algn="tl">
                    <a:srgbClr val="000000">
                      <a:alpha val="43137"/>
                    </a:srgbClr>
                  </a:outerShdw>
                </a:effectLst>
              </a:rPr>
              <a:t>TÜKETİM/İSRAF</a:t>
            </a:r>
            <a:endParaRPr lang="tr-TR" dirty="0">
              <a:solidFill>
                <a:schemeClr val="tx1"/>
              </a:solidFill>
              <a:effectLst>
                <a:outerShdw blurRad="38100" dist="38100" dir="2700000" algn="tl">
                  <a:srgbClr val="000000">
                    <a:alpha val="43137"/>
                  </a:srgbClr>
                </a:outerShdw>
              </a:effectLst>
            </a:endParaRPr>
          </a:p>
        </p:txBody>
      </p:sp>
      <p:sp>
        <p:nvSpPr>
          <p:cNvPr id="9" name="Dikdörtgen 8"/>
          <p:cNvSpPr/>
          <p:nvPr/>
        </p:nvSpPr>
        <p:spPr>
          <a:xfrm>
            <a:off x="695209" y="2525485"/>
            <a:ext cx="1991734" cy="576064"/>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solidFill>
                  <a:schemeClr val="tx1"/>
                </a:solidFill>
                <a:effectLst>
                  <a:outerShdw blurRad="38100" dist="38100" dir="2700000" algn="tl">
                    <a:srgbClr val="000000">
                      <a:alpha val="43137"/>
                    </a:srgbClr>
                  </a:outerShdw>
                </a:effectLst>
              </a:rPr>
              <a:t>SANAYİLEŞME</a:t>
            </a:r>
            <a:endParaRPr lang="tr-TR" dirty="0">
              <a:solidFill>
                <a:schemeClr val="tx1"/>
              </a:solidFill>
              <a:effectLst>
                <a:outerShdw blurRad="38100" dist="38100" dir="2700000" algn="tl">
                  <a:srgbClr val="000000">
                    <a:alpha val="43137"/>
                  </a:srgbClr>
                </a:outerShdw>
              </a:effectLst>
            </a:endParaRPr>
          </a:p>
        </p:txBody>
      </p:sp>
      <p:sp>
        <p:nvSpPr>
          <p:cNvPr id="10" name="Dikdörtgen 9"/>
          <p:cNvSpPr/>
          <p:nvPr/>
        </p:nvSpPr>
        <p:spPr>
          <a:xfrm>
            <a:off x="695209" y="3377501"/>
            <a:ext cx="1991734" cy="576064"/>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solidFill>
                  <a:schemeClr val="tx1"/>
                </a:solidFill>
                <a:effectLst>
                  <a:outerShdw blurRad="38100" dist="38100" dir="2700000" algn="tl">
                    <a:srgbClr val="000000">
                      <a:alpha val="43137"/>
                    </a:srgbClr>
                  </a:outerShdw>
                </a:effectLst>
              </a:rPr>
              <a:t>KENTLEŞME</a:t>
            </a:r>
            <a:endParaRPr lang="tr-TR" dirty="0">
              <a:solidFill>
                <a:schemeClr val="tx1"/>
              </a:solidFill>
              <a:effectLst>
                <a:outerShdw blurRad="38100" dist="38100" dir="2700000" algn="tl">
                  <a:srgbClr val="000000">
                    <a:alpha val="43137"/>
                  </a:srgbClr>
                </a:outerShdw>
              </a:effectLst>
            </a:endParaRPr>
          </a:p>
        </p:txBody>
      </p:sp>
      <p:sp>
        <p:nvSpPr>
          <p:cNvPr id="11" name="Satır Belirtme Çizgisi 3 (Kenarlık ve Diğer Çubuk) 10"/>
          <p:cNvSpPr/>
          <p:nvPr/>
        </p:nvSpPr>
        <p:spPr>
          <a:xfrm flipH="1">
            <a:off x="1943653" y="4365104"/>
            <a:ext cx="1656293" cy="977453"/>
          </a:xfrm>
          <a:prstGeom prst="accentBorderCallout3">
            <a:avLst>
              <a:gd name="adj1" fmla="val 18750"/>
              <a:gd name="adj2" fmla="val -8333"/>
              <a:gd name="adj3" fmla="val 18750"/>
              <a:gd name="adj4" fmla="val -16667"/>
              <a:gd name="adj5" fmla="val 100000"/>
              <a:gd name="adj6" fmla="val -16667"/>
              <a:gd name="adj7" fmla="val -62747"/>
              <a:gd name="adj8" fmla="val -53332"/>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effectLst>
                  <a:outerShdw blurRad="38100" dist="38100" dir="2700000" algn="tl">
                    <a:srgbClr val="000000">
                      <a:alpha val="43137"/>
                    </a:srgbClr>
                  </a:outerShdw>
                </a:effectLst>
              </a:rPr>
              <a:t>DOĞAL KAYNAKLAR</a:t>
            </a:r>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1122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037151082"/>
              </p:ext>
            </p:extLst>
          </p:nvPr>
        </p:nvGraphicFramePr>
        <p:xfrm>
          <a:off x="1992318" y="116632"/>
          <a:ext cx="6912767"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up 21"/>
          <p:cNvGrpSpPr/>
          <p:nvPr/>
        </p:nvGrpSpPr>
        <p:grpSpPr>
          <a:xfrm>
            <a:off x="1901241" y="1196753"/>
            <a:ext cx="6992628" cy="713084"/>
            <a:chOff x="2352713" y="-1"/>
            <a:chExt cx="5977714" cy="1440161"/>
          </a:xfrm>
          <a:solidFill>
            <a:schemeClr val="accent6">
              <a:lumMod val="40000"/>
              <a:lumOff val="60000"/>
            </a:schemeClr>
          </a:solidFill>
        </p:grpSpPr>
        <p:sp>
          <p:nvSpPr>
            <p:cNvPr id="23" name="Beşgen 22"/>
            <p:cNvSpPr/>
            <p:nvPr/>
          </p:nvSpPr>
          <p:spPr>
            <a:xfrm rot="10800000">
              <a:off x="2352713" y="-1"/>
              <a:ext cx="5977714" cy="14401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Beşgen 4"/>
            <p:cNvSpPr/>
            <p:nvPr/>
          </p:nvSpPr>
          <p:spPr>
            <a:xfrm>
              <a:off x="2719922" y="0"/>
              <a:ext cx="5514486" cy="14401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ctr" defTabSz="889000" rtl="0">
                <a:lnSpc>
                  <a:spcPct val="90000"/>
                </a:lnSpc>
                <a:spcBef>
                  <a:spcPct val="0"/>
                </a:spcBef>
                <a:spcAft>
                  <a:spcPct val="35000"/>
                </a:spcAft>
              </a:pPr>
              <a:endParaRPr lang="tr-TR" sz="2000" b="1" kern="1200" dirty="0">
                <a:solidFill>
                  <a:schemeClr val="bg1"/>
                </a:solidFill>
              </a:endParaRPr>
            </a:p>
          </p:txBody>
        </p:sp>
      </p:grpSp>
      <p:sp>
        <p:nvSpPr>
          <p:cNvPr id="7" name="Dikdörtgen 6"/>
          <p:cNvSpPr/>
          <p:nvPr/>
        </p:nvSpPr>
        <p:spPr>
          <a:xfrm>
            <a:off x="2330796" y="1322462"/>
            <a:ext cx="6294581" cy="461665"/>
          </a:xfrm>
          <a:prstGeom prst="rect">
            <a:avLst/>
          </a:prstGeom>
          <a:solidFill>
            <a:schemeClr val="accent6">
              <a:lumMod val="40000"/>
              <a:lumOff val="60000"/>
            </a:schemeClr>
          </a:solidFill>
        </p:spPr>
        <p:txBody>
          <a:bodyPr wrap="square">
            <a:spAutoFit/>
          </a:bodyPr>
          <a:lstStyle/>
          <a:p>
            <a:r>
              <a:rPr lang="tr-TR" sz="2400" b="1" dirty="0" smtClean="0">
                <a:effectLst>
                  <a:outerShdw blurRad="38100" dist="38100" dir="2700000" algn="tl">
                    <a:srgbClr val="000000">
                      <a:alpha val="43137"/>
                    </a:srgbClr>
                  </a:outerShdw>
                </a:effectLst>
              </a:rPr>
              <a:t>Eğitim Düzenlemek</a:t>
            </a:r>
            <a:endParaRPr lang="tr-TR" sz="2400" b="1" dirty="0">
              <a:effectLst>
                <a:outerShdw blurRad="38100" dist="38100" dir="2700000" algn="tl">
                  <a:srgbClr val="000000">
                    <a:alpha val="43137"/>
                  </a:srgbClr>
                </a:outerShdw>
              </a:effectLst>
            </a:endParaRPr>
          </a:p>
        </p:txBody>
      </p:sp>
      <p:sp>
        <p:nvSpPr>
          <p:cNvPr id="26" name="6 İçerik Yer Tutucusu"/>
          <p:cNvSpPr txBox="1">
            <a:spLocks/>
          </p:cNvSpPr>
          <p:nvPr/>
        </p:nvSpPr>
        <p:spPr>
          <a:xfrm>
            <a:off x="104280" y="2308618"/>
            <a:ext cx="4248472" cy="398691"/>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İşletmeye İlk defa hizmet verilecek ise</a:t>
            </a:r>
            <a:endParaRPr lang="tr-TR" sz="2000" b="1" dirty="0">
              <a:solidFill>
                <a:schemeClr val="tx1"/>
              </a:solidFill>
            </a:endParaRPr>
          </a:p>
        </p:txBody>
      </p:sp>
      <p:sp>
        <p:nvSpPr>
          <p:cNvPr id="3" name="Dikdörtgen 2"/>
          <p:cNvSpPr/>
          <p:nvPr/>
        </p:nvSpPr>
        <p:spPr>
          <a:xfrm>
            <a:off x="72151" y="6189596"/>
            <a:ext cx="8784976" cy="646331"/>
          </a:xfrm>
          <a:prstGeom prst="rect">
            <a:avLst/>
          </a:prstGeom>
        </p:spPr>
        <p:txBody>
          <a:bodyPr wrap="square">
            <a:spAutoFit/>
          </a:bodyPr>
          <a:lstStyle/>
          <a:p>
            <a:r>
              <a:rPr lang="tr-TR" dirty="0" smtClean="0">
                <a:solidFill>
                  <a:srgbClr val="FF0000"/>
                </a:solidFill>
              </a:rPr>
              <a:t>*</a:t>
            </a:r>
            <a:r>
              <a:rPr lang="tr-TR" b="1" dirty="0" smtClean="0">
                <a:solidFill>
                  <a:srgbClr val="FF0000"/>
                </a:solidFill>
              </a:rPr>
              <a:t>Eğitimler işletmenin </a:t>
            </a:r>
            <a:r>
              <a:rPr lang="tr-TR" b="1" dirty="0">
                <a:solidFill>
                  <a:srgbClr val="FF0000"/>
                </a:solidFill>
              </a:rPr>
              <a:t>faaliyet gösterdiği sektöre, üretim yöntemine, çevresel etkilerine ve tabi olduğu çevre mevzuatına uygun </a:t>
            </a:r>
            <a:r>
              <a:rPr lang="tr-TR" b="1" dirty="0" smtClean="0">
                <a:solidFill>
                  <a:srgbClr val="FF0000"/>
                </a:solidFill>
              </a:rPr>
              <a:t>olmalıdır.</a:t>
            </a:r>
            <a:endParaRPr lang="tr-TR" b="1" dirty="0">
              <a:solidFill>
                <a:srgbClr val="FF0000"/>
              </a:solidFill>
            </a:endParaRPr>
          </a:p>
        </p:txBody>
      </p:sp>
      <p:sp>
        <p:nvSpPr>
          <p:cNvPr id="6" name="Yuvarlatılmış Çapraz Köşeli Dikdörtgen 5"/>
          <p:cNvSpPr/>
          <p:nvPr/>
        </p:nvSpPr>
        <p:spPr>
          <a:xfrm>
            <a:off x="4932040" y="4633962"/>
            <a:ext cx="3771808" cy="1444251"/>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Tesis sorumlularının </a:t>
            </a:r>
            <a:r>
              <a:rPr lang="tr-TR" sz="2800" b="1" dirty="0" smtClean="0">
                <a:solidFill>
                  <a:srgbClr val="FF0000"/>
                </a:solidFill>
              </a:rPr>
              <a:t>%60 </a:t>
            </a:r>
            <a:r>
              <a:rPr lang="tr-TR" b="1" dirty="0" smtClean="0">
                <a:solidFill>
                  <a:schemeClr val="tx1"/>
                </a:solidFill>
              </a:rPr>
              <a:t>kapsayacak şekilde eğitim planlanır </a:t>
            </a:r>
            <a:r>
              <a:rPr lang="tr-TR" b="1" dirty="0" smtClean="0">
                <a:solidFill>
                  <a:srgbClr val="FF0000"/>
                </a:solidFill>
              </a:rPr>
              <a:t>Eğitim Katılım Tutanağı </a:t>
            </a:r>
            <a:r>
              <a:rPr lang="tr-TR" b="1" dirty="0" smtClean="0">
                <a:solidFill>
                  <a:schemeClr val="tx1"/>
                </a:solidFill>
              </a:rPr>
              <a:t>düzenlenir. </a:t>
            </a:r>
            <a:r>
              <a:rPr lang="tr-TR" b="1" dirty="0" smtClean="0">
                <a:solidFill>
                  <a:srgbClr val="FF0000"/>
                </a:solidFill>
              </a:rPr>
              <a:t> </a:t>
            </a:r>
            <a:endParaRPr lang="tr-TR" b="1" dirty="0">
              <a:solidFill>
                <a:srgbClr val="FF0000"/>
              </a:solidFill>
            </a:endParaRPr>
          </a:p>
        </p:txBody>
      </p:sp>
      <p:sp>
        <p:nvSpPr>
          <p:cNvPr id="21" name="6 İçerik Yer Tutucusu"/>
          <p:cNvSpPr txBox="1">
            <a:spLocks/>
          </p:cNvSpPr>
          <p:nvPr/>
        </p:nvSpPr>
        <p:spPr>
          <a:xfrm>
            <a:off x="151948" y="2924945"/>
            <a:ext cx="2592288" cy="122413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Sözleşme tarihinden itibaren </a:t>
            </a:r>
            <a:r>
              <a:rPr lang="tr-TR" sz="2000" b="1" dirty="0" smtClean="0">
                <a:solidFill>
                  <a:srgbClr val="FF0000"/>
                </a:solidFill>
              </a:rPr>
              <a:t>90 gün içinde </a:t>
            </a:r>
          </a:p>
          <a:p>
            <a:pPr marL="0" indent="0" fontAlgn="auto">
              <a:spcAft>
                <a:spcPts val="0"/>
              </a:spcAft>
              <a:buNone/>
            </a:pPr>
            <a:r>
              <a:rPr lang="tr-TR" b="1" dirty="0" smtClean="0">
                <a:solidFill>
                  <a:schemeClr val="tx1"/>
                </a:solidFill>
              </a:rPr>
              <a:t>           1 ADET</a:t>
            </a:r>
            <a:endParaRPr lang="tr-TR" b="1" dirty="0">
              <a:solidFill>
                <a:schemeClr val="tx1"/>
              </a:solidFill>
            </a:endParaRPr>
          </a:p>
        </p:txBody>
      </p:sp>
      <p:sp>
        <p:nvSpPr>
          <p:cNvPr id="9" name="Artı 8"/>
          <p:cNvSpPr/>
          <p:nvPr/>
        </p:nvSpPr>
        <p:spPr>
          <a:xfrm>
            <a:off x="2896587" y="2872597"/>
            <a:ext cx="1080120" cy="10692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6 İçerik Yer Tutucusu"/>
          <p:cNvSpPr txBox="1">
            <a:spLocks/>
          </p:cNvSpPr>
          <p:nvPr/>
        </p:nvSpPr>
        <p:spPr>
          <a:xfrm>
            <a:off x="4101411" y="2924945"/>
            <a:ext cx="2592288" cy="122413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Sözleşme tarihini takip eden </a:t>
            </a:r>
            <a:r>
              <a:rPr lang="tr-TR" sz="2000" b="1" dirty="0" smtClean="0">
                <a:solidFill>
                  <a:srgbClr val="FF0000"/>
                </a:solidFill>
              </a:rPr>
              <a:t>12 ay içinde </a:t>
            </a:r>
          </a:p>
          <a:p>
            <a:pPr marL="0" indent="0" fontAlgn="auto">
              <a:spcAft>
                <a:spcPts val="0"/>
              </a:spcAft>
              <a:buNone/>
            </a:pPr>
            <a:r>
              <a:rPr lang="tr-TR" b="1" dirty="0" smtClean="0">
                <a:solidFill>
                  <a:schemeClr val="tx1"/>
                </a:solidFill>
              </a:rPr>
              <a:t>           1 ADET</a:t>
            </a:r>
            <a:endParaRPr lang="tr-TR" b="1" dirty="0">
              <a:solidFill>
                <a:schemeClr val="tx1"/>
              </a:solidFill>
            </a:endParaRPr>
          </a:p>
        </p:txBody>
      </p:sp>
      <p:sp>
        <p:nvSpPr>
          <p:cNvPr id="11" name="Sol Ayraç 10"/>
          <p:cNvSpPr/>
          <p:nvPr/>
        </p:nvSpPr>
        <p:spPr>
          <a:xfrm rot="16200000">
            <a:off x="2928790" y="1066840"/>
            <a:ext cx="1021929" cy="67719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8" name="6 İçerik Yer Tutucusu"/>
          <p:cNvSpPr txBox="1">
            <a:spLocks/>
          </p:cNvSpPr>
          <p:nvPr/>
        </p:nvSpPr>
        <p:spPr>
          <a:xfrm>
            <a:off x="2186078" y="4963794"/>
            <a:ext cx="2592288" cy="784588"/>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smtClean="0">
                <a:solidFill>
                  <a:srgbClr val="FF0000"/>
                </a:solidFill>
              </a:rPr>
              <a:t>     Bir yıl içerisinde </a:t>
            </a:r>
          </a:p>
          <a:p>
            <a:pPr marL="0" indent="0" fontAlgn="auto">
              <a:spcBef>
                <a:spcPts val="0"/>
              </a:spcBef>
              <a:spcAft>
                <a:spcPts val="0"/>
              </a:spcAft>
              <a:buNone/>
            </a:pPr>
            <a:r>
              <a:rPr lang="tr-TR" b="1" dirty="0" smtClean="0">
                <a:solidFill>
                  <a:schemeClr val="tx1"/>
                </a:solidFill>
              </a:rPr>
              <a:t>           2 ADET</a:t>
            </a:r>
            <a:endParaRPr lang="tr-TR" b="1" dirty="0">
              <a:solidFill>
                <a:schemeClr val="tx1"/>
              </a:solidFill>
            </a:endParaRPr>
          </a:p>
        </p:txBody>
      </p:sp>
      <p:sp>
        <p:nvSpPr>
          <p:cNvPr id="29" name="6 İçerik Yer Tutucusu"/>
          <p:cNvSpPr txBox="1">
            <a:spLocks/>
          </p:cNvSpPr>
          <p:nvPr/>
        </p:nvSpPr>
        <p:spPr>
          <a:xfrm>
            <a:off x="6966322" y="2115984"/>
            <a:ext cx="2070173" cy="2325344"/>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tr-TR" sz="2000" b="1" dirty="0" smtClean="0">
                <a:solidFill>
                  <a:schemeClr val="tx1"/>
                </a:solidFill>
              </a:rPr>
              <a:t>Takip eden yıllarda sözleşme tarihinden itibaren </a:t>
            </a:r>
            <a:r>
              <a:rPr lang="tr-TR" sz="2000" b="1" dirty="0" smtClean="0">
                <a:solidFill>
                  <a:srgbClr val="FF0000"/>
                </a:solidFill>
              </a:rPr>
              <a:t>12 ay içinde </a:t>
            </a:r>
          </a:p>
          <a:p>
            <a:pPr marL="0" indent="0" algn="ctr" fontAlgn="auto">
              <a:spcAft>
                <a:spcPts val="0"/>
              </a:spcAft>
              <a:buNone/>
            </a:pPr>
            <a:r>
              <a:rPr lang="tr-TR" b="1" dirty="0" smtClean="0">
                <a:solidFill>
                  <a:schemeClr val="tx1"/>
                </a:solidFill>
              </a:rPr>
              <a:t> 1 ADET</a:t>
            </a:r>
            <a:endParaRPr lang="tr-TR" b="1" dirty="0">
              <a:solidFill>
                <a:schemeClr val="tx1"/>
              </a:solidFill>
            </a:endParaRPr>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010059"/>
            <a:ext cx="1281851" cy="122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ikdörtgen 18"/>
          <p:cNvSpPr/>
          <p:nvPr/>
        </p:nvSpPr>
        <p:spPr>
          <a:xfrm>
            <a:off x="104280" y="4570108"/>
            <a:ext cx="1944215" cy="15081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b="1" dirty="0" smtClean="0"/>
              <a:t>Mevsimlik </a:t>
            </a:r>
            <a:r>
              <a:rPr lang="tr-TR" b="1" dirty="0"/>
              <a:t>çalışan veya faaliyetine ara veren işletmelere </a:t>
            </a:r>
            <a:endParaRPr lang="tr-TR" b="1" dirty="0" smtClean="0"/>
          </a:p>
          <a:p>
            <a:r>
              <a:rPr lang="tr-TR" sz="1600" b="1" dirty="0"/>
              <a:t> </a:t>
            </a:r>
            <a:r>
              <a:rPr lang="tr-TR" sz="1600" b="1" dirty="0" smtClean="0"/>
              <a:t>         </a:t>
            </a:r>
            <a:r>
              <a:rPr lang="tr-TR" sz="2000" b="1" dirty="0" smtClean="0"/>
              <a:t>1 ADET</a:t>
            </a:r>
            <a:endParaRPr lang="tr-TR" sz="2000" b="1" dirty="0"/>
          </a:p>
        </p:txBody>
      </p:sp>
      <p:graphicFrame>
        <p:nvGraphicFramePr>
          <p:cNvPr id="20" name="Diyagram 19"/>
          <p:cNvGraphicFramePr/>
          <p:nvPr>
            <p:extLst>
              <p:ext uri="{D42A27DB-BD31-4B8C-83A1-F6EECF244321}">
                <p14:modId xmlns:p14="http://schemas.microsoft.com/office/powerpoint/2010/main" val="2182712089"/>
              </p:ext>
            </p:extLst>
          </p:nvPr>
        </p:nvGraphicFramePr>
        <p:xfrm>
          <a:off x="335483" y="116632"/>
          <a:ext cx="1553146" cy="504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598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758303680"/>
              </p:ext>
            </p:extLst>
          </p:nvPr>
        </p:nvGraphicFramePr>
        <p:xfrm>
          <a:off x="1992318" y="116632"/>
          <a:ext cx="6912767"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up 21"/>
          <p:cNvGrpSpPr/>
          <p:nvPr/>
        </p:nvGrpSpPr>
        <p:grpSpPr>
          <a:xfrm>
            <a:off x="1901241" y="1196753"/>
            <a:ext cx="6992628" cy="713084"/>
            <a:chOff x="2352713" y="-1"/>
            <a:chExt cx="5977714" cy="1440161"/>
          </a:xfrm>
          <a:solidFill>
            <a:schemeClr val="accent6">
              <a:lumMod val="40000"/>
              <a:lumOff val="60000"/>
            </a:schemeClr>
          </a:solidFill>
        </p:grpSpPr>
        <p:sp>
          <p:nvSpPr>
            <p:cNvPr id="23" name="Beşgen 22"/>
            <p:cNvSpPr/>
            <p:nvPr/>
          </p:nvSpPr>
          <p:spPr>
            <a:xfrm rot="10800000">
              <a:off x="2352713" y="-1"/>
              <a:ext cx="5977714" cy="14401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Beşgen 4"/>
            <p:cNvSpPr/>
            <p:nvPr/>
          </p:nvSpPr>
          <p:spPr>
            <a:xfrm>
              <a:off x="2719922" y="0"/>
              <a:ext cx="5514486" cy="14401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ctr" defTabSz="889000" rtl="0">
                <a:lnSpc>
                  <a:spcPct val="90000"/>
                </a:lnSpc>
                <a:spcBef>
                  <a:spcPct val="0"/>
                </a:spcBef>
                <a:spcAft>
                  <a:spcPct val="35000"/>
                </a:spcAft>
              </a:pPr>
              <a:endParaRPr lang="tr-TR" sz="2000" b="1" kern="1200" dirty="0">
                <a:solidFill>
                  <a:schemeClr val="bg1"/>
                </a:solidFill>
              </a:endParaRPr>
            </a:p>
          </p:txBody>
        </p:sp>
      </p:grpSp>
      <p:sp>
        <p:nvSpPr>
          <p:cNvPr id="7" name="Dikdörtgen 6"/>
          <p:cNvSpPr/>
          <p:nvPr/>
        </p:nvSpPr>
        <p:spPr>
          <a:xfrm>
            <a:off x="2330796" y="1322462"/>
            <a:ext cx="6294581" cy="461665"/>
          </a:xfrm>
          <a:prstGeom prst="rect">
            <a:avLst/>
          </a:prstGeom>
          <a:solidFill>
            <a:schemeClr val="accent6">
              <a:lumMod val="40000"/>
              <a:lumOff val="60000"/>
            </a:schemeClr>
          </a:solidFill>
        </p:spPr>
        <p:txBody>
          <a:bodyPr wrap="square">
            <a:spAutoFit/>
          </a:bodyPr>
          <a:lstStyle/>
          <a:p>
            <a:r>
              <a:rPr lang="tr-TR" sz="2400" b="1" dirty="0" smtClean="0">
                <a:effectLst>
                  <a:outerShdw blurRad="38100" dist="38100" dir="2700000" algn="tl">
                    <a:srgbClr val="000000">
                      <a:alpha val="43137"/>
                    </a:srgbClr>
                  </a:outerShdw>
                </a:effectLst>
              </a:rPr>
              <a:t>Çevresel Uygunsuzlukları Tespit Etmek</a:t>
            </a:r>
            <a:endParaRPr lang="tr-TR" sz="2400" b="1" dirty="0">
              <a:effectLst>
                <a:outerShdw blurRad="38100" dist="38100" dir="2700000" algn="tl">
                  <a:srgbClr val="000000">
                    <a:alpha val="43137"/>
                  </a:srgbClr>
                </a:outerShdw>
              </a:effectLst>
            </a:endParaRPr>
          </a:p>
        </p:txBody>
      </p:sp>
      <p:sp>
        <p:nvSpPr>
          <p:cNvPr id="26" name="6 İçerik Yer Tutucusu"/>
          <p:cNvSpPr txBox="1">
            <a:spLocks/>
          </p:cNvSpPr>
          <p:nvPr/>
        </p:nvSpPr>
        <p:spPr>
          <a:xfrm>
            <a:off x="104280" y="2308618"/>
            <a:ext cx="5763864" cy="398691"/>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İşletmede UYGUNSUZLUK tespiti halinde </a:t>
            </a:r>
            <a:endParaRPr lang="tr-TR" sz="2000" b="1" dirty="0">
              <a:solidFill>
                <a:schemeClr val="tx1"/>
              </a:solidFill>
            </a:endParaRPr>
          </a:p>
        </p:txBody>
      </p:sp>
      <p:sp>
        <p:nvSpPr>
          <p:cNvPr id="6" name="Yuvarlatılmış Çapraz Köşeli Dikdörtgen 5"/>
          <p:cNvSpPr/>
          <p:nvPr/>
        </p:nvSpPr>
        <p:spPr>
          <a:xfrm>
            <a:off x="6918285" y="2308619"/>
            <a:ext cx="2010149" cy="3769594"/>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Uygunsuzluk süresi içinde giderilmezse </a:t>
            </a:r>
            <a:r>
              <a:rPr lang="tr-TR" b="1" dirty="0" smtClean="0">
                <a:solidFill>
                  <a:srgbClr val="FF0000"/>
                </a:solidFill>
              </a:rPr>
              <a:t>İl Müdürlüğüne yazılı olarak </a:t>
            </a:r>
            <a:r>
              <a:rPr lang="tr-TR" b="1" dirty="0" smtClean="0">
                <a:solidFill>
                  <a:schemeClr val="tx1"/>
                </a:solidFill>
              </a:rPr>
              <a:t>bildirilir.</a:t>
            </a:r>
            <a:endParaRPr lang="tr-TR" b="1" dirty="0">
              <a:solidFill>
                <a:srgbClr val="FF0000"/>
              </a:solidFill>
            </a:endParaRPr>
          </a:p>
        </p:txBody>
      </p:sp>
      <p:sp>
        <p:nvSpPr>
          <p:cNvPr id="21" name="6 İçerik Yer Tutucusu"/>
          <p:cNvSpPr txBox="1">
            <a:spLocks/>
          </p:cNvSpPr>
          <p:nvPr/>
        </p:nvSpPr>
        <p:spPr>
          <a:xfrm>
            <a:off x="151948" y="2924945"/>
            <a:ext cx="2592288" cy="122413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Firma sorumlusuna </a:t>
            </a:r>
            <a:r>
              <a:rPr lang="tr-TR" sz="2000" b="1" dirty="0" smtClean="0">
                <a:solidFill>
                  <a:srgbClr val="FF0000"/>
                </a:solidFill>
              </a:rPr>
              <a:t>90 gün </a:t>
            </a:r>
            <a:r>
              <a:rPr lang="tr-TR" sz="2000" b="1" dirty="0" smtClean="0">
                <a:solidFill>
                  <a:schemeClr val="tx1"/>
                </a:solidFill>
              </a:rPr>
              <a:t>içinde giderilmesi için önerilerde bulunulur.</a:t>
            </a:r>
            <a:endParaRPr lang="tr-TR" b="1" dirty="0">
              <a:solidFill>
                <a:schemeClr val="tx1"/>
              </a:solidFill>
            </a:endParaRPr>
          </a:p>
        </p:txBody>
      </p:sp>
      <p:sp>
        <p:nvSpPr>
          <p:cNvPr id="9" name="Artı 8"/>
          <p:cNvSpPr/>
          <p:nvPr/>
        </p:nvSpPr>
        <p:spPr>
          <a:xfrm>
            <a:off x="2896587" y="2872597"/>
            <a:ext cx="1080120" cy="10692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6 İçerik Yer Tutucusu"/>
          <p:cNvSpPr txBox="1">
            <a:spLocks/>
          </p:cNvSpPr>
          <p:nvPr/>
        </p:nvSpPr>
        <p:spPr>
          <a:xfrm>
            <a:off x="4101411" y="2924945"/>
            <a:ext cx="2592288" cy="122413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tr-TR" sz="2000" b="1" dirty="0" smtClean="0">
                <a:solidFill>
                  <a:schemeClr val="tx1"/>
                </a:solidFill>
              </a:rPr>
              <a:t>Uygunsuzluk giderildikten </a:t>
            </a:r>
            <a:r>
              <a:rPr lang="tr-TR" sz="2000" b="1" dirty="0" smtClean="0">
                <a:solidFill>
                  <a:srgbClr val="FF0000"/>
                </a:solidFill>
              </a:rPr>
              <a:t>30 gün </a:t>
            </a:r>
            <a:r>
              <a:rPr lang="tr-TR" sz="2000" b="1" dirty="0" smtClean="0">
                <a:solidFill>
                  <a:schemeClr val="tx1"/>
                </a:solidFill>
              </a:rPr>
              <a:t>sonra yapılan işlemler raporlanır.</a:t>
            </a:r>
            <a:endParaRPr lang="tr-TR" b="1" dirty="0">
              <a:solidFill>
                <a:schemeClr val="tx1"/>
              </a:solidFill>
            </a:endParaRPr>
          </a:p>
        </p:txBody>
      </p:sp>
      <p:sp>
        <p:nvSpPr>
          <p:cNvPr id="11" name="Sol Ayraç 10"/>
          <p:cNvSpPr/>
          <p:nvPr/>
        </p:nvSpPr>
        <p:spPr>
          <a:xfrm rot="16200000">
            <a:off x="2928790" y="1066840"/>
            <a:ext cx="1021929" cy="67719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8" name="6 İçerik Yer Tutucusu"/>
          <p:cNvSpPr txBox="1">
            <a:spLocks/>
          </p:cNvSpPr>
          <p:nvPr/>
        </p:nvSpPr>
        <p:spPr>
          <a:xfrm>
            <a:off x="899592" y="4963794"/>
            <a:ext cx="4656580" cy="784588"/>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smtClean="0">
                <a:solidFill>
                  <a:srgbClr val="FF0000"/>
                </a:solidFill>
              </a:rPr>
              <a:t>Aylık Değerlendirme Raporuna kayıt edilir.</a:t>
            </a:r>
            <a:endParaRPr lang="tr-TR" b="1" dirty="0">
              <a:solidFill>
                <a:schemeClr val="tx1"/>
              </a:solidFill>
            </a:endParaRPr>
          </a:p>
        </p:txBody>
      </p:sp>
      <p:pic>
        <p:nvPicPr>
          <p:cNvPr id="1026" name="Picture 2" descr="C:\Users\info-bilgisayar\Desktop\indi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230" y="1020491"/>
            <a:ext cx="1776011" cy="10656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yagram 19"/>
          <p:cNvGraphicFramePr/>
          <p:nvPr>
            <p:extLst>
              <p:ext uri="{D42A27DB-BD31-4B8C-83A1-F6EECF244321}">
                <p14:modId xmlns:p14="http://schemas.microsoft.com/office/powerpoint/2010/main" val="3524996789"/>
              </p:ext>
            </p:extLst>
          </p:nvPr>
        </p:nvGraphicFramePr>
        <p:xfrm>
          <a:off x="335483" y="116632"/>
          <a:ext cx="1553146" cy="504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87844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248453352"/>
              </p:ext>
            </p:extLst>
          </p:nvPr>
        </p:nvGraphicFramePr>
        <p:xfrm>
          <a:off x="1992318" y="116632"/>
          <a:ext cx="6912767"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up 17"/>
          <p:cNvGrpSpPr/>
          <p:nvPr/>
        </p:nvGrpSpPr>
        <p:grpSpPr>
          <a:xfrm>
            <a:off x="1881579" y="2315090"/>
            <a:ext cx="6871921" cy="882421"/>
            <a:chOff x="1983614" y="-1"/>
            <a:chExt cx="5874526" cy="1440160"/>
          </a:xfrm>
          <a:solidFill>
            <a:schemeClr val="accent6">
              <a:lumMod val="40000"/>
              <a:lumOff val="60000"/>
            </a:schemeClr>
          </a:solidFill>
        </p:grpSpPr>
        <p:sp>
          <p:nvSpPr>
            <p:cNvPr id="19" name="Beşgen 18"/>
            <p:cNvSpPr/>
            <p:nvPr/>
          </p:nvSpPr>
          <p:spPr>
            <a:xfrm rot="10800000">
              <a:off x="1983614" y="-1"/>
              <a:ext cx="5874526" cy="144016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Beşgen 4"/>
            <p:cNvSpPr/>
            <p:nvPr/>
          </p:nvSpPr>
          <p:spPr>
            <a:xfrm>
              <a:off x="2421513" y="115364"/>
              <a:ext cx="5436626" cy="864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defTabSz="889000" rtl="0">
                <a:lnSpc>
                  <a:spcPct val="90000"/>
                </a:lnSpc>
                <a:spcBef>
                  <a:spcPct val="0"/>
                </a:spcBef>
                <a:spcAft>
                  <a:spcPct val="35000"/>
                </a:spcAft>
              </a:pPr>
              <a:r>
                <a:rPr kumimoji="0" lang="tr-TR"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rPr>
                <a:t>Mevzuat kapsamında</a:t>
              </a:r>
              <a:r>
                <a:rPr kumimoji="0" lang="tr-TR" sz="24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rPr>
                <a:t> bildirim ve beyan</a:t>
              </a:r>
              <a:r>
                <a:rPr lang="tr-TR" sz="2400" b="1" dirty="0" err="1" smtClean="0">
                  <a:solidFill>
                    <a:schemeClr val="tx1"/>
                  </a:solidFill>
                  <a:effectLst>
                    <a:outerShdw blurRad="38100" dist="38100" dir="2700000" algn="tl">
                      <a:srgbClr val="000000">
                        <a:alpha val="43137"/>
                      </a:srgbClr>
                    </a:outerShdw>
                  </a:effectLst>
                  <a:latin typeface="+mj-lt"/>
                </a:rPr>
                <a:t>ları</a:t>
              </a:r>
              <a:r>
                <a:rPr lang="tr-TR" sz="2400" b="1" dirty="0" smtClean="0">
                  <a:solidFill>
                    <a:schemeClr val="tx1"/>
                  </a:solidFill>
                  <a:effectLst>
                    <a:outerShdw blurRad="38100" dist="38100" dir="2700000" algn="tl">
                      <a:srgbClr val="000000">
                        <a:alpha val="43137"/>
                      </a:srgbClr>
                    </a:outerShdw>
                  </a:effectLst>
                  <a:latin typeface="+mj-lt"/>
                </a:rPr>
                <a:t> yapmak</a:t>
              </a:r>
              <a:endParaRPr lang="tr-TR" sz="2400" b="1" kern="1200" dirty="0">
                <a:solidFill>
                  <a:schemeClr val="tx1"/>
                </a:solidFill>
              </a:endParaRPr>
            </a:p>
          </p:txBody>
        </p:sp>
      </p:grpSp>
      <p:grpSp>
        <p:nvGrpSpPr>
          <p:cNvPr id="22" name="Grup 21"/>
          <p:cNvGrpSpPr/>
          <p:nvPr/>
        </p:nvGrpSpPr>
        <p:grpSpPr>
          <a:xfrm>
            <a:off x="1888629" y="1180013"/>
            <a:ext cx="6992628" cy="868641"/>
            <a:chOff x="2352713" y="-1"/>
            <a:chExt cx="5977714" cy="1440161"/>
          </a:xfrm>
          <a:solidFill>
            <a:schemeClr val="accent6">
              <a:lumMod val="40000"/>
              <a:lumOff val="60000"/>
            </a:schemeClr>
          </a:solidFill>
        </p:grpSpPr>
        <p:sp>
          <p:nvSpPr>
            <p:cNvPr id="23" name="Beşgen 22"/>
            <p:cNvSpPr/>
            <p:nvPr/>
          </p:nvSpPr>
          <p:spPr>
            <a:xfrm rot="10800000">
              <a:off x="2352713" y="-1"/>
              <a:ext cx="5977714" cy="14401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Beşgen 4"/>
            <p:cNvSpPr/>
            <p:nvPr/>
          </p:nvSpPr>
          <p:spPr>
            <a:xfrm>
              <a:off x="2719922" y="0"/>
              <a:ext cx="5514486" cy="14401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ctr" defTabSz="889000" rtl="0">
                <a:lnSpc>
                  <a:spcPct val="90000"/>
                </a:lnSpc>
                <a:spcBef>
                  <a:spcPct val="0"/>
                </a:spcBef>
                <a:spcAft>
                  <a:spcPct val="35000"/>
                </a:spcAft>
              </a:pPr>
              <a:endParaRPr lang="tr-TR" sz="2000" b="1" kern="1200" dirty="0">
                <a:solidFill>
                  <a:schemeClr val="bg1"/>
                </a:solidFill>
              </a:endParaRPr>
            </a:p>
          </p:txBody>
        </p:sp>
      </p:grpSp>
      <p:sp>
        <p:nvSpPr>
          <p:cNvPr id="7" name="Dikdörtgen 6"/>
          <p:cNvSpPr/>
          <p:nvPr/>
        </p:nvSpPr>
        <p:spPr>
          <a:xfrm>
            <a:off x="2386423" y="1180001"/>
            <a:ext cx="6555221" cy="830997"/>
          </a:xfrm>
          <a:prstGeom prst="rect">
            <a:avLst/>
          </a:prstGeom>
          <a:solidFill>
            <a:schemeClr val="accent6">
              <a:lumMod val="40000"/>
              <a:lumOff val="60000"/>
            </a:schemeClr>
          </a:solidFill>
        </p:spPr>
        <p:txBody>
          <a:bodyPr wrap="square">
            <a:spAutoFit/>
          </a:bodyPr>
          <a:lstStyle/>
          <a:p>
            <a:r>
              <a:rPr lang="tr-TR" sz="2400" b="1" dirty="0" smtClean="0">
                <a:effectLst>
                  <a:outerShdw blurRad="38100" dist="38100" dir="2700000" algn="tl">
                    <a:srgbClr val="000000">
                      <a:alpha val="43137"/>
                    </a:srgbClr>
                  </a:outerShdw>
                </a:effectLst>
              </a:rPr>
              <a:t>ÇİL Yönetmeliği kapsamında gerekli </a:t>
            </a:r>
            <a:r>
              <a:rPr lang="tr-TR" sz="2400" b="1" dirty="0">
                <a:effectLst>
                  <a:outerShdw blurRad="38100" dist="38100" dir="2700000" algn="tl">
                    <a:srgbClr val="000000">
                      <a:alpha val="43137"/>
                    </a:srgbClr>
                  </a:outerShdw>
                </a:effectLst>
              </a:rPr>
              <a:t>çevre izni veya çevre izin ve lisans </a:t>
            </a:r>
            <a:r>
              <a:rPr lang="tr-TR" sz="2400" b="1" dirty="0" smtClean="0">
                <a:effectLst>
                  <a:outerShdw blurRad="38100" dist="38100" dir="2700000" algn="tl">
                    <a:srgbClr val="000000">
                      <a:alpha val="43137"/>
                    </a:srgbClr>
                  </a:outerShdw>
                </a:effectLst>
              </a:rPr>
              <a:t>belgelerini alınmak/yenilemek</a:t>
            </a:r>
            <a:endParaRPr lang="tr-TR" sz="2400" b="1" dirty="0">
              <a:effectLst>
                <a:outerShdw blurRad="38100" dist="38100" dir="2700000" algn="tl">
                  <a:srgbClr val="000000">
                    <a:alpha val="43137"/>
                  </a:srgbClr>
                </a:outerShdw>
              </a:effectLst>
            </a:endParaRPr>
          </a:p>
        </p:txBody>
      </p:sp>
      <p:pic>
        <p:nvPicPr>
          <p:cNvPr id="25" name="Picture 18" descr="C:\Documents and Settings\ykaraca\Desktop\cicil[1].png"/>
          <p:cNvPicPr>
            <a:picLocks noGrp="1" noChangeAspect="1" noChangeArrowheads="1"/>
          </p:cNvPicPr>
          <p:nvPr>
            <p:ph idx="1"/>
          </p:nvPr>
        </p:nvPicPr>
        <p:blipFill>
          <a:blip r:embed="rId7">
            <a:lum bright="-10000" contrast="40000"/>
            <a:extLst>
              <a:ext uri="{28A0092B-C50C-407E-A947-70E740481C1C}">
                <a14:useLocalDpi xmlns:a14="http://schemas.microsoft.com/office/drawing/2010/main" val="0"/>
              </a:ext>
            </a:extLst>
          </a:blip>
          <a:srcRect/>
          <a:stretch>
            <a:fillRect/>
          </a:stretch>
        </p:blipFill>
        <p:spPr bwMode="auto">
          <a:xfrm>
            <a:off x="179512" y="742846"/>
            <a:ext cx="1291459" cy="130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info-bilgisayar\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460" y="2315090"/>
            <a:ext cx="1297397" cy="8824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03" y="3877913"/>
            <a:ext cx="1812776" cy="142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up 26"/>
          <p:cNvGrpSpPr/>
          <p:nvPr/>
        </p:nvGrpSpPr>
        <p:grpSpPr>
          <a:xfrm>
            <a:off x="1888629" y="3333987"/>
            <a:ext cx="6772834" cy="2391729"/>
            <a:chOff x="1983613" y="-2"/>
            <a:chExt cx="5874526" cy="2317773"/>
          </a:xfrm>
          <a:solidFill>
            <a:schemeClr val="accent6">
              <a:lumMod val="40000"/>
              <a:lumOff val="60000"/>
            </a:schemeClr>
          </a:solidFill>
        </p:grpSpPr>
        <p:sp>
          <p:nvSpPr>
            <p:cNvPr id="28" name="Beşgen 27"/>
            <p:cNvSpPr/>
            <p:nvPr/>
          </p:nvSpPr>
          <p:spPr>
            <a:xfrm rot="10800000">
              <a:off x="1983613" y="-2"/>
              <a:ext cx="5874526" cy="2317773"/>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Beşgen 4"/>
            <p:cNvSpPr/>
            <p:nvPr/>
          </p:nvSpPr>
          <p:spPr>
            <a:xfrm>
              <a:off x="2531056" y="527105"/>
              <a:ext cx="5236625" cy="12635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just" defTabSz="889000" rtl="0">
                <a:lnSpc>
                  <a:spcPct val="90000"/>
                </a:lnSpc>
                <a:spcBef>
                  <a:spcPct val="0"/>
                </a:spcBef>
                <a:spcAft>
                  <a:spcPct val="35000"/>
                </a:spcAft>
              </a:pPr>
              <a:r>
                <a:rPr kumimoji="0" lang="tr-TR"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rPr>
                <a:t>Bakanlıkça istenen bilgi/belgeleri zamanında belirtilen formatta</a:t>
              </a:r>
              <a:r>
                <a:rPr kumimoji="0" lang="tr-TR" sz="24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rPr>
                <a:t> temin etmek/ sözleşme tarihi itibariyle 5 yıl süreyle muhafaza etmek/işletmeye ait ticari sırların korunmasını sağlamak</a:t>
              </a:r>
              <a:endParaRPr lang="tr-TR" sz="2400" b="1" kern="1200" dirty="0">
                <a:solidFill>
                  <a:schemeClr val="tx1"/>
                </a:solidFill>
              </a:endParaRPr>
            </a:p>
          </p:txBody>
        </p:sp>
      </p:grpSp>
      <p:graphicFrame>
        <p:nvGraphicFramePr>
          <p:cNvPr id="30" name="Diyagram 29"/>
          <p:cNvGraphicFramePr/>
          <p:nvPr>
            <p:extLst>
              <p:ext uri="{D42A27DB-BD31-4B8C-83A1-F6EECF244321}">
                <p14:modId xmlns:p14="http://schemas.microsoft.com/office/powerpoint/2010/main" val="564929125"/>
              </p:ext>
            </p:extLst>
          </p:nvPr>
        </p:nvGraphicFramePr>
        <p:xfrm>
          <a:off x="335483" y="116632"/>
          <a:ext cx="1553146" cy="5040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010398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579682869"/>
              </p:ext>
            </p:extLst>
          </p:nvPr>
        </p:nvGraphicFramePr>
        <p:xfrm>
          <a:off x="1992318" y="116632"/>
          <a:ext cx="6912767"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up 26"/>
          <p:cNvGrpSpPr/>
          <p:nvPr/>
        </p:nvGrpSpPr>
        <p:grpSpPr>
          <a:xfrm>
            <a:off x="2046440" y="1340768"/>
            <a:ext cx="6772834" cy="2391729"/>
            <a:chOff x="1983613" y="-2"/>
            <a:chExt cx="5874526" cy="2317773"/>
          </a:xfrm>
          <a:solidFill>
            <a:schemeClr val="accent6">
              <a:lumMod val="40000"/>
              <a:lumOff val="60000"/>
            </a:schemeClr>
          </a:solidFill>
        </p:grpSpPr>
        <p:sp>
          <p:nvSpPr>
            <p:cNvPr id="28" name="Beşgen 27"/>
            <p:cNvSpPr/>
            <p:nvPr/>
          </p:nvSpPr>
          <p:spPr>
            <a:xfrm rot="10800000">
              <a:off x="1983613" y="-2"/>
              <a:ext cx="5874526" cy="2317773"/>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Beşgen 4"/>
            <p:cNvSpPr/>
            <p:nvPr/>
          </p:nvSpPr>
          <p:spPr>
            <a:xfrm>
              <a:off x="2531056" y="527105"/>
              <a:ext cx="5236625" cy="12635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just" defTabSz="889000">
                <a:lnSpc>
                  <a:spcPct val="90000"/>
                </a:lnSpc>
                <a:spcBef>
                  <a:spcPct val="0"/>
                </a:spcBef>
                <a:spcAft>
                  <a:spcPct val="35000"/>
                </a:spcAft>
              </a:pPr>
              <a:r>
                <a:rPr lang="tr-TR" sz="2400" b="1" dirty="0">
                  <a:solidFill>
                    <a:schemeClr val="tx1"/>
                  </a:solidFill>
                  <a:effectLst>
                    <a:outerShdw blurRad="38100" dist="38100" dir="2700000" algn="tl">
                      <a:srgbClr val="000000">
                        <a:alpha val="43137"/>
                      </a:srgbClr>
                    </a:outerShdw>
                  </a:effectLst>
                </a:rPr>
                <a:t>Aylık çalışma takviminde belirtilen günün birinci veya ikinci yarısında ve Bakanlık tarafından yapılacak denetimler sırasında işletmede hazır bulunmak gerekli iş </a:t>
              </a:r>
              <a:r>
                <a:rPr lang="tr-TR" sz="2400" b="1" dirty="0" smtClean="0">
                  <a:solidFill>
                    <a:schemeClr val="tx1"/>
                  </a:solidFill>
                  <a:effectLst>
                    <a:outerShdw blurRad="38100" dist="38100" dir="2700000" algn="tl">
                      <a:srgbClr val="000000">
                        <a:alpha val="43137"/>
                      </a:srgbClr>
                    </a:outerShdw>
                  </a:effectLst>
                </a:rPr>
                <a:t>ve işlemleri gerçekleştirmek</a:t>
              </a:r>
              <a:endParaRPr lang="tr-TR" sz="2400" b="1" kern="1200" dirty="0">
                <a:solidFill>
                  <a:schemeClr val="tx1"/>
                </a:solidFill>
                <a:effectLst>
                  <a:outerShdw blurRad="38100" dist="38100" dir="2700000" algn="tl">
                    <a:srgbClr val="000000">
                      <a:alpha val="43137"/>
                    </a:srgbClr>
                  </a:outerShdw>
                </a:effectLst>
              </a:endParaRPr>
            </a:p>
          </p:txBody>
        </p:sp>
      </p:grpSp>
      <p:sp>
        <p:nvSpPr>
          <p:cNvPr id="26" name="Oval 25"/>
          <p:cNvSpPr/>
          <p:nvPr/>
        </p:nvSpPr>
        <p:spPr>
          <a:xfrm>
            <a:off x="30725" y="1997602"/>
            <a:ext cx="1929673" cy="1078061"/>
          </a:xfrm>
          <a:prstGeom prst="ellipse">
            <a:avLst/>
          </a:prstGeom>
          <a:blipFill rotWithShape="0">
            <a:blip r:embed="rId7"/>
            <a:stretch>
              <a:fillRect/>
            </a:stretch>
          </a:blipFill>
          <a:ln w="38100">
            <a:solidFill>
              <a:srgbClr val="F2850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505" y="3912514"/>
            <a:ext cx="1837934" cy="203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up 34"/>
          <p:cNvGrpSpPr/>
          <p:nvPr/>
        </p:nvGrpSpPr>
        <p:grpSpPr>
          <a:xfrm>
            <a:off x="2152062" y="3912514"/>
            <a:ext cx="6772834" cy="2391729"/>
            <a:chOff x="1983613" y="-2"/>
            <a:chExt cx="5874526" cy="2317773"/>
          </a:xfrm>
          <a:solidFill>
            <a:schemeClr val="accent6">
              <a:lumMod val="40000"/>
              <a:lumOff val="60000"/>
            </a:schemeClr>
          </a:solidFill>
        </p:grpSpPr>
        <p:sp>
          <p:nvSpPr>
            <p:cNvPr id="36" name="Beşgen 35"/>
            <p:cNvSpPr/>
            <p:nvPr/>
          </p:nvSpPr>
          <p:spPr>
            <a:xfrm rot="10800000">
              <a:off x="1983613" y="-2"/>
              <a:ext cx="5874526" cy="2317773"/>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Beşgen 4"/>
            <p:cNvSpPr/>
            <p:nvPr/>
          </p:nvSpPr>
          <p:spPr>
            <a:xfrm>
              <a:off x="2531056" y="527105"/>
              <a:ext cx="5236625" cy="12635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just" defTabSz="889000" rtl="0">
                <a:lnSpc>
                  <a:spcPct val="90000"/>
                </a:lnSpc>
                <a:spcBef>
                  <a:spcPct val="0"/>
                </a:spcBef>
                <a:spcAft>
                  <a:spcPct val="35000"/>
                </a:spcAft>
              </a:pPr>
              <a:r>
                <a:rPr kumimoji="0" lang="tr-TR"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rPr>
                <a:t>Bakanlıkça yapılacak eğitim/toplantılara</a:t>
              </a:r>
              <a:r>
                <a:rPr kumimoji="0" lang="tr-TR" sz="24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rPr>
                <a:t> katılım sağlamak</a:t>
              </a:r>
              <a:endParaRPr lang="tr-TR" sz="2400" b="1" kern="1200" dirty="0">
                <a:solidFill>
                  <a:schemeClr val="tx1"/>
                </a:solidFill>
              </a:endParaRPr>
            </a:p>
          </p:txBody>
        </p:sp>
      </p:grpSp>
      <p:graphicFrame>
        <p:nvGraphicFramePr>
          <p:cNvPr id="38" name="Diyagram 37"/>
          <p:cNvGraphicFramePr/>
          <p:nvPr>
            <p:extLst>
              <p:ext uri="{D42A27DB-BD31-4B8C-83A1-F6EECF244321}">
                <p14:modId xmlns:p14="http://schemas.microsoft.com/office/powerpoint/2010/main" val="1836623043"/>
              </p:ext>
            </p:extLst>
          </p:nvPr>
        </p:nvGraphicFramePr>
        <p:xfrm>
          <a:off x="335483" y="116632"/>
          <a:ext cx="1553146" cy="5040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81854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32503516"/>
              </p:ext>
            </p:extLst>
          </p:nvPr>
        </p:nvGraphicFramePr>
        <p:xfrm>
          <a:off x="1992318" y="116632"/>
          <a:ext cx="6912767"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2310816040"/>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2" name="Grup 21"/>
          <p:cNvGrpSpPr/>
          <p:nvPr/>
        </p:nvGrpSpPr>
        <p:grpSpPr>
          <a:xfrm>
            <a:off x="1888629" y="1180013"/>
            <a:ext cx="6992628" cy="933511"/>
            <a:chOff x="2352713" y="-1"/>
            <a:chExt cx="5977714" cy="1440161"/>
          </a:xfrm>
          <a:solidFill>
            <a:schemeClr val="accent3">
              <a:lumMod val="40000"/>
              <a:lumOff val="60000"/>
            </a:schemeClr>
          </a:solidFill>
        </p:grpSpPr>
        <p:sp>
          <p:nvSpPr>
            <p:cNvPr id="23" name="Beşgen 22"/>
            <p:cNvSpPr/>
            <p:nvPr/>
          </p:nvSpPr>
          <p:spPr>
            <a:xfrm rot="10800000">
              <a:off x="2352713" y="-1"/>
              <a:ext cx="5977714" cy="14401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Beşgen 4"/>
            <p:cNvSpPr/>
            <p:nvPr/>
          </p:nvSpPr>
          <p:spPr>
            <a:xfrm>
              <a:off x="2719922" y="0"/>
              <a:ext cx="5514486" cy="14401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71" tIns="76200" rIns="142240" bIns="76200" numCol="1" spcCol="1270" anchor="ctr" anchorCtr="0">
              <a:noAutofit/>
            </a:bodyPr>
            <a:lstStyle/>
            <a:p>
              <a:pPr lvl="0" algn="ctr" defTabSz="889000" rtl="0">
                <a:lnSpc>
                  <a:spcPct val="90000"/>
                </a:lnSpc>
                <a:spcBef>
                  <a:spcPct val="0"/>
                </a:spcBef>
                <a:spcAft>
                  <a:spcPct val="35000"/>
                </a:spcAft>
              </a:pPr>
              <a:endParaRPr lang="tr-TR" sz="2000" b="1" kern="1200" dirty="0">
                <a:solidFill>
                  <a:schemeClr val="bg1"/>
                </a:solidFill>
              </a:endParaRPr>
            </a:p>
          </p:txBody>
        </p:sp>
      </p:grpSp>
      <p:sp>
        <p:nvSpPr>
          <p:cNvPr id="7" name="Dikdörtgen 6"/>
          <p:cNvSpPr/>
          <p:nvPr/>
        </p:nvSpPr>
        <p:spPr>
          <a:xfrm>
            <a:off x="2409267" y="1164602"/>
            <a:ext cx="6294581" cy="830997"/>
          </a:xfrm>
          <a:prstGeom prst="rect">
            <a:avLst/>
          </a:prstGeom>
          <a:solidFill>
            <a:schemeClr val="accent3">
              <a:lumMod val="40000"/>
              <a:lumOff val="60000"/>
            </a:schemeClr>
          </a:solidFill>
        </p:spPr>
        <p:txBody>
          <a:bodyPr wrap="square">
            <a:spAutoFit/>
          </a:bodyPr>
          <a:lstStyle/>
          <a:p>
            <a:r>
              <a:rPr lang="tr-TR" sz="2400" b="1" dirty="0" smtClean="0">
                <a:effectLst>
                  <a:outerShdw blurRad="38100" dist="38100" dir="2700000" algn="tl">
                    <a:srgbClr val="000000">
                      <a:alpha val="43137"/>
                    </a:srgbClr>
                  </a:outerShdw>
                </a:effectLst>
              </a:rPr>
              <a:t>Personel yükümlülüklerinin yerine getirilmesini sağlamak</a:t>
            </a:r>
            <a:endParaRPr lang="tr-TR" sz="2400" b="1" dirty="0">
              <a:effectLst>
                <a:outerShdw blurRad="38100" dist="38100" dir="2700000" algn="tl">
                  <a:srgbClr val="000000">
                    <a:alpha val="43137"/>
                  </a:srgbClr>
                </a:outerShdw>
              </a:effectLst>
            </a:endParaRPr>
          </a:p>
        </p:txBody>
      </p:sp>
      <p:sp>
        <p:nvSpPr>
          <p:cNvPr id="26" name="6 İçerik Yer Tutucusu"/>
          <p:cNvSpPr txBox="1">
            <a:spLocks/>
          </p:cNvSpPr>
          <p:nvPr/>
        </p:nvSpPr>
        <p:spPr>
          <a:xfrm>
            <a:off x="4203321" y="3356992"/>
            <a:ext cx="3240360" cy="594567"/>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smtClean="0">
                <a:solidFill>
                  <a:schemeClr val="tx1"/>
                </a:solidFill>
              </a:rPr>
              <a:t>                Personel </a:t>
            </a:r>
          </a:p>
          <a:p>
            <a:pPr marL="0" indent="0" fontAlgn="auto">
              <a:spcBef>
                <a:spcPts val="0"/>
              </a:spcBef>
              <a:spcAft>
                <a:spcPts val="0"/>
              </a:spcAft>
              <a:buNone/>
            </a:pPr>
            <a:r>
              <a:rPr lang="tr-TR" sz="1800" dirty="0" smtClean="0">
                <a:solidFill>
                  <a:schemeClr val="tx1"/>
                </a:solidFill>
              </a:rPr>
              <a:t>        (Bir günde 1 işletmeye) </a:t>
            </a:r>
            <a:endParaRPr lang="tr-TR" sz="1800" dirty="0">
              <a:solidFill>
                <a:schemeClr val="tx1"/>
              </a:solidFill>
            </a:endParaRPr>
          </a:p>
        </p:txBody>
      </p:sp>
      <p:sp>
        <p:nvSpPr>
          <p:cNvPr id="6" name="Yuvarlatılmış Çapraz Köşeli Dikdörtgen 5"/>
          <p:cNvSpPr/>
          <p:nvPr/>
        </p:nvSpPr>
        <p:spPr>
          <a:xfrm>
            <a:off x="2763161" y="2204864"/>
            <a:ext cx="6120680" cy="914400"/>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Koordinatör</a:t>
            </a:r>
          </a:p>
          <a:p>
            <a:pPr algn="ctr"/>
            <a:r>
              <a:rPr lang="tr-TR" dirty="0" smtClean="0">
                <a:solidFill>
                  <a:schemeClr val="tx1"/>
                </a:solidFill>
              </a:rPr>
              <a:t>(En </a:t>
            </a:r>
            <a:r>
              <a:rPr lang="tr-TR" dirty="0">
                <a:solidFill>
                  <a:schemeClr val="tx1"/>
                </a:solidFill>
              </a:rPr>
              <a:t>fazla </a:t>
            </a:r>
            <a:r>
              <a:rPr lang="tr-TR" b="1" dirty="0">
                <a:solidFill>
                  <a:srgbClr val="FF0000"/>
                </a:solidFill>
              </a:rPr>
              <a:t>sekiz</a:t>
            </a:r>
            <a:r>
              <a:rPr lang="tr-TR" dirty="0">
                <a:solidFill>
                  <a:schemeClr val="tx1"/>
                </a:solidFill>
              </a:rPr>
              <a:t> iş gününe eşdeğer </a:t>
            </a:r>
            <a:r>
              <a:rPr lang="tr-TR" dirty="0" smtClean="0">
                <a:solidFill>
                  <a:schemeClr val="tx1"/>
                </a:solidFill>
              </a:rPr>
              <a:t>işletmeye)</a:t>
            </a:r>
            <a:endParaRPr lang="tr-TR" b="1" dirty="0">
              <a:solidFill>
                <a:schemeClr val="tx1"/>
              </a:solidFill>
            </a:endParaRPr>
          </a:p>
        </p:txBody>
      </p:sp>
      <p:sp>
        <p:nvSpPr>
          <p:cNvPr id="21" name="6 İçerik Yer Tutucusu"/>
          <p:cNvSpPr txBox="1">
            <a:spLocks/>
          </p:cNvSpPr>
          <p:nvPr/>
        </p:nvSpPr>
        <p:spPr>
          <a:xfrm>
            <a:off x="307975" y="4292951"/>
            <a:ext cx="2974833" cy="103073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a:solidFill>
                  <a:schemeClr val="tx1"/>
                </a:solidFill>
              </a:rPr>
              <a:t>ÇİLY Ek-1 Tesislerine </a:t>
            </a:r>
          </a:p>
          <a:p>
            <a:pPr marL="0" indent="0" fontAlgn="auto">
              <a:spcBef>
                <a:spcPts val="0"/>
              </a:spcBef>
              <a:spcAft>
                <a:spcPts val="0"/>
              </a:spcAft>
              <a:buNone/>
            </a:pPr>
            <a:r>
              <a:rPr lang="tr-TR" sz="2000" b="1" dirty="0">
                <a:solidFill>
                  <a:srgbClr val="FF0000"/>
                </a:solidFill>
              </a:rPr>
              <a:t>ayda en az 2</a:t>
            </a:r>
            <a:r>
              <a:rPr lang="tr-TR" sz="2000" b="1" dirty="0" smtClean="0">
                <a:solidFill>
                  <a:srgbClr val="FF0000"/>
                </a:solidFill>
              </a:rPr>
              <a:t> işgünü</a:t>
            </a:r>
          </a:p>
          <a:p>
            <a:pPr marL="0" indent="0" fontAlgn="auto">
              <a:spcBef>
                <a:spcPts val="0"/>
              </a:spcBef>
              <a:spcAft>
                <a:spcPts val="0"/>
              </a:spcAft>
              <a:buNone/>
            </a:pPr>
            <a:r>
              <a:rPr lang="tr-TR" sz="2000" b="1" dirty="0" smtClean="0">
                <a:solidFill>
                  <a:srgbClr val="FF0000"/>
                </a:solidFill>
              </a:rPr>
              <a:t>(3 yıl deneyimli personel)</a:t>
            </a:r>
            <a:endParaRPr lang="tr-TR" sz="2000" b="1" dirty="0">
              <a:solidFill>
                <a:srgbClr val="FF0000"/>
              </a:solidFill>
            </a:endParaRPr>
          </a:p>
        </p:txBody>
      </p:sp>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165" y="771375"/>
            <a:ext cx="1371557" cy="13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6 İçerik Yer Tutucusu"/>
          <p:cNvSpPr txBox="1">
            <a:spLocks/>
          </p:cNvSpPr>
          <p:nvPr/>
        </p:nvSpPr>
        <p:spPr>
          <a:xfrm>
            <a:off x="3419872" y="4337906"/>
            <a:ext cx="2592288" cy="864096"/>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a:solidFill>
                  <a:schemeClr val="tx1"/>
                </a:solidFill>
              </a:rPr>
              <a:t>ÇİLY </a:t>
            </a:r>
            <a:r>
              <a:rPr lang="tr-TR" sz="2000" b="1" dirty="0" smtClean="0">
                <a:solidFill>
                  <a:schemeClr val="tx1"/>
                </a:solidFill>
              </a:rPr>
              <a:t>Ek-2 </a:t>
            </a:r>
            <a:r>
              <a:rPr lang="tr-TR" sz="2000" b="1" dirty="0">
                <a:solidFill>
                  <a:schemeClr val="tx1"/>
                </a:solidFill>
              </a:rPr>
              <a:t>Tesislerine </a:t>
            </a:r>
          </a:p>
          <a:p>
            <a:pPr marL="0" indent="0" fontAlgn="auto">
              <a:spcBef>
                <a:spcPts val="0"/>
              </a:spcBef>
              <a:spcAft>
                <a:spcPts val="0"/>
              </a:spcAft>
              <a:buNone/>
            </a:pPr>
            <a:r>
              <a:rPr lang="tr-TR" sz="2000" b="1" dirty="0">
                <a:solidFill>
                  <a:srgbClr val="FF0000"/>
                </a:solidFill>
              </a:rPr>
              <a:t>ayda en az </a:t>
            </a:r>
            <a:r>
              <a:rPr lang="tr-TR" sz="2000" b="1" dirty="0" smtClean="0">
                <a:solidFill>
                  <a:srgbClr val="FF0000"/>
                </a:solidFill>
              </a:rPr>
              <a:t>1 işgünü</a:t>
            </a:r>
            <a:endParaRPr lang="tr-TR" sz="2000" b="1" dirty="0">
              <a:solidFill>
                <a:srgbClr val="FF0000"/>
              </a:solidFill>
            </a:endParaRPr>
          </a:p>
        </p:txBody>
      </p:sp>
      <p:sp>
        <p:nvSpPr>
          <p:cNvPr id="27" name="Sol Ayraç 26"/>
          <p:cNvSpPr/>
          <p:nvPr/>
        </p:nvSpPr>
        <p:spPr>
          <a:xfrm rot="16200000">
            <a:off x="2644912" y="2474456"/>
            <a:ext cx="1021929" cy="60006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8" name="6 İçerik Yer Tutucusu"/>
          <p:cNvSpPr txBox="1">
            <a:spLocks/>
          </p:cNvSpPr>
          <p:nvPr/>
        </p:nvSpPr>
        <p:spPr>
          <a:xfrm>
            <a:off x="2591156" y="5993904"/>
            <a:ext cx="1657431" cy="432048"/>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2000" b="1" dirty="0" smtClean="0">
                <a:solidFill>
                  <a:srgbClr val="FF0000"/>
                </a:solidFill>
              </a:rPr>
              <a:t>16 işgünü</a:t>
            </a:r>
            <a:endParaRPr lang="tr-TR" sz="2000" b="1" dirty="0">
              <a:solidFill>
                <a:srgbClr val="FF0000"/>
              </a:solidFill>
            </a:endParaRPr>
          </a:p>
        </p:txBody>
      </p:sp>
      <p:sp>
        <p:nvSpPr>
          <p:cNvPr id="29" name="6 İçerik Yer Tutucusu"/>
          <p:cNvSpPr txBox="1">
            <a:spLocks/>
          </p:cNvSpPr>
          <p:nvPr/>
        </p:nvSpPr>
        <p:spPr>
          <a:xfrm>
            <a:off x="6480212" y="4337906"/>
            <a:ext cx="2592288" cy="1911969"/>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tr-TR" sz="1800" b="1" dirty="0" smtClean="0">
                <a:solidFill>
                  <a:schemeClr val="tx1"/>
                </a:solidFill>
              </a:rPr>
              <a:t>ÇİLY </a:t>
            </a:r>
            <a:r>
              <a:rPr lang="tr-TR" sz="1800" b="1" dirty="0">
                <a:solidFill>
                  <a:schemeClr val="tx1"/>
                </a:solidFill>
              </a:rPr>
              <a:t>EK-1 veya EK-2 listelerinde yer almayan işletmeler için (ç) bendinde belirtilen hizmet sürelerinin </a:t>
            </a:r>
            <a:r>
              <a:rPr lang="tr-TR" sz="1800" b="1" dirty="0">
                <a:solidFill>
                  <a:srgbClr val="FF0000"/>
                </a:solidFill>
              </a:rPr>
              <a:t>dışındaki bir</a:t>
            </a:r>
            <a:r>
              <a:rPr lang="tr-TR" sz="1800" b="1" dirty="0">
                <a:solidFill>
                  <a:schemeClr val="tx1"/>
                </a:solidFill>
              </a:rPr>
              <a:t> iş </a:t>
            </a:r>
            <a:r>
              <a:rPr lang="tr-TR" sz="1800" b="1" dirty="0" smtClean="0">
                <a:solidFill>
                  <a:schemeClr val="tx1"/>
                </a:solidFill>
              </a:rPr>
              <a:t>gününde</a:t>
            </a:r>
            <a:endParaRPr lang="tr-TR" sz="1800" b="1" dirty="0">
              <a:solidFill>
                <a:schemeClr val="tx1"/>
              </a:solidFill>
            </a:endParaRPr>
          </a:p>
        </p:txBody>
      </p:sp>
      <p:sp>
        <p:nvSpPr>
          <p:cNvPr id="12" name="Metin kutusu 11"/>
          <p:cNvSpPr txBox="1"/>
          <p:nvPr/>
        </p:nvSpPr>
        <p:spPr>
          <a:xfrm>
            <a:off x="164478" y="2451295"/>
            <a:ext cx="242667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İ</a:t>
            </a:r>
            <a:r>
              <a:rPr lang="tr-TR" dirty="0" smtClean="0"/>
              <a:t>zin/ </a:t>
            </a:r>
            <a:r>
              <a:rPr lang="tr-TR" dirty="0"/>
              <a:t>rapor </a:t>
            </a:r>
            <a:r>
              <a:rPr lang="tr-TR" dirty="0" smtClean="0"/>
              <a:t>aldığında 16 günü aşmayacak </a:t>
            </a:r>
            <a:r>
              <a:rPr lang="tr-TR" dirty="0"/>
              <a:t>şekilde diğer personel </a:t>
            </a:r>
            <a:r>
              <a:rPr lang="tr-TR" dirty="0" smtClean="0"/>
              <a:t>görevlendirilir/ilave istihdam yapılır.</a:t>
            </a:r>
            <a:endParaRPr lang="tr-TR" dirty="0"/>
          </a:p>
        </p:txBody>
      </p:sp>
    </p:spTree>
    <p:extLst>
      <p:ext uri="{BB962C8B-B14F-4D97-AF65-F5344CB8AC3E}">
        <p14:creationId xmlns:p14="http://schemas.microsoft.com/office/powerpoint/2010/main" val="2172642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530864760"/>
              </p:ext>
            </p:extLst>
          </p:nvPr>
        </p:nvGraphicFramePr>
        <p:xfrm>
          <a:off x="1992318" y="116632"/>
          <a:ext cx="6912767"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153626864"/>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3" name="Diyagram 2"/>
          <p:cNvGraphicFramePr/>
          <p:nvPr>
            <p:extLst>
              <p:ext uri="{D42A27DB-BD31-4B8C-83A1-F6EECF244321}">
                <p14:modId xmlns:p14="http://schemas.microsoft.com/office/powerpoint/2010/main" val="3318784969"/>
              </p:ext>
            </p:extLst>
          </p:nvPr>
        </p:nvGraphicFramePr>
        <p:xfrm>
          <a:off x="155575" y="908720"/>
          <a:ext cx="8880921" cy="57606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800708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269271185"/>
              </p:ext>
            </p:extLst>
          </p:nvPr>
        </p:nvGraphicFramePr>
        <p:xfrm>
          <a:off x="1992318" y="116632"/>
          <a:ext cx="6912767"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2241781089"/>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8" name="Diyagram 7"/>
          <p:cNvGraphicFramePr/>
          <p:nvPr>
            <p:extLst>
              <p:ext uri="{D42A27DB-BD31-4B8C-83A1-F6EECF244321}">
                <p14:modId xmlns:p14="http://schemas.microsoft.com/office/powerpoint/2010/main" val="717459541"/>
              </p:ext>
            </p:extLst>
          </p:nvPr>
        </p:nvGraphicFramePr>
        <p:xfrm>
          <a:off x="307975" y="980728"/>
          <a:ext cx="8584505" cy="55446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27849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375601871"/>
              </p:ext>
            </p:extLst>
          </p:nvPr>
        </p:nvGraphicFramePr>
        <p:xfrm>
          <a:off x="1992318" y="116632"/>
          <a:ext cx="6912767"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227864330"/>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Picture 4" descr="http://www.yasarcanturk.com/wp-content/uploads/2012/01/Multitasking.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84912" y="1196752"/>
            <a:ext cx="3259088" cy="46091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72481" y="1096958"/>
            <a:ext cx="5451647" cy="4401205"/>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58775" algn="just" defTabSz="914400" rtl="0" eaLnBrk="1" fontAlgn="base" latinLnBrk="0" hangingPunct="1">
              <a:lnSpc>
                <a:spcPct val="100000"/>
              </a:lnSpc>
              <a:spcBef>
                <a:spcPct val="0"/>
              </a:spcBef>
              <a:spcAft>
                <a:spcPct val="0"/>
              </a:spcAft>
              <a:buClrTx/>
              <a:buSzTx/>
              <a:buFontTx/>
              <a:buNone/>
              <a:tabLst/>
            </a:pPr>
            <a:r>
              <a:rPr lang="tr-TR" sz="2000" dirty="0" smtClean="0">
                <a:solidFill>
                  <a:srgbClr val="000000"/>
                </a:solidFill>
                <a:cs typeface="Times New Roman" pitchFamily="18" charset="0"/>
              </a:rPr>
              <a:t>*Çevre Yönetim Hizmetlerinin </a:t>
            </a:r>
            <a:r>
              <a:rPr kumimoji="0" lang="tr-TR" sz="2000" b="0" i="0" u="none" strike="noStrike" cap="none" normalizeH="0" baseline="0" dirty="0" smtClean="0">
                <a:ln>
                  <a:noFill/>
                </a:ln>
                <a:solidFill>
                  <a:srgbClr val="000000"/>
                </a:solidFill>
                <a:effectLst/>
                <a:cs typeface="Times New Roman" pitchFamily="18" charset="0"/>
              </a:rPr>
              <a:t>etkin, doğru ve zamanında yürütülmesi için gerekli organizasyonu yapmak ve koordinasyonu sağlamak.</a:t>
            </a:r>
            <a:endParaRPr lang="tr-TR" sz="2000" dirty="0">
              <a:solidFill>
                <a:schemeClr val="tx1"/>
              </a:solidFill>
              <a:cs typeface="Arial" pitchFamily="34" charset="0"/>
            </a:endParaRPr>
          </a:p>
          <a:p>
            <a:pPr marL="0" marR="0" lvl="0" indent="358775"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cs typeface="Times New Roman" pitchFamily="18" charset="0"/>
              </a:rPr>
              <a:t>*Personel ile birlikte çevre izni veya çevre izin ve lisans başvurularını ilgili sistem üzerinden onaylamak.</a:t>
            </a:r>
            <a:endParaRPr kumimoji="0" lang="tr-TR" sz="20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lang="tr-TR" sz="2000" dirty="0" smtClean="0">
                <a:solidFill>
                  <a:srgbClr val="000000"/>
                </a:solidFill>
                <a:cs typeface="Times New Roman" pitchFamily="18" charset="0"/>
              </a:rPr>
              <a:t>*</a:t>
            </a:r>
            <a:r>
              <a:rPr kumimoji="0" lang="tr-TR" sz="2000" b="0" i="0" u="none" strike="noStrike" cap="none" normalizeH="0" baseline="0" dirty="0" smtClean="0">
                <a:ln>
                  <a:noFill/>
                </a:ln>
                <a:solidFill>
                  <a:srgbClr val="000000"/>
                </a:solidFill>
                <a:effectLst/>
                <a:cs typeface="Times New Roman" pitchFamily="18" charset="0"/>
              </a:rPr>
              <a:t>Personelin hazırladığı iç tetkik raporlarını incelemek, değerlendirmek ve imzalamak.</a:t>
            </a:r>
            <a:endParaRPr kumimoji="0" lang="tr-TR" sz="20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lang="tr-TR" sz="2000" dirty="0" smtClean="0">
                <a:solidFill>
                  <a:srgbClr val="000000"/>
                </a:solidFill>
                <a:cs typeface="Times New Roman" pitchFamily="18" charset="0"/>
              </a:rPr>
              <a:t>*</a:t>
            </a:r>
            <a:r>
              <a:rPr kumimoji="0" lang="tr-TR" sz="2000" b="0" i="0" u="none" strike="noStrike" cap="none" normalizeH="0" baseline="0" dirty="0" smtClean="0">
                <a:ln>
                  <a:noFill/>
                </a:ln>
                <a:solidFill>
                  <a:srgbClr val="000000"/>
                </a:solidFill>
                <a:effectLst/>
                <a:cs typeface="Times New Roman" pitchFamily="18" charset="0"/>
              </a:rPr>
              <a:t>İşletmelere atanan üç yıldan az mesleki tecrübeye sahip personel ile birlikte iç tetkik ve eğitim çalışmalarına katılmak.</a:t>
            </a:r>
            <a:endParaRPr kumimoji="0" lang="tr-TR" sz="20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lang="tr-TR" sz="2000" dirty="0" smtClean="0">
                <a:solidFill>
                  <a:srgbClr val="000000"/>
                </a:solidFill>
                <a:cs typeface="Times New Roman" pitchFamily="18" charset="0"/>
              </a:rPr>
              <a:t>*</a:t>
            </a:r>
            <a:r>
              <a:rPr kumimoji="0" lang="tr-TR" sz="2000" b="0" i="0" u="none" strike="noStrike" cap="none" normalizeH="0" baseline="0" dirty="0" smtClean="0">
                <a:ln>
                  <a:noFill/>
                </a:ln>
                <a:solidFill>
                  <a:srgbClr val="000000"/>
                </a:solidFill>
                <a:effectLst/>
                <a:cs typeface="Times New Roman" pitchFamily="18" charset="0"/>
              </a:rPr>
              <a:t>Firmalara yapılan plânlı veya haberli denetimlerde hazır bulunmak ve istenen bilgi ve belgeleri sunmak.</a:t>
            </a:r>
            <a:endParaRPr kumimoji="0" lang="tr-TR"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799014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341122918"/>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Rectangle 1"/>
          <p:cNvSpPr>
            <a:spLocks noChangeArrowheads="1"/>
          </p:cNvSpPr>
          <p:nvPr/>
        </p:nvSpPr>
        <p:spPr bwMode="auto">
          <a:xfrm>
            <a:off x="3059832" y="1113092"/>
            <a:ext cx="5451647" cy="5016758"/>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tr-TR" sz="2000" dirty="0" smtClean="0">
                <a:solidFill>
                  <a:srgbClr val="000000"/>
                </a:solidFill>
                <a:cs typeface="Times New Roman" pitchFamily="18" charset="0"/>
              </a:rPr>
              <a:t>*</a:t>
            </a:r>
            <a:r>
              <a:rPr lang="tr-TR" sz="2000" dirty="0" smtClean="0"/>
              <a:t>Personel</a:t>
            </a:r>
            <a:r>
              <a:rPr lang="tr-TR" sz="2000" dirty="0"/>
              <a:t>, çevre yönetim birimi veya firmaların, yeterliklerinin devam edip etmediği ve yükümlülüklerini yerine getirip getirmediği yetkili makam tarafından, sistem üzerinden veya yerinden denetlenir.</a:t>
            </a:r>
          </a:p>
          <a:p>
            <a:r>
              <a:rPr lang="tr-TR" sz="2000" dirty="0"/>
              <a:t>*</a:t>
            </a:r>
            <a:r>
              <a:rPr lang="tr-TR" sz="2000" dirty="0" smtClean="0"/>
              <a:t> </a:t>
            </a:r>
            <a:r>
              <a:rPr lang="tr-TR" sz="2000" dirty="0"/>
              <a:t>Yetkili makam tarafından, firmalara veya işletmelere yapılan haberli, plânlı veya ani denetim sonrasında, Ek-1’de yer alan personel değerlendirme formu veya Ek-2’de yer alan çevre yönetim birimi değerlendirme formu veya Ek-3’te yer alan çevre danışmanlık firması değerlendirme formundan uygun olanı doldurulur.</a:t>
            </a:r>
          </a:p>
          <a:p>
            <a:r>
              <a:rPr lang="tr-TR" sz="2000" dirty="0" smtClean="0"/>
              <a:t>* Denetimler </a:t>
            </a:r>
            <a:r>
              <a:rPr lang="tr-TR" sz="2000" dirty="0"/>
              <a:t>sonrasında verilen ceza puanlarının denetim tarihinden itibaren 30 gün içinde sisteme girilmesi gerekir, bu ceza puanları sistem üzerinden onaylandığı tarihten itibaren dört yıl geçerlidir.</a:t>
            </a:r>
          </a:p>
        </p:txBody>
      </p:sp>
      <p:graphicFrame>
        <p:nvGraphicFramePr>
          <p:cNvPr id="7" name="Diyagram 6"/>
          <p:cNvGraphicFramePr/>
          <p:nvPr>
            <p:extLst>
              <p:ext uri="{D42A27DB-BD31-4B8C-83A1-F6EECF244321}">
                <p14:modId xmlns:p14="http://schemas.microsoft.com/office/powerpoint/2010/main" val="1759547414"/>
              </p:ext>
            </p:extLst>
          </p:nvPr>
        </p:nvGraphicFramePr>
        <p:xfrm>
          <a:off x="1992318" y="116632"/>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575" y="1124744"/>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984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611337443"/>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7" name="Diyagram 6"/>
          <p:cNvGraphicFramePr/>
          <p:nvPr>
            <p:extLst>
              <p:ext uri="{D42A27DB-BD31-4B8C-83A1-F6EECF244321}">
                <p14:modId xmlns:p14="http://schemas.microsoft.com/office/powerpoint/2010/main" val="1019543227"/>
              </p:ext>
            </p:extLst>
          </p:nvPr>
        </p:nvGraphicFramePr>
        <p:xfrm>
          <a:off x="1979712" y="0"/>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Tablo 2"/>
          <p:cNvGraphicFramePr>
            <a:graphicFrameLocks noGrp="1"/>
          </p:cNvGraphicFramePr>
          <p:nvPr>
            <p:extLst>
              <p:ext uri="{D42A27DB-BD31-4B8C-83A1-F6EECF244321}">
                <p14:modId xmlns:p14="http://schemas.microsoft.com/office/powerpoint/2010/main" val="2249367875"/>
              </p:ext>
            </p:extLst>
          </p:nvPr>
        </p:nvGraphicFramePr>
        <p:xfrm>
          <a:off x="150377" y="908720"/>
          <a:ext cx="8880921" cy="5793560"/>
        </p:xfrm>
        <a:graphic>
          <a:graphicData uri="http://schemas.openxmlformats.org/drawingml/2006/table">
            <a:tbl>
              <a:tblPr firstRow="1" firstCol="1" bandRow="1">
                <a:tableStyleId>{5C22544A-7EE6-4342-B048-85BDC9FD1C3A}</a:tableStyleId>
              </a:tblPr>
              <a:tblGrid>
                <a:gridCol w="455985">
                  <a:extLst>
                    <a:ext uri="{9D8B030D-6E8A-4147-A177-3AD203B41FA5}">
                      <a16:colId xmlns:a16="http://schemas.microsoft.com/office/drawing/2014/main" val="20000"/>
                    </a:ext>
                  </a:extLst>
                </a:gridCol>
                <a:gridCol w="748883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597012">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Sıra</a:t>
                      </a:r>
                      <a:endParaRPr lang="tr-TR" sz="1100" dirty="0">
                        <a:effectLst/>
                        <a:latin typeface="Calibri"/>
                        <a:ea typeface="Calibri"/>
                        <a:cs typeface="Times New Roman"/>
                      </a:endParaRPr>
                    </a:p>
                  </a:txBody>
                  <a:tcPr marL="38457" marR="38457"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Uygunsuzluklar</a:t>
                      </a:r>
                      <a:endParaRPr lang="tr-TR" sz="1100" dirty="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Verilecek Ceza Puanı </a:t>
                      </a:r>
                    </a:p>
                    <a:p>
                      <a:pPr algn="ctr">
                        <a:lnSpc>
                          <a:spcPct val="107000"/>
                        </a:lnSpc>
                        <a:spcAft>
                          <a:spcPts val="0"/>
                        </a:spcAft>
                      </a:pPr>
                      <a:r>
                        <a:rPr lang="tr-TR" sz="1100">
                          <a:effectLst/>
                        </a:rPr>
                        <a:t> </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0"/>
                  </a:ext>
                </a:extLst>
              </a:tr>
              <a:tr h="199003">
                <a:tc>
                  <a:txBody>
                    <a:bodyPr/>
                    <a:lstStyle/>
                    <a:p>
                      <a:pPr>
                        <a:lnSpc>
                          <a:spcPct val="107000"/>
                        </a:lnSpc>
                        <a:spcAft>
                          <a:spcPts val="0"/>
                        </a:spcAft>
                      </a:pPr>
                      <a:r>
                        <a:rPr lang="tr-TR" sz="1100">
                          <a:effectLst/>
                        </a:rPr>
                        <a:t>1</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İşletmenin aylık çalışma takviminde belirtilen tarih ve sürelerde ziyaret edilmemesi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1"/>
                  </a:ext>
                </a:extLst>
              </a:tr>
              <a:tr h="199003">
                <a:tc rowSpan="4">
                  <a:txBody>
                    <a:bodyPr/>
                    <a:lstStyle/>
                    <a:p>
                      <a:pPr>
                        <a:lnSpc>
                          <a:spcPct val="107000"/>
                        </a:lnSpc>
                        <a:spcAft>
                          <a:spcPts val="0"/>
                        </a:spcAft>
                      </a:pPr>
                      <a:r>
                        <a:rPr lang="tr-TR" sz="1100">
                          <a:effectLst/>
                        </a:rPr>
                        <a:t> </a:t>
                      </a:r>
                    </a:p>
                    <a:p>
                      <a:pPr>
                        <a:lnSpc>
                          <a:spcPct val="107000"/>
                        </a:lnSpc>
                        <a:spcAft>
                          <a:spcPts val="0"/>
                        </a:spcAft>
                      </a:pPr>
                      <a:r>
                        <a:rPr lang="tr-TR" sz="1100">
                          <a:effectLst/>
                        </a:rPr>
                        <a:t> </a:t>
                      </a:r>
                    </a:p>
                    <a:p>
                      <a:pPr>
                        <a:lnSpc>
                          <a:spcPct val="107000"/>
                        </a:lnSpc>
                        <a:spcAft>
                          <a:spcPts val="0"/>
                        </a:spcAft>
                      </a:pPr>
                      <a:r>
                        <a:rPr lang="tr-TR" sz="1100">
                          <a:effectLst/>
                        </a:rPr>
                        <a:t>2</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2.1 Aylık faaliyet raporunun formata uygun hazırlanarak,  işletme sahibi veya sorumlusu ile birlikte imzalanmaması*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2"/>
                  </a:ext>
                </a:extLst>
              </a:tr>
              <a:tr h="199003">
                <a:tc vMerge="1">
                  <a:txBody>
                    <a:bodyPr/>
                    <a:lstStyle/>
                    <a:p>
                      <a:endParaRPr lang="tr-TR"/>
                    </a:p>
                  </a:txBody>
                  <a:tcPr/>
                </a:tc>
                <a:tc>
                  <a:txBody>
                    <a:bodyPr/>
                    <a:lstStyle/>
                    <a:p>
                      <a:pPr>
                        <a:lnSpc>
                          <a:spcPct val="107000"/>
                        </a:lnSpc>
                        <a:spcAft>
                          <a:spcPts val="0"/>
                        </a:spcAft>
                      </a:pPr>
                      <a:r>
                        <a:rPr lang="tr-TR" sz="1100">
                          <a:effectLst/>
                        </a:rPr>
                        <a:t>2.2 Aylık faaliyet raporunun veya raporlarının hazırlanmaması veya denetimlerde sunulmaması*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3"/>
                  </a:ext>
                </a:extLst>
              </a:tr>
              <a:tr h="199003">
                <a:tc vMerge="1">
                  <a:txBody>
                    <a:bodyPr/>
                    <a:lstStyle/>
                    <a:p>
                      <a:endParaRPr lang="tr-TR"/>
                    </a:p>
                  </a:txBody>
                  <a:tcPr/>
                </a:tc>
                <a:tc>
                  <a:txBody>
                    <a:bodyPr/>
                    <a:lstStyle/>
                    <a:p>
                      <a:pPr>
                        <a:lnSpc>
                          <a:spcPct val="107000"/>
                        </a:lnSpc>
                        <a:spcAft>
                          <a:spcPts val="0"/>
                        </a:spcAft>
                      </a:pPr>
                      <a:r>
                        <a:rPr lang="tr-TR" sz="1100">
                          <a:effectLst/>
                        </a:rPr>
                        <a:t>2.3 İşletmede çevresel konularda tespit edilen uygunsuzluğun aylık faaliyet raporunda belirtilmemesi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30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4"/>
                  </a:ext>
                </a:extLst>
              </a:tr>
              <a:tr h="199003">
                <a:tc vMerge="1">
                  <a:txBody>
                    <a:bodyPr/>
                    <a:lstStyle/>
                    <a:p>
                      <a:endParaRPr lang="tr-TR"/>
                    </a:p>
                  </a:txBody>
                  <a:tcPr/>
                </a:tc>
                <a:tc>
                  <a:txBody>
                    <a:bodyPr/>
                    <a:lstStyle/>
                    <a:p>
                      <a:pPr>
                        <a:lnSpc>
                          <a:spcPct val="107000"/>
                        </a:lnSpc>
                        <a:spcAft>
                          <a:spcPts val="0"/>
                        </a:spcAft>
                      </a:pPr>
                      <a:r>
                        <a:rPr lang="tr-TR" sz="1100">
                          <a:effectLst/>
                        </a:rPr>
                        <a:t>2.4 Aylık ziyarete ilişkin ön değerlendirmelerin aylık çalışma takviminde belirtilen gün içinde sisteme kaydedilmemesi *</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5</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5"/>
                  </a:ext>
                </a:extLst>
              </a:tr>
              <a:tr h="199003">
                <a:tc rowSpan="2">
                  <a:txBody>
                    <a:bodyPr/>
                    <a:lstStyle/>
                    <a:p>
                      <a:pPr>
                        <a:lnSpc>
                          <a:spcPct val="107000"/>
                        </a:lnSpc>
                        <a:spcAft>
                          <a:spcPts val="0"/>
                        </a:spcAft>
                      </a:pPr>
                      <a:r>
                        <a:rPr lang="tr-TR" sz="1100">
                          <a:effectLst/>
                        </a:rPr>
                        <a:t>3</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3.1 İç tetkik raporunun formata uygun hazırlanarak,  işletme sahibi veya sorumlusu ile birlikte imzalanmaması*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6"/>
                  </a:ext>
                </a:extLst>
              </a:tr>
              <a:tr h="199003">
                <a:tc vMerge="1">
                  <a:txBody>
                    <a:bodyPr/>
                    <a:lstStyle/>
                    <a:p>
                      <a:endParaRPr lang="tr-TR"/>
                    </a:p>
                  </a:txBody>
                  <a:tcPr/>
                </a:tc>
                <a:tc>
                  <a:txBody>
                    <a:bodyPr/>
                    <a:lstStyle/>
                    <a:p>
                      <a:pPr>
                        <a:lnSpc>
                          <a:spcPct val="107000"/>
                        </a:lnSpc>
                        <a:spcAft>
                          <a:spcPts val="0"/>
                        </a:spcAft>
                      </a:pPr>
                      <a:r>
                        <a:rPr lang="tr-TR" sz="1100">
                          <a:effectLst/>
                        </a:rPr>
                        <a:t>3.2 İç tetkik raporunun süresi içinde hazırlanmaması veya denetimlerde sunulmaması*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7"/>
                  </a:ext>
                </a:extLst>
              </a:tr>
              <a:tr h="199003">
                <a:tc>
                  <a:txBody>
                    <a:bodyPr/>
                    <a:lstStyle/>
                    <a:p>
                      <a:pPr>
                        <a:lnSpc>
                          <a:spcPct val="107000"/>
                        </a:lnSpc>
                        <a:spcAft>
                          <a:spcPts val="0"/>
                        </a:spcAft>
                      </a:pPr>
                      <a:r>
                        <a:rPr lang="tr-TR" sz="1100">
                          <a:effectLst/>
                        </a:rPr>
                        <a:t>4</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İşletme çalışanlarına ve sorumlularına eğitim verilmemesi ve eğitime katılım tutanaklarının düzenlememesi*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8"/>
                  </a:ext>
                </a:extLst>
              </a:tr>
              <a:tr h="199003">
                <a:tc rowSpan="4">
                  <a:txBody>
                    <a:bodyPr/>
                    <a:lstStyle/>
                    <a:p>
                      <a:pPr>
                        <a:lnSpc>
                          <a:spcPct val="107000"/>
                        </a:lnSpc>
                        <a:spcAft>
                          <a:spcPts val="0"/>
                        </a:spcAft>
                      </a:pPr>
                      <a:r>
                        <a:rPr lang="tr-TR" sz="1100">
                          <a:effectLst/>
                        </a:rPr>
                        <a:t> </a:t>
                      </a:r>
                    </a:p>
                    <a:p>
                      <a:pPr>
                        <a:lnSpc>
                          <a:spcPct val="107000"/>
                        </a:lnSpc>
                        <a:spcAft>
                          <a:spcPts val="0"/>
                        </a:spcAft>
                      </a:pPr>
                      <a:r>
                        <a:rPr lang="tr-TR" sz="1100">
                          <a:effectLst/>
                        </a:rPr>
                        <a:t> </a:t>
                      </a:r>
                    </a:p>
                    <a:p>
                      <a:pPr>
                        <a:lnSpc>
                          <a:spcPct val="107000"/>
                        </a:lnSpc>
                        <a:spcAft>
                          <a:spcPts val="0"/>
                        </a:spcAft>
                      </a:pPr>
                      <a:r>
                        <a:rPr lang="tr-TR" sz="1100">
                          <a:effectLst/>
                        </a:rPr>
                        <a:t> </a:t>
                      </a:r>
                    </a:p>
                    <a:p>
                      <a:pPr>
                        <a:lnSpc>
                          <a:spcPct val="107000"/>
                        </a:lnSpc>
                        <a:spcAft>
                          <a:spcPts val="0"/>
                        </a:spcAft>
                      </a:pPr>
                      <a:r>
                        <a:rPr lang="tr-TR" sz="1100">
                          <a:effectLst/>
                        </a:rPr>
                        <a:t>5</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5.1 İşletmenin geçici faaliyet belgesi ve çevre izni veya çevre izin ve lisans belgesinin bulunmaması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20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09"/>
                  </a:ext>
                </a:extLst>
              </a:tr>
              <a:tr h="199003">
                <a:tc vMerge="1">
                  <a:txBody>
                    <a:bodyPr/>
                    <a:lstStyle/>
                    <a:p>
                      <a:endParaRPr lang="tr-TR"/>
                    </a:p>
                  </a:txBody>
                  <a:tcPr/>
                </a:tc>
                <a:tc>
                  <a:txBody>
                    <a:bodyPr/>
                    <a:lstStyle/>
                    <a:p>
                      <a:pPr>
                        <a:lnSpc>
                          <a:spcPct val="107000"/>
                        </a:lnSpc>
                        <a:spcAft>
                          <a:spcPts val="0"/>
                        </a:spcAft>
                      </a:pPr>
                      <a:r>
                        <a:rPr lang="tr-TR" sz="1100">
                          <a:effectLst/>
                        </a:rPr>
                        <a:t>5.2 Geçici faaliyet belgesi veya çevre izni veya çevre izin ve lisans başvurularından herhangi birinin reddedilmesi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5</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0"/>
                  </a:ext>
                </a:extLst>
              </a:tr>
              <a:tr h="298506">
                <a:tc vMerge="1">
                  <a:txBody>
                    <a:bodyPr/>
                    <a:lstStyle/>
                    <a:p>
                      <a:endParaRPr lang="tr-TR"/>
                    </a:p>
                  </a:txBody>
                  <a:tcPr/>
                </a:tc>
                <a:tc>
                  <a:txBody>
                    <a:bodyPr/>
                    <a:lstStyle/>
                    <a:p>
                      <a:pPr>
                        <a:lnSpc>
                          <a:spcPct val="107000"/>
                        </a:lnSpc>
                        <a:spcAft>
                          <a:spcPts val="0"/>
                        </a:spcAft>
                      </a:pPr>
                      <a:r>
                        <a:rPr lang="tr-TR" sz="1100">
                          <a:effectLst/>
                        </a:rPr>
                        <a:t>5.3 Başvurusu reddedilen işletme için başlatılan geçici faaliyet belgesi veya çevre izni veya çevre izin ve lisans sürecinin yeniden reddedilmesi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1"/>
                  </a:ext>
                </a:extLst>
              </a:tr>
              <a:tr h="398009">
                <a:tc vMerge="1">
                  <a:txBody>
                    <a:bodyPr/>
                    <a:lstStyle/>
                    <a:p>
                      <a:endParaRPr lang="tr-TR"/>
                    </a:p>
                  </a:txBody>
                  <a:tcPr/>
                </a:tc>
                <a:tc>
                  <a:txBody>
                    <a:bodyPr/>
                    <a:lstStyle/>
                    <a:p>
                      <a:pPr>
                        <a:lnSpc>
                          <a:spcPct val="107000"/>
                        </a:lnSpc>
                        <a:spcAft>
                          <a:spcPts val="0"/>
                        </a:spcAft>
                      </a:pPr>
                      <a:r>
                        <a:rPr lang="tr-TR" sz="1100">
                          <a:effectLst/>
                        </a:rPr>
                        <a:t>5.4 Geçici faaliyet belgesi veya çevre izni veya çevre izin ve lisans başvuruları kapsamında sunulan bilgi, belge ve raporlar için bildirilen eksiklikler tam olarak giderilmeden yeniden başvuru yapılması/sisteme girilmesi**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2</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2"/>
                  </a:ext>
                </a:extLst>
              </a:tr>
              <a:tr h="199003">
                <a:tc>
                  <a:txBody>
                    <a:bodyPr/>
                    <a:lstStyle/>
                    <a:p>
                      <a:pPr>
                        <a:lnSpc>
                          <a:spcPct val="107000"/>
                        </a:lnSpc>
                        <a:spcAft>
                          <a:spcPts val="0"/>
                        </a:spcAft>
                      </a:pPr>
                      <a:r>
                        <a:rPr lang="tr-TR" sz="1100">
                          <a:effectLst/>
                        </a:rPr>
                        <a:t>6</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İşletmenin çevre mevzuatı uyarınca beyan ve bildirimlerinin belirtilen formatta ve süresi içinde yapılmaması  </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3"/>
                  </a:ext>
                </a:extLst>
              </a:tr>
              <a:tr h="398009">
                <a:tc>
                  <a:txBody>
                    <a:bodyPr/>
                    <a:lstStyle/>
                    <a:p>
                      <a:pPr>
                        <a:lnSpc>
                          <a:spcPct val="107000"/>
                        </a:lnSpc>
                        <a:spcAft>
                          <a:spcPts val="0"/>
                        </a:spcAft>
                      </a:pPr>
                      <a:r>
                        <a:rPr lang="tr-TR" sz="1100">
                          <a:effectLst/>
                        </a:rPr>
                        <a:t>7</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İşletme sahibine veya sorumlusuna uygunsuzluğun giderilmesi için önerilerde bulunarak uygunsuzluğun giderilip giderilmediğinin takibinin yapılmaması ve uygunsuzluk giderilmediğinde İl Müdürlüğüne yazılı olarak bildirilmemesi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30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4"/>
                  </a:ext>
                </a:extLst>
              </a:tr>
              <a:tr h="199003">
                <a:tc>
                  <a:txBody>
                    <a:bodyPr/>
                    <a:lstStyle/>
                    <a:p>
                      <a:pPr>
                        <a:lnSpc>
                          <a:spcPct val="107000"/>
                        </a:lnSpc>
                        <a:spcAft>
                          <a:spcPts val="0"/>
                        </a:spcAft>
                      </a:pPr>
                      <a:r>
                        <a:rPr lang="tr-TR" sz="1100">
                          <a:effectLst/>
                        </a:rPr>
                        <a:t>8</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tabLst>
                          <a:tab pos="723900" algn="l"/>
                        </a:tabLst>
                      </a:pPr>
                      <a:r>
                        <a:rPr lang="tr-TR" sz="1100">
                          <a:effectLst/>
                        </a:rPr>
                        <a:t>Yetkili makamlar tarafından istenen bilgi ve belgelerin süresi içinde ve eksiksiz olarak sunulmaması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20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5"/>
                  </a:ext>
                </a:extLst>
              </a:tr>
              <a:tr h="99502">
                <a:tc>
                  <a:txBody>
                    <a:bodyPr/>
                    <a:lstStyle/>
                    <a:p>
                      <a:pPr>
                        <a:lnSpc>
                          <a:spcPct val="107000"/>
                        </a:lnSpc>
                        <a:spcAft>
                          <a:spcPts val="0"/>
                        </a:spcAft>
                      </a:pPr>
                      <a:r>
                        <a:rPr lang="tr-TR" sz="1100">
                          <a:effectLst/>
                        </a:rPr>
                        <a:t>9</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Yapılacak haberli denetimlerde işletmede hazır bulunulmaması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30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6"/>
                  </a:ext>
                </a:extLst>
              </a:tr>
              <a:tr h="298506">
                <a:tc>
                  <a:txBody>
                    <a:bodyPr/>
                    <a:lstStyle/>
                    <a:p>
                      <a:pP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İşletmede yürütülen çalışmaların belgelerinin işletmeye hizmet verilmeye başlandığı tarihten itibaren son beş yıl işletmede muhafaza edilmemesi</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7"/>
                  </a:ext>
                </a:extLst>
              </a:tr>
              <a:tr h="298506">
                <a:tc>
                  <a:txBody>
                    <a:bodyPr/>
                    <a:lstStyle/>
                    <a:p>
                      <a:pPr>
                        <a:lnSpc>
                          <a:spcPct val="107000"/>
                        </a:lnSpc>
                        <a:spcAft>
                          <a:spcPts val="0"/>
                        </a:spcAft>
                      </a:pPr>
                      <a:r>
                        <a:rPr lang="tr-TR" sz="1100">
                          <a:effectLst/>
                        </a:rPr>
                        <a:t>11</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Bakanlık tarafından yapılacak veya yaptırılacak, çevre mevzuatı ile ilgili eğitim, toplantı vb. bilgilendirici faaliyetlere katılım sağlanmaması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10</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8"/>
                  </a:ext>
                </a:extLst>
              </a:tr>
              <a:tr h="199003">
                <a:tc>
                  <a:txBody>
                    <a:bodyPr/>
                    <a:lstStyle/>
                    <a:p>
                      <a:pPr>
                        <a:lnSpc>
                          <a:spcPct val="107000"/>
                        </a:lnSpc>
                        <a:spcAft>
                          <a:spcPts val="0"/>
                        </a:spcAft>
                      </a:pPr>
                      <a:r>
                        <a:rPr lang="tr-TR" sz="1100">
                          <a:effectLst/>
                        </a:rPr>
                        <a:t>12</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Koordinatörün personel ile birlikte çevre izni veya çevre izin ve lisansı başvurularını onaylamaması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5</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19"/>
                  </a:ext>
                </a:extLst>
              </a:tr>
              <a:tr h="199003">
                <a:tc>
                  <a:txBody>
                    <a:bodyPr/>
                    <a:lstStyle/>
                    <a:p>
                      <a:pPr>
                        <a:lnSpc>
                          <a:spcPct val="107000"/>
                        </a:lnSpc>
                        <a:spcAft>
                          <a:spcPts val="0"/>
                        </a:spcAft>
                      </a:pPr>
                      <a:r>
                        <a:rPr lang="tr-TR" sz="1100">
                          <a:effectLst/>
                        </a:rPr>
                        <a:t>13</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Koordinatörün hazırlanan iç tetkik raporlarını inceleyip, değerlendirerek imzalamaması.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a:effectLst/>
                        </a:rPr>
                        <a:t>5</a:t>
                      </a:r>
                      <a:endParaRPr lang="tr-TR" sz="1100">
                        <a:effectLst/>
                        <a:latin typeface="Calibri"/>
                        <a:ea typeface="Calibri"/>
                        <a:cs typeface="Times New Roman"/>
                      </a:endParaRPr>
                    </a:p>
                  </a:txBody>
                  <a:tcPr marL="38457" marR="38457" marT="0" marB="0"/>
                </a:tc>
                <a:extLst>
                  <a:ext uri="{0D108BD9-81ED-4DB2-BD59-A6C34878D82A}">
                    <a16:rowId xmlns:a16="http://schemas.microsoft.com/office/drawing/2014/main" val="10020"/>
                  </a:ext>
                </a:extLst>
              </a:tr>
              <a:tr h="298506">
                <a:tc>
                  <a:txBody>
                    <a:bodyPr/>
                    <a:lstStyle/>
                    <a:p>
                      <a:pPr>
                        <a:lnSpc>
                          <a:spcPct val="107000"/>
                        </a:lnSpc>
                        <a:spcAft>
                          <a:spcPts val="0"/>
                        </a:spcAft>
                      </a:pPr>
                      <a:r>
                        <a:rPr lang="tr-TR" sz="1100">
                          <a:effectLst/>
                        </a:rPr>
                        <a:t>14</a:t>
                      </a:r>
                      <a:endParaRPr lang="tr-TR" sz="1100">
                        <a:effectLst/>
                        <a:latin typeface="Calibri"/>
                        <a:ea typeface="Calibri"/>
                        <a:cs typeface="Times New Roman"/>
                      </a:endParaRPr>
                    </a:p>
                  </a:txBody>
                  <a:tcPr marL="38457" marR="38457" marT="0" marB="0"/>
                </a:tc>
                <a:tc>
                  <a:txBody>
                    <a:bodyPr/>
                    <a:lstStyle/>
                    <a:p>
                      <a:pPr>
                        <a:lnSpc>
                          <a:spcPct val="107000"/>
                        </a:lnSpc>
                        <a:spcAft>
                          <a:spcPts val="0"/>
                        </a:spcAft>
                      </a:pPr>
                      <a:r>
                        <a:rPr lang="tr-TR" sz="1100">
                          <a:effectLst/>
                        </a:rPr>
                        <a:t>Koordinatörün işletmelere atanan üç yıldan az mesleki tecrübeye sahip personel ile birlikte iç tetkik ve eğitim çalışmalarına katılmaması.</a:t>
                      </a:r>
                      <a:endParaRPr lang="tr-TR" sz="1100">
                        <a:effectLst/>
                        <a:latin typeface="Calibri"/>
                        <a:ea typeface="Calibri"/>
                        <a:cs typeface="Times New Roman"/>
                      </a:endParaRPr>
                    </a:p>
                  </a:txBody>
                  <a:tcPr marL="38457" marR="38457" marT="0" marB="0"/>
                </a:tc>
                <a:tc>
                  <a:txBody>
                    <a:bodyPr/>
                    <a:lstStyle/>
                    <a:p>
                      <a:pPr algn="ctr">
                        <a:lnSpc>
                          <a:spcPct val="107000"/>
                        </a:lnSpc>
                        <a:spcAft>
                          <a:spcPts val="0"/>
                        </a:spcAft>
                      </a:pPr>
                      <a:r>
                        <a:rPr lang="tr-TR" sz="1100" dirty="0">
                          <a:effectLst/>
                        </a:rPr>
                        <a:t>5</a:t>
                      </a:r>
                      <a:endParaRPr lang="tr-TR" sz="1100" dirty="0">
                        <a:effectLst/>
                        <a:latin typeface="Calibri"/>
                        <a:ea typeface="Calibri"/>
                        <a:cs typeface="Times New Roman"/>
                      </a:endParaRPr>
                    </a:p>
                  </a:txBody>
                  <a:tcPr marL="38457" marR="38457" marT="0" marB="0"/>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54339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nfo-bilgisayar\Desktop\8083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29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850518807"/>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7" name="Diyagram 6"/>
          <p:cNvGraphicFramePr/>
          <p:nvPr>
            <p:extLst>
              <p:ext uri="{D42A27DB-BD31-4B8C-83A1-F6EECF244321}">
                <p14:modId xmlns:p14="http://schemas.microsoft.com/office/powerpoint/2010/main" val="2300942737"/>
              </p:ext>
            </p:extLst>
          </p:nvPr>
        </p:nvGraphicFramePr>
        <p:xfrm>
          <a:off x="1979712" y="0"/>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015011255"/>
              </p:ext>
            </p:extLst>
          </p:nvPr>
        </p:nvGraphicFramePr>
        <p:xfrm>
          <a:off x="155575" y="908720"/>
          <a:ext cx="8988425" cy="5248047"/>
        </p:xfrm>
        <a:graphic>
          <a:graphicData uri="http://schemas.openxmlformats.org/drawingml/2006/table">
            <a:tbl>
              <a:tblPr firstRow="1" firstCol="1" bandRow="1">
                <a:tableStyleId>{21E4AEA4-8DFA-4A89-87EB-49C32662AFE0}</a:tableStyleId>
              </a:tblPr>
              <a:tblGrid>
                <a:gridCol w="378114">
                  <a:extLst>
                    <a:ext uri="{9D8B030D-6E8A-4147-A177-3AD203B41FA5}">
                      <a16:colId xmlns:a16="http://schemas.microsoft.com/office/drawing/2014/main" val="20000"/>
                    </a:ext>
                  </a:extLst>
                </a:gridCol>
                <a:gridCol w="7494695">
                  <a:extLst>
                    <a:ext uri="{9D8B030D-6E8A-4147-A177-3AD203B41FA5}">
                      <a16:colId xmlns:a16="http://schemas.microsoft.com/office/drawing/2014/main" val="20001"/>
                    </a:ext>
                  </a:extLst>
                </a:gridCol>
                <a:gridCol w="1115616">
                  <a:extLst>
                    <a:ext uri="{9D8B030D-6E8A-4147-A177-3AD203B41FA5}">
                      <a16:colId xmlns:a16="http://schemas.microsoft.com/office/drawing/2014/main" val="20002"/>
                    </a:ext>
                  </a:extLst>
                </a:gridCol>
              </a:tblGrid>
              <a:tr h="504056">
                <a:tc>
                  <a:txBody>
                    <a:bodyPr/>
                    <a:lstStyle/>
                    <a:p>
                      <a:pPr>
                        <a:lnSpc>
                          <a:spcPct val="107000"/>
                        </a:lnSpc>
                        <a:spcAft>
                          <a:spcPts val="0"/>
                        </a:spcAft>
                      </a:pPr>
                      <a:endParaRPr lang="tr-TR" sz="1400" dirty="0">
                        <a:effectLst/>
                      </a:endParaRPr>
                    </a:p>
                  </a:txBody>
                  <a:tcPr marL="58753" marR="58753" marT="0" marB="0"/>
                </a:tc>
                <a:tc>
                  <a:txBody>
                    <a:bodyPr/>
                    <a:lstStyle/>
                    <a:p>
                      <a:pPr>
                        <a:lnSpc>
                          <a:spcPct val="107000"/>
                        </a:lnSpc>
                        <a:spcAft>
                          <a:spcPts val="0"/>
                        </a:spcAft>
                      </a:pPr>
                      <a:r>
                        <a:rPr lang="tr-TR" sz="1400">
                          <a:effectLst/>
                        </a:rPr>
                        <a:t> </a:t>
                      </a:r>
                    </a:p>
                    <a:p>
                      <a:pPr>
                        <a:lnSpc>
                          <a:spcPct val="107000"/>
                        </a:lnSpc>
                        <a:spcAft>
                          <a:spcPts val="0"/>
                        </a:spcAft>
                      </a:pPr>
                      <a:r>
                        <a:rPr lang="tr-TR" sz="1400">
                          <a:effectLst/>
                        </a:rPr>
                        <a:t>Uygunsuzluklar</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Verilecek Ceza Puanı</a:t>
                      </a:r>
                    </a:p>
                    <a:p>
                      <a:pPr>
                        <a:lnSpc>
                          <a:spcPct val="107000"/>
                        </a:lnSpc>
                        <a:spcAft>
                          <a:spcPts val="0"/>
                        </a:spcAft>
                      </a:pPr>
                      <a:r>
                        <a:rPr lang="tr-TR" sz="1400">
                          <a:effectLst/>
                        </a:rPr>
                        <a:t>           </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0"/>
                  </a:ext>
                </a:extLst>
              </a:tr>
              <a:tr h="315706">
                <a:tc rowSpan="2">
                  <a:txBody>
                    <a:bodyPr/>
                    <a:lstStyle/>
                    <a:p>
                      <a:pPr>
                        <a:lnSpc>
                          <a:spcPct val="107000"/>
                        </a:lnSpc>
                        <a:spcAft>
                          <a:spcPts val="0"/>
                        </a:spcAft>
                      </a:pPr>
                      <a:r>
                        <a:rPr lang="tr-TR" sz="1400" dirty="0">
                          <a:effectLst/>
                        </a:rPr>
                        <a:t>1</a:t>
                      </a:r>
                      <a:endParaRPr lang="tr-TR" sz="1400" dirty="0">
                        <a:effectLst/>
                        <a:latin typeface="Calibri"/>
                        <a:ea typeface="Calibri"/>
                        <a:cs typeface="Times New Roman"/>
                      </a:endParaRPr>
                    </a:p>
                  </a:txBody>
                  <a:tcPr marL="58753" marR="58753" marT="0" marB="0"/>
                </a:tc>
                <a:tc>
                  <a:txBody>
                    <a:bodyPr/>
                    <a:lstStyle/>
                    <a:p>
                      <a:pPr marL="457200" lvl="1" indent="0">
                        <a:lnSpc>
                          <a:spcPct val="107000"/>
                        </a:lnSpc>
                        <a:spcAft>
                          <a:spcPts val="0"/>
                        </a:spcAft>
                        <a:buSzPts val="900"/>
                        <a:buFont typeface="+mj-lt"/>
                        <a:buNone/>
                      </a:pPr>
                      <a:r>
                        <a:rPr lang="tr-TR" sz="1400" dirty="0">
                          <a:effectLst/>
                        </a:rPr>
                        <a:t>Aylık çalışma takviminin sistem üzerinden </a:t>
                      </a:r>
                      <a:r>
                        <a:rPr lang="tr-TR" sz="1400" dirty="0" smtClean="0">
                          <a:effectLst/>
                        </a:rPr>
                        <a:t>hazırlanmaması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5</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1"/>
                  </a:ext>
                </a:extLst>
              </a:tr>
              <a:tr h="315706">
                <a:tc vMerge="1">
                  <a:txBody>
                    <a:bodyPr/>
                    <a:lstStyle/>
                    <a:p>
                      <a:endParaRPr lang="tr-TR"/>
                    </a:p>
                  </a:txBody>
                  <a:tcPr/>
                </a:tc>
                <a:tc>
                  <a:txBody>
                    <a:bodyPr/>
                    <a:lstStyle/>
                    <a:p>
                      <a:pPr marL="457200" lvl="1" indent="0">
                        <a:lnSpc>
                          <a:spcPct val="107000"/>
                        </a:lnSpc>
                        <a:spcAft>
                          <a:spcPts val="0"/>
                        </a:spcAft>
                        <a:buSzPts val="900"/>
                        <a:buFont typeface="+mj-lt"/>
                        <a:buNone/>
                      </a:pPr>
                      <a:r>
                        <a:rPr lang="tr-TR" sz="1400" dirty="0">
                          <a:effectLst/>
                        </a:rPr>
                        <a:t>İşletmenin aylık çalışma takviminde belirtilen tarih ve sürelerde ziyaret edilmemesi</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2"/>
                  </a:ext>
                </a:extLst>
              </a:tr>
              <a:tr h="315706">
                <a:tc rowSpan="2">
                  <a:txBody>
                    <a:bodyPr/>
                    <a:lstStyle/>
                    <a:p>
                      <a:pPr>
                        <a:lnSpc>
                          <a:spcPct val="107000"/>
                        </a:lnSpc>
                        <a:spcAft>
                          <a:spcPts val="0"/>
                        </a:spcAft>
                      </a:pPr>
                      <a:r>
                        <a:rPr lang="tr-TR" sz="1400" dirty="0">
                          <a:effectLst/>
                        </a:rPr>
                        <a:t>2</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2.1 Aylık faaliyet raporunun formata uygun hazırlanarak,  işletme sahibi veya sorumlusu ile birlikte imzalanmaması*</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3"/>
                  </a:ext>
                </a:extLst>
              </a:tr>
              <a:tr h="315706">
                <a:tc vMerge="1">
                  <a:txBody>
                    <a:bodyPr/>
                    <a:lstStyle/>
                    <a:p>
                      <a:endParaRPr lang="tr-TR"/>
                    </a:p>
                  </a:txBody>
                  <a:tcPr/>
                </a:tc>
                <a:tc>
                  <a:txBody>
                    <a:bodyPr/>
                    <a:lstStyle/>
                    <a:p>
                      <a:pPr>
                        <a:lnSpc>
                          <a:spcPct val="107000"/>
                        </a:lnSpc>
                        <a:spcAft>
                          <a:spcPts val="0"/>
                        </a:spcAft>
                      </a:pPr>
                      <a:r>
                        <a:rPr lang="tr-TR" sz="1400" dirty="0">
                          <a:effectLst/>
                        </a:rPr>
                        <a:t>2.2 Aylık faaliyet raporunun veya raporlarının hazırlanmaması veya denetimlerde sunulmaması*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4"/>
                  </a:ext>
                </a:extLst>
              </a:tr>
              <a:tr h="315706">
                <a:tc rowSpan="2">
                  <a:txBody>
                    <a:bodyPr/>
                    <a:lstStyle/>
                    <a:p>
                      <a:pPr>
                        <a:lnSpc>
                          <a:spcPct val="107000"/>
                        </a:lnSpc>
                        <a:spcAft>
                          <a:spcPts val="0"/>
                        </a:spcAft>
                      </a:pPr>
                      <a:r>
                        <a:rPr lang="tr-TR" sz="1400">
                          <a:effectLst/>
                        </a:rPr>
                        <a:t>3</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3.1 İç tetkik raporunun formata uygun hazırlanarak,  işletme sahibi veya sorumlusu ile birlikte imzalanmaması*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5"/>
                  </a:ext>
                </a:extLst>
              </a:tr>
              <a:tr h="315706">
                <a:tc vMerge="1">
                  <a:txBody>
                    <a:bodyPr/>
                    <a:lstStyle/>
                    <a:p>
                      <a:endParaRPr lang="tr-TR"/>
                    </a:p>
                  </a:txBody>
                  <a:tcPr/>
                </a:tc>
                <a:tc>
                  <a:txBody>
                    <a:bodyPr/>
                    <a:lstStyle/>
                    <a:p>
                      <a:pPr>
                        <a:lnSpc>
                          <a:spcPct val="107000"/>
                        </a:lnSpc>
                        <a:spcAft>
                          <a:spcPts val="0"/>
                        </a:spcAft>
                      </a:pPr>
                      <a:r>
                        <a:rPr lang="tr-TR" sz="1400" dirty="0">
                          <a:effectLst/>
                        </a:rPr>
                        <a:t>3.2 İç tetkik raporunun süresi içinde hazırlanmaması veya denetimlerde sunulmaması*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6"/>
                  </a:ext>
                </a:extLst>
              </a:tr>
              <a:tr h="315706">
                <a:tc>
                  <a:txBody>
                    <a:bodyPr/>
                    <a:lstStyle/>
                    <a:p>
                      <a:pPr>
                        <a:lnSpc>
                          <a:spcPct val="107000"/>
                        </a:lnSpc>
                        <a:spcAft>
                          <a:spcPts val="0"/>
                        </a:spcAft>
                      </a:pPr>
                      <a:r>
                        <a:rPr lang="tr-TR" sz="1400">
                          <a:effectLst/>
                        </a:rPr>
                        <a:t>4</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İşletme çalışanlarına ve sorumlularına eğitim verilmemesi ve eğitime katılım tutanaklarının düzenlememesi*</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7"/>
                  </a:ext>
                </a:extLst>
              </a:tr>
              <a:tr h="315706">
                <a:tc rowSpan="4">
                  <a:txBody>
                    <a:bodyPr/>
                    <a:lstStyle/>
                    <a:p>
                      <a:pPr>
                        <a:lnSpc>
                          <a:spcPct val="107000"/>
                        </a:lnSpc>
                        <a:spcAft>
                          <a:spcPts val="0"/>
                        </a:spcAft>
                      </a:pPr>
                      <a:r>
                        <a:rPr lang="tr-TR" sz="1400">
                          <a:effectLst/>
                        </a:rPr>
                        <a:t> </a:t>
                      </a:r>
                    </a:p>
                    <a:p>
                      <a:pPr>
                        <a:lnSpc>
                          <a:spcPct val="107000"/>
                        </a:lnSpc>
                        <a:spcAft>
                          <a:spcPts val="0"/>
                        </a:spcAft>
                      </a:pPr>
                      <a:r>
                        <a:rPr lang="tr-TR" sz="1400">
                          <a:effectLst/>
                        </a:rPr>
                        <a:t> </a:t>
                      </a:r>
                    </a:p>
                    <a:p>
                      <a:pPr>
                        <a:lnSpc>
                          <a:spcPct val="107000"/>
                        </a:lnSpc>
                        <a:spcAft>
                          <a:spcPts val="0"/>
                        </a:spcAft>
                      </a:pPr>
                      <a:r>
                        <a:rPr lang="tr-TR" sz="1400">
                          <a:effectLst/>
                        </a:rPr>
                        <a:t> </a:t>
                      </a:r>
                    </a:p>
                    <a:p>
                      <a:pPr>
                        <a:lnSpc>
                          <a:spcPct val="107000"/>
                        </a:lnSpc>
                        <a:spcAft>
                          <a:spcPts val="0"/>
                        </a:spcAft>
                      </a:pPr>
                      <a:r>
                        <a:rPr lang="tr-TR" sz="1400">
                          <a:effectLst/>
                        </a:rPr>
                        <a:t>5</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5.1 İşletmenin geçici faaliyet belgesi ve çevre izni veya çevre izin ve lisans belgesinin bulunmaması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20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8"/>
                  </a:ext>
                </a:extLst>
              </a:tr>
              <a:tr h="315706">
                <a:tc vMerge="1">
                  <a:txBody>
                    <a:bodyPr/>
                    <a:lstStyle/>
                    <a:p>
                      <a:endParaRPr lang="tr-TR"/>
                    </a:p>
                  </a:txBody>
                  <a:tcPr/>
                </a:tc>
                <a:tc>
                  <a:txBody>
                    <a:bodyPr/>
                    <a:lstStyle/>
                    <a:p>
                      <a:pPr>
                        <a:lnSpc>
                          <a:spcPct val="107000"/>
                        </a:lnSpc>
                        <a:spcAft>
                          <a:spcPts val="0"/>
                        </a:spcAft>
                      </a:pPr>
                      <a:r>
                        <a:rPr lang="tr-TR" sz="1400" dirty="0">
                          <a:effectLst/>
                        </a:rPr>
                        <a:t>5.2 Geçici faaliyet belgesi veya çevre izni veya çevre izin ve lisans başvurularından herhangi birinin reddedilmesi</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5</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9"/>
                  </a:ext>
                </a:extLst>
              </a:tr>
              <a:tr h="473561">
                <a:tc vMerge="1">
                  <a:txBody>
                    <a:bodyPr/>
                    <a:lstStyle/>
                    <a:p>
                      <a:endParaRPr lang="tr-TR"/>
                    </a:p>
                  </a:txBody>
                  <a:tcPr/>
                </a:tc>
                <a:tc>
                  <a:txBody>
                    <a:bodyPr/>
                    <a:lstStyle/>
                    <a:p>
                      <a:pPr>
                        <a:lnSpc>
                          <a:spcPct val="107000"/>
                        </a:lnSpc>
                        <a:spcAft>
                          <a:spcPts val="0"/>
                        </a:spcAft>
                        <a:tabLst>
                          <a:tab pos="665480" algn="l"/>
                        </a:tabLst>
                      </a:pPr>
                      <a:r>
                        <a:rPr lang="tr-TR" sz="1400">
                          <a:effectLst/>
                        </a:rPr>
                        <a:t>5.3 Başvurusu reddedilen işletme için başlatılan geçici faaliyet belgesi veya çevre izni veya çevre izin ve lisans sürecinin yeniden reddedilmesi</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10"/>
                  </a:ext>
                </a:extLst>
              </a:tr>
              <a:tr h="631414">
                <a:tc vMerge="1">
                  <a:txBody>
                    <a:bodyPr/>
                    <a:lstStyle/>
                    <a:p>
                      <a:endParaRPr lang="tr-TR"/>
                    </a:p>
                  </a:txBody>
                  <a:tcPr/>
                </a:tc>
                <a:tc>
                  <a:txBody>
                    <a:bodyPr/>
                    <a:lstStyle/>
                    <a:p>
                      <a:pPr>
                        <a:lnSpc>
                          <a:spcPct val="107000"/>
                        </a:lnSpc>
                        <a:spcAft>
                          <a:spcPts val="0"/>
                        </a:spcAft>
                      </a:pPr>
                      <a:r>
                        <a:rPr lang="tr-TR" sz="1400">
                          <a:effectLst/>
                        </a:rPr>
                        <a:t>5.4 Geçici faaliyet belgesi veya çevre izni veya çevre izin ve lisans başvuruları kapsamında sunulan bilgi, belge ve raporlar için bildirilen eksiklikler tam olarak giderilmeden yeniden başvuru yapılması/sisteme girilmesi**</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2</a:t>
                      </a:r>
                      <a:endParaRPr lang="tr-TR" sz="1400" dirty="0">
                        <a:effectLst/>
                        <a:latin typeface="Calibri"/>
                        <a:ea typeface="Calibri"/>
                        <a:cs typeface="Times New Roman"/>
                      </a:endParaRPr>
                    </a:p>
                  </a:txBody>
                  <a:tcPr marL="58753" marR="58753"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13828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144498493"/>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7" name="Diyagram 6"/>
          <p:cNvGraphicFramePr/>
          <p:nvPr>
            <p:extLst>
              <p:ext uri="{D42A27DB-BD31-4B8C-83A1-F6EECF244321}">
                <p14:modId xmlns:p14="http://schemas.microsoft.com/office/powerpoint/2010/main" val="3429417505"/>
              </p:ext>
            </p:extLst>
          </p:nvPr>
        </p:nvGraphicFramePr>
        <p:xfrm>
          <a:off x="1979712" y="0"/>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810468248"/>
              </p:ext>
            </p:extLst>
          </p:nvPr>
        </p:nvGraphicFramePr>
        <p:xfrm>
          <a:off x="155575" y="1916832"/>
          <a:ext cx="8880920" cy="4567164"/>
        </p:xfrm>
        <a:graphic>
          <a:graphicData uri="http://schemas.openxmlformats.org/drawingml/2006/table">
            <a:tbl>
              <a:tblPr firstRow="1" firstCol="1" bandRow="1">
                <a:tableStyleId>{21E4AEA4-8DFA-4A89-87EB-49C32662AFE0}</a:tableStyleId>
              </a:tblPr>
              <a:tblGrid>
                <a:gridCol w="411148">
                  <a:extLst>
                    <a:ext uri="{9D8B030D-6E8A-4147-A177-3AD203B41FA5}">
                      <a16:colId xmlns:a16="http://schemas.microsoft.com/office/drawing/2014/main" val="20000"/>
                    </a:ext>
                  </a:extLst>
                </a:gridCol>
                <a:gridCol w="7566225">
                  <a:extLst>
                    <a:ext uri="{9D8B030D-6E8A-4147-A177-3AD203B41FA5}">
                      <a16:colId xmlns:a16="http://schemas.microsoft.com/office/drawing/2014/main" val="20001"/>
                    </a:ext>
                  </a:extLst>
                </a:gridCol>
                <a:gridCol w="903547">
                  <a:extLst>
                    <a:ext uri="{9D8B030D-6E8A-4147-A177-3AD203B41FA5}">
                      <a16:colId xmlns:a16="http://schemas.microsoft.com/office/drawing/2014/main" val="20002"/>
                    </a:ext>
                  </a:extLst>
                </a:gridCol>
              </a:tblGrid>
              <a:tr h="221696">
                <a:tc>
                  <a:txBody>
                    <a:bodyPr/>
                    <a:lstStyle/>
                    <a:p>
                      <a:pPr>
                        <a:lnSpc>
                          <a:spcPct val="107000"/>
                        </a:lnSpc>
                        <a:spcAft>
                          <a:spcPts val="0"/>
                        </a:spcAft>
                      </a:pPr>
                      <a:r>
                        <a:rPr lang="tr-TR" sz="1400" dirty="0">
                          <a:effectLst/>
                        </a:rPr>
                        <a:t>9</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Yürütülen çalışmaların belgelerinin son beş yıl muhafaza edilmemesi</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53651">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Çevre yönetimi hizmeti alımı sözleşmesi yapılması veya feshedilmesi durumunda, en geç 30 gün içinde sistem üzerinden bildirilmemesi*</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53651">
                <a:tc>
                  <a:txBody>
                    <a:bodyPr/>
                    <a:lstStyle/>
                    <a:p>
                      <a:pPr>
                        <a:lnSpc>
                          <a:spcPct val="107000"/>
                        </a:lnSpc>
                        <a:spcAft>
                          <a:spcPts val="0"/>
                        </a:spcAft>
                      </a:pPr>
                      <a:r>
                        <a:rPr lang="tr-TR" sz="1400">
                          <a:effectLst/>
                        </a:rPr>
                        <a:t>11</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Çevre İzin ve Lisans Yönetmeliği EK-1 veya EK-2 listesinde yer almayan işletmelere çevre yönetimi hizmeti verilmesi halinde bu işletmelerin sisteme kaydedilmemesi*</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53651">
                <a:tc>
                  <a:txBody>
                    <a:bodyPr/>
                    <a:lstStyle/>
                    <a:p>
                      <a:pPr>
                        <a:lnSpc>
                          <a:spcPct val="107000"/>
                        </a:lnSpc>
                        <a:spcAft>
                          <a:spcPts val="0"/>
                        </a:spcAft>
                      </a:pPr>
                      <a:r>
                        <a:rPr lang="tr-TR" sz="1400">
                          <a:effectLst/>
                        </a:rPr>
                        <a:t>12</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Personelin firmada işe başlaması veya işten ayrılması durumunda 30 gün içinde gerekli değişikliğin sistem üzerinden yapılmaması*</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21696">
                <a:tc>
                  <a:txBody>
                    <a:bodyPr/>
                    <a:lstStyle/>
                    <a:p>
                      <a:pPr>
                        <a:lnSpc>
                          <a:spcPct val="107000"/>
                        </a:lnSpc>
                        <a:spcAft>
                          <a:spcPts val="0"/>
                        </a:spcAft>
                      </a:pPr>
                      <a:r>
                        <a:rPr lang="tr-TR" sz="1400">
                          <a:effectLst/>
                        </a:rPr>
                        <a:t>13</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Personelin firmada her ay için tam süreli olarak istihdam edilmemesi*</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5</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85604">
                <a:tc>
                  <a:txBody>
                    <a:bodyPr/>
                    <a:lstStyle/>
                    <a:p>
                      <a:pPr>
                        <a:lnSpc>
                          <a:spcPct val="107000"/>
                        </a:lnSpc>
                        <a:spcAft>
                          <a:spcPts val="0"/>
                        </a:spcAft>
                      </a:pPr>
                      <a:r>
                        <a:rPr lang="tr-TR" sz="1400">
                          <a:effectLst/>
                        </a:rPr>
                        <a:t>14</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Yeterlik belgesine başvuru aşamasındaki belgelerde beyan edilen iletişim bilgileri ile Türkiye Ticaret Sicili Gazetesi’nde yapılacak değişikliklerin, değişiklik tarihinden itibaren 30 gün içinde sistem üzerinden bildirilmemesi</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53651">
                <a:tc>
                  <a:txBody>
                    <a:bodyPr/>
                    <a:lstStyle/>
                    <a:p>
                      <a:pPr>
                        <a:lnSpc>
                          <a:spcPct val="107000"/>
                        </a:lnSpc>
                        <a:spcAft>
                          <a:spcPts val="0"/>
                        </a:spcAft>
                      </a:pPr>
                      <a:r>
                        <a:rPr lang="tr-TR" sz="1400">
                          <a:effectLst/>
                        </a:rPr>
                        <a:t>15</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İşletme ile yapılan çevre yönetimi hizmeti alımı sözleşmesinin Bakanlıkça belirlenen asgari fiyat tarifesi dikkate alınarak yapılmaması*</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30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685604">
                <a:tc>
                  <a:txBody>
                    <a:bodyPr/>
                    <a:lstStyle/>
                    <a:p>
                      <a:pPr>
                        <a:lnSpc>
                          <a:spcPct val="107000"/>
                        </a:lnSpc>
                        <a:spcAft>
                          <a:spcPts val="0"/>
                        </a:spcAft>
                      </a:pPr>
                      <a:r>
                        <a:rPr lang="tr-TR" sz="1400">
                          <a:effectLst/>
                        </a:rPr>
                        <a:t>16</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İşletmelerin çevre mevzuatı uyarınca yaptırmakla yükümlü oldukları ölçüm ve analiz hizmetlerini, firmanın Türkiye Ticaret Sicili Gazetesi’nde adı bulunan kişiler veya firma personeli tarafından kurulan laboratuvarlara yaptırması*</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20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53651">
                <a:tc>
                  <a:txBody>
                    <a:bodyPr/>
                    <a:lstStyle/>
                    <a:p>
                      <a:pPr>
                        <a:lnSpc>
                          <a:spcPct val="107000"/>
                        </a:lnSpc>
                        <a:spcAft>
                          <a:spcPts val="0"/>
                        </a:spcAft>
                      </a:pPr>
                      <a:r>
                        <a:rPr lang="tr-TR" sz="1400">
                          <a:effectLst/>
                        </a:rPr>
                        <a:t>17</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Personelin Bakanlık tarafından yapılacak veya yaptırılacak, çevre mevzuatı ile ilgili eğitim, toplantı vb. bilgilendirici faaliyetlere katılımının sağlanmaması</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453651">
                <a:tc>
                  <a:txBody>
                    <a:bodyPr/>
                    <a:lstStyle/>
                    <a:p>
                      <a:pPr>
                        <a:lnSpc>
                          <a:spcPct val="107000"/>
                        </a:lnSpc>
                        <a:spcAft>
                          <a:spcPts val="0"/>
                        </a:spcAft>
                      </a:pPr>
                      <a:r>
                        <a:rPr lang="tr-TR" sz="1400">
                          <a:effectLst/>
                        </a:rPr>
                        <a:t>18</a:t>
                      </a:r>
                      <a:endParaRPr lang="tr-TR" sz="140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Firmanın Kayıtlı Elektronik Posta (KEP) adresinin veya firmanın faaliyetlerinin yer aldığı ve tanıtımının yapıldığı internet sitesinin bulunmaması</a:t>
                      </a:r>
                      <a:endParaRPr lang="tr-TR" sz="14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400" dirty="0">
                          <a:effectLst/>
                        </a:rPr>
                        <a:t>10</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54835813"/>
              </p:ext>
            </p:extLst>
          </p:nvPr>
        </p:nvGraphicFramePr>
        <p:xfrm>
          <a:off x="155575" y="764704"/>
          <a:ext cx="8880921" cy="1000554"/>
        </p:xfrm>
        <a:graphic>
          <a:graphicData uri="http://schemas.openxmlformats.org/drawingml/2006/table">
            <a:tbl>
              <a:tblPr firstRow="1" firstCol="1" bandRow="1">
                <a:tableStyleId>{21E4AEA4-8DFA-4A89-87EB-49C32662AFE0}</a:tableStyleId>
              </a:tblPr>
              <a:tblGrid>
                <a:gridCol w="373592">
                  <a:extLst>
                    <a:ext uri="{9D8B030D-6E8A-4147-A177-3AD203B41FA5}">
                      <a16:colId xmlns:a16="http://schemas.microsoft.com/office/drawing/2014/main" val="20000"/>
                    </a:ext>
                  </a:extLst>
                </a:gridCol>
                <a:gridCol w="7405056">
                  <a:extLst>
                    <a:ext uri="{9D8B030D-6E8A-4147-A177-3AD203B41FA5}">
                      <a16:colId xmlns:a16="http://schemas.microsoft.com/office/drawing/2014/main" val="20001"/>
                    </a:ext>
                  </a:extLst>
                </a:gridCol>
                <a:gridCol w="1102273">
                  <a:extLst>
                    <a:ext uri="{9D8B030D-6E8A-4147-A177-3AD203B41FA5}">
                      <a16:colId xmlns:a16="http://schemas.microsoft.com/office/drawing/2014/main" val="20002"/>
                    </a:ext>
                  </a:extLst>
                </a:gridCol>
              </a:tblGrid>
              <a:tr h="315706">
                <a:tc>
                  <a:txBody>
                    <a:bodyPr/>
                    <a:lstStyle/>
                    <a:p>
                      <a:pPr>
                        <a:lnSpc>
                          <a:spcPct val="107000"/>
                        </a:lnSpc>
                        <a:spcAft>
                          <a:spcPts val="0"/>
                        </a:spcAft>
                      </a:pPr>
                      <a:r>
                        <a:rPr lang="tr-TR" sz="1400" dirty="0">
                          <a:effectLst/>
                        </a:rPr>
                        <a:t>6</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İşletmenin çevre mevzuatı uyarınca beyan ve bildirimlerinin süresi içinde yapılmaması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a:effectLst/>
                        </a:rPr>
                        <a:t>10</a:t>
                      </a:r>
                      <a:endParaRPr lang="tr-TR" sz="1400">
                        <a:effectLst/>
                        <a:latin typeface="Calibri"/>
                        <a:ea typeface="Calibri"/>
                        <a:cs typeface="Times New Roman"/>
                      </a:endParaRPr>
                    </a:p>
                  </a:txBody>
                  <a:tcPr marL="58753" marR="58753" marT="0" marB="0"/>
                </a:tc>
                <a:extLst>
                  <a:ext uri="{0D108BD9-81ED-4DB2-BD59-A6C34878D82A}">
                    <a16:rowId xmlns:a16="http://schemas.microsoft.com/office/drawing/2014/main" val="10000"/>
                  </a:ext>
                </a:extLst>
              </a:tr>
              <a:tr h="315706">
                <a:tc>
                  <a:txBody>
                    <a:bodyPr/>
                    <a:lstStyle/>
                    <a:p>
                      <a:pPr>
                        <a:lnSpc>
                          <a:spcPct val="107000"/>
                        </a:lnSpc>
                        <a:spcAft>
                          <a:spcPts val="0"/>
                        </a:spcAft>
                      </a:pPr>
                      <a:r>
                        <a:rPr lang="tr-TR" sz="1400">
                          <a:effectLst/>
                        </a:rPr>
                        <a:t>7</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Yetkili makamlar tarafından istenen bilgi ve belgelerin süresi içinde belirtilen formatta ve eksiksiz olarak sunulmaması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20</a:t>
                      </a:r>
                      <a:endParaRPr lang="tr-TR" sz="1400" dirty="0">
                        <a:effectLst/>
                        <a:latin typeface="Calibri"/>
                        <a:ea typeface="Calibri"/>
                        <a:cs typeface="Times New Roman"/>
                      </a:endParaRPr>
                    </a:p>
                  </a:txBody>
                  <a:tcPr marL="58753" marR="58753" marT="0" marB="0"/>
                </a:tc>
                <a:extLst>
                  <a:ext uri="{0D108BD9-81ED-4DB2-BD59-A6C34878D82A}">
                    <a16:rowId xmlns:a16="http://schemas.microsoft.com/office/drawing/2014/main" val="10001"/>
                  </a:ext>
                </a:extLst>
              </a:tr>
              <a:tr h="163765">
                <a:tc>
                  <a:txBody>
                    <a:bodyPr/>
                    <a:lstStyle/>
                    <a:p>
                      <a:pPr>
                        <a:lnSpc>
                          <a:spcPct val="107000"/>
                        </a:lnSpc>
                        <a:spcAft>
                          <a:spcPts val="0"/>
                        </a:spcAft>
                      </a:pPr>
                      <a:r>
                        <a:rPr lang="tr-TR" sz="1400">
                          <a:effectLst/>
                        </a:rPr>
                        <a:t>8</a:t>
                      </a:r>
                      <a:endParaRPr lang="tr-TR" sz="140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Yapılacak haberli denetimlerde koordinatörün hazır bulunmaması</a:t>
                      </a:r>
                      <a:endParaRPr lang="tr-TR" sz="1400" dirty="0">
                        <a:effectLst/>
                        <a:latin typeface="Calibri"/>
                        <a:ea typeface="Calibri"/>
                        <a:cs typeface="Times New Roman"/>
                      </a:endParaRPr>
                    </a:p>
                  </a:txBody>
                  <a:tcPr marL="58753" marR="58753" marT="0" marB="0"/>
                </a:tc>
                <a:tc>
                  <a:txBody>
                    <a:bodyPr/>
                    <a:lstStyle/>
                    <a:p>
                      <a:pPr>
                        <a:lnSpc>
                          <a:spcPct val="107000"/>
                        </a:lnSpc>
                        <a:spcAft>
                          <a:spcPts val="0"/>
                        </a:spcAft>
                      </a:pPr>
                      <a:r>
                        <a:rPr lang="tr-TR" sz="1400" dirty="0">
                          <a:effectLst/>
                        </a:rPr>
                        <a:t>30</a:t>
                      </a:r>
                      <a:endParaRPr lang="tr-TR" sz="1400" dirty="0">
                        <a:effectLst/>
                        <a:latin typeface="Calibri"/>
                        <a:ea typeface="Calibri"/>
                        <a:cs typeface="Times New Roman"/>
                      </a:endParaRPr>
                    </a:p>
                  </a:txBody>
                  <a:tcPr marL="58753" marR="58753"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2780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702444070"/>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Rectangle 1"/>
          <p:cNvSpPr>
            <a:spLocks noChangeArrowheads="1"/>
          </p:cNvSpPr>
          <p:nvPr/>
        </p:nvSpPr>
        <p:spPr bwMode="auto">
          <a:xfrm>
            <a:off x="155573" y="1484784"/>
            <a:ext cx="8882827" cy="4401205"/>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tr-TR" sz="2000" dirty="0"/>
              <a:t>1) Denetimler sonunda personelin veya çevre yönetim birimlerinin veya firmaların;</a:t>
            </a:r>
          </a:p>
          <a:p>
            <a:r>
              <a:rPr lang="tr-TR" sz="2000" dirty="0"/>
              <a:t>a) Yeterlik şartlarını taşımadıklarının tespit edilmesi halinde,</a:t>
            </a:r>
          </a:p>
          <a:p>
            <a:r>
              <a:rPr lang="tr-TR" sz="2000" dirty="0"/>
              <a:t>b) Ek-1 personel değerlendirme formu veya Ek-2 çevre yönetim birimi değerlendirme formu veya Ek-3 çevre danışmanlık firması değerlendirme formunda yer alan ceza puanları toplamının </a:t>
            </a:r>
            <a:r>
              <a:rPr lang="tr-TR" sz="2000" dirty="0">
                <a:solidFill>
                  <a:srgbClr val="FF0000"/>
                </a:solidFill>
              </a:rPr>
              <a:t>son dört yıl içinde 100 ceza puanı olması </a:t>
            </a:r>
            <a:r>
              <a:rPr lang="tr-TR" sz="2000" dirty="0"/>
              <a:t>halinde,</a:t>
            </a:r>
          </a:p>
          <a:p>
            <a:r>
              <a:rPr lang="tr-TR" sz="2000" dirty="0">
                <a:solidFill>
                  <a:srgbClr val="FF0000"/>
                </a:solidFill>
              </a:rPr>
              <a:t>yeterlik belgeleri 180 gün süre ile askıya alınır</a:t>
            </a:r>
            <a:r>
              <a:rPr lang="tr-TR" sz="2000" dirty="0"/>
              <a:t>.</a:t>
            </a:r>
          </a:p>
          <a:p>
            <a:r>
              <a:rPr lang="tr-TR" sz="2000" dirty="0"/>
              <a:t>(2) Çevre yönetim birimleri veya firmaların 6 </a:t>
            </a:r>
            <a:r>
              <a:rPr lang="tr-TR" sz="2000" dirty="0" err="1"/>
              <a:t>ncı</a:t>
            </a:r>
            <a:r>
              <a:rPr lang="tr-TR" sz="2000" dirty="0"/>
              <a:t> maddede belirtilen personel sayısı ile ilgili </a:t>
            </a:r>
            <a:r>
              <a:rPr lang="tr-TR" sz="2000" dirty="0">
                <a:solidFill>
                  <a:srgbClr val="FF0000"/>
                </a:solidFill>
              </a:rPr>
              <a:t>asgari şartları sağlamaması halinde, yeterlik belgeleri 180 gün süre ile askıya alınır.</a:t>
            </a:r>
            <a:r>
              <a:rPr lang="tr-TR" sz="2000" dirty="0"/>
              <a:t> Askı süresi içinde personel ile ilgili asgari şartların sağlandığının yazılı olarak Bakanlığa bildirilmesi halinde, yeterlik belgesi geçerlik süresi sonuna kadar sistem üzerinden aktif hale getirilir</a:t>
            </a:r>
            <a:r>
              <a:rPr lang="tr-TR" sz="2000" dirty="0" smtClean="0"/>
              <a:t>.</a:t>
            </a:r>
          </a:p>
          <a:p>
            <a:r>
              <a:rPr lang="tr-TR" sz="2000" dirty="0"/>
              <a:t>(3) Firmaların bu Yönetmelik kapsamında temsilcilik veya irtibat bürosu açtığının tespit edilmesi halinde, </a:t>
            </a:r>
            <a:r>
              <a:rPr lang="tr-TR" sz="2000" dirty="0">
                <a:solidFill>
                  <a:srgbClr val="FF0000"/>
                </a:solidFill>
              </a:rPr>
              <a:t>yeterlik belgeleri 180 gün süre ile askıya alınır.</a:t>
            </a:r>
          </a:p>
          <a:p>
            <a:endParaRPr lang="tr-TR" sz="2000" dirty="0"/>
          </a:p>
        </p:txBody>
      </p:sp>
      <p:graphicFrame>
        <p:nvGraphicFramePr>
          <p:cNvPr id="7" name="Diyagram 6"/>
          <p:cNvGraphicFramePr/>
          <p:nvPr>
            <p:extLst>
              <p:ext uri="{D42A27DB-BD31-4B8C-83A1-F6EECF244321}">
                <p14:modId xmlns:p14="http://schemas.microsoft.com/office/powerpoint/2010/main" val="1062350394"/>
              </p:ext>
            </p:extLst>
          </p:nvPr>
        </p:nvGraphicFramePr>
        <p:xfrm>
          <a:off x="1992318" y="116632"/>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AutoShape 2" descr="YÖNETİM KURULUNUN TEMSİL YETKİSİ, SORUMLULUĞU VE KARARLARININ İPTALİ -  Ermaner&amp;Karabay Avukatlı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479532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720840"/>
            <a:ext cx="8496944"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a:t>(4) Personelin 7 </a:t>
            </a:r>
            <a:r>
              <a:rPr lang="tr-TR" dirty="0" err="1"/>
              <a:t>nci</a:t>
            </a:r>
            <a:r>
              <a:rPr lang="tr-TR" dirty="0"/>
              <a:t> maddenin altıncı, yedinci, sekizinci veya dokuzuncu fıkraları kapsamına aykırı çalıştığının tespit edilmesi halinde, </a:t>
            </a:r>
            <a:r>
              <a:rPr lang="tr-TR" dirty="0">
                <a:solidFill>
                  <a:srgbClr val="FF0000"/>
                </a:solidFill>
              </a:rPr>
              <a:t>yeterlik belgeleri 180 gün süre ile askıya alınır.</a:t>
            </a:r>
          </a:p>
          <a:p>
            <a:r>
              <a:rPr lang="tr-TR" dirty="0" smtClean="0"/>
              <a:t>5</a:t>
            </a:r>
            <a:r>
              <a:rPr lang="tr-TR" dirty="0"/>
              <a:t>) Denetimler sonunda personelin veya çevre yönetim birimlerinin veya firmaların;</a:t>
            </a:r>
          </a:p>
          <a:p>
            <a:r>
              <a:rPr lang="tr-TR" dirty="0"/>
              <a:t>a) </a:t>
            </a:r>
            <a:r>
              <a:rPr lang="tr-TR" dirty="0">
                <a:solidFill>
                  <a:srgbClr val="FF0000"/>
                </a:solidFill>
              </a:rPr>
              <a:t>Yanlış veya yanıltıcı bilgi verdiğinin veya belge düzenlediğinin tespit edilmesi halinde</a:t>
            </a:r>
            <a:r>
              <a:rPr lang="tr-TR" dirty="0"/>
              <a:t>,</a:t>
            </a:r>
          </a:p>
          <a:p>
            <a:r>
              <a:rPr lang="tr-TR" dirty="0"/>
              <a:t>b) </a:t>
            </a:r>
            <a:r>
              <a:rPr lang="tr-TR" dirty="0">
                <a:solidFill>
                  <a:srgbClr val="FF0000"/>
                </a:solidFill>
              </a:rPr>
              <a:t>Çevre kirliliğine sebep olacak şekilde, işletmenin çevre yatırımı yapmamasına veya eksik yapmasına yol açacak durumları raporlarda belirtmediğinin tespit edilmesi halinde</a:t>
            </a:r>
            <a:r>
              <a:rPr lang="tr-TR" dirty="0"/>
              <a:t>,</a:t>
            </a:r>
          </a:p>
          <a:p>
            <a:r>
              <a:rPr lang="tr-TR" dirty="0"/>
              <a:t>c) Ceza puanı toplamının son dört yıl içinde ikinci kez 100 ceza puanı olması halinde,</a:t>
            </a:r>
          </a:p>
          <a:p>
            <a:r>
              <a:rPr lang="tr-TR" dirty="0">
                <a:solidFill>
                  <a:srgbClr val="FF0000"/>
                </a:solidFill>
              </a:rPr>
              <a:t>yeterlik belgeleri iki yıl süre ile iptal edilir</a:t>
            </a:r>
            <a:r>
              <a:rPr lang="tr-TR" dirty="0" smtClean="0">
                <a:solidFill>
                  <a:srgbClr val="FF0000"/>
                </a:solidFill>
              </a:rPr>
              <a:t>.</a:t>
            </a:r>
          </a:p>
          <a:p>
            <a:r>
              <a:rPr lang="tr-TR" dirty="0"/>
              <a:t>(6) Personelin 13 üncü maddenin birinci fıkrası kapsamında </a:t>
            </a:r>
            <a:r>
              <a:rPr lang="tr-TR" dirty="0">
                <a:solidFill>
                  <a:srgbClr val="FF0000"/>
                </a:solidFill>
              </a:rPr>
              <a:t>yeterlik belgesini başkasına kiraladığının, sattığının tespit edilmesi </a:t>
            </a:r>
            <a:r>
              <a:rPr lang="tr-TR" dirty="0"/>
              <a:t>halinde </a:t>
            </a:r>
            <a:r>
              <a:rPr lang="tr-TR" dirty="0">
                <a:solidFill>
                  <a:srgbClr val="FF0000"/>
                </a:solidFill>
              </a:rPr>
              <a:t>yeterlik belgesi iki yıl süre ile iptal edilir</a:t>
            </a:r>
            <a:r>
              <a:rPr lang="tr-TR" dirty="0"/>
              <a:t>.</a:t>
            </a:r>
          </a:p>
          <a:p>
            <a:endParaRPr lang="tr-TR" dirty="0">
              <a:solidFill>
                <a:srgbClr val="FF0000"/>
              </a:solidFill>
            </a:endParaRPr>
          </a:p>
        </p:txBody>
      </p:sp>
      <p:graphicFrame>
        <p:nvGraphicFramePr>
          <p:cNvPr id="3" name="Diyagram 2"/>
          <p:cNvGraphicFramePr/>
          <p:nvPr>
            <p:extLst>
              <p:ext uri="{D42A27DB-BD31-4B8C-83A1-F6EECF244321}">
                <p14:modId xmlns:p14="http://schemas.microsoft.com/office/powerpoint/2010/main" val="537313010"/>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1342522584"/>
              </p:ext>
            </p:extLst>
          </p:nvPr>
        </p:nvGraphicFramePr>
        <p:xfrm>
          <a:off x="1992318" y="116632"/>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361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610620851"/>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7" name="Diyagram 6"/>
          <p:cNvGraphicFramePr/>
          <p:nvPr>
            <p:extLst>
              <p:ext uri="{D42A27DB-BD31-4B8C-83A1-F6EECF244321}">
                <p14:modId xmlns:p14="http://schemas.microsoft.com/office/powerpoint/2010/main" val="2497728917"/>
              </p:ext>
            </p:extLst>
          </p:nvPr>
        </p:nvGraphicFramePr>
        <p:xfrm>
          <a:off x="1992318" y="116632"/>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ikdörtgen 2"/>
          <p:cNvSpPr/>
          <p:nvPr/>
        </p:nvSpPr>
        <p:spPr>
          <a:xfrm>
            <a:off x="178066" y="1167313"/>
            <a:ext cx="8512497"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t>(</a:t>
            </a:r>
            <a:r>
              <a:rPr lang="tr-TR" dirty="0"/>
              <a:t>7) Yeterlik belgelerinin vize işlemlerinin yapılmaması veya çevre yönetim birimi veya firmaların askı süresi sonuna kadar eksikliklerini tamamlamamaları durumunda askı süresi sonunda yeterlik belgeleri iptal edilir.</a:t>
            </a:r>
          </a:p>
          <a:p>
            <a:r>
              <a:rPr lang="tr-TR" dirty="0"/>
              <a:t>(8) Yeterlik belgelerinin askıya alınması veya iptal edilmesi halinde;</a:t>
            </a:r>
          </a:p>
          <a:p>
            <a:r>
              <a:rPr lang="tr-TR" dirty="0"/>
              <a:t>a) Yeterlik belgeleri askıya alınan veya iptal edilenler, Bakanlığın internet sitesinde ilan edilir.</a:t>
            </a:r>
          </a:p>
          <a:p>
            <a:r>
              <a:rPr lang="tr-TR" dirty="0"/>
              <a:t>b) Yeterlik belgelerinin askıya alındığı veya iptal edildiği tarihten önce; yetkili makama sunulan çevre izni veya çevre izin ve lisans işlemlerinin geçerli yeterlik belgesine sahip personel veya çevre yönetim birimi veya firma tarafından tamamlanmasına izin verilir.</a:t>
            </a:r>
          </a:p>
          <a:p>
            <a:r>
              <a:rPr lang="tr-TR" dirty="0"/>
              <a:t>(9) Beşinci fıkra kapsamında yeterlik belgesi iptal edilen firmaların sahibi veya ortağı olarak veya Türkiye Ticaret Sicili Gazetesi’nde adı bulunan diğer kişilerin, başka bir ticarî firma adı ve unvanı ile iki yıl süreyle çevre yönetimi hizmeti için yapacakları başvurular kabul edilmez.</a:t>
            </a:r>
          </a:p>
          <a:p>
            <a:r>
              <a:rPr lang="tr-TR" dirty="0"/>
              <a:t>(10) Altıncı fıkra kapsamında yeterlik belgesi iptal edilen personelin, adının bulunduğu Türkiye Ticaret Sicili Gazetesi ile yapacağı firma yeterlik belgesi başvurusu iki yıl süre ile kabul edilmez.</a:t>
            </a:r>
          </a:p>
          <a:p>
            <a:r>
              <a:rPr lang="tr-TR" dirty="0"/>
              <a:t/>
            </a:r>
            <a:br>
              <a:rPr lang="tr-TR" dirty="0"/>
            </a:br>
            <a:endParaRPr lang="tr-TR" dirty="0">
              <a:cs typeface="Arial" pitchFamily="34" charset="0"/>
            </a:endParaRPr>
          </a:p>
        </p:txBody>
      </p:sp>
    </p:spTree>
    <p:extLst>
      <p:ext uri="{BB962C8B-B14F-4D97-AF65-F5344CB8AC3E}">
        <p14:creationId xmlns:p14="http://schemas.microsoft.com/office/powerpoint/2010/main" val="1713569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631409480"/>
              </p:ext>
            </p:extLst>
          </p:nvPr>
        </p:nvGraphicFramePr>
        <p:xfrm>
          <a:off x="246545" y="260648"/>
          <a:ext cx="155314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Koordinasyon nedir ne demektir? Anlamı - Laf Sözlü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7" name="Diyagram 6"/>
          <p:cNvGraphicFramePr/>
          <p:nvPr>
            <p:extLst>
              <p:ext uri="{D42A27DB-BD31-4B8C-83A1-F6EECF244321}">
                <p14:modId xmlns:p14="http://schemas.microsoft.com/office/powerpoint/2010/main" val="2761195607"/>
              </p:ext>
            </p:extLst>
          </p:nvPr>
        </p:nvGraphicFramePr>
        <p:xfrm>
          <a:off x="1992318" y="116632"/>
          <a:ext cx="6912767"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ikdörtgen 2"/>
          <p:cNvSpPr/>
          <p:nvPr/>
        </p:nvSpPr>
        <p:spPr>
          <a:xfrm>
            <a:off x="2555776" y="1167313"/>
            <a:ext cx="410590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b="1" dirty="0" smtClean="0">
                <a:solidFill>
                  <a:schemeClr val="tx1"/>
                </a:solidFill>
              </a:rPr>
              <a:t>DANIŞMANLIK FİRMALARI </a:t>
            </a:r>
            <a:r>
              <a:rPr lang="tr-TR" b="1" dirty="0">
                <a:solidFill>
                  <a:schemeClr val="tx1"/>
                </a:solidFill>
              </a:rPr>
              <a:t/>
            </a:r>
            <a:br>
              <a:rPr lang="tr-TR" b="1" dirty="0">
                <a:solidFill>
                  <a:schemeClr val="tx1"/>
                </a:solidFill>
              </a:rPr>
            </a:br>
            <a:endParaRPr lang="tr-TR" b="1" dirty="0">
              <a:solidFill>
                <a:schemeClr val="tx1"/>
              </a:solidFill>
              <a:cs typeface="Arial" pitchFamily="34" charset="0"/>
            </a:endParaRPr>
          </a:p>
        </p:txBody>
      </p:sp>
      <p:sp>
        <p:nvSpPr>
          <p:cNvPr id="6" name="Dikdörtgen 5"/>
          <p:cNvSpPr/>
          <p:nvPr/>
        </p:nvSpPr>
        <p:spPr>
          <a:xfrm>
            <a:off x="155575" y="1963027"/>
            <a:ext cx="445315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a:t> </a:t>
            </a:r>
            <a:r>
              <a:rPr lang="tr-TR" b="1" dirty="0">
                <a:solidFill>
                  <a:srgbClr val="FF0000"/>
                </a:solidFill>
              </a:rPr>
              <a:t>Bakanlığın belirlediği asgari fiyat tarifesinin altında bir fiyat </a:t>
            </a:r>
            <a:r>
              <a:rPr lang="tr-TR" b="1" dirty="0" smtClean="0">
                <a:solidFill>
                  <a:srgbClr val="FF0000"/>
                </a:solidFill>
              </a:rPr>
              <a:t>uygulayamaz</a:t>
            </a:r>
            <a:endParaRPr lang="tr-TR" b="1" dirty="0">
              <a:solidFill>
                <a:srgbClr val="FF0000"/>
              </a:solidFill>
            </a:endParaRPr>
          </a:p>
        </p:txBody>
      </p:sp>
      <p:sp>
        <p:nvSpPr>
          <p:cNvPr id="8" name="Dikdörtgen 7"/>
          <p:cNvSpPr/>
          <p:nvPr/>
        </p:nvSpPr>
        <p:spPr>
          <a:xfrm>
            <a:off x="4855589" y="1965314"/>
            <a:ext cx="389602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b="1" dirty="0">
                <a:solidFill>
                  <a:srgbClr val="FF0000"/>
                </a:solidFill>
              </a:rPr>
              <a:t>S</a:t>
            </a:r>
            <a:r>
              <a:rPr lang="tr-TR" b="1" dirty="0" smtClean="0">
                <a:solidFill>
                  <a:srgbClr val="FF0000"/>
                </a:solidFill>
              </a:rPr>
              <a:t>özleşmelerde </a:t>
            </a:r>
            <a:r>
              <a:rPr lang="tr-TR" b="1" dirty="0">
                <a:solidFill>
                  <a:srgbClr val="FF0000"/>
                </a:solidFill>
              </a:rPr>
              <a:t>belirtilen asgari fiyat üzerinden iade faturası </a:t>
            </a:r>
            <a:r>
              <a:rPr lang="tr-TR" b="1" dirty="0" smtClean="0">
                <a:solidFill>
                  <a:srgbClr val="FF0000"/>
                </a:solidFill>
              </a:rPr>
              <a:t>düzenleyemez</a:t>
            </a:r>
            <a:endParaRPr lang="tr-TR" b="1" dirty="0">
              <a:solidFill>
                <a:srgbClr val="FF0000"/>
              </a:solidFill>
            </a:endParaRPr>
          </a:p>
        </p:txBody>
      </p:sp>
      <p:sp>
        <p:nvSpPr>
          <p:cNvPr id="2" name="Dikdörtgen 1"/>
          <p:cNvSpPr/>
          <p:nvPr/>
        </p:nvSpPr>
        <p:spPr>
          <a:xfrm>
            <a:off x="155575" y="2852936"/>
            <a:ext cx="8688751"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b="1" dirty="0">
                <a:solidFill>
                  <a:srgbClr val="0070C0"/>
                </a:solidFill>
              </a:rPr>
              <a:t>Aylık asgari fiyat; sözleşmelerin imzalandığı tarihte geçerli </a:t>
            </a:r>
            <a:r>
              <a:rPr lang="tr-TR" b="1" dirty="0" smtClean="0">
                <a:solidFill>
                  <a:srgbClr val="0070C0"/>
                </a:solidFill>
              </a:rPr>
              <a:t>olan İş </a:t>
            </a:r>
            <a:r>
              <a:rPr lang="tr-TR" b="1" dirty="0">
                <a:solidFill>
                  <a:srgbClr val="0070C0"/>
                </a:solidFill>
              </a:rPr>
              <a:t>Kanunu uyarınca belirlenen katma değer vergisi hariç aylık net asgari ücretin </a:t>
            </a:r>
            <a:r>
              <a:rPr lang="tr-TR" b="1" dirty="0" smtClean="0">
                <a:solidFill>
                  <a:srgbClr val="0070C0"/>
                </a:solidFill>
              </a:rPr>
              <a:t>ÇİLY </a:t>
            </a:r>
            <a:r>
              <a:rPr lang="tr-TR" b="1" dirty="0">
                <a:solidFill>
                  <a:srgbClr val="0070C0"/>
                </a:solidFill>
              </a:rPr>
              <a:t>EK-1 listesinde yer alan işletmeler için 1/2’sine, EK-2 listesinde yer alan işletmeler için ise 1/3’üne, var ise işletmenin her çevre izni veya çevre izin ve lisans konusu için ayrı ayrı olacak şekilde Bakanlıkça belirlenen çevre izin ve lisans birim fiyat bedellerinin yüzde beşi eklenerek hesaplanır. Bu fiyat hizmet verilecek her ay için ayrı ayrı belirlenir.</a:t>
            </a:r>
          </a:p>
        </p:txBody>
      </p:sp>
      <p:sp>
        <p:nvSpPr>
          <p:cNvPr id="5" name="Dikdörtgen 4"/>
          <p:cNvSpPr/>
          <p:nvPr/>
        </p:nvSpPr>
        <p:spPr>
          <a:xfrm>
            <a:off x="307975" y="4869160"/>
            <a:ext cx="8536351"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b="1" dirty="0" smtClean="0">
                <a:solidFill>
                  <a:schemeClr val="bg2">
                    <a:lumMod val="25000"/>
                  </a:schemeClr>
                </a:solidFill>
              </a:rPr>
              <a:t>ÇİL Yönetmeliği </a:t>
            </a:r>
            <a:r>
              <a:rPr lang="tr-TR" b="1" dirty="0">
                <a:solidFill>
                  <a:schemeClr val="bg2">
                    <a:lumMod val="25000"/>
                  </a:schemeClr>
                </a:solidFill>
              </a:rPr>
              <a:t>EK-1 veya EK-2 listesinde yer almayan işletmeler için aylık asgari fiyat sözleşmelerin imzalandığı tarihte belirlenmiş olan aylık net asgari ücretin 1/3’ünden az olmayacak şekilde belirlenir.</a:t>
            </a:r>
          </a:p>
        </p:txBody>
      </p:sp>
    </p:spTree>
    <p:extLst>
      <p:ext uri="{BB962C8B-B14F-4D97-AF65-F5344CB8AC3E}">
        <p14:creationId xmlns:p14="http://schemas.microsoft.com/office/powerpoint/2010/main" val="204236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elcome.fira.co.uk/images/FI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812" y="1268761"/>
            <a:ext cx="6826588"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24 Metin kutusu"/>
          <p:cNvSpPr txBox="1">
            <a:spLocks noChangeArrowheads="1"/>
          </p:cNvSpPr>
          <p:nvPr/>
        </p:nvSpPr>
        <p:spPr bwMode="auto">
          <a:xfrm>
            <a:off x="611560" y="434985"/>
            <a:ext cx="8229600" cy="1077218"/>
          </a:xfrm>
          <a:prstGeom prst="rect">
            <a:avLst/>
          </a:prstGeom>
          <a:noFill/>
          <a:ln w="9525">
            <a:noFill/>
            <a:miter lim="800000"/>
            <a:headEnd/>
            <a:tailEnd/>
          </a:ln>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b="1" dirty="0" smtClean="0">
                <a:solidFill>
                  <a:srgbClr val="FFC000"/>
                </a:solidFill>
                <a:effectLst>
                  <a:reflection blurRad="6350" stA="55000" endA="300" endPos="45500" dir="5400000" sy="-100000" algn="bl"/>
                </a:effectLst>
                <a:latin typeface="Courier New" pitchFamily="49" charset="0"/>
                <a:ea typeface="Times New Roman"/>
                <a:cs typeface="Courier New" pitchFamily="49" charset="0"/>
              </a:rPr>
              <a:t>DİNLEDİĞİNİZ İÇİN TEŞEKKÜR EDERİM...</a:t>
            </a:r>
            <a:endParaRPr lang="tr-TR" dirty="0">
              <a:solidFill>
                <a:srgbClr val="FFC000"/>
              </a:solidFill>
              <a:latin typeface="Courier New" pitchFamily="49" charset="0"/>
              <a:cs typeface="Courier New" pitchFamily="49" charset="0"/>
            </a:endParaRPr>
          </a:p>
        </p:txBody>
      </p:sp>
      <p:sp>
        <p:nvSpPr>
          <p:cNvPr id="2" name="Metin kutusu 1"/>
          <p:cNvSpPr txBox="1"/>
          <p:nvPr/>
        </p:nvSpPr>
        <p:spPr>
          <a:xfrm>
            <a:off x="5902279" y="6211669"/>
            <a:ext cx="3003130" cy="923330"/>
          </a:xfrm>
          <a:prstGeom prst="rect">
            <a:avLst/>
          </a:prstGeom>
          <a:noFill/>
        </p:spPr>
        <p:txBody>
          <a:bodyPr wrap="none" rtlCol="0">
            <a:spAutoFit/>
          </a:bodyPr>
          <a:lstStyle/>
          <a:p>
            <a:r>
              <a:rPr lang="tr-TR" b="1" dirty="0" smtClean="0"/>
              <a:t>Hazırlayan: </a:t>
            </a:r>
            <a:r>
              <a:rPr lang="tr-TR" b="1" dirty="0" smtClean="0"/>
              <a:t>Ebru </a:t>
            </a:r>
            <a:r>
              <a:rPr lang="tr-TR" b="1" dirty="0" smtClean="0"/>
              <a:t>Dilber ÇAKIR</a:t>
            </a:r>
          </a:p>
          <a:p>
            <a:r>
              <a:rPr lang="tr-TR" b="1" dirty="0" smtClean="0"/>
              <a:t>Çevre İzinleri Şube Müdür V.</a:t>
            </a:r>
            <a:endParaRPr lang="tr-TR" b="1" dirty="0" smtClean="0"/>
          </a:p>
          <a:p>
            <a:endParaRPr lang="tr-TR" dirty="0"/>
          </a:p>
        </p:txBody>
      </p:sp>
    </p:spTree>
    <p:extLst>
      <p:ext uri="{BB962C8B-B14F-4D97-AF65-F5344CB8AC3E}">
        <p14:creationId xmlns:p14="http://schemas.microsoft.com/office/powerpoint/2010/main" val="3247765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1" name="Freeform 7"/>
          <p:cNvSpPr>
            <a:spLocks/>
          </p:cNvSpPr>
          <p:nvPr/>
        </p:nvSpPr>
        <p:spPr bwMode="auto">
          <a:xfrm>
            <a:off x="2238375" y="1419225"/>
            <a:ext cx="3248025" cy="3527425"/>
          </a:xfrm>
          <a:custGeom>
            <a:avLst/>
            <a:gdLst>
              <a:gd name="T0" fmla="*/ 0 w 2046"/>
              <a:gd name="T1" fmla="*/ 1065 h 2222"/>
              <a:gd name="T2" fmla="*/ 2046 w 2046"/>
              <a:gd name="T3" fmla="*/ 2222 h 2222"/>
              <a:gd name="T4" fmla="*/ 2046 w 2046"/>
              <a:gd name="T5" fmla="*/ 0 h 2222"/>
              <a:gd name="T6" fmla="*/ 0 w 2046"/>
              <a:gd name="T7" fmla="*/ 1065 h 2222"/>
            </a:gdLst>
            <a:ahLst/>
            <a:cxnLst>
              <a:cxn ang="0">
                <a:pos x="T0" y="T1"/>
              </a:cxn>
              <a:cxn ang="0">
                <a:pos x="T2" y="T3"/>
              </a:cxn>
              <a:cxn ang="0">
                <a:pos x="T4" y="T5"/>
              </a:cxn>
              <a:cxn ang="0">
                <a:pos x="T6" y="T7"/>
              </a:cxn>
            </a:cxnLst>
            <a:rect l="0" t="0" r="r" b="b"/>
            <a:pathLst>
              <a:path w="2046" h="2222">
                <a:moveTo>
                  <a:pt x="0" y="1065"/>
                </a:moveTo>
                <a:lnTo>
                  <a:pt x="2046" y="2222"/>
                </a:lnTo>
                <a:lnTo>
                  <a:pt x="2046" y="0"/>
                </a:lnTo>
                <a:lnTo>
                  <a:pt x="0" y="1065"/>
                </a:lnTo>
                <a:close/>
              </a:path>
            </a:pathLst>
          </a:custGeom>
          <a:solidFill>
            <a:srgbClr val="66FFFF"/>
          </a:solidFill>
          <a:ln w="50800">
            <a:solidFill>
              <a:srgbClr val="00CCFF"/>
            </a:solidFill>
            <a:round/>
            <a:headEnd type="none" w="med" len="med"/>
            <a:tailEnd type="none" w="med" len="me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a:lstStyle/>
          <a:p>
            <a:endParaRPr lang="tr-TR"/>
          </a:p>
        </p:txBody>
      </p:sp>
      <p:grpSp>
        <p:nvGrpSpPr>
          <p:cNvPr id="297992" name="Group 8"/>
          <p:cNvGrpSpPr>
            <a:grpSpLocks/>
          </p:cNvGrpSpPr>
          <p:nvPr/>
        </p:nvGrpSpPr>
        <p:grpSpPr bwMode="auto">
          <a:xfrm>
            <a:off x="228600" y="2103438"/>
            <a:ext cx="6411913" cy="2098675"/>
            <a:chOff x="144" y="1574"/>
            <a:chExt cx="4039" cy="1322"/>
          </a:xfrm>
        </p:grpSpPr>
        <p:grpSp>
          <p:nvGrpSpPr>
            <p:cNvPr id="297993" name="Group 9"/>
            <p:cNvGrpSpPr>
              <a:grpSpLocks/>
            </p:cNvGrpSpPr>
            <p:nvPr/>
          </p:nvGrpSpPr>
          <p:grpSpPr bwMode="auto">
            <a:xfrm>
              <a:off x="144" y="1834"/>
              <a:ext cx="2077" cy="897"/>
              <a:chOff x="192" y="1834"/>
              <a:chExt cx="2077" cy="897"/>
            </a:xfrm>
          </p:grpSpPr>
          <p:sp>
            <p:nvSpPr>
              <p:cNvPr id="297994" name="Text Box 10"/>
              <p:cNvSpPr txBox="1">
                <a:spLocks noChangeArrowheads="1"/>
              </p:cNvSpPr>
              <p:nvPr/>
            </p:nvSpPr>
            <p:spPr bwMode="auto">
              <a:xfrm>
                <a:off x="192" y="2208"/>
                <a:ext cx="207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1123950" indent="-457200">
                  <a:defRPr sz="2400">
                    <a:solidFill>
                      <a:schemeClr val="tx1"/>
                    </a:solidFill>
                    <a:latin typeface="Times New Roman" panose="02020603050405020304" pitchFamily="18" charset="0"/>
                  </a:defRPr>
                </a:lvl2pPr>
                <a:lvl3pPr marL="1771650" indent="-457200">
                  <a:defRPr sz="2400">
                    <a:solidFill>
                      <a:schemeClr val="tx1"/>
                    </a:solidFill>
                    <a:latin typeface="Times New Roman" panose="02020603050405020304" pitchFamily="18" charset="0"/>
                  </a:defRPr>
                </a:lvl3pPr>
                <a:lvl4pPr marL="2419350" indent="-457200">
                  <a:defRPr sz="2400">
                    <a:solidFill>
                      <a:schemeClr val="tx1"/>
                    </a:solidFill>
                    <a:latin typeface="Times New Roman" panose="02020603050405020304" pitchFamily="18" charset="0"/>
                  </a:defRPr>
                </a:lvl4pPr>
                <a:lvl5pPr marL="3067050" indent="-457200">
                  <a:defRPr sz="2400">
                    <a:solidFill>
                      <a:schemeClr val="tx1"/>
                    </a:solidFill>
                    <a:latin typeface="Times New Roman" panose="02020603050405020304" pitchFamily="18" charset="0"/>
                  </a:defRPr>
                </a:lvl5pPr>
                <a:lvl6pPr marL="3524250" indent="-457200" eaLnBrk="0" fontAlgn="base" hangingPunct="0">
                  <a:spcBef>
                    <a:spcPct val="0"/>
                  </a:spcBef>
                  <a:spcAft>
                    <a:spcPct val="0"/>
                  </a:spcAft>
                  <a:defRPr sz="2400">
                    <a:solidFill>
                      <a:schemeClr val="tx1"/>
                    </a:solidFill>
                    <a:latin typeface="Times New Roman" panose="02020603050405020304" pitchFamily="18" charset="0"/>
                  </a:defRPr>
                </a:lvl6pPr>
                <a:lvl7pPr marL="3981450" indent="-457200" eaLnBrk="0" fontAlgn="base" hangingPunct="0">
                  <a:spcBef>
                    <a:spcPct val="0"/>
                  </a:spcBef>
                  <a:spcAft>
                    <a:spcPct val="0"/>
                  </a:spcAft>
                  <a:defRPr sz="2400">
                    <a:solidFill>
                      <a:schemeClr val="tx1"/>
                    </a:solidFill>
                    <a:latin typeface="Times New Roman" panose="02020603050405020304" pitchFamily="18" charset="0"/>
                  </a:defRPr>
                </a:lvl7pPr>
                <a:lvl8pPr marL="4438650" indent="-457200" eaLnBrk="0" fontAlgn="base" hangingPunct="0">
                  <a:spcBef>
                    <a:spcPct val="0"/>
                  </a:spcBef>
                  <a:spcAft>
                    <a:spcPct val="0"/>
                  </a:spcAft>
                  <a:defRPr sz="2400">
                    <a:solidFill>
                      <a:schemeClr val="tx1"/>
                    </a:solidFill>
                    <a:latin typeface="Times New Roman" panose="02020603050405020304" pitchFamily="18" charset="0"/>
                  </a:defRPr>
                </a:lvl8pPr>
                <a:lvl9pPr marL="48958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i="0" dirty="0">
                    <a:solidFill>
                      <a:srgbClr val="FF0000"/>
                    </a:solidFill>
                    <a:latin typeface="Calibri" pitchFamily="34" charset="0"/>
                  </a:rPr>
                  <a:t>İhtiyaçların KARŞILANMASI</a:t>
                </a:r>
                <a:endParaRPr lang="en-US" altLang="tr-TR" i="0" dirty="0">
                  <a:solidFill>
                    <a:srgbClr val="FF0000"/>
                  </a:solidFill>
                  <a:latin typeface="Calibri" pitchFamily="34" charset="0"/>
                </a:endParaRPr>
              </a:p>
            </p:txBody>
          </p:sp>
          <p:grpSp>
            <p:nvGrpSpPr>
              <p:cNvPr id="297995" name="Group 11"/>
              <p:cNvGrpSpPr>
                <a:grpSpLocks/>
              </p:cNvGrpSpPr>
              <p:nvPr/>
            </p:nvGrpSpPr>
            <p:grpSpPr bwMode="auto">
              <a:xfrm>
                <a:off x="949" y="1834"/>
                <a:ext cx="422" cy="422"/>
                <a:chOff x="816" y="1728"/>
                <a:chExt cx="422" cy="422"/>
              </a:xfrm>
            </p:grpSpPr>
            <p:sp>
              <p:nvSpPr>
                <p:cNvPr id="297996" name="Oval 12"/>
                <p:cNvSpPr>
                  <a:spLocks noChangeAspect="1" noChangeArrowheads="1"/>
                </p:cNvSpPr>
                <p:nvPr/>
              </p:nvSpPr>
              <p:spPr bwMode="auto">
                <a:xfrm>
                  <a:off x="816" y="1728"/>
                  <a:ext cx="422" cy="422"/>
                </a:xfrm>
                <a:prstGeom prst="ellipse">
                  <a:avLst/>
                </a:prstGeom>
                <a:solidFill>
                  <a:srgbClr val="FFFF99"/>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97997" name="Text Box 13"/>
                <p:cNvSpPr txBox="1">
                  <a:spLocks noChangeAspect="1" noChangeArrowheads="1"/>
                </p:cNvSpPr>
                <p:nvPr/>
              </p:nvSpPr>
              <p:spPr bwMode="auto">
                <a:xfrm>
                  <a:off x="910" y="1750"/>
                  <a:ext cx="23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tr-TR" altLang="tr-TR" sz="3200" i="0">
                      <a:latin typeface="Times New Roman" panose="02020603050405020304" pitchFamily="18" charset="0"/>
                    </a:rPr>
                    <a:t>1</a:t>
                  </a:r>
                  <a:endParaRPr lang="en-GB" altLang="tr-TR" sz="3200" i="0">
                    <a:latin typeface="Times New Roman" panose="02020603050405020304" pitchFamily="18" charset="0"/>
                  </a:endParaRPr>
                </a:p>
              </p:txBody>
            </p:sp>
          </p:grpSp>
        </p:grpSp>
        <p:sp>
          <p:nvSpPr>
            <p:cNvPr id="297998" name="WordArt 14"/>
            <p:cNvSpPr>
              <a:spLocks noChangeArrowheads="1" noChangeShapeType="1" noTextEdit="1"/>
            </p:cNvSpPr>
            <p:nvPr/>
          </p:nvSpPr>
          <p:spPr bwMode="auto">
            <a:xfrm rot="-16145438">
              <a:off x="2511" y="1223"/>
              <a:ext cx="1322" cy="202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3854974"/>
                </a:avLst>
              </a:prstTxWarp>
            </a:bodyPr>
            <a:lstStyle/>
            <a:p>
              <a:pPr algn="ctr"/>
              <a:r>
                <a:rPr lang="tr-TR" sz="1800" kern="10">
                  <a:ln w="9525">
                    <a:solidFill>
                      <a:srgbClr val="FF00FF"/>
                    </a:solidFill>
                    <a:round/>
                    <a:headEnd/>
                    <a:tailEnd/>
                  </a:ln>
                  <a:solidFill>
                    <a:srgbClr val="FF99FF"/>
                  </a:solidFill>
                  <a:latin typeface="Arial Black" panose="020B0A04020102020204" pitchFamily="34" charset="0"/>
                </a:rPr>
                <a:t>SOSYAL</a:t>
              </a:r>
            </a:p>
          </p:txBody>
        </p:sp>
      </p:grpSp>
      <p:grpSp>
        <p:nvGrpSpPr>
          <p:cNvPr id="297999" name="Group 15"/>
          <p:cNvGrpSpPr>
            <a:grpSpLocks/>
          </p:cNvGrpSpPr>
          <p:nvPr/>
        </p:nvGrpSpPr>
        <p:grpSpPr bwMode="auto">
          <a:xfrm>
            <a:off x="3927353" y="600869"/>
            <a:ext cx="4830762" cy="3030538"/>
            <a:chOff x="2381" y="639"/>
            <a:chExt cx="3043" cy="1909"/>
          </a:xfrm>
        </p:grpSpPr>
        <p:grpSp>
          <p:nvGrpSpPr>
            <p:cNvPr id="298000" name="Group 16"/>
            <p:cNvGrpSpPr>
              <a:grpSpLocks/>
            </p:cNvGrpSpPr>
            <p:nvPr/>
          </p:nvGrpSpPr>
          <p:grpSpPr bwMode="auto">
            <a:xfrm>
              <a:off x="3288" y="639"/>
              <a:ext cx="2136" cy="843"/>
              <a:chOff x="3288" y="639"/>
              <a:chExt cx="2136" cy="843"/>
            </a:xfrm>
          </p:grpSpPr>
          <p:sp>
            <p:nvSpPr>
              <p:cNvPr id="298001" name="Text Box 17"/>
              <p:cNvSpPr txBox="1">
                <a:spLocks noChangeArrowheads="1"/>
              </p:cNvSpPr>
              <p:nvPr/>
            </p:nvSpPr>
            <p:spPr bwMode="auto">
              <a:xfrm>
                <a:off x="3552" y="959"/>
                <a:ext cx="187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022350" indent="-457200">
                  <a:defRPr sz="2400">
                    <a:solidFill>
                      <a:schemeClr val="tx1"/>
                    </a:solidFill>
                    <a:latin typeface="Times New Roman" panose="02020603050405020304" pitchFamily="18" charset="0"/>
                  </a:defRPr>
                </a:lvl2pPr>
                <a:lvl3pPr marL="1670050" indent="-457200">
                  <a:defRPr sz="2400">
                    <a:solidFill>
                      <a:schemeClr val="tx1"/>
                    </a:solidFill>
                    <a:latin typeface="Times New Roman" panose="02020603050405020304" pitchFamily="18" charset="0"/>
                  </a:defRPr>
                </a:lvl3pPr>
                <a:lvl4pPr marL="2317750" indent="-457200">
                  <a:defRPr sz="2400">
                    <a:solidFill>
                      <a:schemeClr val="tx1"/>
                    </a:solidFill>
                    <a:latin typeface="Times New Roman" panose="02020603050405020304" pitchFamily="18" charset="0"/>
                  </a:defRPr>
                </a:lvl4pPr>
                <a:lvl5pPr marL="2965450" indent="-45720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i="0" dirty="0">
                    <a:solidFill>
                      <a:srgbClr val="FF0000"/>
                    </a:solidFill>
                    <a:latin typeface="+mn-lt"/>
                  </a:rPr>
                  <a:t>Yaşam Kalitesinin ARTMASI</a:t>
                </a:r>
                <a:r>
                  <a:rPr lang="tr-TR" altLang="tr-TR" i="0" dirty="0">
                    <a:latin typeface="+mn-lt"/>
                  </a:rPr>
                  <a:t> </a:t>
                </a:r>
                <a:endParaRPr lang="en-US" altLang="tr-TR" i="0" dirty="0">
                  <a:latin typeface="+mn-lt"/>
                </a:endParaRPr>
              </a:p>
            </p:txBody>
          </p:sp>
          <p:grpSp>
            <p:nvGrpSpPr>
              <p:cNvPr id="298002" name="Group 18"/>
              <p:cNvGrpSpPr>
                <a:grpSpLocks/>
              </p:cNvGrpSpPr>
              <p:nvPr/>
            </p:nvGrpSpPr>
            <p:grpSpPr bwMode="auto">
              <a:xfrm>
                <a:off x="3288" y="639"/>
                <a:ext cx="422" cy="422"/>
                <a:chOff x="816" y="1728"/>
                <a:chExt cx="422" cy="422"/>
              </a:xfrm>
            </p:grpSpPr>
            <p:sp>
              <p:nvSpPr>
                <p:cNvPr id="298003" name="Oval 19"/>
                <p:cNvSpPr>
                  <a:spLocks noChangeAspect="1" noChangeArrowheads="1"/>
                </p:cNvSpPr>
                <p:nvPr/>
              </p:nvSpPr>
              <p:spPr bwMode="auto">
                <a:xfrm>
                  <a:off x="816" y="1728"/>
                  <a:ext cx="422" cy="422"/>
                </a:xfrm>
                <a:prstGeom prst="ellipse">
                  <a:avLst/>
                </a:prstGeom>
                <a:solidFill>
                  <a:srgbClr val="FFFF99"/>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98004" name="Text Box 20"/>
                <p:cNvSpPr txBox="1">
                  <a:spLocks noChangeAspect="1" noChangeArrowheads="1"/>
                </p:cNvSpPr>
                <p:nvPr/>
              </p:nvSpPr>
              <p:spPr bwMode="auto">
                <a:xfrm>
                  <a:off x="910" y="1750"/>
                  <a:ext cx="23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tr-TR" altLang="tr-TR" sz="3200" i="0">
                      <a:latin typeface="Times New Roman" panose="02020603050405020304" pitchFamily="18" charset="0"/>
                    </a:rPr>
                    <a:t>2</a:t>
                  </a:r>
                  <a:endParaRPr lang="en-GB" altLang="tr-TR" sz="3200" i="0">
                    <a:latin typeface="Times New Roman" panose="02020603050405020304" pitchFamily="18" charset="0"/>
                  </a:endParaRPr>
                </a:p>
              </p:txBody>
            </p:sp>
          </p:grpSp>
        </p:grpSp>
        <p:sp>
          <p:nvSpPr>
            <p:cNvPr id="298005" name="WordArt 21"/>
            <p:cNvSpPr>
              <a:spLocks noChangeArrowheads="1" noChangeShapeType="1" noTextEdit="1"/>
            </p:cNvSpPr>
            <p:nvPr/>
          </p:nvSpPr>
          <p:spPr bwMode="auto">
            <a:xfrm rot="-41956128">
              <a:off x="2381" y="1718"/>
              <a:ext cx="911" cy="83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472136"/>
                </a:avLst>
              </a:prstTxWarp>
            </a:bodyPr>
            <a:lstStyle/>
            <a:p>
              <a:pPr algn="ctr"/>
              <a:r>
                <a:rPr lang="tr-TR" sz="1800" kern="10">
                  <a:ln w="9525">
                    <a:solidFill>
                      <a:srgbClr val="000080"/>
                    </a:solidFill>
                    <a:round/>
                    <a:headEnd/>
                    <a:tailEnd/>
                  </a:ln>
                  <a:solidFill>
                    <a:srgbClr val="0000FF"/>
                  </a:solidFill>
                  <a:latin typeface="Arial Black" panose="020B0A04020102020204" pitchFamily="34" charset="0"/>
                </a:rPr>
                <a:t>EKONOMİ</a:t>
              </a:r>
            </a:p>
          </p:txBody>
        </p:sp>
      </p:grpSp>
      <p:sp>
        <p:nvSpPr>
          <p:cNvPr id="298006" name="Rectangle 22"/>
          <p:cNvSpPr>
            <a:spLocks noChangeArrowheads="1"/>
          </p:cNvSpPr>
          <p:nvPr/>
        </p:nvSpPr>
        <p:spPr bwMode="auto">
          <a:xfrm>
            <a:off x="42863" y="3848100"/>
            <a:ext cx="393858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tr-TR" sz="2000" i="0" dirty="0">
                <a:solidFill>
                  <a:srgbClr val="990099"/>
                </a:solidFill>
              </a:rPr>
              <a:t>BARINAK </a:t>
            </a:r>
            <a:r>
              <a:rPr lang="en-US" altLang="tr-TR" sz="2000" i="0" dirty="0" err="1">
                <a:solidFill>
                  <a:srgbClr val="990099"/>
                </a:solidFill>
              </a:rPr>
              <a:t>ve</a:t>
            </a:r>
            <a:r>
              <a:rPr lang="en-US" altLang="tr-TR" sz="2000" i="0" dirty="0">
                <a:solidFill>
                  <a:srgbClr val="990099"/>
                </a:solidFill>
              </a:rPr>
              <a:t> Y</a:t>
            </a:r>
            <a:r>
              <a:rPr lang="tr-TR" altLang="tr-TR" sz="2000" i="0" dirty="0">
                <a:solidFill>
                  <a:srgbClr val="990099"/>
                </a:solidFill>
              </a:rPr>
              <a:t>İ</a:t>
            </a:r>
            <a:r>
              <a:rPr lang="en-US" altLang="tr-TR" sz="2000" i="0" dirty="0">
                <a:solidFill>
                  <a:srgbClr val="990099"/>
                </a:solidFill>
              </a:rPr>
              <a:t>YECEK</a:t>
            </a:r>
            <a:r>
              <a:rPr lang="tr-TR" altLang="tr-TR" sz="2000" dirty="0">
                <a:solidFill>
                  <a:schemeClr val="accent2"/>
                </a:solidFill>
              </a:rPr>
              <a:t>   </a:t>
            </a:r>
            <a:endParaRPr lang="en-US" altLang="tr-TR" sz="2000" dirty="0">
              <a:solidFill>
                <a:schemeClr val="accent2"/>
              </a:solidFill>
            </a:endParaRPr>
          </a:p>
          <a:p>
            <a:pPr eaLnBrk="1" hangingPunct="1">
              <a:buFontTx/>
              <a:buChar char="•"/>
            </a:pPr>
            <a:r>
              <a:rPr lang="en-US" altLang="tr-TR" sz="2000" dirty="0">
                <a:solidFill>
                  <a:schemeClr val="accent2"/>
                </a:solidFill>
              </a:rPr>
              <a:t>   </a:t>
            </a:r>
            <a:r>
              <a:rPr lang="tr-TR" altLang="tr-TR" sz="2000" dirty="0">
                <a:solidFill>
                  <a:schemeClr val="accent2"/>
                </a:solidFill>
              </a:rPr>
              <a:t>Tarım, </a:t>
            </a:r>
          </a:p>
          <a:p>
            <a:pPr eaLnBrk="1" hangingPunct="1">
              <a:buFontTx/>
              <a:buChar char="•"/>
            </a:pPr>
            <a:r>
              <a:rPr lang="tr-TR" altLang="tr-TR" sz="2000" dirty="0">
                <a:solidFill>
                  <a:schemeClr val="accent2"/>
                </a:solidFill>
              </a:rPr>
              <a:t>   Hayvancılık, </a:t>
            </a:r>
          </a:p>
          <a:p>
            <a:pPr eaLnBrk="1" hangingPunct="1">
              <a:buFontTx/>
              <a:buChar char="•"/>
            </a:pPr>
            <a:r>
              <a:rPr lang="tr-TR" altLang="tr-TR" sz="2000" dirty="0">
                <a:solidFill>
                  <a:schemeClr val="accent2"/>
                </a:solidFill>
              </a:rPr>
              <a:t>   Balıkçılık, </a:t>
            </a:r>
          </a:p>
          <a:p>
            <a:pPr eaLnBrk="1" hangingPunct="1">
              <a:buFontTx/>
              <a:buChar char="•"/>
            </a:pPr>
            <a:r>
              <a:rPr lang="tr-TR" altLang="tr-TR" sz="2000" dirty="0">
                <a:solidFill>
                  <a:schemeClr val="accent2"/>
                </a:solidFill>
              </a:rPr>
              <a:t>   Ormancılık,</a:t>
            </a:r>
          </a:p>
          <a:p>
            <a:pPr eaLnBrk="1" hangingPunct="1">
              <a:buFontTx/>
              <a:buChar char="•"/>
            </a:pPr>
            <a:r>
              <a:rPr lang="tr-TR" altLang="tr-TR" sz="2000" dirty="0">
                <a:solidFill>
                  <a:schemeClr val="accent2"/>
                </a:solidFill>
              </a:rPr>
              <a:t>   Madencilik, Petrol, Gaz,</a:t>
            </a:r>
          </a:p>
          <a:p>
            <a:pPr eaLnBrk="1" hangingPunct="1">
              <a:buFontTx/>
              <a:buChar char="•"/>
            </a:pPr>
            <a:r>
              <a:rPr lang="tr-TR" altLang="tr-TR" sz="2000" dirty="0">
                <a:solidFill>
                  <a:schemeClr val="accent2"/>
                </a:solidFill>
              </a:rPr>
              <a:t> </a:t>
            </a:r>
            <a:r>
              <a:rPr lang="tr-TR" altLang="tr-TR" sz="2000" dirty="0" smtClean="0">
                <a:solidFill>
                  <a:schemeClr val="accent2"/>
                </a:solidFill>
              </a:rPr>
              <a:t>  Su</a:t>
            </a:r>
            <a:endParaRPr lang="tr-TR" altLang="tr-TR" sz="2000" dirty="0">
              <a:solidFill>
                <a:schemeClr val="accent2"/>
              </a:solidFill>
            </a:endParaRPr>
          </a:p>
          <a:p>
            <a:pPr eaLnBrk="1" hangingPunct="1">
              <a:buFontTx/>
              <a:buChar char="•"/>
            </a:pPr>
            <a:r>
              <a:rPr lang="tr-TR" altLang="tr-TR" sz="2000" dirty="0">
                <a:solidFill>
                  <a:schemeClr val="accent2"/>
                </a:solidFill>
              </a:rPr>
              <a:t>   Hava </a:t>
            </a:r>
            <a:endParaRPr lang="en-GB" altLang="tr-TR" sz="2000" dirty="0">
              <a:solidFill>
                <a:schemeClr val="accent2"/>
              </a:solidFill>
            </a:endParaRPr>
          </a:p>
        </p:txBody>
      </p:sp>
      <p:sp>
        <p:nvSpPr>
          <p:cNvPr id="298007" name="Rectangle 23"/>
          <p:cNvSpPr>
            <a:spLocks noChangeArrowheads="1"/>
          </p:cNvSpPr>
          <p:nvPr/>
        </p:nvSpPr>
        <p:spPr bwMode="auto">
          <a:xfrm>
            <a:off x="6741924" y="1847850"/>
            <a:ext cx="2232213"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tr-TR" altLang="tr-TR" i="0" dirty="0">
                <a:solidFill>
                  <a:srgbClr val="990099"/>
                </a:solidFill>
              </a:rPr>
              <a:t>GELİŞME</a:t>
            </a:r>
            <a:endParaRPr lang="tr-TR" altLang="tr-TR" i="0" dirty="0">
              <a:solidFill>
                <a:schemeClr val="accent2"/>
              </a:solidFill>
            </a:endParaRPr>
          </a:p>
          <a:p>
            <a:pPr eaLnBrk="1" hangingPunct="1">
              <a:buFontTx/>
              <a:buChar char="•"/>
            </a:pPr>
            <a:r>
              <a:rPr lang="tr-TR" altLang="tr-TR" i="0" dirty="0">
                <a:solidFill>
                  <a:schemeClr val="accent2"/>
                </a:solidFill>
              </a:rPr>
              <a:t>  </a:t>
            </a:r>
            <a:r>
              <a:rPr lang="tr-TR" altLang="tr-TR" dirty="0">
                <a:solidFill>
                  <a:schemeClr val="accent2"/>
                </a:solidFill>
              </a:rPr>
              <a:t>Sanayileşme</a:t>
            </a:r>
          </a:p>
          <a:p>
            <a:pPr eaLnBrk="1" hangingPunct="1">
              <a:buFontTx/>
              <a:buChar char="•"/>
            </a:pPr>
            <a:r>
              <a:rPr lang="tr-TR" altLang="tr-TR" dirty="0">
                <a:solidFill>
                  <a:schemeClr val="accent2"/>
                </a:solidFill>
              </a:rPr>
              <a:t>  Hizmet </a:t>
            </a:r>
            <a:r>
              <a:rPr lang="tr-TR" altLang="tr-TR" dirty="0" smtClean="0">
                <a:solidFill>
                  <a:schemeClr val="accent2"/>
                </a:solidFill>
              </a:rPr>
              <a:t>sektörü</a:t>
            </a:r>
            <a:endParaRPr lang="tr-TR" altLang="tr-TR" dirty="0">
              <a:solidFill>
                <a:schemeClr val="accent2"/>
              </a:solidFill>
            </a:endParaRPr>
          </a:p>
          <a:p>
            <a:pPr eaLnBrk="1" hangingPunct="1">
              <a:buFontTx/>
              <a:buChar char="•"/>
            </a:pPr>
            <a:r>
              <a:rPr lang="tr-TR" altLang="tr-TR" dirty="0">
                <a:solidFill>
                  <a:schemeClr val="accent2"/>
                </a:solidFill>
              </a:rPr>
              <a:t>  </a:t>
            </a:r>
            <a:r>
              <a:rPr lang="tr-TR" altLang="tr-TR" dirty="0" smtClean="0">
                <a:solidFill>
                  <a:schemeClr val="accent2"/>
                </a:solidFill>
              </a:rPr>
              <a:t>Eğitim</a:t>
            </a:r>
            <a:endParaRPr lang="tr-TR" altLang="tr-TR" dirty="0">
              <a:solidFill>
                <a:schemeClr val="accent2"/>
              </a:solidFill>
            </a:endParaRPr>
          </a:p>
          <a:p>
            <a:pPr eaLnBrk="1" hangingPunct="1">
              <a:buFontTx/>
              <a:buChar char="•"/>
            </a:pPr>
            <a:r>
              <a:rPr lang="tr-TR" altLang="tr-TR" dirty="0">
                <a:solidFill>
                  <a:schemeClr val="accent2"/>
                </a:solidFill>
              </a:rPr>
              <a:t>  Kültür-Sanat</a:t>
            </a:r>
          </a:p>
          <a:p>
            <a:pPr eaLnBrk="1" hangingPunct="1"/>
            <a:endParaRPr lang="en-US" altLang="tr-TR" sz="1500" dirty="0">
              <a:solidFill>
                <a:schemeClr val="accent2"/>
              </a:solidFill>
              <a:latin typeface="Verdana" panose="020B0604030504040204" pitchFamily="34" charset="0"/>
            </a:endParaRPr>
          </a:p>
        </p:txBody>
      </p:sp>
      <p:sp>
        <p:nvSpPr>
          <p:cNvPr id="298009" name="Rectangle 25"/>
          <p:cNvSpPr>
            <a:spLocks noChangeArrowheads="1"/>
          </p:cNvSpPr>
          <p:nvPr/>
        </p:nvSpPr>
        <p:spPr bwMode="auto">
          <a:xfrm>
            <a:off x="6143671" y="5513752"/>
            <a:ext cx="2770187" cy="366712"/>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spcBef>
                <a:spcPct val="50000"/>
              </a:spcBef>
              <a:buClr>
                <a:srgbClr val="990099"/>
              </a:buClr>
            </a:pPr>
            <a:r>
              <a:rPr lang="tr-TR" altLang="tr-TR" sz="1800" i="0" dirty="0">
                <a:solidFill>
                  <a:schemeClr val="accent2"/>
                </a:solidFill>
                <a:latin typeface="Calibri" pitchFamily="34" charset="0"/>
              </a:rPr>
              <a:t>İsrafın Önlenmesi</a:t>
            </a:r>
            <a:endParaRPr lang="en-US" altLang="tr-TR" sz="1800" i="0" dirty="0">
              <a:solidFill>
                <a:schemeClr val="accent2"/>
              </a:solidFill>
              <a:latin typeface="Calibri" pitchFamily="34" charset="0"/>
            </a:endParaRPr>
          </a:p>
        </p:txBody>
      </p:sp>
      <p:sp>
        <p:nvSpPr>
          <p:cNvPr id="298010" name="Rectangle 26"/>
          <p:cNvSpPr>
            <a:spLocks noChangeArrowheads="1"/>
          </p:cNvSpPr>
          <p:nvPr/>
        </p:nvSpPr>
        <p:spPr bwMode="auto">
          <a:xfrm>
            <a:off x="6143671" y="5944805"/>
            <a:ext cx="2770188" cy="366713"/>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spcBef>
                <a:spcPct val="50000"/>
              </a:spcBef>
              <a:buClr>
                <a:srgbClr val="990099"/>
              </a:buClr>
            </a:pPr>
            <a:r>
              <a:rPr lang="tr-TR" altLang="tr-TR" sz="1800" i="0" dirty="0">
                <a:solidFill>
                  <a:schemeClr val="accent2"/>
                </a:solidFill>
                <a:latin typeface="Calibri" pitchFamily="34" charset="0"/>
              </a:rPr>
              <a:t>Kirliliğin Önlenmesi</a:t>
            </a:r>
            <a:endParaRPr lang="en-US" altLang="tr-TR" sz="1800" i="0" dirty="0">
              <a:solidFill>
                <a:schemeClr val="accent2"/>
              </a:solidFill>
              <a:latin typeface="Calibri" pitchFamily="34" charset="0"/>
            </a:endParaRPr>
          </a:p>
        </p:txBody>
      </p:sp>
      <p:sp>
        <p:nvSpPr>
          <p:cNvPr id="298011" name="Text Box 27"/>
          <p:cNvSpPr txBox="1">
            <a:spLocks noChangeArrowheads="1"/>
          </p:cNvSpPr>
          <p:nvPr/>
        </p:nvSpPr>
        <p:spPr bwMode="auto">
          <a:xfrm>
            <a:off x="280988" y="623888"/>
            <a:ext cx="2462212" cy="3667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800" i="0" dirty="0"/>
              <a:t>TEMEL İ</a:t>
            </a:r>
            <a:r>
              <a:rPr lang="en-US" altLang="tr-TR" sz="1800" i="0" dirty="0"/>
              <a:t>LKELER </a:t>
            </a:r>
            <a:r>
              <a:rPr lang="tr-TR" altLang="tr-TR" sz="1800" i="0" dirty="0"/>
              <a:t>:</a:t>
            </a:r>
            <a:endParaRPr lang="en-US" altLang="tr-TR" sz="1800" i="0" dirty="0"/>
          </a:p>
        </p:txBody>
      </p:sp>
      <p:sp>
        <p:nvSpPr>
          <p:cNvPr id="298012" name="Rectangle 28"/>
          <p:cNvSpPr>
            <a:spLocks noChangeArrowheads="1"/>
          </p:cNvSpPr>
          <p:nvPr/>
        </p:nvSpPr>
        <p:spPr bwMode="auto">
          <a:xfrm>
            <a:off x="2139950" y="76200"/>
            <a:ext cx="4894263"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600"/>
              </a:spcBef>
              <a:spcAft>
                <a:spcPts val="600"/>
              </a:spcAft>
            </a:pPr>
            <a:r>
              <a:rPr lang="tr-TR" altLang="tr-TR" sz="2400" i="0" dirty="0">
                <a:solidFill>
                  <a:srgbClr val="800080"/>
                </a:solidFill>
              </a:rPr>
              <a:t>SÜRDÜRÜLEBİLİR KALKINMA</a:t>
            </a:r>
            <a:endParaRPr lang="en-US" altLang="tr-TR" sz="2400" dirty="0"/>
          </a:p>
        </p:txBody>
      </p:sp>
      <p:grpSp>
        <p:nvGrpSpPr>
          <p:cNvPr id="298013" name="Group 29"/>
          <p:cNvGrpSpPr>
            <a:grpSpLocks/>
          </p:cNvGrpSpPr>
          <p:nvPr/>
        </p:nvGrpSpPr>
        <p:grpSpPr bwMode="auto">
          <a:xfrm>
            <a:off x="2109788" y="762000"/>
            <a:ext cx="3186112" cy="2063750"/>
            <a:chOff x="1329" y="480"/>
            <a:chExt cx="2007" cy="1300"/>
          </a:xfrm>
        </p:grpSpPr>
        <p:sp>
          <p:nvSpPr>
            <p:cNvPr id="298014" name="Freeform 30"/>
            <p:cNvSpPr>
              <a:spLocks noChangeAspect="1"/>
            </p:cNvSpPr>
            <p:nvPr/>
          </p:nvSpPr>
          <p:spPr bwMode="auto">
            <a:xfrm>
              <a:off x="1329" y="480"/>
              <a:ext cx="2007" cy="1300"/>
            </a:xfrm>
            <a:custGeom>
              <a:avLst/>
              <a:gdLst>
                <a:gd name="T0" fmla="*/ 2174 w 2174"/>
                <a:gd name="T1" fmla="*/ 137 h 1300"/>
                <a:gd name="T2" fmla="*/ 1886 w 2174"/>
                <a:gd name="T3" fmla="*/ 41 h 1300"/>
                <a:gd name="T4" fmla="*/ 1507 w 2174"/>
                <a:gd name="T5" fmla="*/ 5 h 1300"/>
                <a:gd name="T6" fmla="*/ 1072 w 2174"/>
                <a:gd name="T7" fmla="*/ 69 h 1300"/>
                <a:gd name="T8" fmla="*/ 718 w 2174"/>
                <a:gd name="T9" fmla="*/ 234 h 1300"/>
                <a:gd name="T10" fmla="*/ 386 w 2174"/>
                <a:gd name="T11" fmla="*/ 504 h 1300"/>
                <a:gd name="T12" fmla="*/ 189 w 2174"/>
                <a:gd name="T13" fmla="*/ 775 h 1300"/>
                <a:gd name="T14" fmla="*/ 88 w 2174"/>
                <a:gd name="T15" fmla="*/ 987 h 1300"/>
                <a:gd name="T16" fmla="*/ 49 w 2174"/>
                <a:gd name="T17" fmla="*/ 1102 h 1300"/>
                <a:gd name="T18" fmla="*/ 0 w 2174"/>
                <a:gd name="T19" fmla="*/ 130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4" h="1300">
                  <a:moveTo>
                    <a:pt x="2174" y="137"/>
                  </a:moveTo>
                  <a:cubicBezTo>
                    <a:pt x="2126" y="121"/>
                    <a:pt x="1997" y="63"/>
                    <a:pt x="1886" y="41"/>
                  </a:cubicBezTo>
                  <a:cubicBezTo>
                    <a:pt x="1775" y="19"/>
                    <a:pt x="1643" y="0"/>
                    <a:pt x="1507" y="5"/>
                  </a:cubicBezTo>
                  <a:cubicBezTo>
                    <a:pt x="1371" y="10"/>
                    <a:pt x="1203" y="29"/>
                    <a:pt x="1072" y="69"/>
                  </a:cubicBezTo>
                  <a:cubicBezTo>
                    <a:pt x="941" y="106"/>
                    <a:pt x="831" y="161"/>
                    <a:pt x="718" y="234"/>
                  </a:cubicBezTo>
                  <a:cubicBezTo>
                    <a:pt x="603" y="305"/>
                    <a:pt x="473" y="415"/>
                    <a:pt x="386" y="504"/>
                  </a:cubicBezTo>
                  <a:cubicBezTo>
                    <a:pt x="298" y="593"/>
                    <a:pt x="240" y="695"/>
                    <a:pt x="189" y="775"/>
                  </a:cubicBezTo>
                  <a:cubicBezTo>
                    <a:pt x="139" y="855"/>
                    <a:pt x="110" y="933"/>
                    <a:pt x="88" y="987"/>
                  </a:cubicBezTo>
                  <a:cubicBezTo>
                    <a:pt x="64" y="1042"/>
                    <a:pt x="64" y="1051"/>
                    <a:pt x="49" y="1102"/>
                  </a:cubicBezTo>
                  <a:cubicBezTo>
                    <a:pt x="36" y="1155"/>
                    <a:pt x="11" y="1259"/>
                    <a:pt x="0" y="1300"/>
                  </a:cubicBezTo>
                </a:path>
              </a:pathLst>
            </a:custGeom>
            <a:noFill/>
            <a:ln w="190500">
              <a:solidFill>
                <a:srgbClr val="0000FF"/>
              </a:solidFill>
              <a:round/>
              <a:headEnd type="stealth" w="med" len="lg"/>
              <a:tailEnd type="stealth" w="med" len="lg"/>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98015" name="WordArt 31"/>
            <p:cNvSpPr>
              <a:spLocks noChangeArrowheads="1" noChangeShapeType="1" noTextEdit="1"/>
            </p:cNvSpPr>
            <p:nvPr/>
          </p:nvSpPr>
          <p:spPr bwMode="auto">
            <a:xfrm rot="-2170267">
              <a:off x="1511" y="744"/>
              <a:ext cx="986" cy="24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24581"/>
                </a:avLst>
              </a:prstTxWarp>
            </a:bodyPr>
            <a:lstStyle/>
            <a:p>
              <a:pPr algn="ctr"/>
              <a:r>
                <a:rPr lang="tr-TR" sz="1800" kern="10">
                  <a:ln w="9525">
                    <a:solidFill>
                      <a:srgbClr val="000000"/>
                    </a:solidFill>
                    <a:round/>
                    <a:headEnd/>
                    <a:tailEnd/>
                  </a:ln>
                  <a:solidFill>
                    <a:schemeClr val="bg1"/>
                  </a:solidFill>
                  <a:cs typeface="Arial" panose="020B0604020202020204" pitchFamily="34" charset="0"/>
                </a:rPr>
                <a:t>KALKINMA</a:t>
              </a:r>
            </a:p>
          </p:txBody>
        </p:sp>
      </p:grpSp>
      <p:grpSp>
        <p:nvGrpSpPr>
          <p:cNvPr id="298016" name="Group 32"/>
          <p:cNvGrpSpPr>
            <a:grpSpLocks/>
          </p:cNvGrpSpPr>
          <p:nvPr/>
        </p:nvGrpSpPr>
        <p:grpSpPr bwMode="auto">
          <a:xfrm>
            <a:off x="3276600" y="1636713"/>
            <a:ext cx="5765800" cy="3971925"/>
            <a:chOff x="2064" y="1280"/>
            <a:chExt cx="3632" cy="2502"/>
          </a:xfrm>
        </p:grpSpPr>
        <p:grpSp>
          <p:nvGrpSpPr>
            <p:cNvPr id="298017" name="Group 33"/>
            <p:cNvGrpSpPr>
              <a:grpSpLocks/>
            </p:cNvGrpSpPr>
            <p:nvPr/>
          </p:nvGrpSpPr>
          <p:grpSpPr bwMode="auto">
            <a:xfrm>
              <a:off x="3024" y="2901"/>
              <a:ext cx="2672" cy="881"/>
              <a:chOff x="3024" y="2901"/>
              <a:chExt cx="2672" cy="881"/>
            </a:xfrm>
          </p:grpSpPr>
          <p:sp>
            <p:nvSpPr>
              <p:cNvPr id="298018" name="Text Box 34"/>
              <p:cNvSpPr txBox="1">
                <a:spLocks noChangeArrowheads="1"/>
              </p:cNvSpPr>
              <p:nvPr/>
            </p:nvSpPr>
            <p:spPr bwMode="auto">
              <a:xfrm>
                <a:off x="4101" y="2901"/>
                <a:ext cx="1595"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123950" indent="-457200">
                  <a:defRPr sz="2400">
                    <a:solidFill>
                      <a:schemeClr val="tx1"/>
                    </a:solidFill>
                    <a:latin typeface="Times New Roman" panose="02020603050405020304" pitchFamily="18" charset="0"/>
                  </a:defRPr>
                </a:lvl2pPr>
                <a:lvl3pPr marL="1771650" indent="-457200">
                  <a:defRPr sz="2400">
                    <a:solidFill>
                      <a:schemeClr val="tx1"/>
                    </a:solidFill>
                    <a:latin typeface="Times New Roman" panose="02020603050405020304" pitchFamily="18" charset="0"/>
                  </a:defRPr>
                </a:lvl3pPr>
                <a:lvl4pPr marL="2419350" indent="-457200">
                  <a:defRPr sz="2400">
                    <a:solidFill>
                      <a:schemeClr val="tx1"/>
                    </a:solidFill>
                    <a:latin typeface="Times New Roman" panose="02020603050405020304" pitchFamily="18" charset="0"/>
                  </a:defRPr>
                </a:lvl4pPr>
                <a:lvl5pPr marL="3067050" indent="-457200">
                  <a:defRPr sz="2400">
                    <a:solidFill>
                      <a:schemeClr val="tx1"/>
                    </a:solidFill>
                    <a:latin typeface="Times New Roman" panose="02020603050405020304" pitchFamily="18" charset="0"/>
                  </a:defRPr>
                </a:lvl5pPr>
                <a:lvl6pPr marL="3524250" indent="-457200" eaLnBrk="0" fontAlgn="base" hangingPunct="0">
                  <a:spcBef>
                    <a:spcPct val="0"/>
                  </a:spcBef>
                  <a:spcAft>
                    <a:spcPct val="0"/>
                  </a:spcAft>
                  <a:defRPr sz="2400">
                    <a:solidFill>
                      <a:schemeClr val="tx1"/>
                    </a:solidFill>
                    <a:latin typeface="Times New Roman" panose="02020603050405020304" pitchFamily="18" charset="0"/>
                  </a:defRPr>
                </a:lvl6pPr>
                <a:lvl7pPr marL="3981450" indent="-457200" eaLnBrk="0" fontAlgn="base" hangingPunct="0">
                  <a:spcBef>
                    <a:spcPct val="0"/>
                  </a:spcBef>
                  <a:spcAft>
                    <a:spcPct val="0"/>
                  </a:spcAft>
                  <a:defRPr sz="2400">
                    <a:solidFill>
                      <a:schemeClr val="tx1"/>
                    </a:solidFill>
                    <a:latin typeface="Times New Roman" panose="02020603050405020304" pitchFamily="18" charset="0"/>
                  </a:defRPr>
                </a:lvl7pPr>
                <a:lvl8pPr marL="4438650" indent="-457200" eaLnBrk="0" fontAlgn="base" hangingPunct="0">
                  <a:spcBef>
                    <a:spcPct val="0"/>
                  </a:spcBef>
                  <a:spcAft>
                    <a:spcPct val="0"/>
                  </a:spcAft>
                  <a:defRPr sz="2400">
                    <a:solidFill>
                      <a:schemeClr val="tx1"/>
                    </a:solidFill>
                    <a:latin typeface="Times New Roman" panose="02020603050405020304" pitchFamily="18" charset="0"/>
                  </a:defRPr>
                </a:lvl8pPr>
                <a:lvl9pPr marL="48958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i="0" dirty="0">
                    <a:solidFill>
                      <a:srgbClr val="FF0000"/>
                    </a:solidFill>
                    <a:latin typeface="+mn-lt"/>
                  </a:rPr>
                  <a:t>Kaynakların KORUNMASI</a:t>
                </a:r>
              </a:p>
              <a:p>
                <a:pPr algn="ctr" eaLnBrk="1" hangingPunct="1"/>
                <a:r>
                  <a:rPr lang="tr-TR" altLang="tr-TR" i="0" dirty="0">
                    <a:solidFill>
                      <a:srgbClr val="006600"/>
                    </a:solidFill>
                    <a:latin typeface="+mn-lt"/>
                  </a:rPr>
                  <a:t>ÇEVRE </a:t>
                </a:r>
                <a:r>
                  <a:rPr lang="tr-TR" altLang="tr-TR" i="0" dirty="0">
                    <a:latin typeface="+mn-lt"/>
                  </a:rPr>
                  <a:t> </a:t>
                </a:r>
                <a:endParaRPr lang="en-US" altLang="tr-TR" i="0" dirty="0">
                  <a:latin typeface="+mn-lt"/>
                </a:endParaRPr>
              </a:p>
            </p:txBody>
          </p:sp>
          <p:grpSp>
            <p:nvGrpSpPr>
              <p:cNvPr id="298019" name="Group 35"/>
              <p:cNvGrpSpPr>
                <a:grpSpLocks/>
              </p:cNvGrpSpPr>
              <p:nvPr/>
            </p:nvGrpSpPr>
            <p:grpSpPr bwMode="auto">
              <a:xfrm>
                <a:off x="3024" y="3360"/>
                <a:ext cx="422" cy="422"/>
                <a:chOff x="816" y="1728"/>
                <a:chExt cx="422" cy="422"/>
              </a:xfrm>
            </p:grpSpPr>
            <p:sp>
              <p:nvSpPr>
                <p:cNvPr id="298020" name="Oval 36"/>
                <p:cNvSpPr>
                  <a:spLocks noChangeAspect="1" noChangeArrowheads="1"/>
                </p:cNvSpPr>
                <p:nvPr/>
              </p:nvSpPr>
              <p:spPr bwMode="auto">
                <a:xfrm>
                  <a:off x="816" y="1728"/>
                  <a:ext cx="422" cy="422"/>
                </a:xfrm>
                <a:prstGeom prst="ellipse">
                  <a:avLst/>
                </a:prstGeom>
                <a:solidFill>
                  <a:srgbClr val="FFFF99"/>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98021" name="Text Box 37"/>
                <p:cNvSpPr txBox="1">
                  <a:spLocks noChangeAspect="1" noChangeArrowheads="1"/>
                </p:cNvSpPr>
                <p:nvPr/>
              </p:nvSpPr>
              <p:spPr bwMode="auto">
                <a:xfrm>
                  <a:off x="910" y="1750"/>
                  <a:ext cx="23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tr-TR" altLang="tr-TR" sz="3200" i="0">
                      <a:latin typeface="Times New Roman" panose="02020603050405020304" pitchFamily="18" charset="0"/>
                    </a:rPr>
                    <a:t>3</a:t>
                  </a:r>
                  <a:endParaRPr lang="en-GB" altLang="tr-TR" sz="3200" i="0">
                    <a:latin typeface="Times New Roman" panose="02020603050405020304" pitchFamily="18" charset="0"/>
                  </a:endParaRPr>
                </a:p>
              </p:txBody>
            </p:sp>
          </p:grpSp>
        </p:grpSp>
        <p:sp>
          <p:nvSpPr>
            <p:cNvPr id="298022" name="WordArt 38"/>
            <p:cNvSpPr>
              <a:spLocks noChangeArrowheads="1" noChangeShapeType="1" noTextEdit="1"/>
            </p:cNvSpPr>
            <p:nvPr/>
          </p:nvSpPr>
          <p:spPr bwMode="auto">
            <a:xfrm rot="-1948201">
              <a:off x="2064" y="1280"/>
              <a:ext cx="1266" cy="162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009150"/>
                </a:avLst>
              </a:prstTxWarp>
            </a:bodyPr>
            <a:lstStyle/>
            <a:p>
              <a:pPr algn="ctr"/>
              <a:r>
                <a:rPr lang="tr-TR" sz="1800" kern="10">
                  <a:ln w="9525">
                    <a:solidFill>
                      <a:srgbClr val="008000"/>
                    </a:solidFill>
                    <a:round/>
                    <a:headEnd/>
                    <a:tailEnd/>
                  </a:ln>
                  <a:solidFill>
                    <a:srgbClr val="00FF00"/>
                  </a:solidFill>
                  <a:latin typeface="Arial Black" panose="020B0A04020102020204" pitchFamily="34" charset="0"/>
                </a:rPr>
                <a:t>ÇEVRE KORUMA</a:t>
              </a:r>
            </a:p>
          </p:txBody>
        </p:sp>
      </p:grpSp>
      <p:grpSp>
        <p:nvGrpSpPr>
          <p:cNvPr id="297986" name="Group 2"/>
          <p:cNvGrpSpPr>
            <a:grpSpLocks/>
          </p:cNvGrpSpPr>
          <p:nvPr/>
        </p:nvGrpSpPr>
        <p:grpSpPr bwMode="auto">
          <a:xfrm>
            <a:off x="2320720" y="1183280"/>
            <a:ext cx="4337039" cy="4603750"/>
            <a:chOff x="1823" y="669"/>
            <a:chExt cx="2479" cy="2900"/>
          </a:xfrm>
        </p:grpSpPr>
        <p:grpSp>
          <p:nvGrpSpPr>
            <p:cNvPr id="297987" name="Group 3"/>
            <p:cNvGrpSpPr>
              <a:grpSpLocks/>
            </p:cNvGrpSpPr>
            <p:nvPr/>
          </p:nvGrpSpPr>
          <p:grpSpPr bwMode="auto">
            <a:xfrm>
              <a:off x="1823" y="669"/>
              <a:ext cx="2321" cy="2900"/>
              <a:chOff x="1975" y="669"/>
              <a:chExt cx="2514" cy="2900"/>
            </a:xfrm>
          </p:grpSpPr>
          <p:sp>
            <p:nvSpPr>
              <p:cNvPr id="297988" name="Freeform 4"/>
              <p:cNvSpPr>
                <a:spLocks noChangeAspect="1"/>
              </p:cNvSpPr>
              <p:nvPr/>
            </p:nvSpPr>
            <p:spPr bwMode="auto">
              <a:xfrm>
                <a:off x="3906" y="669"/>
                <a:ext cx="583" cy="2402"/>
              </a:xfrm>
              <a:custGeom>
                <a:avLst/>
                <a:gdLst>
                  <a:gd name="T0" fmla="*/ 0 w 583"/>
                  <a:gd name="T1" fmla="*/ 2402 h 2402"/>
                  <a:gd name="T2" fmla="*/ 136 w 583"/>
                  <a:gd name="T3" fmla="*/ 2283 h 2402"/>
                  <a:gd name="T4" fmla="*/ 385 w 583"/>
                  <a:gd name="T5" fmla="*/ 1949 h 2402"/>
                  <a:gd name="T6" fmla="*/ 544 w 583"/>
                  <a:gd name="T7" fmla="*/ 1539 h 2402"/>
                  <a:gd name="T8" fmla="*/ 575 w 583"/>
                  <a:gd name="T9" fmla="*/ 1150 h 2402"/>
                  <a:gd name="T10" fmla="*/ 503 w 583"/>
                  <a:gd name="T11" fmla="*/ 728 h 2402"/>
                  <a:gd name="T12" fmla="*/ 364 w 583"/>
                  <a:gd name="T13" fmla="*/ 423 h 2402"/>
                  <a:gd name="T14" fmla="*/ 229 w 583"/>
                  <a:gd name="T15" fmla="*/ 231 h 2402"/>
                  <a:gd name="T16" fmla="*/ 148 w 583"/>
                  <a:gd name="T17" fmla="*/ 141 h 2402"/>
                  <a:gd name="T18" fmla="*/ 0 w 583"/>
                  <a:gd name="T19" fmla="*/ 0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2402">
                    <a:moveTo>
                      <a:pt x="0" y="2402"/>
                    </a:moveTo>
                    <a:cubicBezTo>
                      <a:pt x="23" y="2382"/>
                      <a:pt x="72" y="2358"/>
                      <a:pt x="136" y="2283"/>
                    </a:cubicBezTo>
                    <a:cubicBezTo>
                      <a:pt x="200" y="2208"/>
                      <a:pt x="318" y="2074"/>
                      <a:pt x="385" y="1949"/>
                    </a:cubicBezTo>
                    <a:cubicBezTo>
                      <a:pt x="454" y="1826"/>
                      <a:pt x="514" y="1673"/>
                      <a:pt x="544" y="1539"/>
                    </a:cubicBezTo>
                    <a:cubicBezTo>
                      <a:pt x="576" y="1407"/>
                      <a:pt x="583" y="1284"/>
                      <a:pt x="575" y="1150"/>
                    </a:cubicBezTo>
                    <a:cubicBezTo>
                      <a:pt x="569" y="1015"/>
                      <a:pt x="538" y="848"/>
                      <a:pt x="503" y="728"/>
                    </a:cubicBezTo>
                    <a:cubicBezTo>
                      <a:pt x="469" y="608"/>
                      <a:pt x="409" y="507"/>
                      <a:pt x="364" y="423"/>
                    </a:cubicBezTo>
                    <a:cubicBezTo>
                      <a:pt x="319" y="340"/>
                      <a:pt x="265" y="277"/>
                      <a:pt x="229" y="231"/>
                    </a:cubicBezTo>
                    <a:cubicBezTo>
                      <a:pt x="193" y="183"/>
                      <a:pt x="185" y="178"/>
                      <a:pt x="148" y="141"/>
                    </a:cubicBezTo>
                    <a:cubicBezTo>
                      <a:pt x="108" y="102"/>
                      <a:pt x="30" y="29"/>
                      <a:pt x="0" y="0"/>
                    </a:cubicBezTo>
                  </a:path>
                </a:pathLst>
              </a:custGeom>
              <a:noFill/>
              <a:ln w="190500">
                <a:solidFill>
                  <a:srgbClr val="00FF00"/>
                </a:solidFill>
                <a:round/>
                <a:headEnd/>
                <a:tailEnd type="stealth" w="med" len="lg"/>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97989" name="Freeform 5"/>
              <p:cNvSpPr>
                <a:spLocks noChangeAspect="1"/>
              </p:cNvSpPr>
              <p:nvPr/>
            </p:nvSpPr>
            <p:spPr bwMode="auto">
              <a:xfrm>
                <a:off x="1975" y="2477"/>
                <a:ext cx="1455" cy="1092"/>
              </a:xfrm>
              <a:custGeom>
                <a:avLst/>
                <a:gdLst>
                  <a:gd name="T0" fmla="*/ 0 w 1985"/>
                  <a:gd name="T1" fmla="*/ 0 h 1490"/>
                  <a:gd name="T2" fmla="*/ 49 w 1985"/>
                  <a:gd name="T3" fmla="*/ 339 h 1490"/>
                  <a:gd name="T4" fmla="*/ 209 w 1985"/>
                  <a:gd name="T5" fmla="*/ 724 h 1490"/>
                  <a:gd name="T6" fmla="*/ 480 w 1985"/>
                  <a:gd name="T7" fmla="*/ 1071 h 1490"/>
                  <a:gd name="T8" fmla="*/ 798 w 1985"/>
                  <a:gd name="T9" fmla="*/ 1295 h 1490"/>
                  <a:gd name="T10" fmla="*/ 1197 w 1985"/>
                  <a:gd name="T11" fmla="*/ 1449 h 1490"/>
                  <a:gd name="T12" fmla="*/ 1530 w 1985"/>
                  <a:gd name="T13" fmla="*/ 1486 h 1490"/>
                  <a:gd name="T14" fmla="*/ 1764 w 1985"/>
                  <a:gd name="T15" fmla="*/ 1468 h 1490"/>
                  <a:gd name="T16" fmla="*/ 1905 w 1985"/>
                  <a:gd name="T17" fmla="*/ 1442 h 1490"/>
                  <a:gd name="T18" fmla="*/ 1985 w 1985"/>
                  <a:gd name="T19" fmla="*/ 1410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5" h="1490">
                    <a:moveTo>
                      <a:pt x="0" y="0"/>
                    </a:moveTo>
                    <a:cubicBezTo>
                      <a:pt x="8" y="56"/>
                      <a:pt x="15" y="219"/>
                      <a:pt x="49" y="339"/>
                    </a:cubicBezTo>
                    <a:cubicBezTo>
                      <a:pt x="84" y="461"/>
                      <a:pt x="136" y="603"/>
                      <a:pt x="209" y="724"/>
                    </a:cubicBezTo>
                    <a:cubicBezTo>
                      <a:pt x="279" y="846"/>
                      <a:pt x="380" y="976"/>
                      <a:pt x="480" y="1071"/>
                    </a:cubicBezTo>
                    <a:cubicBezTo>
                      <a:pt x="577" y="1166"/>
                      <a:pt x="679" y="1234"/>
                      <a:pt x="798" y="1295"/>
                    </a:cubicBezTo>
                    <a:cubicBezTo>
                      <a:pt x="918" y="1359"/>
                      <a:pt x="1076" y="1418"/>
                      <a:pt x="1197" y="1449"/>
                    </a:cubicBezTo>
                    <a:cubicBezTo>
                      <a:pt x="1318" y="1481"/>
                      <a:pt x="1435" y="1481"/>
                      <a:pt x="1530" y="1486"/>
                    </a:cubicBezTo>
                    <a:cubicBezTo>
                      <a:pt x="1625" y="1490"/>
                      <a:pt x="1702" y="1475"/>
                      <a:pt x="1764" y="1468"/>
                    </a:cubicBezTo>
                    <a:cubicBezTo>
                      <a:pt x="1826" y="1461"/>
                      <a:pt x="1868" y="1452"/>
                      <a:pt x="1905" y="1442"/>
                    </a:cubicBezTo>
                    <a:cubicBezTo>
                      <a:pt x="1942" y="1432"/>
                      <a:pt x="1968" y="1417"/>
                      <a:pt x="1985" y="1410"/>
                    </a:cubicBezTo>
                  </a:path>
                </a:pathLst>
              </a:custGeom>
              <a:noFill/>
              <a:ln w="190500">
                <a:solidFill>
                  <a:srgbClr val="00FF00"/>
                </a:solidFill>
                <a:round/>
                <a:headEnd type="stealth" w="med" len="lg"/>
                <a:tailEnd type="none" w="med" len="lg"/>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297990" name="WordArt 6"/>
            <p:cNvSpPr>
              <a:spLocks noChangeArrowheads="1" noChangeShapeType="1" noTextEdit="1"/>
            </p:cNvSpPr>
            <p:nvPr/>
          </p:nvSpPr>
          <p:spPr bwMode="auto">
            <a:xfrm rot="-13082115">
              <a:off x="2096" y="2176"/>
              <a:ext cx="2206" cy="1124"/>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67481"/>
                </a:avLst>
              </a:prstTxWarp>
            </a:bodyPr>
            <a:lstStyle/>
            <a:p>
              <a:pPr algn="ctr"/>
              <a:r>
                <a:rPr lang="tr-TR" sz="1600" kern="10" dirty="0">
                  <a:ln w="9525">
                    <a:solidFill>
                      <a:srgbClr val="000000"/>
                    </a:solidFill>
                    <a:round/>
                    <a:headEnd/>
                    <a:tailEnd/>
                  </a:ln>
                  <a:solidFill>
                    <a:srgbClr val="00CCFF"/>
                  </a:solidFill>
                  <a:cs typeface="Arial" panose="020B0604020202020204" pitchFamily="34" charset="0"/>
                </a:rPr>
                <a:t>SÜRDÜRÜLEBİLİR</a:t>
              </a:r>
            </a:p>
          </p:txBody>
        </p:sp>
      </p:grpSp>
    </p:spTree>
    <p:extLst>
      <p:ext uri="{BB962C8B-B14F-4D97-AF65-F5344CB8AC3E}">
        <p14:creationId xmlns:p14="http://schemas.microsoft.com/office/powerpoint/2010/main" val="3255701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7992"/>
                                        </p:tgtEl>
                                        <p:attrNameLst>
                                          <p:attrName>style.visibility</p:attrName>
                                        </p:attrNameLst>
                                      </p:cBhvr>
                                      <p:to>
                                        <p:strVal val="visible"/>
                                      </p:to>
                                    </p:set>
                                    <p:animEffect transition="in" filter="box(in)">
                                      <p:cBhvr>
                                        <p:cTn id="7" dur="500"/>
                                        <p:tgtEl>
                                          <p:spTgt spid="2979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7999"/>
                                        </p:tgtEl>
                                        <p:attrNameLst>
                                          <p:attrName>style.visibility</p:attrName>
                                        </p:attrNameLst>
                                      </p:cBhvr>
                                      <p:to>
                                        <p:strVal val="visible"/>
                                      </p:to>
                                    </p:set>
                                    <p:animEffect transition="in" filter="box(in)">
                                      <p:cBhvr>
                                        <p:cTn id="12" dur="500"/>
                                        <p:tgtEl>
                                          <p:spTgt spid="2979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98016"/>
                                        </p:tgtEl>
                                        <p:attrNameLst>
                                          <p:attrName>style.visibility</p:attrName>
                                        </p:attrNameLst>
                                      </p:cBhvr>
                                      <p:to>
                                        <p:strVal val="visible"/>
                                      </p:to>
                                    </p:set>
                                    <p:animEffect transition="in" filter="box(out)">
                                      <p:cBhvr>
                                        <p:cTn id="17" dur="500"/>
                                        <p:tgtEl>
                                          <p:spTgt spid="2980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8006"/>
                                        </p:tgtEl>
                                        <p:attrNameLst>
                                          <p:attrName>style.visibility</p:attrName>
                                        </p:attrNameLst>
                                      </p:cBhvr>
                                      <p:to>
                                        <p:strVal val="visible"/>
                                      </p:to>
                                    </p:set>
                                    <p:animEffect transition="in" filter="wipe(up)">
                                      <p:cBhvr>
                                        <p:cTn id="22" dur="500"/>
                                        <p:tgtEl>
                                          <p:spTgt spid="2980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8007"/>
                                        </p:tgtEl>
                                        <p:attrNameLst>
                                          <p:attrName>style.visibility</p:attrName>
                                        </p:attrNameLst>
                                      </p:cBhvr>
                                      <p:to>
                                        <p:strVal val="visible"/>
                                      </p:to>
                                    </p:set>
                                    <p:animEffect transition="in" filter="wipe(up)">
                                      <p:cBhvr>
                                        <p:cTn id="27" dur="500"/>
                                        <p:tgtEl>
                                          <p:spTgt spid="2980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98009"/>
                                        </p:tgtEl>
                                        <p:attrNameLst>
                                          <p:attrName>style.visibility</p:attrName>
                                        </p:attrNameLst>
                                      </p:cBhvr>
                                      <p:to>
                                        <p:strVal val="visible"/>
                                      </p:to>
                                    </p:set>
                                    <p:anim calcmode="lin" valueType="num">
                                      <p:cBhvr additive="base">
                                        <p:cTn id="32" dur="500" fill="hold"/>
                                        <p:tgtEl>
                                          <p:spTgt spid="298009"/>
                                        </p:tgtEl>
                                        <p:attrNameLst>
                                          <p:attrName>ppt_x</p:attrName>
                                        </p:attrNameLst>
                                      </p:cBhvr>
                                      <p:tavLst>
                                        <p:tav tm="0">
                                          <p:val>
                                            <p:strVal val="1+#ppt_w/2"/>
                                          </p:val>
                                        </p:tav>
                                        <p:tav tm="100000">
                                          <p:val>
                                            <p:strVal val="#ppt_x"/>
                                          </p:val>
                                        </p:tav>
                                      </p:tavLst>
                                    </p:anim>
                                    <p:anim calcmode="lin" valueType="num">
                                      <p:cBhvr additive="base">
                                        <p:cTn id="33" dur="500" fill="hold"/>
                                        <p:tgtEl>
                                          <p:spTgt spid="298009"/>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98010"/>
                                        </p:tgtEl>
                                        <p:attrNameLst>
                                          <p:attrName>style.visibility</p:attrName>
                                        </p:attrNameLst>
                                      </p:cBhvr>
                                      <p:to>
                                        <p:strVal val="visible"/>
                                      </p:to>
                                    </p:set>
                                    <p:anim calcmode="lin" valueType="num">
                                      <p:cBhvr additive="base">
                                        <p:cTn id="38" dur="500" fill="hold"/>
                                        <p:tgtEl>
                                          <p:spTgt spid="298010"/>
                                        </p:tgtEl>
                                        <p:attrNameLst>
                                          <p:attrName>ppt_x</p:attrName>
                                        </p:attrNameLst>
                                      </p:cBhvr>
                                      <p:tavLst>
                                        <p:tav tm="0">
                                          <p:val>
                                            <p:strVal val="1+#ppt_w/2"/>
                                          </p:val>
                                        </p:tav>
                                        <p:tav tm="100000">
                                          <p:val>
                                            <p:strVal val="#ppt_x"/>
                                          </p:val>
                                        </p:tav>
                                      </p:tavLst>
                                    </p:anim>
                                    <p:anim calcmode="lin" valueType="num">
                                      <p:cBhvr additive="base">
                                        <p:cTn id="39" dur="500" fill="hold"/>
                                        <p:tgtEl>
                                          <p:spTgt spid="29801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298013"/>
                                        </p:tgtEl>
                                        <p:attrNameLst>
                                          <p:attrName>style.visibility</p:attrName>
                                        </p:attrNameLst>
                                      </p:cBhvr>
                                      <p:to>
                                        <p:strVal val="visible"/>
                                      </p:to>
                                    </p:set>
                                    <p:anim calcmode="lin" valueType="num">
                                      <p:cBhvr additive="base">
                                        <p:cTn id="44" dur="500" fill="hold"/>
                                        <p:tgtEl>
                                          <p:spTgt spid="298013"/>
                                        </p:tgtEl>
                                        <p:attrNameLst>
                                          <p:attrName>ppt_x</p:attrName>
                                        </p:attrNameLst>
                                      </p:cBhvr>
                                      <p:tavLst>
                                        <p:tav tm="0">
                                          <p:val>
                                            <p:strVal val="0-#ppt_w/2"/>
                                          </p:val>
                                        </p:tav>
                                        <p:tav tm="100000">
                                          <p:val>
                                            <p:strVal val="#ppt_x"/>
                                          </p:val>
                                        </p:tav>
                                      </p:tavLst>
                                    </p:anim>
                                    <p:anim calcmode="lin" valueType="num">
                                      <p:cBhvr additive="base">
                                        <p:cTn id="45" dur="500" fill="hold"/>
                                        <p:tgtEl>
                                          <p:spTgt spid="298013"/>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nodeType="clickEffect">
                                  <p:stCondLst>
                                    <p:cond delay="0"/>
                                  </p:stCondLst>
                                  <p:childTnLst>
                                    <p:set>
                                      <p:cBhvr>
                                        <p:cTn id="49" dur="1" fill="hold">
                                          <p:stCondLst>
                                            <p:cond delay="0"/>
                                          </p:stCondLst>
                                        </p:cTn>
                                        <p:tgtEl>
                                          <p:spTgt spid="297986"/>
                                        </p:tgtEl>
                                        <p:attrNameLst>
                                          <p:attrName>style.visibility</p:attrName>
                                        </p:attrNameLst>
                                      </p:cBhvr>
                                      <p:to>
                                        <p:strVal val="visible"/>
                                      </p:to>
                                    </p:set>
                                    <p:animEffect transition="in" filter="wipe(right)">
                                      <p:cBhvr>
                                        <p:cTn id="50" dur="5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06" grpId="0" autoUpdateAnimBg="0"/>
      <p:bldP spid="298007" grpId="0" autoUpdateAnimBg="0"/>
      <p:bldP spid="298009" grpId="0" animBg="1" autoUpdateAnimBg="0"/>
      <p:bldP spid="29801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fo-bilgisayar\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78904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43508" y="3933056"/>
            <a:ext cx="8856984" cy="1877437"/>
          </a:xfrm>
          <a:prstGeom prst="rect">
            <a:avLst/>
          </a:prstGeom>
        </p:spPr>
        <p:txBody>
          <a:bodyPr wrap="square">
            <a:spAutoFit/>
          </a:bodyPr>
          <a:lstStyle/>
          <a:p>
            <a:pPr algn="just"/>
            <a:r>
              <a:rPr lang="tr-TR" sz="2800" dirty="0" smtClean="0"/>
              <a:t>Faaliyetlerin </a:t>
            </a:r>
            <a:r>
              <a:rPr lang="tr-TR" sz="2800" dirty="0"/>
              <a:t>ekosistem üzerindeki etkisini azaltmayı amaçlayan </a:t>
            </a:r>
            <a:r>
              <a:rPr lang="tr-TR" sz="3200" b="1" dirty="0" smtClean="0">
                <a:solidFill>
                  <a:srgbClr val="00B050"/>
                </a:solidFill>
                <a:effectLst>
                  <a:outerShdw blurRad="38100" dist="38100" dir="2700000" algn="tl">
                    <a:srgbClr val="000000">
                      <a:alpha val="43137"/>
                    </a:srgbClr>
                  </a:outerShdw>
                </a:effectLst>
              </a:rPr>
              <a:t>ÇEVRE YÖNETİMİ</a:t>
            </a:r>
            <a:r>
              <a:rPr lang="tr-TR" sz="2800" dirty="0" smtClean="0"/>
              <a:t> anlayışı bu süreci oluşturan kişi, kuruluşların arasında belirli bir hiyerarşik düzeni gerekli kılmaktadır.</a:t>
            </a:r>
            <a:endParaRPr lang="tr-TR" sz="3200" b="1" dirty="0" smtClean="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5333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nfo-bilgisayar\Desktop\mm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extLst>
            <a:ext uri="{909E8E84-426E-40DD-AFC4-6F175D3DCCD1}">
              <a14:hiddenFill xmlns:a14="http://schemas.microsoft.com/office/drawing/2010/main">
                <a:solidFill>
                  <a:srgbClr val="FFFFFF"/>
                </a:solidFill>
              </a14:hiddenFill>
            </a:ext>
          </a:extLst>
        </p:spPr>
      </p:pic>
      <p:sp>
        <p:nvSpPr>
          <p:cNvPr id="2" name="Yuvarlatılmış Dikdörtgen 1"/>
          <p:cNvSpPr/>
          <p:nvPr/>
        </p:nvSpPr>
        <p:spPr>
          <a:xfrm>
            <a:off x="323528" y="193750"/>
            <a:ext cx="8496944" cy="786978"/>
          </a:xfrm>
          <a:prstGeom prst="roundRect">
            <a:avLst/>
          </a:prstGeom>
          <a:solidFill>
            <a:srgbClr val="FFFF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66"/>
                </a:solidFill>
              </a:rPr>
              <a:t>ÇEVRE, ŞEHİRCİLİK VE İKLİM DEĞİŞİKLİĞİ BAKANLIĞI </a:t>
            </a:r>
            <a:endParaRPr lang="tr-TR" sz="2800" b="1" dirty="0">
              <a:solidFill>
                <a:srgbClr val="FF0066"/>
              </a:solidFill>
            </a:endParaRPr>
          </a:p>
        </p:txBody>
      </p:sp>
    </p:spTree>
    <p:extLst>
      <p:ext uri="{BB962C8B-B14F-4D97-AF65-F5344CB8AC3E}">
        <p14:creationId xmlns:p14="http://schemas.microsoft.com/office/powerpoint/2010/main" val="1292364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755576" y="6237312"/>
            <a:ext cx="1703223" cy="523220"/>
          </a:xfrm>
          <a:prstGeom prst="rect">
            <a:avLst/>
          </a:prstGeom>
          <a:noFill/>
        </p:spPr>
        <p:txBody>
          <a:bodyPr wrap="none" rtlCol="0">
            <a:spAutoFit/>
          </a:bodyPr>
          <a:lstStyle/>
          <a:p>
            <a:r>
              <a:rPr lang="tr-TR" sz="2800" b="1" dirty="0" smtClean="0">
                <a:effectLst>
                  <a:outerShdw blurRad="38100" dist="38100" dir="2700000" algn="tl">
                    <a:srgbClr val="000000">
                      <a:alpha val="43137"/>
                    </a:srgbClr>
                  </a:outerShdw>
                </a:effectLst>
                <a:latin typeface="+mn-lt"/>
              </a:rPr>
              <a:t>YATIRIMCI</a:t>
            </a:r>
            <a:endParaRPr lang="tr-TR" sz="2800" b="1" dirty="0">
              <a:effectLst>
                <a:outerShdw blurRad="38100" dist="38100" dir="2700000" algn="tl">
                  <a:srgbClr val="000000">
                    <a:alpha val="43137"/>
                  </a:srgbClr>
                </a:outerShdw>
              </a:effectLst>
              <a:latin typeface="+mn-lt"/>
            </a:endParaRPr>
          </a:p>
        </p:txBody>
      </p:sp>
      <p:sp>
        <p:nvSpPr>
          <p:cNvPr id="7" name="Metin kutusu 6"/>
          <p:cNvSpPr txBox="1"/>
          <p:nvPr/>
        </p:nvSpPr>
        <p:spPr>
          <a:xfrm>
            <a:off x="7668344" y="6074991"/>
            <a:ext cx="1148071" cy="523220"/>
          </a:xfrm>
          <a:prstGeom prst="rect">
            <a:avLst/>
          </a:prstGeom>
          <a:noFill/>
        </p:spPr>
        <p:txBody>
          <a:bodyPr wrap="none" rtlCol="0">
            <a:spAutoFit/>
          </a:bodyPr>
          <a:lstStyle/>
          <a:p>
            <a:r>
              <a:rPr lang="tr-TR" sz="2800" b="1" dirty="0" smtClean="0">
                <a:effectLst>
                  <a:outerShdw blurRad="38100" dist="38100" dir="2700000" algn="tl">
                    <a:srgbClr val="000000">
                      <a:alpha val="43137"/>
                    </a:srgbClr>
                  </a:outerShdw>
                </a:effectLst>
                <a:latin typeface="+mn-lt"/>
              </a:rPr>
              <a:t>KAMU</a:t>
            </a:r>
            <a:endParaRPr lang="tr-TR" sz="28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74232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2411760" y="6164586"/>
            <a:ext cx="1703223" cy="523220"/>
          </a:xfrm>
          <a:prstGeom prst="rect">
            <a:avLst/>
          </a:prstGeom>
          <a:noFill/>
        </p:spPr>
        <p:txBody>
          <a:bodyPr wrap="none" rtlCol="0">
            <a:spAutoFit/>
          </a:bodyPr>
          <a:lstStyle/>
          <a:p>
            <a:r>
              <a:rPr lang="tr-TR" sz="2800" b="1" dirty="0" smtClean="0">
                <a:latin typeface="+mn-lt"/>
              </a:rPr>
              <a:t>YATIRIMCI</a:t>
            </a:r>
            <a:endParaRPr lang="tr-TR" sz="2800" b="1" dirty="0">
              <a:latin typeface="+mn-lt"/>
            </a:endParaRPr>
          </a:p>
        </p:txBody>
      </p:sp>
    </p:spTree>
    <p:extLst>
      <p:ext uri="{BB962C8B-B14F-4D97-AF65-F5344CB8AC3E}">
        <p14:creationId xmlns:p14="http://schemas.microsoft.com/office/powerpoint/2010/main" val="1587021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s1\Desktop\çed bildiri sunu\2. sunum düzeltme\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
            <a:ext cx="9144000" cy="688735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6372200" y="4149080"/>
            <a:ext cx="2304256" cy="584775"/>
          </a:xfrm>
          <a:prstGeom prst="rect">
            <a:avLst/>
          </a:prstGeom>
          <a:noFill/>
        </p:spPr>
        <p:txBody>
          <a:bodyPr wrap="square" rtlCol="0">
            <a:spAutoFit/>
          </a:bodyPr>
          <a:lstStyle/>
          <a:p>
            <a:r>
              <a:rPr lang="tr-TR" sz="3200" b="1" dirty="0" smtClean="0">
                <a:effectLst>
                  <a:outerShdw blurRad="38100" dist="38100" dir="2700000" algn="tl">
                    <a:srgbClr val="000000">
                      <a:alpha val="43137"/>
                    </a:srgbClr>
                  </a:outerShdw>
                </a:effectLst>
                <a:latin typeface="+mn-lt"/>
              </a:rPr>
              <a:t>YATIRIMCI</a:t>
            </a:r>
            <a:endParaRPr lang="tr-TR" sz="32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46043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6001</TotalTime>
  <Words>3033</Words>
  <Application>Microsoft Office PowerPoint</Application>
  <PresentationFormat>Ekran Gösterisi (4:3)</PresentationFormat>
  <Paragraphs>444</Paragraphs>
  <Slides>36</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36</vt:i4>
      </vt:variant>
    </vt:vector>
  </HeadingPairs>
  <TitlesOfParts>
    <vt:vector size="44" baseType="lpstr">
      <vt:lpstr>맑은 고딕</vt:lpstr>
      <vt:lpstr>Arial</vt:lpstr>
      <vt:lpstr>Arial Black</vt:lpstr>
      <vt:lpstr>Calibri</vt:lpstr>
      <vt:lpstr>Courier New</vt:lpstr>
      <vt:lpstr>Times New Roman</vt:lpstr>
      <vt:lpstr>Verdana</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Ebru Çakır</dc:creator>
  <cp:lastModifiedBy>Ebru Çakır</cp:lastModifiedBy>
  <cp:revision>381</cp:revision>
  <dcterms:created xsi:type="dcterms:W3CDTF">2019-01-16T06:09:34Z</dcterms:created>
  <dcterms:modified xsi:type="dcterms:W3CDTF">2023-01-27T07:28:45Z</dcterms:modified>
</cp:coreProperties>
</file>