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069" r:id="rId1"/>
    <p:sldMasterId id="2147488072" r:id="rId2"/>
  </p:sldMasterIdLst>
  <p:notesMasterIdLst>
    <p:notesMasterId r:id="rId55"/>
  </p:notesMasterIdLst>
  <p:handoutMasterIdLst>
    <p:handoutMasterId r:id="rId56"/>
  </p:handoutMasterIdLst>
  <p:sldIdLst>
    <p:sldId id="1817" r:id="rId3"/>
    <p:sldId id="1813" r:id="rId4"/>
    <p:sldId id="1814" r:id="rId5"/>
    <p:sldId id="1934" r:id="rId6"/>
    <p:sldId id="1935" r:id="rId7"/>
    <p:sldId id="1936" r:id="rId8"/>
    <p:sldId id="1937" r:id="rId9"/>
    <p:sldId id="1938" r:id="rId10"/>
    <p:sldId id="1939" r:id="rId11"/>
    <p:sldId id="1940" r:id="rId12"/>
    <p:sldId id="1941" r:id="rId13"/>
    <p:sldId id="1942" r:id="rId14"/>
    <p:sldId id="1943" r:id="rId15"/>
    <p:sldId id="1944" r:id="rId16"/>
    <p:sldId id="1945" r:id="rId17"/>
    <p:sldId id="1946" r:id="rId18"/>
    <p:sldId id="1955" r:id="rId19"/>
    <p:sldId id="1956" r:id="rId20"/>
    <p:sldId id="1957" r:id="rId21"/>
    <p:sldId id="1899" r:id="rId22"/>
    <p:sldId id="1954" r:id="rId23"/>
    <p:sldId id="1900" r:id="rId24"/>
    <p:sldId id="1788" r:id="rId25"/>
    <p:sldId id="1901" r:id="rId26"/>
    <p:sldId id="1902" r:id="rId27"/>
    <p:sldId id="1907" r:id="rId28"/>
    <p:sldId id="1920" r:id="rId29"/>
    <p:sldId id="1921" r:id="rId30"/>
    <p:sldId id="1922" r:id="rId31"/>
    <p:sldId id="1923" r:id="rId32"/>
    <p:sldId id="1924" r:id="rId33"/>
    <p:sldId id="1925" r:id="rId34"/>
    <p:sldId id="1926" r:id="rId35"/>
    <p:sldId id="1927" r:id="rId36"/>
    <p:sldId id="1928" r:id="rId37"/>
    <p:sldId id="1929" r:id="rId38"/>
    <p:sldId id="1930" r:id="rId39"/>
    <p:sldId id="1794" r:id="rId40"/>
    <p:sldId id="1831" r:id="rId41"/>
    <p:sldId id="1832" r:id="rId42"/>
    <p:sldId id="1833" r:id="rId43"/>
    <p:sldId id="1834" r:id="rId44"/>
    <p:sldId id="1820" r:id="rId45"/>
    <p:sldId id="1826" r:id="rId46"/>
    <p:sldId id="1953" r:id="rId47"/>
    <p:sldId id="1952" r:id="rId48"/>
    <p:sldId id="1829" r:id="rId49"/>
    <p:sldId id="1951" r:id="rId50"/>
    <p:sldId id="1949" r:id="rId51"/>
    <p:sldId id="1947" r:id="rId52"/>
    <p:sldId id="1948" r:id="rId53"/>
    <p:sldId id="1950" r:id="rId54"/>
  </p:sldIdLst>
  <p:sldSz cx="9144000" cy="6858000" type="screen4x3"/>
  <p:notesSz cx="9774238" cy="6724650"/>
  <p:defaultTextStyle>
    <a:defPPr>
      <a:defRPr lang="tr-TR"/>
    </a:defPPr>
    <a:lvl1pPr algn="l" rtl="0" fontAlgn="base">
      <a:spcBef>
        <a:spcPct val="0"/>
      </a:spcBef>
      <a:spcAft>
        <a:spcPct val="0"/>
      </a:spcAft>
      <a:defRPr sz="3200" b="1" kern="1200">
        <a:solidFill>
          <a:schemeClr val="tx1"/>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Varsayılan Bölüm" id="{B26A8BC2-E873-4DC4-BACB-2615C4A0B4F1}">
          <p14:sldIdLst>
            <p14:sldId id="1817"/>
            <p14:sldId id="1813"/>
            <p14:sldId id="1814"/>
            <p14:sldId id="1934"/>
            <p14:sldId id="1935"/>
            <p14:sldId id="1936"/>
            <p14:sldId id="1937"/>
            <p14:sldId id="1938"/>
            <p14:sldId id="1939"/>
            <p14:sldId id="1940"/>
            <p14:sldId id="1941"/>
            <p14:sldId id="1942"/>
            <p14:sldId id="1943"/>
            <p14:sldId id="1944"/>
            <p14:sldId id="1945"/>
            <p14:sldId id="1946"/>
            <p14:sldId id="1955"/>
            <p14:sldId id="1956"/>
            <p14:sldId id="1957"/>
            <p14:sldId id="1899"/>
            <p14:sldId id="1954"/>
            <p14:sldId id="1900"/>
            <p14:sldId id="1788"/>
            <p14:sldId id="1901"/>
            <p14:sldId id="1902"/>
            <p14:sldId id="1907"/>
            <p14:sldId id="1920"/>
            <p14:sldId id="1921"/>
            <p14:sldId id="1922"/>
            <p14:sldId id="1923"/>
            <p14:sldId id="1924"/>
            <p14:sldId id="1925"/>
            <p14:sldId id="1926"/>
            <p14:sldId id="1927"/>
            <p14:sldId id="1928"/>
            <p14:sldId id="1929"/>
            <p14:sldId id="1930"/>
            <p14:sldId id="1794"/>
            <p14:sldId id="1831"/>
            <p14:sldId id="1832"/>
            <p14:sldId id="1833"/>
            <p14:sldId id="1834"/>
            <p14:sldId id="1820"/>
            <p14:sldId id="1826"/>
            <p14:sldId id="1953"/>
            <p14:sldId id="1952"/>
            <p14:sldId id="1829"/>
            <p14:sldId id="1951"/>
            <p14:sldId id="1949"/>
            <p14:sldId id="1947"/>
            <p14:sldId id="1948"/>
            <p14:sldId id="19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18">
          <p15:clr>
            <a:srgbClr val="A4A3A4"/>
          </p15:clr>
        </p15:guide>
        <p15:guide id="2" pos="307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D12"/>
    <a:srgbClr val="FF6600"/>
    <a:srgbClr val="679E2A"/>
    <a:srgbClr val="C7E7A3"/>
    <a:srgbClr val="FF7C80"/>
    <a:srgbClr val="0033CC"/>
    <a:srgbClr val="F2850E"/>
    <a:srgbClr val="BDD3FF"/>
    <a:srgbClr val="FF99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95915" autoAdjust="0"/>
  </p:normalViewPr>
  <p:slideViewPr>
    <p:cSldViewPr>
      <p:cViewPr varScale="1">
        <p:scale>
          <a:sx n="83" d="100"/>
          <a:sy n="83" d="100"/>
        </p:scale>
        <p:origin x="1795" y="82"/>
      </p:cViewPr>
      <p:guideLst>
        <p:guide orient="horz" pos="2160"/>
        <p:guide pos="2880"/>
      </p:guideLst>
    </p:cSldViewPr>
  </p:slideViewPr>
  <p:outlineViewPr>
    <p:cViewPr>
      <p:scale>
        <a:sx n="33" d="100"/>
        <a:sy n="33" d="100"/>
      </p:scale>
      <p:origin x="0" y="5100"/>
    </p:cViewPr>
  </p:outlineViewPr>
  <p:notesTextViewPr>
    <p:cViewPr>
      <p:scale>
        <a:sx n="100" d="100"/>
        <a:sy n="100" d="100"/>
      </p:scale>
      <p:origin x="0" y="0"/>
    </p:cViewPr>
  </p:notesTextViewPr>
  <p:sorterViewPr>
    <p:cViewPr>
      <p:scale>
        <a:sx n="100" d="100"/>
        <a:sy n="100" d="100"/>
      </p:scale>
      <p:origin x="0" y="5772"/>
    </p:cViewPr>
  </p:sorterViewPr>
  <p:notesViewPr>
    <p:cSldViewPr>
      <p:cViewPr varScale="1">
        <p:scale>
          <a:sx n="111" d="100"/>
          <a:sy n="111" d="100"/>
        </p:scale>
        <p:origin x="-1668" y="-90"/>
      </p:cViewPr>
      <p:guideLst>
        <p:guide orient="horz" pos="2118"/>
        <p:guide pos="307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_al__ma_Sayfas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al__ma_Sayfas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al__ma_Sayfas_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_al__ma_Sayfas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NÜFUSA</a:t>
            </a:r>
            <a:r>
              <a:rPr lang="tr-TR" baseline="0"/>
              <a:t> GÖRE ATIKSU ARITMA VERİLERİ</a:t>
            </a:r>
            <a:endParaRPr lang="tr-TR"/>
          </a:p>
        </c:rich>
      </c:tx>
      <c:layout>
        <c:manualLayout>
          <c:xMode val="edge"/>
          <c:yMode val="edge"/>
          <c:x val="0.17384011373578304"/>
          <c:y val="5.55555555555555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Sayfa1!$G$13</c:f>
              <c:strCache>
                <c:ptCount val="1"/>
                <c:pt idx="0">
                  <c:v>TOPLAM NÜFUS(610000)</c:v>
                </c:pt>
              </c:strCache>
            </c:strRef>
          </c:tx>
          <c:spPr>
            <a:solidFill>
              <a:schemeClr val="accent1"/>
            </a:solidFill>
            <a:ln>
              <a:noFill/>
            </a:ln>
            <a:effectLst/>
          </c:spPr>
          <c:invertIfNegative val="0"/>
          <c:cat>
            <c:strRef>
              <c:f>Sayfa1!$H$12</c:f>
              <c:strCache>
                <c:ptCount val="1"/>
                <c:pt idx="0">
                  <c:v>NÜFUS TOPLAM</c:v>
                </c:pt>
              </c:strCache>
            </c:strRef>
          </c:cat>
          <c:val>
            <c:numRef>
              <c:f>Sayfa1!$H$13</c:f>
              <c:numCache>
                <c:formatCode>General</c:formatCode>
                <c:ptCount val="1"/>
                <c:pt idx="0">
                  <c:v>610000</c:v>
                </c:pt>
              </c:numCache>
            </c:numRef>
          </c:val>
          <c:extLst>
            <c:ext xmlns:c16="http://schemas.microsoft.com/office/drawing/2014/chart" uri="{C3380CC4-5D6E-409C-BE32-E72D297353CC}">
              <c16:uniqueId val="{00000000-69FF-4029-8E0E-18E9D4D58FE5}"/>
            </c:ext>
          </c:extLst>
        </c:ser>
        <c:ser>
          <c:idx val="1"/>
          <c:order val="1"/>
          <c:tx>
            <c:strRef>
              <c:f>Sayfa1!$G$14</c:f>
              <c:strCache>
                <c:ptCount val="1"/>
                <c:pt idx="0">
                  <c:v>AAT İLE ARITILAN NÜFUS 270000</c:v>
                </c:pt>
              </c:strCache>
            </c:strRef>
          </c:tx>
          <c:spPr>
            <a:solidFill>
              <a:schemeClr val="accent2"/>
            </a:solidFill>
            <a:ln>
              <a:noFill/>
            </a:ln>
            <a:effectLst/>
          </c:spPr>
          <c:invertIfNegative val="0"/>
          <c:cat>
            <c:strRef>
              <c:f>Sayfa1!$H$12</c:f>
              <c:strCache>
                <c:ptCount val="1"/>
                <c:pt idx="0">
                  <c:v>NÜFUS TOPLAM</c:v>
                </c:pt>
              </c:strCache>
            </c:strRef>
          </c:cat>
          <c:val>
            <c:numRef>
              <c:f>Sayfa1!$H$14</c:f>
              <c:numCache>
                <c:formatCode>General</c:formatCode>
                <c:ptCount val="1"/>
                <c:pt idx="0">
                  <c:v>270000</c:v>
                </c:pt>
              </c:numCache>
            </c:numRef>
          </c:val>
          <c:extLst>
            <c:ext xmlns:c16="http://schemas.microsoft.com/office/drawing/2014/chart" uri="{C3380CC4-5D6E-409C-BE32-E72D297353CC}">
              <c16:uniqueId val="{00000001-69FF-4029-8E0E-18E9D4D58FE5}"/>
            </c:ext>
          </c:extLst>
        </c:ser>
        <c:ser>
          <c:idx val="2"/>
          <c:order val="2"/>
          <c:tx>
            <c:strRef>
              <c:f>Sayfa1!$G$15</c:f>
              <c:strCache>
                <c:ptCount val="1"/>
                <c:pt idx="0">
                  <c:v>TOPLAM DEBİ 91500 M3</c:v>
                </c:pt>
              </c:strCache>
            </c:strRef>
          </c:tx>
          <c:spPr>
            <a:solidFill>
              <a:schemeClr val="accent3"/>
            </a:solidFill>
            <a:ln>
              <a:noFill/>
            </a:ln>
            <a:effectLst/>
          </c:spPr>
          <c:invertIfNegative val="0"/>
          <c:cat>
            <c:strRef>
              <c:f>Sayfa1!$H$12</c:f>
              <c:strCache>
                <c:ptCount val="1"/>
                <c:pt idx="0">
                  <c:v>NÜFUS TOPLAM</c:v>
                </c:pt>
              </c:strCache>
            </c:strRef>
          </c:cat>
          <c:val>
            <c:numRef>
              <c:f>Sayfa1!$H$15</c:f>
              <c:numCache>
                <c:formatCode>General</c:formatCode>
                <c:ptCount val="1"/>
                <c:pt idx="0">
                  <c:v>91500</c:v>
                </c:pt>
              </c:numCache>
            </c:numRef>
          </c:val>
          <c:extLst>
            <c:ext xmlns:c16="http://schemas.microsoft.com/office/drawing/2014/chart" uri="{C3380CC4-5D6E-409C-BE32-E72D297353CC}">
              <c16:uniqueId val="{00000002-69FF-4029-8E0E-18E9D4D58FE5}"/>
            </c:ext>
          </c:extLst>
        </c:ser>
        <c:ser>
          <c:idx val="3"/>
          <c:order val="3"/>
          <c:tx>
            <c:strRef>
              <c:f>Sayfa1!$G$16</c:f>
              <c:strCache>
                <c:ptCount val="1"/>
                <c:pt idx="0">
                  <c:v>AAT İLEAAT İLE ARITILAN SU 40500 M3</c:v>
                </c:pt>
              </c:strCache>
            </c:strRef>
          </c:tx>
          <c:spPr>
            <a:solidFill>
              <a:schemeClr val="accent4"/>
            </a:solidFill>
            <a:ln>
              <a:noFill/>
            </a:ln>
            <a:effectLst/>
          </c:spPr>
          <c:invertIfNegative val="0"/>
          <c:cat>
            <c:strRef>
              <c:f>Sayfa1!$H$12</c:f>
              <c:strCache>
                <c:ptCount val="1"/>
                <c:pt idx="0">
                  <c:v>NÜFUS TOPLAM</c:v>
                </c:pt>
              </c:strCache>
            </c:strRef>
          </c:cat>
          <c:val>
            <c:numRef>
              <c:f>Sayfa1!$H$16</c:f>
              <c:numCache>
                <c:formatCode>General</c:formatCode>
                <c:ptCount val="1"/>
                <c:pt idx="0">
                  <c:v>40500</c:v>
                </c:pt>
              </c:numCache>
            </c:numRef>
          </c:val>
          <c:extLst>
            <c:ext xmlns:c16="http://schemas.microsoft.com/office/drawing/2014/chart" uri="{C3380CC4-5D6E-409C-BE32-E72D297353CC}">
              <c16:uniqueId val="{00000003-69FF-4029-8E0E-18E9D4D58FE5}"/>
            </c:ext>
          </c:extLst>
        </c:ser>
        <c:dLbls>
          <c:showLegendKey val="0"/>
          <c:showVal val="0"/>
          <c:showCatName val="0"/>
          <c:showSerName val="0"/>
          <c:showPercent val="0"/>
          <c:showBubbleSize val="0"/>
        </c:dLbls>
        <c:gapWidth val="219"/>
        <c:overlap val="-27"/>
        <c:axId val="484656656"/>
        <c:axId val="484654688"/>
      </c:barChart>
      <c:catAx>
        <c:axId val="48465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84654688"/>
        <c:crosses val="autoZero"/>
        <c:auto val="1"/>
        <c:lblAlgn val="ctr"/>
        <c:lblOffset val="100"/>
        <c:noMultiLvlLbl val="0"/>
      </c:catAx>
      <c:valAx>
        <c:axId val="48465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846566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Entry>
      <c:legendEntry>
        <c:idx val="3"/>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tr-TR"/>
          </a:p>
        </c:txPr>
      </c:legendEntry>
      <c:layout>
        <c:manualLayout>
          <c:xMode val="edge"/>
          <c:yMode val="edge"/>
          <c:x val="2.8333063201815931E-2"/>
          <c:y val="0.78080691125574198"/>
          <c:w val="0.93816200886628653"/>
          <c:h val="0.219193088744258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2000" dirty="0">
                <a:solidFill>
                  <a:srgbClr val="FF0000"/>
                </a:solidFill>
              </a:rPr>
              <a:t>ATIK MİKTARLARI (KG)  2019 YILI</a:t>
            </a:r>
          </a:p>
        </c:rich>
      </c:tx>
      <c:layout>
        <c:manualLayout>
          <c:xMode val="edge"/>
          <c:yMode val="edge"/>
          <c:x val="0.19298247907095287"/>
          <c:y val="2.78477829948719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Sayfa1!$P$54:$P$55</c:f>
              <c:strCache>
                <c:ptCount val="2"/>
                <c:pt idx="0">
                  <c:v>MİKTAR(KG)</c:v>
                </c:pt>
                <c:pt idx="1">
                  <c:v> 2019 YILI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D7-4653-88B8-8EE1D2B244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D7-4653-88B8-8EE1D2B244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D7-4653-88B8-8EE1D2B244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D7-4653-88B8-8EE1D2B2445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3D7-4653-88B8-8EE1D2B2445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3D7-4653-88B8-8EE1D2B2445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3D7-4653-88B8-8EE1D2B2445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3D7-4653-88B8-8EE1D2B24459}"/>
              </c:ext>
            </c:extLst>
          </c:dPt>
          <c:cat>
            <c:strRef>
              <c:f>Sayfa1!$O$56:$O$63</c:f>
              <c:strCache>
                <c:ptCount val="8"/>
                <c:pt idx="0">
                  <c:v>TIBBİ ATIK+PATOLOJİK ATIK</c:v>
                </c:pt>
                <c:pt idx="1">
                  <c:v>ATIK AKÜ</c:v>
                </c:pt>
                <c:pt idx="2">
                  <c:v>BİTKİSEL YAĞLAR</c:v>
                </c:pt>
                <c:pt idx="3">
                  <c:v>ÖTL</c:v>
                </c:pt>
                <c:pt idx="4">
                  <c:v>ATIK YAĞLAR</c:v>
                </c:pt>
                <c:pt idx="5">
                  <c:v>TEHLİKELİ ATIK</c:v>
                </c:pt>
                <c:pt idx="6">
                  <c:v>ATIK PİL</c:v>
                </c:pt>
                <c:pt idx="7">
                  <c:v>TOPLAM</c:v>
                </c:pt>
              </c:strCache>
            </c:strRef>
          </c:cat>
          <c:val>
            <c:numRef>
              <c:f>Sayfa1!$P$56:$P$63</c:f>
              <c:numCache>
                <c:formatCode>General</c:formatCode>
                <c:ptCount val="8"/>
                <c:pt idx="0">
                  <c:v>262663</c:v>
                </c:pt>
                <c:pt idx="1">
                  <c:v>199466</c:v>
                </c:pt>
                <c:pt idx="2">
                  <c:v>4778</c:v>
                </c:pt>
                <c:pt idx="4">
                  <c:v>25197</c:v>
                </c:pt>
                <c:pt idx="5">
                  <c:v>1454282</c:v>
                </c:pt>
                <c:pt idx="7">
                  <c:v>0</c:v>
                </c:pt>
              </c:numCache>
            </c:numRef>
          </c:val>
          <c:extLst>
            <c:ext xmlns:c16="http://schemas.microsoft.com/office/drawing/2014/chart" uri="{C3380CC4-5D6E-409C-BE32-E72D297353CC}">
              <c16:uniqueId val="{00000010-D3D7-4653-88B8-8EE1D2B24459}"/>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tr-TR"/>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tr-TR"/>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tr-TR"/>
          </a:p>
        </c:txPr>
      </c:legendEntry>
      <c:legendEntry>
        <c:idx val="3"/>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tr-TR"/>
          </a:p>
        </c:txPr>
      </c:legendEntry>
      <c:legendEntry>
        <c:idx val="4"/>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tr-TR"/>
          </a:p>
        </c:txPr>
      </c:legendEntry>
      <c:legendEntry>
        <c:idx val="5"/>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tr-TR"/>
          </a:p>
        </c:txPr>
      </c:legendEntry>
      <c:legendEntry>
        <c:idx val="6"/>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tr-TR"/>
          </a:p>
        </c:txPr>
      </c:legendEntry>
      <c:legendEntry>
        <c:idx val="7"/>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tr-TR"/>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KIŞ</a:t>
            </a:r>
            <a:r>
              <a:rPr lang="tr-TR" baseline="0"/>
              <a:t> DÖNEMİ PM10 DEĞİŞİMİ</a:t>
            </a:r>
            <a:endParaRPr lang="tr-T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Sayfa1!$D$40</c:f>
              <c:strCache>
                <c:ptCount val="1"/>
                <c:pt idx="0">
                  <c:v>EKİM </c:v>
                </c:pt>
              </c:strCache>
            </c:strRef>
          </c:tx>
          <c:spPr>
            <a:ln w="28575" cap="rnd">
              <a:solidFill>
                <a:schemeClr val="accent1"/>
              </a:solidFill>
              <a:round/>
            </a:ln>
            <a:effectLst/>
          </c:spPr>
          <c:marker>
            <c:symbol val="none"/>
          </c:marker>
          <c:cat>
            <c:numRef>
              <c:f>Sayfa1!$E$39:$L$39</c:f>
              <c:numCache>
                <c:formatCode>General</c:formatCode>
                <c:ptCount val="8"/>
                <c:pt idx="0">
                  <c:v>2012</c:v>
                </c:pt>
                <c:pt idx="1">
                  <c:v>2013</c:v>
                </c:pt>
                <c:pt idx="2">
                  <c:v>2014</c:v>
                </c:pt>
                <c:pt idx="3">
                  <c:v>2015</c:v>
                </c:pt>
                <c:pt idx="4">
                  <c:v>2016</c:v>
                </c:pt>
                <c:pt idx="5">
                  <c:v>2017</c:v>
                </c:pt>
                <c:pt idx="6">
                  <c:v>2018</c:v>
                </c:pt>
                <c:pt idx="7">
                  <c:v>2019</c:v>
                </c:pt>
              </c:numCache>
            </c:numRef>
          </c:cat>
          <c:val>
            <c:numRef>
              <c:f>Sayfa1!$E$40:$L$40</c:f>
              <c:numCache>
                <c:formatCode>General</c:formatCode>
                <c:ptCount val="8"/>
                <c:pt idx="0">
                  <c:v>65</c:v>
                </c:pt>
                <c:pt idx="1">
                  <c:v>72</c:v>
                </c:pt>
                <c:pt idx="2">
                  <c:v>68</c:v>
                </c:pt>
                <c:pt idx="3">
                  <c:v>55</c:v>
                </c:pt>
                <c:pt idx="4">
                  <c:v>50</c:v>
                </c:pt>
                <c:pt idx="5">
                  <c:v>46</c:v>
                </c:pt>
                <c:pt idx="6">
                  <c:v>48</c:v>
                </c:pt>
                <c:pt idx="7">
                  <c:v>48</c:v>
                </c:pt>
              </c:numCache>
            </c:numRef>
          </c:val>
          <c:smooth val="0"/>
          <c:extLst>
            <c:ext xmlns:c16="http://schemas.microsoft.com/office/drawing/2014/chart" uri="{C3380CC4-5D6E-409C-BE32-E72D297353CC}">
              <c16:uniqueId val="{00000000-B339-4EF1-BA72-09BF7D8282ED}"/>
            </c:ext>
          </c:extLst>
        </c:ser>
        <c:ser>
          <c:idx val="1"/>
          <c:order val="1"/>
          <c:tx>
            <c:strRef>
              <c:f>Sayfa1!$D$41</c:f>
              <c:strCache>
                <c:ptCount val="1"/>
                <c:pt idx="0">
                  <c:v>KASIM</c:v>
                </c:pt>
              </c:strCache>
            </c:strRef>
          </c:tx>
          <c:spPr>
            <a:ln w="28575" cap="rnd">
              <a:solidFill>
                <a:schemeClr val="accent2"/>
              </a:solidFill>
              <a:round/>
            </a:ln>
            <a:effectLst/>
          </c:spPr>
          <c:marker>
            <c:symbol val="none"/>
          </c:marker>
          <c:cat>
            <c:numRef>
              <c:f>Sayfa1!$E$39:$L$39</c:f>
              <c:numCache>
                <c:formatCode>General</c:formatCode>
                <c:ptCount val="8"/>
                <c:pt idx="0">
                  <c:v>2012</c:v>
                </c:pt>
                <c:pt idx="1">
                  <c:v>2013</c:v>
                </c:pt>
                <c:pt idx="2">
                  <c:v>2014</c:v>
                </c:pt>
                <c:pt idx="3">
                  <c:v>2015</c:v>
                </c:pt>
                <c:pt idx="4">
                  <c:v>2016</c:v>
                </c:pt>
                <c:pt idx="5">
                  <c:v>2017</c:v>
                </c:pt>
                <c:pt idx="6">
                  <c:v>2018</c:v>
                </c:pt>
                <c:pt idx="7">
                  <c:v>2019</c:v>
                </c:pt>
              </c:numCache>
            </c:numRef>
          </c:cat>
          <c:val>
            <c:numRef>
              <c:f>Sayfa1!$E$41:$L$41</c:f>
              <c:numCache>
                <c:formatCode>General</c:formatCode>
                <c:ptCount val="8"/>
                <c:pt idx="0">
                  <c:v>108</c:v>
                </c:pt>
                <c:pt idx="1">
                  <c:v>113</c:v>
                </c:pt>
                <c:pt idx="2">
                  <c:v>100</c:v>
                </c:pt>
                <c:pt idx="3">
                  <c:v>81</c:v>
                </c:pt>
                <c:pt idx="4">
                  <c:v>54</c:v>
                </c:pt>
                <c:pt idx="5">
                  <c:v>92</c:v>
                </c:pt>
                <c:pt idx="6">
                  <c:v>73</c:v>
                </c:pt>
                <c:pt idx="7">
                  <c:v>56</c:v>
                </c:pt>
              </c:numCache>
            </c:numRef>
          </c:val>
          <c:smooth val="0"/>
          <c:extLst>
            <c:ext xmlns:c16="http://schemas.microsoft.com/office/drawing/2014/chart" uri="{C3380CC4-5D6E-409C-BE32-E72D297353CC}">
              <c16:uniqueId val="{00000001-B339-4EF1-BA72-09BF7D8282ED}"/>
            </c:ext>
          </c:extLst>
        </c:ser>
        <c:ser>
          <c:idx val="2"/>
          <c:order val="2"/>
          <c:tx>
            <c:strRef>
              <c:f>Sayfa1!$D$42</c:f>
              <c:strCache>
                <c:ptCount val="1"/>
                <c:pt idx="0">
                  <c:v>ARALIK</c:v>
                </c:pt>
              </c:strCache>
            </c:strRef>
          </c:tx>
          <c:spPr>
            <a:ln w="28575" cap="rnd">
              <a:solidFill>
                <a:schemeClr val="accent3"/>
              </a:solidFill>
              <a:round/>
            </a:ln>
            <a:effectLst/>
          </c:spPr>
          <c:marker>
            <c:symbol val="none"/>
          </c:marker>
          <c:cat>
            <c:numRef>
              <c:f>Sayfa1!$E$39:$L$39</c:f>
              <c:numCache>
                <c:formatCode>General</c:formatCode>
                <c:ptCount val="8"/>
                <c:pt idx="0">
                  <c:v>2012</c:v>
                </c:pt>
                <c:pt idx="1">
                  <c:v>2013</c:v>
                </c:pt>
                <c:pt idx="2">
                  <c:v>2014</c:v>
                </c:pt>
                <c:pt idx="3">
                  <c:v>2015</c:v>
                </c:pt>
                <c:pt idx="4">
                  <c:v>2016</c:v>
                </c:pt>
                <c:pt idx="5">
                  <c:v>2017</c:v>
                </c:pt>
                <c:pt idx="6">
                  <c:v>2018</c:v>
                </c:pt>
                <c:pt idx="7">
                  <c:v>2019</c:v>
                </c:pt>
              </c:numCache>
            </c:numRef>
          </c:cat>
          <c:val>
            <c:numRef>
              <c:f>Sayfa1!$E$42:$L$42</c:f>
              <c:numCache>
                <c:formatCode>General</c:formatCode>
                <c:ptCount val="8"/>
                <c:pt idx="0">
                  <c:v>148</c:v>
                </c:pt>
                <c:pt idx="1">
                  <c:v>109</c:v>
                </c:pt>
                <c:pt idx="2">
                  <c:v>83</c:v>
                </c:pt>
                <c:pt idx="3">
                  <c:v>75</c:v>
                </c:pt>
                <c:pt idx="4">
                  <c:v>78</c:v>
                </c:pt>
                <c:pt idx="5">
                  <c:v>50</c:v>
                </c:pt>
                <c:pt idx="6">
                  <c:v>109</c:v>
                </c:pt>
                <c:pt idx="7">
                  <c:v>37</c:v>
                </c:pt>
              </c:numCache>
            </c:numRef>
          </c:val>
          <c:smooth val="0"/>
          <c:extLst>
            <c:ext xmlns:c16="http://schemas.microsoft.com/office/drawing/2014/chart" uri="{C3380CC4-5D6E-409C-BE32-E72D297353CC}">
              <c16:uniqueId val="{00000002-B339-4EF1-BA72-09BF7D8282ED}"/>
            </c:ext>
          </c:extLst>
        </c:ser>
        <c:ser>
          <c:idx val="3"/>
          <c:order val="3"/>
          <c:tx>
            <c:strRef>
              <c:f>Sayfa1!$D$43</c:f>
              <c:strCache>
                <c:ptCount val="1"/>
                <c:pt idx="0">
                  <c:v>OCAK</c:v>
                </c:pt>
              </c:strCache>
            </c:strRef>
          </c:tx>
          <c:spPr>
            <a:ln w="28575" cap="rnd">
              <a:solidFill>
                <a:schemeClr val="accent4"/>
              </a:solidFill>
              <a:round/>
            </a:ln>
            <a:effectLst/>
          </c:spPr>
          <c:marker>
            <c:symbol val="none"/>
          </c:marker>
          <c:cat>
            <c:numRef>
              <c:f>Sayfa1!$E$39:$L$39</c:f>
              <c:numCache>
                <c:formatCode>General</c:formatCode>
                <c:ptCount val="8"/>
                <c:pt idx="0">
                  <c:v>2012</c:v>
                </c:pt>
                <c:pt idx="1">
                  <c:v>2013</c:v>
                </c:pt>
                <c:pt idx="2">
                  <c:v>2014</c:v>
                </c:pt>
                <c:pt idx="3">
                  <c:v>2015</c:v>
                </c:pt>
                <c:pt idx="4">
                  <c:v>2016</c:v>
                </c:pt>
                <c:pt idx="5">
                  <c:v>2017</c:v>
                </c:pt>
                <c:pt idx="6">
                  <c:v>2018</c:v>
                </c:pt>
                <c:pt idx="7">
                  <c:v>2019</c:v>
                </c:pt>
              </c:numCache>
            </c:numRef>
          </c:cat>
          <c:val>
            <c:numRef>
              <c:f>Sayfa1!$E$43:$L$43</c:f>
              <c:numCache>
                <c:formatCode>General</c:formatCode>
                <c:ptCount val="8"/>
                <c:pt idx="0">
                  <c:v>81</c:v>
                </c:pt>
                <c:pt idx="1">
                  <c:v>88</c:v>
                </c:pt>
                <c:pt idx="2">
                  <c:v>89</c:v>
                </c:pt>
                <c:pt idx="3">
                  <c:v>83</c:v>
                </c:pt>
                <c:pt idx="4">
                  <c:v>60</c:v>
                </c:pt>
                <c:pt idx="5">
                  <c:v>58</c:v>
                </c:pt>
                <c:pt idx="6">
                  <c:v>66</c:v>
                </c:pt>
                <c:pt idx="7">
                  <c:v>42</c:v>
                </c:pt>
              </c:numCache>
            </c:numRef>
          </c:val>
          <c:smooth val="0"/>
          <c:extLst>
            <c:ext xmlns:c16="http://schemas.microsoft.com/office/drawing/2014/chart" uri="{C3380CC4-5D6E-409C-BE32-E72D297353CC}">
              <c16:uniqueId val="{00000003-B339-4EF1-BA72-09BF7D8282ED}"/>
            </c:ext>
          </c:extLst>
        </c:ser>
        <c:ser>
          <c:idx val="4"/>
          <c:order val="4"/>
          <c:tx>
            <c:strRef>
              <c:f>Sayfa1!$D$44</c:f>
              <c:strCache>
                <c:ptCount val="1"/>
                <c:pt idx="0">
                  <c:v>ŞUBAT</c:v>
                </c:pt>
              </c:strCache>
            </c:strRef>
          </c:tx>
          <c:spPr>
            <a:ln w="28575" cap="rnd">
              <a:solidFill>
                <a:schemeClr val="accent5"/>
              </a:solidFill>
              <a:round/>
            </a:ln>
            <a:effectLst/>
          </c:spPr>
          <c:marker>
            <c:symbol val="none"/>
          </c:marker>
          <c:cat>
            <c:numRef>
              <c:f>Sayfa1!$E$39:$L$39</c:f>
              <c:numCache>
                <c:formatCode>General</c:formatCode>
                <c:ptCount val="8"/>
                <c:pt idx="0">
                  <c:v>2012</c:v>
                </c:pt>
                <c:pt idx="1">
                  <c:v>2013</c:v>
                </c:pt>
                <c:pt idx="2">
                  <c:v>2014</c:v>
                </c:pt>
                <c:pt idx="3">
                  <c:v>2015</c:v>
                </c:pt>
                <c:pt idx="4">
                  <c:v>2016</c:v>
                </c:pt>
                <c:pt idx="5">
                  <c:v>2017</c:v>
                </c:pt>
                <c:pt idx="6">
                  <c:v>2018</c:v>
                </c:pt>
                <c:pt idx="7">
                  <c:v>2019</c:v>
                </c:pt>
              </c:numCache>
            </c:numRef>
          </c:cat>
          <c:val>
            <c:numRef>
              <c:f>Sayfa1!$E$44:$L$44</c:f>
              <c:numCache>
                <c:formatCode>General</c:formatCode>
                <c:ptCount val="8"/>
                <c:pt idx="0">
                  <c:v>86</c:v>
                </c:pt>
                <c:pt idx="1">
                  <c:v>76</c:v>
                </c:pt>
                <c:pt idx="2">
                  <c:v>88</c:v>
                </c:pt>
                <c:pt idx="3">
                  <c:v>65</c:v>
                </c:pt>
                <c:pt idx="4">
                  <c:v>69</c:v>
                </c:pt>
                <c:pt idx="5">
                  <c:v>59</c:v>
                </c:pt>
                <c:pt idx="6">
                  <c:v>65</c:v>
                </c:pt>
                <c:pt idx="7">
                  <c:v>31</c:v>
                </c:pt>
              </c:numCache>
            </c:numRef>
          </c:val>
          <c:smooth val="0"/>
          <c:extLst>
            <c:ext xmlns:c16="http://schemas.microsoft.com/office/drawing/2014/chart" uri="{C3380CC4-5D6E-409C-BE32-E72D297353CC}">
              <c16:uniqueId val="{00000004-B339-4EF1-BA72-09BF7D8282ED}"/>
            </c:ext>
          </c:extLst>
        </c:ser>
        <c:ser>
          <c:idx val="5"/>
          <c:order val="5"/>
          <c:tx>
            <c:strRef>
              <c:f>Sayfa1!$D$45</c:f>
              <c:strCache>
                <c:ptCount val="1"/>
                <c:pt idx="0">
                  <c:v>MART</c:v>
                </c:pt>
              </c:strCache>
            </c:strRef>
          </c:tx>
          <c:spPr>
            <a:ln w="28575" cap="rnd">
              <a:solidFill>
                <a:schemeClr val="accent6"/>
              </a:solidFill>
              <a:round/>
            </a:ln>
            <a:effectLst/>
          </c:spPr>
          <c:marker>
            <c:symbol val="none"/>
          </c:marker>
          <c:cat>
            <c:numRef>
              <c:f>Sayfa1!$E$39:$L$39</c:f>
              <c:numCache>
                <c:formatCode>General</c:formatCode>
                <c:ptCount val="8"/>
                <c:pt idx="0">
                  <c:v>2012</c:v>
                </c:pt>
                <c:pt idx="1">
                  <c:v>2013</c:v>
                </c:pt>
                <c:pt idx="2">
                  <c:v>2014</c:v>
                </c:pt>
                <c:pt idx="3">
                  <c:v>2015</c:v>
                </c:pt>
                <c:pt idx="4">
                  <c:v>2016</c:v>
                </c:pt>
                <c:pt idx="5">
                  <c:v>2017</c:v>
                </c:pt>
                <c:pt idx="6">
                  <c:v>2018</c:v>
                </c:pt>
                <c:pt idx="7">
                  <c:v>2019</c:v>
                </c:pt>
              </c:numCache>
            </c:numRef>
          </c:cat>
          <c:val>
            <c:numRef>
              <c:f>Sayfa1!$E$45:$L$45</c:f>
              <c:numCache>
                <c:formatCode>General</c:formatCode>
                <c:ptCount val="8"/>
                <c:pt idx="0">
                  <c:v>58</c:v>
                </c:pt>
                <c:pt idx="1">
                  <c:v>70</c:v>
                </c:pt>
                <c:pt idx="2">
                  <c:v>66</c:v>
                </c:pt>
                <c:pt idx="3">
                  <c:v>51</c:v>
                </c:pt>
                <c:pt idx="4">
                  <c:v>58</c:v>
                </c:pt>
                <c:pt idx="5">
                  <c:v>39</c:v>
                </c:pt>
                <c:pt idx="6">
                  <c:v>61</c:v>
                </c:pt>
                <c:pt idx="7">
                  <c:v>23</c:v>
                </c:pt>
              </c:numCache>
            </c:numRef>
          </c:val>
          <c:smooth val="0"/>
          <c:extLst>
            <c:ext xmlns:c16="http://schemas.microsoft.com/office/drawing/2014/chart" uri="{C3380CC4-5D6E-409C-BE32-E72D297353CC}">
              <c16:uniqueId val="{00000005-B339-4EF1-BA72-09BF7D8282ED}"/>
            </c:ext>
          </c:extLst>
        </c:ser>
        <c:ser>
          <c:idx val="6"/>
          <c:order val="6"/>
          <c:tx>
            <c:strRef>
              <c:f>Sayfa1!$D$46</c:f>
              <c:strCache>
                <c:ptCount val="1"/>
                <c:pt idx="0">
                  <c:v>ORTALAMA</c:v>
                </c:pt>
              </c:strCache>
            </c:strRef>
          </c:tx>
          <c:spPr>
            <a:ln w="28575" cap="rnd">
              <a:solidFill>
                <a:schemeClr val="accent1">
                  <a:lumMod val="60000"/>
                </a:schemeClr>
              </a:solidFill>
              <a:round/>
            </a:ln>
            <a:effectLst/>
          </c:spPr>
          <c:marker>
            <c:symbol val="none"/>
          </c:marker>
          <c:cat>
            <c:numRef>
              <c:f>Sayfa1!$E$39:$L$39</c:f>
              <c:numCache>
                <c:formatCode>General</c:formatCode>
                <c:ptCount val="8"/>
                <c:pt idx="0">
                  <c:v>2012</c:v>
                </c:pt>
                <c:pt idx="1">
                  <c:v>2013</c:v>
                </c:pt>
                <c:pt idx="2">
                  <c:v>2014</c:v>
                </c:pt>
                <c:pt idx="3">
                  <c:v>2015</c:v>
                </c:pt>
                <c:pt idx="4">
                  <c:v>2016</c:v>
                </c:pt>
                <c:pt idx="5">
                  <c:v>2017</c:v>
                </c:pt>
                <c:pt idx="6">
                  <c:v>2018</c:v>
                </c:pt>
                <c:pt idx="7">
                  <c:v>2019</c:v>
                </c:pt>
              </c:numCache>
            </c:numRef>
          </c:cat>
          <c:val>
            <c:numRef>
              <c:f>Sayfa1!$E$46:$L$46</c:f>
              <c:numCache>
                <c:formatCode>General</c:formatCode>
                <c:ptCount val="8"/>
                <c:pt idx="0">
                  <c:v>91</c:v>
                </c:pt>
                <c:pt idx="1">
                  <c:v>88</c:v>
                </c:pt>
                <c:pt idx="2">
                  <c:v>82</c:v>
                </c:pt>
                <c:pt idx="3">
                  <c:v>68</c:v>
                </c:pt>
                <c:pt idx="4">
                  <c:v>61</c:v>
                </c:pt>
                <c:pt idx="5">
                  <c:v>57</c:v>
                </c:pt>
                <c:pt idx="6">
                  <c:v>70</c:v>
                </c:pt>
                <c:pt idx="7">
                  <c:v>40</c:v>
                </c:pt>
              </c:numCache>
            </c:numRef>
          </c:val>
          <c:smooth val="0"/>
          <c:extLst>
            <c:ext xmlns:c16="http://schemas.microsoft.com/office/drawing/2014/chart" uri="{C3380CC4-5D6E-409C-BE32-E72D297353CC}">
              <c16:uniqueId val="{00000006-B339-4EF1-BA72-09BF7D8282ED}"/>
            </c:ext>
          </c:extLst>
        </c:ser>
        <c:ser>
          <c:idx val="7"/>
          <c:order val="7"/>
          <c:tx>
            <c:strRef>
              <c:f>Sayfa1!$D$47</c:f>
              <c:strCache>
                <c:ptCount val="1"/>
                <c:pt idx="0">
                  <c:v>SINIR DEĞER</c:v>
                </c:pt>
              </c:strCache>
            </c:strRef>
          </c:tx>
          <c:spPr>
            <a:ln w="28575" cap="rnd">
              <a:solidFill>
                <a:schemeClr val="accent2">
                  <a:lumMod val="60000"/>
                </a:schemeClr>
              </a:solidFill>
              <a:round/>
            </a:ln>
            <a:effectLst/>
          </c:spPr>
          <c:marker>
            <c:symbol val="none"/>
          </c:marker>
          <c:cat>
            <c:numRef>
              <c:f>Sayfa1!$E$39:$L$39</c:f>
              <c:numCache>
                <c:formatCode>General</c:formatCode>
                <c:ptCount val="8"/>
                <c:pt idx="0">
                  <c:v>2012</c:v>
                </c:pt>
                <c:pt idx="1">
                  <c:v>2013</c:v>
                </c:pt>
                <c:pt idx="2">
                  <c:v>2014</c:v>
                </c:pt>
                <c:pt idx="3">
                  <c:v>2015</c:v>
                </c:pt>
                <c:pt idx="4">
                  <c:v>2016</c:v>
                </c:pt>
                <c:pt idx="5">
                  <c:v>2017</c:v>
                </c:pt>
                <c:pt idx="6">
                  <c:v>2018</c:v>
                </c:pt>
                <c:pt idx="7">
                  <c:v>2019</c:v>
                </c:pt>
              </c:numCache>
            </c:numRef>
          </c:cat>
          <c:val>
            <c:numRef>
              <c:f>Sayfa1!$E$47:$L$47</c:f>
              <c:numCache>
                <c:formatCode>General</c:formatCode>
                <c:ptCount val="8"/>
                <c:pt idx="0">
                  <c:v>134</c:v>
                </c:pt>
                <c:pt idx="1">
                  <c:v>112</c:v>
                </c:pt>
                <c:pt idx="2">
                  <c:v>90</c:v>
                </c:pt>
              </c:numCache>
            </c:numRef>
          </c:val>
          <c:smooth val="0"/>
          <c:extLst>
            <c:ext xmlns:c16="http://schemas.microsoft.com/office/drawing/2014/chart" uri="{C3380CC4-5D6E-409C-BE32-E72D297353CC}">
              <c16:uniqueId val="{00000007-B339-4EF1-BA72-09BF7D8282ED}"/>
            </c:ext>
          </c:extLst>
        </c:ser>
        <c:dLbls>
          <c:showLegendKey val="0"/>
          <c:showVal val="0"/>
          <c:showCatName val="0"/>
          <c:showSerName val="0"/>
          <c:showPercent val="0"/>
          <c:showBubbleSize val="0"/>
        </c:dLbls>
        <c:smooth val="0"/>
        <c:axId val="501363200"/>
        <c:axId val="501362544"/>
      </c:lineChart>
      <c:catAx>
        <c:axId val="50136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01362544"/>
        <c:crosses val="autoZero"/>
        <c:auto val="1"/>
        <c:lblAlgn val="ctr"/>
        <c:lblOffset val="100"/>
        <c:noMultiLvlLbl val="0"/>
      </c:catAx>
      <c:valAx>
        <c:axId val="501362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01363200"/>
        <c:crosses val="autoZero"/>
        <c:crossBetween val="between"/>
      </c:valAx>
      <c:spPr>
        <a:noFill/>
        <a:ln>
          <a:noFill/>
        </a:ln>
        <a:effectLst/>
      </c:spPr>
    </c:plotArea>
    <c:legend>
      <c:legendPos val="b"/>
      <c:layout>
        <c:manualLayout>
          <c:xMode val="edge"/>
          <c:yMode val="edge"/>
          <c:x val="5.0000007230784516E-2"/>
          <c:y val="0.91416024697019482"/>
          <c:w val="0.92938589380956627"/>
          <c:h val="8.58397530298052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YILLARA</a:t>
            </a:r>
            <a:r>
              <a:rPr lang="tr-TR" baseline="0"/>
              <a:t> GÖRE PM10 VE SO2 SINIR DEĞERLERİ</a:t>
            </a:r>
            <a:endParaRPr lang="tr-T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Sayfa1!$P$39</c:f>
              <c:strCache>
                <c:ptCount val="1"/>
                <c:pt idx="0">
                  <c:v>PM10</c:v>
                </c:pt>
              </c:strCache>
            </c:strRef>
          </c:tx>
          <c:spPr>
            <a:solidFill>
              <a:schemeClr val="accent1"/>
            </a:solidFill>
            <a:ln>
              <a:noFill/>
            </a:ln>
            <a:effectLst/>
          </c:spPr>
          <c:invertIfNegative val="0"/>
          <c:cat>
            <c:numRef>
              <c:f>Sayfa1!$O$40:$O$49</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Sayfa1!$P$40:$P$49</c:f>
              <c:numCache>
                <c:formatCode>General</c:formatCode>
                <c:ptCount val="10"/>
                <c:pt idx="0">
                  <c:v>84</c:v>
                </c:pt>
                <c:pt idx="1">
                  <c:v>91</c:v>
                </c:pt>
                <c:pt idx="2">
                  <c:v>80</c:v>
                </c:pt>
                <c:pt idx="3">
                  <c:v>72</c:v>
                </c:pt>
                <c:pt idx="4">
                  <c:v>69</c:v>
                </c:pt>
                <c:pt idx="5">
                  <c:v>70</c:v>
                </c:pt>
                <c:pt idx="6">
                  <c:v>53</c:v>
                </c:pt>
                <c:pt idx="7">
                  <c:v>51</c:v>
                </c:pt>
                <c:pt idx="8">
                  <c:v>49</c:v>
                </c:pt>
                <c:pt idx="9">
                  <c:v>47</c:v>
                </c:pt>
              </c:numCache>
            </c:numRef>
          </c:val>
          <c:extLst>
            <c:ext xmlns:c16="http://schemas.microsoft.com/office/drawing/2014/chart" uri="{C3380CC4-5D6E-409C-BE32-E72D297353CC}">
              <c16:uniqueId val="{00000000-FE15-4B6B-9838-5BB90AB9FD55}"/>
            </c:ext>
          </c:extLst>
        </c:ser>
        <c:ser>
          <c:idx val="1"/>
          <c:order val="1"/>
          <c:tx>
            <c:strRef>
              <c:f>Sayfa1!$Q$39</c:f>
              <c:strCache>
                <c:ptCount val="1"/>
                <c:pt idx="0">
                  <c:v>PM10 SINIR DEĞER</c:v>
                </c:pt>
              </c:strCache>
            </c:strRef>
          </c:tx>
          <c:spPr>
            <a:solidFill>
              <a:schemeClr val="accent2"/>
            </a:solidFill>
            <a:ln>
              <a:noFill/>
            </a:ln>
            <a:effectLst/>
          </c:spPr>
          <c:invertIfNegative val="0"/>
          <c:cat>
            <c:numRef>
              <c:f>Sayfa1!$O$40:$O$49</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Sayfa1!$Q$40:$Q$49</c:f>
              <c:numCache>
                <c:formatCode>General</c:formatCode>
                <c:ptCount val="10"/>
                <c:pt idx="0">
                  <c:v>150</c:v>
                </c:pt>
                <c:pt idx="1">
                  <c:v>132</c:v>
                </c:pt>
                <c:pt idx="2">
                  <c:v>114</c:v>
                </c:pt>
                <c:pt idx="3">
                  <c:v>96</c:v>
                </c:pt>
                <c:pt idx="4">
                  <c:v>78</c:v>
                </c:pt>
                <c:pt idx="5">
                  <c:v>60</c:v>
                </c:pt>
                <c:pt idx="6">
                  <c:v>56</c:v>
                </c:pt>
                <c:pt idx="7">
                  <c:v>52</c:v>
                </c:pt>
                <c:pt idx="8">
                  <c:v>48</c:v>
                </c:pt>
                <c:pt idx="9">
                  <c:v>44</c:v>
                </c:pt>
              </c:numCache>
            </c:numRef>
          </c:val>
          <c:extLst>
            <c:ext xmlns:c16="http://schemas.microsoft.com/office/drawing/2014/chart" uri="{C3380CC4-5D6E-409C-BE32-E72D297353CC}">
              <c16:uniqueId val="{00000001-FE15-4B6B-9838-5BB90AB9FD55}"/>
            </c:ext>
          </c:extLst>
        </c:ser>
        <c:ser>
          <c:idx val="2"/>
          <c:order val="2"/>
          <c:tx>
            <c:strRef>
              <c:f>Sayfa1!$R$39</c:f>
              <c:strCache>
                <c:ptCount val="1"/>
                <c:pt idx="0">
                  <c:v>SO2</c:v>
                </c:pt>
              </c:strCache>
            </c:strRef>
          </c:tx>
          <c:spPr>
            <a:solidFill>
              <a:schemeClr val="accent3"/>
            </a:solidFill>
            <a:ln>
              <a:noFill/>
            </a:ln>
            <a:effectLst/>
          </c:spPr>
          <c:invertIfNegative val="0"/>
          <c:cat>
            <c:numRef>
              <c:f>Sayfa1!$O$40:$O$49</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Sayfa1!$R$40:$R$49</c:f>
              <c:numCache>
                <c:formatCode>General</c:formatCode>
                <c:ptCount val="10"/>
                <c:pt idx="0">
                  <c:v>7</c:v>
                </c:pt>
                <c:pt idx="1">
                  <c:v>8</c:v>
                </c:pt>
                <c:pt idx="2">
                  <c:v>11</c:v>
                </c:pt>
                <c:pt idx="3">
                  <c:v>8</c:v>
                </c:pt>
                <c:pt idx="4">
                  <c:v>10</c:v>
                </c:pt>
                <c:pt idx="5">
                  <c:v>5</c:v>
                </c:pt>
                <c:pt idx="6">
                  <c:v>12</c:v>
                </c:pt>
                <c:pt idx="7">
                  <c:v>10</c:v>
                </c:pt>
                <c:pt idx="8">
                  <c:v>4</c:v>
                </c:pt>
                <c:pt idx="9">
                  <c:v>8</c:v>
                </c:pt>
              </c:numCache>
            </c:numRef>
          </c:val>
          <c:extLst>
            <c:ext xmlns:c16="http://schemas.microsoft.com/office/drawing/2014/chart" uri="{C3380CC4-5D6E-409C-BE32-E72D297353CC}">
              <c16:uniqueId val="{00000002-FE15-4B6B-9838-5BB90AB9FD55}"/>
            </c:ext>
          </c:extLst>
        </c:ser>
        <c:ser>
          <c:idx val="3"/>
          <c:order val="3"/>
          <c:tx>
            <c:strRef>
              <c:f>Sayfa1!$S$39</c:f>
              <c:strCache>
                <c:ptCount val="1"/>
                <c:pt idx="0">
                  <c:v>SO2 SINIR DEĞER</c:v>
                </c:pt>
              </c:strCache>
            </c:strRef>
          </c:tx>
          <c:spPr>
            <a:solidFill>
              <a:schemeClr val="accent4"/>
            </a:solidFill>
            <a:ln>
              <a:noFill/>
            </a:ln>
            <a:effectLst/>
          </c:spPr>
          <c:invertIfNegative val="0"/>
          <c:cat>
            <c:numRef>
              <c:f>Sayfa1!$O$40:$O$49</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Sayfa1!$S$40:$S$49</c:f>
              <c:numCache>
                <c:formatCode>General</c:formatCode>
                <c:ptCount val="10"/>
                <c:pt idx="0">
                  <c:v>60</c:v>
                </c:pt>
                <c:pt idx="1">
                  <c:v>52</c:v>
                </c:pt>
                <c:pt idx="2">
                  <c:v>44</c:v>
                </c:pt>
                <c:pt idx="3">
                  <c:v>36</c:v>
                </c:pt>
                <c:pt idx="4">
                  <c:v>28</c:v>
                </c:pt>
                <c:pt idx="5">
                  <c:v>20</c:v>
                </c:pt>
                <c:pt idx="6">
                  <c:v>20</c:v>
                </c:pt>
                <c:pt idx="7">
                  <c:v>20</c:v>
                </c:pt>
                <c:pt idx="8">
                  <c:v>20</c:v>
                </c:pt>
                <c:pt idx="9">
                  <c:v>20</c:v>
                </c:pt>
              </c:numCache>
            </c:numRef>
          </c:val>
          <c:extLst>
            <c:ext xmlns:c16="http://schemas.microsoft.com/office/drawing/2014/chart" uri="{C3380CC4-5D6E-409C-BE32-E72D297353CC}">
              <c16:uniqueId val="{00000003-FE15-4B6B-9838-5BB90AB9FD55}"/>
            </c:ext>
          </c:extLst>
        </c:ser>
        <c:dLbls>
          <c:showLegendKey val="0"/>
          <c:showVal val="0"/>
          <c:showCatName val="0"/>
          <c:showSerName val="0"/>
          <c:showPercent val="0"/>
          <c:showBubbleSize val="0"/>
        </c:dLbls>
        <c:gapWidth val="219"/>
        <c:overlap val="-27"/>
        <c:axId val="464145472"/>
        <c:axId val="464148096"/>
      </c:barChart>
      <c:catAx>
        <c:axId val="46414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64148096"/>
        <c:crosses val="autoZero"/>
        <c:auto val="1"/>
        <c:lblAlgn val="ctr"/>
        <c:lblOffset val="100"/>
        <c:noMultiLvlLbl val="0"/>
      </c:catAx>
      <c:valAx>
        <c:axId val="464148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641454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Entry>
      <c:layout>
        <c:manualLayout>
          <c:xMode val="edge"/>
          <c:yMode val="edge"/>
          <c:x val="9.2755346804341041E-2"/>
          <c:y val="0.91229416538259034"/>
          <c:w val="0.84175996026889666"/>
          <c:h val="6.47011443172980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YILLARA</a:t>
            </a:r>
            <a:r>
              <a:rPr lang="tr-TR" baseline="0"/>
              <a:t> GÖRE DENETİM SAYILARI</a:t>
            </a:r>
            <a:endParaRPr lang="tr-T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Sayfa1!$O$82</c:f>
              <c:strCache>
                <c:ptCount val="1"/>
                <c:pt idx="0">
                  <c:v>2011</c:v>
                </c:pt>
              </c:strCache>
            </c:strRef>
          </c:tx>
          <c:spPr>
            <a:solidFill>
              <a:schemeClr val="accent1"/>
            </a:solidFill>
            <a:ln>
              <a:noFill/>
            </a:ln>
            <a:effectLst/>
          </c:spPr>
          <c:invertIfNegative val="0"/>
          <c:cat>
            <c:strRef>
              <c:f>Sayfa1!$P$81</c:f>
              <c:strCache>
                <c:ptCount val="1"/>
                <c:pt idx="0">
                  <c:v>Denetim Sayısı</c:v>
                </c:pt>
              </c:strCache>
            </c:strRef>
          </c:cat>
          <c:val>
            <c:numRef>
              <c:f>Sayfa1!$P$82</c:f>
              <c:numCache>
                <c:formatCode>General</c:formatCode>
                <c:ptCount val="1"/>
              </c:numCache>
            </c:numRef>
          </c:val>
          <c:extLst>
            <c:ext xmlns:c16="http://schemas.microsoft.com/office/drawing/2014/chart" uri="{C3380CC4-5D6E-409C-BE32-E72D297353CC}">
              <c16:uniqueId val="{00000000-4EF2-4D29-AECD-35884F72333D}"/>
            </c:ext>
          </c:extLst>
        </c:ser>
        <c:ser>
          <c:idx val="1"/>
          <c:order val="1"/>
          <c:tx>
            <c:strRef>
              <c:f>Sayfa1!$O$83</c:f>
              <c:strCache>
                <c:ptCount val="1"/>
                <c:pt idx="0">
                  <c:v>2012</c:v>
                </c:pt>
              </c:strCache>
            </c:strRef>
          </c:tx>
          <c:spPr>
            <a:solidFill>
              <a:schemeClr val="accent2"/>
            </a:solidFill>
            <a:ln>
              <a:noFill/>
            </a:ln>
            <a:effectLst/>
          </c:spPr>
          <c:invertIfNegative val="0"/>
          <c:cat>
            <c:strRef>
              <c:f>Sayfa1!$P$81</c:f>
              <c:strCache>
                <c:ptCount val="1"/>
                <c:pt idx="0">
                  <c:v>Denetim Sayısı</c:v>
                </c:pt>
              </c:strCache>
            </c:strRef>
          </c:cat>
          <c:val>
            <c:numRef>
              <c:f>Sayfa1!$P$83</c:f>
              <c:numCache>
                <c:formatCode>General</c:formatCode>
                <c:ptCount val="1"/>
                <c:pt idx="0">
                  <c:v>217</c:v>
                </c:pt>
              </c:numCache>
            </c:numRef>
          </c:val>
          <c:extLst>
            <c:ext xmlns:c16="http://schemas.microsoft.com/office/drawing/2014/chart" uri="{C3380CC4-5D6E-409C-BE32-E72D297353CC}">
              <c16:uniqueId val="{00000001-4EF2-4D29-AECD-35884F72333D}"/>
            </c:ext>
          </c:extLst>
        </c:ser>
        <c:ser>
          <c:idx val="2"/>
          <c:order val="2"/>
          <c:tx>
            <c:strRef>
              <c:f>Sayfa1!$O$84</c:f>
              <c:strCache>
                <c:ptCount val="1"/>
                <c:pt idx="0">
                  <c:v>2013</c:v>
                </c:pt>
              </c:strCache>
            </c:strRef>
          </c:tx>
          <c:spPr>
            <a:solidFill>
              <a:schemeClr val="accent3"/>
            </a:solidFill>
            <a:ln>
              <a:noFill/>
            </a:ln>
            <a:effectLst/>
          </c:spPr>
          <c:invertIfNegative val="0"/>
          <c:cat>
            <c:strRef>
              <c:f>Sayfa1!$P$81</c:f>
              <c:strCache>
                <c:ptCount val="1"/>
                <c:pt idx="0">
                  <c:v>Denetim Sayısı</c:v>
                </c:pt>
              </c:strCache>
            </c:strRef>
          </c:cat>
          <c:val>
            <c:numRef>
              <c:f>Sayfa1!$P$84</c:f>
              <c:numCache>
                <c:formatCode>General</c:formatCode>
                <c:ptCount val="1"/>
                <c:pt idx="0">
                  <c:v>169</c:v>
                </c:pt>
              </c:numCache>
            </c:numRef>
          </c:val>
          <c:extLst>
            <c:ext xmlns:c16="http://schemas.microsoft.com/office/drawing/2014/chart" uri="{C3380CC4-5D6E-409C-BE32-E72D297353CC}">
              <c16:uniqueId val="{00000002-4EF2-4D29-AECD-35884F72333D}"/>
            </c:ext>
          </c:extLst>
        </c:ser>
        <c:ser>
          <c:idx val="3"/>
          <c:order val="3"/>
          <c:tx>
            <c:strRef>
              <c:f>Sayfa1!$O$85</c:f>
              <c:strCache>
                <c:ptCount val="1"/>
                <c:pt idx="0">
                  <c:v>2014</c:v>
                </c:pt>
              </c:strCache>
            </c:strRef>
          </c:tx>
          <c:spPr>
            <a:solidFill>
              <a:schemeClr val="accent4"/>
            </a:solidFill>
            <a:ln>
              <a:noFill/>
            </a:ln>
            <a:effectLst/>
          </c:spPr>
          <c:invertIfNegative val="0"/>
          <c:cat>
            <c:strRef>
              <c:f>Sayfa1!$P$81</c:f>
              <c:strCache>
                <c:ptCount val="1"/>
                <c:pt idx="0">
                  <c:v>Denetim Sayısı</c:v>
                </c:pt>
              </c:strCache>
            </c:strRef>
          </c:cat>
          <c:val>
            <c:numRef>
              <c:f>Sayfa1!$P$85</c:f>
              <c:numCache>
                <c:formatCode>General</c:formatCode>
                <c:ptCount val="1"/>
                <c:pt idx="0">
                  <c:v>531</c:v>
                </c:pt>
              </c:numCache>
            </c:numRef>
          </c:val>
          <c:extLst>
            <c:ext xmlns:c16="http://schemas.microsoft.com/office/drawing/2014/chart" uri="{C3380CC4-5D6E-409C-BE32-E72D297353CC}">
              <c16:uniqueId val="{00000003-4EF2-4D29-AECD-35884F72333D}"/>
            </c:ext>
          </c:extLst>
        </c:ser>
        <c:ser>
          <c:idx val="4"/>
          <c:order val="4"/>
          <c:tx>
            <c:strRef>
              <c:f>Sayfa1!$O$86</c:f>
              <c:strCache>
                <c:ptCount val="1"/>
                <c:pt idx="0">
                  <c:v>2015</c:v>
                </c:pt>
              </c:strCache>
            </c:strRef>
          </c:tx>
          <c:spPr>
            <a:solidFill>
              <a:schemeClr val="accent5"/>
            </a:solidFill>
            <a:ln>
              <a:noFill/>
            </a:ln>
            <a:effectLst/>
          </c:spPr>
          <c:invertIfNegative val="0"/>
          <c:cat>
            <c:strRef>
              <c:f>Sayfa1!$P$81</c:f>
              <c:strCache>
                <c:ptCount val="1"/>
                <c:pt idx="0">
                  <c:v>Denetim Sayısı</c:v>
                </c:pt>
              </c:strCache>
            </c:strRef>
          </c:cat>
          <c:val>
            <c:numRef>
              <c:f>Sayfa1!$P$86</c:f>
              <c:numCache>
                <c:formatCode>General</c:formatCode>
                <c:ptCount val="1"/>
                <c:pt idx="0">
                  <c:v>662</c:v>
                </c:pt>
              </c:numCache>
            </c:numRef>
          </c:val>
          <c:extLst>
            <c:ext xmlns:c16="http://schemas.microsoft.com/office/drawing/2014/chart" uri="{C3380CC4-5D6E-409C-BE32-E72D297353CC}">
              <c16:uniqueId val="{00000004-4EF2-4D29-AECD-35884F72333D}"/>
            </c:ext>
          </c:extLst>
        </c:ser>
        <c:ser>
          <c:idx val="5"/>
          <c:order val="5"/>
          <c:tx>
            <c:strRef>
              <c:f>Sayfa1!$O$87</c:f>
              <c:strCache>
                <c:ptCount val="1"/>
                <c:pt idx="0">
                  <c:v>2016</c:v>
                </c:pt>
              </c:strCache>
            </c:strRef>
          </c:tx>
          <c:spPr>
            <a:solidFill>
              <a:schemeClr val="accent6"/>
            </a:solidFill>
            <a:ln>
              <a:noFill/>
            </a:ln>
            <a:effectLst/>
          </c:spPr>
          <c:invertIfNegative val="0"/>
          <c:cat>
            <c:strRef>
              <c:f>Sayfa1!$P$81</c:f>
              <c:strCache>
                <c:ptCount val="1"/>
                <c:pt idx="0">
                  <c:v>Denetim Sayısı</c:v>
                </c:pt>
              </c:strCache>
            </c:strRef>
          </c:cat>
          <c:val>
            <c:numRef>
              <c:f>Sayfa1!$P$87</c:f>
              <c:numCache>
                <c:formatCode>General</c:formatCode>
                <c:ptCount val="1"/>
                <c:pt idx="0">
                  <c:v>625</c:v>
                </c:pt>
              </c:numCache>
            </c:numRef>
          </c:val>
          <c:extLst>
            <c:ext xmlns:c16="http://schemas.microsoft.com/office/drawing/2014/chart" uri="{C3380CC4-5D6E-409C-BE32-E72D297353CC}">
              <c16:uniqueId val="{00000005-4EF2-4D29-AECD-35884F72333D}"/>
            </c:ext>
          </c:extLst>
        </c:ser>
        <c:ser>
          <c:idx val="6"/>
          <c:order val="6"/>
          <c:tx>
            <c:strRef>
              <c:f>Sayfa1!$O$88</c:f>
              <c:strCache>
                <c:ptCount val="1"/>
                <c:pt idx="0">
                  <c:v>2017</c:v>
                </c:pt>
              </c:strCache>
            </c:strRef>
          </c:tx>
          <c:spPr>
            <a:solidFill>
              <a:schemeClr val="accent1">
                <a:lumMod val="60000"/>
              </a:schemeClr>
            </a:solidFill>
            <a:ln>
              <a:noFill/>
            </a:ln>
            <a:effectLst/>
          </c:spPr>
          <c:invertIfNegative val="0"/>
          <c:cat>
            <c:strRef>
              <c:f>Sayfa1!$P$81</c:f>
              <c:strCache>
                <c:ptCount val="1"/>
                <c:pt idx="0">
                  <c:v>Denetim Sayısı</c:v>
                </c:pt>
              </c:strCache>
            </c:strRef>
          </c:cat>
          <c:val>
            <c:numRef>
              <c:f>Sayfa1!$P$88</c:f>
              <c:numCache>
                <c:formatCode>General</c:formatCode>
                <c:ptCount val="1"/>
                <c:pt idx="0">
                  <c:v>654</c:v>
                </c:pt>
              </c:numCache>
            </c:numRef>
          </c:val>
          <c:extLst>
            <c:ext xmlns:c16="http://schemas.microsoft.com/office/drawing/2014/chart" uri="{C3380CC4-5D6E-409C-BE32-E72D297353CC}">
              <c16:uniqueId val="{00000006-4EF2-4D29-AECD-35884F72333D}"/>
            </c:ext>
          </c:extLst>
        </c:ser>
        <c:ser>
          <c:idx val="7"/>
          <c:order val="7"/>
          <c:tx>
            <c:strRef>
              <c:f>Sayfa1!$O$89</c:f>
              <c:strCache>
                <c:ptCount val="1"/>
                <c:pt idx="0">
                  <c:v>2018</c:v>
                </c:pt>
              </c:strCache>
            </c:strRef>
          </c:tx>
          <c:spPr>
            <a:solidFill>
              <a:schemeClr val="accent2">
                <a:lumMod val="60000"/>
              </a:schemeClr>
            </a:solidFill>
            <a:ln>
              <a:noFill/>
            </a:ln>
            <a:effectLst/>
          </c:spPr>
          <c:invertIfNegative val="0"/>
          <c:cat>
            <c:strRef>
              <c:f>Sayfa1!$P$81</c:f>
              <c:strCache>
                <c:ptCount val="1"/>
                <c:pt idx="0">
                  <c:v>Denetim Sayısı</c:v>
                </c:pt>
              </c:strCache>
            </c:strRef>
          </c:cat>
          <c:val>
            <c:numRef>
              <c:f>Sayfa1!$P$89</c:f>
              <c:numCache>
                <c:formatCode>General</c:formatCode>
                <c:ptCount val="1"/>
                <c:pt idx="0">
                  <c:v>566</c:v>
                </c:pt>
              </c:numCache>
            </c:numRef>
          </c:val>
          <c:extLst>
            <c:ext xmlns:c16="http://schemas.microsoft.com/office/drawing/2014/chart" uri="{C3380CC4-5D6E-409C-BE32-E72D297353CC}">
              <c16:uniqueId val="{00000007-4EF2-4D29-AECD-35884F72333D}"/>
            </c:ext>
          </c:extLst>
        </c:ser>
        <c:ser>
          <c:idx val="8"/>
          <c:order val="8"/>
          <c:tx>
            <c:strRef>
              <c:f>Sayfa1!$O$90</c:f>
              <c:strCache>
                <c:ptCount val="1"/>
                <c:pt idx="0">
                  <c:v>2019</c:v>
                </c:pt>
              </c:strCache>
            </c:strRef>
          </c:tx>
          <c:spPr>
            <a:solidFill>
              <a:schemeClr val="accent3">
                <a:lumMod val="60000"/>
              </a:schemeClr>
            </a:solidFill>
            <a:ln>
              <a:noFill/>
            </a:ln>
            <a:effectLst/>
          </c:spPr>
          <c:invertIfNegative val="0"/>
          <c:cat>
            <c:strRef>
              <c:f>Sayfa1!$P$81</c:f>
              <c:strCache>
                <c:ptCount val="1"/>
                <c:pt idx="0">
                  <c:v>Denetim Sayısı</c:v>
                </c:pt>
              </c:strCache>
            </c:strRef>
          </c:cat>
          <c:val>
            <c:numRef>
              <c:f>Sayfa1!$P$90</c:f>
              <c:numCache>
                <c:formatCode>General</c:formatCode>
                <c:ptCount val="1"/>
                <c:pt idx="0">
                  <c:v>380</c:v>
                </c:pt>
              </c:numCache>
            </c:numRef>
          </c:val>
          <c:extLst>
            <c:ext xmlns:c16="http://schemas.microsoft.com/office/drawing/2014/chart" uri="{C3380CC4-5D6E-409C-BE32-E72D297353CC}">
              <c16:uniqueId val="{00000008-4EF2-4D29-AECD-35884F72333D}"/>
            </c:ext>
          </c:extLst>
        </c:ser>
        <c:dLbls>
          <c:showLegendKey val="0"/>
          <c:showVal val="0"/>
          <c:showCatName val="0"/>
          <c:showSerName val="0"/>
          <c:showPercent val="0"/>
          <c:showBubbleSize val="0"/>
        </c:dLbls>
        <c:gapWidth val="219"/>
        <c:overlap val="-27"/>
        <c:axId val="395362768"/>
        <c:axId val="395362440"/>
      </c:barChart>
      <c:catAx>
        <c:axId val="39536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95362440"/>
        <c:crosses val="autoZero"/>
        <c:auto val="1"/>
        <c:lblAlgn val="ctr"/>
        <c:lblOffset val="100"/>
        <c:noMultiLvlLbl val="0"/>
      </c:catAx>
      <c:valAx>
        <c:axId val="395362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9536276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0.59998</cdr:x>
      <cdr:y>0.31987</cdr:y>
    </cdr:from>
    <cdr:to>
      <cdr:x>0.68123</cdr:x>
      <cdr:y>0.41735</cdr:y>
    </cdr:to>
    <cdr:sp macro="" textlink="">
      <cdr:nvSpPr>
        <cdr:cNvPr id="2" name="Dikdörtgen 1"/>
        <cdr:cNvSpPr/>
      </cdr:nvSpPr>
      <cdr:spPr>
        <a:xfrm xmlns:a="http://schemas.openxmlformats.org/drawingml/2006/main">
          <a:off x="3672312" y="1312892"/>
          <a:ext cx="497252" cy="40011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tr-TR" sz="2000" b="0" cap="none" spc="0" dirty="0" smtClean="0">
              <a:ln w="0"/>
              <a:solidFill>
                <a:schemeClr val="tx1"/>
              </a:solidFill>
              <a:effectLst>
                <a:outerShdw blurRad="38100" dist="19050" dir="2700000" algn="tl" rotWithShape="0">
                  <a:schemeClr val="dk1">
                    <a:alpha val="40000"/>
                  </a:schemeClr>
                </a:outerShdw>
              </a:effectLst>
            </a:rPr>
            <a:t>%</a:t>
          </a:r>
          <a:r>
            <a:rPr lang="tr-TR" sz="2000" dirty="0">
              <a:ln w="0"/>
              <a:solidFill>
                <a:schemeClr val="tx1"/>
              </a:solidFill>
              <a:effectLst>
                <a:outerShdw blurRad="38100" dist="19050" dir="2700000" algn="tl" rotWithShape="0">
                  <a:schemeClr val="dk1">
                    <a:alpha val="40000"/>
                  </a:schemeClr>
                </a:outerShdw>
              </a:effectLst>
            </a:rPr>
            <a:t>2</a:t>
          </a:r>
          <a:endParaRPr lang="tr-TR" sz="20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bwMode="auto">
          <a:xfrm>
            <a:off x="1" y="0"/>
            <a:ext cx="4234286" cy="336700"/>
          </a:xfrm>
          <a:prstGeom prst="rect">
            <a:avLst/>
          </a:prstGeom>
          <a:noFill/>
          <a:ln w="9525">
            <a:noFill/>
            <a:miter lim="800000"/>
            <a:headEnd/>
            <a:tailEnd/>
          </a:ln>
        </p:spPr>
        <p:txBody>
          <a:bodyPr vert="horz" wrap="square" lIns="90477" tIns="45238" rIns="90477" bIns="45238" numCol="1" anchor="t" anchorCtr="0" compatLnSpc="1">
            <a:prstTxWarp prst="textNoShape">
              <a:avLst/>
            </a:prstTxWarp>
          </a:bodyPr>
          <a:lstStyle>
            <a:lvl1pPr defTabSz="905823">
              <a:defRPr sz="1200" b="0">
                <a:latin typeface="Arial" charset="0"/>
              </a:defRPr>
            </a:lvl1pPr>
          </a:lstStyle>
          <a:p>
            <a:pPr>
              <a:defRPr/>
            </a:pPr>
            <a:endParaRPr lang="tr-TR"/>
          </a:p>
        </p:txBody>
      </p:sp>
      <p:sp>
        <p:nvSpPr>
          <p:cNvPr id="3" name="2 Veri Yer Tutucusu"/>
          <p:cNvSpPr>
            <a:spLocks noGrp="1"/>
          </p:cNvSpPr>
          <p:nvPr>
            <p:ph type="dt" sz="quarter" idx="1"/>
          </p:nvPr>
        </p:nvSpPr>
        <p:spPr bwMode="auto">
          <a:xfrm>
            <a:off x="5535388" y="0"/>
            <a:ext cx="4236568" cy="336700"/>
          </a:xfrm>
          <a:prstGeom prst="rect">
            <a:avLst/>
          </a:prstGeom>
          <a:noFill/>
          <a:ln w="9525">
            <a:noFill/>
            <a:miter lim="800000"/>
            <a:headEnd/>
            <a:tailEnd/>
          </a:ln>
        </p:spPr>
        <p:txBody>
          <a:bodyPr vert="horz" wrap="square" lIns="90477" tIns="45238" rIns="90477" bIns="45238" numCol="1" anchor="t" anchorCtr="0" compatLnSpc="1">
            <a:prstTxWarp prst="textNoShape">
              <a:avLst/>
            </a:prstTxWarp>
          </a:bodyPr>
          <a:lstStyle>
            <a:lvl1pPr algn="r" defTabSz="905823">
              <a:defRPr sz="1200" b="0">
                <a:latin typeface="Arial" charset="0"/>
              </a:defRPr>
            </a:lvl1pPr>
          </a:lstStyle>
          <a:p>
            <a:pPr>
              <a:defRPr/>
            </a:pPr>
            <a:fld id="{D4361C04-AEC6-46B6-A840-2BFCE6251267}" type="datetime1">
              <a:rPr lang="tr-TR" smtClean="0"/>
              <a:pPr>
                <a:defRPr/>
              </a:pPr>
              <a:t>9.10.2019</a:t>
            </a:fld>
            <a:endParaRPr lang="tr-TR"/>
          </a:p>
        </p:txBody>
      </p:sp>
      <p:sp>
        <p:nvSpPr>
          <p:cNvPr id="4" name="3 Altbilgi Yer Tutucusu"/>
          <p:cNvSpPr>
            <a:spLocks noGrp="1"/>
          </p:cNvSpPr>
          <p:nvPr>
            <p:ph type="ftr" sz="quarter" idx="2"/>
          </p:nvPr>
        </p:nvSpPr>
        <p:spPr bwMode="auto">
          <a:xfrm>
            <a:off x="1" y="6387950"/>
            <a:ext cx="4234286" cy="334363"/>
          </a:xfrm>
          <a:prstGeom prst="rect">
            <a:avLst/>
          </a:prstGeom>
          <a:noFill/>
          <a:ln w="9525">
            <a:noFill/>
            <a:miter lim="800000"/>
            <a:headEnd/>
            <a:tailEnd/>
          </a:ln>
        </p:spPr>
        <p:txBody>
          <a:bodyPr vert="horz" wrap="square" lIns="90477" tIns="45238" rIns="90477" bIns="45238" numCol="1" anchor="b" anchorCtr="0" compatLnSpc="1">
            <a:prstTxWarp prst="textNoShape">
              <a:avLst/>
            </a:prstTxWarp>
          </a:bodyPr>
          <a:lstStyle>
            <a:lvl1pPr defTabSz="905823">
              <a:defRPr sz="1200" b="0">
                <a:latin typeface="Arial" charset="0"/>
              </a:defRPr>
            </a:lvl1pPr>
          </a:lstStyle>
          <a:p>
            <a:pPr>
              <a:defRPr/>
            </a:pPr>
            <a:endParaRPr lang="tr-TR"/>
          </a:p>
        </p:txBody>
      </p:sp>
      <p:sp>
        <p:nvSpPr>
          <p:cNvPr id="5" name="4 Slayt Numarası Yer Tutucusu"/>
          <p:cNvSpPr>
            <a:spLocks noGrp="1"/>
          </p:cNvSpPr>
          <p:nvPr>
            <p:ph type="sldNum" sz="quarter" idx="3"/>
          </p:nvPr>
        </p:nvSpPr>
        <p:spPr bwMode="auto">
          <a:xfrm>
            <a:off x="5535388" y="6387950"/>
            <a:ext cx="4236568" cy="334363"/>
          </a:xfrm>
          <a:prstGeom prst="rect">
            <a:avLst/>
          </a:prstGeom>
          <a:noFill/>
          <a:ln w="9525">
            <a:noFill/>
            <a:miter lim="800000"/>
            <a:headEnd/>
            <a:tailEnd/>
          </a:ln>
        </p:spPr>
        <p:txBody>
          <a:bodyPr vert="horz" wrap="square" lIns="90477" tIns="45238" rIns="90477" bIns="45238" numCol="1" anchor="b" anchorCtr="0" compatLnSpc="1">
            <a:prstTxWarp prst="textNoShape">
              <a:avLst/>
            </a:prstTxWarp>
          </a:bodyPr>
          <a:lstStyle>
            <a:lvl1pPr algn="r" defTabSz="905823">
              <a:defRPr sz="1200" b="0">
                <a:latin typeface="Arial" charset="0"/>
              </a:defRPr>
            </a:lvl1pPr>
          </a:lstStyle>
          <a:p>
            <a:pPr>
              <a:defRPr/>
            </a:pPr>
            <a:fld id="{AFDAC4B7-4428-4C48-B511-7A23425929C1}" type="slidenum">
              <a:rPr lang="tr-TR"/>
              <a:pPr>
                <a:defRPr/>
              </a:pPr>
              <a:t>‹#›</a:t>
            </a:fld>
            <a:endParaRPr lang="tr-TR"/>
          </a:p>
        </p:txBody>
      </p:sp>
    </p:spTree>
    <p:extLst>
      <p:ext uri="{BB962C8B-B14F-4D97-AF65-F5344CB8AC3E}">
        <p14:creationId xmlns:p14="http://schemas.microsoft.com/office/powerpoint/2010/main" val="294621585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0"/>
            <a:ext cx="4234286" cy="336700"/>
          </a:xfrm>
          <a:prstGeom prst="rect">
            <a:avLst/>
          </a:prstGeom>
          <a:noFill/>
          <a:ln w="9525">
            <a:noFill/>
            <a:miter lim="800000"/>
            <a:headEnd/>
            <a:tailEnd/>
          </a:ln>
        </p:spPr>
        <p:txBody>
          <a:bodyPr vert="horz" wrap="square" lIns="90477" tIns="45238" rIns="90477" bIns="45238" numCol="1" anchor="t" anchorCtr="0" compatLnSpc="1">
            <a:prstTxWarp prst="textNoShape">
              <a:avLst/>
            </a:prstTxWarp>
          </a:bodyPr>
          <a:lstStyle>
            <a:lvl1pPr defTabSz="905823">
              <a:defRPr sz="1200" b="0">
                <a:latin typeface="Arial" charset="0"/>
              </a:defRPr>
            </a:lvl1pPr>
          </a:lstStyle>
          <a:p>
            <a:pPr>
              <a:defRPr/>
            </a:pPr>
            <a:endParaRPr lang="tr-TR"/>
          </a:p>
        </p:txBody>
      </p:sp>
      <p:sp>
        <p:nvSpPr>
          <p:cNvPr id="74755" name="Rectangle 3"/>
          <p:cNvSpPr>
            <a:spLocks noGrp="1" noChangeArrowheads="1"/>
          </p:cNvSpPr>
          <p:nvPr>
            <p:ph type="dt" idx="1"/>
          </p:nvPr>
        </p:nvSpPr>
        <p:spPr bwMode="auto">
          <a:xfrm>
            <a:off x="5535388" y="0"/>
            <a:ext cx="4236568" cy="336700"/>
          </a:xfrm>
          <a:prstGeom prst="rect">
            <a:avLst/>
          </a:prstGeom>
          <a:noFill/>
          <a:ln w="9525">
            <a:noFill/>
            <a:miter lim="800000"/>
            <a:headEnd/>
            <a:tailEnd/>
          </a:ln>
        </p:spPr>
        <p:txBody>
          <a:bodyPr vert="horz" wrap="square" lIns="90477" tIns="45238" rIns="90477" bIns="45238" numCol="1" anchor="t" anchorCtr="0" compatLnSpc="1">
            <a:prstTxWarp prst="textNoShape">
              <a:avLst/>
            </a:prstTxWarp>
          </a:bodyPr>
          <a:lstStyle>
            <a:lvl1pPr algn="r" defTabSz="905823">
              <a:defRPr sz="1200" b="0">
                <a:latin typeface="Arial" charset="0"/>
              </a:defRPr>
            </a:lvl1pPr>
          </a:lstStyle>
          <a:p>
            <a:pPr>
              <a:defRPr/>
            </a:pPr>
            <a:fld id="{FE639E22-FF54-40BE-9C77-FCC82A4132A0}" type="datetime1">
              <a:rPr lang="tr-TR" smtClean="0"/>
              <a:pPr>
                <a:defRPr/>
              </a:pPr>
              <a:t>9.10.2019</a:t>
            </a:fld>
            <a:endParaRPr lang="tr-TR"/>
          </a:p>
        </p:txBody>
      </p:sp>
      <p:sp>
        <p:nvSpPr>
          <p:cNvPr id="82948" name="Rectangle 4"/>
          <p:cNvSpPr>
            <a:spLocks noGrp="1" noRot="1" noChangeAspect="1" noChangeArrowheads="1" noTextEdit="1"/>
          </p:cNvSpPr>
          <p:nvPr>
            <p:ph type="sldImg" idx="2"/>
          </p:nvPr>
        </p:nvSpPr>
        <p:spPr bwMode="auto">
          <a:xfrm>
            <a:off x="3208338" y="504825"/>
            <a:ext cx="3359150" cy="252095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976968" y="3193976"/>
            <a:ext cx="7820303" cy="3025625"/>
          </a:xfrm>
          <a:prstGeom prst="rect">
            <a:avLst/>
          </a:prstGeom>
          <a:noFill/>
          <a:ln w="9525">
            <a:noFill/>
            <a:miter lim="800000"/>
            <a:headEnd/>
            <a:tailEnd/>
          </a:ln>
        </p:spPr>
        <p:txBody>
          <a:bodyPr vert="horz" wrap="square" lIns="90477" tIns="45238" rIns="90477" bIns="45238"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74758" name="Rectangle 6"/>
          <p:cNvSpPr>
            <a:spLocks noGrp="1" noChangeArrowheads="1"/>
          </p:cNvSpPr>
          <p:nvPr>
            <p:ph type="ftr" sz="quarter" idx="4"/>
          </p:nvPr>
        </p:nvSpPr>
        <p:spPr bwMode="auto">
          <a:xfrm>
            <a:off x="1" y="6387950"/>
            <a:ext cx="4234286" cy="334363"/>
          </a:xfrm>
          <a:prstGeom prst="rect">
            <a:avLst/>
          </a:prstGeom>
          <a:noFill/>
          <a:ln w="9525">
            <a:noFill/>
            <a:miter lim="800000"/>
            <a:headEnd/>
            <a:tailEnd/>
          </a:ln>
        </p:spPr>
        <p:txBody>
          <a:bodyPr vert="horz" wrap="square" lIns="90477" tIns="45238" rIns="90477" bIns="45238" numCol="1" anchor="b" anchorCtr="0" compatLnSpc="1">
            <a:prstTxWarp prst="textNoShape">
              <a:avLst/>
            </a:prstTxWarp>
          </a:bodyPr>
          <a:lstStyle>
            <a:lvl1pPr defTabSz="905823">
              <a:defRPr sz="1200" b="0">
                <a:latin typeface="Arial" charset="0"/>
              </a:defRPr>
            </a:lvl1pPr>
          </a:lstStyle>
          <a:p>
            <a:pPr>
              <a:defRPr/>
            </a:pPr>
            <a:endParaRPr lang="tr-TR"/>
          </a:p>
        </p:txBody>
      </p:sp>
      <p:sp>
        <p:nvSpPr>
          <p:cNvPr id="74759" name="Rectangle 7"/>
          <p:cNvSpPr>
            <a:spLocks noGrp="1" noChangeArrowheads="1"/>
          </p:cNvSpPr>
          <p:nvPr>
            <p:ph type="sldNum" sz="quarter" idx="5"/>
          </p:nvPr>
        </p:nvSpPr>
        <p:spPr bwMode="auto">
          <a:xfrm>
            <a:off x="5535388" y="6387950"/>
            <a:ext cx="4236568" cy="334363"/>
          </a:xfrm>
          <a:prstGeom prst="rect">
            <a:avLst/>
          </a:prstGeom>
          <a:noFill/>
          <a:ln w="9525">
            <a:noFill/>
            <a:miter lim="800000"/>
            <a:headEnd/>
            <a:tailEnd/>
          </a:ln>
        </p:spPr>
        <p:txBody>
          <a:bodyPr vert="horz" wrap="square" lIns="90477" tIns="45238" rIns="90477" bIns="45238" numCol="1" anchor="b" anchorCtr="0" compatLnSpc="1">
            <a:prstTxWarp prst="textNoShape">
              <a:avLst/>
            </a:prstTxWarp>
          </a:bodyPr>
          <a:lstStyle>
            <a:lvl1pPr algn="r" defTabSz="905823">
              <a:defRPr sz="1200" b="0">
                <a:latin typeface="Arial" charset="0"/>
              </a:defRPr>
            </a:lvl1pPr>
          </a:lstStyle>
          <a:p>
            <a:pPr>
              <a:defRPr/>
            </a:pPr>
            <a:fld id="{6EB19700-CEE2-4B68-9574-C23606DCC241}" type="slidenum">
              <a:rPr lang="tr-TR"/>
              <a:pPr>
                <a:defRPr/>
              </a:pPr>
              <a:t>‹#›</a:t>
            </a:fld>
            <a:endParaRPr lang="tr-TR"/>
          </a:p>
        </p:txBody>
      </p:sp>
    </p:spTree>
    <p:extLst>
      <p:ext uri="{BB962C8B-B14F-4D97-AF65-F5344CB8AC3E}">
        <p14:creationId xmlns:p14="http://schemas.microsoft.com/office/powerpoint/2010/main" val="28849473"/>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20F20C3-8328-4D2E-A936-5C86F82CE3BE}" type="slidenum">
              <a:rPr lang="tr-TR" smtClean="0"/>
              <a:pPr/>
              <a:t>6</a:t>
            </a:fld>
            <a:endParaRPr lang="tr-TR"/>
          </a:p>
        </p:txBody>
      </p:sp>
    </p:spTree>
    <p:extLst>
      <p:ext uri="{BB962C8B-B14F-4D97-AF65-F5344CB8AC3E}">
        <p14:creationId xmlns:p14="http://schemas.microsoft.com/office/powerpoint/2010/main" val="1737591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b.gov.tr/turkce/index.php?Sayfa=homepag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45" name="Rectangle 44"/>
          <p:cNvSpPr/>
          <p:nvPr/>
        </p:nvSpPr>
        <p:spPr>
          <a:xfrm>
            <a:off x="0" y="2738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3"/>
          <p:cNvGrpSpPr/>
          <p:nvPr/>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6"/>
          <p:cNvSpPr>
            <a:spLocks/>
          </p:cNvSpPr>
          <p:nvPr/>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6" name="15 Resim" descr="T.C. Çevre ve Şehircilik Bakanlığı">
            <a:hlinkClick r:id="rId2"/>
          </p:cNvPr>
          <p:cNvPicPr/>
          <p:nvPr userDrawn="1"/>
        </p:nvPicPr>
        <p:blipFill>
          <a:blip r:embed="rId3" cstate="print"/>
          <a:srcRect/>
          <a:stretch>
            <a:fillRect/>
          </a:stretch>
        </p:blipFill>
        <p:spPr bwMode="auto">
          <a:xfrm>
            <a:off x="179512" y="188640"/>
            <a:ext cx="1600200" cy="1152128"/>
          </a:xfrm>
          <a:prstGeom prst="rect">
            <a:avLst/>
          </a:prstGeom>
          <a:noFill/>
          <a:ln w="9525">
            <a:noFill/>
            <a:miter lim="800000"/>
            <a:headEnd/>
            <a:tailEnd/>
          </a:ln>
        </p:spPr>
      </p:pic>
      <p:sp>
        <p:nvSpPr>
          <p:cNvPr id="21" name="20 Veri Yer Tutucusu"/>
          <p:cNvSpPr>
            <a:spLocks noGrp="1"/>
          </p:cNvSpPr>
          <p:nvPr>
            <p:ph type="dt" sz="half" idx="10"/>
          </p:nvPr>
        </p:nvSpPr>
        <p:spPr>
          <a:xfrm>
            <a:off x="457200" y="6520259"/>
            <a:ext cx="2133600" cy="365125"/>
          </a:xfrm>
        </p:spPr>
        <p:txBody>
          <a:bodyPr/>
          <a:lstStyle>
            <a:lvl1pPr>
              <a:defRPr b="1">
                <a:solidFill>
                  <a:srgbClr val="0033CC"/>
                </a:solidFill>
              </a:defRPr>
            </a:lvl1pPr>
          </a:lstStyle>
          <a:p>
            <a:pPr>
              <a:defRPr/>
            </a:pPr>
            <a:fld id="{92910D61-60E6-4F50-B3C7-D9312AD326CC}" type="datetime1">
              <a:rPr lang="tr-TR" smtClean="0"/>
              <a:pPr>
                <a:defRPr/>
              </a:pPr>
              <a:t>9.10.2019</a:t>
            </a:fld>
            <a:endParaRPr lang="tr-TR" dirty="0"/>
          </a:p>
        </p:txBody>
      </p:sp>
      <p:sp>
        <p:nvSpPr>
          <p:cNvPr id="22" name="21 Slayt Numarası Yer Tutucusu"/>
          <p:cNvSpPr>
            <a:spLocks noGrp="1"/>
          </p:cNvSpPr>
          <p:nvPr>
            <p:ph type="sldNum" sz="quarter" idx="11"/>
          </p:nvPr>
        </p:nvSpPr>
        <p:spPr>
          <a:xfrm>
            <a:off x="6553200" y="6520259"/>
            <a:ext cx="2133600" cy="365125"/>
          </a:xfrm>
        </p:spPr>
        <p:txBody>
          <a:bodyPr/>
          <a:lstStyle>
            <a:lvl1pPr>
              <a:defRPr>
                <a:solidFill>
                  <a:srgbClr val="0033CC"/>
                </a:solidFill>
              </a:defRPr>
            </a:lvl1pPr>
          </a:lstStyle>
          <a:p>
            <a:pPr>
              <a:defRPr/>
            </a:pPr>
            <a:fld id="{C2881B87-7EBD-4308-A15D-16FF8032B299}" type="slidenum">
              <a:rPr lang="tr-TR" smtClean="0"/>
              <a:pPr>
                <a:defRPr/>
              </a:pPr>
              <a:t>‹#›</a:t>
            </a:fld>
            <a:endParaRPr lang="tr-TR"/>
          </a:p>
        </p:txBody>
      </p:sp>
      <p:sp>
        <p:nvSpPr>
          <p:cNvPr id="23" name="22 Altbilgi Yer Tutucusu"/>
          <p:cNvSpPr>
            <a:spLocks noGrp="1"/>
          </p:cNvSpPr>
          <p:nvPr>
            <p:ph type="ftr" sz="quarter" idx="12"/>
          </p:nvPr>
        </p:nvSpPr>
        <p:spPr>
          <a:xfrm>
            <a:off x="3124200" y="6520259"/>
            <a:ext cx="2895600" cy="365125"/>
          </a:xfrm>
        </p:spPr>
        <p:txBody>
          <a:bodyPr/>
          <a:lstStyle>
            <a:lvl1pPr>
              <a:defRPr b="1">
                <a:solidFill>
                  <a:srgbClr val="0033CC"/>
                </a:solidFill>
              </a:defRPr>
            </a:lvl1pPr>
          </a:lstStyle>
          <a:p>
            <a:pPr>
              <a:defRPr/>
            </a:pPr>
            <a:r>
              <a:rPr lang="pt-BR" smtClean="0"/>
              <a:t>Çevre Görevlisi Eğitimi Antalya</a:t>
            </a:r>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88CB8ED-F787-4F92-BF5A-C71B48CE30FD}" type="datetime1">
              <a:rPr lang="tr-TR" smtClean="0"/>
              <a:pPr/>
              <a:t>9.10.2019</a:t>
            </a:fld>
            <a:endParaRPr lang="tr-TR"/>
          </a:p>
        </p:txBody>
      </p:sp>
      <p:sp>
        <p:nvSpPr>
          <p:cNvPr id="3" name="2 Altbilgi Yer Tutucusu"/>
          <p:cNvSpPr>
            <a:spLocks noGrp="1"/>
          </p:cNvSpPr>
          <p:nvPr>
            <p:ph type="ftr" sz="quarter" idx="11"/>
          </p:nvPr>
        </p:nvSpPr>
        <p:spPr/>
        <p:txBody>
          <a:bodyPr/>
          <a:lstStyle/>
          <a:p>
            <a:r>
              <a:rPr lang="pt-BR" smtClean="0"/>
              <a:t>Çevre Görevlisi Eğitimi Antalya</a:t>
            </a:r>
            <a:endParaRPr lang="tr-TR"/>
          </a:p>
        </p:txBody>
      </p:sp>
      <p:sp>
        <p:nvSpPr>
          <p:cNvPr id="4" name="3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5F5B9D2-BF33-493F-B80A-E69A74D846FB}" type="datetime1">
              <a:rPr lang="tr-TR" smtClean="0"/>
              <a:pPr/>
              <a:t>9.10.2019</a:t>
            </a:fld>
            <a:endParaRPr lang="tr-TR"/>
          </a:p>
        </p:txBody>
      </p:sp>
      <p:sp>
        <p:nvSpPr>
          <p:cNvPr id="6" name="5 Altbilgi Yer Tutucusu"/>
          <p:cNvSpPr>
            <a:spLocks noGrp="1"/>
          </p:cNvSpPr>
          <p:nvPr>
            <p:ph type="ftr" sz="quarter" idx="11"/>
          </p:nvPr>
        </p:nvSpPr>
        <p:spPr/>
        <p:txBody>
          <a:bodyPr/>
          <a:lstStyle/>
          <a:p>
            <a:r>
              <a:rPr lang="pt-BR" smtClean="0"/>
              <a:t>Çevre Görevlisi Eğitimi Antalya</a:t>
            </a:r>
            <a:endParaRPr lang="tr-TR"/>
          </a:p>
        </p:txBody>
      </p:sp>
      <p:sp>
        <p:nvSpPr>
          <p:cNvPr id="7" name="6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15C84C3-50F8-4A1B-A834-4B0711B79455}" type="datetime1">
              <a:rPr lang="tr-TR" smtClean="0"/>
              <a:pPr/>
              <a:t>9.10.2019</a:t>
            </a:fld>
            <a:endParaRPr lang="tr-TR"/>
          </a:p>
        </p:txBody>
      </p:sp>
      <p:sp>
        <p:nvSpPr>
          <p:cNvPr id="6" name="5 Altbilgi Yer Tutucusu"/>
          <p:cNvSpPr>
            <a:spLocks noGrp="1"/>
          </p:cNvSpPr>
          <p:nvPr>
            <p:ph type="ftr" sz="quarter" idx="11"/>
          </p:nvPr>
        </p:nvSpPr>
        <p:spPr/>
        <p:txBody>
          <a:bodyPr/>
          <a:lstStyle/>
          <a:p>
            <a:r>
              <a:rPr lang="pt-BR" smtClean="0"/>
              <a:t>Çevre Görevlisi Eğitimi Antalya</a:t>
            </a:r>
            <a:endParaRPr lang="tr-TR"/>
          </a:p>
        </p:txBody>
      </p:sp>
      <p:sp>
        <p:nvSpPr>
          <p:cNvPr id="7" name="6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C54E6DF-CC51-41F6-8D73-30908F9D136B}" type="datetime1">
              <a:rPr lang="tr-TR" smtClean="0"/>
              <a:pPr/>
              <a:t>9.10.2019</a:t>
            </a:fld>
            <a:endParaRPr lang="tr-TR"/>
          </a:p>
        </p:txBody>
      </p:sp>
      <p:sp>
        <p:nvSpPr>
          <p:cNvPr id="5" name="4 Altbilgi Yer Tutucusu"/>
          <p:cNvSpPr>
            <a:spLocks noGrp="1"/>
          </p:cNvSpPr>
          <p:nvPr>
            <p:ph type="ftr" sz="quarter" idx="11"/>
          </p:nvPr>
        </p:nvSpPr>
        <p:spPr/>
        <p:txBody>
          <a:bodyPr/>
          <a:lstStyle/>
          <a:p>
            <a:r>
              <a:rPr lang="pt-BR" smtClean="0"/>
              <a:t>Çevre Görevlisi Eğitimi Antalya</a:t>
            </a:r>
            <a:endParaRPr lang="tr-TR"/>
          </a:p>
        </p:txBody>
      </p:sp>
      <p:sp>
        <p:nvSpPr>
          <p:cNvPr id="6" name="5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09059C2-4981-461E-B2AE-D819EA40AEF2}" type="datetime1">
              <a:rPr lang="tr-TR" smtClean="0"/>
              <a:pPr/>
              <a:t>9.10.2019</a:t>
            </a:fld>
            <a:endParaRPr lang="tr-TR"/>
          </a:p>
        </p:txBody>
      </p:sp>
      <p:sp>
        <p:nvSpPr>
          <p:cNvPr id="5" name="4 Altbilgi Yer Tutucusu"/>
          <p:cNvSpPr>
            <a:spLocks noGrp="1"/>
          </p:cNvSpPr>
          <p:nvPr>
            <p:ph type="ftr" sz="quarter" idx="11"/>
          </p:nvPr>
        </p:nvSpPr>
        <p:spPr/>
        <p:txBody>
          <a:bodyPr/>
          <a:lstStyle/>
          <a:p>
            <a:r>
              <a:rPr lang="pt-BR" smtClean="0"/>
              <a:t>Çevre Görevlisi Eğitimi Antalya</a:t>
            </a:r>
            <a:endParaRPr lang="tr-TR"/>
          </a:p>
        </p:txBody>
      </p:sp>
      <p:sp>
        <p:nvSpPr>
          <p:cNvPr id="6" name="5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fld id="{C8B86ED0-AA81-44B6-99C9-81FB6AA23574}" type="datetime1">
              <a:rPr lang="tr-TR" smtClean="0"/>
              <a:t>9.10.2019</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D9DB15FC-2B04-4BE3-82BA-E6F66AB7FFF7}" type="slidenum">
              <a:rPr lang="tr-TR" smtClean="0"/>
              <a:pPr>
                <a:defRPr/>
              </a:pPr>
              <a:t>‹#›</a:t>
            </a:fld>
            <a:endParaRPr lang="tr-TR"/>
          </a:p>
        </p:txBody>
      </p:sp>
    </p:spTree>
    <p:extLst>
      <p:ext uri="{BB962C8B-B14F-4D97-AF65-F5344CB8AC3E}">
        <p14:creationId xmlns:p14="http://schemas.microsoft.com/office/powerpoint/2010/main" val="1849915277"/>
      </p:ext>
    </p:extLst>
  </p:cSld>
  <p:clrMapOvr>
    <a:masterClrMapping/>
  </p:clrMapOvr>
  <p:transition spd="slow">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pPr>
              <a:defRPr/>
            </a:pPr>
            <a:fld id="{5AD4CD2C-ABF7-4517-B76A-A586D2B9EBA2}" type="datetime1">
              <a:rPr lang="tr-TR" smtClean="0"/>
              <a:t>9.10.2019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DAD3D3A3-EEF1-4BC3-9328-ED5FC20272B2}" type="slidenum">
              <a:rPr lang="tr-TR" smtClean="0"/>
              <a:pPr>
                <a:defRPr/>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422254246"/>
      </p:ext>
    </p:extLst>
  </p:cSld>
  <p:clrMapOvr>
    <a:masterClrMapping/>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E16CE1C-5754-4AEC-A5B6-5C920EC983BC}" type="datetime1">
              <a:rPr lang="tr-TR" smtClean="0"/>
              <a:pPr/>
              <a:t>9.10.2019</a:t>
            </a:fld>
            <a:endParaRPr lang="tr-TR"/>
          </a:p>
        </p:txBody>
      </p:sp>
      <p:sp>
        <p:nvSpPr>
          <p:cNvPr id="5" name="4 Altbilgi Yer Tutucusu"/>
          <p:cNvSpPr>
            <a:spLocks noGrp="1"/>
          </p:cNvSpPr>
          <p:nvPr>
            <p:ph type="ftr" sz="quarter" idx="11"/>
          </p:nvPr>
        </p:nvSpPr>
        <p:spPr/>
        <p:txBody>
          <a:bodyPr/>
          <a:lstStyle/>
          <a:p>
            <a:r>
              <a:rPr lang="pt-BR" smtClean="0"/>
              <a:t>Çevre Görevlisi Eğitimi Antalya</a:t>
            </a:r>
            <a:endParaRPr lang="tr-TR"/>
          </a:p>
        </p:txBody>
      </p:sp>
      <p:sp>
        <p:nvSpPr>
          <p:cNvPr id="6" name="5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98406E7-1906-4F75-B0FF-BA71E2453A5B}" type="datetime1">
              <a:rPr lang="tr-TR" smtClean="0"/>
              <a:pPr/>
              <a:t>9.10.2019</a:t>
            </a:fld>
            <a:endParaRPr lang="tr-TR"/>
          </a:p>
        </p:txBody>
      </p:sp>
      <p:sp>
        <p:nvSpPr>
          <p:cNvPr id="5" name="4 Altbilgi Yer Tutucusu"/>
          <p:cNvSpPr>
            <a:spLocks noGrp="1"/>
          </p:cNvSpPr>
          <p:nvPr>
            <p:ph type="ftr" sz="quarter" idx="11"/>
          </p:nvPr>
        </p:nvSpPr>
        <p:spPr/>
        <p:txBody>
          <a:bodyPr/>
          <a:lstStyle/>
          <a:p>
            <a:r>
              <a:rPr lang="pt-BR" smtClean="0"/>
              <a:t>Çevre Görevlisi Eğitimi Antalya</a:t>
            </a:r>
            <a:endParaRPr lang="tr-TR"/>
          </a:p>
        </p:txBody>
      </p:sp>
      <p:sp>
        <p:nvSpPr>
          <p:cNvPr id="6" name="5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FBC4D12-A37C-41C4-93A5-7644AAD40698}" type="datetime1">
              <a:rPr lang="tr-TR" smtClean="0"/>
              <a:pPr/>
              <a:t>9.10.2019</a:t>
            </a:fld>
            <a:endParaRPr lang="tr-TR"/>
          </a:p>
        </p:txBody>
      </p:sp>
      <p:sp>
        <p:nvSpPr>
          <p:cNvPr id="5" name="4 Altbilgi Yer Tutucusu"/>
          <p:cNvSpPr>
            <a:spLocks noGrp="1"/>
          </p:cNvSpPr>
          <p:nvPr>
            <p:ph type="ftr" sz="quarter" idx="11"/>
          </p:nvPr>
        </p:nvSpPr>
        <p:spPr/>
        <p:txBody>
          <a:bodyPr/>
          <a:lstStyle/>
          <a:p>
            <a:r>
              <a:rPr lang="pt-BR" smtClean="0"/>
              <a:t>Çevre Görevlisi Eğitimi Antalya</a:t>
            </a:r>
            <a:endParaRPr lang="tr-TR"/>
          </a:p>
        </p:txBody>
      </p:sp>
      <p:sp>
        <p:nvSpPr>
          <p:cNvPr id="6" name="5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5514720-E603-4A3A-9CE1-D1011772616E}" type="datetime1">
              <a:rPr lang="tr-TR" smtClean="0"/>
              <a:pPr/>
              <a:t>9.10.2019</a:t>
            </a:fld>
            <a:endParaRPr lang="tr-TR"/>
          </a:p>
        </p:txBody>
      </p:sp>
      <p:sp>
        <p:nvSpPr>
          <p:cNvPr id="6" name="5 Altbilgi Yer Tutucusu"/>
          <p:cNvSpPr>
            <a:spLocks noGrp="1"/>
          </p:cNvSpPr>
          <p:nvPr>
            <p:ph type="ftr" sz="quarter" idx="11"/>
          </p:nvPr>
        </p:nvSpPr>
        <p:spPr/>
        <p:txBody>
          <a:bodyPr/>
          <a:lstStyle/>
          <a:p>
            <a:r>
              <a:rPr lang="pt-BR" smtClean="0"/>
              <a:t>Çevre Görevlisi Eğitimi Antalya</a:t>
            </a:r>
            <a:endParaRPr lang="tr-TR"/>
          </a:p>
        </p:txBody>
      </p:sp>
      <p:sp>
        <p:nvSpPr>
          <p:cNvPr id="7" name="6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326265D-BF77-4B9B-B023-94E925059933}" type="datetime1">
              <a:rPr lang="tr-TR" smtClean="0"/>
              <a:pPr/>
              <a:t>9.10.2019</a:t>
            </a:fld>
            <a:endParaRPr lang="tr-TR"/>
          </a:p>
        </p:txBody>
      </p:sp>
      <p:sp>
        <p:nvSpPr>
          <p:cNvPr id="8" name="7 Altbilgi Yer Tutucusu"/>
          <p:cNvSpPr>
            <a:spLocks noGrp="1"/>
          </p:cNvSpPr>
          <p:nvPr>
            <p:ph type="ftr" sz="quarter" idx="11"/>
          </p:nvPr>
        </p:nvSpPr>
        <p:spPr/>
        <p:txBody>
          <a:bodyPr/>
          <a:lstStyle/>
          <a:p>
            <a:r>
              <a:rPr lang="pt-BR" smtClean="0"/>
              <a:t>Çevre Görevlisi Eğitimi Antalya</a:t>
            </a:r>
            <a:endParaRPr lang="tr-TR"/>
          </a:p>
        </p:txBody>
      </p:sp>
      <p:sp>
        <p:nvSpPr>
          <p:cNvPr id="9" name="8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BB8DAF8-0B9B-46F0-9177-EF62C1AB48B5}" type="datetime1">
              <a:rPr lang="tr-TR" smtClean="0"/>
              <a:pPr/>
              <a:t>9.10.2019</a:t>
            </a:fld>
            <a:endParaRPr lang="tr-TR"/>
          </a:p>
        </p:txBody>
      </p:sp>
      <p:sp>
        <p:nvSpPr>
          <p:cNvPr id="4" name="3 Altbilgi Yer Tutucusu"/>
          <p:cNvSpPr>
            <a:spLocks noGrp="1"/>
          </p:cNvSpPr>
          <p:nvPr>
            <p:ph type="ftr" sz="quarter" idx="11"/>
          </p:nvPr>
        </p:nvSpPr>
        <p:spPr/>
        <p:txBody>
          <a:bodyPr/>
          <a:lstStyle/>
          <a:p>
            <a:r>
              <a:rPr lang="pt-BR" smtClean="0"/>
              <a:t>Çevre Görevlisi Eğitimi Antalya</a:t>
            </a:r>
            <a:endParaRPr lang="tr-TR"/>
          </a:p>
        </p:txBody>
      </p:sp>
      <p:sp>
        <p:nvSpPr>
          <p:cNvPr id="5" name="4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A404594-5C01-4184-88FA-8ABABC036ABE}" type="datetime1">
              <a:rPr lang="tr-TR" smtClean="0"/>
              <a:pPr>
                <a:defRPr/>
              </a:pPr>
              <a:t>9.10.2019</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pt-BR" smtClean="0"/>
              <a:t>Çevre Görevlisi Eğitimi Antalya</a:t>
            </a:r>
            <a:endParaRPr lang="tr-TR"/>
          </a:p>
        </p:txBody>
      </p:sp>
      <p:grpSp>
        <p:nvGrpSpPr>
          <p:cNvPr id="7"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2881B87-7EBD-4308-A15D-16FF8032B299}" type="slidenum">
              <a:rPr lang="tr-TR" smtClean="0"/>
              <a:pPr>
                <a:defRPr/>
              </a:pPr>
              <a:t>‹#›</a:t>
            </a:fld>
            <a:endParaRPr lang="tr-T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grpSp>
        <p:nvGrpSpPr>
          <p:cNvPr id="9"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8070" r:id="rId1"/>
    <p:sldLayoutId id="2147488089" r:id="rId2"/>
    <p:sldLayoutId id="2147488090" r:id="rId3"/>
  </p:sldLayoutIdLst>
  <p:hf sldNum="0" hdr="0" ftr="0"/>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C62E0-C243-49EA-B834-BF4887973B26}" type="datetime1">
              <a:rPr lang="tr-TR" smtClean="0"/>
              <a:pPr/>
              <a:t>9.10.2019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Çevre Görevlisi Eğitimi Antalya</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25EF9-264D-44E3-8C8D-53D0E1DFBFA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8073" r:id="rId1"/>
    <p:sldLayoutId id="2147488074" r:id="rId2"/>
    <p:sldLayoutId id="2147488075" r:id="rId3"/>
    <p:sldLayoutId id="2147488076" r:id="rId4"/>
    <p:sldLayoutId id="2147488077" r:id="rId5"/>
    <p:sldLayoutId id="2147488078" r:id="rId6"/>
    <p:sldLayoutId id="2147488079" r:id="rId7"/>
    <p:sldLayoutId id="2147488080" r:id="rId8"/>
    <p:sldLayoutId id="2147488081" r:id="rId9"/>
    <p:sldLayoutId id="2147488082" r:id="rId10"/>
    <p:sldLayoutId id="2147488083"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210146"/>
          </a:xfrm>
        </p:spPr>
        <p:txBody>
          <a:bodyPr>
            <a:normAutofit fontScale="90000"/>
          </a:bodyPr>
          <a:lstStyle/>
          <a:p>
            <a:pPr algn="ctr"/>
            <a:r>
              <a:rPr lang="tr-TR" b="1" dirty="0"/>
              <a:t> </a:t>
            </a:r>
            <a:r>
              <a:rPr lang="tr-TR" sz="2700" b="1" dirty="0"/>
              <a:t>T.C.</a:t>
            </a:r>
            <a:r>
              <a:rPr lang="tr-TR" sz="2700" dirty="0"/>
              <a:t/>
            </a:r>
            <a:br>
              <a:rPr lang="tr-TR" sz="2700" dirty="0"/>
            </a:br>
            <a:r>
              <a:rPr lang="tr-TR" sz="2700" b="1" dirty="0"/>
              <a:t> ADIYAMAN VALİLİĞİ</a:t>
            </a:r>
            <a:r>
              <a:rPr lang="tr-TR" sz="2700" dirty="0"/>
              <a:t/>
            </a:r>
            <a:br>
              <a:rPr lang="tr-TR" sz="2700" dirty="0"/>
            </a:br>
            <a:r>
              <a:rPr lang="tr-TR" sz="2700" b="1" dirty="0"/>
              <a:t>         ÇEVRE VE ŞEHİRÇİLİK İL </a:t>
            </a:r>
            <a:r>
              <a:rPr lang="tr-TR" sz="2700" b="1" dirty="0" smtClean="0"/>
              <a:t>MÜDÜRLÜĞÜ</a:t>
            </a:r>
            <a:endParaRPr lang="tr-TR" sz="2700" dirty="0"/>
          </a:p>
        </p:txBody>
      </p:sp>
      <p:sp>
        <p:nvSpPr>
          <p:cNvPr id="3" name="Veri Yer Tutucusu 2"/>
          <p:cNvSpPr>
            <a:spLocks noGrp="1"/>
          </p:cNvSpPr>
          <p:nvPr>
            <p:ph type="dt" sz="half" idx="10"/>
          </p:nvPr>
        </p:nvSpPr>
        <p:spPr/>
        <p:txBody>
          <a:bodyPr/>
          <a:lstStyle/>
          <a:p>
            <a:pPr>
              <a:defRPr/>
            </a:pPr>
            <a:fld id="{C8B86ED0-AA81-44B6-99C9-81FB6AA23574}" type="datetime1">
              <a:rPr lang="tr-TR" smtClean="0"/>
              <a:t>9.10.2019</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7624" y="1844824"/>
            <a:ext cx="655272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543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537613"/>
            <a:ext cx="7772400" cy="880036"/>
          </a:xfrm>
        </p:spPr>
        <p:txBody>
          <a:bodyPr>
            <a:normAutofit/>
          </a:bodyPr>
          <a:lstStyle/>
          <a:p>
            <a:pPr algn="ctr"/>
            <a:r>
              <a:rPr lang="tr-TR" sz="2000" dirty="0" smtClean="0">
                <a:solidFill>
                  <a:srgbClr val="FF0000"/>
                </a:solidFill>
                <a:latin typeface="Arial Black" pitchFamily="34" charset="0"/>
              </a:rPr>
              <a:t/>
            </a:r>
            <a:br>
              <a:rPr lang="tr-TR" sz="2000" dirty="0" smtClean="0">
                <a:solidFill>
                  <a:srgbClr val="FF0000"/>
                </a:solidFill>
                <a:latin typeface="Arial Black" pitchFamily="34" charset="0"/>
              </a:rPr>
            </a:br>
            <a:r>
              <a:rPr lang="tr-TR" sz="1500" b="1" i="1" dirty="0" smtClean="0">
                <a:solidFill>
                  <a:srgbClr val="FF0000"/>
                </a:solidFill>
                <a:latin typeface="Arial Black" pitchFamily="34" charset="0"/>
              </a:rPr>
              <a:t/>
            </a:r>
            <a:br>
              <a:rPr lang="tr-TR" sz="1500" b="1" i="1" dirty="0" smtClean="0">
                <a:solidFill>
                  <a:srgbClr val="FF0000"/>
                </a:solidFill>
                <a:latin typeface="Arial Black" pitchFamily="34" charset="0"/>
              </a:rPr>
            </a:br>
            <a:endParaRPr lang="tr-TR" sz="1500" b="1" i="1" dirty="0">
              <a:solidFill>
                <a:srgbClr val="FF0000"/>
              </a:solidFill>
              <a:latin typeface="Arial Black" pitchFamily="34" charset="0"/>
            </a:endParaRPr>
          </a:p>
        </p:txBody>
      </p:sp>
      <p:sp>
        <p:nvSpPr>
          <p:cNvPr id="45" name="1 Başlık"/>
          <p:cNvSpPr txBox="1">
            <a:spLocks/>
          </p:cNvSpPr>
          <p:nvPr/>
        </p:nvSpPr>
        <p:spPr>
          <a:xfrm>
            <a:off x="1259632" y="548680"/>
            <a:ext cx="5991308" cy="648072"/>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YÜRÜTÜLEN ÇALIŞMALAR-HAVA KİRLİLİĞİ</a:t>
            </a:r>
          </a:p>
        </p:txBody>
      </p:sp>
      <p:sp>
        <p:nvSpPr>
          <p:cNvPr id="9" name="1 Başlık"/>
          <p:cNvSpPr txBox="1">
            <a:spLocks/>
          </p:cNvSpPr>
          <p:nvPr/>
        </p:nvSpPr>
        <p:spPr>
          <a:xfrm>
            <a:off x="380971" y="1428716"/>
            <a:ext cx="8305829" cy="4546050"/>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marL="342900" indent="-342900" algn="just">
              <a:lnSpc>
                <a:spcPct val="90000"/>
              </a:lnSpc>
              <a:buFont typeface="Arial" charset="0"/>
              <a:buChar char="•"/>
              <a:defRPr/>
            </a:pPr>
            <a:r>
              <a:rPr lang="tr-TR" sz="2000" smtClean="0">
                <a:solidFill>
                  <a:srgbClr val="0066FF"/>
                </a:solidFill>
              </a:rPr>
              <a:t>Son 7 yıla ait Partikül Madde 10 Kış Dönemi verilerine bakıldığı zaman kirlilik yönünden azalma olduğu görülmektedir.</a:t>
            </a:r>
          </a:p>
          <a:p>
            <a:pPr algn="just">
              <a:lnSpc>
                <a:spcPct val="90000"/>
              </a:lnSpc>
              <a:defRPr/>
            </a:pPr>
            <a:endParaRPr lang="tr-TR" sz="2000" smtClean="0">
              <a:solidFill>
                <a:srgbClr val="0066FF"/>
              </a:solidFill>
            </a:endParaRPr>
          </a:p>
          <a:p>
            <a:pPr marL="342900" indent="-342900" algn="just">
              <a:lnSpc>
                <a:spcPct val="90000"/>
              </a:lnSpc>
              <a:buFont typeface="Arial" charset="0"/>
              <a:buChar char="•"/>
              <a:defRPr/>
            </a:pPr>
            <a:endParaRPr lang="tr-TR" sz="2000" dirty="0" smtClean="0">
              <a:solidFill>
                <a:srgbClr val="0066FF"/>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0940" y="370282"/>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Grafik 11"/>
          <p:cNvGraphicFramePr>
            <a:graphicFrameLocks/>
          </p:cNvGraphicFramePr>
          <p:nvPr>
            <p:extLst/>
          </p:nvPr>
        </p:nvGraphicFramePr>
        <p:xfrm>
          <a:off x="1113505" y="2348880"/>
          <a:ext cx="6914879"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3" name="Dikdörtgen 2"/>
          <p:cNvSpPr/>
          <p:nvPr/>
        </p:nvSpPr>
        <p:spPr>
          <a:xfrm>
            <a:off x="348848" y="2564904"/>
            <a:ext cx="875561" cy="313932"/>
          </a:xfrm>
          <a:prstGeom prst="rect">
            <a:avLst/>
          </a:prstGeom>
        </p:spPr>
        <p:txBody>
          <a:bodyPr wrap="none">
            <a:spAutoFit/>
          </a:bodyPr>
          <a:lstStyle/>
          <a:p>
            <a:pPr algn="ctr" fontAlgn="auto">
              <a:lnSpc>
                <a:spcPct val="90000"/>
              </a:lnSpc>
              <a:spcAft>
                <a:spcPts val="0"/>
              </a:spcAft>
              <a:defRPr/>
            </a:pPr>
            <a:r>
              <a:rPr lang="tr-TR" sz="1600" dirty="0">
                <a:solidFill>
                  <a:srgbClr val="0033CC"/>
                </a:solidFill>
              </a:rPr>
              <a:t>(µg/m³)</a:t>
            </a:r>
            <a:endParaRPr lang="tr-TR" sz="1600" b="0" dirty="0">
              <a:ln w="12700">
                <a:solidFill>
                  <a:srgbClr val="04617B">
                    <a:satMod val="155000"/>
                  </a:srgbClr>
                </a:solidFill>
                <a:prstDash val="solid"/>
              </a:ln>
              <a:solidFill>
                <a:srgbClr val="0033CC"/>
              </a:solidFill>
            </a:endParaRPr>
          </a:p>
        </p:txBody>
      </p:sp>
    </p:spTree>
    <p:extLst>
      <p:ext uri="{BB962C8B-B14F-4D97-AF65-F5344CB8AC3E}">
        <p14:creationId xmlns:p14="http://schemas.microsoft.com/office/powerpoint/2010/main" val="48151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nvPr>
        </p:nvGraphicFramePr>
        <p:xfrm>
          <a:off x="827584" y="1591056"/>
          <a:ext cx="5688632" cy="457200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67367">
                  <a:extLst>
                    <a:ext uri="{9D8B030D-6E8A-4147-A177-3AD203B41FA5}">
                      <a16:colId xmlns:a16="http://schemas.microsoft.com/office/drawing/2014/main" val="1012516559"/>
                    </a:ext>
                  </a:extLst>
                </a:gridCol>
                <a:gridCol w="576064">
                  <a:extLst>
                    <a:ext uri="{9D8B030D-6E8A-4147-A177-3AD203B41FA5}">
                      <a16:colId xmlns:a16="http://schemas.microsoft.com/office/drawing/2014/main" val="20002"/>
                    </a:ext>
                  </a:extLst>
                </a:gridCol>
                <a:gridCol w="1180905">
                  <a:extLst>
                    <a:ext uri="{9D8B030D-6E8A-4147-A177-3AD203B41FA5}">
                      <a16:colId xmlns:a16="http://schemas.microsoft.com/office/drawing/2014/main" val="557789532"/>
                    </a:ext>
                  </a:extLst>
                </a:gridCol>
              </a:tblGrid>
              <a:tr h="792084">
                <a:tc>
                  <a:txBody>
                    <a:bodyPr/>
                    <a:lstStyle/>
                    <a:p>
                      <a:r>
                        <a:rPr lang="tr-TR" sz="2400" dirty="0" smtClean="0"/>
                        <a:t>YILLAR</a:t>
                      </a:r>
                      <a:endParaRPr lang="tr-TR" sz="2400" dirty="0"/>
                    </a:p>
                  </a:txBody>
                  <a:tcPr/>
                </a:tc>
                <a:tc>
                  <a:txBody>
                    <a:bodyPr/>
                    <a:lstStyle/>
                    <a:p>
                      <a:r>
                        <a:rPr lang="tr-TR" dirty="0" smtClean="0"/>
                        <a:t>PM10</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PM10 SINIR DEĞER</a:t>
                      </a:r>
                      <a:endParaRPr lang="tr-TR" dirty="0"/>
                    </a:p>
                  </a:txBody>
                  <a:tcPr>
                    <a:lnL w="12700" cap="flat" cmpd="sng" algn="ctr">
                      <a:solidFill>
                        <a:schemeClr val="tx1"/>
                      </a:solidFill>
                      <a:prstDash val="solid"/>
                      <a:round/>
                      <a:headEnd type="none" w="med" len="med"/>
                      <a:tailEnd type="none" w="med" len="med"/>
                    </a:lnL>
                  </a:tcPr>
                </a:tc>
                <a:tc>
                  <a:txBody>
                    <a:bodyPr/>
                    <a:lstStyle/>
                    <a:p>
                      <a:r>
                        <a:rPr lang="tr-TR" dirty="0" smtClean="0"/>
                        <a:t>SO2</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SO2 SINIR DEĞER</a:t>
                      </a:r>
                    </a:p>
                    <a:p>
                      <a:endParaRPr lang="tr-TR" dirty="0"/>
                    </a:p>
                  </a:txBody>
                  <a:tcPr/>
                </a:tc>
                <a:extLst>
                  <a:ext uri="{0D108BD9-81ED-4DB2-BD59-A6C34878D82A}">
                    <a16:rowId xmlns:a16="http://schemas.microsoft.com/office/drawing/2014/main" val="10000"/>
                  </a:ext>
                </a:extLst>
              </a:tr>
              <a:tr h="281372">
                <a:tc>
                  <a:txBody>
                    <a:bodyPr/>
                    <a:lstStyle/>
                    <a:p>
                      <a:r>
                        <a:rPr lang="tr-TR" b="1" dirty="0" smtClean="0"/>
                        <a:t>2009</a:t>
                      </a:r>
                      <a:endParaRPr lang="tr-TR" b="1" dirty="0"/>
                    </a:p>
                  </a:txBody>
                  <a:tcPr/>
                </a:tc>
                <a:tc>
                  <a:txBody>
                    <a:bodyPr/>
                    <a:lstStyle/>
                    <a:p>
                      <a:r>
                        <a:rPr lang="tr-TR" dirty="0" smtClean="0"/>
                        <a:t>84</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150</a:t>
                      </a:r>
                      <a:endParaRPr lang="tr-TR" dirty="0"/>
                    </a:p>
                  </a:txBody>
                  <a:tcPr>
                    <a:lnL w="12700" cap="flat" cmpd="sng" algn="ctr">
                      <a:solidFill>
                        <a:schemeClr val="tx1"/>
                      </a:solidFill>
                      <a:prstDash val="solid"/>
                      <a:round/>
                      <a:headEnd type="none" w="med" len="med"/>
                      <a:tailEnd type="none" w="med" len="med"/>
                    </a:lnL>
                  </a:tcPr>
                </a:tc>
                <a:tc>
                  <a:txBody>
                    <a:bodyPr/>
                    <a:lstStyle/>
                    <a:p>
                      <a:r>
                        <a:rPr lang="tr-TR" dirty="0" smtClean="0"/>
                        <a:t>7</a:t>
                      </a:r>
                      <a:endParaRPr lang="tr-TR" dirty="0"/>
                    </a:p>
                  </a:txBody>
                  <a:tcPr/>
                </a:tc>
                <a:tc>
                  <a:txBody>
                    <a:bodyPr/>
                    <a:lstStyle/>
                    <a:p>
                      <a:r>
                        <a:rPr lang="tr-TR" dirty="0" smtClean="0"/>
                        <a:t>60</a:t>
                      </a:r>
                      <a:endParaRPr lang="tr-TR" dirty="0"/>
                    </a:p>
                  </a:txBody>
                  <a:tcPr/>
                </a:tc>
                <a:extLst>
                  <a:ext uri="{0D108BD9-81ED-4DB2-BD59-A6C34878D82A}">
                    <a16:rowId xmlns:a16="http://schemas.microsoft.com/office/drawing/2014/main" val="10001"/>
                  </a:ext>
                </a:extLst>
              </a:tr>
              <a:tr h="281372">
                <a:tc>
                  <a:txBody>
                    <a:bodyPr/>
                    <a:lstStyle/>
                    <a:p>
                      <a:r>
                        <a:rPr lang="tr-TR" b="1" dirty="0" smtClean="0"/>
                        <a:t>2010</a:t>
                      </a:r>
                      <a:endParaRPr lang="tr-TR" b="1" dirty="0"/>
                    </a:p>
                  </a:txBody>
                  <a:tcPr/>
                </a:tc>
                <a:tc>
                  <a:txBody>
                    <a:bodyPr/>
                    <a:lstStyle/>
                    <a:p>
                      <a:r>
                        <a:rPr lang="tr-TR" dirty="0" smtClean="0"/>
                        <a:t>91</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132</a:t>
                      </a:r>
                      <a:endParaRPr lang="tr-TR" dirty="0"/>
                    </a:p>
                  </a:txBody>
                  <a:tcPr>
                    <a:lnL w="12700" cap="flat" cmpd="sng" algn="ctr">
                      <a:solidFill>
                        <a:schemeClr val="tx1"/>
                      </a:solidFill>
                      <a:prstDash val="solid"/>
                      <a:round/>
                      <a:headEnd type="none" w="med" len="med"/>
                      <a:tailEnd type="none" w="med" len="med"/>
                    </a:lnL>
                  </a:tcPr>
                </a:tc>
                <a:tc>
                  <a:txBody>
                    <a:bodyPr/>
                    <a:lstStyle/>
                    <a:p>
                      <a:r>
                        <a:rPr lang="tr-TR" dirty="0" smtClean="0"/>
                        <a:t>8</a:t>
                      </a:r>
                      <a:endParaRPr lang="tr-TR" dirty="0"/>
                    </a:p>
                  </a:txBody>
                  <a:tcPr/>
                </a:tc>
                <a:tc>
                  <a:txBody>
                    <a:bodyPr/>
                    <a:lstStyle/>
                    <a:p>
                      <a:r>
                        <a:rPr lang="tr-TR" dirty="0" smtClean="0"/>
                        <a:t>52</a:t>
                      </a:r>
                      <a:endParaRPr lang="tr-TR" dirty="0"/>
                    </a:p>
                  </a:txBody>
                  <a:tcPr/>
                </a:tc>
                <a:extLst>
                  <a:ext uri="{0D108BD9-81ED-4DB2-BD59-A6C34878D82A}">
                    <a16:rowId xmlns:a16="http://schemas.microsoft.com/office/drawing/2014/main" val="10002"/>
                  </a:ext>
                </a:extLst>
              </a:tr>
              <a:tr h="281372">
                <a:tc>
                  <a:txBody>
                    <a:bodyPr/>
                    <a:lstStyle/>
                    <a:p>
                      <a:r>
                        <a:rPr lang="tr-TR" b="1" dirty="0" smtClean="0"/>
                        <a:t>2011</a:t>
                      </a:r>
                      <a:endParaRPr lang="tr-TR" b="1" dirty="0"/>
                    </a:p>
                  </a:txBody>
                  <a:tcPr/>
                </a:tc>
                <a:tc>
                  <a:txBody>
                    <a:bodyPr/>
                    <a:lstStyle/>
                    <a:p>
                      <a:r>
                        <a:rPr lang="tr-TR" dirty="0" smtClean="0"/>
                        <a:t>80</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114</a:t>
                      </a:r>
                      <a:endParaRPr lang="tr-TR" dirty="0"/>
                    </a:p>
                  </a:txBody>
                  <a:tcPr>
                    <a:lnL w="12700" cap="flat" cmpd="sng" algn="ctr">
                      <a:solidFill>
                        <a:schemeClr val="tx1"/>
                      </a:solidFill>
                      <a:prstDash val="solid"/>
                      <a:round/>
                      <a:headEnd type="none" w="med" len="med"/>
                      <a:tailEnd type="none" w="med" len="med"/>
                    </a:lnL>
                  </a:tcPr>
                </a:tc>
                <a:tc>
                  <a:txBody>
                    <a:bodyPr/>
                    <a:lstStyle/>
                    <a:p>
                      <a:r>
                        <a:rPr lang="tr-TR" dirty="0" smtClean="0"/>
                        <a:t>11</a:t>
                      </a:r>
                      <a:endParaRPr lang="tr-TR" dirty="0"/>
                    </a:p>
                  </a:txBody>
                  <a:tcPr/>
                </a:tc>
                <a:tc>
                  <a:txBody>
                    <a:bodyPr/>
                    <a:lstStyle/>
                    <a:p>
                      <a:r>
                        <a:rPr lang="tr-TR" dirty="0" smtClean="0"/>
                        <a:t>44</a:t>
                      </a:r>
                      <a:endParaRPr lang="tr-TR" dirty="0"/>
                    </a:p>
                  </a:txBody>
                  <a:tcPr/>
                </a:tc>
                <a:extLst>
                  <a:ext uri="{0D108BD9-81ED-4DB2-BD59-A6C34878D82A}">
                    <a16:rowId xmlns:a16="http://schemas.microsoft.com/office/drawing/2014/main" val="10003"/>
                  </a:ext>
                </a:extLst>
              </a:tr>
              <a:tr h="281372">
                <a:tc>
                  <a:txBody>
                    <a:bodyPr/>
                    <a:lstStyle/>
                    <a:p>
                      <a:r>
                        <a:rPr lang="tr-TR" b="1" dirty="0" smtClean="0"/>
                        <a:t>2012</a:t>
                      </a:r>
                      <a:endParaRPr lang="tr-TR" b="1" dirty="0"/>
                    </a:p>
                  </a:txBody>
                  <a:tcPr/>
                </a:tc>
                <a:tc>
                  <a:txBody>
                    <a:bodyPr/>
                    <a:lstStyle/>
                    <a:p>
                      <a:r>
                        <a:rPr lang="tr-TR" dirty="0" smtClean="0"/>
                        <a:t>72</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96</a:t>
                      </a:r>
                      <a:endParaRPr lang="tr-TR" dirty="0"/>
                    </a:p>
                  </a:txBody>
                  <a:tcPr>
                    <a:lnL w="12700" cap="flat" cmpd="sng" algn="ctr">
                      <a:solidFill>
                        <a:schemeClr val="tx1"/>
                      </a:solidFill>
                      <a:prstDash val="solid"/>
                      <a:round/>
                      <a:headEnd type="none" w="med" len="med"/>
                      <a:tailEnd type="none" w="med" len="med"/>
                    </a:lnL>
                  </a:tcPr>
                </a:tc>
                <a:tc>
                  <a:txBody>
                    <a:bodyPr/>
                    <a:lstStyle/>
                    <a:p>
                      <a:r>
                        <a:rPr lang="tr-TR" dirty="0" smtClean="0"/>
                        <a:t>8</a:t>
                      </a:r>
                      <a:endParaRPr lang="tr-TR" dirty="0"/>
                    </a:p>
                  </a:txBody>
                  <a:tcPr/>
                </a:tc>
                <a:tc>
                  <a:txBody>
                    <a:bodyPr/>
                    <a:lstStyle/>
                    <a:p>
                      <a:r>
                        <a:rPr lang="tr-TR" dirty="0" smtClean="0"/>
                        <a:t>36</a:t>
                      </a:r>
                      <a:endParaRPr lang="tr-TR" dirty="0"/>
                    </a:p>
                  </a:txBody>
                  <a:tcPr/>
                </a:tc>
                <a:extLst>
                  <a:ext uri="{0D108BD9-81ED-4DB2-BD59-A6C34878D82A}">
                    <a16:rowId xmlns:a16="http://schemas.microsoft.com/office/drawing/2014/main" val="10004"/>
                  </a:ext>
                </a:extLst>
              </a:tr>
              <a:tr h="281372">
                <a:tc>
                  <a:txBody>
                    <a:bodyPr/>
                    <a:lstStyle/>
                    <a:p>
                      <a:r>
                        <a:rPr lang="tr-TR" b="1" dirty="0" smtClean="0"/>
                        <a:t>2013</a:t>
                      </a:r>
                      <a:endParaRPr lang="tr-TR" b="1" dirty="0"/>
                    </a:p>
                  </a:txBody>
                  <a:tcPr/>
                </a:tc>
                <a:tc>
                  <a:txBody>
                    <a:bodyPr/>
                    <a:lstStyle/>
                    <a:p>
                      <a:r>
                        <a:rPr lang="tr-TR" dirty="0" smtClean="0"/>
                        <a:t>69</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78</a:t>
                      </a:r>
                      <a:endParaRPr lang="tr-TR" dirty="0"/>
                    </a:p>
                  </a:txBody>
                  <a:tcPr>
                    <a:lnL w="12700" cap="flat" cmpd="sng" algn="ctr">
                      <a:solidFill>
                        <a:schemeClr val="tx1"/>
                      </a:solidFill>
                      <a:prstDash val="solid"/>
                      <a:round/>
                      <a:headEnd type="none" w="med" len="med"/>
                      <a:tailEnd type="none" w="med" len="med"/>
                    </a:lnL>
                  </a:tcPr>
                </a:tc>
                <a:tc>
                  <a:txBody>
                    <a:bodyPr/>
                    <a:lstStyle/>
                    <a:p>
                      <a:r>
                        <a:rPr lang="tr-TR" dirty="0" smtClean="0"/>
                        <a:t>10</a:t>
                      </a:r>
                      <a:endParaRPr lang="tr-TR" dirty="0"/>
                    </a:p>
                  </a:txBody>
                  <a:tcPr/>
                </a:tc>
                <a:tc>
                  <a:txBody>
                    <a:bodyPr/>
                    <a:lstStyle/>
                    <a:p>
                      <a:r>
                        <a:rPr lang="tr-TR" dirty="0" smtClean="0"/>
                        <a:t>28</a:t>
                      </a:r>
                      <a:endParaRPr lang="tr-TR" dirty="0"/>
                    </a:p>
                  </a:txBody>
                  <a:tcPr/>
                </a:tc>
                <a:extLst>
                  <a:ext uri="{0D108BD9-81ED-4DB2-BD59-A6C34878D82A}">
                    <a16:rowId xmlns:a16="http://schemas.microsoft.com/office/drawing/2014/main" val="10005"/>
                  </a:ext>
                </a:extLst>
              </a:tr>
              <a:tr h="281372">
                <a:tc>
                  <a:txBody>
                    <a:bodyPr/>
                    <a:lstStyle/>
                    <a:p>
                      <a:r>
                        <a:rPr lang="tr-TR" b="1" dirty="0" smtClean="0"/>
                        <a:t>2014</a:t>
                      </a:r>
                      <a:endParaRPr lang="tr-TR" b="1" dirty="0"/>
                    </a:p>
                  </a:txBody>
                  <a:tcPr/>
                </a:tc>
                <a:tc>
                  <a:txBody>
                    <a:bodyPr/>
                    <a:lstStyle/>
                    <a:p>
                      <a:r>
                        <a:rPr lang="tr-TR" dirty="0" smtClean="0"/>
                        <a:t>70</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60</a:t>
                      </a:r>
                      <a:endParaRPr lang="tr-TR" dirty="0"/>
                    </a:p>
                  </a:txBody>
                  <a:tcPr>
                    <a:lnL w="12700" cap="flat" cmpd="sng" algn="ctr">
                      <a:solidFill>
                        <a:schemeClr val="tx1"/>
                      </a:solidFill>
                      <a:prstDash val="solid"/>
                      <a:round/>
                      <a:headEnd type="none" w="med" len="med"/>
                      <a:tailEnd type="none" w="med" len="med"/>
                    </a:lnL>
                  </a:tcPr>
                </a:tc>
                <a:tc>
                  <a:txBody>
                    <a:bodyPr/>
                    <a:lstStyle/>
                    <a:p>
                      <a:r>
                        <a:rPr lang="tr-TR" dirty="0" smtClean="0"/>
                        <a:t>5</a:t>
                      </a:r>
                      <a:endParaRPr lang="tr-TR" dirty="0"/>
                    </a:p>
                  </a:txBody>
                  <a:tcPr/>
                </a:tc>
                <a:tc>
                  <a:txBody>
                    <a:bodyPr/>
                    <a:lstStyle/>
                    <a:p>
                      <a:r>
                        <a:rPr lang="tr-TR" dirty="0" smtClean="0"/>
                        <a:t>20</a:t>
                      </a:r>
                      <a:endParaRPr lang="tr-TR" dirty="0"/>
                    </a:p>
                  </a:txBody>
                  <a:tcPr/>
                </a:tc>
                <a:extLst>
                  <a:ext uri="{0D108BD9-81ED-4DB2-BD59-A6C34878D82A}">
                    <a16:rowId xmlns:a16="http://schemas.microsoft.com/office/drawing/2014/main" val="10006"/>
                  </a:ext>
                </a:extLst>
              </a:tr>
              <a:tr h="281372">
                <a:tc>
                  <a:txBody>
                    <a:bodyPr/>
                    <a:lstStyle/>
                    <a:p>
                      <a:r>
                        <a:rPr lang="tr-TR" b="1" dirty="0" smtClean="0"/>
                        <a:t>2015</a:t>
                      </a:r>
                      <a:endParaRPr lang="tr-TR" b="1" dirty="0"/>
                    </a:p>
                  </a:txBody>
                  <a:tcPr/>
                </a:tc>
                <a:tc>
                  <a:txBody>
                    <a:bodyPr/>
                    <a:lstStyle/>
                    <a:p>
                      <a:r>
                        <a:rPr lang="tr-TR" dirty="0" smtClean="0"/>
                        <a:t>53</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56</a:t>
                      </a:r>
                      <a:endParaRPr lang="tr-TR" dirty="0"/>
                    </a:p>
                  </a:txBody>
                  <a:tcPr>
                    <a:lnL w="12700" cap="flat" cmpd="sng" algn="ctr">
                      <a:solidFill>
                        <a:schemeClr val="tx1"/>
                      </a:solidFill>
                      <a:prstDash val="solid"/>
                      <a:round/>
                      <a:headEnd type="none" w="med" len="med"/>
                      <a:tailEnd type="none" w="med" len="med"/>
                    </a:lnL>
                  </a:tcPr>
                </a:tc>
                <a:tc>
                  <a:txBody>
                    <a:bodyPr/>
                    <a:lstStyle/>
                    <a:p>
                      <a:r>
                        <a:rPr lang="tr-TR" dirty="0" smtClean="0"/>
                        <a:t>12</a:t>
                      </a:r>
                      <a:endParaRPr lang="tr-TR" dirty="0"/>
                    </a:p>
                  </a:txBody>
                  <a:tcPr/>
                </a:tc>
                <a:tc>
                  <a:txBody>
                    <a:bodyPr/>
                    <a:lstStyle/>
                    <a:p>
                      <a:r>
                        <a:rPr lang="tr-TR" dirty="0" smtClean="0"/>
                        <a:t>20</a:t>
                      </a:r>
                      <a:endParaRPr lang="tr-TR" dirty="0"/>
                    </a:p>
                  </a:txBody>
                  <a:tcPr/>
                </a:tc>
                <a:extLst>
                  <a:ext uri="{0D108BD9-81ED-4DB2-BD59-A6C34878D82A}">
                    <a16:rowId xmlns:a16="http://schemas.microsoft.com/office/drawing/2014/main" val="10007"/>
                  </a:ext>
                </a:extLst>
              </a:tr>
              <a:tr h="281372">
                <a:tc>
                  <a:txBody>
                    <a:bodyPr/>
                    <a:lstStyle/>
                    <a:p>
                      <a:r>
                        <a:rPr lang="tr-TR" b="1" dirty="0" smtClean="0"/>
                        <a:t>2016</a:t>
                      </a:r>
                      <a:endParaRPr lang="tr-TR" b="1" dirty="0"/>
                    </a:p>
                  </a:txBody>
                  <a:tcPr/>
                </a:tc>
                <a:tc>
                  <a:txBody>
                    <a:bodyPr/>
                    <a:lstStyle/>
                    <a:p>
                      <a:r>
                        <a:rPr lang="tr-TR" dirty="0" smtClean="0"/>
                        <a:t>51</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52</a:t>
                      </a:r>
                      <a:endParaRPr lang="tr-TR" dirty="0"/>
                    </a:p>
                  </a:txBody>
                  <a:tcPr>
                    <a:lnL w="12700" cap="flat" cmpd="sng" algn="ctr">
                      <a:solidFill>
                        <a:schemeClr val="tx1"/>
                      </a:solidFill>
                      <a:prstDash val="solid"/>
                      <a:round/>
                      <a:headEnd type="none" w="med" len="med"/>
                      <a:tailEnd type="none" w="med" len="med"/>
                    </a:lnL>
                  </a:tcPr>
                </a:tc>
                <a:tc>
                  <a:txBody>
                    <a:bodyPr/>
                    <a:lstStyle/>
                    <a:p>
                      <a:r>
                        <a:rPr lang="tr-TR" dirty="0" smtClean="0"/>
                        <a:t>10</a:t>
                      </a:r>
                      <a:endParaRPr lang="tr-TR" dirty="0"/>
                    </a:p>
                  </a:txBody>
                  <a:tcPr/>
                </a:tc>
                <a:tc>
                  <a:txBody>
                    <a:bodyPr/>
                    <a:lstStyle/>
                    <a:p>
                      <a:r>
                        <a:rPr lang="tr-TR" dirty="0" smtClean="0"/>
                        <a:t>20</a:t>
                      </a:r>
                      <a:endParaRPr lang="tr-TR" dirty="0"/>
                    </a:p>
                  </a:txBody>
                  <a:tcPr/>
                </a:tc>
                <a:extLst>
                  <a:ext uri="{0D108BD9-81ED-4DB2-BD59-A6C34878D82A}">
                    <a16:rowId xmlns:a16="http://schemas.microsoft.com/office/drawing/2014/main" val="10008"/>
                  </a:ext>
                </a:extLst>
              </a:tr>
              <a:tr h="281372">
                <a:tc>
                  <a:txBody>
                    <a:bodyPr/>
                    <a:lstStyle/>
                    <a:p>
                      <a:r>
                        <a:rPr lang="tr-TR" b="1" dirty="0" smtClean="0"/>
                        <a:t>2017</a:t>
                      </a:r>
                      <a:endParaRPr lang="tr-TR" b="1" dirty="0"/>
                    </a:p>
                  </a:txBody>
                  <a:tcPr/>
                </a:tc>
                <a:tc>
                  <a:txBody>
                    <a:bodyPr/>
                    <a:lstStyle/>
                    <a:p>
                      <a:r>
                        <a:rPr lang="tr-TR" dirty="0" smtClean="0"/>
                        <a:t>49</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48</a:t>
                      </a:r>
                      <a:endParaRPr lang="tr-TR" dirty="0"/>
                    </a:p>
                  </a:txBody>
                  <a:tcPr>
                    <a:lnL w="12700" cap="flat" cmpd="sng" algn="ctr">
                      <a:solidFill>
                        <a:schemeClr val="tx1"/>
                      </a:solidFill>
                      <a:prstDash val="solid"/>
                      <a:round/>
                      <a:headEnd type="none" w="med" len="med"/>
                      <a:tailEnd type="none" w="med" len="med"/>
                    </a:lnL>
                  </a:tcPr>
                </a:tc>
                <a:tc>
                  <a:txBody>
                    <a:bodyPr/>
                    <a:lstStyle/>
                    <a:p>
                      <a:r>
                        <a:rPr lang="tr-TR" dirty="0" smtClean="0"/>
                        <a:t>4</a:t>
                      </a:r>
                      <a:endParaRPr lang="tr-TR" dirty="0"/>
                    </a:p>
                  </a:txBody>
                  <a:tcPr/>
                </a:tc>
                <a:tc>
                  <a:txBody>
                    <a:bodyPr/>
                    <a:lstStyle/>
                    <a:p>
                      <a:r>
                        <a:rPr lang="tr-TR" dirty="0" smtClean="0"/>
                        <a:t>20</a:t>
                      </a:r>
                      <a:endParaRPr lang="tr-TR" dirty="0"/>
                    </a:p>
                  </a:txBody>
                  <a:tcPr/>
                </a:tc>
                <a:extLst>
                  <a:ext uri="{0D108BD9-81ED-4DB2-BD59-A6C34878D82A}">
                    <a16:rowId xmlns:a16="http://schemas.microsoft.com/office/drawing/2014/main" val="10009"/>
                  </a:ext>
                </a:extLst>
              </a:tr>
              <a:tr h="281372">
                <a:tc>
                  <a:txBody>
                    <a:bodyPr/>
                    <a:lstStyle/>
                    <a:p>
                      <a:r>
                        <a:rPr lang="tr-TR" b="1" dirty="0" smtClean="0"/>
                        <a:t>2018</a:t>
                      </a:r>
                      <a:endParaRPr lang="tr-TR" b="1" dirty="0"/>
                    </a:p>
                  </a:txBody>
                  <a:tcPr/>
                </a:tc>
                <a:tc>
                  <a:txBody>
                    <a:bodyPr/>
                    <a:lstStyle/>
                    <a:p>
                      <a:r>
                        <a:rPr lang="tr-TR" dirty="0" smtClean="0"/>
                        <a:t>47</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44</a:t>
                      </a:r>
                      <a:endParaRPr lang="tr-TR" dirty="0"/>
                    </a:p>
                  </a:txBody>
                  <a:tcPr>
                    <a:lnL w="12700" cap="flat" cmpd="sng" algn="ctr">
                      <a:solidFill>
                        <a:schemeClr val="tx1"/>
                      </a:solidFill>
                      <a:prstDash val="solid"/>
                      <a:round/>
                      <a:headEnd type="none" w="med" len="med"/>
                      <a:tailEnd type="none" w="med" len="med"/>
                    </a:lnL>
                  </a:tcPr>
                </a:tc>
                <a:tc>
                  <a:txBody>
                    <a:bodyPr/>
                    <a:lstStyle/>
                    <a:p>
                      <a:r>
                        <a:rPr lang="tr-TR" dirty="0" smtClean="0"/>
                        <a:t>8</a:t>
                      </a:r>
                      <a:endParaRPr lang="tr-TR" dirty="0"/>
                    </a:p>
                  </a:txBody>
                  <a:tcPr/>
                </a:tc>
                <a:tc>
                  <a:txBody>
                    <a:bodyPr/>
                    <a:lstStyle/>
                    <a:p>
                      <a:r>
                        <a:rPr lang="tr-TR" dirty="0" smtClean="0"/>
                        <a:t>20</a:t>
                      </a:r>
                      <a:endParaRPr lang="tr-TR" dirty="0"/>
                    </a:p>
                  </a:txBody>
                  <a:tcPr/>
                </a:tc>
                <a:extLst>
                  <a:ext uri="{0D108BD9-81ED-4DB2-BD59-A6C34878D82A}">
                    <a16:rowId xmlns:a16="http://schemas.microsoft.com/office/drawing/2014/main" val="2282783814"/>
                  </a:ext>
                </a:extLst>
              </a:tr>
            </a:tbl>
          </a:graphicData>
        </a:graphic>
      </p:graphicFrame>
      <p:sp>
        <p:nvSpPr>
          <p:cNvPr id="9" name="Dikdörtgen 8"/>
          <p:cNvSpPr/>
          <p:nvPr/>
        </p:nvSpPr>
        <p:spPr>
          <a:xfrm>
            <a:off x="683568" y="6309320"/>
            <a:ext cx="7488832" cy="369332"/>
          </a:xfrm>
          <a:prstGeom prst="rect">
            <a:avLst/>
          </a:prstGeom>
        </p:spPr>
        <p:txBody>
          <a:bodyPr wrap="square">
            <a:spAutoFit/>
          </a:bodyPr>
          <a:lstStyle/>
          <a:p>
            <a:r>
              <a:rPr lang="tr-TR" sz="1800" b="1" dirty="0">
                <a:solidFill>
                  <a:srgbClr val="FF0000"/>
                </a:solidFill>
              </a:rPr>
              <a:t>KAYNAK</a:t>
            </a:r>
            <a:r>
              <a:rPr lang="tr-TR" sz="1800" b="1" dirty="0" smtClean="0">
                <a:solidFill>
                  <a:srgbClr val="FF0000"/>
                </a:solidFill>
              </a:rPr>
              <a:t>: http</a:t>
            </a:r>
            <a:r>
              <a:rPr lang="tr-TR" sz="1800" b="1" dirty="0">
                <a:solidFill>
                  <a:srgbClr val="FF0000"/>
                </a:solidFill>
              </a:rPr>
              <a:t>://www.havaizleme.gov.tr/Default.ltr.aspx</a:t>
            </a:r>
            <a:endParaRPr lang="tr-TR" sz="1800" b="1" dirty="0">
              <a:solidFill>
                <a:prstClr val="black"/>
              </a:solidFill>
            </a:endParaRPr>
          </a:p>
        </p:txBody>
      </p:sp>
      <p:pic>
        <p:nvPicPr>
          <p:cNvPr id="6" name="Resi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4632" y="320761"/>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6521966" y="4617423"/>
            <a:ext cx="3024336" cy="954107"/>
          </a:xfrm>
          <a:prstGeom prst="rect">
            <a:avLst/>
          </a:prstGeom>
          <a:noFill/>
          <a:ln w="9525">
            <a:noFill/>
            <a:miter lim="800000"/>
            <a:headEnd/>
            <a:tailEnd/>
          </a:ln>
        </p:spPr>
        <p:txBody>
          <a:bodyPr wrap="square" anchor="ctr">
            <a:spAutoFit/>
          </a:bodyPr>
          <a:lstStyle/>
          <a:p>
            <a:pPr eaLnBrk="0" hangingPunct="0"/>
            <a:r>
              <a:rPr lang="tr-TR" sz="1400" b="1" dirty="0" smtClean="0">
                <a:solidFill>
                  <a:srgbClr val="FF0000"/>
                </a:solidFill>
                <a:latin typeface="Times New Roman" pitchFamily="18" charset="0"/>
                <a:cs typeface="Times New Roman" pitchFamily="18" charset="0"/>
              </a:rPr>
              <a:t>Yıllara göre Partikül Madde 10 değerinde azalma olduğu ve sınır değerin sağlandığı </a:t>
            </a:r>
          </a:p>
          <a:p>
            <a:pPr eaLnBrk="0" hangingPunct="0"/>
            <a:r>
              <a:rPr lang="tr-TR" sz="1400" b="1" dirty="0" smtClean="0">
                <a:solidFill>
                  <a:srgbClr val="FF0000"/>
                </a:solidFill>
                <a:latin typeface="Times New Roman" pitchFamily="18" charset="0"/>
                <a:cs typeface="Times New Roman" pitchFamily="18" charset="0"/>
              </a:rPr>
              <a:t>görülmektedir.</a:t>
            </a:r>
            <a:r>
              <a:rPr lang="tr-TR" sz="1200" b="1" dirty="0">
                <a:solidFill>
                  <a:srgbClr val="FF0000"/>
                </a:solidFill>
                <a:latin typeface="Times New Roman" pitchFamily="18" charset="0"/>
                <a:cs typeface="Times New Roman" pitchFamily="18" charset="0"/>
              </a:rPr>
              <a:t>	</a:t>
            </a:r>
            <a:endParaRPr lang="tr-TR" sz="1200" dirty="0">
              <a:solidFill>
                <a:prstClr val="black"/>
              </a:solidFill>
              <a:latin typeface="Times New Roman" pitchFamily="18" charset="0"/>
              <a:cs typeface="Times New Roman" pitchFamily="18" charset="0"/>
            </a:endParaRPr>
          </a:p>
        </p:txBody>
      </p:sp>
      <p:sp>
        <p:nvSpPr>
          <p:cNvPr id="8" name="1 Başlık"/>
          <p:cNvSpPr txBox="1">
            <a:spLocks/>
          </p:cNvSpPr>
          <p:nvPr/>
        </p:nvSpPr>
        <p:spPr>
          <a:xfrm>
            <a:off x="683568" y="301998"/>
            <a:ext cx="6491064" cy="1066130"/>
          </a:xfrm>
          <a:prstGeom prst="roundRect">
            <a:avLst/>
          </a:prstGeom>
          <a:ln w="38100" cap="flat" cmpd="sng" algn="ctr">
            <a:solidFill>
              <a:srgbClr val="0033CC"/>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lnSpc>
                <a:spcPct val="90000"/>
              </a:lnSpc>
              <a:spcAft>
                <a:spcPts val="0"/>
              </a:spcAft>
              <a:defRPr/>
            </a:pPr>
            <a:r>
              <a:rPr lang="tr-TR" sz="2000" b="0" dirty="0" smtClean="0">
                <a:ln w="12700">
                  <a:solidFill>
                    <a:srgbClr val="04617B">
                      <a:satMod val="155000"/>
                    </a:srgbClr>
                  </a:solidFill>
                  <a:prstDash val="solid"/>
                </a:ln>
                <a:solidFill>
                  <a:srgbClr val="0066FF"/>
                </a:solidFill>
              </a:rPr>
              <a:t>SON 10 YILA AİT PARTİKÜL MADDE  VE SO2 ORTALAMALARI </a:t>
            </a:r>
            <a:r>
              <a:rPr lang="tr-TR" sz="2000" dirty="0">
                <a:solidFill>
                  <a:srgbClr val="0033CC"/>
                </a:solidFill>
              </a:rPr>
              <a:t>(µg/m³)</a:t>
            </a:r>
            <a:endParaRPr lang="tr-TR" sz="2000" b="0" dirty="0" smtClean="0">
              <a:ln w="12700">
                <a:solidFill>
                  <a:srgbClr val="04617B">
                    <a:satMod val="155000"/>
                  </a:srgbClr>
                </a:solidFill>
                <a:prstDash val="solid"/>
              </a:ln>
              <a:solidFill>
                <a:srgbClr val="0033CC"/>
              </a:solidFill>
            </a:endParaRPr>
          </a:p>
        </p:txBody>
      </p:sp>
    </p:spTree>
    <p:extLst>
      <p:ext uri="{BB962C8B-B14F-4D97-AF65-F5344CB8AC3E}">
        <p14:creationId xmlns:p14="http://schemas.microsoft.com/office/powerpoint/2010/main" val="187225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537613"/>
            <a:ext cx="7772400" cy="880036"/>
          </a:xfrm>
        </p:spPr>
        <p:txBody>
          <a:bodyPr>
            <a:normAutofit/>
          </a:bodyPr>
          <a:lstStyle/>
          <a:p>
            <a:pPr algn="ctr"/>
            <a:r>
              <a:rPr lang="tr-TR" sz="2000" dirty="0" smtClean="0">
                <a:solidFill>
                  <a:srgbClr val="FF0000"/>
                </a:solidFill>
                <a:latin typeface="Arial Black" pitchFamily="34" charset="0"/>
              </a:rPr>
              <a:t/>
            </a:r>
            <a:br>
              <a:rPr lang="tr-TR" sz="2000" dirty="0" smtClean="0">
                <a:solidFill>
                  <a:srgbClr val="FF0000"/>
                </a:solidFill>
                <a:latin typeface="Arial Black" pitchFamily="34" charset="0"/>
              </a:rPr>
            </a:br>
            <a:r>
              <a:rPr lang="tr-TR" sz="1500" b="1" i="1" dirty="0" smtClean="0">
                <a:solidFill>
                  <a:srgbClr val="FF0000"/>
                </a:solidFill>
                <a:latin typeface="Arial Black" pitchFamily="34" charset="0"/>
              </a:rPr>
              <a:t/>
            </a:r>
            <a:br>
              <a:rPr lang="tr-TR" sz="1500" b="1" i="1" dirty="0" smtClean="0">
                <a:solidFill>
                  <a:srgbClr val="FF0000"/>
                </a:solidFill>
                <a:latin typeface="Arial Black" pitchFamily="34" charset="0"/>
              </a:rPr>
            </a:br>
            <a:endParaRPr lang="tr-TR" sz="1500" b="1" i="1" dirty="0">
              <a:solidFill>
                <a:srgbClr val="FF0000"/>
              </a:solidFill>
              <a:latin typeface="Arial Black" pitchFamily="34" charset="0"/>
            </a:endParaRPr>
          </a:p>
        </p:txBody>
      </p:sp>
      <p:sp>
        <p:nvSpPr>
          <p:cNvPr id="45" name="1 Başlık"/>
          <p:cNvSpPr txBox="1">
            <a:spLocks/>
          </p:cNvSpPr>
          <p:nvPr/>
        </p:nvSpPr>
        <p:spPr>
          <a:xfrm>
            <a:off x="1259632" y="548680"/>
            <a:ext cx="5991308" cy="648072"/>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YÜRÜTÜLEN ÇALIŞMALAR-HAVA KİRLİLİĞİ</a:t>
            </a:r>
          </a:p>
        </p:txBody>
      </p:sp>
      <p:sp>
        <p:nvSpPr>
          <p:cNvPr id="9" name="1 Başlık"/>
          <p:cNvSpPr txBox="1">
            <a:spLocks/>
          </p:cNvSpPr>
          <p:nvPr/>
        </p:nvSpPr>
        <p:spPr>
          <a:xfrm>
            <a:off x="363527" y="1544241"/>
            <a:ext cx="8305829" cy="4546050"/>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marL="342900" indent="-342900" algn="just">
              <a:lnSpc>
                <a:spcPct val="90000"/>
              </a:lnSpc>
              <a:buFont typeface="Arial" charset="0"/>
              <a:buChar char="•"/>
              <a:defRPr/>
            </a:pPr>
            <a:r>
              <a:rPr lang="tr-TR" sz="2000" dirty="0" smtClean="0">
                <a:solidFill>
                  <a:srgbClr val="0066FF"/>
                </a:solidFill>
              </a:rPr>
              <a:t>Son 10 yıla ait Partikül Madde 10 ve </a:t>
            </a:r>
            <a:r>
              <a:rPr lang="tr-TR" sz="2000" dirty="0" err="1" smtClean="0">
                <a:solidFill>
                  <a:srgbClr val="0066FF"/>
                </a:solidFill>
              </a:rPr>
              <a:t>Kükürtdioksit</a:t>
            </a:r>
            <a:r>
              <a:rPr lang="tr-TR" sz="2000" dirty="0" smtClean="0">
                <a:solidFill>
                  <a:srgbClr val="0066FF"/>
                </a:solidFill>
              </a:rPr>
              <a:t> (SO2) verilerine bakıldığı zaman sınır değerlerin hemen hemen tutturulduğu görülmektedir.</a:t>
            </a:r>
          </a:p>
          <a:p>
            <a:pPr marL="342900" indent="-342900" algn="just">
              <a:lnSpc>
                <a:spcPct val="90000"/>
              </a:lnSpc>
              <a:buFont typeface="Arial" charset="0"/>
              <a:buChar char="•"/>
              <a:defRPr/>
            </a:pPr>
            <a:endParaRPr lang="tr-TR" sz="2000" dirty="0" smtClean="0">
              <a:solidFill>
                <a:srgbClr val="0066FF"/>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0940" y="370282"/>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afik 9"/>
          <p:cNvGraphicFramePr>
            <a:graphicFrameLocks/>
          </p:cNvGraphicFramePr>
          <p:nvPr>
            <p:extLst/>
          </p:nvPr>
        </p:nvGraphicFramePr>
        <p:xfrm>
          <a:off x="1436546" y="2636912"/>
          <a:ext cx="6519829"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8" name="Dikdörtgen 7"/>
          <p:cNvSpPr/>
          <p:nvPr/>
        </p:nvSpPr>
        <p:spPr>
          <a:xfrm>
            <a:off x="428016" y="2852936"/>
            <a:ext cx="875561" cy="313932"/>
          </a:xfrm>
          <a:prstGeom prst="rect">
            <a:avLst/>
          </a:prstGeom>
        </p:spPr>
        <p:txBody>
          <a:bodyPr wrap="none">
            <a:spAutoFit/>
          </a:bodyPr>
          <a:lstStyle/>
          <a:p>
            <a:pPr algn="ctr" fontAlgn="auto">
              <a:lnSpc>
                <a:spcPct val="90000"/>
              </a:lnSpc>
              <a:spcAft>
                <a:spcPts val="0"/>
              </a:spcAft>
              <a:defRPr/>
            </a:pPr>
            <a:r>
              <a:rPr lang="tr-TR" sz="1600" dirty="0">
                <a:solidFill>
                  <a:srgbClr val="0033CC"/>
                </a:solidFill>
              </a:rPr>
              <a:t>(µg/m³)</a:t>
            </a:r>
            <a:endParaRPr lang="tr-TR" sz="1600" b="0" dirty="0">
              <a:ln w="12700">
                <a:solidFill>
                  <a:srgbClr val="04617B">
                    <a:satMod val="155000"/>
                  </a:srgbClr>
                </a:solidFill>
                <a:prstDash val="solid"/>
              </a:ln>
              <a:solidFill>
                <a:srgbClr val="0033CC"/>
              </a:solidFill>
            </a:endParaRPr>
          </a:p>
        </p:txBody>
      </p:sp>
    </p:spTree>
    <p:extLst>
      <p:ext uri="{BB962C8B-B14F-4D97-AF65-F5344CB8AC3E}">
        <p14:creationId xmlns:p14="http://schemas.microsoft.com/office/powerpoint/2010/main" val="1666514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537613"/>
            <a:ext cx="7772400" cy="880036"/>
          </a:xfrm>
        </p:spPr>
        <p:txBody>
          <a:bodyPr>
            <a:normAutofit/>
          </a:bodyPr>
          <a:lstStyle/>
          <a:p>
            <a:pPr algn="ctr"/>
            <a:r>
              <a:rPr lang="tr-TR" sz="2000" dirty="0" smtClean="0">
                <a:solidFill>
                  <a:srgbClr val="FF0000"/>
                </a:solidFill>
                <a:latin typeface="Arial Black" pitchFamily="34" charset="0"/>
              </a:rPr>
              <a:t/>
            </a:r>
            <a:br>
              <a:rPr lang="tr-TR" sz="2000" dirty="0" smtClean="0">
                <a:solidFill>
                  <a:srgbClr val="FF0000"/>
                </a:solidFill>
                <a:latin typeface="Arial Black" pitchFamily="34" charset="0"/>
              </a:rPr>
            </a:br>
            <a:r>
              <a:rPr lang="tr-TR" sz="1500" b="1" i="1" dirty="0" smtClean="0">
                <a:solidFill>
                  <a:srgbClr val="FF0000"/>
                </a:solidFill>
                <a:latin typeface="Arial Black" pitchFamily="34" charset="0"/>
              </a:rPr>
              <a:t/>
            </a:r>
            <a:br>
              <a:rPr lang="tr-TR" sz="1500" b="1" i="1" dirty="0" smtClean="0">
                <a:solidFill>
                  <a:srgbClr val="FF0000"/>
                </a:solidFill>
                <a:latin typeface="Arial Black" pitchFamily="34" charset="0"/>
              </a:rPr>
            </a:br>
            <a:endParaRPr lang="tr-TR" sz="1500" b="1" i="1" dirty="0">
              <a:solidFill>
                <a:srgbClr val="FF0000"/>
              </a:solidFill>
              <a:latin typeface="Arial Black" pitchFamily="34" charset="0"/>
            </a:endParaRPr>
          </a:p>
        </p:txBody>
      </p:sp>
      <p:sp>
        <p:nvSpPr>
          <p:cNvPr id="45" name="1 Başlık"/>
          <p:cNvSpPr txBox="1">
            <a:spLocks/>
          </p:cNvSpPr>
          <p:nvPr/>
        </p:nvSpPr>
        <p:spPr>
          <a:xfrm>
            <a:off x="1475656" y="537613"/>
            <a:ext cx="5832648" cy="648072"/>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YÜRÜTÜLEN ÇALIŞMALAR-ŞİKAYETLER</a:t>
            </a:r>
          </a:p>
        </p:txBody>
      </p:sp>
      <p:sp>
        <p:nvSpPr>
          <p:cNvPr id="9" name="1 Başlık"/>
          <p:cNvSpPr txBox="1">
            <a:spLocks/>
          </p:cNvSpPr>
          <p:nvPr/>
        </p:nvSpPr>
        <p:spPr>
          <a:xfrm>
            <a:off x="380971" y="1686177"/>
            <a:ext cx="8305829" cy="4546050"/>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marL="342900" indent="-342900" algn="just">
              <a:lnSpc>
                <a:spcPct val="90000"/>
              </a:lnSpc>
              <a:buFont typeface="Arial" charset="0"/>
              <a:buChar char="•"/>
              <a:defRPr/>
            </a:pPr>
            <a:r>
              <a:rPr lang="tr-TR" sz="2000" dirty="0" smtClean="0">
                <a:solidFill>
                  <a:srgbClr val="0066FF"/>
                </a:solidFill>
              </a:rPr>
              <a:t>Müdürlüğümüze ALO 181,CİMER,AÇIK KAPI </a:t>
            </a:r>
            <a:r>
              <a:rPr lang="tr-TR" sz="2000" dirty="0" err="1" smtClean="0">
                <a:solidFill>
                  <a:srgbClr val="0066FF"/>
                </a:solidFill>
              </a:rPr>
              <a:t>v.b</a:t>
            </a:r>
            <a:r>
              <a:rPr lang="tr-TR" sz="2000" dirty="0" smtClean="0">
                <a:solidFill>
                  <a:srgbClr val="0066FF"/>
                </a:solidFill>
              </a:rPr>
              <a:t>. yollarla ulaşan talep ve şikayetler süreleri içerisinde cevaplanmaktadır. (Maden Ocakları, ÇED, </a:t>
            </a:r>
            <a:r>
              <a:rPr lang="tr-TR" sz="2000" dirty="0" err="1" smtClean="0">
                <a:solidFill>
                  <a:srgbClr val="0066FF"/>
                </a:solidFill>
              </a:rPr>
              <a:t>Gürültü,Su</a:t>
            </a:r>
            <a:r>
              <a:rPr lang="tr-TR" sz="2000" dirty="0" smtClean="0">
                <a:solidFill>
                  <a:srgbClr val="0066FF"/>
                </a:solidFill>
              </a:rPr>
              <a:t>, Hava, Atık </a:t>
            </a:r>
            <a:r>
              <a:rPr lang="tr-TR" sz="2000" dirty="0" err="1" smtClean="0">
                <a:solidFill>
                  <a:srgbClr val="0066FF"/>
                </a:solidFill>
              </a:rPr>
              <a:t>v.b</a:t>
            </a:r>
            <a:r>
              <a:rPr lang="tr-TR" sz="2000" dirty="0" smtClean="0">
                <a:solidFill>
                  <a:srgbClr val="0066FF"/>
                </a:solidFill>
              </a:rPr>
              <a:t>. Denetimleri yapılmaktadır.)</a:t>
            </a:r>
          </a:p>
          <a:p>
            <a:pPr algn="just">
              <a:lnSpc>
                <a:spcPct val="90000"/>
              </a:lnSpc>
              <a:defRPr/>
            </a:pPr>
            <a:endParaRPr lang="tr-TR" sz="2000" dirty="0" smtClean="0">
              <a:solidFill>
                <a:srgbClr val="0066FF"/>
              </a:solidFill>
            </a:endParaRPr>
          </a:p>
          <a:p>
            <a:pPr marL="342900" indent="-342900" algn="just">
              <a:lnSpc>
                <a:spcPct val="90000"/>
              </a:lnSpc>
              <a:buFont typeface="Arial" charset="0"/>
              <a:buChar char="•"/>
              <a:defRPr/>
            </a:pPr>
            <a:endParaRPr lang="tr-TR" sz="2000" dirty="0" smtClean="0">
              <a:solidFill>
                <a:srgbClr val="0066FF"/>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0940" y="370282"/>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7" descr="C:\Users\abdulgani.adiyaman\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97160" y="370282"/>
            <a:ext cx="1236513" cy="1008112"/>
          </a:xfrm>
          <a:prstGeom prst="rect">
            <a:avLst/>
          </a:prstGeom>
          <a:noFill/>
          <a:ln>
            <a:noFill/>
          </a:ln>
        </p:spPr>
      </p:pic>
      <p:graphicFrame>
        <p:nvGraphicFramePr>
          <p:cNvPr id="3" name="Tablo 2"/>
          <p:cNvGraphicFramePr>
            <a:graphicFrameLocks noGrp="1"/>
          </p:cNvGraphicFramePr>
          <p:nvPr>
            <p:extLst/>
          </p:nvPr>
        </p:nvGraphicFramePr>
        <p:xfrm>
          <a:off x="1333673" y="3140968"/>
          <a:ext cx="3382342" cy="2438400"/>
        </p:xfrm>
        <a:graphic>
          <a:graphicData uri="http://schemas.openxmlformats.org/drawingml/2006/table">
            <a:tbl>
              <a:tblPr firstRow="1" firstCol="1" bandRow="1">
                <a:tableStyleId>{5C22544A-7EE6-4342-B048-85BDC9FD1C3A}</a:tableStyleId>
              </a:tblPr>
              <a:tblGrid>
                <a:gridCol w="811762">
                  <a:extLst>
                    <a:ext uri="{9D8B030D-6E8A-4147-A177-3AD203B41FA5}">
                      <a16:colId xmlns:a16="http://schemas.microsoft.com/office/drawing/2014/main" val="2628246611"/>
                    </a:ext>
                  </a:extLst>
                </a:gridCol>
                <a:gridCol w="1217643">
                  <a:extLst>
                    <a:ext uri="{9D8B030D-6E8A-4147-A177-3AD203B41FA5}">
                      <a16:colId xmlns:a16="http://schemas.microsoft.com/office/drawing/2014/main" val="2148541009"/>
                    </a:ext>
                  </a:extLst>
                </a:gridCol>
                <a:gridCol w="1352937">
                  <a:extLst>
                    <a:ext uri="{9D8B030D-6E8A-4147-A177-3AD203B41FA5}">
                      <a16:colId xmlns:a16="http://schemas.microsoft.com/office/drawing/2014/main" val="2865448915"/>
                    </a:ext>
                  </a:extLst>
                </a:gridCol>
              </a:tblGrid>
              <a:tr h="395691">
                <a:tc>
                  <a:txBody>
                    <a:bodyPr/>
                    <a:lstStyle/>
                    <a:p>
                      <a:pPr algn="just">
                        <a:spcAft>
                          <a:spcPts val="0"/>
                        </a:spcAft>
                      </a:pPr>
                      <a:r>
                        <a:rPr lang="tr-TR" sz="1600" dirty="0">
                          <a:effectLst/>
                        </a:rPr>
                        <a:t>Yıl </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a:effectLst/>
                        </a:rPr>
                        <a:t>Denetim Sayısı</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a:effectLst/>
                        </a:rPr>
                        <a:t>Ceza Miktarı (TL)</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56041123"/>
                  </a:ext>
                </a:extLst>
              </a:tr>
              <a:tr h="236065">
                <a:tc>
                  <a:txBody>
                    <a:bodyPr/>
                    <a:lstStyle/>
                    <a:p>
                      <a:pPr algn="just">
                        <a:spcAft>
                          <a:spcPts val="0"/>
                        </a:spcAft>
                      </a:pPr>
                      <a:r>
                        <a:rPr lang="tr-TR" sz="1600" dirty="0">
                          <a:effectLst/>
                        </a:rPr>
                        <a:t>2012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dirty="0">
                          <a:effectLst/>
                        </a:rPr>
                        <a:t>217</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a:effectLst/>
                        </a:rPr>
                        <a:t>65.878,05</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40352157"/>
                  </a:ext>
                </a:extLst>
              </a:tr>
              <a:tr h="236065">
                <a:tc>
                  <a:txBody>
                    <a:bodyPr/>
                    <a:lstStyle/>
                    <a:p>
                      <a:pPr algn="just">
                        <a:spcAft>
                          <a:spcPts val="0"/>
                        </a:spcAft>
                      </a:pPr>
                      <a:r>
                        <a:rPr lang="tr-TR" sz="1600">
                          <a:effectLst/>
                        </a:rPr>
                        <a:t>2013</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dirty="0">
                          <a:effectLst/>
                        </a:rPr>
                        <a:t>169</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a:effectLst/>
                        </a:rPr>
                        <a:t>525.324,84</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43457344"/>
                  </a:ext>
                </a:extLst>
              </a:tr>
              <a:tr h="236065">
                <a:tc>
                  <a:txBody>
                    <a:bodyPr/>
                    <a:lstStyle/>
                    <a:p>
                      <a:pPr algn="just">
                        <a:spcAft>
                          <a:spcPts val="0"/>
                        </a:spcAft>
                      </a:pPr>
                      <a:r>
                        <a:rPr lang="tr-TR" sz="1600">
                          <a:effectLst/>
                        </a:rPr>
                        <a:t>2014</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dirty="0">
                          <a:effectLst/>
                        </a:rPr>
                        <a:t>531</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a:effectLst/>
                        </a:rPr>
                        <a:t>422.986,16</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31703464"/>
                  </a:ext>
                </a:extLst>
              </a:tr>
              <a:tr h="236065">
                <a:tc>
                  <a:txBody>
                    <a:bodyPr/>
                    <a:lstStyle/>
                    <a:p>
                      <a:pPr algn="just">
                        <a:spcAft>
                          <a:spcPts val="0"/>
                        </a:spcAft>
                      </a:pPr>
                      <a:r>
                        <a:rPr lang="tr-TR" sz="1600">
                          <a:effectLst/>
                        </a:rPr>
                        <a:t>2015</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dirty="0">
                          <a:effectLst/>
                        </a:rPr>
                        <a:t>662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dirty="0">
                          <a:effectLst/>
                        </a:rPr>
                        <a:t>144.796,03</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00284509"/>
                  </a:ext>
                </a:extLst>
              </a:tr>
              <a:tr h="236065">
                <a:tc>
                  <a:txBody>
                    <a:bodyPr/>
                    <a:lstStyle/>
                    <a:p>
                      <a:pPr algn="just">
                        <a:spcAft>
                          <a:spcPts val="0"/>
                        </a:spcAft>
                      </a:pPr>
                      <a:r>
                        <a:rPr lang="tr-TR" sz="1600">
                          <a:effectLst/>
                        </a:rPr>
                        <a:t>2016</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a:effectLst/>
                        </a:rPr>
                        <a:t>625</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dirty="0">
                          <a:effectLst/>
                        </a:rPr>
                        <a:t>323.659,93</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91806802"/>
                  </a:ext>
                </a:extLst>
              </a:tr>
              <a:tr h="236065">
                <a:tc>
                  <a:txBody>
                    <a:bodyPr/>
                    <a:lstStyle/>
                    <a:p>
                      <a:pPr algn="just">
                        <a:spcAft>
                          <a:spcPts val="0"/>
                        </a:spcAft>
                      </a:pPr>
                      <a:r>
                        <a:rPr lang="tr-TR" sz="1600">
                          <a:effectLst/>
                        </a:rPr>
                        <a:t>2017</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a:effectLst/>
                        </a:rPr>
                        <a:t>654</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dirty="0">
                          <a:effectLst/>
                        </a:rPr>
                        <a:t>282.848,48</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02975329"/>
                  </a:ext>
                </a:extLst>
              </a:tr>
              <a:tr h="236065">
                <a:tc>
                  <a:txBody>
                    <a:bodyPr/>
                    <a:lstStyle/>
                    <a:p>
                      <a:pPr algn="just">
                        <a:spcAft>
                          <a:spcPts val="0"/>
                        </a:spcAft>
                      </a:pPr>
                      <a:r>
                        <a:rPr lang="tr-TR" sz="1600">
                          <a:effectLst/>
                        </a:rPr>
                        <a:t>2018</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a:effectLst/>
                        </a:rPr>
                        <a:t>566</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dirty="0">
                          <a:effectLst/>
                        </a:rPr>
                        <a:t>535.017,46</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96583359"/>
                  </a:ext>
                </a:extLst>
              </a:tr>
              <a:tr h="236065">
                <a:tc>
                  <a:txBody>
                    <a:bodyPr/>
                    <a:lstStyle/>
                    <a:p>
                      <a:pPr algn="just">
                        <a:spcAft>
                          <a:spcPts val="0"/>
                        </a:spcAft>
                      </a:pPr>
                      <a:r>
                        <a:rPr lang="tr-TR" sz="1600">
                          <a:effectLst/>
                        </a:rPr>
                        <a:t>2019</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dirty="0" smtClean="0">
                          <a:effectLst/>
                          <a:latin typeface="Times New Roman" panose="02020603050405020304" pitchFamily="18" charset="0"/>
                          <a:ea typeface="Times New Roman" panose="02020603050405020304" pitchFamily="18" charset="0"/>
                        </a:rPr>
                        <a:t>444</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tr-TR" sz="1600" dirty="0" smtClean="0">
                          <a:effectLst/>
                          <a:latin typeface="Times New Roman" panose="02020603050405020304" pitchFamily="18" charset="0"/>
                          <a:ea typeface="Times New Roman" panose="02020603050405020304" pitchFamily="18" charset="0"/>
                        </a:rPr>
                        <a:t>99.911,57</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97731002"/>
                  </a:ext>
                </a:extLst>
              </a:tr>
            </a:tbl>
          </a:graphicData>
        </a:graphic>
      </p:graphicFrame>
      <p:graphicFrame>
        <p:nvGraphicFramePr>
          <p:cNvPr id="10" name="Grafik 9"/>
          <p:cNvGraphicFramePr>
            <a:graphicFrameLocks/>
          </p:cNvGraphicFramePr>
          <p:nvPr>
            <p:extLst/>
          </p:nvPr>
        </p:nvGraphicFramePr>
        <p:xfrm>
          <a:off x="4800600" y="2996952"/>
          <a:ext cx="3587824" cy="26677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452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556792"/>
            <a:ext cx="7408333" cy="3450696"/>
          </a:xfrm>
        </p:spPr>
        <p:txBody>
          <a:bodyPr>
            <a:normAutofit/>
          </a:bodyPr>
          <a:lstStyle/>
          <a:p>
            <a:pPr algn="just"/>
            <a:r>
              <a:rPr lang="tr-TR" dirty="0" smtClean="0"/>
              <a:t>Sıfır Atık Projesi kapsamında Bakanlığımız ve Valilik </a:t>
            </a:r>
            <a:r>
              <a:rPr lang="tr-TR" dirty="0"/>
              <a:t>M</a:t>
            </a:r>
            <a:r>
              <a:rPr lang="tr-TR" dirty="0" smtClean="0"/>
              <a:t>akamının talimatlarıyla İlimizde proje hayata geçirilmiştir. Başta Valilik binası olmak üzere birçok kamu kurum ve kuruluşunda atıklar kaynağında ayrı olarak toplanmaktadır.</a:t>
            </a:r>
          </a:p>
          <a:p>
            <a:pPr marL="0" indent="0">
              <a:buNone/>
            </a:pPr>
            <a:endParaRPr lang="tr-TR" dirty="0" smtClean="0"/>
          </a:p>
          <a:p>
            <a:endParaRPr lang="tr-TR" dirty="0" smtClean="0"/>
          </a:p>
        </p:txBody>
      </p:sp>
      <p:pic>
        <p:nvPicPr>
          <p:cNvPr id="6" name="Resim 4" descr="D:\ABDULGANİ ADIYAMAN\GANİBABA D\GANİBABA\GANİBABA\YAZIŞMALAR 2019\SIFIR ATIK VALİ EY\resimler\İL MÜDÜRLÜKLERİ\VALİLİK\IMAG5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50287"/>
            <a:ext cx="30861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5" descr="D:\ABDULGANİ ADIYAMAN\GANİBABA D\GANİBABA\GANİBABA\YAZIŞMALAR 2019\SIFIR ATIK VALİ EY\resimler\İL MÜDÜRLÜKLERİ\ÇEVRE VE ŞEHİRCİLİK\IMAG57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04644"/>
            <a:ext cx="31591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3"/>
          <p:cNvSpPr>
            <a:spLocks noChangeArrowheads="1"/>
          </p:cNvSpPr>
          <p:nvPr/>
        </p:nvSpPr>
        <p:spPr bwMode="auto">
          <a:xfrm>
            <a:off x="323528" y="5723168"/>
            <a:ext cx="828198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098925" algn="l"/>
              </a:tabLst>
              <a:defRPr>
                <a:solidFill>
                  <a:schemeClr val="tx1"/>
                </a:solidFill>
                <a:latin typeface="Calibri" panose="020F0502020204030204" pitchFamily="34" charset="0"/>
              </a:defRPr>
            </a:lvl1pPr>
            <a:lvl2pPr marL="742950" indent="-285750">
              <a:tabLst>
                <a:tab pos="4098925" algn="l"/>
              </a:tabLst>
              <a:defRPr>
                <a:solidFill>
                  <a:schemeClr val="tx1"/>
                </a:solidFill>
                <a:latin typeface="Calibri" panose="020F0502020204030204" pitchFamily="34" charset="0"/>
              </a:defRPr>
            </a:lvl2pPr>
            <a:lvl3pPr marL="1143000" indent="-228600">
              <a:tabLst>
                <a:tab pos="4098925" algn="l"/>
              </a:tabLst>
              <a:defRPr>
                <a:solidFill>
                  <a:schemeClr val="tx1"/>
                </a:solidFill>
                <a:latin typeface="Calibri" panose="020F0502020204030204" pitchFamily="34" charset="0"/>
              </a:defRPr>
            </a:lvl3pPr>
            <a:lvl4pPr marL="1600200" indent="-228600">
              <a:tabLst>
                <a:tab pos="4098925" algn="l"/>
              </a:tabLst>
              <a:defRPr>
                <a:solidFill>
                  <a:schemeClr val="tx1"/>
                </a:solidFill>
                <a:latin typeface="Calibri" panose="020F0502020204030204" pitchFamily="34" charset="0"/>
              </a:defRPr>
            </a:lvl4pPr>
            <a:lvl5pPr marL="2057400" indent="-228600">
              <a:tabLst>
                <a:tab pos="4098925"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4098925"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4098925"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4098925"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4098925" algn="l"/>
              </a:tabLst>
              <a:defRPr>
                <a:solidFill>
                  <a:schemeClr val="tx1"/>
                </a:solidFill>
                <a:latin typeface="Calibri" panose="020F0502020204030204" pitchFamily="34" charset="0"/>
              </a:defRPr>
            </a:lvl9pPr>
          </a:lstStyle>
          <a:p>
            <a:pPr algn="just">
              <a:lnSpc>
                <a:spcPct val="107000"/>
              </a:lnSpc>
              <a:spcAft>
                <a:spcPts val="800"/>
              </a:spcAft>
            </a:pPr>
            <a:r>
              <a:rPr lang="tr-TR" altLang="tr-TR" sz="1600" dirty="0">
                <a:latin typeface="Times New Roman" panose="02020603050405020304" pitchFamily="18" charset="0"/>
                <a:cs typeface="Times New Roman" panose="02020603050405020304" pitchFamily="18" charset="0"/>
              </a:rPr>
              <a:t>Resim: Valilik Hizmet Binası                              </a:t>
            </a:r>
            <a:r>
              <a:rPr lang="tr-TR" altLang="tr-TR" sz="1600" dirty="0" smtClean="0">
                <a:latin typeface="Times New Roman" panose="02020603050405020304" pitchFamily="18" charset="0"/>
                <a:cs typeface="Times New Roman" panose="02020603050405020304" pitchFamily="18" charset="0"/>
              </a:rPr>
              <a:t>  </a:t>
            </a:r>
            <a:r>
              <a:rPr lang="tr-TR" altLang="tr-TR" sz="1600" dirty="0">
                <a:latin typeface="Times New Roman" panose="02020603050405020304" pitchFamily="18" charset="0"/>
                <a:cs typeface="Times New Roman" panose="02020603050405020304" pitchFamily="18" charset="0"/>
              </a:rPr>
              <a:t>Resim: Çevre ve Şehircilik İl Müdürlüğü</a:t>
            </a:r>
            <a:endParaRPr lang="tr-TR" altLang="tr-TR" sz="1600" dirty="0">
              <a:ea typeface="Calibri" panose="020F0502020204030204" pitchFamily="34" charset="0"/>
              <a:cs typeface="Times New Roman" panose="02020603050405020304" pitchFamily="18" charset="0"/>
            </a:endParaRPr>
          </a:p>
        </p:txBody>
      </p:sp>
      <p:sp>
        <p:nvSpPr>
          <p:cNvPr id="9" name="1 Başlık"/>
          <p:cNvSpPr txBox="1">
            <a:spLocks/>
          </p:cNvSpPr>
          <p:nvPr/>
        </p:nvSpPr>
        <p:spPr>
          <a:xfrm>
            <a:off x="444198" y="407621"/>
            <a:ext cx="6491064" cy="1066130"/>
          </a:xfrm>
          <a:prstGeom prst="roundRect">
            <a:avLst/>
          </a:prstGeom>
          <a:ln w="38100" cap="flat" cmpd="sng" algn="ctr">
            <a:solidFill>
              <a:srgbClr val="0033CC"/>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lnSpc>
                <a:spcPct val="90000"/>
              </a:lnSpc>
              <a:spcAft>
                <a:spcPts val="0"/>
              </a:spcAft>
              <a:defRPr/>
            </a:pPr>
            <a:r>
              <a:rPr lang="tr-TR" sz="2800" b="0" dirty="0" smtClean="0">
                <a:ln w="12700">
                  <a:solidFill>
                    <a:srgbClr val="04617B">
                      <a:satMod val="155000"/>
                    </a:srgbClr>
                  </a:solidFill>
                  <a:prstDash val="solid"/>
                </a:ln>
                <a:solidFill>
                  <a:srgbClr val="0066FF"/>
                </a:solidFill>
              </a:rPr>
              <a:t>                  PROJESİ</a:t>
            </a:r>
            <a:endParaRPr lang="tr-TR" sz="2800" b="0" dirty="0" smtClean="0">
              <a:ln w="12700">
                <a:solidFill>
                  <a:srgbClr val="04617B">
                    <a:satMod val="155000"/>
                  </a:srgbClr>
                </a:solidFill>
                <a:prstDash val="solid"/>
              </a:ln>
              <a:solidFill>
                <a:srgbClr val="0033CC"/>
              </a:solidFill>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478211"/>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76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556792"/>
            <a:ext cx="7408333" cy="3450696"/>
          </a:xfrm>
        </p:spPr>
        <p:txBody>
          <a:bodyPr>
            <a:normAutofit/>
          </a:bodyPr>
          <a:lstStyle/>
          <a:p>
            <a:pPr marL="0" indent="0">
              <a:buNone/>
            </a:pPr>
            <a:endParaRPr lang="tr-TR" dirty="0" smtClean="0"/>
          </a:p>
          <a:p>
            <a:endParaRPr lang="tr-TR"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4936" y="7322"/>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o 8"/>
          <p:cNvGraphicFramePr>
            <a:graphicFrameLocks noGrp="1"/>
          </p:cNvGraphicFramePr>
          <p:nvPr>
            <p:extLst/>
          </p:nvPr>
        </p:nvGraphicFramePr>
        <p:xfrm>
          <a:off x="944115" y="1054689"/>
          <a:ext cx="6563858" cy="2770766"/>
        </p:xfrm>
        <a:graphic>
          <a:graphicData uri="http://schemas.openxmlformats.org/drawingml/2006/table">
            <a:tbl>
              <a:tblPr firstRow="1" firstCol="1" bandRow="1">
                <a:tableStyleId>{5C22544A-7EE6-4342-B048-85BDC9FD1C3A}</a:tableStyleId>
              </a:tblPr>
              <a:tblGrid>
                <a:gridCol w="4174132">
                  <a:extLst>
                    <a:ext uri="{9D8B030D-6E8A-4147-A177-3AD203B41FA5}">
                      <a16:colId xmlns:a16="http://schemas.microsoft.com/office/drawing/2014/main" val="2205975956"/>
                    </a:ext>
                  </a:extLst>
                </a:gridCol>
                <a:gridCol w="2389726">
                  <a:extLst>
                    <a:ext uri="{9D8B030D-6E8A-4147-A177-3AD203B41FA5}">
                      <a16:colId xmlns:a16="http://schemas.microsoft.com/office/drawing/2014/main" val="20467712"/>
                    </a:ext>
                  </a:extLst>
                </a:gridCol>
              </a:tblGrid>
              <a:tr h="278358">
                <a:tc>
                  <a:txBody>
                    <a:bodyPr/>
                    <a:lstStyle/>
                    <a:p>
                      <a:pPr algn="just">
                        <a:lnSpc>
                          <a:spcPct val="107000"/>
                        </a:lnSpc>
                        <a:spcAft>
                          <a:spcPts val="0"/>
                        </a:spcAft>
                        <a:tabLst>
                          <a:tab pos="4099560" algn="l"/>
                        </a:tabLst>
                      </a:pPr>
                      <a:r>
                        <a:rPr lang="tr-TR" sz="1400">
                          <a:effectLst/>
                          <a:latin typeface="Times New Roman" panose="02020603050405020304" pitchFamily="18" charset="0"/>
                          <a:cs typeface="Times New Roman" panose="02020603050405020304" pitchFamily="18" charset="0"/>
                        </a:rPr>
                        <a:t>ATIK CİNSİ</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tc>
                  <a:txBody>
                    <a:bodyPr/>
                    <a:lstStyle/>
                    <a:p>
                      <a:pPr algn="just">
                        <a:lnSpc>
                          <a:spcPct val="107000"/>
                        </a:lnSpc>
                        <a:spcAft>
                          <a:spcPts val="0"/>
                        </a:spcAft>
                        <a:tabLst>
                          <a:tab pos="4099560" algn="l"/>
                        </a:tabLst>
                      </a:pPr>
                      <a:r>
                        <a:rPr lang="tr-TR" sz="1400">
                          <a:effectLst/>
                          <a:latin typeface="Times New Roman" panose="02020603050405020304" pitchFamily="18" charset="0"/>
                          <a:cs typeface="Times New Roman" panose="02020603050405020304" pitchFamily="18" charset="0"/>
                        </a:rPr>
                        <a:t>MİKTARI (KG)</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extLst>
                  <a:ext uri="{0D108BD9-81ED-4DB2-BD59-A6C34878D82A}">
                    <a16:rowId xmlns:a16="http://schemas.microsoft.com/office/drawing/2014/main" val="3686244455"/>
                  </a:ext>
                </a:extLst>
              </a:tr>
              <a:tr h="278358">
                <a:tc>
                  <a:txBody>
                    <a:bodyPr/>
                    <a:lstStyle/>
                    <a:p>
                      <a:pPr algn="just">
                        <a:lnSpc>
                          <a:spcPct val="107000"/>
                        </a:lnSpc>
                        <a:spcAft>
                          <a:spcPts val="0"/>
                        </a:spcAft>
                        <a:tabLst>
                          <a:tab pos="4099560" algn="l"/>
                        </a:tabLst>
                      </a:pPr>
                      <a:r>
                        <a:rPr lang="tr-TR" sz="1400" dirty="0">
                          <a:effectLst/>
                          <a:latin typeface="Times New Roman" panose="02020603050405020304" pitchFamily="18" charset="0"/>
                          <a:cs typeface="Times New Roman" panose="02020603050405020304" pitchFamily="18" charset="0"/>
                        </a:rPr>
                        <a:t>KAĞIT-KARTON</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tc>
                  <a:txBody>
                    <a:bodyPr/>
                    <a:lstStyle/>
                    <a:p>
                      <a:pPr algn="just">
                        <a:lnSpc>
                          <a:spcPct val="107000"/>
                        </a:lnSpc>
                        <a:spcAft>
                          <a:spcPts val="0"/>
                        </a:spcAft>
                        <a:tabLst>
                          <a:tab pos="4099560" algn="l"/>
                        </a:tabLst>
                      </a:pPr>
                      <a:r>
                        <a:rPr lang="tr-TR" sz="1400" dirty="0" smtClean="0">
                          <a:effectLst/>
                          <a:latin typeface="Times New Roman" panose="02020603050405020304" pitchFamily="18" charset="0"/>
                          <a:ea typeface="+mn-ea"/>
                          <a:cs typeface="Times New Roman" panose="02020603050405020304" pitchFamily="18" charset="0"/>
                        </a:rPr>
                        <a:t>105815</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extLst>
                  <a:ext uri="{0D108BD9-81ED-4DB2-BD59-A6C34878D82A}">
                    <a16:rowId xmlns:a16="http://schemas.microsoft.com/office/drawing/2014/main" val="3072902468"/>
                  </a:ext>
                </a:extLst>
              </a:tr>
              <a:tr h="265544">
                <a:tc>
                  <a:txBody>
                    <a:bodyPr/>
                    <a:lstStyle/>
                    <a:p>
                      <a:pPr algn="just">
                        <a:lnSpc>
                          <a:spcPct val="107000"/>
                        </a:lnSpc>
                        <a:spcAft>
                          <a:spcPts val="0"/>
                        </a:spcAft>
                        <a:tabLst>
                          <a:tab pos="4099560" algn="l"/>
                        </a:tabLst>
                      </a:pPr>
                      <a:r>
                        <a:rPr lang="tr-TR" sz="1400" dirty="0">
                          <a:effectLst/>
                          <a:latin typeface="Times New Roman" panose="02020603050405020304" pitchFamily="18" charset="0"/>
                          <a:cs typeface="Times New Roman" panose="02020603050405020304" pitchFamily="18" charset="0"/>
                        </a:rPr>
                        <a:t>PLASTİK</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tc>
                  <a:txBody>
                    <a:bodyPr/>
                    <a:lstStyle/>
                    <a:p>
                      <a:pPr algn="just">
                        <a:lnSpc>
                          <a:spcPct val="107000"/>
                        </a:lnSpc>
                        <a:spcAft>
                          <a:spcPts val="0"/>
                        </a:spcAft>
                        <a:tabLst>
                          <a:tab pos="4099560" algn="l"/>
                        </a:tabLst>
                      </a:pPr>
                      <a:r>
                        <a:rPr lang="tr-TR" sz="1400" dirty="0" smtClean="0">
                          <a:effectLst/>
                          <a:latin typeface="Times New Roman" panose="02020603050405020304" pitchFamily="18" charset="0"/>
                          <a:ea typeface="+mn-ea"/>
                          <a:cs typeface="Times New Roman" panose="02020603050405020304" pitchFamily="18" charset="0"/>
                        </a:rPr>
                        <a:t>34018</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extLst>
                  <a:ext uri="{0D108BD9-81ED-4DB2-BD59-A6C34878D82A}">
                    <a16:rowId xmlns:a16="http://schemas.microsoft.com/office/drawing/2014/main" val="280849113"/>
                  </a:ext>
                </a:extLst>
              </a:tr>
              <a:tr h="278358">
                <a:tc>
                  <a:txBody>
                    <a:bodyPr/>
                    <a:lstStyle/>
                    <a:p>
                      <a:pPr algn="just">
                        <a:lnSpc>
                          <a:spcPct val="107000"/>
                        </a:lnSpc>
                        <a:spcAft>
                          <a:spcPts val="0"/>
                        </a:spcAft>
                        <a:tabLst>
                          <a:tab pos="4099560" algn="l"/>
                        </a:tabLst>
                      </a:pPr>
                      <a:r>
                        <a:rPr lang="tr-TR" sz="1400" dirty="0">
                          <a:effectLst/>
                          <a:latin typeface="Times New Roman" panose="02020603050405020304" pitchFamily="18" charset="0"/>
                          <a:cs typeface="Times New Roman" panose="02020603050405020304" pitchFamily="18" charset="0"/>
                        </a:rPr>
                        <a:t>CAM</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tc>
                  <a:txBody>
                    <a:bodyPr/>
                    <a:lstStyle/>
                    <a:p>
                      <a:pPr algn="just">
                        <a:lnSpc>
                          <a:spcPct val="107000"/>
                        </a:lnSpc>
                        <a:spcAft>
                          <a:spcPts val="0"/>
                        </a:spcAft>
                        <a:tabLst>
                          <a:tab pos="4099560" algn="l"/>
                        </a:tabLst>
                      </a:pPr>
                      <a:r>
                        <a:rPr lang="tr-TR" sz="1400" dirty="0" smtClean="0">
                          <a:effectLst/>
                          <a:latin typeface="Times New Roman" panose="02020603050405020304" pitchFamily="18" charset="0"/>
                          <a:cs typeface="Times New Roman" panose="02020603050405020304" pitchFamily="18" charset="0"/>
                        </a:rPr>
                        <a:t>1590</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extLst>
                  <a:ext uri="{0D108BD9-81ED-4DB2-BD59-A6C34878D82A}">
                    <a16:rowId xmlns:a16="http://schemas.microsoft.com/office/drawing/2014/main" val="523909326"/>
                  </a:ext>
                </a:extLst>
              </a:tr>
              <a:tr h="278358">
                <a:tc>
                  <a:txBody>
                    <a:bodyPr/>
                    <a:lstStyle/>
                    <a:p>
                      <a:pPr algn="just">
                        <a:lnSpc>
                          <a:spcPct val="107000"/>
                        </a:lnSpc>
                        <a:spcAft>
                          <a:spcPts val="0"/>
                        </a:spcAft>
                        <a:tabLst>
                          <a:tab pos="4099560" algn="l"/>
                        </a:tabLst>
                      </a:pPr>
                      <a:r>
                        <a:rPr lang="tr-TR" sz="1400">
                          <a:effectLst/>
                          <a:latin typeface="Times New Roman" panose="02020603050405020304" pitchFamily="18" charset="0"/>
                          <a:cs typeface="Times New Roman" panose="02020603050405020304" pitchFamily="18" charset="0"/>
                        </a:rPr>
                        <a:t>METAL</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tc>
                  <a:txBody>
                    <a:bodyPr/>
                    <a:lstStyle/>
                    <a:p>
                      <a:pPr algn="just">
                        <a:lnSpc>
                          <a:spcPct val="107000"/>
                        </a:lnSpc>
                        <a:spcAft>
                          <a:spcPts val="0"/>
                        </a:spcAft>
                        <a:tabLst>
                          <a:tab pos="4099560" algn="l"/>
                        </a:tabLst>
                      </a:pPr>
                      <a:r>
                        <a:rPr lang="tr-TR" sz="1400">
                          <a:effectLst/>
                          <a:latin typeface="Times New Roman" panose="02020603050405020304" pitchFamily="18" charset="0"/>
                          <a:cs typeface="Times New Roman" panose="02020603050405020304" pitchFamily="18" charset="0"/>
                        </a:rPr>
                        <a:t>1283</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extLst>
                  <a:ext uri="{0D108BD9-81ED-4DB2-BD59-A6C34878D82A}">
                    <a16:rowId xmlns:a16="http://schemas.microsoft.com/office/drawing/2014/main" val="2581347468"/>
                  </a:ext>
                </a:extLst>
              </a:tr>
              <a:tr h="278358">
                <a:tc>
                  <a:txBody>
                    <a:bodyPr/>
                    <a:lstStyle/>
                    <a:p>
                      <a:pPr algn="just">
                        <a:lnSpc>
                          <a:spcPct val="107000"/>
                        </a:lnSpc>
                        <a:spcAft>
                          <a:spcPts val="0"/>
                        </a:spcAft>
                        <a:tabLst>
                          <a:tab pos="4099560" algn="l"/>
                        </a:tabLst>
                      </a:pPr>
                      <a:r>
                        <a:rPr lang="tr-TR" sz="1400">
                          <a:effectLst/>
                          <a:latin typeface="Times New Roman" panose="02020603050405020304" pitchFamily="18" charset="0"/>
                          <a:cs typeface="Times New Roman" panose="02020603050405020304" pitchFamily="18" charset="0"/>
                        </a:rPr>
                        <a:t>PİL</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tc>
                  <a:txBody>
                    <a:bodyPr/>
                    <a:lstStyle/>
                    <a:p>
                      <a:pPr algn="just">
                        <a:lnSpc>
                          <a:spcPct val="107000"/>
                        </a:lnSpc>
                        <a:spcAft>
                          <a:spcPts val="0"/>
                        </a:spcAft>
                        <a:tabLst>
                          <a:tab pos="4099560" algn="l"/>
                        </a:tabLst>
                      </a:pPr>
                      <a:r>
                        <a:rPr lang="tr-TR" sz="1400">
                          <a:effectLst/>
                          <a:latin typeface="Times New Roman" panose="02020603050405020304" pitchFamily="18" charset="0"/>
                          <a:cs typeface="Times New Roman" panose="02020603050405020304" pitchFamily="18" charset="0"/>
                        </a:rPr>
                        <a:t>719</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extLst>
                  <a:ext uri="{0D108BD9-81ED-4DB2-BD59-A6C34878D82A}">
                    <a16:rowId xmlns:a16="http://schemas.microsoft.com/office/drawing/2014/main" val="3405969648"/>
                  </a:ext>
                </a:extLst>
              </a:tr>
              <a:tr h="278358">
                <a:tc>
                  <a:txBody>
                    <a:bodyPr/>
                    <a:lstStyle/>
                    <a:p>
                      <a:pPr algn="just">
                        <a:lnSpc>
                          <a:spcPct val="107000"/>
                        </a:lnSpc>
                        <a:spcAft>
                          <a:spcPts val="0"/>
                        </a:spcAft>
                        <a:tabLst>
                          <a:tab pos="4099560" algn="l"/>
                        </a:tabLst>
                      </a:pPr>
                      <a:r>
                        <a:rPr lang="tr-TR" sz="1400">
                          <a:effectLst/>
                          <a:latin typeface="Times New Roman" panose="02020603050405020304" pitchFamily="18" charset="0"/>
                          <a:cs typeface="Times New Roman" panose="02020603050405020304" pitchFamily="18" charset="0"/>
                        </a:rPr>
                        <a:t>BİTKİSEL YAĞ</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tc>
                  <a:txBody>
                    <a:bodyPr/>
                    <a:lstStyle/>
                    <a:p>
                      <a:pPr algn="just">
                        <a:lnSpc>
                          <a:spcPct val="107000"/>
                        </a:lnSpc>
                        <a:spcAft>
                          <a:spcPts val="0"/>
                        </a:spcAft>
                        <a:tabLst>
                          <a:tab pos="4099560" algn="l"/>
                        </a:tabLst>
                      </a:pPr>
                      <a:r>
                        <a:rPr lang="tr-TR" sz="1400" dirty="0" smtClean="0">
                          <a:effectLst/>
                          <a:latin typeface="Times New Roman" panose="02020603050405020304" pitchFamily="18" charset="0"/>
                          <a:ea typeface="+mn-ea"/>
                          <a:cs typeface="Times New Roman" panose="02020603050405020304" pitchFamily="18" charset="0"/>
                        </a:rPr>
                        <a:t>6371</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extLst>
                  <a:ext uri="{0D108BD9-81ED-4DB2-BD59-A6C34878D82A}">
                    <a16:rowId xmlns:a16="http://schemas.microsoft.com/office/drawing/2014/main" val="3514619224"/>
                  </a:ext>
                </a:extLst>
              </a:tr>
              <a:tr h="278358">
                <a:tc>
                  <a:txBody>
                    <a:bodyPr/>
                    <a:lstStyle/>
                    <a:p>
                      <a:pPr algn="just">
                        <a:lnSpc>
                          <a:spcPct val="107000"/>
                        </a:lnSpc>
                        <a:spcAft>
                          <a:spcPts val="0"/>
                        </a:spcAft>
                        <a:tabLst>
                          <a:tab pos="4099560" algn="l"/>
                        </a:tabLst>
                      </a:pPr>
                      <a:r>
                        <a:rPr lang="tr-TR" sz="1400" dirty="0">
                          <a:effectLst/>
                          <a:latin typeface="Times New Roman" panose="02020603050405020304" pitchFamily="18" charset="0"/>
                          <a:cs typeface="Times New Roman" panose="02020603050405020304" pitchFamily="18" charset="0"/>
                        </a:rPr>
                        <a:t>MADENİ MOTOR YAĞI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tc>
                  <a:txBody>
                    <a:bodyPr/>
                    <a:lstStyle/>
                    <a:p>
                      <a:pPr algn="just">
                        <a:lnSpc>
                          <a:spcPct val="107000"/>
                        </a:lnSpc>
                        <a:spcAft>
                          <a:spcPts val="0"/>
                        </a:spcAft>
                        <a:tabLst>
                          <a:tab pos="4099560" algn="l"/>
                        </a:tabLst>
                      </a:pPr>
                      <a:r>
                        <a:rPr lang="tr-TR" sz="1400" dirty="0" smtClean="0">
                          <a:effectLst/>
                          <a:latin typeface="Times New Roman" panose="02020603050405020304" pitchFamily="18" charset="0"/>
                          <a:ea typeface="+mn-ea"/>
                          <a:cs typeface="Times New Roman" panose="02020603050405020304" pitchFamily="18" charset="0"/>
                        </a:rPr>
                        <a:t>33207</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extLst>
                  <a:ext uri="{0D108BD9-81ED-4DB2-BD59-A6C34878D82A}">
                    <a16:rowId xmlns:a16="http://schemas.microsoft.com/office/drawing/2014/main" val="3858472698"/>
                  </a:ext>
                </a:extLst>
              </a:tr>
              <a:tr h="278358">
                <a:tc>
                  <a:txBody>
                    <a:bodyPr/>
                    <a:lstStyle/>
                    <a:p>
                      <a:pPr algn="just">
                        <a:lnSpc>
                          <a:spcPct val="107000"/>
                        </a:lnSpc>
                        <a:spcAft>
                          <a:spcPts val="0"/>
                        </a:spcAft>
                        <a:tabLst>
                          <a:tab pos="4099560" algn="l"/>
                        </a:tabLst>
                      </a:pPr>
                      <a:r>
                        <a:rPr lang="tr-TR" sz="1400">
                          <a:effectLst/>
                          <a:latin typeface="Times New Roman" panose="02020603050405020304" pitchFamily="18" charset="0"/>
                          <a:cs typeface="Times New Roman" panose="02020603050405020304" pitchFamily="18" charset="0"/>
                        </a:rPr>
                        <a:t>HURDA DEMİR (İL JANDARMA)</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tc>
                  <a:txBody>
                    <a:bodyPr/>
                    <a:lstStyle/>
                    <a:p>
                      <a:pPr algn="just">
                        <a:lnSpc>
                          <a:spcPct val="107000"/>
                        </a:lnSpc>
                        <a:spcAft>
                          <a:spcPts val="0"/>
                        </a:spcAft>
                        <a:tabLst>
                          <a:tab pos="4099560" algn="l"/>
                        </a:tabLst>
                      </a:pPr>
                      <a:r>
                        <a:rPr lang="tr-TR" sz="1400">
                          <a:effectLst/>
                          <a:latin typeface="Times New Roman" panose="02020603050405020304" pitchFamily="18" charset="0"/>
                          <a:cs typeface="Times New Roman" panose="02020603050405020304" pitchFamily="18" charset="0"/>
                        </a:rPr>
                        <a:t>70.000</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extLst>
                  <a:ext uri="{0D108BD9-81ED-4DB2-BD59-A6C34878D82A}">
                    <a16:rowId xmlns:a16="http://schemas.microsoft.com/office/drawing/2014/main" val="4085717914"/>
                  </a:ext>
                </a:extLst>
              </a:tr>
              <a:tr h="278358">
                <a:tc>
                  <a:txBody>
                    <a:bodyPr/>
                    <a:lstStyle/>
                    <a:p>
                      <a:pPr algn="just">
                        <a:lnSpc>
                          <a:spcPct val="107000"/>
                        </a:lnSpc>
                        <a:spcAft>
                          <a:spcPts val="0"/>
                        </a:spcAft>
                        <a:tabLst>
                          <a:tab pos="4099560" algn="l"/>
                        </a:tabLst>
                      </a:pPr>
                      <a:r>
                        <a:rPr lang="tr-TR" sz="1400">
                          <a:effectLst/>
                          <a:latin typeface="Times New Roman" panose="02020603050405020304" pitchFamily="18" charset="0"/>
                          <a:cs typeface="Times New Roman" panose="02020603050405020304" pitchFamily="18" charset="0"/>
                        </a:rPr>
                        <a:t>HURDA PİRİNÇ (İL JANDARMA)</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tc>
                  <a:txBody>
                    <a:bodyPr/>
                    <a:lstStyle/>
                    <a:p>
                      <a:pPr algn="just">
                        <a:lnSpc>
                          <a:spcPct val="107000"/>
                        </a:lnSpc>
                        <a:spcAft>
                          <a:spcPts val="0"/>
                        </a:spcAft>
                        <a:tabLst>
                          <a:tab pos="4099560" algn="l"/>
                        </a:tabLst>
                      </a:pPr>
                      <a:r>
                        <a:rPr lang="tr-TR" sz="1400" dirty="0">
                          <a:effectLst/>
                          <a:latin typeface="Times New Roman" panose="02020603050405020304" pitchFamily="18" charset="0"/>
                          <a:cs typeface="Times New Roman" panose="02020603050405020304" pitchFamily="18" charset="0"/>
                        </a:rPr>
                        <a:t>456</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07" marR="42807" marT="0" marB="0"/>
                </a:tc>
                <a:extLst>
                  <a:ext uri="{0D108BD9-81ED-4DB2-BD59-A6C34878D82A}">
                    <a16:rowId xmlns:a16="http://schemas.microsoft.com/office/drawing/2014/main" val="3586874940"/>
                  </a:ext>
                </a:extLst>
              </a:tr>
            </a:tbl>
          </a:graphicData>
        </a:graphic>
      </p:graphicFrame>
      <p:sp>
        <p:nvSpPr>
          <p:cNvPr id="7" name="1 Başlık"/>
          <p:cNvSpPr txBox="1">
            <a:spLocks/>
          </p:cNvSpPr>
          <p:nvPr/>
        </p:nvSpPr>
        <p:spPr>
          <a:xfrm>
            <a:off x="1017371" y="121148"/>
            <a:ext cx="5472608" cy="825255"/>
          </a:xfrm>
          <a:prstGeom prst="roundRect">
            <a:avLst/>
          </a:prstGeom>
          <a:ln w="38100" cap="flat" cmpd="sng" algn="ctr">
            <a:solidFill>
              <a:srgbClr val="0033CC"/>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lnSpc>
                <a:spcPct val="90000"/>
              </a:lnSpc>
              <a:spcAft>
                <a:spcPts val="0"/>
              </a:spcAft>
              <a:defRPr/>
            </a:pPr>
            <a:r>
              <a:rPr lang="tr-TR" sz="2800" b="0" dirty="0" smtClean="0">
                <a:ln w="12700">
                  <a:solidFill>
                    <a:srgbClr val="04617B">
                      <a:satMod val="155000"/>
                    </a:srgbClr>
                  </a:solidFill>
                  <a:prstDash val="solid"/>
                </a:ln>
                <a:solidFill>
                  <a:srgbClr val="0066FF"/>
                </a:solidFill>
              </a:rPr>
              <a:t>TOPLANAN ATIK MİKTARI</a:t>
            </a:r>
            <a:endParaRPr lang="tr-TR" sz="2800" b="0" dirty="0" smtClean="0">
              <a:ln w="12700">
                <a:solidFill>
                  <a:srgbClr val="04617B">
                    <a:satMod val="155000"/>
                  </a:srgbClr>
                </a:solidFill>
                <a:prstDash val="solid"/>
              </a:ln>
              <a:solidFill>
                <a:srgbClr val="0033CC"/>
              </a:solidFil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71" y="4077073"/>
            <a:ext cx="6362941" cy="2517976"/>
          </a:xfrm>
          <a:prstGeom prst="rect">
            <a:avLst/>
          </a:prstGeom>
        </p:spPr>
      </p:pic>
    </p:spTree>
    <p:extLst>
      <p:ext uri="{BB962C8B-B14F-4D97-AF65-F5344CB8AC3E}">
        <p14:creationId xmlns:p14="http://schemas.microsoft.com/office/powerpoint/2010/main" val="2007142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700808"/>
            <a:ext cx="7408333" cy="3450696"/>
          </a:xfrm>
        </p:spPr>
        <p:txBody>
          <a:bodyPr>
            <a:normAutofit lnSpcReduction="10000"/>
          </a:bodyPr>
          <a:lstStyle/>
          <a:p>
            <a:pPr algn="just"/>
            <a:r>
              <a:rPr lang="tr-TR" dirty="0" smtClean="0"/>
              <a:t>Belediyelerin </a:t>
            </a:r>
            <a:r>
              <a:rPr lang="tr-TR" dirty="0" err="1" smtClean="0"/>
              <a:t>Atıksu</a:t>
            </a:r>
            <a:r>
              <a:rPr lang="tr-TR" dirty="0" smtClean="0"/>
              <a:t> Arıtma Tesisleri olmadığından </a:t>
            </a:r>
            <a:r>
              <a:rPr lang="tr-TR" dirty="0" err="1" smtClean="0"/>
              <a:t>Atıksular</a:t>
            </a:r>
            <a:r>
              <a:rPr lang="tr-TR" dirty="0" smtClean="0"/>
              <a:t> özellikle Atatürk Barajını kirletmektedir.</a:t>
            </a:r>
          </a:p>
          <a:p>
            <a:pPr algn="just"/>
            <a:r>
              <a:rPr lang="tr-TR" dirty="0" smtClean="0"/>
              <a:t>Katı Atık Düzenli Depolama sahası olmadığından Belediyeler Vahşi çöp depolama sahalarını kullanmakta olup, bu sahalar sızıntı suları ile yeraltı ve yerüstü sularını kirletmekte görüntü </a:t>
            </a:r>
            <a:r>
              <a:rPr lang="tr-TR" dirty="0" err="1" smtClean="0"/>
              <a:t>kirliliği,hava</a:t>
            </a:r>
            <a:r>
              <a:rPr lang="tr-TR" dirty="0" smtClean="0"/>
              <a:t> ve koku kirliliğine neden olmaktadır.</a:t>
            </a:r>
          </a:p>
          <a:p>
            <a:pPr algn="just"/>
            <a:r>
              <a:rPr lang="tr-TR" dirty="0" smtClean="0"/>
              <a:t>Ayrıca Şube Müdürlüğümüzde çalıştırılmak üzere 2 tane Çevre Mühendisine ihtiyaç duyulmaktadır.</a:t>
            </a:r>
            <a:endParaRPr lang="tr-TR" dirty="0"/>
          </a:p>
          <a:p>
            <a:endParaRPr lang="tr-TR" dirty="0" smtClean="0"/>
          </a:p>
          <a:p>
            <a:endParaRPr lang="tr-TR" dirty="0" smtClean="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7097" y="322454"/>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Başlık"/>
          <p:cNvSpPr txBox="1">
            <a:spLocks/>
          </p:cNvSpPr>
          <p:nvPr/>
        </p:nvSpPr>
        <p:spPr>
          <a:xfrm>
            <a:off x="611560" y="469185"/>
            <a:ext cx="6491064" cy="1066130"/>
          </a:xfrm>
          <a:prstGeom prst="roundRect">
            <a:avLst/>
          </a:prstGeom>
          <a:ln w="38100" cap="flat" cmpd="sng" algn="ctr">
            <a:solidFill>
              <a:srgbClr val="0033CC"/>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lnSpc>
                <a:spcPct val="90000"/>
              </a:lnSpc>
              <a:spcAft>
                <a:spcPts val="0"/>
              </a:spcAft>
              <a:defRPr/>
            </a:pPr>
            <a:r>
              <a:rPr lang="tr-TR" sz="2800" b="0" dirty="0" smtClean="0">
                <a:ln w="12700">
                  <a:solidFill>
                    <a:srgbClr val="04617B">
                      <a:satMod val="155000"/>
                    </a:srgbClr>
                  </a:solidFill>
                  <a:prstDash val="solid"/>
                </a:ln>
                <a:solidFill>
                  <a:srgbClr val="0066FF"/>
                </a:solidFill>
              </a:rPr>
              <a:t>GENEL ÇEVRE SORUNLARI</a:t>
            </a:r>
            <a:endParaRPr lang="tr-TR" sz="2800" b="0" dirty="0" smtClean="0">
              <a:ln w="12700">
                <a:solidFill>
                  <a:srgbClr val="04617B">
                    <a:satMod val="155000"/>
                  </a:srgbClr>
                </a:solidFill>
                <a:prstDash val="solid"/>
              </a:ln>
              <a:solidFill>
                <a:srgbClr val="0033CC"/>
              </a:solidFill>
            </a:endParaRPr>
          </a:p>
        </p:txBody>
      </p:sp>
    </p:spTree>
    <p:extLst>
      <p:ext uri="{BB962C8B-B14F-4D97-AF65-F5344CB8AC3E}">
        <p14:creationId xmlns:p14="http://schemas.microsoft.com/office/powerpoint/2010/main" val="2430692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537613"/>
            <a:ext cx="7772400" cy="880036"/>
          </a:xfrm>
        </p:spPr>
        <p:txBody>
          <a:bodyPr>
            <a:normAutofit/>
          </a:bodyPr>
          <a:lstStyle/>
          <a:p>
            <a:pPr algn="ctr"/>
            <a:r>
              <a:rPr lang="tr-TR" sz="2000" dirty="0" smtClean="0">
                <a:solidFill>
                  <a:srgbClr val="FF0000"/>
                </a:solidFill>
                <a:latin typeface="Arial Black" pitchFamily="34" charset="0"/>
              </a:rPr>
              <a:t/>
            </a:r>
            <a:br>
              <a:rPr lang="tr-TR" sz="2000" dirty="0" smtClean="0">
                <a:solidFill>
                  <a:srgbClr val="FF0000"/>
                </a:solidFill>
                <a:latin typeface="Arial Black" pitchFamily="34" charset="0"/>
              </a:rPr>
            </a:br>
            <a:r>
              <a:rPr lang="tr-TR" sz="1500" b="1" i="1" dirty="0" smtClean="0">
                <a:solidFill>
                  <a:srgbClr val="FF0000"/>
                </a:solidFill>
                <a:latin typeface="Arial Black" pitchFamily="34" charset="0"/>
              </a:rPr>
              <a:t/>
            </a:r>
            <a:br>
              <a:rPr lang="tr-TR" sz="1500" b="1" i="1" dirty="0" smtClean="0">
                <a:solidFill>
                  <a:srgbClr val="FF0000"/>
                </a:solidFill>
                <a:latin typeface="Arial Black" pitchFamily="34" charset="0"/>
              </a:rPr>
            </a:br>
            <a:endParaRPr lang="tr-TR" sz="1500" b="1" i="1" dirty="0">
              <a:solidFill>
                <a:srgbClr val="FF0000"/>
              </a:solidFill>
              <a:latin typeface="Arial Black" pitchFamily="34" charset="0"/>
            </a:endParaRPr>
          </a:p>
        </p:txBody>
      </p:sp>
      <p:graphicFrame>
        <p:nvGraphicFramePr>
          <p:cNvPr id="10" name="Tablo 9"/>
          <p:cNvGraphicFramePr>
            <a:graphicFrameLocks noGrp="1"/>
          </p:cNvGraphicFramePr>
          <p:nvPr>
            <p:extLst/>
          </p:nvPr>
        </p:nvGraphicFramePr>
        <p:xfrm>
          <a:off x="248422" y="781672"/>
          <a:ext cx="8284018" cy="5778848"/>
        </p:xfrm>
        <a:graphic>
          <a:graphicData uri="http://schemas.openxmlformats.org/drawingml/2006/table">
            <a:tbl>
              <a:tblPr firstRow="1" bandRow="1">
                <a:tableStyleId>{5DA37D80-6434-44D0-A028-1B22A696006F}</a:tableStyleId>
              </a:tblPr>
              <a:tblGrid>
                <a:gridCol w="360349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734024">
                <a:tc>
                  <a:txBody>
                    <a:bodyPr/>
                    <a:lstStyle/>
                    <a:p>
                      <a:endParaRPr lang="tr-TR" b="1" dirty="0"/>
                    </a:p>
                  </a:txBody>
                  <a:tcPr/>
                </a:tc>
                <a:tc>
                  <a:txBody>
                    <a:bodyPr/>
                    <a:lstStyle/>
                    <a:p>
                      <a:pPr algn="ctr"/>
                      <a:r>
                        <a:rPr lang="tr-TR" dirty="0" smtClean="0"/>
                        <a:t>1993-2018 YILINA</a:t>
                      </a:r>
                      <a:r>
                        <a:rPr lang="tr-TR" baseline="0" dirty="0" smtClean="0"/>
                        <a:t> KADAR</a:t>
                      </a:r>
                      <a:endParaRPr lang="tr-TR" dirty="0"/>
                    </a:p>
                  </a:txBody>
                  <a:tcPr/>
                </a:tc>
                <a:tc>
                  <a:txBody>
                    <a:bodyPr/>
                    <a:lstStyle/>
                    <a:p>
                      <a:pPr algn="ctr"/>
                      <a:r>
                        <a:rPr lang="tr-TR" dirty="0" smtClean="0"/>
                        <a:t>2019</a:t>
                      </a:r>
                    </a:p>
                    <a:p>
                      <a:pPr algn="ctr"/>
                      <a:r>
                        <a:rPr lang="tr-TR" dirty="0" smtClean="0"/>
                        <a:t>EYLÜL</a:t>
                      </a:r>
                    </a:p>
                  </a:txBody>
                  <a:tcPr/>
                </a:tc>
                <a:tc>
                  <a:txBody>
                    <a:bodyPr/>
                    <a:lstStyle/>
                    <a:p>
                      <a:pPr algn="ctr"/>
                      <a:r>
                        <a:rPr lang="tr-TR" dirty="0" smtClean="0"/>
                        <a:t>TOPLAM</a:t>
                      </a:r>
                      <a:endParaRPr lang="tr-TR" dirty="0"/>
                    </a:p>
                  </a:txBody>
                  <a:tcPr/>
                </a:tc>
                <a:extLst>
                  <a:ext uri="{0D108BD9-81ED-4DB2-BD59-A6C34878D82A}">
                    <a16:rowId xmlns:a16="http://schemas.microsoft.com/office/drawing/2014/main" val="10000"/>
                  </a:ext>
                </a:extLst>
              </a:tr>
              <a:tr h="562121">
                <a:tc>
                  <a:txBody>
                    <a:bodyPr/>
                    <a:lstStyle/>
                    <a:p>
                      <a:r>
                        <a:rPr lang="tr-TR" b="1" dirty="0" smtClean="0"/>
                        <a:t>ÇED</a:t>
                      </a:r>
                      <a:r>
                        <a:rPr lang="tr-TR" b="1" baseline="0" dirty="0" smtClean="0"/>
                        <a:t> OLUMLU KARARI</a:t>
                      </a:r>
                      <a:endParaRPr lang="tr-TR" b="1" dirty="0"/>
                    </a:p>
                  </a:txBody>
                  <a:tcPr/>
                </a:tc>
                <a:tc>
                  <a:txBody>
                    <a:bodyPr/>
                    <a:lstStyle/>
                    <a:p>
                      <a:pPr algn="ctr"/>
                      <a:r>
                        <a:rPr lang="tr-TR" b="1" dirty="0" smtClean="0"/>
                        <a:t>27</a:t>
                      </a:r>
                      <a:endParaRPr lang="tr-TR" b="1" dirty="0"/>
                    </a:p>
                  </a:txBody>
                  <a:tcPr/>
                </a:tc>
                <a:tc>
                  <a:txBody>
                    <a:bodyPr/>
                    <a:lstStyle/>
                    <a:p>
                      <a:pPr algn="ctr"/>
                      <a:r>
                        <a:rPr lang="tr-TR" b="1" dirty="0" smtClean="0"/>
                        <a:t>2</a:t>
                      </a:r>
                      <a:endParaRPr lang="tr-TR" b="1" dirty="0"/>
                    </a:p>
                  </a:txBody>
                  <a:tcPr/>
                </a:tc>
                <a:tc>
                  <a:txBody>
                    <a:bodyPr/>
                    <a:lstStyle/>
                    <a:p>
                      <a:pPr algn="ctr"/>
                      <a:r>
                        <a:rPr lang="tr-TR" b="1" dirty="0" smtClean="0"/>
                        <a:t>29</a:t>
                      </a:r>
                      <a:endParaRPr lang="tr-TR" b="1" dirty="0"/>
                    </a:p>
                  </a:txBody>
                  <a:tcPr/>
                </a:tc>
                <a:extLst>
                  <a:ext uri="{0D108BD9-81ED-4DB2-BD59-A6C34878D82A}">
                    <a16:rowId xmlns:a16="http://schemas.microsoft.com/office/drawing/2014/main" val="10001"/>
                  </a:ext>
                </a:extLst>
              </a:tr>
              <a:tr h="487087">
                <a:tc>
                  <a:txBody>
                    <a:bodyPr/>
                    <a:lstStyle/>
                    <a:p>
                      <a:r>
                        <a:rPr lang="tr-TR" b="1" dirty="0" smtClean="0"/>
                        <a:t>ÇED OLUMLU SÜRECİ DEVAM EDEN</a:t>
                      </a:r>
                      <a:endParaRPr lang="tr-TR" b="1" dirty="0"/>
                    </a:p>
                  </a:txBody>
                  <a:tcPr/>
                </a:tc>
                <a:tc>
                  <a:txBody>
                    <a:bodyPr/>
                    <a:lstStyle/>
                    <a:p>
                      <a:pPr algn="ctr"/>
                      <a:r>
                        <a:rPr lang="tr-TR" b="1" dirty="0" smtClean="0"/>
                        <a:t>6</a:t>
                      </a:r>
                      <a:endParaRPr lang="tr-TR" b="1" dirty="0"/>
                    </a:p>
                  </a:txBody>
                  <a:tcPr/>
                </a:tc>
                <a:tc>
                  <a:txBody>
                    <a:bodyPr/>
                    <a:lstStyle/>
                    <a:p>
                      <a:pPr algn="ctr"/>
                      <a:r>
                        <a:rPr lang="tr-TR" b="1" dirty="0" smtClean="0"/>
                        <a:t>2</a:t>
                      </a:r>
                      <a:endParaRPr lang="tr-TR" b="1" dirty="0"/>
                    </a:p>
                  </a:txBody>
                  <a:tcPr/>
                </a:tc>
                <a:tc>
                  <a:txBody>
                    <a:bodyPr/>
                    <a:lstStyle/>
                    <a:p>
                      <a:pPr algn="ctr"/>
                      <a:r>
                        <a:rPr lang="tr-TR" b="1" dirty="0" smtClean="0"/>
                        <a:t>8</a:t>
                      </a:r>
                      <a:endParaRPr lang="tr-TR" b="1" dirty="0"/>
                    </a:p>
                  </a:txBody>
                  <a:tcPr/>
                </a:tc>
                <a:extLst>
                  <a:ext uri="{0D108BD9-81ED-4DB2-BD59-A6C34878D82A}">
                    <a16:rowId xmlns:a16="http://schemas.microsoft.com/office/drawing/2014/main" val="10002"/>
                  </a:ext>
                </a:extLst>
              </a:tr>
              <a:tr h="419442">
                <a:tc>
                  <a:txBody>
                    <a:bodyPr/>
                    <a:lstStyle/>
                    <a:p>
                      <a:r>
                        <a:rPr lang="tr-TR" b="1" dirty="0" smtClean="0"/>
                        <a:t>ÇED GEREKLİ DEĞİL</a:t>
                      </a:r>
                      <a:endParaRPr lang="tr-TR" b="1" dirty="0"/>
                    </a:p>
                  </a:txBody>
                  <a:tcPr/>
                </a:tc>
                <a:tc>
                  <a:txBody>
                    <a:bodyPr/>
                    <a:lstStyle/>
                    <a:p>
                      <a:pPr marL="0" indent="0" algn="ctr">
                        <a:buNone/>
                      </a:pPr>
                      <a:r>
                        <a:rPr lang="tr-TR" b="1" dirty="0" smtClean="0"/>
                        <a:t>375</a:t>
                      </a:r>
                      <a:endParaRPr lang="tr-TR" b="1" dirty="0"/>
                    </a:p>
                  </a:txBody>
                  <a:tcPr/>
                </a:tc>
                <a:tc>
                  <a:txBody>
                    <a:bodyPr/>
                    <a:lstStyle/>
                    <a:p>
                      <a:pPr marL="0" indent="0" algn="ctr">
                        <a:buNone/>
                      </a:pPr>
                      <a:r>
                        <a:rPr lang="tr-TR" b="1" dirty="0" smtClean="0"/>
                        <a:t>15</a:t>
                      </a:r>
                      <a:endParaRPr lang="tr-TR" b="1" dirty="0"/>
                    </a:p>
                  </a:txBody>
                  <a:tcPr/>
                </a:tc>
                <a:tc>
                  <a:txBody>
                    <a:bodyPr/>
                    <a:lstStyle/>
                    <a:p>
                      <a:pPr marL="0" indent="0" algn="ctr">
                        <a:buNone/>
                      </a:pPr>
                      <a:r>
                        <a:rPr lang="tr-TR" b="1" dirty="0" smtClean="0"/>
                        <a:t>390</a:t>
                      </a:r>
                      <a:endParaRPr lang="tr-TR" b="1" dirty="0"/>
                    </a:p>
                  </a:txBody>
                  <a:tcPr/>
                </a:tc>
                <a:extLst>
                  <a:ext uri="{0D108BD9-81ED-4DB2-BD59-A6C34878D82A}">
                    <a16:rowId xmlns:a16="http://schemas.microsoft.com/office/drawing/2014/main" val="10003"/>
                  </a:ext>
                </a:extLst>
              </a:tr>
              <a:tr h="419442">
                <a:tc>
                  <a:txBody>
                    <a:bodyPr/>
                    <a:lstStyle/>
                    <a:p>
                      <a:r>
                        <a:rPr lang="tr-TR" b="1" dirty="0" smtClean="0"/>
                        <a:t>ÇED KAPSAM DIŞI</a:t>
                      </a:r>
                      <a:endParaRPr lang="tr-TR" b="1" dirty="0"/>
                    </a:p>
                  </a:txBody>
                  <a:tcPr/>
                </a:tc>
                <a:tc>
                  <a:txBody>
                    <a:bodyPr/>
                    <a:lstStyle/>
                    <a:p>
                      <a:pPr marL="0" indent="0" algn="ctr">
                        <a:buNone/>
                      </a:pPr>
                      <a:r>
                        <a:rPr lang="tr-TR" b="1" dirty="0" smtClean="0"/>
                        <a:t>1122</a:t>
                      </a:r>
                      <a:endParaRPr lang="tr-TR" b="1" dirty="0"/>
                    </a:p>
                  </a:txBody>
                  <a:tcPr/>
                </a:tc>
                <a:tc>
                  <a:txBody>
                    <a:bodyPr/>
                    <a:lstStyle/>
                    <a:p>
                      <a:pPr marL="0" indent="0" algn="ctr">
                        <a:buNone/>
                      </a:pPr>
                      <a:r>
                        <a:rPr lang="tr-TR" b="1" dirty="0" smtClean="0"/>
                        <a:t>42</a:t>
                      </a:r>
                      <a:endParaRPr lang="tr-TR" b="1" dirty="0"/>
                    </a:p>
                  </a:txBody>
                  <a:tcPr/>
                </a:tc>
                <a:tc>
                  <a:txBody>
                    <a:bodyPr/>
                    <a:lstStyle/>
                    <a:p>
                      <a:pPr marL="0" indent="0" algn="ctr">
                        <a:buNone/>
                      </a:pPr>
                      <a:r>
                        <a:rPr lang="tr-TR" b="1" dirty="0" smtClean="0"/>
                        <a:t>1164</a:t>
                      </a:r>
                      <a:endParaRPr lang="tr-TR" b="1" dirty="0"/>
                    </a:p>
                  </a:txBody>
                  <a:tcPr/>
                </a:tc>
                <a:extLst>
                  <a:ext uri="{0D108BD9-81ED-4DB2-BD59-A6C34878D82A}">
                    <a16:rowId xmlns:a16="http://schemas.microsoft.com/office/drawing/2014/main" val="10004"/>
                  </a:ext>
                </a:extLst>
              </a:tr>
              <a:tr h="419442">
                <a:tc>
                  <a:txBody>
                    <a:bodyPr/>
                    <a:lstStyle/>
                    <a:p>
                      <a:r>
                        <a:rPr lang="tr-TR" b="1" dirty="0" smtClean="0"/>
                        <a:t>GFB ALAN TESİSLER</a:t>
                      </a:r>
                      <a:endParaRPr lang="tr-TR" b="1" dirty="0"/>
                    </a:p>
                  </a:txBody>
                  <a:tcPr/>
                </a:tc>
                <a:tc>
                  <a:txBody>
                    <a:bodyPr/>
                    <a:lstStyle/>
                    <a:p>
                      <a:pPr algn="ctr"/>
                      <a:r>
                        <a:rPr lang="tr-TR" b="1" dirty="0" smtClean="0"/>
                        <a:t>67</a:t>
                      </a:r>
                      <a:endParaRPr lang="tr-TR" b="1" dirty="0"/>
                    </a:p>
                  </a:txBody>
                  <a:tcPr/>
                </a:tc>
                <a:tc>
                  <a:txBody>
                    <a:bodyPr/>
                    <a:lstStyle/>
                    <a:p>
                      <a:pPr algn="ctr"/>
                      <a:r>
                        <a:rPr lang="tr-TR" b="1" dirty="0" smtClean="0"/>
                        <a:t>11</a:t>
                      </a:r>
                      <a:endParaRPr lang="tr-TR" b="1" dirty="0"/>
                    </a:p>
                  </a:txBody>
                  <a:tcPr/>
                </a:tc>
                <a:tc>
                  <a:txBody>
                    <a:bodyPr/>
                    <a:lstStyle/>
                    <a:p>
                      <a:pPr algn="ctr"/>
                      <a:r>
                        <a:rPr lang="tr-TR" b="1" dirty="0" smtClean="0"/>
                        <a:t>78</a:t>
                      </a:r>
                      <a:endParaRPr lang="tr-TR" b="1" dirty="0"/>
                    </a:p>
                  </a:txBody>
                  <a:tcPr/>
                </a:tc>
                <a:extLst>
                  <a:ext uri="{0D108BD9-81ED-4DB2-BD59-A6C34878D82A}">
                    <a16:rowId xmlns:a16="http://schemas.microsoft.com/office/drawing/2014/main" val="10005"/>
                  </a:ext>
                </a:extLst>
              </a:tr>
              <a:tr h="419442">
                <a:tc>
                  <a:txBody>
                    <a:bodyPr/>
                    <a:lstStyle/>
                    <a:p>
                      <a:r>
                        <a:rPr lang="tr-TR" b="1" dirty="0" smtClean="0"/>
                        <a:t>ÇEVRE İZNİ ALAN TESİSLER</a:t>
                      </a:r>
                      <a:endParaRPr lang="tr-TR" b="1" dirty="0"/>
                    </a:p>
                  </a:txBody>
                  <a:tcPr/>
                </a:tc>
                <a:tc>
                  <a:txBody>
                    <a:bodyPr/>
                    <a:lstStyle/>
                    <a:p>
                      <a:pPr algn="ctr"/>
                      <a:r>
                        <a:rPr lang="tr-TR" b="1" dirty="0" smtClean="0"/>
                        <a:t>61</a:t>
                      </a:r>
                      <a:endParaRPr lang="tr-TR" b="1" dirty="0"/>
                    </a:p>
                  </a:txBody>
                  <a:tcPr/>
                </a:tc>
                <a:tc>
                  <a:txBody>
                    <a:bodyPr/>
                    <a:lstStyle/>
                    <a:p>
                      <a:pPr algn="ctr"/>
                      <a:r>
                        <a:rPr lang="tr-TR" b="1" dirty="0" smtClean="0"/>
                        <a:t>8</a:t>
                      </a:r>
                      <a:endParaRPr lang="tr-TR" b="1" dirty="0"/>
                    </a:p>
                  </a:txBody>
                  <a:tcPr/>
                </a:tc>
                <a:tc>
                  <a:txBody>
                    <a:bodyPr/>
                    <a:lstStyle/>
                    <a:p>
                      <a:pPr algn="ctr"/>
                      <a:r>
                        <a:rPr lang="tr-TR" b="1" dirty="0" smtClean="0"/>
                        <a:t>69</a:t>
                      </a:r>
                      <a:endParaRPr lang="tr-TR" b="1" dirty="0"/>
                    </a:p>
                  </a:txBody>
                  <a:tcPr/>
                </a:tc>
                <a:extLst>
                  <a:ext uri="{0D108BD9-81ED-4DB2-BD59-A6C34878D82A}">
                    <a16:rowId xmlns:a16="http://schemas.microsoft.com/office/drawing/2014/main" val="10006"/>
                  </a:ext>
                </a:extLst>
              </a:tr>
              <a:tr h="419442">
                <a:tc>
                  <a:txBody>
                    <a:bodyPr/>
                    <a:lstStyle/>
                    <a:p>
                      <a:r>
                        <a:rPr lang="tr-TR" b="1" dirty="0" smtClean="0"/>
                        <a:t>EGZOZ ÖLÇÜM İSTASYONLARI</a:t>
                      </a:r>
                      <a:endParaRPr lang="tr-TR" b="1" dirty="0"/>
                    </a:p>
                  </a:txBody>
                  <a:tcPr/>
                </a:tc>
                <a:tc>
                  <a:txBody>
                    <a:bodyPr/>
                    <a:lstStyle/>
                    <a:p>
                      <a:pPr marL="0" indent="0" algn="ctr">
                        <a:buNone/>
                      </a:pPr>
                      <a:r>
                        <a:rPr lang="tr-TR" b="1" dirty="0" smtClean="0"/>
                        <a:t>12</a:t>
                      </a:r>
                      <a:endParaRPr lang="tr-TR" b="1" dirty="0"/>
                    </a:p>
                  </a:txBody>
                  <a:tcPr/>
                </a:tc>
                <a:tc>
                  <a:txBody>
                    <a:bodyPr/>
                    <a:lstStyle/>
                    <a:p>
                      <a:pPr marL="0" indent="0" algn="ctr">
                        <a:buNone/>
                      </a:pPr>
                      <a:r>
                        <a:rPr lang="tr-TR" b="1" dirty="0" smtClean="0"/>
                        <a:t>1</a:t>
                      </a:r>
                      <a:endParaRPr lang="tr-TR" b="1" dirty="0"/>
                    </a:p>
                  </a:txBody>
                  <a:tcPr/>
                </a:tc>
                <a:tc>
                  <a:txBody>
                    <a:bodyPr/>
                    <a:lstStyle/>
                    <a:p>
                      <a:pPr marL="0" indent="0" algn="ctr">
                        <a:buNone/>
                      </a:pPr>
                      <a:r>
                        <a:rPr lang="tr-TR" b="1" dirty="0" smtClean="0"/>
                        <a:t>13</a:t>
                      </a:r>
                      <a:endParaRPr lang="tr-TR" b="1" dirty="0"/>
                    </a:p>
                  </a:txBody>
                  <a:tcPr/>
                </a:tc>
                <a:extLst>
                  <a:ext uri="{0D108BD9-81ED-4DB2-BD59-A6C34878D82A}">
                    <a16:rowId xmlns:a16="http://schemas.microsoft.com/office/drawing/2014/main" val="10007"/>
                  </a:ext>
                </a:extLst>
              </a:tr>
              <a:tr h="419442">
                <a:tc>
                  <a:txBody>
                    <a:bodyPr/>
                    <a:lstStyle/>
                    <a:p>
                      <a:r>
                        <a:rPr lang="tr-TR" b="1" dirty="0" smtClean="0"/>
                        <a:t>TIBBI ATIK TAŞIMA ARACI</a:t>
                      </a:r>
                      <a:endParaRPr lang="tr-TR" b="1" dirty="0"/>
                    </a:p>
                  </a:txBody>
                  <a:tcPr/>
                </a:tc>
                <a:tc>
                  <a:txBody>
                    <a:bodyPr/>
                    <a:lstStyle/>
                    <a:p>
                      <a:pPr marL="0" indent="0" algn="ctr">
                        <a:buNone/>
                      </a:pPr>
                      <a:r>
                        <a:rPr lang="tr-TR" b="1" dirty="0" smtClean="0"/>
                        <a:t>1</a:t>
                      </a:r>
                      <a:endParaRPr lang="tr-TR" b="1" dirty="0"/>
                    </a:p>
                  </a:txBody>
                  <a:tcPr/>
                </a:tc>
                <a:tc>
                  <a:txBody>
                    <a:bodyPr/>
                    <a:lstStyle/>
                    <a:p>
                      <a:pPr marL="0" indent="0" algn="ctr">
                        <a:buNone/>
                      </a:pPr>
                      <a:r>
                        <a:rPr lang="tr-TR" b="1" dirty="0" smtClean="0"/>
                        <a:t>-</a:t>
                      </a:r>
                      <a:endParaRPr lang="tr-TR" b="1" dirty="0"/>
                    </a:p>
                  </a:txBody>
                  <a:tcPr/>
                </a:tc>
                <a:tc>
                  <a:txBody>
                    <a:bodyPr/>
                    <a:lstStyle/>
                    <a:p>
                      <a:pPr marL="0" indent="0" algn="ctr">
                        <a:buNone/>
                      </a:pPr>
                      <a:r>
                        <a:rPr lang="tr-TR" b="1" dirty="0" smtClean="0"/>
                        <a:t>1</a:t>
                      </a:r>
                      <a:endParaRPr lang="tr-TR" b="1" dirty="0"/>
                    </a:p>
                  </a:txBody>
                  <a:tcPr/>
                </a:tc>
                <a:extLst>
                  <a:ext uri="{0D108BD9-81ED-4DB2-BD59-A6C34878D82A}">
                    <a16:rowId xmlns:a16="http://schemas.microsoft.com/office/drawing/2014/main" val="10008"/>
                  </a:ext>
                </a:extLst>
              </a:tr>
              <a:tr h="419442">
                <a:tc>
                  <a:txBody>
                    <a:bodyPr/>
                    <a:lstStyle/>
                    <a:p>
                      <a:r>
                        <a:rPr lang="tr-TR" b="1" dirty="0" smtClean="0"/>
                        <a:t>ATIK SU BERTARAF TESİSİ</a:t>
                      </a:r>
                      <a:endParaRPr lang="tr-TR" b="1" dirty="0"/>
                    </a:p>
                  </a:txBody>
                  <a:tcPr/>
                </a:tc>
                <a:tc>
                  <a:txBody>
                    <a:bodyPr/>
                    <a:lstStyle/>
                    <a:p>
                      <a:pPr marL="0" indent="0" algn="ctr">
                        <a:buNone/>
                      </a:pPr>
                      <a:r>
                        <a:rPr lang="tr-TR" b="1" dirty="0" smtClean="0"/>
                        <a:t>2</a:t>
                      </a:r>
                      <a:endParaRPr lang="tr-TR" b="1" dirty="0"/>
                    </a:p>
                  </a:txBody>
                  <a:tcPr/>
                </a:tc>
                <a:tc>
                  <a:txBody>
                    <a:bodyPr/>
                    <a:lstStyle/>
                    <a:p>
                      <a:pPr marL="0" indent="0" algn="ctr">
                        <a:buNone/>
                      </a:pPr>
                      <a:r>
                        <a:rPr lang="tr-TR" b="1" dirty="0" smtClean="0"/>
                        <a:t>-</a:t>
                      </a:r>
                      <a:endParaRPr lang="tr-TR" b="1" dirty="0"/>
                    </a:p>
                  </a:txBody>
                  <a:tcPr/>
                </a:tc>
                <a:tc>
                  <a:txBody>
                    <a:bodyPr/>
                    <a:lstStyle/>
                    <a:p>
                      <a:pPr marL="0" indent="0" algn="ctr">
                        <a:buNone/>
                      </a:pPr>
                      <a:r>
                        <a:rPr lang="tr-TR" b="1" dirty="0" smtClean="0"/>
                        <a:t>2</a:t>
                      </a:r>
                      <a:endParaRPr lang="tr-TR" b="1" dirty="0"/>
                    </a:p>
                  </a:txBody>
                  <a:tcPr/>
                </a:tc>
                <a:extLst>
                  <a:ext uri="{0D108BD9-81ED-4DB2-BD59-A6C34878D82A}">
                    <a16:rowId xmlns:a16="http://schemas.microsoft.com/office/drawing/2014/main" val="10009"/>
                  </a:ext>
                </a:extLst>
              </a:tr>
              <a:tr h="419442">
                <a:tc>
                  <a:txBody>
                    <a:bodyPr/>
                    <a:lstStyle/>
                    <a:p>
                      <a:r>
                        <a:rPr lang="tr-TR" b="1" dirty="0" smtClean="0"/>
                        <a:t>GERİ KAZANIM (LASTIK,KAĞIT V.S) TESİSİ,ÖTA </a:t>
                      </a:r>
                      <a:r>
                        <a:rPr lang="tr-TR" b="1" dirty="0" err="1" smtClean="0"/>
                        <a:t>tes</a:t>
                      </a:r>
                      <a:r>
                        <a:rPr lang="tr-TR" b="1" dirty="0" smtClean="0"/>
                        <a:t>.</a:t>
                      </a:r>
                      <a:endParaRPr lang="tr-TR" b="1" dirty="0"/>
                    </a:p>
                  </a:txBody>
                  <a:tcPr/>
                </a:tc>
                <a:tc>
                  <a:txBody>
                    <a:bodyPr/>
                    <a:lstStyle/>
                    <a:p>
                      <a:pPr marL="0" indent="0" algn="ctr">
                        <a:buNone/>
                      </a:pPr>
                      <a:r>
                        <a:rPr lang="tr-TR" b="1" dirty="0" smtClean="0"/>
                        <a:t>4</a:t>
                      </a:r>
                      <a:endParaRPr lang="tr-TR" b="1" dirty="0"/>
                    </a:p>
                  </a:txBody>
                  <a:tcPr/>
                </a:tc>
                <a:tc>
                  <a:txBody>
                    <a:bodyPr/>
                    <a:lstStyle/>
                    <a:p>
                      <a:pPr marL="0" indent="0" algn="ctr">
                        <a:buNone/>
                      </a:pPr>
                      <a:r>
                        <a:rPr lang="tr-TR" b="1" dirty="0" smtClean="0"/>
                        <a:t>1</a:t>
                      </a:r>
                      <a:endParaRPr lang="tr-TR" b="1" dirty="0"/>
                    </a:p>
                  </a:txBody>
                  <a:tcPr/>
                </a:tc>
                <a:tc>
                  <a:txBody>
                    <a:bodyPr/>
                    <a:lstStyle/>
                    <a:p>
                      <a:pPr marL="0" indent="0" algn="ctr">
                        <a:buNone/>
                      </a:pPr>
                      <a:r>
                        <a:rPr lang="tr-TR" b="1" dirty="0" smtClean="0"/>
                        <a:t>5</a:t>
                      </a:r>
                      <a:endParaRPr lang="tr-TR" b="1" dirty="0"/>
                    </a:p>
                  </a:txBody>
                  <a:tcPr/>
                </a:tc>
                <a:extLst>
                  <a:ext uri="{0D108BD9-81ED-4DB2-BD59-A6C34878D82A}">
                    <a16:rowId xmlns:a16="http://schemas.microsoft.com/office/drawing/2014/main" val="10010"/>
                  </a:ext>
                </a:extLst>
              </a:tr>
              <a:tr h="419442">
                <a:tc>
                  <a:txBody>
                    <a:bodyPr/>
                    <a:lstStyle/>
                    <a:p>
                      <a:endParaRPr lang="tr-TR" b="1" dirty="0"/>
                    </a:p>
                  </a:txBody>
                  <a:tcPr/>
                </a:tc>
                <a:tc>
                  <a:txBody>
                    <a:bodyPr/>
                    <a:lstStyle/>
                    <a:p>
                      <a:pPr algn="ctr"/>
                      <a:endParaRPr lang="tr-TR" b="1" dirty="0"/>
                    </a:p>
                  </a:txBody>
                  <a:tcPr/>
                </a:tc>
                <a:tc>
                  <a:txBody>
                    <a:bodyPr/>
                    <a:lstStyle/>
                    <a:p>
                      <a:pPr marL="0" indent="0" algn="ctr">
                        <a:buNone/>
                      </a:pPr>
                      <a:endParaRPr lang="tr-TR" b="1" dirty="0"/>
                    </a:p>
                  </a:txBody>
                  <a:tcPr/>
                </a:tc>
                <a:tc>
                  <a:txBody>
                    <a:bodyPr/>
                    <a:lstStyle/>
                    <a:p>
                      <a:pPr marL="0" indent="0" algn="ctr">
                        <a:buNone/>
                      </a:pPr>
                      <a:endParaRPr lang="tr-TR" b="1" dirty="0"/>
                    </a:p>
                  </a:txBody>
                  <a:tcPr/>
                </a:tc>
                <a:extLst>
                  <a:ext uri="{0D108BD9-81ED-4DB2-BD59-A6C34878D82A}">
                    <a16:rowId xmlns:a16="http://schemas.microsoft.com/office/drawing/2014/main" val="10011"/>
                  </a:ext>
                </a:extLst>
              </a:tr>
            </a:tbl>
          </a:graphicData>
        </a:graphic>
      </p:graphicFrame>
      <p:sp>
        <p:nvSpPr>
          <p:cNvPr id="8" name="1 Başlık"/>
          <p:cNvSpPr txBox="1">
            <a:spLocks/>
          </p:cNvSpPr>
          <p:nvPr/>
        </p:nvSpPr>
        <p:spPr>
          <a:xfrm>
            <a:off x="251520" y="0"/>
            <a:ext cx="8280920" cy="764704"/>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YÜRÜTÜLEN ÇALIŞMALAR</a:t>
            </a:r>
          </a:p>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ÇED VE ÇEVRE İZİNLERİNDEN  SORUMLU ŞUBE MÜDÜRLÜĞÜ</a:t>
            </a:r>
            <a:endParaRPr lang="tr-TR" sz="2000" dirty="0" smtClean="0">
              <a:solidFill>
                <a:srgbClr val="0066FF"/>
              </a:solidFill>
            </a:endParaRPr>
          </a:p>
        </p:txBody>
      </p:sp>
    </p:spTree>
    <p:extLst>
      <p:ext uri="{BB962C8B-B14F-4D97-AF65-F5344CB8AC3E}">
        <p14:creationId xmlns:p14="http://schemas.microsoft.com/office/powerpoint/2010/main" val="37683437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pPr>
              <a:defRPr/>
            </a:pPr>
            <a:r>
              <a:rPr lang="tr-TR" dirty="0" smtClean="0"/>
              <a:t>16.10.2017</a:t>
            </a:r>
            <a:endParaRPr lang="tr-TR" dirty="0"/>
          </a:p>
        </p:txBody>
      </p:sp>
      <p:graphicFrame>
        <p:nvGraphicFramePr>
          <p:cNvPr id="5" name="Tablo 4"/>
          <p:cNvGraphicFramePr>
            <a:graphicFrameLocks noGrp="1"/>
          </p:cNvGraphicFramePr>
          <p:nvPr>
            <p:extLst/>
          </p:nvPr>
        </p:nvGraphicFramePr>
        <p:xfrm>
          <a:off x="899592" y="1196752"/>
          <a:ext cx="7272808" cy="4836863"/>
        </p:xfrm>
        <a:graphic>
          <a:graphicData uri="http://schemas.openxmlformats.org/drawingml/2006/table">
            <a:tbl>
              <a:tblPr firstRow="1" bandRow="1">
                <a:tableStyleId>{5DA37D80-6434-44D0-A028-1B22A696006F}</a:tableStyleId>
              </a:tblPr>
              <a:tblGrid>
                <a:gridCol w="1006815">
                  <a:extLst>
                    <a:ext uri="{9D8B030D-6E8A-4147-A177-3AD203B41FA5}">
                      <a16:colId xmlns:a16="http://schemas.microsoft.com/office/drawing/2014/main" val="20000"/>
                    </a:ext>
                  </a:extLst>
                </a:gridCol>
                <a:gridCol w="1081417">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tblGrid>
              <a:tr h="308766">
                <a:tc>
                  <a:txBody>
                    <a:bodyPr/>
                    <a:lstStyle/>
                    <a:p>
                      <a:endParaRPr lang="tr-TR"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ÇED</a:t>
                      </a:r>
                      <a:r>
                        <a:rPr lang="tr-TR" sz="1400" b="1" baseline="0" dirty="0" smtClean="0"/>
                        <a:t> OLUMLU KARARI</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baseline="0" dirty="0" smtClean="0"/>
                        <a:t>1993-2018</a:t>
                      </a:r>
                      <a:endParaRPr lang="tr-TR" sz="14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ÇED</a:t>
                      </a:r>
                      <a:r>
                        <a:rPr lang="tr-TR" sz="1400" b="1" baseline="0" dirty="0" smtClean="0"/>
                        <a:t> OLUMLU KARARI</a:t>
                      </a:r>
                      <a:endParaRPr lang="tr-TR" sz="1400" b="1" dirty="0" smtClean="0"/>
                    </a:p>
                    <a:p>
                      <a:pPr algn="ctr"/>
                      <a:r>
                        <a:rPr lang="tr-TR" sz="1400" dirty="0" smtClean="0"/>
                        <a:t>2019</a:t>
                      </a:r>
                      <a:endParaRPr lang="tr-TR"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ÇED GEREKLİ DEĞİL</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1993-2018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ÇED GEREKLİ DEĞİL</a:t>
                      </a:r>
                    </a:p>
                    <a:p>
                      <a:pPr algn="ctr"/>
                      <a:r>
                        <a:rPr lang="tr-TR" sz="1400" dirty="0" smtClean="0"/>
                        <a:t>2019</a:t>
                      </a:r>
                      <a:endParaRPr lang="tr-TR"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ÇED KAPSAM DIŞI</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1993-2018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ÇED KAPSAM DIŞI</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2019</a:t>
                      </a:r>
                    </a:p>
                  </a:txBody>
                  <a:tcPr/>
                </a:tc>
                <a:extLst>
                  <a:ext uri="{0D108BD9-81ED-4DB2-BD59-A6C34878D82A}">
                    <a16:rowId xmlns:a16="http://schemas.microsoft.com/office/drawing/2014/main" val="10000"/>
                  </a:ext>
                </a:extLst>
              </a:tr>
              <a:tr h="308766">
                <a:tc>
                  <a:txBody>
                    <a:bodyPr/>
                    <a:lstStyle/>
                    <a:p>
                      <a:r>
                        <a:rPr lang="tr-TR" sz="1400" b="1" dirty="0" smtClean="0"/>
                        <a:t>Sanayi ve Diğerleri</a:t>
                      </a:r>
                      <a:endParaRPr lang="tr-TR" sz="1400" b="1" dirty="0"/>
                    </a:p>
                  </a:txBody>
                  <a:tcPr/>
                </a:tc>
                <a:tc>
                  <a:txBody>
                    <a:bodyPr/>
                    <a:lstStyle/>
                    <a:p>
                      <a:pPr algn="r"/>
                      <a:r>
                        <a:rPr lang="tr-TR" sz="1400" b="1" dirty="0" smtClean="0"/>
                        <a:t>-</a:t>
                      </a:r>
                      <a:endParaRPr lang="tr-TR" sz="1400" b="1" dirty="0"/>
                    </a:p>
                  </a:txBody>
                  <a:tcPr/>
                </a:tc>
                <a:tc>
                  <a:txBody>
                    <a:bodyPr/>
                    <a:lstStyle/>
                    <a:p>
                      <a:pPr algn="r"/>
                      <a:r>
                        <a:rPr lang="tr-TR" sz="1400" b="1" dirty="0" smtClean="0"/>
                        <a:t>-</a:t>
                      </a:r>
                      <a:endParaRPr lang="tr-TR" sz="1400" b="1" dirty="0"/>
                    </a:p>
                  </a:txBody>
                  <a:tcPr/>
                </a:tc>
                <a:tc>
                  <a:txBody>
                    <a:bodyPr/>
                    <a:lstStyle/>
                    <a:p>
                      <a:pPr algn="r"/>
                      <a:r>
                        <a:rPr lang="tr-TR" sz="1400" b="1" dirty="0" smtClean="0"/>
                        <a:t>27</a:t>
                      </a:r>
                      <a:endParaRPr lang="tr-TR" sz="1400" b="1" dirty="0"/>
                    </a:p>
                  </a:txBody>
                  <a:tcPr/>
                </a:tc>
                <a:tc>
                  <a:txBody>
                    <a:bodyPr/>
                    <a:lstStyle/>
                    <a:p>
                      <a:pPr algn="r"/>
                      <a:r>
                        <a:rPr lang="tr-TR" sz="1400" b="1" dirty="0" smtClean="0"/>
                        <a:t>2</a:t>
                      </a:r>
                      <a:endParaRPr lang="tr-TR" sz="1400" b="1" dirty="0"/>
                    </a:p>
                  </a:txBody>
                  <a:tcPr/>
                </a:tc>
                <a:tc>
                  <a:txBody>
                    <a:bodyPr/>
                    <a:lstStyle/>
                    <a:p>
                      <a:pPr algn="r"/>
                      <a:r>
                        <a:rPr lang="tr-TR" sz="1400" b="1" dirty="0" smtClean="0"/>
                        <a:t>126</a:t>
                      </a:r>
                      <a:endParaRPr lang="tr-TR" sz="1400" b="1" dirty="0"/>
                    </a:p>
                  </a:txBody>
                  <a:tcPr/>
                </a:tc>
                <a:tc>
                  <a:txBody>
                    <a:bodyPr/>
                    <a:lstStyle/>
                    <a:p>
                      <a:pPr algn="r"/>
                      <a:r>
                        <a:rPr lang="tr-TR" sz="1400" b="1" dirty="0" smtClean="0"/>
                        <a:t>23</a:t>
                      </a:r>
                      <a:endParaRPr lang="tr-TR" sz="1400" b="1" dirty="0"/>
                    </a:p>
                  </a:txBody>
                  <a:tcPr/>
                </a:tc>
                <a:extLst>
                  <a:ext uri="{0D108BD9-81ED-4DB2-BD59-A6C34878D82A}">
                    <a16:rowId xmlns:a16="http://schemas.microsoft.com/office/drawing/2014/main" val="10001"/>
                  </a:ext>
                </a:extLst>
              </a:tr>
              <a:tr h="540340">
                <a:tc>
                  <a:txBody>
                    <a:bodyPr/>
                    <a:lstStyle/>
                    <a:p>
                      <a:r>
                        <a:rPr lang="tr-TR" sz="1400" b="1" dirty="0" smtClean="0"/>
                        <a:t>Madencilik</a:t>
                      </a:r>
                      <a:endParaRPr lang="tr-TR" sz="1400" b="1" dirty="0"/>
                    </a:p>
                  </a:txBody>
                  <a:tcPr/>
                </a:tc>
                <a:tc>
                  <a:txBody>
                    <a:bodyPr/>
                    <a:lstStyle/>
                    <a:p>
                      <a:pPr algn="r"/>
                      <a:r>
                        <a:rPr lang="tr-TR" sz="1400" b="1" dirty="0" smtClean="0"/>
                        <a:t>11</a:t>
                      </a:r>
                      <a:endParaRPr lang="tr-TR" sz="1400" b="1" dirty="0"/>
                    </a:p>
                  </a:txBody>
                  <a:tcPr/>
                </a:tc>
                <a:tc>
                  <a:txBody>
                    <a:bodyPr/>
                    <a:lstStyle/>
                    <a:p>
                      <a:pPr algn="r"/>
                      <a:r>
                        <a:rPr lang="tr-TR" sz="1400" b="1" dirty="0" smtClean="0"/>
                        <a:t>2</a:t>
                      </a:r>
                      <a:endParaRPr lang="tr-TR" sz="1400" b="1" dirty="0"/>
                    </a:p>
                  </a:txBody>
                  <a:tcPr/>
                </a:tc>
                <a:tc>
                  <a:txBody>
                    <a:bodyPr/>
                    <a:lstStyle/>
                    <a:p>
                      <a:pPr algn="r"/>
                      <a:r>
                        <a:rPr lang="tr-TR" sz="1400" b="1" dirty="0" smtClean="0"/>
                        <a:t>220</a:t>
                      </a:r>
                      <a:endParaRPr lang="tr-TR" sz="1400" b="1" dirty="0"/>
                    </a:p>
                  </a:txBody>
                  <a:tcPr/>
                </a:tc>
                <a:tc>
                  <a:txBody>
                    <a:bodyPr/>
                    <a:lstStyle/>
                    <a:p>
                      <a:pPr algn="r"/>
                      <a:r>
                        <a:rPr lang="tr-TR" sz="1400" b="1" dirty="0" smtClean="0"/>
                        <a:t>13</a:t>
                      </a:r>
                      <a:endParaRPr lang="tr-TR" sz="1400" b="1" dirty="0"/>
                    </a:p>
                  </a:txBody>
                  <a:tcPr/>
                </a:tc>
                <a:tc>
                  <a:txBody>
                    <a:bodyPr/>
                    <a:lstStyle/>
                    <a:p>
                      <a:pPr algn="r"/>
                      <a:r>
                        <a:rPr lang="tr-TR" sz="1400" b="1" dirty="0" smtClean="0"/>
                        <a:t>178</a:t>
                      </a:r>
                      <a:endParaRPr lang="tr-TR" sz="1400" b="1" dirty="0"/>
                    </a:p>
                  </a:txBody>
                  <a:tcPr/>
                </a:tc>
                <a:tc>
                  <a:txBody>
                    <a:bodyPr/>
                    <a:lstStyle/>
                    <a:p>
                      <a:pPr algn="r"/>
                      <a:r>
                        <a:rPr lang="tr-TR" sz="1400" b="1" dirty="0" smtClean="0"/>
                        <a:t>2</a:t>
                      </a:r>
                      <a:endParaRPr lang="tr-TR" sz="1400" b="1" dirty="0"/>
                    </a:p>
                  </a:txBody>
                  <a:tcPr/>
                </a:tc>
                <a:extLst>
                  <a:ext uri="{0D108BD9-81ED-4DB2-BD59-A6C34878D82A}">
                    <a16:rowId xmlns:a16="http://schemas.microsoft.com/office/drawing/2014/main" val="10002"/>
                  </a:ext>
                </a:extLst>
              </a:tr>
              <a:tr h="334123">
                <a:tc>
                  <a:txBody>
                    <a:bodyPr/>
                    <a:lstStyle/>
                    <a:p>
                      <a:r>
                        <a:rPr lang="tr-TR" sz="1400" b="1" dirty="0" smtClean="0"/>
                        <a:t>Enerji ve Sulama</a:t>
                      </a:r>
                      <a:endParaRPr lang="tr-TR" sz="1400" b="1" dirty="0"/>
                    </a:p>
                  </a:txBody>
                  <a:tcPr/>
                </a:tc>
                <a:tc>
                  <a:txBody>
                    <a:bodyPr/>
                    <a:lstStyle/>
                    <a:p>
                      <a:pPr algn="r"/>
                      <a:r>
                        <a:rPr lang="tr-TR" sz="1400" b="1" dirty="0" smtClean="0"/>
                        <a:t>16</a:t>
                      </a:r>
                      <a:endParaRPr lang="tr-TR" sz="1400" b="1" dirty="0"/>
                    </a:p>
                  </a:txBody>
                  <a:tcPr/>
                </a:tc>
                <a:tc>
                  <a:txBody>
                    <a:bodyPr/>
                    <a:lstStyle/>
                    <a:p>
                      <a:pPr algn="r"/>
                      <a:endParaRPr lang="tr-TR" sz="1400" b="1" dirty="0"/>
                    </a:p>
                  </a:txBody>
                  <a:tcPr/>
                </a:tc>
                <a:tc>
                  <a:txBody>
                    <a:bodyPr/>
                    <a:lstStyle/>
                    <a:p>
                      <a:pPr marL="0" indent="0" algn="r">
                        <a:buNone/>
                      </a:pPr>
                      <a:r>
                        <a:rPr lang="tr-TR" sz="1400" b="1" dirty="0" smtClean="0"/>
                        <a:t>62</a:t>
                      </a:r>
                      <a:endParaRPr lang="tr-TR" sz="1400" b="1" dirty="0"/>
                    </a:p>
                  </a:txBody>
                  <a:tcPr/>
                </a:tc>
                <a:tc>
                  <a:txBody>
                    <a:bodyPr/>
                    <a:lstStyle/>
                    <a:p>
                      <a:pPr marL="0" indent="0" algn="r">
                        <a:buNone/>
                      </a:pPr>
                      <a:endParaRPr lang="tr-TR" sz="1400" b="1" dirty="0"/>
                    </a:p>
                  </a:txBody>
                  <a:tcPr/>
                </a:tc>
                <a:tc>
                  <a:txBody>
                    <a:bodyPr/>
                    <a:lstStyle/>
                    <a:p>
                      <a:pPr marL="0" indent="0" algn="r">
                        <a:buNone/>
                      </a:pPr>
                      <a:r>
                        <a:rPr lang="tr-TR" sz="1400" b="1" dirty="0" smtClean="0"/>
                        <a:t>375</a:t>
                      </a:r>
                      <a:endParaRPr lang="tr-TR" sz="1400" b="1" dirty="0"/>
                    </a:p>
                  </a:txBody>
                  <a:tcPr/>
                </a:tc>
                <a:tc>
                  <a:txBody>
                    <a:bodyPr/>
                    <a:lstStyle/>
                    <a:p>
                      <a:pPr marL="0" indent="0" algn="r">
                        <a:buNone/>
                      </a:pPr>
                      <a:r>
                        <a:rPr lang="tr-TR" sz="1400" b="1" dirty="0" smtClean="0"/>
                        <a:t>-</a:t>
                      </a:r>
                      <a:endParaRPr lang="tr-TR" sz="1400" b="1" dirty="0"/>
                    </a:p>
                  </a:txBody>
                  <a:tcPr/>
                </a:tc>
                <a:extLst>
                  <a:ext uri="{0D108BD9-81ED-4DB2-BD59-A6C34878D82A}">
                    <a16:rowId xmlns:a16="http://schemas.microsoft.com/office/drawing/2014/main" val="10003"/>
                  </a:ext>
                </a:extLst>
              </a:tr>
              <a:tr h="334123">
                <a:tc>
                  <a:txBody>
                    <a:bodyPr/>
                    <a:lstStyle/>
                    <a:p>
                      <a:r>
                        <a:rPr lang="tr-TR" sz="1400" b="1" dirty="0" smtClean="0"/>
                        <a:t>Tarım, </a:t>
                      </a:r>
                      <a:r>
                        <a:rPr lang="tr-TR" sz="1400" b="1" dirty="0" err="1" smtClean="0"/>
                        <a:t>hay.Orman</a:t>
                      </a:r>
                      <a:r>
                        <a:rPr lang="tr-TR" sz="1400" b="1" dirty="0" smtClean="0"/>
                        <a:t> ve Gıda</a:t>
                      </a:r>
                      <a:endParaRPr lang="tr-TR" sz="1400" b="1" dirty="0"/>
                    </a:p>
                  </a:txBody>
                  <a:tcPr/>
                </a:tc>
                <a:tc>
                  <a:txBody>
                    <a:bodyPr/>
                    <a:lstStyle/>
                    <a:p>
                      <a:pPr algn="r"/>
                      <a:r>
                        <a:rPr lang="tr-TR" sz="1400" b="1" dirty="0" smtClean="0"/>
                        <a:t>-</a:t>
                      </a:r>
                      <a:endParaRPr lang="tr-TR" sz="1400" b="1" dirty="0"/>
                    </a:p>
                  </a:txBody>
                  <a:tcPr/>
                </a:tc>
                <a:tc>
                  <a:txBody>
                    <a:bodyPr/>
                    <a:lstStyle/>
                    <a:p>
                      <a:pPr algn="r"/>
                      <a:endParaRPr lang="tr-TR" sz="1400" b="1" dirty="0"/>
                    </a:p>
                  </a:txBody>
                  <a:tcPr/>
                </a:tc>
                <a:tc>
                  <a:txBody>
                    <a:bodyPr/>
                    <a:lstStyle/>
                    <a:p>
                      <a:pPr marL="0" indent="0" algn="r">
                        <a:buNone/>
                      </a:pPr>
                      <a:r>
                        <a:rPr lang="tr-TR" sz="1400" b="1" dirty="0" smtClean="0"/>
                        <a:t>19</a:t>
                      </a:r>
                      <a:endParaRPr lang="tr-TR" sz="1400" b="1" dirty="0"/>
                    </a:p>
                  </a:txBody>
                  <a:tcPr/>
                </a:tc>
                <a:tc>
                  <a:txBody>
                    <a:bodyPr/>
                    <a:lstStyle/>
                    <a:p>
                      <a:pPr marL="0" indent="0" algn="r">
                        <a:buNone/>
                      </a:pPr>
                      <a:endParaRPr lang="tr-TR" sz="1400" b="1" dirty="0"/>
                    </a:p>
                  </a:txBody>
                  <a:tcPr/>
                </a:tc>
                <a:tc>
                  <a:txBody>
                    <a:bodyPr/>
                    <a:lstStyle/>
                    <a:p>
                      <a:pPr marL="0" indent="0" algn="r">
                        <a:buNone/>
                      </a:pPr>
                      <a:r>
                        <a:rPr lang="tr-TR" sz="1400" b="1" dirty="0" smtClean="0"/>
                        <a:t>347</a:t>
                      </a:r>
                      <a:endParaRPr lang="tr-TR" sz="1400" b="1" dirty="0"/>
                    </a:p>
                  </a:txBody>
                  <a:tcPr/>
                </a:tc>
                <a:tc>
                  <a:txBody>
                    <a:bodyPr/>
                    <a:lstStyle/>
                    <a:p>
                      <a:pPr marL="0" indent="0" algn="r">
                        <a:buNone/>
                      </a:pPr>
                      <a:r>
                        <a:rPr lang="tr-TR" sz="1400" b="1" dirty="0" smtClean="0"/>
                        <a:t>13</a:t>
                      </a:r>
                      <a:endParaRPr lang="tr-TR" sz="1400" b="1" dirty="0"/>
                    </a:p>
                  </a:txBody>
                  <a:tcPr/>
                </a:tc>
                <a:extLst>
                  <a:ext uri="{0D108BD9-81ED-4DB2-BD59-A6C34878D82A}">
                    <a16:rowId xmlns:a16="http://schemas.microsoft.com/office/drawing/2014/main" val="10004"/>
                  </a:ext>
                </a:extLst>
              </a:tr>
              <a:tr h="334123">
                <a:tc>
                  <a:txBody>
                    <a:bodyPr/>
                    <a:lstStyle/>
                    <a:p>
                      <a:r>
                        <a:rPr lang="tr-TR" sz="1400" b="1" dirty="0" smtClean="0"/>
                        <a:t>Hazır Beton Tesisi</a:t>
                      </a:r>
                      <a:endParaRPr lang="tr-TR" sz="1400" b="1" dirty="0"/>
                    </a:p>
                  </a:txBody>
                  <a:tcPr/>
                </a:tc>
                <a:tc>
                  <a:txBody>
                    <a:bodyPr/>
                    <a:lstStyle/>
                    <a:p>
                      <a:pPr algn="r"/>
                      <a:r>
                        <a:rPr lang="tr-TR" sz="1400" b="1" dirty="0" smtClean="0"/>
                        <a:t>-</a:t>
                      </a:r>
                      <a:endParaRPr lang="tr-TR" sz="1400" b="1" dirty="0"/>
                    </a:p>
                  </a:txBody>
                  <a:tcPr/>
                </a:tc>
                <a:tc>
                  <a:txBody>
                    <a:bodyPr/>
                    <a:lstStyle/>
                    <a:p>
                      <a:pPr algn="r"/>
                      <a:endParaRPr lang="tr-TR" sz="1400" b="1" dirty="0"/>
                    </a:p>
                  </a:txBody>
                  <a:tcPr/>
                </a:tc>
                <a:tc>
                  <a:txBody>
                    <a:bodyPr/>
                    <a:lstStyle/>
                    <a:p>
                      <a:pPr marL="0" indent="0" algn="r">
                        <a:buNone/>
                      </a:pPr>
                      <a:r>
                        <a:rPr lang="tr-TR" sz="1400" b="1" dirty="0" smtClean="0"/>
                        <a:t>37</a:t>
                      </a:r>
                      <a:endParaRPr lang="tr-TR" sz="1400" b="1" dirty="0"/>
                    </a:p>
                  </a:txBody>
                  <a:tcPr/>
                </a:tc>
                <a:tc>
                  <a:txBody>
                    <a:bodyPr/>
                    <a:lstStyle/>
                    <a:p>
                      <a:pPr marL="0" indent="0" algn="r">
                        <a:buNone/>
                      </a:pPr>
                      <a:endParaRPr lang="tr-TR" sz="1400" b="1" dirty="0"/>
                    </a:p>
                  </a:txBody>
                  <a:tcPr/>
                </a:tc>
                <a:tc>
                  <a:txBody>
                    <a:bodyPr/>
                    <a:lstStyle/>
                    <a:p>
                      <a:pPr marL="0" indent="0" algn="r">
                        <a:buNone/>
                      </a:pPr>
                      <a:r>
                        <a:rPr lang="tr-TR" sz="1400" b="1" dirty="0" smtClean="0"/>
                        <a:t>36</a:t>
                      </a:r>
                      <a:endParaRPr lang="tr-TR" sz="1400" b="1" dirty="0"/>
                    </a:p>
                  </a:txBody>
                  <a:tcPr/>
                </a:tc>
                <a:tc>
                  <a:txBody>
                    <a:bodyPr/>
                    <a:lstStyle/>
                    <a:p>
                      <a:pPr marL="0" indent="0" algn="r">
                        <a:buNone/>
                      </a:pPr>
                      <a:r>
                        <a:rPr lang="tr-TR" sz="1400" b="1" dirty="0" smtClean="0"/>
                        <a:t>-</a:t>
                      </a:r>
                      <a:endParaRPr lang="tr-TR" sz="1400" b="1" dirty="0"/>
                    </a:p>
                  </a:txBody>
                  <a:tcPr/>
                </a:tc>
                <a:extLst>
                  <a:ext uri="{0D108BD9-81ED-4DB2-BD59-A6C34878D82A}">
                    <a16:rowId xmlns:a16="http://schemas.microsoft.com/office/drawing/2014/main" val="10005"/>
                  </a:ext>
                </a:extLst>
              </a:tr>
              <a:tr h="334123">
                <a:tc>
                  <a:txBody>
                    <a:bodyPr/>
                    <a:lstStyle/>
                    <a:p>
                      <a:r>
                        <a:rPr lang="tr-TR" sz="1400" b="1" dirty="0" smtClean="0"/>
                        <a:t>Turizm, Konut</a:t>
                      </a:r>
                      <a:endParaRPr lang="tr-TR" sz="1400" b="1" dirty="0"/>
                    </a:p>
                  </a:txBody>
                  <a:tcPr/>
                </a:tc>
                <a:tc>
                  <a:txBody>
                    <a:bodyPr/>
                    <a:lstStyle/>
                    <a:p>
                      <a:pPr algn="r"/>
                      <a:r>
                        <a:rPr lang="tr-TR" sz="1400" b="1" dirty="0" smtClean="0"/>
                        <a:t>-</a:t>
                      </a:r>
                      <a:endParaRPr lang="tr-TR" sz="1400" b="1" dirty="0"/>
                    </a:p>
                  </a:txBody>
                  <a:tcPr/>
                </a:tc>
                <a:tc>
                  <a:txBody>
                    <a:bodyPr/>
                    <a:lstStyle/>
                    <a:p>
                      <a:pPr algn="r"/>
                      <a:endParaRPr lang="tr-TR" sz="1400" b="1" dirty="0"/>
                    </a:p>
                  </a:txBody>
                  <a:tcPr/>
                </a:tc>
                <a:tc>
                  <a:txBody>
                    <a:bodyPr/>
                    <a:lstStyle/>
                    <a:p>
                      <a:pPr marL="0" indent="0" algn="r">
                        <a:buNone/>
                      </a:pPr>
                      <a:r>
                        <a:rPr lang="tr-TR" sz="1400" b="1" dirty="0" smtClean="0"/>
                        <a:t>10</a:t>
                      </a:r>
                      <a:endParaRPr lang="tr-TR" sz="1400" b="1" dirty="0"/>
                    </a:p>
                  </a:txBody>
                  <a:tcPr/>
                </a:tc>
                <a:tc>
                  <a:txBody>
                    <a:bodyPr/>
                    <a:lstStyle/>
                    <a:p>
                      <a:pPr marL="0" indent="0" algn="r">
                        <a:buNone/>
                      </a:pPr>
                      <a:endParaRPr lang="tr-TR" sz="1400" b="1" dirty="0"/>
                    </a:p>
                  </a:txBody>
                  <a:tcPr/>
                </a:tc>
                <a:tc>
                  <a:txBody>
                    <a:bodyPr/>
                    <a:lstStyle/>
                    <a:p>
                      <a:pPr marL="0" indent="0" algn="r">
                        <a:buNone/>
                      </a:pPr>
                      <a:r>
                        <a:rPr lang="tr-TR" sz="1400" b="1" dirty="0" smtClean="0"/>
                        <a:t>60</a:t>
                      </a:r>
                      <a:endParaRPr lang="tr-TR" sz="1400" b="1" dirty="0"/>
                    </a:p>
                  </a:txBody>
                  <a:tcPr/>
                </a:tc>
                <a:tc>
                  <a:txBody>
                    <a:bodyPr/>
                    <a:lstStyle/>
                    <a:p>
                      <a:pPr marL="0" indent="0" algn="r">
                        <a:buNone/>
                      </a:pPr>
                      <a:r>
                        <a:rPr lang="tr-TR" sz="1400" b="1" dirty="0" smtClean="0"/>
                        <a:t>4</a:t>
                      </a:r>
                      <a:endParaRPr lang="tr-TR" sz="1400" b="1" dirty="0"/>
                    </a:p>
                  </a:txBody>
                  <a:tcPr/>
                </a:tc>
                <a:extLst>
                  <a:ext uri="{0D108BD9-81ED-4DB2-BD59-A6C34878D82A}">
                    <a16:rowId xmlns:a16="http://schemas.microsoft.com/office/drawing/2014/main" val="10006"/>
                  </a:ext>
                </a:extLst>
              </a:tr>
              <a:tr h="334123">
                <a:tc>
                  <a:txBody>
                    <a:bodyPr/>
                    <a:lstStyle/>
                    <a:p>
                      <a:r>
                        <a:rPr lang="tr-TR" sz="1400" b="1" dirty="0" smtClean="0"/>
                        <a:t>TOPLAM</a:t>
                      </a:r>
                      <a:endParaRPr lang="tr-TR" sz="1400" b="1" dirty="0"/>
                    </a:p>
                  </a:txBody>
                  <a:tcPr/>
                </a:tc>
                <a:tc>
                  <a:txBody>
                    <a:bodyPr/>
                    <a:lstStyle/>
                    <a:p>
                      <a:pPr algn="r"/>
                      <a:r>
                        <a:rPr lang="tr-TR" sz="1400" b="1" dirty="0" smtClean="0"/>
                        <a:t>27</a:t>
                      </a:r>
                      <a:endParaRPr lang="tr-TR" sz="1400" b="1" dirty="0"/>
                    </a:p>
                  </a:txBody>
                  <a:tcPr/>
                </a:tc>
                <a:tc>
                  <a:txBody>
                    <a:bodyPr/>
                    <a:lstStyle/>
                    <a:p>
                      <a:pPr algn="r"/>
                      <a:r>
                        <a:rPr lang="tr-TR" sz="1400" b="1" dirty="0" smtClean="0"/>
                        <a:t>2</a:t>
                      </a:r>
                      <a:endParaRPr lang="tr-TR" sz="1400" b="1" dirty="0"/>
                    </a:p>
                  </a:txBody>
                  <a:tcPr/>
                </a:tc>
                <a:tc>
                  <a:txBody>
                    <a:bodyPr/>
                    <a:lstStyle/>
                    <a:p>
                      <a:pPr marL="0" indent="0" algn="r">
                        <a:buNone/>
                      </a:pPr>
                      <a:r>
                        <a:rPr lang="tr-TR" sz="1400" b="1" dirty="0" smtClean="0"/>
                        <a:t>375</a:t>
                      </a:r>
                      <a:endParaRPr lang="tr-TR" sz="1400" b="1" dirty="0"/>
                    </a:p>
                  </a:txBody>
                  <a:tcPr/>
                </a:tc>
                <a:tc>
                  <a:txBody>
                    <a:bodyPr/>
                    <a:lstStyle/>
                    <a:p>
                      <a:pPr marL="0" indent="0" algn="r">
                        <a:buNone/>
                      </a:pPr>
                      <a:r>
                        <a:rPr lang="tr-TR" sz="1400" b="1" dirty="0" smtClean="0"/>
                        <a:t>15</a:t>
                      </a:r>
                      <a:endParaRPr lang="tr-TR" sz="1400" b="1" dirty="0"/>
                    </a:p>
                  </a:txBody>
                  <a:tcPr/>
                </a:tc>
                <a:tc>
                  <a:txBody>
                    <a:bodyPr/>
                    <a:lstStyle/>
                    <a:p>
                      <a:pPr marL="0" indent="0" algn="r">
                        <a:buNone/>
                      </a:pPr>
                      <a:r>
                        <a:rPr lang="tr-TR" sz="1400" b="1" dirty="0" smtClean="0"/>
                        <a:t>1122</a:t>
                      </a:r>
                      <a:endParaRPr lang="tr-TR" sz="1400" b="1" dirty="0"/>
                    </a:p>
                  </a:txBody>
                  <a:tcPr/>
                </a:tc>
                <a:tc>
                  <a:txBody>
                    <a:bodyPr/>
                    <a:lstStyle/>
                    <a:p>
                      <a:pPr marL="0" indent="0" algn="r">
                        <a:buNone/>
                      </a:pPr>
                      <a:r>
                        <a:rPr lang="tr-TR" sz="1400" b="1" dirty="0" smtClean="0"/>
                        <a:t>42</a:t>
                      </a:r>
                      <a:endParaRPr lang="tr-TR" sz="1400" b="1" dirty="0"/>
                    </a:p>
                  </a:txBody>
                  <a:tcPr/>
                </a:tc>
                <a:extLst>
                  <a:ext uri="{0D108BD9-81ED-4DB2-BD59-A6C34878D82A}">
                    <a16:rowId xmlns:a16="http://schemas.microsoft.com/office/drawing/2014/main" val="10007"/>
                  </a:ext>
                </a:extLst>
              </a:tr>
            </a:tbl>
          </a:graphicData>
        </a:graphic>
      </p:graphicFrame>
      <p:sp>
        <p:nvSpPr>
          <p:cNvPr id="7" name="1 Başlık"/>
          <p:cNvSpPr txBox="1">
            <a:spLocks/>
          </p:cNvSpPr>
          <p:nvPr/>
        </p:nvSpPr>
        <p:spPr>
          <a:xfrm>
            <a:off x="251520" y="260648"/>
            <a:ext cx="8280920" cy="764704"/>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solidFill>
                  <a:srgbClr val="0066FF"/>
                </a:solidFill>
              </a:rPr>
              <a:t>ÇED OLUMLU ,ÇED GEREKLİ DEĞİL VE KAPSAM DİŞİ  KARARLARIN </a:t>
            </a:r>
          </a:p>
          <a:p>
            <a:pPr algn="ctr">
              <a:lnSpc>
                <a:spcPct val="90000"/>
              </a:lnSpc>
              <a:buFont typeface="Wingdings" pitchFamily="2" charset="2"/>
              <a:buNone/>
              <a:defRPr/>
            </a:pPr>
            <a:r>
              <a:rPr lang="tr-TR" sz="2000" dirty="0" smtClean="0">
                <a:solidFill>
                  <a:srgbClr val="0066FF"/>
                </a:solidFill>
              </a:rPr>
              <a:t>SEKTÖR BAZINDA DAĞILIMI </a:t>
            </a:r>
          </a:p>
        </p:txBody>
      </p:sp>
    </p:spTree>
    <p:extLst>
      <p:ext uri="{BB962C8B-B14F-4D97-AF65-F5344CB8AC3E}">
        <p14:creationId xmlns:p14="http://schemas.microsoft.com/office/powerpoint/2010/main" val="8344883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pPr>
              <a:defRPr/>
            </a:pPr>
            <a:r>
              <a:rPr lang="tr-TR" dirty="0" smtClean="0"/>
              <a:t>              </a:t>
            </a:r>
          </a:p>
          <a:p>
            <a:pPr>
              <a:defRPr/>
            </a:pPr>
            <a:endParaRPr lang="tr-TR" dirty="0"/>
          </a:p>
        </p:txBody>
      </p:sp>
      <p:graphicFrame>
        <p:nvGraphicFramePr>
          <p:cNvPr id="6" name="İçerik Yer Tutucusu 5"/>
          <p:cNvGraphicFramePr>
            <a:graphicFrameLocks noGrp="1"/>
          </p:cNvGraphicFramePr>
          <p:nvPr>
            <p:ph sz="quarter" idx="1"/>
            <p:extLst/>
          </p:nvPr>
        </p:nvGraphicFramePr>
        <p:xfrm>
          <a:off x="827584" y="2276875"/>
          <a:ext cx="7704856" cy="4665280"/>
        </p:xfrm>
        <a:graphic>
          <a:graphicData uri="http://schemas.openxmlformats.org/drawingml/2006/table">
            <a:tbl>
              <a:tblPr>
                <a:tableStyleId>{5C22544A-7EE6-4342-B048-85BDC9FD1C3A}</a:tableStyleId>
              </a:tblPr>
              <a:tblGrid>
                <a:gridCol w="1278593">
                  <a:extLst>
                    <a:ext uri="{9D8B030D-6E8A-4147-A177-3AD203B41FA5}">
                      <a16:colId xmlns:a16="http://schemas.microsoft.com/office/drawing/2014/main" val="2932583926"/>
                    </a:ext>
                  </a:extLst>
                </a:gridCol>
                <a:gridCol w="3316441">
                  <a:extLst>
                    <a:ext uri="{9D8B030D-6E8A-4147-A177-3AD203B41FA5}">
                      <a16:colId xmlns:a16="http://schemas.microsoft.com/office/drawing/2014/main" val="4117509599"/>
                    </a:ext>
                  </a:extLst>
                </a:gridCol>
                <a:gridCol w="44450">
                  <a:extLst>
                    <a:ext uri="{9D8B030D-6E8A-4147-A177-3AD203B41FA5}">
                      <a16:colId xmlns:a16="http://schemas.microsoft.com/office/drawing/2014/main" val="4133281776"/>
                    </a:ext>
                  </a:extLst>
                </a:gridCol>
                <a:gridCol w="3065372">
                  <a:extLst>
                    <a:ext uri="{9D8B030D-6E8A-4147-A177-3AD203B41FA5}">
                      <a16:colId xmlns:a16="http://schemas.microsoft.com/office/drawing/2014/main" val="3904613922"/>
                    </a:ext>
                  </a:extLst>
                </a:gridCol>
              </a:tblGrid>
              <a:tr h="323914">
                <a:tc rowSpan="3">
                  <a:txBody>
                    <a:bodyPr/>
                    <a:lstStyle/>
                    <a:p>
                      <a:pPr algn="ctr" fontAlgn="ctr"/>
                      <a:r>
                        <a:rPr lang="tr-TR" sz="1400" b="1" u="none" strike="noStrike" dirty="0">
                          <a:effectLst/>
                        </a:rPr>
                        <a:t>Enerji</a:t>
                      </a:r>
                      <a:endParaRPr lang="tr-TR" sz="1400" b="1"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gridSpan="2">
                  <a:txBody>
                    <a:bodyPr/>
                    <a:lstStyle/>
                    <a:p>
                      <a:pPr algn="l" fontAlgn="b"/>
                      <a:r>
                        <a:rPr lang="tr-TR" sz="1400" b="1" u="none" strike="noStrike" dirty="0" smtClean="0">
                          <a:effectLst/>
                        </a:rPr>
                        <a:t>HES</a:t>
                      </a:r>
                      <a:r>
                        <a:rPr lang="tr-TR" sz="1400" u="none" strike="noStrike" dirty="0" smtClean="0">
                          <a:effectLst/>
                        </a:rPr>
                        <a:t> 25 Adet</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hMerge="1">
                  <a:txBody>
                    <a:bodyPr/>
                    <a:lstStyle/>
                    <a:p>
                      <a:endParaRPr lang="tr-TR"/>
                    </a:p>
                  </a:txBody>
                  <a:tcPr/>
                </a:tc>
                <a:tc>
                  <a:txBody>
                    <a:bodyPr/>
                    <a:lstStyle/>
                    <a:p>
                      <a:pPr algn="l" fontAlgn="b"/>
                      <a:r>
                        <a:rPr lang="tr-TR" sz="1400" u="none" strike="noStrike" dirty="0">
                          <a:effectLst/>
                        </a:rPr>
                        <a:t> </a:t>
                      </a:r>
                      <a:r>
                        <a:rPr lang="tr-TR" sz="1400" u="none" strike="noStrike" dirty="0" smtClean="0">
                          <a:effectLst/>
                        </a:rPr>
                        <a:t>270 MW/saat</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48801421"/>
                  </a:ext>
                </a:extLst>
              </a:tr>
              <a:tr h="250244">
                <a:tc vMerge="1">
                  <a:txBody>
                    <a:bodyPr/>
                    <a:lstStyle/>
                    <a:p>
                      <a:endParaRPr lang="tr-TR"/>
                    </a:p>
                  </a:txBody>
                  <a:tcPr/>
                </a:tc>
                <a:tc gridSpan="2">
                  <a:txBody>
                    <a:bodyPr/>
                    <a:lstStyle/>
                    <a:p>
                      <a:pPr algn="l" fontAlgn="b"/>
                      <a:r>
                        <a:rPr lang="tr-TR" sz="1400" b="1" u="none" strike="noStrike" dirty="0" smtClean="0">
                          <a:effectLst/>
                        </a:rPr>
                        <a:t>RES</a:t>
                      </a:r>
                      <a:r>
                        <a:rPr lang="tr-TR" sz="1400" u="none" strike="noStrike" dirty="0" smtClean="0">
                          <a:effectLst/>
                        </a:rPr>
                        <a:t> 3 adet</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hMerge="1">
                  <a:txBody>
                    <a:bodyPr/>
                    <a:lstStyle/>
                    <a:p>
                      <a:endParaRPr lang="tr-TR"/>
                    </a:p>
                  </a:txBody>
                  <a:tcPr/>
                </a:tc>
                <a:tc>
                  <a:txBody>
                    <a:bodyPr/>
                    <a:lstStyle/>
                    <a:p>
                      <a:pPr algn="l" fontAlgn="b"/>
                      <a:r>
                        <a:rPr lang="tr-TR" sz="1400" u="none" strike="noStrike" dirty="0">
                          <a:effectLst/>
                        </a:rPr>
                        <a:t> </a:t>
                      </a:r>
                      <a:r>
                        <a:rPr lang="tr-TR" sz="1400" u="none" strike="noStrike" dirty="0" smtClean="0">
                          <a:effectLst/>
                        </a:rPr>
                        <a:t>65 MW/h</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97576077"/>
                  </a:ext>
                </a:extLst>
              </a:tr>
              <a:tr h="250244">
                <a:tc vMerge="1">
                  <a:txBody>
                    <a:bodyPr/>
                    <a:lstStyle/>
                    <a:p>
                      <a:endParaRPr lang="tr-TR"/>
                    </a:p>
                  </a:txBody>
                  <a:tcPr/>
                </a:tc>
                <a:tc gridSpan="2">
                  <a:txBody>
                    <a:bodyPr/>
                    <a:lstStyle/>
                    <a:p>
                      <a:pPr algn="l" fontAlgn="b"/>
                      <a:r>
                        <a:rPr lang="tr-TR" sz="1400" b="1" u="none" strike="noStrike" dirty="0" smtClean="0">
                          <a:effectLst/>
                        </a:rPr>
                        <a:t>GES </a:t>
                      </a:r>
                      <a:r>
                        <a:rPr lang="tr-TR" sz="1400" b="0" u="none" strike="noStrike" dirty="0" smtClean="0">
                          <a:effectLst/>
                        </a:rPr>
                        <a:t>12 adet</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hMerge="1">
                  <a:txBody>
                    <a:bodyPr/>
                    <a:lstStyle/>
                    <a:p>
                      <a:endParaRPr lang="tr-TR"/>
                    </a:p>
                  </a:txBody>
                  <a:tcPr/>
                </a:tc>
                <a:tc>
                  <a:txBody>
                    <a:bodyPr/>
                    <a:lstStyle/>
                    <a:p>
                      <a:pPr algn="l" fontAlgn="b"/>
                      <a:r>
                        <a:rPr lang="tr-TR" sz="1400" u="none" strike="noStrike" dirty="0">
                          <a:effectLst/>
                        </a:rPr>
                        <a:t> </a:t>
                      </a:r>
                      <a:r>
                        <a:rPr lang="tr-TR" sz="1400" u="none" strike="noStrike" dirty="0" smtClean="0">
                          <a:effectLst/>
                        </a:rPr>
                        <a:t>57 MW/h</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2303520191"/>
                  </a:ext>
                </a:extLst>
              </a:tr>
              <a:tr h="489795">
                <a:tc gridSpan="3">
                  <a:txBody>
                    <a:bodyPr/>
                    <a:lstStyle/>
                    <a:p>
                      <a:pPr algn="l" fontAlgn="b"/>
                      <a:r>
                        <a:rPr lang="tr-TR" sz="1400" b="1" u="none" strike="noStrike" dirty="0">
                          <a:effectLst/>
                        </a:rPr>
                        <a:t>Mermer</a:t>
                      </a:r>
                      <a:r>
                        <a:rPr lang="tr-TR" sz="1400" u="none" strike="noStrike" dirty="0">
                          <a:effectLst/>
                        </a:rPr>
                        <a:t> </a:t>
                      </a:r>
                      <a:r>
                        <a:rPr lang="tr-TR" sz="1400" u="none" strike="noStrike" dirty="0" smtClean="0">
                          <a:effectLst/>
                        </a:rPr>
                        <a:t> </a:t>
                      </a:r>
                      <a:r>
                        <a:rPr lang="tr-TR" sz="1400" b="1" u="none" strike="noStrike" dirty="0" smtClean="0">
                          <a:effectLst/>
                        </a:rPr>
                        <a:t>Ocakları  ( 24 Adet)</a:t>
                      </a:r>
                      <a:endParaRPr lang="tr-TR"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l" fontAlgn="b"/>
                      <a:r>
                        <a:rPr lang="tr-TR" sz="1400" u="none" strike="noStrike" baseline="0" dirty="0" smtClean="0">
                          <a:effectLst/>
                        </a:rPr>
                        <a:t> </a:t>
                      </a:r>
                      <a:r>
                        <a:rPr lang="tr-TR" sz="1400" u="none" strike="noStrike" dirty="0" smtClean="0">
                          <a:effectLst/>
                        </a:rPr>
                        <a:t>808.000 .-M3</a:t>
                      </a:r>
                    </a:p>
                    <a:p>
                      <a:pPr algn="l" fontAlgn="b"/>
                      <a:r>
                        <a:rPr lang="tr-TR" sz="1400" u="none" strike="noStrike" dirty="0" smtClean="0">
                          <a:effectLst/>
                        </a:rPr>
                        <a:t> 2.157.000.-Ton/yıl</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317789"/>
                  </a:ext>
                </a:extLst>
              </a:tr>
              <a:tr h="489795">
                <a:tc gridSpan="3">
                  <a:txBody>
                    <a:bodyPr/>
                    <a:lstStyle/>
                    <a:p>
                      <a:pPr algn="l" fontAlgn="b"/>
                      <a:r>
                        <a:rPr lang="tr-TR" sz="1400" b="1" u="none" strike="noStrike" dirty="0" smtClean="0">
                          <a:effectLst/>
                        </a:rPr>
                        <a:t>Bakır</a:t>
                      </a:r>
                      <a:r>
                        <a:rPr lang="tr-TR" sz="1400" u="none" strike="noStrike" dirty="0" smtClean="0">
                          <a:effectLst/>
                        </a:rPr>
                        <a:t>    </a:t>
                      </a:r>
                      <a:r>
                        <a:rPr lang="tr-TR" sz="1400" b="1" u="none" strike="noStrike" dirty="0" err="1" smtClean="0">
                          <a:effectLst/>
                        </a:rPr>
                        <a:t>Ocaği</a:t>
                      </a:r>
                      <a:r>
                        <a:rPr lang="tr-TR" sz="1400" b="1" u="none" strike="noStrike" dirty="0" smtClean="0">
                          <a:effectLst/>
                        </a:rPr>
                        <a:t>           ( 1  Adet)</a:t>
                      </a:r>
                      <a:endParaRPr lang="tr-TR"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hMerge="1">
                  <a:txBody>
                    <a:bodyPr/>
                    <a:lstStyle/>
                    <a:p>
                      <a:endParaRPr lang="tr-TR"/>
                    </a:p>
                  </a:txBody>
                  <a:tcPr/>
                </a:tc>
                <a:tc hMerge="1">
                  <a:txBody>
                    <a:bodyPr/>
                    <a:lstStyle/>
                    <a:p>
                      <a:endParaRPr lang="tr-TR"/>
                    </a:p>
                  </a:txBody>
                  <a:tcPr/>
                </a:tc>
                <a:tc>
                  <a:txBody>
                    <a:bodyPr/>
                    <a:lstStyle/>
                    <a:p>
                      <a:pPr algn="l" fontAlgn="b"/>
                      <a:r>
                        <a:rPr lang="tr-TR" sz="1400" u="none" strike="noStrike" dirty="0">
                          <a:effectLst/>
                        </a:rPr>
                        <a:t> </a:t>
                      </a:r>
                      <a:r>
                        <a:rPr lang="tr-TR" sz="1400" u="none" strike="noStrike" dirty="0" smtClean="0">
                          <a:effectLst/>
                        </a:rPr>
                        <a:t>700.000 .-Ton/yıl</a:t>
                      </a:r>
                    </a:p>
                    <a:p>
                      <a:pPr algn="l" fontAlgn="b"/>
                      <a:r>
                        <a:rPr lang="tr-TR" sz="1400" u="none" strike="noStrike" dirty="0" smtClean="0">
                          <a:effectLst/>
                        </a:rPr>
                        <a:t>163.877.-M3</a:t>
                      </a:r>
                    </a:p>
                  </a:txBody>
                  <a:tcPr marL="9525" marR="9525" marT="9525" marB="0" anchor="b">
                    <a:solidFill>
                      <a:schemeClr val="accent2">
                        <a:lumMod val="40000"/>
                        <a:lumOff val="60000"/>
                      </a:schemeClr>
                    </a:solidFill>
                  </a:tcPr>
                </a:tc>
                <a:extLst>
                  <a:ext uri="{0D108BD9-81ED-4DB2-BD59-A6C34878D82A}">
                    <a16:rowId xmlns:a16="http://schemas.microsoft.com/office/drawing/2014/main" val="3759408586"/>
                  </a:ext>
                </a:extLst>
              </a:tr>
              <a:tr h="250244">
                <a:tc gridSpan="3">
                  <a:txBody>
                    <a:bodyPr/>
                    <a:lstStyle/>
                    <a:p>
                      <a:pPr algn="ctr" fontAlgn="b"/>
                      <a:r>
                        <a:rPr lang="tr-TR" sz="1400" b="1" u="none" strike="noStrike" dirty="0" smtClean="0">
                          <a:effectLst/>
                        </a:rPr>
                        <a:t>GERİ</a:t>
                      </a:r>
                      <a:r>
                        <a:rPr lang="tr-TR" sz="1400" b="1" u="none" strike="noStrike" baseline="0" dirty="0" smtClean="0">
                          <a:effectLst/>
                        </a:rPr>
                        <a:t> DÖNÜŞÜM TESİSLERİ</a:t>
                      </a:r>
                      <a:r>
                        <a:rPr lang="tr-TR" sz="1400" b="1" u="none" strike="noStrike" dirty="0">
                          <a:effectLst/>
                        </a:rPr>
                        <a:t> </a:t>
                      </a:r>
                      <a:endParaRPr lang="tr-TR"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l" fontAlgn="b"/>
                      <a:r>
                        <a:rPr lang="tr-TR" sz="1400" u="none" strike="noStrike" dirty="0">
                          <a:effectLst/>
                        </a:rPr>
                        <a:t> </a:t>
                      </a:r>
                      <a:r>
                        <a:rPr lang="tr-TR" sz="1400" b="1" u="none" strike="noStrike" dirty="0" smtClean="0">
                          <a:effectLst/>
                        </a:rPr>
                        <a:t>BERTARAF</a:t>
                      </a:r>
                      <a:r>
                        <a:rPr lang="tr-TR" sz="1400" b="1" u="none" strike="noStrike" baseline="0" dirty="0" smtClean="0">
                          <a:effectLst/>
                        </a:rPr>
                        <a:t> TESİSLERİ</a:t>
                      </a:r>
                      <a:endParaRPr lang="tr-TR"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8259006"/>
                  </a:ext>
                </a:extLst>
              </a:tr>
              <a:tr h="489795">
                <a:tc gridSpan="3">
                  <a:txBody>
                    <a:bodyPr/>
                    <a:lstStyle/>
                    <a:p>
                      <a:pPr algn="l" fontAlgn="b"/>
                      <a:r>
                        <a:rPr lang="tr-TR" sz="1400" u="none" strike="noStrike" dirty="0" smtClean="0">
                          <a:effectLst/>
                        </a:rPr>
                        <a:t>Kudret Lastik Geri Dönüşüm Tesisi</a:t>
                      </a:r>
                      <a:r>
                        <a:rPr lang="tr-TR" sz="1400" u="none" strike="noStrike" dirty="0">
                          <a:effectLst/>
                        </a:rPr>
                        <a:t> </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hMerge="1">
                  <a:txBody>
                    <a:bodyPr/>
                    <a:lstStyle/>
                    <a:p>
                      <a:endParaRPr lang="tr-TR"/>
                    </a:p>
                  </a:txBody>
                  <a:tcPr/>
                </a:tc>
                <a:tc hMerge="1">
                  <a:txBody>
                    <a:bodyPr/>
                    <a:lstStyle/>
                    <a:p>
                      <a:endParaRPr lang="tr-TR"/>
                    </a:p>
                  </a:txBody>
                  <a:tcPr/>
                </a:tc>
                <a:tc>
                  <a:txBody>
                    <a:bodyPr/>
                    <a:lstStyle/>
                    <a:p>
                      <a:pPr algn="l" fontAlgn="b"/>
                      <a:r>
                        <a:rPr lang="tr-TR" sz="1400" u="none" strike="noStrike" dirty="0">
                          <a:effectLst/>
                        </a:rPr>
                        <a:t> </a:t>
                      </a:r>
                      <a:r>
                        <a:rPr lang="tr-TR" sz="1400" u="none" strike="noStrike" dirty="0" smtClean="0">
                          <a:effectLst/>
                        </a:rPr>
                        <a:t>1-Adıyaman </a:t>
                      </a:r>
                      <a:r>
                        <a:rPr lang="tr-TR" sz="1400" u="none" strike="noStrike" dirty="0" err="1" smtClean="0">
                          <a:effectLst/>
                        </a:rPr>
                        <a:t>Belediyesı</a:t>
                      </a:r>
                      <a:r>
                        <a:rPr lang="tr-TR" sz="1400" u="none" strike="noStrike" dirty="0" smtClean="0">
                          <a:effectLst/>
                        </a:rPr>
                        <a:t> Atık Su Bertaraf Tesisi.</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144956578"/>
                  </a:ext>
                </a:extLst>
              </a:tr>
              <a:tr h="266876">
                <a:tc gridSpan="3">
                  <a:txBody>
                    <a:bodyPr/>
                    <a:lstStyle/>
                    <a:p>
                      <a:pPr algn="l" fontAlgn="b"/>
                      <a:r>
                        <a:rPr lang="tr-TR" sz="1400" u="none" strike="noStrike" dirty="0" smtClean="0">
                          <a:effectLst/>
                        </a:rPr>
                        <a:t>Elips Plastik, Atık Kağıt Geri Dönüşüm Tesisi</a:t>
                      </a:r>
                      <a:r>
                        <a:rPr lang="tr-TR" sz="1400" u="none" strike="noStrike" dirty="0">
                          <a:effectLst/>
                        </a:rPr>
                        <a:t> </a:t>
                      </a:r>
                      <a:endParaRPr lang="tr-TR"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l" fontAlgn="b"/>
                      <a:r>
                        <a:rPr lang="tr-TR" sz="1400" u="none" strike="noStrike" dirty="0">
                          <a:effectLst/>
                        </a:rPr>
                        <a:t> </a:t>
                      </a:r>
                      <a:r>
                        <a:rPr lang="tr-TR" sz="1400" u="none" strike="noStrike" dirty="0" smtClean="0">
                          <a:effectLst/>
                        </a:rPr>
                        <a:t>2-Gölbaşı Belediye Atık Su Bertaraf Tesisi</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2867004"/>
                  </a:ext>
                </a:extLst>
              </a:tr>
              <a:tr h="250244">
                <a:tc gridSpan="3">
                  <a:txBody>
                    <a:bodyPr/>
                    <a:lstStyle/>
                    <a:p>
                      <a:pPr algn="l" fontAlgn="b"/>
                      <a:r>
                        <a:rPr lang="tr-TR" sz="1400" u="none" strike="noStrike" dirty="0" smtClean="0">
                          <a:effectLst/>
                        </a:rPr>
                        <a:t>Ser-Yap Tekstil Atık Geri Dönüşüm Tesisi</a:t>
                      </a:r>
                      <a:r>
                        <a:rPr lang="tr-TR" sz="1400" u="none" strike="noStrike" dirty="0">
                          <a:effectLst/>
                        </a:rPr>
                        <a:t> </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hMerge="1">
                  <a:txBody>
                    <a:bodyPr/>
                    <a:lstStyle/>
                    <a:p>
                      <a:endParaRPr lang="tr-TR"/>
                    </a:p>
                  </a:txBody>
                  <a:tcPr/>
                </a:tc>
                <a:tc hMerge="1">
                  <a:txBody>
                    <a:bodyPr/>
                    <a:lstStyle/>
                    <a:p>
                      <a:endParaRPr lang="tr-TR"/>
                    </a:p>
                  </a:txBody>
                  <a:tcPr/>
                </a:tc>
                <a:tc>
                  <a:txBody>
                    <a:bodyPr/>
                    <a:lstStyle/>
                    <a:p>
                      <a:pPr algn="l" fontAlgn="b"/>
                      <a:r>
                        <a:rPr lang="tr-TR" sz="1400" u="none" strike="noStrike" dirty="0">
                          <a:effectLst/>
                        </a:rPr>
                        <a:t> </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777316144"/>
                  </a:ext>
                </a:extLst>
              </a:tr>
              <a:tr h="318687">
                <a:tc gridSpan="2">
                  <a:txBody>
                    <a:bodyPr/>
                    <a:lstStyle/>
                    <a:p>
                      <a:pPr algn="l" fontAlgn="b"/>
                      <a:r>
                        <a:rPr lang="tr-TR" sz="1400" u="none" strike="noStrike" dirty="0" smtClean="0">
                          <a:effectLst/>
                        </a:rPr>
                        <a:t>Aslı </a:t>
                      </a:r>
                      <a:r>
                        <a:rPr lang="tr-TR" sz="1400" u="none" strike="noStrike" dirty="0" err="1" smtClean="0">
                          <a:effectLst/>
                        </a:rPr>
                        <a:t>Mersucat</a:t>
                      </a:r>
                      <a:r>
                        <a:rPr lang="tr-TR" sz="1400" u="none" strike="noStrike" dirty="0">
                          <a:effectLst/>
                        </a:rPr>
                        <a:t> </a:t>
                      </a:r>
                      <a:r>
                        <a:rPr lang="tr-TR" sz="1400" u="none" strike="noStrike" dirty="0" smtClean="0">
                          <a:effectLst/>
                        </a:rPr>
                        <a:t>Tekstil Atık Geri Dönüşüm Tesisi</a:t>
                      </a:r>
                      <a:endParaRPr lang="tr-TR"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a:txBody>
                    <a:bodyPr/>
                    <a:lstStyle/>
                    <a:p>
                      <a:endParaRPr lang="tr-TR" dirty="0"/>
                    </a:p>
                  </a:txBody>
                  <a:tcPr marL="9525" marR="9525" marT="9525" marB="0" anchor="b"/>
                </a:tc>
                <a:tc rowSpan="2">
                  <a:txBody>
                    <a:bodyPr/>
                    <a:lstStyle/>
                    <a:p>
                      <a:pPr algn="l" fontAlgn="b"/>
                      <a:r>
                        <a:rPr lang="tr-TR" sz="1400" u="none" strike="noStrike" dirty="0">
                          <a:effectLst/>
                        </a:rPr>
                        <a:t> </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679263"/>
                  </a:ext>
                </a:extLst>
              </a:tr>
              <a:tr h="318687">
                <a:tc gridSpan="2">
                  <a:txBody>
                    <a:bodyPr/>
                    <a:lstStyle/>
                    <a:p>
                      <a:pPr algn="l" fontAlgn="b"/>
                      <a:r>
                        <a:rPr lang="tr-TR" sz="1400" b="0" i="0" u="none" strike="noStrike" dirty="0" err="1" smtClean="0">
                          <a:solidFill>
                            <a:srgbClr val="000000"/>
                          </a:solidFill>
                          <a:effectLst/>
                          <a:latin typeface="Calibri" panose="020F0502020204030204" pitchFamily="34" charset="0"/>
                        </a:rPr>
                        <a:t>Ekocan</a:t>
                      </a:r>
                      <a:r>
                        <a:rPr lang="tr-TR" sz="1400" b="0" i="0" u="none" strike="noStrike" baseline="0" dirty="0" smtClean="0">
                          <a:solidFill>
                            <a:srgbClr val="000000"/>
                          </a:solidFill>
                          <a:effectLst/>
                          <a:latin typeface="Calibri" panose="020F0502020204030204" pitchFamily="34" charset="0"/>
                        </a:rPr>
                        <a:t> kağıt geri dönüşüm tesisi</a:t>
                      </a:r>
                      <a:endParaRPr lang="tr-TR"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a:txBody>
                    <a:bodyPr/>
                    <a:lstStyle/>
                    <a:p>
                      <a:endParaRPr lang="tr-TR"/>
                    </a:p>
                  </a:txBody>
                  <a:tcPr marL="9525" marR="9525" marT="9525" marB="0" anchor="b"/>
                </a:tc>
                <a:tc vMerge="1">
                  <a:txBody>
                    <a:bodyPr/>
                    <a:lstStyle/>
                    <a:p>
                      <a:endParaRPr lang="tr-TR"/>
                    </a:p>
                  </a:txBody>
                  <a:tcPr/>
                </a:tc>
                <a:extLst>
                  <a:ext uri="{0D108BD9-81ED-4DB2-BD59-A6C34878D82A}">
                    <a16:rowId xmlns:a16="http://schemas.microsoft.com/office/drawing/2014/main" val="2616645066"/>
                  </a:ext>
                </a:extLst>
              </a:tr>
              <a:tr h="250244">
                <a:tc gridSpan="3">
                  <a:txBody>
                    <a:bodyPr/>
                    <a:lstStyle/>
                    <a:p>
                      <a:pPr algn="l" fontAlgn="b"/>
                      <a:r>
                        <a:rPr lang="tr-TR" sz="1400" b="1" i="0" u="none" strike="noStrike" dirty="0" smtClean="0">
                          <a:solidFill>
                            <a:srgbClr val="000000"/>
                          </a:solidFill>
                          <a:effectLst/>
                          <a:latin typeface="Calibri" panose="020F0502020204030204" pitchFamily="34" charset="0"/>
                        </a:rPr>
                        <a:t>EGZOZ EMİSYON OLÇÜM İSTASYUNU</a:t>
                      </a:r>
                      <a:endParaRPr lang="tr-TR"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hMerge="1">
                  <a:txBody>
                    <a:bodyPr/>
                    <a:lstStyle/>
                    <a:p>
                      <a:endParaRPr lang="tr-TR"/>
                    </a:p>
                  </a:txBody>
                  <a:tcPr/>
                </a:tc>
                <a:tc hMerge="1">
                  <a:txBody>
                    <a:bodyPr/>
                    <a:lstStyle/>
                    <a:p>
                      <a:endParaRPr lang="tr-TR"/>
                    </a:p>
                  </a:txBody>
                  <a:tcPr/>
                </a:tc>
                <a:tc>
                  <a:txBody>
                    <a:bodyPr/>
                    <a:lstStyle/>
                    <a:p>
                      <a:pPr algn="l" fontAlgn="b"/>
                      <a:r>
                        <a:rPr lang="tr-TR" sz="1400" u="none" strike="noStrike" dirty="0">
                          <a:effectLst/>
                        </a:rPr>
                        <a:t> </a:t>
                      </a:r>
                      <a:r>
                        <a:rPr lang="tr-TR" sz="1400" b="1" u="none" strike="noStrike" dirty="0" smtClean="0">
                          <a:effectLst/>
                        </a:rPr>
                        <a:t>13 Adet</a:t>
                      </a:r>
                      <a:endParaRPr lang="tr-TR"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195520109"/>
                  </a:ext>
                </a:extLst>
              </a:tr>
              <a:tr h="250244">
                <a:tc gridSpan="3">
                  <a:txBody>
                    <a:bodyPr/>
                    <a:lstStyle/>
                    <a:p>
                      <a:pPr algn="l" fontAlgn="b"/>
                      <a:r>
                        <a:rPr lang="tr-TR" sz="1400" b="0" i="0" u="none" strike="noStrike" dirty="0" smtClean="0">
                          <a:solidFill>
                            <a:srgbClr val="000000"/>
                          </a:solidFill>
                          <a:effectLst/>
                          <a:latin typeface="Calibri" panose="020F0502020204030204" pitchFamily="34" charset="0"/>
                        </a:rPr>
                        <a:t> </a:t>
                      </a:r>
                      <a:r>
                        <a:rPr lang="tr-TR" sz="1400" b="0" i="0" u="none" strike="noStrike" dirty="0" err="1" smtClean="0">
                          <a:solidFill>
                            <a:srgbClr val="000000"/>
                          </a:solidFill>
                          <a:effectLst/>
                          <a:latin typeface="Calibri" panose="020F0502020204030204" pitchFamily="34" charset="0"/>
                        </a:rPr>
                        <a:t>Adıyamanda</a:t>
                      </a:r>
                      <a:r>
                        <a:rPr lang="tr-TR" sz="1400" b="0" i="0" u="none" strike="noStrike" dirty="0" smtClean="0">
                          <a:solidFill>
                            <a:srgbClr val="000000"/>
                          </a:solidFill>
                          <a:effectLst/>
                          <a:latin typeface="Calibri" panose="020F0502020204030204" pitchFamily="34" charset="0"/>
                        </a:rPr>
                        <a:t> Trafiğe kayıtlı Araç Sayısı (2018 Yılı)</a:t>
                      </a:r>
                      <a:endParaRPr lang="tr-TR"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l" fontAlgn="b"/>
                      <a:r>
                        <a:rPr lang="tr-TR" sz="1400" u="none" strike="noStrike" dirty="0">
                          <a:effectLst/>
                        </a:rPr>
                        <a:t> </a:t>
                      </a:r>
                      <a:r>
                        <a:rPr lang="tr-TR" sz="1400" u="none" strike="noStrike" dirty="0" smtClean="0">
                          <a:effectLst/>
                        </a:rPr>
                        <a:t>105 985</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0857934"/>
                  </a:ext>
                </a:extLst>
              </a:tr>
              <a:tr h="250244">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 Ölçümde kullanılan Pul Sayısı                (2018 Yılı)</a:t>
                      </a:r>
                    </a:p>
                  </a:txBody>
                  <a:tcPr marL="9525" marR="9525" marT="9525" marB="0" anchor="b">
                    <a:solidFill>
                      <a:schemeClr val="accent2">
                        <a:lumMod val="40000"/>
                        <a:lumOff val="60000"/>
                      </a:schemeClr>
                    </a:solidFill>
                  </a:tcPr>
                </a:tc>
                <a:tc hMerge="1">
                  <a:txBody>
                    <a:bodyPr/>
                    <a:lstStyle/>
                    <a:p>
                      <a:endParaRPr lang="tr-TR"/>
                    </a:p>
                  </a:txBody>
                  <a:tcPr/>
                </a:tc>
                <a:tc hMerge="1">
                  <a:txBody>
                    <a:bodyPr/>
                    <a:lstStyle/>
                    <a:p>
                      <a:endParaRPr lang="tr-TR"/>
                    </a:p>
                  </a:txBody>
                  <a:tcPr/>
                </a:tc>
                <a:tc>
                  <a:txBody>
                    <a:bodyPr/>
                    <a:lstStyle/>
                    <a:p>
                      <a:pPr algn="l" fontAlgn="b"/>
                      <a:r>
                        <a:rPr lang="tr-TR" sz="1400" u="none" strike="noStrike" dirty="0" smtClean="0">
                          <a:effectLst/>
                        </a:rPr>
                        <a:t> 47 890</a:t>
                      </a:r>
                      <a:endParaRPr lang="tr-TR"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940156181"/>
                  </a:ext>
                </a:extLst>
              </a:tr>
              <a:tr h="216023">
                <a:tc gridSpan="3">
                  <a:txBody>
                    <a:bodyPr/>
                    <a:lstStyle/>
                    <a:p>
                      <a:pPr algn="ctr" fontAlgn="b"/>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a:txBody>
                    <a:bodyPr/>
                    <a:lstStyle/>
                    <a:p>
                      <a:pPr algn="l" fontAlgn="b"/>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6023985"/>
                  </a:ext>
                </a:extLst>
              </a:tr>
            </a:tbl>
          </a:graphicData>
        </a:graphic>
      </p:graphicFrame>
      <p:graphicFrame>
        <p:nvGraphicFramePr>
          <p:cNvPr id="5" name="Tablo 4"/>
          <p:cNvGraphicFramePr>
            <a:graphicFrameLocks noGrp="1"/>
          </p:cNvGraphicFramePr>
          <p:nvPr>
            <p:extLst/>
          </p:nvPr>
        </p:nvGraphicFramePr>
        <p:xfrm>
          <a:off x="827584" y="1124744"/>
          <a:ext cx="7704856" cy="1152128"/>
        </p:xfrm>
        <a:graphic>
          <a:graphicData uri="http://schemas.openxmlformats.org/drawingml/2006/table">
            <a:tbl>
              <a:tblPr>
                <a:tableStyleId>{5C22544A-7EE6-4342-B048-85BDC9FD1C3A}</a:tableStyleId>
              </a:tblPr>
              <a:tblGrid>
                <a:gridCol w="1386175">
                  <a:extLst>
                    <a:ext uri="{9D8B030D-6E8A-4147-A177-3AD203B41FA5}">
                      <a16:colId xmlns:a16="http://schemas.microsoft.com/office/drawing/2014/main" val="2283047202"/>
                    </a:ext>
                  </a:extLst>
                </a:gridCol>
                <a:gridCol w="6318681">
                  <a:extLst>
                    <a:ext uri="{9D8B030D-6E8A-4147-A177-3AD203B41FA5}">
                      <a16:colId xmlns:a16="http://schemas.microsoft.com/office/drawing/2014/main" val="279777139"/>
                    </a:ext>
                  </a:extLst>
                </a:gridCol>
              </a:tblGrid>
              <a:tr h="819839">
                <a:tc rowSpan="2">
                  <a:txBody>
                    <a:bodyPr/>
                    <a:lstStyle/>
                    <a:p>
                      <a:pPr algn="ctr" fontAlgn="ctr"/>
                      <a:r>
                        <a:rPr lang="tr-TR" sz="1400" b="1" u="none" strike="noStrike" dirty="0">
                          <a:effectLst/>
                        </a:rPr>
                        <a:t>Sorunlarımız</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400" u="none" strike="noStrike" dirty="0" smtClean="0">
                          <a:effectLst/>
                        </a:rPr>
                        <a:t>Mermer Ocaklarında oluşan emisyon ve tesiste üretim esnasında kullanılan su ile ilgili çevre köyler tarafında yapılan şikayetler.</a:t>
                      </a:r>
                      <a:endParaRPr lang="tr-TR" sz="1400" b="0" i="0" u="none" strike="noStrike" dirty="0" smtClean="0">
                        <a:solidFill>
                          <a:srgbClr val="000000"/>
                        </a:solidFill>
                        <a:effectLst/>
                        <a:latin typeface="Calibri" panose="020F0502020204030204" pitchFamily="34" charset="0"/>
                      </a:endParaRPr>
                    </a:p>
                    <a:p>
                      <a:pPr algn="l" fontAlgn="b"/>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5686760"/>
                  </a:ext>
                </a:extLst>
              </a:tr>
              <a:tr h="332289">
                <a:tc vMerge="1">
                  <a:txBody>
                    <a:bodyPr/>
                    <a:lstStyle/>
                    <a:p>
                      <a:endParaRPr lang="tr-TR"/>
                    </a:p>
                  </a:txBody>
                  <a:tcPr/>
                </a:tc>
                <a:tc>
                  <a:txBody>
                    <a:bodyPr/>
                    <a:lstStyle/>
                    <a:p>
                      <a:pPr algn="l" fontAlgn="b"/>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275426"/>
                  </a:ext>
                </a:extLst>
              </a:tr>
            </a:tbl>
          </a:graphicData>
        </a:graphic>
      </p:graphicFrame>
    </p:spTree>
    <p:extLst>
      <p:ext uri="{BB962C8B-B14F-4D97-AF65-F5344CB8AC3E}">
        <p14:creationId xmlns:p14="http://schemas.microsoft.com/office/powerpoint/2010/main" val="2615211206"/>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1" name="Başlık 1"/>
          <p:cNvSpPr txBox="1">
            <a:spLocks/>
          </p:cNvSpPr>
          <p:nvPr/>
        </p:nvSpPr>
        <p:spPr bwMode="auto">
          <a:xfrm>
            <a:off x="253942" y="461579"/>
            <a:ext cx="8434947" cy="325281"/>
          </a:xfrm>
          <a:prstGeom prst="rect">
            <a:avLst/>
          </a:prstGeom>
          <a:solidFill>
            <a:srgbClr val="CCFF99"/>
          </a:solidFill>
          <a:ln w="9525">
            <a:noFill/>
            <a:miter lim="800000"/>
            <a:headEnd/>
            <a:tailEnd/>
          </a:ln>
        </p:spPr>
        <p:txBody>
          <a:bodyPr anchor="ctr"/>
          <a:lstStyle/>
          <a:p>
            <a:pPr algn="ctr"/>
            <a:endParaRPr lang="tr-TR" altLang="tr-TR" sz="1000" b="1" dirty="0" smtClean="0">
              <a:solidFill>
                <a:srgbClr val="C00000"/>
              </a:solidFill>
              <a:latin typeface="Arial Black" pitchFamily="34" charset="0"/>
              <a:cs typeface="Times New Roman" pitchFamily="18" charset="0"/>
            </a:endParaRPr>
          </a:p>
          <a:p>
            <a:pPr algn="ctr" fontAlgn="b"/>
            <a:r>
              <a:rPr lang="tr-TR" sz="1200" b="1" i="1" dirty="0">
                <a:solidFill>
                  <a:schemeClr val="accent4"/>
                </a:solidFill>
                <a:latin typeface="Times New Roman" pitchFamily="18" charset="0"/>
                <a:cs typeface="Times New Roman" pitchFamily="18" charset="0"/>
              </a:rPr>
              <a:t>ADIYMAN ÇEVRE VE ŞEHİRCİLİK İL MÜDÜRLÜĞÜ </a:t>
            </a:r>
            <a:r>
              <a:rPr lang="tr-TR" sz="1200" b="1" i="1" dirty="0" smtClean="0">
                <a:solidFill>
                  <a:schemeClr val="accent4"/>
                </a:solidFill>
                <a:latin typeface="Times New Roman" pitchFamily="18" charset="0"/>
                <a:cs typeface="Times New Roman" pitchFamily="18" charset="0"/>
              </a:rPr>
              <a:t> </a:t>
            </a:r>
            <a:r>
              <a:rPr lang="tr-TR" sz="1200" b="1" i="1" dirty="0">
                <a:solidFill>
                  <a:schemeClr val="accent4"/>
                </a:solidFill>
                <a:latin typeface="Times New Roman" pitchFamily="18" charset="0"/>
                <a:cs typeface="Times New Roman" pitchFamily="18" charset="0"/>
              </a:rPr>
              <a:t>PERSONEL  </a:t>
            </a:r>
            <a:r>
              <a:rPr lang="tr-TR" sz="1200" i="1" dirty="0" smtClean="0">
                <a:solidFill>
                  <a:schemeClr val="accent4"/>
                </a:solidFill>
                <a:latin typeface="Times New Roman" pitchFamily="18" charset="0"/>
                <a:cs typeface="Times New Roman" pitchFamily="18" charset="0"/>
              </a:rPr>
              <a:t>DURUM ÇİZELGESİ</a:t>
            </a:r>
            <a:r>
              <a:rPr lang="tr-TR" sz="1200" b="1" i="1" dirty="0" smtClean="0">
                <a:solidFill>
                  <a:schemeClr val="accent4"/>
                </a:solidFill>
                <a:latin typeface="Times New Roman" pitchFamily="18" charset="0"/>
                <a:cs typeface="Times New Roman" pitchFamily="18" charset="0"/>
              </a:rPr>
              <a:t>  </a:t>
            </a:r>
            <a:endParaRPr lang="tr-TR" sz="1200" b="1" i="1" dirty="0">
              <a:solidFill>
                <a:schemeClr val="accent4"/>
              </a:solidFill>
              <a:latin typeface="Times New Roman" pitchFamily="18" charset="0"/>
              <a:cs typeface="Times New Roman" pitchFamily="18" charset="0"/>
            </a:endParaRPr>
          </a:p>
          <a:p>
            <a:pPr algn="ctr"/>
            <a:endParaRPr lang="tr-TR" altLang="tr-TR" sz="1000" b="1" dirty="0" smtClean="0">
              <a:solidFill>
                <a:srgbClr val="C00000"/>
              </a:solidFill>
              <a:latin typeface="Times New Roman" pitchFamily="18" charset="0"/>
              <a:cs typeface="Times New Roman" pitchFamily="18" charset="0"/>
            </a:endParaRPr>
          </a:p>
          <a:p>
            <a:pPr algn="ctr"/>
            <a:r>
              <a:rPr lang="tr-TR" altLang="tr-TR" sz="1200" b="1" dirty="0" smtClean="0">
                <a:solidFill>
                  <a:srgbClr val="C00000"/>
                </a:solidFill>
                <a:latin typeface="Arial Black" pitchFamily="34" charset="0"/>
                <a:cs typeface="Times New Roman" pitchFamily="18" charset="0"/>
              </a:rPr>
              <a:t> </a:t>
            </a:r>
          </a:p>
        </p:txBody>
      </p:sp>
      <p:graphicFrame>
        <p:nvGraphicFramePr>
          <p:cNvPr id="4" name="4 Tablo"/>
          <p:cNvGraphicFramePr>
            <a:graphicFrameLocks noGrp="1"/>
          </p:cNvGraphicFramePr>
          <p:nvPr>
            <p:extLst>
              <p:ext uri="{D42A27DB-BD31-4B8C-83A1-F6EECF244321}">
                <p14:modId xmlns:p14="http://schemas.microsoft.com/office/powerpoint/2010/main" val="2236793145"/>
              </p:ext>
            </p:extLst>
          </p:nvPr>
        </p:nvGraphicFramePr>
        <p:xfrm>
          <a:off x="296989" y="737001"/>
          <a:ext cx="8574033" cy="5637487"/>
        </p:xfrm>
        <a:graphic>
          <a:graphicData uri="http://schemas.openxmlformats.org/drawingml/2006/table">
            <a:tbl>
              <a:tblPr/>
              <a:tblGrid>
                <a:gridCol w="46875">
                  <a:extLst>
                    <a:ext uri="{9D8B030D-6E8A-4147-A177-3AD203B41FA5}">
                      <a16:colId xmlns:a16="http://schemas.microsoft.com/office/drawing/2014/main" val="20000"/>
                    </a:ext>
                  </a:extLst>
                </a:gridCol>
                <a:gridCol w="3460051">
                  <a:extLst>
                    <a:ext uri="{9D8B030D-6E8A-4147-A177-3AD203B41FA5}">
                      <a16:colId xmlns:a16="http://schemas.microsoft.com/office/drawing/2014/main" val="20001"/>
                    </a:ext>
                  </a:extLst>
                </a:gridCol>
                <a:gridCol w="2630744">
                  <a:extLst>
                    <a:ext uri="{9D8B030D-6E8A-4147-A177-3AD203B41FA5}">
                      <a16:colId xmlns:a16="http://schemas.microsoft.com/office/drawing/2014/main" val="20002"/>
                    </a:ext>
                  </a:extLst>
                </a:gridCol>
                <a:gridCol w="2342613">
                  <a:extLst>
                    <a:ext uri="{9D8B030D-6E8A-4147-A177-3AD203B41FA5}">
                      <a16:colId xmlns:a16="http://schemas.microsoft.com/office/drawing/2014/main" val="20003"/>
                    </a:ext>
                  </a:extLst>
                </a:gridCol>
                <a:gridCol w="46875">
                  <a:extLst>
                    <a:ext uri="{9D8B030D-6E8A-4147-A177-3AD203B41FA5}">
                      <a16:colId xmlns:a16="http://schemas.microsoft.com/office/drawing/2014/main" val="20004"/>
                    </a:ext>
                  </a:extLst>
                </a:gridCol>
                <a:gridCol w="46875">
                  <a:extLst>
                    <a:ext uri="{9D8B030D-6E8A-4147-A177-3AD203B41FA5}">
                      <a16:colId xmlns:a16="http://schemas.microsoft.com/office/drawing/2014/main" val="20005"/>
                    </a:ext>
                  </a:extLst>
                </a:gridCol>
              </a:tblGrid>
              <a:tr h="136269">
                <a:tc gridSpan="6">
                  <a:txBody>
                    <a:bodyPr/>
                    <a:lstStyle/>
                    <a:p>
                      <a:pPr algn="ctr" fontAlgn="b"/>
                      <a:endParaRPr lang="tr-TR" sz="800" b="1" i="0" u="none" strike="noStrike" dirty="0">
                        <a:solidFill>
                          <a:srgbClr val="FF0000"/>
                        </a:solidFill>
                        <a:latin typeface="Times New Roman" pitchFamily="18" charset="0"/>
                        <a:cs typeface="Times New Roman" pitchFamily="18" charset="0"/>
                      </a:endParaRPr>
                    </a:p>
                  </a:txBody>
                  <a:tcPr marL="6120" marR="6120" marT="6121" marB="0" anchor="ctr">
                    <a:lnL>
                      <a:noFill/>
                    </a:lnL>
                    <a:lnR>
                      <a:noFill/>
                    </a:lnR>
                    <a:lnT>
                      <a:noFill/>
                    </a:lnT>
                    <a:lnB>
                      <a:noFill/>
                    </a:lnB>
                    <a:solidFill>
                      <a:schemeClr val="bg2">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22927">
                <a:tc>
                  <a:txBody>
                    <a:bodyPr/>
                    <a:lstStyle/>
                    <a:p>
                      <a:pPr algn="l" fontAlgn="b"/>
                      <a:endParaRPr lang="tr-TR" sz="800" b="0" i="0" u="none" strike="noStrike" dirty="0">
                        <a:solidFill>
                          <a:srgbClr val="000000"/>
                        </a:solidFill>
                        <a:latin typeface="Arial" pitchFamily="34" charset="0"/>
                        <a:cs typeface="Arial" pitchFamily="34" charset="0"/>
                      </a:endParaRPr>
                    </a:p>
                  </a:txBody>
                  <a:tcPr marL="6120" marR="6120" marT="6121" marB="0" anchor="b">
                    <a:lnL>
                      <a:noFill/>
                    </a:lnL>
                    <a:lnR>
                      <a:noFill/>
                    </a:lnR>
                    <a:lnT>
                      <a:noFill/>
                    </a:lnT>
                    <a:lnB>
                      <a:noFill/>
                    </a:lnB>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UNVANI VEYA KADROSU</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r>
                        <a:rPr lang="tr-TR" sz="1200" b="1" i="0" dirty="0" smtClean="0">
                          <a:solidFill>
                            <a:schemeClr val="tx1"/>
                          </a:solidFill>
                          <a:latin typeface="Times New Roman" pitchFamily="18" charset="0"/>
                          <a:cs typeface="Times New Roman" pitchFamily="18" charset="0"/>
                        </a:rPr>
                        <a:t>MEVCUT KADRO</a:t>
                      </a:r>
                      <a:r>
                        <a:rPr lang="tr-TR" sz="1200" b="1" i="0" baseline="0" dirty="0" smtClean="0">
                          <a:solidFill>
                            <a:schemeClr val="tx1"/>
                          </a:solidFill>
                          <a:latin typeface="Times New Roman" pitchFamily="18" charset="0"/>
                          <a:cs typeface="Times New Roman" pitchFamily="18" charset="0"/>
                        </a:rPr>
                        <a:t> ADEDİ</a:t>
                      </a:r>
                      <a:endParaRPr lang="tr-TR" sz="1200" b="1" i="0" dirty="0">
                        <a:solidFill>
                          <a:schemeClr val="tx1"/>
                        </a:solidFill>
                        <a:latin typeface="Times New Roman" pitchFamily="18" charset="0"/>
                        <a:cs typeface="Times New Roman" pitchFamily="18" charset="0"/>
                      </a:endParaRPr>
                    </a:p>
                  </a:txBody>
                  <a:tcPr marL="6120" marR="6120" marT="61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a:r>
                        <a:rPr lang="tr-TR" sz="1200" b="1" i="0" dirty="0" smtClean="0">
                          <a:solidFill>
                            <a:schemeClr val="tx1"/>
                          </a:solidFill>
                          <a:latin typeface="Times New Roman" pitchFamily="18" charset="0"/>
                          <a:cs typeface="Times New Roman" pitchFamily="18" charset="0"/>
                        </a:rPr>
                        <a:t>İHTİYAÇ</a:t>
                      </a:r>
                      <a:r>
                        <a:rPr lang="tr-TR" sz="1200" b="1" i="0" baseline="0" dirty="0" smtClean="0">
                          <a:solidFill>
                            <a:schemeClr val="tx1"/>
                          </a:solidFill>
                          <a:latin typeface="Times New Roman" pitchFamily="18" charset="0"/>
                          <a:cs typeface="Times New Roman" pitchFamily="18" charset="0"/>
                        </a:rPr>
                        <a:t> DUYULAN KADRO ADEDİ</a:t>
                      </a:r>
                      <a:endParaRPr lang="tr-TR" sz="1200" b="1" i="0" dirty="0">
                        <a:solidFill>
                          <a:schemeClr val="tx1"/>
                        </a:solidFill>
                        <a:latin typeface="Times New Roman" pitchFamily="18" charset="0"/>
                        <a:cs typeface="Times New Roman" pitchFamily="18" charset="0"/>
                      </a:endParaRPr>
                    </a:p>
                  </a:txBody>
                  <a:tcPr marL="6120" marR="6120" marT="61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a:endParaRPr lang="tr-TR" sz="1200" dirty="0"/>
                    </a:p>
                  </a:txBody>
                  <a:tcPr marL="6120" marR="6120" marT="6121" marB="0" anchor="b">
                    <a:lnL>
                      <a:noFill/>
                    </a:lnL>
                    <a:lnR>
                      <a:noFill/>
                    </a:lnR>
                    <a:lnT>
                      <a:noFill/>
                    </a:lnT>
                    <a:lnB>
                      <a:noFill/>
                    </a:lnB>
                  </a:tcPr>
                </a:tc>
                <a:tc>
                  <a:txBody>
                    <a:bodyPr/>
                    <a:lstStyle/>
                    <a:p>
                      <a:endParaRPr lang="tr-TR" sz="1200"/>
                    </a:p>
                  </a:txBody>
                  <a:tcPr marL="6120" marR="6120" marT="6121" marB="0" anchor="b">
                    <a:lnL>
                      <a:noFill/>
                    </a:lnL>
                    <a:lnR>
                      <a:noFill/>
                    </a:lnR>
                    <a:lnT>
                      <a:noFill/>
                    </a:lnT>
                    <a:lnB>
                      <a:noFill/>
                    </a:lnB>
                  </a:tcPr>
                </a:tc>
                <a:extLst>
                  <a:ext uri="{0D108BD9-81ED-4DB2-BD59-A6C34878D82A}">
                    <a16:rowId xmlns:a16="http://schemas.microsoft.com/office/drawing/2014/main" val="10001"/>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MÜDÜR</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rgbClr val="000000"/>
                          </a:solidFill>
                          <a:latin typeface="Times New Roman" pitchFamily="18" charset="0"/>
                          <a:cs typeface="Times New Roman" pitchFamily="18" charset="0"/>
                        </a:rPr>
                        <a:t>1</a:t>
                      </a:r>
                    </a:p>
                    <a:p>
                      <a:pPr algn="ctr" fontAlgn="b"/>
                      <a:r>
                        <a:rPr lang="tr-TR" sz="1200" b="1" i="0" u="none" strike="noStrike" dirty="0" smtClean="0">
                          <a:solidFill>
                            <a:srgbClr val="000000"/>
                          </a:solidFill>
                          <a:latin typeface="Times New Roman" pitchFamily="18" charset="0"/>
                          <a:cs typeface="Times New Roman" pitchFamily="18" charset="0"/>
                        </a:rPr>
                        <a:t>(Vekaleten)</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dirty="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a:p>
                  </a:txBody>
                  <a:tcPr marL="6120" marR="6120" marT="6121" marB="0" anchor="b">
                    <a:lnL>
                      <a:noFill/>
                    </a:lnL>
                    <a:lnR>
                      <a:noFill/>
                    </a:lnR>
                    <a:lnT>
                      <a:noFill/>
                    </a:lnT>
                    <a:lnB>
                      <a:noFill/>
                    </a:lnB>
                  </a:tcPr>
                </a:tc>
                <a:extLst>
                  <a:ext uri="{0D108BD9-81ED-4DB2-BD59-A6C34878D82A}">
                    <a16:rowId xmlns:a16="http://schemas.microsoft.com/office/drawing/2014/main" val="10002"/>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MÜDÜR YARDIMCISI</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rgbClr val="000000"/>
                          </a:solidFill>
                          <a:latin typeface="Times New Roman" pitchFamily="18" charset="0"/>
                          <a:cs typeface="Times New Roman" pitchFamily="18" charset="0"/>
                        </a:rPr>
                        <a:t>2</a:t>
                      </a:r>
                    </a:p>
                    <a:p>
                      <a:pPr algn="ctr" fontAlgn="b"/>
                      <a:r>
                        <a:rPr lang="tr-TR" sz="1200" b="1" i="0" u="none" strike="noStrike" baseline="0" dirty="0" smtClean="0">
                          <a:solidFill>
                            <a:srgbClr val="000000"/>
                          </a:solidFill>
                          <a:latin typeface="Times New Roman" pitchFamily="18" charset="0"/>
                          <a:cs typeface="Times New Roman" pitchFamily="18" charset="0"/>
                        </a:rPr>
                        <a:t> ( Vekaleten )</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03"/>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ŞUBE MÜDÜRÜ</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baseline="0" dirty="0" smtClean="0">
                        <a:solidFill>
                          <a:srgbClr val="000000"/>
                        </a:solidFill>
                        <a:latin typeface="Times New Roman" pitchFamily="18" charset="0"/>
                        <a:cs typeface="Times New Roman" pitchFamily="18" charset="0"/>
                      </a:endParaRPr>
                    </a:p>
                    <a:p>
                      <a:pPr algn="ctr" fontAlgn="b"/>
                      <a:r>
                        <a:rPr lang="tr-TR" sz="1200" b="1" i="0" u="none" strike="noStrike" dirty="0" smtClean="0">
                          <a:solidFill>
                            <a:srgbClr val="000000"/>
                          </a:solidFill>
                          <a:latin typeface="Times New Roman" pitchFamily="18" charset="0"/>
                          <a:cs typeface="Times New Roman" pitchFamily="18" charset="0"/>
                        </a:rPr>
                        <a:t>Asil = 6 Vekil = 3 Toplam = 9</a:t>
                      </a: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smtClean="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04"/>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ŞEF</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smtClean="0">
                        <a:solidFill>
                          <a:schemeClr val="tx1"/>
                        </a:solidFill>
                        <a:latin typeface="Times New Roman" pitchFamily="18" charset="0"/>
                        <a:cs typeface="Times New Roman" pitchFamily="18" charset="0"/>
                      </a:endParaRPr>
                    </a:p>
                    <a:p>
                      <a:pPr algn="ctr" fontAlgn="b"/>
                      <a:r>
                        <a:rPr lang="tr-TR" sz="1200" b="1" i="0" u="none" strike="noStrike" dirty="0" smtClean="0">
                          <a:solidFill>
                            <a:schemeClr val="tx1"/>
                          </a:solidFill>
                          <a:latin typeface="Times New Roman" pitchFamily="18" charset="0"/>
                          <a:cs typeface="Times New Roman" pitchFamily="18" charset="0"/>
                        </a:rPr>
                        <a:t>3</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05"/>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İNŞAAT MÜHENDİSİ</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7</a:t>
                      </a: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8</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06"/>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smtClean="0">
                          <a:solidFill>
                            <a:srgbClr val="000000"/>
                          </a:solidFill>
                          <a:latin typeface="Times New Roman" pitchFamily="18" charset="0"/>
                          <a:cs typeface="Times New Roman" pitchFamily="18" charset="0"/>
                        </a:rPr>
                        <a:t>İNŞAAT MÜHENDİSİ</a:t>
                      </a:r>
                    </a:p>
                    <a:p>
                      <a:pPr algn="l" fontAlgn="b"/>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2</a:t>
                      </a:r>
                      <a:br>
                        <a:rPr lang="tr-TR" sz="1200" b="1" i="0" u="none" strike="noStrike" dirty="0" smtClean="0">
                          <a:solidFill>
                            <a:schemeClr val="tx1"/>
                          </a:solidFill>
                          <a:latin typeface="Times New Roman" pitchFamily="18" charset="0"/>
                          <a:cs typeface="Times New Roman" pitchFamily="18" charset="0"/>
                        </a:rPr>
                      </a:br>
                      <a:r>
                        <a:rPr lang="tr-TR" sz="1200" b="1" i="0" u="none" strike="noStrike" dirty="0" smtClean="0">
                          <a:solidFill>
                            <a:schemeClr val="tx1"/>
                          </a:solidFill>
                          <a:latin typeface="Times New Roman" pitchFamily="18" charset="0"/>
                          <a:cs typeface="Times New Roman" pitchFamily="18" charset="0"/>
                        </a:rPr>
                        <a:t>(2 </a:t>
                      </a:r>
                      <a:r>
                        <a:rPr lang="tr-TR" sz="1200" b="1" i="0" u="none" strike="noStrike" dirty="0" err="1" smtClean="0">
                          <a:solidFill>
                            <a:schemeClr val="tx1"/>
                          </a:solidFill>
                          <a:latin typeface="Times New Roman" pitchFamily="18" charset="0"/>
                          <a:cs typeface="Times New Roman" pitchFamily="18" charset="0"/>
                        </a:rPr>
                        <a:t>İnş.Müh</a:t>
                      </a:r>
                      <a:r>
                        <a:rPr lang="tr-TR" sz="1200" b="1" i="0" u="none" strike="noStrike" dirty="0" smtClean="0">
                          <a:solidFill>
                            <a:schemeClr val="tx1"/>
                          </a:solidFill>
                          <a:latin typeface="Times New Roman" pitchFamily="18" charset="0"/>
                          <a:cs typeface="Times New Roman" pitchFamily="18" charset="0"/>
                        </a:rPr>
                        <a:t>. 4/B Söz. Pers)</a:t>
                      </a:r>
                      <a:r>
                        <a:rPr lang="tr-TR" sz="1200" b="1" i="0" u="none" strike="noStrike" baseline="0" dirty="0" smtClean="0">
                          <a:solidFill>
                            <a:schemeClr val="tx1"/>
                          </a:solidFill>
                          <a:latin typeface="Times New Roman" pitchFamily="18" charset="0"/>
                          <a:cs typeface="Times New Roman" pitchFamily="18" charset="0"/>
                        </a:rPr>
                        <a:t> </a:t>
                      </a:r>
                      <a:endParaRPr lang="tr-TR" sz="1200" b="1" i="0" u="none" strike="noStrike" dirty="0" smtClean="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07"/>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MAKİNE MÜHENDİSİ</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a:r>
                        <a:rPr lang="tr-TR" sz="1200" b="1" i="0" dirty="0" smtClean="0">
                          <a:solidFill>
                            <a:schemeClr val="tx1"/>
                          </a:solidFill>
                          <a:latin typeface="Times New Roman" pitchFamily="18" charset="0"/>
                          <a:cs typeface="Times New Roman" pitchFamily="18" charset="0"/>
                        </a:rPr>
                        <a:t>2</a:t>
                      </a: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a:r>
                        <a:rPr lang="tr-TR" sz="1200" b="1" i="0" dirty="0" smtClean="0">
                          <a:solidFill>
                            <a:schemeClr val="tx1"/>
                          </a:solidFill>
                          <a:latin typeface="Times New Roman" pitchFamily="18" charset="0"/>
                          <a:cs typeface="Times New Roman" pitchFamily="18" charset="0"/>
                        </a:rPr>
                        <a:t>5</a:t>
                      </a:r>
                      <a:endParaRPr lang="tr-TR" sz="1200" b="1" i="0"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08"/>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ELEKTRİK MÜHENDİSİ</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4</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09"/>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smtClean="0">
                          <a:solidFill>
                            <a:srgbClr val="000000"/>
                          </a:solidFill>
                          <a:latin typeface="Times New Roman" pitchFamily="18" charset="0"/>
                          <a:cs typeface="Times New Roman" pitchFamily="18" charset="0"/>
                        </a:rPr>
                        <a:t>ELEKTRİK –  ELEKTRONİK MÜHENDİSİ</a:t>
                      </a: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3</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10"/>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HARİTA MÜHENDİSİ</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3</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3</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11"/>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JEOLOJİ MÜHENDİSİ</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2</a:t>
                      </a:r>
                      <a:br>
                        <a:rPr lang="tr-TR" sz="1200" b="1" i="0" u="none" strike="noStrike" dirty="0" smtClean="0">
                          <a:solidFill>
                            <a:schemeClr val="tx1"/>
                          </a:solidFill>
                          <a:latin typeface="Times New Roman" pitchFamily="18" charset="0"/>
                          <a:cs typeface="Times New Roman" pitchFamily="18" charset="0"/>
                        </a:rPr>
                      </a:br>
                      <a:r>
                        <a:rPr lang="tr-TR" sz="1200" b="1" i="0" u="none" strike="noStrike" dirty="0" smtClean="0">
                          <a:solidFill>
                            <a:schemeClr val="tx1"/>
                          </a:solidFill>
                          <a:latin typeface="Times New Roman" pitchFamily="18" charset="0"/>
                          <a:cs typeface="Times New Roman" pitchFamily="18" charset="0"/>
                        </a:rPr>
                        <a:t>(1 </a:t>
                      </a:r>
                      <a:r>
                        <a:rPr lang="tr-TR" sz="1200" b="1" i="0" u="none" strike="noStrike" dirty="0" err="1" smtClean="0">
                          <a:solidFill>
                            <a:schemeClr val="tx1"/>
                          </a:solidFill>
                          <a:latin typeface="Times New Roman" pitchFamily="18" charset="0"/>
                          <a:cs typeface="Times New Roman" pitchFamily="18" charset="0"/>
                        </a:rPr>
                        <a:t>Jeo</a:t>
                      </a:r>
                      <a:r>
                        <a:rPr lang="tr-TR" sz="1200" b="1" i="0" u="none" strike="noStrike" dirty="0" smtClean="0">
                          <a:solidFill>
                            <a:schemeClr val="tx1"/>
                          </a:solidFill>
                          <a:latin typeface="Times New Roman" pitchFamily="18" charset="0"/>
                          <a:cs typeface="Times New Roman" pitchFamily="18" charset="0"/>
                        </a:rPr>
                        <a:t>. Müh. 1 Söz. Pers.)</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12"/>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JEOFİZİK MÜHENDİSİ</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13"/>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KİMYA MÜHENDİSİ</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14"/>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ÇEVRE MÜHENDİSİ</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5</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6</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15"/>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MİMAR</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6</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16"/>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smtClean="0">
                          <a:solidFill>
                            <a:srgbClr val="000000"/>
                          </a:solidFill>
                          <a:latin typeface="Times New Roman" pitchFamily="18" charset="0"/>
                          <a:cs typeface="Times New Roman" pitchFamily="18" charset="0"/>
                        </a:rPr>
                        <a:t>PEYZAJ MİMARI</a:t>
                      </a: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17"/>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ŞEHİR PLANCI</a:t>
                      </a:r>
                      <a:endParaRPr lang="tr-TR" sz="1200" b="1" i="0" u="none" strike="noStrike" dirty="0">
                        <a:solidFill>
                          <a:srgbClr val="000000"/>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3</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18"/>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smtClean="0">
                          <a:solidFill>
                            <a:srgbClr val="000000"/>
                          </a:solidFill>
                          <a:latin typeface="Times New Roman" pitchFamily="18" charset="0"/>
                          <a:cs typeface="Times New Roman" pitchFamily="18" charset="0"/>
                        </a:rPr>
                        <a:t>KİMYAGER</a:t>
                      </a: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19"/>
                  </a:ext>
                </a:extLst>
              </a:tr>
              <a:tr h="222927">
                <a:tc>
                  <a:txBody>
                    <a:bodyPr/>
                    <a:lstStyle/>
                    <a:p>
                      <a:pPr algn="l" fontAlgn="b"/>
                      <a:endParaRPr lang="tr-TR" sz="1400" b="0" i="0" u="none" strike="noStrike" dirty="0">
                        <a:solidFill>
                          <a:srgbClr val="000000"/>
                        </a:solidFill>
                        <a:latin typeface="Calibri"/>
                      </a:endParaRPr>
                    </a:p>
                  </a:txBody>
                  <a:tcPr marL="6120" marR="6120"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smtClean="0">
                          <a:solidFill>
                            <a:srgbClr val="000000"/>
                          </a:solidFill>
                          <a:latin typeface="Times New Roman" pitchFamily="18" charset="0"/>
                          <a:cs typeface="Times New Roman" pitchFamily="18" charset="0"/>
                        </a:rPr>
                        <a:t>AVUKAT</a:t>
                      </a:r>
                    </a:p>
                  </a:txBody>
                  <a:tcPr marL="6120" marR="6120"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0" marR="6120"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0" marR="6120" marT="6121" marB="0" anchor="b">
                    <a:lnL>
                      <a:noFill/>
                    </a:lnL>
                    <a:lnR>
                      <a:noFill/>
                    </a:lnR>
                    <a:lnT>
                      <a:noFill/>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526090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1 Başlık"/>
          <p:cNvSpPr txBox="1">
            <a:spLocks/>
          </p:cNvSpPr>
          <p:nvPr/>
        </p:nvSpPr>
        <p:spPr>
          <a:xfrm>
            <a:off x="1331640" y="692696"/>
            <a:ext cx="6192688" cy="576064"/>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600" dirty="0" smtClean="0">
                <a:ln w="12700">
                  <a:solidFill>
                    <a:schemeClr val="tx2">
                      <a:satMod val="155000"/>
                    </a:schemeClr>
                  </a:solidFill>
                  <a:prstDash val="solid"/>
                </a:ln>
                <a:solidFill>
                  <a:srgbClr val="0066FF"/>
                </a:solidFill>
              </a:rPr>
              <a:t>YÜRÜTÜLEN ÇALIŞMALAR</a:t>
            </a:r>
          </a:p>
          <a:p>
            <a:pPr algn="ctr">
              <a:lnSpc>
                <a:spcPct val="90000"/>
              </a:lnSpc>
              <a:buFont typeface="Wingdings" pitchFamily="2" charset="2"/>
              <a:buNone/>
              <a:defRPr/>
            </a:pPr>
            <a:r>
              <a:rPr lang="tr-TR" sz="1600" dirty="0" smtClean="0">
                <a:ln w="12700">
                  <a:solidFill>
                    <a:schemeClr val="tx2">
                      <a:satMod val="155000"/>
                    </a:schemeClr>
                  </a:solidFill>
                  <a:prstDash val="solid"/>
                </a:ln>
                <a:solidFill>
                  <a:srgbClr val="0066FF"/>
                </a:solidFill>
              </a:rPr>
              <a:t>İMAR VE PLANLAMADAN  SORUMLU ŞUBE MÜDÜRLÜĞÜ</a:t>
            </a:r>
            <a:endParaRPr lang="tr-TR" sz="1600" dirty="0" smtClean="0">
              <a:solidFill>
                <a:srgbClr val="0066FF"/>
              </a:solidFill>
            </a:endParaRPr>
          </a:p>
        </p:txBody>
      </p:sp>
      <p:graphicFrame>
        <p:nvGraphicFramePr>
          <p:cNvPr id="10" name="Tablo 9"/>
          <p:cNvGraphicFramePr>
            <a:graphicFrameLocks noGrp="1"/>
          </p:cNvGraphicFramePr>
          <p:nvPr>
            <p:extLst>
              <p:ext uri="{D42A27DB-BD31-4B8C-83A1-F6EECF244321}">
                <p14:modId xmlns:p14="http://schemas.microsoft.com/office/powerpoint/2010/main" val="140190673"/>
              </p:ext>
            </p:extLst>
          </p:nvPr>
        </p:nvGraphicFramePr>
        <p:xfrm>
          <a:off x="755575" y="1700811"/>
          <a:ext cx="7344817" cy="4672412"/>
        </p:xfrm>
        <a:graphic>
          <a:graphicData uri="http://schemas.openxmlformats.org/drawingml/2006/table">
            <a:tbl>
              <a:tblPr firstRow="1" bandRow="1">
                <a:tableStyleId>{5DA37D80-6434-44D0-A028-1B22A696006F}</a:tableStyleId>
              </a:tblPr>
              <a:tblGrid>
                <a:gridCol w="2260299">
                  <a:extLst>
                    <a:ext uri="{9D8B030D-6E8A-4147-A177-3AD203B41FA5}">
                      <a16:colId xmlns:a16="http://schemas.microsoft.com/office/drawing/2014/main" val="20000"/>
                    </a:ext>
                  </a:extLst>
                </a:gridCol>
                <a:gridCol w="1585730">
                  <a:extLst>
                    <a:ext uri="{9D8B030D-6E8A-4147-A177-3AD203B41FA5}">
                      <a16:colId xmlns:a16="http://schemas.microsoft.com/office/drawing/2014/main" val="20001"/>
                    </a:ext>
                  </a:extLst>
                </a:gridCol>
                <a:gridCol w="1947401">
                  <a:extLst>
                    <a:ext uri="{9D8B030D-6E8A-4147-A177-3AD203B41FA5}">
                      <a16:colId xmlns:a16="http://schemas.microsoft.com/office/drawing/2014/main" val="20002"/>
                    </a:ext>
                  </a:extLst>
                </a:gridCol>
                <a:gridCol w="1551387">
                  <a:extLst>
                    <a:ext uri="{9D8B030D-6E8A-4147-A177-3AD203B41FA5}">
                      <a16:colId xmlns:a16="http://schemas.microsoft.com/office/drawing/2014/main" val="20003"/>
                    </a:ext>
                  </a:extLst>
                </a:gridCol>
              </a:tblGrid>
              <a:tr h="342749">
                <a:tc>
                  <a:txBody>
                    <a:bodyPr/>
                    <a:lstStyle/>
                    <a:p>
                      <a:endParaRPr lang="tr-TR" sz="1600" b="1" dirty="0"/>
                    </a:p>
                  </a:txBody>
                  <a:tcPr/>
                </a:tc>
                <a:tc>
                  <a:txBody>
                    <a:bodyPr/>
                    <a:lstStyle/>
                    <a:p>
                      <a:pPr algn="ctr"/>
                      <a:r>
                        <a:rPr lang="tr-TR" sz="1600" dirty="0" smtClean="0"/>
                        <a:t>2017</a:t>
                      </a:r>
                      <a:r>
                        <a:rPr lang="tr-TR" sz="1600" baseline="0" dirty="0" smtClean="0"/>
                        <a:t> YILI</a:t>
                      </a:r>
                      <a:endParaRPr lang="tr-TR" sz="1600" dirty="0"/>
                    </a:p>
                  </a:txBody>
                  <a:tcPr/>
                </a:tc>
                <a:tc>
                  <a:txBody>
                    <a:bodyPr/>
                    <a:lstStyle/>
                    <a:p>
                      <a:pPr algn="ctr"/>
                      <a:r>
                        <a:rPr lang="tr-TR" sz="1600" dirty="0" smtClean="0"/>
                        <a:t>2018 YILI</a:t>
                      </a:r>
                      <a:endParaRPr lang="tr-T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2019 YILI</a:t>
                      </a:r>
                    </a:p>
                  </a:txBody>
                  <a:tcPr anchor="ctr"/>
                </a:tc>
                <a:extLst>
                  <a:ext uri="{0D108BD9-81ED-4DB2-BD59-A6C34878D82A}">
                    <a16:rowId xmlns:a16="http://schemas.microsoft.com/office/drawing/2014/main" val="10000"/>
                  </a:ext>
                </a:extLst>
              </a:tr>
              <a:tr h="653410">
                <a:tc>
                  <a:txBody>
                    <a:bodyPr/>
                    <a:lstStyle/>
                    <a:p>
                      <a:r>
                        <a:rPr lang="tr-TR" sz="1400" b="1" dirty="0" smtClean="0"/>
                        <a:t>Kıyı</a:t>
                      </a:r>
                      <a:r>
                        <a:rPr lang="tr-TR" sz="1400" b="1" baseline="0" dirty="0" smtClean="0"/>
                        <a:t> Kenar Çizgisi Tespiti</a:t>
                      </a:r>
                      <a:endParaRPr lang="tr-TR" sz="1400" b="1" dirty="0"/>
                    </a:p>
                  </a:txBody>
                  <a:tcPr/>
                </a:tc>
                <a:tc>
                  <a:txBody>
                    <a:bodyPr/>
                    <a:lstStyle/>
                    <a:p>
                      <a:pPr algn="ctr"/>
                      <a:r>
                        <a:rPr lang="tr-TR" sz="1400" b="1" dirty="0" smtClean="0"/>
                        <a:t>18000 m kıyı kenar</a:t>
                      </a:r>
                      <a:r>
                        <a:rPr lang="tr-TR" sz="1400" b="1" baseline="0" dirty="0" smtClean="0"/>
                        <a:t> çizgisi tespiti yapıldı</a:t>
                      </a:r>
                      <a:endParaRPr lang="tr-TR" sz="1400" b="1" dirty="0"/>
                    </a:p>
                  </a:txBody>
                  <a:tcPr/>
                </a:tc>
                <a:tc>
                  <a:txBody>
                    <a:bodyPr/>
                    <a:lstStyle/>
                    <a:p>
                      <a:pPr algn="ctr"/>
                      <a:r>
                        <a:rPr lang="tr-TR" sz="1400" b="1" dirty="0" smtClean="0"/>
                        <a:t>12000 m kıyı kenar</a:t>
                      </a:r>
                      <a:r>
                        <a:rPr lang="tr-TR" sz="1400" b="1" baseline="0" dirty="0" smtClean="0"/>
                        <a:t> çizgisi tespiti yapıldı</a:t>
                      </a:r>
                      <a:endParaRPr lang="tr-TR" sz="1400" b="1" dirty="0"/>
                    </a:p>
                  </a:txBody>
                  <a:tcPr/>
                </a:tc>
                <a:tc>
                  <a:txBody>
                    <a:bodyPr/>
                    <a:lstStyle/>
                    <a:p>
                      <a:pPr algn="ctr"/>
                      <a:r>
                        <a:rPr lang="tr-TR" sz="1400" dirty="0" smtClean="0"/>
                        <a:t>---</a:t>
                      </a:r>
                      <a:endParaRPr lang="tr-TR" sz="1400" dirty="0"/>
                    </a:p>
                  </a:txBody>
                  <a:tcPr anchor="ctr"/>
                </a:tc>
                <a:extLst>
                  <a:ext uri="{0D108BD9-81ED-4DB2-BD59-A6C34878D82A}">
                    <a16:rowId xmlns:a16="http://schemas.microsoft.com/office/drawing/2014/main" val="10001"/>
                  </a:ext>
                </a:extLst>
              </a:tr>
              <a:tr h="529702">
                <a:tc>
                  <a:txBody>
                    <a:bodyPr/>
                    <a:lstStyle/>
                    <a:p>
                      <a:r>
                        <a:rPr lang="tr-TR" sz="1400" b="1" dirty="0" smtClean="0"/>
                        <a:t>2013/17</a:t>
                      </a:r>
                      <a:r>
                        <a:rPr lang="tr-TR" sz="1400" b="1" baseline="0" dirty="0" smtClean="0"/>
                        <a:t> Genelgeler Kapsamında Plan İncelemesi</a:t>
                      </a:r>
                      <a:endParaRPr lang="tr-TR" sz="1400" b="1" dirty="0"/>
                    </a:p>
                  </a:txBody>
                  <a:tcPr/>
                </a:tc>
                <a:tc>
                  <a:txBody>
                    <a:bodyPr/>
                    <a:lstStyle/>
                    <a:p>
                      <a:pPr algn="ctr"/>
                      <a:r>
                        <a:rPr lang="tr-TR" sz="1400" b="1" dirty="0" smtClean="0"/>
                        <a:t>425 Adet</a:t>
                      </a:r>
                      <a:endParaRPr lang="tr-TR" sz="1400" b="1" dirty="0"/>
                    </a:p>
                  </a:txBody>
                  <a:tcPr anchor="ctr"/>
                </a:tc>
                <a:tc>
                  <a:txBody>
                    <a:bodyPr/>
                    <a:lstStyle/>
                    <a:p>
                      <a:pPr algn="ctr"/>
                      <a:r>
                        <a:rPr lang="tr-TR" sz="1400" b="1" dirty="0" smtClean="0"/>
                        <a:t>260 Adet</a:t>
                      </a:r>
                      <a:endParaRPr lang="tr-TR" sz="1400" b="1" dirty="0"/>
                    </a:p>
                  </a:txBody>
                  <a:tcPr anchor="ctr"/>
                </a:tc>
                <a:tc>
                  <a:txBody>
                    <a:bodyPr/>
                    <a:lstStyle/>
                    <a:p>
                      <a:pPr algn="ctr"/>
                      <a:r>
                        <a:rPr lang="tr-TR" sz="1400" b="1" dirty="0" smtClean="0"/>
                        <a:t>46 Adet</a:t>
                      </a:r>
                      <a:endParaRPr lang="tr-TR" sz="1400" b="1" dirty="0"/>
                    </a:p>
                  </a:txBody>
                  <a:tcPr anchor="ctr"/>
                </a:tc>
                <a:extLst>
                  <a:ext uri="{0D108BD9-81ED-4DB2-BD59-A6C34878D82A}">
                    <a16:rowId xmlns:a16="http://schemas.microsoft.com/office/drawing/2014/main" val="10002"/>
                  </a:ext>
                </a:extLst>
              </a:tr>
              <a:tr h="529702">
                <a:tc>
                  <a:txBody>
                    <a:bodyPr/>
                    <a:lstStyle/>
                    <a:p>
                      <a:r>
                        <a:rPr lang="tr-TR" sz="1400" b="1" dirty="0" smtClean="0"/>
                        <a:t>Çevre Düzeni</a:t>
                      </a:r>
                      <a:r>
                        <a:rPr lang="tr-TR" sz="1400" b="1" baseline="0" dirty="0" smtClean="0"/>
                        <a:t> Planına Göre Görüş Bildirme</a:t>
                      </a:r>
                      <a:endParaRPr lang="tr-TR" sz="1400" b="1" dirty="0"/>
                    </a:p>
                  </a:txBody>
                  <a:tcPr/>
                </a:tc>
                <a:tc>
                  <a:txBody>
                    <a:bodyPr/>
                    <a:lstStyle/>
                    <a:p>
                      <a:pPr marL="0" indent="0" algn="ctr">
                        <a:buNone/>
                      </a:pPr>
                      <a:r>
                        <a:rPr lang="tr-TR" sz="1400" b="1" baseline="0" dirty="0" smtClean="0"/>
                        <a:t>203 Adet</a:t>
                      </a:r>
                      <a:endParaRPr lang="tr-TR" sz="1400" b="1" dirty="0"/>
                    </a:p>
                  </a:txBody>
                  <a:tcPr anchor="ctr"/>
                </a:tc>
                <a:tc>
                  <a:txBody>
                    <a:bodyPr/>
                    <a:lstStyle/>
                    <a:p>
                      <a:pPr marL="0" indent="0" algn="ctr">
                        <a:buNone/>
                      </a:pPr>
                      <a:r>
                        <a:rPr lang="tr-TR" sz="1400" b="1" dirty="0" smtClean="0"/>
                        <a:t>242 Adet</a:t>
                      </a:r>
                      <a:endParaRPr lang="tr-TR" sz="1400" b="1" dirty="0"/>
                    </a:p>
                  </a:txBody>
                  <a:tcPr anchor="ctr"/>
                </a:tc>
                <a:tc>
                  <a:txBody>
                    <a:bodyPr/>
                    <a:lstStyle/>
                    <a:p>
                      <a:pPr marL="0" indent="0" algn="ctr">
                        <a:buNone/>
                      </a:pPr>
                      <a:r>
                        <a:rPr lang="tr-TR" sz="1400" b="1" dirty="0" smtClean="0"/>
                        <a:t>45 Adet</a:t>
                      </a:r>
                      <a:endParaRPr lang="tr-TR" sz="1400" b="1" dirty="0"/>
                    </a:p>
                  </a:txBody>
                  <a:tcPr anchor="ctr"/>
                </a:tc>
                <a:extLst>
                  <a:ext uri="{0D108BD9-81ED-4DB2-BD59-A6C34878D82A}">
                    <a16:rowId xmlns:a16="http://schemas.microsoft.com/office/drawing/2014/main" val="10003"/>
                  </a:ext>
                </a:extLst>
              </a:tr>
              <a:tr h="529702">
                <a:tc>
                  <a:txBody>
                    <a:bodyPr/>
                    <a:lstStyle/>
                    <a:p>
                      <a:r>
                        <a:rPr lang="tr-TR" sz="1400" b="1" dirty="0" smtClean="0"/>
                        <a:t>İmara Esas Jeolojik Etüt İnceleme ve</a:t>
                      </a:r>
                      <a:r>
                        <a:rPr lang="tr-TR" sz="1400" b="1" baseline="0" dirty="0" smtClean="0"/>
                        <a:t> Onay</a:t>
                      </a:r>
                      <a:endParaRPr lang="tr-TR" sz="1400" b="1" dirty="0"/>
                    </a:p>
                  </a:txBody>
                  <a:tcPr/>
                </a:tc>
                <a:tc>
                  <a:txBody>
                    <a:bodyPr/>
                    <a:lstStyle/>
                    <a:p>
                      <a:pPr marL="0" indent="0" algn="ctr">
                        <a:buNone/>
                      </a:pPr>
                      <a:r>
                        <a:rPr lang="tr-TR" sz="1400" b="1" dirty="0" smtClean="0"/>
                        <a:t>30 Adet</a:t>
                      </a:r>
                      <a:endParaRPr lang="tr-TR" sz="1400" b="1" dirty="0"/>
                    </a:p>
                  </a:txBody>
                  <a:tcPr anchor="ctr"/>
                </a:tc>
                <a:tc>
                  <a:txBody>
                    <a:bodyPr/>
                    <a:lstStyle/>
                    <a:p>
                      <a:pPr marL="0" indent="0" algn="ctr">
                        <a:buNone/>
                      </a:pPr>
                      <a:r>
                        <a:rPr lang="tr-TR" sz="1400" b="1" dirty="0" smtClean="0"/>
                        <a:t>27 Adet</a:t>
                      </a:r>
                      <a:endParaRPr lang="tr-TR" sz="1400" b="1" dirty="0"/>
                    </a:p>
                  </a:txBody>
                  <a:tcPr anchor="ctr"/>
                </a:tc>
                <a:tc>
                  <a:txBody>
                    <a:bodyPr/>
                    <a:lstStyle/>
                    <a:p>
                      <a:pPr marL="0" indent="0" algn="ctr">
                        <a:buNone/>
                      </a:pPr>
                      <a:r>
                        <a:rPr lang="tr-TR" sz="1400" b="1" dirty="0" smtClean="0"/>
                        <a:t>9Adet</a:t>
                      </a:r>
                      <a:endParaRPr lang="tr-TR" sz="1400" b="1" dirty="0"/>
                    </a:p>
                  </a:txBody>
                  <a:tcPr anchor="ctr"/>
                </a:tc>
                <a:extLst>
                  <a:ext uri="{0D108BD9-81ED-4DB2-BD59-A6C34878D82A}">
                    <a16:rowId xmlns:a16="http://schemas.microsoft.com/office/drawing/2014/main" val="10004"/>
                  </a:ext>
                </a:extLst>
              </a:tr>
              <a:tr h="529702">
                <a:tc>
                  <a:txBody>
                    <a:bodyPr/>
                    <a:lstStyle/>
                    <a:p>
                      <a:r>
                        <a:rPr lang="tr-TR" sz="1400" b="1" dirty="0" smtClean="0"/>
                        <a:t>Zemin ve Temel Etüt Kontrollüğü ve Onayı</a:t>
                      </a:r>
                    </a:p>
                  </a:txBody>
                  <a:tcPr/>
                </a:tc>
                <a:tc>
                  <a:txBody>
                    <a:bodyPr/>
                    <a:lstStyle/>
                    <a:p>
                      <a:pPr marL="0" indent="0" algn="ctr">
                        <a:buNone/>
                      </a:pPr>
                      <a:r>
                        <a:rPr lang="tr-TR" sz="1400" b="1" dirty="0" smtClean="0"/>
                        <a:t>2 Adet</a:t>
                      </a:r>
                      <a:endParaRPr lang="tr-TR" sz="1400" b="1" dirty="0"/>
                    </a:p>
                  </a:txBody>
                  <a:tcPr anchor="ctr"/>
                </a:tc>
                <a:tc>
                  <a:txBody>
                    <a:bodyPr/>
                    <a:lstStyle/>
                    <a:p>
                      <a:pPr marL="0" indent="0" algn="ctr">
                        <a:buNone/>
                      </a:pPr>
                      <a:r>
                        <a:rPr lang="tr-TR" sz="1400" b="1" dirty="0" smtClean="0"/>
                        <a:t>3 Adet</a:t>
                      </a:r>
                      <a:endParaRPr lang="tr-TR"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6 Adet</a:t>
                      </a:r>
                    </a:p>
                    <a:p>
                      <a:endParaRPr lang="tr-TR" sz="1400" dirty="0"/>
                    </a:p>
                  </a:txBody>
                  <a:tcPr anchor="ctr"/>
                </a:tc>
                <a:extLst>
                  <a:ext uri="{0D108BD9-81ED-4DB2-BD59-A6C34878D82A}">
                    <a16:rowId xmlns:a16="http://schemas.microsoft.com/office/drawing/2014/main" val="10005"/>
                  </a:ext>
                </a:extLst>
              </a:tr>
              <a:tr h="529702">
                <a:tc>
                  <a:txBody>
                    <a:bodyPr/>
                    <a:lstStyle/>
                    <a:p>
                      <a:r>
                        <a:rPr lang="tr-TR" sz="1400" b="1" dirty="0" smtClean="0"/>
                        <a:t>Diğer Resmi Kurumlara </a:t>
                      </a:r>
                      <a:r>
                        <a:rPr lang="tr-TR" sz="1400" b="1" dirty="0" err="1" smtClean="0"/>
                        <a:t>Plankote</a:t>
                      </a:r>
                      <a:r>
                        <a:rPr lang="tr-TR" sz="1400" b="1" dirty="0" smtClean="0"/>
                        <a:t> Hazırlanması</a:t>
                      </a:r>
                      <a:endParaRPr lang="tr-TR" sz="1400" b="1" dirty="0"/>
                    </a:p>
                  </a:txBody>
                  <a:tcPr/>
                </a:tc>
                <a:tc>
                  <a:txBody>
                    <a:bodyPr/>
                    <a:lstStyle/>
                    <a:p>
                      <a:pPr marL="0" indent="0" algn="ctr">
                        <a:buNone/>
                      </a:pPr>
                      <a:r>
                        <a:rPr lang="tr-TR" sz="1400" b="1" dirty="0" smtClean="0"/>
                        <a:t>60 Adet</a:t>
                      </a:r>
                      <a:endParaRPr lang="tr-TR" sz="1400" b="1" dirty="0"/>
                    </a:p>
                  </a:txBody>
                  <a:tcPr anchor="ctr"/>
                </a:tc>
                <a:tc>
                  <a:txBody>
                    <a:bodyPr/>
                    <a:lstStyle/>
                    <a:p>
                      <a:pPr marL="0" indent="0" algn="ctr">
                        <a:buNone/>
                      </a:pPr>
                      <a:r>
                        <a:rPr lang="tr-TR" sz="1400" b="1" dirty="0" smtClean="0"/>
                        <a:t>26 Adet</a:t>
                      </a:r>
                      <a:endParaRPr lang="tr-TR"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rgbClr val="000000"/>
                          </a:solidFill>
                          <a:effectLst/>
                          <a:uLnTx/>
                          <a:uFillTx/>
                          <a:latin typeface="+mn-lt"/>
                          <a:ea typeface="+mn-ea"/>
                          <a:cs typeface="+mn-cs"/>
                        </a:rPr>
                        <a:t>43 Adet</a:t>
                      </a:r>
                    </a:p>
                    <a:p>
                      <a:endParaRPr lang="tr-TR" sz="1400" dirty="0"/>
                    </a:p>
                  </a:txBody>
                  <a:tcPr anchor="ctr"/>
                </a:tc>
                <a:extLst>
                  <a:ext uri="{0D108BD9-81ED-4DB2-BD59-A6C34878D82A}">
                    <a16:rowId xmlns:a16="http://schemas.microsoft.com/office/drawing/2014/main" val="10006"/>
                  </a:ext>
                </a:extLst>
              </a:tr>
              <a:tr h="747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t>Hazine Arazilerinin Satış ve Kiralanması Hak. Verilen Kurum Görüşü</a:t>
                      </a:r>
                    </a:p>
                  </a:txBody>
                  <a:tcPr/>
                </a:tc>
                <a:tc>
                  <a:txBody>
                    <a:bodyPr/>
                    <a:lstStyle/>
                    <a:p>
                      <a:pPr marL="0" indent="0" algn="ctr">
                        <a:buNone/>
                      </a:pPr>
                      <a:r>
                        <a:rPr lang="tr-TR" sz="1400" b="1" dirty="0" smtClean="0"/>
                        <a:t>406 Adet</a:t>
                      </a:r>
                      <a:endParaRPr lang="tr-TR" sz="1400" b="1" dirty="0"/>
                    </a:p>
                  </a:txBody>
                  <a:tcPr anchor="ctr"/>
                </a:tc>
                <a:tc>
                  <a:txBody>
                    <a:bodyPr/>
                    <a:lstStyle/>
                    <a:p>
                      <a:pPr marL="0" indent="0" algn="ctr">
                        <a:buNone/>
                      </a:pPr>
                      <a:r>
                        <a:rPr lang="tr-TR" sz="1400" b="1" dirty="0" smtClean="0"/>
                        <a:t>380 Adet</a:t>
                      </a:r>
                      <a:endParaRPr lang="tr-TR" sz="1400" b="1" dirty="0"/>
                    </a:p>
                  </a:txBody>
                  <a:tcPr anchor="ctr"/>
                </a:tc>
                <a:tc>
                  <a:txBody>
                    <a:bodyPr/>
                    <a:lstStyle/>
                    <a:p>
                      <a:pPr algn="ctr"/>
                      <a:r>
                        <a:rPr lang="tr-TR" sz="1400" b="1" dirty="0" smtClean="0"/>
                        <a:t>192 Adet</a:t>
                      </a:r>
                      <a:endParaRPr lang="tr-TR" sz="1400" b="1"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54175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1196752"/>
            <a:ext cx="8208912" cy="792088"/>
          </a:xfrm>
        </p:spPr>
        <p:txBody>
          <a:bodyPr>
            <a:normAutofit fontScale="90000"/>
          </a:bodyPr>
          <a:lstStyle/>
          <a:p>
            <a:pPr algn="ctr">
              <a:lnSpc>
                <a:spcPct val="90000"/>
              </a:lnSpc>
              <a:defRPr/>
            </a:pPr>
            <a:r>
              <a:rPr lang="tr-TR" sz="2200" dirty="0" smtClean="0">
                <a:ln w="12700">
                  <a:solidFill>
                    <a:schemeClr val="tx2">
                      <a:satMod val="155000"/>
                    </a:schemeClr>
                  </a:solidFill>
                  <a:prstDash val="solid"/>
                </a:ln>
                <a:solidFill>
                  <a:srgbClr val="0066FF"/>
                </a:solidFill>
              </a:rPr>
              <a:t/>
            </a:r>
            <a:br>
              <a:rPr lang="tr-TR" sz="2200" dirty="0" smtClean="0">
                <a:ln w="12700">
                  <a:solidFill>
                    <a:schemeClr val="tx2">
                      <a:satMod val="155000"/>
                    </a:schemeClr>
                  </a:solidFill>
                  <a:prstDash val="solid"/>
                </a:ln>
                <a:solidFill>
                  <a:srgbClr val="0066FF"/>
                </a:solidFill>
              </a:rPr>
            </a:br>
            <a:r>
              <a:rPr lang="tr-TR" sz="2200" dirty="0">
                <a:ln w="12700">
                  <a:solidFill>
                    <a:schemeClr val="tx2">
                      <a:satMod val="155000"/>
                    </a:schemeClr>
                  </a:solidFill>
                  <a:prstDash val="solid"/>
                </a:ln>
                <a:solidFill>
                  <a:srgbClr val="0066FF"/>
                </a:solidFill>
              </a:rPr>
              <a:t/>
            </a:r>
            <a:br>
              <a:rPr lang="tr-TR" sz="2200" dirty="0">
                <a:ln w="12700">
                  <a:solidFill>
                    <a:schemeClr val="tx2">
                      <a:satMod val="155000"/>
                    </a:schemeClr>
                  </a:solidFill>
                  <a:prstDash val="solid"/>
                </a:ln>
                <a:solidFill>
                  <a:srgbClr val="0066FF"/>
                </a:solidFill>
              </a:rPr>
            </a:br>
            <a:r>
              <a:rPr lang="tr-TR" sz="2200" dirty="0" smtClean="0">
                <a:ln w="12700">
                  <a:solidFill>
                    <a:schemeClr val="tx2">
                      <a:satMod val="155000"/>
                    </a:schemeClr>
                  </a:solidFill>
                  <a:prstDash val="solid"/>
                </a:ln>
                <a:solidFill>
                  <a:srgbClr val="0066FF"/>
                </a:solidFill>
              </a:rPr>
              <a:t>YÜRÜTÜLEN </a:t>
            </a:r>
            <a:r>
              <a:rPr lang="tr-TR" sz="2200" dirty="0">
                <a:ln w="12700">
                  <a:solidFill>
                    <a:schemeClr val="tx2">
                      <a:satMod val="155000"/>
                    </a:schemeClr>
                  </a:solidFill>
                  <a:prstDash val="solid"/>
                </a:ln>
                <a:solidFill>
                  <a:srgbClr val="0066FF"/>
                </a:solidFill>
              </a:rPr>
              <a:t>ÇALIŞMALAR</a:t>
            </a:r>
            <a:br>
              <a:rPr lang="tr-TR" sz="2200" dirty="0">
                <a:ln w="12700">
                  <a:solidFill>
                    <a:schemeClr val="tx2">
                      <a:satMod val="155000"/>
                    </a:schemeClr>
                  </a:solidFill>
                  <a:prstDash val="solid"/>
                </a:ln>
                <a:solidFill>
                  <a:srgbClr val="0066FF"/>
                </a:solidFill>
              </a:rPr>
            </a:br>
            <a:r>
              <a:rPr lang="tr-TR" sz="2200" dirty="0">
                <a:ln w="12700">
                  <a:solidFill>
                    <a:schemeClr val="tx2">
                      <a:satMod val="155000"/>
                    </a:schemeClr>
                  </a:solidFill>
                  <a:prstDash val="solid"/>
                </a:ln>
                <a:solidFill>
                  <a:srgbClr val="0066FF"/>
                </a:solidFill>
              </a:rPr>
              <a:t>İMAR VE PLANLAMADAN  SORUMLU ŞUBE </a:t>
            </a:r>
            <a:r>
              <a:rPr lang="tr-TR" sz="2200" dirty="0" smtClean="0">
                <a:ln w="12700">
                  <a:solidFill>
                    <a:schemeClr val="tx2">
                      <a:satMod val="155000"/>
                    </a:schemeClr>
                  </a:solidFill>
                  <a:prstDash val="solid"/>
                </a:ln>
                <a:solidFill>
                  <a:srgbClr val="0066FF"/>
                </a:solidFill>
              </a:rPr>
              <a:t>MÜDÜRLÜĞÜ</a:t>
            </a:r>
            <a:br>
              <a:rPr lang="tr-TR" sz="2200" dirty="0" smtClean="0">
                <a:ln w="12700">
                  <a:solidFill>
                    <a:schemeClr val="tx2">
                      <a:satMod val="155000"/>
                    </a:schemeClr>
                  </a:solidFill>
                  <a:prstDash val="solid"/>
                </a:ln>
                <a:solidFill>
                  <a:srgbClr val="0066FF"/>
                </a:solidFill>
              </a:rPr>
            </a:br>
            <a:r>
              <a:rPr lang="tr-TR" sz="2200" dirty="0" smtClean="0">
                <a:ln w="12700">
                  <a:solidFill>
                    <a:schemeClr val="tx2">
                      <a:satMod val="155000"/>
                    </a:schemeClr>
                  </a:solidFill>
                  <a:prstDash val="solid"/>
                </a:ln>
                <a:solidFill>
                  <a:srgbClr val="0066FF"/>
                </a:solidFill>
              </a:rPr>
              <a:t>İMAR BARIŞI KAPSAMINDA YAPILAN İŞ - İŞLEMLER</a:t>
            </a:r>
            <a:r>
              <a:rPr lang="tr-TR" dirty="0">
                <a:solidFill>
                  <a:srgbClr val="0066FF"/>
                </a:solidFill>
              </a:rPr>
              <a:t/>
            </a:r>
            <a:br>
              <a:rPr lang="tr-TR" dirty="0">
                <a:solidFill>
                  <a:srgbClr val="0066FF"/>
                </a:solidFill>
              </a:rPr>
            </a:br>
            <a:endParaRPr lang="tr-TR" dirty="0"/>
          </a:p>
        </p:txBody>
      </p:sp>
      <p:sp>
        <p:nvSpPr>
          <p:cNvPr id="3" name="Veri Yer Tutucusu 2"/>
          <p:cNvSpPr>
            <a:spLocks noGrp="1"/>
          </p:cNvSpPr>
          <p:nvPr>
            <p:ph type="dt" sz="half" idx="10"/>
          </p:nvPr>
        </p:nvSpPr>
        <p:spPr/>
        <p:txBody>
          <a:bodyPr/>
          <a:lstStyle/>
          <a:p>
            <a:pPr>
              <a:defRPr/>
            </a:pPr>
            <a:fld id="{5AD4CD2C-ABF7-4517-B76A-A586D2B9EBA2}" type="datetime1">
              <a:rPr lang="tr-TR" smtClean="0"/>
              <a:t>9.10.2019</a:t>
            </a:fld>
            <a:endParaRPr lang="tr-TR"/>
          </a:p>
        </p:txBody>
      </p:sp>
      <p:sp>
        <p:nvSpPr>
          <p:cNvPr id="4" name="İçerik Yer Tutucusu 3"/>
          <p:cNvSpPr>
            <a:spLocks noGrp="1"/>
          </p:cNvSpPr>
          <p:nvPr>
            <p:ph sz="quarter" idx="1"/>
          </p:nvPr>
        </p:nvSpPr>
        <p:spPr>
          <a:xfrm>
            <a:off x="914400" y="2564904"/>
            <a:ext cx="7772400" cy="3454896"/>
          </a:xfrm>
        </p:spPr>
        <p:txBody>
          <a:bodyPr>
            <a:normAutofit/>
          </a:bodyPr>
          <a:lstStyle/>
          <a:p>
            <a:r>
              <a:rPr lang="tr-TR" sz="1600" dirty="0" smtClean="0"/>
              <a:t>3194 Sayılı İmar Kanunun </a:t>
            </a:r>
            <a:r>
              <a:rPr lang="tr-TR" sz="1600" dirty="0" err="1" smtClean="0"/>
              <a:t>geciçi</a:t>
            </a:r>
            <a:r>
              <a:rPr lang="tr-TR" sz="1600" dirty="0" smtClean="0"/>
              <a:t> 16. maddesine istinaden İlimizde 12.485.00 adet Yapı Kayıt Belgesi oluşturulmuştur.</a:t>
            </a:r>
          </a:p>
          <a:p>
            <a:r>
              <a:rPr lang="tr-TR" sz="1600" dirty="0" smtClean="0"/>
              <a:t>Yapılan bu işlemlerde 68 tanesi için inceleme başlatılmış bunların 28 tanesinin Yapı Kayıt Belgeleri iptal edilerek ilgili mercilere bildirilmiştir.</a:t>
            </a:r>
            <a:endParaRPr lang="tr-TR" sz="1600" dirty="0"/>
          </a:p>
        </p:txBody>
      </p:sp>
    </p:spTree>
    <p:extLst>
      <p:ext uri="{BB962C8B-B14F-4D97-AF65-F5344CB8AC3E}">
        <p14:creationId xmlns:p14="http://schemas.microsoft.com/office/powerpoint/2010/main" val="3895118575"/>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2843808" y="8246"/>
            <a:ext cx="3202488" cy="400110"/>
          </a:xfrm>
          <a:prstGeom prst="rect">
            <a:avLst/>
          </a:prstGeom>
          <a:solidFill>
            <a:schemeClr val="accent3">
              <a:lumMod val="40000"/>
              <a:lumOff val="60000"/>
            </a:schemeClr>
          </a:solidFill>
          <a:ln w="9525">
            <a:solidFill>
              <a:schemeClr val="accent1"/>
            </a:solidFill>
            <a:miter lim="800000"/>
            <a:headEnd/>
            <a:tailEnd/>
          </a:ln>
        </p:spPr>
        <p:txBody>
          <a:bodyPr wrap="square" anchor="ctr">
            <a:spAutoFit/>
          </a:bodyPr>
          <a:lstStyle/>
          <a:p>
            <a:pPr algn="ctr" eaLnBrk="0" fontAlgn="base" hangingPunct="0">
              <a:spcBef>
                <a:spcPct val="0"/>
              </a:spcBef>
              <a:spcAft>
                <a:spcPct val="0"/>
              </a:spcAft>
            </a:pPr>
            <a:r>
              <a:rPr lang="tr-TR" sz="2000" b="1" dirty="0" smtClean="0">
                <a:solidFill>
                  <a:srgbClr val="7FD13B">
                    <a:lumMod val="75000"/>
                  </a:srgbClr>
                </a:solidFill>
                <a:latin typeface="Arial Black" pitchFamily="34" charset="0"/>
                <a:cs typeface="Arial" charset="0"/>
              </a:rPr>
              <a:t>İSKAN ÇALIŞMALARI</a:t>
            </a:r>
            <a:endParaRPr lang="tr-TR" sz="2000" dirty="0">
              <a:solidFill>
                <a:srgbClr val="7FD13B">
                  <a:lumMod val="75000"/>
                </a:srgbClr>
              </a:solidFill>
              <a:latin typeface="Arial Black" pitchFamily="34" charset="0"/>
              <a:cs typeface="Arial" charset="0"/>
            </a:endParaRPr>
          </a:p>
        </p:txBody>
      </p:sp>
      <p:sp>
        <p:nvSpPr>
          <p:cNvPr id="9" name="Text Box 10"/>
          <p:cNvSpPr txBox="1">
            <a:spLocks noChangeArrowheads="1"/>
          </p:cNvSpPr>
          <p:nvPr/>
        </p:nvSpPr>
        <p:spPr bwMode="auto">
          <a:xfrm>
            <a:off x="223126" y="476672"/>
            <a:ext cx="8760411" cy="6370975"/>
          </a:xfrm>
          <a:prstGeom prst="rect">
            <a:avLst/>
          </a:prstGeom>
          <a:solidFill>
            <a:schemeClr val="accent1">
              <a:lumMod val="20000"/>
              <a:lumOff val="80000"/>
            </a:schemeClr>
          </a:solidFill>
          <a:ln>
            <a:noFill/>
            <a:headEnd/>
            <a:tailEnd/>
          </a:ln>
        </p:spPr>
        <p:style>
          <a:lnRef idx="1">
            <a:schemeClr val="accent1"/>
          </a:lnRef>
          <a:fillRef idx="2">
            <a:schemeClr val="accent1"/>
          </a:fillRef>
          <a:effectRef idx="1">
            <a:schemeClr val="accent1"/>
          </a:effectRef>
          <a:fontRef idx="minor">
            <a:schemeClr val="dk1"/>
          </a:fontRef>
        </p:style>
        <p:txBody>
          <a:bodyPr wrap="square" lIns="144000" tIns="0" rIns="0" bIns="0">
            <a:spAutoFit/>
          </a:bodyPr>
          <a:lstStyle/>
          <a:p>
            <a:pPr algn="just"/>
            <a:r>
              <a:rPr lang="tr-TR" sz="1600" b="1" dirty="0" smtClean="0">
                <a:latin typeface="Times New Roman"/>
                <a:ea typeface="Times New Roman"/>
              </a:rPr>
              <a:t>ÇETİNTEPE </a:t>
            </a:r>
            <a:r>
              <a:rPr lang="tr-TR" sz="1600" b="1" dirty="0">
                <a:latin typeface="Times New Roman"/>
                <a:ea typeface="Times New Roman"/>
              </a:rPr>
              <a:t>BARAJI</a:t>
            </a:r>
          </a:p>
          <a:p>
            <a:pPr algn="just">
              <a:spcAft>
                <a:spcPts val="0"/>
              </a:spcAft>
            </a:pPr>
            <a:endParaRPr lang="tr-TR" sz="1600" dirty="0" smtClean="0">
              <a:latin typeface="Times New Roman"/>
              <a:ea typeface="Times New Roman"/>
            </a:endParaRPr>
          </a:p>
          <a:p>
            <a:pPr algn="just">
              <a:spcAft>
                <a:spcPts val="0"/>
              </a:spcAft>
            </a:pPr>
            <a:endParaRPr lang="tr-TR" sz="1600" dirty="0">
              <a:latin typeface="Times New Roman"/>
              <a:ea typeface="Times New Roman"/>
            </a:endParaRPr>
          </a:p>
          <a:p>
            <a:pPr algn="just">
              <a:spcAft>
                <a:spcPts val="0"/>
              </a:spcAft>
            </a:pPr>
            <a:endParaRPr lang="tr-TR" sz="1600" dirty="0" smtClean="0">
              <a:latin typeface="Times New Roman"/>
              <a:ea typeface="Times New Roman"/>
            </a:endParaRPr>
          </a:p>
          <a:p>
            <a:pPr algn="just">
              <a:spcAft>
                <a:spcPts val="0"/>
              </a:spcAft>
            </a:pPr>
            <a:endParaRPr lang="tr-TR" sz="1600" dirty="0">
              <a:latin typeface="Times New Roman"/>
              <a:ea typeface="Times New Roman"/>
            </a:endParaRPr>
          </a:p>
          <a:p>
            <a:pPr algn="just">
              <a:spcAft>
                <a:spcPts val="0"/>
              </a:spcAft>
            </a:pPr>
            <a:endParaRPr lang="tr-TR" sz="1400" dirty="0" smtClean="0">
              <a:latin typeface="Times New Roman"/>
              <a:ea typeface="Times New Roman"/>
            </a:endParaRPr>
          </a:p>
          <a:p>
            <a:pPr algn="just">
              <a:spcAft>
                <a:spcPts val="0"/>
              </a:spcAft>
            </a:pPr>
            <a:r>
              <a:rPr lang="tr-TR" sz="1400" dirty="0" smtClean="0">
                <a:latin typeface="Times New Roman"/>
                <a:ea typeface="Times New Roman"/>
              </a:rPr>
              <a:t>NOT </a:t>
            </a:r>
            <a:r>
              <a:rPr lang="tr-TR" sz="1400" dirty="0">
                <a:latin typeface="Times New Roman"/>
                <a:ea typeface="Times New Roman"/>
              </a:rPr>
              <a:t>1</a:t>
            </a:r>
            <a:r>
              <a:rPr lang="tr-TR" sz="1400" dirty="0" smtClean="0">
                <a:latin typeface="Times New Roman"/>
                <a:ea typeface="Times New Roman"/>
              </a:rPr>
              <a:t>: </a:t>
            </a:r>
            <a:r>
              <a:rPr lang="tr-TR" sz="1400" dirty="0" err="1">
                <a:latin typeface="Times New Roman"/>
                <a:ea typeface="Times New Roman"/>
              </a:rPr>
              <a:t>Çetintepe</a:t>
            </a:r>
            <a:r>
              <a:rPr lang="tr-TR" sz="1400" dirty="0">
                <a:latin typeface="Times New Roman"/>
                <a:ea typeface="Times New Roman"/>
              </a:rPr>
              <a:t> Barajı kapsamında </a:t>
            </a:r>
            <a:r>
              <a:rPr lang="tr-TR" sz="1400" dirty="0" smtClean="0">
                <a:latin typeface="Times New Roman"/>
                <a:ea typeface="Times New Roman"/>
              </a:rPr>
              <a:t>30 şehirsel, 36 tarımsal olmak üzere 66 </a:t>
            </a:r>
            <a:r>
              <a:rPr lang="tr-TR" sz="1400" dirty="0">
                <a:latin typeface="Times New Roman"/>
                <a:ea typeface="Times New Roman"/>
              </a:rPr>
              <a:t>aile hak sahibi </a:t>
            </a:r>
            <a:r>
              <a:rPr lang="tr-TR" sz="1400" dirty="0" smtClean="0">
                <a:latin typeface="Times New Roman"/>
                <a:ea typeface="Times New Roman"/>
              </a:rPr>
              <a:t>olmuştur. Tarımsal hak sahibi aileler için </a:t>
            </a:r>
            <a:r>
              <a:rPr lang="tr-TR" sz="1400" dirty="0" err="1" smtClean="0">
                <a:latin typeface="Times New Roman"/>
                <a:ea typeface="Times New Roman"/>
              </a:rPr>
              <a:t>savran</a:t>
            </a:r>
            <a:r>
              <a:rPr lang="tr-TR" sz="1400" dirty="0" smtClean="0">
                <a:latin typeface="Times New Roman"/>
                <a:ea typeface="Times New Roman"/>
              </a:rPr>
              <a:t> köyü sınırlarında yeniden yerleşim planlanmaktadır. Tahsis işlemi için ilgili kurumlar dan görüş istenmiştir. Şehirsel hak sahibi aileler için 5543 sayılı İskan Kanunu (madde 9/1-ç) kapsamında 26 hazır konut satın alınmıştır. 40 hak sahibi ailenin işlemleri devam etmektedir.</a:t>
            </a:r>
          </a:p>
          <a:p>
            <a:pPr algn="just"/>
            <a:r>
              <a:rPr lang="tr-TR" sz="1600" b="1" dirty="0" smtClean="0">
                <a:latin typeface="Times New Roman"/>
                <a:ea typeface="Times New Roman"/>
              </a:rPr>
              <a:t>KOÇALİ </a:t>
            </a:r>
            <a:r>
              <a:rPr lang="tr-TR" sz="1600" b="1" dirty="0">
                <a:latin typeface="Times New Roman"/>
                <a:ea typeface="Times New Roman"/>
              </a:rPr>
              <a:t>BARAJI</a:t>
            </a:r>
          </a:p>
          <a:p>
            <a:pPr algn="just">
              <a:spcAft>
                <a:spcPts val="0"/>
              </a:spcAft>
            </a:pPr>
            <a:endParaRPr lang="tr-TR" sz="1600" dirty="0" smtClean="0">
              <a:latin typeface="Times New Roman"/>
              <a:ea typeface="Times New Roman"/>
            </a:endParaRPr>
          </a:p>
          <a:p>
            <a:pPr algn="just">
              <a:spcAft>
                <a:spcPts val="0"/>
              </a:spcAft>
            </a:pPr>
            <a:endParaRPr lang="tr-TR" sz="1600" dirty="0">
              <a:latin typeface="Times New Roman"/>
              <a:ea typeface="Times New Roman"/>
            </a:endParaRPr>
          </a:p>
          <a:p>
            <a:pPr algn="just">
              <a:spcAft>
                <a:spcPts val="0"/>
              </a:spcAft>
            </a:pPr>
            <a:endParaRPr lang="tr-TR" sz="1600" dirty="0">
              <a:latin typeface="Times New Roman"/>
              <a:ea typeface="Times New Roman"/>
            </a:endParaRPr>
          </a:p>
          <a:p>
            <a:pPr algn="just">
              <a:spcAft>
                <a:spcPts val="0"/>
              </a:spcAft>
            </a:pPr>
            <a:endParaRPr lang="tr-TR" sz="1600" dirty="0">
              <a:latin typeface="Times New Roman"/>
              <a:ea typeface="Times New Roman"/>
            </a:endParaRPr>
          </a:p>
          <a:p>
            <a:pPr algn="just">
              <a:spcAft>
                <a:spcPts val="0"/>
              </a:spcAft>
            </a:pPr>
            <a:endParaRPr lang="tr-TR" sz="1600" dirty="0">
              <a:latin typeface="Times New Roman"/>
              <a:ea typeface="Times New Roman"/>
            </a:endParaRPr>
          </a:p>
          <a:p>
            <a:pPr lvl="0" algn="just"/>
            <a:endParaRPr lang="tr-TR" sz="1400" dirty="0" smtClean="0">
              <a:solidFill>
                <a:prstClr val="black"/>
              </a:solidFill>
              <a:latin typeface="Times New Roman"/>
              <a:ea typeface="Times New Roman"/>
            </a:endParaRPr>
          </a:p>
          <a:p>
            <a:pPr lvl="0" algn="just"/>
            <a:r>
              <a:rPr lang="tr-TR" sz="1400" dirty="0" smtClean="0">
                <a:solidFill>
                  <a:prstClr val="black"/>
                </a:solidFill>
                <a:latin typeface="Times New Roman"/>
                <a:ea typeface="Times New Roman"/>
              </a:rPr>
              <a:t>NOT </a:t>
            </a:r>
            <a:r>
              <a:rPr lang="tr-TR" sz="1400" dirty="0">
                <a:solidFill>
                  <a:prstClr val="black"/>
                </a:solidFill>
                <a:latin typeface="Times New Roman"/>
                <a:ea typeface="Times New Roman"/>
              </a:rPr>
              <a:t>1: </a:t>
            </a:r>
            <a:r>
              <a:rPr lang="tr-TR" sz="1400" dirty="0" smtClean="0">
                <a:solidFill>
                  <a:prstClr val="black"/>
                </a:solidFill>
                <a:latin typeface="Times New Roman"/>
                <a:ea typeface="Times New Roman"/>
              </a:rPr>
              <a:t>Koçali </a:t>
            </a:r>
            <a:r>
              <a:rPr lang="tr-TR" sz="1400" dirty="0">
                <a:solidFill>
                  <a:prstClr val="black"/>
                </a:solidFill>
                <a:latin typeface="Times New Roman"/>
                <a:ea typeface="Times New Roman"/>
              </a:rPr>
              <a:t>Barajı kapsamında </a:t>
            </a:r>
            <a:r>
              <a:rPr lang="tr-TR" sz="1400" dirty="0" smtClean="0">
                <a:solidFill>
                  <a:prstClr val="black"/>
                </a:solidFill>
                <a:latin typeface="Times New Roman"/>
                <a:ea typeface="Times New Roman"/>
              </a:rPr>
              <a:t>20 </a:t>
            </a:r>
            <a:r>
              <a:rPr lang="tr-TR" sz="1400" dirty="0">
                <a:solidFill>
                  <a:prstClr val="black"/>
                </a:solidFill>
                <a:latin typeface="Times New Roman"/>
                <a:ea typeface="Times New Roman"/>
              </a:rPr>
              <a:t>şehirsel, </a:t>
            </a:r>
            <a:r>
              <a:rPr lang="tr-TR" sz="1400" dirty="0" smtClean="0">
                <a:solidFill>
                  <a:prstClr val="black"/>
                </a:solidFill>
                <a:latin typeface="Times New Roman"/>
                <a:ea typeface="Times New Roman"/>
              </a:rPr>
              <a:t>130 </a:t>
            </a:r>
            <a:r>
              <a:rPr lang="tr-TR" sz="1400" dirty="0">
                <a:solidFill>
                  <a:prstClr val="black"/>
                </a:solidFill>
                <a:latin typeface="Times New Roman"/>
                <a:ea typeface="Times New Roman"/>
              </a:rPr>
              <a:t>tarımsal olmak üzere </a:t>
            </a:r>
            <a:r>
              <a:rPr lang="tr-TR" sz="1400" dirty="0" smtClean="0">
                <a:solidFill>
                  <a:prstClr val="black"/>
                </a:solidFill>
                <a:latin typeface="Times New Roman"/>
                <a:ea typeface="Times New Roman"/>
              </a:rPr>
              <a:t>150 hak </a:t>
            </a:r>
            <a:r>
              <a:rPr lang="tr-TR" sz="1400" dirty="0">
                <a:solidFill>
                  <a:prstClr val="black"/>
                </a:solidFill>
                <a:latin typeface="Times New Roman"/>
                <a:ea typeface="Times New Roman"/>
              </a:rPr>
              <a:t>sahibi </a:t>
            </a:r>
            <a:r>
              <a:rPr lang="tr-TR" sz="1400" dirty="0" smtClean="0">
                <a:solidFill>
                  <a:prstClr val="black"/>
                </a:solidFill>
                <a:latin typeface="Times New Roman"/>
                <a:ea typeface="Times New Roman"/>
              </a:rPr>
              <a:t>aile vardır. </a:t>
            </a:r>
            <a:r>
              <a:rPr lang="tr-TR" sz="1400" dirty="0">
                <a:solidFill>
                  <a:prstClr val="black"/>
                </a:solidFill>
                <a:latin typeface="Times New Roman"/>
                <a:ea typeface="Times New Roman"/>
              </a:rPr>
              <a:t> Tarımsal hak sahibi aileler için </a:t>
            </a:r>
            <a:r>
              <a:rPr lang="tr-TR" sz="1400" dirty="0" smtClean="0">
                <a:solidFill>
                  <a:prstClr val="black"/>
                </a:solidFill>
                <a:latin typeface="Times New Roman"/>
                <a:ea typeface="Times New Roman"/>
              </a:rPr>
              <a:t>baraj havzasına yakın köy </a:t>
            </a:r>
            <a:r>
              <a:rPr lang="tr-TR" sz="1400" dirty="0">
                <a:solidFill>
                  <a:prstClr val="black"/>
                </a:solidFill>
                <a:latin typeface="Times New Roman"/>
                <a:ea typeface="Times New Roman"/>
              </a:rPr>
              <a:t>sınırlarında </a:t>
            </a:r>
            <a:r>
              <a:rPr lang="tr-TR" sz="1400" dirty="0" smtClean="0">
                <a:solidFill>
                  <a:prstClr val="black"/>
                </a:solidFill>
                <a:latin typeface="Times New Roman"/>
                <a:ea typeface="Times New Roman"/>
              </a:rPr>
              <a:t>tespit edilen orman vasfını yitirmiş (orman nitelikli) alanların Bakanlığımıza tahsis edilmesi sonrasında yeniden </a:t>
            </a:r>
            <a:r>
              <a:rPr lang="tr-TR" sz="1400" dirty="0">
                <a:solidFill>
                  <a:prstClr val="black"/>
                </a:solidFill>
                <a:latin typeface="Times New Roman"/>
                <a:ea typeface="Times New Roman"/>
              </a:rPr>
              <a:t>yerleşim planlanmaktadır. </a:t>
            </a:r>
            <a:r>
              <a:rPr lang="tr-TR" sz="1400" dirty="0" smtClean="0">
                <a:solidFill>
                  <a:prstClr val="black"/>
                </a:solidFill>
                <a:latin typeface="Times New Roman"/>
                <a:ea typeface="Times New Roman"/>
              </a:rPr>
              <a:t>Bakanlığımız ve Tarım ve Orman Bakanlığı tarafından tahsis işlemleri için yazışmalar devam etmektedir. Şehirsel </a:t>
            </a:r>
            <a:r>
              <a:rPr lang="tr-TR" sz="1400" dirty="0">
                <a:solidFill>
                  <a:prstClr val="black"/>
                </a:solidFill>
                <a:latin typeface="Times New Roman"/>
                <a:ea typeface="Times New Roman"/>
              </a:rPr>
              <a:t>hak sahibi aileler için 5543 sayılı İskan Kanunu (madde 9/1-ç) </a:t>
            </a:r>
            <a:r>
              <a:rPr lang="tr-TR" sz="1400" dirty="0" smtClean="0">
                <a:solidFill>
                  <a:prstClr val="black"/>
                </a:solidFill>
                <a:latin typeface="Times New Roman"/>
                <a:ea typeface="Times New Roman"/>
              </a:rPr>
              <a:t>kapsamında 55 </a:t>
            </a:r>
            <a:r>
              <a:rPr lang="tr-TR" sz="1400" dirty="0">
                <a:solidFill>
                  <a:prstClr val="black"/>
                </a:solidFill>
                <a:latin typeface="Times New Roman"/>
                <a:ea typeface="Times New Roman"/>
              </a:rPr>
              <a:t>hazır konut </a:t>
            </a:r>
            <a:r>
              <a:rPr lang="tr-TR" sz="1400" dirty="0" smtClean="0">
                <a:solidFill>
                  <a:prstClr val="black"/>
                </a:solidFill>
                <a:latin typeface="Times New Roman"/>
                <a:ea typeface="Times New Roman"/>
              </a:rPr>
              <a:t>satın alınmıştır. 10 hak sahibi aile de iskan hakkını başka ilde kullanmıştır. 84 hak sahibi ailenin işlemleri devam etmektedir. Bakanlığımız tarafından hak sahiplerine ilk 5 yıl ödemesiz toplam 20 yıl olmak üzere 2018 yılı içerisinde 130.000 TL’ye kadar hazır konut ve tarım arazisi için kredi desteği verilmektedir.  </a:t>
            </a:r>
          </a:p>
          <a:p>
            <a:pPr lvl="0" algn="just"/>
            <a:r>
              <a:rPr lang="tr-TR" sz="1400" dirty="0" smtClean="0">
                <a:solidFill>
                  <a:prstClr val="black"/>
                </a:solidFill>
                <a:latin typeface="Times New Roman"/>
                <a:ea typeface="Times New Roman"/>
              </a:rPr>
              <a:t>ÖRENLİ MAHALLESİ</a:t>
            </a:r>
          </a:p>
          <a:p>
            <a:pPr lvl="0" algn="just"/>
            <a:r>
              <a:rPr lang="tr-TR" sz="1400" dirty="0" err="1" smtClean="0">
                <a:solidFill>
                  <a:prstClr val="black"/>
                </a:solidFill>
                <a:latin typeface="Times New Roman"/>
                <a:ea typeface="Times New Roman"/>
              </a:rPr>
              <a:t>Perre</a:t>
            </a:r>
            <a:r>
              <a:rPr lang="tr-TR" sz="1400" dirty="0" smtClean="0">
                <a:solidFill>
                  <a:prstClr val="black"/>
                </a:solidFill>
                <a:latin typeface="Times New Roman"/>
                <a:ea typeface="Times New Roman"/>
              </a:rPr>
              <a:t> Antik Kenti Kapsamında Örenli Mahallesinde 21 Müracaat yapıldı 4 Hak Sahibi Elendi 17 Hak Sahibinin iş ve işlemleri devam ediyor. </a:t>
            </a:r>
            <a:endParaRPr lang="tr-TR" sz="1400" dirty="0">
              <a:solidFill>
                <a:prstClr val="black"/>
              </a:solidFill>
              <a:latin typeface="Times New Roman"/>
              <a:ea typeface="Times New Roman"/>
            </a:endParaRPr>
          </a:p>
        </p:txBody>
      </p:sp>
      <p:graphicFrame>
        <p:nvGraphicFramePr>
          <p:cNvPr id="2" name="Tablo 1"/>
          <p:cNvGraphicFramePr>
            <a:graphicFrameLocks noGrp="1"/>
          </p:cNvGraphicFramePr>
          <p:nvPr>
            <p:extLst/>
          </p:nvPr>
        </p:nvGraphicFramePr>
        <p:xfrm>
          <a:off x="270844" y="2996952"/>
          <a:ext cx="8716306" cy="1402080"/>
        </p:xfrm>
        <a:graphic>
          <a:graphicData uri="http://schemas.openxmlformats.org/drawingml/2006/table">
            <a:tbl>
              <a:tblPr firstRow="1" firstCol="1" bandRow="1">
                <a:tableStyleId>{5C22544A-7EE6-4342-B048-85BDC9FD1C3A}</a:tableStyleId>
              </a:tblPr>
              <a:tblGrid>
                <a:gridCol w="3858075">
                  <a:extLst>
                    <a:ext uri="{9D8B030D-6E8A-4147-A177-3AD203B41FA5}">
                      <a16:colId xmlns:a16="http://schemas.microsoft.com/office/drawing/2014/main" val="20000"/>
                    </a:ext>
                  </a:extLst>
                </a:gridCol>
                <a:gridCol w="1193484">
                  <a:extLst>
                    <a:ext uri="{9D8B030D-6E8A-4147-A177-3AD203B41FA5}">
                      <a16:colId xmlns:a16="http://schemas.microsoft.com/office/drawing/2014/main" val="20001"/>
                    </a:ext>
                  </a:extLst>
                </a:gridCol>
                <a:gridCol w="2025914">
                  <a:extLst>
                    <a:ext uri="{9D8B030D-6E8A-4147-A177-3AD203B41FA5}">
                      <a16:colId xmlns:a16="http://schemas.microsoft.com/office/drawing/2014/main" val="20002"/>
                    </a:ext>
                  </a:extLst>
                </a:gridCol>
                <a:gridCol w="1638833">
                  <a:extLst>
                    <a:ext uri="{9D8B030D-6E8A-4147-A177-3AD203B41FA5}">
                      <a16:colId xmlns:a16="http://schemas.microsoft.com/office/drawing/2014/main" val="20003"/>
                    </a:ext>
                  </a:extLst>
                </a:gridCol>
              </a:tblGrid>
              <a:tr h="307521">
                <a:tc gridSpan="4">
                  <a:txBody>
                    <a:bodyPr/>
                    <a:lstStyle/>
                    <a:p>
                      <a:pPr algn="ctr">
                        <a:lnSpc>
                          <a:spcPct val="115000"/>
                        </a:lnSpc>
                        <a:spcAft>
                          <a:spcPts val="0"/>
                        </a:spcAft>
                      </a:pPr>
                      <a:r>
                        <a:rPr lang="tr-TR" sz="2000" dirty="0" smtClean="0">
                          <a:effectLst/>
                        </a:rPr>
                        <a:t>Koçali </a:t>
                      </a:r>
                      <a:r>
                        <a:rPr lang="tr-TR" sz="2000" dirty="0">
                          <a:effectLst/>
                        </a:rPr>
                        <a:t>Barajı İskânı Hak sahibi Dağılımı</a:t>
                      </a:r>
                      <a:endParaRPr lang="tr-TR" sz="2000" dirty="0">
                        <a:effectLst/>
                        <a:latin typeface="Times New Roman"/>
                        <a:ea typeface="Times New Roman"/>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07521">
                <a:tc>
                  <a:txBody>
                    <a:bodyPr/>
                    <a:lstStyle/>
                    <a:p>
                      <a:pPr algn="l">
                        <a:lnSpc>
                          <a:spcPct val="115000"/>
                        </a:lnSpc>
                        <a:spcAft>
                          <a:spcPts val="0"/>
                        </a:spcAft>
                      </a:pPr>
                      <a:r>
                        <a:rPr lang="tr-TR" sz="2000" dirty="0">
                          <a:effectLst/>
                        </a:rPr>
                        <a:t>Köyü</a:t>
                      </a:r>
                      <a:endParaRPr lang="tr-TR" sz="2000" dirty="0">
                        <a:effectLst/>
                        <a:latin typeface="Times New Roman"/>
                        <a:ea typeface="Times New Roman"/>
                      </a:endParaRPr>
                    </a:p>
                  </a:txBody>
                  <a:tcPr marL="44450" marR="44450" marT="0" marB="0" anchor="ctr"/>
                </a:tc>
                <a:tc>
                  <a:txBody>
                    <a:bodyPr/>
                    <a:lstStyle/>
                    <a:p>
                      <a:pPr algn="ctr">
                        <a:lnSpc>
                          <a:spcPct val="115000"/>
                        </a:lnSpc>
                        <a:spcAft>
                          <a:spcPts val="0"/>
                        </a:spcAft>
                      </a:pPr>
                      <a:r>
                        <a:rPr lang="tr-TR" sz="2000" dirty="0">
                          <a:effectLst/>
                        </a:rPr>
                        <a:t>Şehirsel</a:t>
                      </a:r>
                      <a:endParaRPr lang="tr-TR" sz="2000" dirty="0">
                        <a:effectLst/>
                        <a:latin typeface="Times New Roman"/>
                        <a:ea typeface="Times New Roman"/>
                      </a:endParaRPr>
                    </a:p>
                  </a:txBody>
                  <a:tcPr marL="44450" marR="44450" marT="0" marB="0" anchor="ctr"/>
                </a:tc>
                <a:tc>
                  <a:txBody>
                    <a:bodyPr/>
                    <a:lstStyle/>
                    <a:p>
                      <a:pPr algn="ctr">
                        <a:lnSpc>
                          <a:spcPct val="115000"/>
                        </a:lnSpc>
                        <a:spcAft>
                          <a:spcPts val="0"/>
                        </a:spcAft>
                      </a:pPr>
                      <a:r>
                        <a:rPr lang="tr-TR" sz="2000" dirty="0">
                          <a:effectLst/>
                        </a:rPr>
                        <a:t>Tarımsal</a:t>
                      </a:r>
                      <a:endParaRPr lang="tr-TR" sz="2000" dirty="0">
                        <a:effectLst/>
                        <a:latin typeface="Times New Roman"/>
                        <a:ea typeface="Times New Roman"/>
                      </a:endParaRPr>
                    </a:p>
                  </a:txBody>
                  <a:tcPr marL="44450" marR="44450" marT="0" marB="0" anchor="ctr"/>
                </a:tc>
                <a:tc>
                  <a:txBody>
                    <a:bodyPr/>
                    <a:lstStyle/>
                    <a:p>
                      <a:pPr algn="ctr">
                        <a:lnSpc>
                          <a:spcPct val="115000"/>
                        </a:lnSpc>
                        <a:spcAft>
                          <a:spcPts val="0"/>
                        </a:spcAft>
                      </a:pPr>
                      <a:r>
                        <a:rPr lang="tr-TR" sz="2000" dirty="0">
                          <a:effectLst/>
                        </a:rPr>
                        <a:t>Toplam</a:t>
                      </a:r>
                      <a:endParaRPr lang="tr-TR" sz="2000" dirty="0">
                        <a:effectLst/>
                        <a:latin typeface="Times New Roman"/>
                        <a:ea typeface="Times New Roman"/>
                      </a:endParaRPr>
                    </a:p>
                  </a:txBody>
                  <a:tcPr marL="44450" marR="44450" marT="0" marB="0" anchor="ctr"/>
                </a:tc>
                <a:extLst>
                  <a:ext uri="{0D108BD9-81ED-4DB2-BD59-A6C34878D82A}">
                    <a16:rowId xmlns:a16="http://schemas.microsoft.com/office/drawing/2014/main" val="10001"/>
                  </a:ext>
                </a:extLst>
              </a:tr>
              <a:tr h="662153">
                <a:tc>
                  <a:txBody>
                    <a:bodyPr/>
                    <a:lstStyle/>
                    <a:p>
                      <a:pPr algn="l">
                        <a:lnSpc>
                          <a:spcPct val="115000"/>
                        </a:lnSpc>
                        <a:spcAft>
                          <a:spcPts val="0"/>
                        </a:spcAft>
                      </a:pPr>
                      <a:r>
                        <a:rPr lang="tr-TR" sz="2000" baseline="0" dirty="0" err="1" smtClean="0">
                          <a:effectLst/>
                          <a:latin typeface="+mn-lt"/>
                          <a:ea typeface="+mn-ea"/>
                        </a:rPr>
                        <a:t>Doğanlı,Çatalağaç,Gökçay,Varlık</a:t>
                      </a:r>
                      <a:r>
                        <a:rPr lang="tr-TR" sz="2000" baseline="0" dirty="0" smtClean="0">
                          <a:effectLst/>
                          <a:latin typeface="+mn-lt"/>
                          <a:ea typeface="+mn-ea"/>
                        </a:rPr>
                        <a:t>, </a:t>
                      </a:r>
                      <a:r>
                        <a:rPr lang="tr-TR" sz="2000" baseline="0" dirty="0" err="1" smtClean="0">
                          <a:effectLst/>
                          <a:latin typeface="+mn-lt"/>
                          <a:ea typeface="+mn-ea"/>
                        </a:rPr>
                        <a:t>Bağlıca,Ağaçkonak</a:t>
                      </a:r>
                      <a:r>
                        <a:rPr lang="tr-TR" sz="2000" baseline="0" dirty="0" smtClean="0">
                          <a:effectLst/>
                          <a:latin typeface="+mn-lt"/>
                          <a:ea typeface="+mn-ea"/>
                        </a:rPr>
                        <a:t> Köyleri</a:t>
                      </a:r>
                      <a:endParaRPr lang="tr-TR" sz="2000" dirty="0">
                        <a:effectLst/>
                        <a:latin typeface="Times New Roman"/>
                        <a:ea typeface="Times New Roman"/>
                      </a:endParaRPr>
                    </a:p>
                  </a:txBody>
                  <a:tcPr marL="44450" marR="44450" marT="0" marB="0" anchor="ctr"/>
                </a:tc>
                <a:tc>
                  <a:txBody>
                    <a:bodyPr/>
                    <a:lstStyle/>
                    <a:p>
                      <a:pPr algn="ctr">
                        <a:lnSpc>
                          <a:spcPct val="115000"/>
                        </a:lnSpc>
                        <a:spcAft>
                          <a:spcPts val="0"/>
                        </a:spcAft>
                      </a:pPr>
                      <a:r>
                        <a:rPr lang="tr-TR" sz="2000" dirty="0" smtClean="0">
                          <a:effectLst/>
                          <a:latin typeface="Times New Roman"/>
                          <a:ea typeface="Times New Roman"/>
                        </a:rPr>
                        <a:t>60</a:t>
                      </a:r>
                      <a:endParaRPr lang="tr-TR" sz="2000" dirty="0">
                        <a:effectLst/>
                        <a:latin typeface="Times New Roman"/>
                        <a:ea typeface="Times New Roman"/>
                      </a:endParaRPr>
                    </a:p>
                  </a:txBody>
                  <a:tcPr marL="44450" marR="44450" marT="0" marB="0" anchor="ctr"/>
                </a:tc>
                <a:tc>
                  <a:txBody>
                    <a:bodyPr/>
                    <a:lstStyle/>
                    <a:p>
                      <a:pPr algn="ctr">
                        <a:lnSpc>
                          <a:spcPct val="115000"/>
                        </a:lnSpc>
                        <a:spcAft>
                          <a:spcPts val="0"/>
                        </a:spcAft>
                      </a:pPr>
                      <a:r>
                        <a:rPr lang="tr-TR" sz="2000" dirty="0" smtClean="0">
                          <a:effectLst/>
                          <a:latin typeface="+mn-lt"/>
                          <a:ea typeface="+mn-ea"/>
                        </a:rPr>
                        <a:t>89</a:t>
                      </a:r>
                      <a:endParaRPr lang="tr-TR" sz="2000" dirty="0">
                        <a:effectLst/>
                        <a:latin typeface="Times New Roman"/>
                        <a:ea typeface="Times New Roman"/>
                      </a:endParaRPr>
                    </a:p>
                  </a:txBody>
                  <a:tcPr marL="44450" marR="44450" marT="0" marB="0" anchor="ctr"/>
                </a:tc>
                <a:tc>
                  <a:txBody>
                    <a:bodyPr/>
                    <a:lstStyle/>
                    <a:p>
                      <a:pPr algn="ctr">
                        <a:lnSpc>
                          <a:spcPct val="115000"/>
                        </a:lnSpc>
                        <a:spcAft>
                          <a:spcPts val="0"/>
                        </a:spcAft>
                      </a:pPr>
                      <a:r>
                        <a:rPr lang="tr-TR" sz="2000" dirty="0" smtClean="0">
                          <a:effectLst/>
                          <a:latin typeface="+mn-lt"/>
                          <a:ea typeface="+mn-ea"/>
                        </a:rPr>
                        <a:t>149</a:t>
                      </a:r>
                      <a:endParaRPr lang="tr-TR" sz="2000" dirty="0">
                        <a:effectLst/>
                        <a:latin typeface="Times New Roman"/>
                        <a:ea typeface="Times New Roman"/>
                      </a:endParaRPr>
                    </a:p>
                  </a:txBody>
                  <a:tcPr marL="44450" marR="44450" marT="0" marB="0" anchor="ctr"/>
                </a:tc>
                <a:extLst>
                  <a:ext uri="{0D108BD9-81ED-4DB2-BD59-A6C34878D82A}">
                    <a16:rowId xmlns:a16="http://schemas.microsoft.com/office/drawing/2014/main" val="10002"/>
                  </a:ext>
                </a:extLst>
              </a:tr>
            </a:tbl>
          </a:graphicData>
        </a:graphic>
      </p:graphicFrame>
      <p:graphicFrame>
        <p:nvGraphicFramePr>
          <p:cNvPr id="7" name="Tablo 6"/>
          <p:cNvGraphicFramePr>
            <a:graphicFrameLocks noGrp="1"/>
          </p:cNvGraphicFramePr>
          <p:nvPr>
            <p:extLst/>
          </p:nvPr>
        </p:nvGraphicFramePr>
        <p:xfrm>
          <a:off x="267231" y="764704"/>
          <a:ext cx="8716306" cy="1056179"/>
        </p:xfrm>
        <a:graphic>
          <a:graphicData uri="http://schemas.openxmlformats.org/drawingml/2006/table">
            <a:tbl>
              <a:tblPr firstRow="1" firstCol="1" bandRow="1">
                <a:tableStyleId>{5C22544A-7EE6-4342-B048-85BDC9FD1C3A}</a:tableStyleId>
              </a:tblPr>
              <a:tblGrid>
                <a:gridCol w="3858075">
                  <a:extLst>
                    <a:ext uri="{9D8B030D-6E8A-4147-A177-3AD203B41FA5}">
                      <a16:colId xmlns:a16="http://schemas.microsoft.com/office/drawing/2014/main" val="20000"/>
                    </a:ext>
                  </a:extLst>
                </a:gridCol>
                <a:gridCol w="1193484">
                  <a:extLst>
                    <a:ext uri="{9D8B030D-6E8A-4147-A177-3AD203B41FA5}">
                      <a16:colId xmlns:a16="http://schemas.microsoft.com/office/drawing/2014/main" val="20001"/>
                    </a:ext>
                  </a:extLst>
                </a:gridCol>
                <a:gridCol w="2025914">
                  <a:extLst>
                    <a:ext uri="{9D8B030D-6E8A-4147-A177-3AD203B41FA5}">
                      <a16:colId xmlns:a16="http://schemas.microsoft.com/office/drawing/2014/main" val="20002"/>
                    </a:ext>
                  </a:extLst>
                </a:gridCol>
                <a:gridCol w="1638833">
                  <a:extLst>
                    <a:ext uri="{9D8B030D-6E8A-4147-A177-3AD203B41FA5}">
                      <a16:colId xmlns:a16="http://schemas.microsoft.com/office/drawing/2014/main" val="20003"/>
                    </a:ext>
                  </a:extLst>
                </a:gridCol>
              </a:tblGrid>
              <a:tr h="307521">
                <a:tc gridSpan="4">
                  <a:txBody>
                    <a:bodyPr/>
                    <a:lstStyle/>
                    <a:p>
                      <a:pPr algn="ctr">
                        <a:lnSpc>
                          <a:spcPct val="115000"/>
                        </a:lnSpc>
                        <a:spcAft>
                          <a:spcPts val="0"/>
                        </a:spcAft>
                      </a:pPr>
                      <a:r>
                        <a:rPr lang="tr-TR" sz="2000" dirty="0" err="1" smtClean="0">
                          <a:effectLst/>
                        </a:rPr>
                        <a:t>Savran</a:t>
                      </a:r>
                      <a:r>
                        <a:rPr lang="tr-TR" sz="2000" dirty="0" smtClean="0">
                          <a:effectLst/>
                        </a:rPr>
                        <a:t> </a:t>
                      </a:r>
                      <a:r>
                        <a:rPr lang="tr-TR" sz="2000" dirty="0">
                          <a:effectLst/>
                        </a:rPr>
                        <a:t>Barajı İskânı Hak sahibi Dağılımı</a:t>
                      </a:r>
                      <a:endParaRPr lang="tr-TR" sz="2000" dirty="0">
                        <a:effectLst/>
                        <a:latin typeface="Times New Roman"/>
                        <a:ea typeface="Times New Roman"/>
                      </a:endParaRPr>
                    </a:p>
                  </a:txBody>
                  <a:tcPr marL="44450" marR="44450" marT="0" marB="0" anchor="ctr">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07521">
                <a:tc>
                  <a:txBody>
                    <a:bodyPr/>
                    <a:lstStyle/>
                    <a:p>
                      <a:pPr algn="l">
                        <a:lnSpc>
                          <a:spcPct val="115000"/>
                        </a:lnSpc>
                        <a:spcAft>
                          <a:spcPts val="0"/>
                        </a:spcAft>
                      </a:pPr>
                      <a:r>
                        <a:rPr lang="tr-TR" sz="2000" dirty="0">
                          <a:effectLst/>
                        </a:rPr>
                        <a:t>Köyü</a:t>
                      </a:r>
                      <a:endParaRPr lang="tr-TR" sz="2000" dirty="0">
                        <a:effectLst/>
                        <a:latin typeface="Times New Roman"/>
                        <a:ea typeface="Times New Roman"/>
                      </a:endParaRPr>
                    </a:p>
                  </a:txBody>
                  <a:tcPr marL="44450" marR="44450" marT="0" marB="0" anchor="ctr">
                    <a:solidFill>
                      <a:schemeClr val="accent6">
                        <a:lumMod val="60000"/>
                        <a:lumOff val="40000"/>
                      </a:schemeClr>
                    </a:solidFill>
                  </a:tcPr>
                </a:tc>
                <a:tc>
                  <a:txBody>
                    <a:bodyPr/>
                    <a:lstStyle/>
                    <a:p>
                      <a:pPr algn="ctr">
                        <a:lnSpc>
                          <a:spcPct val="115000"/>
                        </a:lnSpc>
                        <a:spcAft>
                          <a:spcPts val="0"/>
                        </a:spcAft>
                      </a:pPr>
                      <a:r>
                        <a:rPr lang="tr-TR" sz="2000" dirty="0">
                          <a:effectLst/>
                        </a:rPr>
                        <a:t>Şehirsel</a:t>
                      </a:r>
                      <a:endParaRPr lang="tr-TR" sz="2000" dirty="0">
                        <a:effectLst/>
                        <a:latin typeface="Times New Roman"/>
                        <a:ea typeface="Times New Roman"/>
                      </a:endParaRPr>
                    </a:p>
                  </a:txBody>
                  <a:tcPr marL="44450" marR="44450" marT="0" marB="0" anchor="ctr"/>
                </a:tc>
                <a:tc>
                  <a:txBody>
                    <a:bodyPr/>
                    <a:lstStyle/>
                    <a:p>
                      <a:pPr algn="ctr">
                        <a:lnSpc>
                          <a:spcPct val="115000"/>
                        </a:lnSpc>
                        <a:spcAft>
                          <a:spcPts val="0"/>
                        </a:spcAft>
                      </a:pPr>
                      <a:r>
                        <a:rPr lang="tr-TR" sz="2000" dirty="0">
                          <a:effectLst/>
                        </a:rPr>
                        <a:t>Tarımsal</a:t>
                      </a:r>
                      <a:endParaRPr lang="tr-TR" sz="2000" dirty="0">
                        <a:effectLst/>
                        <a:latin typeface="Times New Roman"/>
                        <a:ea typeface="Times New Roman"/>
                      </a:endParaRPr>
                    </a:p>
                  </a:txBody>
                  <a:tcPr marL="44450" marR="44450" marT="0" marB="0" anchor="ctr"/>
                </a:tc>
                <a:tc>
                  <a:txBody>
                    <a:bodyPr/>
                    <a:lstStyle/>
                    <a:p>
                      <a:pPr algn="ctr">
                        <a:lnSpc>
                          <a:spcPct val="115000"/>
                        </a:lnSpc>
                        <a:spcAft>
                          <a:spcPts val="0"/>
                        </a:spcAft>
                      </a:pPr>
                      <a:r>
                        <a:rPr lang="tr-TR" sz="2000" dirty="0">
                          <a:effectLst/>
                        </a:rPr>
                        <a:t>Toplam</a:t>
                      </a:r>
                      <a:endParaRPr lang="tr-TR" sz="2000" dirty="0">
                        <a:effectLst/>
                        <a:latin typeface="Times New Roman"/>
                        <a:ea typeface="Times New Roman"/>
                      </a:endParaRPr>
                    </a:p>
                  </a:txBody>
                  <a:tcPr marL="44450" marR="44450" marT="0" marB="0" anchor="ctr"/>
                </a:tc>
                <a:extLst>
                  <a:ext uri="{0D108BD9-81ED-4DB2-BD59-A6C34878D82A}">
                    <a16:rowId xmlns:a16="http://schemas.microsoft.com/office/drawing/2014/main" val="10001"/>
                  </a:ext>
                </a:extLst>
              </a:tr>
              <a:tr h="355139">
                <a:tc>
                  <a:txBody>
                    <a:bodyPr/>
                    <a:lstStyle/>
                    <a:p>
                      <a:pPr algn="l">
                        <a:lnSpc>
                          <a:spcPct val="115000"/>
                        </a:lnSpc>
                        <a:spcAft>
                          <a:spcPts val="0"/>
                        </a:spcAft>
                      </a:pPr>
                      <a:r>
                        <a:rPr lang="tr-TR" sz="2000" baseline="0" dirty="0" err="1" smtClean="0">
                          <a:effectLst/>
                          <a:latin typeface="+mn-lt"/>
                          <a:ea typeface="+mn-ea"/>
                        </a:rPr>
                        <a:t>Savran</a:t>
                      </a:r>
                      <a:r>
                        <a:rPr lang="tr-TR" sz="2000" baseline="0" dirty="0" smtClean="0">
                          <a:effectLst/>
                          <a:latin typeface="+mn-lt"/>
                          <a:ea typeface="+mn-ea"/>
                        </a:rPr>
                        <a:t> Köyü </a:t>
                      </a:r>
                      <a:endParaRPr lang="tr-TR" sz="2000" dirty="0">
                        <a:effectLst/>
                        <a:latin typeface="Times New Roman"/>
                        <a:ea typeface="Times New Roman"/>
                      </a:endParaRPr>
                    </a:p>
                  </a:txBody>
                  <a:tcPr marL="44450" marR="44450" marT="0" marB="0" anchor="ctr">
                    <a:solidFill>
                      <a:schemeClr val="accent6">
                        <a:lumMod val="60000"/>
                        <a:lumOff val="40000"/>
                      </a:schemeClr>
                    </a:solidFill>
                  </a:tcPr>
                </a:tc>
                <a:tc>
                  <a:txBody>
                    <a:bodyPr/>
                    <a:lstStyle/>
                    <a:p>
                      <a:pPr algn="ctr">
                        <a:lnSpc>
                          <a:spcPct val="115000"/>
                        </a:lnSpc>
                        <a:spcAft>
                          <a:spcPts val="0"/>
                        </a:spcAft>
                      </a:pPr>
                      <a:r>
                        <a:rPr lang="tr-TR" sz="2000" dirty="0" smtClean="0">
                          <a:effectLst/>
                          <a:latin typeface="Times New Roman"/>
                          <a:ea typeface="Times New Roman"/>
                        </a:rPr>
                        <a:t>30</a:t>
                      </a:r>
                      <a:endParaRPr lang="tr-TR" sz="2000" dirty="0">
                        <a:effectLst/>
                        <a:latin typeface="Times New Roman"/>
                        <a:ea typeface="Times New Roman"/>
                      </a:endParaRPr>
                    </a:p>
                  </a:txBody>
                  <a:tcPr marL="44450" marR="44450" marT="0" marB="0" anchor="ctr"/>
                </a:tc>
                <a:tc>
                  <a:txBody>
                    <a:bodyPr/>
                    <a:lstStyle/>
                    <a:p>
                      <a:pPr algn="ctr">
                        <a:lnSpc>
                          <a:spcPct val="115000"/>
                        </a:lnSpc>
                        <a:spcAft>
                          <a:spcPts val="0"/>
                        </a:spcAft>
                      </a:pPr>
                      <a:r>
                        <a:rPr lang="tr-TR" sz="2000" dirty="0" smtClean="0">
                          <a:effectLst/>
                          <a:latin typeface="+mn-lt"/>
                          <a:ea typeface="+mn-ea"/>
                        </a:rPr>
                        <a:t>36</a:t>
                      </a:r>
                      <a:endParaRPr lang="tr-TR" sz="2000" dirty="0">
                        <a:effectLst/>
                        <a:latin typeface="Times New Roman"/>
                        <a:ea typeface="Times New Roman"/>
                      </a:endParaRPr>
                    </a:p>
                  </a:txBody>
                  <a:tcPr marL="44450" marR="44450" marT="0" marB="0" anchor="ctr"/>
                </a:tc>
                <a:tc>
                  <a:txBody>
                    <a:bodyPr/>
                    <a:lstStyle/>
                    <a:p>
                      <a:pPr algn="ctr">
                        <a:lnSpc>
                          <a:spcPct val="115000"/>
                        </a:lnSpc>
                        <a:spcAft>
                          <a:spcPts val="0"/>
                        </a:spcAft>
                      </a:pPr>
                      <a:r>
                        <a:rPr lang="tr-TR" sz="2000" dirty="0" smtClean="0">
                          <a:effectLst/>
                          <a:latin typeface="+mn-lt"/>
                          <a:ea typeface="+mn-ea"/>
                        </a:rPr>
                        <a:t>66</a:t>
                      </a:r>
                      <a:endParaRPr lang="tr-TR" sz="2000" dirty="0">
                        <a:effectLst/>
                        <a:latin typeface="Times New Roman"/>
                        <a:ea typeface="Times New Roman"/>
                      </a:endParaRPr>
                    </a:p>
                  </a:txBody>
                  <a:tcPr marL="44450" marR="4445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18803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537613"/>
            <a:ext cx="7772400" cy="880036"/>
          </a:xfrm>
        </p:spPr>
        <p:txBody>
          <a:bodyPr>
            <a:normAutofit/>
          </a:bodyPr>
          <a:lstStyle/>
          <a:p>
            <a:pPr algn="ctr"/>
            <a:r>
              <a:rPr lang="tr-TR" sz="2000" dirty="0" smtClean="0">
                <a:solidFill>
                  <a:srgbClr val="FF0000"/>
                </a:solidFill>
                <a:latin typeface="Arial Black" pitchFamily="34" charset="0"/>
              </a:rPr>
              <a:t/>
            </a:r>
            <a:br>
              <a:rPr lang="tr-TR" sz="2000" dirty="0" smtClean="0">
                <a:solidFill>
                  <a:srgbClr val="FF0000"/>
                </a:solidFill>
                <a:latin typeface="Arial Black" pitchFamily="34" charset="0"/>
              </a:rPr>
            </a:br>
            <a:r>
              <a:rPr lang="tr-TR" sz="1500" b="1" i="1" dirty="0" smtClean="0">
                <a:solidFill>
                  <a:srgbClr val="FF0000"/>
                </a:solidFill>
                <a:latin typeface="Arial Black" pitchFamily="34" charset="0"/>
              </a:rPr>
              <a:t/>
            </a:r>
            <a:br>
              <a:rPr lang="tr-TR" sz="1500" b="1" i="1" dirty="0" smtClean="0">
                <a:solidFill>
                  <a:srgbClr val="FF0000"/>
                </a:solidFill>
                <a:latin typeface="Arial Black" pitchFamily="34" charset="0"/>
              </a:rPr>
            </a:br>
            <a:endParaRPr lang="tr-TR" sz="1500" b="1" i="1" dirty="0">
              <a:solidFill>
                <a:srgbClr val="FF0000"/>
              </a:solidFill>
              <a:latin typeface="Arial Black" pitchFamily="34" charset="0"/>
            </a:endParaRPr>
          </a:p>
        </p:txBody>
      </p:sp>
      <p:sp>
        <p:nvSpPr>
          <p:cNvPr id="44" name="Altbilgi Yer Tutucusu 4"/>
          <p:cNvSpPr>
            <a:spLocks noGrp="1"/>
          </p:cNvSpPr>
          <p:nvPr/>
        </p:nvSpPr>
        <p:spPr>
          <a:xfrm>
            <a:off x="1691680" y="6340239"/>
            <a:ext cx="4309501" cy="365125"/>
          </a:xfrm>
          <a:prstGeom prst="rect">
            <a:avLst/>
          </a:prstGeom>
        </p:spPr>
        <p:txBody>
          <a:bodyPr vert="horz" lIns="91440" tIns="45720" rIns="91440" bIns="4572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dirty="0" smtClean="0"/>
              <a:t>ADIYAMAN ÇEVRE VE ŞEHİRCİLİK İL MÜDÜRLÜĞÜ</a:t>
            </a:r>
            <a:endParaRPr lang="tr-TR" dirty="0"/>
          </a:p>
        </p:txBody>
      </p:sp>
      <p:sp>
        <p:nvSpPr>
          <p:cNvPr id="45" name="1 Başlık"/>
          <p:cNvSpPr txBox="1">
            <a:spLocks/>
          </p:cNvSpPr>
          <p:nvPr/>
        </p:nvSpPr>
        <p:spPr>
          <a:xfrm>
            <a:off x="1259632" y="548680"/>
            <a:ext cx="6192688" cy="1296144"/>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chemeClr val="tx2">
                      <a:satMod val="155000"/>
                    </a:schemeClr>
                  </a:solidFill>
                  <a:prstDash val="solid"/>
                </a:ln>
                <a:solidFill>
                  <a:srgbClr val="0066FF"/>
                </a:solidFill>
              </a:rPr>
              <a:t>YÜRÜTÜLEN ÇALIŞMALAR</a:t>
            </a:r>
          </a:p>
          <a:p>
            <a:pPr algn="ctr">
              <a:lnSpc>
                <a:spcPct val="90000"/>
              </a:lnSpc>
              <a:buFont typeface="Wingdings" pitchFamily="2" charset="2"/>
              <a:buNone/>
              <a:defRPr/>
            </a:pPr>
            <a:r>
              <a:rPr lang="tr-TR" sz="2000" dirty="0" smtClean="0">
                <a:ln w="12700">
                  <a:solidFill>
                    <a:schemeClr val="tx2">
                      <a:satMod val="155000"/>
                    </a:schemeClr>
                  </a:solidFill>
                  <a:prstDash val="solid"/>
                </a:ln>
                <a:solidFill>
                  <a:srgbClr val="0066FF"/>
                </a:solidFill>
              </a:rPr>
              <a:t>YAPI  DENETİM VE YAPI MALZEMELERİNDEN SORUMLU ŞUBE MÜDÜRLÜĞÜ</a:t>
            </a:r>
            <a:endParaRPr lang="tr-TR" sz="2000" dirty="0" smtClean="0">
              <a:solidFill>
                <a:srgbClr val="0066FF"/>
              </a:solidFill>
            </a:endParaRPr>
          </a:p>
        </p:txBody>
      </p:sp>
      <p:graphicFrame>
        <p:nvGraphicFramePr>
          <p:cNvPr id="10" name="Tablo 9"/>
          <p:cNvGraphicFramePr>
            <a:graphicFrameLocks noGrp="1"/>
          </p:cNvGraphicFramePr>
          <p:nvPr>
            <p:extLst>
              <p:ext uri="{D42A27DB-BD31-4B8C-83A1-F6EECF244321}">
                <p14:modId xmlns:p14="http://schemas.microsoft.com/office/powerpoint/2010/main" val="3507126743"/>
              </p:ext>
            </p:extLst>
          </p:nvPr>
        </p:nvGraphicFramePr>
        <p:xfrm>
          <a:off x="380969" y="1923870"/>
          <a:ext cx="3182920" cy="2399831"/>
        </p:xfrm>
        <a:graphic>
          <a:graphicData uri="http://schemas.openxmlformats.org/drawingml/2006/table">
            <a:tbl>
              <a:tblPr firstRow="1" bandRow="1">
                <a:tableStyleId>{5DA37D80-6434-44D0-A028-1B22A696006F}</a:tableStyleId>
              </a:tblPr>
              <a:tblGrid>
                <a:gridCol w="1591460">
                  <a:extLst>
                    <a:ext uri="{9D8B030D-6E8A-4147-A177-3AD203B41FA5}">
                      <a16:colId xmlns:a16="http://schemas.microsoft.com/office/drawing/2014/main" val="20000"/>
                    </a:ext>
                  </a:extLst>
                </a:gridCol>
                <a:gridCol w="1591460">
                  <a:extLst>
                    <a:ext uri="{9D8B030D-6E8A-4147-A177-3AD203B41FA5}">
                      <a16:colId xmlns:a16="http://schemas.microsoft.com/office/drawing/2014/main" val="20001"/>
                    </a:ext>
                  </a:extLst>
                </a:gridCol>
              </a:tblGrid>
              <a:tr h="560695">
                <a:tc>
                  <a:txBody>
                    <a:bodyPr/>
                    <a:lstStyle/>
                    <a:p>
                      <a:r>
                        <a:rPr lang="tr-TR" b="1" dirty="0" smtClean="0"/>
                        <a:t>Yapı</a:t>
                      </a:r>
                      <a:r>
                        <a:rPr lang="tr-TR" b="1" baseline="0" dirty="0" smtClean="0"/>
                        <a:t> Denetim Kuruluş Sayısı</a:t>
                      </a:r>
                      <a:endParaRPr lang="tr-TR" b="1" dirty="0"/>
                    </a:p>
                  </a:txBody>
                  <a:tcPr/>
                </a:tc>
                <a:tc>
                  <a:txBody>
                    <a:bodyPr/>
                    <a:lstStyle/>
                    <a:p>
                      <a:pPr algn="ctr"/>
                      <a:r>
                        <a:rPr lang="tr-TR" dirty="0" smtClean="0"/>
                        <a:t>12 adet</a:t>
                      </a:r>
                      <a:endParaRPr lang="tr-TR" dirty="0"/>
                    </a:p>
                  </a:txBody>
                  <a:tcPr/>
                </a:tc>
                <a:extLst>
                  <a:ext uri="{0D108BD9-81ED-4DB2-BD59-A6C34878D82A}">
                    <a16:rowId xmlns:a16="http://schemas.microsoft.com/office/drawing/2014/main" val="10000"/>
                  </a:ext>
                </a:extLst>
              </a:tr>
              <a:tr h="320397">
                <a:tc>
                  <a:txBody>
                    <a:bodyPr/>
                    <a:lstStyle/>
                    <a:p>
                      <a:r>
                        <a:rPr lang="tr-TR" b="1" dirty="0" smtClean="0"/>
                        <a:t>YİBF</a:t>
                      </a:r>
                      <a:r>
                        <a:rPr lang="tr-TR" b="1" baseline="0" dirty="0" smtClean="0"/>
                        <a:t> Sayısı </a:t>
                      </a:r>
                      <a:endParaRPr lang="tr-TR" b="1" dirty="0"/>
                    </a:p>
                  </a:txBody>
                  <a:tcPr/>
                </a:tc>
                <a:tc>
                  <a:txBody>
                    <a:bodyPr/>
                    <a:lstStyle/>
                    <a:p>
                      <a:pPr algn="ctr"/>
                      <a:r>
                        <a:rPr lang="tr-TR" dirty="0" smtClean="0"/>
                        <a:t>1216 adet</a:t>
                      </a:r>
                      <a:endParaRPr lang="tr-TR" dirty="0"/>
                    </a:p>
                  </a:txBody>
                  <a:tcPr/>
                </a:tc>
                <a:extLst>
                  <a:ext uri="{0D108BD9-81ED-4DB2-BD59-A6C34878D82A}">
                    <a16:rowId xmlns:a16="http://schemas.microsoft.com/office/drawing/2014/main" val="10001"/>
                  </a:ext>
                </a:extLst>
              </a:tr>
              <a:tr h="560695">
                <a:tc>
                  <a:txBody>
                    <a:bodyPr/>
                    <a:lstStyle/>
                    <a:p>
                      <a:r>
                        <a:rPr lang="tr-TR" b="1" dirty="0" smtClean="0"/>
                        <a:t>Toplam İnşaat Alanı</a:t>
                      </a:r>
                      <a:endParaRPr lang="tr-TR" b="1" dirty="0"/>
                    </a:p>
                  </a:txBody>
                  <a:tcPr/>
                </a:tc>
                <a:tc>
                  <a:txBody>
                    <a:bodyPr/>
                    <a:lstStyle/>
                    <a:p>
                      <a:pPr algn="ctr"/>
                      <a:r>
                        <a:rPr lang="tr-TR" sz="1800" dirty="0" smtClean="0">
                          <a:effectLst/>
                          <a:latin typeface="Times New Roman"/>
                          <a:ea typeface="Calibri"/>
                        </a:rPr>
                        <a:t>1.572.983,00</a:t>
                      </a:r>
                    </a:p>
                    <a:p>
                      <a:pPr algn="ctr"/>
                      <a:r>
                        <a:rPr lang="tr-TR" dirty="0" smtClean="0"/>
                        <a:t>m2</a:t>
                      </a:r>
                      <a:endParaRPr lang="tr-TR" dirty="0"/>
                    </a:p>
                  </a:txBody>
                  <a:tcPr/>
                </a:tc>
                <a:extLst>
                  <a:ext uri="{0D108BD9-81ED-4DB2-BD59-A6C34878D82A}">
                    <a16:rowId xmlns:a16="http://schemas.microsoft.com/office/drawing/2014/main" val="10002"/>
                  </a:ext>
                </a:extLst>
              </a:tr>
              <a:tr h="753911">
                <a:tc>
                  <a:txBody>
                    <a:bodyPr/>
                    <a:lstStyle/>
                    <a:p>
                      <a:r>
                        <a:rPr lang="tr-TR" sz="1600" b="1" dirty="0" smtClean="0"/>
                        <a:t>BETON SANTRALİ SAYISI</a:t>
                      </a:r>
                      <a:endParaRPr lang="tr-TR" sz="1600" b="1" dirty="0"/>
                    </a:p>
                  </a:txBody>
                  <a:tcPr/>
                </a:tc>
                <a:tc>
                  <a:txBody>
                    <a:bodyPr/>
                    <a:lstStyle/>
                    <a:p>
                      <a:pPr algn="ctr"/>
                      <a:r>
                        <a:rPr lang="tr-TR" dirty="0" smtClean="0"/>
                        <a:t>12 adet</a:t>
                      </a:r>
                      <a:endParaRPr lang="tr-TR" dirty="0"/>
                    </a:p>
                  </a:txBody>
                  <a:tcPr/>
                </a:tc>
                <a:extLst>
                  <a:ext uri="{0D108BD9-81ED-4DB2-BD59-A6C34878D82A}">
                    <a16:rowId xmlns:a16="http://schemas.microsoft.com/office/drawing/2014/main" val="10003"/>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3305219058"/>
              </p:ext>
            </p:extLst>
          </p:nvPr>
        </p:nvGraphicFramePr>
        <p:xfrm>
          <a:off x="3707904" y="1923868"/>
          <a:ext cx="4896544" cy="2141628"/>
        </p:xfrm>
        <a:graphic>
          <a:graphicData uri="http://schemas.openxmlformats.org/drawingml/2006/table">
            <a:tbl>
              <a:tblPr firstRow="1" bandRow="1">
                <a:tableStyleId>{5DA37D80-6434-44D0-A028-1B22A696006F}</a:tableStyleId>
              </a:tblPr>
              <a:tblGrid>
                <a:gridCol w="2114939">
                  <a:extLst>
                    <a:ext uri="{9D8B030D-6E8A-4147-A177-3AD203B41FA5}">
                      <a16:colId xmlns:a16="http://schemas.microsoft.com/office/drawing/2014/main" val="20000"/>
                    </a:ext>
                  </a:extLst>
                </a:gridCol>
                <a:gridCol w="2781605">
                  <a:extLst>
                    <a:ext uri="{9D8B030D-6E8A-4147-A177-3AD203B41FA5}">
                      <a16:colId xmlns:a16="http://schemas.microsoft.com/office/drawing/2014/main" val="20001"/>
                    </a:ext>
                  </a:extLst>
                </a:gridCol>
              </a:tblGrid>
              <a:tr h="713044">
                <a:tc>
                  <a:txBody>
                    <a:bodyPr/>
                    <a:lstStyle/>
                    <a:p>
                      <a:r>
                        <a:rPr lang="tr-TR" dirty="0" smtClean="0"/>
                        <a:t>YAPI</a:t>
                      </a:r>
                      <a:r>
                        <a:rPr lang="tr-TR" baseline="0" dirty="0" smtClean="0"/>
                        <a:t> DENETİM KURULUŞLARI DENETİMİ</a:t>
                      </a:r>
                      <a:endParaRPr lang="tr-TR" dirty="0"/>
                    </a:p>
                  </a:txBody>
                  <a:tcPr/>
                </a:tc>
                <a:tc>
                  <a:txBody>
                    <a:bodyPr/>
                    <a:lstStyle/>
                    <a:p>
                      <a:pPr algn="ctr"/>
                      <a:r>
                        <a:rPr lang="tr-TR" dirty="0" smtClean="0"/>
                        <a:t>ADET</a:t>
                      </a:r>
                      <a:endParaRPr lang="tr-TR" dirty="0"/>
                    </a:p>
                  </a:txBody>
                  <a:tcPr/>
                </a:tc>
                <a:extLst>
                  <a:ext uri="{0D108BD9-81ED-4DB2-BD59-A6C34878D82A}">
                    <a16:rowId xmlns:a16="http://schemas.microsoft.com/office/drawing/2014/main" val="10000"/>
                  </a:ext>
                </a:extLst>
              </a:tr>
              <a:tr h="409076">
                <a:tc>
                  <a:txBody>
                    <a:bodyPr/>
                    <a:lstStyle/>
                    <a:p>
                      <a:r>
                        <a:rPr lang="tr-TR" b="1" dirty="0" smtClean="0"/>
                        <a:t>2017</a:t>
                      </a:r>
                      <a:endParaRPr lang="tr-TR" b="1" dirty="0"/>
                    </a:p>
                  </a:txBody>
                  <a:tcPr/>
                </a:tc>
                <a:tc>
                  <a:txBody>
                    <a:bodyPr/>
                    <a:lstStyle/>
                    <a:p>
                      <a:pPr algn="ctr"/>
                      <a:r>
                        <a:rPr lang="tr-TR" dirty="0" smtClean="0"/>
                        <a:t>63</a:t>
                      </a:r>
                      <a:endParaRPr lang="tr-TR" dirty="0"/>
                    </a:p>
                  </a:txBody>
                  <a:tcPr/>
                </a:tc>
                <a:extLst>
                  <a:ext uri="{0D108BD9-81ED-4DB2-BD59-A6C34878D82A}">
                    <a16:rowId xmlns:a16="http://schemas.microsoft.com/office/drawing/2014/main" val="10001"/>
                  </a:ext>
                </a:extLst>
              </a:tr>
              <a:tr h="409076">
                <a:tc>
                  <a:txBody>
                    <a:bodyPr/>
                    <a:lstStyle/>
                    <a:p>
                      <a:r>
                        <a:rPr lang="tr-TR" b="1" dirty="0" smtClean="0"/>
                        <a:t>2018</a:t>
                      </a:r>
                      <a:endParaRPr lang="tr-TR" b="1" dirty="0"/>
                    </a:p>
                  </a:txBody>
                  <a:tcPr/>
                </a:tc>
                <a:tc>
                  <a:txBody>
                    <a:bodyPr/>
                    <a:lstStyle/>
                    <a:p>
                      <a:pPr algn="ctr"/>
                      <a:r>
                        <a:rPr lang="tr-TR" dirty="0" smtClean="0"/>
                        <a:t>89</a:t>
                      </a:r>
                    </a:p>
                  </a:txBody>
                  <a:tcPr/>
                </a:tc>
                <a:extLst>
                  <a:ext uri="{0D108BD9-81ED-4DB2-BD59-A6C34878D82A}">
                    <a16:rowId xmlns:a16="http://schemas.microsoft.com/office/drawing/2014/main" val="10002"/>
                  </a:ext>
                </a:extLst>
              </a:tr>
              <a:tr h="409076">
                <a:tc>
                  <a:txBody>
                    <a:bodyPr/>
                    <a:lstStyle/>
                    <a:p>
                      <a:r>
                        <a:rPr lang="tr-TR" b="1" dirty="0" smtClean="0"/>
                        <a:t>2019</a:t>
                      </a:r>
                      <a:endParaRPr lang="tr-TR" b="1" dirty="0"/>
                    </a:p>
                  </a:txBody>
                  <a:tcPr/>
                </a:tc>
                <a:tc>
                  <a:txBody>
                    <a:bodyPr/>
                    <a:lstStyle/>
                    <a:p>
                      <a:pPr algn="ctr"/>
                      <a:r>
                        <a:rPr lang="tr-TR" dirty="0" smtClean="0"/>
                        <a:t>39</a:t>
                      </a:r>
                    </a:p>
                  </a:txBody>
                  <a:tcPr/>
                </a:tc>
                <a:extLst>
                  <a:ext uri="{0D108BD9-81ED-4DB2-BD59-A6C34878D82A}">
                    <a16:rowId xmlns:a16="http://schemas.microsoft.com/office/drawing/2014/main" val="2669309845"/>
                  </a:ext>
                </a:extLst>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1583940871"/>
              </p:ext>
            </p:extLst>
          </p:nvPr>
        </p:nvGraphicFramePr>
        <p:xfrm>
          <a:off x="380971" y="4509120"/>
          <a:ext cx="3048000" cy="1512168"/>
        </p:xfrm>
        <a:graphic>
          <a:graphicData uri="http://schemas.openxmlformats.org/drawingml/2006/table">
            <a:tbl>
              <a:tblPr firstRow="1" bandRow="1">
                <a:tableStyleId>{5DA37D80-6434-44D0-A028-1B22A696006F}</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78042">
                <a:tc>
                  <a:txBody>
                    <a:bodyPr/>
                    <a:lstStyle/>
                    <a:p>
                      <a:r>
                        <a:rPr lang="tr-TR" b="1" dirty="0" smtClean="0"/>
                        <a:t>PGD SAYISI</a:t>
                      </a:r>
                      <a:endParaRPr lang="tr-TR" b="1" dirty="0"/>
                    </a:p>
                  </a:txBody>
                  <a:tcPr/>
                </a:tc>
                <a:tc>
                  <a:txBody>
                    <a:bodyPr/>
                    <a:lstStyle/>
                    <a:p>
                      <a:pPr algn="ctr"/>
                      <a:r>
                        <a:rPr lang="tr-TR" dirty="0" smtClean="0"/>
                        <a:t>ADET</a:t>
                      </a:r>
                      <a:endParaRPr lang="tr-TR" dirty="0"/>
                    </a:p>
                  </a:txBody>
                  <a:tcPr/>
                </a:tc>
                <a:extLst>
                  <a:ext uri="{0D108BD9-81ED-4DB2-BD59-A6C34878D82A}">
                    <a16:rowId xmlns:a16="http://schemas.microsoft.com/office/drawing/2014/main" val="10000"/>
                  </a:ext>
                </a:extLst>
              </a:tr>
              <a:tr h="378042">
                <a:tc>
                  <a:txBody>
                    <a:bodyPr/>
                    <a:lstStyle/>
                    <a:p>
                      <a:r>
                        <a:rPr lang="tr-TR" b="1" dirty="0" smtClean="0"/>
                        <a:t>2017 YILI</a:t>
                      </a:r>
                      <a:endParaRPr lang="tr-TR" b="1" dirty="0"/>
                    </a:p>
                  </a:txBody>
                  <a:tcPr/>
                </a:tc>
                <a:tc>
                  <a:txBody>
                    <a:bodyPr/>
                    <a:lstStyle/>
                    <a:p>
                      <a:pPr algn="ctr"/>
                      <a:r>
                        <a:rPr lang="tr-TR" dirty="0" smtClean="0"/>
                        <a:t>17</a:t>
                      </a:r>
                      <a:endParaRPr lang="tr-TR" dirty="0"/>
                    </a:p>
                  </a:txBody>
                  <a:tcPr/>
                </a:tc>
                <a:extLst>
                  <a:ext uri="{0D108BD9-81ED-4DB2-BD59-A6C34878D82A}">
                    <a16:rowId xmlns:a16="http://schemas.microsoft.com/office/drawing/2014/main" val="10001"/>
                  </a:ext>
                </a:extLst>
              </a:tr>
              <a:tr h="378042">
                <a:tc>
                  <a:txBody>
                    <a:bodyPr/>
                    <a:lstStyle/>
                    <a:p>
                      <a:r>
                        <a:rPr lang="tr-TR" b="1" dirty="0" smtClean="0"/>
                        <a:t>2018 YILI</a:t>
                      </a:r>
                      <a:endParaRPr lang="tr-TR" b="1" dirty="0"/>
                    </a:p>
                  </a:txBody>
                  <a:tcPr/>
                </a:tc>
                <a:tc>
                  <a:txBody>
                    <a:bodyPr/>
                    <a:lstStyle/>
                    <a:p>
                      <a:pPr algn="ctr"/>
                      <a:r>
                        <a:rPr lang="tr-TR" dirty="0" smtClean="0"/>
                        <a:t>54</a:t>
                      </a:r>
                      <a:endParaRPr lang="tr-TR" dirty="0"/>
                    </a:p>
                  </a:txBody>
                  <a:tcPr/>
                </a:tc>
                <a:extLst>
                  <a:ext uri="{0D108BD9-81ED-4DB2-BD59-A6C34878D82A}">
                    <a16:rowId xmlns:a16="http://schemas.microsoft.com/office/drawing/2014/main" val="10002"/>
                  </a:ext>
                </a:extLst>
              </a:tr>
              <a:tr h="378042">
                <a:tc>
                  <a:txBody>
                    <a:bodyPr/>
                    <a:lstStyle/>
                    <a:p>
                      <a:r>
                        <a:rPr lang="tr-TR" b="1" dirty="0" smtClean="0"/>
                        <a:t>2019 YILI</a:t>
                      </a:r>
                      <a:endParaRPr lang="tr-TR" b="1" dirty="0"/>
                    </a:p>
                  </a:txBody>
                  <a:tcPr/>
                </a:tc>
                <a:tc>
                  <a:txBody>
                    <a:bodyPr/>
                    <a:lstStyle/>
                    <a:p>
                      <a:pPr algn="ctr"/>
                      <a:r>
                        <a:rPr lang="tr-TR" smtClean="0"/>
                        <a:t>71</a:t>
                      </a:r>
                      <a:endParaRPr lang="tr-TR" dirty="0"/>
                    </a:p>
                  </a:txBody>
                  <a:tcPr/>
                </a:tc>
                <a:extLst>
                  <a:ext uri="{0D108BD9-81ED-4DB2-BD59-A6C34878D82A}">
                    <a16:rowId xmlns:a16="http://schemas.microsoft.com/office/drawing/2014/main" val="959475424"/>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702860956"/>
              </p:ext>
            </p:extLst>
          </p:nvPr>
        </p:nvGraphicFramePr>
        <p:xfrm>
          <a:off x="3707904" y="4293095"/>
          <a:ext cx="4896544" cy="1540924"/>
        </p:xfrm>
        <a:graphic>
          <a:graphicData uri="http://schemas.openxmlformats.org/drawingml/2006/table">
            <a:tbl>
              <a:tblPr firstRow="1" bandRow="1">
                <a:tableStyleId>{5DA37D80-6434-44D0-A028-1B22A696006F}</a:tableStyleId>
              </a:tblPr>
              <a:tblGrid>
                <a:gridCol w="1941089">
                  <a:extLst>
                    <a:ext uri="{9D8B030D-6E8A-4147-A177-3AD203B41FA5}">
                      <a16:colId xmlns:a16="http://schemas.microsoft.com/office/drawing/2014/main" val="20000"/>
                    </a:ext>
                  </a:extLst>
                </a:gridCol>
                <a:gridCol w="2955455">
                  <a:extLst>
                    <a:ext uri="{9D8B030D-6E8A-4147-A177-3AD203B41FA5}">
                      <a16:colId xmlns:a16="http://schemas.microsoft.com/office/drawing/2014/main" val="20001"/>
                    </a:ext>
                  </a:extLst>
                </a:gridCol>
              </a:tblGrid>
              <a:tr h="282123">
                <a:tc>
                  <a:txBody>
                    <a:bodyPr/>
                    <a:lstStyle/>
                    <a:p>
                      <a:r>
                        <a:rPr lang="tr-TR" b="1" dirty="0" smtClean="0"/>
                        <a:t>İDARİ YAPTIRIM</a:t>
                      </a:r>
                      <a:endParaRPr lang="tr-TR" b="1" dirty="0"/>
                    </a:p>
                  </a:txBody>
                  <a:tcPr/>
                </a:tc>
                <a:tc>
                  <a:txBody>
                    <a:bodyPr/>
                    <a:lstStyle/>
                    <a:p>
                      <a:pPr algn="ctr"/>
                      <a:r>
                        <a:rPr lang="tr-TR" dirty="0" smtClean="0"/>
                        <a:t>ADET</a:t>
                      </a:r>
                      <a:endParaRPr lang="tr-TR" dirty="0"/>
                    </a:p>
                  </a:txBody>
                  <a:tcPr/>
                </a:tc>
                <a:extLst>
                  <a:ext uri="{0D108BD9-81ED-4DB2-BD59-A6C34878D82A}">
                    <a16:rowId xmlns:a16="http://schemas.microsoft.com/office/drawing/2014/main" val="10000"/>
                  </a:ext>
                </a:extLst>
              </a:tr>
              <a:tr h="354321">
                <a:tc>
                  <a:txBody>
                    <a:bodyPr/>
                    <a:lstStyle/>
                    <a:p>
                      <a:r>
                        <a:rPr lang="tr-TR" b="1" dirty="0" smtClean="0"/>
                        <a:t>2017 YILI</a:t>
                      </a:r>
                      <a:endParaRPr lang="tr-TR" b="1" dirty="0"/>
                    </a:p>
                  </a:txBody>
                  <a:tcPr/>
                </a:tc>
                <a:tc>
                  <a:txBody>
                    <a:bodyPr/>
                    <a:lstStyle/>
                    <a:p>
                      <a:pPr algn="ctr"/>
                      <a:r>
                        <a:rPr lang="tr-TR" dirty="0" smtClean="0"/>
                        <a:t> 176.401,03 TL.</a:t>
                      </a:r>
                      <a:endParaRPr lang="tr-TR" dirty="0"/>
                    </a:p>
                  </a:txBody>
                  <a:tcPr/>
                </a:tc>
                <a:extLst>
                  <a:ext uri="{0D108BD9-81ED-4DB2-BD59-A6C34878D82A}">
                    <a16:rowId xmlns:a16="http://schemas.microsoft.com/office/drawing/2014/main" val="10001"/>
                  </a:ext>
                </a:extLst>
              </a:tr>
              <a:tr h="420609">
                <a:tc>
                  <a:txBody>
                    <a:bodyPr/>
                    <a:lstStyle/>
                    <a:p>
                      <a:r>
                        <a:rPr lang="tr-TR" b="1" dirty="0" smtClean="0"/>
                        <a:t>2018 YILI</a:t>
                      </a:r>
                      <a:endParaRPr lang="tr-TR" b="1" dirty="0"/>
                    </a:p>
                  </a:txBody>
                  <a:tcPr/>
                </a:tc>
                <a:tc>
                  <a:txBody>
                    <a:bodyPr/>
                    <a:lstStyle/>
                    <a:p>
                      <a:pPr algn="ctr"/>
                      <a:r>
                        <a:rPr lang="tr-TR" dirty="0" smtClean="0"/>
                        <a:t>124.313,89 TL.</a:t>
                      </a:r>
                      <a:endParaRPr lang="tr-TR" dirty="0"/>
                    </a:p>
                  </a:txBody>
                  <a:tcPr/>
                </a:tc>
                <a:extLst>
                  <a:ext uri="{0D108BD9-81ED-4DB2-BD59-A6C34878D82A}">
                    <a16:rowId xmlns:a16="http://schemas.microsoft.com/office/drawing/2014/main" val="10002"/>
                  </a:ext>
                </a:extLst>
              </a:tr>
              <a:tr h="388795">
                <a:tc>
                  <a:txBody>
                    <a:bodyPr/>
                    <a:lstStyle/>
                    <a:p>
                      <a:r>
                        <a:rPr lang="tr-TR" b="1" dirty="0" smtClean="0"/>
                        <a:t>2019 YILI</a:t>
                      </a:r>
                      <a:endParaRPr lang="tr-TR" b="1" dirty="0"/>
                    </a:p>
                  </a:txBody>
                  <a:tcPr/>
                </a:tc>
                <a:tc>
                  <a:txBody>
                    <a:bodyPr/>
                    <a:lstStyle/>
                    <a:p>
                      <a:pPr algn="ctr"/>
                      <a:r>
                        <a:rPr lang="tr-TR" dirty="0" smtClean="0"/>
                        <a:t>5709,99 TL.</a:t>
                      </a:r>
                      <a:endParaRPr lang="tr-TR" dirty="0"/>
                    </a:p>
                  </a:txBody>
                  <a:tcPr/>
                </a:tc>
                <a:extLst>
                  <a:ext uri="{0D108BD9-81ED-4DB2-BD59-A6C34878D82A}">
                    <a16:rowId xmlns:a16="http://schemas.microsoft.com/office/drawing/2014/main" val="1984828515"/>
                  </a:ext>
                </a:extLst>
              </a:tr>
            </a:tbl>
          </a:graphicData>
        </a:graphic>
      </p:graphicFrame>
    </p:spTree>
    <p:extLst>
      <p:ext uri="{BB962C8B-B14F-4D97-AF65-F5344CB8AC3E}">
        <p14:creationId xmlns:p14="http://schemas.microsoft.com/office/powerpoint/2010/main" val="3326961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537613"/>
            <a:ext cx="7772400" cy="880036"/>
          </a:xfrm>
        </p:spPr>
        <p:txBody>
          <a:bodyPr>
            <a:normAutofit/>
          </a:bodyPr>
          <a:lstStyle/>
          <a:p>
            <a:pPr algn="ctr"/>
            <a:r>
              <a:rPr lang="tr-TR" sz="2000" dirty="0" smtClean="0">
                <a:solidFill>
                  <a:srgbClr val="FF0000"/>
                </a:solidFill>
                <a:latin typeface="Arial Black" pitchFamily="34" charset="0"/>
              </a:rPr>
              <a:t/>
            </a:r>
            <a:br>
              <a:rPr lang="tr-TR" sz="2000" dirty="0" smtClean="0">
                <a:solidFill>
                  <a:srgbClr val="FF0000"/>
                </a:solidFill>
                <a:latin typeface="Arial Black" pitchFamily="34" charset="0"/>
              </a:rPr>
            </a:br>
            <a:r>
              <a:rPr lang="tr-TR" sz="1500" b="1" i="1" dirty="0" smtClean="0">
                <a:solidFill>
                  <a:srgbClr val="FF0000"/>
                </a:solidFill>
                <a:latin typeface="Arial Black" pitchFamily="34" charset="0"/>
              </a:rPr>
              <a:t/>
            </a:r>
            <a:br>
              <a:rPr lang="tr-TR" sz="1500" b="1" i="1" dirty="0" smtClean="0">
                <a:solidFill>
                  <a:srgbClr val="FF0000"/>
                </a:solidFill>
                <a:latin typeface="Arial Black" pitchFamily="34" charset="0"/>
              </a:rPr>
            </a:br>
            <a:endParaRPr lang="tr-TR" sz="1500" b="1" i="1" dirty="0">
              <a:solidFill>
                <a:srgbClr val="FF0000"/>
              </a:solidFill>
              <a:latin typeface="Arial Black" pitchFamily="34" charset="0"/>
            </a:endParaRPr>
          </a:p>
        </p:txBody>
      </p:sp>
      <p:sp>
        <p:nvSpPr>
          <p:cNvPr id="44" name="Altbilgi Yer Tutucusu 4"/>
          <p:cNvSpPr>
            <a:spLocks noGrp="1"/>
          </p:cNvSpPr>
          <p:nvPr/>
        </p:nvSpPr>
        <p:spPr>
          <a:xfrm>
            <a:off x="1691680" y="6340239"/>
            <a:ext cx="4309501" cy="365125"/>
          </a:xfrm>
          <a:prstGeom prst="rect">
            <a:avLst/>
          </a:prstGeom>
        </p:spPr>
        <p:txBody>
          <a:bodyPr vert="horz" lIns="91440" tIns="45720" rIns="91440" bIns="4572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dirty="0" smtClean="0"/>
              <a:t>ADIYAMAN ÇEVRE VE ŞEHİRCİLİK İL MÜDÜRLÜĞÜ</a:t>
            </a:r>
            <a:endParaRPr lang="tr-TR" dirty="0"/>
          </a:p>
        </p:txBody>
      </p:sp>
      <p:graphicFrame>
        <p:nvGraphicFramePr>
          <p:cNvPr id="10" name="Tablo 9"/>
          <p:cNvGraphicFramePr>
            <a:graphicFrameLocks noGrp="1"/>
          </p:cNvGraphicFramePr>
          <p:nvPr>
            <p:extLst/>
          </p:nvPr>
        </p:nvGraphicFramePr>
        <p:xfrm>
          <a:off x="467544" y="2276872"/>
          <a:ext cx="7071350" cy="4023360"/>
        </p:xfrm>
        <a:graphic>
          <a:graphicData uri="http://schemas.openxmlformats.org/drawingml/2006/table">
            <a:tbl>
              <a:tblPr firstRow="1" bandRow="1">
                <a:tableStyleId>{5DA37D80-6434-44D0-A028-1B22A696006F}</a:tableStyleId>
              </a:tblPr>
              <a:tblGrid>
                <a:gridCol w="3535675">
                  <a:extLst>
                    <a:ext uri="{9D8B030D-6E8A-4147-A177-3AD203B41FA5}">
                      <a16:colId xmlns:a16="http://schemas.microsoft.com/office/drawing/2014/main" val="20000"/>
                    </a:ext>
                  </a:extLst>
                </a:gridCol>
                <a:gridCol w="1657830">
                  <a:extLst>
                    <a:ext uri="{9D8B030D-6E8A-4147-A177-3AD203B41FA5}">
                      <a16:colId xmlns:a16="http://schemas.microsoft.com/office/drawing/2014/main" val="20001"/>
                    </a:ext>
                  </a:extLst>
                </a:gridCol>
                <a:gridCol w="1877845">
                  <a:extLst>
                    <a:ext uri="{9D8B030D-6E8A-4147-A177-3AD203B41FA5}">
                      <a16:colId xmlns:a16="http://schemas.microsoft.com/office/drawing/2014/main" val="20002"/>
                    </a:ext>
                  </a:extLst>
                </a:gridCol>
              </a:tblGrid>
              <a:tr h="621669">
                <a:tc>
                  <a:txBody>
                    <a:bodyPr/>
                    <a:lstStyle/>
                    <a:p>
                      <a:r>
                        <a:rPr lang="tr-TR" b="1" dirty="0" smtClean="0"/>
                        <a:t>YILLAR</a:t>
                      </a:r>
                      <a:endParaRPr lang="tr-TR" b="1" dirty="0"/>
                    </a:p>
                  </a:txBody>
                  <a:tcPr/>
                </a:tc>
                <a:tc>
                  <a:txBody>
                    <a:bodyPr/>
                    <a:lstStyle/>
                    <a:p>
                      <a:pPr marL="0" indent="0" algn="ctr">
                        <a:buNone/>
                      </a:pPr>
                      <a:r>
                        <a:rPr lang="tr-TR" b="1" dirty="0" smtClean="0"/>
                        <a:t>2018</a:t>
                      </a:r>
                      <a:r>
                        <a:rPr lang="tr-TR" b="1" baseline="0" dirty="0" smtClean="0"/>
                        <a:t>YILI VE ÖNCESİ</a:t>
                      </a:r>
                      <a:endParaRPr lang="tr-TR" b="1" dirty="0"/>
                    </a:p>
                  </a:txBody>
                  <a:tcPr>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2019</a:t>
                      </a:r>
                    </a:p>
                    <a:p>
                      <a:pPr marL="0" indent="0" algn="ctr">
                        <a:buNone/>
                      </a:pPr>
                      <a:r>
                        <a:rPr lang="tr-TR" b="1" dirty="0" smtClean="0"/>
                        <a:t>(Eylül ayı itibariyle)</a:t>
                      </a:r>
                      <a:endParaRPr lang="tr-TR"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5239">
                <a:tc>
                  <a:txBody>
                    <a:bodyPr/>
                    <a:lstStyle/>
                    <a:p>
                      <a:r>
                        <a:rPr lang="tr-TR" b="1" dirty="0" smtClean="0"/>
                        <a:t>RİSKLİ</a:t>
                      </a:r>
                      <a:r>
                        <a:rPr lang="tr-TR" b="1" baseline="0" dirty="0" smtClean="0"/>
                        <a:t> YAPI SAYISI</a:t>
                      </a:r>
                      <a:endParaRPr lang="tr-TR" b="1" dirty="0"/>
                    </a:p>
                  </a:txBody>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863</a:t>
                      </a: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buNone/>
                      </a:pPr>
                      <a:r>
                        <a:rPr lang="tr-TR" sz="1800" b="1" kern="1200" smtClean="0">
                          <a:solidFill>
                            <a:schemeClr val="tx1"/>
                          </a:solidFill>
                          <a:latin typeface="+mn-lt"/>
                          <a:ea typeface="+mn-ea"/>
                          <a:cs typeface="+mn-cs"/>
                        </a:rPr>
                        <a:t>70</a:t>
                      </a: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55239">
                <a:tc>
                  <a:txBody>
                    <a:bodyPr/>
                    <a:lstStyle/>
                    <a:p>
                      <a:r>
                        <a:rPr lang="tr-TR" b="1" dirty="0" smtClean="0"/>
                        <a:t>YIKIMI TAMAMLANAN YAPI SAYISI</a:t>
                      </a:r>
                      <a:endParaRPr lang="tr-TR" b="1" dirty="0"/>
                    </a:p>
                  </a:txBody>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824</a:t>
                      </a: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38</a:t>
                      </a:r>
                      <a:endParaRPr lang="tr-TR"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55239">
                <a:tc>
                  <a:txBody>
                    <a:bodyPr/>
                    <a:lstStyle/>
                    <a:p>
                      <a:r>
                        <a:rPr lang="tr-TR" b="1" dirty="0" smtClean="0"/>
                        <a:t>RİSKSİZ KAPSAM DIŞI YAPI SAYISI</a:t>
                      </a:r>
                      <a:endParaRPr lang="tr-TR" b="1" dirty="0"/>
                    </a:p>
                  </a:txBody>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12</a:t>
                      </a: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0</a:t>
                      </a: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621669">
                <a:tc>
                  <a:txBody>
                    <a:bodyPr/>
                    <a:lstStyle/>
                    <a:p>
                      <a:r>
                        <a:rPr lang="tr-TR" b="1" dirty="0" smtClean="0"/>
                        <a:t>YAPILAN KİRA YARDIMI (6303 SAYILI KANUN)</a:t>
                      </a:r>
                      <a:endParaRPr lang="tr-TR" b="1" dirty="0"/>
                    </a:p>
                  </a:txBody>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5.633.739,07 TL</a:t>
                      </a: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186.516,92</a:t>
                      </a:r>
                    </a:p>
                    <a:p>
                      <a:pPr marL="0" indent="0" algn="ctr" defTabSz="914400" rtl="0" eaLnBrk="1" latinLnBrk="0" hangingPunct="1">
                        <a:buNone/>
                      </a:pPr>
                      <a:r>
                        <a:rPr lang="tr-TR" sz="1800" b="1" kern="1200" dirty="0" smtClean="0">
                          <a:solidFill>
                            <a:schemeClr val="tx1"/>
                          </a:solidFill>
                          <a:latin typeface="+mn-lt"/>
                          <a:ea typeface="+mn-ea"/>
                          <a:cs typeface="+mn-cs"/>
                        </a:rPr>
                        <a:t>TL</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55239">
                <a:tc>
                  <a:txBody>
                    <a:bodyPr/>
                    <a:lstStyle/>
                    <a:p>
                      <a:r>
                        <a:rPr lang="tr-TR" b="1" dirty="0" smtClean="0"/>
                        <a:t>KİRA YARDIMI DEVAM EDEN</a:t>
                      </a:r>
                      <a:endParaRPr lang="tr-TR" b="1" dirty="0"/>
                    </a:p>
                  </a:txBody>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230</a:t>
                      </a: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217 KİŞİ </a:t>
                      </a: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55239">
                <a:tc>
                  <a:txBody>
                    <a:bodyPr/>
                    <a:lstStyle/>
                    <a:p>
                      <a:r>
                        <a:rPr lang="tr-TR" b="1" dirty="0" smtClean="0"/>
                        <a:t>AYLIK KİRA YARDIMI TUTARI</a:t>
                      </a:r>
                      <a:endParaRPr lang="tr-TR" b="1" dirty="0"/>
                    </a:p>
                  </a:txBody>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755 TL</a:t>
                      </a: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905 TL</a:t>
                      </a: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55239">
                <a:tc>
                  <a:txBody>
                    <a:bodyPr/>
                    <a:lstStyle/>
                    <a:p>
                      <a:r>
                        <a:rPr lang="tr-TR" b="1" dirty="0" smtClean="0"/>
                        <a:t>LİSANSLI RİSKLİ YAPI TESPİTİ YAPAN FİRMA </a:t>
                      </a:r>
                      <a:endParaRPr lang="tr-TR" b="1" dirty="0"/>
                    </a:p>
                  </a:txBody>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7 ADET</a:t>
                      </a: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9 ADET</a:t>
                      </a: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7" name="1 Başlık"/>
          <p:cNvSpPr txBox="1">
            <a:spLocks/>
          </p:cNvSpPr>
          <p:nvPr/>
        </p:nvSpPr>
        <p:spPr>
          <a:xfrm>
            <a:off x="1259632" y="548680"/>
            <a:ext cx="6192688" cy="1296144"/>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YÜRÜTÜLEN ÇALIŞMALAR</a:t>
            </a:r>
          </a:p>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ALTYAPI VE KENTSEL DÖNÜŞÜMDEN   SORUMLU ŞUBE MÜDÜRLÜĞÜ</a:t>
            </a:r>
            <a:endParaRPr lang="tr-TR" sz="2000" dirty="0" smtClean="0">
              <a:solidFill>
                <a:srgbClr val="0066FF"/>
              </a:solidFill>
            </a:endParaRPr>
          </a:p>
        </p:txBody>
      </p:sp>
    </p:spTree>
    <p:extLst>
      <p:ext uri="{BB962C8B-B14F-4D97-AF65-F5344CB8AC3E}">
        <p14:creationId xmlns:p14="http://schemas.microsoft.com/office/powerpoint/2010/main" val="1033164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537613"/>
            <a:ext cx="7772400" cy="880036"/>
          </a:xfrm>
        </p:spPr>
        <p:txBody>
          <a:bodyPr>
            <a:normAutofit/>
          </a:bodyPr>
          <a:lstStyle/>
          <a:p>
            <a:pPr algn="ctr"/>
            <a:r>
              <a:rPr lang="tr-TR" sz="2000" dirty="0" smtClean="0">
                <a:solidFill>
                  <a:srgbClr val="FF0000"/>
                </a:solidFill>
                <a:latin typeface="Arial Black" pitchFamily="34" charset="0"/>
              </a:rPr>
              <a:t/>
            </a:r>
            <a:br>
              <a:rPr lang="tr-TR" sz="2000" dirty="0" smtClean="0">
                <a:solidFill>
                  <a:srgbClr val="FF0000"/>
                </a:solidFill>
                <a:latin typeface="Arial Black" pitchFamily="34" charset="0"/>
              </a:rPr>
            </a:br>
            <a:r>
              <a:rPr lang="tr-TR" sz="1500" b="1" i="1" dirty="0" smtClean="0">
                <a:solidFill>
                  <a:srgbClr val="FF0000"/>
                </a:solidFill>
                <a:latin typeface="Arial Black" pitchFamily="34" charset="0"/>
              </a:rPr>
              <a:t/>
            </a:r>
            <a:br>
              <a:rPr lang="tr-TR" sz="1500" b="1" i="1" dirty="0" smtClean="0">
                <a:solidFill>
                  <a:srgbClr val="FF0000"/>
                </a:solidFill>
                <a:latin typeface="Arial Black" pitchFamily="34" charset="0"/>
              </a:rPr>
            </a:br>
            <a:endParaRPr lang="tr-TR" sz="1500" b="1" i="1" dirty="0">
              <a:solidFill>
                <a:srgbClr val="FF0000"/>
              </a:solidFill>
              <a:latin typeface="Arial Black" pitchFamily="34" charset="0"/>
            </a:endParaRPr>
          </a:p>
        </p:txBody>
      </p:sp>
      <p:sp>
        <p:nvSpPr>
          <p:cNvPr id="44" name="Altbilgi Yer Tutucusu 4"/>
          <p:cNvSpPr>
            <a:spLocks noGrp="1"/>
          </p:cNvSpPr>
          <p:nvPr/>
        </p:nvSpPr>
        <p:spPr>
          <a:xfrm>
            <a:off x="1691680" y="6340239"/>
            <a:ext cx="4309501" cy="365125"/>
          </a:xfrm>
          <a:prstGeom prst="rect">
            <a:avLst/>
          </a:prstGeom>
        </p:spPr>
        <p:txBody>
          <a:bodyPr vert="horz" lIns="91440" tIns="45720" rIns="91440" bIns="4572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dirty="0" smtClean="0"/>
              <a:t>ADIYAMAN ÇEVRE VE ŞEHİRCİLİK İL MÜDÜRLÜĞÜ</a:t>
            </a:r>
            <a:endParaRPr lang="tr-TR" dirty="0"/>
          </a:p>
        </p:txBody>
      </p:sp>
      <p:graphicFrame>
        <p:nvGraphicFramePr>
          <p:cNvPr id="10" name="Tablo 9"/>
          <p:cNvGraphicFramePr>
            <a:graphicFrameLocks noGrp="1"/>
          </p:cNvGraphicFramePr>
          <p:nvPr>
            <p:extLst/>
          </p:nvPr>
        </p:nvGraphicFramePr>
        <p:xfrm>
          <a:off x="380970" y="1885154"/>
          <a:ext cx="8406072" cy="4064785"/>
        </p:xfrm>
        <a:graphic>
          <a:graphicData uri="http://schemas.openxmlformats.org/drawingml/2006/table">
            <a:tbl>
              <a:tblPr firstRow="1" bandRow="1">
                <a:tableStyleId>{5DA37D80-6434-44D0-A028-1B22A696006F}</a:tableStyleId>
              </a:tblPr>
              <a:tblGrid>
                <a:gridCol w="2962059">
                  <a:extLst>
                    <a:ext uri="{9D8B030D-6E8A-4147-A177-3AD203B41FA5}">
                      <a16:colId xmlns:a16="http://schemas.microsoft.com/office/drawing/2014/main" val="20000"/>
                    </a:ext>
                  </a:extLst>
                </a:gridCol>
                <a:gridCol w="2750367">
                  <a:extLst>
                    <a:ext uri="{9D8B030D-6E8A-4147-A177-3AD203B41FA5}">
                      <a16:colId xmlns:a16="http://schemas.microsoft.com/office/drawing/2014/main" val="20001"/>
                    </a:ext>
                  </a:extLst>
                </a:gridCol>
                <a:gridCol w="2693646">
                  <a:extLst>
                    <a:ext uri="{9D8B030D-6E8A-4147-A177-3AD203B41FA5}">
                      <a16:colId xmlns:a16="http://schemas.microsoft.com/office/drawing/2014/main" val="20002"/>
                    </a:ext>
                  </a:extLst>
                </a:gridCol>
              </a:tblGrid>
              <a:tr h="643093">
                <a:tc>
                  <a:txBody>
                    <a:bodyPr/>
                    <a:lstStyle/>
                    <a:p>
                      <a:r>
                        <a:rPr lang="tr-TR" b="1" dirty="0" smtClean="0"/>
                        <a:t>BELEDİYE ADI</a:t>
                      </a:r>
                      <a:endParaRPr lang="tr-TR" b="1" dirty="0"/>
                    </a:p>
                  </a:txBody>
                  <a:tcPr/>
                </a:tc>
                <a:tc>
                  <a:txBody>
                    <a:bodyPr/>
                    <a:lstStyle/>
                    <a:p>
                      <a:pPr marL="0" indent="0" algn="ctr">
                        <a:buNone/>
                      </a:pPr>
                      <a:r>
                        <a:rPr lang="tr-TR" b="1" dirty="0" smtClean="0"/>
                        <a:t>MAHALLE</a:t>
                      </a:r>
                      <a:endParaRPr lang="tr-TR" b="1" dirty="0"/>
                    </a:p>
                  </a:txBody>
                  <a:tcPr>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BAKANLAR KURULU ONAY TARİHİ</a:t>
                      </a:r>
                      <a:endParaRPr lang="tr-TR"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643093">
                <a:tc>
                  <a:txBody>
                    <a:bodyPr/>
                    <a:lstStyle/>
                    <a:p>
                      <a:r>
                        <a:rPr lang="tr-TR" b="1" dirty="0" smtClean="0"/>
                        <a:t>ADIYAMAN</a:t>
                      </a:r>
                      <a:endParaRPr lang="tr-TR" b="1" dirty="0"/>
                    </a:p>
                  </a:txBody>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VARLIK,MARA</a:t>
                      </a:r>
                      <a:r>
                        <a:rPr lang="tr-TR" sz="1800" b="1" kern="1200" baseline="0" dirty="0" smtClean="0">
                          <a:solidFill>
                            <a:schemeClr val="tx1"/>
                          </a:solidFill>
                          <a:latin typeface="+mn-lt"/>
                          <a:ea typeface="+mn-ea"/>
                          <a:cs typeface="+mn-cs"/>
                        </a:rPr>
                        <a:t> VE MUSALLA (41 HEKTAR)</a:t>
                      </a: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09.08.2015-2015/29440</a:t>
                      </a: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643093">
                <a:tc>
                  <a:txBody>
                    <a:bodyPr/>
                    <a:lstStyle/>
                    <a:p>
                      <a:r>
                        <a:rPr lang="tr-TR" b="1" dirty="0" smtClean="0"/>
                        <a:t>GÖLBAŞI</a:t>
                      </a:r>
                      <a:endParaRPr lang="tr-TR" b="1" dirty="0"/>
                    </a:p>
                  </a:txBody>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MİMAR SİNAN </a:t>
                      </a:r>
                    </a:p>
                    <a:p>
                      <a:pPr marL="0" indent="0" algn="ctr" defTabSz="914400" rtl="0" eaLnBrk="1" latinLnBrk="0" hangingPunct="1">
                        <a:buNone/>
                      </a:pPr>
                      <a:r>
                        <a:rPr lang="tr-TR" sz="1800" b="1" kern="1200" dirty="0" smtClean="0">
                          <a:solidFill>
                            <a:schemeClr val="tx1"/>
                          </a:solidFill>
                          <a:latin typeface="+mn-lt"/>
                          <a:ea typeface="+mn-ea"/>
                          <a:cs typeface="+mn-cs"/>
                        </a:rPr>
                        <a:t>(15 HEKTAR)</a:t>
                      </a: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16.03.2015-</a:t>
                      </a:r>
                    </a:p>
                    <a:p>
                      <a:pPr marL="0" indent="0" algn="ctr">
                        <a:buNone/>
                      </a:pPr>
                      <a:r>
                        <a:rPr lang="tr-TR" b="1" dirty="0" smtClean="0"/>
                        <a:t>2015/409</a:t>
                      </a:r>
                      <a:endParaRPr lang="tr-TR"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918704">
                <a:tc>
                  <a:txBody>
                    <a:bodyPr/>
                    <a:lstStyle/>
                    <a:p>
                      <a:r>
                        <a:rPr lang="tr-TR" b="1" dirty="0" smtClean="0"/>
                        <a:t>BESNİ</a:t>
                      </a:r>
                      <a:endParaRPr lang="tr-TR" b="1" dirty="0"/>
                    </a:p>
                  </a:txBody>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CİRİT</a:t>
                      </a:r>
                    </a:p>
                    <a:p>
                      <a:pPr marL="0" indent="0" algn="ctr" defTabSz="914400" rtl="0" eaLnBrk="1" latinLnBrk="0" hangingPunct="1">
                        <a:buNone/>
                      </a:pPr>
                      <a:r>
                        <a:rPr lang="tr-TR" sz="1800" b="1" kern="1200" dirty="0" smtClean="0">
                          <a:solidFill>
                            <a:schemeClr val="tx1"/>
                          </a:solidFill>
                          <a:latin typeface="+mn-lt"/>
                          <a:ea typeface="+mn-ea"/>
                          <a:cs typeface="+mn-cs"/>
                        </a:rPr>
                        <a:t>MEYDANI</a:t>
                      </a:r>
                    </a:p>
                    <a:p>
                      <a:pPr marL="0" indent="0" algn="ctr" defTabSz="914400" rtl="0" eaLnBrk="1" latinLnBrk="0" hangingPunct="1">
                        <a:buNone/>
                      </a:pPr>
                      <a:r>
                        <a:rPr lang="tr-TR" sz="1800" b="1" kern="1200" dirty="0" smtClean="0">
                          <a:solidFill>
                            <a:schemeClr val="tx1"/>
                          </a:solidFill>
                          <a:latin typeface="+mn-lt"/>
                          <a:ea typeface="+mn-ea"/>
                          <a:cs typeface="+mn-cs"/>
                        </a:rPr>
                        <a:t> (2.11 HEKTAR)</a:t>
                      </a: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buNone/>
                      </a:pPr>
                      <a:r>
                        <a:rPr lang="tr-TR" sz="1800" b="1" kern="1200" dirty="0" smtClean="0">
                          <a:solidFill>
                            <a:schemeClr val="tx1"/>
                          </a:solidFill>
                          <a:latin typeface="+mn-lt"/>
                          <a:ea typeface="+mn-ea"/>
                          <a:cs typeface="+mn-cs"/>
                        </a:rPr>
                        <a:t>12.11.2015-</a:t>
                      </a:r>
                    </a:p>
                    <a:p>
                      <a:pPr marL="0" indent="0" algn="ctr" defTabSz="914400" rtl="0" eaLnBrk="1" latinLnBrk="0" hangingPunct="1">
                        <a:buNone/>
                      </a:pPr>
                      <a:r>
                        <a:rPr lang="tr-TR" sz="1800" b="1" kern="1200" dirty="0" smtClean="0">
                          <a:solidFill>
                            <a:schemeClr val="tx1"/>
                          </a:solidFill>
                          <a:latin typeface="+mn-lt"/>
                          <a:ea typeface="+mn-ea"/>
                          <a:cs typeface="+mn-cs"/>
                        </a:rPr>
                        <a:t>2015/8145</a:t>
                      </a: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608401">
                <a:tc>
                  <a:txBody>
                    <a:bodyPr/>
                    <a:lstStyle/>
                    <a:p>
                      <a:endParaRPr lang="tr-TR" b="1" dirty="0"/>
                    </a:p>
                  </a:txBody>
                  <a:tcPr/>
                </a:tc>
                <a:tc>
                  <a:txBody>
                    <a:bodyPr/>
                    <a:lstStyle/>
                    <a:p>
                      <a:pPr marL="0" indent="0" algn="ctr" defTabSz="914400" rtl="0" eaLnBrk="1" latinLnBrk="0" hangingPunct="1">
                        <a:buNone/>
                      </a:pP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buNone/>
                      </a:pP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608401">
                <a:tc>
                  <a:txBody>
                    <a:bodyPr/>
                    <a:lstStyle/>
                    <a:p>
                      <a:endParaRPr lang="tr-TR" b="1" dirty="0"/>
                    </a:p>
                  </a:txBody>
                  <a:tcPr/>
                </a:tc>
                <a:tc>
                  <a:txBody>
                    <a:bodyPr/>
                    <a:lstStyle/>
                    <a:p>
                      <a:pPr marL="0" indent="0" algn="ctr" defTabSz="914400" rtl="0" eaLnBrk="1" latinLnBrk="0" hangingPunct="1">
                        <a:buNone/>
                      </a:pPr>
                      <a:endParaRPr lang="tr-TR" sz="18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buNone/>
                      </a:pPr>
                      <a:endParaRPr lang="tr-TR"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7" name="1 Başlık"/>
          <p:cNvSpPr txBox="1">
            <a:spLocks/>
          </p:cNvSpPr>
          <p:nvPr/>
        </p:nvSpPr>
        <p:spPr>
          <a:xfrm>
            <a:off x="1275239" y="461578"/>
            <a:ext cx="6192688" cy="1296144"/>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YÜRÜTÜLEN ÇALIŞMALAR</a:t>
            </a:r>
          </a:p>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ALTYAPI VE KENTSEL DÖNÜŞÜMDEN   SORUMLU ŞUBE MÜDÜRLÜĞÜ</a:t>
            </a:r>
            <a:endParaRPr lang="tr-TR" sz="2000" dirty="0" smtClean="0">
              <a:solidFill>
                <a:srgbClr val="0066FF"/>
              </a:solidFill>
            </a:endParaRPr>
          </a:p>
        </p:txBody>
      </p:sp>
    </p:spTree>
    <p:extLst>
      <p:ext uri="{BB962C8B-B14F-4D97-AF65-F5344CB8AC3E}">
        <p14:creationId xmlns:p14="http://schemas.microsoft.com/office/powerpoint/2010/main" val="1395500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066130"/>
          </a:xfrm>
        </p:spPr>
        <p:txBody>
          <a:bodyPr>
            <a:normAutofit fontScale="90000"/>
          </a:bodyPr>
          <a:lstStyle/>
          <a:p>
            <a:pPr algn="ctr"/>
            <a:r>
              <a:rPr lang="tr-TR" sz="2200" dirty="0" smtClean="0">
                <a:ln w="12700">
                  <a:solidFill>
                    <a:srgbClr val="04617B">
                      <a:satMod val="155000"/>
                    </a:srgbClr>
                  </a:solidFill>
                  <a:prstDash val="solid"/>
                </a:ln>
                <a:solidFill>
                  <a:srgbClr val="0066FF"/>
                </a:solidFill>
              </a:rPr>
              <a:t/>
            </a:r>
            <a:br>
              <a:rPr lang="tr-TR" sz="2200" dirty="0" smtClean="0">
                <a:ln w="12700">
                  <a:solidFill>
                    <a:srgbClr val="04617B">
                      <a:satMod val="155000"/>
                    </a:srgbClr>
                  </a:solidFill>
                  <a:prstDash val="solid"/>
                </a:ln>
                <a:solidFill>
                  <a:srgbClr val="0066FF"/>
                </a:solidFill>
              </a:rPr>
            </a:br>
            <a:r>
              <a:rPr lang="tr-TR" sz="2200" dirty="0" smtClean="0">
                <a:ln w="12700">
                  <a:solidFill>
                    <a:srgbClr val="04617B">
                      <a:satMod val="155000"/>
                    </a:srgbClr>
                  </a:solidFill>
                  <a:prstDash val="solid"/>
                </a:ln>
                <a:solidFill>
                  <a:srgbClr val="0066FF"/>
                </a:solidFill>
              </a:rPr>
              <a:t>YÜRÜTÜLEN ÇALIŞMALAR</a:t>
            </a:r>
            <a:br>
              <a:rPr lang="tr-TR" sz="2200" dirty="0" smtClean="0">
                <a:ln w="12700">
                  <a:solidFill>
                    <a:srgbClr val="04617B">
                      <a:satMod val="155000"/>
                    </a:srgbClr>
                  </a:solidFill>
                  <a:prstDash val="solid"/>
                </a:ln>
                <a:solidFill>
                  <a:srgbClr val="0066FF"/>
                </a:solidFill>
              </a:rPr>
            </a:br>
            <a:r>
              <a:rPr lang="tr-TR" sz="2200" dirty="0" smtClean="0">
                <a:ln w="12700">
                  <a:solidFill>
                    <a:srgbClr val="04617B">
                      <a:satMod val="155000"/>
                    </a:srgbClr>
                  </a:solidFill>
                  <a:prstDash val="solid"/>
                </a:ln>
                <a:solidFill>
                  <a:srgbClr val="0066FF"/>
                </a:solidFill>
              </a:rPr>
              <a:t>YEREL YÖNETİMLERDEN SORUMLU ŞUBE MÜDÜRLÜĞÜ – 2019 YILI</a:t>
            </a:r>
            <a:r>
              <a:rPr lang="tr-TR" dirty="0">
                <a:ln w="12700">
                  <a:solidFill>
                    <a:srgbClr val="04617B">
                      <a:satMod val="155000"/>
                    </a:srgbClr>
                  </a:solidFill>
                  <a:prstDash val="solid"/>
                </a:ln>
                <a:solidFill>
                  <a:srgbClr val="0066FF"/>
                </a:solidFill>
              </a:rPr>
              <a:t/>
            </a:r>
            <a:br>
              <a:rPr lang="tr-TR" dirty="0">
                <a:ln w="12700">
                  <a:solidFill>
                    <a:srgbClr val="04617B">
                      <a:satMod val="155000"/>
                    </a:srgbClr>
                  </a:solidFill>
                  <a:prstDash val="solid"/>
                </a:ln>
                <a:solidFill>
                  <a:srgbClr val="0066FF"/>
                </a:solidFill>
              </a:rPr>
            </a:br>
            <a:endParaRPr lang="tr-TR" dirty="0"/>
          </a:p>
        </p:txBody>
      </p:sp>
      <p:sp>
        <p:nvSpPr>
          <p:cNvPr id="3" name="Veri Yer Tutucusu 2"/>
          <p:cNvSpPr>
            <a:spLocks noGrp="1"/>
          </p:cNvSpPr>
          <p:nvPr>
            <p:ph type="dt" sz="half" idx="10"/>
          </p:nvPr>
        </p:nvSpPr>
        <p:spPr/>
        <p:txBody>
          <a:bodyPr/>
          <a:lstStyle/>
          <a:p>
            <a:pPr>
              <a:defRPr/>
            </a:pPr>
            <a:fld id="{5AD4CD2C-ABF7-4517-B76A-A586D2B9EBA2}" type="datetime1">
              <a:rPr lang="tr-TR" smtClean="0"/>
              <a:t>9.10.2019</a:t>
            </a:fld>
            <a:endParaRPr lang="tr-TR"/>
          </a:p>
        </p:txBody>
      </p:sp>
      <p:sp>
        <p:nvSpPr>
          <p:cNvPr id="4" name="İçerik Yer Tutucusu 3"/>
          <p:cNvSpPr>
            <a:spLocks noGrp="1"/>
          </p:cNvSpPr>
          <p:nvPr>
            <p:ph sz="quarter" idx="1"/>
          </p:nvPr>
        </p:nvSpPr>
        <p:spPr/>
        <p:txBody>
          <a:bodyPr>
            <a:normAutofit fontScale="62500" lnSpcReduction="20000"/>
          </a:bodyPr>
          <a:lstStyle/>
          <a:p>
            <a:pPr lvl="0"/>
            <a:r>
              <a:rPr lang="tr-TR" dirty="0"/>
              <a:t>Her ay İl, ilçe ve Belde Belediyelerinin aylık düzenlemiş oldukları Meclis toplantılarda almış oldukları Meclis Kararlarının 5393 sayılı yasanın ilgili 23’ncü maddesine göre incelenip kayıt altına alınması.</a:t>
            </a:r>
          </a:p>
          <a:p>
            <a:pPr lvl="0"/>
            <a:r>
              <a:rPr lang="tr-TR" dirty="0"/>
              <a:t>Belediyelerin ücretsiz seyahat harcamalarının her ay düzenli olarak liste halinde icmalinin yapılarak Bakanlığımız Yerel Yönetimler Genel Müdürlüğüne gönderilmesi.</a:t>
            </a:r>
          </a:p>
          <a:p>
            <a:pPr lvl="0"/>
            <a:r>
              <a:rPr lang="tr-TR" dirty="0"/>
              <a:t>Bakanlığımız Yerel Yönetimler Genel Müdürlüğünce istenen istatistiki bilgilerin tüm il, ilçe ve belde belediyelerden ve İl özel idaresinden istendikten sonra icmali yapılarak Bakanlığımıza  iletilmesi</a:t>
            </a:r>
          </a:p>
          <a:p>
            <a:pPr lvl="0"/>
            <a:r>
              <a:rPr lang="tr-TR" dirty="0"/>
              <a:t>Otoparklar, Kaçak ve ruhsatsız yapılar hakkında düzenli olarak her ay belediyelerden istenen icmal yapılıp Bakanlığa iletilmesi</a:t>
            </a:r>
          </a:p>
          <a:p>
            <a:pPr lvl="0"/>
            <a:r>
              <a:rPr lang="tr-TR" dirty="0"/>
              <a:t>Suriyelilere yapılan yardımların icmal edilmesi</a:t>
            </a:r>
          </a:p>
          <a:p>
            <a:pPr lvl="0"/>
            <a:r>
              <a:rPr lang="tr-TR" dirty="0"/>
              <a:t>Belediyelerce yapılan park, bahçe ve bisiklet yolları çalışmalarının detaylı bilgilerinin yine icmal edilerek Bakanlığa iletilmesi</a:t>
            </a:r>
          </a:p>
          <a:p>
            <a:pPr lvl="0"/>
            <a:r>
              <a:rPr lang="tr-TR" dirty="0"/>
              <a:t>Seçim sonuçlarının toplanıp icmal edilerek bakanlığa iletilmesi</a:t>
            </a:r>
          </a:p>
          <a:p>
            <a:pPr lvl="0"/>
            <a:r>
              <a:rPr lang="tr-TR" dirty="0"/>
              <a:t>Eğitim programları, forum ve seminerlerin belediyelere duyurulması </a:t>
            </a:r>
          </a:p>
          <a:p>
            <a:pPr lvl="0"/>
            <a:r>
              <a:rPr lang="tr-TR" dirty="0"/>
              <a:t>Belediyelerin personel ve istihdam başvurularının icmal edilerek bakanlığa iletilmesi</a:t>
            </a:r>
          </a:p>
          <a:p>
            <a:pPr lvl="0"/>
            <a:r>
              <a:rPr lang="tr-TR" dirty="0"/>
              <a:t>İşyeri açma ve çalıştırma ruhsatlarının icmal edilip bakanlığa bildirilmesi</a:t>
            </a:r>
          </a:p>
          <a:p>
            <a:pPr lvl="0"/>
            <a:r>
              <a:rPr lang="tr-TR" dirty="0"/>
              <a:t>İl, ilçe ve belde belediyelerinden gelen yazıların Bakanlığımız Yerel Yönetimler Genel Müdürlüğüne bildirilmesi, Bakanlığımız ve diğer Bakanlıklardan gelen ve belediyeleri ilgilendiren duyurular ve çeşitli yazılar tüm belediyelere bildirilmektedir. </a:t>
            </a:r>
          </a:p>
          <a:p>
            <a:endParaRPr lang="tr-TR" dirty="0"/>
          </a:p>
        </p:txBody>
      </p:sp>
    </p:spTree>
    <p:extLst>
      <p:ext uri="{BB962C8B-B14F-4D97-AF65-F5344CB8AC3E}">
        <p14:creationId xmlns:p14="http://schemas.microsoft.com/office/powerpoint/2010/main" val="1199268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4"/>
          <p:cNvSpPr>
            <a:spLocks noGrp="1"/>
          </p:cNvSpPr>
          <p:nvPr/>
        </p:nvSpPr>
        <p:spPr>
          <a:xfrm>
            <a:off x="2411761" y="5612430"/>
            <a:ext cx="3232126" cy="273844"/>
          </a:xfrm>
          <a:prstGeom prst="rect">
            <a:avLst/>
          </a:prstGeom>
        </p:spPr>
        <p:txBody>
          <a:bodyPr vert="horz" lIns="68580" tIns="34290" rIns="68580" bIns="3429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sz="900" dirty="0"/>
              <a:t>ADIYAMAN ÇEVRE VE ŞEHİRCİLİK İL MÜDÜRLÜĞÜ</a:t>
            </a:r>
          </a:p>
        </p:txBody>
      </p:sp>
      <p:graphicFrame>
        <p:nvGraphicFramePr>
          <p:cNvPr id="8" name="Tablo 7"/>
          <p:cNvGraphicFramePr>
            <a:graphicFrameLocks noGrp="1"/>
          </p:cNvGraphicFramePr>
          <p:nvPr>
            <p:extLst>
              <p:ext uri="{D42A27DB-BD31-4B8C-83A1-F6EECF244321}">
                <p14:modId xmlns:p14="http://schemas.microsoft.com/office/powerpoint/2010/main" val="156596746"/>
              </p:ext>
            </p:extLst>
          </p:nvPr>
        </p:nvGraphicFramePr>
        <p:xfrm>
          <a:off x="971601" y="2348881"/>
          <a:ext cx="6793362" cy="3292306"/>
        </p:xfrm>
        <a:graphic>
          <a:graphicData uri="http://schemas.openxmlformats.org/drawingml/2006/table">
            <a:tbl>
              <a:tblPr>
                <a:tableStyleId>{5C22544A-7EE6-4342-B048-85BDC9FD1C3A}</a:tableStyleId>
              </a:tblPr>
              <a:tblGrid>
                <a:gridCol w="288031">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901811">
                  <a:extLst>
                    <a:ext uri="{9D8B030D-6E8A-4147-A177-3AD203B41FA5}">
                      <a16:colId xmlns:a16="http://schemas.microsoft.com/office/drawing/2014/main" val="20005"/>
                    </a:ext>
                  </a:extLst>
                </a:gridCol>
                <a:gridCol w="902355">
                  <a:extLst>
                    <a:ext uri="{9D8B030D-6E8A-4147-A177-3AD203B41FA5}">
                      <a16:colId xmlns:a16="http://schemas.microsoft.com/office/drawing/2014/main" val="20006"/>
                    </a:ext>
                  </a:extLst>
                </a:gridCol>
                <a:gridCol w="1604821">
                  <a:extLst>
                    <a:ext uri="{9D8B030D-6E8A-4147-A177-3AD203B41FA5}">
                      <a16:colId xmlns:a16="http://schemas.microsoft.com/office/drawing/2014/main" val="20007"/>
                    </a:ext>
                  </a:extLst>
                </a:gridCol>
              </a:tblGrid>
              <a:tr h="582861">
                <a:tc>
                  <a:txBody>
                    <a:bodyPr/>
                    <a:lstStyle/>
                    <a:p>
                      <a:pPr algn="ctr" fontAlgn="b"/>
                      <a:r>
                        <a:rPr lang="tr-TR" sz="800" u="none" strike="noStrike" dirty="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 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583942">
                <a:tc>
                  <a:txBody>
                    <a:bodyPr/>
                    <a:lstStyle/>
                    <a:p>
                      <a:pPr algn="r" fontAlgn="b"/>
                      <a:r>
                        <a:rPr lang="tr-TR" sz="800" b="0" i="0" u="none" strike="noStrike" dirty="0" smtClean="0">
                          <a:solidFill>
                            <a:schemeClr val="tx1"/>
                          </a:solidFill>
                          <a:effectLst/>
                          <a:latin typeface="Calibri"/>
                        </a:rPr>
                        <a:t>1-</a:t>
                      </a:r>
                    </a:p>
                    <a:p>
                      <a:pPr algn="r" fontAlgn="b"/>
                      <a:r>
                        <a:rPr lang="tr-TR" sz="800" b="0" i="0" u="none" strike="noStrike" dirty="0" smtClean="0">
                          <a:solidFill>
                            <a:schemeClr val="tx1"/>
                          </a:solidFill>
                          <a:effectLst/>
                          <a:latin typeface="Calibri"/>
                        </a:rPr>
                        <a:t> </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schemeClr val="tx1"/>
                          </a:solidFill>
                          <a:effectLst/>
                          <a:uLnTx/>
                          <a:uFillTx/>
                          <a:latin typeface="+mn-lt"/>
                          <a:ea typeface="+mn-ea"/>
                          <a:cs typeface="+mn-cs"/>
                        </a:rPr>
                        <a:t>MERKEZ</a:t>
                      </a:r>
                    </a:p>
                    <a:p>
                      <a:pPr algn="ctr"/>
                      <a:endParaRPr lang="tr-TR" sz="1400" dirty="0">
                        <a:solidFill>
                          <a:schemeClr val="tx1"/>
                        </a:solidFill>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ADIYAMAN İŞ KUR HİZMET BİNASI</a:t>
                      </a:r>
                      <a:r>
                        <a:rPr lang="tr-TR" sz="800" b="0" i="0" u="none" strike="noStrike" baseline="0" dirty="0" smtClean="0">
                          <a:solidFill>
                            <a:schemeClr val="tx1"/>
                          </a:solidFill>
                          <a:effectLst/>
                          <a:latin typeface="Calibri"/>
                        </a:rPr>
                        <a:t> İNŞAATI</a:t>
                      </a:r>
                    </a:p>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effectLst/>
                          <a:latin typeface="Calibri"/>
                        </a:rPr>
                        <a:t>3.984.000,00 TL</a:t>
                      </a:r>
                    </a:p>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ctr"/>
                      <a:r>
                        <a:rPr lang="tr-TR" sz="800" dirty="0" smtClean="0">
                          <a:solidFill>
                            <a:schemeClr val="tx1"/>
                          </a:solidFill>
                        </a:rPr>
                        <a:t>20.11.2017</a:t>
                      </a:r>
                    </a:p>
                    <a:p>
                      <a:pPr algn="ct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effectLst/>
                          <a:latin typeface="Calibri"/>
                        </a:rPr>
                        <a:t>09.02.2019</a:t>
                      </a:r>
                    </a:p>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GEÇİCİ</a:t>
                      </a:r>
                      <a:r>
                        <a:rPr lang="tr-TR" sz="800" b="0" i="0" u="none" strike="noStrike" baseline="0" dirty="0" smtClean="0">
                          <a:solidFill>
                            <a:schemeClr val="tx1"/>
                          </a:solidFill>
                          <a:effectLst/>
                          <a:latin typeface="Calibri"/>
                        </a:rPr>
                        <a:t> KABULÜ YAPILDI</a:t>
                      </a:r>
                    </a:p>
                    <a:p>
                      <a:pPr algn="l" fontAlgn="b"/>
                      <a:endParaRPr lang="tr-TR" sz="800" b="0" i="0" u="none" strike="noStrike" baseline="0" dirty="0" smtClean="0">
                        <a:solidFill>
                          <a:schemeClr val="tx1"/>
                        </a:solidFill>
                        <a:effectLst/>
                        <a:latin typeface="Calibri"/>
                      </a:endParaRPr>
                    </a:p>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3"/>
                  </a:ext>
                </a:extLst>
              </a:tr>
              <a:tr h="517019">
                <a:tc>
                  <a:txBody>
                    <a:bodyPr/>
                    <a:lstStyle/>
                    <a:p>
                      <a:pPr algn="r" fontAlgn="b"/>
                      <a:r>
                        <a:rPr lang="tr-TR" sz="800" b="0" i="0" u="none" strike="noStrike" dirty="0" smtClean="0">
                          <a:solidFill>
                            <a:schemeClr val="tx1"/>
                          </a:solidFill>
                          <a:effectLst/>
                          <a:latin typeface="Calibri"/>
                        </a:rPr>
                        <a:t>2-</a:t>
                      </a:r>
                    </a:p>
                    <a:p>
                      <a:pPr algn="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ctr"/>
                      <a:r>
                        <a:rPr lang="tr-TR" sz="800" dirty="0" smtClean="0">
                          <a:solidFill>
                            <a:schemeClr val="tx1"/>
                          </a:solidFill>
                        </a:rPr>
                        <a:t>MERKEZ</a:t>
                      </a:r>
                    </a:p>
                    <a:p>
                      <a:pPr algn="ct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 ADIYAMAN JANDARMA ALAY KOMUTANLIĞI 40 DAİRELİ SB.AS.LOJMAN YAPIM İŞİ</a:t>
                      </a:r>
                    </a:p>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effectLst/>
                          <a:latin typeface="Calibri"/>
                        </a:rPr>
                        <a:t>6.649.000,00TL</a:t>
                      </a:r>
                    </a:p>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ctr"/>
                      <a:r>
                        <a:rPr lang="tr-TR" sz="800" dirty="0" smtClean="0">
                          <a:solidFill>
                            <a:schemeClr val="tx1"/>
                          </a:solidFill>
                        </a:rPr>
                        <a:t>21.02.2019</a:t>
                      </a:r>
                    </a:p>
                    <a:p>
                      <a:pPr algn="ct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effectLst/>
                          <a:latin typeface="Calibri"/>
                        </a:rPr>
                        <a:t>10.05.2019</a:t>
                      </a:r>
                    </a:p>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%85</a:t>
                      </a:r>
                      <a:r>
                        <a:rPr lang="tr-TR" sz="800" b="0" i="0" u="none" strike="noStrike" baseline="0" dirty="0" smtClean="0">
                          <a:solidFill>
                            <a:schemeClr val="tx1"/>
                          </a:solidFill>
                          <a:effectLst/>
                          <a:latin typeface="Calibri"/>
                        </a:rPr>
                        <a:t>SEVİYESİNDE </a:t>
                      </a:r>
                    </a:p>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4"/>
                  </a:ext>
                </a:extLst>
              </a:tr>
              <a:tr h="709909">
                <a:tc>
                  <a:txBody>
                    <a:bodyPr/>
                    <a:lstStyle/>
                    <a:p>
                      <a:pPr algn="r" fontAlgn="b"/>
                      <a:endParaRPr lang="tr-TR" sz="800" b="0" i="0" u="none" strike="noStrike" dirty="0" smtClean="0">
                        <a:solidFill>
                          <a:schemeClr val="tx1"/>
                        </a:solidFill>
                        <a:effectLst/>
                        <a:latin typeface="Calibri"/>
                      </a:endParaRPr>
                    </a:p>
                    <a:p>
                      <a:pPr algn="r" fontAlgn="b"/>
                      <a:endParaRPr lang="tr-TR" sz="800" b="0" i="0" u="none" strike="noStrike" dirty="0" smtClean="0">
                        <a:solidFill>
                          <a:schemeClr val="tx1"/>
                        </a:solidFill>
                        <a:effectLst/>
                        <a:latin typeface="Calibri"/>
                      </a:endParaRPr>
                    </a:p>
                    <a:p>
                      <a:pPr algn="r" fontAlgn="b"/>
                      <a:r>
                        <a:rPr lang="tr-TR" sz="800" b="0" i="0" u="none" strike="noStrike" dirty="0" smtClean="0">
                          <a:solidFill>
                            <a:schemeClr val="tx1"/>
                          </a:solidFill>
                          <a:effectLst/>
                          <a:latin typeface="Calibri"/>
                        </a:rPr>
                        <a:t>3-</a:t>
                      </a:r>
                    </a:p>
                    <a:p>
                      <a:pPr algn="r" fontAlgn="b"/>
                      <a:endParaRPr lang="tr-TR" sz="800" b="0" i="0" u="none" strike="noStrike" dirty="0" smtClean="0">
                        <a:solidFill>
                          <a:schemeClr val="tx1"/>
                        </a:solidFill>
                        <a:effectLst/>
                        <a:latin typeface="Calibri"/>
                      </a:endParaRPr>
                    </a:p>
                    <a:p>
                      <a:pPr algn="r" fontAlgn="b"/>
                      <a:endParaRPr lang="tr-TR" sz="800" b="0" i="0" u="none" strike="noStrike" dirty="0" smtClean="0">
                        <a:solidFill>
                          <a:schemeClr val="tx1"/>
                        </a:solidFill>
                        <a:effectLst/>
                        <a:latin typeface="Calibri"/>
                      </a:endParaRPr>
                    </a:p>
                    <a:p>
                      <a:pPr algn="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SAMSAT</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SAMSAT İLÇESİ MERKEZDE (YAVUZ SELİMBARAJ,KALE MAH.YENİ TOPLU ALAN  YENİ YAPILACAK AFET KONUTLARI</a:t>
                      </a:r>
                    </a:p>
                    <a:p>
                      <a:pPr algn="l"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101.760.000.00 TL</a:t>
                      </a:r>
                    </a:p>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a:r>
                        <a:rPr lang="tr-TR" sz="800" dirty="0" smtClean="0">
                          <a:solidFill>
                            <a:schemeClr val="tx1"/>
                          </a:solidFill>
                        </a:rPr>
                        <a:t>25.04.2018</a:t>
                      </a:r>
                    </a:p>
                    <a:p>
                      <a:pPr algn="ct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07.02.2019 </a:t>
                      </a:r>
                    </a:p>
                    <a:p>
                      <a:pPr algn="ctr" fontAlgn="b"/>
                      <a:endParaRPr lang="tr-TR" sz="800" b="0" i="0" u="none" strike="noStrike" dirty="0" smtClean="0">
                        <a:solidFill>
                          <a:schemeClr val="tx1"/>
                        </a:solidFill>
                        <a:latin typeface="Calibri"/>
                      </a:endParaRPr>
                    </a:p>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GEÇİCİ KABUL</a:t>
                      </a:r>
                      <a:r>
                        <a:rPr lang="tr-TR" sz="800" b="0" i="0" u="none" strike="noStrike" baseline="0" dirty="0" smtClean="0">
                          <a:solidFill>
                            <a:schemeClr val="tx1"/>
                          </a:solidFill>
                          <a:effectLst/>
                          <a:latin typeface="Calibri"/>
                        </a:rPr>
                        <a:t>  YAPILDI</a:t>
                      </a:r>
                    </a:p>
                    <a:p>
                      <a:pPr algn="l" fontAlgn="b"/>
                      <a:endParaRPr lang="tr-TR" sz="800" b="0" i="0" u="none" strike="noStrike" baseline="0" dirty="0" smtClean="0">
                        <a:solidFill>
                          <a:schemeClr val="tx1"/>
                        </a:solidFill>
                        <a:effectLst/>
                        <a:latin typeface="Calibri"/>
                      </a:endParaRPr>
                    </a:p>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242129028"/>
                  </a:ext>
                </a:extLst>
              </a:tr>
              <a:tr h="869820">
                <a:tc>
                  <a:txBody>
                    <a:bodyPr/>
                    <a:lstStyle/>
                    <a:p>
                      <a:pPr algn="r" fontAlgn="b"/>
                      <a:r>
                        <a:rPr lang="tr-TR" sz="800" b="0" i="0" u="none" strike="noStrike" dirty="0" smtClean="0">
                          <a:solidFill>
                            <a:schemeClr val="tx1"/>
                          </a:solidFill>
                          <a:effectLst/>
                          <a:latin typeface="Calibri"/>
                        </a:rPr>
                        <a:t>4-</a:t>
                      </a:r>
                    </a:p>
                    <a:p>
                      <a:pPr algn="r" fontAlgn="b"/>
                      <a:endParaRPr lang="tr-TR" sz="800" b="0" i="0" u="none" strike="noStrike" dirty="0" smtClean="0">
                        <a:solidFill>
                          <a:schemeClr val="tx1"/>
                        </a:solidFill>
                        <a:effectLst/>
                        <a:latin typeface="Calibri"/>
                      </a:endParaRPr>
                    </a:p>
                    <a:p>
                      <a:pPr algn="r" fontAlgn="b"/>
                      <a:endParaRPr lang="tr-TR" sz="800" b="0" i="0" u="none" strike="noStrike" dirty="0" smtClean="0">
                        <a:solidFill>
                          <a:schemeClr val="tx1"/>
                        </a:solidFill>
                        <a:effectLst/>
                        <a:latin typeface="Calibri"/>
                      </a:endParaRPr>
                    </a:p>
                    <a:p>
                      <a:pPr algn="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ctr"/>
                      <a:r>
                        <a:rPr lang="tr-TR" sz="800" b="0" dirty="0" smtClean="0">
                          <a:solidFill>
                            <a:schemeClr val="tx1"/>
                          </a:solidFill>
                          <a:latin typeface="Times New Roman" panose="02020603050405020304" pitchFamily="18" charset="0"/>
                          <a:cs typeface="Times New Roman" panose="02020603050405020304" pitchFamily="18" charset="0"/>
                        </a:rPr>
                        <a:t>SAMSAT</a:t>
                      </a:r>
                      <a:endParaRPr lang="tr-TR" sz="8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SAMSAT,ADIYAMAN,KAHTA VE MERKEZ KÖYLERİ AĞIR HASARLI BİNALARIN YIKIM İŞİ</a:t>
                      </a:r>
                    </a:p>
                    <a:p>
                      <a:pPr algn="l" fontAlgn="b"/>
                      <a:endParaRPr lang="tr-TR" sz="800" b="0" i="0" u="none" strike="noStrike" dirty="0" smtClean="0">
                        <a:solidFill>
                          <a:schemeClr val="tx1"/>
                        </a:solidFill>
                        <a:latin typeface="Calibri"/>
                      </a:endParaRPr>
                    </a:p>
                    <a:p>
                      <a:pPr algn="l" fontAlgn="b"/>
                      <a:endParaRPr lang="tr-TR" sz="800" b="0" i="0" u="none" strike="noStrike" dirty="0" smtClean="0">
                        <a:solidFill>
                          <a:schemeClr val="tx1"/>
                        </a:solidFill>
                        <a:latin typeface="Calibri"/>
                      </a:endParaRPr>
                    </a:p>
                    <a:p>
                      <a:pPr algn="l"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2.800.000,00 TL</a:t>
                      </a:r>
                    </a:p>
                    <a:p>
                      <a:pPr algn="ctr" fontAlgn="b"/>
                      <a:endParaRPr lang="tr-TR" sz="800" b="0" i="0" u="none" strike="noStrike" dirty="0" smtClean="0">
                        <a:solidFill>
                          <a:schemeClr val="tx1"/>
                        </a:solidFill>
                        <a:latin typeface="Calibri"/>
                      </a:endParaRPr>
                    </a:p>
                    <a:p>
                      <a:pPr algn="ctr" fontAlgn="b"/>
                      <a:endParaRPr lang="tr-TR" sz="800" b="0" i="0" u="none" strike="noStrike" dirty="0" smtClean="0">
                        <a:solidFill>
                          <a:schemeClr val="tx1"/>
                        </a:solidFill>
                        <a:latin typeface="Calibri"/>
                      </a:endParaRPr>
                    </a:p>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a:r>
                        <a:rPr lang="tr-TR" sz="800" dirty="0" smtClean="0">
                          <a:solidFill>
                            <a:schemeClr val="tx1"/>
                          </a:solidFill>
                        </a:rPr>
                        <a:t>05.12.2018</a:t>
                      </a:r>
                    </a:p>
                    <a:p>
                      <a:pPr algn="ctr"/>
                      <a:endParaRPr lang="tr-TR" sz="800" dirty="0" smtClean="0">
                        <a:solidFill>
                          <a:schemeClr val="tx1"/>
                        </a:solidFill>
                      </a:endParaRPr>
                    </a:p>
                    <a:p>
                      <a:pPr algn="ctr"/>
                      <a:endParaRPr lang="tr-TR" sz="800" dirty="0" smtClean="0">
                        <a:solidFill>
                          <a:schemeClr val="tx1"/>
                        </a:solidFill>
                      </a:endParaRPr>
                    </a:p>
                    <a:p>
                      <a:pPr algn="ct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17.07.2019</a:t>
                      </a:r>
                    </a:p>
                    <a:p>
                      <a:pPr algn="ctr" fontAlgn="b"/>
                      <a:endParaRPr lang="tr-TR" sz="800" b="0" i="0" u="none" strike="noStrike" dirty="0" smtClean="0">
                        <a:solidFill>
                          <a:schemeClr val="tx1"/>
                        </a:solidFill>
                        <a:latin typeface="Calibri"/>
                      </a:endParaRPr>
                    </a:p>
                    <a:p>
                      <a:pPr algn="ctr" fontAlgn="b"/>
                      <a:endParaRPr lang="tr-TR" sz="800" b="0" i="0" u="none" strike="noStrike" dirty="0" smtClean="0">
                        <a:solidFill>
                          <a:schemeClr val="tx1"/>
                        </a:solidFill>
                        <a:latin typeface="Calibri"/>
                      </a:endParaRPr>
                    </a:p>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%65 SEVİYESİNDE VATANDAŞLAR</a:t>
                      </a:r>
                      <a:r>
                        <a:rPr lang="tr-TR" sz="800" b="0" i="0" u="none" strike="noStrike" baseline="0" dirty="0" smtClean="0">
                          <a:solidFill>
                            <a:schemeClr val="tx1"/>
                          </a:solidFill>
                          <a:effectLst/>
                          <a:latin typeface="Calibri"/>
                        </a:rPr>
                        <a:t> EVLERİNİ BOŞALTMADIKLARINDAN DOLAYI YIKIM İŞLEMİ DURDURULMUŞTUR.</a:t>
                      </a:r>
                    </a:p>
                    <a:p>
                      <a:pPr algn="l" fontAlgn="b"/>
                      <a:endParaRPr lang="tr-TR" sz="800" b="0" i="0" u="none" strike="noStrike" baseline="0" dirty="0" smtClean="0">
                        <a:solidFill>
                          <a:schemeClr val="tx1"/>
                        </a:solidFill>
                        <a:effectLst/>
                        <a:latin typeface="Calibri"/>
                      </a:endParaRPr>
                    </a:p>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361441057"/>
                  </a:ext>
                </a:extLst>
              </a:tr>
            </a:tbl>
          </a:graphicData>
        </a:graphic>
      </p:graphicFrame>
      <p:sp>
        <p:nvSpPr>
          <p:cNvPr id="3" name="Dikdörtgen 2"/>
          <p:cNvSpPr/>
          <p:nvPr/>
        </p:nvSpPr>
        <p:spPr>
          <a:xfrm>
            <a:off x="1709682" y="1322767"/>
            <a:ext cx="5616624" cy="230832"/>
          </a:xfrm>
          <a:prstGeom prst="rect">
            <a:avLst/>
          </a:prstGeom>
        </p:spPr>
        <p:txBody>
          <a:bodyPr wrap="square">
            <a:spAutoFit/>
          </a:bodyPr>
          <a:lstStyle/>
          <a:p>
            <a:pPr lvl="0" algn="ctr"/>
            <a:endParaRPr lang="tr-TR" sz="900" dirty="0">
              <a:solidFill>
                <a:srgbClr val="0033CC"/>
              </a:solidFill>
              <a:latin typeface="Times New Roman" pitchFamily="18" charset="0"/>
              <a:cs typeface="Times New Roman" pitchFamily="18" charset="0"/>
            </a:endParaRPr>
          </a:p>
        </p:txBody>
      </p:sp>
      <p:sp>
        <p:nvSpPr>
          <p:cNvPr id="9" name="1 Başlık"/>
          <p:cNvSpPr txBox="1">
            <a:spLocks/>
          </p:cNvSpPr>
          <p:nvPr/>
        </p:nvSpPr>
        <p:spPr>
          <a:xfrm>
            <a:off x="1601670" y="1351522"/>
            <a:ext cx="5616624" cy="706553"/>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500" dirty="0">
                <a:solidFill>
                  <a:srgbClr val="0066FF"/>
                </a:solidFill>
              </a:rPr>
              <a:t>PROJE VE YAPIM İŞLERİNDEN SORUMLU ŞUBE MÜDÜRLÜĞÜMÜZCE 2019 YILINDA YÜRÜTÜLEN BAKANLIK YATIRIMLARINA  AİT TABLO</a:t>
            </a:r>
          </a:p>
        </p:txBody>
      </p:sp>
    </p:spTree>
    <p:extLst>
      <p:ext uri="{BB962C8B-B14F-4D97-AF65-F5344CB8AC3E}">
        <p14:creationId xmlns:p14="http://schemas.microsoft.com/office/powerpoint/2010/main" val="181464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4"/>
          <p:cNvSpPr>
            <a:spLocks noGrp="1"/>
          </p:cNvSpPr>
          <p:nvPr/>
        </p:nvSpPr>
        <p:spPr>
          <a:xfrm>
            <a:off x="2411761" y="5612430"/>
            <a:ext cx="3232126" cy="273844"/>
          </a:xfrm>
          <a:prstGeom prst="rect">
            <a:avLst/>
          </a:prstGeom>
        </p:spPr>
        <p:txBody>
          <a:bodyPr vert="horz" lIns="68580" tIns="34290" rIns="68580" bIns="3429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sz="900" dirty="0"/>
              <a:t>ADIYAMAN ÇEVRE VE ŞEHİRCİLİK İL MÜDÜRLÜĞÜ</a:t>
            </a:r>
          </a:p>
        </p:txBody>
      </p:sp>
      <p:graphicFrame>
        <p:nvGraphicFramePr>
          <p:cNvPr id="8" name="Tablo 7"/>
          <p:cNvGraphicFramePr>
            <a:graphicFrameLocks noGrp="1"/>
          </p:cNvGraphicFramePr>
          <p:nvPr>
            <p:extLst/>
          </p:nvPr>
        </p:nvGraphicFramePr>
        <p:xfrm>
          <a:off x="1006434" y="2078720"/>
          <a:ext cx="7107383" cy="3213568"/>
        </p:xfrm>
        <a:graphic>
          <a:graphicData uri="http://schemas.openxmlformats.org/drawingml/2006/table">
            <a:tbl>
              <a:tblPr>
                <a:tableStyleId>{5C22544A-7EE6-4342-B048-85BDC9FD1C3A}</a:tableStyleId>
              </a:tblPr>
              <a:tblGrid>
                <a:gridCol w="185057">
                  <a:extLst>
                    <a:ext uri="{9D8B030D-6E8A-4147-A177-3AD203B41FA5}">
                      <a16:colId xmlns:a16="http://schemas.microsoft.com/office/drawing/2014/main" val="20000"/>
                    </a:ext>
                  </a:extLst>
                </a:gridCol>
                <a:gridCol w="799180">
                  <a:extLst>
                    <a:ext uri="{9D8B030D-6E8A-4147-A177-3AD203B41FA5}">
                      <a16:colId xmlns:a16="http://schemas.microsoft.com/office/drawing/2014/main" val="20001"/>
                    </a:ext>
                  </a:extLst>
                </a:gridCol>
                <a:gridCol w="1761659">
                  <a:extLst>
                    <a:ext uri="{9D8B030D-6E8A-4147-A177-3AD203B41FA5}">
                      <a16:colId xmlns:a16="http://schemas.microsoft.com/office/drawing/2014/main" val="20002"/>
                    </a:ext>
                  </a:extLst>
                </a:gridCol>
                <a:gridCol w="911203">
                  <a:extLst>
                    <a:ext uri="{9D8B030D-6E8A-4147-A177-3AD203B41FA5}">
                      <a16:colId xmlns:a16="http://schemas.microsoft.com/office/drawing/2014/main" val="20003"/>
                    </a:ext>
                  </a:extLst>
                </a:gridCol>
                <a:gridCol w="425228">
                  <a:extLst>
                    <a:ext uri="{9D8B030D-6E8A-4147-A177-3AD203B41FA5}">
                      <a16:colId xmlns:a16="http://schemas.microsoft.com/office/drawing/2014/main" val="20004"/>
                    </a:ext>
                  </a:extLst>
                </a:gridCol>
                <a:gridCol w="668216">
                  <a:extLst>
                    <a:ext uri="{9D8B030D-6E8A-4147-A177-3AD203B41FA5}">
                      <a16:colId xmlns:a16="http://schemas.microsoft.com/office/drawing/2014/main" val="20005"/>
                    </a:ext>
                  </a:extLst>
                </a:gridCol>
                <a:gridCol w="728963">
                  <a:extLst>
                    <a:ext uri="{9D8B030D-6E8A-4147-A177-3AD203B41FA5}">
                      <a16:colId xmlns:a16="http://schemas.microsoft.com/office/drawing/2014/main" val="20006"/>
                    </a:ext>
                  </a:extLst>
                </a:gridCol>
                <a:gridCol w="1627877">
                  <a:extLst>
                    <a:ext uri="{9D8B030D-6E8A-4147-A177-3AD203B41FA5}">
                      <a16:colId xmlns:a16="http://schemas.microsoft.com/office/drawing/2014/main" val="20007"/>
                    </a:ext>
                  </a:extLst>
                </a:gridCol>
              </a:tblGrid>
              <a:tr h="590293">
                <a:tc>
                  <a:txBody>
                    <a:bodyPr/>
                    <a:lstStyle/>
                    <a:p>
                      <a:pPr algn="ctr" fontAlgn="b"/>
                      <a:r>
                        <a:rPr lang="tr-TR" sz="800" u="none" strike="noStrike" dirty="0" smtClean="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 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281696">
                <a:tc>
                  <a:txBody>
                    <a:bodyPr/>
                    <a:lstStyle/>
                    <a:p>
                      <a:pPr algn="r" fontAlgn="b"/>
                      <a:r>
                        <a:rPr lang="tr-TR" sz="800" b="0" i="0" u="none" strike="noStrike" dirty="0" smtClean="0">
                          <a:solidFill>
                            <a:schemeClr val="tx1"/>
                          </a:solidFill>
                          <a:effectLst/>
                          <a:latin typeface="Calibri"/>
                        </a:rPr>
                        <a:t>1</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MERKEZ</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POLİS</a:t>
                      </a:r>
                      <a:r>
                        <a:rPr lang="tr-TR" sz="800" b="0" i="0" u="none" strike="noStrike" baseline="0" dirty="0" smtClean="0">
                          <a:solidFill>
                            <a:schemeClr val="tx1"/>
                          </a:solidFill>
                          <a:latin typeface="Calibri"/>
                        </a:rPr>
                        <a:t> ÖZEL HAREKET HİZMET BİNASI VE AMİR LOJMANI YAPIM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HAYIRSEVER</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BİTTİ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1"/>
                  </a:ext>
                </a:extLst>
              </a:tr>
              <a:tr h="281696">
                <a:tc>
                  <a:txBody>
                    <a:bodyPr/>
                    <a:lstStyle/>
                    <a:p>
                      <a:pPr algn="r" fontAlgn="b"/>
                      <a:r>
                        <a:rPr lang="tr-TR" sz="800" b="0" i="0" u="none" strike="noStrike" dirty="0" smtClean="0">
                          <a:solidFill>
                            <a:schemeClr val="tx1"/>
                          </a:solidFill>
                          <a:effectLst/>
                          <a:latin typeface="Calibri"/>
                        </a:rPr>
                        <a:t>2</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ctr"/>
                      <a:r>
                        <a:rPr lang="tr-TR" sz="800" b="0" dirty="0" smtClean="0">
                          <a:solidFill>
                            <a:schemeClr val="tx1"/>
                          </a:solidFill>
                          <a:latin typeface="Times New Roman" panose="02020603050405020304" pitchFamily="18" charset="0"/>
                          <a:cs typeface="Times New Roman" panose="02020603050405020304" pitchFamily="18" charset="0"/>
                        </a:rPr>
                        <a:t>MERKEZ</a:t>
                      </a:r>
                      <a:endParaRPr lang="tr-TR" sz="8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POLİS</a:t>
                      </a:r>
                      <a:r>
                        <a:rPr lang="tr-TR" sz="800" b="0" i="0" u="none" strike="noStrike" baseline="0" dirty="0" smtClean="0">
                          <a:solidFill>
                            <a:schemeClr val="tx1"/>
                          </a:solidFill>
                          <a:latin typeface="Calibri"/>
                        </a:rPr>
                        <a:t> HAREKAT DUVAR VE ÇEVRE DÜZENLEMESİ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238.000.00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%80</a:t>
                      </a:r>
                      <a:r>
                        <a:rPr lang="tr-TR" sz="800" b="0" i="0" u="none" strike="noStrike" baseline="0" dirty="0" smtClean="0">
                          <a:solidFill>
                            <a:schemeClr val="tx1"/>
                          </a:solidFill>
                          <a:effectLst/>
                          <a:latin typeface="Calibri"/>
                        </a:rPr>
                        <a:t> SEVİYESİNDE</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2"/>
                  </a:ext>
                </a:extLst>
              </a:tr>
              <a:tr h="510290">
                <a:tc>
                  <a:txBody>
                    <a:bodyPr/>
                    <a:lstStyle/>
                    <a:p>
                      <a:pPr algn="r" fontAlgn="b"/>
                      <a:r>
                        <a:rPr lang="tr-TR" sz="800" b="0" i="0" u="none" strike="noStrike" dirty="0" smtClean="0">
                          <a:solidFill>
                            <a:schemeClr val="tx1"/>
                          </a:solidFill>
                          <a:effectLst/>
                          <a:latin typeface="Calibri"/>
                        </a:rPr>
                        <a:t>3 </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MERKEZ</a:t>
                      </a:r>
                    </a:p>
                  </a:txBody>
                  <a:tcPr marL="68580" marR="68580" marT="34290" marB="34290" anchor="ctr">
                    <a:solidFill>
                      <a:schemeClr val="tx2">
                        <a:lumMod val="20000"/>
                        <a:lumOff val="80000"/>
                      </a:schemeClr>
                    </a:solidFill>
                  </a:tcPr>
                </a:tc>
                <a:tc>
                  <a:txBody>
                    <a:bodyPr/>
                    <a:lstStyle/>
                    <a:p>
                      <a:pPr algn="l" fontAlgn="auto"/>
                      <a:r>
                        <a:rPr lang="tr-TR" sz="800" b="0" i="0" u="none" strike="noStrike" dirty="0" smtClean="0">
                          <a:solidFill>
                            <a:schemeClr val="tx1"/>
                          </a:solidFill>
                          <a:effectLst/>
                          <a:latin typeface="Times New Roman" panose="02020603050405020304" pitchFamily="18" charset="0"/>
                          <a:cs typeface="Times New Roman" panose="02020603050405020304" pitchFamily="18" charset="0"/>
                        </a:rPr>
                        <a:t>ADIYAMAN MERKEZ</a:t>
                      </a:r>
                      <a:r>
                        <a:rPr lang="tr-TR" sz="800" b="0" i="0" u="none" strike="noStrike" baseline="0" dirty="0" smtClean="0">
                          <a:solidFill>
                            <a:schemeClr val="tx1"/>
                          </a:solidFill>
                          <a:effectLst/>
                          <a:latin typeface="Times New Roman" panose="02020603050405020304" pitchFamily="18" charset="0"/>
                          <a:cs typeface="Times New Roman" panose="02020603050405020304" pitchFamily="18" charset="0"/>
                        </a:rPr>
                        <a:t> İL JAN.KOM.ARAZİSİNE MERKEZ İLÇE JAN.KOM.HİZ.BİN.YAPIM İŞİ</a:t>
                      </a:r>
                      <a:endParaRPr lang="fi-FI" sz="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144" marR="7144" marT="7739"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HAYIRSEVER</a:t>
                      </a:r>
                    </a:p>
                  </a:txBody>
                  <a:tcPr marL="68580" marR="68580" marT="34290" marB="34290" anchor="ctr">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%40 SEVİYESİNDE 2.KAT KOLONLARI ÇAKILIYOR.</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3"/>
                  </a:ext>
                </a:extLst>
              </a:tr>
              <a:tr h="384929">
                <a:tc>
                  <a:txBody>
                    <a:bodyPr/>
                    <a:lstStyle/>
                    <a:p>
                      <a:pPr algn="r" fontAlgn="b"/>
                      <a:r>
                        <a:rPr lang="tr-TR" sz="800" b="0" i="0" u="none" strike="noStrike" dirty="0" smtClean="0">
                          <a:solidFill>
                            <a:schemeClr val="tx1"/>
                          </a:solidFill>
                          <a:effectLst/>
                          <a:latin typeface="Calibri"/>
                        </a:rPr>
                        <a:t>4</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MERKEZ</a:t>
                      </a:r>
                    </a:p>
                  </a:txBody>
                  <a:tcPr marL="68580" marR="68580" marT="34290" marB="34290" anchor="ctr">
                    <a:solidFill>
                      <a:schemeClr val="tx2">
                        <a:lumMod val="20000"/>
                        <a:lumOff val="80000"/>
                      </a:schemeClr>
                    </a:solidFill>
                  </a:tcPr>
                </a:tc>
                <a:tc>
                  <a:txBody>
                    <a:bodyPr/>
                    <a:lstStyle/>
                    <a:p>
                      <a:pPr algn="l" fontAlgn="auto"/>
                      <a:r>
                        <a:rPr lang="tr-TR" sz="800" b="0" i="0" u="none" strike="noStrike" dirty="0" smtClean="0">
                          <a:solidFill>
                            <a:schemeClr val="tx1"/>
                          </a:solidFill>
                          <a:effectLst/>
                          <a:latin typeface="Times New Roman" panose="02020603050405020304" pitchFamily="18" charset="0"/>
                          <a:cs typeface="Times New Roman" panose="02020603050405020304" pitchFamily="18" charset="0"/>
                        </a:rPr>
                        <a:t>ADIYAMAN</a:t>
                      </a:r>
                      <a:r>
                        <a:rPr lang="tr-TR" sz="800" b="0" i="0" u="none" strike="noStrike" baseline="0" dirty="0" smtClean="0">
                          <a:solidFill>
                            <a:schemeClr val="tx1"/>
                          </a:solidFill>
                          <a:effectLst/>
                          <a:latin typeface="Times New Roman" panose="02020603050405020304" pitchFamily="18" charset="0"/>
                          <a:cs typeface="Times New Roman" panose="02020603050405020304" pitchFamily="18" charset="0"/>
                        </a:rPr>
                        <a:t> İL JANDARMA KOM. HİZ. BİN.İLE 4 HİMET BİNASININ DOĞALGAZ DÖNÜŞÜM İŞİ</a:t>
                      </a:r>
                      <a:endParaRPr lang="fi-FI" sz="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144" marR="7144" marT="7739"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325.000.00</a:t>
                      </a:r>
                    </a:p>
                  </a:txBody>
                  <a:tcPr marL="68580" marR="68580" marT="34290" marB="34290" anchor="ctr">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16.07.2019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29.09.2019</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mn-lt"/>
                        </a:rPr>
                        <a:t>YER</a:t>
                      </a:r>
                      <a:r>
                        <a:rPr lang="tr-TR" sz="800" b="0" i="0" u="none" strike="noStrike" baseline="0" dirty="0" smtClean="0">
                          <a:solidFill>
                            <a:schemeClr val="tx1"/>
                          </a:solidFill>
                          <a:effectLst/>
                          <a:latin typeface="+mn-lt"/>
                        </a:rPr>
                        <a:t> TESLİMİ YAPILDI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4"/>
                  </a:ext>
                </a:extLst>
              </a:tr>
              <a:tr h="281696">
                <a:tc>
                  <a:txBody>
                    <a:bodyPr/>
                    <a:lstStyle/>
                    <a:p>
                      <a:pPr algn="r" fontAlgn="b"/>
                      <a:r>
                        <a:rPr lang="tr-TR" sz="800" b="0" i="0" u="none" strike="noStrike" dirty="0" smtClean="0">
                          <a:solidFill>
                            <a:schemeClr val="tx1"/>
                          </a:solidFill>
                          <a:effectLst/>
                          <a:latin typeface="Calibri"/>
                        </a:rPr>
                        <a:t>5</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MERKEZ</a:t>
                      </a:r>
                    </a:p>
                  </a:txBody>
                  <a:tcPr marL="68580" marR="68580" marT="34290" marB="34290" anchor="ctr">
                    <a:solidFill>
                      <a:schemeClr val="tx2">
                        <a:lumMod val="20000"/>
                        <a:lumOff val="80000"/>
                      </a:schemeClr>
                    </a:solidFill>
                  </a:tcPr>
                </a:tc>
                <a:tc>
                  <a:txBody>
                    <a:bodyPr/>
                    <a:lstStyle/>
                    <a:p>
                      <a:pPr algn="l" fontAlgn="auto"/>
                      <a:r>
                        <a:rPr lang="tr-TR" sz="800" b="0" i="0" u="none" strike="noStrike" dirty="0" smtClean="0">
                          <a:solidFill>
                            <a:schemeClr val="tx1"/>
                          </a:solidFill>
                          <a:latin typeface="Calibri"/>
                        </a:rPr>
                        <a:t>ADIYAMAN MERKEZ MALAZGİRT UYGULAMAVE EĞİTİMMERKEZİONARIM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auto"/>
                      <a:r>
                        <a:rPr lang="tr-TR" sz="800" b="0" i="0" u="none" strike="noStrike" dirty="0" smtClean="0">
                          <a:solidFill>
                            <a:schemeClr val="tx1"/>
                          </a:solidFill>
                          <a:latin typeface="Calibri"/>
                        </a:rPr>
                        <a:t>98.500.00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23.08.2019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02.10.2019</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%40</a:t>
                      </a:r>
                      <a:r>
                        <a:rPr lang="tr-TR" sz="800" b="0" i="0" u="none" strike="noStrike" baseline="0" dirty="0" smtClean="0">
                          <a:solidFill>
                            <a:schemeClr val="tx1"/>
                          </a:solidFill>
                          <a:effectLst/>
                          <a:latin typeface="Calibri"/>
                        </a:rPr>
                        <a:t> SEVİYSİNDE</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5"/>
                  </a:ext>
                </a:extLst>
              </a:tr>
              <a:tr h="281696">
                <a:tc>
                  <a:txBody>
                    <a:bodyPr/>
                    <a:lstStyle/>
                    <a:p>
                      <a:pPr algn="r" fontAlgn="b"/>
                      <a:r>
                        <a:rPr lang="tr-TR" sz="800" b="0" i="0" u="none" strike="noStrike" dirty="0" smtClean="0">
                          <a:solidFill>
                            <a:schemeClr val="tx1"/>
                          </a:solidFill>
                          <a:effectLst/>
                          <a:latin typeface="Calibri"/>
                        </a:rPr>
                        <a:t>6</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MERKEZ</a:t>
                      </a: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ADIYAMAN</a:t>
                      </a:r>
                      <a:r>
                        <a:rPr lang="tr-TR" sz="800" b="0" i="0" u="none" strike="noStrike" baseline="0" dirty="0" smtClean="0">
                          <a:solidFill>
                            <a:schemeClr val="tx1"/>
                          </a:solidFill>
                          <a:latin typeface="Calibri"/>
                        </a:rPr>
                        <a:t> VEYSEL KARANİ YURDU ODALARINA AYAKKABILIK YAPILMASI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6"/>
                  </a:ext>
                </a:extLst>
              </a:tr>
              <a:tr h="510064">
                <a:tc>
                  <a:txBody>
                    <a:bodyPr/>
                    <a:lstStyle/>
                    <a:p>
                      <a:pPr algn="r" fontAlgn="b"/>
                      <a:r>
                        <a:rPr lang="tr-TR" sz="800" b="0" i="0" u="none" strike="noStrike" dirty="0" smtClean="0">
                          <a:solidFill>
                            <a:schemeClr val="tx1"/>
                          </a:solidFill>
                          <a:effectLst/>
                          <a:latin typeface="Calibri"/>
                        </a:rPr>
                        <a:t>7</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MERKEZ</a:t>
                      </a: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ADIYAMAN</a:t>
                      </a:r>
                      <a:r>
                        <a:rPr lang="tr-TR" sz="800" b="0" i="0" u="none" strike="noStrike" baseline="0" dirty="0" smtClean="0">
                          <a:solidFill>
                            <a:schemeClr val="tx1"/>
                          </a:solidFill>
                          <a:latin typeface="Calibri"/>
                        </a:rPr>
                        <a:t> MERKEZ YENİ GÜVEN İLKKULU İLE DANDIRMAZ POLİS AMCABAHÇESİ ETRAFINA TEL ÇEVİRME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DOĞRUDAN</a:t>
                      </a:r>
                      <a:r>
                        <a:rPr lang="tr-TR" sz="800" b="0" i="0" u="none" strike="noStrike" baseline="0" dirty="0" smtClean="0">
                          <a:solidFill>
                            <a:schemeClr val="tx1"/>
                          </a:solidFill>
                          <a:latin typeface="Calibri"/>
                        </a:rPr>
                        <a:t> TEMİN USULÜ</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BİTTİ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7"/>
                  </a:ext>
                </a:extLst>
              </a:tr>
            </a:tbl>
          </a:graphicData>
        </a:graphic>
      </p:graphicFrame>
      <p:sp>
        <p:nvSpPr>
          <p:cNvPr id="3" name="Dikdörtgen 2"/>
          <p:cNvSpPr/>
          <p:nvPr/>
        </p:nvSpPr>
        <p:spPr>
          <a:xfrm>
            <a:off x="1709682" y="1322767"/>
            <a:ext cx="5616624" cy="230832"/>
          </a:xfrm>
          <a:prstGeom prst="rect">
            <a:avLst/>
          </a:prstGeom>
        </p:spPr>
        <p:txBody>
          <a:bodyPr wrap="square">
            <a:spAutoFit/>
          </a:bodyPr>
          <a:lstStyle/>
          <a:p>
            <a:pPr lvl="0" algn="ctr"/>
            <a:endParaRPr lang="tr-TR" sz="900" dirty="0">
              <a:solidFill>
                <a:srgbClr val="0033CC"/>
              </a:solidFill>
              <a:latin typeface="Times New Roman" pitchFamily="18" charset="0"/>
              <a:cs typeface="Times New Roman" pitchFamily="18" charset="0"/>
            </a:endParaRPr>
          </a:p>
        </p:txBody>
      </p:sp>
      <p:sp>
        <p:nvSpPr>
          <p:cNvPr id="7" name="1 Başlık"/>
          <p:cNvSpPr txBox="1">
            <a:spLocks/>
          </p:cNvSpPr>
          <p:nvPr/>
        </p:nvSpPr>
        <p:spPr>
          <a:xfrm>
            <a:off x="1709682" y="1210279"/>
            <a:ext cx="5616624" cy="706553"/>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500" dirty="0">
                <a:solidFill>
                  <a:srgbClr val="0066FF"/>
                </a:solidFill>
              </a:rPr>
              <a:t>PROJE VE YAPIM İŞLERİNDEN SORUMLU ŞUBE MÜDÜRLÜĞÜMÜZCE 2019 YILINDA YÜRÜTÜLEN VALİLİK YATIRIMLARINA  AİT TABLO</a:t>
            </a:r>
          </a:p>
          <a:p>
            <a:pPr algn="ctr">
              <a:lnSpc>
                <a:spcPct val="90000"/>
              </a:lnSpc>
              <a:buFont typeface="Wingdings" pitchFamily="2" charset="2"/>
              <a:buNone/>
              <a:defRPr/>
            </a:pPr>
            <a:endParaRPr lang="tr-TR" sz="1500" dirty="0">
              <a:solidFill>
                <a:srgbClr val="0066FF"/>
              </a:solidFill>
            </a:endParaRPr>
          </a:p>
        </p:txBody>
      </p:sp>
    </p:spTree>
    <p:extLst>
      <p:ext uri="{BB962C8B-B14F-4D97-AF65-F5344CB8AC3E}">
        <p14:creationId xmlns:p14="http://schemas.microsoft.com/office/powerpoint/2010/main" val="56706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4"/>
          <p:cNvSpPr>
            <a:spLocks noGrp="1"/>
          </p:cNvSpPr>
          <p:nvPr/>
        </p:nvSpPr>
        <p:spPr>
          <a:xfrm>
            <a:off x="2411761" y="5612430"/>
            <a:ext cx="3232126" cy="273844"/>
          </a:xfrm>
          <a:prstGeom prst="rect">
            <a:avLst/>
          </a:prstGeom>
        </p:spPr>
        <p:txBody>
          <a:bodyPr vert="horz" lIns="68580" tIns="34290" rIns="68580" bIns="3429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sz="900" dirty="0"/>
              <a:t>ADIYAMAN ÇEVRE VE ŞEHİRCİLİK İL MÜDÜRLÜĞÜ</a:t>
            </a:r>
          </a:p>
        </p:txBody>
      </p:sp>
      <p:graphicFrame>
        <p:nvGraphicFramePr>
          <p:cNvPr id="8" name="Tablo 7"/>
          <p:cNvGraphicFramePr>
            <a:graphicFrameLocks noGrp="1"/>
          </p:cNvGraphicFramePr>
          <p:nvPr>
            <p:extLst/>
          </p:nvPr>
        </p:nvGraphicFramePr>
        <p:xfrm>
          <a:off x="623454" y="1926104"/>
          <a:ext cx="7659584" cy="4029937"/>
        </p:xfrm>
        <a:graphic>
          <a:graphicData uri="http://schemas.openxmlformats.org/drawingml/2006/table">
            <a:tbl>
              <a:tblPr>
                <a:tableStyleId>{5C22544A-7EE6-4342-B048-85BDC9FD1C3A}</a:tableStyleId>
              </a:tblPr>
              <a:tblGrid>
                <a:gridCol w="351129">
                  <a:extLst>
                    <a:ext uri="{9D8B030D-6E8A-4147-A177-3AD203B41FA5}">
                      <a16:colId xmlns:a16="http://schemas.microsoft.com/office/drawing/2014/main" val="20000"/>
                    </a:ext>
                  </a:extLst>
                </a:gridCol>
                <a:gridCol w="709577">
                  <a:extLst>
                    <a:ext uri="{9D8B030D-6E8A-4147-A177-3AD203B41FA5}">
                      <a16:colId xmlns:a16="http://schemas.microsoft.com/office/drawing/2014/main" val="20001"/>
                    </a:ext>
                  </a:extLst>
                </a:gridCol>
                <a:gridCol w="1898530">
                  <a:extLst>
                    <a:ext uri="{9D8B030D-6E8A-4147-A177-3AD203B41FA5}">
                      <a16:colId xmlns:a16="http://schemas.microsoft.com/office/drawing/2014/main" val="20002"/>
                    </a:ext>
                  </a:extLst>
                </a:gridCol>
                <a:gridCol w="916531">
                  <a:extLst>
                    <a:ext uri="{9D8B030D-6E8A-4147-A177-3AD203B41FA5}">
                      <a16:colId xmlns:a16="http://schemas.microsoft.com/office/drawing/2014/main" val="20003"/>
                    </a:ext>
                  </a:extLst>
                </a:gridCol>
                <a:gridCol w="523733">
                  <a:extLst>
                    <a:ext uri="{9D8B030D-6E8A-4147-A177-3AD203B41FA5}">
                      <a16:colId xmlns:a16="http://schemas.microsoft.com/office/drawing/2014/main" val="20004"/>
                    </a:ext>
                  </a:extLst>
                </a:gridCol>
                <a:gridCol w="720132">
                  <a:extLst>
                    <a:ext uri="{9D8B030D-6E8A-4147-A177-3AD203B41FA5}">
                      <a16:colId xmlns:a16="http://schemas.microsoft.com/office/drawing/2014/main" val="20005"/>
                    </a:ext>
                  </a:extLst>
                </a:gridCol>
                <a:gridCol w="785598">
                  <a:extLst>
                    <a:ext uri="{9D8B030D-6E8A-4147-A177-3AD203B41FA5}">
                      <a16:colId xmlns:a16="http://schemas.microsoft.com/office/drawing/2014/main" val="20006"/>
                    </a:ext>
                  </a:extLst>
                </a:gridCol>
                <a:gridCol w="1754354">
                  <a:extLst>
                    <a:ext uri="{9D8B030D-6E8A-4147-A177-3AD203B41FA5}">
                      <a16:colId xmlns:a16="http://schemas.microsoft.com/office/drawing/2014/main" val="20007"/>
                    </a:ext>
                  </a:extLst>
                </a:gridCol>
              </a:tblGrid>
              <a:tr h="383233">
                <a:tc>
                  <a:txBody>
                    <a:bodyPr/>
                    <a:lstStyle/>
                    <a:p>
                      <a:pPr algn="ctr" fontAlgn="b"/>
                      <a:r>
                        <a:rPr lang="tr-TR" sz="800" u="none" strike="noStrike" dirty="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 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384929">
                <a:tc>
                  <a:txBody>
                    <a:bodyPr/>
                    <a:lstStyle/>
                    <a:p>
                      <a:pPr algn="r" fontAlgn="b"/>
                      <a:r>
                        <a:rPr lang="tr-TR" sz="800" b="0" i="0" u="none" strike="noStrike" dirty="0" smtClean="0">
                          <a:solidFill>
                            <a:schemeClr val="tx1"/>
                          </a:solidFill>
                          <a:effectLst/>
                          <a:latin typeface="Calibri"/>
                        </a:rPr>
                        <a:t>1- </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BESNİ</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auto"/>
                      <a:r>
                        <a:rPr lang="tr-TR" sz="800" b="0" i="0" u="none" strike="noStrike" dirty="0" smtClean="0">
                          <a:solidFill>
                            <a:schemeClr val="tx1"/>
                          </a:solidFill>
                          <a:effectLst/>
                          <a:latin typeface="Calibri"/>
                        </a:rPr>
                        <a:t>BESNİ HAYIRSEVER MERİNOS HALI SAN.VE TİC.A.Ş.16 DERSLİKFEN LİSESİ BİNASI YAPIM İŞİ</a:t>
                      </a:r>
                      <a:endParaRPr lang="tr-TR" sz="800" b="0" i="0" u="none" strike="noStrike" dirty="0">
                        <a:solidFill>
                          <a:schemeClr val="tx1"/>
                        </a:solidFill>
                        <a:effectLst/>
                        <a:latin typeface="Calibri"/>
                      </a:endParaRPr>
                    </a:p>
                  </a:txBody>
                  <a:tcPr marL="7144" marR="7144" marT="7739"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HAYIRSEVER</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%25 SEVİYESİNDE 1.KAT BETON DÖKÜMÜ YAPILACAK</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1"/>
                  </a:ext>
                </a:extLst>
              </a:tr>
              <a:tr h="1139309">
                <a:tc>
                  <a:txBody>
                    <a:bodyPr/>
                    <a:lstStyle/>
                    <a:p>
                      <a:pPr algn="r" fontAlgn="b"/>
                      <a:r>
                        <a:rPr lang="tr-TR" sz="800" b="0" i="0" u="none" strike="noStrike" dirty="0" smtClean="0">
                          <a:solidFill>
                            <a:schemeClr val="tx1"/>
                          </a:solidFill>
                          <a:effectLst/>
                          <a:latin typeface="Calibri"/>
                        </a:rPr>
                        <a:t>2-</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ctr"/>
                      <a:r>
                        <a:rPr lang="tr-TR" sz="800" b="0" dirty="0" smtClean="0">
                          <a:solidFill>
                            <a:schemeClr val="tx1"/>
                          </a:solidFill>
                          <a:latin typeface="Times New Roman" panose="02020603050405020304" pitchFamily="18" charset="0"/>
                          <a:cs typeface="Times New Roman" panose="02020603050405020304" pitchFamily="18" charset="0"/>
                        </a:rPr>
                        <a:t>BESNİ</a:t>
                      </a:r>
                      <a:endParaRPr lang="tr-TR" sz="8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solidFill>
                      <a:schemeClr val="tx2">
                        <a:lumMod val="20000"/>
                        <a:lumOff val="80000"/>
                      </a:schemeClr>
                    </a:solidFill>
                  </a:tcPr>
                </a:tc>
                <a:tc>
                  <a:txBody>
                    <a:bodyPr/>
                    <a:lstStyle/>
                    <a:p>
                      <a:pPr algn="l" fontAlgn="auto"/>
                      <a:r>
                        <a:rPr lang="tr-TR" sz="800" b="0" i="0" u="none" strike="noStrike" dirty="0" smtClean="0">
                          <a:solidFill>
                            <a:schemeClr val="tx1"/>
                          </a:solidFill>
                          <a:effectLst/>
                          <a:latin typeface="Times New Roman" panose="02020603050405020304" pitchFamily="18" charset="0"/>
                          <a:cs typeface="Times New Roman" panose="02020603050405020304" pitchFamily="18" charset="0"/>
                        </a:rPr>
                        <a:t>BESNİ İZOLLU KÖYÜ İLK/ORTAOKULU,BERETE ORTAOKULU,BESNİ VAKFI</a:t>
                      </a:r>
                      <a:r>
                        <a:rPr lang="tr-TR" sz="800" b="0" i="0" u="none" strike="noStrike" baseline="0" dirty="0" smtClean="0">
                          <a:solidFill>
                            <a:schemeClr val="tx1"/>
                          </a:solidFill>
                          <a:effectLst/>
                          <a:latin typeface="Times New Roman" panose="02020603050405020304" pitchFamily="18" charset="0"/>
                          <a:cs typeface="Times New Roman" panose="02020603050405020304" pitchFamily="18" charset="0"/>
                        </a:rPr>
                        <a:t> ORTAOKULU,SARIKAYA İLKOKULY,DUMLUPINAR ORT.M.AKİF ERSOY FEN LİSESİ GÜLSÜMİBRAHİM ERDEMOĞLU İLKOKULU VE BESNİ İLKOKULUÇATI ONARIM İŞİ</a:t>
                      </a:r>
                      <a:endParaRPr lang="tr-TR" sz="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144" marR="7144" marT="7739" marB="0" anchor="b">
                    <a:solidFill>
                      <a:schemeClr val="tx2">
                        <a:lumMod val="20000"/>
                        <a:lumOff val="80000"/>
                      </a:schemeClr>
                    </a:solidFill>
                  </a:tcPr>
                </a:tc>
                <a:tc>
                  <a:txBody>
                    <a:bodyPr/>
                    <a:lstStyle/>
                    <a:p>
                      <a:pPr algn="ctr"/>
                      <a:r>
                        <a:rPr lang="tr-TR" sz="800" b="0" dirty="0" smtClean="0">
                          <a:solidFill>
                            <a:schemeClr val="tx1"/>
                          </a:solidFill>
                          <a:latin typeface="Times New Roman" panose="02020603050405020304" pitchFamily="18" charset="0"/>
                          <a:cs typeface="Times New Roman" panose="02020603050405020304" pitchFamily="18" charset="0"/>
                        </a:rPr>
                        <a:t>113.000.00</a:t>
                      </a:r>
                      <a:endParaRPr lang="tr-TR" sz="8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11.07.2019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11.09.2019</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%90 SEVİYESİNDE</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2"/>
                  </a:ext>
                </a:extLst>
              </a:tr>
              <a:tr h="384929">
                <a:tc>
                  <a:txBody>
                    <a:bodyPr/>
                    <a:lstStyle/>
                    <a:p>
                      <a:pPr algn="r" fontAlgn="b"/>
                      <a:r>
                        <a:rPr lang="tr-TR" sz="800" b="0" i="0" u="none" strike="noStrike" dirty="0" smtClean="0">
                          <a:solidFill>
                            <a:schemeClr val="tx1"/>
                          </a:solidFill>
                          <a:effectLst/>
                          <a:latin typeface="Calibri"/>
                        </a:rPr>
                        <a:t>3-</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BESNİ</a:t>
                      </a:r>
                    </a:p>
                  </a:txBody>
                  <a:tcPr marL="68580" marR="68580" marT="34290" marB="34290" anchor="ctr">
                    <a:solidFill>
                      <a:schemeClr val="tx2">
                        <a:lumMod val="20000"/>
                        <a:lumOff val="80000"/>
                      </a:schemeClr>
                    </a:solidFill>
                  </a:tcPr>
                </a:tc>
                <a:tc>
                  <a:txBody>
                    <a:bodyPr/>
                    <a:lstStyle/>
                    <a:p>
                      <a:pPr algn="l" fontAlgn="auto"/>
                      <a:r>
                        <a:rPr lang="tr-TR" sz="800" b="0" i="0" u="none" strike="noStrike" dirty="0" smtClean="0">
                          <a:solidFill>
                            <a:schemeClr val="tx1"/>
                          </a:solidFill>
                          <a:effectLst/>
                          <a:latin typeface="Times New Roman" panose="02020603050405020304" pitchFamily="18" charset="0"/>
                          <a:cs typeface="Times New Roman" panose="02020603050405020304" pitchFamily="18" charset="0"/>
                        </a:rPr>
                        <a:t>A.C</a:t>
                      </a:r>
                      <a:r>
                        <a:rPr lang="tr-TR" sz="800" b="0" i="0" u="none" strike="noStrike" baseline="0" dirty="0" smtClean="0">
                          <a:solidFill>
                            <a:schemeClr val="tx1"/>
                          </a:solidFill>
                          <a:effectLst/>
                          <a:latin typeface="Times New Roman" panose="02020603050405020304" pitchFamily="18" charset="0"/>
                          <a:cs typeface="Times New Roman" panose="02020603050405020304" pitchFamily="18" charset="0"/>
                        </a:rPr>
                        <a:t> YAMAZAKİ VE ŞAMBAYAT ATATÜRK İLKOKULU GENEL ONARIM İŞİ</a:t>
                      </a:r>
                      <a:endParaRPr lang="fi-FI" sz="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144" marR="7144" marT="7739"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54.000.00</a:t>
                      </a:r>
                    </a:p>
                  </a:txBody>
                  <a:tcPr marL="68580" marR="68580" marT="34290" marB="34290" anchor="ctr">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10.07.2019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10.09.2019</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GEÇİCİ KABULÜ YAPILDI</a:t>
                      </a:r>
                    </a:p>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3"/>
                  </a:ext>
                </a:extLst>
              </a:tr>
              <a:tr h="762119">
                <a:tc>
                  <a:txBody>
                    <a:bodyPr/>
                    <a:lstStyle/>
                    <a:p>
                      <a:pPr algn="r" fontAlgn="b"/>
                      <a:r>
                        <a:rPr lang="tr-TR" sz="800" b="0" i="0" u="none" strike="noStrike" dirty="0" smtClean="0">
                          <a:solidFill>
                            <a:schemeClr val="tx1"/>
                          </a:solidFill>
                          <a:effectLst/>
                          <a:latin typeface="Calibri"/>
                        </a:rPr>
                        <a:t>4- </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BESNİ</a:t>
                      </a:r>
                    </a:p>
                  </a:txBody>
                  <a:tcPr marL="68580" marR="68580" marT="34290" marB="34290" anchor="ctr">
                    <a:solidFill>
                      <a:schemeClr val="tx2">
                        <a:lumMod val="20000"/>
                        <a:lumOff val="80000"/>
                      </a:schemeClr>
                    </a:solidFill>
                  </a:tcPr>
                </a:tc>
                <a:tc>
                  <a:txBody>
                    <a:bodyPr/>
                    <a:lstStyle/>
                    <a:p>
                      <a:pPr algn="l" fontAlgn="auto"/>
                      <a:r>
                        <a:rPr lang="tr-TR" sz="800" b="0" i="0" u="none" strike="noStrike" dirty="0" smtClean="0">
                          <a:solidFill>
                            <a:schemeClr val="tx1"/>
                          </a:solidFill>
                          <a:effectLst/>
                          <a:latin typeface="Times New Roman" panose="02020603050405020304" pitchFamily="18" charset="0"/>
                          <a:cs typeface="Times New Roman" panose="02020603050405020304" pitchFamily="18" charset="0"/>
                        </a:rPr>
                        <a:t>BESNİ ŞEHİT EREN KUPALPANSİYONKOM.DEĞİŞİMİ,OYRATLI</a:t>
                      </a:r>
                      <a:r>
                        <a:rPr lang="tr-TR" sz="800" b="0" i="0" u="none" strike="noStrike" baseline="0" dirty="0" smtClean="0">
                          <a:solidFill>
                            <a:schemeClr val="tx1"/>
                          </a:solidFill>
                          <a:effectLst/>
                          <a:latin typeface="Times New Roman" panose="02020603050405020304" pitchFamily="18" charset="0"/>
                          <a:cs typeface="Times New Roman" panose="02020603050405020304" pitchFamily="18" charset="0"/>
                        </a:rPr>
                        <a:t> KÖYÜ İLKOKULU ELK.TES.DEĞİŞİMİ VE ŞEHİT EREN KUPAL M.T.A.L TOPRAKLAMA HATTI YAPIM İŞİ</a:t>
                      </a:r>
                      <a:endParaRPr lang="fi-FI" sz="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144" marR="7144" marT="7739"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DOĞRUDAN TEMİNLE YAPTIRILMIŞ</a:t>
                      </a:r>
                    </a:p>
                  </a:txBody>
                  <a:tcPr marL="68580" marR="68580" marT="34290" marB="34290" anchor="ctr">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BİTTİ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4"/>
                  </a:ext>
                </a:extLst>
              </a:tr>
              <a:tr h="487709">
                <a:tc>
                  <a:txBody>
                    <a:bodyPr/>
                    <a:lstStyle/>
                    <a:p>
                      <a:pPr algn="r" fontAlgn="b"/>
                      <a:r>
                        <a:rPr lang="tr-TR" sz="800" b="0" i="0" u="none" strike="noStrike" dirty="0" smtClean="0">
                          <a:solidFill>
                            <a:schemeClr val="tx1"/>
                          </a:solidFill>
                          <a:effectLst/>
                          <a:latin typeface="Calibri"/>
                        </a:rPr>
                        <a:t>5-</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BESNİ</a:t>
                      </a:r>
                    </a:p>
                  </a:txBody>
                  <a:tcPr marL="68580" marR="68580" marT="34290" marB="34290" anchor="ctr">
                    <a:solidFill>
                      <a:schemeClr val="tx2">
                        <a:lumMod val="20000"/>
                        <a:lumOff val="80000"/>
                      </a:schemeClr>
                    </a:solidFill>
                  </a:tcPr>
                </a:tc>
                <a:tc>
                  <a:txBody>
                    <a:bodyPr/>
                    <a:lstStyle/>
                    <a:p>
                      <a:pPr algn="l" fontAlgn="auto"/>
                      <a:r>
                        <a:rPr lang="tr-TR" sz="800" b="0" i="0" u="none" strike="noStrike" dirty="0" smtClean="0">
                          <a:solidFill>
                            <a:schemeClr val="tx1"/>
                          </a:solidFill>
                          <a:effectLst/>
                          <a:latin typeface="Times New Roman" panose="02020603050405020304" pitchFamily="18" charset="0"/>
                          <a:cs typeface="Times New Roman" panose="02020603050405020304" pitchFamily="18" charset="0"/>
                        </a:rPr>
                        <a:t>BESNİ AKKUYU TAZİYE EVİ İKMAL İNŞ.</a:t>
                      </a:r>
                      <a:endParaRPr lang="fi-FI" sz="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144" marR="7144" marT="7739"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DOĞRUDAN TEMİNLE YAPTIRILMIŞ</a:t>
                      </a:r>
                    </a:p>
                  </a:txBody>
                  <a:tcPr marL="68580" marR="68580" marT="34290" marB="34290" anchor="ctr">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BİTTİ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5"/>
                  </a:ext>
                </a:extLst>
              </a:tr>
              <a:tr h="487709">
                <a:tc>
                  <a:txBody>
                    <a:bodyPr/>
                    <a:lstStyle/>
                    <a:p>
                      <a:pPr algn="r" fontAlgn="b"/>
                      <a:r>
                        <a:rPr lang="tr-TR" sz="800" b="0" i="0" u="none" strike="noStrike" dirty="0" smtClean="0">
                          <a:solidFill>
                            <a:schemeClr val="tx1"/>
                          </a:solidFill>
                          <a:effectLst/>
                          <a:latin typeface="Calibri"/>
                        </a:rPr>
                        <a:t>6-</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BESNİ</a:t>
                      </a:r>
                    </a:p>
                  </a:txBody>
                  <a:tcPr marL="68580" marR="68580" marT="34290" marB="34290" anchor="ctr">
                    <a:solidFill>
                      <a:schemeClr val="tx2">
                        <a:lumMod val="20000"/>
                        <a:lumOff val="80000"/>
                      </a:schemeClr>
                    </a:solidFill>
                  </a:tcPr>
                </a:tc>
                <a:tc>
                  <a:txBody>
                    <a:bodyPr/>
                    <a:lstStyle/>
                    <a:p>
                      <a:pPr algn="l" fontAlgn="auto"/>
                      <a:r>
                        <a:rPr lang="tr-TR" sz="800" b="0" i="0" u="none" strike="noStrike" dirty="0" smtClean="0">
                          <a:solidFill>
                            <a:schemeClr val="tx1"/>
                          </a:solidFill>
                          <a:effectLst/>
                          <a:latin typeface="Times New Roman" panose="02020603050405020304" pitchFamily="18" charset="0"/>
                          <a:cs typeface="Times New Roman" panose="02020603050405020304" pitchFamily="18" charset="0"/>
                        </a:rPr>
                        <a:t>GÜNEŞ SERACILIK-ARACILIK LTD.ŞTİ</a:t>
                      </a:r>
                      <a:endParaRPr lang="fi-FI" sz="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144" marR="7144" marT="7739"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90.000.00</a:t>
                      </a:r>
                    </a:p>
                  </a:txBody>
                  <a:tcPr marL="68580" marR="68580" marT="34290" marB="34290" anchor="ctr">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17.09.2019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01.11.2019</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YER TESLİMİ YAPILDI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3218600506"/>
                  </a:ext>
                </a:extLst>
              </a:tr>
            </a:tbl>
          </a:graphicData>
        </a:graphic>
      </p:graphicFrame>
      <p:sp>
        <p:nvSpPr>
          <p:cNvPr id="3" name="Dikdörtgen 2"/>
          <p:cNvSpPr/>
          <p:nvPr/>
        </p:nvSpPr>
        <p:spPr>
          <a:xfrm>
            <a:off x="1709682" y="1322767"/>
            <a:ext cx="5616624" cy="230832"/>
          </a:xfrm>
          <a:prstGeom prst="rect">
            <a:avLst/>
          </a:prstGeom>
        </p:spPr>
        <p:txBody>
          <a:bodyPr wrap="square">
            <a:spAutoFit/>
          </a:bodyPr>
          <a:lstStyle/>
          <a:p>
            <a:pPr lvl="0" algn="ctr"/>
            <a:endParaRPr lang="tr-TR" sz="900" dirty="0">
              <a:solidFill>
                <a:srgbClr val="0033CC"/>
              </a:solidFill>
              <a:latin typeface="Times New Roman" pitchFamily="18" charset="0"/>
              <a:cs typeface="Times New Roman" pitchFamily="18" charset="0"/>
            </a:endParaRPr>
          </a:p>
        </p:txBody>
      </p:sp>
      <p:sp>
        <p:nvSpPr>
          <p:cNvPr id="7" name="1 Başlık"/>
          <p:cNvSpPr txBox="1">
            <a:spLocks/>
          </p:cNvSpPr>
          <p:nvPr/>
        </p:nvSpPr>
        <p:spPr>
          <a:xfrm>
            <a:off x="1709682" y="1210280"/>
            <a:ext cx="5616624" cy="718533"/>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500" dirty="0">
                <a:solidFill>
                  <a:srgbClr val="0066FF"/>
                </a:solidFill>
              </a:rPr>
              <a:t>PROJE VE YAPIM İŞLERİNDEN SORUMLU ŞUBE MÜDÜRLÜĞÜMÜZCE 2019 YILINDA YÜRÜTÜLEN VALİLİK YATIRIMLARINA  AİT TABLO</a:t>
            </a:r>
          </a:p>
          <a:p>
            <a:pPr algn="ctr">
              <a:lnSpc>
                <a:spcPct val="90000"/>
              </a:lnSpc>
              <a:buFont typeface="Wingdings" pitchFamily="2" charset="2"/>
              <a:buNone/>
              <a:defRPr/>
            </a:pPr>
            <a:endParaRPr lang="tr-TR" sz="1500" dirty="0">
              <a:solidFill>
                <a:srgbClr val="0066FF"/>
              </a:solidFill>
            </a:endParaRPr>
          </a:p>
        </p:txBody>
      </p:sp>
    </p:spTree>
    <p:extLst>
      <p:ext uri="{BB962C8B-B14F-4D97-AF65-F5344CB8AC3E}">
        <p14:creationId xmlns:p14="http://schemas.microsoft.com/office/powerpoint/2010/main" val="8136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Tablo"/>
          <p:cNvGraphicFramePr>
            <a:graphicFrameLocks noGrp="1"/>
          </p:cNvGraphicFramePr>
          <p:nvPr>
            <p:extLst>
              <p:ext uri="{D42A27DB-BD31-4B8C-83A1-F6EECF244321}">
                <p14:modId xmlns:p14="http://schemas.microsoft.com/office/powerpoint/2010/main" val="4190105950"/>
              </p:ext>
            </p:extLst>
          </p:nvPr>
        </p:nvGraphicFramePr>
        <p:xfrm>
          <a:off x="231235" y="680670"/>
          <a:ext cx="8757257" cy="5814325"/>
        </p:xfrm>
        <a:graphic>
          <a:graphicData uri="http://schemas.openxmlformats.org/drawingml/2006/table">
            <a:tbl>
              <a:tblPr/>
              <a:tblGrid>
                <a:gridCol w="48419">
                  <a:extLst>
                    <a:ext uri="{9D8B030D-6E8A-4147-A177-3AD203B41FA5}">
                      <a16:colId xmlns:a16="http://schemas.microsoft.com/office/drawing/2014/main" val="20000"/>
                    </a:ext>
                  </a:extLst>
                </a:gridCol>
                <a:gridCol w="3825440">
                  <a:extLst>
                    <a:ext uri="{9D8B030D-6E8A-4147-A177-3AD203B41FA5}">
                      <a16:colId xmlns:a16="http://schemas.microsoft.com/office/drawing/2014/main" val="20001"/>
                    </a:ext>
                  </a:extLst>
                </a:gridCol>
                <a:gridCol w="2390901">
                  <a:extLst>
                    <a:ext uri="{9D8B030D-6E8A-4147-A177-3AD203B41FA5}">
                      <a16:colId xmlns:a16="http://schemas.microsoft.com/office/drawing/2014/main" val="20002"/>
                    </a:ext>
                  </a:extLst>
                </a:gridCol>
                <a:gridCol w="2390901">
                  <a:extLst>
                    <a:ext uri="{9D8B030D-6E8A-4147-A177-3AD203B41FA5}">
                      <a16:colId xmlns:a16="http://schemas.microsoft.com/office/drawing/2014/main" val="20003"/>
                    </a:ext>
                  </a:extLst>
                </a:gridCol>
                <a:gridCol w="53177">
                  <a:extLst>
                    <a:ext uri="{9D8B030D-6E8A-4147-A177-3AD203B41FA5}">
                      <a16:colId xmlns:a16="http://schemas.microsoft.com/office/drawing/2014/main" val="20004"/>
                    </a:ext>
                  </a:extLst>
                </a:gridCol>
                <a:gridCol w="48419">
                  <a:extLst>
                    <a:ext uri="{9D8B030D-6E8A-4147-A177-3AD203B41FA5}">
                      <a16:colId xmlns:a16="http://schemas.microsoft.com/office/drawing/2014/main" val="20005"/>
                    </a:ext>
                  </a:extLst>
                </a:gridCol>
              </a:tblGrid>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  UNVANI VEYA KADROSU</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MEVCUT KADRO ADEDİ</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İHTİYAÇ DUYULAN KADRO ADEDİ</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00"/>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BİLGİSAYAR İŞLETMENİ</a:t>
                      </a:r>
                      <a:endParaRPr lang="tr-TR" sz="1200" b="1" i="0" u="none" strike="noStrike" dirty="0">
                        <a:solidFill>
                          <a:srgbClr val="000000"/>
                        </a:solidFill>
                        <a:latin typeface="Times New Roman" pitchFamily="18" charset="0"/>
                        <a:cs typeface="Times New Roman" pitchFamily="18" charset="0"/>
                      </a:endParaRPr>
                    </a:p>
                  </a:txBody>
                  <a:tcPr marL="12343" marR="12343" marT="64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01"/>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a:solidFill>
                            <a:srgbClr val="000000"/>
                          </a:solidFill>
                          <a:latin typeface="Times New Roman" pitchFamily="18" charset="0"/>
                          <a:cs typeface="Times New Roman" pitchFamily="18" charset="0"/>
                        </a:rPr>
                        <a:t>İNŞAAT </a:t>
                      </a:r>
                      <a:r>
                        <a:rPr lang="tr-TR" sz="1200" b="1" i="0" u="none" strike="noStrike" dirty="0" smtClean="0">
                          <a:solidFill>
                            <a:srgbClr val="000000"/>
                          </a:solidFill>
                          <a:latin typeface="Times New Roman" pitchFamily="18" charset="0"/>
                          <a:cs typeface="Times New Roman" pitchFamily="18" charset="0"/>
                        </a:rPr>
                        <a:t>TEKNİKERİ</a:t>
                      </a:r>
                      <a:endParaRPr lang="tr-TR" sz="1200" b="1" i="0" u="none" strike="noStrike" dirty="0">
                        <a:solidFill>
                          <a:srgbClr val="000000"/>
                        </a:solidFill>
                        <a:latin typeface="Times New Roman" pitchFamily="18" charset="0"/>
                        <a:cs typeface="Times New Roman" pitchFamily="18" charset="0"/>
                      </a:endParaRPr>
                    </a:p>
                  </a:txBody>
                  <a:tcPr marL="12343" marR="12343" marT="64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10</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02"/>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MAKİNE TEKNİKERİ</a:t>
                      </a:r>
                      <a:endParaRPr lang="tr-TR" sz="1200" b="1" i="0" u="none" strike="noStrike" dirty="0">
                        <a:solidFill>
                          <a:srgbClr val="000000"/>
                        </a:solidFill>
                        <a:latin typeface="Times New Roman" pitchFamily="18" charset="0"/>
                        <a:cs typeface="Times New Roman" pitchFamily="18" charset="0"/>
                      </a:endParaRPr>
                    </a:p>
                  </a:txBody>
                  <a:tcPr marL="12343" marR="12343" marT="64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8</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03"/>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a:solidFill>
                            <a:srgbClr val="000000"/>
                          </a:solidFill>
                          <a:latin typeface="Times New Roman" pitchFamily="18" charset="0"/>
                          <a:cs typeface="Times New Roman" pitchFamily="18" charset="0"/>
                        </a:rPr>
                        <a:t>ELEKTRİK </a:t>
                      </a:r>
                      <a:r>
                        <a:rPr lang="tr-TR" sz="1200" b="1" i="0" u="none" strike="noStrike" dirty="0" smtClean="0">
                          <a:solidFill>
                            <a:srgbClr val="000000"/>
                          </a:solidFill>
                          <a:latin typeface="Times New Roman" pitchFamily="18" charset="0"/>
                          <a:cs typeface="Times New Roman" pitchFamily="18" charset="0"/>
                        </a:rPr>
                        <a:t>TEKNİKERİ</a:t>
                      </a:r>
                      <a:endParaRPr lang="tr-TR" sz="1200" b="1" i="0" u="none" strike="noStrike" dirty="0">
                        <a:solidFill>
                          <a:srgbClr val="000000"/>
                        </a:solidFill>
                        <a:latin typeface="Times New Roman" pitchFamily="18" charset="0"/>
                        <a:cs typeface="Times New Roman" pitchFamily="18" charset="0"/>
                      </a:endParaRPr>
                    </a:p>
                  </a:txBody>
                  <a:tcPr marL="12343" marR="12343" marT="64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8</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04"/>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a:solidFill>
                            <a:srgbClr val="000000"/>
                          </a:solidFill>
                          <a:latin typeface="Times New Roman" pitchFamily="18" charset="0"/>
                          <a:cs typeface="Times New Roman" pitchFamily="18" charset="0"/>
                        </a:rPr>
                        <a:t>HARİTA </a:t>
                      </a:r>
                      <a:r>
                        <a:rPr lang="tr-TR" sz="1200" b="1" i="0" u="none" strike="noStrike" dirty="0" smtClean="0">
                          <a:solidFill>
                            <a:srgbClr val="000000"/>
                          </a:solidFill>
                          <a:latin typeface="Times New Roman" pitchFamily="18" charset="0"/>
                          <a:cs typeface="Times New Roman" pitchFamily="18" charset="0"/>
                        </a:rPr>
                        <a:t>TEKNİKERİ</a:t>
                      </a:r>
                      <a:endParaRPr lang="tr-TR" sz="1200" b="1" i="0" u="none" strike="noStrike" dirty="0">
                        <a:solidFill>
                          <a:srgbClr val="000000"/>
                        </a:solidFill>
                        <a:latin typeface="Times New Roman" pitchFamily="18" charset="0"/>
                        <a:cs typeface="Times New Roman" pitchFamily="18" charset="0"/>
                      </a:endParaRPr>
                    </a:p>
                  </a:txBody>
                  <a:tcPr marL="12343" marR="12343" marT="64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2</a:t>
                      </a:r>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0" marR="6120"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05"/>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TEKNİSYEN </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10</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06"/>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SİVİL SAVUNMA UZMANI</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dirty="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07"/>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MEMUR</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13</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6</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dirty="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08"/>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AYNİYAT</a:t>
                      </a:r>
                      <a:r>
                        <a:rPr lang="tr-TR" sz="1200" b="1" i="0" u="none" strike="noStrike" baseline="0" dirty="0" smtClean="0">
                          <a:solidFill>
                            <a:srgbClr val="000000"/>
                          </a:solidFill>
                          <a:latin typeface="Times New Roman" pitchFamily="18" charset="0"/>
                          <a:cs typeface="Times New Roman" pitchFamily="18" charset="0"/>
                        </a:rPr>
                        <a:t> SAYMANI</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dirty="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09"/>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SEKRETER</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dirty="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10"/>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ANBAR MEMURU</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0</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dirty="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11"/>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VERİ HAZIRLAMA KONTROL İŞLETMENİ</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30</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11</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dirty="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12"/>
                  </a:ext>
                </a:extLst>
              </a:tr>
              <a:tr h="217136">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HİZMETLİ</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2</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3</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13"/>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ŞOFÖR (4 Adet 4/B</a:t>
                      </a:r>
                      <a:r>
                        <a:rPr lang="tr-TR" sz="1200" b="1" i="0" u="none" strike="noStrike" baseline="0" dirty="0" smtClean="0">
                          <a:solidFill>
                            <a:srgbClr val="000000"/>
                          </a:solidFill>
                          <a:latin typeface="Times New Roman" pitchFamily="18" charset="0"/>
                          <a:cs typeface="Times New Roman" pitchFamily="18" charset="0"/>
                        </a:rPr>
                        <a:t> Daimi İşçi)</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5</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4</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14"/>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BEKÇİ</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3</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15"/>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KALORİFERCİ</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1</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16"/>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KORUMA VE GÜVENLİK GÖREVLİSİ</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17"/>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İŞÇİ</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6</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18"/>
                  </a:ext>
                </a:extLst>
              </a:tr>
              <a:tr h="259823">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1" i="0" u="none" strike="noStrike" dirty="0" smtClean="0">
                          <a:solidFill>
                            <a:srgbClr val="000000"/>
                          </a:solidFill>
                          <a:latin typeface="Times New Roman" pitchFamily="18" charset="0"/>
                          <a:cs typeface="Times New Roman" pitchFamily="18" charset="0"/>
                        </a:rPr>
                        <a:t>4/B İdari Büro ve İdari</a:t>
                      </a:r>
                      <a:r>
                        <a:rPr lang="tr-TR" sz="1200" b="1" i="0" u="none" strike="noStrike" baseline="0" dirty="0" smtClean="0">
                          <a:solidFill>
                            <a:srgbClr val="000000"/>
                          </a:solidFill>
                          <a:latin typeface="Times New Roman" pitchFamily="18" charset="0"/>
                          <a:cs typeface="Times New Roman" pitchFamily="18" charset="0"/>
                        </a:rPr>
                        <a:t> Destek Görevlisi</a:t>
                      </a:r>
                      <a:endParaRPr lang="tr-TR" sz="1200" b="1" i="0" u="none" strike="noStrike" dirty="0">
                        <a:solidFill>
                          <a:srgbClr val="000000"/>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chemeClr val="tx1"/>
                          </a:solidFill>
                          <a:latin typeface="Times New Roman" pitchFamily="18" charset="0"/>
                          <a:cs typeface="Times New Roman" pitchFamily="18" charset="0"/>
                        </a:rPr>
                        <a:t>7</a:t>
                      </a:r>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endParaRPr lang="tr-TR" sz="1200" b="1" i="0" u="none" strike="noStrike" dirty="0">
                        <a:solidFill>
                          <a:schemeClr val="tx1"/>
                        </a:solidFill>
                        <a:latin typeface="Times New Roman" pitchFamily="18" charset="0"/>
                        <a:cs typeface="Times New Roman" pitchFamily="18" charset="0"/>
                      </a:endParaRP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19"/>
                  </a:ext>
                </a:extLst>
              </a:tr>
              <a:tr h="275730">
                <a:tc>
                  <a:txBody>
                    <a:bodyPr/>
                    <a:lstStyle/>
                    <a:p>
                      <a:pPr algn="l" fontAlgn="b"/>
                      <a:endParaRPr lang="tr-TR" sz="1400" b="0" i="0" u="none" strike="noStrike" dirty="0">
                        <a:solidFill>
                          <a:srgbClr val="000000"/>
                        </a:solidFill>
                        <a:latin typeface="Calibri"/>
                      </a:endParaRPr>
                    </a:p>
                  </a:txBody>
                  <a:tcPr marL="6121" marR="6121" marT="6121"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1200" b="1" i="0" u="none" strike="noStrike" dirty="0" smtClean="0">
                          <a:solidFill>
                            <a:srgbClr val="FF0000"/>
                          </a:solidFill>
                          <a:latin typeface="Arial Black" pitchFamily="34" charset="0"/>
                          <a:cs typeface="Arial" pitchFamily="34" charset="0"/>
                        </a:rPr>
                        <a:t>GENEL TOPLAM</a:t>
                      </a:r>
                      <a:endParaRPr lang="tr-TR" sz="1200" b="1" i="0" u="none" strike="noStrike" dirty="0">
                        <a:solidFill>
                          <a:srgbClr val="FF0000"/>
                        </a:solidFill>
                        <a:latin typeface="Arial Black" pitchFamily="34" charset="0"/>
                        <a:cs typeface="Arial" pitchFamily="34" charset="0"/>
                      </a:endParaRPr>
                    </a:p>
                  </a:txBody>
                  <a:tcPr marL="6121" marR="6121" marT="6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rgbClr val="FF0000"/>
                          </a:solidFill>
                          <a:latin typeface="Arial Black" pitchFamily="34" charset="0"/>
                          <a:cs typeface="Arial" pitchFamily="34" charset="0"/>
                        </a:rPr>
                        <a:t>155</a:t>
                      </a:r>
                    </a:p>
                  </a:txBody>
                  <a:tcPr marL="6121" marR="6121" marT="6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b"/>
                      <a:r>
                        <a:rPr lang="tr-TR" sz="1200" b="1" i="0" u="none" strike="noStrike" dirty="0" smtClean="0">
                          <a:solidFill>
                            <a:srgbClr val="FF0000"/>
                          </a:solidFill>
                          <a:latin typeface="Arial Black" pitchFamily="34" charset="0"/>
                          <a:cs typeface="Arial" pitchFamily="34" charset="0"/>
                        </a:rPr>
                        <a:t>55</a:t>
                      </a:r>
                    </a:p>
                  </a:txBody>
                  <a:tcPr marL="6121" marR="6121" marT="61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tr-TR" sz="1200"/>
                    </a:p>
                  </a:txBody>
                  <a:tcPr marL="6121" marR="6121" marT="612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tr-TR" sz="1200" dirty="0"/>
                    </a:p>
                  </a:txBody>
                  <a:tcPr marL="6121" marR="6121" marT="6121" marB="0" anchor="b">
                    <a:lnL>
                      <a:noFill/>
                    </a:lnL>
                    <a:lnR>
                      <a:noFill/>
                    </a:lnR>
                    <a:lnT>
                      <a:noFill/>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55532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4"/>
          <p:cNvSpPr>
            <a:spLocks noGrp="1"/>
          </p:cNvSpPr>
          <p:nvPr/>
        </p:nvSpPr>
        <p:spPr>
          <a:xfrm>
            <a:off x="2411761" y="5612430"/>
            <a:ext cx="3232126" cy="273844"/>
          </a:xfrm>
          <a:prstGeom prst="rect">
            <a:avLst/>
          </a:prstGeom>
        </p:spPr>
        <p:txBody>
          <a:bodyPr vert="horz" lIns="68580" tIns="34290" rIns="68580" bIns="3429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sz="900" dirty="0"/>
              <a:t>ADIYAMAN ÇEVRE VE ŞEHİRCİLİK İL MÜDÜRLÜĞÜ</a:t>
            </a:r>
          </a:p>
        </p:txBody>
      </p:sp>
      <p:graphicFrame>
        <p:nvGraphicFramePr>
          <p:cNvPr id="8" name="Tablo 7"/>
          <p:cNvGraphicFramePr>
            <a:graphicFrameLocks noGrp="1"/>
          </p:cNvGraphicFramePr>
          <p:nvPr>
            <p:extLst>
              <p:ext uri="{D42A27DB-BD31-4B8C-83A1-F6EECF244321}">
                <p14:modId xmlns:p14="http://schemas.microsoft.com/office/powerpoint/2010/main" val="2566750406"/>
              </p:ext>
            </p:extLst>
          </p:nvPr>
        </p:nvGraphicFramePr>
        <p:xfrm>
          <a:off x="1414580" y="2186863"/>
          <a:ext cx="6325053" cy="3425566"/>
        </p:xfrm>
        <a:graphic>
          <a:graphicData uri="http://schemas.openxmlformats.org/drawingml/2006/table">
            <a:tbl>
              <a:tblPr>
                <a:tableStyleId>{5C22544A-7EE6-4342-B048-85BDC9FD1C3A}</a:tableStyleId>
              </a:tblPr>
              <a:tblGrid>
                <a:gridCol w="175958">
                  <a:extLst>
                    <a:ext uri="{9D8B030D-6E8A-4147-A177-3AD203B41FA5}">
                      <a16:colId xmlns:a16="http://schemas.microsoft.com/office/drawing/2014/main" val="20000"/>
                    </a:ext>
                  </a:extLst>
                </a:gridCol>
                <a:gridCol w="699062">
                  <a:extLst>
                    <a:ext uri="{9D8B030D-6E8A-4147-A177-3AD203B41FA5}">
                      <a16:colId xmlns:a16="http://schemas.microsoft.com/office/drawing/2014/main" val="20001"/>
                    </a:ext>
                  </a:extLst>
                </a:gridCol>
                <a:gridCol w="1566174">
                  <a:extLst>
                    <a:ext uri="{9D8B030D-6E8A-4147-A177-3AD203B41FA5}">
                      <a16:colId xmlns:a16="http://schemas.microsoft.com/office/drawing/2014/main" val="20002"/>
                    </a:ext>
                  </a:extLst>
                </a:gridCol>
                <a:gridCol w="756084">
                  <a:extLst>
                    <a:ext uri="{9D8B030D-6E8A-4147-A177-3AD203B41FA5}">
                      <a16:colId xmlns:a16="http://schemas.microsoft.com/office/drawing/2014/main" val="20003"/>
                    </a:ext>
                  </a:extLst>
                </a:gridCol>
                <a:gridCol w="39688">
                  <a:extLst>
                    <a:ext uri="{9D8B030D-6E8A-4147-A177-3AD203B41FA5}">
                      <a16:colId xmlns:a16="http://schemas.microsoft.com/office/drawing/2014/main" val="20004"/>
                    </a:ext>
                  </a:extLst>
                </a:gridCol>
                <a:gridCol w="992777">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1447238">
                  <a:extLst>
                    <a:ext uri="{9D8B030D-6E8A-4147-A177-3AD203B41FA5}">
                      <a16:colId xmlns:a16="http://schemas.microsoft.com/office/drawing/2014/main" val="20007"/>
                    </a:ext>
                  </a:extLst>
                </a:gridCol>
              </a:tblGrid>
              <a:tr h="935727">
                <a:tc>
                  <a:txBody>
                    <a:bodyPr/>
                    <a:lstStyle/>
                    <a:p>
                      <a:pPr algn="ctr" fontAlgn="b"/>
                      <a:r>
                        <a:rPr lang="tr-TR" sz="800" u="none" strike="noStrike" dirty="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a:t>
                      </a:r>
                      <a:r>
                        <a:rPr lang="tr-TR" sz="800" b="0" i="0" u="none" strike="noStrike" baseline="0" dirty="0" smtClean="0">
                          <a:solidFill>
                            <a:schemeClr val="bg2">
                              <a:lumMod val="25000"/>
                            </a:schemeClr>
                          </a:solidFill>
                          <a:effectLst/>
                          <a:latin typeface="Calibri"/>
                        </a:rPr>
                        <a:t>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664537">
                <a:tc>
                  <a:txBody>
                    <a:bodyPr/>
                    <a:lstStyle/>
                    <a:p>
                      <a:pPr algn="r" fontAlgn="b"/>
                      <a:r>
                        <a:rPr lang="tr-TR" sz="800" b="0" i="0" u="none" strike="noStrike" dirty="0" smtClean="0">
                          <a:solidFill>
                            <a:schemeClr val="tx1"/>
                          </a:solidFill>
                          <a:effectLst/>
                          <a:latin typeface="Calibri"/>
                        </a:rPr>
                        <a:t>1-</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ÇELİKHAN</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auto"/>
                      <a:r>
                        <a:rPr lang="tr-TR" sz="800" b="0" i="0" u="none" strike="noStrike" dirty="0" smtClean="0">
                          <a:solidFill>
                            <a:schemeClr val="tx1"/>
                          </a:solidFill>
                          <a:effectLst/>
                          <a:latin typeface="Calibri"/>
                        </a:rPr>
                        <a:t>ÇELİKHAN (108+2)ÖĞRENCİ YURDU</a:t>
                      </a:r>
                      <a:endParaRPr lang="tr-TR" sz="800" b="0" i="0" u="none" strike="noStrike" dirty="0">
                        <a:solidFill>
                          <a:schemeClr val="tx1"/>
                        </a:solidFill>
                        <a:effectLst/>
                        <a:latin typeface="Calibri"/>
                      </a:endParaRPr>
                    </a:p>
                  </a:txBody>
                  <a:tcPr marL="7144" marR="7144" marT="7739" marB="0" anchor="b">
                    <a:solidFill>
                      <a:schemeClr val="tx2">
                        <a:lumMod val="20000"/>
                        <a:lumOff val="80000"/>
                      </a:schemeClr>
                    </a:solidFill>
                  </a:tcPr>
                </a:tc>
                <a:tc>
                  <a:txBody>
                    <a:bodyPr/>
                    <a:lstStyle/>
                    <a:p>
                      <a:pPr marL="0" algn="ctr" rtl="0" eaLnBrk="1" latinLnBrk="0" hangingPunct="1"/>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FESH OLDU</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1"/>
                  </a:ext>
                </a:extLst>
              </a:tr>
              <a:tr h="912651">
                <a:tc>
                  <a:txBody>
                    <a:bodyPr/>
                    <a:lstStyle/>
                    <a:p>
                      <a:pPr algn="r" fontAlgn="b"/>
                      <a:r>
                        <a:rPr lang="tr-TR" sz="800" b="0" i="0" u="none" strike="noStrike" dirty="0" smtClean="0">
                          <a:solidFill>
                            <a:schemeClr val="tx1"/>
                          </a:solidFill>
                          <a:effectLst/>
                          <a:latin typeface="Calibri"/>
                        </a:rPr>
                        <a:t>2-</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ÇELİKHAN</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ÇELİKHAN ASKERHAN (İZCİ)KÖYÜ 4 DAİRELİ MİLLİ EĞİTİM LOJMAN YAPIM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625.000,00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07.08.2019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07.08.2020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%20 SEVİYESİNDE </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2"/>
                  </a:ext>
                </a:extLst>
              </a:tr>
              <a:tr h="912651">
                <a:tc>
                  <a:txBody>
                    <a:bodyPr/>
                    <a:lstStyle/>
                    <a:p>
                      <a:pPr algn="r" fontAlgn="b"/>
                      <a:r>
                        <a:rPr lang="tr-TR" sz="800" b="0" i="0" u="none" strike="noStrike" dirty="0" smtClean="0">
                          <a:solidFill>
                            <a:schemeClr val="tx1"/>
                          </a:solidFill>
                          <a:effectLst/>
                          <a:latin typeface="Calibri"/>
                        </a:rPr>
                        <a:t>3-</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ÇELİKHAN</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ÇELİKHAN YEŞİLTEPE KÖYÜ</a:t>
                      </a:r>
                      <a:r>
                        <a:rPr lang="tr-TR" sz="800" b="0" i="0" u="none" strike="noStrike" baseline="0" dirty="0" smtClean="0">
                          <a:solidFill>
                            <a:schemeClr val="tx1"/>
                          </a:solidFill>
                          <a:latin typeface="Calibri"/>
                        </a:rPr>
                        <a:t> 4 DAİRELİ MİLLİ EĞİTİM LOJMAN YAPIM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547.000.00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09.08.2019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03.08.2020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%10 SEVİYESİNDE</a:t>
                      </a:r>
                      <a:r>
                        <a:rPr lang="tr-TR" sz="800" b="0" i="0" u="none" strike="noStrike" baseline="0" dirty="0" smtClean="0">
                          <a:solidFill>
                            <a:schemeClr val="tx1"/>
                          </a:solidFill>
                          <a:latin typeface="Calibri"/>
                        </a:rPr>
                        <a:t> RADYE TEMEL İMALATRIYAPILDI.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3" name="Dikdörtgen 2"/>
          <p:cNvSpPr/>
          <p:nvPr/>
        </p:nvSpPr>
        <p:spPr>
          <a:xfrm>
            <a:off x="1709682" y="1322767"/>
            <a:ext cx="5616624" cy="230832"/>
          </a:xfrm>
          <a:prstGeom prst="rect">
            <a:avLst/>
          </a:prstGeom>
        </p:spPr>
        <p:txBody>
          <a:bodyPr wrap="square">
            <a:spAutoFit/>
          </a:bodyPr>
          <a:lstStyle/>
          <a:p>
            <a:pPr lvl="0" algn="ctr"/>
            <a:endParaRPr lang="tr-TR" sz="900" dirty="0">
              <a:solidFill>
                <a:srgbClr val="0033CC"/>
              </a:solidFill>
              <a:latin typeface="Times New Roman" pitchFamily="18" charset="0"/>
              <a:cs typeface="Times New Roman" pitchFamily="18" charset="0"/>
            </a:endParaRPr>
          </a:p>
        </p:txBody>
      </p:sp>
      <p:sp>
        <p:nvSpPr>
          <p:cNvPr id="7" name="1 Başlık"/>
          <p:cNvSpPr txBox="1">
            <a:spLocks/>
          </p:cNvSpPr>
          <p:nvPr/>
        </p:nvSpPr>
        <p:spPr>
          <a:xfrm>
            <a:off x="1709682" y="1210279"/>
            <a:ext cx="5616624" cy="706553"/>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500" dirty="0">
                <a:solidFill>
                  <a:srgbClr val="0066FF"/>
                </a:solidFill>
              </a:rPr>
              <a:t>PROJE VE YAPIM İŞLERİNDEN SORUMLU ŞUBE MÜDÜRLÜĞÜMÜZCE 2019 YILINDA YÜRÜTÜLEN VALİLİK YATIRIMLARINA  AİT TABLO</a:t>
            </a:r>
          </a:p>
          <a:p>
            <a:pPr algn="ctr">
              <a:lnSpc>
                <a:spcPct val="90000"/>
              </a:lnSpc>
              <a:buFont typeface="Wingdings" pitchFamily="2" charset="2"/>
              <a:buNone/>
              <a:defRPr/>
            </a:pPr>
            <a:endParaRPr lang="tr-TR" sz="1500" dirty="0">
              <a:solidFill>
                <a:srgbClr val="0066FF"/>
              </a:solidFill>
            </a:endParaRPr>
          </a:p>
        </p:txBody>
      </p:sp>
    </p:spTree>
    <p:extLst>
      <p:ext uri="{BB962C8B-B14F-4D97-AF65-F5344CB8AC3E}">
        <p14:creationId xmlns:p14="http://schemas.microsoft.com/office/powerpoint/2010/main" val="3469373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4"/>
          <p:cNvSpPr>
            <a:spLocks noGrp="1"/>
          </p:cNvSpPr>
          <p:nvPr/>
        </p:nvSpPr>
        <p:spPr>
          <a:xfrm>
            <a:off x="2411761" y="5612430"/>
            <a:ext cx="3232126" cy="273844"/>
          </a:xfrm>
          <a:prstGeom prst="rect">
            <a:avLst/>
          </a:prstGeom>
        </p:spPr>
        <p:txBody>
          <a:bodyPr vert="horz" lIns="68580" tIns="34290" rIns="68580" bIns="3429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sz="900" dirty="0"/>
              <a:t>ADIYAMAN ÇEVRE VE ŞEHİRCİLİK İL MÜDÜRLÜĞÜ</a:t>
            </a:r>
          </a:p>
        </p:txBody>
      </p:sp>
      <p:graphicFrame>
        <p:nvGraphicFramePr>
          <p:cNvPr id="8" name="Tablo 7"/>
          <p:cNvGraphicFramePr>
            <a:graphicFrameLocks noGrp="1"/>
          </p:cNvGraphicFramePr>
          <p:nvPr>
            <p:extLst>
              <p:ext uri="{D42A27DB-BD31-4B8C-83A1-F6EECF244321}">
                <p14:modId xmlns:p14="http://schemas.microsoft.com/office/powerpoint/2010/main" val="2121808821"/>
              </p:ext>
            </p:extLst>
          </p:nvPr>
        </p:nvGraphicFramePr>
        <p:xfrm>
          <a:off x="1428728" y="2071384"/>
          <a:ext cx="6318702" cy="2653760"/>
        </p:xfrm>
        <a:graphic>
          <a:graphicData uri="http://schemas.openxmlformats.org/drawingml/2006/table">
            <a:tbl>
              <a:tblPr>
                <a:tableStyleId>{5C22544A-7EE6-4342-B048-85BDC9FD1C3A}</a:tableStyleId>
              </a:tblPr>
              <a:tblGrid>
                <a:gridCol w="175958">
                  <a:extLst>
                    <a:ext uri="{9D8B030D-6E8A-4147-A177-3AD203B41FA5}">
                      <a16:colId xmlns:a16="http://schemas.microsoft.com/office/drawing/2014/main" val="20000"/>
                    </a:ext>
                  </a:extLst>
                </a:gridCol>
                <a:gridCol w="699062">
                  <a:extLst>
                    <a:ext uri="{9D8B030D-6E8A-4147-A177-3AD203B41FA5}">
                      <a16:colId xmlns:a16="http://schemas.microsoft.com/office/drawing/2014/main" val="20001"/>
                    </a:ext>
                  </a:extLst>
                </a:gridCol>
                <a:gridCol w="1566174">
                  <a:extLst>
                    <a:ext uri="{9D8B030D-6E8A-4147-A177-3AD203B41FA5}">
                      <a16:colId xmlns:a16="http://schemas.microsoft.com/office/drawing/2014/main" val="20002"/>
                    </a:ext>
                  </a:extLst>
                </a:gridCol>
                <a:gridCol w="756084">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594066">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1447238">
                  <a:extLst>
                    <a:ext uri="{9D8B030D-6E8A-4147-A177-3AD203B41FA5}">
                      <a16:colId xmlns:a16="http://schemas.microsoft.com/office/drawing/2014/main" val="20007"/>
                    </a:ext>
                  </a:extLst>
                </a:gridCol>
              </a:tblGrid>
              <a:tr h="1136119">
                <a:tc>
                  <a:txBody>
                    <a:bodyPr/>
                    <a:lstStyle/>
                    <a:p>
                      <a:pPr algn="ctr" fontAlgn="b"/>
                      <a:r>
                        <a:rPr lang="tr-TR" sz="800" u="none" strike="noStrike" dirty="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a:t>
                      </a:r>
                      <a:r>
                        <a:rPr lang="tr-TR" sz="800" b="0" i="0" u="none" strike="noStrike" baseline="0" dirty="0" smtClean="0">
                          <a:solidFill>
                            <a:schemeClr val="bg2">
                              <a:lumMod val="25000"/>
                            </a:schemeClr>
                          </a:solidFill>
                          <a:effectLst/>
                          <a:latin typeface="Calibri"/>
                        </a:rPr>
                        <a:t>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542171">
                <a:tc>
                  <a:txBody>
                    <a:bodyPr/>
                    <a:lstStyle/>
                    <a:p>
                      <a:pPr algn="r" fontAlgn="b"/>
                      <a:r>
                        <a:rPr lang="tr-TR" sz="800" b="0" i="0" u="none" strike="noStrike" dirty="0" smtClean="0">
                          <a:solidFill>
                            <a:schemeClr val="tx1"/>
                          </a:solidFill>
                          <a:effectLst/>
                          <a:latin typeface="Calibri"/>
                        </a:rPr>
                        <a:t>1-</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GERGER</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auto"/>
                      <a:r>
                        <a:rPr lang="tr-TR" sz="800" b="0" i="0" u="none" strike="noStrike" dirty="0" smtClean="0">
                          <a:solidFill>
                            <a:schemeClr val="tx1"/>
                          </a:solidFill>
                          <a:latin typeface="Calibri"/>
                        </a:rPr>
                        <a:t>GERGER GÜZELSU KÖYÜ TAZİYEEVİ KAPI PENCERE YAPIM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auto"/>
                      <a:r>
                        <a:rPr lang="tr-TR" sz="800" b="0" i="0" u="none" strike="noStrike" dirty="0" smtClean="0">
                          <a:solidFill>
                            <a:schemeClr val="tx1"/>
                          </a:solidFill>
                          <a:latin typeface="Calibri"/>
                        </a:rPr>
                        <a:t>16.582,17</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28.03.2019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effectLst/>
                          <a:latin typeface="Calibri"/>
                        </a:rPr>
                        <a:t>17.04.2019</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t"/>
                      <a:r>
                        <a:rPr lang="tr-TR" sz="800" b="0" i="0" u="none" strike="noStrike" dirty="0" smtClean="0">
                          <a:solidFill>
                            <a:schemeClr val="tx1"/>
                          </a:solidFill>
                          <a:latin typeface="Calibri"/>
                        </a:rPr>
                        <a:t>BİTTİ</a:t>
                      </a:r>
                      <a:endParaRPr lang="tr-TR" sz="800" b="0" i="0" u="none" strike="noStrike" dirty="0">
                        <a:solidFill>
                          <a:schemeClr val="tx1"/>
                        </a:solidFill>
                        <a:latin typeface="Calibri"/>
                      </a:endParaRPr>
                    </a:p>
                  </a:txBody>
                  <a:tcPr marL="7144" marR="7144" marT="7144" marB="0">
                    <a:solidFill>
                      <a:schemeClr val="tx2">
                        <a:lumMod val="20000"/>
                        <a:lumOff val="80000"/>
                      </a:schemeClr>
                    </a:solidFill>
                  </a:tcPr>
                </a:tc>
                <a:extLst>
                  <a:ext uri="{0D108BD9-81ED-4DB2-BD59-A6C34878D82A}">
                    <a16:rowId xmlns:a16="http://schemas.microsoft.com/office/drawing/2014/main" val="10001"/>
                  </a:ext>
                </a:extLst>
              </a:tr>
              <a:tr h="975470">
                <a:tc>
                  <a:txBody>
                    <a:bodyPr/>
                    <a:lstStyle/>
                    <a:p>
                      <a:pPr algn="r" fontAlgn="b"/>
                      <a:r>
                        <a:rPr lang="tr-TR" sz="800" b="0" i="0" u="none" strike="noStrike" dirty="0" smtClean="0">
                          <a:solidFill>
                            <a:schemeClr val="tx1"/>
                          </a:solidFill>
                          <a:effectLst/>
                          <a:latin typeface="Calibri"/>
                        </a:rPr>
                        <a:t>2-</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ctr"/>
                      <a:r>
                        <a:rPr lang="tr-TR" sz="800" b="0" dirty="0" smtClean="0">
                          <a:solidFill>
                            <a:schemeClr val="tx1"/>
                          </a:solidFill>
                          <a:latin typeface="Times New Roman" panose="02020603050405020304" pitchFamily="18" charset="0"/>
                          <a:cs typeface="Times New Roman" panose="02020603050405020304" pitchFamily="18" charset="0"/>
                        </a:rPr>
                        <a:t>GERGER</a:t>
                      </a:r>
                      <a:endParaRPr lang="tr-TR" sz="8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GERGER ÇOK PROĞRAMLI</a:t>
                      </a:r>
                      <a:r>
                        <a:rPr lang="tr-TR" sz="800" b="0" i="0" u="none" strike="noStrike" baseline="0" dirty="0" smtClean="0">
                          <a:solidFill>
                            <a:schemeClr val="tx1"/>
                          </a:solidFill>
                          <a:latin typeface="Calibri"/>
                        </a:rPr>
                        <a:t> ANADOLU LİSESİ LİSE VE PANSİYONONARIM İŞİ VE ÇOBANPINAR ORTAOKULU </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BİTTİ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3" name="Dikdörtgen 2"/>
          <p:cNvSpPr/>
          <p:nvPr/>
        </p:nvSpPr>
        <p:spPr>
          <a:xfrm>
            <a:off x="1709682" y="1322767"/>
            <a:ext cx="5616624" cy="230832"/>
          </a:xfrm>
          <a:prstGeom prst="rect">
            <a:avLst/>
          </a:prstGeom>
        </p:spPr>
        <p:txBody>
          <a:bodyPr wrap="square">
            <a:spAutoFit/>
          </a:bodyPr>
          <a:lstStyle/>
          <a:p>
            <a:pPr lvl="0" algn="ctr"/>
            <a:endParaRPr lang="tr-TR" sz="900" dirty="0">
              <a:solidFill>
                <a:srgbClr val="0033CC"/>
              </a:solidFill>
              <a:latin typeface="Times New Roman" pitchFamily="18" charset="0"/>
              <a:cs typeface="Times New Roman" pitchFamily="18" charset="0"/>
            </a:endParaRPr>
          </a:p>
        </p:txBody>
      </p:sp>
      <p:sp>
        <p:nvSpPr>
          <p:cNvPr id="7" name="1 Başlık"/>
          <p:cNvSpPr txBox="1">
            <a:spLocks/>
          </p:cNvSpPr>
          <p:nvPr/>
        </p:nvSpPr>
        <p:spPr>
          <a:xfrm>
            <a:off x="1709682" y="1210279"/>
            <a:ext cx="5616624" cy="706553"/>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500" dirty="0">
                <a:solidFill>
                  <a:srgbClr val="0066FF"/>
                </a:solidFill>
              </a:rPr>
              <a:t>PROJE VE YAPIM İŞLERİNDEN SORUMLU ŞUBE MÜDÜRLÜĞÜMÜZCE 2019 YILINDA YÜRÜTÜLEN VALİLİK YATIRIMLARINA  AİT TABLO</a:t>
            </a:r>
          </a:p>
          <a:p>
            <a:pPr algn="ctr">
              <a:lnSpc>
                <a:spcPct val="90000"/>
              </a:lnSpc>
              <a:buFont typeface="Wingdings" pitchFamily="2" charset="2"/>
              <a:buNone/>
              <a:defRPr/>
            </a:pPr>
            <a:endParaRPr lang="tr-TR" sz="1500" dirty="0">
              <a:solidFill>
                <a:srgbClr val="0066FF"/>
              </a:solidFill>
            </a:endParaRPr>
          </a:p>
        </p:txBody>
      </p:sp>
    </p:spTree>
    <p:extLst>
      <p:ext uri="{BB962C8B-B14F-4D97-AF65-F5344CB8AC3E}">
        <p14:creationId xmlns:p14="http://schemas.microsoft.com/office/powerpoint/2010/main" val="1409410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4"/>
          <p:cNvSpPr>
            <a:spLocks noGrp="1"/>
          </p:cNvSpPr>
          <p:nvPr/>
        </p:nvSpPr>
        <p:spPr>
          <a:xfrm>
            <a:off x="2411761" y="5612430"/>
            <a:ext cx="3232126" cy="273844"/>
          </a:xfrm>
          <a:prstGeom prst="rect">
            <a:avLst/>
          </a:prstGeom>
        </p:spPr>
        <p:txBody>
          <a:bodyPr vert="horz" lIns="68580" tIns="34290" rIns="68580" bIns="3429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sz="900" dirty="0"/>
              <a:t>ADIYAMAN ÇEVRE VE ŞEHİRCİLİK İL MÜDÜRLÜĞÜ</a:t>
            </a:r>
          </a:p>
        </p:txBody>
      </p:sp>
      <p:graphicFrame>
        <p:nvGraphicFramePr>
          <p:cNvPr id="8" name="Tablo 7"/>
          <p:cNvGraphicFramePr>
            <a:graphicFrameLocks noGrp="1"/>
          </p:cNvGraphicFramePr>
          <p:nvPr>
            <p:extLst>
              <p:ext uri="{D42A27DB-BD31-4B8C-83A1-F6EECF244321}">
                <p14:modId xmlns:p14="http://schemas.microsoft.com/office/powerpoint/2010/main" val="3206155974"/>
              </p:ext>
            </p:extLst>
          </p:nvPr>
        </p:nvGraphicFramePr>
        <p:xfrm>
          <a:off x="1428728" y="2852936"/>
          <a:ext cx="6318702" cy="2304256"/>
        </p:xfrm>
        <a:graphic>
          <a:graphicData uri="http://schemas.openxmlformats.org/drawingml/2006/table">
            <a:tbl>
              <a:tblPr>
                <a:tableStyleId>{5C22544A-7EE6-4342-B048-85BDC9FD1C3A}</a:tableStyleId>
              </a:tblPr>
              <a:tblGrid>
                <a:gridCol w="172942">
                  <a:extLst>
                    <a:ext uri="{9D8B030D-6E8A-4147-A177-3AD203B41FA5}">
                      <a16:colId xmlns:a16="http://schemas.microsoft.com/office/drawing/2014/main" val="20000"/>
                    </a:ext>
                  </a:extLst>
                </a:gridCol>
                <a:gridCol w="702078">
                  <a:extLst>
                    <a:ext uri="{9D8B030D-6E8A-4147-A177-3AD203B41FA5}">
                      <a16:colId xmlns:a16="http://schemas.microsoft.com/office/drawing/2014/main" val="20001"/>
                    </a:ext>
                  </a:extLst>
                </a:gridCol>
                <a:gridCol w="1566174">
                  <a:extLst>
                    <a:ext uri="{9D8B030D-6E8A-4147-A177-3AD203B41FA5}">
                      <a16:colId xmlns:a16="http://schemas.microsoft.com/office/drawing/2014/main" val="20002"/>
                    </a:ext>
                  </a:extLst>
                </a:gridCol>
                <a:gridCol w="756084">
                  <a:extLst>
                    <a:ext uri="{9D8B030D-6E8A-4147-A177-3AD203B41FA5}">
                      <a16:colId xmlns:a16="http://schemas.microsoft.com/office/drawing/2014/main" val="20003"/>
                    </a:ext>
                  </a:extLst>
                </a:gridCol>
                <a:gridCol w="486054">
                  <a:extLst>
                    <a:ext uri="{9D8B030D-6E8A-4147-A177-3AD203B41FA5}">
                      <a16:colId xmlns:a16="http://schemas.microsoft.com/office/drawing/2014/main" val="20004"/>
                    </a:ext>
                  </a:extLst>
                </a:gridCol>
                <a:gridCol w="540060">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1447238">
                  <a:extLst>
                    <a:ext uri="{9D8B030D-6E8A-4147-A177-3AD203B41FA5}">
                      <a16:colId xmlns:a16="http://schemas.microsoft.com/office/drawing/2014/main" val="20007"/>
                    </a:ext>
                  </a:extLst>
                </a:gridCol>
              </a:tblGrid>
              <a:tr h="1559868">
                <a:tc>
                  <a:txBody>
                    <a:bodyPr/>
                    <a:lstStyle/>
                    <a:p>
                      <a:pPr algn="ctr" fontAlgn="b"/>
                      <a:r>
                        <a:rPr lang="tr-TR" sz="800" u="none" strike="noStrike" dirty="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a:t>
                      </a:r>
                      <a:r>
                        <a:rPr lang="tr-TR" sz="800" b="0" i="0" u="none" strike="noStrike" baseline="0" dirty="0" smtClean="0">
                          <a:solidFill>
                            <a:schemeClr val="bg2">
                              <a:lumMod val="25000"/>
                            </a:schemeClr>
                          </a:solidFill>
                          <a:effectLst/>
                          <a:latin typeface="Calibri"/>
                        </a:rPr>
                        <a:t>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744388">
                <a:tc>
                  <a:txBody>
                    <a:bodyPr/>
                    <a:lstStyle/>
                    <a:p>
                      <a:pPr algn="r" fontAlgn="b"/>
                      <a:r>
                        <a:rPr lang="tr-TR" sz="800" b="0" i="0" u="none" strike="noStrike" dirty="0" smtClean="0">
                          <a:solidFill>
                            <a:schemeClr val="tx1"/>
                          </a:solidFill>
                          <a:effectLst/>
                          <a:latin typeface="Calibri"/>
                        </a:rPr>
                        <a:t>1-</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GÖLBAŞI</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GÖLBAŞI FEN LİSESİ ONARIM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570.000,00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07.07.2019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07.09.2019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GEÇİCİ KABUL AŞAMASINDA</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 name="Dikdörtgen 2"/>
          <p:cNvSpPr/>
          <p:nvPr/>
        </p:nvSpPr>
        <p:spPr>
          <a:xfrm>
            <a:off x="1709682" y="1322767"/>
            <a:ext cx="5616624" cy="230832"/>
          </a:xfrm>
          <a:prstGeom prst="rect">
            <a:avLst/>
          </a:prstGeom>
        </p:spPr>
        <p:txBody>
          <a:bodyPr wrap="square">
            <a:spAutoFit/>
          </a:bodyPr>
          <a:lstStyle/>
          <a:p>
            <a:pPr lvl="0" algn="ctr"/>
            <a:endParaRPr lang="tr-TR" sz="900" dirty="0">
              <a:solidFill>
                <a:srgbClr val="0033CC"/>
              </a:solidFill>
              <a:latin typeface="Times New Roman" pitchFamily="18" charset="0"/>
              <a:cs typeface="Times New Roman" pitchFamily="18" charset="0"/>
            </a:endParaRPr>
          </a:p>
        </p:txBody>
      </p:sp>
      <p:sp>
        <p:nvSpPr>
          <p:cNvPr id="7" name="1 Başlık"/>
          <p:cNvSpPr txBox="1">
            <a:spLocks/>
          </p:cNvSpPr>
          <p:nvPr/>
        </p:nvSpPr>
        <p:spPr>
          <a:xfrm>
            <a:off x="1709682" y="1484784"/>
            <a:ext cx="5616624" cy="792088"/>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500" dirty="0">
                <a:solidFill>
                  <a:srgbClr val="0066FF"/>
                </a:solidFill>
              </a:rPr>
              <a:t>PROJE VE YAPIM İŞLERİNDEN SORUMLU ŞUBE MÜDÜRLÜĞÜMÜZCE 2019 YILINDA YÜRÜTÜLEN VALİLİK YATIRIMLARINA  AİT TABLO</a:t>
            </a:r>
          </a:p>
          <a:p>
            <a:pPr algn="ctr">
              <a:lnSpc>
                <a:spcPct val="90000"/>
              </a:lnSpc>
              <a:buFont typeface="Wingdings" pitchFamily="2" charset="2"/>
              <a:buNone/>
              <a:defRPr/>
            </a:pPr>
            <a:endParaRPr lang="tr-TR" sz="1500" dirty="0">
              <a:solidFill>
                <a:srgbClr val="0066FF"/>
              </a:solidFill>
            </a:endParaRPr>
          </a:p>
        </p:txBody>
      </p:sp>
    </p:spTree>
    <p:extLst>
      <p:ext uri="{BB962C8B-B14F-4D97-AF65-F5344CB8AC3E}">
        <p14:creationId xmlns:p14="http://schemas.microsoft.com/office/powerpoint/2010/main" val="78910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4"/>
          <p:cNvSpPr>
            <a:spLocks noGrp="1"/>
          </p:cNvSpPr>
          <p:nvPr/>
        </p:nvSpPr>
        <p:spPr>
          <a:xfrm>
            <a:off x="2411761" y="5612430"/>
            <a:ext cx="3232126" cy="273844"/>
          </a:xfrm>
          <a:prstGeom prst="rect">
            <a:avLst/>
          </a:prstGeom>
        </p:spPr>
        <p:txBody>
          <a:bodyPr vert="horz" lIns="68580" tIns="34290" rIns="68580" bIns="3429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sz="900" dirty="0"/>
              <a:t>ADIYAMAN ÇEVRE VE ŞEHİRCİLİK İL MÜDÜRLÜĞÜ</a:t>
            </a:r>
          </a:p>
        </p:txBody>
      </p:sp>
      <p:graphicFrame>
        <p:nvGraphicFramePr>
          <p:cNvPr id="8" name="Tablo 7"/>
          <p:cNvGraphicFramePr>
            <a:graphicFrameLocks noGrp="1"/>
          </p:cNvGraphicFramePr>
          <p:nvPr>
            <p:extLst/>
          </p:nvPr>
        </p:nvGraphicFramePr>
        <p:xfrm>
          <a:off x="507673" y="2130879"/>
          <a:ext cx="8247411" cy="2181702"/>
        </p:xfrm>
        <a:graphic>
          <a:graphicData uri="http://schemas.openxmlformats.org/drawingml/2006/table">
            <a:tbl>
              <a:tblPr>
                <a:tableStyleId>{5C22544A-7EE6-4342-B048-85BDC9FD1C3A}</a:tableStyleId>
              </a:tblPr>
              <a:tblGrid>
                <a:gridCol w="229531">
                  <a:extLst>
                    <a:ext uri="{9D8B030D-6E8A-4147-A177-3AD203B41FA5}">
                      <a16:colId xmlns:a16="http://schemas.microsoft.com/office/drawing/2014/main" val="20000"/>
                    </a:ext>
                  </a:extLst>
                </a:gridCol>
                <a:gridCol w="911906">
                  <a:extLst>
                    <a:ext uri="{9D8B030D-6E8A-4147-A177-3AD203B41FA5}">
                      <a16:colId xmlns:a16="http://schemas.microsoft.com/office/drawing/2014/main" val="20001"/>
                    </a:ext>
                  </a:extLst>
                </a:gridCol>
                <a:gridCol w="2043028">
                  <a:extLst>
                    <a:ext uri="{9D8B030D-6E8A-4147-A177-3AD203B41FA5}">
                      <a16:colId xmlns:a16="http://schemas.microsoft.com/office/drawing/2014/main" val="20002"/>
                    </a:ext>
                  </a:extLst>
                </a:gridCol>
                <a:gridCol w="986290">
                  <a:extLst>
                    <a:ext uri="{9D8B030D-6E8A-4147-A177-3AD203B41FA5}">
                      <a16:colId xmlns:a16="http://schemas.microsoft.com/office/drawing/2014/main" val="20003"/>
                    </a:ext>
                  </a:extLst>
                </a:gridCol>
                <a:gridCol w="48337">
                  <a:extLst>
                    <a:ext uri="{9D8B030D-6E8A-4147-A177-3AD203B41FA5}">
                      <a16:colId xmlns:a16="http://schemas.microsoft.com/office/drawing/2014/main" val="20004"/>
                    </a:ext>
                  </a:extLst>
                </a:gridCol>
                <a:gridCol w="1295048">
                  <a:extLst>
                    <a:ext uri="{9D8B030D-6E8A-4147-A177-3AD203B41FA5}">
                      <a16:colId xmlns:a16="http://schemas.microsoft.com/office/drawing/2014/main" val="20005"/>
                    </a:ext>
                  </a:extLst>
                </a:gridCol>
                <a:gridCol w="845391">
                  <a:extLst>
                    <a:ext uri="{9D8B030D-6E8A-4147-A177-3AD203B41FA5}">
                      <a16:colId xmlns:a16="http://schemas.microsoft.com/office/drawing/2014/main" val="20006"/>
                    </a:ext>
                  </a:extLst>
                </a:gridCol>
                <a:gridCol w="1887880">
                  <a:extLst>
                    <a:ext uri="{9D8B030D-6E8A-4147-A177-3AD203B41FA5}">
                      <a16:colId xmlns:a16="http://schemas.microsoft.com/office/drawing/2014/main" val="20007"/>
                    </a:ext>
                  </a:extLst>
                </a:gridCol>
              </a:tblGrid>
              <a:tr h="258604">
                <a:tc>
                  <a:txBody>
                    <a:bodyPr/>
                    <a:lstStyle/>
                    <a:p>
                      <a:pPr algn="ctr" fontAlgn="b"/>
                      <a:r>
                        <a:rPr lang="tr-TR" sz="800" u="none" strike="noStrike" dirty="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 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258604">
                <a:tc>
                  <a:txBody>
                    <a:bodyPr/>
                    <a:lstStyle/>
                    <a:p>
                      <a:pPr algn="r" fontAlgn="b"/>
                      <a:r>
                        <a:rPr lang="tr-TR" sz="800" b="0" i="0" u="none" strike="noStrike" dirty="0" smtClean="0">
                          <a:solidFill>
                            <a:srgbClr val="FF0000"/>
                          </a:solidFill>
                          <a:effectLst/>
                          <a:latin typeface="Calibri"/>
                        </a:rPr>
                        <a:t>1-</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rgbClr val="FF0000"/>
                          </a:solidFill>
                          <a:latin typeface="Times New Roman" pitchFamily="18" charset="0"/>
                          <a:ea typeface="+mn-ea"/>
                          <a:cs typeface="Times New Roman" pitchFamily="18" charset="0"/>
                        </a:rPr>
                        <a:t>KAHTA</a:t>
                      </a:r>
                      <a:endParaRPr kumimoji="0" lang="tr-TR" sz="800" b="0" kern="1200" dirty="0">
                        <a:solidFill>
                          <a:srgbClr val="FF0000"/>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just" fontAlgn="b"/>
                      <a:r>
                        <a:rPr lang="tr-TR" sz="800" b="0" i="0" u="none" strike="noStrike" dirty="0" smtClean="0">
                          <a:solidFill>
                            <a:srgbClr val="FF0000"/>
                          </a:solidFill>
                          <a:latin typeface="Calibri"/>
                        </a:rPr>
                        <a:t>KAHTA ÇOBANLI ARİKETMAH.24 DERSLİK OKUL YAPIM İŞİ</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rgbClr val="FF0000"/>
                          </a:solidFill>
                          <a:latin typeface="Calibri"/>
                        </a:rPr>
                        <a:t>7.480.000,00</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just" fontAlgn="b"/>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algn="just"/>
                      <a:r>
                        <a:rPr lang="tr-TR" sz="800" dirty="0" smtClean="0">
                          <a:solidFill>
                            <a:srgbClr val="FF0000"/>
                          </a:solidFill>
                        </a:rPr>
                        <a:t>06.07.2019</a:t>
                      </a:r>
                      <a:endParaRPr lang="tr-TR" sz="800" dirty="0">
                        <a:solidFill>
                          <a:srgbClr val="FF0000"/>
                        </a:solidFill>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rgbClr val="FF0000"/>
                          </a:solidFill>
                          <a:latin typeface="Calibri"/>
                        </a:rPr>
                        <a:t>29.06.2019</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rgbClr val="FF0000"/>
                          </a:solidFill>
                          <a:effectLst/>
                          <a:latin typeface="Calibri"/>
                        </a:rPr>
                        <a:t>BİTTİ</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1"/>
                  </a:ext>
                </a:extLst>
              </a:tr>
              <a:tr h="320040">
                <a:tc>
                  <a:txBody>
                    <a:bodyPr/>
                    <a:lstStyle/>
                    <a:p>
                      <a:pPr algn="r" fontAlgn="b"/>
                      <a:r>
                        <a:rPr lang="tr-TR" sz="800" b="0" i="0" u="none" strike="noStrike" dirty="0" smtClean="0">
                          <a:solidFill>
                            <a:srgbClr val="FF0000"/>
                          </a:solidFill>
                          <a:effectLst/>
                          <a:latin typeface="Calibri"/>
                        </a:rPr>
                        <a:t>2-</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0" kern="1200" dirty="0" smtClean="0">
                          <a:solidFill>
                            <a:srgbClr val="FF0000"/>
                          </a:solidFill>
                          <a:latin typeface="Times New Roman" pitchFamily="18" charset="0"/>
                          <a:ea typeface="+mn-ea"/>
                          <a:cs typeface="Times New Roman" pitchFamily="18" charset="0"/>
                        </a:rPr>
                        <a:t>KAHTA</a:t>
                      </a:r>
                    </a:p>
                    <a:p>
                      <a:pPr algn="ctr"/>
                      <a:endParaRPr lang="tr-TR" sz="800" b="0" dirty="0">
                        <a:solidFill>
                          <a:srgbClr val="FF0000"/>
                        </a:solidFill>
                        <a:latin typeface="Times New Roman" panose="02020603050405020304" pitchFamily="18" charset="0"/>
                        <a:cs typeface="Times New Roman" panose="02020603050405020304" pitchFamily="18" charset="0"/>
                      </a:endParaRPr>
                    </a:p>
                  </a:txBody>
                  <a:tcPr marL="68580" marR="68580" marT="34290" marB="34290" anchor="ctr">
                    <a:solidFill>
                      <a:schemeClr val="tx2">
                        <a:lumMod val="20000"/>
                        <a:lumOff val="80000"/>
                      </a:schemeClr>
                    </a:solidFill>
                  </a:tcPr>
                </a:tc>
                <a:tc>
                  <a:txBody>
                    <a:bodyPr/>
                    <a:lstStyle/>
                    <a:p>
                      <a:pPr algn="just" fontAlgn="b"/>
                      <a:r>
                        <a:rPr lang="tr-TR" sz="800" b="0" i="0" u="none" strike="noStrike" dirty="0" smtClean="0">
                          <a:solidFill>
                            <a:srgbClr val="FF0000"/>
                          </a:solidFill>
                          <a:latin typeface="Calibri"/>
                        </a:rPr>
                        <a:t>KAHTA ÇAYBAŞI KÖYÜ DUMANLI MEZRASI TAZİYEEVİ YAPIM İŞİ</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rgbClr val="FF0000"/>
                          </a:solidFill>
                          <a:latin typeface="Calibri"/>
                        </a:rPr>
                        <a:t>194.709,75</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just" fontAlgn="b"/>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algn="just"/>
                      <a:r>
                        <a:rPr lang="tr-TR" sz="800" dirty="0" smtClean="0">
                          <a:solidFill>
                            <a:srgbClr val="FF0000"/>
                          </a:solidFill>
                        </a:rPr>
                        <a:t>26.06.2019</a:t>
                      </a:r>
                      <a:endParaRPr lang="tr-TR" sz="800" dirty="0">
                        <a:solidFill>
                          <a:srgbClr val="FF0000"/>
                        </a:solidFill>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rgbClr val="FF0000"/>
                          </a:solidFill>
                          <a:latin typeface="Calibri"/>
                        </a:rPr>
                        <a:t>22.05.2019</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rgbClr val="FF0000"/>
                          </a:solidFill>
                          <a:effectLst/>
                          <a:latin typeface="Calibri"/>
                        </a:rPr>
                        <a:t>GEÇİCİ KABUL AŞAMASINDA</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2"/>
                  </a:ext>
                </a:extLst>
              </a:tr>
              <a:tr h="320040">
                <a:tc>
                  <a:txBody>
                    <a:bodyPr/>
                    <a:lstStyle/>
                    <a:p>
                      <a:pPr algn="r" fontAlgn="b"/>
                      <a:r>
                        <a:rPr lang="tr-TR" sz="800" b="0" i="0" u="none" strike="noStrike" dirty="0" smtClean="0">
                          <a:solidFill>
                            <a:srgbClr val="FF0000"/>
                          </a:solidFill>
                          <a:effectLst/>
                          <a:latin typeface="Calibri"/>
                        </a:rPr>
                        <a:t>3-</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0" kern="1200" dirty="0" smtClean="0">
                          <a:solidFill>
                            <a:srgbClr val="FF0000"/>
                          </a:solidFill>
                          <a:latin typeface="Times New Roman" pitchFamily="18" charset="0"/>
                          <a:ea typeface="+mn-ea"/>
                          <a:cs typeface="Times New Roman" pitchFamily="18" charset="0"/>
                        </a:rPr>
                        <a:t>KAHTA</a:t>
                      </a:r>
                    </a:p>
                    <a:p>
                      <a:pPr marL="0" algn="ctr" rtl="0" eaLnBrk="1" latinLnBrk="0" hangingPunct="1"/>
                      <a:endParaRPr kumimoji="0" lang="tr-TR" sz="800" b="0" kern="1200" dirty="0" smtClean="0">
                        <a:solidFill>
                          <a:srgbClr val="FF0000"/>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just" fontAlgn="b"/>
                      <a:r>
                        <a:rPr lang="tr-TR" sz="800" b="0" i="0" u="none" strike="noStrike" dirty="0" smtClean="0">
                          <a:solidFill>
                            <a:srgbClr val="FF0000"/>
                          </a:solidFill>
                          <a:latin typeface="Calibri"/>
                        </a:rPr>
                        <a:t>KAHTA KADIN EĞİTİM  MERKEZİ</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marL="0" algn="just" rtl="0" eaLnBrk="1" latinLnBrk="0" hangingPunct="1"/>
                      <a:r>
                        <a:rPr kumimoji="0" lang="tr-TR" sz="800" b="0" kern="1200" dirty="0" smtClean="0">
                          <a:solidFill>
                            <a:srgbClr val="FF0000"/>
                          </a:solidFill>
                          <a:latin typeface="Times New Roman" pitchFamily="18" charset="0"/>
                          <a:ea typeface="+mn-ea"/>
                          <a:cs typeface="Times New Roman" pitchFamily="18" charset="0"/>
                        </a:rPr>
                        <a:t>530.000,00</a:t>
                      </a:r>
                    </a:p>
                  </a:txBody>
                  <a:tcPr marL="68580" marR="68580" marT="34290" marB="34290" anchor="ctr">
                    <a:solidFill>
                      <a:schemeClr val="tx2">
                        <a:lumMod val="20000"/>
                        <a:lumOff val="80000"/>
                      </a:schemeClr>
                    </a:solidFill>
                  </a:tcPr>
                </a:tc>
                <a:tc>
                  <a:txBody>
                    <a:bodyPr/>
                    <a:lstStyle/>
                    <a:p>
                      <a:pPr algn="just" fontAlgn="b"/>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algn="just"/>
                      <a:r>
                        <a:rPr lang="tr-TR" sz="800" dirty="0" smtClean="0">
                          <a:solidFill>
                            <a:srgbClr val="FF0000"/>
                          </a:solidFill>
                        </a:rPr>
                        <a:t>12.07.2018</a:t>
                      </a:r>
                      <a:endParaRPr lang="tr-TR" sz="800" dirty="0">
                        <a:solidFill>
                          <a:srgbClr val="FF0000"/>
                        </a:solidFill>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rgbClr val="FF0000"/>
                          </a:solidFill>
                          <a:effectLst/>
                          <a:latin typeface="Calibri"/>
                        </a:rPr>
                        <a:t>                07.05.2019</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rgbClr val="FF0000"/>
                          </a:solidFill>
                          <a:effectLst/>
                          <a:latin typeface="Calibri"/>
                        </a:rPr>
                        <a:t>BİTTİ</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3"/>
                  </a:ext>
                </a:extLst>
              </a:tr>
              <a:tr h="384334">
                <a:tc>
                  <a:txBody>
                    <a:bodyPr/>
                    <a:lstStyle/>
                    <a:p>
                      <a:pPr algn="r" fontAlgn="b"/>
                      <a:r>
                        <a:rPr lang="tr-TR" sz="800" b="0" i="0" u="none" strike="noStrike" dirty="0" smtClean="0">
                          <a:solidFill>
                            <a:srgbClr val="FF0000"/>
                          </a:solidFill>
                          <a:effectLst/>
                          <a:latin typeface="Calibri"/>
                        </a:rPr>
                        <a:t>4-</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0" kern="1200" dirty="0" smtClean="0">
                          <a:solidFill>
                            <a:srgbClr val="FF0000"/>
                          </a:solidFill>
                          <a:latin typeface="Times New Roman" pitchFamily="18" charset="0"/>
                          <a:ea typeface="+mn-ea"/>
                          <a:cs typeface="Times New Roman" pitchFamily="18" charset="0"/>
                        </a:rPr>
                        <a:t>KAHTA</a:t>
                      </a:r>
                    </a:p>
                    <a:p>
                      <a:pPr marL="0" algn="ctr" rtl="0" eaLnBrk="1" latinLnBrk="0" hangingPunct="1"/>
                      <a:endParaRPr kumimoji="0" lang="tr-TR" sz="800" b="0" kern="1200" dirty="0" smtClean="0">
                        <a:solidFill>
                          <a:srgbClr val="FF0000"/>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just" fontAlgn="b"/>
                      <a:r>
                        <a:rPr lang="tr-TR" sz="800" b="0" i="0" u="none" strike="noStrike" dirty="0" smtClean="0">
                          <a:solidFill>
                            <a:srgbClr val="FF0000"/>
                          </a:solidFill>
                          <a:latin typeface="Calibri"/>
                        </a:rPr>
                        <a:t>İPEKYOLU KALKINMA AJANSI İVOVASYONDESTEKLİ KÜLTÜR MERKEZİ PROJESİ</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just" fontAlgn="ctr"/>
                      <a:r>
                        <a:rPr lang="tr-TR" sz="800" b="0" i="0" u="none" strike="noStrike" dirty="0" smtClean="0">
                          <a:solidFill>
                            <a:srgbClr val="FF0000"/>
                          </a:solidFill>
                          <a:latin typeface="Calibri"/>
                        </a:rPr>
                        <a:t>119.863.00</a:t>
                      </a:r>
                      <a:endParaRPr lang="tr-TR" sz="800" b="0" i="0" u="none" strike="noStrike" dirty="0">
                        <a:solidFill>
                          <a:srgbClr val="FF0000"/>
                        </a:solidFill>
                        <a:latin typeface="Calibri"/>
                      </a:endParaRPr>
                    </a:p>
                  </a:txBody>
                  <a:tcPr marL="7144" marR="7144" marT="7144" marB="0" anchor="ctr">
                    <a:solidFill>
                      <a:schemeClr val="tx2">
                        <a:lumMod val="20000"/>
                        <a:lumOff val="80000"/>
                      </a:schemeClr>
                    </a:solidFill>
                  </a:tcPr>
                </a:tc>
                <a:tc>
                  <a:txBody>
                    <a:bodyPr/>
                    <a:lstStyle/>
                    <a:p>
                      <a:pPr algn="just" fontAlgn="b"/>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algn="just"/>
                      <a:r>
                        <a:rPr lang="tr-TR" sz="800" dirty="0" smtClean="0">
                          <a:solidFill>
                            <a:srgbClr val="FF0000"/>
                          </a:solidFill>
                        </a:rPr>
                        <a:t>10.04.2019</a:t>
                      </a:r>
                      <a:endParaRPr lang="tr-TR" sz="800" dirty="0">
                        <a:solidFill>
                          <a:srgbClr val="FF0000"/>
                        </a:solidFill>
                      </a:endParaRPr>
                    </a:p>
                  </a:txBody>
                  <a:tcPr marL="7144" marR="7144" marT="7144" marB="0" anchor="b">
                    <a:solidFill>
                      <a:schemeClr val="tx2">
                        <a:lumMod val="20000"/>
                        <a:lumOff val="80000"/>
                      </a:schemeClr>
                    </a:solidFill>
                  </a:tcPr>
                </a:tc>
                <a:tc>
                  <a:txBody>
                    <a:bodyPr/>
                    <a:lstStyle/>
                    <a:p>
                      <a:pPr algn="just" fontAlgn="ctr"/>
                      <a:r>
                        <a:rPr lang="tr-TR" sz="800" b="0" i="0" u="none" strike="noStrike" dirty="0" smtClean="0">
                          <a:solidFill>
                            <a:srgbClr val="FF0000"/>
                          </a:solidFill>
                          <a:latin typeface="Calibri"/>
                        </a:rPr>
                        <a:t>09.06.2019</a:t>
                      </a:r>
                      <a:endParaRPr lang="tr-TR" sz="800" b="0" i="0" u="none" strike="noStrike" dirty="0">
                        <a:solidFill>
                          <a:srgbClr val="FF0000"/>
                        </a:solidFill>
                        <a:latin typeface="Calibri"/>
                      </a:endParaRPr>
                    </a:p>
                  </a:txBody>
                  <a:tcPr marL="7144" marR="7144" marT="7144" marB="0" anchor="ctr">
                    <a:solidFill>
                      <a:schemeClr val="tx2">
                        <a:lumMod val="20000"/>
                        <a:lumOff val="80000"/>
                      </a:schemeClr>
                    </a:solidFill>
                  </a:tcPr>
                </a:tc>
                <a:tc>
                  <a:txBody>
                    <a:bodyPr/>
                    <a:lstStyle/>
                    <a:p>
                      <a:pPr algn="just" fontAlgn="b"/>
                      <a:r>
                        <a:rPr lang="tr-TR" sz="800" b="0" i="0" u="none" strike="noStrike" dirty="0" smtClean="0">
                          <a:solidFill>
                            <a:srgbClr val="FF0000"/>
                          </a:solidFill>
                          <a:effectLst/>
                          <a:latin typeface="Calibri"/>
                        </a:rPr>
                        <a:t>GEÇİCİ KABÜL AŞAMASINDA</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4"/>
                  </a:ext>
                </a:extLst>
              </a:tr>
              <a:tr h="320040">
                <a:tc>
                  <a:txBody>
                    <a:bodyPr/>
                    <a:lstStyle/>
                    <a:p>
                      <a:pPr algn="r" fontAlgn="b"/>
                      <a:r>
                        <a:rPr lang="tr-TR" sz="800" b="0" i="0" u="none" strike="noStrike" dirty="0" smtClean="0">
                          <a:solidFill>
                            <a:srgbClr val="FF0000"/>
                          </a:solidFill>
                          <a:effectLst/>
                          <a:latin typeface="Calibri"/>
                        </a:rPr>
                        <a:t>5-</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0" kern="1200" dirty="0" smtClean="0">
                          <a:solidFill>
                            <a:srgbClr val="FF0000"/>
                          </a:solidFill>
                          <a:latin typeface="Times New Roman" pitchFamily="18" charset="0"/>
                          <a:ea typeface="+mn-ea"/>
                          <a:cs typeface="Times New Roman" pitchFamily="18" charset="0"/>
                        </a:rPr>
                        <a:t>KAHTA</a:t>
                      </a:r>
                    </a:p>
                    <a:p>
                      <a:pPr marL="0" algn="ctr" rtl="0" eaLnBrk="1" latinLnBrk="0" hangingPunct="1"/>
                      <a:endParaRPr kumimoji="0" lang="tr-TR" sz="800" b="0" kern="1200" dirty="0" smtClean="0">
                        <a:solidFill>
                          <a:srgbClr val="FF0000"/>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just" fontAlgn="t"/>
                      <a:r>
                        <a:rPr lang="tr-TR" sz="800" b="0" i="0" u="none" strike="noStrike" dirty="0" smtClean="0">
                          <a:solidFill>
                            <a:srgbClr val="FF0000"/>
                          </a:solidFill>
                          <a:latin typeface="Calibri"/>
                        </a:rPr>
                        <a:t>KAHTA KARADUT KÖYÜ TAZİYE EVİ YAPIM İŞİ</a:t>
                      </a:r>
                      <a:endParaRPr lang="tr-TR" sz="800" b="0" i="0" u="none" strike="noStrike" dirty="0">
                        <a:solidFill>
                          <a:srgbClr val="FF0000"/>
                        </a:solidFill>
                        <a:latin typeface="Calibri"/>
                      </a:endParaRPr>
                    </a:p>
                  </a:txBody>
                  <a:tcPr marL="7144" marR="7144" marT="7144" marB="0">
                    <a:solidFill>
                      <a:schemeClr val="tx2">
                        <a:lumMod val="20000"/>
                        <a:lumOff val="80000"/>
                      </a:schemeClr>
                    </a:solidFill>
                  </a:tcPr>
                </a:tc>
                <a:tc>
                  <a:txBody>
                    <a:bodyPr/>
                    <a:lstStyle/>
                    <a:p>
                      <a:pPr algn="just" fontAlgn="b"/>
                      <a:r>
                        <a:rPr lang="tr-TR" sz="800" b="0" i="0" u="none" strike="noStrike" dirty="0" smtClean="0">
                          <a:solidFill>
                            <a:srgbClr val="FF0000"/>
                          </a:solidFill>
                          <a:latin typeface="Calibri"/>
                        </a:rPr>
                        <a:t>619750.00</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just" fontAlgn="b"/>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algn="just"/>
                      <a:r>
                        <a:rPr lang="tr-TR" sz="800" dirty="0" smtClean="0">
                          <a:solidFill>
                            <a:srgbClr val="FF0000"/>
                          </a:solidFill>
                        </a:rPr>
                        <a:t>12.04.2019</a:t>
                      </a:r>
                      <a:endParaRPr lang="tr-TR" sz="800" dirty="0">
                        <a:solidFill>
                          <a:srgbClr val="FF0000"/>
                        </a:solidFill>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rgbClr val="FF0000"/>
                          </a:solidFill>
                          <a:latin typeface="Calibri"/>
                        </a:rPr>
                        <a:t>12.10.2019</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rgbClr val="FF0000"/>
                          </a:solidFill>
                          <a:effectLst/>
                          <a:latin typeface="Calibri"/>
                        </a:rPr>
                        <a:t>%50 SEVİYESİNDE İNŞAATI KABASI</a:t>
                      </a:r>
                      <a:r>
                        <a:rPr lang="tr-TR" sz="800" b="0" i="0" u="none" strike="noStrike" baseline="0" dirty="0" smtClean="0">
                          <a:solidFill>
                            <a:srgbClr val="FF0000"/>
                          </a:solidFill>
                          <a:effectLst/>
                          <a:latin typeface="Calibri"/>
                        </a:rPr>
                        <a:t> B</a:t>
                      </a:r>
                      <a:r>
                        <a:rPr lang="tr-TR" sz="800" b="0" i="0" u="none" strike="noStrike" dirty="0" smtClean="0">
                          <a:solidFill>
                            <a:srgbClr val="FF0000"/>
                          </a:solidFill>
                          <a:effectLst/>
                          <a:latin typeface="Calibri"/>
                        </a:rPr>
                        <a:t>İTTİ DUVARLAR ÖRÜLÜYOR.</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5"/>
                  </a:ext>
                </a:extLst>
              </a:tr>
              <a:tr h="320040">
                <a:tc>
                  <a:txBody>
                    <a:bodyPr/>
                    <a:lstStyle/>
                    <a:p>
                      <a:pPr algn="r" fontAlgn="b"/>
                      <a:r>
                        <a:rPr lang="tr-TR" sz="800" b="0" i="0" u="none" strike="noStrike" dirty="0" smtClean="0">
                          <a:solidFill>
                            <a:srgbClr val="FF0000"/>
                          </a:solidFill>
                          <a:effectLst/>
                          <a:latin typeface="Calibri"/>
                        </a:rPr>
                        <a:t>6-</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0" kern="1200" dirty="0" smtClean="0">
                          <a:solidFill>
                            <a:srgbClr val="FF0000"/>
                          </a:solidFill>
                          <a:latin typeface="Times New Roman" pitchFamily="18" charset="0"/>
                          <a:ea typeface="+mn-ea"/>
                          <a:cs typeface="Times New Roman" pitchFamily="18" charset="0"/>
                        </a:rPr>
                        <a:t>KAHTA</a:t>
                      </a:r>
                    </a:p>
                    <a:p>
                      <a:pPr marL="0" algn="ctr" rtl="0" eaLnBrk="1" latinLnBrk="0" hangingPunct="1"/>
                      <a:endParaRPr kumimoji="0" lang="tr-TR" sz="800" b="0" kern="1200" dirty="0" smtClean="0">
                        <a:solidFill>
                          <a:srgbClr val="FF0000"/>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rgbClr val="FF0000"/>
                          </a:solidFill>
                          <a:latin typeface="Calibri"/>
                        </a:rPr>
                        <a:t>KAHTA S.Y.D.VAKFI YENİ HİZMET BİNASI</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rgbClr val="FF0000"/>
                          </a:solidFill>
                          <a:latin typeface="Calibri"/>
                        </a:rPr>
                        <a:t>3.600.000,00</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rgbClr val="FF0000"/>
                          </a:solidFill>
                        </a:rPr>
                        <a:t>08.10.2019</a:t>
                      </a:r>
                      <a:endParaRPr lang="tr-TR" sz="800" dirty="0">
                        <a:solidFill>
                          <a:srgbClr val="FF0000"/>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rgbClr val="FF0000"/>
                          </a:solidFill>
                          <a:latin typeface="Calibri"/>
                        </a:rPr>
                        <a:t>04.08.2019</a:t>
                      </a:r>
                      <a:endParaRPr lang="tr-TR" sz="800" b="0" i="0" u="none" strike="noStrike" dirty="0">
                        <a:solidFill>
                          <a:srgbClr val="FF0000"/>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rgbClr val="FF0000"/>
                          </a:solidFill>
                          <a:effectLst/>
                          <a:latin typeface="Calibri"/>
                        </a:rPr>
                        <a:t>%60 SEVİYESİNDE DIŞ CEPHE MANTOLAMA</a:t>
                      </a:r>
                      <a:r>
                        <a:rPr lang="tr-TR" sz="800" b="0" i="0" u="none" strike="noStrike" baseline="0" dirty="0" smtClean="0">
                          <a:solidFill>
                            <a:srgbClr val="FF0000"/>
                          </a:solidFill>
                          <a:effectLst/>
                          <a:latin typeface="Calibri"/>
                        </a:rPr>
                        <a:t> YAPILIYOR.</a:t>
                      </a:r>
                      <a:endParaRPr lang="tr-TR" sz="800" b="0" i="0" u="none" strike="noStrike" dirty="0">
                        <a:solidFill>
                          <a:srgbClr val="FF0000"/>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3" name="Dikdörtgen 2"/>
          <p:cNvSpPr/>
          <p:nvPr/>
        </p:nvSpPr>
        <p:spPr>
          <a:xfrm>
            <a:off x="1709682" y="1322767"/>
            <a:ext cx="5616624" cy="230832"/>
          </a:xfrm>
          <a:prstGeom prst="rect">
            <a:avLst/>
          </a:prstGeom>
        </p:spPr>
        <p:txBody>
          <a:bodyPr wrap="square">
            <a:spAutoFit/>
          </a:bodyPr>
          <a:lstStyle/>
          <a:p>
            <a:pPr lvl="0" algn="ctr"/>
            <a:endParaRPr lang="tr-TR" sz="900" dirty="0">
              <a:solidFill>
                <a:srgbClr val="0033CC"/>
              </a:solidFill>
              <a:latin typeface="Times New Roman" pitchFamily="18" charset="0"/>
              <a:cs typeface="Times New Roman" pitchFamily="18" charset="0"/>
            </a:endParaRPr>
          </a:p>
        </p:txBody>
      </p:sp>
      <p:sp>
        <p:nvSpPr>
          <p:cNvPr id="7" name="1 Başlık"/>
          <p:cNvSpPr txBox="1">
            <a:spLocks/>
          </p:cNvSpPr>
          <p:nvPr/>
        </p:nvSpPr>
        <p:spPr>
          <a:xfrm>
            <a:off x="1709682" y="1210279"/>
            <a:ext cx="5616624" cy="706553"/>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500" dirty="0">
                <a:solidFill>
                  <a:srgbClr val="0066FF"/>
                </a:solidFill>
              </a:rPr>
              <a:t>PROJE VE YAPIM İŞLERİNDEN SORUMLU ŞUBE MÜDÜRLÜĞÜMÜZCE 2019 YILINDA YÜRÜTÜLEN VALİLİK YATIRIMLARINA  AİT TABLO</a:t>
            </a:r>
          </a:p>
          <a:p>
            <a:pPr algn="ctr">
              <a:lnSpc>
                <a:spcPct val="90000"/>
              </a:lnSpc>
              <a:buFont typeface="Wingdings" pitchFamily="2" charset="2"/>
              <a:buNone/>
              <a:defRPr/>
            </a:pPr>
            <a:endParaRPr lang="tr-TR" sz="1500" dirty="0">
              <a:solidFill>
                <a:srgbClr val="0066FF"/>
              </a:solidFill>
            </a:endParaRPr>
          </a:p>
        </p:txBody>
      </p:sp>
      <p:graphicFrame>
        <p:nvGraphicFramePr>
          <p:cNvPr id="9" name="Tablo 8"/>
          <p:cNvGraphicFramePr>
            <a:graphicFrameLocks noGrp="1"/>
          </p:cNvGraphicFramePr>
          <p:nvPr>
            <p:extLst/>
          </p:nvPr>
        </p:nvGraphicFramePr>
        <p:xfrm>
          <a:off x="457300" y="2130879"/>
          <a:ext cx="8247411" cy="2181702"/>
        </p:xfrm>
        <a:graphic>
          <a:graphicData uri="http://schemas.openxmlformats.org/drawingml/2006/table">
            <a:tbl>
              <a:tblPr>
                <a:tableStyleId>{5C22544A-7EE6-4342-B048-85BDC9FD1C3A}</a:tableStyleId>
              </a:tblPr>
              <a:tblGrid>
                <a:gridCol w="229531">
                  <a:extLst>
                    <a:ext uri="{9D8B030D-6E8A-4147-A177-3AD203B41FA5}">
                      <a16:colId xmlns:a16="http://schemas.microsoft.com/office/drawing/2014/main" val="20000"/>
                    </a:ext>
                  </a:extLst>
                </a:gridCol>
                <a:gridCol w="911906">
                  <a:extLst>
                    <a:ext uri="{9D8B030D-6E8A-4147-A177-3AD203B41FA5}">
                      <a16:colId xmlns:a16="http://schemas.microsoft.com/office/drawing/2014/main" val="20001"/>
                    </a:ext>
                  </a:extLst>
                </a:gridCol>
                <a:gridCol w="2043028">
                  <a:extLst>
                    <a:ext uri="{9D8B030D-6E8A-4147-A177-3AD203B41FA5}">
                      <a16:colId xmlns:a16="http://schemas.microsoft.com/office/drawing/2014/main" val="20002"/>
                    </a:ext>
                  </a:extLst>
                </a:gridCol>
                <a:gridCol w="986290">
                  <a:extLst>
                    <a:ext uri="{9D8B030D-6E8A-4147-A177-3AD203B41FA5}">
                      <a16:colId xmlns:a16="http://schemas.microsoft.com/office/drawing/2014/main" val="20003"/>
                    </a:ext>
                  </a:extLst>
                </a:gridCol>
                <a:gridCol w="48337">
                  <a:extLst>
                    <a:ext uri="{9D8B030D-6E8A-4147-A177-3AD203B41FA5}">
                      <a16:colId xmlns:a16="http://schemas.microsoft.com/office/drawing/2014/main" val="20004"/>
                    </a:ext>
                  </a:extLst>
                </a:gridCol>
                <a:gridCol w="1295048">
                  <a:extLst>
                    <a:ext uri="{9D8B030D-6E8A-4147-A177-3AD203B41FA5}">
                      <a16:colId xmlns:a16="http://schemas.microsoft.com/office/drawing/2014/main" val="20005"/>
                    </a:ext>
                  </a:extLst>
                </a:gridCol>
                <a:gridCol w="845391">
                  <a:extLst>
                    <a:ext uri="{9D8B030D-6E8A-4147-A177-3AD203B41FA5}">
                      <a16:colId xmlns:a16="http://schemas.microsoft.com/office/drawing/2014/main" val="20006"/>
                    </a:ext>
                  </a:extLst>
                </a:gridCol>
                <a:gridCol w="1887880">
                  <a:extLst>
                    <a:ext uri="{9D8B030D-6E8A-4147-A177-3AD203B41FA5}">
                      <a16:colId xmlns:a16="http://schemas.microsoft.com/office/drawing/2014/main" val="20007"/>
                    </a:ext>
                  </a:extLst>
                </a:gridCol>
              </a:tblGrid>
              <a:tr h="258604">
                <a:tc>
                  <a:txBody>
                    <a:bodyPr/>
                    <a:lstStyle/>
                    <a:p>
                      <a:pPr algn="ctr" fontAlgn="b"/>
                      <a:r>
                        <a:rPr lang="tr-TR" sz="800" u="none" strike="noStrike" dirty="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 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258604">
                <a:tc>
                  <a:txBody>
                    <a:bodyPr/>
                    <a:lstStyle/>
                    <a:p>
                      <a:pPr algn="r" fontAlgn="b"/>
                      <a:r>
                        <a:rPr lang="tr-TR" sz="800" b="0" i="0" u="none" strike="noStrike" dirty="0" smtClean="0">
                          <a:solidFill>
                            <a:schemeClr val="tx1"/>
                          </a:solidFill>
                          <a:effectLst/>
                          <a:latin typeface="Calibri"/>
                        </a:rPr>
                        <a:t>1-</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KAHTA</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just" fontAlgn="b"/>
                      <a:r>
                        <a:rPr lang="tr-TR" sz="800" b="0" i="0" u="none" strike="noStrike" dirty="0" smtClean="0">
                          <a:solidFill>
                            <a:schemeClr val="tx1"/>
                          </a:solidFill>
                          <a:latin typeface="Calibri"/>
                        </a:rPr>
                        <a:t>KAHTA ÇOBANLI ARİKETMAH.24 DERSLİK OKUL YAPIM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chemeClr val="tx1"/>
                          </a:solidFill>
                          <a:latin typeface="Calibri"/>
                        </a:rPr>
                        <a:t>7.480.000,00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just"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just"/>
                      <a:r>
                        <a:rPr lang="tr-TR" sz="800" dirty="0" smtClean="0">
                          <a:solidFill>
                            <a:schemeClr val="tx1"/>
                          </a:solidFill>
                        </a:rPr>
                        <a:t>06.07.2019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chemeClr val="tx1"/>
                          </a:solidFill>
                          <a:latin typeface="Calibri"/>
                        </a:rPr>
                        <a:t>29.06.2019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chemeClr val="tx1"/>
                          </a:solidFill>
                          <a:effectLst/>
                          <a:latin typeface="Calibri"/>
                        </a:rPr>
                        <a:t>BİTTİ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1"/>
                  </a:ext>
                </a:extLst>
              </a:tr>
              <a:tr h="320040">
                <a:tc>
                  <a:txBody>
                    <a:bodyPr/>
                    <a:lstStyle/>
                    <a:p>
                      <a:pPr algn="r" fontAlgn="b"/>
                      <a:r>
                        <a:rPr lang="tr-TR" sz="800" b="0" i="0" u="none" strike="noStrike" dirty="0" smtClean="0">
                          <a:solidFill>
                            <a:schemeClr val="tx1"/>
                          </a:solidFill>
                          <a:effectLst/>
                          <a:latin typeface="Calibri"/>
                        </a:rPr>
                        <a:t>2-</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0" kern="1200" dirty="0" smtClean="0">
                          <a:solidFill>
                            <a:schemeClr val="tx1"/>
                          </a:solidFill>
                          <a:latin typeface="Times New Roman" pitchFamily="18" charset="0"/>
                          <a:ea typeface="+mn-ea"/>
                          <a:cs typeface="Times New Roman" pitchFamily="18" charset="0"/>
                        </a:rPr>
                        <a:t>KAHTA</a:t>
                      </a:r>
                    </a:p>
                    <a:p>
                      <a:pPr algn="ctr"/>
                      <a:endParaRPr lang="tr-TR" sz="8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solidFill>
                      <a:schemeClr val="tx2">
                        <a:lumMod val="20000"/>
                        <a:lumOff val="80000"/>
                      </a:schemeClr>
                    </a:solidFill>
                  </a:tcPr>
                </a:tc>
                <a:tc>
                  <a:txBody>
                    <a:bodyPr/>
                    <a:lstStyle/>
                    <a:p>
                      <a:pPr algn="just" fontAlgn="b"/>
                      <a:r>
                        <a:rPr lang="tr-TR" sz="800" b="0" i="0" u="none" strike="noStrike" dirty="0" smtClean="0">
                          <a:solidFill>
                            <a:schemeClr val="tx1"/>
                          </a:solidFill>
                          <a:latin typeface="Calibri"/>
                        </a:rPr>
                        <a:t>KAHTA ÇAYBAŞI KÖYÜ DUMANLI MEZRASI TAZİYEEVİ YAPIM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chemeClr val="tx1"/>
                          </a:solidFill>
                          <a:latin typeface="Calibri"/>
                        </a:rPr>
                        <a:t>194.709,75</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just"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just"/>
                      <a:r>
                        <a:rPr lang="tr-TR" sz="800" dirty="0" smtClean="0">
                          <a:solidFill>
                            <a:schemeClr val="tx1"/>
                          </a:solidFill>
                        </a:rPr>
                        <a:t>26.06.2019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chemeClr val="tx1"/>
                          </a:solidFill>
                          <a:latin typeface="Calibri"/>
                        </a:rPr>
                        <a:t>22.05.2019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chemeClr val="tx1"/>
                          </a:solidFill>
                          <a:effectLst/>
                          <a:latin typeface="Calibri"/>
                        </a:rPr>
                        <a:t>GEÇİCİ KABUL AŞAMASINDA</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2"/>
                  </a:ext>
                </a:extLst>
              </a:tr>
              <a:tr h="320040">
                <a:tc>
                  <a:txBody>
                    <a:bodyPr/>
                    <a:lstStyle/>
                    <a:p>
                      <a:pPr algn="r" fontAlgn="b"/>
                      <a:r>
                        <a:rPr lang="tr-TR" sz="800" b="0" i="0" u="none" strike="noStrike" dirty="0" smtClean="0">
                          <a:solidFill>
                            <a:schemeClr val="tx1"/>
                          </a:solidFill>
                          <a:effectLst/>
                          <a:latin typeface="Calibri"/>
                        </a:rPr>
                        <a:t>3-</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0" kern="1200" dirty="0" smtClean="0">
                          <a:solidFill>
                            <a:schemeClr val="tx1"/>
                          </a:solidFill>
                          <a:latin typeface="Times New Roman" pitchFamily="18" charset="0"/>
                          <a:ea typeface="+mn-ea"/>
                          <a:cs typeface="Times New Roman" pitchFamily="18" charset="0"/>
                        </a:rPr>
                        <a:t>KAHTA</a:t>
                      </a:r>
                    </a:p>
                    <a:p>
                      <a:pPr marL="0" algn="ctr" rtl="0" eaLnBrk="1" latinLnBrk="0" hangingPunct="1"/>
                      <a:endParaRPr kumimoji="0" lang="tr-TR" sz="800" b="0" kern="1200" dirty="0" smtClean="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just" fontAlgn="b"/>
                      <a:r>
                        <a:rPr lang="tr-TR" sz="800" b="0" i="0" u="none" strike="noStrike" dirty="0" smtClean="0">
                          <a:solidFill>
                            <a:schemeClr val="tx1"/>
                          </a:solidFill>
                          <a:latin typeface="Calibri"/>
                        </a:rPr>
                        <a:t>KAHTA KADIN EĞİTİM  MERKEZİ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marL="0" algn="just" rtl="0" eaLnBrk="1" latinLnBrk="0" hangingPunct="1"/>
                      <a:r>
                        <a:rPr kumimoji="0" lang="tr-TR" sz="800" b="0" kern="1200" dirty="0" smtClean="0">
                          <a:solidFill>
                            <a:schemeClr val="tx1"/>
                          </a:solidFill>
                          <a:latin typeface="Times New Roman" pitchFamily="18" charset="0"/>
                          <a:ea typeface="+mn-ea"/>
                          <a:cs typeface="Times New Roman" pitchFamily="18" charset="0"/>
                        </a:rPr>
                        <a:t>530.000,00</a:t>
                      </a:r>
                    </a:p>
                  </a:txBody>
                  <a:tcPr marL="68580" marR="68580" marT="34290" marB="34290" anchor="ctr">
                    <a:solidFill>
                      <a:schemeClr val="tx2">
                        <a:lumMod val="20000"/>
                        <a:lumOff val="80000"/>
                      </a:schemeClr>
                    </a:solidFill>
                  </a:tcPr>
                </a:tc>
                <a:tc>
                  <a:txBody>
                    <a:bodyPr/>
                    <a:lstStyle/>
                    <a:p>
                      <a:pPr algn="just"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just"/>
                      <a:r>
                        <a:rPr lang="tr-TR" sz="800" dirty="0" smtClean="0">
                          <a:solidFill>
                            <a:schemeClr val="tx1"/>
                          </a:solidFill>
                        </a:rPr>
                        <a:t>12.07.2018</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chemeClr val="tx1"/>
                          </a:solidFill>
                          <a:effectLst/>
                          <a:latin typeface="Calibri"/>
                        </a:rPr>
                        <a:t>                07.05.2019</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chemeClr val="tx1"/>
                          </a:solidFill>
                          <a:effectLst/>
                          <a:latin typeface="Calibri"/>
                        </a:rPr>
                        <a:t>BİTTİ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3"/>
                  </a:ext>
                </a:extLst>
              </a:tr>
              <a:tr h="384334">
                <a:tc>
                  <a:txBody>
                    <a:bodyPr/>
                    <a:lstStyle/>
                    <a:p>
                      <a:pPr algn="r" fontAlgn="b"/>
                      <a:r>
                        <a:rPr lang="tr-TR" sz="800" b="0" i="0" u="none" strike="noStrike" dirty="0" smtClean="0">
                          <a:solidFill>
                            <a:schemeClr val="tx1"/>
                          </a:solidFill>
                          <a:effectLst/>
                          <a:latin typeface="Calibri"/>
                        </a:rPr>
                        <a:t>4-</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0" kern="1200" dirty="0" smtClean="0">
                          <a:solidFill>
                            <a:schemeClr val="tx1"/>
                          </a:solidFill>
                          <a:latin typeface="Times New Roman" pitchFamily="18" charset="0"/>
                          <a:ea typeface="+mn-ea"/>
                          <a:cs typeface="Times New Roman" pitchFamily="18" charset="0"/>
                        </a:rPr>
                        <a:t>KAHTA</a:t>
                      </a:r>
                    </a:p>
                    <a:p>
                      <a:pPr marL="0" algn="ctr" rtl="0" eaLnBrk="1" latinLnBrk="0" hangingPunct="1"/>
                      <a:endParaRPr kumimoji="0" lang="tr-TR" sz="800" b="0" kern="1200" dirty="0" smtClean="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just" fontAlgn="b"/>
                      <a:r>
                        <a:rPr lang="tr-TR" sz="800" b="0" i="0" u="none" strike="noStrike" dirty="0" smtClean="0">
                          <a:solidFill>
                            <a:schemeClr val="tx1"/>
                          </a:solidFill>
                          <a:latin typeface="Calibri"/>
                        </a:rPr>
                        <a:t>İPEKYOLU KALKINMA AJANSI İVOVASYONDESTEKLİ KÜLTÜR MERKEZİ PROJESİ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just" fontAlgn="ctr"/>
                      <a:r>
                        <a:rPr lang="tr-TR" sz="800" b="0" i="0" u="none" strike="noStrike" dirty="0" smtClean="0">
                          <a:solidFill>
                            <a:schemeClr val="tx1"/>
                          </a:solidFill>
                          <a:latin typeface="Calibri"/>
                        </a:rPr>
                        <a:t>119.863.00</a:t>
                      </a:r>
                      <a:endParaRPr lang="tr-TR" sz="800" b="0" i="0" u="none" strike="noStrike" dirty="0">
                        <a:solidFill>
                          <a:schemeClr val="tx1"/>
                        </a:solidFill>
                        <a:latin typeface="Calibri"/>
                      </a:endParaRPr>
                    </a:p>
                  </a:txBody>
                  <a:tcPr marL="7144" marR="7144" marT="7144" marB="0" anchor="ctr">
                    <a:solidFill>
                      <a:schemeClr val="tx2">
                        <a:lumMod val="20000"/>
                        <a:lumOff val="80000"/>
                      </a:schemeClr>
                    </a:solidFill>
                  </a:tcPr>
                </a:tc>
                <a:tc>
                  <a:txBody>
                    <a:bodyPr/>
                    <a:lstStyle/>
                    <a:p>
                      <a:pPr algn="just"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just"/>
                      <a:r>
                        <a:rPr lang="tr-TR" sz="800" dirty="0" smtClean="0">
                          <a:solidFill>
                            <a:schemeClr val="tx1"/>
                          </a:solidFill>
                        </a:rPr>
                        <a:t>10.04.2019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just" fontAlgn="ctr"/>
                      <a:r>
                        <a:rPr lang="tr-TR" sz="800" b="0" i="0" u="none" strike="noStrike" dirty="0" smtClean="0">
                          <a:solidFill>
                            <a:schemeClr val="tx1"/>
                          </a:solidFill>
                          <a:latin typeface="Calibri"/>
                        </a:rPr>
                        <a:t>09.06.2019</a:t>
                      </a:r>
                      <a:endParaRPr lang="tr-TR" sz="800" b="0" i="0" u="none" strike="noStrike" dirty="0">
                        <a:solidFill>
                          <a:schemeClr val="tx1"/>
                        </a:solidFill>
                        <a:latin typeface="Calibri"/>
                      </a:endParaRPr>
                    </a:p>
                  </a:txBody>
                  <a:tcPr marL="7144" marR="7144" marT="7144" marB="0" anchor="ctr">
                    <a:solidFill>
                      <a:schemeClr val="tx2">
                        <a:lumMod val="20000"/>
                        <a:lumOff val="80000"/>
                      </a:schemeClr>
                    </a:solidFill>
                  </a:tcPr>
                </a:tc>
                <a:tc>
                  <a:txBody>
                    <a:bodyPr/>
                    <a:lstStyle/>
                    <a:p>
                      <a:pPr algn="just" fontAlgn="b"/>
                      <a:r>
                        <a:rPr lang="tr-TR" sz="800" b="0" i="0" u="none" strike="noStrike" dirty="0" smtClean="0">
                          <a:solidFill>
                            <a:schemeClr val="tx1"/>
                          </a:solidFill>
                          <a:effectLst/>
                          <a:latin typeface="Calibri"/>
                        </a:rPr>
                        <a:t>GEÇİCİ KABÜL AŞAMASINDA</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4"/>
                  </a:ext>
                </a:extLst>
              </a:tr>
              <a:tr h="320040">
                <a:tc>
                  <a:txBody>
                    <a:bodyPr/>
                    <a:lstStyle/>
                    <a:p>
                      <a:pPr algn="r" fontAlgn="b"/>
                      <a:r>
                        <a:rPr lang="tr-TR" sz="800" b="0" i="0" u="none" strike="noStrike" dirty="0" smtClean="0">
                          <a:solidFill>
                            <a:schemeClr val="tx1"/>
                          </a:solidFill>
                          <a:effectLst/>
                          <a:latin typeface="Calibri"/>
                        </a:rPr>
                        <a:t>5-</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0" kern="1200" dirty="0" smtClean="0">
                          <a:solidFill>
                            <a:schemeClr val="tx1"/>
                          </a:solidFill>
                          <a:latin typeface="Times New Roman" pitchFamily="18" charset="0"/>
                          <a:ea typeface="+mn-ea"/>
                          <a:cs typeface="Times New Roman" pitchFamily="18" charset="0"/>
                        </a:rPr>
                        <a:t>KAHTA</a:t>
                      </a:r>
                    </a:p>
                    <a:p>
                      <a:pPr marL="0" algn="ctr" rtl="0" eaLnBrk="1" latinLnBrk="0" hangingPunct="1"/>
                      <a:endParaRPr kumimoji="0" lang="tr-TR" sz="800" b="0" kern="1200" dirty="0" smtClean="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just" fontAlgn="t"/>
                      <a:r>
                        <a:rPr lang="tr-TR" sz="800" b="0" i="0" u="none" strike="noStrike" dirty="0" smtClean="0">
                          <a:solidFill>
                            <a:schemeClr val="tx1"/>
                          </a:solidFill>
                          <a:latin typeface="Calibri"/>
                        </a:rPr>
                        <a:t>KAHTA KARADUT KÖYÜ TAZİYE EVİ YAPIM İŞİ</a:t>
                      </a:r>
                      <a:endParaRPr lang="tr-TR" sz="800" b="0" i="0" u="none" strike="noStrike" dirty="0">
                        <a:solidFill>
                          <a:schemeClr val="tx1"/>
                        </a:solidFill>
                        <a:latin typeface="Calibri"/>
                      </a:endParaRPr>
                    </a:p>
                  </a:txBody>
                  <a:tcPr marL="7144" marR="7144" marT="7144" marB="0">
                    <a:solidFill>
                      <a:schemeClr val="tx2">
                        <a:lumMod val="20000"/>
                        <a:lumOff val="80000"/>
                      </a:schemeClr>
                    </a:solidFill>
                  </a:tcPr>
                </a:tc>
                <a:tc>
                  <a:txBody>
                    <a:bodyPr/>
                    <a:lstStyle/>
                    <a:p>
                      <a:pPr algn="just" fontAlgn="b"/>
                      <a:r>
                        <a:rPr lang="tr-TR" sz="800" b="0" i="0" u="none" strike="noStrike" dirty="0" smtClean="0">
                          <a:solidFill>
                            <a:schemeClr val="tx1"/>
                          </a:solidFill>
                          <a:latin typeface="Calibri"/>
                        </a:rPr>
                        <a:t>619750.00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just"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algn="just"/>
                      <a:r>
                        <a:rPr lang="tr-TR" sz="800" dirty="0" smtClean="0">
                          <a:solidFill>
                            <a:schemeClr val="tx1"/>
                          </a:solidFill>
                        </a:rPr>
                        <a:t>12.04.2019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chemeClr val="tx1"/>
                          </a:solidFill>
                          <a:latin typeface="Calibri"/>
                        </a:rPr>
                        <a:t>12.10.2019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just" fontAlgn="b"/>
                      <a:r>
                        <a:rPr lang="tr-TR" sz="800" b="0" i="0" u="none" strike="noStrike" dirty="0" smtClean="0">
                          <a:solidFill>
                            <a:schemeClr val="tx1"/>
                          </a:solidFill>
                          <a:effectLst/>
                          <a:latin typeface="Calibri"/>
                        </a:rPr>
                        <a:t>%50 SEVİYESİNDE İNŞAATI KABASI</a:t>
                      </a:r>
                      <a:r>
                        <a:rPr lang="tr-TR" sz="800" b="0" i="0" u="none" strike="noStrike" baseline="0" dirty="0" smtClean="0">
                          <a:solidFill>
                            <a:schemeClr val="tx1"/>
                          </a:solidFill>
                          <a:effectLst/>
                          <a:latin typeface="Calibri"/>
                        </a:rPr>
                        <a:t> B</a:t>
                      </a:r>
                      <a:r>
                        <a:rPr lang="tr-TR" sz="800" b="0" i="0" u="none" strike="noStrike" dirty="0" smtClean="0">
                          <a:solidFill>
                            <a:schemeClr val="tx1"/>
                          </a:solidFill>
                          <a:effectLst/>
                          <a:latin typeface="Calibri"/>
                        </a:rPr>
                        <a:t>İTTİ DUVARLAR ÖRÜLÜYOR.</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5"/>
                  </a:ext>
                </a:extLst>
              </a:tr>
              <a:tr h="320040">
                <a:tc>
                  <a:txBody>
                    <a:bodyPr/>
                    <a:lstStyle/>
                    <a:p>
                      <a:pPr algn="r" fontAlgn="b"/>
                      <a:r>
                        <a:rPr lang="tr-TR" sz="800" b="0" i="0" u="none" strike="noStrike" dirty="0" smtClean="0">
                          <a:solidFill>
                            <a:schemeClr val="tx1"/>
                          </a:solidFill>
                          <a:effectLst/>
                          <a:latin typeface="Calibri"/>
                        </a:rPr>
                        <a:t>6-</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0" kern="1200" dirty="0" smtClean="0">
                          <a:solidFill>
                            <a:schemeClr val="tx1"/>
                          </a:solidFill>
                          <a:latin typeface="Times New Roman" pitchFamily="18" charset="0"/>
                          <a:ea typeface="+mn-ea"/>
                          <a:cs typeface="Times New Roman" pitchFamily="18" charset="0"/>
                        </a:rPr>
                        <a:t>KAHTA</a:t>
                      </a:r>
                    </a:p>
                    <a:p>
                      <a:pPr marL="0" algn="ctr" rtl="0" eaLnBrk="1" latinLnBrk="0" hangingPunct="1"/>
                      <a:endParaRPr kumimoji="0" lang="tr-TR" sz="800" b="0" kern="1200" dirty="0" smtClean="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KAHTA S.Y.D.VAKFI YENİ HİZMET BİNASI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3.600.000,00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08.10.2019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04.08.2019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%60 SEVİYESİNDE DIŞ CEPHE MANTOLAMA</a:t>
                      </a:r>
                      <a:r>
                        <a:rPr lang="tr-TR" sz="800" b="0" i="0" u="none" strike="noStrike" baseline="0" dirty="0" smtClean="0">
                          <a:solidFill>
                            <a:schemeClr val="tx1"/>
                          </a:solidFill>
                          <a:effectLst/>
                          <a:latin typeface="Calibri"/>
                        </a:rPr>
                        <a:t> YAPILIYOR.</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7476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nvPr>
        </p:nvGraphicFramePr>
        <p:xfrm>
          <a:off x="457300" y="2130878"/>
          <a:ext cx="8247411" cy="3060384"/>
        </p:xfrm>
        <a:graphic>
          <a:graphicData uri="http://schemas.openxmlformats.org/drawingml/2006/table">
            <a:tbl>
              <a:tblPr>
                <a:tableStyleId>{5C22544A-7EE6-4342-B048-85BDC9FD1C3A}</a:tableStyleId>
              </a:tblPr>
              <a:tblGrid>
                <a:gridCol w="229531">
                  <a:extLst>
                    <a:ext uri="{9D8B030D-6E8A-4147-A177-3AD203B41FA5}">
                      <a16:colId xmlns:a16="http://schemas.microsoft.com/office/drawing/2014/main" val="20000"/>
                    </a:ext>
                  </a:extLst>
                </a:gridCol>
                <a:gridCol w="911906">
                  <a:extLst>
                    <a:ext uri="{9D8B030D-6E8A-4147-A177-3AD203B41FA5}">
                      <a16:colId xmlns:a16="http://schemas.microsoft.com/office/drawing/2014/main" val="20001"/>
                    </a:ext>
                  </a:extLst>
                </a:gridCol>
                <a:gridCol w="2043028">
                  <a:extLst>
                    <a:ext uri="{9D8B030D-6E8A-4147-A177-3AD203B41FA5}">
                      <a16:colId xmlns:a16="http://schemas.microsoft.com/office/drawing/2014/main" val="20002"/>
                    </a:ext>
                  </a:extLst>
                </a:gridCol>
                <a:gridCol w="986290">
                  <a:extLst>
                    <a:ext uri="{9D8B030D-6E8A-4147-A177-3AD203B41FA5}">
                      <a16:colId xmlns:a16="http://schemas.microsoft.com/office/drawing/2014/main" val="20003"/>
                    </a:ext>
                  </a:extLst>
                </a:gridCol>
                <a:gridCol w="48337">
                  <a:extLst>
                    <a:ext uri="{9D8B030D-6E8A-4147-A177-3AD203B41FA5}">
                      <a16:colId xmlns:a16="http://schemas.microsoft.com/office/drawing/2014/main" val="20004"/>
                    </a:ext>
                  </a:extLst>
                </a:gridCol>
                <a:gridCol w="1295048">
                  <a:extLst>
                    <a:ext uri="{9D8B030D-6E8A-4147-A177-3AD203B41FA5}">
                      <a16:colId xmlns:a16="http://schemas.microsoft.com/office/drawing/2014/main" val="20005"/>
                    </a:ext>
                  </a:extLst>
                </a:gridCol>
                <a:gridCol w="845391">
                  <a:extLst>
                    <a:ext uri="{9D8B030D-6E8A-4147-A177-3AD203B41FA5}">
                      <a16:colId xmlns:a16="http://schemas.microsoft.com/office/drawing/2014/main" val="20006"/>
                    </a:ext>
                  </a:extLst>
                </a:gridCol>
                <a:gridCol w="1887880">
                  <a:extLst>
                    <a:ext uri="{9D8B030D-6E8A-4147-A177-3AD203B41FA5}">
                      <a16:colId xmlns:a16="http://schemas.microsoft.com/office/drawing/2014/main" val="20007"/>
                    </a:ext>
                  </a:extLst>
                </a:gridCol>
              </a:tblGrid>
              <a:tr h="258604">
                <a:tc>
                  <a:txBody>
                    <a:bodyPr/>
                    <a:lstStyle/>
                    <a:p>
                      <a:pPr algn="ctr" fontAlgn="b"/>
                      <a:r>
                        <a:rPr lang="tr-TR" sz="800" u="none" strike="noStrike" dirty="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 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258604">
                <a:tc>
                  <a:txBody>
                    <a:bodyPr/>
                    <a:lstStyle/>
                    <a:p>
                      <a:pPr algn="r" fontAlgn="b"/>
                      <a:r>
                        <a:rPr lang="tr-TR" sz="800" b="0" i="0" u="none" strike="noStrike" dirty="0" smtClean="0">
                          <a:solidFill>
                            <a:schemeClr val="tx1"/>
                          </a:solidFill>
                          <a:effectLst/>
                          <a:latin typeface="Calibri"/>
                        </a:rPr>
                        <a:t>7-</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KAHTA</a:t>
                      </a: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KAHTA ÇATALTEPE KÖYÜ MESİRE ALANI YAPIM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1.990.000,00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09.06.2019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75 SEVİYESİNDE KAMELYALAR YAPILIYOR.</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435211005"/>
                  </a:ext>
                </a:extLst>
              </a:tr>
              <a:tr h="258604">
                <a:tc>
                  <a:txBody>
                    <a:bodyPr/>
                    <a:lstStyle/>
                    <a:p>
                      <a:pPr algn="r" fontAlgn="b"/>
                      <a:r>
                        <a:rPr lang="tr-TR" sz="800" b="0" i="0" u="none" strike="noStrike" dirty="0" smtClean="0">
                          <a:solidFill>
                            <a:schemeClr val="tx1"/>
                          </a:solidFill>
                          <a:effectLst/>
                          <a:latin typeface="Calibri"/>
                        </a:rPr>
                        <a:t>8-</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KAHTA</a:t>
                      </a: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KAHTA MEVLANA ORTAOKULU İLE MEVLANA İLKOKULU BİNALARININ BAKIM VE ONARIM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210.000,00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BİTTİ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2931861692"/>
                  </a:ext>
                </a:extLst>
              </a:tr>
              <a:tr h="761524">
                <a:tc>
                  <a:txBody>
                    <a:bodyPr/>
                    <a:lstStyle/>
                    <a:p>
                      <a:pPr algn="r" fontAlgn="b"/>
                      <a:r>
                        <a:rPr lang="tr-TR" sz="800" b="0" i="0" u="none" strike="noStrike" dirty="0" smtClean="0">
                          <a:solidFill>
                            <a:schemeClr val="tx1"/>
                          </a:solidFill>
                          <a:effectLst/>
                          <a:latin typeface="Calibri"/>
                        </a:rPr>
                        <a:t>9-</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KAHTA</a:t>
                      </a: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KAHTA BAĞBAŞIİLKOKULU,NARİNCE</a:t>
                      </a:r>
                      <a:r>
                        <a:rPr lang="tr-TR" sz="800" b="0" i="0" u="none" strike="noStrike" baseline="0" dirty="0" smtClean="0">
                          <a:solidFill>
                            <a:schemeClr val="tx1"/>
                          </a:solidFill>
                          <a:latin typeface="Calibri"/>
                        </a:rPr>
                        <a:t> İLK/ORTAOKULU,ŞEHİT MEHMET ÖZBEKİLKOKULU,BÖLÜKYAYLA İLK/ORTAOKULU,GÖÇERİ İLKÖĞRETİMOKULU ŞEHİT BAHRİ ŞAHİN İLKOKULU BİNALARININ BAKIM VE ONARIM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69.000,00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18.07.2019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GEÇİCİ KABUL AŞAMASINDA</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3842101804"/>
                  </a:ext>
                </a:extLst>
              </a:tr>
              <a:tr h="1012984">
                <a:tc>
                  <a:txBody>
                    <a:bodyPr/>
                    <a:lstStyle/>
                    <a:p>
                      <a:pPr algn="r" fontAlgn="b"/>
                      <a:r>
                        <a:rPr lang="tr-TR" sz="800" b="0" i="0" u="none" strike="noStrike" dirty="0" smtClean="0">
                          <a:solidFill>
                            <a:schemeClr val="tx1"/>
                          </a:solidFill>
                          <a:effectLst/>
                          <a:latin typeface="Calibri"/>
                        </a:rPr>
                        <a:t>10-</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KAHTA</a:t>
                      </a: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KAHTA</a:t>
                      </a:r>
                      <a:r>
                        <a:rPr lang="tr-TR" sz="800" b="0" i="0" u="none" strike="noStrike" baseline="0" dirty="0" smtClean="0">
                          <a:solidFill>
                            <a:schemeClr val="tx1"/>
                          </a:solidFill>
                          <a:latin typeface="Calibri"/>
                        </a:rPr>
                        <a:t> KARADUT İLKOKULU,KAHTA EĞİTİMUYGULAMA MERKEZİ SALKIMBAĞ ORTAOKULU,GİRNE ORTAOKULU,BELÖRENŞEHİT ABDULGANİ ADALI İLKOKULU,AKICILAR ÇOK PROĞRAMLI LİSESİ,KAHTA İŞ UYGULAMA MERKEZİ,FATİH SULTAN MEHMET İMAM HATİP ORTAOKULU BİNALARININ BAKIM VE ONARIM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160.000,00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%30 SEVİYESİNDE İLKOKULLARIN ÇATISI BİTTİ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508950660"/>
                  </a:ext>
                </a:extLst>
              </a:tr>
              <a:tr h="510064">
                <a:tc>
                  <a:txBody>
                    <a:bodyPr/>
                    <a:lstStyle/>
                    <a:p>
                      <a:pPr algn="r" fontAlgn="b"/>
                      <a:r>
                        <a:rPr lang="tr-TR" sz="800" b="0" i="0" u="none" strike="noStrike" dirty="0" smtClean="0">
                          <a:solidFill>
                            <a:schemeClr val="tx1"/>
                          </a:solidFill>
                          <a:effectLst/>
                          <a:latin typeface="Calibri"/>
                        </a:rPr>
                        <a:t>11-</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KAHTA</a:t>
                      </a: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KAHTA BORSA ANADOLU LİSESİ,AKÇAVERENKÖYÜ OKUL BİNASIVE LOJMANI İLE</a:t>
                      </a:r>
                      <a:r>
                        <a:rPr lang="tr-TR" sz="800" b="0" i="0" u="none" strike="noStrike" baseline="0" dirty="0" smtClean="0">
                          <a:solidFill>
                            <a:schemeClr val="tx1"/>
                          </a:solidFill>
                          <a:latin typeface="Calibri"/>
                        </a:rPr>
                        <a:t> BALLI İ.Ö.O VE ANASINIFBİNALARININ BAKIM VE ONARIM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DOSYA BEKLENİYOR</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2773301596"/>
                  </a:ext>
                </a:extLst>
              </a:tr>
            </a:tbl>
          </a:graphicData>
        </a:graphic>
      </p:graphicFrame>
      <p:sp>
        <p:nvSpPr>
          <p:cNvPr id="5" name="1 Başlık"/>
          <p:cNvSpPr txBox="1">
            <a:spLocks/>
          </p:cNvSpPr>
          <p:nvPr/>
        </p:nvSpPr>
        <p:spPr>
          <a:xfrm>
            <a:off x="1709682" y="1210279"/>
            <a:ext cx="5616624" cy="706553"/>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500" dirty="0">
                <a:solidFill>
                  <a:srgbClr val="0066FF"/>
                </a:solidFill>
              </a:rPr>
              <a:t>PROJE VE YAPIM İŞLERİNDEN SORUMLU ŞUBE MÜDÜRLÜĞÜMÜZCE 2019 YILINDA YÜRÜTÜLEN VALİLİK YATIRIMLARINA  AİT TABLO</a:t>
            </a:r>
          </a:p>
          <a:p>
            <a:pPr algn="ctr">
              <a:lnSpc>
                <a:spcPct val="90000"/>
              </a:lnSpc>
              <a:buFont typeface="Wingdings" pitchFamily="2" charset="2"/>
              <a:buNone/>
              <a:defRPr/>
            </a:pPr>
            <a:endParaRPr lang="tr-TR" sz="1500" dirty="0">
              <a:solidFill>
                <a:srgbClr val="0066FF"/>
              </a:solidFill>
            </a:endParaRPr>
          </a:p>
        </p:txBody>
      </p:sp>
      <p:sp>
        <p:nvSpPr>
          <p:cNvPr id="6" name="Altbilgi Yer Tutucusu 4"/>
          <p:cNvSpPr>
            <a:spLocks noGrp="1"/>
          </p:cNvSpPr>
          <p:nvPr/>
        </p:nvSpPr>
        <p:spPr>
          <a:xfrm>
            <a:off x="2411761" y="5612430"/>
            <a:ext cx="3232126" cy="273844"/>
          </a:xfrm>
          <a:prstGeom prst="rect">
            <a:avLst/>
          </a:prstGeom>
        </p:spPr>
        <p:txBody>
          <a:bodyPr vert="horz" lIns="68580" tIns="34290" rIns="68580" bIns="3429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sz="900" dirty="0"/>
              <a:t>ADIYAMAN ÇEVRE VE ŞEHİRCİLİK İL MÜDÜRLÜĞÜ</a:t>
            </a:r>
          </a:p>
        </p:txBody>
      </p:sp>
    </p:spTree>
    <p:extLst>
      <p:ext uri="{BB962C8B-B14F-4D97-AF65-F5344CB8AC3E}">
        <p14:creationId xmlns:p14="http://schemas.microsoft.com/office/powerpoint/2010/main" val="926948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4"/>
          <p:cNvSpPr>
            <a:spLocks noGrp="1"/>
          </p:cNvSpPr>
          <p:nvPr/>
        </p:nvSpPr>
        <p:spPr>
          <a:xfrm>
            <a:off x="2411761" y="5612430"/>
            <a:ext cx="3232126" cy="273844"/>
          </a:xfrm>
          <a:prstGeom prst="rect">
            <a:avLst/>
          </a:prstGeom>
        </p:spPr>
        <p:txBody>
          <a:bodyPr vert="horz" lIns="68580" tIns="34290" rIns="68580" bIns="3429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sz="900" dirty="0"/>
              <a:t>ADIYAMAN ÇEVRE VE ŞEHİRCİLİK İL MÜDÜRLÜĞÜ</a:t>
            </a:r>
          </a:p>
        </p:txBody>
      </p:sp>
      <p:graphicFrame>
        <p:nvGraphicFramePr>
          <p:cNvPr id="8" name="Tablo 7"/>
          <p:cNvGraphicFramePr>
            <a:graphicFrameLocks noGrp="1"/>
          </p:cNvGraphicFramePr>
          <p:nvPr>
            <p:extLst>
              <p:ext uri="{D42A27DB-BD31-4B8C-83A1-F6EECF244321}">
                <p14:modId xmlns:p14="http://schemas.microsoft.com/office/powerpoint/2010/main" val="3333952560"/>
              </p:ext>
            </p:extLst>
          </p:nvPr>
        </p:nvGraphicFramePr>
        <p:xfrm>
          <a:off x="1428730" y="2071385"/>
          <a:ext cx="6702902" cy="2368388"/>
        </p:xfrm>
        <a:graphic>
          <a:graphicData uri="http://schemas.openxmlformats.org/drawingml/2006/table">
            <a:tbl>
              <a:tblPr>
                <a:tableStyleId>{5C22544A-7EE6-4342-B048-85BDC9FD1C3A}</a:tableStyleId>
              </a:tblPr>
              <a:tblGrid>
                <a:gridCol w="175958">
                  <a:extLst>
                    <a:ext uri="{9D8B030D-6E8A-4147-A177-3AD203B41FA5}">
                      <a16:colId xmlns:a16="http://schemas.microsoft.com/office/drawing/2014/main" val="20000"/>
                    </a:ext>
                  </a:extLst>
                </a:gridCol>
                <a:gridCol w="699062">
                  <a:extLst>
                    <a:ext uri="{9D8B030D-6E8A-4147-A177-3AD203B41FA5}">
                      <a16:colId xmlns:a16="http://schemas.microsoft.com/office/drawing/2014/main" val="20001"/>
                    </a:ext>
                  </a:extLst>
                </a:gridCol>
                <a:gridCol w="1566174">
                  <a:extLst>
                    <a:ext uri="{9D8B030D-6E8A-4147-A177-3AD203B41FA5}">
                      <a16:colId xmlns:a16="http://schemas.microsoft.com/office/drawing/2014/main" val="20002"/>
                    </a:ext>
                  </a:extLst>
                </a:gridCol>
                <a:gridCol w="756084">
                  <a:extLst>
                    <a:ext uri="{9D8B030D-6E8A-4147-A177-3AD203B41FA5}">
                      <a16:colId xmlns:a16="http://schemas.microsoft.com/office/drawing/2014/main" val="20003"/>
                    </a:ext>
                  </a:extLst>
                </a:gridCol>
                <a:gridCol w="37804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1032272">
                  <a:extLst>
                    <a:ext uri="{9D8B030D-6E8A-4147-A177-3AD203B41FA5}">
                      <a16:colId xmlns:a16="http://schemas.microsoft.com/office/drawing/2014/main" val="20006"/>
                    </a:ext>
                  </a:extLst>
                </a:gridCol>
                <a:gridCol w="1447238">
                  <a:extLst>
                    <a:ext uri="{9D8B030D-6E8A-4147-A177-3AD203B41FA5}">
                      <a16:colId xmlns:a16="http://schemas.microsoft.com/office/drawing/2014/main" val="20007"/>
                    </a:ext>
                  </a:extLst>
                </a:gridCol>
              </a:tblGrid>
              <a:tr h="655538">
                <a:tc>
                  <a:txBody>
                    <a:bodyPr/>
                    <a:lstStyle/>
                    <a:p>
                      <a:pPr algn="ctr" fontAlgn="b"/>
                      <a:r>
                        <a:rPr lang="tr-TR" sz="800" u="none" strike="noStrike" dirty="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a:t>
                      </a:r>
                      <a:r>
                        <a:rPr lang="tr-TR" sz="800" b="0" i="0" u="none" strike="noStrike" baseline="0" dirty="0" smtClean="0">
                          <a:solidFill>
                            <a:schemeClr val="bg2">
                              <a:lumMod val="25000"/>
                            </a:schemeClr>
                          </a:solidFill>
                          <a:effectLst/>
                          <a:latin typeface="Calibri"/>
                        </a:rPr>
                        <a:t>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761524">
                <a:tc>
                  <a:txBody>
                    <a:bodyPr/>
                    <a:lstStyle/>
                    <a:p>
                      <a:pPr algn="r" fontAlgn="b"/>
                      <a:r>
                        <a:rPr lang="tr-TR" sz="800" b="0" i="0" u="none" strike="noStrike" dirty="0" smtClean="0">
                          <a:solidFill>
                            <a:schemeClr val="tx1"/>
                          </a:solidFill>
                          <a:effectLst/>
                          <a:latin typeface="Calibri"/>
                        </a:rPr>
                        <a:t>1-</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SAMSAT</a:t>
                      </a: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SAMSAT GÖLTARLA KÖY CAMİSİ BAHÇE VE DUVAR,TAŞKUYU KÖY CAMİİ</a:t>
                      </a:r>
                      <a:r>
                        <a:rPr lang="tr-TR" sz="800" b="0" i="0" u="none" strike="noStrike" baseline="0" dirty="0" smtClean="0">
                          <a:solidFill>
                            <a:schemeClr val="tx1"/>
                          </a:solidFill>
                          <a:latin typeface="Calibri"/>
                        </a:rPr>
                        <a:t> WC BAHÇE DÜZENLENMESİDUVARI İLE ÇİÇEK DOĞANLAR MEZRASI CAMİİ BAHÇE  DÜZ.VE DUVAR YAPIM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178.000.00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15.04.2019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15.06.2019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BİTTİ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3"/>
                  </a:ext>
                </a:extLst>
              </a:tr>
              <a:tr h="384334">
                <a:tc>
                  <a:txBody>
                    <a:bodyPr/>
                    <a:lstStyle/>
                    <a:p>
                      <a:pPr algn="r" fontAlgn="b"/>
                      <a:r>
                        <a:rPr lang="tr-TR" sz="800" b="0" i="0" u="none" strike="noStrike" dirty="0" smtClean="0">
                          <a:solidFill>
                            <a:schemeClr val="tx1"/>
                          </a:solidFill>
                          <a:effectLst/>
                          <a:latin typeface="Calibri"/>
                        </a:rPr>
                        <a:t>2-</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SAMSAT</a:t>
                      </a: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SAMSAT UZUNTEPE BAYIRLI KÖYÜ BAŞAK MEZ.KÖY KONAĞI KUŞTEPE VE TÜRBE</a:t>
                      </a:r>
                      <a:r>
                        <a:rPr lang="tr-TR" sz="800" b="0" i="0" u="none" strike="noStrike" baseline="0" dirty="0" smtClean="0">
                          <a:solidFill>
                            <a:schemeClr val="tx1"/>
                          </a:solidFill>
                          <a:latin typeface="Calibri"/>
                        </a:rPr>
                        <a:t> YAPIM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586.000,00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27.06.2019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23.09.2019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%60 SEVİYESİNDE  SIVA YAPILIYOR.</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4"/>
                  </a:ext>
                </a:extLst>
              </a:tr>
              <a:tr h="283496">
                <a:tc>
                  <a:txBody>
                    <a:bodyPr/>
                    <a:lstStyle/>
                    <a:p>
                      <a:pPr algn="r" fontAlgn="b"/>
                      <a:r>
                        <a:rPr lang="tr-TR" sz="800" b="0" i="0" u="none" strike="noStrike" dirty="0" smtClean="0">
                          <a:solidFill>
                            <a:schemeClr val="tx1"/>
                          </a:solidFill>
                          <a:effectLst/>
                          <a:latin typeface="Calibri"/>
                        </a:rPr>
                        <a:t>3-</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SAMSAT </a:t>
                      </a: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SAMSAT TAŞKUYU ORTAOKULU ONARIM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%50</a:t>
                      </a:r>
                      <a:r>
                        <a:rPr lang="tr-TR" sz="800" b="0" i="0" u="none" strike="noStrike" baseline="0" dirty="0" smtClean="0">
                          <a:solidFill>
                            <a:schemeClr val="tx1"/>
                          </a:solidFill>
                          <a:effectLst/>
                          <a:latin typeface="Calibri"/>
                        </a:rPr>
                        <a:t> SEVİYESİNDE DUVARLAR ÖRÜLÜYOR.</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5"/>
                  </a:ext>
                </a:extLst>
              </a:tr>
              <a:tr h="283496">
                <a:tc>
                  <a:txBody>
                    <a:bodyPr/>
                    <a:lstStyle/>
                    <a:p>
                      <a:pPr algn="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endParaRPr kumimoji="0" lang="tr-TR" sz="800" b="0" kern="1200" dirty="0" smtClean="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3" name="Dikdörtgen 2"/>
          <p:cNvSpPr/>
          <p:nvPr/>
        </p:nvSpPr>
        <p:spPr>
          <a:xfrm>
            <a:off x="1709682" y="1322767"/>
            <a:ext cx="5616624" cy="230832"/>
          </a:xfrm>
          <a:prstGeom prst="rect">
            <a:avLst/>
          </a:prstGeom>
        </p:spPr>
        <p:txBody>
          <a:bodyPr wrap="square">
            <a:spAutoFit/>
          </a:bodyPr>
          <a:lstStyle/>
          <a:p>
            <a:pPr lvl="0" algn="ctr"/>
            <a:endParaRPr lang="tr-TR" sz="900" dirty="0">
              <a:solidFill>
                <a:srgbClr val="0033CC"/>
              </a:solidFill>
              <a:latin typeface="Times New Roman" pitchFamily="18" charset="0"/>
              <a:cs typeface="Times New Roman" pitchFamily="18" charset="0"/>
            </a:endParaRPr>
          </a:p>
        </p:txBody>
      </p:sp>
      <p:sp>
        <p:nvSpPr>
          <p:cNvPr id="7" name="1 Başlık"/>
          <p:cNvSpPr txBox="1">
            <a:spLocks/>
          </p:cNvSpPr>
          <p:nvPr/>
        </p:nvSpPr>
        <p:spPr>
          <a:xfrm>
            <a:off x="1709682" y="1210279"/>
            <a:ext cx="5616624" cy="706553"/>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500" dirty="0">
                <a:solidFill>
                  <a:srgbClr val="0066FF"/>
                </a:solidFill>
              </a:rPr>
              <a:t>PROJE VE YAPIM İŞLERİNDEN SORUMLU ŞUBE MÜDÜRLÜĞÜMÜZCE 2019 YILINDA YÜRÜTÜLEN VALİLİK YATIRIMLARINA  AİT TABLO</a:t>
            </a:r>
          </a:p>
          <a:p>
            <a:pPr algn="ctr">
              <a:lnSpc>
                <a:spcPct val="90000"/>
              </a:lnSpc>
              <a:buFont typeface="Wingdings" pitchFamily="2" charset="2"/>
              <a:buNone/>
              <a:defRPr/>
            </a:pPr>
            <a:endParaRPr lang="tr-TR" sz="1500" dirty="0">
              <a:solidFill>
                <a:srgbClr val="0066FF"/>
              </a:solidFill>
            </a:endParaRPr>
          </a:p>
        </p:txBody>
      </p:sp>
    </p:spTree>
    <p:extLst>
      <p:ext uri="{BB962C8B-B14F-4D97-AF65-F5344CB8AC3E}">
        <p14:creationId xmlns:p14="http://schemas.microsoft.com/office/powerpoint/2010/main" val="242091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4"/>
          <p:cNvSpPr>
            <a:spLocks noGrp="1"/>
          </p:cNvSpPr>
          <p:nvPr/>
        </p:nvSpPr>
        <p:spPr>
          <a:xfrm>
            <a:off x="2411761" y="5612430"/>
            <a:ext cx="3232126" cy="273844"/>
          </a:xfrm>
          <a:prstGeom prst="rect">
            <a:avLst/>
          </a:prstGeom>
        </p:spPr>
        <p:txBody>
          <a:bodyPr vert="horz" lIns="68580" tIns="34290" rIns="68580" bIns="3429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sz="900" dirty="0"/>
              <a:t>ADIYAMAN ÇEVRE VE ŞEHİRCİLİK İL MÜDÜRLÜĞÜ</a:t>
            </a:r>
          </a:p>
        </p:txBody>
      </p:sp>
      <p:graphicFrame>
        <p:nvGraphicFramePr>
          <p:cNvPr id="8" name="Tablo 7"/>
          <p:cNvGraphicFramePr>
            <a:graphicFrameLocks noGrp="1"/>
          </p:cNvGraphicFramePr>
          <p:nvPr>
            <p:extLst>
              <p:ext uri="{D42A27DB-BD31-4B8C-83A1-F6EECF244321}">
                <p14:modId xmlns:p14="http://schemas.microsoft.com/office/powerpoint/2010/main" val="676867136"/>
              </p:ext>
            </p:extLst>
          </p:nvPr>
        </p:nvGraphicFramePr>
        <p:xfrm>
          <a:off x="1277634" y="3068960"/>
          <a:ext cx="6455648" cy="2016224"/>
        </p:xfrm>
        <a:graphic>
          <a:graphicData uri="http://schemas.openxmlformats.org/drawingml/2006/table">
            <a:tbl>
              <a:tblPr>
                <a:tableStyleId>{5C22544A-7EE6-4342-B048-85BDC9FD1C3A}</a:tableStyleId>
              </a:tblPr>
              <a:tblGrid>
                <a:gridCol w="159561">
                  <a:extLst>
                    <a:ext uri="{9D8B030D-6E8A-4147-A177-3AD203B41FA5}">
                      <a16:colId xmlns:a16="http://schemas.microsoft.com/office/drawing/2014/main" val="20000"/>
                    </a:ext>
                  </a:extLst>
                </a:gridCol>
                <a:gridCol w="647761">
                  <a:extLst>
                    <a:ext uri="{9D8B030D-6E8A-4147-A177-3AD203B41FA5}">
                      <a16:colId xmlns:a16="http://schemas.microsoft.com/office/drawing/2014/main" val="20001"/>
                    </a:ext>
                  </a:extLst>
                </a:gridCol>
                <a:gridCol w="1445003">
                  <a:extLst>
                    <a:ext uri="{9D8B030D-6E8A-4147-A177-3AD203B41FA5}">
                      <a16:colId xmlns:a16="http://schemas.microsoft.com/office/drawing/2014/main" val="20002"/>
                    </a:ext>
                  </a:extLst>
                </a:gridCol>
                <a:gridCol w="697587">
                  <a:extLst>
                    <a:ext uri="{9D8B030D-6E8A-4147-A177-3AD203B41FA5}">
                      <a16:colId xmlns:a16="http://schemas.microsoft.com/office/drawing/2014/main" val="20003"/>
                    </a:ext>
                  </a:extLst>
                </a:gridCol>
                <a:gridCol w="398460">
                  <a:extLst>
                    <a:ext uri="{9D8B030D-6E8A-4147-A177-3AD203B41FA5}">
                      <a16:colId xmlns:a16="http://schemas.microsoft.com/office/drawing/2014/main" val="20004"/>
                    </a:ext>
                  </a:extLst>
                </a:gridCol>
                <a:gridCol w="548267">
                  <a:extLst>
                    <a:ext uri="{9D8B030D-6E8A-4147-A177-3AD203B41FA5}">
                      <a16:colId xmlns:a16="http://schemas.microsoft.com/office/drawing/2014/main" val="20005"/>
                    </a:ext>
                  </a:extLst>
                </a:gridCol>
                <a:gridCol w="1223739">
                  <a:extLst>
                    <a:ext uri="{9D8B030D-6E8A-4147-A177-3AD203B41FA5}">
                      <a16:colId xmlns:a16="http://schemas.microsoft.com/office/drawing/2014/main" val="20006"/>
                    </a:ext>
                  </a:extLst>
                </a:gridCol>
                <a:gridCol w="1335270">
                  <a:extLst>
                    <a:ext uri="{9D8B030D-6E8A-4147-A177-3AD203B41FA5}">
                      <a16:colId xmlns:a16="http://schemas.microsoft.com/office/drawing/2014/main" val="20007"/>
                    </a:ext>
                  </a:extLst>
                </a:gridCol>
              </a:tblGrid>
              <a:tr h="1223218">
                <a:tc>
                  <a:txBody>
                    <a:bodyPr/>
                    <a:lstStyle/>
                    <a:p>
                      <a:pPr algn="ctr" fontAlgn="b"/>
                      <a:r>
                        <a:rPr lang="tr-TR" sz="800" u="none" strike="noStrike" dirty="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 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793006">
                <a:tc>
                  <a:txBody>
                    <a:bodyPr/>
                    <a:lstStyle/>
                    <a:p>
                      <a:pPr algn="r" fontAlgn="b"/>
                      <a:r>
                        <a:rPr lang="tr-TR" sz="800" b="0" i="0" u="none" strike="noStrike" dirty="0" smtClean="0">
                          <a:solidFill>
                            <a:schemeClr val="tx1"/>
                          </a:solidFill>
                          <a:effectLst/>
                          <a:latin typeface="Calibri"/>
                        </a:rPr>
                        <a:t>1-</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SİNCİK</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SİNCİK YARPUZLU KÖYÜ 4 DAİRELİ MİLLİ EĞİTİM LOJMANI YAPIM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624.000,00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13.09.2019</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19.05.2020 </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YER TESLİMİ YAPILDI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 name="Dikdörtgen 2"/>
          <p:cNvSpPr/>
          <p:nvPr/>
        </p:nvSpPr>
        <p:spPr>
          <a:xfrm>
            <a:off x="1709682" y="1322767"/>
            <a:ext cx="5616624" cy="230832"/>
          </a:xfrm>
          <a:prstGeom prst="rect">
            <a:avLst/>
          </a:prstGeom>
        </p:spPr>
        <p:txBody>
          <a:bodyPr wrap="square">
            <a:spAutoFit/>
          </a:bodyPr>
          <a:lstStyle/>
          <a:p>
            <a:pPr lvl="0" algn="ctr"/>
            <a:endParaRPr lang="tr-TR" sz="900" dirty="0">
              <a:solidFill>
                <a:srgbClr val="0033CC"/>
              </a:solidFill>
              <a:latin typeface="Times New Roman" pitchFamily="18" charset="0"/>
              <a:cs typeface="Times New Roman" pitchFamily="18" charset="0"/>
            </a:endParaRPr>
          </a:p>
        </p:txBody>
      </p:sp>
      <p:sp>
        <p:nvSpPr>
          <p:cNvPr id="7" name="1 Başlık"/>
          <p:cNvSpPr txBox="1">
            <a:spLocks/>
          </p:cNvSpPr>
          <p:nvPr/>
        </p:nvSpPr>
        <p:spPr>
          <a:xfrm>
            <a:off x="1709682" y="1210279"/>
            <a:ext cx="5616624" cy="1282617"/>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500" dirty="0">
                <a:solidFill>
                  <a:srgbClr val="0066FF"/>
                </a:solidFill>
              </a:rPr>
              <a:t>PROJE VE YAPIM İŞLERİNDEN SORUMLU ŞUBE MÜDÜRLÜĞÜMÜZCE 2019 YILINDA YÜRÜTÜLEN VALİLİK YATIRIMLARINA  AİT TABLO</a:t>
            </a:r>
          </a:p>
          <a:p>
            <a:pPr algn="ctr">
              <a:lnSpc>
                <a:spcPct val="90000"/>
              </a:lnSpc>
              <a:buFont typeface="Wingdings" pitchFamily="2" charset="2"/>
              <a:buNone/>
              <a:defRPr/>
            </a:pPr>
            <a:endParaRPr lang="tr-TR" sz="1500" dirty="0">
              <a:solidFill>
                <a:srgbClr val="0066FF"/>
              </a:solidFill>
            </a:endParaRPr>
          </a:p>
        </p:txBody>
      </p:sp>
    </p:spTree>
    <p:extLst>
      <p:ext uri="{BB962C8B-B14F-4D97-AF65-F5344CB8AC3E}">
        <p14:creationId xmlns:p14="http://schemas.microsoft.com/office/powerpoint/2010/main" val="366071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4"/>
          <p:cNvSpPr>
            <a:spLocks noGrp="1"/>
          </p:cNvSpPr>
          <p:nvPr/>
        </p:nvSpPr>
        <p:spPr>
          <a:xfrm>
            <a:off x="2411761" y="5612430"/>
            <a:ext cx="3232126" cy="273844"/>
          </a:xfrm>
          <a:prstGeom prst="rect">
            <a:avLst/>
          </a:prstGeom>
        </p:spPr>
        <p:txBody>
          <a:bodyPr vert="horz" lIns="68580" tIns="34290" rIns="68580" bIns="3429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sz="900" dirty="0"/>
              <a:t>ADIYAMAN ÇEVRE VE ŞEHİRCİLİK İL MÜDÜRLÜĞÜ</a:t>
            </a:r>
          </a:p>
        </p:txBody>
      </p:sp>
      <p:graphicFrame>
        <p:nvGraphicFramePr>
          <p:cNvPr id="8" name="Tablo 7"/>
          <p:cNvGraphicFramePr>
            <a:graphicFrameLocks noGrp="1"/>
          </p:cNvGraphicFramePr>
          <p:nvPr>
            <p:extLst/>
          </p:nvPr>
        </p:nvGraphicFramePr>
        <p:xfrm>
          <a:off x="1277634" y="2134084"/>
          <a:ext cx="6455648" cy="1650080"/>
        </p:xfrm>
        <a:graphic>
          <a:graphicData uri="http://schemas.openxmlformats.org/drawingml/2006/table">
            <a:tbl>
              <a:tblPr>
                <a:tableStyleId>{5C22544A-7EE6-4342-B048-85BDC9FD1C3A}</a:tableStyleId>
              </a:tblPr>
              <a:tblGrid>
                <a:gridCol w="159561">
                  <a:extLst>
                    <a:ext uri="{9D8B030D-6E8A-4147-A177-3AD203B41FA5}">
                      <a16:colId xmlns:a16="http://schemas.microsoft.com/office/drawing/2014/main" val="20000"/>
                    </a:ext>
                  </a:extLst>
                </a:gridCol>
                <a:gridCol w="647761">
                  <a:extLst>
                    <a:ext uri="{9D8B030D-6E8A-4147-A177-3AD203B41FA5}">
                      <a16:colId xmlns:a16="http://schemas.microsoft.com/office/drawing/2014/main" val="20001"/>
                    </a:ext>
                  </a:extLst>
                </a:gridCol>
                <a:gridCol w="1445003">
                  <a:extLst>
                    <a:ext uri="{9D8B030D-6E8A-4147-A177-3AD203B41FA5}">
                      <a16:colId xmlns:a16="http://schemas.microsoft.com/office/drawing/2014/main" val="20002"/>
                    </a:ext>
                  </a:extLst>
                </a:gridCol>
                <a:gridCol w="697587">
                  <a:extLst>
                    <a:ext uri="{9D8B030D-6E8A-4147-A177-3AD203B41FA5}">
                      <a16:colId xmlns:a16="http://schemas.microsoft.com/office/drawing/2014/main" val="20003"/>
                    </a:ext>
                  </a:extLst>
                </a:gridCol>
                <a:gridCol w="398460">
                  <a:extLst>
                    <a:ext uri="{9D8B030D-6E8A-4147-A177-3AD203B41FA5}">
                      <a16:colId xmlns:a16="http://schemas.microsoft.com/office/drawing/2014/main" val="20004"/>
                    </a:ext>
                  </a:extLst>
                </a:gridCol>
                <a:gridCol w="548267">
                  <a:extLst>
                    <a:ext uri="{9D8B030D-6E8A-4147-A177-3AD203B41FA5}">
                      <a16:colId xmlns:a16="http://schemas.microsoft.com/office/drawing/2014/main" val="20005"/>
                    </a:ext>
                  </a:extLst>
                </a:gridCol>
                <a:gridCol w="1223739">
                  <a:extLst>
                    <a:ext uri="{9D8B030D-6E8A-4147-A177-3AD203B41FA5}">
                      <a16:colId xmlns:a16="http://schemas.microsoft.com/office/drawing/2014/main" val="20006"/>
                    </a:ext>
                  </a:extLst>
                </a:gridCol>
                <a:gridCol w="1335270">
                  <a:extLst>
                    <a:ext uri="{9D8B030D-6E8A-4147-A177-3AD203B41FA5}">
                      <a16:colId xmlns:a16="http://schemas.microsoft.com/office/drawing/2014/main" val="20007"/>
                    </a:ext>
                  </a:extLst>
                </a:gridCol>
              </a:tblGrid>
              <a:tr h="592838">
                <a:tc>
                  <a:txBody>
                    <a:bodyPr/>
                    <a:lstStyle/>
                    <a:p>
                      <a:pPr algn="ctr" fontAlgn="b"/>
                      <a:r>
                        <a:rPr lang="tr-TR" sz="800" u="none" strike="noStrike" dirty="0">
                          <a:solidFill>
                            <a:schemeClr val="bg2">
                              <a:lumMod val="25000"/>
                            </a:schemeClr>
                          </a:solidFill>
                          <a:effectLst/>
                        </a:rPr>
                        <a:t>SIRA NO </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İNŞAAT MAHALLİ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İNŞAAAT</a:t>
                      </a:r>
                      <a:r>
                        <a:rPr lang="tr-TR" sz="800" b="0" i="0" u="none" strike="noStrike" baseline="0" dirty="0" smtClean="0">
                          <a:solidFill>
                            <a:schemeClr val="bg2">
                              <a:lumMod val="25000"/>
                            </a:schemeClr>
                          </a:solidFill>
                          <a:effectLst/>
                          <a:latin typeface="Calibri"/>
                        </a:rPr>
                        <a:t>  ADI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SÖZLEŞME BEDELİ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Calibri"/>
                        </a:rPr>
                        <a:t>YER TESLİM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u="none" strike="noStrike" dirty="0" smtClean="0">
                          <a:solidFill>
                            <a:schemeClr val="bg2">
                              <a:lumMod val="25000"/>
                            </a:schemeClr>
                          </a:solidFill>
                          <a:effectLst/>
                        </a:rPr>
                        <a:t> BİTİŞ TARİHİ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tc>
                  <a:txBody>
                    <a:bodyPr/>
                    <a:lstStyle/>
                    <a:p>
                      <a:pPr algn="ctr" fontAlgn="b"/>
                      <a:r>
                        <a:rPr lang="tr-TR" sz="800" b="0" i="0" u="none" strike="noStrike" dirty="0" smtClean="0">
                          <a:solidFill>
                            <a:schemeClr val="bg2">
                              <a:lumMod val="25000"/>
                            </a:schemeClr>
                          </a:solidFill>
                          <a:effectLst/>
                          <a:latin typeface="+mn-lt"/>
                        </a:rPr>
                        <a:t>İNŞAAT</a:t>
                      </a:r>
                      <a:r>
                        <a:rPr lang="tr-TR" sz="800" b="0" i="0" u="none" strike="noStrike" baseline="0" dirty="0" smtClean="0">
                          <a:solidFill>
                            <a:schemeClr val="bg2">
                              <a:lumMod val="25000"/>
                            </a:schemeClr>
                          </a:solidFill>
                          <a:effectLst/>
                          <a:latin typeface="+mn-lt"/>
                        </a:rPr>
                        <a:t> SEVİYESİ</a:t>
                      </a:r>
                      <a:endParaRPr lang="tr-TR" sz="800" b="0" i="0" u="none" strike="noStrike" dirty="0">
                        <a:solidFill>
                          <a:schemeClr val="bg2">
                            <a:lumMod val="25000"/>
                          </a:schemeClr>
                        </a:solidFill>
                        <a:effectLst/>
                        <a:latin typeface="Calibri"/>
                      </a:endParaRPr>
                    </a:p>
                  </a:txBody>
                  <a:tcPr marL="7144" marR="7144" marT="7144" marB="0" anchor="b">
                    <a:solidFill>
                      <a:srgbClr val="CCFF99"/>
                    </a:solidFill>
                  </a:tcPr>
                </a:tc>
                <a:extLst>
                  <a:ext uri="{0D108BD9-81ED-4DB2-BD59-A6C34878D82A}">
                    <a16:rowId xmlns:a16="http://schemas.microsoft.com/office/drawing/2014/main" val="10000"/>
                  </a:ext>
                </a:extLst>
              </a:tr>
              <a:tr h="273589">
                <a:tc>
                  <a:txBody>
                    <a:bodyPr/>
                    <a:lstStyle/>
                    <a:p>
                      <a:pPr algn="r" fontAlgn="b"/>
                      <a:r>
                        <a:rPr lang="tr-TR" sz="800" b="0" i="0" u="none" strike="noStrike" dirty="0" smtClean="0">
                          <a:solidFill>
                            <a:schemeClr val="tx1"/>
                          </a:solidFill>
                          <a:effectLst/>
                          <a:latin typeface="Calibri"/>
                        </a:rPr>
                        <a:t>1-</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TUT</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TUT YAYLIMLI KÖYÜ 4 DERSLİK</a:t>
                      </a:r>
                      <a:r>
                        <a:rPr lang="tr-TR" sz="800" b="0" i="0" u="none" strike="noStrike" baseline="0" dirty="0" smtClean="0">
                          <a:solidFill>
                            <a:schemeClr val="tx1"/>
                          </a:solidFill>
                          <a:latin typeface="Calibri"/>
                        </a:rPr>
                        <a:t> İLKÖĞRETİM OKULU YAPIM İŞİ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795.000,00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12.11.2018</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18.07.2019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GEÇİCİ KABULÜ YAPILDI.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1"/>
                  </a:ext>
                </a:extLst>
              </a:tr>
              <a:tr h="273589">
                <a:tc>
                  <a:txBody>
                    <a:bodyPr/>
                    <a:lstStyle/>
                    <a:p>
                      <a:pPr algn="r" fontAlgn="b"/>
                      <a:r>
                        <a:rPr lang="tr-TR" sz="800" b="0" i="0" u="none" strike="noStrike" dirty="0" smtClean="0">
                          <a:solidFill>
                            <a:schemeClr val="tx1"/>
                          </a:solidFill>
                          <a:effectLst/>
                          <a:latin typeface="Calibri"/>
                        </a:rPr>
                        <a:t>2-</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TUT</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TUT YAMAÇ PARAŞÜT ATLAMA PİSTİ VE İZLEME PARKI</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585.000,00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12.11.2018</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18.07.2019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GEÇİCİ KABULÜ YAPILDI.</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2"/>
                  </a:ext>
                </a:extLst>
              </a:tr>
              <a:tr h="510064">
                <a:tc>
                  <a:txBody>
                    <a:bodyPr/>
                    <a:lstStyle/>
                    <a:p>
                      <a:pPr algn="r" fontAlgn="b"/>
                      <a:r>
                        <a:rPr lang="tr-TR" sz="800" b="0" i="0" u="none" strike="noStrike" dirty="0" smtClean="0">
                          <a:solidFill>
                            <a:schemeClr val="tx1"/>
                          </a:solidFill>
                          <a:effectLst/>
                          <a:latin typeface="Calibri"/>
                        </a:rPr>
                        <a:t>3-</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pPr marL="0" algn="ctr" rtl="0" eaLnBrk="1" latinLnBrk="0" hangingPunct="1"/>
                      <a:r>
                        <a:rPr kumimoji="0" lang="tr-TR" sz="800" b="0" kern="1200" dirty="0" smtClean="0">
                          <a:solidFill>
                            <a:schemeClr val="tx1"/>
                          </a:solidFill>
                          <a:latin typeface="Times New Roman" pitchFamily="18" charset="0"/>
                          <a:ea typeface="+mn-ea"/>
                          <a:cs typeface="Times New Roman" pitchFamily="18" charset="0"/>
                        </a:rPr>
                        <a:t>TUT</a:t>
                      </a:r>
                      <a:endParaRPr kumimoji="0" lang="tr-TR" sz="800" b="0" kern="1200" dirty="0">
                        <a:solidFill>
                          <a:schemeClr val="tx1"/>
                        </a:solidFill>
                        <a:latin typeface="Times New Roman" pitchFamily="18" charset="0"/>
                        <a:ea typeface="+mn-ea"/>
                        <a:cs typeface="Times New Roman" pitchFamily="18" charset="0"/>
                      </a:endParaRPr>
                    </a:p>
                  </a:txBody>
                  <a:tcPr marL="68580" marR="68580" marT="34290" marB="34290" anchor="ctr">
                    <a:solidFill>
                      <a:schemeClr val="tx2">
                        <a:lumMod val="20000"/>
                        <a:lumOff val="80000"/>
                      </a:schemeClr>
                    </a:solidFill>
                  </a:tcPr>
                </a:tc>
                <a:tc>
                  <a:txBody>
                    <a:bodyPr/>
                    <a:lstStyle/>
                    <a:p>
                      <a:pPr algn="l" fontAlgn="b"/>
                      <a:r>
                        <a:rPr lang="tr-TR" sz="800" b="0" i="0" u="none" strike="noStrike" dirty="0" smtClean="0">
                          <a:solidFill>
                            <a:schemeClr val="tx1"/>
                          </a:solidFill>
                          <a:latin typeface="Calibri"/>
                        </a:rPr>
                        <a:t>TUT REHABİLİTASYON VE ENGELLİLER </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700.000.00</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ctr" fontAlgn="b"/>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tc>
                  <a:txBody>
                    <a:bodyPr/>
                    <a:lstStyle/>
                    <a:p>
                      <a:r>
                        <a:rPr lang="tr-TR" sz="800" dirty="0" smtClean="0">
                          <a:solidFill>
                            <a:schemeClr val="tx1"/>
                          </a:solidFill>
                        </a:rPr>
                        <a:t>07.09.2018</a:t>
                      </a:r>
                      <a:endParaRPr lang="tr-TR" sz="800" dirty="0">
                        <a:solidFill>
                          <a:schemeClr val="tx1"/>
                        </a:solidFill>
                      </a:endParaRPr>
                    </a:p>
                  </a:txBody>
                  <a:tcPr marL="7144" marR="7144" marT="7144" marB="0" anchor="b">
                    <a:solidFill>
                      <a:schemeClr val="tx2">
                        <a:lumMod val="20000"/>
                        <a:lumOff val="80000"/>
                      </a:schemeClr>
                    </a:solidFill>
                  </a:tcPr>
                </a:tc>
                <a:tc>
                  <a:txBody>
                    <a:bodyPr/>
                    <a:lstStyle/>
                    <a:p>
                      <a:pPr algn="ctr" fontAlgn="b"/>
                      <a:r>
                        <a:rPr lang="tr-TR" sz="800" b="0" i="0" u="none" strike="noStrike" dirty="0" smtClean="0">
                          <a:solidFill>
                            <a:schemeClr val="tx1"/>
                          </a:solidFill>
                          <a:latin typeface="Calibri"/>
                        </a:rPr>
                        <a:t>03.03.2019</a:t>
                      </a:r>
                      <a:endParaRPr lang="tr-TR" sz="800" b="0" i="0" u="none" strike="noStrike" dirty="0">
                        <a:solidFill>
                          <a:schemeClr val="tx1"/>
                        </a:solidFill>
                        <a:latin typeface="Calibri"/>
                      </a:endParaRPr>
                    </a:p>
                  </a:txBody>
                  <a:tcPr marL="7144" marR="7144" marT="7144" marB="0" anchor="b">
                    <a:solidFill>
                      <a:schemeClr val="tx2">
                        <a:lumMod val="20000"/>
                        <a:lumOff val="80000"/>
                      </a:schemeClr>
                    </a:solidFill>
                  </a:tcPr>
                </a:tc>
                <a:tc>
                  <a:txBody>
                    <a:bodyPr/>
                    <a:lstStyle/>
                    <a:p>
                      <a:pPr algn="l" fontAlgn="b"/>
                      <a:r>
                        <a:rPr lang="tr-TR" sz="800" b="0" i="0" u="none" strike="noStrike" dirty="0" smtClean="0">
                          <a:solidFill>
                            <a:schemeClr val="tx1"/>
                          </a:solidFill>
                          <a:effectLst/>
                          <a:latin typeface="Calibri"/>
                        </a:rPr>
                        <a:t>%25</a:t>
                      </a:r>
                      <a:r>
                        <a:rPr lang="tr-TR" sz="800" b="0" i="0" u="none" strike="noStrike" baseline="0" dirty="0" smtClean="0">
                          <a:solidFill>
                            <a:schemeClr val="tx1"/>
                          </a:solidFill>
                          <a:effectLst/>
                          <a:latin typeface="Calibri"/>
                        </a:rPr>
                        <a:t> SEVİYESİNDE 3 AY SÜRE UZATIMI VERİLMİŞ,ÖDENEK SIKINTISINDAN İŞ DURDURULDU.</a:t>
                      </a:r>
                      <a:endParaRPr lang="tr-TR" sz="800" b="0" i="0" u="none" strike="noStrike" dirty="0">
                        <a:solidFill>
                          <a:schemeClr val="tx1"/>
                        </a:solidFill>
                        <a:effectLst/>
                        <a:latin typeface="Calibri"/>
                      </a:endParaRPr>
                    </a:p>
                  </a:txBody>
                  <a:tcPr marL="7144" marR="7144" marT="7144" marB="0" anchor="b">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3" name="Dikdörtgen 2"/>
          <p:cNvSpPr/>
          <p:nvPr/>
        </p:nvSpPr>
        <p:spPr>
          <a:xfrm>
            <a:off x="1709682" y="1322767"/>
            <a:ext cx="5616624" cy="230832"/>
          </a:xfrm>
          <a:prstGeom prst="rect">
            <a:avLst/>
          </a:prstGeom>
        </p:spPr>
        <p:txBody>
          <a:bodyPr wrap="square">
            <a:spAutoFit/>
          </a:bodyPr>
          <a:lstStyle/>
          <a:p>
            <a:pPr lvl="0" algn="ctr"/>
            <a:endParaRPr lang="tr-TR" sz="900" dirty="0">
              <a:solidFill>
                <a:srgbClr val="0033CC"/>
              </a:solidFill>
              <a:latin typeface="Times New Roman" pitchFamily="18" charset="0"/>
              <a:cs typeface="Times New Roman" pitchFamily="18" charset="0"/>
            </a:endParaRPr>
          </a:p>
        </p:txBody>
      </p:sp>
      <p:sp>
        <p:nvSpPr>
          <p:cNvPr id="7" name="1 Başlık"/>
          <p:cNvSpPr txBox="1">
            <a:spLocks/>
          </p:cNvSpPr>
          <p:nvPr/>
        </p:nvSpPr>
        <p:spPr>
          <a:xfrm>
            <a:off x="1709682" y="1210279"/>
            <a:ext cx="5616624" cy="706553"/>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1500" dirty="0">
                <a:solidFill>
                  <a:srgbClr val="0066FF"/>
                </a:solidFill>
              </a:rPr>
              <a:t>PROJE VE YAPIM İŞLERİNDEN SORUMLU ŞUBE MÜDÜRLÜĞÜMÜZCE 2019 YILINDA YÜRÜTÜLEN VALİLİK YATIRIMLARINA  AİT TABLO</a:t>
            </a:r>
          </a:p>
          <a:p>
            <a:pPr algn="ctr">
              <a:lnSpc>
                <a:spcPct val="90000"/>
              </a:lnSpc>
              <a:buFont typeface="Wingdings" pitchFamily="2" charset="2"/>
              <a:buNone/>
              <a:defRPr/>
            </a:pPr>
            <a:endParaRPr lang="tr-TR" sz="1500" dirty="0">
              <a:solidFill>
                <a:srgbClr val="0066FF"/>
              </a:solidFill>
            </a:endParaRPr>
          </a:p>
        </p:txBody>
      </p:sp>
      <p:sp>
        <p:nvSpPr>
          <p:cNvPr id="4" name="Dikdörtgen 3"/>
          <p:cNvSpPr/>
          <p:nvPr/>
        </p:nvSpPr>
        <p:spPr>
          <a:xfrm>
            <a:off x="1277634" y="4216977"/>
            <a:ext cx="7450729" cy="230832"/>
          </a:xfrm>
          <a:prstGeom prst="rect">
            <a:avLst/>
          </a:prstGeom>
        </p:spPr>
        <p:txBody>
          <a:bodyPr wrap="square">
            <a:spAutoFit/>
          </a:bodyPr>
          <a:lstStyle/>
          <a:p>
            <a:r>
              <a:rPr lang="tr-TR" sz="9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2018-2019 yılı içerisinde 1440 adet deprem ve sel hasar tespiti yapılmıştır.</a:t>
            </a:r>
          </a:p>
        </p:txBody>
      </p:sp>
      <p:sp>
        <p:nvSpPr>
          <p:cNvPr id="9" name="Dikdörtgen 8"/>
          <p:cNvSpPr/>
          <p:nvPr/>
        </p:nvSpPr>
        <p:spPr>
          <a:xfrm>
            <a:off x="1277634" y="4544060"/>
            <a:ext cx="7192442" cy="230832"/>
          </a:xfrm>
          <a:prstGeom prst="rect">
            <a:avLst/>
          </a:prstGeom>
        </p:spPr>
        <p:txBody>
          <a:bodyPr wrap="square">
            <a:spAutoFit/>
          </a:bodyPr>
          <a:lstStyle/>
          <a:p>
            <a:r>
              <a:rPr lang="tr-TR" sz="9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2018-2019 yılları içerisinde kamu kurumlarına teknik destek amaçlı 345 adet keşif ve yaklaşık maliyet hazırlanmıştır.</a:t>
            </a:r>
          </a:p>
        </p:txBody>
      </p:sp>
    </p:spTree>
    <p:extLst>
      <p:ext uri="{BB962C8B-B14F-4D97-AF65-F5344CB8AC3E}">
        <p14:creationId xmlns:p14="http://schemas.microsoft.com/office/powerpoint/2010/main" val="214580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8033"/>
            <a:ext cx="8229600" cy="1049605"/>
          </a:xfrm>
        </p:spPr>
        <p:txBody>
          <a:bodyPr>
            <a:normAutofit fontScale="90000"/>
          </a:bodyPr>
          <a:lstStyle/>
          <a:p>
            <a:pPr algn="ctr">
              <a:lnSpc>
                <a:spcPct val="90000"/>
              </a:lnSpc>
              <a:defRPr/>
            </a:pPr>
            <a:r>
              <a:rPr lang="tr-TR" sz="2200" dirty="0" smtClean="0">
                <a:ln w="12700">
                  <a:solidFill>
                    <a:srgbClr val="04617B">
                      <a:satMod val="155000"/>
                    </a:srgbClr>
                  </a:solidFill>
                  <a:prstDash val="solid"/>
                </a:ln>
                <a:solidFill>
                  <a:srgbClr val="0066FF"/>
                </a:solidFill>
                <a:latin typeface="+mn-lt"/>
              </a:rPr>
              <a:t/>
            </a:r>
            <a:br>
              <a:rPr lang="tr-TR" sz="2200" dirty="0" smtClean="0">
                <a:ln w="12700">
                  <a:solidFill>
                    <a:srgbClr val="04617B">
                      <a:satMod val="155000"/>
                    </a:srgbClr>
                  </a:solidFill>
                  <a:prstDash val="solid"/>
                </a:ln>
                <a:solidFill>
                  <a:srgbClr val="0066FF"/>
                </a:solidFill>
                <a:latin typeface="+mn-lt"/>
              </a:rPr>
            </a:br>
            <a:r>
              <a:rPr lang="tr-TR" sz="2200" dirty="0">
                <a:ln w="12700">
                  <a:solidFill>
                    <a:srgbClr val="04617B">
                      <a:satMod val="155000"/>
                    </a:srgbClr>
                  </a:solidFill>
                  <a:prstDash val="solid"/>
                </a:ln>
                <a:solidFill>
                  <a:srgbClr val="0066FF"/>
                </a:solidFill>
                <a:latin typeface="+mn-lt"/>
              </a:rPr>
              <a:t/>
            </a:r>
            <a:br>
              <a:rPr lang="tr-TR" sz="2200" dirty="0">
                <a:ln w="12700">
                  <a:solidFill>
                    <a:srgbClr val="04617B">
                      <a:satMod val="155000"/>
                    </a:srgbClr>
                  </a:solidFill>
                  <a:prstDash val="solid"/>
                </a:ln>
                <a:solidFill>
                  <a:srgbClr val="0066FF"/>
                </a:solidFill>
                <a:latin typeface="+mn-lt"/>
              </a:rPr>
            </a:br>
            <a:r>
              <a:rPr lang="tr-TR" dirty="0">
                <a:solidFill>
                  <a:srgbClr val="0066FF"/>
                </a:solidFill>
                <a:latin typeface="+mn-lt"/>
              </a:rPr>
              <a:t/>
            </a:r>
            <a:br>
              <a:rPr lang="tr-TR" dirty="0">
                <a:solidFill>
                  <a:srgbClr val="0066FF"/>
                </a:solidFill>
                <a:latin typeface="+mn-lt"/>
              </a:rPr>
            </a:br>
            <a:endParaRPr lang="tr-TR" dirty="0">
              <a:latin typeface="+mn-lt"/>
            </a:endParaRPr>
          </a:p>
        </p:txBody>
      </p:sp>
      <p:sp>
        <p:nvSpPr>
          <p:cNvPr id="4" name="İçerik Yer Tutucusu 3"/>
          <p:cNvSpPr>
            <a:spLocks noGrp="1"/>
          </p:cNvSpPr>
          <p:nvPr>
            <p:ph sz="quarter" idx="1"/>
          </p:nvPr>
        </p:nvSpPr>
        <p:spPr>
          <a:xfrm>
            <a:off x="515554" y="2060848"/>
            <a:ext cx="8136904" cy="4536504"/>
          </a:xfrm>
        </p:spPr>
        <p:txBody>
          <a:bodyPr>
            <a:normAutofit/>
          </a:bodyPr>
          <a:lstStyle/>
          <a:p>
            <a:endParaRPr lang="tr-TR" sz="1800" dirty="0" smtClean="0">
              <a:solidFill>
                <a:schemeClr val="tx1"/>
              </a:solidFill>
            </a:endParaRPr>
          </a:p>
          <a:p>
            <a:endParaRPr lang="tr-TR" sz="1800" dirty="0">
              <a:solidFill>
                <a:schemeClr val="tx1"/>
              </a:solidFill>
            </a:endParaRPr>
          </a:p>
          <a:p>
            <a:endParaRPr lang="tr-TR" sz="1800" dirty="0" smtClean="0">
              <a:solidFill>
                <a:schemeClr val="tx1"/>
              </a:solidFill>
            </a:endParaRPr>
          </a:p>
          <a:p>
            <a:pPr marL="0" indent="0" algn="just">
              <a:buNone/>
            </a:pPr>
            <a:r>
              <a:rPr lang="tr-TR" sz="1800" dirty="0" smtClean="0">
                <a:solidFill>
                  <a:schemeClr val="tx1"/>
                </a:solidFill>
              </a:rPr>
              <a:t>       02/03/2017 ve 24/04/2018 Tarihlerinde </a:t>
            </a:r>
            <a:r>
              <a:rPr lang="tr-TR" sz="1800" dirty="0">
                <a:solidFill>
                  <a:schemeClr val="tx1"/>
                </a:solidFill>
              </a:rPr>
              <a:t>Samsat İlçesinde meydana gelen </a:t>
            </a:r>
            <a:r>
              <a:rPr lang="tr-TR" sz="1800" dirty="0" smtClean="0">
                <a:solidFill>
                  <a:schemeClr val="tx1"/>
                </a:solidFill>
              </a:rPr>
              <a:t> deprem afetleri </a:t>
            </a:r>
            <a:r>
              <a:rPr lang="tr-TR" sz="1800" dirty="0">
                <a:solidFill>
                  <a:schemeClr val="tx1"/>
                </a:solidFill>
              </a:rPr>
              <a:t>neticesinde kurumumuzca ivedilikle ön hasar tespit çalışmaları yapılarak, depremden altı gün sonra kesin hasar çalışmalarına başlanmış ve on gün gibi kısa bir sürede kesin hasar işlemleri tamamlanmıştır. Kesin hasar listelerinin askı süresinin ( bir ay) dolmasına müteakip, Müdürlüğümüze intikal eden  Hasar itiraz dilekçelerine bakılarak tanzim edilen itiraz hasar tespit listeleri AFAD İl Müdürlüğüne </a:t>
            </a:r>
            <a:r>
              <a:rPr lang="tr-TR" sz="1800" dirty="0" smtClean="0">
                <a:solidFill>
                  <a:schemeClr val="tx1"/>
                </a:solidFill>
              </a:rPr>
              <a:t>gönderilmiştir.   </a:t>
            </a:r>
            <a:endParaRPr lang="tr-TR" sz="1800" dirty="0">
              <a:solidFill>
                <a:schemeClr val="tx1"/>
              </a:solidFill>
            </a:endParaRPr>
          </a:p>
          <a:p>
            <a:pPr marL="0" indent="0" algn="just">
              <a:buNone/>
            </a:pPr>
            <a:r>
              <a:rPr lang="tr-TR" sz="1800" dirty="0">
                <a:solidFill>
                  <a:schemeClr val="tx1"/>
                </a:solidFill>
              </a:rPr>
              <a:t>	</a:t>
            </a:r>
          </a:p>
        </p:txBody>
      </p:sp>
      <p:sp>
        <p:nvSpPr>
          <p:cNvPr id="7" name="1 Başlık"/>
          <p:cNvSpPr txBox="1">
            <a:spLocks/>
          </p:cNvSpPr>
          <p:nvPr/>
        </p:nvSpPr>
        <p:spPr>
          <a:xfrm>
            <a:off x="1259632" y="908720"/>
            <a:ext cx="6192688" cy="1152128"/>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YÜRÜTÜLEN ÇALIŞMALAR</a:t>
            </a:r>
          </a:p>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PROJE VE YAPIM İŞLERİNDEN  SORUMLU ŞUBE MÜDÜRLÜĞÜ</a:t>
            </a:r>
          </a:p>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 </a:t>
            </a:r>
            <a:endParaRPr lang="tr-TR" sz="2000" dirty="0" smtClean="0">
              <a:solidFill>
                <a:srgbClr val="0066FF"/>
              </a:solidFill>
            </a:endParaRPr>
          </a:p>
        </p:txBody>
      </p:sp>
    </p:spTree>
    <p:extLst>
      <p:ext uri="{BB962C8B-B14F-4D97-AF65-F5344CB8AC3E}">
        <p14:creationId xmlns:p14="http://schemas.microsoft.com/office/powerpoint/2010/main" val="4249358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solidFill>
                  <a:srgbClr val="C00000"/>
                </a:solidFill>
              </a:rPr>
              <a:t>02.03.2017 SAMSAT DEPREMİ TOPLAM İCMAL</a:t>
            </a:r>
            <a:r>
              <a:rPr lang="tr-TR" sz="3200" dirty="0">
                <a:solidFill>
                  <a:srgbClr val="C00000"/>
                </a:solidFill>
              </a:rPr>
              <a:t> </a:t>
            </a:r>
          </a:p>
        </p:txBody>
      </p:sp>
      <p:sp>
        <p:nvSpPr>
          <p:cNvPr id="3" name="Veri Yer Tutucusu 2"/>
          <p:cNvSpPr>
            <a:spLocks noGrp="1"/>
          </p:cNvSpPr>
          <p:nvPr>
            <p:ph type="dt" sz="half" idx="10"/>
          </p:nvPr>
        </p:nvSpPr>
        <p:spPr/>
        <p:txBody>
          <a:bodyPr/>
          <a:lstStyle/>
          <a:p>
            <a:pPr>
              <a:defRPr/>
            </a:pPr>
            <a:fld id="{5AD4CD2C-ABF7-4517-B76A-A586D2B9EBA2}" type="datetime1">
              <a:rPr lang="tr-TR" smtClean="0"/>
              <a:t>9.10.2019</a:t>
            </a:fld>
            <a:endParaRPr lang="tr-TR"/>
          </a:p>
        </p:txBody>
      </p:sp>
      <p:graphicFrame>
        <p:nvGraphicFramePr>
          <p:cNvPr id="5" name="İçerik Yer Tutucusu 4"/>
          <p:cNvGraphicFramePr>
            <a:graphicFrameLocks noGrp="1"/>
          </p:cNvGraphicFramePr>
          <p:nvPr>
            <p:ph sz="quarter" idx="1"/>
            <p:extLst>
              <p:ext uri="{D42A27DB-BD31-4B8C-83A1-F6EECF244321}">
                <p14:modId xmlns:p14="http://schemas.microsoft.com/office/powerpoint/2010/main" val="3778342520"/>
              </p:ext>
            </p:extLst>
          </p:nvPr>
        </p:nvGraphicFramePr>
        <p:xfrm>
          <a:off x="457199" y="1719262"/>
          <a:ext cx="8229601" cy="4949184"/>
        </p:xfrm>
        <a:graphic>
          <a:graphicData uri="http://schemas.openxmlformats.org/drawingml/2006/table">
            <a:tbl>
              <a:tblPr>
                <a:tableStyleId>{5C22544A-7EE6-4342-B048-85BDC9FD1C3A}</a:tableStyleId>
              </a:tblPr>
              <a:tblGrid>
                <a:gridCol w="2647219">
                  <a:extLst>
                    <a:ext uri="{9D8B030D-6E8A-4147-A177-3AD203B41FA5}">
                      <a16:colId xmlns:a16="http://schemas.microsoft.com/office/drawing/2014/main" val="2980660185"/>
                    </a:ext>
                  </a:extLst>
                </a:gridCol>
                <a:gridCol w="1467581">
                  <a:extLst>
                    <a:ext uri="{9D8B030D-6E8A-4147-A177-3AD203B41FA5}">
                      <a16:colId xmlns:a16="http://schemas.microsoft.com/office/drawing/2014/main" val="677000309"/>
                    </a:ext>
                  </a:extLst>
                </a:gridCol>
                <a:gridCol w="1690505">
                  <a:extLst>
                    <a:ext uri="{9D8B030D-6E8A-4147-A177-3AD203B41FA5}">
                      <a16:colId xmlns:a16="http://schemas.microsoft.com/office/drawing/2014/main" val="3259050144"/>
                    </a:ext>
                  </a:extLst>
                </a:gridCol>
                <a:gridCol w="1156417">
                  <a:extLst>
                    <a:ext uri="{9D8B030D-6E8A-4147-A177-3AD203B41FA5}">
                      <a16:colId xmlns:a16="http://schemas.microsoft.com/office/drawing/2014/main" val="1464072342"/>
                    </a:ext>
                  </a:extLst>
                </a:gridCol>
                <a:gridCol w="1267879">
                  <a:extLst>
                    <a:ext uri="{9D8B030D-6E8A-4147-A177-3AD203B41FA5}">
                      <a16:colId xmlns:a16="http://schemas.microsoft.com/office/drawing/2014/main" val="598921577"/>
                    </a:ext>
                  </a:extLst>
                </a:gridCol>
              </a:tblGrid>
              <a:tr h="230643">
                <a:tc gridSpan="5">
                  <a:txBody>
                    <a:bodyPr/>
                    <a:lstStyle/>
                    <a:p>
                      <a:pPr algn="ctr" fontAlgn="b"/>
                      <a:r>
                        <a:rPr lang="tr-TR" sz="1400" u="none" strike="noStrike" dirty="0">
                          <a:solidFill>
                            <a:srgbClr val="C00000"/>
                          </a:solidFill>
                          <a:effectLst/>
                        </a:rPr>
                        <a:t>KONUT İCMAL</a:t>
                      </a:r>
                      <a:endParaRPr lang="tr-TR" sz="1400" b="1" i="0" u="none" strike="noStrike" dirty="0">
                        <a:solidFill>
                          <a:srgbClr val="C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72996382"/>
                  </a:ext>
                </a:extLst>
              </a:tr>
              <a:tr h="449753">
                <a:tc>
                  <a:txBody>
                    <a:bodyPr/>
                    <a:lstStyle/>
                    <a:p>
                      <a:pPr algn="l" fontAlgn="b"/>
                      <a:r>
                        <a:rPr lang="tr-TR" sz="1400" u="none" strike="noStrike" dirty="0">
                          <a:effectLst/>
                        </a:rPr>
                        <a:t> </a:t>
                      </a:r>
                      <a:endParaRPr lang="tr-TR"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solidFill>
                            <a:schemeClr val="accent5">
                              <a:lumMod val="75000"/>
                            </a:schemeClr>
                          </a:solidFill>
                          <a:effectLst/>
                        </a:rPr>
                        <a:t>İNCELENEN HANE SAYISI</a:t>
                      </a:r>
                      <a:endParaRPr lang="tr-TR" sz="1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tr-TR" sz="1400" u="none" strike="noStrike" dirty="0">
                          <a:solidFill>
                            <a:schemeClr val="accent5">
                              <a:lumMod val="75000"/>
                            </a:schemeClr>
                          </a:solidFill>
                          <a:effectLst/>
                        </a:rPr>
                        <a:t>YIKIK/AĞIR HASARLI</a:t>
                      </a:r>
                      <a:endParaRPr lang="tr-TR" sz="1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tr-TR" sz="1400" u="none" strike="noStrike" dirty="0">
                          <a:solidFill>
                            <a:schemeClr val="accent5">
                              <a:lumMod val="75000"/>
                            </a:schemeClr>
                          </a:solidFill>
                          <a:effectLst/>
                        </a:rPr>
                        <a:t>ORTA HASARLI</a:t>
                      </a:r>
                      <a:endParaRPr lang="tr-TR" sz="1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tr-TR" sz="1400" u="none" strike="noStrike" dirty="0">
                          <a:solidFill>
                            <a:schemeClr val="accent5">
                              <a:lumMod val="75000"/>
                            </a:schemeClr>
                          </a:solidFill>
                          <a:effectLst/>
                        </a:rPr>
                        <a:t>AZ HASARLI /HASARSIZ</a:t>
                      </a:r>
                      <a:endParaRPr lang="tr-TR" sz="1400" b="1"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8958282"/>
                  </a:ext>
                </a:extLst>
              </a:tr>
              <a:tr h="230643">
                <a:tc>
                  <a:txBody>
                    <a:bodyPr/>
                    <a:lstStyle/>
                    <a:p>
                      <a:pPr algn="l" fontAlgn="b"/>
                      <a:r>
                        <a:rPr lang="tr-TR" sz="1400" u="none" strike="noStrike">
                          <a:effectLst/>
                        </a:rPr>
                        <a:t>ADIYAMAN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620</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193</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58</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369</a:t>
                      </a:r>
                      <a:endParaRPr lang="tr-T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4366646"/>
                  </a:ext>
                </a:extLst>
              </a:tr>
              <a:tr h="230643">
                <a:tc>
                  <a:txBody>
                    <a:bodyPr/>
                    <a:lstStyle/>
                    <a:p>
                      <a:pPr algn="l" fontAlgn="b"/>
                      <a:r>
                        <a:rPr lang="tr-TR" sz="1400" u="none" strike="noStrike">
                          <a:effectLst/>
                        </a:rPr>
                        <a:t>SAMSAT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979</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651</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141</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187</a:t>
                      </a:r>
                      <a:endParaRPr lang="tr-T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1830236"/>
                  </a:ext>
                </a:extLst>
              </a:tr>
              <a:tr h="230643">
                <a:tc>
                  <a:txBody>
                    <a:bodyPr/>
                    <a:lstStyle/>
                    <a:p>
                      <a:pPr algn="l" fontAlgn="b"/>
                      <a:r>
                        <a:rPr lang="tr-TR" sz="1400" u="none" strike="noStrike">
                          <a:effectLst/>
                        </a:rPr>
                        <a:t>SAMSAT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1216</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779</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71</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366</a:t>
                      </a:r>
                      <a:endParaRPr lang="tr-T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8510364"/>
                  </a:ext>
                </a:extLst>
              </a:tr>
              <a:tr h="230643">
                <a:tc>
                  <a:txBody>
                    <a:bodyPr/>
                    <a:lstStyle/>
                    <a:p>
                      <a:pPr algn="l" fontAlgn="b"/>
                      <a:r>
                        <a:rPr lang="tr-TR" sz="1400" u="none" strike="noStrike">
                          <a:effectLst/>
                        </a:rPr>
                        <a:t>KAHTA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284</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27</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6</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251</a:t>
                      </a:r>
                      <a:endParaRPr lang="tr-T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6839540"/>
                  </a:ext>
                </a:extLst>
              </a:tr>
              <a:tr h="230643">
                <a:tc>
                  <a:txBody>
                    <a:bodyPr/>
                    <a:lstStyle/>
                    <a:p>
                      <a:pPr algn="l" fontAlgn="b"/>
                      <a:r>
                        <a:rPr lang="tr-TR" sz="1400" u="none" strike="noStrike">
                          <a:effectLst/>
                        </a:rPr>
                        <a:t>KAHTA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1400</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364</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77</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959</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4594371"/>
                  </a:ext>
                </a:extLst>
              </a:tr>
              <a:tr h="242175">
                <a:tc>
                  <a:txBody>
                    <a:bodyPr/>
                    <a:lstStyle/>
                    <a:p>
                      <a:pPr algn="l" fontAlgn="b"/>
                      <a:r>
                        <a:rPr lang="tr-TR" sz="1400" u="none" strike="noStrike" dirty="0">
                          <a:effectLst/>
                        </a:rPr>
                        <a:t>TOPLAM</a:t>
                      </a:r>
                      <a:endParaRPr lang="tr-TR"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4499</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2014</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353</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2132</a:t>
                      </a:r>
                      <a:endParaRPr lang="tr-TR"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7271886"/>
                  </a:ext>
                </a:extLst>
              </a:tr>
              <a:tr h="242175">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YÜZDELİK</a:t>
                      </a:r>
                      <a:endParaRPr lang="tr-TR" sz="14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tr-TR" sz="1400" u="none" strike="noStrike">
                          <a:effectLst/>
                        </a:rPr>
                        <a:t>52,47%</a:t>
                      </a:r>
                      <a:endParaRPr lang="tr-TR"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a:txBody>
                    <a:bodyPr/>
                    <a:lstStyle/>
                    <a:p>
                      <a:pPr algn="r" fontAlgn="b"/>
                      <a:r>
                        <a:rPr lang="tr-TR" sz="1400" u="none" strike="noStrike" dirty="0">
                          <a:effectLst/>
                        </a:rPr>
                        <a:t>47,53%</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1619079"/>
                  </a:ext>
                </a:extLst>
              </a:tr>
              <a:tr h="242175">
                <a:tc>
                  <a:txBody>
                    <a:bodyPr/>
                    <a:lstStyle/>
                    <a:p>
                      <a:pPr algn="l" fontAlgn="b"/>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3992256"/>
                  </a:ext>
                </a:extLst>
              </a:tr>
              <a:tr h="301730">
                <a:tc gridSpan="5">
                  <a:txBody>
                    <a:bodyPr/>
                    <a:lstStyle/>
                    <a:p>
                      <a:pPr algn="ctr" fontAlgn="b"/>
                      <a:r>
                        <a:rPr lang="tr-TR" sz="1400" u="none" strike="noStrike" dirty="0">
                          <a:solidFill>
                            <a:srgbClr val="C00000"/>
                          </a:solidFill>
                          <a:effectLst/>
                        </a:rPr>
                        <a:t>DEPO İCMAL</a:t>
                      </a:r>
                      <a:endParaRPr lang="tr-TR" sz="1400" b="1" i="0" u="none" strike="noStrike" dirty="0">
                        <a:solidFill>
                          <a:srgbClr val="C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35178448"/>
                  </a:ext>
                </a:extLst>
              </a:tr>
              <a:tr h="449753">
                <a:tc>
                  <a:txBody>
                    <a:bodyPr/>
                    <a:lstStyle/>
                    <a:p>
                      <a:pPr algn="l" fontAlgn="b"/>
                      <a:r>
                        <a:rPr lang="tr-TR" sz="1400" u="none" strike="noStrike">
                          <a:effectLst/>
                        </a:rPr>
                        <a:t> </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solidFill>
                            <a:schemeClr val="accent5">
                              <a:lumMod val="75000"/>
                            </a:schemeClr>
                          </a:solidFill>
                          <a:effectLst/>
                        </a:rPr>
                        <a:t>İNCELENEN HANE SAYISI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tr-TR" sz="1400" u="none" strike="noStrike" dirty="0">
                          <a:solidFill>
                            <a:schemeClr val="accent5">
                              <a:lumMod val="75000"/>
                            </a:schemeClr>
                          </a:solidFill>
                          <a:effectLst/>
                        </a:rPr>
                        <a:t>YIKIK/AĞIR HASARLI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tr-TR" sz="1400" u="none" strike="noStrike" dirty="0">
                          <a:solidFill>
                            <a:schemeClr val="accent5">
                              <a:lumMod val="75000"/>
                            </a:schemeClr>
                          </a:solidFill>
                          <a:effectLst/>
                        </a:rPr>
                        <a:t>ORTA HASARLI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r" fontAlgn="b"/>
                      <a:r>
                        <a:rPr lang="tr-TR" sz="1400" u="none" strike="noStrike" dirty="0">
                          <a:solidFill>
                            <a:schemeClr val="accent5">
                              <a:lumMod val="75000"/>
                            </a:schemeClr>
                          </a:solidFill>
                          <a:effectLst/>
                        </a:rPr>
                        <a:t>AZ HASARLI /HASARSIZ</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4797618"/>
                  </a:ext>
                </a:extLst>
              </a:tr>
              <a:tr h="230643">
                <a:tc>
                  <a:txBody>
                    <a:bodyPr/>
                    <a:lstStyle/>
                    <a:p>
                      <a:pPr algn="l" fontAlgn="b"/>
                      <a:r>
                        <a:rPr lang="tr-TR" sz="1400" u="none" strike="noStrike">
                          <a:effectLst/>
                        </a:rPr>
                        <a:t>ADIYAMAN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181</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59</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18</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104</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7390434"/>
                  </a:ext>
                </a:extLst>
              </a:tr>
              <a:tr h="230643">
                <a:tc>
                  <a:txBody>
                    <a:bodyPr/>
                    <a:lstStyle/>
                    <a:p>
                      <a:pPr algn="l" fontAlgn="b"/>
                      <a:r>
                        <a:rPr lang="tr-TR" sz="1400" u="none" strike="noStrike">
                          <a:effectLst/>
                        </a:rPr>
                        <a:t>SAMSAT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205</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124</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20</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61</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5087471"/>
                  </a:ext>
                </a:extLst>
              </a:tr>
              <a:tr h="230643">
                <a:tc>
                  <a:txBody>
                    <a:bodyPr/>
                    <a:lstStyle/>
                    <a:p>
                      <a:pPr algn="l" fontAlgn="b"/>
                      <a:r>
                        <a:rPr lang="tr-TR" sz="1400" u="none" strike="noStrike">
                          <a:effectLst/>
                        </a:rPr>
                        <a:t>SAMSAT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488</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274</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26</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188</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2638332"/>
                  </a:ext>
                </a:extLst>
              </a:tr>
              <a:tr h="230643">
                <a:tc>
                  <a:txBody>
                    <a:bodyPr/>
                    <a:lstStyle/>
                    <a:p>
                      <a:pPr algn="l" fontAlgn="b"/>
                      <a:r>
                        <a:rPr lang="tr-TR" sz="1400" u="none" strike="noStrike">
                          <a:effectLst/>
                        </a:rPr>
                        <a:t>KAHTA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30</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9</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0</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21</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3743363"/>
                  </a:ext>
                </a:extLst>
              </a:tr>
              <a:tr h="230643">
                <a:tc>
                  <a:txBody>
                    <a:bodyPr/>
                    <a:lstStyle/>
                    <a:p>
                      <a:pPr algn="l" fontAlgn="b"/>
                      <a:r>
                        <a:rPr lang="tr-TR" sz="1400" u="none" strike="noStrike">
                          <a:effectLst/>
                        </a:rPr>
                        <a:t>KAHTA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203</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54</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9</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140</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4335051"/>
                  </a:ext>
                </a:extLst>
              </a:tr>
              <a:tr h="242175">
                <a:tc>
                  <a:txBody>
                    <a:bodyPr/>
                    <a:lstStyle/>
                    <a:p>
                      <a:pPr algn="l" fontAlgn="b"/>
                      <a:r>
                        <a:rPr lang="tr-TR" sz="1400" u="none" strike="noStrike">
                          <a:effectLst/>
                        </a:rPr>
                        <a:t>TOPLAM</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1107</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520</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73</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514</a:t>
                      </a:r>
                      <a:endParaRPr lang="tr-TR"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6248147"/>
                  </a:ext>
                </a:extLst>
              </a:tr>
              <a:tr h="242175">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YÜZDELİK</a:t>
                      </a:r>
                      <a:endParaRPr lang="tr-TR" sz="14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tr-TR" sz="1400" u="none" strike="noStrike">
                          <a:effectLst/>
                        </a:rPr>
                        <a:t>53,05%</a:t>
                      </a:r>
                      <a:endParaRPr lang="tr-TR"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a:txBody>
                    <a:bodyPr/>
                    <a:lstStyle/>
                    <a:p>
                      <a:pPr algn="r" fontAlgn="b"/>
                      <a:r>
                        <a:rPr lang="tr-TR" sz="1400" u="none" strike="noStrike" dirty="0">
                          <a:effectLst/>
                        </a:rPr>
                        <a:t>46,95%</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9656586"/>
                  </a:ext>
                </a:extLst>
              </a:tr>
            </a:tbl>
          </a:graphicData>
        </a:graphic>
      </p:graphicFrame>
    </p:spTree>
    <p:extLst>
      <p:ext uri="{BB962C8B-B14F-4D97-AF65-F5344CB8AC3E}">
        <p14:creationId xmlns:p14="http://schemas.microsoft.com/office/powerpoint/2010/main" val="3318204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537613"/>
            <a:ext cx="7772400" cy="880036"/>
          </a:xfrm>
        </p:spPr>
        <p:txBody>
          <a:bodyPr>
            <a:normAutofit/>
          </a:bodyPr>
          <a:lstStyle/>
          <a:p>
            <a:pPr algn="ctr"/>
            <a:r>
              <a:rPr lang="tr-TR" sz="2000" dirty="0" smtClean="0">
                <a:solidFill>
                  <a:srgbClr val="FF0000"/>
                </a:solidFill>
                <a:latin typeface="Arial Black" pitchFamily="34" charset="0"/>
              </a:rPr>
              <a:t/>
            </a:r>
            <a:br>
              <a:rPr lang="tr-TR" sz="2000" dirty="0" smtClean="0">
                <a:solidFill>
                  <a:srgbClr val="FF0000"/>
                </a:solidFill>
                <a:latin typeface="Arial Black" pitchFamily="34" charset="0"/>
              </a:rPr>
            </a:br>
            <a:r>
              <a:rPr lang="tr-TR" sz="1500" b="1" i="1" dirty="0" smtClean="0">
                <a:solidFill>
                  <a:srgbClr val="FF0000"/>
                </a:solidFill>
                <a:latin typeface="Arial Black" pitchFamily="34" charset="0"/>
              </a:rPr>
              <a:t/>
            </a:r>
            <a:br>
              <a:rPr lang="tr-TR" sz="1500" b="1" i="1" dirty="0" smtClean="0">
                <a:solidFill>
                  <a:srgbClr val="FF0000"/>
                </a:solidFill>
                <a:latin typeface="Arial Black" pitchFamily="34" charset="0"/>
              </a:rPr>
            </a:br>
            <a:endParaRPr lang="tr-TR" sz="1500" b="1" i="1" dirty="0">
              <a:solidFill>
                <a:srgbClr val="FF0000"/>
              </a:solidFill>
              <a:latin typeface="Arial Black" pitchFamily="34" charset="0"/>
            </a:endParaRPr>
          </a:p>
        </p:txBody>
      </p:sp>
      <p:sp>
        <p:nvSpPr>
          <p:cNvPr id="45" name="1 Başlık"/>
          <p:cNvSpPr txBox="1">
            <a:spLocks/>
          </p:cNvSpPr>
          <p:nvPr/>
        </p:nvSpPr>
        <p:spPr>
          <a:xfrm>
            <a:off x="1259632" y="548680"/>
            <a:ext cx="6192688" cy="1296144"/>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YÜRÜTÜLEN ÇALIŞMALAR</a:t>
            </a:r>
          </a:p>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ÇEVRE YÖNETİMİ VE ÇEVRE DENETİMİNDEN  SORUMLU ŞUBE MÜDÜRLÜĞÜ</a:t>
            </a:r>
            <a:endParaRPr lang="tr-TR" sz="2000" dirty="0" smtClean="0">
              <a:solidFill>
                <a:srgbClr val="0066FF"/>
              </a:solidFill>
            </a:endParaRPr>
          </a:p>
        </p:txBody>
      </p:sp>
      <p:graphicFrame>
        <p:nvGraphicFramePr>
          <p:cNvPr id="10" name="Tablo 9"/>
          <p:cNvGraphicFramePr>
            <a:graphicFrameLocks noGrp="1"/>
          </p:cNvGraphicFramePr>
          <p:nvPr>
            <p:extLst/>
          </p:nvPr>
        </p:nvGraphicFramePr>
        <p:xfrm>
          <a:off x="539552" y="2084012"/>
          <a:ext cx="7848872" cy="4206240"/>
        </p:xfrm>
        <a:graphic>
          <a:graphicData uri="http://schemas.openxmlformats.org/drawingml/2006/table">
            <a:tbl>
              <a:tblPr firstRow="1" bandRow="1">
                <a:tableStyleId>{5DA37D80-6434-44D0-A028-1B22A696006F}</a:tableStyleId>
              </a:tblPr>
              <a:tblGrid>
                <a:gridCol w="3124521">
                  <a:extLst>
                    <a:ext uri="{9D8B030D-6E8A-4147-A177-3AD203B41FA5}">
                      <a16:colId xmlns:a16="http://schemas.microsoft.com/office/drawing/2014/main" val="20000"/>
                    </a:ext>
                  </a:extLst>
                </a:gridCol>
                <a:gridCol w="1569070">
                  <a:extLst>
                    <a:ext uri="{9D8B030D-6E8A-4147-A177-3AD203B41FA5}">
                      <a16:colId xmlns:a16="http://schemas.microsoft.com/office/drawing/2014/main" val="20002"/>
                    </a:ext>
                  </a:extLst>
                </a:gridCol>
                <a:gridCol w="1439702">
                  <a:extLst>
                    <a:ext uri="{9D8B030D-6E8A-4147-A177-3AD203B41FA5}">
                      <a16:colId xmlns:a16="http://schemas.microsoft.com/office/drawing/2014/main" val="560669561"/>
                    </a:ext>
                  </a:extLst>
                </a:gridCol>
                <a:gridCol w="1715579">
                  <a:extLst>
                    <a:ext uri="{9D8B030D-6E8A-4147-A177-3AD203B41FA5}">
                      <a16:colId xmlns:a16="http://schemas.microsoft.com/office/drawing/2014/main" val="1964547965"/>
                    </a:ext>
                  </a:extLst>
                </a:gridCol>
              </a:tblGrid>
              <a:tr h="359313">
                <a:tc>
                  <a:txBody>
                    <a:bodyPr/>
                    <a:lstStyle/>
                    <a:p>
                      <a:r>
                        <a:rPr lang="tr-TR" b="1" dirty="0" smtClean="0"/>
                        <a:t>YILLAR</a:t>
                      </a:r>
                      <a:endParaRPr lang="tr-TR" b="1" dirty="0"/>
                    </a:p>
                  </a:txBody>
                  <a:tcPr/>
                </a:tc>
                <a:tc>
                  <a:txBody>
                    <a:bodyPr/>
                    <a:lstStyle/>
                    <a:p>
                      <a:pPr marL="0" indent="0" algn="ctr">
                        <a:buNone/>
                      </a:pPr>
                      <a:r>
                        <a:rPr lang="tr-TR" b="1" dirty="0" smtClean="0"/>
                        <a:t>2017</a:t>
                      </a:r>
                      <a:endParaRPr lang="tr-TR" b="1" dirty="0"/>
                    </a:p>
                  </a:txBody>
                  <a:tcPr>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2018</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2019</a:t>
                      </a:r>
                      <a:endParaRPr lang="tr-TR"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9313">
                <a:tc>
                  <a:txBody>
                    <a:bodyPr/>
                    <a:lstStyle/>
                    <a:p>
                      <a:r>
                        <a:rPr lang="tr-TR" b="1" dirty="0" smtClean="0"/>
                        <a:t>YAPILAN DENETİM SAYISI</a:t>
                      </a:r>
                      <a:endParaRPr lang="tr-TR" b="1" dirty="0"/>
                    </a:p>
                  </a:txBody>
                  <a:tcPr/>
                </a:tc>
                <a:tc>
                  <a:txBody>
                    <a:bodyPr/>
                    <a:lstStyle/>
                    <a:p>
                      <a:pPr marL="0" indent="0" algn="ctr">
                        <a:buNone/>
                      </a:pPr>
                      <a:r>
                        <a:rPr lang="tr-TR" b="1" dirty="0" smtClean="0"/>
                        <a:t>654</a:t>
                      </a:r>
                      <a:endParaRPr lang="tr-TR" b="1" dirty="0"/>
                    </a:p>
                  </a:txBody>
                  <a:tcPr>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566</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444</a:t>
                      </a:r>
                      <a:endParaRPr lang="tr-TR"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628798">
                <a:tc>
                  <a:txBody>
                    <a:bodyPr/>
                    <a:lstStyle/>
                    <a:p>
                      <a:r>
                        <a:rPr lang="tr-TR" b="1" dirty="0" smtClean="0"/>
                        <a:t>KESİLEN İDARİ PARA CEZASI</a:t>
                      </a:r>
                      <a:endParaRPr lang="tr-TR" b="1" dirty="0"/>
                    </a:p>
                  </a:txBody>
                  <a:tcPr/>
                </a:tc>
                <a:tc>
                  <a:txBody>
                    <a:bodyPr/>
                    <a:lstStyle/>
                    <a:p>
                      <a:pPr marL="0" indent="0" algn="ctr">
                        <a:buNone/>
                      </a:pPr>
                      <a:r>
                        <a:rPr lang="tr-TR" b="1" dirty="0" smtClean="0"/>
                        <a:t>282.647,884 TL</a:t>
                      </a:r>
                      <a:endParaRPr lang="tr-TR" b="1" dirty="0"/>
                    </a:p>
                  </a:txBody>
                  <a:tcPr>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535.017,46 TL</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buNone/>
                      </a:pPr>
                      <a:r>
                        <a:rPr lang="tr-TR" b="1" smtClean="0"/>
                        <a:t>99.911,57 </a:t>
                      </a:r>
                      <a:r>
                        <a:rPr lang="tr-TR" b="1" dirty="0" smtClean="0"/>
                        <a:t>TL</a:t>
                      </a:r>
                      <a:endParaRPr lang="tr-TR"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628798">
                <a:tc>
                  <a:txBody>
                    <a:bodyPr/>
                    <a:lstStyle/>
                    <a:p>
                      <a:r>
                        <a:rPr lang="tr-TR" b="1" dirty="0" smtClean="0"/>
                        <a:t>ŞARTLI NAKDİ YARDIM MİKTARI</a:t>
                      </a:r>
                      <a:endParaRPr lang="tr-TR" b="1" dirty="0"/>
                    </a:p>
                  </a:txBody>
                  <a:tcPr/>
                </a:tc>
                <a:tc>
                  <a:txBody>
                    <a:bodyPr/>
                    <a:lstStyle/>
                    <a:p>
                      <a:pPr marL="0" indent="0" algn="ctr">
                        <a:buNone/>
                      </a:pPr>
                      <a:r>
                        <a:rPr lang="tr-TR" b="1" dirty="0" smtClean="0"/>
                        <a:t>285.284,60</a:t>
                      </a:r>
                      <a:r>
                        <a:rPr lang="tr-TR" b="1" baseline="0" dirty="0" smtClean="0"/>
                        <a:t> TL</a:t>
                      </a:r>
                      <a:endParaRPr lang="tr-TR" b="1" dirty="0"/>
                    </a:p>
                  </a:txBody>
                  <a:tcPr>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0 TL</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2.363.128,01 TL</a:t>
                      </a:r>
                      <a:endParaRPr lang="tr-TR"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59313">
                <a:tc>
                  <a:txBody>
                    <a:bodyPr/>
                    <a:lstStyle/>
                    <a:p>
                      <a:r>
                        <a:rPr lang="tr-TR" b="1" dirty="0" smtClean="0"/>
                        <a:t>ÇEVRE EĞİTİMİ</a:t>
                      </a:r>
                      <a:endParaRPr lang="tr-TR" b="1" dirty="0"/>
                    </a:p>
                  </a:txBody>
                  <a:tcPr/>
                </a:tc>
                <a:tc>
                  <a:txBody>
                    <a:bodyPr/>
                    <a:lstStyle/>
                    <a:p>
                      <a:pPr marL="0" indent="0" algn="ctr">
                        <a:buNone/>
                      </a:pPr>
                      <a:r>
                        <a:rPr lang="tr-TR" b="1" dirty="0" smtClean="0"/>
                        <a:t>15</a:t>
                      </a:r>
                      <a:endParaRPr lang="tr-TR" b="1" dirty="0"/>
                    </a:p>
                  </a:txBody>
                  <a:tcPr>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20</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13</a:t>
                      </a:r>
                      <a:endParaRPr lang="tr-TR"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628798">
                <a:tc>
                  <a:txBody>
                    <a:bodyPr/>
                    <a:lstStyle/>
                    <a:p>
                      <a:r>
                        <a:rPr lang="tr-TR" b="1" dirty="0" smtClean="0"/>
                        <a:t>ENDÜSTRİYEL ATIK YÖNETİM PLANI ONAYI</a:t>
                      </a:r>
                      <a:endParaRPr lang="tr-TR" b="1" dirty="0"/>
                    </a:p>
                  </a:txBody>
                  <a:tcPr/>
                </a:tc>
                <a:tc>
                  <a:txBody>
                    <a:bodyPr/>
                    <a:lstStyle/>
                    <a:p>
                      <a:pPr marL="0" indent="0" algn="ctr">
                        <a:buNone/>
                      </a:pPr>
                      <a:r>
                        <a:rPr lang="tr-TR" b="1" dirty="0" smtClean="0"/>
                        <a:t>10</a:t>
                      </a:r>
                      <a:endParaRPr lang="tr-TR" b="1" dirty="0"/>
                    </a:p>
                  </a:txBody>
                  <a:tcPr>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24</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8</a:t>
                      </a:r>
                      <a:endParaRPr lang="tr-TR"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1049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BERTARAF</a:t>
                      </a:r>
                      <a:r>
                        <a:rPr lang="tr-TR" b="1" baseline="0" dirty="0" smtClean="0"/>
                        <a:t> EDİLEN ATIK MİKTARI (TEHLİKELİ ATIK,ATIK YAĞ,TIBBİ ATIK,BİTKİSEL ATIK,SONDAJ ÇAMURU V.B.)</a:t>
                      </a:r>
                      <a:endParaRPr lang="tr-TR" b="1" dirty="0" smtClean="0"/>
                    </a:p>
                  </a:txBody>
                  <a:tcPr/>
                </a:tc>
                <a:tc>
                  <a:txBody>
                    <a:bodyPr/>
                    <a:lstStyle/>
                    <a:p>
                      <a:pPr marL="0" indent="0" algn="ctr">
                        <a:buNone/>
                      </a:pPr>
                      <a:r>
                        <a:rPr lang="tr-TR" b="1" baseline="0" dirty="0" smtClean="0"/>
                        <a:t>3.076.752 </a:t>
                      </a:r>
                      <a:r>
                        <a:rPr lang="tr-TR" b="1" dirty="0" smtClean="0"/>
                        <a:t>Kg</a:t>
                      </a:r>
                      <a:endParaRPr lang="tr-TR" b="1" dirty="0"/>
                    </a:p>
                  </a:txBody>
                  <a:tcPr>
                    <a:lnR w="12700" cap="flat" cmpd="sng" algn="ctr">
                      <a:solidFill>
                        <a:schemeClr val="tx1"/>
                      </a:solidFill>
                      <a:prstDash val="solid"/>
                      <a:round/>
                      <a:headEnd type="none" w="med" len="med"/>
                      <a:tailEnd type="none" w="med" len="med"/>
                    </a:lnR>
                  </a:tcPr>
                </a:tc>
                <a:tc>
                  <a:txBody>
                    <a:bodyPr/>
                    <a:lstStyle/>
                    <a:p>
                      <a:pPr marL="0" indent="0" algn="ctr">
                        <a:buNone/>
                      </a:pPr>
                      <a:r>
                        <a:rPr lang="tr-TR" b="1" baseline="0" dirty="0" smtClean="0"/>
                        <a:t>3.114.254 Kg</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buNone/>
                      </a:pPr>
                      <a:r>
                        <a:rPr lang="tr-TR" b="1" dirty="0" smtClean="0"/>
                        <a:t>7.756.475 Kg</a:t>
                      </a:r>
                      <a:endParaRPr lang="tr-TR"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4863" y="453793"/>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063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solidFill>
                  <a:srgbClr val="C00000"/>
                </a:solidFill>
              </a:rPr>
              <a:t>02.03.2017 SAMSAT DEPREMİ TOPLAM İCMAL</a:t>
            </a:r>
            <a:r>
              <a:rPr lang="tr-TR" sz="3200" dirty="0">
                <a:solidFill>
                  <a:srgbClr val="C00000"/>
                </a:solidFill>
              </a:rPr>
              <a:t> </a:t>
            </a:r>
          </a:p>
        </p:txBody>
      </p:sp>
      <p:sp>
        <p:nvSpPr>
          <p:cNvPr id="3" name="Veri Yer Tutucusu 2"/>
          <p:cNvSpPr>
            <a:spLocks noGrp="1"/>
          </p:cNvSpPr>
          <p:nvPr>
            <p:ph type="dt" sz="half" idx="10"/>
          </p:nvPr>
        </p:nvSpPr>
        <p:spPr/>
        <p:txBody>
          <a:bodyPr/>
          <a:lstStyle/>
          <a:p>
            <a:pPr>
              <a:defRPr/>
            </a:pPr>
            <a:fld id="{5AD4CD2C-ABF7-4517-B76A-A586D2B9EBA2}" type="datetime1">
              <a:rPr lang="tr-TR" smtClean="0"/>
              <a:t>9.10.2019</a:t>
            </a:fld>
            <a:endParaRPr lang="tr-TR"/>
          </a:p>
        </p:txBody>
      </p:sp>
      <p:graphicFrame>
        <p:nvGraphicFramePr>
          <p:cNvPr id="5" name="İçerik Yer Tutucusu 4"/>
          <p:cNvGraphicFramePr>
            <a:graphicFrameLocks noGrp="1"/>
          </p:cNvGraphicFramePr>
          <p:nvPr>
            <p:ph sz="quarter" idx="1"/>
            <p:extLst>
              <p:ext uri="{D42A27DB-BD31-4B8C-83A1-F6EECF244321}">
                <p14:modId xmlns:p14="http://schemas.microsoft.com/office/powerpoint/2010/main" val="4173268025"/>
              </p:ext>
            </p:extLst>
          </p:nvPr>
        </p:nvGraphicFramePr>
        <p:xfrm>
          <a:off x="457199" y="1719262"/>
          <a:ext cx="8229601" cy="4878097"/>
        </p:xfrm>
        <a:graphic>
          <a:graphicData uri="http://schemas.openxmlformats.org/drawingml/2006/table">
            <a:tbl>
              <a:tblPr>
                <a:tableStyleId>{5C22544A-7EE6-4342-B048-85BDC9FD1C3A}</a:tableStyleId>
              </a:tblPr>
              <a:tblGrid>
                <a:gridCol w="2647219">
                  <a:extLst>
                    <a:ext uri="{9D8B030D-6E8A-4147-A177-3AD203B41FA5}">
                      <a16:colId xmlns:a16="http://schemas.microsoft.com/office/drawing/2014/main" val="3538888631"/>
                    </a:ext>
                  </a:extLst>
                </a:gridCol>
                <a:gridCol w="1467581">
                  <a:extLst>
                    <a:ext uri="{9D8B030D-6E8A-4147-A177-3AD203B41FA5}">
                      <a16:colId xmlns:a16="http://schemas.microsoft.com/office/drawing/2014/main" val="1781092431"/>
                    </a:ext>
                  </a:extLst>
                </a:gridCol>
                <a:gridCol w="1690505">
                  <a:extLst>
                    <a:ext uri="{9D8B030D-6E8A-4147-A177-3AD203B41FA5}">
                      <a16:colId xmlns:a16="http://schemas.microsoft.com/office/drawing/2014/main" val="1939225568"/>
                    </a:ext>
                  </a:extLst>
                </a:gridCol>
                <a:gridCol w="1156417">
                  <a:extLst>
                    <a:ext uri="{9D8B030D-6E8A-4147-A177-3AD203B41FA5}">
                      <a16:colId xmlns:a16="http://schemas.microsoft.com/office/drawing/2014/main" val="3062965566"/>
                    </a:ext>
                  </a:extLst>
                </a:gridCol>
                <a:gridCol w="1267879">
                  <a:extLst>
                    <a:ext uri="{9D8B030D-6E8A-4147-A177-3AD203B41FA5}">
                      <a16:colId xmlns:a16="http://schemas.microsoft.com/office/drawing/2014/main" val="1341628630"/>
                    </a:ext>
                  </a:extLst>
                </a:gridCol>
              </a:tblGrid>
              <a:tr h="230643">
                <a:tc gridSpan="5">
                  <a:txBody>
                    <a:bodyPr/>
                    <a:lstStyle/>
                    <a:p>
                      <a:pPr algn="ctr" fontAlgn="b"/>
                      <a:r>
                        <a:rPr lang="tr-TR" sz="1400" u="none" strike="noStrike" dirty="0">
                          <a:solidFill>
                            <a:srgbClr val="C00000"/>
                          </a:solidFill>
                          <a:effectLst/>
                        </a:rPr>
                        <a:t>AHIR İCMAL</a:t>
                      </a:r>
                      <a:endParaRPr lang="tr-TR" sz="1400" b="1" i="0" u="none" strike="noStrike" dirty="0">
                        <a:solidFill>
                          <a:srgbClr val="C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50112647"/>
                  </a:ext>
                </a:extLst>
              </a:tr>
              <a:tr h="449753">
                <a:tc>
                  <a:txBody>
                    <a:bodyPr/>
                    <a:lstStyle/>
                    <a:p>
                      <a:pPr algn="l" fontAlgn="b"/>
                      <a:r>
                        <a:rPr lang="tr-TR" sz="1400" u="none" strike="noStrike" dirty="0">
                          <a:effectLst/>
                        </a:rPr>
                        <a:t> </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İNCELENEN HANE SAYISI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YIKIK/AĞIR HASARLI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ORTA HASARLI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AZ HASARLI /HASARSIZ</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8652652"/>
                  </a:ext>
                </a:extLst>
              </a:tr>
              <a:tr h="230643">
                <a:tc>
                  <a:txBody>
                    <a:bodyPr/>
                    <a:lstStyle/>
                    <a:p>
                      <a:pPr algn="l" fontAlgn="b"/>
                      <a:r>
                        <a:rPr lang="tr-TR" sz="1400" u="none" strike="noStrike">
                          <a:effectLst/>
                        </a:rPr>
                        <a:t>ADIYAMAN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145</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44</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12</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89</a:t>
                      </a:r>
                      <a:endParaRPr lang="tr-T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9922745"/>
                  </a:ext>
                </a:extLst>
              </a:tr>
              <a:tr h="230643">
                <a:tc>
                  <a:txBody>
                    <a:bodyPr/>
                    <a:lstStyle/>
                    <a:p>
                      <a:pPr algn="l" fontAlgn="b"/>
                      <a:r>
                        <a:rPr lang="tr-TR" sz="1400" u="none" strike="noStrike">
                          <a:effectLst/>
                        </a:rPr>
                        <a:t>SAMSAT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175</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141</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10</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24</a:t>
                      </a:r>
                      <a:endParaRPr lang="tr-T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8216836"/>
                  </a:ext>
                </a:extLst>
              </a:tr>
              <a:tr h="230643">
                <a:tc>
                  <a:txBody>
                    <a:bodyPr/>
                    <a:lstStyle/>
                    <a:p>
                      <a:pPr algn="l" fontAlgn="b"/>
                      <a:r>
                        <a:rPr lang="tr-TR" sz="1400" u="none" strike="noStrike">
                          <a:effectLst/>
                        </a:rPr>
                        <a:t>SAMSAT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275</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200</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3</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72</a:t>
                      </a:r>
                      <a:endParaRPr lang="tr-T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9193082"/>
                  </a:ext>
                </a:extLst>
              </a:tr>
              <a:tr h="230643">
                <a:tc>
                  <a:txBody>
                    <a:bodyPr/>
                    <a:lstStyle/>
                    <a:p>
                      <a:pPr algn="l" fontAlgn="b"/>
                      <a:r>
                        <a:rPr lang="tr-TR" sz="1400" u="none" strike="noStrike">
                          <a:effectLst/>
                        </a:rPr>
                        <a:t>KAHTA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23</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19</a:t>
                      </a:r>
                      <a:endParaRPr lang="tr-T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8920421"/>
                  </a:ext>
                </a:extLst>
              </a:tr>
              <a:tr h="230643">
                <a:tc>
                  <a:txBody>
                    <a:bodyPr/>
                    <a:lstStyle/>
                    <a:p>
                      <a:pPr algn="l" fontAlgn="b"/>
                      <a:r>
                        <a:rPr lang="tr-TR" sz="1400" u="none" strike="noStrike">
                          <a:effectLst/>
                        </a:rPr>
                        <a:t>KAHTA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536</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159</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19</a:t>
                      </a:r>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358</a:t>
                      </a:r>
                      <a:endParaRPr lang="tr-TR"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6481502"/>
                  </a:ext>
                </a:extLst>
              </a:tr>
              <a:tr h="242175">
                <a:tc>
                  <a:txBody>
                    <a:bodyPr/>
                    <a:lstStyle/>
                    <a:p>
                      <a:pPr algn="l" fontAlgn="b"/>
                      <a:r>
                        <a:rPr lang="tr-TR" sz="1400" u="none" strike="noStrike">
                          <a:effectLst/>
                        </a:rPr>
                        <a:t>TOPLAM</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1154</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547</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45</a:t>
                      </a:r>
                      <a:endParaRPr lang="tr-TR"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562</a:t>
                      </a:r>
                      <a:endParaRPr lang="tr-TR"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9396844"/>
                  </a:ext>
                </a:extLst>
              </a:tr>
              <a:tr h="242175">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YÜZDELİK</a:t>
                      </a:r>
                      <a:endParaRPr lang="tr-TR" sz="14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tr-TR" sz="1400" u="none" strike="noStrike" dirty="0">
                          <a:effectLst/>
                        </a:rPr>
                        <a:t>51,05%</a:t>
                      </a:r>
                      <a:endParaRPr lang="tr-TR"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a:txBody>
                    <a:bodyPr/>
                    <a:lstStyle/>
                    <a:p>
                      <a:pPr algn="r" fontAlgn="b"/>
                      <a:r>
                        <a:rPr lang="tr-TR" sz="1400" u="none" strike="noStrike" dirty="0">
                          <a:effectLst/>
                        </a:rPr>
                        <a:t>48,95%</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1342873"/>
                  </a:ext>
                </a:extLst>
              </a:tr>
              <a:tr h="242175">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0162718"/>
                  </a:ext>
                </a:extLst>
              </a:tr>
              <a:tr h="230643">
                <a:tc gridSpan="5">
                  <a:txBody>
                    <a:bodyPr/>
                    <a:lstStyle/>
                    <a:p>
                      <a:pPr algn="ctr" fontAlgn="b"/>
                      <a:r>
                        <a:rPr lang="tr-TR" sz="1400" u="none" strike="noStrike" dirty="0">
                          <a:solidFill>
                            <a:srgbClr val="C00000"/>
                          </a:solidFill>
                          <a:effectLst/>
                        </a:rPr>
                        <a:t>İŞYERİ İCMAL</a:t>
                      </a:r>
                      <a:endParaRPr lang="tr-TR" sz="1400" b="1" i="0" u="none" strike="noStrike" dirty="0">
                        <a:solidFill>
                          <a:srgbClr val="C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7056051"/>
                  </a:ext>
                </a:extLst>
              </a:tr>
              <a:tr h="449753">
                <a:tc>
                  <a:txBody>
                    <a:bodyPr/>
                    <a:lstStyle/>
                    <a:p>
                      <a:pPr algn="l" fontAlgn="b"/>
                      <a:r>
                        <a:rPr lang="tr-TR" sz="1400" u="none" strike="noStrike">
                          <a:effectLst/>
                        </a:rPr>
                        <a:t> </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İNCELENEN HANE SAYISI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YIKIK/AĞIR HASARLI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ORTA HASARLI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AZ HASARLI /HASARSIZ</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2050019"/>
                  </a:ext>
                </a:extLst>
              </a:tr>
              <a:tr h="230643">
                <a:tc>
                  <a:txBody>
                    <a:bodyPr/>
                    <a:lstStyle/>
                    <a:p>
                      <a:pPr algn="l" fontAlgn="b"/>
                      <a:r>
                        <a:rPr lang="tr-TR" sz="1400" u="none" strike="noStrike">
                          <a:effectLst/>
                        </a:rPr>
                        <a:t>ADIYAMAN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400" u="none" strike="noStrike">
                          <a:effectLst/>
                        </a:rPr>
                        <a:t> </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400" u="none" strike="noStrike">
                          <a:effectLst/>
                        </a:rPr>
                        <a:t> </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2735165"/>
                  </a:ext>
                </a:extLst>
              </a:tr>
              <a:tr h="230643">
                <a:tc>
                  <a:txBody>
                    <a:bodyPr/>
                    <a:lstStyle/>
                    <a:p>
                      <a:pPr algn="l" fontAlgn="b"/>
                      <a:r>
                        <a:rPr lang="tr-TR" sz="1400" u="none" strike="noStrike">
                          <a:effectLst/>
                        </a:rPr>
                        <a:t>SAMSAT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122</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22</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62</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38</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1906351"/>
                  </a:ext>
                </a:extLst>
              </a:tr>
              <a:tr h="230643">
                <a:tc>
                  <a:txBody>
                    <a:bodyPr/>
                    <a:lstStyle/>
                    <a:p>
                      <a:pPr algn="l" fontAlgn="b"/>
                      <a:r>
                        <a:rPr lang="tr-TR" sz="1400" u="none" strike="noStrike">
                          <a:effectLst/>
                        </a:rPr>
                        <a:t>SAMSAT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4</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2</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0355731"/>
                  </a:ext>
                </a:extLst>
              </a:tr>
              <a:tr h="230643">
                <a:tc>
                  <a:txBody>
                    <a:bodyPr/>
                    <a:lstStyle/>
                    <a:p>
                      <a:pPr algn="l" fontAlgn="b"/>
                      <a:r>
                        <a:rPr lang="tr-TR" sz="1400" u="none" strike="noStrike">
                          <a:effectLst/>
                        </a:rPr>
                        <a:t>KAHTA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400" u="none" strike="noStrike">
                          <a:effectLst/>
                        </a:rPr>
                        <a:t> </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400" u="none" strike="noStrike">
                          <a:effectLst/>
                        </a:rPr>
                        <a:t> </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2</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5096889"/>
                  </a:ext>
                </a:extLst>
              </a:tr>
              <a:tr h="230643">
                <a:tc>
                  <a:txBody>
                    <a:bodyPr/>
                    <a:lstStyle/>
                    <a:p>
                      <a:pPr algn="l" fontAlgn="b"/>
                      <a:r>
                        <a:rPr lang="tr-TR" sz="1400" u="none" strike="noStrike">
                          <a:effectLst/>
                        </a:rPr>
                        <a:t>KAHTA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400" u="none" strike="noStrike">
                          <a:effectLst/>
                        </a:rPr>
                        <a:t> </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tr-TR" sz="1400" u="none" strike="noStrike">
                          <a:effectLst/>
                        </a:rPr>
                        <a:t> </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5442643"/>
                  </a:ext>
                </a:extLst>
              </a:tr>
              <a:tr h="242175">
                <a:tc>
                  <a:txBody>
                    <a:bodyPr/>
                    <a:lstStyle/>
                    <a:p>
                      <a:pPr algn="l" fontAlgn="b"/>
                      <a:r>
                        <a:rPr lang="tr-TR" sz="1400" u="none" strike="noStrike">
                          <a:effectLst/>
                        </a:rPr>
                        <a:t>TOPLAM</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130</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23</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63</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44</a:t>
                      </a:r>
                      <a:endParaRPr lang="tr-TR"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1427595"/>
                  </a:ext>
                </a:extLst>
              </a:tr>
              <a:tr h="242175">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YÜZDELİK</a:t>
                      </a:r>
                      <a:endParaRPr lang="tr-TR" sz="14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tr-TR" sz="1400" u="none" strike="noStrike">
                          <a:effectLst/>
                        </a:rPr>
                        <a:t>66,15%</a:t>
                      </a:r>
                      <a:endParaRPr lang="tr-TR"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a:txBody>
                    <a:bodyPr/>
                    <a:lstStyle/>
                    <a:p>
                      <a:pPr algn="r" fontAlgn="b"/>
                      <a:r>
                        <a:rPr lang="tr-TR" sz="1400" u="none" strike="noStrike" dirty="0">
                          <a:effectLst/>
                        </a:rPr>
                        <a:t>33,85%</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9399249"/>
                  </a:ext>
                </a:extLst>
              </a:tr>
            </a:tbl>
          </a:graphicData>
        </a:graphic>
      </p:graphicFrame>
    </p:spTree>
    <p:extLst>
      <p:ext uri="{BB962C8B-B14F-4D97-AF65-F5344CB8AC3E}">
        <p14:creationId xmlns:p14="http://schemas.microsoft.com/office/powerpoint/2010/main" val="1725270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C00000"/>
                </a:solidFill>
              </a:rPr>
              <a:t>24.04.2018 TARİHLİ SAMSAT DEPREM AFETİ TOPLAM HASAR İCMALI</a:t>
            </a:r>
            <a:r>
              <a:rPr lang="tr-TR" dirty="0">
                <a:solidFill>
                  <a:srgbClr val="C00000"/>
                </a:solidFill>
              </a:rPr>
              <a:t> </a:t>
            </a:r>
            <a:endParaRPr lang="tr-TR" dirty="0"/>
          </a:p>
        </p:txBody>
      </p:sp>
      <p:sp>
        <p:nvSpPr>
          <p:cNvPr id="3" name="Veri Yer Tutucusu 2"/>
          <p:cNvSpPr>
            <a:spLocks noGrp="1"/>
          </p:cNvSpPr>
          <p:nvPr>
            <p:ph type="dt" sz="half" idx="10"/>
          </p:nvPr>
        </p:nvSpPr>
        <p:spPr/>
        <p:txBody>
          <a:bodyPr/>
          <a:lstStyle/>
          <a:p>
            <a:pPr>
              <a:defRPr/>
            </a:pPr>
            <a:fld id="{5AD4CD2C-ABF7-4517-B76A-A586D2B9EBA2}" type="datetime1">
              <a:rPr lang="tr-TR" smtClean="0"/>
              <a:t>9.10.2019</a:t>
            </a:fld>
            <a:endParaRPr lang="tr-TR"/>
          </a:p>
        </p:txBody>
      </p:sp>
      <p:graphicFrame>
        <p:nvGraphicFramePr>
          <p:cNvPr id="5" name="İçerik Yer Tutucusu 4"/>
          <p:cNvGraphicFramePr>
            <a:graphicFrameLocks noGrp="1"/>
          </p:cNvGraphicFramePr>
          <p:nvPr>
            <p:ph sz="quarter" idx="1"/>
            <p:extLst>
              <p:ext uri="{D42A27DB-BD31-4B8C-83A1-F6EECF244321}">
                <p14:modId xmlns:p14="http://schemas.microsoft.com/office/powerpoint/2010/main" val="1499326972"/>
              </p:ext>
            </p:extLst>
          </p:nvPr>
        </p:nvGraphicFramePr>
        <p:xfrm>
          <a:off x="457199" y="1719262"/>
          <a:ext cx="8229601" cy="4878097"/>
        </p:xfrm>
        <a:graphic>
          <a:graphicData uri="http://schemas.openxmlformats.org/drawingml/2006/table">
            <a:tbl>
              <a:tblPr>
                <a:tableStyleId>{5C22544A-7EE6-4342-B048-85BDC9FD1C3A}</a:tableStyleId>
              </a:tblPr>
              <a:tblGrid>
                <a:gridCol w="2647219">
                  <a:extLst>
                    <a:ext uri="{9D8B030D-6E8A-4147-A177-3AD203B41FA5}">
                      <a16:colId xmlns:a16="http://schemas.microsoft.com/office/drawing/2014/main" val="1340057487"/>
                    </a:ext>
                  </a:extLst>
                </a:gridCol>
                <a:gridCol w="1467581">
                  <a:extLst>
                    <a:ext uri="{9D8B030D-6E8A-4147-A177-3AD203B41FA5}">
                      <a16:colId xmlns:a16="http://schemas.microsoft.com/office/drawing/2014/main" val="1094102897"/>
                    </a:ext>
                  </a:extLst>
                </a:gridCol>
                <a:gridCol w="1690505">
                  <a:extLst>
                    <a:ext uri="{9D8B030D-6E8A-4147-A177-3AD203B41FA5}">
                      <a16:colId xmlns:a16="http://schemas.microsoft.com/office/drawing/2014/main" val="224633265"/>
                    </a:ext>
                  </a:extLst>
                </a:gridCol>
                <a:gridCol w="1156417">
                  <a:extLst>
                    <a:ext uri="{9D8B030D-6E8A-4147-A177-3AD203B41FA5}">
                      <a16:colId xmlns:a16="http://schemas.microsoft.com/office/drawing/2014/main" val="1853201235"/>
                    </a:ext>
                  </a:extLst>
                </a:gridCol>
                <a:gridCol w="1267879">
                  <a:extLst>
                    <a:ext uri="{9D8B030D-6E8A-4147-A177-3AD203B41FA5}">
                      <a16:colId xmlns:a16="http://schemas.microsoft.com/office/drawing/2014/main" val="2197653466"/>
                    </a:ext>
                  </a:extLst>
                </a:gridCol>
              </a:tblGrid>
              <a:tr h="230643">
                <a:tc gridSpan="5">
                  <a:txBody>
                    <a:bodyPr/>
                    <a:lstStyle/>
                    <a:p>
                      <a:pPr algn="ctr" fontAlgn="b"/>
                      <a:r>
                        <a:rPr lang="tr-TR" sz="1400" u="none" strike="noStrike" dirty="0">
                          <a:solidFill>
                            <a:srgbClr val="C00000"/>
                          </a:solidFill>
                          <a:effectLst/>
                        </a:rPr>
                        <a:t>KONUT İCMAL</a:t>
                      </a:r>
                      <a:endParaRPr lang="tr-TR" sz="1400" b="1" i="0" u="none" strike="noStrike" dirty="0">
                        <a:solidFill>
                          <a:srgbClr val="C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4885426"/>
                  </a:ext>
                </a:extLst>
              </a:tr>
              <a:tr h="449753">
                <a:tc>
                  <a:txBody>
                    <a:bodyPr/>
                    <a:lstStyle/>
                    <a:p>
                      <a:pPr algn="l" fontAlgn="b"/>
                      <a:r>
                        <a:rPr lang="tr-TR" sz="1400" u="none" strike="noStrike">
                          <a:effectLst/>
                        </a:rPr>
                        <a:t> </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İNCELENEN HANE SAYISI</a:t>
                      </a:r>
                      <a:endParaRPr lang="tr-TR" sz="1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YIKIK/AĞIR HASARLI</a:t>
                      </a:r>
                      <a:endParaRPr lang="tr-TR" sz="1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ORTA HASARLI</a:t>
                      </a:r>
                      <a:endParaRPr lang="tr-TR" sz="1400" b="1"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AZ HASARLI /HASARSIZ</a:t>
                      </a:r>
                      <a:endParaRPr lang="tr-TR" sz="1400" b="1"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765589"/>
                  </a:ext>
                </a:extLst>
              </a:tr>
              <a:tr h="230643">
                <a:tc>
                  <a:txBody>
                    <a:bodyPr/>
                    <a:lstStyle/>
                    <a:p>
                      <a:pPr algn="l" fontAlgn="b"/>
                      <a:r>
                        <a:rPr lang="tr-TR" sz="1400" u="none" strike="noStrike">
                          <a:effectLst/>
                        </a:rPr>
                        <a:t>ADIYAMAN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1643</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309</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42</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1292</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3450909"/>
                  </a:ext>
                </a:extLst>
              </a:tr>
              <a:tr h="230643">
                <a:tc>
                  <a:txBody>
                    <a:bodyPr/>
                    <a:lstStyle/>
                    <a:p>
                      <a:pPr algn="l" fontAlgn="b"/>
                      <a:r>
                        <a:rPr lang="tr-TR" sz="1400" u="none" strike="noStrike">
                          <a:effectLst/>
                        </a:rPr>
                        <a:t>SAMSAT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385</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228</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47</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110</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7141685"/>
                  </a:ext>
                </a:extLst>
              </a:tr>
              <a:tr h="230643">
                <a:tc>
                  <a:txBody>
                    <a:bodyPr/>
                    <a:lstStyle/>
                    <a:p>
                      <a:pPr algn="l" fontAlgn="b"/>
                      <a:r>
                        <a:rPr lang="tr-TR" sz="1400" u="none" strike="noStrike">
                          <a:effectLst/>
                        </a:rPr>
                        <a:t>SAMSAT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400</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126</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38</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236</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054118"/>
                  </a:ext>
                </a:extLst>
              </a:tr>
              <a:tr h="230643">
                <a:tc>
                  <a:txBody>
                    <a:bodyPr/>
                    <a:lstStyle/>
                    <a:p>
                      <a:pPr algn="l" fontAlgn="b"/>
                      <a:r>
                        <a:rPr lang="tr-TR" sz="1400" u="none" strike="noStrike">
                          <a:effectLst/>
                        </a:rPr>
                        <a:t>KAHTA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284</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27</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6</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251</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6907455"/>
                  </a:ext>
                </a:extLst>
              </a:tr>
              <a:tr h="230643">
                <a:tc>
                  <a:txBody>
                    <a:bodyPr/>
                    <a:lstStyle/>
                    <a:p>
                      <a:pPr algn="l" fontAlgn="b"/>
                      <a:r>
                        <a:rPr lang="tr-TR" sz="1400" u="none" strike="noStrike">
                          <a:effectLst/>
                        </a:rPr>
                        <a:t>KAHTA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2134</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180</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49</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1905</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5770421"/>
                  </a:ext>
                </a:extLst>
              </a:tr>
              <a:tr h="242175">
                <a:tc>
                  <a:txBody>
                    <a:bodyPr/>
                    <a:lstStyle/>
                    <a:p>
                      <a:pPr algn="l" fontAlgn="b"/>
                      <a:r>
                        <a:rPr lang="tr-TR" sz="1400" u="none" strike="noStrike">
                          <a:effectLst/>
                        </a:rPr>
                        <a:t>TOPLAM</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4846</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870</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182</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3794</a:t>
                      </a:r>
                      <a:endParaRPr lang="tr-TR"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896593"/>
                  </a:ext>
                </a:extLst>
              </a:tr>
              <a:tr h="242175">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YÜZDELİK</a:t>
                      </a:r>
                      <a:endParaRPr lang="tr-TR" sz="14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tr-TR" sz="1400" u="none" strike="noStrike">
                          <a:effectLst/>
                        </a:rPr>
                        <a:t>21,71%</a:t>
                      </a:r>
                      <a:endParaRPr lang="tr-TR"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a:txBody>
                    <a:bodyPr/>
                    <a:lstStyle/>
                    <a:p>
                      <a:pPr algn="r" fontAlgn="b"/>
                      <a:r>
                        <a:rPr lang="tr-TR" sz="1400" u="none" strike="noStrike" dirty="0">
                          <a:effectLst/>
                        </a:rPr>
                        <a:t>78,29%</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7053803"/>
                  </a:ext>
                </a:extLst>
              </a:tr>
              <a:tr h="242175">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7745808"/>
                  </a:ext>
                </a:extLst>
              </a:tr>
              <a:tr h="230643">
                <a:tc gridSpan="5">
                  <a:txBody>
                    <a:bodyPr/>
                    <a:lstStyle/>
                    <a:p>
                      <a:pPr algn="ctr" fontAlgn="b"/>
                      <a:r>
                        <a:rPr lang="tr-TR" sz="1400" u="none" strike="noStrike" dirty="0">
                          <a:solidFill>
                            <a:srgbClr val="C00000"/>
                          </a:solidFill>
                          <a:effectLst/>
                        </a:rPr>
                        <a:t>DEPO İCMAL</a:t>
                      </a:r>
                      <a:endParaRPr lang="tr-TR" sz="1400" b="1" i="0" u="none" strike="noStrike" dirty="0">
                        <a:solidFill>
                          <a:srgbClr val="C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5510720"/>
                  </a:ext>
                </a:extLst>
              </a:tr>
              <a:tr h="449753">
                <a:tc>
                  <a:txBody>
                    <a:bodyPr/>
                    <a:lstStyle/>
                    <a:p>
                      <a:pPr algn="l" fontAlgn="b"/>
                      <a:r>
                        <a:rPr lang="tr-TR" sz="1400" u="none" strike="noStrike">
                          <a:effectLst/>
                        </a:rPr>
                        <a:t> </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İNCELENEN HANE SAYISI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YIKIK/AĞIR HASARLI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ORTA HASARLI</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tr-TR" sz="1400" u="none" strike="noStrike" dirty="0">
                          <a:solidFill>
                            <a:schemeClr val="accent5">
                              <a:lumMod val="75000"/>
                            </a:schemeClr>
                          </a:solidFill>
                          <a:effectLst/>
                        </a:rPr>
                        <a:t>AZ HASARLI /HASARSIZ</a:t>
                      </a:r>
                      <a:endParaRPr lang="tr-TR" sz="14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2895749"/>
                  </a:ext>
                </a:extLst>
              </a:tr>
              <a:tr h="230643">
                <a:tc>
                  <a:txBody>
                    <a:bodyPr/>
                    <a:lstStyle/>
                    <a:p>
                      <a:pPr algn="l" fontAlgn="b"/>
                      <a:r>
                        <a:rPr lang="tr-TR" sz="1400" u="none" strike="noStrike">
                          <a:effectLst/>
                        </a:rPr>
                        <a:t>ADIYAMAN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188</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39</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10</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139</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4174233"/>
                  </a:ext>
                </a:extLst>
              </a:tr>
              <a:tr h="230643">
                <a:tc>
                  <a:txBody>
                    <a:bodyPr/>
                    <a:lstStyle/>
                    <a:p>
                      <a:pPr algn="l" fontAlgn="b"/>
                      <a:r>
                        <a:rPr lang="tr-TR" sz="1400" u="none" strike="noStrike">
                          <a:effectLst/>
                        </a:rPr>
                        <a:t>SAMSAT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36</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11</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5</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20</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2884774"/>
                  </a:ext>
                </a:extLst>
              </a:tr>
              <a:tr h="230643">
                <a:tc>
                  <a:txBody>
                    <a:bodyPr/>
                    <a:lstStyle/>
                    <a:p>
                      <a:pPr algn="l" fontAlgn="b"/>
                      <a:r>
                        <a:rPr lang="tr-TR" sz="1400" u="none" strike="noStrike">
                          <a:effectLst/>
                        </a:rPr>
                        <a:t>SAMSAT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56</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16</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9</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31</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0346209"/>
                  </a:ext>
                </a:extLst>
              </a:tr>
              <a:tr h="230643">
                <a:tc>
                  <a:txBody>
                    <a:bodyPr/>
                    <a:lstStyle/>
                    <a:p>
                      <a:pPr algn="l" fontAlgn="b"/>
                      <a:r>
                        <a:rPr lang="tr-TR" sz="1400" u="none" strike="noStrike">
                          <a:effectLst/>
                        </a:rPr>
                        <a:t>KAHTA MERKEZ</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85</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4</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5</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76</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1032927"/>
                  </a:ext>
                </a:extLst>
              </a:tr>
              <a:tr h="230643">
                <a:tc>
                  <a:txBody>
                    <a:bodyPr/>
                    <a:lstStyle/>
                    <a:p>
                      <a:pPr algn="l" fontAlgn="b"/>
                      <a:r>
                        <a:rPr lang="tr-TR" sz="1400" u="none" strike="noStrike">
                          <a:effectLst/>
                        </a:rPr>
                        <a:t>KAHTA KÖYLER</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97</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9</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5</a:t>
                      </a:r>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83</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9964956"/>
                  </a:ext>
                </a:extLst>
              </a:tr>
              <a:tr h="242175">
                <a:tc>
                  <a:txBody>
                    <a:bodyPr/>
                    <a:lstStyle/>
                    <a:p>
                      <a:pPr algn="l" fontAlgn="b"/>
                      <a:r>
                        <a:rPr lang="tr-TR" sz="1400" u="none" strike="noStrike">
                          <a:effectLst/>
                        </a:rPr>
                        <a:t>TOPLAM</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462</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79</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34</a:t>
                      </a:r>
                      <a:endParaRPr lang="tr-TR"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dirty="0">
                          <a:effectLst/>
                        </a:rPr>
                        <a:t>349</a:t>
                      </a:r>
                      <a:endParaRPr lang="tr-TR"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0586997"/>
                  </a:ext>
                </a:extLst>
              </a:tr>
              <a:tr h="242175">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u="none" strike="noStrike">
                          <a:effectLst/>
                        </a:rPr>
                        <a:t>YÜZDELİK</a:t>
                      </a:r>
                      <a:endParaRPr lang="tr-TR" sz="14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tr-TR" sz="1400" u="none" strike="noStrike">
                          <a:effectLst/>
                        </a:rPr>
                        <a:t>24,46%</a:t>
                      </a:r>
                      <a:endParaRPr lang="tr-TR"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a:txBody>
                    <a:bodyPr/>
                    <a:lstStyle/>
                    <a:p>
                      <a:pPr algn="r" fontAlgn="b"/>
                      <a:r>
                        <a:rPr lang="tr-TR" sz="1400" u="none" strike="noStrike" dirty="0">
                          <a:effectLst/>
                        </a:rPr>
                        <a:t>75,54%</a:t>
                      </a:r>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5092405"/>
                  </a:ext>
                </a:extLst>
              </a:tr>
            </a:tbl>
          </a:graphicData>
        </a:graphic>
      </p:graphicFrame>
    </p:spTree>
    <p:extLst>
      <p:ext uri="{BB962C8B-B14F-4D97-AF65-F5344CB8AC3E}">
        <p14:creationId xmlns:p14="http://schemas.microsoft.com/office/powerpoint/2010/main" val="2226301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C00000"/>
                </a:solidFill>
              </a:rPr>
              <a:t>24.04.2018 TARİHLİ SAMSAT DEPREM AFETİ TOPLAM HASAR İCMALI</a:t>
            </a:r>
            <a:r>
              <a:rPr lang="tr-TR" dirty="0">
                <a:solidFill>
                  <a:srgbClr val="C00000"/>
                </a:solidFill>
              </a:rPr>
              <a:t> </a:t>
            </a:r>
          </a:p>
        </p:txBody>
      </p:sp>
      <p:sp>
        <p:nvSpPr>
          <p:cNvPr id="3" name="Veri Yer Tutucusu 2"/>
          <p:cNvSpPr>
            <a:spLocks noGrp="1"/>
          </p:cNvSpPr>
          <p:nvPr>
            <p:ph type="dt" sz="half" idx="10"/>
          </p:nvPr>
        </p:nvSpPr>
        <p:spPr/>
        <p:txBody>
          <a:bodyPr/>
          <a:lstStyle/>
          <a:p>
            <a:pPr>
              <a:defRPr/>
            </a:pPr>
            <a:fld id="{5AD4CD2C-ABF7-4517-B76A-A586D2B9EBA2}" type="datetime1">
              <a:rPr lang="tr-TR" smtClean="0"/>
              <a:t>9.10.2019</a:t>
            </a:fld>
            <a:endParaRPr lang="tr-TR"/>
          </a:p>
        </p:txBody>
      </p:sp>
      <p:graphicFrame>
        <p:nvGraphicFramePr>
          <p:cNvPr id="5" name="İçerik Yer Tutucusu 4"/>
          <p:cNvGraphicFramePr>
            <a:graphicFrameLocks noGrp="1"/>
          </p:cNvGraphicFramePr>
          <p:nvPr>
            <p:ph sz="quarter" idx="1"/>
            <p:extLst>
              <p:ext uri="{D42A27DB-BD31-4B8C-83A1-F6EECF244321}">
                <p14:modId xmlns:p14="http://schemas.microsoft.com/office/powerpoint/2010/main" val="1070943263"/>
              </p:ext>
            </p:extLst>
          </p:nvPr>
        </p:nvGraphicFramePr>
        <p:xfrm>
          <a:off x="755576" y="1484783"/>
          <a:ext cx="7560839" cy="4928088"/>
        </p:xfrm>
        <a:graphic>
          <a:graphicData uri="http://schemas.openxmlformats.org/drawingml/2006/table">
            <a:tbl>
              <a:tblPr>
                <a:tableStyleId>{5C22544A-7EE6-4342-B048-85BDC9FD1C3A}</a:tableStyleId>
              </a:tblPr>
              <a:tblGrid>
                <a:gridCol w="2432099">
                  <a:extLst>
                    <a:ext uri="{9D8B030D-6E8A-4147-A177-3AD203B41FA5}">
                      <a16:colId xmlns:a16="http://schemas.microsoft.com/office/drawing/2014/main" val="2669735279"/>
                    </a:ext>
                  </a:extLst>
                </a:gridCol>
                <a:gridCol w="1348321">
                  <a:extLst>
                    <a:ext uri="{9D8B030D-6E8A-4147-A177-3AD203B41FA5}">
                      <a16:colId xmlns:a16="http://schemas.microsoft.com/office/drawing/2014/main" val="1369435082"/>
                    </a:ext>
                  </a:extLst>
                </a:gridCol>
                <a:gridCol w="1553129">
                  <a:extLst>
                    <a:ext uri="{9D8B030D-6E8A-4147-A177-3AD203B41FA5}">
                      <a16:colId xmlns:a16="http://schemas.microsoft.com/office/drawing/2014/main" val="715476572"/>
                    </a:ext>
                  </a:extLst>
                </a:gridCol>
                <a:gridCol w="1062443">
                  <a:extLst>
                    <a:ext uri="{9D8B030D-6E8A-4147-A177-3AD203B41FA5}">
                      <a16:colId xmlns:a16="http://schemas.microsoft.com/office/drawing/2014/main" val="3795312436"/>
                    </a:ext>
                  </a:extLst>
                </a:gridCol>
                <a:gridCol w="1164847">
                  <a:extLst>
                    <a:ext uri="{9D8B030D-6E8A-4147-A177-3AD203B41FA5}">
                      <a16:colId xmlns:a16="http://schemas.microsoft.com/office/drawing/2014/main" val="274441463"/>
                    </a:ext>
                  </a:extLst>
                </a:gridCol>
              </a:tblGrid>
              <a:tr h="166367">
                <a:tc gridSpan="5">
                  <a:txBody>
                    <a:bodyPr/>
                    <a:lstStyle/>
                    <a:p>
                      <a:pPr algn="ctr" fontAlgn="b"/>
                      <a:r>
                        <a:rPr lang="tr-TR" sz="1400" b="1" i="0" u="none" strike="noStrike" dirty="0">
                          <a:solidFill>
                            <a:srgbClr val="C00000"/>
                          </a:solidFill>
                          <a:effectLst/>
                          <a:latin typeface="Calibri" panose="020F0502020204030204" pitchFamily="34" charset="0"/>
                        </a:rPr>
                        <a:t>AHIR İCMAL</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07797789"/>
                  </a:ext>
                </a:extLst>
              </a:tr>
              <a:tr h="455342">
                <a:tc>
                  <a:txBody>
                    <a:bodyPr/>
                    <a:lstStyle/>
                    <a:p>
                      <a:pPr algn="l" fontAlgn="b"/>
                      <a:r>
                        <a:rPr lang="tr-TR" sz="14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tr-TR" sz="1400" b="0" i="0" u="none" strike="noStrike" dirty="0">
                          <a:solidFill>
                            <a:schemeClr val="accent5">
                              <a:lumMod val="75000"/>
                            </a:schemeClr>
                          </a:solidFill>
                          <a:effectLst/>
                          <a:latin typeface="Calibri" panose="020F0502020204030204" pitchFamily="34" charset="0"/>
                        </a:rPr>
                        <a:t>İNCELENEN HANE SAYISI</a:t>
                      </a:r>
                    </a:p>
                  </a:txBody>
                  <a:tcPr marL="9525" marR="9525" marT="9525" marB="0" anchor="b"/>
                </a:tc>
                <a:tc>
                  <a:txBody>
                    <a:bodyPr/>
                    <a:lstStyle/>
                    <a:p>
                      <a:pPr algn="ctr" fontAlgn="b"/>
                      <a:r>
                        <a:rPr lang="tr-TR" sz="1400" b="0" i="0" u="none" strike="noStrike" dirty="0">
                          <a:solidFill>
                            <a:schemeClr val="accent5">
                              <a:lumMod val="75000"/>
                            </a:schemeClr>
                          </a:solidFill>
                          <a:effectLst/>
                          <a:latin typeface="Calibri" panose="020F0502020204030204" pitchFamily="34" charset="0"/>
                        </a:rPr>
                        <a:t>YIKIK/AĞIR HASARLI</a:t>
                      </a:r>
                    </a:p>
                  </a:txBody>
                  <a:tcPr marL="9525" marR="9525" marT="9525" marB="0" anchor="b"/>
                </a:tc>
                <a:tc>
                  <a:txBody>
                    <a:bodyPr/>
                    <a:lstStyle/>
                    <a:p>
                      <a:pPr algn="ctr" fontAlgn="b"/>
                      <a:r>
                        <a:rPr lang="tr-TR" sz="1400" b="0" i="0" u="none" strike="noStrike" dirty="0">
                          <a:solidFill>
                            <a:schemeClr val="accent5">
                              <a:lumMod val="75000"/>
                            </a:schemeClr>
                          </a:solidFill>
                          <a:effectLst/>
                          <a:latin typeface="Calibri" panose="020F0502020204030204" pitchFamily="34" charset="0"/>
                        </a:rPr>
                        <a:t>ORTA HASARLI</a:t>
                      </a:r>
                    </a:p>
                  </a:txBody>
                  <a:tcPr marL="9525" marR="9525" marT="9525" marB="0" anchor="b"/>
                </a:tc>
                <a:tc>
                  <a:txBody>
                    <a:bodyPr/>
                    <a:lstStyle/>
                    <a:p>
                      <a:pPr algn="ctr" fontAlgn="b"/>
                      <a:r>
                        <a:rPr lang="tr-TR" sz="1400" b="0" i="0" u="none" strike="noStrike" dirty="0">
                          <a:solidFill>
                            <a:schemeClr val="accent5">
                              <a:lumMod val="75000"/>
                            </a:schemeClr>
                          </a:solidFill>
                          <a:effectLst/>
                          <a:latin typeface="Calibri" panose="020F0502020204030204" pitchFamily="34" charset="0"/>
                        </a:rPr>
                        <a:t>AZ HASARLI /HASARSIZ</a:t>
                      </a:r>
                    </a:p>
                  </a:txBody>
                  <a:tcPr marL="9525" marR="9525" marT="9525" marB="0" anchor="b"/>
                </a:tc>
                <a:extLst>
                  <a:ext uri="{0D108BD9-81ED-4DB2-BD59-A6C34878D82A}">
                    <a16:rowId xmlns:a16="http://schemas.microsoft.com/office/drawing/2014/main" val="71775284"/>
                  </a:ext>
                </a:extLst>
              </a:tr>
              <a:tr h="233509">
                <a:tc>
                  <a:txBody>
                    <a:bodyPr/>
                    <a:lstStyle/>
                    <a:p>
                      <a:pPr algn="l" fontAlgn="b"/>
                      <a:r>
                        <a:rPr lang="tr-TR" sz="1400" b="0" i="0" u="none" strike="noStrike">
                          <a:solidFill>
                            <a:srgbClr val="000000"/>
                          </a:solidFill>
                          <a:effectLst/>
                          <a:latin typeface="Calibri" panose="020F0502020204030204" pitchFamily="34" charset="0"/>
                        </a:rPr>
                        <a:t>ADIYAMAN KÖYLER</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268</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168</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91</a:t>
                      </a:r>
                    </a:p>
                  </a:txBody>
                  <a:tcPr marL="9525" marR="9525" marT="9525" marB="0" anchor="b"/>
                </a:tc>
                <a:extLst>
                  <a:ext uri="{0D108BD9-81ED-4DB2-BD59-A6C34878D82A}">
                    <a16:rowId xmlns:a16="http://schemas.microsoft.com/office/drawing/2014/main" val="532857550"/>
                  </a:ext>
                </a:extLst>
              </a:tr>
              <a:tr h="233509">
                <a:tc>
                  <a:txBody>
                    <a:bodyPr/>
                    <a:lstStyle/>
                    <a:p>
                      <a:pPr algn="l" fontAlgn="b"/>
                      <a:r>
                        <a:rPr lang="tr-TR" sz="1400" b="0" i="0" u="none" strike="noStrike">
                          <a:solidFill>
                            <a:srgbClr val="000000"/>
                          </a:solidFill>
                          <a:effectLst/>
                          <a:latin typeface="Calibri" panose="020F0502020204030204" pitchFamily="34" charset="0"/>
                        </a:rPr>
                        <a:t>SAMSAT MERKEZ</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23</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7678224"/>
                  </a:ext>
                </a:extLst>
              </a:tr>
              <a:tr h="233509">
                <a:tc>
                  <a:txBody>
                    <a:bodyPr/>
                    <a:lstStyle/>
                    <a:p>
                      <a:pPr algn="l" fontAlgn="b"/>
                      <a:r>
                        <a:rPr lang="tr-TR" sz="1400" b="0" i="0" u="none" strike="noStrike">
                          <a:solidFill>
                            <a:srgbClr val="000000"/>
                          </a:solidFill>
                          <a:effectLst/>
                          <a:latin typeface="Calibri" panose="020F0502020204030204" pitchFamily="34" charset="0"/>
                        </a:rPr>
                        <a:t>SAMSAT KÖYLER</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123</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63</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47</a:t>
                      </a:r>
                    </a:p>
                  </a:txBody>
                  <a:tcPr marL="9525" marR="9525" marT="9525" marB="0" anchor="b"/>
                </a:tc>
                <a:extLst>
                  <a:ext uri="{0D108BD9-81ED-4DB2-BD59-A6C34878D82A}">
                    <a16:rowId xmlns:a16="http://schemas.microsoft.com/office/drawing/2014/main" val="2936276192"/>
                  </a:ext>
                </a:extLst>
              </a:tr>
              <a:tr h="233509">
                <a:tc>
                  <a:txBody>
                    <a:bodyPr/>
                    <a:lstStyle/>
                    <a:p>
                      <a:pPr algn="l" fontAlgn="b"/>
                      <a:r>
                        <a:rPr lang="tr-TR" sz="1400" b="0" i="0" u="none" strike="noStrike">
                          <a:solidFill>
                            <a:srgbClr val="000000"/>
                          </a:solidFill>
                          <a:effectLst/>
                          <a:latin typeface="Calibri" panose="020F0502020204030204" pitchFamily="34" charset="0"/>
                        </a:rPr>
                        <a:t>KAHTA MERKEZ</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895246537"/>
                  </a:ext>
                </a:extLst>
              </a:tr>
              <a:tr h="233509">
                <a:tc>
                  <a:txBody>
                    <a:bodyPr/>
                    <a:lstStyle/>
                    <a:p>
                      <a:pPr algn="l" fontAlgn="b"/>
                      <a:r>
                        <a:rPr lang="tr-TR" sz="1400" b="0" i="0" u="none" strike="noStrike">
                          <a:solidFill>
                            <a:srgbClr val="000000"/>
                          </a:solidFill>
                          <a:effectLst/>
                          <a:latin typeface="Calibri" panose="020F0502020204030204" pitchFamily="34" charset="0"/>
                        </a:rPr>
                        <a:t>KAHTA KÖYLER</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465</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120</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20</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325</a:t>
                      </a:r>
                    </a:p>
                  </a:txBody>
                  <a:tcPr marL="9525" marR="9525" marT="9525" marB="0" anchor="b"/>
                </a:tc>
                <a:extLst>
                  <a:ext uri="{0D108BD9-81ED-4DB2-BD59-A6C34878D82A}">
                    <a16:rowId xmlns:a16="http://schemas.microsoft.com/office/drawing/2014/main" val="339825634"/>
                  </a:ext>
                </a:extLst>
              </a:tr>
              <a:tr h="245184">
                <a:tc>
                  <a:txBody>
                    <a:bodyPr/>
                    <a:lstStyle/>
                    <a:p>
                      <a:pPr algn="l" fontAlgn="b"/>
                      <a:r>
                        <a:rPr lang="tr-TR" sz="1400" b="1" i="0" u="none" strike="noStrike">
                          <a:solidFill>
                            <a:srgbClr val="000000"/>
                          </a:solidFill>
                          <a:effectLst/>
                          <a:latin typeface="Calibri" panose="020F0502020204030204" pitchFamily="34" charset="0"/>
                        </a:rPr>
                        <a:t>TOPLAM</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884</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371</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43</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470</a:t>
                      </a:r>
                    </a:p>
                  </a:txBody>
                  <a:tcPr marL="9525" marR="9525" marT="9525" marB="0" anchor="b"/>
                </a:tc>
                <a:extLst>
                  <a:ext uri="{0D108BD9-81ED-4DB2-BD59-A6C34878D82A}">
                    <a16:rowId xmlns:a16="http://schemas.microsoft.com/office/drawing/2014/main" val="1453956922"/>
                  </a:ext>
                </a:extLst>
              </a:tr>
              <a:tr h="245184">
                <a:tc>
                  <a:txBody>
                    <a:bodyPr/>
                    <a:lstStyle/>
                    <a:p>
                      <a:pPr algn="l" fontAlgn="b"/>
                      <a:endParaRPr lang="tr-T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YÜZDELİK</a:t>
                      </a:r>
                    </a:p>
                  </a:txBody>
                  <a:tcPr marL="9525" marR="9525" marT="9525" marB="0" anchor="b"/>
                </a:tc>
                <a:tc gridSpan="2">
                  <a:txBody>
                    <a:bodyPr/>
                    <a:lstStyle/>
                    <a:p>
                      <a:pPr algn="ctr" fontAlgn="b"/>
                      <a:r>
                        <a:rPr lang="tr-TR" sz="1400" b="0" i="0" u="none" strike="noStrike">
                          <a:solidFill>
                            <a:srgbClr val="000000"/>
                          </a:solidFill>
                          <a:effectLst/>
                          <a:latin typeface="Calibri" panose="020F0502020204030204" pitchFamily="34" charset="0"/>
                        </a:rPr>
                        <a:t>46,83%</a:t>
                      </a:r>
                    </a:p>
                  </a:txBody>
                  <a:tcPr marL="9525" marR="9525" marT="9525" marB="0" anchor="b"/>
                </a:tc>
                <a:tc hMerge="1">
                  <a:txBody>
                    <a:bodyPr/>
                    <a:lstStyle/>
                    <a:p>
                      <a:endParaRPr lang="tr-TR"/>
                    </a:p>
                  </a:txBody>
                  <a:tcPr/>
                </a:tc>
                <a:tc>
                  <a:txBody>
                    <a:bodyPr/>
                    <a:lstStyle/>
                    <a:p>
                      <a:pPr algn="r" fontAlgn="b"/>
                      <a:r>
                        <a:rPr lang="tr-TR" sz="1400" b="0" i="0" u="none" strike="noStrike" dirty="0">
                          <a:solidFill>
                            <a:srgbClr val="000000"/>
                          </a:solidFill>
                          <a:effectLst/>
                          <a:latin typeface="Calibri" panose="020F0502020204030204" pitchFamily="34" charset="0"/>
                        </a:rPr>
                        <a:t>53,17%</a:t>
                      </a:r>
                    </a:p>
                  </a:txBody>
                  <a:tcPr marL="9525" marR="9525" marT="9525" marB="0" anchor="b"/>
                </a:tc>
                <a:extLst>
                  <a:ext uri="{0D108BD9-81ED-4DB2-BD59-A6C34878D82A}">
                    <a16:rowId xmlns:a16="http://schemas.microsoft.com/office/drawing/2014/main" val="1598719257"/>
                  </a:ext>
                </a:extLst>
              </a:tr>
              <a:tr h="245184">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3992971"/>
                  </a:ext>
                </a:extLst>
              </a:tr>
              <a:tr h="233509">
                <a:tc gridSpan="5">
                  <a:txBody>
                    <a:bodyPr/>
                    <a:lstStyle/>
                    <a:p>
                      <a:pPr algn="ctr" fontAlgn="b"/>
                      <a:r>
                        <a:rPr lang="tr-TR" sz="1400" b="1" i="0" u="none" strike="noStrike" dirty="0">
                          <a:solidFill>
                            <a:srgbClr val="C00000"/>
                          </a:solidFill>
                          <a:effectLst/>
                          <a:latin typeface="Calibri" panose="020F0502020204030204" pitchFamily="34" charset="0"/>
                        </a:rPr>
                        <a:t>İŞYERİ İCMAL</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0602513"/>
                  </a:ext>
                </a:extLst>
              </a:tr>
              <a:tr h="455342">
                <a:tc>
                  <a:txBody>
                    <a:bodyPr/>
                    <a:lstStyle/>
                    <a:p>
                      <a:pPr algn="l" fontAlgn="b"/>
                      <a:r>
                        <a:rPr lang="tr-TR" sz="14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tr-TR" sz="1400" b="0" i="0" u="none" strike="noStrike" dirty="0">
                          <a:solidFill>
                            <a:schemeClr val="accent5">
                              <a:lumMod val="75000"/>
                            </a:schemeClr>
                          </a:solidFill>
                          <a:effectLst/>
                          <a:latin typeface="Calibri" panose="020F0502020204030204" pitchFamily="34" charset="0"/>
                        </a:rPr>
                        <a:t>İNCELENEN HANE SAYISI</a:t>
                      </a:r>
                    </a:p>
                  </a:txBody>
                  <a:tcPr marL="9525" marR="9525" marT="9525" marB="0" anchor="b"/>
                </a:tc>
                <a:tc>
                  <a:txBody>
                    <a:bodyPr/>
                    <a:lstStyle/>
                    <a:p>
                      <a:pPr algn="ctr" fontAlgn="b"/>
                      <a:r>
                        <a:rPr lang="tr-TR" sz="1400" b="0" i="0" u="none" strike="noStrike" dirty="0">
                          <a:solidFill>
                            <a:schemeClr val="accent5">
                              <a:lumMod val="75000"/>
                            </a:schemeClr>
                          </a:solidFill>
                          <a:effectLst/>
                          <a:latin typeface="Calibri" panose="020F0502020204030204" pitchFamily="34" charset="0"/>
                        </a:rPr>
                        <a:t>YIKIK/AĞIR HASARLI</a:t>
                      </a:r>
                    </a:p>
                  </a:txBody>
                  <a:tcPr marL="9525" marR="9525" marT="9525" marB="0" anchor="b"/>
                </a:tc>
                <a:tc>
                  <a:txBody>
                    <a:bodyPr/>
                    <a:lstStyle/>
                    <a:p>
                      <a:pPr algn="ctr" fontAlgn="b"/>
                      <a:r>
                        <a:rPr lang="tr-TR" sz="1400" b="0" i="0" u="none" strike="noStrike" dirty="0">
                          <a:solidFill>
                            <a:schemeClr val="accent5">
                              <a:lumMod val="75000"/>
                            </a:schemeClr>
                          </a:solidFill>
                          <a:effectLst/>
                          <a:latin typeface="Calibri" panose="020F0502020204030204" pitchFamily="34" charset="0"/>
                        </a:rPr>
                        <a:t>ORTA HASARLI</a:t>
                      </a:r>
                    </a:p>
                  </a:txBody>
                  <a:tcPr marL="9525" marR="9525" marT="9525" marB="0" anchor="b"/>
                </a:tc>
                <a:tc>
                  <a:txBody>
                    <a:bodyPr/>
                    <a:lstStyle/>
                    <a:p>
                      <a:pPr algn="ctr" fontAlgn="b"/>
                      <a:r>
                        <a:rPr lang="tr-TR" sz="1400" b="0" i="0" u="none" strike="noStrike" dirty="0">
                          <a:solidFill>
                            <a:schemeClr val="accent5">
                              <a:lumMod val="75000"/>
                            </a:schemeClr>
                          </a:solidFill>
                          <a:effectLst/>
                          <a:latin typeface="Calibri" panose="020F0502020204030204" pitchFamily="34" charset="0"/>
                        </a:rPr>
                        <a:t>AZ HASARLI /HASARSIZ</a:t>
                      </a:r>
                    </a:p>
                  </a:txBody>
                  <a:tcPr marL="9525" marR="9525" marT="9525" marB="0" anchor="b"/>
                </a:tc>
                <a:extLst>
                  <a:ext uri="{0D108BD9-81ED-4DB2-BD59-A6C34878D82A}">
                    <a16:rowId xmlns:a16="http://schemas.microsoft.com/office/drawing/2014/main" val="117995863"/>
                  </a:ext>
                </a:extLst>
              </a:tr>
              <a:tr h="233509">
                <a:tc>
                  <a:txBody>
                    <a:bodyPr/>
                    <a:lstStyle/>
                    <a:p>
                      <a:pPr algn="l" fontAlgn="b"/>
                      <a:r>
                        <a:rPr lang="tr-TR" sz="1400" b="0" i="0" u="none" strike="noStrike">
                          <a:solidFill>
                            <a:srgbClr val="000000"/>
                          </a:solidFill>
                          <a:effectLst/>
                          <a:latin typeface="Calibri" panose="020F0502020204030204" pitchFamily="34" charset="0"/>
                        </a:rPr>
                        <a:t>ADIYAMAN KÖYLER</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l" fontAlgn="b"/>
                      <a:r>
                        <a:rPr lang="tr-TR" sz="14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l" fontAlgn="b"/>
                      <a:r>
                        <a:rPr lang="tr-TR" sz="14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803962776"/>
                  </a:ext>
                </a:extLst>
              </a:tr>
              <a:tr h="233509">
                <a:tc>
                  <a:txBody>
                    <a:bodyPr/>
                    <a:lstStyle/>
                    <a:p>
                      <a:pPr algn="l" fontAlgn="b"/>
                      <a:r>
                        <a:rPr lang="tr-TR" sz="1400" b="0" i="0" u="none" strike="noStrike">
                          <a:solidFill>
                            <a:srgbClr val="000000"/>
                          </a:solidFill>
                          <a:effectLst/>
                          <a:latin typeface="Calibri" panose="020F0502020204030204" pitchFamily="34" charset="0"/>
                        </a:rPr>
                        <a:t>SAMSAT MERKEZ</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133</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125</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974209464"/>
                  </a:ext>
                </a:extLst>
              </a:tr>
              <a:tr h="233509">
                <a:tc>
                  <a:txBody>
                    <a:bodyPr/>
                    <a:lstStyle/>
                    <a:p>
                      <a:pPr algn="l" fontAlgn="b"/>
                      <a:r>
                        <a:rPr lang="tr-TR" sz="1400" b="0" i="0" u="none" strike="noStrike">
                          <a:solidFill>
                            <a:srgbClr val="000000"/>
                          </a:solidFill>
                          <a:effectLst/>
                          <a:latin typeface="Calibri" panose="020F0502020204030204" pitchFamily="34" charset="0"/>
                        </a:rPr>
                        <a:t>SAMSAT KÖYLER</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337316481"/>
                  </a:ext>
                </a:extLst>
              </a:tr>
              <a:tr h="233509">
                <a:tc>
                  <a:txBody>
                    <a:bodyPr/>
                    <a:lstStyle/>
                    <a:p>
                      <a:pPr algn="l" fontAlgn="b"/>
                      <a:r>
                        <a:rPr lang="tr-TR" sz="1400" b="0" i="0" u="none" strike="noStrike">
                          <a:solidFill>
                            <a:srgbClr val="000000"/>
                          </a:solidFill>
                          <a:effectLst/>
                          <a:latin typeface="Calibri" panose="020F0502020204030204" pitchFamily="34" charset="0"/>
                        </a:rPr>
                        <a:t>KAHTA MERKEZ</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190235223"/>
                  </a:ext>
                </a:extLst>
              </a:tr>
              <a:tr h="233509">
                <a:tc>
                  <a:txBody>
                    <a:bodyPr/>
                    <a:lstStyle/>
                    <a:p>
                      <a:pPr algn="l" fontAlgn="b"/>
                      <a:r>
                        <a:rPr lang="tr-TR" sz="1400" b="0" i="0" u="none" strike="noStrike">
                          <a:solidFill>
                            <a:srgbClr val="000000"/>
                          </a:solidFill>
                          <a:effectLst/>
                          <a:latin typeface="Calibri" panose="020F0502020204030204" pitchFamily="34" charset="0"/>
                        </a:rPr>
                        <a:t>KAHTA KÖYLER</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08959031"/>
                  </a:ext>
                </a:extLst>
              </a:tr>
              <a:tr h="245184">
                <a:tc>
                  <a:txBody>
                    <a:bodyPr/>
                    <a:lstStyle/>
                    <a:p>
                      <a:pPr algn="l" fontAlgn="b"/>
                      <a:r>
                        <a:rPr lang="tr-TR" sz="1400" b="1" i="0" u="none" strike="noStrike">
                          <a:solidFill>
                            <a:srgbClr val="000000"/>
                          </a:solidFill>
                          <a:effectLst/>
                          <a:latin typeface="Calibri" panose="020F0502020204030204" pitchFamily="34" charset="0"/>
                        </a:rPr>
                        <a:t>TOPLAM</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140</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125</a:t>
                      </a: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tr-TR" sz="1400" b="0" i="0" u="none" strike="noStrike" dirty="0">
                          <a:solidFill>
                            <a:srgbClr val="000000"/>
                          </a:solidFill>
                          <a:effectLst/>
                          <a:latin typeface="Calibri" panose="020F0502020204030204" pitchFamily="34" charset="0"/>
                        </a:rPr>
                        <a:t>13</a:t>
                      </a:r>
                    </a:p>
                  </a:txBody>
                  <a:tcPr marL="9525" marR="9525" marT="9525" marB="0" anchor="b"/>
                </a:tc>
                <a:extLst>
                  <a:ext uri="{0D108BD9-81ED-4DB2-BD59-A6C34878D82A}">
                    <a16:rowId xmlns:a16="http://schemas.microsoft.com/office/drawing/2014/main" val="185071328"/>
                  </a:ext>
                </a:extLst>
              </a:tr>
              <a:tr h="245184">
                <a:tc>
                  <a:txBody>
                    <a:bodyPr/>
                    <a:lstStyle/>
                    <a:p>
                      <a:pPr algn="l" fontAlgn="b"/>
                      <a:endParaRPr lang="tr-TR"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tr-TR" sz="1400" b="0" i="0" u="none" strike="noStrike">
                          <a:solidFill>
                            <a:srgbClr val="000000"/>
                          </a:solidFill>
                          <a:effectLst/>
                          <a:latin typeface="Calibri" panose="020F0502020204030204" pitchFamily="34" charset="0"/>
                        </a:rPr>
                        <a:t>YÜZDELİK</a:t>
                      </a:r>
                    </a:p>
                  </a:txBody>
                  <a:tcPr marL="9525" marR="9525" marT="9525" marB="0" anchor="b"/>
                </a:tc>
                <a:tc gridSpan="2">
                  <a:txBody>
                    <a:bodyPr/>
                    <a:lstStyle/>
                    <a:p>
                      <a:pPr algn="ctr" fontAlgn="b"/>
                      <a:r>
                        <a:rPr lang="tr-TR" sz="1400" b="0" i="0" u="none" strike="noStrike">
                          <a:solidFill>
                            <a:srgbClr val="000000"/>
                          </a:solidFill>
                          <a:effectLst/>
                          <a:latin typeface="Calibri" panose="020F0502020204030204" pitchFamily="34" charset="0"/>
                        </a:rPr>
                        <a:t>90,71%</a:t>
                      </a:r>
                    </a:p>
                  </a:txBody>
                  <a:tcPr marL="9525" marR="9525" marT="9525" marB="0" anchor="b"/>
                </a:tc>
                <a:tc hMerge="1">
                  <a:txBody>
                    <a:bodyPr/>
                    <a:lstStyle/>
                    <a:p>
                      <a:endParaRPr lang="tr-TR"/>
                    </a:p>
                  </a:txBody>
                  <a:tcPr/>
                </a:tc>
                <a:tc>
                  <a:txBody>
                    <a:bodyPr/>
                    <a:lstStyle/>
                    <a:p>
                      <a:pPr algn="r" fontAlgn="b"/>
                      <a:r>
                        <a:rPr lang="tr-TR" sz="1400" b="0" i="0" u="none" strike="noStrike" dirty="0">
                          <a:solidFill>
                            <a:srgbClr val="000000"/>
                          </a:solidFill>
                          <a:effectLst/>
                          <a:latin typeface="Calibri" panose="020F0502020204030204" pitchFamily="34" charset="0"/>
                        </a:rPr>
                        <a:t>9,29%</a:t>
                      </a:r>
                    </a:p>
                  </a:txBody>
                  <a:tcPr marL="9525" marR="9525" marT="9525" marB="0" anchor="b"/>
                </a:tc>
                <a:extLst>
                  <a:ext uri="{0D108BD9-81ED-4DB2-BD59-A6C34878D82A}">
                    <a16:rowId xmlns:a16="http://schemas.microsoft.com/office/drawing/2014/main" val="3789121836"/>
                  </a:ext>
                </a:extLst>
              </a:tr>
            </a:tbl>
          </a:graphicData>
        </a:graphic>
      </p:graphicFrame>
    </p:spTree>
    <p:extLst>
      <p:ext uri="{BB962C8B-B14F-4D97-AF65-F5344CB8AC3E}">
        <p14:creationId xmlns:p14="http://schemas.microsoft.com/office/powerpoint/2010/main" val="1573132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ltbilgi Yer Tutucusu 4"/>
          <p:cNvSpPr>
            <a:spLocks noGrp="1"/>
          </p:cNvSpPr>
          <p:nvPr/>
        </p:nvSpPr>
        <p:spPr>
          <a:xfrm>
            <a:off x="1691680" y="6340239"/>
            <a:ext cx="4309501" cy="365125"/>
          </a:xfrm>
          <a:prstGeom prst="rect">
            <a:avLst/>
          </a:prstGeom>
        </p:spPr>
        <p:txBody>
          <a:bodyPr vert="horz" lIns="91440" tIns="45720" rIns="91440" bIns="45720" rtlCol="0" anchor="ctr"/>
          <a:lstStyle>
            <a:defPPr>
              <a:defRPr lang="tr-TR"/>
            </a:defPPr>
            <a:lvl1pPr algn="ctr" rtl="0" fontAlgn="base">
              <a:spcBef>
                <a:spcPct val="0"/>
              </a:spcBef>
              <a:spcAft>
                <a:spcPct val="0"/>
              </a:spcAft>
              <a:defRPr sz="1200" b="1" kern="1200">
                <a:solidFill>
                  <a:srgbClr val="0033CC"/>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tr-TR" dirty="0" smtClean="0"/>
              <a:t>ADIYAMAN ÇEVRE VE ŞEHİRCİLİK İL MÜDÜRLÜĞÜ</a:t>
            </a:r>
            <a:endParaRPr lang="tr-TR" dirty="0"/>
          </a:p>
        </p:txBody>
      </p:sp>
      <p:sp>
        <p:nvSpPr>
          <p:cNvPr id="3" name="Dikdörtgen 2"/>
          <p:cNvSpPr/>
          <p:nvPr/>
        </p:nvSpPr>
        <p:spPr>
          <a:xfrm>
            <a:off x="755576" y="620688"/>
            <a:ext cx="7488832" cy="276999"/>
          </a:xfrm>
          <a:prstGeom prst="rect">
            <a:avLst/>
          </a:prstGeom>
        </p:spPr>
        <p:txBody>
          <a:bodyPr wrap="square">
            <a:spAutoFit/>
          </a:bodyPr>
          <a:lstStyle/>
          <a:p>
            <a:pPr lvl="0" algn="ctr"/>
            <a:endParaRPr lang="tr-TR" sz="1200" dirty="0">
              <a:solidFill>
                <a:srgbClr val="0033CC"/>
              </a:solidFill>
              <a:latin typeface="Times New Roman" pitchFamily="18" charset="0"/>
              <a:cs typeface="Times New Roman" pitchFamily="18" charset="0"/>
            </a:endParaRPr>
          </a:p>
        </p:txBody>
      </p:sp>
      <p:sp>
        <p:nvSpPr>
          <p:cNvPr id="7" name="1 Başlık"/>
          <p:cNvSpPr txBox="1">
            <a:spLocks/>
          </p:cNvSpPr>
          <p:nvPr/>
        </p:nvSpPr>
        <p:spPr>
          <a:xfrm>
            <a:off x="755576" y="470706"/>
            <a:ext cx="7488832" cy="942070"/>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solidFill>
                  <a:srgbClr val="0066FF"/>
                </a:solidFill>
              </a:rPr>
              <a:t>ADIYAMAN </a:t>
            </a:r>
            <a:r>
              <a:rPr lang="tr-TR" sz="2000" dirty="0">
                <a:solidFill>
                  <a:srgbClr val="0066FF"/>
                </a:solidFill>
              </a:rPr>
              <a:t>ÇEVRE VE ŞEHİRCİLİK İL MÜDÜRLÜĞÜ HİZMET BİNASI YAPIM </a:t>
            </a:r>
            <a:r>
              <a:rPr lang="tr-TR" sz="2000" dirty="0" smtClean="0">
                <a:solidFill>
                  <a:srgbClr val="0066FF"/>
                </a:solidFill>
              </a:rPr>
              <a:t>İŞİ BİLGİLERİ</a:t>
            </a:r>
            <a:endParaRPr lang="tr-TR" sz="2000" dirty="0">
              <a:solidFill>
                <a:srgbClr val="0066FF"/>
              </a:solidFill>
            </a:endParaRPr>
          </a:p>
          <a:p>
            <a:pPr algn="ctr">
              <a:lnSpc>
                <a:spcPct val="90000"/>
              </a:lnSpc>
              <a:buFont typeface="Wingdings" pitchFamily="2" charset="2"/>
              <a:buNone/>
              <a:defRPr/>
            </a:pPr>
            <a:endParaRPr lang="tr-TR" sz="2000" dirty="0">
              <a:solidFill>
                <a:srgbClr val="0066FF"/>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253" y="1827312"/>
            <a:ext cx="7560840" cy="67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o 5"/>
          <p:cNvGraphicFramePr>
            <a:graphicFrameLocks noGrp="1"/>
          </p:cNvGraphicFramePr>
          <p:nvPr>
            <p:extLst>
              <p:ext uri="{D42A27DB-BD31-4B8C-83A1-F6EECF244321}">
                <p14:modId xmlns:p14="http://schemas.microsoft.com/office/powerpoint/2010/main" val="2279595918"/>
              </p:ext>
            </p:extLst>
          </p:nvPr>
        </p:nvGraphicFramePr>
        <p:xfrm>
          <a:off x="737253" y="2778511"/>
          <a:ext cx="7560841" cy="1375990"/>
        </p:xfrm>
        <a:graphic>
          <a:graphicData uri="http://schemas.openxmlformats.org/drawingml/2006/table">
            <a:tbl>
              <a:tblPr firstRow="1" bandRow="1">
                <a:tableStyleId>{5C22544A-7EE6-4342-B048-85BDC9FD1C3A}</a:tableStyleId>
              </a:tblPr>
              <a:tblGrid>
                <a:gridCol w="961253">
                  <a:extLst>
                    <a:ext uri="{9D8B030D-6E8A-4147-A177-3AD203B41FA5}">
                      <a16:colId xmlns:a16="http://schemas.microsoft.com/office/drawing/2014/main" val="3509325215"/>
                    </a:ext>
                  </a:extLst>
                </a:gridCol>
                <a:gridCol w="725230">
                  <a:extLst>
                    <a:ext uri="{9D8B030D-6E8A-4147-A177-3AD203B41FA5}">
                      <a16:colId xmlns:a16="http://schemas.microsoft.com/office/drawing/2014/main" val="2691901825"/>
                    </a:ext>
                  </a:extLst>
                </a:gridCol>
                <a:gridCol w="942799">
                  <a:extLst>
                    <a:ext uri="{9D8B030D-6E8A-4147-A177-3AD203B41FA5}">
                      <a16:colId xmlns:a16="http://schemas.microsoft.com/office/drawing/2014/main" val="1646464186"/>
                    </a:ext>
                  </a:extLst>
                </a:gridCol>
                <a:gridCol w="652707">
                  <a:extLst>
                    <a:ext uri="{9D8B030D-6E8A-4147-A177-3AD203B41FA5}">
                      <a16:colId xmlns:a16="http://schemas.microsoft.com/office/drawing/2014/main" val="2572025554"/>
                    </a:ext>
                  </a:extLst>
                </a:gridCol>
                <a:gridCol w="1377937">
                  <a:extLst>
                    <a:ext uri="{9D8B030D-6E8A-4147-A177-3AD203B41FA5}">
                      <a16:colId xmlns:a16="http://schemas.microsoft.com/office/drawing/2014/main" val="968015320"/>
                    </a:ext>
                  </a:extLst>
                </a:gridCol>
                <a:gridCol w="1450460">
                  <a:extLst>
                    <a:ext uri="{9D8B030D-6E8A-4147-A177-3AD203B41FA5}">
                      <a16:colId xmlns:a16="http://schemas.microsoft.com/office/drawing/2014/main" val="935056070"/>
                    </a:ext>
                  </a:extLst>
                </a:gridCol>
                <a:gridCol w="1450455">
                  <a:extLst>
                    <a:ext uri="{9D8B030D-6E8A-4147-A177-3AD203B41FA5}">
                      <a16:colId xmlns:a16="http://schemas.microsoft.com/office/drawing/2014/main" val="2432974695"/>
                    </a:ext>
                  </a:extLst>
                </a:gridCol>
              </a:tblGrid>
              <a:tr h="726100">
                <a:tc>
                  <a:txBody>
                    <a:bodyPr/>
                    <a:lstStyle/>
                    <a:p>
                      <a:r>
                        <a:rPr lang="tr-TR" sz="1400" dirty="0" smtClean="0"/>
                        <a:t>OTOPARK</a:t>
                      </a:r>
                      <a:endParaRPr lang="tr-TR" sz="1400" dirty="0"/>
                    </a:p>
                  </a:txBody>
                  <a:tcPr/>
                </a:tc>
                <a:tc>
                  <a:txBody>
                    <a:bodyPr/>
                    <a:lstStyle/>
                    <a:p>
                      <a:r>
                        <a:rPr lang="tr-TR" sz="1400" dirty="0" smtClean="0"/>
                        <a:t>YAPI</a:t>
                      </a:r>
                      <a:r>
                        <a:rPr lang="tr-TR" sz="1400" baseline="0" dirty="0" smtClean="0"/>
                        <a:t> SINIFI</a:t>
                      </a:r>
                      <a:endParaRPr lang="tr-TR" sz="1400" dirty="0"/>
                    </a:p>
                  </a:txBody>
                  <a:tcPr/>
                </a:tc>
                <a:tc>
                  <a:txBody>
                    <a:bodyPr/>
                    <a:lstStyle/>
                    <a:p>
                      <a:r>
                        <a:rPr lang="tr-TR" sz="1400" dirty="0" smtClean="0"/>
                        <a:t>BİRİM</a:t>
                      </a:r>
                      <a:r>
                        <a:rPr lang="tr-TR" sz="1400" baseline="0" dirty="0" smtClean="0"/>
                        <a:t> FİYATI</a:t>
                      </a:r>
                      <a:endParaRPr lang="tr-TR" sz="1400" dirty="0"/>
                    </a:p>
                  </a:txBody>
                  <a:tcPr/>
                </a:tc>
                <a:tc>
                  <a:txBody>
                    <a:bodyPr/>
                    <a:lstStyle/>
                    <a:p>
                      <a:r>
                        <a:rPr lang="tr-TR" sz="1400" dirty="0" smtClean="0"/>
                        <a:t>ALAN</a:t>
                      </a:r>
                      <a:endParaRPr lang="tr-TR" sz="1400" dirty="0"/>
                    </a:p>
                  </a:txBody>
                  <a:tcPr/>
                </a:tc>
                <a:tc>
                  <a:txBody>
                    <a:bodyPr/>
                    <a:lstStyle/>
                    <a:p>
                      <a:r>
                        <a:rPr lang="tr-TR" sz="1400" dirty="0" smtClean="0"/>
                        <a:t>TOPLAM</a:t>
                      </a:r>
                      <a:endParaRPr lang="tr-TR" sz="1400" dirty="0"/>
                    </a:p>
                  </a:txBody>
                  <a:tcPr/>
                </a:tc>
                <a:tc>
                  <a:txBody>
                    <a:bodyPr/>
                    <a:lstStyle/>
                    <a:p>
                      <a:r>
                        <a:rPr lang="tr-TR" sz="1400" dirty="0" smtClean="0"/>
                        <a:t>İLAVE GİDER</a:t>
                      </a:r>
                      <a:endParaRPr lang="tr-TR" sz="1400" dirty="0"/>
                    </a:p>
                  </a:txBody>
                  <a:tcPr/>
                </a:tc>
                <a:tc>
                  <a:txBody>
                    <a:bodyPr/>
                    <a:lstStyle/>
                    <a:p>
                      <a:r>
                        <a:rPr lang="tr-TR" sz="1400" dirty="0" smtClean="0"/>
                        <a:t>TOPLAM İSTENECEK MİKTAR</a:t>
                      </a:r>
                      <a:endParaRPr lang="tr-TR" sz="1400" dirty="0"/>
                    </a:p>
                  </a:txBody>
                  <a:tcPr/>
                </a:tc>
                <a:extLst>
                  <a:ext uri="{0D108BD9-81ED-4DB2-BD59-A6C34878D82A}">
                    <a16:rowId xmlns:a16="http://schemas.microsoft.com/office/drawing/2014/main" val="2413850982"/>
                  </a:ext>
                </a:extLst>
              </a:tr>
              <a:tr h="644470">
                <a:tc>
                  <a:txBody>
                    <a:bodyPr/>
                    <a:lstStyle/>
                    <a:p>
                      <a:endParaRPr lang="tr-TR" sz="1400" dirty="0"/>
                    </a:p>
                  </a:txBody>
                  <a:tcPr/>
                </a:tc>
                <a:tc>
                  <a:txBody>
                    <a:bodyPr/>
                    <a:lstStyle/>
                    <a:p>
                      <a:r>
                        <a:rPr lang="tr-TR" sz="1400" dirty="0" smtClean="0"/>
                        <a:t>3B</a:t>
                      </a:r>
                      <a:endParaRPr lang="tr-TR" sz="1400" dirty="0"/>
                    </a:p>
                  </a:txBody>
                  <a:tcPr/>
                </a:tc>
                <a:tc>
                  <a:txBody>
                    <a:bodyPr/>
                    <a:lstStyle/>
                    <a:p>
                      <a:r>
                        <a:rPr lang="tr-TR" sz="1400" dirty="0" smtClean="0"/>
                        <a:t>694,00 TL</a:t>
                      </a:r>
                      <a:endParaRPr lang="tr-TR" sz="1400" dirty="0"/>
                    </a:p>
                  </a:txBody>
                  <a:tcPr/>
                </a:tc>
                <a:tc>
                  <a:txBody>
                    <a:bodyPr/>
                    <a:lstStyle/>
                    <a:p>
                      <a:r>
                        <a:rPr lang="tr-TR" sz="1400" dirty="0" smtClean="0"/>
                        <a:t>2600</a:t>
                      </a:r>
                      <a:endParaRPr lang="tr-TR" sz="1400" dirty="0"/>
                    </a:p>
                  </a:txBody>
                  <a:tcPr/>
                </a:tc>
                <a:tc>
                  <a:txBody>
                    <a:bodyPr/>
                    <a:lstStyle/>
                    <a:p>
                      <a:r>
                        <a:rPr lang="tr-TR" sz="1400" dirty="0" smtClean="0"/>
                        <a:t>1.804.400,00 TL</a:t>
                      </a:r>
                      <a:endParaRPr lang="tr-TR" sz="1400" dirty="0"/>
                    </a:p>
                  </a:txBody>
                  <a:tcPr/>
                </a:tc>
                <a:tc>
                  <a:txBody>
                    <a:bodyPr/>
                    <a:lstStyle/>
                    <a:p>
                      <a:r>
                        <a:rPr lang="tr-TR" sz="1400" dirty="0" smtClean="0"/>
                        <a:t>1.055.140,00 TL</a:t>
                      </a:r>
                      <a:endParaRPr lang="tr-TR" sz="1400" dirty="0"/>
                    </a:p>
                  </a:txBody>
                  <a:tcPr/>
                </a:tc>
                <a:tc>
                  <a:txBody>
                    <a:bodyPr/>
                    <a:lstStyle/>
                    <a:p>
                      <a:r>
                        <a:rPr lang="tr-TR" sz="1400" dirty="0" smtClean="0"/>
                        <a:t>2.859.140,00 TL</a:t>
                      </a:r>
                      <a:endParaRPr lang="tr-TR" sz="1400" dirty="0"/>
                    </a:p>
                  </a:txBody>
                  <a:tcPr/>
                </a:tc>
                <a:extLst>
                  <a:ext uri="{0D108BD9-81ED-4DB2-BD59-A6C34878D82A}">
                    <a16:rowId xmlns:a16="http://schemas.microsoft.com/office/drawing/2014/main" val="1836466224"/>
                  </a:ext>
                </a:extLst>
              </a:tr>
            </a:tbl>
          </a:graphicData>
        </a:graphic>
      </p:graphicFrame>
    </p:spTree>
    <p:extLst>
      <p:ext uri="{BB962C8B-B14F-4D97-AF65-F5344CB8AC3E}">
        <p14:creationId xmlns:p14="http://schemas.microsoft.com/office/powerpoint/2010/main" val="4176463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498178"/>
          </a:xfrm>
        </p:spPr>
        <p:txBody>
          <a:bodyPr>
            <a:normAutofit fontScale="90000"/>
          </a:bodyPr>
          <a:lstStyle/>
          <a:p>
            <a:pPr algn="ctr"/>
            <a:r>
              <a:rPr lang="tr-TR" b="1" dirty="0"/>
              <a:t>MİLLİ EMLAK MÜDÜRLÜĞÜNÜN </a:t>
            </a:r>
            <a:r>
              <a:rPr lang="tr-TR" b="1" dirty="0" smtClean="0"/>
              <a:t>ADIYAMAN MERKEZ VE BAĞLI İLÇELERİN</a:t>
            </a:r>
            <a:br>
              <a:rPr lang="tr-TR" b="1" dirty="0" smtClean="0"/>
            </a:br>
            <a:r>
              <a:rPr lang="tr-TR" b="1" dirty="0" smtClean="0"/>
              <a:t>TAŞINMAZ İSTATİSTİĞİ</a:t>
            </a:r>
            <a:endParaRPr lang="tr-TR" b="1" dirty="0"/>
          </a:p>
        </p:txBody>
      </p:sp>
      <p:sp>
        <p:nvSpPr>
          <p:cNvPr id="3" name="Veri Yer Tutucusu 2"/>
          <p:cNvSpPr>
            <a:spLocks noGrp="1"/>
          </p:cNvSpPr>
          <p:nvPr>
            <p:ph type="dt" sz="half" idx="10"/>
          </p:nvPr>
        </p:nvSpPr>
        <p:spPr/>
        <p:txBody>
          <a:bodyPr/>
          <a:lstStyle/>
          <a:p>
            <a:pPr>
              <a:defRPr/>
            </a:pPr>
            <a:fld id="{5AD4CD2C-ABF7-4517-B76A-A586D2B9EBA2}" type="datetime1">
              <a:rPr lang="tr-TR" smtClean="0"/>
              <a:t>9.10.2019</a:t>
            </a:fld>
            <a:endParaRPr lang="tr-TR"/>
          </a:p>
        </p:txBody>
      </p:sp>
      <p:pic>
        <p:nvPicPr>
          <p:cNvPr id="6" name="İçerik Yer Tutucusu 5"/>
          <p:cNvPicPr>
            <a:picLocks noGrp="1" noChangeAspect="1"/>
          </p:cNvPicPr>
          <p:nvPr>
            <p:ph sz="quarter" idx="1"/>
          </p:nvPr>
        </p:nvPicPr>
        <p:blipFill>
          <a:blip r:embed="rId2"/>
          <a:stretch>
            <a:fillRect/>
          </a:stretch>
        </p:blipFill>
        <p:spPr>
          <a:xfrm>
            <a:off x="573444" y="2251115"/>
            <a:ext cx="8147248" cy="3626935"/>
          </a:xfrm>
          <a:prstGeom prst="rect">
            <a:avLst/>
          </a:prstGeom>
        </p:spPr>
      </p:pic>
    </p:spTree>
    <p:extLst>
      <p:ext uri="{BB962C8B-B14F-4D97-AF65-F5344CB8AC3E}">
        <p14:creationId xmlns:p14="http://schemas.microsoft.com/office/powerpoint/2010/main" val="1037805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pPr>
              <a:defRPr/>
            </a:pPr>
            <a:fld id="{5AD4CD2C-ABF7-4517-B76A-A586D2B9EBA2}" type="datetime1">
              <a:rPr lang="tr-TR" smtClean="0"/>
              <a:t>9.10.2019</a:t>
            </a:fld>
            <a:endParaRPr lang="tr-TR"/>
          </a:p>
        </p:txBody>
      </p:sp>
      <p:pic>
        <p:nvPicPr>
          <p:cNvPr id="5" name="İçerik Yer Tutucusu 4"/>
          <p:cNvPicPr>
            <a:picLocks noGrp="1" noChangeAspect="1"/>
          </p:cNvPicPr>
          <p:nvPr>
            <p:ph sz="quarter" idx="1"/>
          </p:nvPr>
        </p:nvPicPr>
        <p:blipFill>
          <a:blip r:embed="rId2"/>
          <a:stretch>
            <a:fillRect/>
          </a:stretch>
        </p:blipFill>
        <p:spPr>
          <a:xfrm>
            <a:off x="827584" y="1718897"/>
            <a:ext cx="7488832" cy="4230383"/>
          </a:xfrm>
          <a:prstGeom prst="rect">
            <a:avLst/>
          </a:prstGeom>
        </p:spPr>
      </p:pic>
    </p:spTree>
    <p:extLst>
      <p:ext uri="{BB962C8B-B14F-4D97-AF65-F5344CB8AC3E}">
        <p14:creationId xmlns:p14="http://schemas.microsoft.com/office/powerpoint/2010/main" val="3711762115"/>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pPr>
              <a:defRPr/>
            </a:pPr>
            <a:fld id="{C8B86ED0-AA81-44B6-99C9-81FB6AA23574}" type="datetime1">
              <a:rPr lang="tr-TR" smtClean="0"/>
              <a:t>9.10.2019</a:t>
            </a:fld>
            <a:endParaRPr lang="tr-TR"/>
          </a:p>
        </p:txBody>
      </p:sp>
      <p:pic>
        <p:nvPicPr>
          <p:cNvPr id="4" name="Resim 3"/>
          <p:cNvPicPr>
            <a:picLocks noChangeAspect="1"/>
          </p:cNvPicPr>
          <p:nvPr/>
        </p:nvPicPr>
        <p:blipFill>
          <a:blip r:embed="rId2"/>
          <a:stretch>
            <a:fillRect/>
          </a:stretch>
        </p:blipFill>
        <p:spPr>
          <a:xfrm>
            <a:off x="1129019" y="1484784"/>
            <a:ext cx="6892861" cy="4392488"/>
          </a:xfrm>
          <a:prstGeom prst="rect">
            <a:avLst/>
          </a:prstGeom>
        </p:spPr>
      </p:pic>
    </p:spTree>
    <p:extLst>
      <p:ext uri="{BB962C8B-B14F-4D97-AF65-F5344CB8AC3E}">
        <p14:creationId xmlns:p14="http://schemas.microsoft.com/office/powerpoint/2010/main" val="3994999684"/>
      </p:ext>
    </p:extLst>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normAutofit fontScale="90000"/>
          </a:bodyPr>
          <a:lstStyle/>
          <a:p>
            <a:pPr algn="ctr"/>
            <a:r>
              <a:rPr lang="tr-TR" b="1" dirty="0" smtClean="0"/>
              <a:t>MİLLİ EMLAK MÜDÜRLÜĞÜ                    2018 YILI FAALİYET RAPORU</a:t>
            </a:r>
            <a:endParaRPr lang="tr-TR" b="1" dirty="0"/>
          </a:p>
        </p:txBody>
      </p:sp>
      <p:sp>
        <p:nvSpPr>
          <p:cNvPr id="2" name="Veri Yer Tutucusu 1"/>
          <p:cNvSpPr>
            <a:spLocks noGrp="1"/>
          </p:cNvSpPr>
          <p:nvPr>
            <p:ph type="dt" sz="half" idx="10"/>
          </p:nvPr>
        </p:nvSpPr>
        <p:spPr/>
        <p:txBody>
          <a:bodyPr/>
          <a:lstStyle/>
          <a:p>
            <a:pPr>
              <a:defRPr/>
            </a:pPr>
            <a:fld id="{92910D61-60E6-4F50-B3C7-D9312AD326CC}" type="datetime1">
              <a:rPr lang="tr-TR" smtClean="0"/>
              <a:pPr>
                <a:defRPr/>
              </a:pPr>
              <a:t>9.10.2019</a:t>
            </a:fld>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3518444122"/>
              </p:ext>
            </p:extLst>
          </p:nvPr>
        </p:nvGraphicFramePr>
        <p:xfrm>
          <a:off x="467543" y="1772815"/>
          <a:ext cx="8280921" cy="3878778"/>
        </p:xfrm>
        <a:graphic>
          <a:graphicData uri="http://schemas.openxmlformats.org/drawingml/2006/table">
            <a:tbl>
              <a:tblPr/>
              <a:tblGrid>
                <a:gridCol w="1383764">
                  <a:extLst>
                    <a:ext uri="{9D8B030D-6E8A-4147-A177-3AD203B41FA5}">
                      <a16:colId xmlns:a16="http://schemas.microsoft.com/office/drawing/2014/main" val="20000"/>
                    </a:ext>
                  </a:extLst>
                </a:gridCol>
                <a:gridCol w="220122">
                  <a:extLst>
                    <a:ext uri="{9D8B030D-6E8A-4147-A177-3AD203B41FA5}">
                      <a16:colId xmlns:a16="http://schemas.microsoft.com/office/drawing/2014/main" val="20001"/>
                    </a:ext>
                  </a:extLst>
                </a:gridCol>
                <a:gridCol w="586992">
                  <a:extLst>
                    <a:ext uri="{9D8B030D-6E8A-4147-A177-3AD203B41FA5}">
                      <a16:colId xmlns:a16="http://schemas.microsoft.com/office/drawing/2014/main" val="20002"/>
                    </a:ext>
                  </a:extLst>
                </a:gridCol>
                <a:gridCol w="807114">
                  <a:extLst>
                    <a:ext uri="{9D8B030D-6E8A-4147-A177-3AD203B41FA5}">
                      <a16:colId xmlns:a16="http://schemas.microsoft.com/office/drawing/2014/main" val="20003"/>
                    </a:ext>
                  </a:extLst>
                </a:gridCol>
                <a:gridCol w="660366">
                  <a:extLst>
                    <a:ext uri="{9D8B030D-6E8A-4147-A177-3AD203B41FA5}">
                      <a16:colId xmlns:a16="http://schemas.microsoft.com/office/drawing/2014/main" val="20004"/>
                    </a:ext>
                  </a:extLst>
                </a:gridCol>
                <a:gridCol w="660366">
                  <a:extLst>
                    <a:ext uri="{9D8B030D-6E8A-4147-A177-3AD203B41FA5}">
                      <a16:colId xmlns:a16="http://schemas.microsoft.com/office/drawing/2014/main" val="20005"/>
                    </a:ext>
                  </a:extLst>
                </a:gridCol>
                <a:gridCol w="660366">
                  <a:extLst>
                    <a:ext uri="{9D8B030D-6E8A-4147-A177-3AD203B41FA5}">
                      <a16:colId xmlns:a16="http://schemas.microsoft.com/office/drawing/2014/main" val="20006"/>
                    </a:ext>
                  </a:extLst>
                </a:gridCol>
                <a:gridCol w="660366">
                  <a:extLst>
                    <a:ext uri="{9D8B030D-6E8A-4147-A177-3AD203B41FA5}">
                      <a16:colId xmlns:a16="http://schemas.microsoft.com/office/drawing/2014/main" val="20007"/>
                    </a:ext>
                  </a:extLst>
                </a:gridCol>
                <a:gridCol w="733740">
                  <a:extLst>
                    <a:ext uri="{9D8B030D-6E8A-4147-A177-3AD203B41FA5}">
                      <a16:colId xmlns:a16="http://schemas.microsoft.com/office/drawing/2014/main" val="20008"/>
                    </a:ext>
                  </a:extLst>
                </a:gridCol>
                <a:gridCol w="627000">
                  <a:extLst>
                    <a:ext uri="{9D8B030D-6E8A-4147-A177-3AD203B41FA5}">
                      <a16:colId xmlns:a16="http://schemas.microsoft.com/office/drawing/2014/main" val="20009"/>
                    </a:ext>
                  </a:extLst>
                </a:gridCol>
                <a:gridCol w="653436">
                  <a:extLst>
                    <a:ext uri="{9D8B030D-6E8A-4147-A177-3AD203B41FA5}">
                      <a16:colId xmlns:a16="http://schemas.microsoft.com/office/drawing/2014/main" val="20010"/>
                    </a:ext>
                  </a:extLst>
                </a:gridCol>
                <a:gridCol w="627289">
                  <a:extLst>
                    <a:ext uri="{9D8B030D-6E8A-4147-A177-3AD203B41FA5}">
                      <a16:colId xmlns:a16="http://schemas.microsoft.com/office/drawing/2014/main" val="20011"/>
                    </a:ext>
                  </a:extLst>
                </a:gridCol>
              </a:tblGrid>
              <a:tr h="246885">
                <a:tc>
                  <a:txBody>
                    <a:bodyPr/>
                    <a:lstStyle/>
                    <a:p>
                      <a:pPr algn="l" fontAlgn="t"/>
                      <a:r>
                        <a:rPr lang="tr-TR" sz="600" b="0" i="0" u="none" strike="noStrike" dirty="0">
                          <a:solidFill>
                            <a:srgbClr val="000000"/>
                          </a:solidFill>
                          <a:effectLst/>
                          <a:latin typeface="Tahoma" panose="020B0604030504040204" pitchFamily="34" charset="0"/>
                        </a:rPr>
                        <a:t> </a:t>
                      </a: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900" b="0" i="0" u="none" strike="noStrike" dirty="0">
                          <a:solidFill>
                            <a:srgbClr val="000000"/>
                          </a:solidFill>
                          <a:effectLst/>
                          <a:latin typeface="Tahoma" panose="020B0604030504040204" pitchFamily="34" charset="0"/>
                        </a:rPr>
                        <a:t>Toplam</a:t>
                      </a: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tr-TR" sz="900" b="0" i="0" u="none" strike="noStrike" dirty="0">
                          <a:solidFill>
                            <a:srgbClr val="000000"/>
                          </a:solidFill>
                          <a:effectLst/>
                          <a:latin typeface="Tahoma" panose="020B0604030504040204" pitchFamily="34" charset="0"/>
                        </a:rPr>
                        <a:t>Merkez</a:t>
                      </a: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tr-TR" sz="900" b="0" i="0" u="none" strike="noStrike" dirty="0">
                          <a:solidFill>
                            <a:srgbClr val="000000"/>
                          </a:solidFill>
                          <a:effectLst/>
                          <a:latin typeface="Tahoma" panose="020B0604030504040204" pitchFamily="34" charset="0"/>
                        </a:rPr>
                        <a:t>Besni</a:t>
                      </a: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tr-TR" sz="900" b="0" i="0" u="none" strike="noStrike" dirty="0">
                          <a:solidFill>
                            <a:srgbClr val="000000"/>
                          </a:solidFill>
                          <a:effectLst/>
                          <a:latin typeface="Tahoma" panose="020B0604030504040204" pitchFamily="34" charset="0"/>
                        </a:rPr>
                        <a:t>Çelikhan</a:t>
                      </a: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tr-TR" sz="900" b="0" i="0" u="none" strike="noStrike" dirty="0">
                          <a:solidFill>
                            <a:srgbClr val="000000"/>
                          </a:solidFill>
                          <a:effectLst/>
                          <a:latin typeface="Tahoma" panose="020B0604030504040204" pitchFamily="34" charset="0"/>
                        </a:rPr>
                        <a:t>Gerger</a:t>
                      </a: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tr-TR" sz="900" b="0" i="0" u="none" strike="noStrike" dirty="0">
                          <a:solidFill>
                            <a:srgbClr val="000000"/>
                          </a:solidFill>
                          <a:effectLst/>
                          <a:latin typeface="Tahoma" panose="020B0604030504040204" pitchFamily="34" charset="0"/>
                        </a:rPr>
                        <a:t>Gölbaşı</a:t>
                      </a: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tr-TR" sz="900" b="0" i="0" u="none" strike="noStrike" dirty="0">
                          <a:solidFill>
                            <a:srgbClr val="000000"/>
                          </a:solidFill>
                          <a:effectLst/>
                          <a:latin typeface="Tahoma" panose="020B0604030504040204" pitchFamily="34" charset="0"/>
                        </a:rPr>
                        <a:t>Kahta</a:t>
                      </a: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tr-TR" sz="900" b="0" i="0" u="none" strike="noStrike" dirty="0">
                          <a:solidFill>
                            <a:srgbClr val="000000"/>
                          </a:solidFill>
                          <a:effectLst/>
                          <a:latin typeface="Tahoma" panose="020B0604030504040204" pitchFamily="34" charset="0"/>
                        </a:rPr>
                        <a:t>Samsat</a:t>
                      </a: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tr-TR" sz="900" b="0" i="0" u="none" strike="noStrike" dirty="0">
                          <a:solidFill>
                            <a:srgbClr val="000000"/>
                          </a:solidFill>
                          <a:effectLst/>
                          <a:latin typeface="Tahoma" panose="020B0604030504040204" pitchFamily="34" charset="0"/>
                        </a:rPr>
                        <a:t>Sincik</a:t>
                      </a: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tr-TR" sz="900" b="0" i="0" u="none" strike="noStrike" dirty="0">
                          <a:solidFill>
                            <a:srgbClr val="000000"/>
                          </a:solidFill>
                          <a:effectLst/>
                          <a:latin typeface="Tahoma" panose="020B0604030504040204" pitchFamily="34" charset="0"/>
                        </a:rPr>
                        <a:t>Tut</a:t>
                      </a:r>
                    </a:p>
                  </a:txBody>
                  <a:tcPr marL="7764" marR="7764" marT="776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46885">
                <a:tc>
                  <a:txBody>
                    <a:bodyPr/>
                    <a:lstStyle/>
                    <a:p>
                      <a:pPr algn="l" fontAlgn="t"/>
                      <a:endParaRPr lang="tr-TR" sz="600" b="0" i="0" u="none" strike="noStrike">
                        <a:solidFill>
                          <a:srgbClr val="000000"/>
                        </a:solidFill>
                        <a:effectLst/>
                        <a:latin typeface="Tahoma" panose="020B0604030504040204" pitchFamily="34" charset="0"/>
                      </a:endParaRP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tr-T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tr-TR" sz="600" b="0" i="0" u="none" strike="noStrike" dirty="0">
                        <a:solidFill>
                          <a:srgbClr val="000000"/>
                        </a:solidFill>
                        <a:effectLst/>
                        <a:latin typeface="Tahoma" panose="020B0604030504040204" pitchFamily="34" charset="0"/>
                      </a:endParaRP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tr-TR" sz="600" b="0" i="0" u="none" strike="noStrike" dirty="0">
                        <a:solidFill>
                          <a:srgbClr val="000000"/>
                        </a:solidFill>
                        <a:effectLst/>
                        <a:latin typeface="Tahoma" panose="020B0604030504040204" pitchFamily="34" charset="0"/>
                      </a:endParaRP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tr-TR" sz="600" b="0" i="0" u="none" strike="noStrike">
                        <a:solidFill>
                          <a:srgbClr val="000000"/>
                        </a:solidFill>
                        <a:effectLst/>
                        <a:latin typeface="Tahoma" panose="020B0604030504040204" pitchFamily="34" charset="0"/>
                      </a:endParaRP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tr-TR" sz="600" b="0" i="0" u="none" strike="noStrike">
                        <a:solidFill>
                          <a:srgbClr val="000000"/>
                        </a:solidFill>
                        <a:effectLst/>
                        <a:latin typeface="Tahoma" panose="020B0604030504040204" pitchFamily="34" charset="0"/>
                      </a:endParaRP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tr-TR" sz="600" b="0" i="0" u="none" strike="noStrike">
                        <a:solidFill>
                          <a:srgbClr val="000000"/>
                        </a:solidFill>
                        <a:effectLst/>
                        <a:latin typeface="Tahoma" panose="020B0604030504040204" pitchFamily="34" charset="0"/>
                      </a:endParaRP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tr-TR" sz="600" b="0" i="0" u="none" strike="noStrike">
                        <a:solidFill>
                          <a:srgbClr val="000000"/>
                        </a:solidFill>
                        <a:effectLst/>
                        <a:latin typeface="Tahoma" panose="020B0604030504040204" pitchFamily="34" charset="0"/>
                      </a:endParaRP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tr-TR" sz="600" b="0" i="0" u="none" strike="noStrike">
                        <a:solidFill>
                          <a:srgbClr val="000000"/>
                        </a:solidFill>
                        <a:effectLst/>
                        <a:latin typeface="Tahoma" panose="020B0604030504040204" pitchFamily="34" charset="0"/>
                      </a:endParaRP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tr-TR" sz="600" b="0" i="0" u="none" strike="noStrike">
                        <a:solidFill>
                          <a:srgbClr val="000000"/>
                        </a:solidFill>
                        <a:effectLst/>
                        <a:latin typeface="Tahoma" panose="020B0604030504040204" pitchFamily="34" charset="0"/>
                      </a:endParaRP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tr-TR" sz="600" b="0" i="0" u="none" strike="noStrike">
                        <a:solidFill>
                          <a:srgbClr val="000000"/>
                        </a:solidFill>
                        <a:effectLst/>
                        <a:latin typeface="Tahoma" panose="020B0604030504040204" pitchFamily="34" charset="0"/>
                      </a:endParaRP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tr-TR" sz="600" b="0" i="0" u="none" strike="noStrike">
                        <a:solidFill>
                          <a:srgbClr val="000000"/>
                        </a:solidFill>
                        <a:effectLst/>
                        <a:latin typeface="Tahoma" panose="020B0604030504040204" pitchFamily="34" charset="0"/>
                      </a:endParaRPr>
                    </a:p>
                  </a:txBody>
                  <a:tcPr marL="7764" marR="7764" marT="7764"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46885">
                <a:tc>
                  <a:txBody>
                    <a:bodyPr/>
                    <a:lstStyle/>
                    <a:p>
                      <a:pPr algn="just" fontAlgn="t"/>
                      <a:r>
                        <a:rPr lang="tr-TR" sz="900" b="0" i="0" u="none" strike="noStrike" dirty="0">
                          <a:solidFill>
                            <a:srgbClr val="FF0000"/>
                          </a:solidFill>
                          <a:effectLst/>
                          <a:latin typeface="Tahoma" panose="020B0604030504040204" pitchFamily="34" charset="0"/>
                        </a:rPr>
                        <a:t>Toplam</a:t>
                      </a:r>
                    </a:p>
                  </a:txBody>
                  <a:tcPr marL="7764" marR="7764" marT="7764" marB="0">
                    <a:lnL>
                      <a:noFill/>
                    </a:lnL>
                    <a:lnR>
                      <a:noFill/>
                    </a:lnR>
                    <a:lnT>
                      <a:noFill/>
                    </a:lnT>
                    <a:lnB>
                      <a:noFill/>
                    </a:lnB>
                    <a:solidFill>
                      <a:srgbClr val="FABF8F"/>
                    </a:solidFill>
                  </a:tcPr>
                </a:tc>
                <a:tc>
                  <a:txBody>
                    <a:bodyPr/>
                    <a:lstStyle/>
                    <a:p>
                      <a:endParaRPr lang="tr-TR" dirty="0">
                        <a:solidFill>
                          <a:srgbClr val="FF0000"/>
                        </a:solidFill>
                      </a:endParaRP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7.712.679</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4.086.709,39</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593.208,08</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144.882,59</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708.430,52</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505.976,64</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1.285.173,45</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108.472,31</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183.543,63</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96.282,37</a:t>
                      </a:r>
                    </a:p>
                  </a:txBody>
                  <a:tcPr marL="7764" marR="7764" marT="7764" marB="0">
                    <a:lnL>
                      <a:noFill/>
                    </a:lnL>
                    <a:lnR>
                      <a:noFill/>
                    </a:lnR>
                    <a:lnT>
                      <a:noFill/>
                    </a:lnT>
                    <a:lnB>
                      <a:noFill/>
                    </a:lnB>
                    <a:solidFill>
                      <a:srgbClr val="FABF8F"/>
                    </a:solidFill>
                  </a:tcPr>
                </a:tc>
                <a:extLst>
                  <a:ext uri="{0D108BD9-81ED-4DB2-BD59-A6C34878D82A}">
                    <a16:rowId xmlns:a16="http://schemas.microsoft.com/office/drawing/2014/main" val="10002"/>
                  </a:ext>
                </a:extLst>
              </a:tr>
              <a:tr h="246885">
                <a:tc>
                  <a:txBody>
                    <a:bodyPr/>
                    <a:lstStyle/>
                    <a:p>
                      <a:pPr algn="just" fontAlgn="t"/>
                      <a:r>
                        <a:rPr lang="tr-TR" sz="900" b="0" i="0" u="none" strike="noStrike" dirty="0">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endParaRPr lang="tr-T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7.718.669</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4.092.709,39</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593.208,08</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144.882,59</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708.430,52</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505.976,64</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1.285.173,45</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108.462,31</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183.543,63</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96.282,37</a:t>
                      </a:r>
                    </a:p>
                  </a:txBody>
                  <a:tcPr marL="7764" marR="7764" marT="7764" marB="0">
                    <a:lnL>
                      <a:noFill/>
                    </a:lnL>
                    <a:lnR>
                      <a:noFill/>
                    </a:lnR>
                    <a:lnT>
                      <a:noFill/>
                    </a:lnT>
                    <a:lnB>
                      <a:noFill/>
                    </a:lnB>
                    <a:solidFill>
                      <a:srgbClr val="FDE9D9"/>
                    </a:solidFill>
                  </a:tcPr>
                </a:tc>
                <a:extLst>
                  <a:ext uri="{0D108BD9-81ED-4DB2-BD59-A6C34878D82A}">
                    <a16:rowId xmlns:a16="http://schemas.microsoft.com/office/drawing/2014/main" val="10003"/>
                  </a:ext>
                </a:extLst>
              </a:tr>
              <a:tr h="246885">
                <a:tc>
                  <a:txBody>
                    <a:bodyPr/>
                    <a:lstStyle/>
                    <a:p>
                      <a:pPr algn="just" fontAlgn="t"/>
                      <a:r>
                        <a:rPr lang="tr-TR" sz="900" b="0" i="0" u="none" strike="noStrike">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endParaRPr lang="tr-T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extLst>
                  <a:ext uri="{0D108BD9-81ED-4DB2-BD59-A6C34878D82A}">
                    <a16:rowId xmlns:a16="http://schemas.microsoft.com/office/drawing/2014/main" val="10004"/>
                  </a:ext>
                </a:extLst>
              </a:tr>
              <a:tr h="246885">
                <a:tc>
                  <a:txBody>
                    <a:bodyPr/>
                    <a:lstStyle/>
                    <a:p>
                      <a:pPr algn="just" fontAlgn="t"/>
                      <a:r>
                        <a:rPr lang="tr-TR" sz="900" b="0" i="0" u="none" strike="noStrike" dirty="0">
                          <a:solidFill>
                            <a:srgbClr val="FF0000"/>
                          </a:solidFill>
                          <a:effectLst/>
                          <a:latin typeface="Tahoma" panose="020B0604030504040204" pitchFamily="34" charset="0"/>
                        </a:rPr>
                        <a:t>Taşınmaz Mal Satış Gelirleri</a:t>
                      </a:r>
                    </a:p>
                  </a:txBody>
                  <a:tcPr marL="7764" marR="7764" marT="7764" marB="0">
                    <a:lnL>
                      <a:noFill/>
                    </a:lnL>
                    <a:lnR>
                      <a:noFill/>
                    </a:lnR>
                    <a:lnT>
                      <a:noFill/>
                    </a:lnT>
                    <a:lnB>
                      <a:noFill/>
                    </a:lnB>
                    <a:solidFill>
                      <a:srgbClr val="FABF8F"/>
                    </a:solidFill>
                  </a:tcPr>
                </a:tc>
                <a:tc>
                  <a:txBody>
                    <a:bodyPr/>
                    <a:lstStyle/>
                    <a:p>
                      <a:endParaRPr lang="tr-TR" dirty="0">
                        <a:solidFill>
                          <a:srgbClr val="FF0000"/>
                        </a:solidFill>
                      </a:endParaRP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1.718.785</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601.465,44</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173.083,01</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 </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298.623,00</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151.327,52</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392.453,84</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0,00</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5.550,00</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96.282,37</a:t>
                      </a:r>
                    </a:p>
                  </a:txBody>
                  <a:tcPr marL="7764" marR="7764" marT="7764" marB="0">
                    <a:lnL>
                      <a:noFill/>
                    </a:lnL>
                    <a:lnR>
                      <a:noFill/>
                    </a:lnR>
                    <a:lnT>
                      <a:noFill/>
                    </a:lnT>
                    <a:lnB>
                      <a:noFill/>
                    </a:lnB>
                    <a:solidFill>
                      <a:srgbClr val="FABF8F"/>
                    </a:solidFill>
                  </a:tcPr>
                </a:tc>
                <a:extLst>
                  <a:ext uri="{0D108BD9-81ED-4DB2-BD59-A6C34878D82A}">
                    <a16:rowId xmlns:a16="http://schemas.microsoft.com/office/drawing/2014/main" val="10005"/>
                  </a:ext>
                </a:extLst>
              </a:tr>
              <a:tr h="251713">
                <a:tc>
                  <a:txBody>
                    <a:bodyPr/>
                    <a:lstStyle/>
                    <a:p>
                      <a:pPr algn="just" fontAlgn="t"/>
                      <a:r>
                        <a:rPr lang="tr-TR" sz="900" b="0" i="0" u="none" strike="noStrike">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endParaRPr lang="tr-T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1.724.785</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607.465,44</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173.083,01</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298.623,00</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151.327,52</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392.453,84</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0,00</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5.550,00</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96.282,37</a:t>
                      </a:r>
                    </a:p>
                  </a:txBody>
                  <a:tcPr marL="7764" marR="7764" marT="7764" marB="0">
                    <a:lnL>
                      <a:noFill/>
                    </a:lnL>
                    <a:lnR>
                      <a:noFill/>
                    </a:lnR>
                    <a:lnT>
                      <a:noFill/>
                    </a:lnT>
                    <a:lnB>
                      <a:noFill/>
                    </a:lnB>
                    <a:solidFill>
                      <a:srgbClr val="FDE9D9"/>
                    </a:solidFill>
                  </a:tcPr>
                </a:tc>
                <a:extLst>
                  <a:ext uri="{0D108BD9-81ED-4DB2-BD59-A6C34878D82A}">
                    <a16:rowId xmlns:a16="http://schemas.microsoft.com/office/drawing/2014/main" val="10006"/>
                  </a:ext>
                </a:extLst>
              </a:tr>
              <a:tr h="246885">
                <a:tc>
                  <a:txBody>
                    <a:bodyPr/>
                    <a:lstStyle/>
                    <a:p>
                      <a:pPr algn="just" fontAlgn="t"/>
                      <a:r>
                        <a:rPr lang="tr-TR" sz="900" b="0" i="0" u="none" strike="noStrike">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endParaRPr lang="tr-T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extLst>
                  <a:ext uri="{0D108BD9-81ED-4DB2-BD59-A6C34878D82A}">
                    <a16:rowId xmlns:a16="http://schemas.microsoft.com/office/drawing/2014/main" val="10007"/>
                  </a:ext>
                </a:extLst>
              </a:tr>
              <a:tr h="246885">
                <a:tc>
                  <a:txBody>
                    <a:bodyPr/>
                    <a:lstStyle/>
                    <a:p>
                      <a:pPr algn="just" fontAlgn="t"/>
                      <a:r>
                        <a:rPr lang="tr-TR" sz="900" b="0" i="0" u="none" strike="noStrike" dirty="0">
                          <a:solidFill>
                            <a:srgbClr val="FF0000"/>
                          </a:solidFill>
                          <a:effectLst/>
                          <a:latin typeface="Tahoma" panose="020B0604030504040204" pitchFamily="34" charset="0"/>
                        </a:rPr>
                        <a:t>Taşınmaz Mal İdare Gelirleri</a:t>
                      </a:r>
                    </a:p>
                  </a:txBody>
                  <a:tcPr marL="7764" marR="7764" marT="7764" marB="0">
                    <a:lnL>
                      <a:noFill/>
                    </a:lnL>
                    <a:lnR>
                      <a:noFill/>
                    </a:lnR>
                    <a:lnT>
                      <a:noFill/>
                    </a:lnT>
                    <a:lnB>
                      <a:noFill/>
                    </a:lnB>
                    <a:solidFill>
                      <a:srgbClr val="FABF8F"/>
                    </a:solidFill>
                  </a:tcPr>
                </a:tc>
                <a:tc>
                  <a:txBody>
                    <a:bodyPr/>
                    <a:lstStyle/>
                    <a:p>
                      <a:endParaRPr lang="tr-TR" dirty="0">
                        <a:solidFill>
                          <a:srgbClr val="FF0000"/>
                        </a:solidFill>
                      </a:endParaRP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5.780.172</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3.436.358,95</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416.977,67</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144.882,59</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409.807,52</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284.541,12</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882.876,57</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73.472,31</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131.255,43</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 </a:t>
                      </a:r>
                    </a:p>
                  </a:txBody>
                  <a:tcPr marL="7764" marR="7764" marT="7764" marB="0">
                    <a:lnL>
                      <a:noFill/>
                    </a:lnL>
                    <a:lnR>
                      <a:noFill/>
                    </a:lnR>
                    <a:lnT>
                      <a:noFill/>
                    </a:lnT>
                    <a:lnB>
                      <a:noFill/>
                    </a:lnB>
                    <a:solidFill>
                      <a:srgbClr val="FABF8F"/>
                    </a:solidFill>
                  </a:tcPr>
                </a:tc>
                <a:extLst>
                  <a:ext uri="{0D108BD9-81ED-4DB2-BD59-A6C34878D82A}">
                    <a16:rowId xmlns:a16="http://schemas.microsoft.com/office/drawing/2014/main" val="10008"/>
                  </a:ext>
                </a:extLst>
              </a:tr>
              <a:tr h="246885">
                <a:tc>
                  <a:txBody>
                    <a:bodyPr/>
                    <a:lstStyle/>
                    <a:p>
                      <a:pPr algn="just" fontAlgn="t"/>
                      <a:r>
                        <a:rPr lang="tr-TR" sz="900" b="0" i="0" u="none" strike="noStrike">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endParaRPr lang="tr-T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5.780.162</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3.436.358,95</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416.977,67</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144.882,59</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409.807,52</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284.541,12</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882.876,57</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73.462,31</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131.255,43</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extLst>
                  <a:ext uri="{0D108BD9-81ED-4DB2-BD59-A6C34878D82A}">
                    <a16:rowId xmlns:a16="http://schemas.microsoft.com/office/drawing/2014/main" val="10009"/>
                  </a:ext>
                </a:extLst>
              </a:tr>
              <a:tr h="246885">
                <a:tc>
                  <a:txBody>
                    <a:bodyPr/>
                    <a:lstStyle/>
                    <a:p>
                      <a:pPr algn="just" fontAlgn="t"/>
                      <a:r>
                        <a:rPr lang="tr-TR" sz="900" b="0" i="0" u="none" strike="noStrike">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endParaRPr lang="tr-T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extLst>
                  <a:ext uri="{0D108BD9-81ED-4DB2-BD59-A6C34878D82A}">
                    <a16:rowId xmlns:a16="http://schemas.microsoft.com/office/drawing/2014/main" val="10010"/>
                  </a:ext>
                </a:extLst>
              </a:tr>
              <a:tr h="246885">
                <a:tc>
                  <a:txBody>
                    <a:bodyPr/>
                    <a:lstStyle/>
                    <a:p>
                      <a:pPr algn="just" fontAlgn="t"/>
                      <a:r>
                        <a:rPr lang="tr-TR" sz="900" b="0" i="0" u="none" strike="noStrike" dirty="0">
                          <a:solidFill>
                            <a:srgbClr val="FF0000"/>
                          </a:solidFill>
                          <a:effectLst/>
                          <a:latin typeface="Tahoma" panose="020B0604030504040204" pitchFamily="34" charset="0"/>
                        </a:rPr>
                        <a:t>Taşınır Mal Satış Gelirleri</a:t>
                      </a:r>
                    </a:p>
                  </a:txBody>
                  <a:tcPr marL="7764" marR="7764" marT="7764" marB="0">
                    <a:lnL>
                      <a:noFill/>
                    </a:lnL>
                    <a:lnR>
                      <a:noFill/>
                    </a:lnR>
                    <a:lnT>
                      <a:noFill/>
                    </a:lnT>
                    <a:lnB>
                      <a:noFill/>
                    </a:lnB>
                    <a:solidFill>
                      <a:srgbClr val="FABF8F"/>
                    </a:solidFill>
                  </a:tcPr>
                </a:tc>
                <a:tc>
                  <a:txBody>
                    <a:bodyPr/>
                    <a:lstStyle/>
                    <a:p>
                      <a:endParaRPr lang="tr-TR" dirty="0">
                        <a:solidFill>
                          <a:srgbClr val="FF0000"/>
                        </a:solidFill>
                      </a:endParaRP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213.722</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48.885,00</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3.147,40</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 </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0,00</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70.108,00</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9.843,04</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35.000,00</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FF0000"/>
                          </a:solidFill>
                          <a:effectLst/>
                          <a:latin typeface="Tahoma" panose="020B0604030504040204" pitchFamily="34" charset="0"/>
                        </a:rPr>
                        <a:t>46.738,20</a:t>
                      </a:r>
                    </a:p>
                  </a:txBody>
                  <a:tcPr marL="7764" marR="7764" marT="7764" marB="0">
                    <a:lnL>
                      <a:noFill/>
                    </a:lnL>
                    <a:lnR>
                      <a:noFill/>
                    </a:lnR>
                    <a:lnT>
                      <a:noFill/>
                    </a:lnT>
                    <a:lnB>
                      <a:noFill/>
                    </a:lnB>
                    <a:solidFill>
                      <a:srgbClr val="FABF8F"/>
                    </a:solidFill>
                  </a:tcPr>
                </a:tc>
                <a:tc>
                  <a:txBody>
                    <a:bodyPr/>
                    <a:lstStyle/>
                    <a:p>
                      <a:pPr algn="just" fontAlgn="t"/>
                      <a:r>
                        <a:rPr lang="tr-TR" sz="900" b="0" i="0" u="none" strike="noStrike" dirty="0">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ABF8F"/>
                    </a:solidFill>
                  </a:tcPr>
                </a:tc>
                <a:extLst>
                  <a:ext uri="{0D108BD9-81ED-4DB2-BD59-A6C34878D82A}">
                    <a16:rowId xmlns:a16="http://schemas.microsoft.com/office/drawing/2014/main" val="10011"/>
                  </a:ext>
                </a:extLst>
              </a:tr>
              <a:tr h="246885">
                <a:tc>
                  <a:txBody>
                    <a:bodyPr/>
                    <a:lstStyle/>
                    <a:p>
                      <a:pPr algn="just" fontAlgn="t"/>
                      <a:r>
                        <a:rPr lang="tr-TR" sz="900" b="0" i="0" u="none" strike="noStrike">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endParaRPr lang="tr-TR" sz="1000" b="0" i="0" u="none" strike="noStrike" dirty="0">
                        <a:solidFill>
                          <a:srgbClr val="FF0000"/>
                        </a:solidFill>
                        <a:effectLst/>
                        <a:latin typeface="Tahoma" panose="020B0604030504040204" pitchFamily="34" charset="0"/>
                      </a:endParaRP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213.722</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48.885,00</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3.147,40</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a:solidFill>
                            <a:srgbClr val="000000"/>
                          </a:solidFill>
                          <a:effectLst/>
                          <a:latin typeface="Tahoma" panose="020B0604030504040204" pitchFamily="34" charset="0"/>
                        </a:rPr>
                        <a:t>0,00</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70.108,00</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9.843,04</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35.000,00</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46.738,20</a:t>
                      </a:r>
                    </a:p>
                  </a:txBody>
                  <a:tcPr marL="7764" marR="7764" marT="7764" marB="0">
                    <a:lnL>
                      <a:noFill/>
                    </a:lnL>
                    <a:lnR>
                      <a:noFill/>
                    </a:lnR>
                    <a:lnT>
                      <a:noFill/>
                    </a:lnT>
                    <a:lnB>
                      <a:noFill/>
                    </a:lnB>
                    <a:solidFill>
                      <a:srgbClr val="FDE9D9"/>
                    </a:solidFill>
                  </a:tcPr>
                </a:tc>
                <a:tc>
                  <a:txBody>
                    <a:bodyPr/>
                    <a:lstStyle/>
                    <a:p>
                      <a:pPr algn="just" fontAlgn="t"/>
                      <a:r>
                        <a:rPr lang="tr-TR" sz="900" b="0" i="0" u="none" strike="noStrike" dirty="0">
                          <a:solidFill>
                            <a:srgbClr val="0000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extLst>
                  <a:ext uri="{0D108BD9-81ED-4DB2-BD59-A6C34878D82A}">
                    <a16:rowId xmlns:a16="http://schemas.microsoft.com/office/drawing/2014/main" val="10012"/>
                  </a:ext>
                </a:extLst>
              </a:tr>
              <a:tr h="246885">
                <a:tc>
                  <a:txBody>
                    <a:bodyPr/>
                    <a:lstStyle/>
                    <a:p>
                      <a:pPr algn="just" fontAlgn="t"/>
                      <a:r>
                        <a:rPr lang="tr-TR" sz="900" b="0" i="0" u="none" strike="noStrike">
                          <a:solidFill>
                            <a:srgbClr val="000000"/>
                          </a:solidFill>
                          <a:effectLst/>
                          <a:latin typeface="Tahoma" panose="020B0604030504040204" pitchFamily="34" charset="0"/>
                        </a:rPr>
                        <a:t> </a:t>
                      </a:r>
                    </a:p>
                  </a:txBody>
                  <a:tcPr marL="7764" marR="7764" marT="7764" marB="0">
                    <a:lnL>
                      <a:noFill/>
                    </a:lnL>
                    <a:lnR>
                      <a:noFill/>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just" fontAlgn="t"/>
                      <a:endParaRPr lang="tr-TR" sz="1000" b="0" i="0" u="none" strike="noStrike" dirty="0">
                        <a:solidFill>
                          <a:srgbClr val="000000"/>
                        </a:solidFill>
                        <a:effectLst/>
                        <a:latin typeface="Tahoma" panose="020B0604030504040204" pitchFamily="34" charset="0"/>
                      </a:endParaRPr>
                    </a:p>
                  </a:txBody>
                  <a:tcPr marL="7764" marR="7764" marT="7764" marB="0">
                    <a:lnL>
                      <a:noFill/>
                    </a:lnL>
                    <a:lnR>
                      <a:noFill/>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just" fontAlgn="t"/>
                      <a:r>
                        <a:rPr lang="tr-TR" sz="10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10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1000" b="0" i="0" u="none" strike="noStrike">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10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10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10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10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10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10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tc>
                  <a:txBody>
                    <a:bodyPr/>
                    <a:lstStyle/>
                    <a:p>
                      <a:pPr algn="just" fontAlgn="t"/>
                      <a:r>
                        <a:rPr lang="tr-TR" sz="1000" b="0" i="0" u="none" strike="noStrike" dirty="0">
                          <a:solidFill>
                            <a:srgbClr val="FFFF00"/>
                          </a:solidFill>
                          <a:effectLst/>
                          <a:latin typeface="Tahoma" panose="020B0604030504040204" pitchFamily="34" charset="0"/>
                        </a:rPr>
                        <a:t> </a:t>
                      </a:r>
                    </a:p>
                  </a:txBody>
                  <a:tcPr marL="7764" marR="7764" marT="7764" marB="0">
                    <a:lnL>
                      <a:noFill/>
                    </a:lnL>
                    <a:lnR>
                      <a:noFill/>
                    </a:lnR>
                    <a:lnT>
                      <a:noFill/>
                    </a:lnT>
                    <a:lnB>
                      <a:noFill/>
                    </a:lnB>
                    <a:solidFill>
                      <a:srgbClr val="FDE9D9"/>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77957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pPr>
              <a:defRPr/>
            </a:pPr>
            <a:fld id="{C8B86ED0-AA81-44B6-99C9-81FB6AA23574}" type="datetime1">
              <a:rPr lang="tr-TR" smtClean="0"/>
              <a:t>9.10.2019</a:t>
            </a:fld>
            <a:endParaRPr lang="tr-TR"/>
          </a:p>
        </p:txBody>
      </p:sp>
      <p:graphicFrame>
        <p:nvGraphicFramePr>
          <p:cNvPr id="4" name="Nesne 3"/>
          <p:cNvGraphicFramePr>
            <a:graphicFrameLocks noChangeAspect="1"/>
          </p:cNvGraphicFramePr>
          <p:nvPr>
            <p:extLst>
              <p:ext uri="{D42A27DB-BD31-4B8C-83A1-F6EECF244321}">
                <p14:modId xmlns:p14="http://schemas.microsoft.com/office/powerpoint/2010/main" val="351129202"/>
              </p:ext>
            </p:extLst>
          </p:nvPr>
        </p:nvGraphicFramePr>
        <p:xfrm>
          <a:off x="468064" y="1556792"/>
          <a:ext cx="8374063" cy="4694237"/>
        </p:xfrm>
        <a:graphic>
          <a:graphicData uri="http://schemas.openxmlformats.org/presentationml/2006/ole">
            <mc:AlternateContent xmlns:mc="http://schemas.openxmlformats.org/markup-compatibility/2006">
              <mc:Choice xmlns:v="urn:schemas-microsoft-com:vml" Requires="v">
                <p:oleObj spid="_x0000_s4106" name="Çalışma Sayfası" r:id="rId3" imgW="8374464" imgH="5235004" progId="Excel.Sheet.12">
                  <p:embed/>
                </p:oleObj>
              </mc:Choice>
              <mc:Fallback>
                <p:oleObj name="Çalışma Sayfası" r:id="rId3" imgW="8374464" imgH="5235004" progId="Excel.Sheet.12">
                  <p:embed/>
                  <p:pic>
                    <p:nvPicPr>
                      <p:cNvPr id="4" name="Nesne 3"/>
                      <p:cNvPicPr/>
                      <p:nvPr/>
                    </p:nvPicPr>
                    <p:blipFill>
                      <a:blip r:embed="rId4"/>
                      <a:stretch>
                        <a:fillRect/>
                      </a:stretch>
                    </p:blipFill>
                    <p:spPr>
                      <a:xfrm>
                        <a:off x="468064" y="1556792"/>
                        <a:ext cx="8374063" cy="4694237"/>
                      </a:xfrm>
                      <a:prstGeom prst="rect">
                        <a:avLst/>
                      </a:prstGeom>
                    </p:spPr>
                  </p:pic>
                </p:oleObj>
              </mc:Fallback>
            </mc:AlternateContent>
          </a:graphicData>
        </a:graphic>
      </p:graphicFrame>
    </p:spTree>
    <p:extLst>
      <p:ext uri="{BB962C8B-B14F-4D97-AF65-F5344CB8AC3E}">
        <p14:creationId xmlns:p14="http://schemas.microsoft.com/office/powerpoint/2010/main" val="780215666"/>
      </p:ext>
    </p:extLst>
  </p:cSld>
  <p:clrMapOvr>
    <a:masterClrMapping/>
  </p:clrMapOvr>
  <p:transition spd="slow">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066130"/>
          </a:xfrm>
        </p:spPr>
        <p:txBody>
          <a:bodyPr>
            <a:normAutofit fontScale="90000"/>
          </a:bodyPr>
          <a:lstStyle/>
          <a:p>
            <a:pPr algn="ctr"/>
            <a:r>
              <a:rPr lang="tr-TR" sz="2200" dirty="0" smtClean="0">
                <a:ln w="12700">
                  <a:solidFill>
                    <a:srgbClr val="04617B">
                      <a:satMod val="155000"/>
                    </a:srgbClr>
                  </a:solidFill>
                  <a:prstDash val="solid"/>
                </a:ln>
                <a:solidFill>
                  <a:srgbClr val="0066FF"/>
                </a:solidFill>
              </a:rPr>
              <a:t/>
            </a:r>
            <a:br>
              <a:rPr lang="tr-TR" sz="2200" dirty="0" smtClean="0">
                <a:ln w="12700">
                  <a:solidFill>
                    <a:srgbClr val="04617B">
                      <a:satMod val="155000"/>
                    </a:srgbClr>
                  </a:solidFill>
                  <a:prstDash val="solid"/>
                </a:ln>
                <a:solidFill>
                  <a:srgbClr val="0066FF"/>
                </a:solidFill>
              </a:rPr>
            </a:br>
            <a:r>
              <a:rPr lang="tr-TR" sz="2200" dirty="0" smtClean="0">
                <a:ln w="12700">
                  <a:solidFill>
                    <a:srgbClr val="04617B">
                      <a:satMod val="155000"/>
                    </a:srgbClr>
                  </a:solidFill>
                  <a:prstDash val="solid"/>
                </a:ln>
                <a:solidFill>
                  <a:srgbClr val="0066FF"/>
                </a:solidFill>
              </a:rPr>
              <a:t/>
            </a:r>
            <a:br>
              <a:rPr lang="tr-TR" sz="2200" dirty="0" smtClean="0">
                <a:ln w="12700">
                  <a:solidFill>
                    <a:srgbClr val="04617B">
                      <a:satMod val="155000"/>
                    </a:srgbClr>
                  </a:solidFill>
                  <a:prstDash val="solid"/>
                </a:ln>
                <a:solidFill>
                  <a:srgbClr val="0066FF"/>
                </a:solidFill>
              </a:rPr>
            </a:br>
            <a:r>
              <a:rPr lang="tr-TR" sz="2200" dirty="0" smtClean="0">
                <a:ln w="12700">
                  <a:solidFill>
                    <a:srgbClr val="04617B">
                      <a:satMod val="155000"/>
                    </a:srgbClr>
                  </a:solidFill>
                  <a:prstDash val="solid"/>
                </a:ln>
                <a:solidFill>
                  <a:srgbClr val="0066FF"/>
                </a:solidFill>
              </a:rPr>
              <a:t>YÜRÜTÜLEN ÇALIŞMALAR</a:t>
            </a:r>
            <a:br>
              <a:rPr lang="tr-TR" sz="2200" dirty="0" smtClean="0">
                <a:ln w="12700">
                  <a:solidFill>
                    <a:srgbClr val="04617B">
                      <a:satMod val="155000"/>
                    </a:srgbClr>
                  </a:solidFill>
                  <a:prstDash val="solid"/>
                </a:ln>
                <a:solidFill>
                  <a:srgbClr val="0066FF"/>
                </a:solidFill>
              </a:rPr>
            </a:br>
            <a:r>
              <a:rPr lang="tr-TR" sz="2200" b="1" dirty="0">
                <a:solidFill>
                  <a:schemeClr val="accent1"/>
                </a:solidFill>
              </a:rPr>
              <a:t>MİLLİ EMLAK </a:t>
            </a:r>
            <a:r>
              <a:rPr lang="tr-TR" sz="2200" b="1" dirty="0" smtClean="0">
                <a:solidFill>
                  <a:schemeClr val="accent1"/>
                </a:solidFill>
              </a:rPr>
              <a:t>MÜDÜRLÜĞÜ</a:t>
            </a:r>
            <a:br>
              <a:rPr lang="tr-TR" sz="2200" b="1" dirty="0" smtClean="0">
                <a:solidFill>
                  <a:schemeClr val="accent1"/>
                </a:solidFill>
              </a:rPr>
            </a:br>
            <a:r>
              <a:rPr lang="tr-TR" sz="2200" b="1" dirty="0" smtClean="0">
                <a:solidFill>
                  <a:schemeClr val="accent1"/>
                </a:solidFill>
              </a:rPr>
              <a:t>Adıyaman </a:t>
            </a:r>
            <a:r>
              <a:rPr lang="tr-TR" sz="2200" b="1" dirty="0">
                <a:solidFill>
                  <a:schemeClr val="accent1"/>
                </a:solidFill>
              </a:rPr>
              <a:t>Belediye Başkanlığı </a:t>
            </a:r>
            <a:r>
              <a:rPr lang="tr-TR" sz="2200" b="1" dirty="0" smtClean="0">
                <a:solidFill>
                  <a:schemeClr val="accent1"/>
                </a:solidFill>
              </a:rPr>
              <a:t>– Millet </a:t>
            </a:r>
            <a:r>
              <a:rPr lang="tr-TR" sz="2200" b="1" dirty="0">
                <a:solidFill>
                  <a:schemeClr val="accent1"/>
                </a:solidFill>
              </a:rPr>
              <a:t>Bahçesi</a:t>
            </a:r>
            <a:r>
              <a:rPr lang="tr-TR" dirty="0">
                <a:ln w="12700">
                  <a:solidFill>
                    <a:srgbClr val="04617B">
                      <a:satMod val="155000"/>
                    </a:srgbClr>
                  </a:solidFill>
                  <a:prstDash val="solid"/>
                </a:ln>
                <a:solidFill>
                  <a:srgbClr val="0066FF"/>
                </a:solidFill>
              </a:rPr>
              <a:t/>
            </a:r>
            <a:br>
              <a:rPr lang="tr-TR" dirty="0">
                <a:ln w="12700">
                  <a:solidFill>
                    <a:srgbClr val="04617B">
                      <a:satMod val="155000"/>
                    </a:srgbClr>
                  </a:solidFill>
                  <a:prstDash val="solid"/>
                </a:ln>
                <a:solidFill>
                  <a:srgbClr val="0066FF"/>
                </a:solidFill>
              </a:rPr>
            </a:br>
            <a:endParaRPr lang="tr-TR" dirty="0"/>
          </a:p>
        </p:txBody>
      </p:sp>
      <p:sp>
        <p:nvSpPr>
          <p:cNvPr id="3" name="Veri Yer Tutucusu 2"/>
          <p:cNvSpPr>
            <a:spLocks noGrp="1"/>
          </p:cNvSpPr>
          <p:nvPr>
            <p:ph type="dt" sz="half" idx="10"/>
          </p:nvPr>
        </p:nvSpPr>
        <p:spPr/>
        <p:txBody>
          <a:bodyPr/>
          <a:lstStyle/>
          <a:p>
            <a:pPr>
              <a:defRPr/>
            </a:pPr>
            <a:fld id="{5AD4CD2C-ABF7-4517-B76A-A586D2B9EBA2}" type="datetime1">
              <a:rPr lang="tr-TR" smtClean="0"/>
              <a:t>9.10.2019</a:t>
            </a:fld>
            <a:endParaRPr lang="tr-TR"/>
          </a:p>
        </p:txBody>
      </p:sp>
      <p:sp>
        <p:nvSpPr>
          <p:cNvPr id="4" name="İçerik Yer Tutucusu 3"/>
          <p:cNvSpPr>
            <a:spLocks noGrp="1"/>
          </p:cNvSpPr>
          <p:nvPr>
            <p:ph sz="quarter" idx="1"/>
          </p:nvPr>
        </p:nvSpPr>
        <p:spPr>
          <a:xfrm>
            <a:off x="914400" y="1412776"/>
            <a:ext cx="7772400" cy="4607024"/>
          </a:xfrm>
        </p:spPr>
        <p:txBody>
          <a:bodyPr>
            <a:noAutofit/>
          </a:bodyPr>
          <a:lstStyle/>
          <a:p>
            <a:pPr lvl="1"/>
            <a:r>
              <a:rPr lang="tr-TR" sz="1200" b="1" dirty="0" smtClean="0">
                <a:solidFill>
                  <a:schemeClr val="accent1"/>
                </a:solidFill>
              </a:rPr>
              <a:t>Adıyaman Belediye Başkanlığının 11/07/2019 tarih ve 7895 sayılı yazısı ile; İlimiz, Merkez</a:t>
            </a:r>
          </a:p>
          <a:p>
            <a:pPr lvl="1"/>
            <a:r>
              <a:rPr lang="tr-TR" sz="1200" b="1" dirty="0" err="1" smtClean="0">
                <a:solidFill>
                  <a:schemeClr val="accent1"/>
                </a:solidFill>
              </a:rPr>
              <a:t>Altınşehir</a:t>
            </a:r>
            <a:r>
              <a:rPr lang="tr-TR" sz="1200" b="1" dirty="0" smtClean="0">
                <a:solidFill>
                  <a:schemeClr val="accent1"/>
                </a:solidFill>
              </a:rPr>
              <a:t> Mahallesinde bulunan mülkiyeti hazineye ait ve Adıyaman Üniversitesine ait olan 435 parsel </a:t>
            </a:r>
            <a:r>
              <a:rPr lang="tr-TR" sz="1200" b="1" dirty="0" err="1" smtClean="0">
                <a:solidFill>
                  <a:schemeClr val="accent1"/>
                </a:solidFill>
              </a:rPr>
              <a:t>nolu</a:t>
            </a:r>
            <a:r>
              <a:rPr lang="tr-TR" sz="1200" b="1" dirty="0" smtClean="0">
                <a:solidFill>
                  <a:schemeClr val="accent1"/>
                </a:solidFill>
              </a:rPr>
              <a:t> 71.107,07 </a:t>
            </a:r>
            <a:r>
              <a:rPr lang="tr-TR" sz="1200" b="1" dirty="0">
                <a:solidFill>
                  <a:schemeClr val="accent1"/>
                </a:solidFill>
              </a:rPr>
              <a:t>m</a:t>
            </a:r>
            <a:r>
              <a:rPr lang="tr-TR" sz="1200" b="1" baseline="30000" dirty="0">
                <a:solidFill>
                  <a:schemeClr val="accent1"/>
                </a:solidFill>
              </a:rPr>
              <a:t>2 </a:t>
            </a:r>
            <a:r>
              <a:rPr lang="tr-TR" sz="1200" b="1" dirty="0" smtClean="0">
                <a:solidFill>
                  <a:schemeClr val="accent1"/>
                </a:solidFill>
              </a:rPr>
              <a:t> yüzölçümlü taşınmazın imar planında park alanına isabet eden 43.000,00 m</a:t>
            </a:r>
            <a:r>
              <a:rPr lang="tr-TR" sz="1200" b="1" baseline="30000" dirty="0" smtClean="0">
                <a:solidFill>
                  <a:schemeClr val="accent1"/>
                </a:solidFill>
              </a:rPr>
              <a:t>2</a:t>
            </a:r>
            <a:r>
              <a:rPr lang="tr-TR" sz="1200" dirty="0">
                <a:solidFill>
                  <a:schemeClr val="accent1"/>
                </a:solidFill>
              </a:rPr>
              <a:t> </a:t>
            </a:r>
            <a:r>
              <a:rPr lang="tr-TR" sz="1200" b="1" dirty="0" smtClean="0">
                <a:solidFill>
                  <a:schemeClr val="accent1"/>
                </a:solidFill>
              </a:rPr>
              <a:t>’</a:t>
            </a:r>
            <a:r>
              <a:rPr lang="tr-TR" sz="1200" b="1" dirty="0" err="1" smtClean="0">
                <a:solidFill>
                  <a:schemeClr val="accent1"/>
                </a:solidFill>
              </a:rPr>
              <a:t>lik</a:t>
            </a:r>
            <a:r>
              <a:rPr lang="tr-TR" sz="1200" b="1" dirty="0">
                <a:solidFill>
                  <a:schemeClr val="accent1"/>
                </a:solidFill>
              </a:rPr>
              <a:t> </a:t>
            </a:r>
            <a:r>
              <a:rPr lang="tr-TR" sz="1200" b="1" dirty="0" smtClean="0">
                <a:solidFill>
                  <a:schemeClr val="accent1"/>
                </a:solidFill>
              </a:rPr>
              <a:t>kısmının;</a:t>
            </a:r>
          </a:p>
          <a:p>
            <a:pPr lvl="1"/>
            <a:r>
              <a:rPr lang="tr-TR" sz="1200" b="1" dirty="0" smtClean="0">
                <a:solidFill>
                  <a:schemeClr val="accent1"/>
                </a:solidFill>
              </a:rPr>
              <a:t>Yeni Sanayi Mahallesinde bulunan mülkiyeti hazineye ait 882 ada 20 parsel </a:t>
            </a:r>
            <a:r>
              <a:rPr lang="tr-TR" sz="1200" b="1" dirty="0" err="1" smtClean="0">
                <a:solidFill>
                  <a:schemeClr val="accent1"/>
                </a:solidFill>
              </a:rPr>
              <a:t>nolu</a:t>
            </a:r>
            <a:r>
              <a:rPr lang="tr-TR" sz="1200" b="1" dirty="0" smtClean="0">
                <a:solidFill>
                  <a:schemeClr val="accent1"/>
                </a:solidFill>
              </a:rPr>
              <a:t> ve 7.791,45 </a:t>
            </a:r>
            <a:r>
              <a:rPr lang="tr-TR" sz="1200" b="1" dirty="0">
                <a:solidFill>
                  <a:schemeClr val="accent1"/>
                </a:solidFill>
              </a:rPr>
              <a:t>m</a:t>
            </a:r>
            <a:r>
              <a:rPr lang="tr-TR" sz="1200" b="1" baseline="30000" dirty="0">
                <a:solidFill>
                  <a:schemeClr val="accent1"/>
                </a:solidFill>
              </a:rPr>
              <a:t>2 </a:t>
            </a:r>
            <a:r>
              <a:rPr lang="tr-TR" sz="1200" b="1" dirty="0" smtClean="0">
                <a:solidFill>
                  <a:schemeClr val="accent1"/>
                </a:solidFill>
              </a:rPr>
              <a:t> taşınmazın ise tamamının,</a:t>
            </a:r>
          </a:p>
          <a:p>
            <a:pPr lvl="1"/>
            <a:r>
              <a:rPr lang="tr-TR" sz="1200" b="1" dirty="0" smtClean="0">
                <a:solidFill>
                  <a:schemeClr val="accent1"/>
                </a:solidFill>
              </a:rPr>
              <a:t>«Millet Bahçesi» alanına isabet ettiği belirtilerek tahsisleri talep edilmiştir.</a:t>
            </a:r>
          </a:p>
          <a:p>
            <a:pPr lvl="1"/>
            <a:r>
              <a:rPr lang="tr-TR" sz="1200" b="1" dirty="0" smtClean="0">
                <a:solidFill>
                  <a:schemeClr val="accent1"/>
                </a:solidFill>
              </a:rPr>
              <a:t>Söz konusu taşınmazların tahsisi konusun Bakanlığımızdan (Milli Emlak Genel Müdürlüğü) alınan 19.07.2019 tarih ve 168346 sayılı yazıda;</a:t>
            </a:r>
          </a:p>
          <a:p>
            <a:pPr lvl="1"/>
            <a:r>
              <a:rPr lang="tr-TR" sz="1200" b="1" dirty="0" err="1" smtClean="0">
                <a:solidFill>
                  <a:schemeClr val="accent1"/>
                </a:solidFill>
              </a:rPr>
              <a:t>Altınşehir</a:t>
            </a:r>
            <a:r>
              <a:rPr lang="tr-TR" sz="1200" b="1" dirty="0" smtClean="0">
                <a:solidFill>
                  <a:schemeClr val="accent1"/>
                </a:solidFill>
              </a:rPr>
              <a:t> Mahallesinde bulunan ve Adıyaman Üniversitesine tahsisli 435 parsel </a:t>
            </a:r>
            <a:r>
              <a:rPr lang="tr-TR" sz="1200" b="1" dirty="0" err="1" smtClean="0">
                <a:solidFill>
                  <a:schemeClr val="accent1"/>
                </a:solidFill>
              </a:rPr>
              <a:t>nolu</a:t>
            </a:r>
            <a:r>
              <a:rPr lang="tr-TR" sz="1200" b="1" dirty="0" smtClean="0">
                <a:solidFill>
                  <a:schemeClr val="accent1"/>
                </a:solidFill>
              </a:rPr>
              <a:t> taşınmazın park alanına isabet eden 43.000,00 </a:t>
            </a:r>
            <a:r>
              <a:rPr lang="tr-TR" sz="1200" b="1" dirty="0">
                <a:solidFill>
                  <a:schemeClr val="accent1"/>
                </a:solidFill>
              </a:rPr>
              <a:t>m</a:t>
            </a:r>
            <a:r>
              <a:rPr lang="tr-TR" sz="1200" b="1" baseline="30000" dirty="0">
                <a:solidFill>
                  <a:schemeClr val="accent1"/>
                </a:solidFill>
              </a:rPr>
              <a:t>2 </a:t>
            </a:r>
            <a:r>
              <a:rPr lang="tr-TR" sz="1200" b="1" baseline="30000" dirty="0" smtClean="0">
                <a:solidFill>
                  <a:schemeClr val="accent1"/>
                </a:solidFill>
              </a:rPr>
              <a:t>‘</a:t>
            </a:r>
            <a:r>
              <a:rPr lang="tr-TR" sz="1200" b="1" dirty="0" err="1" smtClean="0">
                <a:solidFill>
                  <a:schemeClr val="accent1"/>
                </a:solidFill>
              </a:rPr>
              <a:t>lik</a:t>
            </a:r>
            <a:r>
              <a:rPr lang="tr-TR" sz="1200" b="1" dirty="0" smtClean="0">
                <a:solidFill>
                  <a:schemeClr val="accent1"/>
                </a:solidFill>
              </a:rPr>
              <a:t> kısmının Üniversitenin uygun görüşü alınması kaydıyla,</a:t>
            </a:r>
          </a:p>
          <a:p>
            <a:pPr lvl="1"/>
            <a:r>
              <a:rPr lang="tr-TR" sz="1200" b="1" dirty="0" smtClean="0">
                <a:solidFill>
                  <a:schemeClr val="accent1"/>
                </a:solidFill>
              </a:rPr>
              <a:t>Yeni Sanayi Mahallesinde bulunan 882 ada 20 parsel </a:t>
            </a:r>
            <a:r>
              <a:rPr lang="tr-TR" sz="1200" b="1" dirty="0" err="1" smtClean="0">
                <a:solidFill>
                  <a:schemeClr val="accent1"/>
                </a:solidFill>
              </a:rPr>
              <a:t>nolu</a:t>
            </a:r>
            <a:r>
              <a:rPr lang="tr-TR" sz="1200" b="1" dirty="0" smtClean="0">
                <a:solidFill>
                  <a:schemeClr val="accent1"/>
                </a:solidFill>
              </a:rPr>
              <a:t> 7.791,45 </a:t>
            </a:r>
            <a:r>
              <a:rPr lang="tr-TR" sz="1200" b="1" dirty="0">
                <a:solidFill>
                  <a:schemeClr val="accent1"/>
                </a:solidFill>
              </a:rPr>
              <a:t>m</a:t>
            </a:r>
            <a:r>
              <a:rPr lang="tr-TR" sz="1200" b="1" baseline="30000" dirty="0">
                <a:solidFill>
                  <a:schemeClr val="accent1"/>
                </a:solidFill>
              </a:rPr>
              <a:t>2 </a:t>
            </a:r>
            <a:r>
              <a:rPr lang="tr-TR" sz="1200" b="1" baseline="30000" dirty="0" smtClean="0">
                <a:solidFill>
                  <a:schemeClr val="accent1"/>
                </a:solidFill>
              </a:rPr>
              <a:t> </a:t>
            </a:r>
            <a:r>
              <a:rPr lang="tr-TR" sz="1200" b="1" dirty="0" smtClean="0">
                <a:solidFill>
                  <a:schemeClr val="accent1"/>
                </a:solidFill>
              </a:rPr>
              <a:t>yüzölçümlü Hazine taşınmazının tamamı,</a:t>
            </a:r>
          </a:p>
          <a:p>
            <a:pPr lvl="1"/>
            <a:r>
              <a:rPr lang="tr-TR" sz="1200" b="1" dirty="0" smtClean="0">
                <a:solidFill>
                  <a:schemeClr val="accent1"/>
                </a:solidFill>
              </a:rPr>
              <a:t>«Millet Bahçesi» yapılmak üzere Adıyaman Belediye Başkanlığı adına 2 (iki) yıl süreli ön tahsisi uygun görülmüştür.</a:t>
            </a:r>
          </a:p>
          <a:p>
            <a:pPr marL="457200" lvl="1" indent="0">
              <a:buNone/>
            </a:pPr>
            <a:r>
              <a:rPr lang="tr-TR" sz="1200" b="1" dirty="0">
                <a:solidFill>
                  <a:schemeClr val="accent1"/>
                </a:solidFill>
              </a:rPr>
              <a:t>	</a:t>
            </a:r>
            <a:r>
              <a:rPr lang="tr-TR" sz="1200" b="1" dirty="0" smtClean="0">
                <a:solidFill>
                  <a:schemeClr val="accent1"/>
                </a:solidFill>
              </a:rPr>
              <a:t>* Bu kapsamda;</a:t>
            </a:r>
          </a:p>
          <a:p>
            <a:pPr marL="457200" lvl="1" indent="0">
              <a:buNone/>
            </a:pPr>
            <a:r>
              <a:rPr lang="tr-TR" sz="1200" b="1" dirty="0" smtClean="0">
                <a:solidFill>
                  <a:schemeClr val="accent1"/>
                </a:solidFill>
              </a:rPr>
              <a:t>Adıyaman Üniversitesine; Üniversiteye tahsisli olan 435 parsel </a:t>
            </a:r>
            <a:r>
              <a:rPr lang="tr-TR" sz="1200" b="1" dirty="0" err="1" smtClean="0">
                <a:solidFill>
                  <a:schemeClr val="accent1"/>
                </a:solidFill>
              </a:rPr>
              <a:t>nolu</a:t>
            </a:r>
            <a:r>
              <a:rPr lang="tr-TR" sz="1200" b="1" dirty="0" smtClean="0">
                <a:solidFill>
                  <a:schemeClr val="accent1"/>
                </a:solidFill>
              </a:rPr>
              <a:t> ve 71.107,07 </a:t>
            </a:r>
            <a:r>
              <a:rPr lang="tr-TR" sz="1200" b="1" dirty="0">
                <a:solidFill>
                  <a:schemeClr val="accent1"/>
                </a:solidFill>
              </a:rPr>
              <a:t>m</a:t>
            </a:r>
            <a:r>
              <a:rPr lang="tr-TR" sz="1200" b="1" baseline="30000" dirty="0">
                <a:solidFill>
                  <a:schemeClr val="accent1"/>
                </a:solidFill>
              </a:rPr>
              <a:t>2 </a:t>
            </a:r>
            <a:r>
              <a:rPr lang="tr-TR" sz="1200" b="1" dirty="0" smtClean="0">
                <a:solidFill>
                  <a:schemeClr val="accent1"/>
                </a:solidFill>
              </a:rPr>
              <a:t> yüzölçümlü taşınmazın imar planında park alanına isabet eden 43.000,00 </a:t>
            </a:r>
            <a:r>
              <a:rPr lang="tr-TR" sz="1200" b="1" dirty="0">
                <a:solidFill>
                  <a:schemeClr val="accent1"/>
                </a:solidFill>
              </a:rPr>
              <a:t>m</a:t>
            </a:r>
            <a:r>
              <a:rPr lang="tr-TR" sz="1200" b="1" baseline="30000" dirty="0">
                <a:solidFill>
                  <a:schemeClr val="accent1"/>
                </a:solidFill>
              </a:rPr>
              <a:t>2 </a:t>
            </a:r>
            <a:r>
              <a:rPr lang="tr-TR" sz="1200" b="1" baseline="30000" dirty="0" smtClean="0">
                <a:solidFill>
                  <a:schemeClr val="accent1"/>
                </a:solidFill>
              </a:rPr>
              <a:t>‘ </a:t>
            </a:r>
            <a:r>
              <a:rPr lang="tr-TR" sz="1200" b="1" dirty="0" err="1" smtClean="0">
                <a:solidFill>
                  <a:schemeClr val="accent1"/>
                </a:solidFill>
              </a:rPr>
              <a:t>lik</a:t>
            </a:r>
            <a:r>
              <a:rPr lang="tr-TR" sz="1200" b="1" dirty="0" smtClean="0">
                <a:solidFill>
                  <a:schemeClr val="accent1"/>
                </a:solidFill>
              </a:rPr>
              <a:t> kısmının Adıyaman Belediye Başkanlığına «Millet Bahçesi» olarak kullanılmak üzere tahsisinin kaldırılmasında sakınca olup olmadığı İl Müdürlüğümüzün (Milli Emlak Müdürlüğü) 10.07.2019 tarih ve 8366 sayılı yazısı sorulmuş </a:t>
            </a:r>
            <a:r>
              <a:rPr lang="tr-TR" sz="1200" b="1" dirty="0" smtClean="0">
                <a:solidFill>
                  <a:schemeClr val="accent1"/>
                </a:solidFill>
              </a:rPr>
              <a:t> olup, tahsis işlemi devam </a:t>
            </a:r>
            <a:r>
              <a:rPr lang="tr-TR" sz="1200" b="1" smtClean="0">
                <a:solidFill>
                  <a:schemeClr val="accent1"/>
                </a:solidFill>
              </a:rPr>
              <a:t>etmektedir.</a:t>
            </a:r>
          </a:p>
          <a:p>
            <a:pPr marL="457200" lvl="1" indent="0">
              <a:buNone/>
            </a:pPr>
            <a:r>
              <a:rPr lang="tr-TR" sz="1200" b="1" smtClean="0">
                <a:solidFill>
                  <a:schemeClr val="accent1"/>
                </a:solidFill>
              </a:rPr>
              <a:t>Yeni </a:t>
            </a:r>
            <a:r>
              <a:rPr lang="tr-TR" sz="1200" b="1" dirty="0" smtClean="0">
                <a:solidFill>
                  <a:schemeClr val="accent1"/>
                </a:solidFill>
              </a:rPr>
              <a:t>Sanayi Mahallesinde bulunan 882 ada 20 parsel </a:t>
            </a:r>
            <a:r>
              <a:rPr lang="tr-TR" sz="1200" b="1" dirty="0" err="1" smtClean="0">
                <a:solidFill>
                  <a:schemeClr val="accent1"/>
                </a:solidFill>
              </a:rPr>
              <a:t>nolu</a:t>
            </a:r>
            <a:r>
              <a:rPr lang="tr-TR" sz="1200" b="1" dirty="0" smtClean="0">
                <a:solidFill>
                  <a:schemeClr val="accent1"/>
                </a:solidFill>
              </a:rPr>
              <a:t> taşınmaz 31.07.2019 tarihinde Adıyaman Belediye Başkanlığına teslim edilmiştir. </a:t>
            </a:r>
          </a:p>
          <a:p>
            <a:pPr marL="0" indent="0">
              <a:buNone/>
            </a:pPr>
            <a:endParaRPr lang="tr-TR" sz="1200" dirty="0"/>
          </a:p>
        </p:txBody>
      </p:sp>
    </p:spTree>
    <p:extLst>
      <p:ext uri="{BB962C8B-B14F-4D97-AF65-F5344CB8AC3E}">
        <p14:creationId xmlns:p14="http://schemas.microsoft.com/office/powerpoint/2010/main" val="3148417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537613"/>
            <a:ext cx="7772400" cy="880036"/>
          </a:xfrm>
        </p:spPr>
        <p:txBody>
          <a:bodyPr>
            <a:normAutofit/>
          </a:bodyPr>
          <a:lstStyle/>
          <a:p>
            <a:pPr algn="ctr"/>
            <a:r>
              <a:rPr lang="tr-TR" sz="2000" dirty="0" smtClean="0">
                <a:solidFill>
                  <a:srgbClr val="FF0000"/>
                </a:solidFill>
                <a:latin typeface="Arial Black" pitchFamily="34" charset="0"/>
              </a:rPr>
              <a:t/>
            </a:r>
            <a:br>
              <a:rPr lang="tr-TR" sz="2000" dirty="0" smtClean="0">
                <a:solidFill>
                  <a:srgbClr val="FF0000"/>
                </a:solidFill>
                <a:latin typeface="Arial Black" pitchFamily="34" charset="0"/>
              </a:rPr>
            </a:br>
            <a:r>
              <a:rPr lang="tr-TR" sz="1500" b="1" i="1" dirty="0" smtClean="0">
                <a:solidFill>
                  <a:srgbClr val="FF0000"/>
                </a:solidFill>
                <a:latin typeface="Arial Black" pitchFamily="34" charset="0"/>
              </a:rPr>
              <a:t/>
            </a:r>
            <a:br>
              <a:rPr lang="tr-TR" sz="1500" b="1" i="1" dirty="0" smtClean="0">
                <a:solidFill>
                  <a:srgbClr val="FF0000"/>
                </a:solidFill>
                <a:latin typeface="Arial Black" pitchFamily="34" charset="0"/>
              </a:rPr>
            </a:br>
            <a:endParaRPr lang="tr-TR" sz="1500" b="1" i="1" dirty="0">
              <a:solidFill>
                <a:srgbClr val="FF0000"/>
              </a:solidFill>
              <a:latin typeface="Arial Black" pitchFamily="34" charset="0"/>
            </a:endParaRPr>
          </a:p>
        </p:txBody>
      </p:sp>
      <p:sp>
        <p:nvSpPr>
          <p:cNvPr id="45" name="1 Başlık"/>
          <p:cNvSpPr txBox="1">
            <a:spLocks/>
          </p:cNvSpPr>
          <p:nvPr/>
        </p:nvSpPr>
        <p:spPr>
          <a:xfrm>
            <a:off x="1259632" y="548680"/>
            <a:ext cx="5832648" cy="648072"/>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YÜRÜTÜLEN ÇALIŞMALAR-SU KİRLİLİĞİ</a:t>
            </a:r>
          </a:p>
        </p:txBody>
      </p:sp>
      <p:sp>
        <p:nvSpPr>
          <p:cNvPr id="9" name="1 Başlık"/>
          <p:cNvSpPr txBox="1">
            <a:spLocks/>
          </p:cNvSpPr>
          <p:nvPr/>
        </p:nvSpPr>
        <p:spPr>
          <a:xfrm>
            <a:off x="380971" y="1686177"/>
            <a:ext cx="8305829" cy="4546050"/>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marL="342900" indent="-342900" algn="just">
              <a:lnSpc>
                <a:spcPct val="90000"/>
              </a:lnSpc>
              <a:buFont typeface="Arial" charset="0"/>
              <a:buChar char="•"/>
              <a:defRPr/>
            </a:pPr>
            <a:r>
              <a:rPr lang="tr-TR" sz="2000" dirty="0" smtClean="0">
                <a:solidFill>
                  <a:srgbClr val="0066FF"/>
                </a:solidFill>
              </a:rPr>
              <a:t>İlimiz 23 belediyeden oluşmakta olup, Adıyaman Merkez ve Gölbaşı İlçesinde </a:t>
            </a:r>
            <a:r>
              <a:rPr lang="tr-TR" sz="2000" dirty="0" err="1" smtClean="0">
                <a:solidFill>
                  <a:srgbClr val="0066FF"/>
                </a:solidFill>
              </a:rPr>
              <a:t>Atıksu</a:t>
            </a:r>
            <a:r>
              <a:rPr lang="tr-TR" sz="2000" dirty="0" smtClean="0">
                <a:solidFill>
                  <a:srgbClr val="0066FF"/>
                </a:solidFill>
              </a:rPr>
              <a:t> Arıtma Tesisi bulunmaktadır. Diğer Belediyelere ait </a:t>
            </a:r>
            <a:r>
              <a:rPr lang="tr-TR" sz="2000" dirty="0" err="1" smtClean="0">
                <a:solidFill>
                  <a:srgbClr val="0066FF"/>
                </a:solidFill>
              </a:rPr>
              <a:t>Atıksu</a:t>
            </a:r>
            <a:r>
              <a:rPr lang="tr-TR" sz="2000" dirty="0" smtClean="0">
                <a:solidFill>
                  <a:srgbClr val="0066FF"/>
                </a:solidFill>
              </a:rPr>
              <a:t> Arıtma Tesisi bulunmamaktadır. Ayrıca Adıyaman Merkez Organize Sanayi Bölgesine ait </a:t>
            </a:r>
            <a:r>
              <a:rPr lang="tr-TR" sz="2000" dirty="0" err="1" smtClean="0">
                <a:solidFill>
                  <a:srgbClr val="0066FF"/>
                </a:solidFill>
              </a:rPr>
              <a:t>Atıksu</a:t>
            </a:r>
            <a:r>
              <a:rPr lang="tr-TR" sz="2000" dirty="0" smtClean="0">
                <a:solidFill>
                  <a:srgbClr val="0066FF"/>
                </a:solidFill>
              </a:rPr>
              <a:t> Arıtma Tesisi bulunmaktadır.</a:t>
            </a:r>
          </a:p>
          <a:p>
            <a:pPr algn="just">
              <a:lnSpc>
                <a:spcPct val="90000"/>
              </a:lnSpc>
              <a:defRPr/>
            </a:pPr>
            <a:endParaRPr lang="tr-TR" sz="2000" dirty="0" smtClean="0">
              <a:solidFill>
                <a:srgbClr val="0066FF"/>
              </a:solidFill>
            </a:endParaRPr>
          </a:p>
          <a:p>
            <a:pPr marL="342900" indent="-342900" algn="just">
              <a:lnSpc>
                <a:spcPct val="90000"/>
              </a:lnSpc>
              <a:buFont typeface="Arial" charset="0"/>
              <a:buChar char="•"/>
              <a:defRPr/>
            </a:pPr>
            <a:endParaRPr lang="tr-TR" sz="2000" dirty="0" smtClean="0">
              <a:solidFill>
                <a:srgbClr val="0066FF"/>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0940" y="370282"/>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afik 9"/>
          <p:cNvGraphicFramePr>
            <a:graphicFrameLocks/>
          </p:cNvGraphicFramePr>
          <p:nvPr>
            <p:extLst/>
          </p:nvPr>
        </p:nvGraphicFramePr>
        <p:xfrm>
          <a:off x="2339752" y="3140968"/>
          <a:ext cx="5112568" cy="28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9203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066130"/>
          </a:xfrm>
        </p:spPr>
        <p:txBody>
          <a:bodyPr>
            <a:normAutofit fontScale="90000"/>
          </a:bodyPr>
          <a:lstStyle/>
          <a:p>
            <a:pPr algn="ctr"/>
            <a:r>
              <a:rPr lang="tr-TR" sz="2200" dirty="0" smtClean="0">
                <a:ln w="12700">
                  <a:solidFill>
                    <a:srgbClr val="04617B">
                      <a:satMod val="155000"/>
                    </a:srgbClr>
                  </a:solidFill>
                  <a:prstDash val="solid"/>
                </a:ln>
                <a:solidFill>
                  <a:srgbClr val="0066FF"/>
                </a:solidFill>
              </a:rPr>
              <a:t/>
            </a:r>
            <a:br>
              <a:rPr lang="tr-TR" sz="2200" dirty="0" smtClean="0">
                <a:ln w="12700">
                  <a:solidFill>
                    <a:srgbClr val="04617B">
                      <a:satMod val="155000"/>
                    </a:srgbClr>
                  </a:solidFill>
                  <a:prstDash val="solid"/>
                </a:ln>
                <a:solidFill>
                  <a:srgbClr val="0066FF"/>
                </a:solidFill>
              </a:rPr>
            </a:br>
            <a:r>
              <a:rPr lang="tr-TR" sz="2200" dirty="0" smtClean="0">
                <a:ln w="12700">
                  <a:solidFill>
                    <a:srgbClr val="04617B">
                      <a:satMod val="155000"/>
                    </a:srgbClr>
                  </a:solidFill>
                  <a:prstDash val="solid"/>
                </a:ln>
                <a:solidFill>
                  <a:srgbClr val="0066FF"/>
                </a:solidFill>
              </a:rPr>
              <a:t/>
            </a:r>
            <a:br>
              <a:rPr lang="tr-TR" sz="2200" dirty="0" smtClean="0">
                <a:ln w="12700">
                  <a:solidFill>
                    <a:srgbClr val="04617B">
                      <a:satMod val="155000"/>
                    </a:srgbClr>
                  </a:solidFill>
                  <a:prstDash val="solid"/>
                </a:ln>
                <a:solidFill>
                  <a:srgbClr val="0066FF"/>
                </a:solidFill>
              </a:rPr>
            </a:br>
            <a:r>
              <a:rPr lang="tr-TR" sz="2200" dirty="0" smtClean="0">
                <a:ln w="12700">
                  <a:solidFill>
                    <a:srgbClr val="04617B">
                      <a:satMod val="155000"/>
                    </a:srgbClr>
                  </a:solidFill>
                  <a:prstDash val="solid"/>
                </a:ln>
                <a:solidFill>
                  <a:srgbClr val="0066FF"/>
                </a:solidFill>
              </a:rPr>
              <a:t>YÜRÜTÜLEN ÇALIŞMALAR</a:t>
            </a:r>
            <a:br>
              <a:rPr lang="tr-TR" sz="2200" dirty="0" smtClean="0">
                <a:ln w="12700">
                  <a:solidFill>
                    <a:srgbClr val="04617B">
                      <a:satMod val="155000"/>
                    </a:srgbClr>
                  </a:solidFill>
                  <a:prstDash val="solid"/>
                </a:ln>
                <a:solidFill>
                  <a:srgbClr val="0066FF"/>
                </a:solidFill>
              </a:rPr>
            </a:br>
            <a:r>
              <a:rPr lang="tr-TR" sz="2200" b="1" dirty="0">
                <a:solidFill>
                  <a:schemeClr val="accent1"/>
                </a:solidFill>
              </a:rPr>
              <a:t>MİLLİ EMLAK </a:t>
            </a:r>
            <a:r>
              <a:rPr lang="tr-TR" sz="2200" b="1" dirty="0" smtClean="0">
                <a:solidFill>
                  <a:schemeClr val="accent1"/>
                </a:solidFill>
              </a:rPr>
              <a:t>MÜDÜRLÜĞÜ</a:t>
            </a:r>
            <a:br>
              <a:rPr lang="tr-TR" sz="2200" b="1" dirty="0" smtClean="0">
                <a:solidFill>
                  <a:schemeClr val="accent1"/>
                </a:solidFill>
              </a:rPr>
            </a:br>
            <a:r>
              <a:rPr lang="tr-TR" sz="2200" b="1" dirty="0">
                <a:solidFill>
                  <a:schemeClr val="accent1"/>
                </a:solidFill>
              </a:rPr>
              <a:t>Besni Belediye Başkanlığı –Millet Bahçesi</a:t>
            </a:r>
            <a:r>
              <a:rPr lang="tr-TR" dirty="0">
                <a:ln w="12700">
                  <a:solidFill>
                    <a:srgbClr val="04617B">
                      <a:satMod val="155000"/>
                    </a:srgbClr>
                  </a:solidFill>
                  <a:prstDash val="solid"/>
                </a:ln>
                <a:solidFill>
                  <a:srgbClr val="0066FF"/>
                </a:solidFill>
              </a:rPr>
              <a:t/>
            </a:r>
            <a:br>
              <a:rPr lang="tr-TR" dirty="0">
                <a:ln w="12700">
                  <a:solidFill>
                    <a:srgbClr val="04617B">
                      <a:satMod val="155000"/>
                    </a:srgbClr>
                  </a:solidFill>
                  <a:prstDash val="solid"/>
                </a:ln>
                <a:solidFill>
                  <a:srgbClr val="0066FF"/>
                </a:solidFill>
              </a:rPr>
            </a:br>
            <a:endParaRPr lang="tr-TR" dirty="0"/>
          </a:p>
        </p:txBody>
      </p:sp>
      <p:sp>
        <p:nvSpPr>
          <p:cNvPr id="3" name="Veri Yer Tutucusu 2"/>
          <p:cNvSpPr>
            <a:spLocks noGrp="1"/>
          </p:cNvSpPr>
          <p:nvPr>
            <p:ph type="dt" sz="half" idx="10"/>
          </p:nvPr>
        </p:nvSpPr>
        <p:spPr/>
        <p:txBody>
          <a:bodyPr/>
          <a:lstStyle/>
          <a:p>
            <a:pPr>
              <a:defRPr/>
            </a:pPr>
            <a:fld id="{5AD4CD2C-ABF7-4517-B76A-A586D2B9EBA2}" type="datetime1">
              <a:rPr lang="tr-TR" smtClean="0"/>
              <a:t>9.10.2019</a:t>
            </a:fld>
            <a:endParaRPr lang="tr-TR"/>
          </a:p>
        </p:txBody>
      </p:sp>
      <p:sp>
        <p:nvSpPr>
          <p:cNvPr id="4" name="İçerik Yer Tutucusu 3"/>
          <p:cNvSpPr>
            <a:spLocks noGrp="1"/>
          </p:cNvSpPr>
          <p:nvPr>
            <p:ph sz="quarter" idx="1"/>
          </p:nvPr>
        </p:nvSpPr>
        <p:spPr>
          <a:xfrm>
            <a:off x="914400" y="1700808"/>
            <a:ext cx="7772400" cy="4318992"/>
          </a:xfrm>
        </p:spPr>
        <p:txBody>
          <a:bodyPr>
            <a:normAutofit fontScale="55000" lnSpcReduction="20000"/>
          </a:bodyPr>
          <a:lstStyle/>
          <a:p>
            <a:endParaRPr lang="tr-TR" b="1" dirty="0" smtClean="0"/>
          </a:p>
          <a:p>
            <a:r>
              <a:rPr lang="tr-TR" b="1" dirty="0" smtClean="0"/>
              <a:t>Konu</a:t>
            </a:r>
            <a:r>
              <a:rPr lang="tr-TR" b="1" dirty="0"/>
              <a:t>: Besni Belediye Başkanlığı –Millet Bahçesi </a:t>
            </a:r>
            <a:endParaRPr lang="tr-TR" dirty="0"/>
          </a:p>
          <a:p>
            <a:endParaRPr lang="tr-TR" dirty="0" smtClean="0"/>
          </a:p>
          <a:p>
            <a:r>
              <a:rPr lang="tr-TR" dirty="0" smtClean="0"/>
              <a:t>Besni </a:t>
            </a:r>
            <a:r>
              <a:rPr lang="tr-TR" dirty="0"/>
              <a:t>Belediye Başkanlığının 28/08/2019 tarihli ve 1512 sayılı yazısı ile İlimiz, Besni İlçesi, Erdemoğlu (Pınarbaşı) Mahallesinde bulunan;</a:t>
            </a:r>
          </a:p>
          <a:p>
            <a:r>
              <a:rPr lang="tr-TR" dirty="0"/>
              <a:t>- 462 ada 2 parsel no.lu ve 12.857,22 m</a:t>
            </a:r>
            <a:r>
              <a:rPr lang="tr-TR" baseline="30000" dirty="0"/>
              <a:t>2</a:t>
            </a:r>
            <a:r>
              <a:rPr lang="tr-TR" dirty="0"/>
              <a:t>  yüzölçümlü taşınmazda hazine hissesine isabet eden 683215/1285722 oranındaki (6.832,15 m</a:t>
            </a:r>
            <a:r>
              <a:rPr lang="tr-TR" baseline="30000" dirty="0"/>
              <a:t>2</a:t>
            </a:r>
            <a:r>
              <a:rPr lang="tr-TR" dirty="0"/>
              <a:t>)  hissenin,</a:t>
            </a:r>
          </a:p>
          <a:p>
            <a:r>
              <a:rPr lang="tr-TR" dirty="0"/>
              <a:t>- 1208 ada 1 parsel no.lu ve 12.066,24 m</a:t>
            </a:r>
            <a:r>
              <a:rPr lang="tr-TR" baseline="30000" dirty="0"/>
              <a:t>2</a:t>
            </a:r>
            <a:r>
              <a:rPr lang="tr-TR" dirty="0"/>
              <a:t> yüzölçümlü taşınmazın tamamının, </a:t>
            </a:r>
          </a:p>
          <a:p>
            <a:r>
              <a:rPr lang="tr-TR" dirty="0"/>
              <a:t> 	</a:t>
            </a:r>
            <a:r>
              <a:rPr lang="tr-TR" b="1" dirty="0"/>
              <a:t>“Millet Bahçesi”</a:t>
            </a:r>
            <a:r>
              <a:rPr lang="tr-TR" dirty="0"/>
              <a:t> yapılmak üzere tahsisi talep edilmiştir.</a:t>
            </a:r>
          </a:p>
          <a:p>
            <a:r>
              <a:rPr lang="tr-TR" dirty="0"/>
              <a:t>	Konu hakkında Bakanlığımızdan (Milli Emlak Genel Müdürlüğü) alınan 09/09/2019 tarihli ve 208866 sayılı yazıda; söz konusu taşınmazların “Millet Bahçesi” yapılmak üzere Besni Belediye Başkanlığı adına 2 (iki) yıl süreli ön tahsisinin uygun görüldüğü bildirilmiştir.</a:t>
            </a:r>
          </a:p>
          <a:p>
            <a:r>
              <a:rPr lang="tr-TR" dirty="0"/>
              <a:t>	Söz konusu her iki taşınmaz da mahallinde 03/10/2019 tarihinde Besni Belediye Başkanlığına teslim edilmiştir</a:t>
            </a:r>
            <a:r>
              <a:rPr lang="tr-TR" dirty="0" smtClean="0"/>
              <a:t>.</a:t>
            </a:r>
          </a:p>
          <a:p>
            <a:endParaRPr lang="tr-TR" dirty="0"/>
          </a:p>
          <a:p>
            <a:r>
              <a:rPr lang="tr-TR" b="1" dirty="0"/>
              <a:t>Konu:</a:t>
            </a:r>
            <a:r>
              <a:rPr lang="tr-TR" dirty="0"/>
              <a:t> </a:t>
            </a:r>
            <a:r>
              <a:rPr lang="tr-TR" b="1" dirty="0"/>
              <a:t>“Atık Su </a:t>
            </a:r>
            <a:r>
              <a:rPr lang="tr-TR" b="1" dirty="0" err="1"/>
              <a:t>ArıtmaTesis</a:t>
            </a:r>
            <a:r>
              <a:rPr lang="tr-TR" b="1" dirty="0"/>
              <a:t> Alanı</a:t>
            </a:r>
            <a:r>
              <a:rPr lang="tr-TR" b="1" dirty="0" smtClean="0"/>
              <a:t>”</a:t>
            </a:r>
            <a:endParaRPr lang="tr-TR" dirty="0"/>
          </a:p>
          <a:p>
            <a:r>
              <a:rPr lang="tr-TR" dirty="0"/>
              <a:t>Besni Belediye Başkanlığınca Besni Kaymakamlığına (Milli Emlak Şefliği) 18/09/2019 tarih ve 1668 sayılı yazı ile; </a:t>
            </a:r>
          </a:p>
          <a:p>
            <a:r>
              <a:rPr lang="tr-TR" dirty="0"/>
              <a:t>Besni İlçesi, Çat Mahallesi. (Ali Erdemoğlu Mah.) 244 ada 6 no.lu parsel, 247 ada 1 ve 7 no.lu taşınmazlar </a:t>
            </a:r>
            <a:r>
              <a:rPr lang="tr-TR" b="1" dirty="0"/>
              <a:t>“Atık Su Arıtma Tesis Alanı”</a:t>
            </a:r>
            <a:r>
              <a:rPr lang="tr-TR" dirty="0"/>
              <a:t> olarak kullanılmak üzere tahsis talebinde bulunulmuş olup, Kamu İdarelerine Ait Taşınmazların Tahsis ve Devrine İlişkin Yönetmelik kapsamında tahsise ilişkin kurum yazışmaları yapılmış ancak henüz cevap alınamamıştır. Kurum görülerinin alınmasını müteakip tahsis için Bakanlığımıza iletilecektir.</a:t>
            </a:r>
          </a:p>
          <a:p>
            <a:endParaRPr lang="tr-TR" sz="1200" dirty="0"/>
          </a:p>
        </p:txBody>
      </p:sp>
    </p:spTree>
    <p:extLst>
      <p:ext uri="{BB962C8B-B14F-4D97-AF65-F5344CB8AC3E}">
        <p14:creationId xmlns:p14="http://schemas.microsoft.com/office/powerpoint/2010/main" val="3453693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066130"/>
          </a:xfrm>
        </p:spPr>
        <p:txBody>
          <a:bodyPr>
            <a:normAutofit fontScale="90000"/>
          </a:bodyPr>
          <a:lstStyle/>
          <a:p>
            <a:pPr algn="ctr"/>
            <a:r>
              <a:rPr lang="tr-TR" sz="2200" dirty="0" smtClean="0">
                <a:ln w="12700">
                  <a:solidFill>
                    <a:srgbClr val="04617B">
                      <a:satMod val="155000"/>
                    </a:srgbClr>
                  </a:solidFill>
                  <a:prstDash val="solid"/>
                </a:ln>
                <a:solidFill>
                  <a:srgbClr val="0066FF"/>
                </a:solidFill>
              </a:rPr>
              <a:t/>
            </a:r>
            <a:br>
              <a:rPr lang="tr-TR" sz="2200" dirty="0" smtClean="0">
                <a:ln w="12700">
                  <a:solidFill>
                    <a:srgbClr val="04617B">
                      <a:satMod val="155000"/>
                    </a:srgbClr>
                  </a:solidFill>
                  <a:prstDash val="solid"/>
                </a:ln>
                <a:solidFill>
                  <a:srgbClr val="0066FF"/>
                </a:solidFill>
              </a:rPr>
            </a:br>
            <a:r>
              <a:rPr lang="tr-TR" sz="2200" dirty="0" smtClean="0">
                <a:ln w="12700">
                  <a:solidFill>
                    <a:srgbClr val="04617B">
                      <a:satMod val="155000"/>
                    </a:srgbClr>
                  </a:solidFill>
                  <a:prstDash val="solid"/>
                </a:ln>
                <a:solidFill>
                  <a:srgbClr val="0066FF"/>
                </a:solidFill>
              </a:rPr>
              <a:t/>
            </a:r>
            <a:br>
              <a:rPr lang="tr-TR" sz="2200" dirty="0" smtClean="0">
                <a:ln w="12700">
                  <a:solidFill>
                    <a:srgbClr val="04617B">
                      <a:satMod val="155000"/>
                    </a:srgbClr>
                  </a:solidFill>
                  <a:prstDash val="solid"/>
                </a:ln>
                <a:solidFill>
                  <a:srgbClr val="0066FF"/>
                </a:solidFill>
              </a:rPr>
            </a:br>
            <a:r>
              <a:rPr lang="tr-TR" sz="2200" dirty="0" smtClean="0">
                <a:ln w="12700">
                  <a:solidFill>
                    <a:srgbClr val="04617B">
                      <a:satMod val="155000"/>
                    </a:srgbClr>
                  </a:solidFill>
                  <a:prstDash val="solid"/>
                </a:ln>
                <a:solidFill>
                  <a:srgbClr val="0066FF"/>
                </a:solidFill>
              </a:rPr>
              <a:t>YÜRÜTÜLEN ÇALIŞMALAR</a:t>
            </a:r>
            <a:br>
              <a:rPr lang="tr-TR" sz="2200" dirty="0" smtClean="0">
                <a:ln w="12700">
                  <a:solidFill>
                    <a:srgbClr val="04617B">
                      <a:satMod val="155000"/>
                    </a:srgbClr>
                  </a:solidFill>
                  <a:prstDash val="solid"/>
                </a:ln>
                <a:solidFill>
                  <a:srgbClr val="0066FF"/>
                </a:solidFill>
              </a:rPr>
            </a:br>
            <a:r>
              <a:rPr lang="tr-TR" sz="2200" b="1" dirty="0">
                <a:solidFill>
                  <a:schemeClr val="accent1"/>
                </a:solidFill>
              </a:rPr>
              <a:t>MİLLİ EMLAK </a:t>
            </a:r>
            <a:r>
              <a:rPr lang="tr-TR" sz="2200" b="1" dirty="0" smtClean="0">
                <a:solidFill>
                  <a:schemeClr val="accent1"/>
                </a:solidFill>
              </a:rPr>
              <a:t>MÜDÜRLÜĞÜ</a:t>
            </a:r>
            <a:br>
              <a:rPr lang="tr-TR" sz="2200" b="1" dirty="0" smtClean="0">
                <a:solidFill>
                  <a:schemeClr val="accent1"/>
                </a:solidFill>
              </a:rPr>
            </a:br>
            <a:r>
              <a:rPr lang="tr-TR" sz="2200" b="1" dirty="0" smtClean="0">
                <a:solidFill>
                  <a:schemeClr val="accent1"/>
                </a:solidFill>
              </a:rPr>
              <a:t>Samsat İlçesi Hak Sahipliği Tahsis Talepleri</a:t>
            </a:r>
            <a:r>
              <a:rPr lang="tr-TR" dirty="0">
                <a:ln w="12700">
                  <a:solidFill>
                    <a:srgbClr val="04617B">
                      <a:satMod val="155000"/>
                    </a:srgbClr>
                  </a:solidFill>
                  <a:prstDash val="solid"/>
                </a:ln>
                <a:solidFill>
                  <a:srgbClr val="0066FF"/>
                </a:solidFill>
              </a:rPr>
              <a:t/>
            </a:r>
            <a:br>
              <a:rPr lang="tr-TR" dirty="0">
                <a:ln w="12700">
                  <a:solidFill>
                    <a:srgbClr val="04617B">
                      <a:satMod val="155000"/>
                    </a:srgbClr>
                  </a:solidFill>
                  <a:prstDash val="solid"/>
                </a:ln>
                <a:solidFill>
                  <a:srgbClr val="0066FF"/>
                </a:solidFill>
              </a:rPr>
            </a:br>
            <a:endParaRPr lang="tr-TR" dirty="0"/>
          </a:p>
        </p:txBody>
      </p:sp>
      <p:sp>
        <p:nvSpPr>
          <p:cNvPr id="3" name="Veri Yer Tutucusu 2"/>
          <p:cNvSpPr>
            <a:spLocks noGrp="1"/>
          </p:cNvSpPr>
          <p:nvPr>
            <p:ph type="dt" sz="half" idx="10"/>
          </p:nvPr>
        </p:nvSpPr>
        <p:spPr/>
        <p:txBody>
          <a:bodyPr/>
          <a:lstStyle/>
          <a:p>
            <a:pPr>
              <a:defRPr/>
            </a:pPr>
            <a:fld id="{5AD4CD2C-ABF7-4517-B76A-A586D2B9EBA2}" type="datetime1">
              <a:rPr lang="tr-TR" smtClean="0"/>
              <a:t>9.10.2019</a:t>
            </a:fld>
            <a:endParaRPr lang="tr-TR"/>
          </a:p>
        </p:txBody>
      </p:sp>
      <p:sp>
        <p:nvSpPr>
          <p:cNvPr id="4" name="İçerik Yer Tutucusu 3"/>
          <p:cNvSpPr>
            <a:spLocks noGrp="1"/>
          </p:cNvSpPr>
          <p:nvPr>
            <p:ph sz="quarter" idx="1"/>
          </p:nvPr>
        </p:nvSpPr>
        <p:spPr>
          <a:xfrm>
            <a:off x="914400" y="1700808"/>
            <a:ext cx="7772400" cy="4318992"/>
          </a:xfrm>
        </p:spPr>
        <p:txBody>
          <a:bodyPr>
            <a:normAutofit fontScale="47500" lnSpcReduction="20000"/>
          </a:bodyPr>
          <a:lstStyle/>
          <a:p>
            <a:r>
              <a:rPr lang="tr-TR" b="1" dirty="0"/>
              <a:t>Konu</a:t>
            </a:r>
            <a:r>
              <a:rPr lang="tr-TR" dirty="0"/>
              <a:t>: İl Afet ve Acil Durum Müdürlüğünün Samsat Depremi nedeniyle </a:t>
            </a:r>
            <a:r>
              <a:rPr lang="tr-TR" b="1" dirty="0"/>
              <a:t>Samsat İlçesinde</a:t>
            </a:r>
            <a:r>
              <a:rPr lang="tr-TR" dirty="0"/>
              <a:t> hak sahiplerine yapılacak kalıcı konutlar için tahsis talepleri.</a:t>
            </a:r>
          </a:p>
          <a:p>
            <a:r>
              <a:rPr lang="tr-TR" dirty="0"/>
              <a:t>İl Afet ve Acil Durum Yönetimi Başkanlığınca </a:t>
            </a:r>
            <a:r>
              <a:rPr lang="tr-TR" u="sng" dirty="0"/>
              <a:t>7269 sayılı Umumi Hayata Müessir Afetler Dolayısıyla Yapılacak Yardımlara Dair Kanun</a:t>
            </a:r>
            <a:r>
              <a:rPr lang="tr-TR" dirty="0"/>
              <a:t> kapsamında İlimiz, Samsat İlçesinde meydana gelen depremde konutları zarar gören afetzedeler için konut yapılmak üzere; Samsat İlçesi, Yeni Samsat Mahallesinde bulunan toplam 115 adet taşınmaz Bakanlığımızca (Çevre ve Şehircilik İl Müdürlüğü) tahsis edilmiş ve yer teslim yapılmıştır.</a:t>
            </a:r>
          </a:p>
          <a:p>
            <a:r>
              <a:rPr lang="tr-TR" u="sng" dirty="0"/>
              <a:t>Ayrıca, Samsat İlçesi</a:t>
            </a:r>
            <a:r>
              <a:rPr lang="tr-TR" dirty="0"/>
              <a:t>, </a:t>
            </a:r>
          </a:p>
          <a:p>
            <a:r>
              <a:rPr lang="tr-TR" dirty="0"/>
              <a:t>-</a:t>
            </a:r>
            <a:r>
              <a:rPr lang="tr-TR" dirty="0" err="1"/>
              <a:t>Bağarası</a:t>
            </a:r>
            <a:r>
              <a:rPr lang="tr-TR" dirty="0"/>
              <a:t> Köyünde bulunan 134 no.lu taşınmaz,</a:t>
            </a:r>
          </a:p>
          <a:p>
            <a:r>
              <a:rPr lang="tr-TR" dirty="0"/>
              <a:t>-Ovacık Köyünde bulunan 81 no.lu taşınmaz,</a:t>
            </a:r>
          </a:p>
          <a:p>
            <a:r>
              <a:rPr lang="tr-TR" dirty="0"/>
              <a:t>-</a:t>
            </a:r>
            <a:r>
              <a:rPr lang="tr-TR" dirty="0" err="1"/>
              <a:t>Göltarla</a:t>
            </a:r>
            <a:r>
              <a:rPr lang="tr-TR" dirty="0"/>
              <a:t> Köyünde bulunan 131 ve 302 no.lu taşınmazlar,</a:t>
            </a:r>
          </a:p>
          <a:p>
            <a:r>
              <a:rPr lang="tr-TR" dirty="0"/>
              <a:t>01/10/2019 tarihli ve 12038 sayılı yazımız ile tescil, </a:t>
            </a:r>
            <a:r>
              <a:rPr lang="tr-TR" dirty="0" err="1"/>
              <a:t>tevhid</a:t>
            </a:r>
            <a:r>
              <a:rPr lang="tr-TR" dirty="0"/>
              <a:t> ve ifrazlarının yapılması amacıyla Kadastro Müdürlüğüne gönderilmiştir.</a:t>
            </a:r>
          </a:p>
          <a:p>
            <a:r>
              <a:rPr lang="tr-TR" dirty="0"/>
              <a:t>-</a:t>
            </a:r>
            <a:r>
              <a:rPr lang="tr-TR" dirty="0" err="1"/>
              <a:t>Kırmacık</a:t>
            </a:r>
            <a:r>
              <a:rPr lang="tr-TR" dirty="0"/>
              <a:t> Köyünde bulunan 55 ve 278 parsel no.lu taşınmaz 20/09/2019 tarihli ve 11547 sayılı yazımız Kadastro Müdürlüğüne gönderilmiştir.</a:t>
            </a:r>
          </a:p>
          <a:p>
            <a:r>
              <a:rPr lang="tr-TR" dirty="0"/>
              <a:t>-</a:t>
            </a:r>
            <a:r>
              <a:rPr lang="tr-TR" dirty="0" err="1"/>
              <a:t>Tepeönü</a:t>
            </a:r>
            <a:r>
              <a:rPr lang="tr-TR" dirty="0"/>
              <a:t> Köyünde bulunan 577 no.lu taşınmaz 25/09/2019 tarih ve 11823 sayılı yazımız ile Kadastro Müdürlüğüne gönderilmiştir.</a:t>
            </a:r>
          </a:p>
          <a:p>
            <a:r>
              <a:rPr lang="tr-TR" dirty="0"/>
              <a:t>-</a:t>
            </a:r>
            <a:r>
              <a:rPr lang="tr-TR" dirty="0" err="1"/>
              <a:t>Girik</a:t>
            </a:r>
            <a:r>
              <a:rPr lang="tr-TR" dirty="0"/>
              <a:t> Köyünde bulunan 120 ada 16 ve 17 parsel no.lu taşınmazların tescil, </a:t>
            </a:r>
            <a:r>
              <a:rPr lang="tr-TR" dirty="0" err="1"/>
              <a:t>tevhid</a:t>
            </a:r>
            <a:r>
              <a:rPr lang="tr-TR" dirty="0"/>
              <a:t> ve tahsis işlemleri de devam etmektedir.</a:t>
            </a:r>
          </a:p>
          <a:p>
            <a:r>
              <a:rPr lang="tr-TR" dirty="0"/>
              <a:t>İl Afet ve Acil Durum Müdürlüğünün Samsat Depremi nedeniyle </a:t>
            </a:r>
            <a:r>
              <a:rPr lang="tr-TR" b="1" dirty="0"/>
              <a:t>Kahta İlçesinde</a:t>
            </a:r>
            <a:r>
              <a:rPr lang="tr-TR" dirty="0"/>
              <a:t> hak sahiplerine yapılacak kalıcı konutlar için aşağıda belirtilen köylerdeki taşınmazların tahsisi talep edilmiş olup İl Müdürlüğümüzce tahsis işlemleri tamamlanacaktır.</a:t>
            </a:r>
          </a:p>
          <a:p>
            <a:r>
              <a:rPr lang="tr-TR" u="sng" dirty="0"/>
              <a:t>Kahta İlçesi, </a:t>
            </a:r>
            <a:r>
              <a:rPr lang="tr-TR" u="sng" dirty="0" err="1"/>
              <a:t>Çakıreşme</a:t>
            </a:r>
            <a:r>
              <a:rPr lang="tr-TR" u="sng" dirty="0"/>
              <a:t> Köyü</a:t>
            </a:r>
            <a:r>
              <a:rPr lang="tr-TR" dirty="0"/>
              <a:t>; </a:t>
            </a:r>
          </a:p>
          <a:p>
            <a:r>
              <a:rPr lang="tr-TR" dirty="0"/>
              <a:t>-104 ada 1 ve 2 no.lu parseller,</a:t>
            </a:r>
          </a:p>
          <a:p>
            <a:r>
              <a:rPr lang="tr-TR" dirty="0"/>
              <a:t>-102 ada 2, 3 ve 4 no.lu parseller</a:t>
            </a:r>
          </a:p>
          <a:p>
            <a:r>
              <a:rPr lang="tr-TR" dirty="0"/>
              <a:t>-101 ada 2,  4 ve 5 no.lu parseller,</a:t>
            </a:r>
          </a:p>
          <a:p>
            <a:r>
              <a:rPr lang="tr-TR" u="sng" dirty="0"/>
              <a:t>Kahta İlçesi, </a:t>
            </a:r>
            <a:r>
              <a:rPr lang="tr-TR" u="sng" dirty="0" err="1"/>
              <a:t>Belveren</a:t>
            </a:r>
            <a:r>
              <a:rPr lang="tr-TR" u="sng" dirty="0"/>
              <a:t> Köyü;</a:t>
            </a:r>
            <a:endParaRPr lang="tr-TR" dirty="0"/>
          </a:p>
          <a:p>
            <a:r>
              <a:rPr lang="tr-TR" dirty="0"/>
              <a:t>104 ada 2, 8 ve 9 no.lu parseller,</a:t>
            </a:r>
          </a:p>
          <a:p>
            <a:r>
              <a:rPr lang="tr-TR" dirty="0"/>
              <a:t>105 ada 4 no.lu parsel.</a:t>
            </a:r>
          </a:p>
          <a:p>
            <a:endParaRPr lang="tr-TR" sz="1200" b="1" dirty="0" smtClean="0"/>
          </a:p>
          <a:p>
            <a:endParaRPr lang="tr-TR" sz="1200" dirty="0"/>
          </a:p>
        </p:txBody>
      </p:sp>
    </p:spTree>
    <p:extLst>
      <p:ext uri="{BB962C8B-B14F-4D97-AF65-F5344CB8AC3E}">
        <p14:creationId xmlns:p14="http://schemas.microsoft.com/office/powerpoint/2010/main" val="496452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066130"/>
          </a:xfrm>
        </p:spPr>
        <p:txBody>
          <a:bodyPr>
            <a:normAutofit fontScale="90000"/>
          </a:bodyPr>
          <a:lstStyle/>
          <a:p>
            <a:pPr algn="ctr"/>
            <a:r>
              <a:rPr lang="tr-TR" sz="2200" dirty="0" smtClean="0">
                <a:ln w="12700">
                  <a:solidFill>
                    <a:srgbClr val="04617B">
                      <a:satMod val="155000"/>
                    </a:srgbClr>
                  </a:solidFill>
                  <a:prstDash val="solid"/>
                </a:ln>
                <a:solidFill>
                  <a:srgbClr val="0066FF"/>
                </a:solidFill>
              </a:rPr>
              <a:t/>
            </a:r>
            <a:br>
              <a:rPr lang="tr-TR" sz="2200" dirty="0" smtClean="0">
                <a:ln w="12700">
                  <a:solidFill>
                    <a:srgbClr val="04617B">
                      <a:satMod val="155000"/>
                    </a:srgbClr>
                  </a:solidFill>
                  <a:prstDash val="solid"/>
                </a:ln>
                <a:solidFill>
                  <a:srgbClr val="0066FF"/>
                </a:solidFill>
              </a:rPr>
            </a:br>
            <a:r>
              <a:rPr lang="tr-TR" sz="2200" dirty="0" smtClean="0">
                <a:ln w="12700">
                  <a:solidFill>
                    <a:srgbClr val="04617B">
                      <a:satMod val="155000"/>
                    </a:srgbClr>
                  </a:solidFill>
                  <a:prstDash val="solid"/>
                </a:ln>
                <a:solidFill>
                  <a:srgbClr val="0066FF"/>
                </a:solidFill>
              </a:rPr>
              <a:t/>
            </a:r>
            <a:br>
              <a:rPr lang="tr-TR" sz="2200" dirty="0" smtClean="0">
                <a:ln w="12700">
                  <a:solidFill>
                    <a:srgbClr val="04617B">
                      <a:satMod val="155000"/>
                    </a:srgbClr>
                  </a:solidFill>
                  <a:prstDash val="solid"/>
                </a:ln>
                <a:solidFill>
                  <a:srgbClr val="0066FF"/>
                </a:solidFill>
              </a:rPr>
            </a:br>
            <a:r>
              <a:rPr lang="tr-TR" dirty="0">
                <a:ln w="12700">
                  <a:solidFill>
                    <a:srgbClr val="04617B">
                      <a:satMod val="155000"/>
                    </a:srgbClr>
                  </a:solidFill>
                  <a:prstDash val="solid"/>
                </a:ln>
                <a:solidFill>
                  <a:srgbClr val="0066FF"/>
                </a:solidFill>
              </a:rPr>
              <a:t/>
            </a:r>
            <a:br>
              <a:rPr lang="tr-TR" dirty="0">
                <a:ln w="12700">
                  <a:solidFill>
                    <a:srgbClr val="04617B">
                      <a:satMod val="155000"/>
                    </a:srgbClr>
                  </a:solidFill>
                  <a:prstDash val="solid"/>
                </a:ln>
                <a:solidFill>
                  <a:srgbClr val="0066FF"/>
                </a:solidFill>
              </a:rPr>
            </a:br>
            <a:endParaRPr lang="tr-TR" dirty="0"/>
          </a:p>
        </p:txBody>
      </p:sp>
      <p:sp>
        <p:nvSpPr>
          <p:cNvPr id="3" name="Veri Yer Tutucusu 2"/>
          <p:cNvSpPr>
            <a:spLocks noGrp="1"/>
          </p:cNvSpPr>
          <p:nvPr>
            <p:ph type="dt" sz="half" idx="10"/>
          </p:nvPr>
        </p:nvSpPr>
        <p:spPr>
          <a:xfrm>
            <a:off x="1331640" y="6019799"/>
            <a:ext cx="2160240" cy="440163"/>
          </a:xfrm>
        </p:spPr>
        <p:txBody>
          <a:bodyPr/>
          <a:lstStyle/>
          <a:p>
            <a:pPr>
              <a:defRPr/>
            </a:pPr>
            <a:r>
              <a:rPr lang="tr-TR" sz="2400" dirty="0">
                <a:solidFill>
                  <a:srgbClr val="C00000"/>
                </a:solidFill>
                <a:latin typeface="+mn-lt"/>
              </a:rPr>
              <a:t>0 416 216 19 78</a:t>
            </a:r>
          </a:p>
          <a:p>
            <a:pPr>
              <a:defRPr/>
            </a:pPr>
            <a:endParaRPr lang="tr-TR" dirty="0"/>
          </a:p>
        </p:txBody>
      </p:sp>
      <p:sp>
        <p:nvSpPr>
          <p:cNvPr id="4" name="İçerik Yer Tutucusu 3"/>
          <p:cNvSpPr>
            <a:spLocks noGrp="1"/>
          </p:cNvSpPr>
          <p:nvPr>
            <p:ph sz="quarter" idx="1"/>
          </p:nvPr>
        </p:nvSpPr>
        <p:spPr>
          <a:xfrm>
            <a:off x="914400" y="1700808"/>
            <a:ext cx="7772400" cy="4318992"/>
          </a:xfrm>
        </p:spPr>
        <p:txBody>
          <a:bodyPr>
            <a:normAutofit/>
          </a:bodyPr>
          <a:lstStyle/>
          <a:p>
            <a:endParaRPr lang="tr-TR" b="1" dirty="0" smtClean="0"/>
          </a:p>
          <a:p>
            <a:endParaRPr lang="tr-TR" sz="1200" dirty="0"/>
          </a:p>
        </p:txBody>
      </p:sp>
      <p:sp>
        <p:nvSpPr>
          <p:cNvPr id="5" name="24 Metin kutusu"/>
          <p:cNvSpPr txBox="1">
            <a:spLocks noChangeArrowheads="1"/>
          </p:cNvSpPr>
          <p:nvPr/>
        </p:nvSpPr>
        <p:spPr bwMode="auto">
          <a:xfrm>
            <a:off x="1073816" y="3156147"/>
            <a:ext cx="7098584" cy="2394502"/>
          </a:xfrm>
          <a:prstGeom prst="rect">
            <a:avLst/>
          </a:prstGeom>
          <a:noFill/>
          <a:ln w="9525">
            <a:noFill/>
            <a:miter lim="800000"/>
            <a:headEnd/>
            <a:tailEnd/>
          </a:ln>
        </p:spPr>
        <p:txBody>
          <a:bodyPr wrap="square">
            <a:spAutoFit/>
          </a:bodyPr>
          <a:lstStyle/>
          <a:p>
            <a:pPr algn="ctr"/>
            <a:r>
              <a:rPr lang="tr-TR" sz="2800" dirty="0" smtClean="0">
                <a:solidFill>
                  <a:schemeClr val="accent1">
                    <a:lumMod val="75000"/>
                  </a:schemeClr>
                </a:solidFill>
                <a:latin typeface="+mn-lt"/>
              </a:rPr>
              <a:t>ARZ EDERİM.</a:t>
            </a:r>
          </a:p>
          <a:p>
            <a:pPr algn="ctr"/>
            <a:endParaRPr lang="tr-TR" sz="2800" dirty="0" smtClean="0">
              <a:solidFill>
                <a:schemeClr val="accent1">
                  <a:lumMod val="75000"/>
                </a:schemeClr>
              </a:solidFill>
              <a:latin typeface="+mn-lt"/>
            </a:endParaRPr>
          </a:p>
          <a:p>
            <a:pPr algn="ctr">
              <a:lnSpc>
                <a:spcPct val="90000"/>
              </a:lnSpc>
              <a:spcBef>
                <a:spcPct val="20000"/>
              </a:spcBef>
            </a:pPr>
            <a:r>
              <a:rPr lang="tr-TR" sz="2800" dirty="0">
                <a:solidFill>
                  <a:schemeClr val="accent1">
                    <a:lumMod val="75000"/>
                  </a:schemeClr>
                </a:solidFill>
              </a:rPr>
              <a:t>Kadir KANDEMİR</a:t>
            </a:r>
          </a:p>
          <a:p>
            <a:pPr algn="ctr">
              <a:lnSpc>
                <a:spcPct val="90000"/>
              </a:lnSpc>
              <a:spcBef>
                <a:spcPct val="20000"/>
              </a:spcBef>
            </a:pPr>
            <a:r>
              <a:rPr lang="tr-TR" sz="2800" dirty="0">
                <a:solidFill>
                  <a:schemeClr val="accent1">
                    <a:lumMod val="75000"/>
                  </a:schemeClr>
                </a:solidFill>
              </a:rPr>
              <a:t>Adıyaman İl </a:t>
            </a:r>
            <a:r>
              <a:rPr lang="tr-TR" sz="2800" dirty="0" smtClean="0">
                <a:solidFill>
                  <a:schemeClr val="accent1">
                    <a:lumMod val="75000"/>
                  </a:schemeClr>
                </a:solidFill>
              </a:rPr>
              <a:t>Müdürü V.</a:t>
            </a:r>
            <a:endParaRPr lang="tr-TR" sz="2800" dirty="0">
              <a:solidFill>
                <a:schemeClr val="accent1">
                  <a:lumMod val="75000"/>
                </a:schemeClr>
              </a:solidFill>
            </a:endParaRPr>
          </a:p>
          <a:p>
            <a:pPr algn="ctr"/>
            <a:endParaRPr lang="tr-TR" dirty="0">
              <a:solidFill>
                <a:schemeClr val="accent1">
                  <a:lumMod val="75000"/>
                </a:schemeClr>
              </a:solidFill>
              <a:latin typeface="+mn-lt"/>
            </a:endParaRPr>
          </a:p>
        </p:txBody>
      </p:sp>
      <p:pic>
        <p:nvPicPr>
          <p:cNvPr id="7" name="Picture 3" descr="C:\Documents and Settings\esarioglu\Belgelerim\Resimlerim\Microsoft Clip Organizer\j0283694.gif"/>
          <p:cNvPicPr>
            <a:picLocks noChangeAspect="1" noChangeArrowheads="1" noCrop="1"/>
          </p:cNvPicPr>
          <p:nvPr/>
        </p:nvPicPr>
        <p:blipFill>
          <a:blip r:embed="rId2" cstate="print"/>
          <a:srcRect/>
          <a:stretch>
            <a:fillRect/>
          </a:stretch>
        </p:blipFill>
        <p:spPr bwMode="auto">
          <a:xfrm>
            <a:off x="716628" y="5949281"/>
            <a:ext cx="357187" cy="360040"/>
          </a:xfrm>
          <a:prstGeom prst="rect">
            <a:avLst/>
          </a:prstGeom>
          <a:noFill/>
          <a:ln w="9525">
            <a:noFill/>
            <a:miter lim="800000"/>
            <a:headEnd/>
            <a:tailEnd/>
          </a:ln>
        </p:spPr>
      </p:pic>
      <p:pic>
        <p:nvPicPr>
          <p:cNvPr id="8" name="Picture 5" descr="j0318058"/>
          <p:cNvPicPr>
            <a:picLocks noChangeAspect="1" noChangeArrowheads="1" noCrop="1"/>
          </p:cNvPicPr>
          <p:nvPr/>
        </p:nvPicPr>
        <p:blipFill>
          <a:blip r:embed="rId3" cstate="print"/>
          <a:srcRect/>
          <a:stretch>
            <a:fillRect/>
          </a:stretch>
        </p:blipFill>
        <p:spPr bwMode="auto">
          <a:xfrm>
            <a:off x="5074346" y="5949280"/>
            <a:ext cx="398462" cy="484188"/>
          </a:xfrm>
          <a:prstGeom prst="rect">
            <a:avLst/>
          </a:prstGeom>
          <a:ln>
            <a:noFill/>
          </a:ln>
          <a:effectLst>
            <a:outerShdw blurRad="292100" dist="139700" dir="2700000" algn="tl" rotWithShape="0">
              <a:srgbClr val="333333">
                <a:alpha val="65000"/>
              </a:srgbClr>
            </a:outerShdw>
          </a:effectLst>
        </p:spPr>
      </p:pic>
      <p:sp>
        <p:nvSpPr>
          <p:cNvPr id="9" name="8 Dikdörtgen"/>
          <p:cNvSpPr/>
          <p:nvPr/>
        </p:nvSpPr>
        <p:spPr>
          <a:xfrm>
            <a:off x="5580112" y="6007344"/>
            <a:ext cx="2880320"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rgbClr val="0033CC"/>
                </a:solidFill>
              </a:rPr>
              <a:t>kadir.kandemir@csb.gov.tr</a:t>
            </a:r>
            <a:endParaRPr lang="tr-TR" sz="1600" dirty="0">
              <a:solidFill>
                <a:srgbClr val="0033CC"/>
              </a:solidFill>
            </a:endParaRPr>
          </a:p>
        </p:txBody>
      </p:sp>
      <p:pic>
        <p:nvPicPr>
          <p:cNvPr id="11" name="Resim 10" descr="cevre-ve-sehircilik-bakanligi-yeni-logo-03A150A86D-seek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815" y="548680"/>
            <a:ext cx="1625977" cy="1604745"/>
          </a:xfrm>
          <a:prstGeom prst="rect">
            <a:avLst/>
          </a:prstGeom>
          <a:noFill/>
          <a:ln>
            <a:noFill/>
          </a:ln>
        </p:spPr>
      </p:pic>
      <p:pic>
        <p:nvPicPr>
          <p:cNvPr id="12" name="Resim 11" descr="C:\Users\bulent.gokdemir\Desktop\indir.png"/>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04663"/>
            <a:ext cx="3096344" cy="2311321"/>
          </a:xfrm>
          <a:prstGeom prst="rect">
            <a:avLst/>
          </a:prstGeom>
          <a:noFill/>
          <a:ln>
            <a:noFill/>
          </a:ln>
        </p:spPr>
      </p:pic>
    </p:spTree>
    <p:extLst>
      <p:ext uri="{BB962C8B-B14F-4D97-AF65-F5344CB8AC3E}">
        <p14:creationId xmlns:p14="http://schemas.microsoft.com/office/powerpoint/2010/main" val="345137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nvPr>
        </p:nvGraphicFramePr>
        <p:xfrm>
          <a:off x="4211960" y="2348880"/>
          <a:ext cx="4464496" cy="3078279"/>
        </p:xfrm>
        <a:graphic>
          <a:graphicData uri="http://schemas.openxmlformats.org/drawingml/2006/table">
            <a:tbl>
              <a:tblPr firstRow="1" firstCol="1" bandRow="1"/>
              <a:tblGrid>
                <a:gridCol w="1932394">
                  <a:extLst>
                    <a:ext uri="{9D8B030D-6E8A-4147-A177-3AD203B41FA5}">
                      <a16:colId xmlns:a16="http://schemas.microsoft.com/office/drawing/2014/main" val="20000"/>
                    </a:ext>
                  </a:extLst>
                </a:gridCol>
                <a:gridCol w="2532102">
                  <a:extLst>
                    <a:ext uri="{9D8B030D-6E8A-4147-A177-3AD203B41FA5}">
                      <a16:colId xmlns:a16="http://schemas.microsoft.com/office/drawing/2014/main" val="20002"/>
                    </a:ext>
                  </a:extLst>
                </a:gridCol>
              </a:tblGrid>
              <a:tr h="520486">
                <a:tc>
                  <a:txBody>
                    <a:bodyPr/>
                    <a:lstStyle/>
                    <a:p>
                      <a:pPr algn="ctr">
                        <a:lnSpc>
                          <a:spcPct val="115000"/>
                        </a:lnSpc>
                        <a:spcAft>
                          <a:spcPts val="0"/>
                        </a:spcAft>
                      </a:pPr>
                      <a:r>
                        <a:rPr lang="tr-TR" sz="1400" b="1" dirty="0">
                          <a:solidFill>
                            <a:schemeClr val="tx1"/>
                          </a:solidFill>
                          <a:effectLst/>
                          <a:latin typeface="Times New Roman" pitchFamily="18" charset="0"/>
                          <a:ea typeface="Times New Roman"/>
                          <a:cs typeface="Times New Roman" pitchFamily="18" charset="0"/>
                        </a:rPr>
                        <a:t>ATIK </a:t>
                      </a:r>
                      <a:r>
                        <a:rPr lang="tr-TR" sz="1400" b="1" dirty="0" smtClean="0">
                          <a:solidFill>
                            <a:schemeClr val="tx1"/>
                          </a:solidFill>
                          <a:effectLst/>
                          <a:latin typeface="Times New Roman" pitchFamily="18" charset="0"/>
                          <a:ea typeface="Times New Roman"/>
                          <a:cs typeface="Times New Roman" pitchFamily="18" charset="0"/>
                        </a:rPr>
                        <a:t>CİNSİ</a:t>
                      </a:r>
                      <a:endParaRPr lang="tr-TR" sz="1400" dirty="0">
                        <a:solidFill>
                          <a:schemeClr val="tx1"/>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tr-TR" sz="1400" b="1" dirty="0" smtClean="0">
                          <a:solidFill>
                            <a:schemeClr val="tx1"/>
                          </a:solidFill>
                          <a:effectLst/>
                          <a:latin typeface="Times New Roman" pitchFamily="18" charset="0"/>
                          <a:ea typeface="Times New Roman"/>
                          <a:cs typeface="Times New Roman" pitchFamily="18" charset="0"/>
                        </a:rPr>
                        <a:t>MİKTAR(KG)</a:t>
                      </a:r>
                    </a:p>
                    <a:p>
                      <a:pPr algn="ctr">
                        <a:lnSpc>
                          <a:spcPct val="115000"/>
                        </a:lnSpc>
                        <a:spcAft>
                          <a:spcPts val="0"/>
                        </a:spcAft>
                      </a:pPr>
                      <a:r>
                        <a:rPr lang="tr-TR" sz="1400" b="1" dirty="0" smtClean="0">
                          <a:solidFill>
                            <a:schemeClr val="tx1"/>
                          </a:solidFill>
                          <a:effectLst/>
                          <a:latin typeface="Times New Roman" pitchFamily="18" charset="0"/>
                          <a:ea typeface="Times New Roman"/>
                          <a:cs typeface="Times New Roman" pitchFamily="18" charset="0"/>
                        </a:rPr>
                        <a:t> 2019</a:t>
                      </a:r>
                      <a:r>
                        <a:rPr lang="tr-TR" sz="1400" b="1" baseline="0" dirty="0" smtClean="0">
                          <a:solidFill>
                            <a:schemeClr val="tx1"/>
                          </a:solidFill>
                          <a:effectLst/>
                          <a:latin typeface="Times New Roman" pitchFamily="18" charset="0"/>
                          <a:ea typeface="Times New Roman"/>
                          <a:cs typeface="Times New Roman" pitchFamily="18" charset="0"/>
                        </a:rPr>
                        <a:t> </a:t>
                      </a:r>
                      <a:r>
                        <a:rPr lang="tr-TR" sz="1400" b="1" dirty="0" smtClean="0">
                          <a:solidFill>
                            <a:schemeClr val="tx1"/>
                          </a:solidFill>
                          <a:effectLst/>
                          <a:latin typeface="Times New Roman" pitchFamily="18" charset="0"/>
                          <a:ea typeface="Times New Roman"/>
                          <a:cs typeface="Times New Roman" pitchFamily="18" charset="0"/>
                        </a:rPr>
                        <a:t>YILI</a:t>
                      </a:r>
                      <a:endParaRPr lang="tr-TR" sz="1400" dirty="0">
                        <a:solidFill>
                          <a:schemeClr val="tx1"/>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94118">
                <a:tc>
                  <a:txBody>
                    <a:bodyPr/>
                    <a:lstStyle/>
                    <a:p>
                      <a:pPr>
                        <a:lnSpc>
                          <a:spcPct val="115000"/>
                        </a:lnSpc>
                        <a:spcAft>
                          <a:spcPts val="0"/>
                        </a:spcAft>
                      </a:pPr>
                      <a:r>
                        <a:rPr lang="tr-TR" sz="1400" b="0" dirty="0">
                          <a:solidFill>
                            <a:srgbClr val="000000"/>
                          </a:solidFill>
                          <a:effectLst/>
                          <a:latin typeface="Times New Roman" pitchFamily="18" charset="0"/>
                          <a:ea typeface="Times New Roman"/>
                          <a:cs typeface="Times New Roman" pitchFamily="18" charset="0"/>
                        </a:rPr>
                        <a:t>TIBBİ </a:t>
                      </a:r>
                      <a:r>
                        <a:rPr lang="tr-TR" sz="1400" b="0" dirty="0" smtClean="0">
                          <a:solidFill>
                            <a:srgbClr val="000000"/>
                          </a:solidFill>
                          <a:effectLst/>
                          <a:latin typeface="Times New Roman" pitchFamily="18" charset="0"/>
                          <a:ea typeface="Times New Roman"/>
                          <a:cs typeface="Times New Roman" pitchFamily="18" charset="0"/>
                        </a:rPr>
                        <a:t>ATIK+PATOLOJİK</a:t>
                      </a:r>
                      <a:r>
                        <a:rPr lang="tr-TR" sz="1400" b="0" baseline="0" dirty="0" smtClean="0">
                          <a:solidFill>
                            <a:srgbClr val="000000"/>
                          </a:solidFill>
                          <a:effectLst/>
                          <a:latin typeface="Times New Roman" pitchFamily="18" charset="0"/>
                          <a:ea typeface="Times New Roman"/>
                          <a:cs typeface="Times New Roman" pitchFamily="18" charset="0"/>
                        </a:rPr>
                        <a:t> ATIK</a:t>
                      </a:r>
                      <a:endParaRPr lang="tr-TR" sz="1400" b="0" dirty="0">
                        <a:solidFill>
                          <a:srgbClr val="365F91"/>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chemeClr val="bg1">
                        <a:lumMod val="85000"/>
                      </a:schemeClr>
                    </a:solidFill>
                  </a:tcPr>
                </a:tc>
                <a:tc>
                  <a:txBody>
                    <a:bodyPr/>
                    <a:lstStyle/>
                    <a:p>
                      <a:pPr algn="ctr">
                        <a:lnSpc>
                          <a:spcPct val="115000"/>
                        </a:lnSpc>
                        <a:spcAft>
                          <a:spcPts val="0"/>
                        </a:spcAft>
                      </a:pPr>
                      <a:r>
                        <a:rPr lang="tr-TR" sz="1400" b="0" dirty="0" smtClean="0">
                          <a:solidFill>
                            <a:schemeClr val="tx1"/>
                          </a:solidFill>
                          <a:effectLst/>
                          <a:latin typeface="Times New Roman" pitchFamily="18" charset="0"/>
                          <a:ea typeface="Times New Roman"/>
                          <a:cs typeface="Times New Roman" pitchFamily="18" charset="0"/>
                        </a:rPr>
                        <a:t>300000</a:t>
                      </a:r>
                      <a:endParaRPr lang="tr-TR" sz="1400" b="0" dirty="0">
                        <a:solidFill>
                          <a:schemeClr val="tx1"/>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10001"/>
                  </a:ext>
                </a:extLst>
              </a:tr>
              <a:tr h="260243">
                <a:tc>
                  <a:txBody>
                    <a:bodyPr/>
                    <a:lstStyle/>
                    <a:p>
                      <a:pPr>
                        <a:lnSpc>
                          <a:spcPct val="115000"/>
                        </a:lnSpc>
                        <a:spcAft>
                          <a:spcPts val="0"/>
                        </a:spcAft>
                      </a:pPr>
                      <a:r>
                        <a:rPr lang="tr-TR" sz="1400" b="0" dirty="0">
                          <a:solidFill>
                            <a:srgbClr val="000000"/>
                          </a:solidFill>
                          <a:effectLst/>
                          <a:latin typeface="Times New Roman" pitchFamily="18" charset="0"/>
                          <a:ea typeface="Times New Roman"/>
                          <a:cs typeface="Times New Roman" pitchFamily="18" charset="0"/>
                        </a:rPr>
                        <a:t>ATIK AKÜ</a:t>
                      </a:r>
                      <a:endParaRPr lang="tr-TR" sz="1400" b="0" dirty="0">
                        <a:solidFill>
                          <a:srgbClr val="365F9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tr-TR" sz="1400" b="0" dirty="0" smtClean="0">
                          <a:solidFill>
                            <a:schemeClr val="tx1"/>
                          </a:solidFill>
                          <a:effectLst/>
                          <a:latin typeface="Times New Roman" pitchFamily="18" charset="0"/>
                          <a:ea typeface="Times New Roman"/>
                          <a:cs typeface="Times New Roman" pitchFamily="18" charset="0"/>
                        </a:rPr>
                        <a:t>257426</a:t>
                      </a:r>
                      <a:endParaRPr lang="tr-TR" sz="1400" b="0" dirty="0">
                        <a:solidFill>
                          <a:schemeClr val="tx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2"/>
                  </a:ext>
                </a:extLst>
              </a:tr>
              <a:tr h="260243">
                <a:tc>
                  <a:txBody>
                    <a:bodyPr/>
                    <a:lstStyle/>
                    <a:p>
                      <a:pPr>
                        <a:lnSpc>
                          <a:spcPct val="115000"/>
                        </a:lnSpc>
                        <a:spcAft>
                          <a:spcPts val="0"/>
                        </a:spcAft>
                      </a:pPr>
                      <a:r>
                        <a:rPr lang="tr-TR" sz="1400" b="0" dirty="0">
                          <a:solidFill>
                            <a:srgbClr val="000000"/>
                          </a:solidFill>
                          <a:effectLst/>
                          <a:latin typeface="Times New Roman" pitchFamily="18" charset="0"/>
                          <a:ea typeface="Times New Roman"/>
                          <a:cs typeface="Times New Roman" pitchFamily="18" charset="0"/>
                        </a:rPr>
                        <a:t>BİTKİSEL YAĞLAR</a:t>
                      </a:r>
                      <a:endParaRPr lang="tr-TR" sz="1400" b="0" dirty="0">
                        <a:solidFill>
                          <a:srgbClr val="365F9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tc>
                  <a:txBody>
                    <a:bodyPr/>
                    <a:lstStyle/>
                    <a:p>
                      <a:pPr marL="0" algn="ctr" rtl="0" eaLnBrk="1" latinLnBrk="0" hangingPunct="1">
                        <a:lnSpc>
                          <a:spcPct val="115000"/>
                        </a:lnSpc>
                        <a:spcAft>
                          <a:spcPts val="0"/>
                        </a:spcAft>
                      </a:pPr>
                      <a:r>
                        <a:rPr kumimoji="0" lang="tr-TR" sz="1400" b="0" kern="1200" dirty="0" smtClean="0">
                          <a:solidFill>
                            <a:schemeClr val="tx1"/>
                          </a:solidFill>
                          <a:effectLst/>
                          <a:latin typeface="Times New Roman" pitchFamily="18" charset="0"/>
                          <a:ea typeface="Times New Roman"/>
                          <a:cs typeface="Times New Roman" pitchFamily="18" charset="0"/>
                        </a:rPr>
                        <a:t>6371</a:t>
                      </a:r>
                      <a:endParaRPr kumimoji="0" lang="tr-TR" sz="1400" b="0" kern="1200" dirty="0">
                        <a:solidFill>
                          <a:schemeClr val="tx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3"/>
                  </a:ext>
                </a:extLst>
              </a:tr>
              <a:tr h="260243">
                <a:tc>
                  <a:txBody>
                    <a:bodyPr/>
                    <a:lstStyle/>
                    <a:p>
                      <a:pPr>
                        <a:lnSpc>
                          <a:spcPct val="115000"/>
                        </a:lnSpc>
                        <a:spcAft>
                          <a:spcPts val="0"/>
                        </a:spcAft>
                      </a:pPr>
                      <a:r>
                        <a:rPr lang="tr-TR" sz="1400" b="0" dirty="0">
                          <a:solidFill>
                            <a:srgbClr val="000000"/>
                          </a:solidFill>
                          <a:effectLst/>
                          <a:latin typeface="Times New Roman" pitchFamily="18" charset="0"/>
                          <a:ea typeface="Times New Roman"/>
                          <a:cs typeface="Times New Roman" pitchFamily="18" charset="0"/>
                        </a:rPr>
                        <a:t>ÖTL</a:t>
                      </a:r>
                      <a:endParaRPr lang="tr-TR" sz="1400" b="0" dirty="0">
                        <a:solidFill>
                          <a:srgbClr val="365F9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tc>
                  <a:txBody>
                    <a:bodyPr/>
                    <a:lstStyle/>
                    <a:p>
                      <a:pPr marL="0" algn="ctr" rtl="0" eaLnBrk="1" latinLnBrk="0" hangingPunct="1">
                        <a:lnSpc>
                          <a:spcPct val="115000"/>
                        </a:lnSpc>
                        <a:spcAft>
                          <a:spcPts val="0"/>
                        </a:spcAft>
                      </a:pPr>
                      <a:endParaRPr kumimoji="0" lang="tr-TR" sz="1400" b="0" kern="1200" dirty="0">
                        <a:solidFill>
                          <a:schemeClr val="tx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4"/>
                  </a:ext>
                </a:extLst>
              </a:tr>
              <a:tr h="260243">
                <a:tc>
                  <a:txBody>
                    <a:bodyPr/>
                    <a:lstStyle/>
                    <a:p>
                      <a:pPr>
                        <a:lnSpc>
                          <a:spcPct val="115000"/>
                        </a:lnSpc>
                        <a:spcAft>
                          <a:spcPts val="0"/>
                        </a:spcAft>
                      </a:pPr>
                      <a:r>
                        <a:rPr lang="tr-TR" sz="1400" b="0" dirty="0" smtClean="0">
                          <a:solidFill>
                            <a:srgbClr val="000000"/>
                          </a:solidFill>
                          <a:effectLst/>
                          <a:latin typeface="Times New Roman" pitchFamily="18" charset="0"/>
                          <a:ea typeface="Times New Roman"/>
                          <a:cs typeface="Times New Roman" pitchFamily="18" charset="0"/>
                        </a:rPr>
                        <a:t>ATIK </a:t>
                      </a:r>
                      <a:r>
                        <a:rPr lang="tr-TR" sz="1400" b="0" dirty="0">
                          <a:solidFill>
                            <a:srgbClr val="000000"/>
                          </a:solidFill>
                          <a:effectLst/>
                          <a:latin typeface="Times New Roman" pitchFamily="18" charset="0"/>
                          <a:ea typeface="Times New Roman"/>
                          <a:cs typeface="Times New Roman" pitchFamily="18" charset="0"/>
                        </a:rPr>
                        <a:t>YAĞLAR</a:t>
                      </a:r>
                      <a:endParaRPr lang="tr-TR" sz="1400" b="0" dirty="0">
                        <a:solidFill>
                          <a:srgbClr val="365F9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tr-TR" sz="1400" b="0" dirty="0" smtClean="0">
                          <a:solidFill>
                            <a:schemeClr val="tx1"/>
                          </a:solidFill>
                          <a:effectLst/>
                          <a:latin typeface="Times New Roman" pitchFamily="18" charset="0"/>
                          <a:ea typeface="Times New Roman"/>
                          <a:cs typeface="Times New Roman" pitchFamily="18" charset="0"/>
                        </a:rPr>
                        <a:t>33207</a:t>
                      </a:r>
                      <a:endParaRPr lang="tr-TR" sz="1400" b="0" dirty="0">
                        <a:solidFill>
                          <a:schemeClr val="tx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5"/>
                  </a:ext>
                </a:extLst>
              </a:tr>
              <a:tr h="260243">
                <a:tc>
                  <a:txBody>
                    <a:bodyPr/>
                    <a:lstStyle/>
                    <a:p>
                      <a:pPr>
                        <a:lnSpc>
                          <a:spcPct val="115000"/>
                        </a:lnSpc>
                        <a:spcAft>
                          <a:spcPts val="0"/>
                        </a:spcAft>
                      </a:pPr>
                      <a:r>
                        <a:rPr lang="tr-TR" sz="1400" b="0" dirty="0" smtClean="0">
                          <a:solidFill>
                            <a:schemeClr val="tx1"/>
                          </a:solidFill>
                          <a:effectLst/>
                          <a:latin typeface="Times New Roman" pitchFamily="18" charset="0"/>
                          <a:ea typeface="Times New Roman"/>
                          <a:cs typeface="Times New Roman" pitchFamily="18" charset="0"/>
                        </a:rPr>
                        <a:t>TEHLİKELİ</a:t>
                      </a:r>
                      <a:r>
                        <a:rPr lang="tr-TR" sz="1400" b="0" baseline="0" dirty="0" smtClean="0">
                          <a:solidFill>
                            <a:schemeClr val="tx1"/>
                          </a:solidFill>
                          <a:effectLst/>
                          <a:latin typeface="Times New Roman" pitchFamily="18" charset="0"/>
                          <a:ea typeface="Times New Roman"/>
                          <a:cs typeface="Times New Roman" pitchFamily="18" charset="0"/>
                        </a:rPr>
                        <a:t> ATIK</a:t>
                      </a:r>
                      <a:endParaRPr lang="tr-TR" sz="1400" b="0" dirty="0">
                        <a:solidFill>
                          <a:schemeClr val="tx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tc>
                  <a:txBody>
                    <a:bodyPr/>
                    <a:lstStyle/>
                    <a:p>
                      <a:pPr algn="ctr">
                        <a:lnSpc>
                          <a:spcPct val="115000"/>
                        </a:lnSpc>
                        <a:spcAft>
                          <a:spcPts val="0"/>
                        </a:spcAft>
                      </a:pPr>
                      <a:r>
                        <a:rPr lang="tr-TR" sz="1400" b="0" dirty="0" smtClean="0">
                          <a:solidFill>
                            <a:schemeClr val="tx1"/>
                          </a:solidFill>
                          <a:effectLst/>
                          <a:latin typeface="Times New Roman" pitchFamily="18" charset="0"/>
                          <a:ea typeface="Times New Roman"/>
                          <a:cs typeface="Times New Roman" pitchFamily="18" charset="0"/>
                        </a:rPr>
                        <a:t>7.159.471</a:t>
                      </a:r>
                      <a:endParaRPr lang="tr-TR" sz="1400" b="0" dirty="0">
                        <a:solidFill>
                          <a:schemeClr val="tx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6"/>
                  </a:ext>
                </a:extLst>
              </a:tr>
              <a:tr h="260243">
                <a:tc>
                  <a:txBody>
                    <a:bodyPr/>
                    <a:lstStyle/>
                    <a:p>
                      <a:pPr marL="0" algn="l" rtl="0" eaLnBrk="1" latinLnBrk="0" hangingPunct="1">
                        <a:lnSpc>
                          <a:spcPct val="115000"/>
                        </a:lnSpc>
                        <a:spcAft>
                          <a:spcPts val="0"/>
                        </a:spcAft>
                      </a:pPr>
                      <a:r>
                        <a:rPr kumimoji="0" lang="tr-TR" sz="1400" b="0" kern="1200" dirty="0" smtClean="0">
                          <a:solidFill>
                            <a:schemeClr val="tx1"/>
                          </a:solidFill>
                          <a:effectLst/>
                          <a:latin typeface="Times New Roman" pitchFamily="18" charset="0"/>
                          <a:ea typeface="Times New Roman"/>
                          <a:cs typeface="Times New Roman" pitchFamily="18" charset="0"/>
                        </a:rPr>
                        <a:t>ATIK PİL</a:t>
                      </a:r>
                      <a:endParaRPr kumimoji="0" lang="tr-TR" sz="1400" b="0" kern="1200" dirty="0">
                        <a:solidFill>
                          <a:schemeClr val="tx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tc>
                  <a:txBody>
                    <a:bodyPr/>
                    <a:lstStyle/>
                    <a:p>
                      <a:pPr marL="0" algn="ctr" rtl="0" eaLnBrk="1" latinLnBrk="0" hangingPunct="1">
                        <a:lnSpc>
                          <a:spcPct val="115000"/>
                        </a:lnSpc>
                        <a:spcAft>
                          <a:spcPts val="0"/>
                        </a:spcAft>
                      </a:pPr>
                      <a:endParaRPr kumimoji="0" lang="tr-TR" sz="1400" b="0" kern="1200" dirty="0">
                        <a:solidFill>
                          <a:schemeClr val="tx1"/>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7"/>
                  </a:ext>
                </a:extLst>
              </a:tr>
              <a:tr h="260243">
                <a:tc>
                  <a:txBody>
                    <a:bodyPr/>
                    <a:lstStyle/>
                    <a:p>
                      <a:pPr algn="r">
                        <a:lnSpc>
                          <a:spcPct val="115000"/>
                        </a:lnSpc>
                        <a:spcAft>
                          <a:spcPts val="0"/>
                        </a:spcAft>
                      </a:pPr>
                      <a:r>
                        <a:rPr lang="tr-TR" sz="1400" b="1" dirty="0">
                          <a:solidFill>
                            <a:srgbClr val="FF0000"/>
                          </a:solidFill>
                          <a:effectLst/>
                          <a:latin typeface="Times New Roman" pitchFamily="18" charset="0"/>
                          <a:ea typeface="Times New Roman"/>
                          <a:cs typeface="Times New Roman" pitchFamily="18" charset="0"/>
                        </a:rPr>
                        <a:t>TOPLAM</a:t>
                      </a: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tr-TR" sz="1400" b="1" dirty="0" smtClean="0">
                          <a:solidFill>
                            <a:srgbClr val="FF0000"/>
                          </a:solidFill>
                          <a:effectLst/>
                          <a:latin typeface="+mn-lt"/>
                          <a:ea typeface="+mn-ea"/>
                          <a:cs typeface="+mn-cs"/>
                        </a:rPr>
                        <a:t>7.756.475</a:t>
                      </a:r>
                      <a:r>
                        <a:rPr lang="tr-TR" sz="1400" b="1" baseline="0" dirty="0" smtClean="0">
                          <a:solidFill>
                            <a:srgbClr val="FF0000"/>
                          </a:solidFill>
                          <a:effectLst/>
                          <a:latin typeface="+mn-lt"/>
                          <a:ea typeface="+mn-ea"/>
                          <a:cs typeface="+mn-cs"/>
                        </a:rPr>
                        <a:t> </a:t>
                      </a:r>
                      <a:r>
                        <a:rPr lang="tr-TR" sz="1400" b="1" dirty="0" smtClean="0">
                          <a:solidFill>
                            <a:srgbClr val="FF0000"/>
                          </a:solidFill>
                          <a:effectLst/>
                          <a:latin typeface="Times New Roman" pitchFamily="18" charset="0"/>
                          <a:ea typeface="Times New Roman"/>
                          <a:cs typeface="Times New Roman" pitchFamily="18" charset="0"/>
                        </a:rPr>
                        <a:t>kg</a:t>
                      </a:r>
                      <a:endParaRPr lang="tr-TR" sz="1400" b="1" dirty="0">
                        <a:solidFill>
                          <a:srgbClr val="FF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bl>
          </a:graphicData>
        </a:graphic>
      </p:graphicFrame>
      <p:pic>
        <p:nvPicPr>
          <p:cNvPr id="8"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4985"/>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afik 4"/>
          <p:cNvGraphicFramePr>
            <a:graphicFrameLocks/>
          </p:cNvGraphicFramePr>
          <p:nvPr>
            <p:extLst/>
          </p:nvPr>
        </p:nvGraphicFramePr>
        <p:xfrm>
          <a:off x="-540568" y="2204864"/>
          <a:ext cx="6120680"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7" name="1 Başlık"/>
          <p:cNvSpPr txBox="1">
            <a:spLocks/>
          </p:cNvSpPr>
          <p:nvPr/>
        </p:nvSpPr>
        <p:spPr>
          <a:xfrm>
            <a:off x="770647" y="389645"/>
            <a:ext cx="6491064" cy="1066130"/>
          </a:xfrm>
          <a:prstGeom prst="roundRect">
            <a:avLst/>
          </a:prstGeom>
          <a:ln w="38100" cap="flat" cmpd="sng" algn="ctr">
            <a:solidFill>
              <a:srgbClr val="0033CC"/>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lnSpc>
                <a:spcPct val="90000"/>
              </a:lnSpc>
              <a:spcAft>
                <a:spcPts val="0"/>
              </a:spcAft>
              <a:buFont typeface="Wingdings" pitchFamily="2" charset="2"/>
              <a:buNone/>
              <a:defRPr/>
            </a:pPr>
            <a:r>
              <a:rPr lang="tr-TR" sz="2000" b="0" dirty="0" smtClean="0">
                <a:ln w="12700">
                  <a:solidFill>
                    <a:srgbClr val="04617B">
                      <a:satMod val="155000"/>
                    </a:srgbClr>
                  </a:solidFill>
                  <a:prstDash val="solid"/>
                </a:ln>
                <a:solidFill>
                  <a:srgbClr val="0066FF"/>
                </a:solidFill>
              </a:rPr>
              <a:t>YÜRÜTÜLEN ÇALIŞMALAR-ATIKLAR</a:t>
            </a:r>
          </a:p>
        </p:txBody>
      </p:sp>
      <p:sp>
        <p:nvSpPr>
          <p:cNvPr id="3" name="Dikdörtgen 2"/>
          <p:cNvSpPr/>
          <p:nvPr/>
        </p:nvSpPr>
        <p:spPr>
          <a:xfrm>
            <a:off x="1493485" y="4289901"/>
            <a:ext cx="1939955" cy="400110"/>
          </a:xfrm>
          <a:prstGeom prst="rect">
            <a:avLst/>
          </a:prstGeom>
          <a:noFill/>
        </p:spPr>
        <p:txBody>
          <a:bodyPr wrap="none" lIns="91440" tIns="45720" rIns="91440" bIns="45720">
            <a:spAutoFit/>
          </a:bodyPr>
          <a:lstStyle/>
          <a:p>
            <a:pPr algn="ctr"/>
            <a:r>
              <a:rPr lang="tr-TR" sz="2000" b="0" cap="none" spc="0" dirty="0" smtClean="0">
                <a:ln w="0"/>
                <a:solidFill>
                  <a:schemeClr val="tx1"/>
                </a:solidFill>
                <a:effectLst>
                  <a:outerShdw blurRad="38100" dist="19050" dir="2700000" algn="tl" rotWithShape="0">
                    <a:schemeClr val="dk1">
                      <a:alpha val="40000"/>
                    </a:schemeClr>
                  </a:outerShdw>
                </a:effectLst>
              </a:rPr>
              <a:t>%</a:t>
            </a:r>
            <a:r>
              <a:rPr lang="tr-TR" sz="2000" b="0" dirty="0" smtClean="0">
                <a:ln w="0"/>
                <a:effectLst>
                  <a:outerShdw blurRad="38100" dist="19050" dir="2700000" algn="tl" rotWithShape="0">
                    <a:schemeClr val="dk1">
                      <a:alpha val="40000"/>
                    </a:schemeClr>
                  </a:outerShdw>
                </a:effectLst>
              </a:rPr>
              <a:t>92,30</a:t>
            </a:r>
            <a:r>
              <a:rPr lang="tr-TR" sz="2000" b="0" cap="none" spc="0" dirty="0" smtClean="0">
                <a:ln w="0"/>
                <a:solidFill>
                  <a:schemeClr val="tx1"/>
                </a:solidFill>
                <a:effectLst>
                  <a:outerShdw blurRad="38100" dist="19050" dir="2700000" algn="tl" rotWithShape="0">
                    <a:schemeClr val="dk1">
                      <a:alpha val="40000"/>
                    </a:schemeClr>
                  </a:outerShdw>
                </a:effectLst>
              </a:rPr>
              <a:t>-</a:t>
            </a:r>
            <a:r>
              <a:rPr lang="tr-TR" sz="1100" b="0" cap="none" spc="0" dirty="0" smtClean="0">
                <a:ln w="0"/>
                <a:solidFill>
                  <a:schemeClr val="tx1"/>
                </a:solidFill>
                <a:effectLst>
                  <a:outerShdw blurRad="38100" dist="19050" dir="2700000" algn="tl" rotWithShape="0">
                    <a:schemeClr val="dk1">
                      <a:alpha val="40000"/>
                    </a:schemeClr>
                  </a:outerShdw>
                </a:effectLst>
              </a:rPr>
              <a:t>Tehlikeli Atık</a:t>
            </a:r>
            <a:endParaRPr lang="tr-TR" sz="1100" b="0" cap="none" spc="0" dirty="0">
              <a:ln w="0"/>
              <a:solidFill>
                <a:schemeClr val="tx1"/>
              </a:solidFill>
              <a:effectLst>
                <a:outerShdw blurRad="38100" dist="19050" dir="2700000" algn="tl" rotWithShape="0">
                  <a:schemeClr val="dk1">
                    <a:alpha val="40000"/>
                  </a:schemeClr>
                </a:outerShdw>
              </a:effectLst>
            </a:endParaRPr>
          </a:p>
        </p:txBody>
      </p:sp>
      <p:sp>
        <p:nvSpPr>
          <p:cNvPr id="4" name="Dikdörtgen 3"/>
          <p:cNvSpPr/>
          <p:nvPr/>
        </p:nvSpPr>
        <p:spPr>
          <a:xfrm>
            <a:off x="2540868" y="3022219"/>
            <a:ext cx="768160" cy="400110"/>
          </a:xfrm>
          <a:prstGeom prst="rect">
            <a:avLst/>
          </a:prstGeom>
          <a:noFill/>
        </p:spPr>
        <p:txBody>
          <a:bodyPr wrap="none" lIns="91440" tIns="45720" rIns="91440" bIns="45720">
            <a:spAutoFit/>
          </a:bodyPr>
          <a:lstStyle/>
          <a:p>
            <a:pPr algn="ctr"/>
            <a:r>
              <a:rPr lang="tr-TR" sz="2000" b="0" cap="none" spc="0" dirty="0" smtClean="0">
                <a:ln w="0"/>
                <a:solidFill>
                  <a:schemeClr val="tx1"/>
                </a:solidFill>
                <a:effectLst>
                  <a:outerShdw blurRad="38100" dist="19050" dir="2700000" algn="tl" rotWithShape="0">
                    <a:schemeClr val="dk1">
                      <a:alpha val="40000"/>
                    </a:schemeClr>
                  </a:outerShdw>
                </a:effectLst>
              </a:rPr>
              <a:t>%</a:t>
            </a:r>
            <a:r>
              <a:rPr lang="tr-TR" sz="2000" b="0" dirty="0" smtClean="0">
                <a:ln w="0"/>
                <a:effectLst>
                  <a:outerShdw blurRad="38100" dist="19050" dir="2700000" algn="tl" rotWithShape="0">
                    <a:schemeClr val="dk1">
                      <a:alpha val="40000"/>
                    </a:schemeClr>
                  </a:outerShdw>
                </a:effectLst>
              </a:rPr>
              <a:t>3,8</a:t>
            </a:r>
            <a:endParaRPr lang="tr-TR"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42043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1772816"/>
            <a:ext cx="7408333" cy="3450696"/>
          </a:xfrm>
        </p:spPr>
        <p:txBody>
          <a:bodyPr>
            <a:normAutofit/>
          </a:bodyPr>
          <a:lstStyle/>
          <a:p>
            <a:pPr algn="just"/>
            <a:r>
              <a:rPr lang="tr-TR" sz="2000" dirty="0" smtClean="0"/>
              <a:t>İlimizde atıklar (çöpler) ilgili belediyeler tarafından toplanarak düzensiz (vahşi) depo alanlarında bertaraf edilmektedir.</a:t>
            </a:r>
          </a:p>
          <a:p>
            <a:pPr algn="just"/>
            <a:r>
              <a:rPr lang="tr-TR" sz="2000" dirty="0" smtClean="0"/>
              <a:t>Adıyaman Belediyeler Birliği tarafından İlimiz </a:t>
            </a:r>
            <a:r>
              <a:rPr lang="tr-TR" sz="2000" dirty="0" err="1" smtClean="0"/>
              <a:t>Kayaönü</a:t>
            </a:r>
            <a:r>
              <a:rPr lang="tr-TR" sz="2000" dirty="0" smtClean="0"/>
              <a:t> köyü civarında Katı Atık Düzenli Depolama sahası inşaatı başlatılmış olup,(İhale bedeli 11 milyon TL, yaklaşık 5 milyon TL Bakanlığımız tarafından şartlı Nakdi Yardım yapılmıştır.) tesis Belediye ile yüklenici arasındaki mahkeme süreci nedeni ile tamamlanamamıştır.</a:t>
            </a:r>
          </a:p>
          <a:p>
            <a:pPr algn="just"/>
            <a:r>
              <a:rPr lang="tr-TR" sz="2000" dirty="0" smtClean="0"/>
              <a:t>Ayrıca Civar köylüler tarafından ÇED Olumlu kararı mahkemeye verilmiş olup mahkemece söz konusu karar iptal edilmiştir.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982" y="442843"/>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Başlık"/>
          <p:cNvSpPr txBox="1">
            <a:spLocks noGrp="1"/>
          </p:cNvSpPr>
          <p:nvPr>
            <p:ph type="title"/>
          </p:nvPr>
        </p:nvSpPr>
        <p:spPr>
          <a:xfrm>
            <a:off x="773235" y="424080"/>
            <a:ext cx="6491064" cy="1066130"/>
          </a:xfrm>
          <a:prstGeom prst="roundRect">
            <a:avLst/>
          </a:prstGeom>
          <a:ln w="38100">
            <a:solidFill>
              <a:srgbClr val="0033CC"/>
            </a:solid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rgbClr val="04617B">
                      <a:satMod val="155000"/>
                    </a:srgbClr>
                  </a:solidFill>
                  <a:prstDash val="solid"/>
                </a:ln>
                <a:solidFill>
                  <a:srgbClr val="0066FF"/>
                </a:solidFill>
              </a:rPr>
              <a:t>YÜRÜTÜLEN ÇALIŞMALAR-KATI ATIKLAR</a:t>
            </a:r>
          </a:p>
        </p:txBody>
      </p:sp>
    </p:spTree>
    <p:extLst>
      <p:ext uri="{BB962C8B-B14F-4D97-AF65-F5344CB8AC3E}">
        <p14:creationId xmlns:p14="http://schemas.microsoft.com/office/powerpoint/2010/main" val="1897803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GA'BABA\GANİBABA\resimler\katı atık sahası 09.07.2014\SAM_12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84784"/>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GA'BABA\GANİBABA\resimler\katı atık sahası 09.07.2014\20.11.2015\IMAG3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7" y="1484784"/>
            <a:ext cx="4326429" cy="26462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GA'BABA\GANİBABA\resimler\katı atık sahası 09.07.2014\20.11.2015\IMAG35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6" y="4293096"/>
            <a:ext cx="4326429" cy="227319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GA'BABA\GANİBABA\resimler\katı atık sahası 09.07.2014\20.11.2015\IMAG35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504" y="4403814"/>
            <a:ext cx="3761432" cy="2120415"/>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7003" y="296682"/>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Başlık"/>
          <p:cNvSpPr txBox="1">
            <a:spLocks/>
          </p:cNvSpPr>
          <p:nvPr/>
        </p:nvSpPr>
        <p:spPr>
          <a:xfrm>
            <a:off x="899592" y="196910"/>
            <a:ext cx="6491064" cy="1066130"/>
          </a:xfrm>
          <a:prstGeom prst="roundRect">
            <a:avLst/>
          </a:prstGeom>
          <a:ln w="38100" cap="flat" cmpd="sng" algn="ctr">
            <a:solidFill>
              <a:srgbClr val="0033CC"/>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lnSpc>
                <a:spcPct val="90000"/>
              </a:lnSpc>
              <a:spcAft>
                <a:spcPts val="0"/>
              </a:spcAft>
              <a:buFont typeface="Wingdings" pitchFamily="2" charset="2"/>
              <a:buNone/>
              <a:defRPr/>
            </a:pPr>
            <a:r>
              <a:rPr lang="tr-TR" sz="2000" b="0" smtClean="0">
                <a:ln w="12700">
                  <a:solidFill>
                    <a:srgbClr val="04617B">
                      <a:satMod val="155000"/>
                    </a:srgbClr>
                  </a:solidFill>
                  <a:prstDash val="solid"/>
                </a:ln>
                <a:solidFill>
                  <a:srgbClr val="0066FF"/>
                </a:solidFill>
              </a:rPr>
              <a:t>YÜRÜTÜLEN ÇALIŞMALAR-KATI ATIKLAR</a:t>
            </a:r>
            <a:endParaRPr lang="tr-TR" sz="2000" b="0" dirty="0" smtClean="0">
              <a:ln w="12700">
                <a:solidFill>
                  <a:srgbClr val="04617B">
                    <a:satMod val="155000"/>
                  </a:srgbClr>
                </a:solidFill>
                <a:prstDash val="solid"/>
              </a:ln>
              <a:solidFill>
                <a:srgbClr val="0066FF"/>
              </a:solidFill>
            </a:endParaRPr>
          </a:p>
        </p:txBody>
      </p:sp>
    </p:spTree>
    <p:extLst>
      <p:ext uri="{BB962C8B-B14F-4D97-AF65-F5344CB8AC3E}">
        <p14:creationId xmlns:p14="http://schemas.microsoft.com/office/powerpoint/2010/main" val="3248101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nvPr>
        </p:nvGraphicFramePr>
        <p:xfrm>
          <a:off x="567561" y="1786117"/>
          <a:ext cx="7148624" cy="3383280"/>
        </p:xfrm>
        <a:graphic>
          <a:graphicData uri="http://schemas.openxmlformats.org/drawingml/2006/table">
            <a:tbl>
              <a:tblPr firstRow="1" bandRow="1">
                <a:tableStyleId>{5C22544A-7EE6-4342-B048-85BDC9FD1C3A}</a:tableStyleId>
              </a:tblPr>
              <a:tblGrid>
                <a:gridCol w="1558080">
                  <a:extLst>
                    <a:ext uri="{9D8B030D-6E8A-4147-A177-3AD203B41FA5}">
                      <a16:colId xmlns:a16="http://schemas.microsoft.com/office/drawing/2014/main" val="20000"/>
                    </a:ext>
                  </a:extLst>
                </a:gridCol>
                <a:gridCol w="698818">
                  <a:extLst>
                    <a:ext uri="{9D8B030D-6E8A-4147-A177-3AD203B41FA5}">
                      <a16:colId xmlns:a16="http://schemas.microsoft.com/office/drawing/2014/main" val="20001"/>
                    </a:ext>
                  </a:extLst>
                </a:gridCol>
                <a:gridCol w="698818">
                  <a:extLst>
                    <a:ext uri="{9D8B030D-6E8A-4147-A177-3AD203B41FA5}">
                      <a16:colId xmlns:a16="http://schemas.microsoft.com/office/drawing/2014/main" val="20002"/>
                    </a:ext>
                  </a:extLst>
                </a:gridCol>
                <a:gridCol w="698818">
                  <a:extLst>
                    <a:ext uri="{9D8B030D-6E8A-4147-A177-3AD203B41FA5}">
                      <a16:colId xmlns:a16="http://schemas.microsoft.com/office/drawing/2014/main" val="20003"/>
                    </a:ext>
                  </a:extLst>
                </a:gridCol>
                <a:gridCol w="698818">
                  <a:extLst>
                    <a:ext uri="{9D8B030D-6E8A-4147-A177-3AD203B41FA5}">
                      <a16:colId xmlns:a16="http://schemas.microsoft.com/office/drawing/2014/main" val="20004"/>
                    </a:ext>
                  </a:extLst>
                </a:gridCol>
                <a:gridCol w="698818">
                  <a:extLst>
                    <a:ext uri="{9D8B030D-6E8A-4147-A177-3AD203B41FA5}">
                      <a16:colId xmlns:a16="http://schemas.microsoft.com/office/drawing/2014/main" val="20005"/>
                    </a:ext>
                  </a:extLst>
                </a:gridCol>
                <a:gridCol w="698818">
                  <a:extLst>
                    <a:ext uri="{9D8B030D-6E8A-4147-A177-3AD203B41FA5}">
                      <a16:colId xmlns:a16="http://schemas.microsoft.com/office/drawing/2014/main" val="20006"/>
                    </a:ext>
                  </a:extLst>
                </a:gridCol>
                <a:gridCol w="698818">
                  <a:extLst>
                    <a:ext uri="{9D8B030D-6E8A-4147-A177-3AD203B41FA5}">
                      <a16:colId xmlns:a16="http://schemas.microsoft.com/office/drawing/2014/main" val="20007"/>
                    </a:ext>
                  </a:extLst>
                </a:gridCol>
                <a:gridCol w="698818">
                  <a:extLst>
                    <a:ext uri="{9D8B030D-6E8A-4147-A177-3AD203B41FA5}">
                      <a16:colId xmlns:a16="http://schemas.microsoft.com/office/drawing/2014/main" val="413560745"/>
                    </a:ext>
                  </a:extLst>
                </a:gridCol>
              </a:tblGrid>
              <a:tr h="446946">
                <a:tc>
                  <a:txBody>
                    <a:bodyPr/>
                    <a:lstStyle/>
                    <a:p>
                      <a:r>
                        <a:rPr lang="tr-TR" sz="2400" dirty="0" smtClean="0"/>
                        <a:t>YILLAR</a:t>
                      </a:r>
                      <a:endParaRPr lang="tr-TR" sz="2400" dirty="0"/>
                    </a:p>
                  </a:txBody>
                  <a:tcPr/>
                </a:tc>
                <a:tc>
                  <a:txBody>
                    <a:bodyPr/>
                    <a:lstStyle/>
                    <a:p>
                      <a:r>
                        <a:rPr lang="tr-TR" dirty="0" smtClean="0"/>
                        <a:t>2012</a:t>
                      </a:r>
                      <a:endParaRPr lang="tr-TR" dirty="0"/>
                    </a:p>
                  </a:txBody>
                  <a:tcPr/>
                </a:tc>
                <a:tc>
                  <a:txBody>
                    <a:bodyPr/>
                    <a:lstStyle/>
                    <a:p>
                      <a:r>
                        <a:rPr lang="tr-TR" dirty="0" smtClean="0"/>
                        <a:t>2013</a:t>
                      </a:r>
                      <a:endParaRPr lang="tr-TR" dirty="0"/>
                    </a:p>
                  </a:txBody>
                  <a:tcPr/>
                </a:tc>
                <a:tc>
                  <a:txBody>
                    <a:bodyPr/>
                    <a:lstStyle/>
                    <a:p>
                      <a:r>
                        <a:rPr lang="tr-TR" dirty="0" smtClean="0"/>
                        <a:t>2014</a:t>
                      </a:r>
                      <a:endParaRPr lang="tr-TR" dirty="0"/>
                    </a:p>
                  </a:txBody>
                  <a:tcPr/>
                </a:tc>
                <a:tc>
                  <a:txBody>
                    <a:bodyPr/>
                    <a:lstStyle/>
                    <a:p>
                      <a:r>
                        <a:rPr lang="tr-TR" dirty="0" smtClean="0"/>
                        <a:t>2015</a:t>
                      </a:r>
                      <a:endParaRPr lang="tr-TR" dirty="0"/>
                    </a:p>
                  </a:txBody>
                  <a:tcPr/>
                </a:tc>
                <a:tc>
                  <a:txBody>
                    <a:bodyPr/>
                    <a:lstStyle/>
                    <a:p>
                      <a:r>
                        <a:rPr lang="tr-TR" dirty="0" smtClean="0"/>
                        <a:t>2016</a:t>
                      </a:r>
                      <a:endParaRPr lang="tr-TR" dirty="0"/>
                    </a:p>
                  </a:txBody>
                  <a:tcPr/>
                </a:tc>
                <a:tc>
                  <a:txBody>
                    <a:bodyPr/>
                    <a:lstStyle/>
                    <a:p>
                      <a:r>
                        <a:rPr lang="tr-TR" dirty="0" smtClean="0"/>
                        <a:t>2017</a:t>
                      </a:r>
                      <a:endParaRPr lang="tr-TR" dirty="0"/>
                    </a:p>
                  </a:txBody>
                  <a:tcPr/>
                </a:tc>
                <a:tc>
                  <a:txBody>
                    <a:bodyPr/>
                    <a:lstStyle/>
                    <a:p>
                      <a:r>
                        <a:rPr lang="tr-TR" dirty="0" smtClean="0"/>
                        <a:t>2018</a:t>
                      </a:r>
                      <a:endParaRPr lang="tr-TR" dirty="0"/>
                    </a:p>
                  </a:txBody>
                  <a:tcPr/>
                </a:tc>
                <a:tc>
                  <a:txBody>
                    <a:bodyPr/>
                    <a:lstStyle/>
                    <a:p>
                      <a:r>
                        <a:rPr lang="tr-TR" dirty="0" smtClean="0"/>
                        <a:t>2019</a:t>
                      </a:r>
                      <a:endParaRPr lang="tr-TR" dirty="0"/>
                    </a:p>
                  </a:txBody>
                  <a:tcPr/>
                </a:tc>
                <a:extLst>
                  <a:ext uri="{0D108BD9-81ED-4DB2-BD59-A6C34878D82A}">
                    <a16:rowId xmlns:a16="http://schemas.microsoft.com/office/drawing/2014/main" val="10000"/>
                  </a:ext>
                </a:extLst>
              </a:tr>
              <a:tr h="357557">
                <a:tc>
                  <a:txBody>
                    <a:bodyPr/>
                    <a:lstStyle/>
                    <a:p>
                      <a:r>
                        <a:rPr lang="tr-TR" dirty="0" smtClean="0"/>
                        <a:t>EKİM</a:t>
                      </a:r>
                      <a:endParaRPr lang="tr-TR" dirty="0"/>
                    </a:p>
                  </a:txBody>
                  <a:tcPr/>
                </a:tc>
                <a:tc>
                  <a:txBody>
                    <a:bodyPr/>
                    <a:lstStyle/>
                    <a:p>
                      <a:r>
                        <a:rPr lang="tr-TR" dirty="0" smtClean="0"/>
                        <a:t>65</a:t>
                      </a:r>
                      <a:endParaRPr lang="tr-TR" dirty="0"/>
                    </a:p>
                  </a:txBody>
                  <a:tcPr/>
                </a:tc>
                <a:tc>
                  <a:txBody>
                    <a:bodyPr/>
                    <a:lstStyle/>
                    <a:p>
                      <a:r>
                        <a:rPr lang="tr-TR" dirty="0" smtClean="0"/>
                        <a:t>72</a:t>
                      </a:r>
                      <a:endParaRPr lang="tr-TR" dirty="0"/>
                    </a:p>
                  </a:txBody>
                  <a:tcPr/>
                </a:tc>
                <a:tc>
                  <a:txBody>
                    <a:bodyPr/>
                    <a:lstStyle/>
                    <a:p>
                      <a:r>
                        <a:rPr lang="tr-TR" dirty="0" smtClean="0"/>
                        <a:t>68</a:t>
                      </a:r>
                      <a:endParaRPr lang="tr-TR" dirty="0"/>
                    </a:p>
                  </a:txBody>
                  <a:tcPr/>
                </a:tc>
                <a:tc>
                  <a:txBody>
                    <a:bodyPr/>
                    <a:lstStyle/>
                    <a:p>
                      <a:r>
                        <a:rPr lang="tr-TR" dirty="0" smtClean="0"/>
                        <a:t>55</a:t>
                      </a:r>
                      <a:endParaRPr lang="tr-TR" dirty="0"/>
                    </a:p>
                  </a:txBody>
                  <a:tcPr/>
                </a:tc>
                <a:tc>
                  <a:txBody>
                    <a:bodyPr/>
                    <a:lstStyle/>
                    <a:p>
                      <a:r>
                        <a:rPr lang="tr-TR" dirty="0" smtClean="0"/>
                        <a:t>50</a:t>
                      </a:r>
                      <a:endParaRPr lang="tr-TR" dirty="0"/>
                    </a:p>
                  </a:txBody>
                  <a:tcPr/>
                </a:tc>
                <a:tc>
                  <a:txBody>
                    <a:bodyPr/>
                    <a:lstStyle/>
                    <a:p>
                      <a:r>
                        <a:rPr lang="tr-TR" dirty="0" smtClean="0"/>
                        <a:t>46</a:t>
                      </a:r>
                      <a:endParaRPr lang="tr-TR" dirty="0"/>
                    </a:p>
                  </a:txBody>
                  <a:tcPr/>
                </a:tc>
                <a:tc>
                  <a:txBody>
                    <a:bodyPr/>
                    <a:lstStyle/>
                    <a:p>
                      <a:r>
                        <a:rPr lang="tr-TR" dirty="0" smtClean="0"/>
                        <a:t>48</a:t>
                      </a:r>
                      <a:endParaRPr lang="tr-TR" dirty="0"/>
                    </a:p>
                  </a:txBody>
                  <a:tcPr/>
                </a:tc>
                <a:tc>
                  <a:txBody>
                    <a:bodyPr/>
                    <a:lstStyle/>
                    <a:p>
                      <a:r>
                        <a:rPr lang="tr-TR" dirty="0" smtClean="0"/>
                        <a:t>48*</a:t>
                      </a:r>
                      <a:endParaRPr lang="tr-TR" dirty="0"/>
                    </a:p>
                  </a:txBody>
                  <a:tcPr/>
                </a:tc>
                <a:extLst>
                  <a:ext uri="{0D108BD9-81ED-4DB2-BD59-A6C34878D82A}">
                    <a16:rowId xmlns:a16="http://schemas.microsoft.com/office/drawing/2014/main" val="10001"/>
                  </a:ext>
                </a:extLst>
              </a:tr>
              <a:tr h="357557">
                <a:tc>
                  <a:txBody>
                    <a:bodyPr/>
                    <a:lstStyle/>
                    <a:p>
                      <a:r>
                        <a:rPr lang="tr-TR" dirty="0" smtClean="0"/>
                        <a:t>KASIM</a:t>
                      </a:r>
                      <a:endParaRPr lang="tr-TR" dirty="0"/>
                    </a:p>
                  </a:txBody>
                  <a:tcPr/>
                </a:tc>
                <a:tc>
                  <a:txBody>
                    <a:bodyPr/>
                    <a:lstStyle/>
                    <a:p>
                      <a:r>
                        <a:rPr lang="tr-TR" dirty="0" smtClean="0"/>
                        <a:t>108</a:t>
                      </a:r>
                      <a:endParaRPr lang="tr-TR" dirty="0"/>
                    </a:p>
                  </a:txBody>
                  <a:tcPr/>
                </a:tc>
                <a:tc>
                  <a:txBody>
                    <a:bodyPr/>
                    <a:lstStyle/>
                    <a:p>
                      <a:r>
                        <a:rPr lang="tr-TR" dirty="0" smtClean="0"/>
                        <a:t>113</a:t>
                      </a:r>
                      <a:endParaRPr lang="tr-TR" dirty="0"/>
                    </a:p>
                  </a:txBody>
                  <a:tcPr/>
                </a:tc>
                <a:tc>
                  <a:txBody>
                    <a:bodyPr/>
                    <a:lstStyle/>
                    <a:p>
                      <a:r>
                        <a:rPr lang="tr-TR" dirty="0" smtClean="0"/>
                        <a:t>100</a:t>
                      </a:r>
                      <a:endParaRPr lang="tr-TR" dirty="0"/>
                    </a:p>
                  </a:txBody>
                  <a:tcPr/>
                </a:tc>
                <a:tc>
                  <a:txBody>
                    <a:bodyPr/>
                    <a:lstStyle/>
                    <a:p>
                      <a:r>
                        <a:rPr lang="tr-TR" dirty="0" smtClean="0"/>
                        <a:t>81</a:t>
                      </a:r>
                      <a:endParaRPr lang="tr-TR" dirty="0"/>
                    </a:p>
                  </a:txBody>
                  <a:tcPr/>
                </a:tc>
                <a:tc>
                  <a:txBody>
                    <a:bodyPr/>
                    <a:lstStyle/>
                    <a:p>
                      <a:r>
                        <a:rPr lang="tr-TR" b="0" dirty="0" smtClean="0"/>
                        <a:t>54</a:t>
                      </a:r>
                      <a:endParaRPr lang="tr-TR" b="0" dirty="0"/>
                    </a:p>
                  </a:txBody>
                  <a:tcPr/>
                </a:tc>
                <a:tc>
                  <a:txBody>
                    <a:bodyPr/>
                    <a:lstStyle/>
                    <a:p>
                      <a:r>
                        <a:rPr lang="tr-TR" b="0" dirty="0" smtClean="0"/>
                        <a:t>92</a:t>
                      </a:r>
                      <a:endParaRPr lang="tr-TR" b="0" dirty="0"/>
                    </a:p>
                  </a:txBody>
                  <a:tcPr/>
                </a:tc>
                <a:tc>
                  <a:txBody>
                    <a:bodyPr/>
                    <a:lstStyle/>
                    <a:p>
                      <a:r>
                        <a:rPr lang="tr-TR" b="0" dirty="0" smtClean="0"/>
                        <a:t>73*</a:t>
                      </a:r>
                      <a:endParaRPr lang="tr-TR" b="0" dirty="0"/>
                    </a:p>
                  </a:txBody>
                  <a:tcPr/>
                </a:tc>
                <a:tc>
                  <a:txBody>
                    <a:bodyPr/>
                    <a:lstStyle/>
                    <a:p>
                      <a:r>
                        <a:rPr lang="tr-TR" b="0" dirty="0" smtClean="0"/>
                        <a:t>56</a:t>
                      </a:r>
                      <a:endParaRPr lang="tr-TR" b="0" dirty="0"/>
                    </a:p>
                  </a:txBody>
                  <a:tcPr/>
                </a:tc>
                <a:extLst>
                  <a:ext uri="{0D108BD9-81ED-4DB2-BD59-A6C34878D82A}">
                    <a16:rowId xmlns:a16="http://schemas.microsoft.com/office/drawing/2014/main" val="10002"/>
                  </a:ext>
                </a:extLst>
              </a:tr>
              <a:tr h="357557">
                <a:tc>
                  <a:txBody>
                    <a:bodyPr/>
                    <a:lstStyle/>
                    <a:p>
                      <a:r>
                        <a:rPr lang="tr-TR" dirty="0" smtClean="0"/>
                        <a:t>ARALIK</a:t>
                      </a:r>
                      <a:endParaRPr lang="tr-TR" dirty="0"/>
                    </a:p>
                  </a:txBody>
                  <a:tcPr/>
                </a:tc>
                <a:tc>
                  <a:txBody>
                    <a:bodyPr/>
                    <a:lstStyle/>
                    <a:p>
                      <a:r>
                        <a:rPr lang="tr-TR" dirty="0" smtClean="0"/>
                        <a:t>148</a:t>
                      </a:r>
                      <a:endParaRPr lang="tr-TR" dirty="0"/>
                    </a:p>
                  </a:txBody>
                  <a:tcPr/>
                </a:tc>
                <a:tc>
                  <a:txBody>
                    <a:bodyPr/>
                    <a:lstStyle/>
                    <a:p>
                      <a:r>
                        <a:rPr lang="tr-TR" dirty="0" smtClean="0"/>
                        <a:t>109</a:t>
                      </a:r>
                      <a:endParaRPr lang="tr-TR" dirty="0"/>
                    </a:p>
                  </a:txBody>
                  <a:tcPr/>
                </a:tc>
                <a:tc>
                  <a:txBody>
                    <a:bodyPr/>
                    <a:lstStyle/>
                    <a:p>
                      <a:r>
                        <a:rPr lang="tr-TR" dirty="0" smtClean="0"/>
                        <a:t>83</a:t>
                      </a:r>
                      <a:endParaRPr lang="tr-TR" dirty="0"/>
                    </a:p>
                  </a:txBody>
                  <a:tcPr/>
                </a:tc>
                <a:tc>
                  <a:txBody>
                    <a:bodyPr/>
                    <a:lstStyle/>
                    <a:p>
                      <a:r>
                        <a:rPr lang="tr-TR" dirty="0" smtClean="0"/>
                        <a:t>75</a:t>
                      </a:r>
                      <a:endParaRPr lang="tr-TR" dirty="0"/>
                    </a:p>
                  </a:txBody>
                  <a:tcPr/>
                </a:tc>
                <a:tc>
                  <a:txBody>
                    <a:bodyPr/>
                    <a:lstStyle/>
                    <a:p>
                      <a:r>
                        <a:rPr lang="tr-TR" dirty="0" smtClean="0"/>
                        <a:t>78</a:t>
                      </a:r>
                      <a:endParaRPr lang="tr-TR" dirty="0"/>
                    </a:p>
                  </a:txBody>
                  <a:tcPr/>
                </a:tc>
                <a:tc>
                  <a:txBody>
                    <a:bodyPr/>
                    <a:lstStyle/>
                    <a:p>
                      <a:r>
                        <a:rPr lang="tr-TR" dirty="0" smtClean="0"/>
                        <a:t>50</a:t>
                      </a:r>
                      <a:endParaRPr lang="tr-TR" dirty="0"/>
                    </a:p>
                  </a:txBody>
                  <a:tcPr/>
                </a:tc>
                <a:tc>
                  <a:txBody>
                    <a:bodyPr/>
                    <a:lstStyle/>
                    <a:p>
                      <a:r>
                        <a:rPr lang="tr-TR" dirty="0" smtClean="0"/>
                        <a:t>109*</a:t>
                      </a:r>
                      <a:endParaRPr lang="tr-TR" dirty="0"/>
                    </a:p>
                  </a:txBody>
                  <a:tcPr/>
                </a:tc>
                <a:tc>
                  <a:txBody>
                    <a:bodyPr/>
                    <a:lstStyle/>
                    <a:p>
                      <a:r>
                        <a:rPr lang="tr-TR" dirty="0" smtClean="0"/>
                        <a:t>37</a:t>
                      </a:r>
                      <a:endParaRPr lang="tr-TR" dirty="0"/>
                    </a:p>
                  </a:txBody>
                  <a:tcPr/>
                </a:tc>
                <a:extLst>
                  <a:ext uri="{0D108BD9-81ED-4DB2-BD59-A6C34878D82A}">
                    <a16:rowId xmlns:a16="http://schemas.microsoft.com/office/drawing/2014/main" val="10003"/>
                  </a:ext>
                </a:extLst>
              </a:tr>
              <a:tr h="357557">
                <a:tc>
                  <a:txBody>
                    <a:bodyPr/>
                    <a:lstStyle/>
                    <a:p>
                      <a:r>
                        <a:rPr lang="tr-TR" dirty="0" smtClean="0"/>
                        <a:t>OCAK</a:t>
                      </a:r>
                      <a:endParaRPr lang="tr-TR" dirty="0"/>
                    </a:p>
                  </a:txBody>
                  <a:tcPr/>
                </a:tc>
                <a:tc>
                  <a:txBody>
                    <a:bodyPr/>
                    <a:lstStyle/>
                    <a:p>
                      <a:r>
                        <a:rPr lang="tr-TR" dirty="0" smtClean="0"/>
                        <a:t>81</a:t>
                      </a:r>
                      <a:endParaRPr lang="tr-TR" dirty="0"/>
                    </a:p>
                  </a:txBody>
                  <a:tcPr/>
                </a:tc>
                <a:tc>
                  <a:txBody>
                    <a:bodyPr/>
                    <a:lstStyle/>
                    <a:p>
                      <a:r>
                        <a:rPr lang="tr-TR" dirty="0" smtClean="0"/>
                        <a:t>88</a:t>
                      </a:r>
                      <a:endParaRPr lang="tr-TR" dirty="0"/>
                    </a:p>
                  </a:txBody>
                  <a:tcPr/>
                </a:tc>
                <a:tc>
                  <a:txBody>
                    <a:bodyPr/>
                    <a:lstStyle/>
                    <a:p>
                      <a:r>
                        <a:rPr lang="tr-TR" dirty="0" smtClean="0"/>
                        <a:t>89</a:t>
                      </a:r>
                      <a:endParaRPr lang="tr-TR" dirty="0"/>
                    </a:p>
                  </a:txBody>
                  <a:tcPr/>
                </a:tc>
                <a:tc>
                  <a:txBody>
                    <a:bodyPr/>
                    <a:lstStyle/>
                    <a:p>
                      <a:r>
                        <a:rPr lang="tr-TR" dirty="0" smtClean="0"/>
                        <a:t>83</a:t>
                      </a:r>
                      <a:endParaRPr lang="tr-TR" dirty="0"/>
                    </a:p>
                  </a:txBody>
                  <a:tcPr/>
                </a:tc>
                <a:tc>
                  <a:txBody>
                    <a:bodyPr/>
                    <a:lstStyle/>
                    <a:p>
                      <a:r>
                        <a:rPr lang="tr-TR" dirty="0" smtClean="0"/>
                        <a:t>60</a:t>
                      </a:r>
                      <a:endParaRPr lang="tr-TR" dirty="0"/>
                    </a:p>
                  </a:txBody>
                  <a:tcPr/>
                </a:tc>
                <a:tc>
                  <a:txBody>
                    <a:bodyPr/>
                    <a:lstStyle/>
                    <a:p>
                      <a:r>
                        <a:rPr lang="tr-TR" dirty="0" smtClean="0"/>
                        <a:t>58</a:t>
                      </a:r>
                      <a:endParaRPr lang="tr-TR" dirty="0"/>
                    </a:p>
                  </a:txBody>
                  <a:tcPr/>
                </a:tc>
                <a:tc>
                  <a:txBody>
                    <a:bodyPr/>
                    <a:lstStyle/>
                    <a:p>
                      <a:r>
                        <a:rPr lang="tr-TR" dirty="0" smtClean="0"/>
                        <a:t>66</a:t>
                      </a:r>
                      <a:endParaRPr lang="tr-TR" dirty="0"/>
                    </a:p>
                  </a:txBody>
                  <a:tcPr/>
                </a:tc>
                <a:tc>
                  <a:txBody>
                    <a:bodyPr/>
                    <a:lstStyle/>
                    <a:p>
                      <a:r>
                        <a:rPr lang="tr-TR" dirty="0" smtClean="0"/>
                        <a:t>42</a:t>
                      </a:r>
                      <a:endParaRPr lang="tr-TR" dirty="0"/>
                    </a:p>
                  </a:txBody>
                  <a:tcPr/>
                </a:tc>
                <a:extLst>
                  <a:ext uri="{0D108BD9-81ED-4DB2-BD59-A6C34878D82A}">
                    <a16:rowId xmlns:a16="http://schemas.microsoft.com/office/drawing/2014/main" val="10004"/>
                  </a:ext>
                </a:extLst>
              </a:tr>
              <a:tr h="357557">
                <a:tc>
                  <a:txBody>
                    <a:bodyPr/>
                    <a:lstStyle/>
                    <a:p>
                      <a:r>
                        <a:rPr lang="tr-TR" dirty="0" smtClean="0"/>
                        <a:t>ŞUBAT</a:t>
                      </a:r>
                      <a:endParaRPr lang="tr-TR" dirty="0"/>
                    </a:p>
                  </a:txBody>
                  <a:tcPr/>
                </a:tc>
                <a:tc>
                  <a:txBody>
                    <a:bodyPr/>
                    <a:lstStyle/>
                    <a:p>
                      <a:r>
                        <a:rPr lang="tr-TR" dirty="0" smtClean="0"/>
                        <a:t>86</a:t>
                      </a:r>
                      <a:endParaRPr lang="tr-TR" dirty="0"/>
                    </a:p>
                  </a:txBody>
                  <a:tcPr/>
                </a:tc>
                <a:tc>
                  <a:txBody>
                    <a:bodyPr/>
                    <a:lstStyle/>
                    <a:p>
                      <a:r>
                        <a:rPr lang="tr-TR" dirty="0" smtClean="0"/>
                        <a:t>76</a:t>
                      </a:r>
                      <a:endParaRPr lang="tr-TR" dirty="0"/>
                    </a:p>
                  </a:txBody>
                  <a:tcPr/>
                </a:tc>
                <a:tc>
                  <a:txBody>
                    <a:bodyPr/>
                    <a:lstStyle/>
                    <a:p>
                      <a:r>
                        <a:rPr lang="tr-TR" dirty="0" smtClean="0"/>
                        <a:t>88</a:t>
                      </a:r>
                      <a:endParaRPr lang="tr-TR" dirty="0"/>
                    </a:p>
                  </a:txBody>
                  <a:tcPr/>
                </a:tc>
                <a:tc>
                  <a:txBody>
                    <a:bodyPr/>
                    <a:lstStyle/>
                    <a:p>
                      <a:r>
                        <a:rPr lang="tr-TR" dirty="0" smtClean="0"/>
                        <a:t>65</a:t>
                      </a:r>
                      <a:endParaRPr lang="tr-TR" dirty="0"/>
                    </a:p>
                  </a:txBody>
                  <a:tcPr/>
                </a:tc>
                <a:tc>
                  <a:txBody>
                    <a:bodyPr/>
                    <a:lstStyle/>
                    <a:p>
                      <a:r>
                        <a:rPr lang="tr-TR" dirty="0" smtClean="0"/>
                        <a:t>69</a:t>
                      </a:r>
                      <a:endParaRPr lang="tr-TR" dirty="0"/>
                    </a:p>
                  </a:txBody>
                  <a:tcPr/>
                </a:tc>
                <a:tc>
                  <a:txBody>
                    <a:bodyPr/>
                    <a:lstStyle/>
                    <a:p>
                      <a:r>
                        <a:rPr lang="tr-TR" dirty="0" smtClean="0"/>
                        <a:t>59</a:t>
                      </a:r>
                      <a:endParaRPr lang="tr-TR" dirty="0"/>
                    </a:p>
                  </a:txBody>
                  <a:tcPr/>
                </a:tc>
                <a:tc>
                  <a:txBody>
                    <a:bodyPr/>
                    <a:lstStyle/>
                    <a:p>
                      <a:r>
                        <a:rPr lang="tr-TR" dirty="0" smtClean="0"/>
                        <a:t>65</a:t>
                      </a:r>
                      <a:endParaRPr lang="tr-TR" dirty="0"/>
                    </a:p>
                  </a:txBody>
                  <a:tcPr/>
                </a:tc>
                <a:tc>
                  <a:txBody>
                    <a:bodyPr/>
                    <a:lstStyle/>
                    <a:p>
                      <a:r>
                        <a:rPr lang="tr-TR" dirty="0" smtClean="0"/>
                        <a:t>31</a:t>
                      </a:r>
                      <a:endParaRPr lang="tr-TR" dirty="0"/>
                    </a:p>
                  </a:txBody>
                  <a:tcPr/>
                </a:tc>
                <a:extLst>
                  <a:ext uri="{0D108BD9-81ED-4DB2-BD59-A6C34878D82A}">
                    <a16:rowId xmlns:a16="http://schemas.microsoft.com/office/drawing/2014/main" val="10005"/>
                  </a:ext>
                </a:extLst>
              </a:tr>
              <a:tr h="357557">
                <a:tc>
                  <a:txBody>
                    <a:bodyPr/>
                    <a:lstStyle/>
                    <a:p>
                      <a:r>
                        <a:rPr lang="tr-TR" dirty="0" smtClean="0"/>
                        <a:t>MART</a:t>
                      </a:r>
                      <a:endParaRPr lang="tr-TR" dirty="0"/>
                    </a:p>
                  </a:txBody>
                  <a:tcPr/>
                </a:tc>
                <a:tc>
                  <a:txBody>
                    <a:bodyPr/>
                    <a:lstStyle/>
                    <a:p>
                      <a:r>
                        <a:rPr lang="tr-TR" dirty="0" smtClean="0"/>
                        <a:t>58</a:t>
                      </a:r>
                      <a:endParaRPr lang="tr-TR" dirty="0"/>
                    </a:p>
                  </a:txBody>
                  <a:tcPr/>
                </a:tc>
                <a:tc>
                  <a:txBody>
                    <a:bodyPr/>
                    <a:lstStyle/>
                    <a:p>
                      <a:r>
                        <a:rPr lang="tr-TR" dirty="0" smtClean="0"/>
                        <a:t>70</a:t>
                      </a:r>
                      <a:endParaRPr lang="tr-TR" dirty="0"/>
                    </a:p>
                  </a:txBody>
                  <a:tcPr/>
                </a:tc>
                <a:tc>
                  <a:txBody>
                    <a:bodyPr/>
                    <a:lstStyle/>
                    <a:p>
                      <a:r>
                        <a:rPr lang="tr-TR" dirty="0" smtClean="0"/>
                        <a:t>66</a:t>
                      </a:r>
                      <a:endParaRPr lang="tr-TR" dirty="0"/>
                    </a:p>
                  </a:txBody>
                  <a:tcPr/>
                </a:tc>
                <a:tc>
                  <a:txBody>
                    <a:bodyPr/>
                    <a:lstStyle/>
                    <a:p>
                      <a:r>
                        <a:rPr lang="tr-TR" dirty="0" smtClean="0"/>
                        <a:t>51</a:t>
                      </a:r>
                      <a:endParaRPr lang="tr-TR" dirty="0"/>
                    </a:p>
                  </a:txBody>
                  <a:tcPr/>
                </a:tc>
                <a:tc>
                  <a:txBody>
                    <a:bodyPr/>
                    <a:lstStyle/>
                    <a:p>
                      <a:r>
                        <a:rPr lang="tr-TR" dirty="0" smtClean="0"/>
                        <a:t>58</a:t>
                      </a:r>
                      <a:endParaRPr lang="tr-TR" dirty="0"/>
                    </a:p>
                  </a:txBody>
                  <a:tcPr/>
                </a:tc>
                <a:tc>
                  <a:txBody>
                    <a:bodyPr/>
                    <a:lstStyle/>
                    <a:p>
                      <a:r>
                        <a:rPr lang="tr-TR" dirty="0" smtClean="0"/>
                        <a:t>39</a:t>
                      </a:r>
                      <a:endParaRPr lang="tr-TR" dirty="0"/>
                    </a:p>
                  </a:txBody>
                  <a:tcPr/>
                </a:tc>
                <a:tc>
                  <a:txBody>
                    <a:bodyPr/>
                    <a:lstStyle/>
                    <a:p>
                      <a:r>
                        <a:rPr lang="tr-TR" dirty="0" smtClean="0"/>
                        <a:t>61</a:t>
                      </a:r>
                      <a:endParaRPr lang="tr-TR" dirty="0"/>
                    </a:p>
                  </a:txBody>
                  <a:tcPr/>
                </a:tc>
                <a:tc>
                  <a:txBody>
                    <a:bodyPr/>
                    <a:lstStyle/>
                    <a:p>
                      <a:r>
                        <a:rPr lang="tr-TR" dirty="0" smtClean="0"/>
                        <a:t>23</a:t>
                      </a:r>
                      <a:endParaRPr lang="tr-TR" dirty="0"/>
                    </a:p>
                  </a:txBody>
                  <a:tcPr/>
                </a:tc>
                <a:extLst>
                  <a:ext uri="{0D108BD9-81ED-4DB2-BD59-A6C34878D82A}">
                    <a16:rowId xmlns:a16="http://schemas.microsoft.com/office/drawing/2014/main" val="10006"/>
                  </a:ext>
                </a:extLst>
              </a:tr>
              <a:tr h="300568">
                <a:tc>
                  <a:txBody>
                    <a:bodyPr/>
                    <a:lstStyle/>
                    <a:p>
                      <a:r>
                        <a:rPr lang="tr-TR" b="1" dirty="0" smtClean="0"/>
                        <a:t>ORTALAMA</a:t>
                      </a:r>
                      <a:endParaRPr lang="tr-TR" b="1" dirty="0"/>
                    </a:p>
                  </a:txBody>
                  <a:tcPr/>
                </a:tc>
                <a:tc>
                  <a:txBody>
                    <a:bodyPr/>
                    <a:lstStyle/>
                    <a:p>
                      <a:r>
                        <a:rPr lang="tr-TR" b="1" dirty="0" smtClean="0"/>
                        <a:t>91</a:t>
                      </a:r>
                      <a:endParaRPr lang="tr-TR" b="1" dirty="0"/>
                    </a:p>
                  </a:txBody>
                  <a:tcPr/>
                </a:tc>
                <a:tc>
                  <a:txBody>
                    <a:bodyPr/>
                    <a:lstStyle/>
                    <a:p>
                      <a:r>
                        <a:rPr lang="tr-TR" b="1" dirty="0" smtClean="0"/>
                        <a:t>88</a:t>
                      </a:r>
                      <a:endParaRPr lang="tr-TR" b="1" dirty="0"/>
                    </a:p>
                  </a:txBody>
                  <a:tcPr/>
                </a:tc>
                <a:tc>
                  <a:txBody>
                    <a:bodyPr/>
                    <a:lstStyle/>
                    <a:p>
                      <a:r>
                        <a:rPr lang="tr-TR" b="1" dirty="0" smtClean="0"/>
                        <a:t>82</a:t>
                      </a:r>
                      <a:endParaRPr lang="tr-TR" b="1" dirty="0"/>
                    </a:p>
                  </a:txBody>
                  <a:tcPr/>
                </a:tc>
                <a:tc>
                  <a:txBody>
                    <a:bodyPr/>
                    <a:lstStyle/>
                    <a:p>
                      <a:r>
                        <a:rPr lang="tr-TR" b="1" dirty="0" smtClean="0"/>
                        <a:t>68</a:t>
                      </a:r>
                      <a:endParaRPr lang="tr-TR" b="1" dirty="0"/>
                    </a:p>
                  </a:txBody>
                  <a:tcPr/>
                </a:tc>
                <a:tc>
                  <a:txBody>
                    <a:bodyPr/>
                    <a:lstStyle/>
                    <a:p>
                      <a:r>
                        <a:rPr lang="tr-TR" b="1" dirty="0" smtClean="0"/>
                        <a:t>61</a:t>
                      </a:r>
                      <a:endParaRPr lang="tr-TR" b="1" dirty="0"/>
                    </a:p>
                  </a:txBody>
                  <a:tcPr/>
                </a:tc>
                <a:tc>
                  <a:txBody>
                    <a:bodyPr/>
                    <a:lstStyle/>
                    <a:p>
                      <a:r>
                        <a:rPr lang="tr-TR" b="1" dirty="0" smtClean="0"/>
                        <a:t>57</a:t>
                      </a:r>
                      <a:endParaRPr lang="tr-TR" b="1" dirty="0"/>
                    </a:p>
                  </a:txBody>
                  <a:tcPr/>
                </a:tc>
                <a:tc>
                  <a:txBody>
                    <a:bodyPr/>
                    <a:lstStyle/>
                    <a:p>
                      <a:r>
                        <a:rPr lang="tr-TR" b="1" dirty="0" smtClean="0"/>
                        <a:t>70</a:t>
                      </a:r>
                      <a:endParaRPr lang="tr-TR" b="1" dirty="0"/>
                    </a:p>
                  </a:txBody>
                  <a:tcPr/>
                </a:tc>
                <a:tc>
                  <a:txBody>
                    <a:bodyPr/>
                    <a:lstStyle/>
                    <a:p>
                      <a:r>
                        <a:rPr lang="tr-TR" b="1" dirty="0" smtClean="0"/>
                        <a:t>40</a:t>
                      </a:r>
                      <a:endParaRPr lang="tr-TR" b="1" dirty="0"/>
                    </a:p>
                  </a:txBody>
                  <a:tcPr/>
                </a:tc>
                <a:extLst>
                  <a:ext uri="{0D108BD9-81ED-4DB2-BD59-A6C34878D82A}">
                    <a16:rowId xmlns:a16="http://schemas.microsoft.com/office/drawing/2014/main" val="10007"/>
                  </a:ext>
                </a:extLst>
              </a:tr>
              <a:tr h="300568">
                <a:tc>
                  <a:txBody>
                    <a:bodyPr/>
                    <a:lstStyle/>
                    <a:p>
                      <a:r>
                        <a:rPr lang="tr-TR" b="1" dirty="0" smtClean="0"/>
                        <a:t>SINIR DEĞER</a:t>
                      </a:r>
                      <a:endParaRPr lang="tr-TR" b="1" dirty="0"/>
                    </a:p>
                  </a:txBody>
                  <a:tcPr/>
                </a:tc>
                <a:tc>
                  <a:txBody>
                    <a:bodyPr/>
                    <a:lstStyle/>
                    <a:p>
                      <a:r>
                        <a:rPr lang="tr-TR" b="1" dirty="0" smtClean="0"/>
                        <a:t>134</a:t>
                      </a:r>
                      <a:endParaRPr lang="tr-TR" b="1" dirty="0"/>
                    </a:p>
                  </a:txBody>
                  <a:tcPr/>
                </a:tc>
                <a:tc>
                  <a:txBody>
                    <a:bodyPr/>
                    <a:lstStyle/>
                    <a:p>
                      <a:r>
                        <a:rPr lang="tr-TR" b="1" dirty="0" smtClean="0"/>
                        <a:t>112</a:t>
                      </a:r>
                      <a:endParaRPr lang="tr-TR" b="1" dirty="0"/>
                    </a:p>
                  </a:txBody>
                  <a:tcPr/>
                </a:tc>
                <a:tc>
                  <a:txBody>
                    <a:bodyPr/>
                    <a:lstStyle/>
                    <a:p>
                      <a:r>
                        <a:rPr lang="tr-TR" b="1" dirty="0" smtClean="0"/>
                        <a:t>90</a:t>
                      </a:r>
                      <a:endParaRPr lang="tr-TR" b="1" dirty="0"/>
                    </a:p>
                  </a:txBody>
                  <a:tcPr/>
                </a:tc>
                <a:tc>
                  <a:txBody>
                    <a:bodyPr/>
                    <a:lstStyle/>
                    <a:p>
                      <a:endParaRPr lang="tr-TR" b="1" dirty="0"/>
                    </a:p>
                  </a:txBody>
                  <a:tcPr/>
                </a:tc>
                <a:tc>
                  <a:txBody>
                    <a:bodyPr/>
                    <a:lstStyle/>
                    <a:p>
                      <a:endParaRPr lang="tr-TR" b="1" dirty="0"/>
                    </a:p>
                  </a:txBody>
                  <a:tcPr/>
                </a:tc>
                <a:tc>
                  <a:txBody>
                    <a:bodyPr/>
                    <a:lstStyle/>
                    <a:p>
                      <a:endParaRPr lang="tr-TR" b="1" dirty="0"/>
                    </a:p>
                  </a:txBody>
                  <a:tcPr/>
                </a:tc>
                <a:tc>
                  <a:txBody>
                    <a:bodyPr/>
                    <a:lstStyle/>
                    <a:p>
                      <a:endParaRPr lang="tr-TR" b="1" dirty="0"/>
                    </a:p>
                  </a:txBody>
                  <a:tcPr/>
                </a:tc>
                <a:tc>
                  <a:txBody>
                    <a:bodyPr/>
                    <a:lstStyle/>
                    <a:p>
                      <a:endParaRPr lang="tr-TR" b="1" dirty="0"/>
                    </a:p>
                  </a:txBody>
                  <a:tcPr/>
                </a:tc>
                <a:extLst>
                  <a:ext uri="{0D108BD9-81ED-4DB2-BD59-A6C34878D82A}">
                    <a16:rowId xmlns:a16="http://schemas.microsoft.com/office/drawing/2014/main" val="1640290536"/>
                  </a:ext>
                </a:extLst>
              </a:tr>
            </a:tbl>
          </a:graphicData>
        </a:graphic>
      </p:graphicFrame>
      <p:sp>
        <p:nvSpPr>
          <p:cNvPr id="9" name="Dikdörtgen 8"/>
          <p:cNvSpPr/>
          <p:nvPr/>
        </p:nvSpPr>
        <p:spPr>
          <a:xfrm>
            <a:off x="706399" y="6237312"/>
            <a:ext cx="7488832" cy="307777"/>
          </a:xfrm>
          <a:prstGeom prst="rect">
            <a:avLst/>
          </a:prstGeom>
        </p:spPr>
        <p:txBody>
          <a:bodyPr wrap="square">
            <a:spAutoFit/>
          </a:bodyPr>
          <a:lstStyle/>
          <a:p>
            <a:r>
              <a:rPr lang="tr-TR" sz="1400" b="1" dirty="0">
                <a:solidFill>
                  <a:srgbClr val="FF0000"/>
                </a:solidFill>
              </a:rPr>
              <a:t>KAYNAK</a:t>
            </a:r>
            <a:r>
              <a:rPr lang="tr-TR" sz="1400" b="1" dirty="0" smtClean="0">
                <a:solidFill>
                  <a:srgbClr val="FF0000"/>
                </a:solidFill>
              </a:rPr>
              <a:t>: http</a:t>
            </a:r>
            <a:r>
              <a:rPr lang="tr-TR" sz="1400" b="1" dirty="0">
                <a:solidFill>
                  <a:srgbClr val="FF0000"/>
                </a:solidFill>
              </a:rPr>
              <a:t>://www.havaizleme.gov.tr/Default.ltr.aspx</a:t>
            </a:r>
            <a:endParaRPr lang="tr-TR" sz="1400" b="1" dirty="0"/>
          </a:p>
        </p:txBody>
      </p:sp>
      <p:pic>
        <p:nvPicPr>
          <p:cNvPr id="6" name="Resi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20522"/>
            <a:ext cx="1861864" cy="104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Başlık"/>
          <p:cNvSpPr txBox="1">
            <a:spLocks/>
          </p:cNvSpPr>
          <p:nvPr/>
        </p:nvSpPr>
        <p:spPr>
          <a:xfrm>
            <a:off x="706399" y="384092"/>
            <a:ext cx="6491064" cy="1066130"/>
          </a:xfrm>
          <a:prstGeom prst="roundRect">
            <a:avLst/>
          </a:prstGeom>
          <a:ln w="38100" cap="flat" cmpd="sng" algn="ctr">
            <a:solidFill>
              <a:srgbClr val="0033CC"/>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lnSpc>
                <a:spcPct val="90000"/>
              </a:lnSpc>
              <a:spcAft>
                <a:spcPts val="0"/>
              </a:spcAft>
              <a:defRPr/>
            </a:pPr>
            <a:r>
              <a:rPr lang="tr-TR" sz="2000" b="0" dirty="0" smtClean="0">
                <a:ln w="12700">
                  <a:solidFill>
                    <a:srgbClr val="04617B">
                      <a:satMod val="155000"/>
                    </a:srgbClr>
                  </a:solidFill>
                  <a:prstDash val="solid"/>
                </a:ln>
                <a:solidFill>
                  <a:srgbClr val="0066FF"/>
                </a:solidFill>
              </a:rPr>
              <a:t>SON 7 YILA AİT PARTİKÜL MADDE KIŞ ORTALAMALARI </a:t>
            </a:r>
            <a:r>
              <a:rPr lang="tr-TR" sz="2000" dirty="0">
                <a:solidFill>
                  <a:srgbClr val="0033CC"/>
                </a:solidFill>
              </a:rPr>
              <a:t>(µg/m³)</a:t>
            </a:r>
            <a:endParaRPr lang="tr-TR" sz="2000" b="0" dirty="0" smtClean="0">
              <a:ln w="12700">
                <a:solidFill>
                  <a:srgbClr val="04617B">
                    <a:satMod val="155000"/>
                  </a:srgbClr>
                </a:solidFill>
                <a:prstDash val="solid"/>
              </a:ln>
              <a:solidFill>
                <a:srgbClr val="0033CC"/>
              </a:solidFill>
            </a:endParaRPr>
          </a:p>
        </p:txBody>
      </p:sp>
      <p:sp>
        <p:nvSpPr>
          <p:cNvPr id="2" name="Dikdörtgen 1"/>
          <p:cNvSpPr/>
          <p:nvPr/>
        </p:nvSpPr>
        <p:spPr>
          <a:xfrm>
            <a:off x="407264" y="5285619"/>
            <a:ext cx="7292049" cy="840230"/>
          </a:xfrm>
          <a:prstGeom prst="rect">
            <a:avLst/>
          </a:prstGeom>
        </p:spPr>
        <p:txBody>
          <a:bodyPr wrap="square">
            <a:spAutoFit/>
          </a:bodyPr>
          <a:lstStyle/>
          <a:p>
            <a:pPr marL="342900" indent="-342900" algn="just">
              <a:lnSpc>
                <a:spcPct val="90000"/>
              </a:lnSpc>
              <a:buFont typeface="Arial" charset="0"/>
              <a:buChar char="•"/>
              <a:defRPr/>
            </a:pPr>
            <a:r>
              <a:rPr lang="tr-TR" sz="1800" dirty="0">
                <a:solidFill>
                  <a:srgbClr val="FF0000"/>
                </a:solidFill>
              </a:rPr>
              <a:t>Son 7 yıla ait Partikül Madde 10 Kış Dönemi verilerine bakıldığı zaman kirlilik yönünden azalma olduğu görülmektedir.</a:t>
            </a:r>
          </a:p>
        </p:txBody>
      </p:sp>
    </p:spTree>
    <p:extLst>
      <p:ext uri="{BB962C8B-B14F-4D97-AF65-F5344CB8AC3E}">
        <p14:creationId xmlns:p14="http://schemas.microsoft.com/office/powerpoint/2010/main" val="4175913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GreenWave_BusDesignSlides">
  <a:themeElements>
    <a:clrScheme name="Özel 3">
      <a:dk1>
        <a:srgbClr val="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008000"/>
      </a:accent5>
      <a:accent6>
        <a:srgbClr val="546321"/>
      </a:accent6>
      <a:hlink>
        <a:srgbClr val="F48428"/>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13993</TotalTime>
  <Words>4320</Words>
  <Application>Microsoft Office PowerPoint</Application>
  <PresentationFormat>Ekran Gösterisi (4:3)</PresentationFormat>
  <Paragraphs>1648</Paragraphs>
  <Slides>52</Slides>
  <Notes>1</Notes>
  <HiddenSlides>0</HiddenSlides>
  <MMClips>0</MMClips>
  <ScaleCrop>false</ScaleCrop>
  <HeadingPairs>
    <vt:vector size="8" baseType="variant">
      <vt:variant>
        <vt:lpstr>Kullanılan Yazı Tipleri</vt:lpstr>
      </vt:variant>
      <vt:variant>
        <vt:i4>6</vt:i4>
      </vt:variant>
      <vt:variant>
        <vt:lpstr>Tema</vt:lpstr>
      </vt:variant>
      <vt:variant>
        <vt:i4>2</vt:i4>
      </vt:variant>
      <vt:variant>
        <vt:lpstr>Eklenmiş OLE Hizmet Programları</vt:lpstr>
      </vt:variant>
      <vt:variant>
        <vt:i4>1</vt:i4>
      </vt:variant>
      <vt:variant>
        <vt:lpstr>Slayt Başlıkları</vt:lpstr>
      </vt:variant>
      <vt:variant>
        <vt:i4>52</vt:i4>
      </vt:variant>
    </vt:vector>
  </HeadingPairs>
  <TitlesOfParts>
    <vt:vector size="61" baseType="lpstr">
      <vt:lpstr>Arial</vt:lpstr>
      <vt:lpstr>Arial Black</vt:lpstr>
      <vt:lpstr>Calibri</vt:lpstr>
      <vt:lpstr>Tahoma</vt:lpstr>
      <vt:lpstr>Times New Roman</vt:lpstr>
      <vt:lpstr>Wingdings</vt:lpstr>
      <vt:lpstr>GreenWave_BusDesignSlides</vt:lpstr>
      <vt:lpstr>Özel Tasarım</vt:lpstr>
      <vt:lpstr>Çalışma Sayfası</vt:lpstr>
      <vt:lpstr> T.C.  ADIYAMAN VALİLİĞİ          ÇEVRE VE ŞEHİRÇİLİK İL MÜDÜRLÜĞÜ</vt:lpstr>
      <vt:lpstr>PowerPoint Sunusu</vt:lpstr>
      <vt:lpstr>PowerPoint Sunusu</vt:lpstr>
      <vt:lpstr>  </vt:lpstr>
      <vt:lpstr>  </vt:lpstr>
      <vt:lpstr>PowerPoint Sunusu</vt:lpstr>
      <vt:lpstr>YÜRÜTÜLEN ÇALIŞMALAR-KATI ATIKLAR</vt:lpstr>
      <vt:lpstr>PowerPoint Sunusu</vt:lpstr>
      <vt:lpstr>PowerPoint Sunusu</vt:lpstr>
      <vt:lpstr>  </vt:lpstr>
      <vt:lpstr>PowerPoint Sunusu</vt:lpstr>
      <vt:lpstr>  </vt:lpstr>
      <vt:lpstr>  </vt:lpstr>
      <vt:lpstr>PowerPoint Sunusu</vt:lpstr>
      <vt:lpstr>PowerPoint Sunusu</vt:lpstr>
      <vt:lpstr>PowerPoint Sunusu</vt:lpstr>
      <vt:lpstr>  </vt:lpstr>
      <vt:lpstr>PowerPoint Sunusu</vt:lpstr>
      <vt:lpstr>PowerPoint Sunusu</vt:lpstr>
      <vt:lpstr>PowerPoint Sunusu</vt:lpstr>
      <vt:lpstr>  YÜRÜTÜLEN ÇALIŞMALAR İMAR VE PLANLAMADAN  SORUMLU ŞUBE MÜDÜRLÜĞÜ İMAR BARIŞI KAPSAMINDA YAPILAN İŞ - İŞLEMLER </vt:lpstr>
      <vt:lpstr>PowerPoint Sunusu</vt:lpstr>
      <vt:lpstr>  </vt:lpstr>
      <vt:lpstr>  </vt:lpstr>
      <vt:lpstr>  </vt:lpstr>
      <vt:lpstr> YÜRÜTÜLEN ÇALIŞMALAR YEREL YÖNETİMLERDEN SORUMLU ŞUBE MÜDÜRLÜĞÜ – 2019 YILI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02.03.2017 SAMSAT DEPREMİ TOPLAM İCMAL </vt:lpstr>
      <vt:lpstr>02.03.2017 SAMSAT DEPREMİ TOPLAM İCMAL </vt:lpstr>
      <vt:lpstr>24.04.2018 TARİHLİ SAMSAT DEPREM AFETİ TOPLAM HASAR İCMALI </vt:lpstr>
      <vt:lpstr>24.04.2018 TARİHLİ SAMSAT DEPREM AFETİ TOPLAM HASAR İCMALI </vt:lpstr>
      <vt:lpstr>PowerPoint Sunusu</vt:lpstr>
      <vt:lpstr>MİLLİ EMLAK MÜDÜRLÜĞÜNÜN ADIYAMAN MERKEZ VE BAĞLI İLÇELERİN TAŞINMAZ İSTATİSTİĞİ</vt:lpstr>
      <vt:lpstr>PowerPoint Sunusu</vt:lpstr>
      <vt:lpstr>PowerPoint Sunusu</vt:lpstr>
      <vt:lpstr>MİLLİ EMLAK MÜDÜRLÜĞÜ                    2018 YILI FAALİYET RAPORU</vt:lpstr>
      <vt:lpstr>PowerPoint Sunusu</vt:lpstr>
      <vt:lpstr>  YÜRÜTÜLEN ÇALIŞMALAR MİLLİ EMLAK MÜDÜRLÜĞÜ Adıyaman Belediye Başkanlığı – Millet Bahçesi </vt:lpstr>
      <vt:lpstr>  YÜRÜTÜLEN ÇALIŞMALAR MİLLİ EMLAK MÜDÜRLÜĞÜ Besni Belediye Başkanlığı –Millet Bahçesi </vt:lpstr>
      <vt:lpstr>  YÜRÜTÜLEN ÇALIŞMALAR MİLLİ EMLAK MÜDÜRLÜĞÜ Samsat İlçesi Hak Sahipliği Tahsis Talepleri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munire.kalkan</dc:creator>
  <cp:lastModifiedBy>Bulent Gokdemir</cp:lastModifiedBy>
  <cp:revision>1705</cp:revision>
  <cp:lastPrinted>2013-11-28T07:30:31Z</cp:lastPrinted>
  <dcterms:created xsi:type="dcterms:W3CDTF">2009-08-24T08:20:06Z</dcterms:created>
  <dcterms:modified xsi:type="dcterms:W3CDTF">2019-10-09T10:36:49Z</dcterms:modified>
</cp:coreProperties>
</file>