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0"/>
  </p:notesMasterIdLst>
  <p:sldIdLst>
    <p:sldId id="256" r:id="rId2"/>
    <p:sldId id="269" r:id="rId3"/>
    <p:sldId id="270" r:id="rId4"/>
    <p:sldId id="260" r:id="rId5"/>
    <p:sldId id="261" r:id="rId6"/>
    <p:sldId id="262" r:id="rId7"/>
    <p:sldId id="263" r:id="rId8"/>
    <p:sldId id="272" r:id="rId9"/>
    <p:sldId id="264" r:id="rId10"/>
    <p:sldId id="265" r:id="rId11"/>
    <p:sldId id="266" r:id="rId12"/>
    <p:sldId id="267" r:id="rId13"/>
    <p:sldId id="273" r:id="rId14"/>
    <p:sldId id="268" r:id="rId15"/>
    <p:sldId id="257" r:id="rId16"/>
    <p:sldId id="258"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59" r:id="rId39"/>
  </p:sldIdLst>
  <p:sldSz cx="12192000" cy="6858000"/>
  <p:notesSz cx="6858000" cy="9144000"/>
  <p:defaultTextStyle>
    <a:defPPr>
      <a:defRPr lang="tr-TR"/>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Kitap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rotY val="0"/>
      <c:depthPercent val="100"/>
      <c:rAngAx val="0"/>
    </c:view3D>
    <c:floor>
      <c:thickness val="0"/>
      <c:spPr>
        <a:solidFill>
          <a:schemeClr val="lt1"/>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spPr>
              <a:solidFill>
                <a:schemeClr val="accent1">
                  <a:lumMod val="40000"/>
                  <a:lumOff val="60000"/>
                </a:schemeClr>
              </a:solidFill>
              <a:ln>
                <a:solidFill>
                  <a:schemeClr val="accent1"/>
                </a:solidFill>
              </a:ln>
              <a:effectLst/>
              <a:sp3d>
                <a:contourClr>
                  <a:schemeClr val="accent1"/>
                </a:contourClr>
              </a:sp3d>
            </c:spPr>
            <c:extLst>
              <c:ext xmlns:c16="http://schemas.microsoft.com/office/drawing/2014/chart" uri="{C3380CC4-5D6E-409C-BE32-E72D297353CC}">
                <c16:uniqueId val="{00000000-E390-4EFF-906C-473034102C56}"/>
              </c:ext>
            </c:extLst>
          </c:dPt>
          <c:dPt>
            <c:idx val="1"/>
            <c:invertIfNegative val="0"/>
            <c:bubble3D val="0"/>
            <c:spPr>
              <a:solidFill>
                <a:schemeClr val="accent4">
                  <a:lumMod val="40000"/>
                  <a:lumOff val="60000"/>
                </a:schemeClr>
              </a:solidFill>
              <a:ln>
                <a:solidFill>
                  <a:schemeClr val="accent1"/>
                </a:solidFill>
              </a:ln>
              <a:effectLst/>
              <a:sp3d>
                <a:contourClr>
                  <a:schemeClr val="accent1"/>
                </a:contourClr>
              </a:sp3d>
            </c:spPr>
            <c:extLst>
              <c:ext xmlns:c16="http://schemas.microsoft.com/office/drawing/2014/chart" uri="{C3380CC4-5D6E-409C-BE32-E72D297353CC}">
                <c16:uniqueId val="{00000001-E390-4EFF-906C-473034102C56}"/>
              </c:ext>
            </c:extLst>
          </c:dPt>
          <c:dPt>
            <c:idx val="2"/>
            <c:invertIfNegative val="0"/>
            <c:bubble3D val="0"/>
            <c:spPr>
              <a:solidFill>
                <a:schemeClr val="accent6">
                  <a:lumMod val="40000"/>
                  <a:lumOff val="60000"/>
                </a:schemeClr>
              </a:solidFill>
              <a:ln>
                <a:solidFill>
                  <a:schemeClr val="accent1"/>
                </a:solidFill>
              </a:ln>
              <a:effectLst/>
              <a:sp3d>
                <a:contourClr>
                  <a:schemeClr val="accent1"/>
                </a:contourClr>
              </a:sp3d>
            </c:spPr>
            <c:extLst>
              <c:ext xmlns:c16="http://schemas.microsoft.com/office/drawing/2014/chart" uri="{C3380CC4-5D6E-409C-BE32-E72D297353CC}">
                <c16:uniqueId val="{00000002-E390-4EFF-906C-473034102C56}"/>
              </c:ext>
            </c:extLst>
          </c:dPt>
          <c:dPt>
            <c:idx val="3"/>
            <c:invertIfNegative val="0"/>
            <c:bubble3D val="0"/>
            <c:spPr>
              <a:solidFill>
                <a:schemeClr val="accent2">
                  <a:lumMod val="60000"/>
                  <a:lumOff val="40000"/>
                </a:schemeClr>
              </a:solidFill>
              <a:ln>
                <a:solidFill>
                  <a:schemeClr val="accent1"/>
                </a:solidFill>
              </a:ln>
              <a:effectLst/>
              <a:sp3d>
                <a:contourClr>
                  <a:schemeClr val="accent1"/>
                </a:contourClr>
              </a:sp3d>
            </c:spPr>
            <c:extLst>
              <c:ext xmlns:c16="http://schemas.microsoft.com/office/drawing/2014/chart" uri="{C3380CC4-5D6E-409C-BE32-E72D297353CC}">
                <c16:uniqueId val="{00000003-E390-4EFF-906C-473034102C56}"/>
              </c:ext>
            </c:extLst>
          </c:dPt>
          <c:dPt>
            <c:idx val="4"/>
            <c:invertIfNegative val="0"/>
            <c:bubble3D val="0"/>
            <c:spPr>
              <a:solidFill>
                <a:schemeClr val="accent3">
                  <a:lumMod val="60000"/>
                  <a:lumOff val="40000"/>
                </a:schemeClr>
              </a:solidFill>
              <a:ln>
                <a:solidFill>
                  <a:schemeClr val="accent1"/>
                </a:solidFill>
              </a:ln>
              <a:effectLst/>
              <a:sp3d>
                <a:contourClr>
                  <a:schemeClr val="accent1"/>
                </a:contourClr>
              </a:sp3d>
            </c:spPr>
            <c:extLst>
              <c:ext xmlns:c16="http://schemas.microsoft.com/office/drawing/2014/chart" uri="{C3380CC4-5D6E-409C-BE32-E72D297353CC}">
                <c16:uniqueId val="{00000004-E390-4EFF-906C-473034102C56}"/>
              </c:ext>
            </c:extLst>
          </c:dPt>
          <c:dPt>
            <c:idx val="5"/>
            <c:invertIfNegative val="0"/>
            <c:bubble3D val="0"/>
            <c:spPr>
              <a:solidFill>
                <a:srgbClr val="BFD8F0"/>
              </a:solidFill>
              <a:ln>
                <a:solidFill>
                  <a:schemeClr val="accent1"/>
                </a:solidFill>
              </a:ln>
              <a:effectLst/>
              <a:sp3d>
                <a:contourClr>
                  <a:schemeClr val="accent1"/>
                </a:contourClr>
              </a:sp3d>
            </c:spPr>
            <c:extLst>
              <c:ext xmlns:c16="http://schemas.microsoft.com/office/drawing/2014/chart" uri="{C3380CC4-5D6E-409C-BE32-E72D297353CC}">
                <c16:uniqueId val="{00000005-E390-4EFF-906C-473034102C56}"/>
              </c:ext>
            </c:extLst>
          </c:dPt>
          <c:dPt>
            <c:idx val="6"/>
            <c:invertIfNegative val="0"/>
            <c:bubble3D val="0"/>
            <c:spPr>
              <a:solidFill>
                <a:srgbClr val="FFE99C"/>
              </a:solidFill>
              <a:ln>
                <a:solidFill>
                  <a:schemeClr val="accent1"/>
                </a:solidFill>
              </a:ln>
              <a:effectLst/>
              <a:sp3d>
                <a:contourClr>
                  <a:schemeClr val="accent1"/>
                </a:contourClr>
              </a:sp3d>
            </c:spPr>
            <c:extLst>
              <c:ext xmlns:c16="http://schemas.microsoft.com/office/drawing/2014/chart" uri="{C3380CC4-5D6E-409C-BE32-E72D297353CC}">
                <c16:uniqueId val="{00000006-E390-4EFF-906C-473034102C56}"/>
              </c:ext>
            </c:extLst>
          </c:dPt>
          <c:dPt>
            <c:idx val="7"/>
            <c:invertIfNegative val="0"/>
            <c:bubble3D val="0"/>
            <c:spPr>
              <a:solidFill>
                <a:srgbClr val="C9E5B9"/>
              </a:solidFill>
              <a:ln>
                <a:solidFill>
                  <a:schemeClr val="accent1"/>
                </a:solidFill>
              </a:ln>
              <a:effectLst/>
              <a:sp3d>
                <a:contourClr>
                  <a:schemeClr val="accent1"/>
                </a:contourClr>
              </a:sp3d>
            </c:spPr>
            <c:extLst>
              <c:ext xmlns:c16="http://schemas.microsoft.com/office/drawing/2014/chart" uri="{C3380CC4-5D6E-409C-BE32-E72D297353CC}">
                <c16:uniqueId val="{00000007-E390-4EFF-906C-473034102C56}"/>
              </c:ext>
            </c:extLst>
          </c:dPt>
          <c:dPt>
            <c:idx val="8"/>
            <c:invertIfNegative val="0"/>
            <c:bubble3D val="0"/>
            <c:spPr>
              <a:solidFill>
                <a:srgbClr val="F9B688"/>
              </a:solidFill>
              <a:ln>
                <a:solidFill>
                  <a:schemeClr val="accent1"/>
                </a:solidFill>
              </a:ln>
              <a:effectLst/>
              <a:sp3d>
                <a:contourClr>
                  <a:schemeClr val="accent1"/>
                </a:contourClr>
              </a:sp3d>
            </c:spPr>
            <c:extLst>
              <c:ext xmlns:c16="http://schemas.microsoft.com/office/drawing/2014/chart" uri="{C3380CC4-5D6E-409C-BE32-E72D297353CC}">
                <c16:uniqueId val="{00000008-E390-4EFF-906C-473034102C56}"/>
              </c:ext>
            </c:extLst>
          </c:dPt>
          <c:dPt>
            <c:idx val="9"/>
            <c:invertIfNegative val="0"/>
            <c:bubble3D val="0"/>
            <c:spPr>
              <a:solidFill>
                <a:srgbClr val="CFCFCF"/>
              </a:solidFill>
              <a:ln>
                <a:solidFill>
                  <a:schemeClr val="accent1"/>
                </a:solidFill>
              </a:ln>
              <a:effectLst/>
              <a:sp3d>
                <a:contourClr>
                  <a:schemeClr val="accent1"/>
                </a:contourClr>
              </a:sp3d>
            </c:spPr>
            <c:extLst>
              <c:ext xmlns:c16="http://schemas.microsoft.com/office/drawing/2014/chart" uri="{C3380CC4-5D6E-409C-BE32-E72D297353CC}">
                <c16:uniqueId val="{00000009-E390-4EFF-906C-473034102C5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depozito!$B$4:$B$13</c:f>
              <c:strCache>
                <c:ptCount val="10"/>
                <c:pt idx="0">
                  <c:v>Norveç</c:v>
                </c:pt>
                <c:pt idx="1">
                  <c:v>isveç</c:v>
                </c:pt>
                <c:pt idx="2">
                  <c:v>Danimarka</c:v>
                </c:pt>
                <c:pt idx="3">
                  <c:v>Almanya</c:v>
                </c:pt>
                <c:pt idx="4">
                  <c:v>Finlandiya</c:v>
                </c:pt>
                <c:pt idx="5">
                  <c:v>Hollanda</c:v>
                </c:pt>
                <c:pt idx="6">
                  <c:v>Fransa</c:v>
                </c:pt>
                <c:pt idx="7">
                  <c:v>Birleşik Krallık</c:v>
                </c:pt>
                <c:pt idx="8">
                  <c:v>Romanya</c:v>
                </c:pt>
                <c:pt idx="9">
                  <c:v>İspanya</c:v>
                </c:pt>
              </c:strCache>
            </c:strRef>
          </c:cat>
          <c:val>
            <c:numRef>
              <c:f>depozito!$C$4:$C$13</c:f>
              <c:numCache>
                <c:formatCode>General</c:formatCode>
                <c:ptCount val="10"/>
                <c:pt idx="0">
                  <c:v>90</c:v>
                </c:pt>
                <c:pt idx="1">
                  <c:v>90</c:v>
                </c:pt>
                <c:pt idx="2">
                  <c:v>90</c:v>
                </c:pt>
                <c:pt idx="3">
                  <c:v>90</c:v>
                </c:pt>
                <c:pt idx="4">
                  <c:v>80</c:v>
                </c:pt>
                <c:pt idx="5">
                  <c:v>80</c:v>
                </c:pt>
                <c:pt idx="6">
                  <c:v>75</c:v>
                </c:pt>
                <c:pt idx="7">
                  <c:v>68</c:v>
                </c:pt>
                <c:pt idx="8">
                  <c:v>68</c:v>
                </c:pt>
                <c:pt idx="9">
                  <c:v>65</c:v>
                </c:pt>
              </c:numCache>
            </c:numRef>
          </c:val>
          <c:extLst>
            <c:ext xmlns:c16="http://schemas.microsoft.com/office/drawing/2014/chart" uri="{C3380CC4-5D6E-409C-BE32-E72D297353CC}">
              <c16:uniqueId val="{00000000-4712-43C3-836D-017C9DA5F27E}"/>
            </c:ext>
          </c:extLst>
        </c:ser>
        <c:dLbls>
          <c:showLegendKey val="0"/>
          <c:showVal val="1"/>
          <c:showCatName val="0"/>
          <c:showSerName val="0"/>
          <c:showPercent val="0"/>
          <c:showBubbleSize val="0"/>
        </c:dLbls>
        <c:gapWidth val="75"/>
        <c:shape val="box"/>
        <c:axId val="520074128"/>
        <c:axId val="520068552"/>
        <c:axId val="0"/>
      </c:bar3DChart>
      <c:catAx>
        <c:axId val="5200741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tr-TR"/>
          </a:p>
        </c:txPr>
        <c:crossAx val="520068552"/>
        <c:crosses val="autoZero"/>
        <c:auto val="1"/>
        <c:lblAlgn val="ctr"/>
        <c:lblOffset val="100"/>
        <c:noMultiLvlLbl val="0"/>
      </c:catAx>
      <c:valAx>
        <c:axId val="52006855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520074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3932286562716997"/>
          <c:y val="8.1908788707291943E-2"/>
          <c:w val="0.86067710069728587"/>
          <c:h val="0.90976331360946749"/>
        </c:manualLayout>
      </c:layout>
      <c:pie3DChart>
        <c:varyColors val="1"/>
        <c:ser>
          <c:idx val="0"/>
          <c:order val="0"/>
          <c:spPr>
            <a:gradFill>
              <a:gsLst>
                <a:gs pos="50000">
                  <a:schemeClr val="bg1">
                    <a:tint val="80000"/>
                    <a:satMod val="250000"/>
                  </a:schemeClr>
                </a:gs>
                <a:gs pos="27000">
                  <a:schemeClr val="bg1">
                    <a:tint val="90000"/>
                    <a:shade val="90000"/>
                    <a:satMod val="200000"/>
                  </a:schemeClr>
                </a:gs>
                <a:gs pos="92000">
                  <a:schemeClr val="bg1">
                    <a:tint val="90000"/>
                    <a:shade val="70000"/>
                    <a:satMod val="250000"/>
                  </a:schemeClr>
                </a:gs>
              </a:gsLst>
              <a:path path="circle">
                <a:fillToRect l="50000" t="50000" r="50000" b="50000"/>
              </a:path>
            </a:gradFill>
            <a:effectLst>
              <a:outerShdw blurRad="152400" dist="317500" dir="5400000" sx="90000" sy="-19000" rotWithShape="0">
                <a:prstClr val="black">
                  <a:alpha val="15000"/>
                </a:prstClr>
              </a:outerShdw>
            </a:effectLst>
            <a:scene3d>
              <a:camera prst="orthographicFront"/>
              <a:lightRig rig="threePt" dir="t"/>
            </a:scene3d>
            <a:sp3d>
              <a:contourClr>
                <a:srgbClr val="000000"/>
              </a:contourClr>
            </a:sp3d>
          </c:spPr>
          <c:dPt>
            <c:idx val="0"/>
            <c:bubble3D val="0"/>
            <c:spPr>
              <a:gradFill>
                <a:gsLst>
                  <a:gs pos="50000">
                    <a:schemeClr val="bg1">
                      <a:tint val="80000"/>
                      <a:satMod val="250000"/>
                    </a:schemeClr>
                  </a:gs>
                  <a:gs pos="27000">
                    <a:schemeClr val="bg1">
                      <a:tint val="90000"/>
                      <a:shade val="90000"/>
                      <a:satMod val="200000"/>
                    </a:schemeClr>
                  </a:gs>
                  <a:gs pos="92000">
                    <a:schemeClr val="bg1">
                      <a:tint val="90000"/>
                      <a:shade val="70000"/>
                      <a:satMod val="250000"/>
                    </a:schemeClr>
                  </a:gs>
                </a:gsLst>
                <a:path path="circle">
                  <a:fillToRect l="50000" t="50000" r="50000" b="50000"/>
                </a:path>
              </a:gradFill>
              <a:ln w="25400">
                <a:solidFill>
                  <a:schemeClr val="lt1"/>
                </a:solidFill>
              </a:ln>
              <a:effectLst>
                <a:outerShdw blurRad="152400" dist="317500" dir="5400000" sx="90000" sy="-19000" rotWithShape="0">
                  <a:prstClr val="black">
                    <a:alpha val="15000"/>
                  </a:prstClr>
                </a:outerShdw>
              </a:effectLst>
              <a:scene3d>
                <a:camera prst="orthographicFront"/>
                <a:lightRig rig="threePt" dir="t"/>
              </a:scene3d>
              <a:sp3d contourW="25400">
                <a:contourClr>
                  <a:schemeClr val="lt1"/>
                </a:contourClr>
              </a:sp3d>
            </c:spPr>
            <c:extLst>
              <c:ext xmlns:c16="http://schemas.microsoft.com/office/drawing/2014/chart" uri="{C3380CC4-5D6E-409C-BE32-E72D297353CC}">
                <c16:uniqueId val="{00000001-1349-473D-883F-5157F3D4A233}"/>
              </c:ext>
            </c:extLst>
          </c:dPt>
          <c:dPt>
            <c:idx val="1"/>
            <c:bubble3D val="0"/>
            <c:explosion val="14"/>
            <c:spPr>
              <a:gradFill>
                <a:gsLst>
                  <a:gs pos="50000">
                    <a:schemeClr val="bg1">
                      <a:tint val="80000"/>
                      <a:satMod val="250000"/>
                    </a:schemeClr>
                  </a:gs>
                  <a:gs pos="27000">
                    <a:schemeClr val="bg1">
                      <a:tint val="90000"/>
                      <a:shade val="90000"/>
                      <a:satMod val="200000"/>
                    </a:schemeClr>
                  </a:gs>
                  <a:gs pos="92000">
                    <a:schemeClr val="bg1">
                      <a:tint val="90000"/>
                      <a:shade val="70000"/>
                      <a:satMod val="250000"/>
                    </a:schemeClr>
                  </a:gs>
                </a:gsLst>
                <a:path path="circle">
                  <a:fillToRect l="50000" t="50000" r="50000" b="50000"/>
                </a:path>
              </a:gradFill>
              <a:ln w="25400">
                <a:solidFill>
                  <a:schemeClr val="lt1"/>
                </a:solidFill>
              </a:ln>
              <a:effectLst>
                <a:outerShdw blurRad="152400" dist="317500" dir="5400000" sx="90000" sy="-19000" rotWithShape="0">
                  <a:prstClr val="black">
                    <a:alpha val="15000"/>
                  </a:prstClr>
                </a:outerShdw>
              </a:effectLst>
              <a:scene3d>
                <a:camera prst="orthographicFront"/>
                <a:lightRig rig="threePt" dir="t"/>
              </a:scene3d>
              <a:sp3d contourW="25400">
                <a:contourClr>
                  <a:schemeClr val="lt1"/>
                </a:contourClr>
              </a:sp3d>
            </c:spPr>
            <c:extLst>
              <c:ext xmlns:c16="http://schemas.microsoft.com/office/drawing/2014/chart" uri="{C3380CC4-5D6E-409C-BE32-E72D297353CC}">
                <c16:uniqueId val="{00000003-1349-473D-883F-5157F3D4A233}"/>
              </c:ext>
            </c:extLst>
          </c:dPt>
          <c:dLbls>
            <c:delete val="1"/>
          </c:dLbls>
          <c:cat>
            <c:strRef>
              <c:f>Sayfa1!$I$9:$J$9</c:f>
              <c:strCache>
                <c:ptCount val="2"/>
                <c:pt idx="0">
                  <c:v>Toplanan Atık Miktarı </c:v>
                </c:pt>
                <c:pt idx="1">
                  <c:v>2018 Yılı Toplama Hedefi</c:v>
                </c:pt>
              </c:strCache>
            </c:strRef>
          </c:cat>
          <c:val>
            <c:numRef>
              <c:f>Sayfa1!$I$10:$J$10</c:f>
              <c:numCache>
                <c:formatCode>General</c:formatCode>
                <c:ptCount val="2"/>
                <c:pt idx="0">
                  <c:v>4745</c:v>
                </c:pt>
                <c:pt idx="1">
                  <c:v>15000</c:v>
                </c:pt>
              </c:numCache>
            </c:numRef>
          </c:val>
          <c:extLst>
            <c:ext xmlns:c16="http://schemas.microsoft.com/office/drawing/2014/chart" uri="{C3380CC4-5D6E-409C-BE32-E72D297353CC}">
              <c16:uniqueId val="{00000004-1349-473D-883F-5157F3D4A233}"/>
            </c:ext>
          </c:extLst>
        </c:ser>
        <c:dLbls>
          <c:showLegendKey val="0"/>
          <c:showVal val="0"/>
          <c:showCatName val="1"/>
          <c:showSerName val="0"/>
          <c:showPercent val="1"/>
          <c:showBubbleSize val="0"/>
          <c:showLeaderLines val="1"/>
        </c:dLbls>
      </c:pie3DChart>
      <c:spPr>
        <a:noFill/>
        <a:ln>
          <a:noFill/>
        </a:ln>
        <a:effectLst>
          <a:glow rad="419100">
            <a:schemeClr val="accent1">
              <a:lumMod val="40000"/>
              <a:lumOff val="60000"/>
              <a:alpha val="61000"/>
            </a:schemeClr>
          </a:glow>
          <a:softEdge rad="279400"/>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7">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solidFill>
        <a:schemeClr val="lt1"/>
      </a:solidFill>
      <a:sp3d/>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CB8363-4F7C-4558-A944-3EBA4D8AF295}" type="doc">
      <dgm:prSet loTypeId="urn:microsoft.com/office/officeart/2005/8/layout/radial6" loCatId="cycle" qsTypeId="urn:microsoft.com/office/officeart/2005/8/quickstyle/simple1" qsCatId="simple" csTypeId="urn:microsoft.com/office/officeart/2005/8/colors/colorful2" csCatId="colorful" phldr="1"/>
      <dgm:spPr/>
      <dgm:t>
        <a:bodyPr/>
        <a:lstStyle/>
        <a:p>
          <a:endParaRPr lang="tr-TR"/>
        </a:p>
      </dgm:t>
    </dgm:pt>
    <dgm:pt modelId="{06A24D34-9167-45D0-8E0C-2490215B617F}">
      <dgm:prSet phldrT="[Metin]"/>
      <dgm:spPr/>
      <dgm:t>
        <a:bodyPr/>
        <a:lstStyle/>
        <a:p>
          <a:r>
            <a:rPr lang="tr-TR" dirty="0" smtClean="0"/>
            <a:t>DS</a:t>
          </a:r>
          <a:endParaRPr lang="tr-TR" dirty="0"/>
        </a:p>
      </dgm:t>
    </dgm:pt>
    <dgm:pt modelId="{15CDA7B0-783B-4E78-90FB-BCB8A57BCECD}" type="parTrans" cxnId="{59A17431-8114-4650-B2FF-089FF2BF0EF8}">
      <dgm:prSet/>
      <dgm:spPr/>
      <dgm:t>
        <a:bodyPr/>
        <a:lstStyle/>
        <a:p>
          <a:endParaRPr lang="tr-TR"/>
        </a:p>
      </dgm:t>
    </dgm:pt>
    <dgm:pt modelId="{E4A54D14-CADF-4C58-9C8D-2B0B7F3EFAC3}" type="sibTrans" cxnId="{59A17431-8114-4650-B2FF-089FF2BF0EF8}">
      <dgm:prSet/>
      <dgm:spPr/>
      <dgm:t>
        <a:bodyPr/>
        <a:lstStyle/>
        <a:p>
          <a:endParaRPr lang="tr-TR"/>
        </a:p>
      </dgm:t>
    </dgm:pt>
    <dgm:pt modelId="{31A09E75-B8C2-4620-BD8C-73F370AC0D59}">
      <dgm:prSet phldrT="[Metin]"/>
      <dgm:spPr/>
      <dgm:t>
        <a:bodyPr/>
        <a:lstStyle/>
        <a:p>
          <a:r>
            <a:rPr lang="tr-TR" dirty="0" smtClean="0"/>
            <a:t>Satış Noktası</a:t>
          </a:r>
          <a:endParaRPr lang="tr-TR" dirty="0"/>
        </a:p>
      </dgm:t>
    </dgm:pt>
    <dgm:pt modelId="{BB7A339C-C3FE-44D5-815B-656F0E571992}" type="parTrans" cxnId="{CED96D3B-3591-4950-876A-47C8AA00C8BB}">
      <dgm:prSet/>
      <dgm:spPr/>
      <dgm:t>
        <a:bodyPr/>
        <a:lstStyle/>
        <a:p>
          <a:endParaRPr lang="tr-TR"/>
        </a:p>
      </dgm:t>
    </dgm:pt>
    <dgm:pt modelId="{C1C3FAD3-1FDC-43A3-9812-B2A524176939}" type="sibTrans" cxnId="{CED96D3B-3591-4950-876A-47C8AA00C8BB}">
      <dgm:prSet/>
      <dgm:spPr/>
      <dgm:t>
        <a:bodyPr/>
        <a:lstStyle/>
        <a:p>
          <a:endParaRPr lang="tr-TR"/>
        </a:p>
      </dgm:t>
    </dgm:pt>
    <dgm:pt modelId="{CF10C93B-2CBC-48A3-BA6C-ED0EBAE8A59E}">
      <dgm:prSet phldrT="[Metin]"/>
      <dgm:spPr/>
      <dgm:t>
        <a:bodyPr/>
        <a:lstStyle/>
        <a:p>
          <a:r>
            <a:rPr lang="tr-TR" dirty="0" smtClean="0"/>
            <a:t>Tüketici </a:t>
          </a:r>
          <a:endParaRPr lang="tr-TR" dirty="0"/>
        </a:p>
      </dgm:t>
    </dgm:pt>
    <dgm:pt modelId="{B04FF3C2-2828-4390-B569-59E5106951B7}" type="parTrans" cxnId="{FF91D906-A48D-43F7-B6A7-9D6E5D257A9B}">
      <dgm:prSet/>
      <dgm:spPr/>
      <dgm:t>
        <a:bodyPr/>
        <a:lstStyle/>
        <a:p>
          <a:endParaRPr lang="tr-TR"/>
        </a:p>
      </dgm:t>
    </dgm:pt>
    <dgm:pt modelId="{E4985656-B3C1-4254-B672-0416A7A6AD71}" type="sibTrans" cxnId="{FF91D906-A48D-43F7-B6A7-9D6E5D257A9B}">
      <dgm:prSet/>
      <dgm:spPr/>
      <dgm:t>
        <a:bodyPr/>
        <a:lstStyle/>
        <a:p>
          <a:endParaRPr lang="tr-TR"/>
        </a:p>
      </dgm:t>
    </dgm:pt>
    <dgm:pt modelId="{CA9214FF-5B23-47CB-8E6F-188DA848B3FF}">
      <dgm:prSet phldrT="[Metin]"/>
      <dgm:spPr/>
      <dgm:t>
        <a:bodyPr/>
        <a:lstStyle/>
        <a:p>
          <a:r>
            <a:rPr lang="tr-TR" dirty="0" smtClean="0"/>
            <a:t>İade Noktası</a:t>
          </a:r>
          <a:endParaRPr lang="tr-TR" dirty="0"/>
        </a:p>
      </dgm:t>
    </dgm:pt>
    <dgm:pt modelId="{8E2BB2BD-190F-4441-9546-63CF0578581E}" type="parTrans" cxnId="{93703C17-DD1D-4457-B8AB-0EE65AE94348}">
      <dgm:prSet/>
      <dgm:spPr/>
      <dgm:t>
        <a:bodyPr/>
        <a:lstStyle/>
        <a:p>
          <a:endParaRPr lang="tr-TR"/>
        </a:p>
      </dgm:t>
    </dgm:pt>
    <dgm:pt modelId="{9F63D8D3-0EC9-42F6-B87B-59478C2DB589}" type="sibTrans" cxnId="{93703C17-DD1D-4457-B8AB-0EE65AE94348}">
      <dgm:prSet/>
      <dgm:spPr/>
      <dgm:t>
        <a:bodyPr/>
        <a:lstStyle/>
        <a:p>
          <a:endParaRPr lang="tr-TR"/>
        </a:p>
      </dgm:t>
    </dgm:pt>
    <dgm:pt modelId="{9E8C2600-95EC-4608-8C7B-E935B06F41DD}" type="pres">
      <dgm:prSet presAssocID="{3BCB8363-4F7C-4558-A944-3EBA4D8AF295}" presName="Name0" presStyleCnt="0">
        <dgm:presLayoutVars>
          <dgm:chMax val="1"/>
          <dgm:dir/>
          <dgm:animLvl val="ctr"/>
          <dgm:resizeHandles val="exact"/>
        </dgm:presLayoutVars>
      </dgm:prSet>
      <dgm:spPr/>
      <dgm:t>
        <a:bodyPr/>
        <a:lstStyle/>
        <a:p>
          <a:endParaRPr lang="tr-TR"/>
        </a:p>
      </dgm:t>
    </dgm:pt>
    <dgm:pt modelId="{78770741-B300-476B-A3CB-2239337F97A0}" type="pres">
      <dgm:prSet presAssocID="{06A24D34-9167-45D0-8E0C-2490215B617F}" presName="centerShape" presStyleLbl="node0" presStyleIdx="0" presStyleCnt="1"/>
      <dgm:spPr/>
      <dgm:t>
        <a:bodyPr/>
        <a:lstStyle/>
        <a:p>
          <a:endParaRPr lang="tr-TR"/>
        </a:p>
      </dgm:t>
    </dgm:pt>
    <dgm:pt modelId="{AD0A7243-C836-45C5-B703-E58A419EB70E}" type="pres">
      <dgm:prSet presAssocID="{31A09E75-B8C2-4620-BD8C-73F370AC0D59}" presName="node" presStyleLbl="node1" presStyleIdx="0" presStyleCnt="3">
        <dgm:presLayoutVars>
          <dgm:bulletEnabled val="1"/>
        </dgm:presLayoutVars>
      </dgm:prSet>
      <dgm:spPr/>
      <dgm:t>
        <a:bodyPr/>
        <a:lstStyle/>
        <a:p>
          <a:endParaRPr lang="tr-TR"/>
        </a:p>
      </dgm:t>
    </dgm:pt>
    <dgm:pt modelId="{90705619-1599-4A7B-9FB4-542AB34540AA}" type="pres">
      <dgm:prSet presAssocID="{31A09E75-B8C2-4620-BD8C-73F370AC0D59}" presName="dummy" presStyleCnt="0"/>
      <dgm:spPr/>
      <dgm:t>
        <a:bodyPr/>
        <a:lstStyle/>
        <a:p>
          <a:endParaRPr lang="tr-TR"/>
        </a:p>
      </dgm:t>
    </dgm:pt>
    <dgm:pt modelId="{ED744635-BA52-4668-877F-332761D0E56A}" type="pres">
      <dgm:prSet presAssocID="{C1C3FAD3-1FDC-43A3-9812-B2A524176939}" presName="sibTrans" presStyleLbl="sibTrans2D1" presStyleIdx="0" presStyleCnt="3"/>
      <dgm:spPr/>
      <dgm:t>
        <a:bodyPr/>
        <a:lstStyle/>
        <a:p>
          <a:endParaRPr lang="tr-TR"/>
        </a:p>
      </dgm:t>
    </dgm:pt>
    <dgm:pt modelId="{EC0E0D13-E6B4-488B-83A9-14914C45CF43}" type="pres">
      <dgm:prSet presAssocID="{CF10C93B-2CBC-48A3-BA6C-ED0EBAE8A59E}" presName="node" presStyleLbl="node1" presStyleIdx="1" presStyleCnt="3">
        <dgm:presLayoutVars>
          <dgm:bulletEnabled val="1"/>
        </dgm:presLayoutVars>
      </dgm:prSet>
      <dgm:spPr/>
      <dgm:t>
        <a:bodyPr/>
        <a:lstStyle/>
        <a:p>
          <a:endParaRPr lang="tr-TR"/>
        </a:p>
      </dgm:t>
    </dgm:pt>
    <dgm:pt modelId="{E2AD482F-A5E5-46D2-B55A-1E4CD39AF7E9}" type="pres">
      <dgm:prSet presAssocID="{CF10C93B-2CBC-48A3-BA6C-ED0EBAE8A59E}" presName="dummy" presStyleCnt="0"/>
      <dgm:spPr/>
      <dgm:t>
        <a:bodyPr/>
        <a:lstStyle/>
        <a:p>
          <a:endParaRPr lang="tr-TR"/>
        </a:p>
      </dgm:t>
    </dgm:pt>
    <dgm:pt modelId="{300A746E-7C80-4DA1-A63B-833BEB0C86DF}" type="pres">
      <dgm:prSet presAssocID="{E4985656-B3C1-4254-B672-0416A7A6AD71}" presName="sibTrans" presStyleLbl="sibTrans2D1" presStyleIdx="1" presStyleCnt="3"/>
      <dgm:spPr/>
      <dgm:t>
        <a:bodyPr/>
        <a:lstStyle/>
        <a:p>
          <a:endParaRPr lang="tr-TR"/>
        </a:p>
      </dgm:t>
    </dgm:pt>
    <dgm:pt modelId="{1FA6E3EA-9C47-431B-BB9A-2B313ADABD52}" type="pres">
      <dgm:prSet presAssocID="{CA9214FF-5B23-47CB-8E6F-188DA848B3FF}" presName="node" presStyleLbl="node1" presStyleIdx="2" presStyleCnt="3">
        <dgm:presLayoutVars>
          <dgm:bulletEnabled val="1"/>
        </dgm:presLayoutVars>
      </dgm:prSet>
      <dgm:spPr/>
      <dgm:t>
        <a:bodyPr/>
        <a:lstStyle/>
        <a:p>
          <a:endParaRPr lang="tr-TR"/>
        </a:p>
      </dgm:t>
    </dgm:pt>
    <dgm:pt modelId="{5DF7A2EC-B0CA-4F8E-97E2-F0C4EE589DFF}" type="pres">
      <dgm:prSet presAssocID="{CA9214FF-5B23-47CB-8E6F-188DA848B3FF}" presName="dummy" presStyleCnt="0"/>
      <dgm:spPr/>
      <dgm:t>
        <a:bodyPr/>
        <a:lstStyle/>
        <a:p>
          <a:endParaRPr lang="tr-TR"/>
        </a:p>
      </dgm:t>
    </dgm:pt>
    <dgm:pt modelId="{8144BD4C-E744-4C19-8F50-67260EB5922F}" type="pres">
      <dgm:prSet presAssocID="{9F63D8D3-0EC9-42F6-B87B-59478C2DB589}" presName="sibTrans" presStyleLbl="sibTrans2D1" presStyleIdx="2" presStyleCnt="3"/>
      <dgm:spPr/>
      <dgm:t>
        <a:bodyPr/>
        <a:lstStyle/>
        <a:p>
          <a:endParaRPr lang="tr-TR"/>
        </a:p>
      </dgm:t>
    </dgm:pt>
  </dgm:ptLst>
  <dgm:cxnLst>
    <dgm:cxn modelId="{43DE2179-6C16-4DFE-8CE1-1B1377F19EFA}" type="presOf" srcId="{3BCB8363-4F7C-4558-A944-3EBA4D8AF295}" destId="{9E8C2600-95EC-4608-8C7B-E935B06F41DD}" srcOrd="0" destOrd="0" presId="urn:microsoft.com/office/officeart/2005/8/layout/radial6"/>
    <dgm:cxn modelId="{4B269C87-FD62-45A4-8E51-6909FA3D4BFC}" type="presOf" srcId="{31A09E75-B8C2-4620-BD8C-73F370AC0D59}" destId="{AD0A7243-C836-45C5-B703-E58A419EB70E}" srcOrd="0" destOrd="0" presId="urn:microsoft.com/office/officeart/2005/8/layout/radial6"/>
    <dgm:cxn modelId="{A016B3E4-0490-4809-9A6A-3CE6835B91A1}" type="presOf" srcId="{CF10C93B-2CBC-48A3-BA6C-ED0EBAE8A59E}" destId="{EC0E0D13-E6B4-488B-83A9-14914C45CF43}" srcOrd="0" destOrd="0" presId="urn:microsoft.com/office/officeart/2005/8/layout/radial6"/>
    <dgm:cxn modelId="{87198CE3-7AC5-48CA-9664-6BE0CBAE72EA}" type="presOf" srcId="{9F63D8D3-0EC9-42F6-B87B-59478C2DB589}" destId="{8144BD4C-E744-4C19-8F50-67260EB5922F}" srcOrd="0" destOrd="0" presId="urn:microsoft.com/office/officeart/2005/8/layout/radial6"/>
    <dgm:cxn modelId="{D0EBE5C6-D82E-4D47-86CD-F13E8DA284C6}" type="presOf" srcId="{C1C3FAD3-1FDC-43A3-9812-B2A524176939}" destId="{ED744635-BA52-4668-877F-332761D0E56A}" srcOrd="0" destOrd="0" presId="urn:microsoft.com/office/officeart/2005/8/layout/radial6"/>
    <dgm:cxn modelId="{CED96D3B-3591-4950-876A-47C8AA00C8BB}" srcId="{06A24D34-9167-45D0-8E0C-2490215B617F}" destId="{31A09E75-B8C2-4620-BD8C-73F370AC0D59}" srcOrd="0" destOrd="0" parTransId="{BB7A339C-C3FE-44D5-815B-656F0E571992}" sibTransId="{C1C3FAD3-1FDC-43A3-9812-B2A524176939}"/>
    <dgm:cxn modelId="{93703C17-DD1D-4457-B8AB-0EE65AE94348}" srcId="{06A24D34-9167-45D0-8E0C-2490215B617F}" destId="{CA9214FF-5B23-47CB-8E6F-188DA848B3FF}" srcOrd="2" destOrd="0" parTransId="{8E2BB2BD-190F-4441-9546-63CF0578581E}" sibTransId="{9F63D8D3-0EC9-42F6-B87B-59478C2DB589}"/>
    <dgm:cxn modelId="{FF91D906-A48D-43F7-B6A7-9D6E5D257A9B}" srcId="{06A24D34-9167-45D0-8E0C-2490215B617F}" destId="{CF10C93B-2CBC-48A3-BA6C-ED0EBAE8A59E}" srcOrd="1" destOrd="0" parTransId="{B04FF3C2-2828-4390-B569-59E5106951B7}" sibTransId="{E4985656-B3C1-4254-B672-0416A7A6AD71}"/>
    <dgm:cxn modelId="{6B049BEE-A077-4CE8-8F65-F87A0AAE0B92}" type="presOf" srcId="{E4985656-B3C1-4254-B672-0416A7A6AD71}" destId="{300A746E-7C80-4DA1-A63B-833BEB0C86DF}" srcOrd="0" destOrd="0" presId="urn:microsoft.com/office/officeart/2005/8/layout/radial6"/>
    <dgm:cxn modelId="{E5CA081F-28B4-4C28-BDB9-68FF149524E7}" type="presOf" srcId="{06A24D34-9167-45D0-8E0C-2490215B617F}" destId="{78770741-B300-476B-A3CB-2239337F97A0}" srcOrd="0" destOrd="0" presId="urn:microsoft.com/office/officeart/2005/8/layout/radial6"/>
    <dgm:cxn modelId="{59A17431-8114-4650-B2FF-089FF2BF0EF8}" srcId="{3BCB8363-4F7C-4558-A944-3EBA4D8AF295}" destId="{06A24D34-9167-45D0-8E0C-2490215B617F}" srcOrd="0" destOrd="0" parTransId="{15CDA7B0-783B-4E78-90FB-BCB8A57BCECD}" sibTransId="{E4A54D14-CADF-4C58-9C8D-2B0B7F3EFAC3}"/>
    <dgm:cxn modelId="{F83AB22D-C2C1-4F1F-B525-3FFBEB293731}" type="presOf" srcId="{CA9214FF-5B23-47CB-8E6F-188DA848B3FF}" destId="{1FA6E3EA-9C47-431B-BB9A-2B313ADABD52}" srcOrd="0" destOrd="0" presId="urn:microsoft.com/office/officeart/2005/8/layout/radial6"/>
    <dgm:cxn modelId="{6A780EF3-43E0-4816-9942-F0DE3330802E}" type="presParOf" srcId="{9E8C2600-95EC-4608-8C7B-E935B06F41DD}" destId="{78770741-B300-476B-A3CB-2239337F97A0}" srcOrd="0" destOrd="0" presId="urn:microsoft.com/office/officeart/2005/8/layout/radial6"/>
    <dgm:cxn modelId="{AD41B05D-253F-4224-B226-86BABC3A0908}" type="presParOf" srcId="{9E8C2600-95EC-4608-8C7B-E935B06F41DD}" destId="{AD0A7243-C836-45C5-B703-E58A419EB70E}" srcOrd="1" destOrd="0" presId="urn:microsoft.com/office/officeart/2005/8/layout/radial6"/>
    <dgm:cxn modelId="{F6FB08FD-3DCD-4FF3-B97C-56A2DEAC20C3}" type="presParOf" srcId="{9E8C2600-95EC-4608-8C7B-E935B06F41DD}" destId="{90705619-1599-4A7B-9FB4-542AB34540AA}" srcOrd="2" destOrd="0" presId="urn:microsoft.com/office/officeart/2005/8/layout/radial6"/>
    <dgm:cxn modelId="{5B5BE56F-0DF5-4135-A11E-F25FFD2D5449}" type="presParOf" srcId="{9E8C2600-95EC-4608-8C7B-E935B06F41DD}" destId="{ED744635-BA52-4668-877F-332761D0E56A}" srcOrd="3" destOrd="0" presId="urn:microsoft.com/office/officeart/2005/8/layout/radial6"/>
    <dgm:cxn modelId="{90B07B13-E02C-4FA8-83ED-FAB659629D41}" type="presParOf" srcId="{9E8C2600-95EC-4608-8C7B-E935B06F41DD}" destId="{EC0E0D13-E6B4-488B-83A9-14914C45CF43}" srcOrd="4" destOrd="0" presId="urn:microsoft.com/office/officeart/2005/8/layout/radial6"/>
    <dgm:cxn modelId="{DAC1113B-2C9A-4B5E-8188-2D007FDA3A99}" type="presParOf" srcId="{9E8C2600-95EC-4608-8C7B-E935B06F41DD}" destId="{E2AD482F-A5E5-46D2-B55A-1E4CD39AF7E9}" srcOrd="5" destOrd="0" presId="urn:microsoft.com/office/officeart/2005/8/layout/radial6"/>
    <dgm:cxn modelId="{5DFD1B34-277A-4ACD-8C41-C46FCB902E74}" type="presParOf" srcId="{9E8C2600-95EC-4608-8C7B-E935B06F41DD}" destId="{300A746E-7C80-4DA1-A63B-833BEB0C86DF}" srcOrd="6" destOrd="0" presId="urn:microsoft.com/office/officeart/2005/8/layout/radial6"/>
    <dgm:cxn modelId="{63D4E80B-BE37-4C7D-AD95-0BF36F572523}" type="presParOf" srcId="{9E8C2600-95EC-4608-8C7B-E935B06F41DD}" destId="{1FA6E3EA-9C47-431B-BB9A-2B313ADABD52}" srcOrd="7" destOrd="0" presId="urn:microsoft.com/office/officeart/2005/8/layout/radial6"/>
    <dgm:cxn modelId="{B0DFAC8B-99E3-4FC4-8B5A-EFCBC0D330B8}" type="presParOf" srcId="{9E8C2600-95EC-4608-8C7B-E935B06F41DD}" destId="{5DF7A2EC-B0CA-4F8E-97E2-F0C4EE589DFF}" srcOrd="8" destOrd="0" presId="urn:microsoft.com/office/officeart/2005/8/layout/radial6"/>
    <dgm:cxn modelId="{008784DF-5BAE-41DE-9BF9-984FA3627F6F}" type="presParOf" srcId="{9E8C2600-95EC-4608-8C7B-E935B06F41DD}" destId="{8144BD4C-E744-4C19-8F50-67260EB5922F}"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4BD4C-E744-4C19-8F50-67260EB5922F}">
      <dsp:nvSpPr>
        <dsp:cNvPr id="0" name=""/>
        <dsp:cNvSpPr/>
      </dsp:nvSpPr>
      <dsp:spPr>
        <a:xfrm>
          <a:off x="3516336" y="648278"/>
          <a:ext cx="4317198" cy="4317198"/>
        </a:xfrm>
        <a:prstGeom prst="blockArc">
          <a:avLst>
            <a:gd name="adj1" fmla="val 9000000"/>
            <a:gd name="adj2" fmla="val 16200000"/>
            <a:gd name="adj3" fmla="val 4639"/>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0A746E-7C80-4DA1-A63B-833BEB0C86DF}">
      <dsp:nvSpPr>
        <dsp:cNvPr id="0" name=""/>
        <dsp:cNvSpPr/>
      </dsp:nvSpPr>
      <dsp:spPr>
        <a:xfrm>
          <a:off x="3516336" y="648278"/>
          <a:ext cx="4317198" cy="4317198"/>
        </a:xfrm>
        <a:prstGeom prst="blockArc">
          <a:avLst>
            <a:gd name="adj1" fmla="val 1800000"/>
            <a:gd name="adj2" fmla="val 9000000"/>
            <a:gd name="adj3" fmla="val 4639"/>
          </a:avLst>
        </a:prstGeom>
        <a:solidFill>
          <a:schemeClr val="accent2">
            <a:hueOff val="2340759"/>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744635-BA52-4668-877F-332761D0E56A}">
      <dsp:nvSpPr>
        <dsp:cNvPr id="0" name=""/>
        <dsp:cNvSpPr/>
      </dsp:nvSpPr>
      <dsp:spPr>
        <a:xfrm>
          <a:off x="3516336" y="648278"/>
          <a:ext cx="4317198" cy="4317198"/>
        </a:xfrm>
        <a:prstGeom prst="blockArc">
          <a:avLst>
            <a:gd name="adj1" fmla="val 16200000"/>
            <a:gd name="adj2" fmla="val 1800000"/>
            <a:gd name="adj3" fmla="val 463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770741-B300-476B-A3CB-2239337F97A0}">
      <dsp:nvSpPr>
        <dsp:cNvPr id="0" name=""/>
        <dsp:cNvSpPr/>
      </dsp:nvSpPr>
      <dsp:spPr>
        <a:xfrm>
          <a:off x="4681544" y="1813487"/>
          <a:ext cx="1986781" cy="19867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tr-TR" sz="6500" kern="1200" dirty="0" smtClean="0"/>
            <a:t>DS</a:t>
          </a:r>
          <a:endParaRPr lang="tr-TR" sz="6500" kern="1200" dirty="0"/>
        </a:p>
      </dsp:txBody>
      <dsp:txXfrm>
        <a:off x="4972501" y="2104444"/>
        <a:ext cx="1404867" cy="1404867"/>
      </dsp:txXfrm>
    </dsp:sp>
    <dsp:sp modelId="{AD0A7243-C836-45C5-B703-E58A419EB70E}">
      <dsp:nvSpPr>
        <dsp:cNvPr id="0" name=""/>
        <dsp:cNvSpPr/>
      </dsp:nvSpPr>
      <dsp:spPr>
        <a:xfrm>
          <a:off x="4979561" y="2972"/>
          <a:ext cx="1390747" cy="139074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tr-TR" sz="2300" kern="1200" dirty="0" smtClean="0"/>
            <a:t>Satış Noktası</a:t>
          </a:r>
          <a:endParaRPr lang="tr-TR" sz="2300" kern="1200" dirty="0"/>
        </a:p>
      </dsp:txBody>
      <dsp:txXfrm>
        <a:off x="5183231" y="206642"/>
        <a:ext cx="983407" cy="983407"/>
      </dsp:txXfrm>
    </dsp:sp>
    <dsp:sp modelId="{EC0E0D13-E6B4-488B-83A9-14914C45CF43}">
      <dsp:nvSpPr>
        <dsp:cNvPr id="0" name=""/>
        <dsp:cNvSpPr/>
      </dsp:nvSpPr>
      <dsp:spPr>
        <a:xfrm>
          <a:off x="6805604" y="3165770"/>
          <a:ext cx="1390747" cy="1390747"/>
        </a:xfrm>
        <a:prstGeom prst="ellipse">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tr-TR" sz="2300" kern="1200" dirty="0" smtClean="0"/>
            <a:t>Tüketici </a:t>
          </a:r>
          <a:endParaRPr lang="tr-TR" sz="2300" kern="1200" dirty="0"/>
        </a:p>
      </dsp:txBody>
      <dsp:txXfrm>
        <a:off x="7009274" y="3369440"/>
        <a:ext cx="983407" cy="983407"/>
      </dsp:txXfrm>
    </dsp:sp>
    <dsp:sp modelId="{1FA6E3EA-9C47-431B-BB9A-2B313ADABD52}">
      <dsp:nvSpPr>
        <dsp:cNvPr id="0" name=""/>
        <dsp:cNvSpPr/>
      </dsp:nvSpPr>
      <dsp:spPr>
        <a:xfrm>
          <a:off x="3153519" y="3165770"/>
          <a:ext cx="1390747" cy="1390747"/>
        </a:xfrm>
        <a:prstGeom prst="ellipse">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tr-TR" sz="2300" kern="1200" dirty="0" smtClean="0"/>
            <a:t>İade Noktası</a:t>
          </a:r>
          <a:endParaRPr lang="tr-TR" sz="2300" kern="1200" dirty="0"/>
        </a:p>
      </dsp:txBody>
      <dsp:txXfrm>
        <a:off x="3357189" y="3369440"/>
        <a:ext cx="983407" cy="98340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20AF19-414B-4B45-A8E4-EDD16E6A9DA0}" type="datetimeFigureOut">
              <a:rPr lang="tr-TR" smtClean="0"/>
              <a:t>14.01.2019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6FFC36-5389-4CDE-BE6B-DD2C28110CAC}" type="slidenum">
              <a:rPr lang="tr-TR" smtClean="0"/>
              <a:t>‹#›</a:t>
            </a:fld>
            <a:endParaRPr lang="tr-TR"/>
          </a:p>
        </p:txBody>
      </p:sp>
    </p:spTree>
    <p:extLst>
      <p:ext uri="{BB962C8B-B14F-4D97-AF65-F5344CB8AC3E}">
        <p14:creationId xmlns:p14="http://schemas.microsoft.com/office/powerpoint/2010/main" val="3395250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82B20B8-BCF9-4B20-80E8-E502A379BBCA}" type="slidenum">
              <a:rPr lang="tr-TR" smtClean="0"/>
              <a:pPr/>
              <a:t>4</a:t>
            </a:fld>
            <a:endParaRPr lang="tr-TR"/>
          </a:p>
        </p:txBody>
      </p:sp>
    </p:spTree>
    <p:extLst>
      <p:ext uri="{BB962C8B-B14F-4D97-AF65-F5344CB8AC3E}">
        <p14:creationId xmlns:p14="http://schemas.microsoft.com/office/powerpoint/2010/main" val="2363470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82B20B8-BCF9-4B20-80E8-E502A379BBCA}" type="slidenum">
              <a:rPr lang="tr-TR" smtClean="0"/>
              <a:pPr/>
              <a:t>7</a:t>
            </a:fld>
            <a:endParaRPr lang="tr-TR"/>
          </a:p>
        </p:txBody>
      </p:sp>
    </p:spTree>
    <p:extLst>
      <p:ext uri="{BB962C8B-B14F-4D97-AF65-F5344CB8AC3E}">
        <p14:creationId xmlns:p14="http://schemas.microsoft.com/office/powerpoint/2010/main" val="1659452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6C875CA-0D81-4E11-A6D6-5CF03FAB6509}" type="slidenum">
              <a:rPr lang="tr-TR" smtClean="0"/>
              <a:pPr/>
              <a:t>12</a:t>
            </a:fld>
            <a:endParaRPr lang="tr-TR"/>
          </a:p>
        </p:txBody>
      </p:sp>
    </p:spTree>
    <p:extLst>
      <p:ext uri="{BB962C8B-B14F-4D97-AF65-F5344CB8AC3E}">
        <p14:creationId xmlns:p14="http://schemas.microsoft.com/office/powerpoint/2010/main" val="3810622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6C875CA-0D81-4E11-A6D6-5CF03FAB6509}" type="slidenum">
              <a:rPr lang="tr-TR" smtClean="0"/>
              <a:pPr/>
              <a:t>14</a:t>
            </a:fld>
            <a:endParaRPr lang="tr-TR"/>
          </a:p>
        </p:txBody>
      </p:sp>
    </p:spTree>
    <p:extLst>
      <p:ext uri="{BB962C8B-B14F-4D97-AF65-F5344CB8AC3E}">
        <p14:creationId xmlns:p14="http://schemas.microsoft.com/office/powerpoint/2010/main" val="30068771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492896"/>
            <a:ext cx="10363200" cy="2376264"/>
          </a:xfrm>
        </p:spPr>
        <p:txBody>
          <a:bodyPr/>
          <a:lstStyle>
            <a:lvl1pPr algn="l">
              <a:defRPr sz="4800">
                <a:solidFill>
                  <a:schemeClr val="tx1"/>
                </a:solidFill>
                <a:latin typeface="Calibri"/>
                <a:cs typeface="Calibri"/>
              </a:defRPr>
            </a:lvl1pPr>
          </a:lstStyle>
          <a:p>
            <a:r>
              <a:rPr lang="tr-TR" smtClean="0"/>
              <a:t>Asıl başlık stili için tıklatın</a:t>
            </a:r>
            <a:endParaRPr lang="tr-TR"/>
          </a:p>
        </p:txBody>
      </p:sp>
      <p:sp>
        <p:nvSpPr>
          <p:cNvPr id="3" name="Alt Başlık 2"/>
          <p:cNvSpPr>
            <a:spLocks noGrp="1"/>
          </p:cNvSpPr>
          <p:nvPr>
            <p:ph type="subTitle" idx="1"/>
          </p:nvPr>
        </p:nvSpPr>
        <p:spPr>
          <a:xfrm>
            <a:off x="914400" y="5301208"/>
            <a:ext cx="10363200" cy="769640"/>
          </a:xfrm>
        </p:spPr>
        <p:txBody>
          <a:bodyPr>
            <a:normAutofit/>
          </a:bodyPr>
          <a:lstStyle>
            <a:lvl1pPr marL="0" indent="0" algn="l">
              <a:buNone/>
              <a:defRPr sz="2667">
                <a:solidFill>
                  <a:schemeClr val="tx1"/>
                </a:solidFill>
                <a:latin typeface="Calibri"/>
                <a:cs typeface="Calibri"/>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tr-TR" smtClean="0"/>
              <a:t>Asıl alt başlık stilini düzenlemek için tıklayın</a:t>
            </a:r>
            <a:endParaRPr lang="tr-TR"/>
          </a:p>
        </p:txBody>
      </p:sp>
      <p:sp>
        <p:nvSpPr>
          <p:cNvPr id="5" name="Veri Yer Tutucusu 3"/>
          <p:cNvSpPr>
            <a:spLocks noGrp="1"/>
          </p:cNvSpPr>
          <p:nvPr>
            <p:ph type="dt" sz="half" idx="10"/>
          </p:nvPr>
        </p:nvSpPr>
        <p:spPr/>
        <p:txBody>
          <a:bodyPr/>
          <a:lstStyle>
            <a:lvl1pPr>
              <a:defRPr>
                <a:solidFill>
                  <a:schemeClr val="tx1"/>
                </a:solidFill>
                <a:latin typeface="Calibri"/>
                <a:cs typeface="Calibri"/>
              </a:defRPr>
            </a:lvl1pPr>
          </a:lstStyle>
          <a:p>
            <a:fld id="{EE128C4B-FA6C-4802-B485-5D4824F485CF}" type="datetime1">
              <a:rPr lang="tr-TR" smtClean="0"/>
              <a:t>14.01.2019</a:t>
            </a:fld>
            <a:endParaRPr lang="tr-TR"/>
          </a:p>
        </p:txBody>
      </p:sp>
      <p:sp>
        <p:nvSpPr>
          <p:cNvPr id="6" name="Altbilgi Yer Tutucusu 4"/>
          <p:cNvSpPr>
            <a:spLocks noGrp="1"/>
          </p:cNvSpPr>
          <p:nvPr>
            <p:ph type="ftr" sz="quarter" idx="11"/>
          </p:nvPr>
        </p:nvSpPr>
        <p:spPr/>
        <p:txBody>
          <a:bodyPr/>
          <a:lstStyle>
            <a:lvl1pPr>
              <a:defRPr>
                <a:solidFill>
                  <a:schemeClr val="tx1"/>
                </a:solidFill>
                <a:latin typeface="Calibri"/>
                <a:cs typeface="Calibri"/>
              </a:defRPr>
            </a:lvl1pPr>
          </a:lstStyle>
          <a:p>
            <a:endParaRPr lang="tr-TR"/>
          </a:p>
        </p:txBody>
      </p:sp>
      <p:sp>
        <p:nvSpPr>
          <p:cNvPr id="7" name="Slayt Numarası Yer Tutucusu 5"/>
          <p:cNvSpPr>
            <a:spLocks noGrp="1"/>
          </p:cNvSpPr>
          <p:nvPr>
            <p:ph type="sldNum" sz="quarter" idx="12"/>
          </p:nvPr>
        </p:nvSpPr>
        <p:spPr/>
        <p:txBody>
          <a:bodyPr/>
          <a:lstStyle>
            <a:lvl1pPr>
              <a:defRPr>
                <a:solidFill>
                  <a:schemeClr val="tx1"/>
                </a:solidFill>
                <a:latin typeface="Calibri"/>
                <a:cs typeface="Calibri"/>
              </a:defRPr>
            </a:lvl1pPr>
          </a:lstStyle>
          <a:p>
            <a:fld id="{5BADFCE9-6BD7-4E11-993B-2E6AC35B8E00}" type="slidenum">
              <a:rPr lang="tr-TR" smtClean="0"/>
              <a:t>‹#›</a:t>
            </a:fld>
            <a:endParaRPr lang="tr-TR"/>
          </a:p>
        </p:txBody>
      </p:sp>
      <p:pic>
        <p:nvPicPr>
          <p:cNvPr id="14" name="Resim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472074"/>
            <a:ext cx="5331460" cy="1588774"/>
          </a:xfrm>
          <a:prstGeom prst="rect">
            <a:avLst/>
          </a:prstGeom>
        </p:spPr>
      </p:pic>
    </p:spTree>
    <p:extLst>
      <p:ext uri="{BB962C8B-B14F-4D97-AF65-F5344CB8AC3E}">
        <p14:creationId xmlns:p14="http://schemas.microsoft.com/office/powerpoint/2010/main" val="3176309981"/>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335362" y="980728"/>
            <a:ext cx="4285324" cy="720080"/>
          </a:xfrm>
        </p:spPr>
        <p:txBody>
          <a:bodyPr anchor="b"/>
          <a:lstStyle>
            <a:lvl1pPr algn="l">
              <a:defRPr sz="2400" b="1">
                <a:solidFill>
                  <a:schemeClr val="tx1"/>
                </a:solidFill>
              </a:defRPr>
            </a:lvl1pPr>
          </a:lstStyle>
          <a:p>
            <a:r>
              <a:rPr lang="tr-TR" smtClean="0"/>
              <a:t>Asıl başlık stili için tıklatın</a:t>
            </a:r>
            <a:endParaRPr lang="tr-TR" dirty="0"/>
          </a:p>
        </p:txBody>
      </p:sp>
      <p:sp>
        <p:nvSpPr>
          <p:cNvPr id="3" name="İçerik Yer Tutucusu 2"/>
          <p:cNvSpPr>
            <a:spLocks noGrp="1"/>
          </p:cNvSpPr>
          <p:nvPr>
            <p:ph idx="1"/>
          </p:nvPr>
        </p:nvSpPr>
        <p:spPr>
          <a:xfrm>
            <a:off x="4766733" y="980728"/>
            <a:ext cx="7089907" cy="5400600"/>
          </a:xfrm>
        </p:spPr>
        <p:txBody>
          <a:bodyPr>
            <a:normAutofit/>
          </a:bodyPr>
          <a:lstStyle>
            <a:lvl1pPr>
              <a:defRPr sz="3200">
                <a:solidFill>
                  <a:schemeClr val="tx1"/>
                </a:solidFill>
              </a:defRPr>
            </a:lvl1pPr>
            <a:lvl2pPr>
              <a:defRPr sz="2667">
                <a:solidFill>
                  <a:schemeClr val="tx1"/>
                </a:solidFill>
              </a:defRPr>
            </a:lvl2pPr>
            <a:lvl3pPr>
              <a:defRPr sz="2400">
                <a:solidFill>
                  <a:schemeClr val="tx1"/>
                </a:solidFill>
              </a:defRPr>
            </a:lvl3pPr>
            <a:lvl4pPr>
              <a:defRPr sz="2133">
                <a:solidFill>
                  <a:schemeClr val="tx1"/>
                </a:solidFill>
              </a:defRPr>
            </a:lvl4pPr>
            <a:lvl5pPr>
              <a:defRPr sz="2133">
                <a:solidFill>
                  <a:schemeClr val="tx1"/>
                </a:solidFill>
              </a:defRPr>
            </a:lvl5pPr>
            <a:lvl6pPr>
              <a:defRPr sz="2667"/>
            </a:lvl6pPr>
            <a:lvl7pPr>
              <a:defRPr sz="2667"/>
            </a:lvl7pPr>
            <a:lvl8pPr>
              <a:defRPr sz="2667"/>
            </a:lvl8pPr>
            <a:lvl9pPr>
              <a:defRPr sz="2667"/>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335362" y="1700808"/>
            <a:ext cx="4285324" cy="4680520"/>
          </a:xfrm>
        </p:spPr>
        <p:txBody>
          <a:bodyPr/>
          <a:lstStyle>
            <a:lvl1pPr marL="0" indent="0">
              <a:buNone/>
              <a:defRPr sz="1867">
                <a:solidFill>
                  <a:schemeClr val="tx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tr-TR" smtClean="0"/>
              <a:t>Asıl metin stillerini düzenle</a:t>
            </a:r>
          </a:p>
        </p:txBody>
      </p:sp>
      <p:sp>
        <p:nvSpPr>
          <p:cNvPr id="6" name="Veri Yer Tutucusu 4"/>
          <p:cNvSpPr>
            <a:spLocks noGrp="1"/>
          </p:cNvSpPr>
          <p:nvPr>
            <p:ph type="dt" sz="half" idx="10"/>
          </p:nvPr>
        </p:nvSpPr>
        <p:spPr/>
        <p:txBody>
          <a:bodyPr/>
          <a:lstStyle>
            <a:lvl1pPr>
              <a:defRPr>
                <a:solidFill>
                  <a:schemeClr val="tx1"/>
                </a:solidFill>
              </a:defRPr>
            </a:lvl1pPr>
          </a:lstStyle>
          <a:p>
            <a:fld id="{CB833DB9-2D5A-4174-8DD2-3520F61D832C}" type="datetime1">
              <a:rPr lang="tr-TR" smtClean="0"/>
              <a:t>14.01.2019</a:t>
            </a:fld>
            <a:endParaRPr lang="tr-TR"/>
          </a:p>
        </p:txBody>
      </p:sp>
      <p:sp>
        <p:nvSpPr>
          <p:cNvPr id="7" name="Altbilgi Yer Tutucusu 5"/>
          <p:cNvSpPr>
            <a:spLocks noGrp="1"/>
          </p:cNvSpPr>
          <p:nvPr>
            <p:ph type="ftr" sz="quarter" idx="11"/>
          </p:nvPr>
        </p:nvSpPr>
        <p:spPr/>
        <p:txBody>
          <a:bodyPr/>
          <a:lstStyle>
            <a:lvl1pPr>
              <a:defRPr>
                <a:solidFill>
                  <a:schemeClr val="tx1"/>
                </a:solidFill>
              </a:defRPr>
            </a:lvl1pPr>
          </a:lstStyle>
          <a:p>
            <a:endParaRPr lang="tr-TR"/>
          </a:p>
        </p:txBody>
      </p:sp>
      <p:sp>
        <p:nvSpPr>
          <p:cNvPr id="8" name="Slayt Numarası Yer Tutucusu 6"/>
          <p:cNvSpPr>
            <a:spLocks noGrp="1"/>
          </p:cNvSpPr>
          <p:nvPr>
            <p:ph type="sldNum" sz="quarter" idx="12"/>
          </p:nvPr>
        </p:nvSpPr>
        <p:spPr/>
        <p:txBody>
          <a:bodyPr/>
          <a:lstStyle>
            <a:lvl1pPr>
              <a:defRPr>
                <a:solidFill>
                  <a:schemeClr val="tx1"/>
                </a:solidFill>
              </a:defRPr>
            </a:lvl1pPr>
          </a:lstStyle>
          <a:p>
            <a:fld id="{5BADFCE9-6BD7-4E11-993B-2E6AC35B8E00}" type="slidenum">
              <a:rPr lang="tr-TR" smtClean="0"/>
              <a:t>‹#›</a:t>
            </a:fld>
            <a:endParaRPr lang="tr-TR"/>
          </a:p>
        </p:txBody>
      </p:sp>
      <p:pic>
        <p:nvPicPr>
          <p:cNvPr id="10" name="Resim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962741997"/>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255574" y="5009728"/>
            <a:ext cx="7680853" cy="566739"/>
          </a:xfrm>
        </p:spPr>
        <p:txBody>
          <a:bodyPr anchor="b"/>
          <a:lstStyle>
            <a:lvl1pPr algn="l">
              <a:defRPr sz="2667" b="1">
                <a:solidFill>
                  <a:schemeClr val="tx1"/>
                </a:solidFill>
              </a:defRPr>
            </a:lvl1pPr>
          </a:lstStyle>
          <a:p>
            <a:r>
              <a:rPr lang="tr-TR" smtClean="0"/>
              <a:t>Asıl başlık stili için tıklatın</a:t>
            </a:r>
            <a:endParaRPr lang="tr-TR"/>
          </a:p>
        </p:txBody>
      </p:sp>
      <p:sp>
        <p:nvSpPr>
          <p:cNvPr id="3" name="Resim Yer Tutucusu 2"/>
          <p:cNvSpPr>
            <a:spLocks noGrp="1"/>
          </p:cNvSpPr>
          <p:nvPr>
            <p:ph type="pic" idx="1"/>
          </p:nvPr>
        </p:nvSpPr>
        <p:spPr>
          <a:xfrm>
            <a:off x="2274640" y="612775"/>
            <a:ext cx="7642720" cy="4299031"/>
          </a:xfrm>
        </p:spPr>
        <p:style>
          <a:lnRef idx="2">
            <a:schemeClr val="accent2"/>
          </a:lnRef>
          <a:fillRef idx="1">
            <a:schemeClr val="lt1"/>
          </a:fillRef>
          <a:effectRef idx="0">
            <a:schemeClr val="accent2"/>
          </a:effectRef>
          <a:fontRef idx="none"/>
        </p:style>
        <p:txBody>
          <a:bodyPr rtlCol="0">
            <a:normAutofit/>
          </a:bodyPr>
          <a:lstStyle>
            <a:lvl1pPr marL="0" indent="0">
              <a:buNone/>
              <a:defRPr sz="4267">
                <a:solidFill>
                  <a:schemeClr val="tx1"/>
                </a:solidFill>
              </a:defRPr>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2255574" y="5576466"/>
            <a:ext cx="7680853" cy="804863"/>
          </a:xfrm>
        </p:spPr>
        <p:txBody>
          <a:bodyPr/>
          <a:lstStyle>
            <a:lvl1pPr marL="0" indent="0">
              <a:buNone/>
              <a:defRPr sz="1867">
                <a:solidFill>
                  <a:schemeClr val="tx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tr-TR" smtClean="0"/>
              <a:t>Asıl metin stillerini düzenle</a:t>
            </a:r>
          </a:p>
        </p:txBody>
      </p:sp>
      <p:sp>
        <p:nvSpPr>
          <p:cNvPr id="6" name="Veri Yer Tutucusu 4"/>
          <p:cNvSpPr>
            <a:spLocks noGrp="1"/>
          </p:cNvSpPr>
          <p:nvPr>
            <p:ph type="dt" sz="half" idx="10"/>
          </p:nvPr>
        </p:nvSpPr>
        <p:spPr/>
        <p:txBody>
          <a:bodyPr/>
          <a:lstStyle>
            <a:lvl1pPr>
              <a:defRPr>
                <a:solidFill>
                  <a:schemeClr val="tx1"/>
                </a:solidFill>
              </a:defRPr>
            </a:lvl1pPr>
          </a:lstStyle>
          <a:p>
            <a:fld id="{D519C368-49D5-4451-A3D5-5742E9145EA8}" type="datetime1">
              <a:rPr lang="tr-TR" smtClean="0"/>
              <a:t>14.01.2019</a:t>
            </a:fld>
            <a:endParaRPr lang="tr-TR"/>
          </a:p>
        </p:txBody>
      </p:sp>
      <p:sp>
        <p:nvSpPr>
          <p:cNvPr id="7" name="Altbilgi Yer Tutucusu 5"/>
          <p:cNvSpPr>
            <a:spLocks noGrp="1"/>
          </p:cNvSpPr>
          <p:nvPr>
            <p:ph type="ftr" sz="quarter" idx="11"/>
          </p:nvPr>
        </p:nvSpPr>
        <p:spPr/>
        <p:txBody>
          <a:bodyPr/>
          <a:lstStyle>
            <a:lvl1pPr>
              <a:defRPr>
                <a:solidFill>
                  <a:schemeClr val="tx1"/>
                </a:solidFill>
              </a:defRPr>
            </a:lvl1pPr>
          </a:lstStyle>
          <a:p>
            <a:endParaRPr lang="tr-TR"/>
          </a:p>
        </p:txBody>
      </p:sp>
      <p:sp>
        <p:nvSpPr>
          <p:cNvPr id="8" name="Slayt Numarası Yer Tutucusu 6"/>
          <p:cNvSpPr>
            <a:spLocks noGrp="1"/>
          </p:cNvSpPr>
          <p:nvPr>
            <p:ph type="sldNum" sz="quarter" idx="12"/>
          </p:nvPr>
        </p:nvSpPr>
        <p:spPr/>
        <p:txBody>
          <a:bodyPr/>
          <a:lstStyle>
            <a:lvl1pPr>
              <a:defRPr>
                <a:solidFill>
                  <a:schemeClr val="tx1"/>
                </a:solidFill>
              </a:defRPr>
            </a:lvl1pPr>
          </a:lstStyle>
          <a:p>
            <a:fld id="{5BADFCE9-6BD7-4E11-993B-2E6AC35B8E00}" type="slidenum">
              <a:rPr lang="tr-TR" smtClean="0"/>
              <a:t>‹#›</a:t>
            </a:fld>
            <a:endParaRPr lang="tr-TR"/>
          </a:p>
        </p:txBody>
      </p:sp>
      <p:pic>
        <p:nvPicPr>
          <p:cNvPr id="10" name="Resim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3309146698"/>
      </p:ext>
    </p:extLst>
  </p:cSld>
  <p:clrMapOvr>
    <a:masterClrMapping/>
  </p:clrMapOvr>
  <p:transition spd="slow">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1343608" y="260350"/>
            <a:ext cx="10513959" cy="687388"/>
          </a:xfrm>
        </p:spPr>
        <p:txBody>
          <a:bodyPr/>
          <a:lstStyle>
            <a:lvl1pPr>
              <a:defRPr>
                <a:solidFill>
                  <a:schemeClr val="tx1"/>
                </a:solidFill>
              </a:defRPr>
            </a:lvl1p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solidFill>
                  <a:schemeClr val="tx1"/>
                </a:solidFill>
              </a:defRPr>
            </a:lvl1pPr>
          </a:lstStyle>
          <a:p>
            <a:fld id="{D11D0F24-3D3B-4078-BFD4-8AB7A4B7F7CC}" type="datetime1">
              <a:rPr lang="tr-TR" smtClean="0"/>
              <a:t>14.01.2019</a:t>
            </a:fld>
            <a:endParaRPr lang="tr-TR"/>
          </a:p>
        </p:txBody>
      </p:sp>
      <p:sp>
        <p:nvSpPr>
          <p:cNvPr id="6" name="Altbilgi Yer Tutucusu 4"/>
          <p:cNvSpPr>
            <a:spLocks noGrp="1"/>
          </p:cNvSpPr>
          <p:nvPr>
            <p:ph type="ftr" sz="quarter" idx="11"/>
          </p:nvPr>
        </p:nvSpPr>
        <p:spPr/>
        <p:txBody>
          <a:bodyPr/>
          <a:lstStyle>
            <a:lvl1pPr>
              <a:defRPr>
                <a:solidFill>
                  <a:schemeClr val="tx1"/>
                </a:solidFill>
              </a:defRPr>
            </a:lvl1pPr>
          </a:lstStyle>
          <a:p>
            <a:endParaRPr lang="tr-TR"/>
          </a:p>
        </p:txBody>
      </p:sp>
      <p:sp>
        <p:nvSpPr>
          <p:cNvPr id="7" name="Slayt Numarası Yer Tutucusu 5"/>
          <p:cNvSpPr>
            <a:spLocks noGrp="1"/>
          </p:cNvSpPr>
          <p:nvPr>
            <p:ph type="sldNum" sz="quarter" idx="12"/>
          </p:nvPr>
        </p:nvSpPr>
        <p:spPr/>
        <p:txBody>
          <a:bodyPr/>
          <a:lstStyle>
            <a:lvl1pPr>
              <a:defRPr>
                <a:solidFill>
                  <a:schemeClr val="tx1"/>
                </a:solidFill>
              </a:defRPr>
            </a:lvl1pPr>
          </a:lstStyle>
          <a:p>
            <a:fld id="{5BADFCE9-6BD7-4E11-993B-2E6AC35B8E00}" type="slidenum">
              <a:rPr lang="tr-TR" smtClean="0"/>
              <a:t>‹#›</a:t>
            </a:fld>
            <a:endParaRPr lang="tr-TR"/>
          </a:p>
        </p:txBody>
      </p:sp>
      <p:pic>
        <p:nvPicPr>
          <p:cNvPr id="9" name="Resim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3024604933"/>
      </p:ext>
    </p:extLst>
  </p:cSld>
  <p:clrMapOvr>
    <a:masterClrMapping/>
  </p:clrMapOvr>
  <p:transition spd="slow">
    <p:wip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9072331" y="260648"/>
            <a:ext cx="2743200" cy="6120680"/>
          </a:xfrm>
        </p:spPr>
        <p:txBody>
          <a:bodyPr vert="eaVert"/>
          <a:lstStyle>
            <a:lvl1pPr>
              <a:defRPr>
                <a:solidFill>
                  <a:schemeClr val="tx1"/>
                </a:solidFill>
              </a:defRPr>
            </a:lvl1pPr>
          </a:lstStyle>
          <a:p>
            <a:r>
              <a:rPr lang="tr-TR" smtClean="0"/>
              <a:t>Asıl başlık stili için tıklatın</a:t>
            </a:r>
            <a:endParaRPr lang="tr-TR"/>
          </a:p>
        </p:txBody>
      </p:sp>
      <p:sp>
        <p:nvSpPr>
          <p:cNvPr id="3" name="Dikey Metin Yer Tutucusu 2"/>
          <p:cNvSpPr>
            <a:spLocks noGrp="1"/>
          </p:cNvSpPr>
          <p:nvPr>
            <p:ph type="body" orient="vert" idx="1"/>
          </p:nvPr>
        </p:nvSpPr>
        <p:spPr>
          <a:xfrm>
            <a:off x="1343608" y="260648"/>
            <a:ext cx="7525523" cy="6120680"/>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solidFill>
                  <a:schemeClr val="tx1"/>
                </a:solidFill>
              </a:defRPr>
            </a:lvl1pPr>
          </a:lstStyle>
          <a:p>
            <a:fld id="{B886DE65-3399-4591-ABA2-7635DCAE9973}" type="datetime1">
              <a:rPr lang="tr-TR" smtClean="0"/>
              <a:t>14.01.2019</a:t>
            </a:fld>
            <a:endParaRPr lang="tr-TR"/>
          </a:p>
        </p:txBody>
      </p:sp>
      <p:sp>
        <p:nvSpPr>
          <p:cNvPr id="6" name="Altbilgi Yer Tutucusu 4"/>
          <p:cNvSpPr>
            <a:spLocks noGrp="1"/>
          </p:cNvSpPr>
          <p:nvPr>
            <p:ph type="ftr" sz="quarter" idx="11"/>
          </p:nvPr>
        </p:nvSpPr>
        <p:spPr/>
        <p:txBody>
          <a:bodyPr/>
          <a:lstStyle>
            <a:lvl1pPr>
              <a:defRPr>
                <a:solidFill>
                  <a:schemeClr val="tx1"/>
                </a:solidFill>
              </a:defRPr>
            </a:lvl1pPr>
          </a:lstStyle>
          <a:p>
            <a:endParaRPr lang="tr-TR"/>
          </a:p>
        </p:txBody>
      </p:sp>
      <p:sp>
        <p:nvSpPr>
          <p:cNvPr id="7" name="Slayt Numarası Yer Tutucusu 5"/>
          <p:cNvSpPr>
            <a:spLocks noGrp="1"/>
          </p:cNvSpPr>
          <p:nvPr>
            <p:ph type="sldNum" sz="quarter" idx="12"/>
          </p:nvPr>
        </p:nvSpPr>
        <p:spPr/>
        <p:txBody>
          <a:bodyPr/>
          <a:lstStyle>
            <a:lvl1pPr>
              <a:defRPr>
                <a:solidFill>
                  <a:schemeClr val="tx1"/>
                </a:solidFill>
              </a:defRPr>
            </a:lvl1pPr>
          </a:lstStyle>
          <a:p>
            <a:fld id="{5BADFCE9-6BD7-4E11-993B-2E6AC35B8E00}" type="slidenum">
              <a:rPr lang="tr-TR" smtClean="0"/>
              <a:t>‹#›</a:t>
            </a:fld>
            <a:endParaRPr lang="tr-T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2353929441"/>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343608" y="260649"/>
            <a:ext cx="10513959" cy="687463"/>
          </a:xfrm>
        </p:spPr>
        <p:txBody>
          <a:bodyPr/>
          <a:lstStyle>
            <a:lvl1pPr>
              <a:defRPr>
                <a:solidFill>
                  <a:schemeClr val="tx1"/>
                </a:solidFill>
                <a:latin typeface="Calibri"/>
                <a:cs typeface="Calibri"/>
              </a:defRPr>
            </a:lvl1pPr>
          </a:lstStyle>
          <a:p>
            <a:r>
              <a:rPr lang="tr-TR" smtClean="0"/>
              <a:t>Asıl başlık stili için tıklatın</a:t>
            </a:r>
            <a:endParaRPr lang="tr-TR" dirty="0"/>
          </a:p>
        </p:txBody>
      </p:sp>
      <p:sp>
        <p:nvSpPr>
          <p:cNvPr id="3" name="İçerik Yer Tutucusu 2"/>
          <p:cNvSpPr>
            <a:spLocks noGrp="1"/>
          </p:cNvSpPr>
          <p:nvPr>
            <p:ph idx="1"/>
          </p:nvPr>
        </p:nvSpPr>
        <p:spPr/>
        <p:txBody>
          <a:bodyPr/>
          <a:lstStyle>
            <a:lvl1pPr>
              <a:defRPr>
                <a:solidFill>
                  <a:schemeClr val="tx1"/>
                </a:solidFill>
                <a:latin typeface="Calibri"/>
                <a:cs typeface="Calibri"/>
              </a:defRPr>
            </a:lvl1pPr>
            <a:lvl2pPr>
              <a:defRPr>
                <a:solidFill>
                  <a:schemeClr val="tx1"/>
                </a:solidFill>
                <a:latin typeface="Calibri"/>
                <a:cs typeface="Calibri"/>
              </a:defRPr>
            </a:lvl2pPr>
            <a:lvl3pPr>
              <a:defRPr>
                <a:solidFill>
                  <a:schemeClr val="tx1"/>
                </a:solidFill>
                <a:latin typeface="Calibri"/>
                <a:cs typeface="Calibri"/>
              </a:defRPr>
            </a:lvl3pPr>
            <a:lvl4pPr>
              <a:defRPr>
                <a:solidFill>
                  <a:schemeClr val="tx1"/>
                </a:solidFill>
                <a:latin typeface="Calibri"/>
                <a:cs typeface="Calibri"/>
              </a:defRPr>
            </a:lvl4pPr>
            <a:lvl5pPr>
              <a:defRPr>
                <a:solidFill>
                  <a:schemeClr val="tx1"/>
                </a:solidFill>
                <a:latin typeface="Calibri"/>
                <a:cs typeface="Calibri"/>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solidFill>
                  <a:schemeClr val="tx1"/>
                </a:solidFill>
                <a:latin typeface="Calibri"/>
                <a:cs typeface="Calibri"/>
              </a:defRPr>
            </a:lvl1pPr>
          </a:lstStyle>
          <a:p>
            <a:fld id="{AB4B8C7D-4EAF-47BB-8B8D-DF357447F4BA}" type="datetime1">
              <a:rPr lang="tr-TR" smtClean="0"/>
              <a:t>14.01.2019</a:t>
            </a:fld>
            <a:endParaRPr lang="tr-TR"/>
          </a:p>
        </p:txBody>
      </p:sp>
      <p:sp>
        <p:nvSpPr>
          <p:cNvPr id="6" name="Altbilgi Yer Tutucusu 4"/>
          <p:cNvSpPr>
            <a:spLocks noGrp="1"/>
          </p:cNvSpPr>
          <p:nvPr>
            <p:ph type="ftr" sz="quarter" idx="11"/>
          </p:nvPr>
        </p:nvSpPr>
        <p:spPr/>
        <p:txBody>
          <a:bodyPr/>
          <a:lstStyle>
            <a:lvl1pPr>
              <a:defRPr>
                <a:solidFill>
                  <a:schemeClr val="tx1"/>
                </a:solidFill>
                <a:latin typeface="Calibri"/>
                <a:cs typeface="Calibri"/>
              </a:defRPr>
            </a:lvl1pPr>
          </a:lstStyle>
          <a:p>
            <a:endParaRPr lang="tr-TR"/>
          </a:p>
        </p:txBody>
      </p:sp>
      <p:sp>
        <p:nvSpPr>
          <p:cNvPr id="7" name="Slayt Numarası Yer Tutucusu 5"/>
          <p:cNvSpPr>
            <a:spLocks noGrp="1"/>
          </p:cNvSpPr>
          <p:nvPr>
            <p:ph type="sldNum" sz="quarter" idx="12"/>
          </p:nvPr>
        </p:nvSpPr>
        <p:spPr/>
        <p:txBody>
          <a:bodyPr/>
          <a:lstStyle>
            <a:lvl1pPr>
              <a:defRPr>
                <a:solidFill>
                  <a:schemeClr val="tx1"/>
                </a:solidFill>
                <a:latin typeface="Calibri"/>
                <a:cs typeface="Calibri"/>
              </a:defRPr>
            </a:lvl1pPr>
          </a:lstStyle>
          <a:p>
            <a:fld id="{5BADFCE9-6BD7-4E11-993B-2E6AC35B8E00}" type="slidenum">
              <a:rPr lang="tr-TR" smtClean="0"/>
              <a:t>‹#›</a:t>
            </a:fld>
            <a:endParaRPr lang="tr-T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390186075"/>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eşekkür">
    <p:spTree>
      <p:nvGrpSpPr>
        <p:cNvPr id="1" name=""/>
        <p:cNvGrpSpPr/>
        <p:nvPr/>
      </p:nvGrpSpPr>
      <p:grpSpPr>
        <a:xfrm>
          <a:off x="0" y="0"/>
          <a:ext cx="0" cy="0"/>
          <a:chOff x="0" y="0"/>
          <a:chExt cx="0" cy="0"/>
        </a:xfrm>
      </p:grpSpPr>
      <p:sp>
        <p:nvSpPr>
          <p:cNvPr id="7" name="Metin Yer Tutucusu 6"/>
          <p:cNvSpPr>
            <a:spLocks noGrp="1"/>
          </p:cNvSpPr>
          <p:nvPr>
            <p:ph type="body" sz="quarter" idx="13"/>
          </p:nvPr>
        </p:nvSpPr>
        <p:spPr>
          <a:xfrm>
            <a:off x="729279" y="4077072"/>
            <a:ext cx="8737600" cy="504056"/>
          </a:xfrm>
        </p:spPr>
        <p:txBody>
          <a:bodyPr anchor="b">
            <a:normAutofit/>
          </a:bodyPr>
          <a:lstStyle>
            <a:lvl1pPr marL="0" indent="0">
              <a:buNone/>
              <a:defRPr sz="2667">
                <a:solidFill>
                  <a:schemeClr val="tx1"/>
                </a:solidFill>
                <a:latin typeface="Calibri"/>
                <a:cs typeface="Calibri"/>
              </a:defRPr>
            </a:lvl1pPr>
            <a:lvl2pPr marL="609585" indent="0">
              <a:buNone/>
              <a:defRPr/>
            </a:lvl2pPr>
            <a:lvl3pPr marL="1219170" indent="0">
              <a:buNone/>
              <a:defRPr/>
            </a:lvl3pPr>
            <a:lvl4pPr marL="1828754" indent="0">
              <a:buNone/>
              <a:defRPr/>
            </a:lvl4pPr>
            <a:lvl5pPr marL="2438339" indent="0">
              <a:buNone/>
              <a:defRPr/>
            </a:lvl5pPr>
          </a:lstStyle>
          <a:p>
            <a:pPr lvl="0"/>
            <a:r>
              <a:rPr lang="tr-TR" smtClean="0"/>
              <a:t>Asıl metin stillerini düzenle</a:t>
            </a:r>
          </a:p>
        </p:txBody>
      </p:sp>
      <p:sp>
        <p:nvSpPr>
          <p:cNvPr id="12" name="Metin Yer Tutucusu 11"/>
          <p:cNvSpPr>
            <a:spLocks noGrp="1"/>
          </p:cNvSpPr>
          <p:nvPr>
            <p:ph type="body" sz="quarter" idx="14"/>
          </p:nvPr>
        </p:nvSpPr>
        <p:spPr>
          <a:xfrm>
            <a:off x="728948" y="4581128"/>
            <a:ext cx="8737600" cy="1656184"/>
          </a:xfrm>
        </p:spPr>
        <p:txBody>
          <a:bodyPr>
            <a:noAutofit/>
          </a:bodyPr>
          <a:lstStyle>
            <a:lvl1pPr marL="0" indent="0">
              <a:buNone/>
              <a:defRPr sz="2000">
                <a:solidFill>
                  <a:schemeClr val="tx1"/>
                </a:solidFill>
                <a:latin typeface="Calibri"/>
                <a:cs typeface="Calibri"/>
              </a:defRPr>
            </a:lvl1pPr>
            <a:lvl2pPr>
              <a:defRPr sz="3200"/>
            </a:lvl2pPr>
            <a:lvl3pPr>
              <a:defRPr sz="2667"/>
            </a:lvl3pPr>
            <a:lvl4pPr>
              <a:defRPr sz="2400"/>
            </a:lvl4pPr>
            <a:lvl5pPr>
              <a:defRPr sz="2400"/>
            </a:lvl5pPr>
          </a:lstStyle>
          <a:p>
            <a:pPr lvl="0"/>
            <a:r>
              <a:rPr lang="tr-TR" smtClean="0"/>
              <a:t>Asıl metin stillerini düzenle</a:t>
            </a:r>
          </a:p>
        </p:txBody>
      </p:sp>
      <p:sp>
        <p:nvSpPr>
          <p:cNvPr id="18" name="Metin Yer Tutucusu 17"/>
          <p:cNvSpPr>
            <a:spLocks noGrp="1"/>
          </p:cNvSpPr>
          <p:nvPr>
            <p:ph type="body" sz="quarter" idx="18"/>
          </p:nvPr>
        </p:nvSpPr>
        <p:spPr>
          <a:xfrm>
            <a:off x="728948" y="2636838"/>
            <a:ext cx="9792491" cy="1008063"/>
          </a:xfrm>
        </p:spPr>
        <p:txBody>
          <a:bodyPr anchor="ctr">
            <a:normAutofit/>
          </a:bodyPr>
          <a:lstStyle>
            <a:lvl1pPr marL="0" indent="0" algn="l">
              <a:buNone/>
              <a:defRPr sz="4800">
                <a:solidFill>
                  <a:schemeClr val="tx1"/>
                </a:solidFill>
                <a:latin typeface="Calibri"/>
                <a:cs typeface="Calibri"/>
              </a:defRPr>
            </a:lvl1pPr>
          </a:lstStyle>
          <a:p>
            <a:pPr lvl="0"/>
            <a:r>
              <a:rPr lang="tr-TR" smtClean="0"/>
              <a:t>Asıl metin stillerini düzenle</a:t>
            </a:r>
          </a:p>
        </p:txBody>
      </p:sp>
      <p:sp>
        <p:nvSpPr>
          <p:cNvPr id="6" name="Veri Yer Tutucusu 13"/>
          <p:cNvSpPr>
            <a:spLocks noGrp="1"/>
          </p:cNvSpPr>
          <p:nvPr>
            <p:ph type="dt" sz="half" idx="19"/>
          </p:nvPr>
        </p:nvSpPr>
        <p:spPr/>
        <p:txBody>
          <a:bodyPr/>
          <a:lstStyle>
            <a:lvl1pPr>
              <a:defRPr>
                <a:solidFill>
                  <a:schemeClr val="tx1"/>
                </a:solidFill>
                <a:latin typeface="Calibri"/>
                <a:cs typeface="Calibri"/>
              </a:defRPr>
            </a:lvl1pPr>
          </a:lstStyle>
          <a:p>
            <a:fld id="{9304921B-1B21-4A9E-AD28-7E828F75C81C}" type="datetime1">
              <a:rPr lang="tr-TR" smtClean="0"/>
              <a:t>14.01.2019</a:t>
            </a:fld>
            <a:endParaRPr lang="tr-TR"/>
          </a:p>
        </p:txBody>
      </p:sp>
      <p:sp>
        <p:nvSpPr>
          <p:cNvPr id="8" name="Altbilgi Yer Tutucusu 14"/>
          <p:cNvSpPr>
            <a:spLocks noGrp="1"/>
          </p:cNvSpPr>
          <p:nvPr>
            <p:ph type="ftr" sz="quarter" idx="20"/>
          </p:nvPr>
        </p:nvSpPr>
        <p:spPr/>
        <p:txBody>
          <a:bodyPr/>
          <a:lstStyle>
            <a:lvl1pPr>
              <a:defRPr>
                <a:solidFill>
                  <a:schemeClr val="tx1"/>
                </a:solidFill>
                <a:latin typeface="Calibri"/>
                <a:cs typeface="Calibri"/>
              </a:defRPr>
            </a:lvl1pPr>
          </a:lstStyle>
          <a:p>
            <a:endParaRPr lang="tr-TR"/>
          </a:p>
        </p:txBody>
      </p:sp>
      <p:sp>
        <p:nvSpPr>
          <p:cNvPr id="9" name="Slayt Numarası Yer Tutucusu 15"/>
          <p:cNvSpPr>
            <a:spLocks noGrp="1"/>
          </p:cNvSpPr>
          <p:nvPr>
            <p:ph type="sldNum" sz="quarter" idx="21"/>
          </p:nvPr>
        </p:nvSpPr>
        <p:spPr/>
        <p:txBody>
          <a:bodyPr/>
          <a:lstStyle>
            <a:lvl1pPr>
              <a:defRPr>
                <a:solidFill>
                  <a:schemeClr val="tx1"/>
                </a:solidFill>
                <a:latin typeface="Calibri"/>
                <a:cs typeface="Calibri"/>
              </a:defRPr>
            </a:lvl1pPr>
          </a:lstStyle>
          <a:p>
            <a:fld id="{5BADFCE9-6BD7-4E11-993B-2E6AC35B8E00}" type="slidenum">
              <a:rPr lang="tr-TR" smtClean="0"/>
              <a:t>‹#›</a:t>
            </a:fld>
            <a:endParaRPr lang="tr-TR"/>
          </a:p>
        </p:txBody>
      </p: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948" y="514803"/>
            <a:ext cx="5331460" cy="1588774"/>
          </a:xfrm>
          <a:prstGeom prst="rect">
            <a:avLst/>
          </a:prstGeom>
        </p:spPr>
      </p:pic>
    </p:spTree>
    <p:extLst>
      <p:ext uri="{BB962C8B-B14F-4D97-AF65-F5344CB8AC3E}">
        <p14:creationId xmlns:p14="http://schemas.microsoft.com/office/powerpoint/2010/main" val="2122842957"/>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5333" b="1" cap="all">
                <a:solidFill>
                  <a:schemeClr val="tx1"/>
                </a:solidFill>
                <a:latin typeface="Calibri"/>
                <a:cs typeface="Calibri"/>
              </a:defRPr>
            </a:lvl1pPr>
          </a:lstStyle>
          <a:p>
            <a:r>
              <a:rPr lang="tr-TR" smtClean="0"/>
              <a:t>Asıl başlık stili için tıklatın</a:t>
            </a:r>
            <a:endParaRPr lang="tr-TR" dirty="0"/>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latin typeface="Calibri"/>
                <a:cs typeface="Calibri"/>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tr-TR" smtClean="0"/>
              <a:t>Asıl metin stillerini düzenle</a:t>
            </a:r>
          </a:p>
        </p:txBody>
      </p:sp>
      <p:sp>
        <p:nvSpPr>
          <p:cNvPr id="5" name="Veri Yer Tutucusu 3"/>
          <p:cNvSpPr>
            <a:spLocks noGrp="1"/>
          </p:cNvSpPr>
          <p:nvPr>
            <p:ph type="dt" sz="half" idx="10"/>
          </p:nvPr>
        </p:nvSpPr>
        <p:spPr/>
        <p:txBody>
          <a:bodyPr/>
          <a:lstStyle>
            <a:lvl1pPr>
              <a:defRPr>
                <a:solidFill>
                  <a:schemeClr val="tx1"/>
                </a:solidFill>
                <a:latin typeface="Calibri"/>
                <a:cs typeface="Calibri"/>
              </a:defRPr>
            </a:lvl1pPr>
          </a:lstStyle>
          <a:p>
            <a:fld id="{1FE759C2-7C31-4AFA-BE5D-3BC995EE194A}" type="datetime1">
              <a:rPr lang="tr-TR" smtClean="0"/>
              <a:t>14.01.2019</a:t>
            </a:fld>
            <a:endParaRPr lang="tr-TR"/>
          </a:p>
        </p:txBody>
      </p:sp>
      <p:sp>
        <p:nvSpPr>
          <p:cNvPr id="6" name="Altbilgi Yer Tutucusu 4"/>
          <p:cNvSpPr>
            <a:spLocks noGrp="1"/>
          </p:cNvSpPr>
          <p:nvPr>
            <p:ph type="ftr" sz="quarter" idx="11"/>
          </p:nvPr>
        </p:nvSpPr>
        <p:spPr/>
        <p:txBody>
          <a:bodyPr/>
          <a:lstStyle>
            <a:lvl1pPr>
              <a:defRPr>
                <a:solidFill>
                  <a:schemeClr val="tx1"/>
                </a:solidFill>
                <a:latin typeface="Calibri"/>
                <a:cs typeface="Calibri"/>
              </a:defRPr>
            </a:lvl1pPr>
          </a:lstStyle>
          <a:p>
            <a:endParaRPr lang="tr-TR"/>
          </a:p>
        </p:txBody>
      </p:sp>
      <p:sp>
        <p:nvSpPr>
          <p:cNvPr id="7" name="Slayt Numarası Yer Tutucusu 5"/>
          <p:cNvSpPr>
            <a:spLocks noGrp="1"/>
          </p:cNvSpPr>
          <p:nvPr>
            <p:ph type="sldNum" sz="quarter" idx="12"/>
          </p:nvPr>
        </p:nvSpPr>
        <p:spPr/>
        <p:txBody>
          <a:bodyPr/>
          <a:lstStyle>
            <a:lvl1pPr>
              <a:defRPr>
                <a:solidFill>
                  <a:schemeClr val="tx1"/>
                </a:solidFill>
                <a:latin typeface="Calibri"/>
                <a:cs typeface="Calibri"/>
              </a:defRPr>
            </a:lvl1pPr>
          </a:lstStyle>
          <a:p>
            <a:fld id="{5BADFCE9-6BD7-4E11-993B-2E6AC35B8E00}" type="slidenum">
              <a:rPr lang="tr-TR" smtClean="0"/>
              <a:t>‹#›</a:t>
            </a:fld>
            <a:endParaRPr lang="tr-TR"/>
          </a:p>
        </p:txBody>
      </p:sp>
      <p:pic>
        <p:nvPicPr>
          <p:cNvPr id="9" name="Resim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3331287912"/>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343608" y="260350"/>
            <a:ext cx="10513961" cy="687388"/>
          </a:xfrm>
        </p:spPr>
        <p:txBody>
          <a:bodyPr/>
          <a:lstStyle>
            <a:lvl1pPr>
              <a:defRPr>
                <a:solidFill>
                  <a:schemeClr val="tx1"/>
                </a:solidFill>
                <a:latin typeface="Calibri"/>
                <a:cs typeface="Calibri"/>
              </a:defRPr>
            </a:lvl1pPr>
          </a:lstStyle>
          <a:p>
            <a:r>
              <a:rPr lang="tr-TR" smtClean="0"/>
              <a:t>Asıl başlık stili için tıklatın</a:t>
            </a:r>
            <a:endParaRPr lang="tr-TR" dirty="0"/>
          </a:p>
        </p:txBody>
      </p:sp>
      <p:sp>
        <p:nvSpPr>
          <p:cNvPr id="3" name="İçerik Yer Tutucusu 2"/>
          <p:cNvSpPr>
            <a:spLocks noGrp="1"/>
          </p:cNvSpPr>
          <p:nvPr>
            <p:ph sz="half" idx="1"/>
          </p:nvPr>
        </p:nvSpPr>
        <p:spPr>
          <a:xfrm>
            <a:off x="335360" y="1124744"/>
            <a:ext cx="5664629" cy="5256584"/>
          </a:xfrm>
        </p:spPr>
        <p:txBody>
          <a:bodyPr/>
          <a:lstStyle>
            <a:lvl1pPr>
              <a:defRPr sz="3733">
                <a:solidFill>
                  <a:schemeClr val="tx1"/>
                </a:solidFill>
                <a:latin typeface="Calibri"/>
                <a:cs typeface="Calibri"/>
              </a:defRPr>
            </a:lvl1pPr>
            <a:lvl2pPr>
              <a:defRPr sz="3200">
                <a:solidFill>
                  <a:schemeClr val="tx1"/>
                </a:solidFill>
                <a:latin typeface="Calibri"/>
                <a:cs typeface="Calibri"/>
              </a:defRPr>
            </a:lvl2pPr>
            <a:lvl3pPr>
              <a:defRPr sz="2667">
                <a:solidFill>
                  <a:schemeClr val="tx1"/>
                </a:solidFill>
                <a:latin typeface="Calibri"/>
                <a:cs typeface="Calibri"/>
              </a:defRPr>
            </a:lvl3pPr>
            <a:lvl4pPr>
              <a:defRPr sz="2400">
                <a:solidFill>
                  <a:schemeClr val="tx1"/>
                </a:solidFill>
                <a:latin typeface="Calibri"/>
                <a:cs typeface="Calibri"/>
              </a:defRPr>
            </a:lvl4pPr>
            <a:lvl5pPr>
              <a:defRPr sz="2400">
                <a:solidFill>
                  <a:schemeClr val="tx1"/>
                </a:solidFill>
                <a:latin typeface="Calibri"/>
                <a:cs typeface="Calibri"/>
              </a:defRPr>
            </a:lvl5pPr>
            <a:lvl6pPr>
              <a:defRPr sz="2400"/>
            </a:lvl6pPr>
            <a:lvl7pPr>
              <a:defRPr sz="2400"/>
            </a:lvl7pPr>
            <a:lvl8pPr>
              <a:defRPr sz="2400"/>
            </a:lvl8pPr>
            <a:lvl9pPr>
              <a:defRPr sz="2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4" name="İçerik Yer Tutucusu 3"/>
          <p:cNvSpPr>
            <a:spLocks noGrp="1"/>
          </p:cNvSpPr>
          <p:nvPr>
            <p:ph sz="half" idx="2"/>
          </p:nvPr>
        </p:nvSpPr>
        <p:spPr>
          <a:xfrm>
            <a:off x="6192011" y="1124744"/>
            <a:ext cx="5672832" cy="5256584"/>
          </a:xfrm>
        </p:spPr>
        <p:txBody>
          <a:bodyPr/>
          <a:lstStyle>
            <a:lvl1pPr>
              <a:defRPr sz="3733">
                <a:solidFill>
                  <a:schemeClr val="tx1"/>
                </a:solidFill>
                <a:latin typeface="Calibri"/>
                <a:cs typeface="Calibri"/>
              </a:defRPr>
            </a:lvl1pPr>
            <a:lvl2pPr>
              <a:defRPr sz="3200">
                <a:solidFill>
                  <a:schemeClr val="tx1"/>
                </a:solidFill>
                <a:latin typeface="Calibri"/>
                <a:cs typeface="Calibri"/>
              </a:defRPr>
            </a:lvl2pPr>
            <a:lvl3pPr>
              <a:defRPr sz="2667">
                <a:solidFill>
                  <a:schemeClr val="tx1"/>
                </a:solidFill>
                <a:latin typeface="Calibri"/>
                <a:cs typeface="Calibri"/>
              </a:defRPr>
            </a:lvl3pPr>
            <a:lvl4pPr>
              <a:defRPr sz="2400">
                <a:solidFill>
                  <a:schemeClr val="tx1"/>
                </a:solidFill>
                <a:latin typeface="Calibri"/>
                <a:cs typeface="Calibri"/>
              </a:defRPr>
            </a:lvl4pPr>
            <a:lvl5pPr>
              <a:defRPr sz="2400">
                <a:solidFill>
                  <a:schemeClr val="tx1"/>
                </a:solidFill>
                <a:latin typeface="Calibri"/>
                <a:cs typeface="Calibri"/>
              </a:defRPr>
            </a:lvl5pPr>
            <a:lvl6pPr>
              <a:defRPr sz="2400"/>
            </a:lvl6pPr>
            <a:lvl7pPr>
              <a:defRPr sz="2400"/>
            </a:lvl7pPr>
            <a:lvl8pPr>
              <a:defRPr sz="2400"/>
            </a:lvl8pPr>
            <a:lvl9pPr>
              <a:defRPr sz="2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4"/>
          <p:cNvSpPr>
            <a:spLocks noGrp="1"/>
          </p:cNvSpPr>
          <p:nvPr>
            <p:ph type="dt" sz="half" idx="10"/>
          </p:nvPr>
        </p:nvSpPr>
        <p:spPr/>
        <p:txBody>
          <a:bodyPr/>
          <a:lstStyle>
            <a:lvl1pPr>
              <a:defRPr>
                <a:solidFill>
                  <a:schemeClr val="tx1"/>
                </a:solidFill>
                <a:latin typeface="Calibri"/>
                <a:cs typeface="Calibri"/>
              </a:defRPr>
            </a:lvl1pPr>
          </a:lstStyle>
          <a:p>
            <a:fld id="{D5FCD72E-E6BC-4F10-B17B-9752C219862C}" type="datetime1">
              <a:rPr lang="tr-TR" smtClean="0"/>
              <a:t>14.01.2019</a:t>
            </a:fld>
            <a:endParaRPr lang="tr-TR"/>
          </a:p>
        </p:txBody>
      </p:sp>
      <p:sp>
        <p:nvSpPr>
          <p:cNvPr id="7" name="Altbilgi Yer Tutucusu 5"/>
          <p:cNvSpPr>
            <a:spLocks noGrp="1"/>
          </p:cNvSpPr>
          <p:nvPr>
            <p:ph type="ftr" sz="quarter" idx="11"/>
          </p:nvPr>
        </p:nvSpPr>
        <p:spPr/>
        <p:txBody>
          <a:bodyPr/>
          <a:lstStyle>
            <a:lvl1pPr>
              <a:defRPr>
                <a:solidFill>
                  <a:schemeClr val="tx1"/>
                </a:solidFill>
                <a:latin typeface="Calibri"/>
                <a:cs typeface="Calibri"/>
              </a:defRPr>
            </a:lvl1pPr>
          </a:lstStyle>
          <a:p>
            <a:endParaRPr lang="tr-TR"/>
          </a:p>
        </p:txBody>
      </p:sp>
      <p:sp>
        <p:nvSpPr>
          <p:cNvPr id="8" name="Slayt Numarası Yer Tutucusu 6"/>
          <p:cNvSpPr>
            <a:spLocks noGrp="1"/>
          </p:cNvSpPr>
          <p:nvPr>
            <p:ph type="sldNum" sz="quarter" idx="12"/>
          </p:nvPr>
        </p:nvSpPr>
        <p:spPr/>
        <p:txBody>
          <a:bodyPr/>
          <a:lstStyle>
            <a:lvl1pPr>
              <a:defRPr>
                <a:solidFill>
                  <a:schemeClr val="tx1"/>
                </a:solidFill>
                <a:latin typeface="Calibri"/>
                <a:cs typeface="Calibri"/>
              </a:defRPr>
            </a:lvl1pPr>
          </a:lstStyle>
          <a:p>
            <a:fld id="{5BADFCE9-6BD7-4E11-993B-2E6AC35B8E00}" type="slidenum">
              <a:rPr lang="tr-TR" smtClean="0"/>
              <a:t>‹#›</a:t>
            </a:fld>
            <a:endParaRPr lang="tr-TR"/>
          </a:p>
        </p:txBody>
      </p:sp>
      <p:pic>
        <p:nvPicPr>
          <p:cNvPr id="10" name="Resim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1061237162"/>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343608" y="260350"/>
            <a:ext cx="10513035" cy="687388"/>
          </a:xfrm>
        </p:spPr>
        <p:txBody>
          <a:bodyPr/>
          <a:lstStyle>
            <a:lvl1pPr>
              <a:defRPr>
                <a:solidFill>
                  <a:schemeClr val="tx1"/>
                </a:solidFill>
                <a:latin typeface="Calibri"/>
                <a:cs typeface="Calibri"/>
              </a:defRPr>
            </a:lvl1pPr>
          </a:lstStyle>
          <a:p>
            <a:r>
              <a:rPr lang="tr-TR" smtClean="0"/>
              <a:t>Asıl başlık stili için tıklatın</a:t>
            </a:r>
            <a:endParaRPr lang="tr-TR"/>
          </a:p>
        </p:txBody>
      </p:sp>
      <p:sp>
        <p:nvSpPr>
          <p:cNvPr id="3" name="Metin Yer Tutucusu 2"/>
          <p:cNvSpPr>
            <a:spLocks noGrp="1"/>
          </p:cNvSpPr>
          <p:nvPr>
            <p:ph type="body" idx="1"/>
          </p:nvPr>
        </p:nvSpPr>
        <p:spPr>
          <a:xfrm>
            <a:off x="335360" y="1052737"/>
            <a:ext cx="5661157" cy="906115"/>
          </a:xfrm>
        </p:spPr>
        <p:txBody>
          <a:bodyPr anchor="b"/>
          <a:lstStyle>
            <a:lvl1pPr marL="0" indent="0">
              <a:buNone/>
              <a:defRPr sz="3200" b="1">
                <a:solidFill>
                  <a:schemeClr val="tx1"/>
                </a:solidFill>
                <a:latin typeface="Calibri"/>
                <a:cs typeface="Calibri"/>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tr-TR" smtClean="0"/>
              <a:t>Asıl metin stillerini düzenle</a:t>
            </a:r>
          </a:p>
        </p:txBody>
      </p:sp>
      <p:sp>
        <p:nvSpPr>
          <p:cNvPr id="4" name="İçerik Yer Tutucusu 3"/>
          <p:cNvSpPr>
            <a:spLocks noGrp="1"/>
          </p:cNvSpPr>
          <p:nvPr>
            <p:ph sz="half" idx="2"/>
          </p:nvPr>
        </p:nvSpPr>
        <p:spPr>
          <a:xfrm>
            <a:off x="335360" y="1972063"/>
            <a:ext cx="5661157" cy="4392488"/>
          </a:xfrm>
        </p:spPr>
        <p:txBody>
          <a:bodyPr/>
          <a:lstStyle>
            <a:lvl1pPr>
              <a:defRPr sz="3200">
                <a:solidFill>
                  <a:schemeClr val="tx1"/>
                </a:solidFill>
                <a:latin typeface="Calibri"/>
                <a:cs typeface="Calibri"/>
              </a:defRPr>
            </a:lvl1pPr>
            <a:lvl2pPr>
              <a:defRPr sz="2667">
                <a:solidFill>
                  <a:schemeClr val="tx1"/>
                </a:solidFill>
                <a:latin typeface="Calibri"/>
                <a:cs typeface="Calibri"/>
              </a:defRPr>
            </a:lvl2pPr>
            <a:lvl3pPr>
              <a:defRPr sz="2400">
                <a:solidFill>
                  <a:schemeClr val="tx1"/>
                </a:solidFill>
                <a:latin typeface="Calibri"/>
                <a:cs typeface="Calibri"/>
              </a:defRPr>
            </a:lvl3pPr>
            <a:lvl4pPr>
              <a:defRPr sz="2133">
                <a:solidFill>
                  <a:schemeClr val="tx1"/>
                </a:solidFill>
                <a:latin typeface="Calibri"/>
                <a:cs typeface="Calibri"/>
              </a:defRPr>
            </a:lvl4pPr>
            <a:lvl5pPr>
              <a:defRPr sz="2133">
                <a:solidFill>
                  <a:schemeClr val="tx1"/>
                </a:solidFill>
                <a:latin typeface="Calibri"/>
                <a:cs typeface="Calibri"/>
              </a:defRPr>
            </a:lvl5pPr>
            <a:lvl6pPr>
              <a:defRPr sz="2133"/>
            </a:lvl6pPr>
            <a:lvl7pPr>
              <a:defRPr sz="2133"/>
            </a:lvl7pPr>
            <a:lvl8pPr>
              <a:defRPr sz="2133"/>
            </a:lvl8pPr>
            <a:lvl9pPr>
              <a:defRPr sz="213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5" name="Metin Yer Tutucusu 4"/>
          <p:cNvSpPr>
            <a:spLocks noGrp="1"/>
          </p:cNvSpPr>
          <p:nvPr>
            <p:ph type="body" sz="quarter" idx="3"/>
          </p:nvPr>
        </p:nvSpPr>
        <p:spPr>
          <a:xfrm>
            <a:off x="6193369" y="1052737"/>
            <a:ext cx="5663273" cy="906115"/>
          </a:xfrm>
        </p:spPr>
        <p:txBody>
          <a:bodyPr anchor="b"/>
          <a:lstStyle>
            <a:lvl1pPr marL="0" indent="0">
              <a:buNone/>
              <a:defRPr sz="3200" b="1">
                <a:solidFill>
                  <a:schemeClr val="tx1"/>
                </a:solidFill>
                <a:latin typeface="Calibri"/>
                <a:cs typeface="Calibri"/>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tr-TR" smtClean="0"/>
              <a:t>Asıl metin stillerini düzenle</a:t>
            </a:r>
          </a:p>
        </p:txBody>
      </p:sp>
      <p:sp>
        <p:nvSpPr>
          <p:cNvPr id="6" name="İçerik Yer Tutucusu 5"/>
          <p:cNvSpPr>
            <a:spLocks noGrp="1"/>
          </p:cNvSpPr>
          <p:nvPr>
            <p:ph sz="quarter" idx="4"/>
          </p:nvPr>
        </p:nvSpPr>
        <p:spPr>
          <a:xfrm>
            <a:off x="6193369" y="1972063"/>
            <a:ext cx="5663273" cy="4392488"/>
          </a:xfrm>
        </p:spPr>
        <p:txBody>
          <a:bodyPr/>
          <a:lstStyle>
            <a:lvl1pPr>
              <a:defRPr sz="3200">
                <a:solidFill>
                  <a:schemeClr val="tx1"/>
                </a:solidFill>
                <a:latin typeface="Calibri"/>
                <a:cs typeface="Calibri"/>
              </a:defRPr>
            </a:lvl1pPr>
            <a:lvl2pPr>
              <a:defRPr sz="2667">
                <a:solidFill>
                  <a:schemeClr val="tx1"/>
                </a:solidFill>
                <a:latin typeface="Calibri"/>
                <a:cs typeface="Calibri"/>
              </a:defRPr>
            </a:lvl2pPr>
            <a:lvl3pPr>
              <a:defRPr sz="2400">
                <a:solidFill>
                  <a:schemeClr val="tx1"/>
                </a:solidFill>
                <a:latin typeface="Calibri"/>
                <a:cs typeface="Calibri"/>
              </a:defRPr>
            </a:lvl3pPr>
            <a:lvl4pPr>
              <a:defRPr sz="2133">
                <a:solidFill>
                  <a:schemeClr val="tx1"/>
                </a:solidFill>
                <a:latin typeface="Calibri"/>
                <a:cs typeface="Calibri"/>
              </a:defRPr>
            </a:lvl4pPr>
            <a:lvl5pPr>
              <a:defRPr sz="2133">
                <a:solidFill>
                  <a:schemeClr val="tx1"/>
                </a:solidFill>
                <a:latin typeface="Calibri"/>
                <a:cs typeface="Calibri"/>
              </a:defRPr>
            </a:lvl5pPr>
            <a:lvl6pPr>
              <a:defRPr sz="2133"/>
            </a:lvl6pPr>
            <a:lvl7pPr>
              <a:defRPr sz="2133"/>
            </a:lvl7pPr>
            <a:lvl8pPr>
              <a:defRPr sz="2133"/>
            </a:lvl8pPr>
            <a:lvl9pPr>
              <a:defRPr sz="213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8" name="Veri Yer Tutucusu 6"/>
          <p:cNvSpPr>
            <a:spLocks noGrp="1"/>
          </p:cNvSpPr>
          <p:nvPr>
            <p:ph type="dt" sz="half" idx="10"/>
          </p:nvPr>
        </p:nvSpPr>
        <p:spPr/>
        <p:txBody>
          <a:bodyPr/>
          <a:lstStyle>
            <a:lvl1pPr>
              <a:defRPr>
                <a:solidFill>
                  <a:schemeClr val="tx1"/>
                </a:solidFill>
                <a:latin typeface="Calibri"/>
                <a:cs typeface="Calibri"/>
              </a:defRPr>
            </a:lvl1pPr>
          </a:lstStyle>
          <a:p>
            <a:fld id="{AF8DC4C4-7F48-4CE0-96F0-C2E018EDF648}" type="datetime1">
              <a:rPr lang="tr-TR" smtClean="0"/>
              <a:t>14.01.2019</a:t>
            </a:fld>
            <a:endParaRPr lang="tr-TR"/>
          </a:p>
        </p:txBody>
      </p:sp>
      <p:sp>
        <p:nvSpPr>
          <p:cNvPr id="9" name="Altbilgi Yer Tutucusu 7"/>
          <p:cNvSpPr>
            <a:spLocks noGrp="1"/>
          </p:cNvSpPr>
          <p:nvPr>
            <p:ph type="ftr" sz="quarter" idx="11"/>
          </p:nvPr>
        </p:nvSpPr>
        <p:spPr/>
        <p:txBody>
          <a:bodyPr/>
          <a:lstStyle>
            <a:lvl1pPr>
              <a:defRPr>
                <a:solidFill>
                  <a:schemeClr val="tx1"/>
                </a:solidFill>
                <a:latin typeface="Calibri"/>
                <a:cs typeface="Calibri"/>
              </a:defRPr>
            </a:lvl1pPr>
          </a:lstStyle>
          <a:p>
            <a:endParaRPr lang="tr-TR"/>
          </a:p>
        </p:txBody>
      </p:sp>
      <p:sp>
        <p:nvSpPr>
          <p:cNvPr id="10" name="Slayt Numarası Yer Tutucusu 8"/>
          <p:cNvSpPr>
            <a:spLocks noGrp="1"/>
          </p:cNvSpPr>
          <p:nvPr>
            <p:ph type="sldNum" sz="quarter" idx="12"/>
          </p:nvPr>
        </p:nvSpPr>
        <p:spPr/>
        <p:txBody>
          <a:bodyPr/>
          <a:lstStyle>
            <a:lvl1pPr>
              <a:defRPr>
                <a:solidFill>
                  <a:schemeClr val="tx1"/>
                </a:solidFill>
                <a:latin typeface="Calibri"/>
                <a:cs typeface="Calibri"/>
              </a:defRPr>
            </a:lvl1pPr>
          </a:lstStyle>
          <a:p>
            <a:fld id="{5BADFCE9-6BD7-4E11-993B-2E6AC35B8E00}" type="slidenum">
              <a:rPr lang="tr-TR" smtClean="0"/>
              <a:t>‹#›</a:t>
            </a:fld>
            <a:endParaRPr lang="tr-TR"/>
          </a:p>
        </p:txBody>
      </p:sp>
      <p:pic>
        <p:nvPicPr>
          <p:cNvPr id="12" name="Resim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2692038808"/>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343608" y="260350"/>
            <a:ext cx="10513960" cy="687388"/>
          </a:xfrm>
        </p:spPr>
        <p:txBody>
          <a:bodyPr/>
          <a:lstStyle>
            <a:lvl1pPr>
              <a:defRPr>
                <a:solidFill>
                  <a:schemeClr val="tx1"/>
                </a:solidFill>
              </a:defRPr>
            </a:lvl1pPr>
          </a:lstStyle>
          <a:p>
            <a:r>
              <a:rPr lang="tr-TR" smtClean="0"/>
              <a:t>Asıl başlık stili için tıklatın</a:t>
            </a:r>
            <a:endParaRPr lang="tr-TR"/>
          </a:p>
        </p:txBody>
      </p:sp>
      <p:sp>
        <p:nvSpPr>
          <p:cNvPr id="4" name="Veri Yer Tutucusu 2"/>
          <p:cNvSpPr>
            <a:spLocks noGrp="1"/>
          </p:cNvSpPr>
          <p:nvPr>
            <p:ph type="dt" sz="half" idx="10"/>
          </p:nvPr>
        </p:nvSpPr>
        <p:spPr/>
        <p:txBody>
          <a:bodyPr/>
          <a:lstStyle>
            <a:lvl1pPr>
              <a:defRPr>
                <a:solidFill>
                  <a:schemeClr val="tx1"/>
                </a:solidFill>
              </a:defRPr>
            </a:lvl1pPr>
          </a:lstStyle>
          <a:p>
            <a:fld id="{FCD1F78F-1CD3-4B1E-A3C8-6246F4B218F6}" type="datetime1">
              <a:rPr lang="tr-TR" smtClean="0"/>
              <a:t>14.01.2019</a:t>
            </a:fld>
            <a:endParaRPr lang="tr-TR"/>
          </a:p>
        </p:txBody>
      </p:sp>
      <p:sp>
        <p:nvSpPr>
          <p:cNvPr id="5" name="Altbilgi Yer Tutucusu 3"/>
          <p:cNvSpPr>
            <a:spLocks noGrp="1"/>
          </p:cNvSpPr>
          <p:nvPr>
            <p:ph type="ftr" sz="quarter" idx="11"/>
          </p:nvPr>
        </p:nvSpPr>
        <p:spPr/>
        <p:txBody>
          <a:bodyPr/>
          <a:lstStyle>
            <a:lvl1pPr>
              <a:defRPr>
                <a:solidFill>
                  <a:schemeClr val="tx1"/>
                </a:solidFill>
              </a:defRPr>
            </a:lvl1pPr>
          </a:lstStyle>
          <a:p>
            <a:endParaRPr lang="tr-TR"/>
          </a:p>
        </p:txBody>
      </p:sp>
      <p:sp>
        <p:nvSpPr>
          <p:cNvPr id="6" name="Slayt Numarası Yer Tutucusu 4"/>
          <p:cNvSpPr>
            <a:spLocks noGrp="1"/>
          </p:cNvSpPr>
          <p:nvPr>
            <p:ph type="sldNum" sz="quarter" idx="12"/>
          </p:nvPr>
        </p:nvSpPr>
        <p:spPr/>
        <p:txBody>
          <a:bodyPr/>
          <a:lstStyle>
            <a:lvl1pPr>
              <a:defRPr>
                <a:solidFill>
                  <a:schemeClr val="tx1"/>
                </a:solidFill>
              </a:defRPr>
            </a:lvl1pPr>
          </a:lstStyle>
          <a:p>
            <a:fld id="{5BADFCE9-6BD7-4E11-993B-2E6AC35B8E00}" type="slidenum">
              <a:rPr lang="tr-TR" smtClean="0"/>
              <a:t>‹#›</a:t>
            </a:fld>
            <a:endParaRPr lang="tr-T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1125591800"/>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3" name="Veri Yer Tutucusu 1"/>
          <p:cNvSpPr>
            <a:spLocks noGrp="1"/>
          </p:cNvSpPr>
          <p:nvPr>
            <p:ph type="dt" sz="half" idx="10"/>
          </p:nvPr>
        </p:nvSpPr>
        <p:spPr/>
        <p:txBody>
          <a:bodyPr/>
          <a:lstStyle>
            <a:lvl1pPr>
              <a:defRPr>
                <a:solidFill>
                  <a:schemeClr val="tx1"/>
                </a:solidFill>
              </a:defRPr>
            </a:lvl1pPr>
          </a:lstStyle>
          <a:p>
            <a:fld id="{2E302D77-1A92-4B15-ACC0-0CF8CD4C1F68}" type="datetime1">
              <a:rPr lang="tr-TR" smtClean="0"/>
              <a:t>14.01.2019</a:t>
            </a:fld>
            <a:endParaRPr lang="tr-TR"/>
          </a:p>
        </p:txBody>
      </p:sp>
      <p:sp>
        <p:nvSpPr>
          <p:cNvPr id="4" name="Altbilgi Yer Tutucusu 2"/>
          <p:cNvSpPr>
            <a:spLocks noGrp="1"/>
          </p:cNvSpPr>
          <p:nvPr>
            <p:ph type="ftr" sz="quarter" idx="11"/>
          </p:nvPr>
        </p:nvSpPr>
        <p:spPr/>
        <p:txBody>
          <a:bodyPr/>
          <a:lstStyle>
            <a:lvl1pPr>
              <a:defRPr>
                <a:solidFill>
                  <a:schemeClr val="tx1"/>
                </a:solidFill>
              </a:defRPr>
            </a:lvl1pPr>
          </a:lstStyle>
          <a:p>
            <a:endParaRPr lang="tr-TR"/>
          </a:p>
        </p:txBody>
      </p:sp>
      <p:sp>
        <p:nvSpPr>
          <p:cNvPr id="5" name="Slayt Numarası Yer Tutucusu 3"/>
          <p:cNvSpPr>
            <a:spLocks noGrp="1"/>
          </p:cNvSpPr>
          <p:nvPr>
            <p:ph type="sldNum" sz="quarter" idx="12"/>
          </p:nvPr>
        </p:nvSpPr>
        <p:spPr/>
        <p:txBody>
          <a:bodyPr/>
          <a:lstStyle>
            <a:lvl1pPr>
              <a:defRPr>
                <a:solidFill>
                  <a:schemeClr val="tx1"/>
                </a:solidFill>
              </a:defRPr>
            </a:lvl1pPr>
          </a:lstStyle>
          <a:p>
            <a:fld id="{5BADFCE9-6BD7-4E11-993B-2E6AC35B8E00}" type="slidenum">
              <a:rPr lang="tr-TR" smtClean="0"/>
              <a:t>‹#›</a:t>
            </a:fld>
            <a:endParaRPr lang="tr-T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34" y="173954"/>
            <a:ext cx="924756" cy="924756"/>
          </a:xfrm>
          <a:prstGeom prst="rect">
            <a:avLst/>
          </a:prstGeom>
        </p:spPr>
      </p:pic>
    </p:spTree>
    <p:extLst>
      <p:ext uri="{BB962C8B-B14F-4D97-AF65-F5344CB8AC3E}">
        <p14:creationId xmlns:p14="http://schemas.microsoft.com/office/powerpoint/2010/main" val="3439297266"/>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amamen Boş">
    <p:spTree>
      <p:nvGrpSpPr>
        <p:cNvPr id="1" name=""/>
        <p:cNvGrpSpPr/>
        <p:nvPr/>
      </p:nvGrpSpPr>
      <p:grpSpPr>
        <a:xfrm>
          <a:off x="0" y="0"/>
          <a:ext cx="0" cy="0"/>
          <a:chOff x="0" y="0"/>
          <a:chExt cx="0" cy="0"/>
        </a:xfrm>
      </p:grpSpPr>
      <p:sp>
        <p:nvSpPr>
          <p:cNvPr id="3" name="Veri Yer Tutucusu 1"/>
          <p:cNvSpPr>
            <a:spLocks noGrp="1"/>
          </p:cNvSpPr>
          <p:nvPr>
            <p:ph type="dt" sz="half" idx="10"/>
          </p:nvPr>
        </p:nvSpPr>
        <p:spPr/>
        <p:txBody>
          <a:bodyPr/>
          <a:lstStyle>
            <a:lvl1pPr>
              <a:defRPr>
                <a:solidFill>
                  <a:schemeClr val="tx1"/>
                </a:solidFill>
              </a:defRPr>
            </a:lvl1pPr>
          </a:lstStyle>
          <a:p>
            <a:fld id="{FBF776CA-23D8-48A0-B5A8-7A62BB49D7E9}" type="datetime1">
              <a:rPr lang="tr-TR" smtClean="0"/>
              <a:t>14.01.2019</a:t>
            </a:fld>
            <a:endParaRPr lang="tr-TR"/>
          </a:p>
        </p:txBody>
      </p:sp>
      <p:sp>
        <p:nvSpPr>
          <p:cNvPr id="4" name="Altbilgi Yer Tutucusu 2"/>
          <p:cNvSpPr>
            <a:spLocks noGrp="1"/>
          </p:cNvSpPr>
          <p:nvPr>
            <p:ph type="ftr" sz="quarter" idx="11"/>
          </p:nvPr>
        </p:nvSpPr>
        <p:spPr/>
        <p:txBody>
          <a:bodyPr/>
          <a:lstStyle>
            <a:lvl1pPr>
              <a:defRPr>
                <a:solidFill>
                  <a:schemeClr val="tx1"/>
                </a:solidFill>
              </a:defRPr>
            </a:lvl1pPr>
          </a:lstStyle>
          <a:p>
            <a:endParaRPr lang="tr-TR"/>
          </a:p>
        </p:txBody>
      </p:sp>
      <p:sp>
        <p:nvSpPr>
          <p:cNvPr id="5" name="Slayt Numarası Yer Tutucusu 3"/>
          <p:cNvSpPr>
            <a:spLocks noGrp="1"/>
          </p:cNvSpPr>
          <p:nvPr>
            <p:ph type="sldNum" sz="quarter" idx="12"/>
          </p:nvPr>
        </p:nvSpPr>
        <p:spPr/>
        <p:txBody>
          <a:bodyPr/>
          <a:lstStyle>
            <a:lvl1pPr>
              <a:defRPr>
                <a:solidFill>
                  <a:schemeClr val="tx1"/>
                </a:solidFill>
              </a:defRPr>
            </a:lvl1pPr>
          </a:lstStyle>
          <a:p>
            <a:fld id="{5BADFCE9-6BD7-4E11-993B-2E6AC35B8E00}" type="slidenum">
              <a:rPr lang="tr-TR" smtClean="0"/>
              <a:t>‹#›</a:t>
            </a:fld>
            <a:endParaRPr lang="tr-TR"/>
          </a:p>
        </p:txBody>
      </p:sp>
    </p:spTree>
    <p:extLst>
      <p:ext uri="{BB962C8B-B14F-4D97-AF65-F5344CB8AC3E}">
        <p14:creationId xmlns:p14="http://schemas.microsoft.com/office/powerpoint/2010/main" val="3392720859"/>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1871136" y="260350"/>
            <a:ext cx="9986433"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334434" y="1125539"/>
            <a:ext cx="11523133"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334434" y="6445252"/>
            <a:ext cx="1536700" cy="301625"/>
          </a:xfrm>
          <a:prstGeom prst="rect">
            <a:avLst/>
          </a:prstGeom>
        </p:spPr>
        <p:txBody>
          <a:bodyPr vert="horz" lIns="91440" tIns="45720" rIns="91440" bIns="45720" rtlCol="0" anchor="ctr"/>
          <a:lstStyle>
            <a:lvl1pPr algn="l" fontAlgn="auto">
              <a:spcBef>
                <a:spcPts val="0"/>
              </a:spcBef>
              <a:spcAft>
                <a:spcPts val="0"/>
              </a:spcAft>
              <a:defRPr sz="1333" smtClean="0">
                <a:solidFill>
                  <a:schemeClr val="tx1"/>
                </a:solidFill>
                <a:latin typeface="+mn-lt"/>
                <a:cs typeface="+mn-cs"/>
              </a:defRPr>
            </a:lvl1pPr>
          </a:lstStyle>
          <a:p>
            <a:fld id="{4B48A74F-ACBC-4966-AECC-EEC784F6DEF9}" type="datetime1">
              <a:rPr lang="tr-TR" smtClean="0"/>
              <a:t>14.01.2019</a:t>
            </a:fld>
            <a:endParaRPr lang="tr-TR"/>
          </a:p>
        </p:txBody>
      </p:sp>
      <p:sp>
        <p:nvSpPr>
          <p:cNvPr id="5" name="Altbilgi Yer Tutucusu 4"/>
          <p:cNvSpPr>
            <a:spLocks noGrp="1"/>
          </p:cNvSpPr>
          <p:nvPr>
            <p:ph type="ftr" sz="quarter" idx="3"/>
          </p:nvPr>
        </p:nvSpPr>
        <p:spPr>
          <a:xfrm>
            <a:off x="1968502" y="6453189"/>
            <a:ext cx="8640233" cy="301625"/>
          </a:xfrm>
          <a:prstGeom prst="rect">
            <a:avLst/>
          </a:prstGeom>
        </p:spPr>
        <p:txBody>
          <a:bodyPr vert="horz" lIns="91440" tIns="45720" rIns="91440" bIns="45720" rtlCol="0" anchor="ctr"/>
          <a:lstStyle>
            <a:lvl1pPr algn="ctr" fontAlgn="auto">
              <a:spcBef>
                <a:spcPts val="0"/>
              </a:spcBef>
              <a:spcAft>
                <a:spcPts val="0"/>
              </a:spcAft>
              <a:defRPr sz="1333" smtClean="0">
                <a:solidFill>
                  <a:schemeClr val="tx1"/>
                </a:solidFill>
                <a:latin typeface="+mn-lt"/>
                <a:cs typeface="+mn-cs"/>
              </a:defRPr>
            </a:lvl1pPr>
          </a:lstStyle>
          <a:p>
            <a:endParaRPr lang="tr-TR"/>
          </a:p>
        </p:txBody>
      </p:sp>
      <p:sp>
        <p:nvSpPr>
          <p:cNvPr id="6" name="Slayt Numarası Yer Tutucusu 5"/>
          <p:cNvSpPr>
            <a:spLocks noGrp="1"/>
          </p:cNvSpPr>
          <p:nvPr>
            <p:ph type="sldNum" sz="quarter" idx="4"/>
          </p:nvPr>
        </p:nvSpPr>
        <p:spPr>
          <a:xfrm>
            <a:off x="10703986" y="6453189"/>
            <a:ext cx="1153583" cy="301625"/>
          </a:xfrm>
          <a:prstGeom prst="rect">
            <a:avLst/>
          </a:prstGeom>
        </p:spPr>
        <p:txBody>
          <a:bodyPr vert="horz" lIns="91440" tIns="45720" rIns="91440" bIns="45720" rtlCol="0" anchor="ctr"/>
          <a:lstStyle>
            <a:lvl1pPr algn="r" fontAlgn="auto">
              <a:spcBef>
                <a:spcPts val="0"/>
              </a:spcBef>
              <a:spcAft>
                <a:spcPts val="0"/>
              </a:spcAft>
              <a:defRPr sz="1333" smtClean="0">
                <a:solidFill>
                  <a:schemeClr val="tx1"/>
                </a:solidFill>
                <a:latin typeface="+mn-lt"/>
                <a:cs typeface="+mn-cs"/>
              </a:defRPr>
            </a:lvl1pPr>
          </a:lstStyle>
          <a:p>
            <a:fld id="{5BADFCE9-6BD7-4E11-993B-2E6AC35B8E00}" type="slidenum">
              <a:rPr lang="tr-TR" smtClean="0"/>
              <a:t>‹#›</a:t>
            </a:fld>
            <a:endParaRPr lang="tr-TR"/>
          </a:p>
        </p:txBody>
      </p:sp>
    </p:spTree>
    <p:extLst>
      <p:ext uri="{BB962C8B-B14F-4D97-AF65-F5344CB8AC3E}">
        <p14:creationId xmlns:p14="http://schemas.microsoft.com/office/powerpoint/2010/main" val="3298977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slow">
    <p:wipe/>
  </p:transition>
  <p:timing>
    <p:tnLst>
      <p:par>
        <p:cTn id="1" dur="indefinite" restart="never" nodeType="tmRoot"/>
      </p:par>
    </p:tnLst>
  </p:timing>
  <p:hf hdr="0" ftr="0" dt="0"/>
  <p:txStyles>
    <p:titleStyle>
      <a:lvl1pPr algn="l" rtl="0" eaLnBrk="1" fontAlgn="base" hangingPunct="1">
        <a:spcBef>
          <a:spcPct val="0"/>
        </a:spcBef>
        <a:spcAft>
          <a:spcPct val="0"/>
        </a:spcAft>
        <a:defRPr sz="2800" b="1" kern="1200">
          <a:solidFill>
            <a:schemeClr val="tx1"/>
          </a:solidFill>
          <a:latin typeface="+mj-lt"/>
          <a:ea typeface="+mj-ea"/>
          <a:cs typeface="+mj-cs"/>
        </a:defRPr>
      </a:lvl1pPr>
      <a:lvl2pPr algn="l" rtl="0" eaLnBrk="1" fontAlgn="base" hangingPunct="1">
        <a:spcBef>
          <a:spcPct val="0"/>
        </a:spcBef>
        <a:spcAft>
          <a:spcPct val="0"/>
        </a:spcAft>
        <a:defRPr sz="4000" b="1">
          <a:solidFill>
            <a:schemeClr val="tx2"/>
          </a:solidFill>
          <a:latin typeface="Calibri" pitchFamily="34" charset="0"/>
        </a:defRPr>
      </a:lvl2pPr>
      <a:lvl3pPr algn="l" rtl="0" eaLnBrk="1" fontAlgn="base" hangingPunct="1">
        <a:spcBef>
          <a:spcPct val="0"/>
        </a:spcBef>
        <a:spcAft>
          <a:spcPct val="0"/>
        </a:spcAft>
        <a:defRPr sz="4000" b="1">
          <a:solidFill>
            <a:schemeClr val="tx2"/>
          </a:solidFill>
          <a:latin typeface="Calibri" pitchFamily="34" charset="0"/>
        </a:defRPr>
      </a:lvl3pPr>
      <a:lvl4pPr algn="l" rtl="0" eaLnBrk="1" fontAlgn="base" hangingPunct="1">
        <a:spcBef>
          <a:spcPct val="0"/>
        </a:spcBef>
        <a:spcAft>
          <a:spcPct val="0"/>
        </a:spcAft>
        <a:defRPr sz="4000" b="1">
          <a:solidFill>
            <a:schemeClr val="tx2"/>
          </a:solidFill>
          <a:latin typeface="Calibri" pitchFamily="34" charset="0"/>
        </a:defRPr>
      </a:lvl4pPr>
      <a:lvl5pPr algn="l" rtl="0" eaLnBrk="1" fontAlgn="base" hangingPunct="1">
        <a:spcBef>
          <a:spcPct val="0"/>
        </a:spcBef>
        <a:spcAft>
          <a:spcPct val="0"/>
        </a:spcAft>
        <a:defRPr sz="4000" b="1">
          <a:solidFill>
            <a:schemeClr val="tx2"/>
          </a:solidFill>
          <a:latin typeface="Calibri" pitchFamily="34" charset="0"/>
        </a:defRPr>
      </a:lvl5pPr>
      <a:lvl6pPr marL="609585" algn="l" rtl="0" eaLnBrk="1" fontAlgn="base" hangingPunct="1">
        <a:spcBef>
          <a:spcPct val="0"/>
        </a:spcBef>
        <a:spcAft>
          <a:spcPct val="0"/>
        </a:spcAft>
        <a:defRPr sz="4000" b="1">
          <a:solidFill>
            <a:schemeClr val="tx2"/>
          </a:solidFill>
          <a:latin typeface="Calibri" pitchFamily="34" charset="0"/>
        </a:defRPr>
      </a:lvl6pPr>
      <a:lvl7pPr marL="1219170" algn="l" rtl="0" eaLnBrk="1" fontAlgn="base" hangingPunct="1">
        <a:spcBef>
          <a:spcPct val="0"/>
        </a:spcBef>
        <a:spcAft>
          <a:spcPct val="0"/>
        </a:spcAft>
        <a:defRPr sz="4000" b="1">
          <a:solidFill>
            <a:schemeClr val="tx2"/>
          </a:solidFill>
          <a:latin typeface="Calibri" pitchFamily="34" charset="0"/>
        </a:defRPr>
      </a:lvl7pPr>
      <a:lvl8pPr marL="1828754" algn="l" rtl="0" eaLnBrk="1" fontAlgn="base" hangingPunct="1">
        <a:spcBef>
          <a:spcPct val="0"/>
        </a:spcBef>
        <a:spcAft>
          <a:spcPct val="0"/>
        </a:spcAft>
        <a:defRPr sz="4000" b="1">
          <a:solidFill>
            <a:schemeClr val="tx2"/>
          </a:solidFill>
          <a:latin typeface="Calibri" pitchFamily="34" charset="0"/>
        </a:defRPr>
      </a:lvl8pPr>
      <a:lvl9pPr marL="2438339" algn="l" rtl="0" eaLnBrk="1" fontAlgn="base" hangingPunct="1">
        <a:spcBef>
          <a:spcPct val="0"/>
        </a:spcBef>
        <a:spcAft>
          <a:spcPct val="0"/>
        </a:spcAft>
        <a:defRPr sz="4000" b="1">
          <a:solidFill>
            <a:schemeClr val="tx2"/>
          </a:solidFill>
          <a:latin typeface="Calibri" pitchFamily="34" charset="0"/>
        </a:defRPr>
      </a:lvl9pPr>
    </p:titleStyle>
    <p:bodyStyle>
      <a:lvl1pPr marL="457189" indent="-457189"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990575" indent="-38099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2pPr>
      <a:lvl3pPr marL="1523962" indent="-304792"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3pPr>
      <a:lvl4pPr marL="2133547" indent="-304792" algn="l" rtl="0" eaLnBrk="1" fontAlgn="base" hangingPunct="1">
        <a:spcBef>
          <a:spcPct val="20000"/>
        </a:spcBef>
        <a:spcAft>
          <a:spcPct val="0"/>
        </a:spcAft>
        <a:buFont typeface="Arial" charset="0"/>
        <a:buChar char="–"/>
        <a:defRPr sz="1400" kern="1200">
          <a:solidFill>
            <a:schemeClr val="tx1"/>
          </a:solidFill>
          <a:latin typeface="+mn-lt"/>
          <a:ea typeface="+mn-ea"/>
          <a:cs typeface="+mn-cs"/>
        </a:defRPr>
      </a:lvl4pPr>
      <a:lvl5pPr marL="2743131" indent="-304792" algn="l" rtl="0" eaLnBrk="1" fontAlgn="base" hangingPunct="1">
        <a:spcBef>
          <a:spcPct val="20000"/>
        </a:spcBef>
        <a:spcAft>
          <a:spcPct val="0"/>
        </a:spcAft>
        <a:buFont typeface="Arial" charset="0"/>
        <a:buChar char="»"/>
        <a:defRPr sz="14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tr-T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sz="3200" dirty="0">
                <a:solidFill>
                  <a:srgbClr val="C00000"/>
                </a:solidFill>
              </a:rPr>
              <a:t>Çevre Kanununda Yapılan </a:t>
            </a:r>
            <a:r>
              <a:rPr lang="tr-TR" sz="3200" dirty="0" smtClean="0">
                <a:solidFill>
                  <a:srgbClr val="C00000"/>
                </a:solidFill>
              </a:rPr>
              <a:t>Düzenlemeler</a:t>
            </a:r>
            <a:br>
              <a:rPr lang="tr-TR" sz="3200" dirty="0" smtClean="0">
                <a:solidFill>
                  <a:srgbClr val="C00000"/>
                </a:solidFill>
              </a:rPr>
            </a:br>
            <a:r>
              <a:rPr lang="tr-TR" sz="3200" dirty="0" smtClean="0">
                <a:solidFill>
                  <a:srgbClr val="C00000"/>
                </a:solidFill>
              </a:rPr>
              <a:t>Poşet </a:t>
            </a:r>
            <a:r>
              <a:rPr lang="tr-TR" sz="3200" dirty="0">
                <a:solidFill>
                  <a:srgbClr val="C00000"/>
                </a:solidFill>
              </a:rPr>
              <a:t>Usul ve Esasları</a:t>
            </a:r>
          </a:p>
        </p:txBody>
      </p:sp>
      <p:sp>
        <p:nvSpPr>
          <p:cNvPr id="3" name="Alt Başlık 2"/>
          <p:cNvSpPr>
            <a:spLocks noGrp="1"/>
          </p:cNvSpPr>
          <p:nvPr>
            <p:ph type="subTitle" idx="1"/>
          </p:nvPr>
        </p:nvSpPr>
        <p:spPr/>
        <p:txBody>
          <a:bodyPr>
            <a:normAutofit fontScale="85000" lnSpcReduction="20000"/>
          </a:bodyPr>
          <a:lstStyle/>
          <a:p>
            <a:pPr algn="ctr"/>
            <a:r>
              <a:rPr lang="tr-TR" b="1" dirty="0"/>
              <a:t>Nazlı </a:t>
            </a:r>
            <a:r>
              <a:rPr lang="tr-TR" b="1" dirty="0" smtClean="0"/>
              <a:t>YENAL</a:t>
            </a:r>
          </a:p>
          <a:p>
            <a:pPr algn="ctr"/>
            <a:r>
              <a:rPr lang="tr-TR" b="1" dirty="0" smtClean="0"/>
              <a:t>Çevre </a:t>
            </a:r>
            <a:r>
              <a:rPr lang="tr-TR" b="1" dirty="0"/>
              <a:t>ve Şehircilik Uzmanı</a:t>
            </a:r>
            <a:endParaRPr lang="tr-TR" dirty="0"/>
          </a:p>
        </p:txBody>
      </p:sp>
    </p:spTree>
    <p:extLst>
      <p:ext uri="{BB962C8B-B14F-4D97-AF65-F5344CB8AC3E}">
        <p14:creationId xmlns:p14="http://schemas.microsoft.com/office/powerpoint/2010/main" val="4095321506"/>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5089584" y="1341319"/>
            <a:ext cx="6697988" cy="4850402"/>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tr-TR" dirty="0" smtClean="0">
                <a:solidFill>
                  <a:srgbClr val="FF0000"/>
                </a:solidFill>
              </a:rPr>
              <a:t>Geri Kazanım Katılım Payı,  </a:t>
            </a:r>
            <a:r>
              <a:rPr lang="tr-TR" dirty="0" smtClean="0"/>
              <a:t>a</a:t>
            </a:r>
            <a:r>
              <a:rPr lang="tr-TR" dirty="0" smtClean="0">
                <a:ea typeface="Times New Roman" panose="02020603050405020304" pitchFamily="18" charset="0"/>
              </a:rPr>
              <a:t>mbalaj atıkları ile özel atıkların üretim tesisinden piyasaya arz edildiği noktada üreticiden/piyasaya sürenden tahsil edilerek oluşturulacak hesaba aktarılacaktır. </a:t>
            </a:r>
          </a:p>
          <a:p>
            <a:pPr marL="0" indent="0" algn="just">
              <a:buFont typeface="Arial" panose="020B0604020202020204" pitchFamily="34" charset="0"/>
              <a:buNone/>
            </a:pPr>
            <a:endParaRPr lang="tr-TR" dirty="0" smtClean="0">
              <a:ea typeface="Times New Roman" panose="02020603050405020304" pitchFamily="18" charset="0"/>
            </a:endParaRPr>
          </a:p>
          <a:p>
            <a:pPr marL="0" indent="0" algn="just">
              <a:buFont typeface="Arial" panose="020B0604020202020204" pitchFamily="34" charset="0"/>
              <a:buNone/>
            </a:pPr>
            <a:r>
              <a:rPr lang="tr-TR" dirty="0" smtClean="0">
                <a:solidFill>
                  <a:srgbClr val="FF0000"/>
                </a:solidFill>
                <a:ea typeface="Times New Roman" panose="02020603050405020304" pitchFamily="18" charset="0"/>
              </a:rPr>
              <a:t>7153 Sayılı Kanun ile Birlikte:</a:t>
            </a:r>
            <a:endParaRPr lang="tr-TR" dirty="0">
              <a:solidFill>
                <a:srgbClr val="FF0000"/>
              </a:solidFill>
              <a:ea typeface="Times New Roman" panose="02020603050405020304" pitchFamily="18" charset="0"/>
            </a:endParaRPr>
          </a:p>
          <a:p>
            <a:pPr marL="0" indent="0" algn="just">
              <a:buNone/>
            </a:pPr>
            <a:r>
              <a:rPr lang="tr-TR" dirty="0"/>
              <a:t>Yurt içinde piyasaya arz edilen </a:t>
            </a:r>
            <a:r>
              <a:rPr lang="tr-TR" dirty="0" smtClean="0"/>
              <a:t>ve kanun ekinde yer </a:t>
            </a:r>
            <a:r>
              <a:rPr lang="tr-TR" dirty="0"/>
              <a:t>alan ürünlerden poşetler için satış noktalarından, diğer ürünler için </a:t>
            </a:r>
            <a:r>
              <a:rPr lang="tr-TR" dirty="0" smtClean="0"/>
              <a:t>piyasaya sürenlerden/ithalatçılardan yine kanunda belirtilen </a:t>
            </a:r>
            <a:r>
              <a:rPr lang="tr-TR" dirty="0"/>
              <a:t>tutarda geri kazanım katılım payı tahsil edilir. </a:t>
            </a:r>
            <a:endParaRPr lang="tr-TR" b="1" dirty="0"/>
          </a:p>
        </p:txBody>
      </p:sp>
      <p:sp>
        <p:nvSpPr>
          <p:cNvPr id="6" name="1 Título"/>
          <p:cNvSpPr txBox="1">
            <a:spLocks/>
          </p:cNvSpPr>
          <p:nvPr/>
        </p:nvSpPr>
        <p:spPr bwMode="auto">
          <a:xfrm>
            <a:off x="3158706" y="593992"/>
            <a:ext cx="5874589" cy="4953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0" fontAlgn="base" hangingPunct="0">
              <a:lnSpc>
                <a:spcPct val="93000"/>
              </a:lnSpc>
              <a:spcBef>
                <a:spcPct val="0"/>
              </a:spcBef>
              <a:spcAft>
                <a:spcPct val="0"/>
              </a:spcAft>
              <a:defRPr kumimoji="1" sz="1300" b="1" i="1">
                <a:solidFill>
                  <a:srgbClr val="000000"/>
                </a:solidFill>
                <a:latin typeface="+mj-lt"/>
                <a:ea typeface="+mj-ea"/>
                <a:cs typeface="+mj-cs"/>
              </a:defRPr>
            </a:lvl1pPr>
            <a:lvl2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2pPr>
            <a:lvl3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3pPr>
            <a:lvl4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4pPr>
            <a:lvl5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5pPr>
            <a:lvl6pPr marL="457200" algn="l" rtl="0" fontAlgn="base">
              <a:lnSpc>
                <a:spcPct val="93000"/>
              </a:lnSpc>
              <a:spcBef>
                <a:spcPct val="0"/>
              </a:spcBef>
              <a:spcAft>
                <a:spcPct val="0"/>
              </a:spcAft>
              <a:defRPr kumimoji="1" sz="1300" b="1" i="1">
                <a:solidFill>
                  <a:srgbClr val="000000"/>
                </a:solidFill>
                <a:latin typeface="Arial" charset="0"/>
                <a:cs typeface="Arial" charset="0"/>
              </a:defRPr>
            </a:lvl6pPr>
            <a:lvl7pPr marL="914400" algn="l" rtl="0" fontAlgn="base">
              <a:lnSpc>
                <a:spcPct val="93000"/>
              </a:lnSpc>
              <a:spcBef>
                <a:spcPct val="0"/>
              </a:spcBef>
              <a:spcAft>
                <a:spcPct val="0"/>
              </a:spcAft>
              <a:defRPr kumimoji="1" sz="1300" b="1" i="1">
                <a:solidFill>
                  <a:srgbClr val="000000"/>
                </a:solidFill>
                <a:latin typeface="Arial" charset="0"/>
                <a:cs typeface="Arial" charset="0"/>
              </a:defRPr>
            </a:lvl7pPr>
            <a:lvl8pPr marL="1371600" algn="l" rtl="0" fontAlgn="base">
              <a:lnSpc>
                <a:spcPct val="93000"/>
              </a:lnSpc>
              <a:spcBef>
                <a:spcPct val="0"/>
              </a:spcBef>
              <a:spcAft>
                <a:spcPct val="0"/>
              </a:spcAft>
              <a:defRPr kumimoji="1" sz="1300" b="1" i="1">
                <a:solidFill>
                  <a:srgbClr val="000000"/>
                </a:solidFill>
                <a:latin typeface="Arial" charset="0"/>
                <a:cs typeface="Arial" charset="0"/>
              </a:defRPr>
            </a:lvl8pPr>
            <a:lvl9pPr marL="1828800" algn="l" rtl="0" fontAlgn="base">
              <a:lnSpc>
                <a:spcPct val="93000"/>
              </a:lnSpc>
              <a:spcBef>
                <a:spcPct val="0"/>
              </a:spcBef>
              <a:spcAft>
                <a:spcPct val="0"/>
              </a:spcAft>
              <a:defRPr kumimoji="1" sz="1300" b="1" i="1">
                <a:solidFill>
                  <a:srgbClr val="000000"/>
                </a:solidFill>
                <a:latin typeface="Arial" charset="0"/>
                <a:cs typeface="Arial" charset="0"/>
              </a:defRPr>
            </a:lvl9pPr>
          </a:lstStyle>
          <a:p>
            <a:pPr algn="ctr">
              <a:spcAft>
                <a:spcPct val="20000"/>
              </a:spcAft>
            </a:pPr>
            <a:r>
              <a:rPr lang="tr-TR" sz="2800" i="0" dirty="0" smtClean="0">
                <a:solidFill>
                  <a:srgbClr val="C00000"/>
                </a:solidFill>
                <a:latin typeface="Calibri" pitchFamily="34" charset="0"/>
              </a:rPr>
              <a:t>GERİ KAZANIM KATILIM PAYI</a:t>
            </a:r>
            <a:endParaRPr lang="en-GB" sz="2800" i="0" dirty="0">
              <a:solidFill>
                <a:srgbClr val="FFFF00"/>
              </a:solidFill>
              <a:latin typeface="Calibri" pitchFamily="34" charset="0"/>
            </a:endParaRPr>
          </a:p>
        </p:txBody>
      </p:sp>
      <p:pic>
        <p:nvPicPr>
          <p:cNvPr id="3" name="Resim 2"/>
          <p:cNvPicPr>
            <a:picLocks noChangeAspect="1"/>
          </p:cNvPicPr>
          <p:nvPr/>
        </p:nvPicPr>
        <p:blipFill>
          <a:blip r:embed="rId2"/>
          <a:stretch>
            <a:fillRect/>
          </a:stretch>
        </p:blipFill>
        <p:spPr>
          <a:xfrm>
            <a:off x="252683" y="1423357"/>
            <a:ext cx="4457700" cy="4768363"/>
          </a:xfrm>
          <a:prstGeom prst="rect">
            <a:avLst/>
          </a:prstGeom>
        </p:spPr>
      </p:pic>
    </p:spTree>
    <p:extLst>
      <p:ext uri="{BB962C8B-B14F-4D97-AF65-F5344CB8AC3E}">
        <p14:creationId xmlns:p14="http://schemas.microsoft.com/office/powerpoint/2010/main" val="3507021945"/>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9376" y="1499791"/>
            <a:ext cx="9001000" cy="4764187"/>
          </a:xfrm>
        </p:spPr>
        <p:txBody>
          <a:bodyPr>
            <a:normAutofit fontScale="62500" lnSpcReduction="20000"/>
          </a:bodyPr>
          <a:lstStyle/>
          <a:p>
            <a:pPr algn="just"/>
            <a:r>
              <a:rPr lang="tr-TR" dirty="0"/>
              <a:t>Geri kazanım katılım payları ürünün piyasaya sürüldüğü tarihi takip eden ayın </a:t>
            </a:r>
            <a:r>
              <a:rPr lang="tr-TR" dirty="0" err="1"/>
              <a:t>onbeşine</a:t>
            </a:r>
            <a:r>
              <a:rPr lang="tr-TR" dirty="0"/>
              <a:t> kadar Bakanlığa beyan edilir ve beyanı takip eden ikinci ayın son gününe kadar Bakanlık Merkez Saymanlık Müdürlüğü hesabına ödenir. </a:t>
            </a:r>
            <a:endParaRPr lang="tr-TR" dirty="0" smtClean="0"/>
          </a:p>
          <a:p>
            <a:pPr marL="0" indent="0" algn="just">
              <a:buNone/>
            </a:pPr>
            <a:endParaRPr lang="tr-TR" dirty="0" smtClean="0"/>
          </a:p>
          <a:p>
            <a:pPr algn="just"/>
            <a:r>
              <a:rPr lang="tr-TR" dirty="0" smtClean="0"/>
              <a:t>Katılım </a:t>
            </a:r>
            <a:r>
              <a:rPr lang="tr-TR" dirty="0"/>
              <a:t>payının beyan </a:t>
            </a:r>
            <a:r>
              <a:rPr lang="tr-TR" sz="3400" dirty="0"/>
              <a:t>edilmediğinin</a:t>
            </a:r>
            <a:r>
              <a:rPr lang="tr-TR" dirty="0"/>
              <a:t> veya eksik beyan edildiğinin Bakanlıkça tespiti halinde </a:t>
            </a:r>
            <a:r>
              <a:rPr lang="tr-TR" dirty="0" smtClean="0"/>
              <a:t>eksik kısmın katılım </a:t>
            </a:r>
            <a:r>
              <a:rPr lang="tr-TR" dirty="0"/>
              <a:t>payının bir ay içinde ödenmesi gerektiği ilgiliye tebliğ edilir. Süresinde beyan edilmeyen veya eksik beyan edilen katılım payının beyan edilmesi gereken son günden ödendiği tarihe kadar geçen süre için </a:t>
            </a:r>
            <a:r>
              <a:rPr lang="tr-TR" dirty="0" smtClean="0"/>
              <a:t>gecikme </a:t>
            </a:r>
            <a:r>
              <a:rPr lang="tr-TR" dirty="0"/>
              <a:t>zammı oranında faiz uygulanır. Süresinde ödenmeyen katılım payı Bakanlığın bildirimi üzerine ilgili vergi dairesince </a:t>
            </a:r>
            <a:r>
              <a:rPr lang="tr-TR" dirty="0" smtClean="0"/>
              <a:t>takip </a:t>
            </a:r>
            <a:r>
              <a:rPr lang="tr-TR" dirty="0"/>
              <a:t>ve tahsil edilir. </a:t>
            </a:r>
            <a:r>
              <a:rPr lang="tr-TR" dirty="0" smtClean="0"/>
              <a:t>Tahsil </a:t>
            </a:r>
            <a:r>
              <a:rPr lang="tr-TR" dirty="0"/>
              <a:t>edilen tutarlar genel bütçeye gelir kaydedilir</a:t>
            </a:r>
            <a:r>
              <a:rPr lang="tr-TR" dirty="0" smtClean="0"/>
              <a:t>.</a:t>
            </a:r>
          </a:p>
          <a:p>
            <a:pPr algn="just"/>
            <a:endParaRPr lang="tr-TR" b="1" dirty="0"/>
          </a:p>
          <a:p>
            <a:pPr algn="just"/>
            <a:r>
              <a:rPr lang="tr-TR" dirty="0"/>
              <a:t>Ülkenin tamamında Bakanlıkça belirlenen esaslar doğrultusunda depozito sistemi uygulayan, piyasaya süren/ithalatçı, depozitolu olarak piyasaya sürdükleri ürünler için </a:t>
            </a:r>
            <a:r>
              <a:rPr lang="tr-TR" dirty="0" smtClean="0"/>
              <a:t>geri kazanım katılım payı uygulamasından </a:t>
            </a:r>
            <a:r>
              <a:rPr lang="tr-TR" dirty="0"/>
              <a:t>muaf tutulur. Muafiyet uygulamasında depozito uygulanan miktar esas alınır. </a:t>
            </a:r>
            <a:endParaRPr lang="tr-TR" b="1" dirty="0"/>
          </a:p>
          <a:p>
            <a:pPr algn="just"/>
            <a:endParaRPr lang="tr-TR" b="1" dirty="0"/>
          </a:p>
          <a:p>
            <a:pPr algn="just"/>
            <a:endParaRPr lang="tr-TR" dirty="0"/>
          </a:p>
        </p:txBody>
      </p:sp>
      <p:sp>
        <p:nvSpPr>
          <p:cNvPr id="4" name="Slayt Numarası Yer Tutucusu 3"/>
          <p:cNvSpPr>
            <a:spLocks noGrp="1"/>
          </p:cNvSpPr>
          <p:nvPr>
            <p:ph type="sldNum" sz="quarter" idx="12"/>
          </p:nvPr>
        </p:nvSpPr>
        <p:spPr/>
        <p:txBody>
          <a:bodyPr/>
          <a:lstStyle/>
          <a:p>
            <a:fld id="{1425820A-B5C8-442A-BC23-DCB6ED196BE4}" type="slidenum">
              <a:rPr lang="tr-TR" smtClean="0"/>
              <a:t>11</a:t>
            </a:fld>
            <a:endParaRPr lang="tr-TR"/>
          </a:p>
        </p:txBody>
      </p:sp>
      <p:pic>
        <p:nvPicPr>
          <p:cNvPr id="9" name="Resi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6320" y="1972801"/>
            <a:ext cx="3519577" cy="3519577"/>
          </a:xfrm>
          <a:prstGeom prst="rect">
            <a:avLst/>
          </a:prstGeom>
        </p:spPr>
      </p:pic>
      <p:sp>
        <p:nvSpPr>
          <p:cNvPr id="12" name="1 Título"/>
          <p:cNvSpPr txBox="1">
            <a:spLocks/>
          </p:cNvSpPr>
          <p:nvPr/>
        </p:nvSpPr>
        <p:spPr bwMode="auto">
          <a:xfrm>
            <a:off x="3158706" y="593992"/>
            <a:ext cx="5874589" cy="4953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0" fontAlgn="base" hangingPunct="0">
              <a:lnSpc>
                <a:spcPct val="93000"/>
              </a:lnSpc>
              <a:spcBef>
                <a:spcPct val="0"/>
              </a:spcBef>
              <a:spcAft>
                <a:spcPct val="0"/>
              </a:spcAft>
              <a:defRPr kumimoji="1" sz="1300" b="1" i="1">
                <a:solidFill>
                  <a:srgbClr val="000000"/>
                </a:solidFill>
                <a:latin typeface="+mj-lt"/>
                <a:ea typeface="+mj-ea"/>
                <a:cs typeface="+mj-cs"/>
              </a:defRPr>
            </a:lvl1pPr>
            <a:lvl2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2pPr>
            <a:lvl3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3pPr>
            <a:lvl4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4pPr>
            <a:lvl5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5pPr>
            <a:lvl6pPr marL="457200" algn="l" rtl="0" fontAlgn="base">
              <a:lnSpc>
                <a:spcPct val="93000"/>
              </a:lnSpc>
              <a:spcBef>
                <a:spcPct val="0"/>
              </a:spcBef>
              <a:spcAft>
                <a:spcPct val="0"/>
              </a:spcAft>
              <a:defRPr kumimoji="1" sz="1300" b="1" i="1">
                <a:solidFill>
                  <a:srgbClr val="000000"/>
                </a:solidFill>
                <a:latin typeface="Arial" charset="0"/>
                <a:cs typeface="Arial" charset="0"/>
              </a:defRPr>
            </a:lvl6pPr>
            <a:lvl7pPr marL="914400" algn="l" rtl="0" fontAlgn="base">
              <a:lnSpc>
                <a:spcPct val="93000"/>
              </a:lnSpc>
              <a:spcBef>
                <a:spcPct val="0"/>
              </a:spcBef>
              <a:spcAft>
                <a:spcPct val="0"/>
              </a:spcAft>
              <a:defRPr kumimoji="1" sz="1300" b="1" i="1">
                <a:solidFill>
                  <a:srgbClr val="000000"/>
                </a:solidFill>
                <a:latin typeface="Arial" charset="0"/>
                <a:cs typeface="Arial" charset="0"/>
              </a:defRPr>
            </a:lvl7pPr>
            <a:lvl8pPr marL="1371600" algn="l" rtl="0" fontAlgn="base">
              <a:lnSpc>
                <a:spcPct val="93000"/>
              </a:lnSpc>
              <a:spcBef>
                <a:spcPct val="0"/>
              </a:spcBef>
              <a:spcAft>
                <a:spcPct val="0"/>
              </a:spcAft>
              <a:defRPr kumimoji="1" sz="1300" b="1" i="1">
                <a:solidFill>
                  <a:srgbClr val="000000"/>
                </a:solidFill>
                <a:latin typeface="Arial" charset="0"/>
                <a:cs typeface="Arial" charset="0"/>
              </a:defRPr>
            </a:lvl8pPr>
            <a:lvl9pPr marL="1828800" algn="l" rtl="0" fontAlgn="base">
              <a:lnSpc>
                <a:spcPct val="93000"/>
              </a:lnSpc>
              <a:spcBef>
                <a:spcPct val="0"/>
              </a:spcBef>
              <a:spcAft>
                <a:spcPct val="0"/>
              </a:spcAft>
              <a:defRPr kumimoji="1" sz="1300" b="1" i="1">
                <a:solidFill>
                  <a:srgbClr val="000000"/>
                </a:solidFill>
                <a:latin typeface="Arial" charset="0"/>
                <a:cs typeface="Arial" charset="0"/>
              </a:defRPr>
            </a:lvl9pPr>
          </a:lstStyle>
          <a:p>
            <a:pPr algn="ctr">
              <a:spcAft>
                <a:spcPct val="20000"/>
              </a:spcAft>
            </a:pPr>
            <a:r>
              <a:rPr lang="tr-TR" sz="2800" i="0" dirty="0" smtClean="0">
                <a:solidFill>
                  <a:srgbClr val="C00000"/>
                </a:solidFill>
                <a:latin typeface="Calibri" pitchFamily="34" charset="0"/>
              </a:rPr>
              <a:t>GERİ KAZANIM KATILIM PAYI</a:t>
            </a:r>
            <a:endParaRPr lang="en-GB" sz="2800" i="0" dirty="0">
              <a:solidFill>
                <a:srgbClr val="FFFF00"/>
              </a:solidFill>
              <a:latin typeface="Calibri" pitchFamily="34" charset="0"/>
            </a:endParaRPr>
          </a:p>
        </p:txBody>
      </p:sp>
    </p:spTree>
    <p:extLst>
      <p:ext uri="{BB962C8B-B14F-4D97-AF65-F5344CB8AC3E}">
        <p14:creationId xmlns:p14="http://schemas.microsoft.com/office/powerpoint/2010/main" val="66749665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69">
            <a:extLst>
              <a:ext uri="{FF2B5EF4-FFF2-40B4-BE49-F238E27FC236}">
                <a16:creationId xmlns:a16="http://schemas.microsoft.com/office/drawing/2014/main" id="{79846914-5646-4CBA-8A9B-07BDF6EC6608}"/>
              </a:ext>
            </a:extLst>
          </p:cNvPr>
          <p:cNvSpPr txBox="1"/>
          <p:nvPr/>
        </p:nvSpPr>
        <p:spPr>
          <a:xfrm>
            <a:off x="154655" y="1980692"/>
            <a:ext cx="2752354" cy="2709275"/>
          </a:xfrm>
          <a:prstGeom prst="ellipse">
            <a:avLst/>
          </a:prstGeom>
          <a:solidFill>
            <a:schemeClr val="accent6"/>
          </a:solidFill>
          <a:ln w="174625" cmpd="thinThick">
            <a:solidFill>
              <a:srgbClr val="262626"/>
            </a:solidFill>
          </a:ln>
        </p:spPr>
        <p:txBody>
          <a:bodyPr vert="horz" lIns="91440" tIns="45720" rIns="91440" bIns="45720" rtlCol="0" anchor="ctr">
            <a:normAutofit fontScale="92500" lnSpcReduction="10000"/>
          </a:bodyPr>
          <a:lstStyle/>
          <a:p>
            <a:pPr algn="ctr" defTabSz="914400">
              <a:lnSpc>
                <a:spcPct val="90000"/>
              </a:lnSpc>
              <a:spcBef>
                <a:spcPct val="0"/>
              </a:spcBef>
              <a:spcAft>
                <a:spcPts val="600"/>
              </a:spcAft>
            </a:pPr>
            <a:r>
              <a:rPr lang="tr-TR" sz="2600" b="1" kern="1200" dirty="0">
                <a:solidFill>
                  <a:srgbClr val="FFFFFF"/>
                </a:solidFill>
                <a:latin typeface="+mj-lt"/>
                <a:ea typeface="+mj-ea"/>
                <a:cs typeface="+mj-cs"/>
              </a:rPr>
              <a:t>GERİ DÖNÜŞÜMDE ÖNCÜ ÜLKELERDEN BİRİ OLACAĞIZ</a:t>
            </a:r>
            <a:endParaRPr lang="en-US" sz="2600" b="1" kern="1200" dirty="0">
              <a:solidFill>
                <a:srgbClr val="FFFFFF"/>
              </a:solidFill>
              <a:latin typeface="+mj-lt"/>
              <a:ea typeface="+mj-ea"/>
              <a:cs typeface="+mj-cs"/>
            </a:endParaRPr>
          </a:p>
        </p:txBody>
      </p:sp>
      <p:graphicFrame>
        <p:nvGraphicFramePr>
          <p:cNvPr id="11" name="Grafik 10">
            <a:extLst>
              <a:ext uri="{FF2B5EF4-FFF2-40B4-BE49-F238E27FC236}">
                <a16:creationId xmlns:a16="http://schemas.microsoft.com/office/drawing/2014/main" id="{7A86C452-3555-4409-8BFE-8F12EC244A0F}"/>
              </a:ext>
            </a:extLst>
          </p:cNvPr>
          <p:cNvGraphicFramePr>
            <a:graphicFrameLocks/>
          </p:cNvGraphicFramePr>
          <p:nvPr>
            <p:extLst/>
          </p:nvPr>
        </p:nvGraphicFramePr>
        <p:xfrm>
          <a:off x="3030504" y="2996952"/>
          <a:ext cx="7423785" cy="3050039"/>
        </p:xfrm>
        <a:graphic>
          <a:graphicData uri="http://schemas.openxmlformats.org/drawingml/2006/chart">
            <c:chart xmlns:c="http://schemas.openxmlformats.org/drawingml/2006/chart" xmlns:r="http://schemas.openxmlformats.org/officeDocument/2006/relationships" r:id="rId3"/>
          </a:graphicData>
        </a:graphic>
      </p:graphicFrame>
      <p:sp>
        <p:nvSpPr>
          <p:cNvPr id="13" name="Silindir 12">
            <a:extLst>
              <a:ext uri="{FF2B5EF4-FFF2-40B4-BE49-F238E27FC236}">
                <a16:creationId xmlns:a16="http://schemas.microsoft.com/office/drawing/2014/main" id="{9BAF1553-AA16-498F-A6F3-82DB41EAFA98}"/>
              </a:ext>
            </a:extLst>
          </p:cNvPr>
          <p:cNvSpPr/>
          <p:nvPr/>
        </p:nvSpPr>
        <p:spPr>
          <a:xfrm>
            <a:off x="5963191" y="2446186"/>
            <a:ext cx="1335955" cy="2563643"/>
          </a:xfrm>
          <a:prstGeom prst="can">
            <a:avLst/>
          </a:prstGeom>
          <a:solidFill>
            <a:srgbClr val="0070C0"/>
          </a:solidFill>
          <a:ln>
            <a:gradFill>
              <a:gsLst>
                <a:gs pos="85000">
                  <a:srgbClr val="BFD8F0"/>
                </a:gs>
                <a:gs pos="71000">
                  <a:schemeClr val="accent1">
                    <a:lumMod val="5000"/>
                    <a:lumOff val="95000"/>
                  </a:schemeClr>
                </a:gs>
                <a:gs pos="17000">
                  <a:schemeClr val="accent1">
                    <a:lumMod val="45000"/>
                    <a:lumOff val="55000"/>
                  </a:schemeClr>
                </a:gs>
                <a:gs pos="31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tr-TR" sz="1013"/>
          </a:p>
        </p:txBody>
      </p:sp>
      <p:sp>
        <p:nvSpPr>
          <p:cNvPr id="14" name="Silindir 13">
            <a:extLst>
              <a:ext uri="{FF2B5EF4-FFF2-40B4-BE49-F238E27FC236}">
                <a16:creationId xmlns:a16="http://schemas.microsoft.com/office/drawing/2014/main" id="{ABEA220F-AC6E-4568-A7B8-6BFDA28ADF1B}"/>
              </a:ext>
            </a:extLst>
          </p:cNvPr>
          <p:cNvSpPr/>
          <p:nvPr/>
        </p:nvSpPr>
        <p:spPr>
          <a:xfrm>
            <a:off x="7829619" y="2572118"/>
            <a:ext cx="1171382" cy="1115440"/>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gradFill>
              <a:gsLst>
                <a:gs pos="85000">
                  <a:srgbClr val="BFD8F0"/>
                </a:gs>
                <a:gs pos="71000">
                  <a:schemeClr val="accent1">
                    <a:lumMod val="5000"/>
                    <a:lumOff val="95000"/>
                  </a:schemeClr>
                </a:gs>
                <a:gs pos="17000">
                  <a:schemeClr val="accent1">
                    <a:lumMod val="45000"/>
                    <a:lumOff val="55000"/>
                  </a:schemeClr>
                </a:gs>
                <a:gs pos="31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tr-TR" sz="1013"/>
          </a:p>
        </p:txBody>
      </p:sp>
      <p:sp>
        <p:nvSpPr>
          <p:cNvPr id="17" name="Metin kutusu 16">
            <a:extLst>
              <a:ext uri="{FF2B5EF4-FFF2-40B4-BE49-F238E27FC236}">
                <a16:creationId xmlns:a16="http://schemas.microsoft.com/office/drawing/2014/main" id="{FA2836CC-761F-432F-A130-2C3D3434596B}"/>
              </a:ext>
            </a:extLst>
          </p:cNvPr>
          <p:cNvSpPr txBox="1"/>
          <p:nvPr/>
        </p:nvSpPr>
        <p:spPr>
          <a:xfrm>
            <a:off x="6100721" y="3016347"/>
            <a:ext cx="998344" cy="332300"/>
          </a:xfrm>
          <a:prstGeom prst="rect">
            <a:avLst/>
          </a:prstGeom>
          <a:noFill/>
        </p:spPr>
        <p:txBody>
          <a:bodyPr wrap="square" rtlCol="0">
            <a:prstTxWarp prst="textTriangleInverted">
              <a:avLst/>
            </a:prstTxWarp>
            <a:spAutoFit/>
          </a:bodyPr>
          <a:lstStyle/>
          <a:p>
            <a:r>
              <a:rPr lang="tr-TR" sz="1350" dirty="0"/>
              <a:t>% 60</a:t>
            </a:r>
          </a:p>
        </p:txBody>
      </p:sp>
      <p:sp>
        <p:nvSpPr>
          <p:cNvPr id="18" name="Metin kutusu 17">
            <a:extLst>
              <a:ext uri="{FF2B5EF4-FFF2-40B4-BE49-F238E27FC236}">
                <a16:creationId xmlns:a16="http://schemas.microsoft.com/office/drawing/2014/main" id="{474A404D-5E61-4A00-AE3A-0F2833852B1E}"/>
              </a:ext>
            </a:extLst>
          </p:cNvPr>
          <p:cNvSpPr txBox="1"/>
          <p:nvPr/>
        </p:nvSpPr>
        <p:spPr>
          <a:xfrm>
            <a:off x="8097093" y="3042223"/>
            <a:ext cx="636435" cy="332300"/>
          </a:xfrm>
          <a:prstGeom prst="rect">
            <a:avLst/>
          </a:prstGeom>
          <a:noFill/>
        </p:spPr>
        <p:txBody>
          <a:bodyPr wrap="square" numCol="1" rtlCol="0">
            <a:prstTxWarp prst="textTriangleInverted">
              <a:avLst/>
            </a:prstTxWarp>
            <a:spAutoFit/>
          </a:bodyPr>
          <a:lstStyle>
            <a:defPPr>
              <a:defRPr lang="en-US"/>
            </a:defPPr>
            <a:lvl1pPr>
              <a:defRPr sz="2000"/>
            </a:lvl1pPr>
          </a:lstStyle>
          <a:p>
            <a:r>
              <a:rPr lang="tr-TR" sz="1125" dirty="0"/>
              <a:t>% 35</a:t>
            </a:r>
          </a:p>
        </p:txBody>
      </p:sp>
      <p:cxnSp>
        <p:nvCxnSpPr>
          <p:cNvPr id="19" name="Dirsek Bağlayıcısı 12">
            <a:extLst>
              <a:ext uri="{FF2B5EF4-FFF2-40B4-BE49-F238E27FC236}">
                <a16:creationId xmlns:a16="http://schemas.microsoft.com/office/drawing/2014/main" id="{6EF91B16-11A9-41A3-9495-1E540AA521F2}"/>
              </a:ext>
            </a:extLst>
          </p:cNvPr>
          <p:cNvCxnSpPr/>
          <p:nvPr/>
        </p:nvCxnSpPr>
        <p:spPr>
          <a:xfrm>
            <a:off x="3947646" y="2122269"/>
            <a:ext cx="2702071" cy="509774"/>
          </a:xfrm>
          <a:prstGeom prst="bentConnector3">
            <a:avLst>
              <a:gd name="adj1" fmla="val 100509"/>
            </a:avLst>
          </a:prstGeom>
          <a:ln>
            <a:tailEnd type="oval"/>
          </a:ln>
        </p:spPr>
        <p:style>
          <a:lnRef idx="1">
            <a:schemeClr val="dk1"/>
          </a:lnRef>
          <a:fillRef idx="0">
            <a:schemeClr val="dk1"/>
          </a:fillRef>
          <a:effectRef idx="0">
            <a:schemeClr val="dk1"/>
          </a:effectRef>
          <a:fontRef idx="minor">
            <a:schemeClr val="tx1"/>
          </a:fontRef>
        </p:style>
      </p:cxnSp>
      <p:sp>
        <p:nvSpPr>
          <p:cNvPr id="20" name="Metin kutusu 19">
            <a:extLst>
              <a:ext uri="{FF2B5EF4-FFF2-40B4-BE49-F238E27FC236}">
                <a16:creationId xmlns:a16="http://schemas.microsoft.com/office/drawing/2014/main" id="{3F510688-604D-4879-97B7-9286B28ABD03}"/>
              </a:ext>
            </a:extLst>
          </p:cNvPr>
          <p:cNvSpPr txBox="1"/>
          <p:nvPr/>
        </p:nvSpPr>
        <p:spPr>
          <a:xfrm>
            <a:off x="3986777" y="1752937"/>
            <a:ext cx="3312368" cy="369332"/>
          </a:xfrm>
          <a:prstGeom prst="rect">
            <a:avLst/>
          </a:prstGeom>
          <a:noFill/>
        </p:spPr>
        <p:txBody>
          <a:bodyPr wrap="square" rtlCol="0">
            <a:spAutoFit/>
          </a:bodyPr>
          <a:lstStyle/>
          <a:p>
            <a:r>
              <a:rPr lang="tr-TR" b="1" dirty="0">
                <a:solidFill>
                  <a:srgbClr val="C00000"/>
                </a:solidFill>
                <a:latin typeface="+mj-lt"/>
              </a:rPr>
              <a:t>2030</a:t>
            </a:r>
            <a:r>
              <a:rPr lang="tr-TR" dirty="0">
                <a:solidFill>
                  <a:schemeClr val="bg2">
                    <a:lumMod val="25000"/>
                  </a:schemeClr>
                </a:solidFill>
                <a:latin typeface="+mj-lt"/>
              </a:rPr>
              <a:t> Geri Kazanım Hedefi</a:t>
            </a:r>
          </a:p>
        </p:txBody>
      </p:sp>
      <p:cxnSp>
        <p:nvCxnSpPr>
          <p:cNvPr id="21" name="Dirsek Bağlayıcısı 18">
            <a:extLst>
              <a:ext uri="{FF2B5EF4-FFF2-40B4-BE49-F238E27FC236}">
                <a16:creationId xmlns:a16="http://schemas.microsoft.com/office/drawing/2014/main" id="{AEE45CDE-E8F2-41FA-8282-BA99368933EA}"/>
              </a:ext>
            </a:extLst>
          </p:cNvPr>
          <p:cNvCxnSpPr/>
          <p:nvPr/>
        </p:nvCxnSpPr>
        <p:spPr>
          <a:xfrm rot="10800000" flipV="1">
            <a:off x="8316734" y="2104171"/>
            <a:ext cx="2531339" cy="667864"/>
          </a:xfrm>
          <a:prstGeom prst="bentConnector3">
            <a:avLst>
              <a:gd name="adj1" fmla="val 99602"/>
            </a:avLst>
          </a:prstGeom>
          <a:ln>
            <a:tailEnd type="oval"/>
          </a:ln>
        </p:spPr>
        <p:style>
          <a:lnRef idx="1">
            <a:schemeClr val="dk1"/>
          </a:lnRef>
          <a:fillRef idx="0">
            <a:schemeClr val="dk1"/>
          </a:fillRef>
          <a:effectRef idx="0">
            <a:schemeClr val="dk1"/>
          </a:effectRef>
          <a:fontRef idx="minor">
            <a:schemeClr val="tx1"/>
          </a:fontRef>
        </p:style>
      </p:cxnSp>
      <p:sp>
        <p:nvSpPr>
          <p:cNvPr id="22" name="Metin kutusu 21">
            <a:extLst>
              <a:ext uri="{FF2B5EF4-FFF2-40B4-BE49-F238E27FC236}">
                <a16:creationId xmlns:a16="http://schemas.microsoft.com/office/drawing/2014/main" id="{C7288037-1291-419C-A77B-6D05B306CAF8}"/>
              </a:ext>
            </a:extLst>
          </p:cNvPr>
          <p:cNvSpPr txBox="1"/>
          <p:nvPr/>
        </p:nvSpPr>
        <p:spPr>
          <a:xfrm>
            <a:off x="8239552" y="1765445"/>
            <a:ext cx="3312368" cy="369332"/>
          </a:xfrm>
          <a:prstGeom prst="rect">
            <a:avLst/>
          </a:prstGeom>
          <a:noFill/>
        </p:spPr>
        <p:txBody>
          <a:bodyPr wrap="square" rtlCol="0">
            <a:spAutoFit/>
          </a:bodyPr>
          <a:lstStyle/>
          <a:p>
            <a:r>
              <a:rPr lang="tr-TR" b="1" dirty="0">
                <a:solidFill>
                  <a:srgbClr val="C00000"/>
                </a:solidFill>
                <a:latin typeface="+mj-lt"/>
              </a:rPr>
              <a:t>2023</a:t>
            </a:r>
            <a:r>
              <a:rPr lang="tr-TR" dirty="0">
                <a:solidFill>
                  <a:schemeClr val="bg2">
                    <a:lumMod val="25000"/>
                  </a:schemeClr>
                </a:solidFill>
                <a:latin typeface="+mj-lt"/>
              </a:rPr>
              <a:t> Geri Kazanım Hedefi</a:t>
            </a:r>
          </a:p>
        </p:txBody>
      </p:sp>
      <p:sp>
        <p:nvSpPr>
          <p:cNvPr id="23" name="Metin kutusu 22">
            <a:extLst>
              <a:ext uri="{FF2B5EF4-FFF2-40B4-BE49-F238E27FC236}">
                <a16:creationId xmlns:a16="http://schemas.microsoft.com/office/drawing/2014/main" id="{BC2BB0C2-6090-4EB6-BE72-8A0ADEAC9867}"/>
              </a:ext>
            </a:extLst>
          </p:cNvPr>
          <p:cNvSpPr txBox="1"/>
          <p:nvPr/>
        </p:nvSpPr>
        <p:spPr>
          <a:xfrm>
            <a:off x="2077209" y="6090677"/>
            <a:ext cx="9145015" cy="830997"/>
          </a:xfrm>
          <a:prstGeom prst="rect">
            <a:avLst/>
          </a:prstGeom>
          <a:noFill/>
          <a:scene3d>
            <a:camera prst="orthographicFront">
              <a:rot lat="0" lon="0" rev="0"/>
            </a:camera>
            <a:lightRig rig="threePt" dir="t"/>
          </a:scene3d>
        </p:spPr>
        <p:txBody>
          <a:bodyPr wrap="square" rtlCol="0">
            <a:spAutoFit/>
          </a:bodyPr>
          <a:lstStyle/>
          <a:p>
            <a:pPr algn="ctr"/>
            <a:r>
              <a:rPr lang="tr-TR" sz="2400" b="1" dirty="0">
                <a:solidFill>
                  <a:srgbClr val="FF0000"/>
                </a:solidFill>
              </a:rPr>
              <a:t>Geri Kazanım Oranımız 2000 yılında </a:t>
            </a:r>
            <a:r>
              <a:rPr lang="tr-TR" sz="2400" b="1" dirty="0">
                <a:solidFill>
                  <a:srgbClr val="385723"/>
                </a:solidFill>
              </a:rPr>
              <a:t>% 1 </a:t>
            </a:r>
            <a:r>
              <a:rPr lang="tr-TR" sz="2400" b="1" dirty="0">
                <a:solidFill>
                  <a:srgbClr val="FF0000"/>
                </a:solidFill>
              </a:rPr>
              <a:t>iken;</a:t>
            </a:r>
          </a:p>
          <a:p>
            <a:pPr algn="ctr"/>
            <a:r>
              <a:rPr lang="tr-TR" sz="2400" b="1" dirty="0">
                <a:solidFill>
                  <a:srgbClr val="FF0000"/>
                </a:solidFill>
              </a:rPr>
              <a:t>2017 yılında </a:t>
            </a:r>
            <a:r>
              <a:rPr lang="tr-TR" sz="2400" b="1" dirty="0">
                <a:solidFill>
                  <a:srgbClr val="385723"/>
                </a:solidFill>
              </a:rPr>
              <a:t>%13 </a:t>
            </a:r>
            <a:r>
              <a:rPr lang="tr-TR" sz="2400" b="1" dirty="0">
                <a:solidFill>
                  <a:srgbClr val="FF0000"/>
                </a:solidFill>
              </a:rPr>
              <a:t>mertebesine yükseltilmiştir.</a:t>
            </a:r>
          </a:p>
        </p:txBody>
      </p:sp>
      <p:sp>
        <p:nvSpPr>
          <p:cNvPr id="24" name="Metin kutusu 23">
            <a:extLst>
              <a:ext uri="{FF2B5EF4-FFF2-40B4-BE49-F238E27FC236}">
                <a16:creationId xmlns:a16="http://schemas.microsoft.com/office/drawing/2014/main" id="{CBC57D90-B26F-4D36-A680-96B2E94FE83C}"/>
              </a:ext>
            </a:extLst>
          </p:cNvPr>
          <p:cNvSpPr txBox="1"/>
          <p:nvPr/>
        </p:nvSpPr>
        <p:spPr>
          <a:xfrm>
            <a:off x="8239552" y="1491632"/>
            <a:ext cx="3964965" cy="384721"/>
          </a:xfrm>
          <a:prstGeom prst="rect">
            <a:avLst/>
          </a:prstGeom>
          <a:noFill/>
        </p:spPr>
        <p:txBody>
          <a:bodyPr wrap="square" rtlCol="0">
            <a:spAutoFit/>
          </a:bodyPr>
          <a:lstStyle/>
          <a:p>
            <a:r>
              <a:rPr lang="tr-TR" sz="1900" dirty="0">
                <a:solidFill>
                  <a:schemeClr val="accent1">
                    <a:lumMod val="75000"/>
                  </a:schemeClr>
                </a:solidFill>
                <a:latin typeface="+mj-lt"/>
              </a:rPr>
              <a:t>Küresel bazda </a:t>
            </a:r>
            <a:r>
              <a:rPr lang="tr-TR" sz="1900" b="1" dirty="0">
                <a:solidFill>
                  <a:srgbClr val="C00000"/>
                </a:solidFill>
                <a:latin typeface="+mj-lt"/>
              </a:rPr>
              <a:t>ilk 20 ülke  </a:t>
            </a:r>
            <a:r>
              <a:rPr lang="tr-TR" sz="1900" dirty="0">
                <a:solidFill>
                  <a:schemeClr val="accent1">
                    <a:lumMod val="75000"/>
                  </a:schemeClr>
                </a:solidFill>
                <a:latin typeface="+mj-lt"/>
              </a:rPr>
              <a:t>arasına girme</a:t>
            </a:r>
          </a:p>
        </p:txBody>
      </p:sp>
      <p:sp>
        <p:nvSpPr>
          <p:cNvPr id="25" name="Metin kutusu 24">
            <a:extLst>
              <a:ext uri="{FF2B5EF4-FFF2-40B4-BE49-F238E27FC236}">
                <a16:creationId xmlns:a16="http://schemas.microsoft.com/office/drawing/2014/main" id="{56B4C943-6442-4E75-AC94-35DD11442536}"/>
              </a:ext>
            </a:extLst>
          </p:cNvPr>
          <p:cNvSpPr txBox="1"/>
          <p:nvPr/>
        </p:nvSpPr>
        <p:spPr>
          <a:xfrm>
            <a:off x="2631778" y="1423035"/>
            <a:ext cx="3964965" cy="400110"/>
          </a:xfrm>
          <a:prstGeom prst="rect">
            <a:avLst/>
          </a:prstGeom>
          <a:noFill/>
        </p:spPr>
        <p:txBody>
          <a:bodyPr wrap="square" rtlCol="0">
            <a:spAutoFit/>
          </a:bodyPr>
          <a:lstStyle/>
          <a:p>
            <a:r>
              <a:rPr lang="tr-TR" sz="2000" dirty="0">
                <a:solidFill>
                  <a:schemeClr val="accent1">
                    <a:lumMod val="75000"/>
                  </a:schemeClr>
                </a:solidFill>
                <a:latin typeface="+mj-lt"/>
              </a:rPr>
              <a:t>Küresel bazda </a:t>
            </a:r>
            <a:r>
              <a:rPr lang="tr-TR" sz="2000" b="1" dirty="0">
                <a:solidFill>
                  <a:srgbClr val="C00000"/>
                </a:solidFill>
                <a:latin typeface="+mj-lt"/>
              </a:rPr>
              <a:t>ilk 5 ülke </a:t>
            </a:r>
            <a:r>
              <a:rPr lang="tr-TR" sz="2000" dirty="0">
                <a:solidFill>
                  <a:schemeClr val="accent1">
                    <a:lumMod val="75000"/>
                  </a:schemeClr>
                </a:solidFill>
                <a:latin typeface="+mj-lt"/>
              </a:rPr>
              <a:t>arasına girme</a:t>
            </a:r>
          </a:p>
        </p:txBody>
      </p:sp>
      <p:sp>
        <p:nvSpPr>
          <p:cNvPr id="15" name="TextBox 69">
            <a:extLst>
              <a:ext uri="{FF2B5EF4-FFF2-40B4-BE49-F238E27FC236}">
                <a16:creationId xmlns:a16="http://schemas.microsoft.com/office/drawing/2014/main" id="{5BEDD6AB-105B-4E83-97AD-23F231E6F8F4}"/>
              </a:ext>
            </a:extLst>
          </p:cNvPr>
          <p:cNvSpPr txBox="1"/>
          <p:nvPr/>
        </p:nvSpPr>
        <p:spPr>
          <a:xfrm>
            <a:off x="3366407" y="306322"/>
            <a:ext cx="5459186" cy="461665"/>
          </a:xfrm>
          <a:prstGeom prst="rect">
            <a:avLst/>
          </a:prstGeom>
          <a:noFill/>
        </p:spPr>
        <p:txBody>
          <a:bodyPr wrap="square" rtlCol="0">
            <a:spAutoFit/>
          </a:bodyPr>
          <a:lstStyle/>
          <a:p>
            <a:pPr algn="ctr"/>
            <a:r>
              <a:rPr lang="tr-TR" sz="2400" b="1" dirty="0">
                <a:solidFill>
                  <a:srgbClr val="FF0000"/>
                </a:solidFill>
                <a:latin typeface="Arial" panose="020B0604020202020204" pitchFamily="34" charset="0"/>
                <a:cs typeface="Arial" panose="020B0604020202020204" pitchFamily="34" charset="0"/>
              </a:rPr>
              <a:t>HEDEFLERİMİZ</a:t>
            </a:r>
            <a:endParaRPr lang="en-US"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56047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wipe(left)">
                                      <p:cBhvr>
                                        <p:cTn id="7" dur="3000"/>
                                        <p:tgtEl>
                                          <p:spTgt spid="11">
                                            <p:graphicEl>
                                              <a:chart seriesIdx="-3" categoryIdx="-3" bldStep="gridLegend"/>
                                            </p:graphic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
                                            <p:graphicEl>
                                              <a:chart seriesIdx="-4" categoryIdx="0" bldStep="category"/>
                                            </p:graphicEl>
                                          </p:spTgt>
                                        </p:tgtEl>
                                        <p:attrNameLst>
                                          <p:attrName>style.visibility</p:attrName>
                                        </p:attrNameLst>
                                      </p:cBhvr>
                                      <p:to>
                                        <p:strVal val="visible"/>
                                      </p:to>
                                    </p:set>
                                    <p:animEffect transition="in" filter="wipe(left)">
                                      <p:cBhvr>
                                        <p:cTn id="10" dur="3000"/>
                                        <p:tgtEl>
                                          <p:spTgt spid="11">
                                            <p:graphicEl>
                                              <a:chart seriesIdx="-4" categoryIdx="0" bldStep="category"/>
                                            </p:graphic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1">
                                            <p:graphicEl>
                                              <a:chart seriesIdx="-4" categoryIdx="1" bldStep="category"/>
                                            </p:graphicEl>
                                          </p:spTgt>
                                        </p:tgtEl>
                                        <p:attrNameLst>
                                          <p:attrName>style.visibility</p:attrName>
                                        </p:attrNameLst>
                                      </p:cBhvr>
                                      <p:to>
                                        <p:strVal val="visible"/>
                                      </p:to>
                                    </p:set>
                                    <p:animEffect transition="in" filter="wipe(left)">
                                      <p:cBhvr>
                                        <p:cTn id="13" dur="3000"/>
                                        <p:tgtEl>
                                          <p:spTgt spid="11">
                                            <p:graphicEl>
                                              <a:chart seriesIdx="-4" categoryIdx="1" bldStep="category"/>
                                            </p:graphicEl>
                                          </p:spTgt>
                                        </p:tgtEl>
                                      </p:cBhvr>
                                    </p:animEffect>
                                  </p:childTnLst>
                                </p:cTn>
                              </p:par>
                            </p:childTnLst>
                          </p:cTn>
                        </p:par>
                        <p:par>
                          <p:cTn id="14" fill="hold">
                            <p:stCondLst>
                              <p:cond delay="3000"/>
                            </p:stCondLst>
                            <p:childTnLst>
                              <p:par>
                                <p:cTn id="15" presetID="2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par>
                          <p:cTn id="18" fill="hold">
                            <p:stCondLst>
                              <p:cond delay="3500"/>
                            </p:stCondLst>
                            <p:childTnLst>
                              <p:par>
                                <p:cTn id="19" presetID="22" presetClass="entr" presetSubtype="4"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2300"/>
                                        <p:tgtEl>
                                          <p:spTgt spid="14"/>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down)">
                                      <p:cBhvr>
                                        <p:cTn id="24" dur="2400"/>
                                        <p:tgtEl>
                                          <p:spTgt spid="18"/>
                                        </p:tgtEl>
                                      </p:cBhvr>
                                    </p:animEffect>
                                  </p:childTnLst>
                                </p:cTn>
                              </p:par>
                            </p:childTnLst>
                          </p:cTn>
                        </p:par>
                        <p:par>
                          <p:cTn id="25" fill="hold">
                            <p:stCondLst>
                              <p:cond delay="5900"/>
                            </p:stCondLst>
                            <p:childTnLst>
                              <p:par>
                                <p:cTn id="26" presetID="22" presetClass="entr" presetSubtype="8" fill="hold"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wipe(left)">
                                      <p:cBhvr>
                                        <p:cTn id="28" dur="500"/>
                                        <p:tgtEl>
                                          <p:spTgt spid="21"/>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left)">
                                      <p:cBhvr>
                                        <p:cTn id="31" dur="2000"/>
                                        <p:tgtEl>
                                          <p:spTgt spid="22"/>
                                        </p:tgtEl>
                                      </p:cBhvr>
                                    </p:animEffect>
                                  </p:childTnLst>
                                </p:cTn>
                              </p:par>
                            </p:childTnLst>
                          </p:cTn>
                        </p:par>
                        <p:par>
                          <p:cTn id="32" fill="hold">
                            <p:stCondLst>
                              <p:cond delay="7900"/>
                            </p:stCondLst>
                            <p:childTnLst>
                              <p:par>
                                <p:cTn id="33" presetID="22" presetClass="entr" presetSubtype="8"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left)">
                                      <p:cBhvr>
                                        <p:cTn id="35" dur="2000"/>
                                        <p:tgtEl>
                                          <p:spTgt spid="24"/>
                                        </p:tgtEl>
                                      </p:cBhvr>
                                    </p:animEffect>
                                  </p:childTnLst>
                                </p:cTn>
                              </p:par>
                            </p:childTnLst>
                          </p:cTn>
                        </p:par>
                        <p:par>
                          <p:cTn id="36" fill="hold">
                            <p:stCondLst>
                              <p:cond delay="99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2000"/>
                                        <p:tgtEl>
                                          <p:spTgt spid="13"/>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down)">
                                      <p:cBhvr>
                                        <p:cTn id="42" dur="2000"/>
                                        <p:tgtEl>
                                          <p:spTgt spid="17"/>
                                        </p:tgtEl>
                                      </p:cBhvr>
                                    </p:animEffect>
                                  </p:childTnLst>
                                </p:cTn>
                              </p:par>
                            </p:childTnLst>
                          </p:cTn>
                        </p:par>
                        <p:par>
                          <p:cTn id="43" fill="hold">
                            <p:stCondLst>
                              <p:cond delay="11900"/>
                            </p:stCondLst>
                            <p:childTnLst>
                              <p:par>
                                <p:cTn id="44" presetID="22" presetClass="entr" presetSubtype="2"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right)">
                                      <p:cBhvr>
                                        <p:cTn id="46" dur="500"/>
                                        <p:tgtEl>
                                          <p:spTgt spid="19"/>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left)">
                                      <p:cBhvr>
                                        <p:cTn id="49" dur="2000"/>
                                        <p:tgtEl>
                                          <p:spTgt spid="20"/>
                                        </p:tgtEl>
                                      </p:cBhvr>
                                    </p:animEffect>
                                  </p:childTnLst>
                                </p:cTn>
                              </p:par>
                            </p:childTnLst>
                          </p:cTn>
                        </p:par>
                        <p:par>
                          <p:cTn id="50" fill="hold">
                            <p:stCondLst>
                              <p:cond delay="13900"/>
                            </p:stCondLst>
                            <p:childTnLst>
                              <p:par>
                                <p:cTn id="51" presetID="22" presetClass="entr" presetSubtype="8"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wipe(left)">
                                      <p:cBhvr>
                                        <p:cTn id="53"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Chart bld="category"/>
        </p:bldSub>
      </p:bldGraphic>
      <p:bldP spid="13" grpId="0" animBg="1"/>
      <p:bldP spid="14" grpId="0" animBg="1"/>
      <p:bldP spid="17" grpId="0"/>
      <p:bldP spid="18" grpId="0"/>
      <p:bldP spid="20" grpId="0"/>
      <p:bldP spid="22" grpId="0"/>
      <p:bldP spid="23" grpId="0"/>
      <p:bldP spid="24"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ctr">
              <a:buNone/>
            </a:pPr>
            <a:endParaRPr lang="tr-TR" sz="6600" dirty="0" smtClean="0">
              <a:solidFill>
                <a:srgbClr val="C00000"/>
              </a:solidFill>
            </a:endParaRPr>
          </a:p>
          <a:p>
            <a:pPr marL="0" indent="0" algn="ctr">
              <a:buNone/>
            </a:pPr>
            <a:r>
              <a:rPr lang="tr-TR" sz="6600" dirty="0" smtClean="0">
                <a:solidFill>
                  <a:srgbClr val="C00000"/>
                </a:solidFill>
              </a:rPr>
              <a:t>PLASTİK POŞETLERİN ÜCRETLENDİRİLMESİ</a:t>
            </a:r>
            <a:endParaRPr lang="tr-TR" sz="6600" dirty="0">
              <a:solidFill>
                <a:srgbClr val="C00000"/>
              </a:solidFill>
            </a:endParaRPr>
          </a:p>
        </p:txBody>
      </p:sp>
      <p:sp>
        <p:nvSpPr>
          <p:cNvPr id="4" name="Slayt Numarası Yer Tutucusu 3"/>
          <p:cNvSpPr>
            <a:spLocks noGrp="1"/>
          </p:cNvSpPr>
          <p:nvPr>
            <p:ph type="sldNum" sz="quarter" idx="12"/>
          </p:nvPr>
        </p:nvSpPr>
        <p:spPr/>
        <p:txBody>
          <a:bodyPr/>
          <a:lstStyle/>
          <a:p>
            <a:fld id="{5BADFCE9-6BD7-4E11-993B-2E6AC35B8E00}" type="slidenum">
              <a:rPr lang="tr-TR" smtClean="0"/>
              <a:t>13</a:t>
            </a:fld>
            <a:endParaRPr lang="tr-TR"/>
          </a:p>
        </p:txBody>
      </p:sp>
    </p:spTree>
    <p:extLst>
      <p:ext uri="{BB962C8B-B14F-4D97-AF65-F5344CB8AC3E}">
        <p14:creationId xmlns:p14="http://schemas.microsoft.com/office/powerpoint/2010/main" val="2211181778"/>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69">
            <a:extLst>
              <a:ext uri="{FF2B5EF4-FFF2-40B4-BE49-F238E27FC236}">
                <a16:creationId xmlns:a16="http://schemas.microsoft.com/office/drawing/2014/main" id="{D8D1FA87-CBCD-46F2-ACFC-A891609C42F5}"/>
              </a:ext>
            </a:extLst>
          </p:cNvPr>
          <p:cNvSpPr txBox="1"/>
          <p:nvPr/>
        </p:nvSpPr>
        <p:spPr>
          <a:xfrm>
            <a:off x="119336" y="1748156"/>
            <a:ext cx="2752354" cy="2709275"/>
          </a:xfrm>
          <a:prstGeom prst="ellipse">
            <a:avLst/>
          </a:prstGeom>
          <a:solidFill>
            <a:schemeClr val="accent6"/>
          </a:solidFill>
          <a:ln w="174625" cmpd="thinThick">
            <a:solidFill>
              <a:srgbClr val="262626"/>
            </a:solidFill>
          </a:ln>
        </p:spPr>
        <p:txBody>
          <a:bodyPr vert="horz" lIns="91440" tIns="45720" rIns="91440" bIns="45720" rtlCol="0" anchor="ctr">
            <a:normAutofit fontScale="92500"/>
          </a:bodyPr>
          <a:lstStyle/>
          <a:p>
            <a:pPr algn="ctr" defTabSz="914400">
              <a:lnSpc>
                <a:spcPct val="90000"/>
              </a:lnSpc>
              <a:spcBef>
                <a:spcPct val="0"/>
              </a:spcBef>
              <a:spcAft>
                <a:spcPts val="600"/>
              </a:spcAft>
            </a:pPr>
            <a:r>
              <a:rPr lang="tr-TR" sz="2600" b="1" kern="1200" dirty="0">
                <a:solidFill>
                  <a:srgbClr val="FFFFFF"/>
                </a:solidFill>
                <a:latin typeface="+mj-lt"/>
                <a:ea typeface="+mj-ea"/>
                <a:cs typeface="+mj-cs"/>
              </a:rPr>
              <a:t>PLASTİK POŞET KULLANIMINI AZALTACAĞIZ</a:t>
            </a:r>
            <a:endParaRPr lang="en-US" sz="2600" b="1" kern="1200" dirty="0">
              <a:solidFill>
                <a:srgbClr val="FFFFFF"/>
              </a:solidFill>
              <a:latin typeface="+mj-lt"/>
              <a:ea typeface="+mj-ea"/>
              <a:cs typeface="+mj-cs"/>
            </a:endParaRPr>
          </a:p>
        </p:txBody>
      </p:sp>
      <p:sp>
        <p:nvSpPr>
          <p:cNvPr id="30" name="İçerik Yer Tutucusu 2">
            <a:extLst>
              <a:ext uri="{FF2B5EF4-FFF2-40B4-BE49-F238E27FC236}">
                <a16:creationId xmlns:a16="http://schemas.microsoft.com/office/drawing/2014/main" id="{0B38E77D-06F6-4158-BE51-39A7AD04974E}"/>
              </a:ext>
            </a:extLst>
          </p:cNvPr>
          <p:cNvSpPr txBox="1">
            <a:spLocks/>
          </p:cNvSpPr>
          <p:nvPr/>
        </p:nvSpPr>
        <p:spPr>
          <a:xfrm>
            <a:off x="2495600" y="653504"/>
            <a:ext cx="8852207" cy="313831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just">
              <a:buNone/>
            </a:pPr>
            <a:r>
              <a:rPr lang="tr-TR" dirty="0">
                <a:solidFill>
                  <a:prstClr val="black"/>
                </a:solidFill>
                <a:latin typeface="Arial" panose="020B0604020202020204" pitchFamily="34" charset="0"/>
                <a:ea typeface="Calibri"/>
                <a:cs typeface="Arial" panose="020B0604020202020204" pitchFamily="34" charset="0"/>
              </a:rPr>
              <a:t>1 Ocak 2019 tarihinden itibaren plastik poşetler</a:t>
            </a:r>
            <a:r>
              <a:rPr lang="tr-TR" b="1" dirty="0">
                <a:solidFill>
                  <a:srgbClr val="FF0000"/>
                </a:solidFill>
                <a:latin typeface="Arial" panose="020B0604020202020204" pitchFamily="34" charset="0"/>
                <a:ea typeface="Calibri"/>
                <a:cs typeface="Arial" panose="020B0604020202020204" pitchFamily="34" charset="0"/>
              </a:rPr>
              <a:t> </a:t>
            </a:r>
            <a:r>
              <a:rPr lang="tr-TR" dirty="0">
                <a:solidFill>
                  <a:srgbClr val="FF0000"/>
                </a:solidFill>
                <a:latin typeface="Arial" panose="020B0604020202020204" pitchFamily="34" charset="0"/>
                <a:ea typeface="Calibri"/>
                <a:cs typeface="Arial" panose="020B0604020202020204" pitchFamily="34" charset="0"/>
              </a:rPr>
              <a:t>ücretli</a:t>
            </a:r>
            <a:r>
              <a:rPr lang="tr-TR" b="1" dirty="0">
                <a:solidFill>
                  <a:srgbClr val="FF0000"/>
                </a:solidFill>
                <a:latin typeface="Arial" panose="020B0604020202020204" pitchFamily="34" charset="0"/>
                <a:ea typeface="Calibri"/>
                <a:cs typeface="Arial" panose="020B0604020202020204" pitchFamily="34" charset="0"/>
              </a:rPr>
              <a:t> </a:t>
            </a:r>
            <a:r>
              <a:rPr lang="tr-TR" dirty="0">
                <a:solidFill>
                  <a:prstClr val="black"/>
                </a:solidFill>
                <a:latin typeface="Arial" panose="020B0604020202020204" pitchFamily="34" charset="0"/>
                <a:ea typeface="Calibri"/>
                <a:cs typeface="Arial" panose="020B0604020202020204" pitchFamily="34" charset="0"/>
              </a:rPr>
              <a:t>olarak satış noktalarında </a:t>
            </a:r>
            <a:r>
              <a:rPr lang="tr-TR" dirty="0" smtClean="0">
                <a:solidFill>
                  <a:prstClr val="black"/>
                </a:solidFill>
                <a:latin typeface="Arial" panose="020B0604020202020204" pitchFamily="34" charset="0"/>
                <a:ea typeface="Calibri"/>
                <a:cs typeface="Arial" panose="020B0604020202020204" pitchFamily="34" charset="0"/>
              </a:rPr>
              <a:t>verilmeye başlanmıştır. </a:t>
            </a:r>
            <a:endParaRPr lang="tr-TR" dirty="0">
              <a:solidFill>
                <a:prstClr val="black"/>
              </a:solidFill>
              <a:latin typeface="Arial" panose="020B0604020202020204" pitchFamily="34" charset="0"/>
              <a:ea typeface="Calibri"/>
              <a:cs typeface="Arial" panose="020B0604020202020204" pitchFamily="34" charset="0"/>
            </a:endParaRPr>
          </a:p>
          <a:p>
            <a:pPr marL="342900" lvl="1" indent="0" algn="just">
              <a:buNone/>
            </a:pPr>
            <a:endParaRPr lang="tr-TR" dirty="0">
              <a:solidFill>
                <a:prstClr val="black"/>
              </a:solidFill>
              <a:latin typeface="Arial" panose="020B0604020202020204" pitchFamily="34" charset="0"/>
              <a:ea typeface="Calibri"/>
              <a:cs typeface="Arial" panose="020B0604020202020204" pitchFamily="34" charset="0"/>
            </a:endParaRPr>
          </a:p>
          <a:p>
            <a:pPr marL="457200" lvl="1" indent="0" algn="just">
              <a:buNone/>
            </a:pPr>
            <a:r>
              <a:rPr lang="tr-TR" dirty="0">
                <a:solidFill>
                  <a:prstClr val="black"/>
                </a:solidFill>
                <a:latin typeface="Arial" panose="020B0604020202020204" pitchFamily="34" charset="0"/>
                <a:ea typeface="Calibri"/>
                <a:cs typeface="Arial" panose="020B0604020202020204" pitchFamily="34" charset="0"/>
              </a:rPr>
              <a:t>Bu çalışma ile mevcutta </a:t>
            </a:r>
            <a:r>
              <a:rPr lang="tr-TR" dirty="0">
                <a:solidFill>
                  <a:srgbClr val="FF0000"/>
                </a:solidFill>
                <a:latin typeface="Arial" panose="020B0604020202020204" pitchFamily="34" charset="0"/>
                <a:ea typeface="Calibri"/>
                <a:cs typeface="Arial" panose="020B0604020202020204" pitchFamily="34" charset="0"/>
              </a:rPr>
              <a:t>440 olan kişi başı plastik poşet kullanımı 2019 yılı sonunda 90, 2025 yılında 40 adete düşürülecek.</a:t>
            </a:r>
            <a:endParaRPr lang="tr-TR" dirty="0">
              <a:solidFill>
                <a:prstClr val="black"/>
              </a:solidFill>
              <a:latin typeface="Arial" panose="020B0604020202020204" pitchFamily="34" charset="0"/>
              <a:ea typeface="Calibri"/>
              <a:cs typeface="Arial" panose="020B0604020202020204" pitchFamily="34" charset="0"/>
            </a:endParaRPr>
          </a:p>
          <a:p>
            <a:pPr marL="150876" lvl="1" indent="0" algn="just">
              <a:buFont typeface="Arial" panose="020B0604020202020204" pitchFamily="34" charset="0"/>
              <a:buNone/>
            </a:pPr>
            <a:endParaRPr lang="tr-TR" sz="1800" dirty="0">
              <a:latin typeface="Arial" panose="020B0604020202020204" pitchFamily="34" charset="0"/>
              <a:cs typeface="Arial" panose="020B0604020202020204" pitchFamily="34" charset="0"/>
            </a:endParaRPr>
          </a:p>
          <a:p>
            <a:pPr algn="just"/>
            <a:endParaRPr lang="tr-TR" sz="1800" dirty="0">
              <a:latin typeface="Arial" panose="020B0604020202020204" pitchFamily="34" charset="0"/>
              <a:cs typeface="Arial" panose="020B0604020202020204" pitchFamily="34" charset="0"/>
            </a:endParaRPr>
          </a:p>
        </p:txBody>
      </p:sp>
      <p:pic>
        <p:nvPicPr>
          <p:cNvPr id="31" name="Resim 30">
            <a:extLst>
              <a:ext uri="{FF2B5EF4-FFF2-40B4-BE49-F238E27FC236}">
                <a16:creationId xmlns:a16="http://schemas.microsoft.com/office/drawing/2014/main" id="{97B7C32C-B83B-4F49-A642-0E4C9D3EA2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0648" y="3199137"/>
            <a:ext cx="3307908" cy="3138313"/>
          </a:xfrm>
          <a:prstGeom prst="rect">
            <a:avLst/>
          </a:prstGeom>
          <a:ln>
            <a:noFill/>
          </a:ln>
          <a:effectLst>
            <a:softEdge rad="112500"/>
          </a:effectLst>
        </p:spPr>
      </p:pic>
      <p:grpSp>
        <p:nvGrpSpPr>
          <p:cNvPr id="32" name="Grup 31">
            <a:extLst>
              <a:ext uri="{FF2B5EF4-FFF2-40B4-BE49-F238E27FC236}">
                <a16:creationId xmlns:a16="http://schemas.microsoft.com/office/drawing/2014/main" id="{C97D45D8-448C-4337-B7C6-B80BB1EE0255}"/>
              </a:ext>
            </a:extLst>
          </p:cNvPr>
          <p:cNvGrpSpPr/>
          <p:nvPr/>
        </p:nvGrpSpPr>
        <p:grpSpPr>
          <a:xfrm>
            <a:off x="6354404" y="3165885"/>
            <a:ext cx="5501267" cy="3739456"/>
            <a:chOff x="1204238" y="3471309"/>
            <a:chExt cx="3690202" cy="3301128"/>
          </a:xfrm>
        </p:grpSpPr>
        <p:sp>
          <p:nvSpPr>
            <p:cNvPr id="33" name="Rectangle 31">
              <a:extLst>
                <a:ext uri="{FF2B5EF4-FFF2-40B4-BE49-F238E27FC236}">
                  <a16:creationId xmlns:a16="http://schemas.microsoft.com/office/drawing/2014/main" id="{D264C26D-F5C1-43D1-A231-A398CD5BCFC9}"/>
                </a:ext>
              </a:extLst>
            </p:cNvPr>
            <p:cNvSpPr/>
            <p:nvPr/>
          </p:nvSpPr>
          <p:spPr>
            <a:xfrm>
              <a:off x="1204238" y="4300962"/>
              <a:ext cx="3690202" cy="2471475"/>
            </a:xfrm>
            <a:prstGeom prst="rect">
              <a:avLst/>
            </a:prstGeom>
            <a:gradFill flip="none" rotWithShape="1">
              <a:gsLst>
                <a:gs pos="79000">
                  <a:schemeClr val="accent3">
                    <a:lumMod val="5000"/>
                    <a:lumOff val="95000"/>
                  </a:schemeClr>
                </a:gs>
                <a:gs pos="100000">
                  <a:schemeClr val="bg1">
                    <a:lumMod val="85000"/>
                  </a:schemeClr>
                </a:gs>
              </a:gsLst>
              <a:lin ang="5400000" scaled="1"/>
              <a:tileRect/>
            </a:gradFill>
            <a:ln>
              <a:noFill/>
            </a:ln>
            <a:effectLst>
              <a:outerShdw blurRad="152400" dist="317500" dir="5400000" sx="90000" sy="-19000" rotWithShape="0">
                <a:prstClr val="black">
                  <a:alpha val="15000"/>
                </a:prstClr>
              </a:outerShdw>
            </a:effectLst>
            <a:scene3d>
              <a:camera prst="perspectiveRelaxedModerately">
                <a:rot lat="17400000" lon="0" rev="0"/>
              </a:camera>
              <a:lightRig rig="threePt" dir="t">
                <a:rot lat="0" lon="0" rev="1200000"/>
              </a:lightRig>
            </a:scene3d>
            <a:sp3d extrusionH="508000" prstMaterial="matte">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p>
          </p:txBody>
        </p:sp>
        <p:sp>
          <p:nvSpPr>
            <p:cNvPr id="34" name="Silindir 33">
              <a:extLst>
                <a:ext uri="{FF2B5EF4-FFF2-40B4-BE49-F238E27FC236}">
                  <a16:creationId xmlns:a16="http://schemas.microsoft.com/office/drawing/2014/main" id="{DCAF9ADF-C643-49EC-9F0F-08516E7DEC7D}"/>
                </a:ext>
              </a:extLst>
            </p:cNvPr>
            <p:cNvSpPr/>
            <p:nvPr/>
          </p:nvSpPr>
          <p:spPr>
            <a:xfrm>
              <a:off x="2250874" y="3471309"/>
              <a:ext cx="1596930" cy="2468466"/>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tr-TR" sz="1013"/>
            </a:p>
          </p:txBody>
        </p:sp>
        <p:sp>
          <p:nvSpPr>
            <p:cNvPr id="35" name="Metin kutusu 34">
              <a:extLst>
                <a:ext uri="{FF2B5EF4-FFF2-40B4-BE49-F238E27FC236}">
                  <a16:creationId xmlns:a16="http://schemas.microsoft.com/office/drawing/2014/main" id="{5F092401-3415-406C-8F37-EB708C8679E4}"/>
                </a:ext>
              </a:extLst>
            </p:cNvPr>
            <p:cNvSpPr txBox="1"/>
            <p:nvPr/>
          </p:nvSpPr>
          <p:spPr>
            <a:xfrm>
              <a:off x="1808640" y="4124704"/>
              <a:ext cx="2534625" cy="1494349"/>
            </a:xfrm>
            <a:prstGeom prst="rect">
              <a:avLst/>
            </a:prstGeom>
            <a:noFill/>
          </p:spPr>
          <p:txBody>
            <a:bodyPr wrap="square" rtlCol="0">
              <a:spAutoFit/>
            </a:bodyPr>
            <a:lstStyle/>
            <a:p>
              <a:pPr algn="ctr"/>
              <a:r>
                <a:rPr lang="tr-TR" sz="2000" b="1" dirty="0">
                  <a:solidFill>
                    <a:schemeClr val="bg2">
                      <a:lumMod val="25000"/>
                    </a:schemeClr>
                  </a:solidFill>
                  <a:latin typeface="+mj-lt"/>
                </a:rPr>
                <a:t>Türkiye’de Yıllık </a:t>
              </a:r>
            </a:p>
            <a:p>
              <a:pPr algn="ctr"/>
              <a:r>
                <a:rPr lang="tr-TR" sz="2400" b="1" dirty="0">
                  <a:solidFill>
                    <a:srgbClr val="FF0000"/>
                  </a:solidFill>
                  <a:latin typeface="+mj-lt"/>
                </a:rPr>
                <a:t>30-35</a:t>
              </a:r>
              <a:r>
                <a:rPr lang="tr-TR" sz="2000" b="1" dirty="0">
                  <a:solidFill>
                    <a:schemeClr val="bg2">
                      <a:lumMod val="25000"/>
                    </a:schemeClr>
                  </a:solidFill>
                  <a:latin typeface="+mj-lt"/>
                </a:rPr>
                <a:t> </a:t>
              </a:r>
            </a:p>
            <a:p>
              <a:pPr algn="ctr"/>
              <a:r>
                <a:rPr lang="tr-TR" sz="2000" b="1" dirty="0">
                  <a:solidFill>
                    <a:schemeClr val="bg2">
                      <a:lumMod val="25000"/>
                    </a:schemeClr>
                  </a:solidFill>
                  <a:latin typeface="+mj-lt"/>
                </a:rPr>
                <a:t>milyar adet </a:t>
              </a:r>
            </a:p>
            <a:p>
              <a:pPr algn="ctr"/>
              <a:r>
                <a:rPr lang="tr-TR" sz="2000" b="1" dirty="0">
                  <a:solidFill>
                    <a:schemeClr val="bg2">
                      <a:lumMod val="25000"/>
                    </a:schemeClr>
                  </a:solidFill>
                  <a:latin typeface="+mj-lt"/>
                </a:rPr>
                <a:t>plastik poşet</a:t>
              </a:r>
            </a:p>
            <a:p>
              <a:pPr algn="ctr"/>
              <a:r>
                <a:rPr lang="tr-TR" sz="2000" b="1" dirty="0">
                  <a:solidFill>
                    <a:schemeClr val="bg2">
                      <a:lumMod val="25000"/>
                    </a:schemeClr>
                  </a:solidFill>
                  <a:latin typeface="+mj-lt"/>
                </a:rPr>
                <a:t>Kullanılıyor.</a:t>
              </a:r>
            </a:p>
          </p:txBody>
        </p:sp>
      </p:grpSp>
    </p:spTree>
    <p:extLst>
      <p:ext uri="{BB962C8B-B14F-4D97-AF65-F5344CB8AC3E}">
        <p14:creationId xmlns:p14="http://schemas.microsoft.com/office/powerpoint/2010/main" val="1514216979"/>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Plastik Poşetlerin Ücretlendirilmesine İlişkin Usul ve Esaslar</a:t>
            </a:r>
            <a:endParaRPr lang="tr-TR" dirty="0"/>
          </a:p>
        </p:txBody>
      </p:sp>
      <p:sp>
        <p:nvSpPr>
          <p:cNvPr id="3" name="İçerik Yer Tutucusu 2"/>
          <p:cNvSpPr>
            <a:spLocks noGrp="1"/>
          </p:cNvSpPr>
          <p:nvPr>
            <p:ph idx="1"/>
          </p:nvPr>
        </p:nvSpPr>
        <p:spPr/>
        <p:txBody>
          <a:bodyPr/>
          <a:lstStyle/>
          <a:p>
            <a:r>
              <a:rPr lang="tr-TR" dirty="0" smtClean="0"/>
              <a:t>25/12/2018 tarih ve 245766 sayılı Bakan Oluru ile yayımlanan Plastik Poşetlerin Ücretlendirilmesine İlişkin Usul ve Esaslar uygulamanın ilk günlerinde karşılaşılan hususlar göz önünde bulundurularak, 09/01/2019 tarih ve 6262 sayılı Olur ile revize edilmiştir.</a:t>
            </a:r>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15</a:t>
            </a:fld>
            <a:endParaRPr lang="tr-TR"/>
          </a:p>
        </p:txBody>
      </p:sp>
    </p:spTree>
    <p:extLst>
      <p:ext uri="{BB962C8B-B14F-4D97-AF65-F5344CB8AC3E}">
        <p14:creationId xmlns:p14="http://schemas.microsoft.com/office/powerpoint/2010/main" val="37315489"/>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Zorunlu Ücretlendirmeye Tabi Olan Plastik Poşetler </a:t>
            </a:r>
            <a:r>
              <a:rPr lang="tr-TR" dirty="0" smtClean="0"/>
              <a:t>Hangileridir?</a:t>
            </a:r>
            <a:endParaRPr lang="tr-TR" dirty="0"/>
          </a:p>
        </p:txBody>
      </p:sp>
      <p:sp>
        <p:nvSpPr>
          <p:cNvPr id="3" name="İçerik Yer Tutucusu 2"/>
          <p:cNvSpPr>
            <a:spLocks noGrp="1"/>
          </p:cNvSpPr>
          <p:nvPr>
            <p:ph idx="1"/>
          </p:nvPr>
        </p:nvSpPr>
        <p:spPr/>
        <p:txBody>
          <a:bodyPr/>
          <a:lstStyle/>
          <a:p>
            <a:r>
              <a:rPr lang="tr-TR" sz="2800" dirty="0"/>
              <a:t>Plastik poşet tanımı “Plastikten yapılmış, mal veya ürünlerin satış noktalarında tüketicilere taşıma amacıyla temin edilen saplı veya sapsız poşetler” olarak yapılmaktadır. Plastik Poşet tanımı ile uyum gösteren poşetlerin tamamı ücretlendirmeye tabi olup bu ücretlendirmeden muaf tutulan plastik poşetler Usul ve Esasların” 2.Maddesinin 2.Fıkrasında ayrı ayrı tanımlanmıştır.</a:t>
            </a:r>
          </a:p>
          <a:p>
            <a:r>
              <a:rPr lang="tr-TR" sz="2800" dirty="0"/>
              <a:t>Dolayısı ile usul ve esaslarda muaf tutulan plastik poşetler haricinde kalan, plastikten yapılmış olan ve satış noktalarında tüketicilere mal veya ürünlerin taşınması amacıyla temin edilen tüm saplı veya sapsız poşetler ücretlendirme uygulamasına tabidir. </a:t>
            </a:r>
          </a:p>
        </p:txBody>
      </p:sp>
      <p:sp>
        <p:nvSpPr>
          <p:cNvPr id="4" name="Slayt Numarası Yer Tutucusu 3"/>
          <p:cNvSpPr>
            <a:spLocks noGrp="1"/>
          </p:cNvSpPr>
          <p:nvPr>
            <p:ph type="sldNum" sz="quarter" idx="12"/>
          </p:nvPr>
        </p:nvSpPr>
        <p:spPr/>
        <p:txBody>
          <a:bodyPr/>
          <a:lstStyle/>
          <a:p>
            <a:fld id="{5BADFCE9-6BD7-4E11-993B-2E6AC35B8E00}" type="slidenum">
              <a:rPr lang="tr-TR" smtClean="0"/>
              <a:t>16</a:t>
            </a:fld>
            <a:endParaRPr lang="tr-TR"/>
          </a:p>
        </p:txBody>
      </p:sp>
    </p:spTree>
    <p:extLst>
      <p:ext uri="{BB962C8B-B14F-4D97-AF65-F5344CB8AC3E}">
        <p14:creationId xmlns:p14="http://schemas.microsoft.com/office/powerpoint/2010/main" val="1889304155"/>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dirty="0"/>
              <a:t>Zorunlu Ücretlendirme uygulamasından muaf tutulan plastik poşetler </a:t>
            </a:r>
            <a:r>
              <a:rPr lang="tr-TR" sz="2400" dirty="0" smtClean="0"/>
              <a:t>hangileridir</a:t>
            </a:r>
            <a:r>
              <a:rPr lang="tr-TR" sz="2400" dirty="0"/>
              <a:t>?</a:t>
            </a:r>
          </a:p>
        </p:txBody>
      </p:sp>
      <p:sp>
        <p:nvSpPr>
          <p:cNvPr id="3" name="İçerik Yer Tutucusu 2"/>
          <p:cNvSpPr>
            <a:spLocks noGrp="1"/>
          </p:cNvSpPr>
          <p:nvPr>
            <p:ph idx="1"/>
          </p:nvPr>
        </p:nvSpPr>
        <p:spPr/>
        <p:txBody>
          <a:bodyPr/>
          <a:lstStyle/>
          <a:p>
            <a:r>
              <a:rPr lang="tr-TR" dirty="0"/>
              <a:t>Usul ve Esasların” 2.Maddesinin 2.Fıkrasında ayrı ayrı tanımlandığı üzere;</a:t>
            </a:r>
          </a:p>
          <a:p>
            <a:pPr lvl="0"/>
            <a:r>
              <a:rPr lang="tr-TR" dirty="0"/>
              <a:t>Ekmek, sebze, meyve, peynir, zeytin, hayvansal gıda gibi açık satılan gıdalar için birincil ambalaj olarak ve gıda hijyenini sağlamak için kullanılan, çift kat kalınlığı 15 mikron ve altında olan, 500x350 mm (körük kalınlığı ve sap uzunluğu dahil) ebadından küçük saplı/sapsız poşetler zorunlu ücretlendirme uygulamasına tabi değildir.  (Detaylı açıklama soru 3’te yer almaktadır.) </a:t>
            </a:r>
          </a:p>
        </p:txBody>
      </p:sp>
      <p:sp>
        <p:nvSpPr>
          <p:cNvPr id="4" name="Slayt Numarası Yer Tutucusu 3"/>
          <p:cNvSpPr>
            <a:spLocks noGrp="1"/>
          </p:cNvSpPr>
          <p:nvPr>
            <p:ph type="sldNum" sz="quarter" idx="12"/>
          </p:nvPr>
        </p:nvSpPr>
        <p:spPr/>
        <p:txBody>
          <a:bodyPr/>
          <a:lstStyle/>
          <a:p>
            <a:fld id="{5BADFCE9-6BD7-4E11-993B-2E6AC35B8E00}" type="slidenum">
              <a:rPr lang="tr-TR" smtClean="0"/>
              <a:t>17</a:t>
            </a:fld>
            <a:endParaRPr lang="tr-TR"/>
          </a:p>
        </p:txBody>
      </p:sp>
    </p:spTree>
    <p:extLst>
      <p:ext uri="{BB962C8B-B14F-4D97-AF65-F5344CB8AC3E}">
        <p14:creationId xmlns:p14="http://schemas.microsoft.com/office/powerpoint/2010/main" val="3003036982"/>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Dokumalı (</a:t>
            </a:r>
            <a:r>
              <a:rPr lang="tr-TR" dirty="0" err="1"/>
              <a:t>woven</a:t>
            </a:r>
            <a:r>
              <a:rPr lang="tr-TR" dirty="0"/>
              <a:t>) veya </a:t>
            </a:r>
            <a:r>
              <a:rPr lang="tr-TR" dirty="0" err="1"/>
              <a:t>dokumasız</a:t>
            </a:r>
            <a:r>
              <a:rPr lang="tr-TR" dirty="0"/>
              <a:t> (</a:t>
            </a:r>
            <a:r>
              <a:rPr lang="tr-TR" dirty="0" err="1"/>
              <a:t>nonwoven</a:t>
            </a:r>
            <a:r>
              <a:rPr lang="tr-TR" dirty="0"/>
              <a:t>) metotlarla üretilen tekstil ürünlerinden yapılmış torba/poşet/çantalar plastik içeren malzemelerden üretilmiş olsa dahi zorunlu ücretlendirme uygulamasına tabi değildir. </a:t>
            </a:r>
          </a:p>
          <a:p>
            <a:pPr lvl="0"/>
            <a:r>
              <a:rPr lang="tr-TR" dirty="0"/>
              <a:t>Canlı sucul hayvanların satışının yapıldığı yerlerde sadece söz konusu canlıların su içerisinde taşındığı birincil poşetler zorunlu ücretlendirme uygulamasına tabi değildir. </a:t>
            </a:r>
          </a:p>
          <a:p>
            <a:pPr lvl="0"/>
            <a:r>
              <a:rPr lang="tr-TR" dirty="0"/>
              <a:t>Yumrulu ve/veya benzer tohumlu bitkilerin satışı için kullanılan birincil poşetler zorunlu ücretlendirme uygulamasına tabi değildir.</a:t>
            </a:r>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18</a:t>
            </a:fld>
            <a:endParaRPr lang="tr-TR"/>
          </a:p>
        </p:txBody>
      </p:sp>
    </p:spTree>
    <p:extLst>
      <p:ext uri="{BB962C8B-B14F-4D97-AF65-F5344CB8AC3E}">
        <p14:creationId xmlns:p14="http://schemas.microsoft.com/office/powerpoint/2010/main" val="1843155376"/>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Herhangi bir ürün satışının yapılmadığı hizmet noktalarında (Terzihane, Kuru Temizleme, Lostra, Tamirhane, Görüntüleme Merkezi, Laboratuvar </a:t>
            </a:r>
            <a:r>
              <a:rPr lang="tr-TR" dirty="0" err="1"/>
              <a:t>v.b</a:t>
            </a:r>
            <a:r>
              <a:rPr lang="tr-TR" dirty="0"/>
              <a:t> ) verilen poşetler ücretlendirme uygulamasına tabi değildir. Ancak, hizmet noktaları bir ürün satışı yapıyorlarsa, bu ürünü koydukları poşetler zorunlu ücretlendirmeye tabidir.</a:t>
            </a:r>
          </a:p>
          <a:p>
            <a:pPr lvl="0"/>
            <a:r>
              <a:rPr lang="tr-TR" dirty="0"/>
              <a:t>Kargo poşetleri zorunlu ücretlendirme uygulamasına tabi değildir. (Detaylı açıklama soru 4’te yer almaktadır</a:t>
            </a:r>
            <a:r>
              <a:rPr lang="tr-TR" dirty="0" smtClean="0"/>
              <a:t>)</a:t>
            </a:r>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19</a:t>
            </a:fld>
            <a:endParaRPr lang="tr-TR"/>
          </a:p>
        </p:txBody>
      </p:sp>
    </p:spTree>
    <p:extLst>
      <p:ext uri="{BB962C8B-B14F-4D97-AF65-F5344CB8AC3E}">
        <p14:creationId xmlns:p14="http://schemas.microsoft.com/office/powerpoint/2010/main" val="356768280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rgbClr val="C00000"/>
                </a:solidFill>
              </a:rPr>
              <a:t>Sunum Takdimi</a:t>
            </a:r>
            <a:endParaRPr lang="tr-TR" sz="4400" dirty="0">
              <a:solidFill>
                <a:srgbClr val="C00000"/>
              </a:solidFill>
            </a:endParaRPr>
          </a:p>
        </p:txBody>
      </p:sp>
      <p:sp>
        <p:nvSpPr>
          <p:cNvPr id="3" name="İçerik Yer Tutucusu 2"/>
          <p:cNvSpPr>
            <a:spLocks noGrp="1"/>
          </p:cNvSpPr>
          <p:nvPr>
            <p:ph idx="1"/>
          </p:nvPr>
        </p:nvSpPr>
        <p:spPr/>
        <p:txBody>
          <a:bodyPr/>
          <a:lstStyle/>
          <a:p>
            <a:endParaRPr lang="tr-TR" dirty="0" smtClean="0"/>
          </a:p>
          <a:p>
            <a:endParaRPr lang="tr-TR" dirty="0"/>
          </a:p>
          <a:p>
            <a:r>
              <a:rPr lang="tr-TR" dirty="0" smtClean="0"/>
              <a:t>Depozito İade Sistemi</a:t>
            </a:r>
          </a:p>
          <a:p>
            <a:r>
              <a:rPr lang="tr-TR" dirty="0" smtClean="0"/>
              <a:t>Geri Kazanım Katılım Payı</a:t>
            </a:r>
          </a:p>
          <a:p>
            <a:r>
              <a:rPr lang="tr-TR" dirty="0" smtClean="0"/>
              <a:t>Plastik Poşetlerin Ücretlendirilmesi</a:t>
            </a:r>
          </a:p>
        </p:txBody>
      </p:sp>
      <p:sp>
        <p:nvSpPr>
          <p:cNvPr id="4" name="Slayt Numarası Yer Tutucusu 3"/>
          <p:cNvSpPr>
            <a:spLocks noGrp="1"/>
          </p:cNvSpPr>
          <p:nvPr>
            <p:ph type="sldNum" sz="quarter" idx="12"/>
          </p:nvPr>
        </p:nvSpPr>
        <p:spPr/>
        <p:txBody>
          <a:bodyPr/>
          <a:lstStyle/>
          <a:p>
            <a:fld id="{5BADFCE9-6BD7-4E11-993B-2E6AC35B8E00}" type="slidenum">
              <a:rPr lang="tr-TR" smtClean="0"/>
              <a:t>2</a:t>
            </a:fld>
            <a:endParaRPr lang="tr-TR"/>
          </a:p>
        </p:txBody>
      </p:sp>
    </p:spTree>
    <p:extLst>
      <p:ext uri="{BB962C8B-B14F-4D97-AF65-F5344CB8AC3E}">
        <p14:creationId xmlns:p14="http://schemas.microsoft.com/office/powerpoint/2010/main" val="144251272"/>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2800" dirty="0"/>
              <a:t>Gümrüksüz bölgelerde yer alan satış noktalarından satın alınan ve ilgili mevzuatı gereği kullanılma zorunluluğu getirilen plastik poşetler zorunlu ücretlendirme uygulamasına tabi değildir.</a:t>
            </a:r>
          </a:p>
          <a:p>
            <a:pPr lvl="0"/>
            <a:r>
              <a:rPr lang="tr-TR" sz="2800" dirty="0"/>
              <a:t>Eczanelerde sadece ilaç satışında kullanılan, çift kat kalınlığı 15 mikron ve altında olan, 200x350 mm (körük kalınlığı ve sap uzunluğu dahil) ebadından küçük saplı/sapsız poşetler zorunlu ücretlendirme uygulamasına tabi değildir. (Detaylı açıklama soru 5’de yer almaktadır)</a:t>
            </a:r>
          </a:p>
          <a:p>
            <a:r>
              <a:rPr lang="tr-TR" sz="2800" dirty="0" smtClean="0"/>
              <a:t>Aynı </a:t>
            </a:r>
            <a:r>
              <a:rPr lang="tr-TR" sz="2800" dirty="0"/>
              <a:t>zamanda, yukarıda sayılan ve ücretlendirme uygulamasından muaf tutulan plastik poşetler bu Plastik Poşetlerin Ücretlendirilmesine İlişkin Usul ve Esaslar ile getirilen diğer hükümlerden de muaftır.</a:t>
            </a:r>
          </a:p>
          <a:p>
            <a:pPr marL="0" indent="0">
              <a:buNone/>
            </a:pPr>
            <a:endParaRPr lang="tr-TR" dirty="0"/>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20</a:t>
            </a:fld>
            <a:endParaRPr lang="tr-TR"/>
          </a:p>
        </p:txBody>
      </p:sp>
    </p:spTree>
    <p:extLst>
      <p:ext uri="{BB962C8B-B14F-4D97-AF65-F5344CB8AC3E}">
        <p14:creationId xmlns:p14="http://schemas.microsoft.com/office/powerpoint/2010/main" val="3025285868"/>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Gıda hijyeni bakımından ücretli olarak satıştan muaf tutulan poşetler için kriterler nelerdir? Uygulama nasıl olacaktır?</a:t>
            </a:r>
            <a:endParaRPr lang="tr-TR" dirty="0"/>
          </a:p>
        </p:txBody>
      </p:sp>
      <p:sp>
        <p:nvSpPr>
          <p:cNvPr id="3" name="İçerik Yer Tutucusu 2"/>
          <p:cNvSpPr>
            <a:spLocks noGrp="1"/>
          </p:cNvSpPr>
          <p:nvPr>
            <p:ph idx="1"/>
          </p:nvPr>
        </p:nvSpPr>
        <p:spPr/>
        <p:txBody>
          <a:bodyPr/>
          <a:lstStyle/>
          <a:p>
            <a:r>
              <a:rPr lang="tr-TR" dirty="0"/>
              <a:t>Satış noktalarında; Gıda hijyeni bakımından açıkta satılan ekmek, kuru bakliyat, meyve, sebze, şarküteri ürünleri ve benzeri gibi</a:t>
            </a:r>
          </a:p>
          <a:p>
            <a:pPr lvl="0"/>
            <a:r>
              <a:rPr lang="tr-TR" dirty="0"/>
              <a:t>Gıdalar ile doğrudan temas eden,</a:t>
            </a:r>
          </a:p>
          <a:p>
            <a:pPr lvl="0"/>
            <a:r>
              <a:rPr lang="tr-TR" dirty="0"/>
              <a:t>Çift kat kalınlığı 15 mikron ve altında olan,</a:t>
            </a:r>
          </a:p>
          <a:p>
            <a:pPr lvl="0"/>
            <a:r>
              <a:rPr lang="tr-TR" dirty="0"/>
              <a:t>500X350 mm (körük kalınlığı ve sap uzunluğu dahil) ebadından küçük olan,</a:t>
            </a:r>
          </a:p>
          <a:p>
            <a:r>
              <a:rPr lang="tr-TR" dirty="0"/>
              <a:t>saplı/sapsız poşetler </a:t>
            </a:r>
            <a:r>
              <a:rPr lang="tr-TR" b="1" dirty="0"/>
              <a:t>ücretli satış zorunluluğundan muaf olup ücretsiz olarak verilebilirler</a:t>
            </a:r>
            <a:r>
              <a:rPr lang="tr-TR" dirty="0"/>
              <a:t>.</a:t>
            </a:r>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21</a:t>
            </a:fld>
            <a:endParaRPr lang="tr-TR"/>
          </a:p>
        </p:txBody>
      </p:sp>
    </p:spTree>
    <p:extLst>
      <p:ext uri="{BB962C8B-B14F-4D97-AF65-F5344CB8AC3E}">
        <p14:creationId xmlns:p14="http://schemas.microsoft.com/office/powerpoint/2010/main" val="4079350252"/>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Muafiyet için bu poşetlerin yukarıda verilen üç temel şartı </a:t>
            </a:r>
            <a:r>
              <a:rPr lang="tr-TR" b="1" u="sng" dirty="0"/>
              <a:t>aynı anda</a:t>
            </a:r>
            <a:r>
              <a:rPr lang="tr-TR" dirty="0"/>
              <a:t> sağlıyor olması gerekmekte olup bu üç şarttan herhangi birini sağlamayan plastik poşetler ücretli satış uygulamasına tabidir.</a:t>
            </a:r>
          </a:p>
          <a:p>
            <a:r>
              <a:rPr lang="tr-TR" dirty="0"/>
              <a:t>Başka bir ifade ile;</a:t>
            </a:r>
          </a:p>
          <a:p>
            <a:pPr lvl="0"/>
            <a:r>
              <a:rPr lang="tr-TR" dirty="0"/>
              <a:t>Gıda hijyenini sağlamaktan </a:t>
            </a:r>
            <a:r>
              <a:rPr lang="tr-TR" b="1" dirty="0"/>
              <a:t>başka amaçlarda kullanılan</a:t>
            </a:r>
            <a:r>
              <a:rPr lang="tr-TR" dirty="0"/>
              <a:t> bütün plastik poşetler istisnasız olarak (500X350 mm ölçülerinden küçük olsa bile ) ücretlendirmeye tabidir</a:t>
            </a:r>
            <a:r>
              <a:rPr lang="tr-TR" dirty="0" smtClean="0"/>
              <a:t>.</a:t>
            </a:r>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22</a:t>
            </a:fld>
            <a:endParaRPr lang="tr-TR"/>
          </a:p>
        </p:txBody>
      </p:sp>
    </p:spTree>
    <p:extLst>
      <p:ext uri="{BB962C8B-B14F-4D97-AF65-F5344CB8AC3E}">
        <p14:creationId xmlns:p14="http://schemas.microsoft.com/office/powerpoint/2010/main" val="4202133610"/>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smtClean="0"/>
              <a:t>Gıda </a:t>
            </a:r>
            <a:r>
              <a:rPr lang="tr-TR" dirty="0"/>
              <a:t>hijyeni maksadıyla kullanılıyor ve </a:t>
            </a:r>
            <a:r>
              <a:rPr lang="tr-TR" b="1" dirty="0"/>
              <a:t>500X350 mm ölçülerinden küçük olsa</a:t>
            </a:r>
            <a:r>
              <a:rPr lang="tr-TR" dirty="0"/>
              <a:t> bile çift kat kalındığı</a:t>
            </a:r>
            <a:r>
              <a:rPr lang="tr-TR" b="1" dirty="0"/>
              <a:t> 15 mikrondan büyük </a:t>
            </a:r>
            <a:r>
              <a:rPr lang="tr-TR" dirty="0"/>
              <a:t>poşetler ücrete tabidir.</a:t>
            </a:r>
          </a:p>
          <a:p>
            <a:pPr lvl="0"/>
            <a:r>
              <a:rPr lang="tr-TR" dirty="0"/>
              <a:t>Gıda hijyeni maksadıyla kullanılıyor ve çift kat kalındığı 15 mikrondan küçük olsa bile ebatları </a:t>
            </a:r>
            <a:r>
              <a:rPr lang="tr-TR" b="1" dirty="0"/>
              <a:t>500X350 mm ölçülerinden büyük olanlar</a:t>
            </a:r>
            <a:r>
              <a:rPr lang="tr-TR" dirty="0"/>
              <a:t> ücrete tabidir.</a:t>
            </a:r>
          </a:p>
          <a:p>
            <a:r>
              <a:rPr lang="tr-TR" dirty="0" smtClean="0"/>
              <a:t>Satış </a:t>
            </a:r>
            <a:r>
              <a:rPr lang="tr-TR" dirty="0"/>
              <a:t>Noktalarında, çift kat kalındığı 15 mikrondan küçük olan plastik alışveriş poşetleri açıkta satılan gıdaların hijyeni dışındaki herhangi bir amaç için ücretli veya ücretsiz olarak verilemez.</a:t>
            </a:r>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23</a:t>
            </a:fld>
            <a:endParaRPr lang="tr-TR"/>
          </a:p>
        </p:txBody>
      </p:sp>
    </p:spTree>
    <p:extLst>
      <p:ext uri="{BB962C8B-B14F-4D97-AF65-F5344CB8AC3E}">
        <p14:creationId xmlns:p14="http://schemas.microsoft.com/office/powerpoint/2010/main" val="3810963388"/>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Kargo poşetleri ve Kargo işlemleri için kullanılan poşetler konusunda uygulama nasıl olacak?</a:t>
            </a:r>
            <a:endParaRPr lang="tr-TR" dirty="0"/>
          </a:p>
        </p:txBody>
      </p:sp>
      <p:sp>
        <p:nvSpPr>
          <p:cNvPr id="3" name="İçerik Yer Tutucusu 2"/>
          <p:cNvSpPr>
            <a:spLocks noGrp="1"/>
          </p:cNvSpPr>
          <p:nvPr>
            <p:ph idx="1"/>
          </p:nvPr>
        </p:nvSpPr>
        <p:spPr/>
        <p:txBody>
          <a:bodyPr/>
          <a:lstStyle/>
          <a:p>
            <a:r>
              <a:rPr lang="tr-TR" sz="2400" dirty="0"/>
              <a:t>Kargo işlemleri için kargo firmaları tarafından kullanılan plastik kargo poşetleri ücretlendirmeden muaftır. Aynı şekilde, Kargo firmalarının kendi poşetleri veya göndericilerin (firma veya bireysel) kendi plastik kargo poşetleri ile gönderilmek üzere kullanılan ve üzerlerine sadece kargo firmalarınca etiket yapıştırılan plastik poşetler de ücretlendirmeden muaftır. Bununla birlikte, kargo poşeti içerisinde tüketiciye kullanmak üzere plastik alışveriş poşeti sunulması halinde bu poşetler ücretlendirmeye tabidir.</a:t>
            </a:r>
          </a:p>
          <a:p>
            <a:r>
              <a:rPr lang="tr-TR" sz="2400" dirty="0"/>
              <a:t>Ancak, söz konusu poşetler 27.12.2017 tarih ve 30283 sayılı Ambalaj Atıklarının Kontrolü Yönetmeliği dâhilinde ambalaj olarak nitelendirilmekte ve bahse konu Yönetmelik hükümleri kapsamındaki yükümlülüklerin yerine getirilmesi gerekmektedir. </a:t>
            </a:r>
          </a:p>
          <a:p>
            <a:r>
              <a:rPr lang="tr-TR" sz="2400" dirty="0"/>
              <a:t>Diğer taraftan, söz konusu poşetler Çevre Kanunu ekli (1) listesinde “plastik poşetler haricindeki plastikler” sınıfında yer almakta olduklarından, Geri Kazanım Katılım Payı uygulaması yükümlülüğüne tabidir. Bu yükümlülüklerin yerine getirilmesine ilişkin alt mevzuat çalışmaları devam etmekte olup Bakanlığımızca ayrıca duyuru yapılacaktır.</a:t>
            </a:r>
          </a:p>
          <a:p>
            <a:endParaRPr lang="tr-TR" sz="2400"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24</a:t>
            </a:fld>
            <a:endParaRPr lang="tr-TR"/>
          </a:p>
        </p:txBody>
      </p:sp>
    </p:spTree>
    <p:extLst>
      <p:ext uri="{BB962C8B-B14F-4D97-AF65-F5344CB8AC3E}">
        <p14:creationId xmlns:p14="http://schemas.microsoft.com/office/powerpoint/2010/main" val="2498825361"/>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Eczanelerde plastik poşetlerin ücretlendirilmesi uygulaması gerçekleştirilecek midir?</a:t>
            </a:r>
            <a:endParaRPr lang="tr-TR" dirty="0"/>
          </a:p>
        </p:txBody>
      </p:sp>
      <p:sp>
        <p:nvSpPr>
          <p:cNvPr id="3" name="İçerik Yer Tutucusu 2"/>
          <p:cNvSpPr>
            <a:spLocks noGrp="1"/>
          </p:cNvSpPr>
          <p:nvPr>
            <p:ph idx="1"/>
          </p:nvPr>
        </p:nvSpPr>
        <p:spPr/>
        <p:txBody>
          <a:bodyPr/>
          <a:lstStyle/>
          <a:p>
            <a:pPr marL="0" indent="0">
              <a:buNone/>
            </a:pPr>
            <a:r>
              <a:rPr lang="tr-TR" sz="2800" dirty="0" smtClean="0"/>
              <a:t>Eczanelerde</a:t>
            </a:r>
            <a:r>
              <a:rPr lang="tr-TR" sz="2800" dirty="0"/>
              <a:t>;</a:t>
            </a:r>
          </a:p>
          <a:p>
            <a:pPr lvl="0"/>
            <a:r>
              <a:rPr lang="tr-TR" sz="2800" dirty="0"/>
              <a:t>Sadece ilaç satışında kullanılan,</a:t>
            </a:r>
          </a:p>
          <a:p>
            <a:pPr lvl="0"/>
            <a:r>
              <a:rPr lang="tr-TR" sz="2800" dirty="0"/>
              <a:t>Çift kat kalınlığı 15 mikron ve altında olan,</a:t>
            </a:r>
          </a:p>
          <a:p>
            <a:pPr lvl="0"/>
            <a:r>
              <a:rPr lang="tr-TR" sz="2800" dirty="0"/>
              <a:t>200x350 (körük kalınlığı ve sap uzunluğu dahil) ebadından küçük olan,</a:t>
            </a:r>
          </a:p>
          <a:p>
            <a:r>
              <a:rPr lang="tr-TR" sz="2800" dirty="0"/>
              <a:t>saplı/sapsız poşetler </a:t>
            </a:r>
            <a:r>
              <a:rPr lang="tr-TR" sz="2800" b="1" dirty="0"/>
              <a:t>ücretli satış zorunluluğundan muaf olup ücretsiz olarak verilebilirler</a:t>
            </a:r>
            <a:r>
              <a:rPr lang="tr-TR" sz="2800" dirty="0"/>
              <a:t>.</a:t>
            </a:r>
          </a:p>
          <a:p>
            <a:r>
              <a:rPr lang="tr-TR" sz="2800" dirty="0"/>
              <a:t>Muafiyet için bu poşetlerin yukarıda verilen üç temel şartı </a:t>
            </a:r>
            <a:r>
              <a:rPr lang="tr-TR" sz="2800" b="1" u="sng" dirty="0"/>
              <a:t>aynı anda</a:t>
            </a:r>
            <a:r>
              <a:rPr lang="tr-TR" sz="2800" dirty="0"/>
              <a:t> sağlıyor olması gerekmekte olup bu üç şarttan herhangi birini sağlamayan plastik poşetler ücretli satış uygulamasına tabidir.</a:t>
            </a:r>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25</a:t>
            </a:fld>
            <a:endParaRPr lang="tr-TR"/>
          </a:p>
        </p:txBody>
      </p:sp>
    </p:spTree>
    <p:extLst>
      <p:ext uri="{BB962C8B-B14F-4D97-AF65-F5344CB8AC3E}">
        <p14:creationId xmlns:p14="http://schemas.microsoft.com/office/powerpoint/2010/main" val="2206551834"/>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sz="2800" dirty="0" smtClean="0"/>
              <a:t>Başka </a:t>
            </a:r>
            <a:r>
              <a:rPr lang="tr-TR" sz="2800" dirty="0"/>
              <a:t>bir ifade ile;</a:t>
            </a:r>
          </a:p>
          <a:p>
            <a:pPr lvl="0"/>
            <a:r>
              <a:rPr lang="tr-TR" sz="2800" dirty="0"/>
              <a:t>İlaç satışından </a:t>
            </a:r>
            <a:r>
              <a:rPr lang="tr-TR" sz="2800" b="1" dirty="0"/>
              <a:t>başka amaçlarda kullanılan</a:t>
            </a:r>
            <a:r>
              <a:rPr lang="tr-TR" sz="2800" dirty="0"/>
              <a:t> bütün plastik poşetler istisnasız olarak (200x350  mm ölçülerinden küçük olsa bile ) ücretlendirmeye tabidir.</a:t>
            </a:r>
          </a:p>
          <a:p>
            <a:pPr lvl="0"/>
            <a:r>
              <a:rPr lang="tr-TR" sz="2800" dirty="0"/>
              <a:t>İlaç satışı maksadıyla kullanılıyor ve </a:t>
            </a:r>
            <a:r>
              <a:rPr lang="tr-TR" sz="2800" b="1" dirty="0"/>
              <a:t>200x350 mm ölçülerinden küçük olsa</a:t>
            </a:r>
            <a:r>
              <a:rPr lang="tr-TR" sz="2800" dirty="0"/>
              <a:t> bile çift kat kalındığı</a:t>
            </a:r>
            <a:r>
              <a:rPr lang="tr-TR" sz="2800" b="1" dirty="0"/>
              <a:t> 15 mikrondan büyük </a:t>
            </a:r>
            <a:r>
              <a:rPr lang="tr-TR" sz="2800" dirty="0"/>
              <a:t>poşetler ücrete tabidir.</a:t>
            </a:r>
          </a:p>
          <a:p>
            <a:pPr lvl="0"/>
            <a:r>
              <a:rPr lang="tr-TR" sz="2800" dirty="0"/>
              <a:t>İlaç satışı maksadıyla kullanılıyor ve çift kat kalındığı 15 mikrondan küçük olsa bile ebatları </a:t>
            </a:r>
            <a:r>
              <a:rPr lang="tr-TR" sz="2800" b="1" dirty="0"/>
              <a:t>200x350 mm ölçülerinden büyük olanlar</a:t>
            </a:r>
            <a:r>
              <a:rPr lang="tr-TR" sz="2800" dirty="0"/>
              <a:t> ücrete tabidir.</a:t>
            </a:r>
          </a:p>
          <a:p>
            <a:r>
              <a:rPr lang="tr-TR" sz="2800" dirty="0"/>
              <a:t>Eczanelerde, çift kat kalındığı 15 mikrondan küçük olan plastik alışveriş poşetleri ilaç satışı dışındaki herhangi bir amaç için ücretli veya ücretsiz olarak verilemez.</a:t>
            </a:r>
          </a:p>
          <a:p>
            <a:endParaRPr lang="tr-TR" sz="2800"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26</a:t>
            </a:fld>
            <a:endParaRPr lang="tr-TR"/>
          </a:p>
        </p:txBody>
      </p:sp>
    </p:spTree>
    <p:extLst>
      <p:ext uri="{BB962C8B-B14F-4D97-AF65-F5344CB8AC3E}">
        <p14:creationId xmlns:p14="http://schemas.microsoft.com/office/powerpoint/2010/main" val="606036753"/>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Uzaktan satışlar</a:t>
            </a:r>
            <a:endParaRPr lang="tr-TR" dirty="0"/>
          </a:p>
        </p:txBody>
      </p:sp>
      <p:sp>
        <p:nvSpPr>
          <p:cNvPr id="3" name="İçerik Yer Tutucusu 2"/>
          <p:cNvSpPr>
            <a:spLocks noGrp="1"/>
          </p:cNvSpPr>
          <p:nvPr>
            <p:ph idx="1"/>
          </p:nvPr>
        </p:nvSpPr>
        <p:spPr/>
        <p:txBody>
          <a:bodyPr/>
          <a:lstStyle/>
          <a:p>
            <a:r>
              <a:rPr lang="tr-TR" dirty="0"/>
              <a:t>Uzaktan /mesafeli/ online satış işlemi gerçekleştiren tüm firmaların 31 Mart 2019 tarihine kadar alternatif taşıma ekipmanı temin etmesi zorunludur. Bu süre dahilinde ve sonrasında kullanıcı veya tüketiciye plastik poşet isteyip istemediği sorulmalıdır. Tüketici tarafından plastik poşet seçeneği tercih edilmesi halinde poşetlerin satışı zorunludur.</a:t>
            </a:r>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27</a:t>
            </a:fld>
            <a:endParaRPr lang="tr-TR"/>
          </a:p>
        </p:txBody>
      </p:sp>
    </p:spTree>
    <p:extLst>
      <p:ext uri="{BB962C8B-B14F-4D97-AF65-F5344CB8AC3E}">
        <p14:creationId xmlns:p14="http://schemas.microsoft.com/office/powerpoint/2010/main" val="911915180"/>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Ücrete tabi plastik poşetlerin sağlaması gereken özellikler nelerdir?</a:t>
            </a:r>
            <a:endParaRPr lang="tr-TR" dirty="0"/>
          </a:p>
        </p:txBody>
      </p:sp>
      <p:sp>
        <p:nvSpPr>
          <p:cNvPr id="3" name="İçerik Yer Tutucusu 2"/>
          <p:cNvSpPr>
            <a:spLocks noGrp="1"/>
          </p:cNvSpPr>
          <p:nvPr>
            <p:ph idx="1"/>
          </p:nvPr>
        </p:nvSpPr>
        <p:spPr/>
        <p:txBody>
          <a:bodyPr/>
          <a:lstStyle/>
          <a:p>
            <a:pPr marL="0" indent="0">
              <a:buNone/>
            </a:pPr>
            <a:r>
              <a:rPr lang="tr-TR" sz="2800" dirty="0"/>
              <a:t>31/3/2019 tarihinden itibaren ücrete tabi plastik poşetlerin;</a:t>
            </a:r>
          </a:p>
          <a:p>
            <a:pPr lvl="0"/>
            <a:r>
              <a:rPr lang="tr-TR" sz="2800" dirty="0" err="1"/>
              <a:t>Barkodlu</a:t>
            </a:r>
            <a:r>
              <a:rPr lang="tr-TR" sz="2800" dirty="0"/>
              <a:t> olarak sunulması zorunludur. (Detaylı açıklama soru 8’de yer almaktadır.)</a:t>
            </a:r>
          </a:p>
          <a:p>
            <a:pPr lvl="0"/>
            <a:r>
              <a:rPr lang="tr-TR" sz="2800" dirty="0"/>
              <a:t>Çift kat kalınlığı 40 mikron ve üzerinde olmak zorundadır. Bu kapsamda, belirtilen tarihe kadar 15-40 mikron arasında olan plastik poşetlerin satışı mümkün olup bu tarihten sonra istisnai hükümler hariç (gıda hijyeni ve eczane) çift kat kalınlığı 40 mikron ve altında olan plastik poşetler ücretli veya ücretsiz olarak verilemez</a:t>
            </a:r>
          </a:p>
          <a:p>
            <a:pPr lvl="0"/>
            <a:r>
              <a:rPr lang="tr-TR" sz="2800" dirty="0"/>
              <a:t>En az bir yüzeyinde çevreci slogan ve Sıfır Atık logosu kullanılır. Plastik poşetlerde yer alan satış noktalarının marka ve logoları poşetin tek yüzeyinin (sap hariç) alanının yüzde yirmisini geçemez. Sıfır atık logosu </a:t>
            </a:r>
            <a:r>
              <a:rPr lang="tr-TR" sz="2800" dirty="0" err="1"/>
              <a:t>vektörel</a:t>
            </a:r>
            <a:r>
              <a:rPr lang="tr-TR" sz="2800" dirty="0"/>
              <a:t> </a:t>
            </a:r>
            <a:r>
              <a:rPr lang="tr-TR" sz="2800" dirty="0" err="1"/>
              <a:t>verisyonu</a:t>
            </a:r>
            <a:r>
              <a:rPr lang="tr-TR" sz="2800" dirty="0"/>
              <a:t> </a:t>
            </a:r>
            <a:r>
              <a:rPr lang="tr-TR" sz="2800" dirty="0" smtClean="0"/>
              <a:t>web sitemize eklenecektir. </a:t>
            </a:r>
            <a:endParaRPr lang="tr-TR" sz="2800" dirty="0"/>
          </a:p>
          <a:p>
            <a:endParaRPr lang="tr-TR" sz="2800"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28</a:t>
            </a:fld>
            <a:endParaRPr lang="tr-TR"/>
          </a:p>
        </p:txBody>
      </p:sp>
    </p:spTree>
    <p:extLst>
      <p:ext uri="{BB962C8B-B14F-4D97-AF65-F5344CB8AC3E}">
        <p14:creationId xmlns:p14="http://schemas.microsoft.com/office/powerpoint/2010/main" val="3005443397"/>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Plastik poşetlerde barkod uygulaması nasıl gerçekleştirilecektir?</a:t>
            </a:r>
            <a:endParaRPr lang="tr-TR" dirty="0"/>
          </a:p>
        </p:txBody>
      </p:sp>
      <p:sp>
        <p:nvSpPr>
          <p:cNvPr id="3" name="İçerik Yer Tutucusu 2"/>
          <p:cNvSpPr>
            <a:spLocks noGrp="1"/>
          </p:cNvSpPr>
          <p:nvPr>
            <p:ph idx="1"/>
          </p:nvPr>
        </p:nvSpPr>
        <p:spPr/>
        <p:txBody>
          <a:bodyPr/>
          <a:lstStyle/>
          <a:p>
            <a:pPr lvl="0"/>
            <a:r>
              <a:rPr lang="tr-TR" sz="2800" dirty="0"/>
              <a:t>Plastik poşet üreticileri satışa tabi plastik poşetleri </a:t>
            </a:r>
            <a:r>
              <a:rPr lang="tr-TR" sz="2800" dirty="0" err="1"/>
              <a:t>barkodlu</a:t>
            </a:r>
            <a:r>
              <a:rPr lang="tr-TR" sz="2800" dirty="0"/>
              <a:t> olarak üretmekle yükümlüdür.</a:t>
            </a:r>
          </a:p>
          <a:p>
            <a:pPr lvl="0"/>
            <a:r>
              <a:rPr lang="tr-TR" sz="2800" dirty="0"/>
              <a:t>Satış noktalarının stoklarında bulunan poşetlerinin satışını </a:t>
            </a:r>
            <a:r>
              <a:rPr lang="tr-TR" sz="2800" dirty="0" err="1"/>
              <a:t>teminen</a:t>
            </a:r>
            <a:r>
              <a:rPr lang="tr-TR" sz="2800" dirty="0"/>
              <a:t> barkod uygulamasına geçişte 31 Mart 2019 tarihine kadar geçiş süresi tanınmıştır. 01 Ocak 2019-31 Mart 2019 tarihleri arasında </a:t>
            </a:r>
            <a:r>
              <a:rPr lang="tr-TR" sz="2800" dirty="0" err="1"/>
              <a:t>barkodsuz</a:t>
            </a:r>
            <a:r>
              <a:rPr lang="tr-TR" sz="2800" dirty="0"/>
              <a:t> satış mümkün olup bu şekilde gerçekleştirilen plastik poşetlerin satış belgelerinde gösterilmesi ise zorunludur.</a:t>
            </a:r>
          </a:p>
          <a:p>
            <a:pPr lvl="0"/>
            <a:r>
              <a:rPr lang="tr-TR" sz="2800" dirty="0"/>
              <a:t>Barkod okuma/tarama/işleme sistemi bulunmayan satış noktaları tarafından bu sistemin kurulumu için zorunluluk bulunmamakla birlikte 31 Mart 2019 tarihinden sonra </a:t>
            </a:r>
            <a:r>
              <a:rPr lang="tr-TR" sz="2800" dirty="0" err="1"/>
              <a:t>barkodsuz</a:t>
            </a:r>
            <a:r>
              <a:rPr lang="tr-TR" sz="2800" dirty="0"/>
              <a:t> poşet kullanmamaları gerekmektedir. Buna mukabil, satış belgelerinde plastik poşet kalemi ve adedi gösterilmek amacıyla yazar kasalarda gerekli düzenleme yapılması zorunludur</a:t>
            </a:r>
            <a:r>
              <a:rPr lang="tr-TR" sz="2800" dirty="0" smtClean="0"/>
              <a:t>.</a:t>
            </a:r>
            <a:endParaRPr lang="tr-TR" sz="2800"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29</a:t>
            </a:fld>
            <a:endParaRPr lang="tr-TR"/>
          </a:p>
        </p:txBody>
      </p:sp>
    </p:spTree>
    <p:extLst>
      <p:ext uri="{BB962C8B-B14F-4D97-AF65-F5344CB8AC3E}">
        <p14:creationId xmlns:p14="http://schemas.microsoft.com/office/powerpoint/2010/main" val="208446181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ctr">
              <a:buNone/>
            </a:pPr>
            <a:endParaRPr lang="tr-TR" sz="6600" dirty="0" smtClean="0">
              <a:solidFill>
                <a:srgbClr val="C00000"/>
              </a:solidFill>
            </a:endParaRPr>
          </a:p>
          <a:p>
            <a:pPr marL="0" indent="0" algn="ctr">
              <a:buNone/>
            </a:pPr>
            <a:r>
              <a:rPr lang="tr-TR" sz="6600" dirty="0" smtClean="0">
                <a:solidFill>
                  <a:srgbClr val="C00000"/>
                </a:solidFill>
              </a:rPr>
              <a:t>DEPOZİTO İADE SİSTEMİ</a:t>
            </a:r>
            <a:endParaRPr lang="tr-TR" sz="6600" dirty="0">
              <a:solidFill>
                <a:srgbClr val="C00000"/>
              </a:solidFill>
            </a:endParaRPr>
          </a:p>
        </p:txBody>
      </p:sp>
      <p:sp>
        <p:nvSpPr>
          <p:cNvPr id="4" name="Slayt Numarası Yer Tutucusu 3"/>
          <p:cNvSpPr>
            <a:spLocks noGrp="1"/>
          </p:cNvSpPr>
          <p:nvPr>
            <p:ph type="sldNum" sz="quarter" idx="12"/>
          </p:nvPr>
        </p:nvSpPr>
        <p:spPr/>
        <p:txBody>
          <a:bodyPr/>
          <a:lstStyle/>
          <a:p>
            <a:fld id="{5BADFCE9-6BD7-4E11-993B-2E6AC35B8E00}" type="slidenum">
              <a:rPr lang="tr-TR" smtClean="0"/>
              <a:t>3</a:t>
            </a:fld>
            <a:endParaRPr lang="tr-TR"/>
          </a:p>
        </p:txBody>
      </p:sp>
    </p:spTree>
    <p:extLst>
      <p:ext uri="{BB962C8B-B14F-4D97-AF65-F5344CB8AC3E}">
        <p14:creationId xmlns:p14="http://schemas.microsoft.com/office/powerpoint/2010/main" val="1947363419"/>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Bildirim ve beyan işlemlerini nasıl ve ne zaman yapacağım?</a:t>
            </a:r>
            <a:endParaRPr lang="tr-TR" dirty="0"/>
          </a:p>
        </p:txBody>
      </p:sp>
      <p:sp>
        <p:nvSpPr>
          <p:cNvPr id="3" name="İçerik Yer Tutucusu 2"/>
          <p:cNvSpPr>
            <a:spLocks noGrp="1"/>
          </p:cNvSpPr>
          <p:nvPr>
            <p:ph idx="1"/>
          </p:nvPr>
        </p:nvSpPr>
        <p:spPr/>
        <p:txBody>
          <a:bodyPr/>
          <a:lstStyle/>
          <a:p>
            <a:r>
              <a:rPr lang="tr-TR" sz="2400" dirty="0"/>
              <a:t>Plastik poşetlerin satışına ilişkin beyanlar internet üzerinden Bakanlığımızca hazırlanacak olan Bildirim Sistemi uygulamaya alındıktan sonra yapılacaktır.</a:t>
            </a:r>
          </a:p>
          <a:p>
            <a:r>
              <a:rPr lang="tr-TR" sz="2400" dirty="0"/>
              <a:t> </a:t>
            </a:r>
            <a:r>
              <a:rPr lang="tr-TR" sz="2400" dirty="0" smtClean="0"/>
              <a:t>Plastik </a:t>
            </a:r>
            <a:r>
              <a:rPr lang="tr-TR" sz="2400" dirty="0"/>
              <a:t>poşetlerin satışı,  beyanı,  geri kazanım katılım payı tahsilatına ilişkin bildirimlerini gerçekleştirilmelerini sağlamak için kullanılacak olan Bildirim Sistemi çalışmaları devam etmekte olup, kullanıma açıldığında Bakanlığımız tarafından ayrıca bir duyuru yapılacaktır.</a:t>
            </a:r>
          </a:p>
          <a:p>
            <a:r>
              <a:rPr lang="tr-TR" sz="2400" dirty="0"/>
              <a:t>Bildirim sistemine kayıt işlemleri ve kullanımına yönelik kılavuzlar da bu duyuru içeriğinde yer alacaktır.</a:t>
            </a:r>
          </a:p>
          <a:p>
            <a:r>
              <a:rPr lang="tr-TR" sz="2400" dirty="0" smtClean="0"/>
              <a:t>Bildirimlerin </a:t>
            </a:r>
            <a:r>
              <a:rPr lang="tr-TR" sz="2400" dirty="0"/>
              <a:t>en geç satışı takip eden ayın 15’ine kadar yapılası gerekmektedir. Örneğin; Ocak ayı içerisinde yapılan satışların en geç 15 Şubat 2019 'a kadar yapılması gerekmektedir.</a:t>
            </a:r>
          </a:p>
          <a:p>
            <a:endParaRPr lang="tr-TR" sz="2400"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30</a:t>
            </a:fld>
            <a:endParaRPr lang="tr-TR"/>
          </a:p>
        </p:txBody>
      </p:sp>
    </p:spTree>
    <p:extLst>
      <p:ext uri="{BB962C8B-B14F-4D97-AF65-F5344CB8AC3E}">
        <p14:creationId xmlns:p14="http://schemas.microsoft.com/office/powerpoint/2010/main" val="4110251470"/>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2019 Ocak ayı içinde yapılan satışların bildirimi ne zaman yapılacak? Bu bildirimler için son tarih nedir?</a:t>
            </a:r>
            <a:endParaRPr lang="tr-TR" dirty="0"/>
          </a:p>
        </p:txBody>
      </p:sp>
      <p:sp>
        <p:nvSpPr>
          <p:cNvPr id="3" name="İçerik Yer Tutucusu 2"/>
          <p:cNvSpPr>
            <a:spLocks noGrp="1"/>
          </p:cNvSpPr>
          <p:nvPr>
            <p:ph idx="1"/>
          </p:nvPr>
        </p:nvSpPr>
        <p:spPr/>
        <p:txBody>
          <a:bodyPr/>
          <a:lstStyle/>
          <a:p>
            <a:r>
              <a:rPr lang="tr-TR" dirty="0"/>
              <a:t>Bildirimlerin satışı takip eden Şubat ayı içinde 15 Şubat 2019 'a kadar yapılması gerekmekte olup </a:t>
            </a:r>
            <a:endParaRPr lang="tr-TR" dirty="0" smtClean="0"/>
          </a:p>
          <a:p>
            <a:r>
              <a:rPr lang="tr-TR" dirty="0" smtClean="0"/>
              <a:t>Bildirimler </a:t>
            </a:r>
            <a:r>
              <a:rPr lang="tr-TR" dirty="0"/>
              <a:t>için son tarih </a:t>
            </a:r>
            <a:r>
              <a:rPr lang="tr-TR" b="1" dirty="0">
                <a:solidFill>
                  <a:srgbClr val="C00000"/>
                </a:solidFill>
              </a:rPr>
              <a:t>15 Şubat 2019 </a:t>
            </a:r>
            <a:r>
              <a:rPr lang="tr-TR" b="1" dirty="0"/>
              <a:t>dur</a:t>
            </a:r>
            <a:r>
              <a:rPr lang="tr-TR" dirty="0"/>
              <a:t>.</a:t>
            </a:r>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31</a:t>
            </a:fld>
            <a:endParaRPr lang="tr-TR"/>
          </a:p>
        </p:txBody>
      </p:sp>
    </p:spTree>
    <p:extLst>
      <p:ext uri="{BB962C8B-B14F-4D97-AF65-F5344CB8AC3E}">
        <p14:creationId xmlns:p14="http://schemas.microsoft.com/office/powerpoint/2010/main" val="2645906839"/>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2019 Ocak ayı içinde yapılan satışların bildirimine ilişkin ödemeler ne zaman yapılacak? Ödemeler için son tarih nedir?</a:t>
            </a:r>
            <a:endParaRPr lang="tr-TR" dirty="0"/>
          </a:p>
        </p:txBody>
      </p:sp>
      <p:sp>
        <p:nvSpPr>
          <p:cNvPr id="3" name="İçerik Yer Tutucusu 2"/>
          <p:cNvSpPr>
            <a:spLocks noGrp="1"/>
          </p:cNvSpPr>
          <p:nvPr>
            <p:ph idx="1"/>
          </p:nvPr>
        </p:nvSpPr>
        <p:spPr/>
        <p:txBody>
          <a:bodyPr/>
          <a:lstStyle/>
          <a:p>
            <a:r>
              <a:rPr lang="tr-TR" dirty="0"/>
              <a:t>Ödemelerin bildirim yapılan ayı takip eden ikinci ay olan Nisan ayı içerisinde 30 Nisan 2019'a  kadar yapılması gerekmekte olup ödemeler için son tarih </a:t>
            </a:r>
            <a:r>
              <a:rPr lang="tr-TR" b="1" dirty="0">
                <a:solidFill>
                  <a:srgbClr val="C00000"/>
                </a:solidFill>
              </a:rPr>
              <a:t>30 Nisan 2019 </a:t>
            </a:r>
            <a:r>
              <a:rPr lang="tr-TR" b="1" dirty="0"/>
              <a:t>dur.</a:t>
            </a:r>
            <a:endParaRPr lang="tr-TR" dirty="0"/>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32</a:t>
            </a:fld>
            <a:endParaRPr lang="tr-TR"/>
          </a:p>
        </p:txBody>
      </p:sp>
    </p:spTree>
    <p:extLst>
      <p:ext uri="{BB962C8B-B14F-4D97-AF65-F5344CB8AC3E}">
        <p14:creationId xmlns:p14="http://schemas.microsoft.com/office/powerpoint/2010/main" val="3601213377"/>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Plastik poşetleri 25 kuruştan fazla fiyata satan satış noktaları için uygulama nasıl işleyecek?</a:t>
            </a:r>
            <a:endParaRPr lang="tr-TR" dirty="0"/>
          </a:p>
        </p:txBody>
      </p:sp>
      <p:sp>
        <p:nvSpPr>
          <p:cNvPr id="3" name="İçerik Yer Tutucusu 2"/>
          <p:cNvSpPr>
            <a:spLocks noGrp="1"/>
          </p:cNvSpPr>
          <p:nvPr>
            <p:ph idx="1"/>
          </p:nvPr>
        </p:nvSpPr>
        <p:spPr/>
        <p:txBody>
          <a:bodyPr/>
          <a:lstStyle/>
          <a:p>
            <a:r>
              <a:rPr lang="tr-TR" sz="2400" dirty="0"/>
              <a:t>Plastik poşetlerin ücretlendirilmesinde belirlenen taban ücret 25 kuruş olup, satışların  bu fiyattan yapılması esastır.</a:t>
            </a:r>
          </a:p>
          <a:p>
            <a:r>
              <a:rPr lang="tr-TR" sz="2400" dirty="0"/>
              <a:t>Ancak, Bakanlığımızca plastik poşetlerin ücretlendirilmesine yönelik olarak belirlenmiş bir tavan ücret sınırı bulunmamaktadır. Bakanlığımızca belirlenen taban ücret (25 Kuruş) üzerinde uygulanan/uygulanacak olan meblağlar Satış Noktalarının kendi kararına bağlıdır.</a:t>
            </a:r>
          </a:p>
          <a:p>
            <a:r>
              <a:rPr lang="tr-TR" sz="2400" dirty="0"/>
              <a:t>Satış Noktaları tarafından Plastik poşetlere uygulanan 25 kuruşluk ücretin 15 kuruşu Çevre ve Şehircilik Bakanlığı Merkez Saymanlık Müdürlüğüne yatırılmakla birlikte kalan 10 kuruşunda plastik poşete ilişkin zorunlu giderlerden ( maliyet, vergi </a:t>
            </a:r>
            <a:r>
              <a:rPr lang="tr-TR" sz="2400" dirty="0" err="1"/>
              <a:t>vb</a:t>
            </a:r>
            <a:r>
              <a:rPr lang="tr-TR" sz="2400" dirty="0"/>
              <a:t>) fazla olan kısmının da Çevre ve Şehircilik Bakanlığı Merkez Saymanlık Müdürlüğüne yatırılması gerekmektedir.</a:t>
            </a:r>
          </a:p>
          <a:p>
            <a:r>
              <a:rPr lang="tr-TR" sz="2400" dirty="0"/>
              <a:t>Bu çerçevede, plastik poşetleri 25 kuruştan fazla fiyata satan satış noktaları tarafından plastik poşete ilişkin zorunlu giderler haricinde kalan kısmın tamamı Çevre ve Şehircilik Bakanlığı Merkez Saymanlık Müdürlüğüne yatırılacaktır.</a:t>
            </a:r>
          </a:p>
          <a:p>
            <a:endParaRPr lang="tr-TR" sz="2400"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33</a:t>
            </a:fld>
            <a:endParaRPr lang="tr-TR"/>
          </a:p>
        </p:txBody>
      </p:sp>
    </p:spTree>
    <p:extLst>
      <p:ext uri="{BB962C8B-B14F-4D97-AF65-F5344CB8AC3E}">
        <p14:creationId xmlns:p14="http://schemas.microsoft.com/office/powerpoint/2010/main" val="426249862"/>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u="sng" dirty="0"/>
              <a:t>Örnek </a:t>
            </a:r>
            <a:r>
              <a:rPr lang="tr-TR" u="sng" dirty="0" smtClean="0"/>
              <a:t>Durum-1</a:t>
            </a:r>
            <a:endParaRPr lang="tr-TR" dirty="0"/>
          </a:p>
        </p:txBody>
      </p:sp>
      <p:sp>
        <p:nvSpPr>
          <p:cNvPr id="3" name="İçerik Yer Tutucusu 2"/>
          <p:cNvSpPr>
            <a:spLocks noGrp="1"/>
          </p:cNvSpPr>
          <p:nvPr>
            <p:ph idx="1"/>
          </p:nvPr>
        </p:nvSpPr>
        <p:spPr/>
        <p:txBody>
          <a:bodyPr/>
          <a:lstStyle/>
          <a:p>
            <a:r>
              <a:rPr lang="tr-TR" sz="2800" dirty="0"/>
              <a:t>Satış belgesinde 1 adet Plastik poşet için 25 kuruş yansıtan ve bu plastik poşet için zorunlu giderler toplamının 8 kuruş olduğunu belgeleyen satış noktası tarafından Bakanlık hesabına aktarılacak ücrete ilişkin örnek hesaplama;</a:t>
            </a:r>
          </a:p>
          <a:p>
            <a:pPr marL="0" indent="0">
              <a:buNone/>
            </a:pPr>
            <a:r>
              <a:rPr lang="tr-TR" sz="2800" dirty="0"/>
              <a:t>Tahsilat: 25 Kuruş</a:t>
            </a:r>
          </a:p>
          <a:p>
            <a:pPr marL="0" indent="0">
              <a:buNone/>
            </a:pPr>
            <a:r>
              <a:rPr lang="tr-TR" sz="2800" dirty="0"/>
              <a:t>Zorunlu Gider: 8 Kuruş</a:t>
            </a:r>
          </a:p>
          <a:p>
            <a:pPr marL="0" indent="0">
              <a:buNone/>
            </a:pPr>
            <a:r>
              <a:rPr lang="tr-TR" sz="2800" dirty="0"/>
              <a:t>Geri Kazanım Katılım Payı: 15 Kuruş</a:t>
            </a:r>
          </a:p>
          <a:p>
            <a:pPr marL="0" indent="0">
              <a:buNone/>
            </a:pPr>
            <a:r>
              <a:rPr lang="tr-TR" sz="2800" dirty="0"/>
              <a:t>Elde edilen Ek Gelir: 2 kuruş</a:t>
            </a:r>
          </a:p>
          <a:p>
            <a:pPr marL="0" indent="0">
              <a:buNone/>
            </a:pPr>
            <a:r>
              <a:rPr lang="tr-TR" sz="2800" dirty="0"/>
              <a:t>şeklinde olacak ve </a:t>
            </a:r>
            <a:r>
              <a:rPr lang="tr-TR" sz="2800" u="sng" dirty="0"/>
              <a:t>15 Kuruşluk geri kazanım katılım payı 2 Kuruşluk ek gelir ile birlikte 17 kuruş olarak </a:t>
            </a:r>
            <a:r>
              <a:rPr lang="tr-TR" sz="2800" dirty="0"/>
              <a:t>Bakanlık hesabına aktarılacaktır.</a:t>
            </a:r>
          </a:p>
          <a:p>
            <a:endParaRPr lang="tr-TR" sz="2800"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34</a:t>
            </a:fld>
            <a:endParaRPr lang="tr-TR"/>
          </a:p>
        </p:txBody>
      </p:sp>
    </p:spTree>
    <p:extLst>
      <p:ext uri="{BB962C8B-B14F-4D97-AF65-F5344CB8AC3E}">
        <p14:creationId xmlns:p14="http://schemas.microsoft.com/office/powerpoint/2010/main" val="3530581203"/>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u="sng" dirty="0"/>
              <a:t>Örnek </a:t>
            </a:r>
            <a:r>
              <a:rPr lang="tr-TR" u="sng" dirty="0" smtClean="0"/>
              <a:t>Durum-2</a:t>
            </a:r>
            <a:endParaRPr lang="tr-TR" dirty="0"/>
          </a:p>
        </p:txBody>
      </p:sp>
      <p:sp>
        <p:nvSpPr>
          <p:cNvPr id="3" name="İçerik Yer Tutucusu 2"/>
          <p:cNvSpPr>
            <a:spLocks noGrp="1"/>
          </p:cNvSpPr>
          <p:nvPr>
            <p:ph idx="1"/>
          </p:nvPr>
        </p:nvSpPr>
        <p:spPr/>
        <p:txBody>
          <a:bodyPr/>
          <a:lstStyle/>
          <a:p>
            <a:r>
              <a:rPr lang="tr-TR" sz="2400" dirty="0"/>
              <a:t>Satış belgesinde 1 adet Plastik Poşet için 1 Lira (100 Kuruş) yansıtan ve bu plastik poşet için zorunlu giderler toplamının 10 kuruş olduğunu belgeleyen satış noktası tarafından Bakanlık hesabına aktarılacak ücrete ilişkin örnek hesaplama;</a:t>
            </a:r>
          </a:p>
          <a:p>
            <a:pPr marL="0" indent="0">
              <a:buNone/>
            </a:pPr>
            <a:r>
              <a:rPr lang="tr-TR" sz="2400" dirty="0"/>
              <a:t>Tahsilat:1 Lira ( 100 Kuruş)</a:t>
            </a:r>
          </a:p>
          <a:p>
            <a:pPr marL="0" indent="0">
              <a:buNone/>
            </a:pPr>
            <a:r>
              <a:rPr lang="tr-TR" sz="2400" dirty="0"/>
              <a:t>Zorunlu Gider: 10 Kuruş</a:t>
            </a:r>
          </a:p>
          <a:p>
            <a:pPr marL="0" indent="0">
              <a:buNone/>
            </a:pPr>
            <a:r>
              <a:rPr lang="tr-TR" sz="2400" dirty="0"/>
              <a:t>Geri Kazanım Katılım Payı: 15 Kuruş</a:t>
            </a:r>
          </a:p>
          <a:p>
            <a:pPr marL="0" indent="0">
              <a:buNone/>
            </a:pPr>
            <a:r>
              <a:rPr lang="tr-TR" sz="2400" dirty="0"/>
              <a:t>Elde edilen Ek Gelir: 75 kuruş</a:t>
            </a:r>
          </a:p>
          <a:p>
            <a:pPr marL="0" indent="0">
              <a:buNone/>
            </a:pPr>
            <a:r>
              <a:rPr lang="tr-TR" sz="2400" dirty="0"/>
              <a:t>Şeklinde olacak ve;  </a:t>
            </a:r>
            <a:r>
              <a:rPr lang="tr-TR" sz="2400" u="sng" dirty="0"/>
              <a:t>15 Kuruşluk geri kazanım katılım payı 75 Kuruşluk ek gelir ile birlikte 90 kuruş olarak</a:t>
            </a:r>
            <a:r>
              <a:rPr lang="tr-TR" sz="2400" dirty="0"/>
              <a:t> Bakanlık hesabına aktarılacaktır.</a:t>
            </a:r>
          </a:p>
          <a:p>
            <a:pPr marL="0" indent="0">
              <a:buNone/>
            </a:pPr>
            <a:r>
              <a:rPr lang="tr-TR" sz="2400" dirty="0"/>
              <a:t>Ücretlendirme işlemlerinde Yukarıda örnekleri ile açıklanan durumlara aykırı harekete edenler hakkında Bakanlığımızca idari ve adli yaptırım süreçleri işletilecektir.</a:t>
            </a:r>
          </a:p>
          <a:p>
            <a:endParaRPr lang="tr-TR" sz="2400"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35</a:t>
            </a:fld>
            <a:endParaRPr lang="tr-TR"/>
          </a:p>
        </p:txBody>
      </p:sp>
    </p:spTree>
    <p:extLst>
      <p:ext uri="{BB962C8B-B14F-4D97-AF65-F5344CB8AC3E}">
        <p14:creationId xmlns:p14="http://schemas.microsoft.com/office/powerpoint/2010/main" val="1154777977"/>
      </p:ext>
    </p:extLst>
  </p:cSld>
  <p:clrMapOvr>
    <a:masterClrMapping/>
  </p:clrMapOvr>
  <p:transition spd="slow">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Plastik poşetler haricinde kalan (Kağıt, Karton, Tekstil </a:t>
            </a:r>
            <a:r>
              <a:rPr lang="tr-TR" sz="2000" dirty="0" err="1"/>
              <a:t>vb</a:t>
            </a:r>
            <a:r>
              <a:rPr lang="tr-TR" sz="2000" dirty="0"/>
              <a:t> malzemeden imal)  taşıma torbalarına/poşetlerine ücret uygulayan satış noktaları için uygulama nasıl işleyecek</a:t>
            </a:r>
            <a:r>
              <a:rPr lang="tr-TR" sz="2000" dirty="0" smtClean="0"/>
              <a:t>?</a:t>
            </a:r>
            <a:endParaRPr lang="tr-TR" sz="2000" dirty="0"/>
          </a:p>
        </p:txBody>
      </p:sp>
      <p:sp>
        <p:nvSpPr>
          <p:cNvPr id="3" name="İçerik Yer Tutucusu 2"/>
          <p:cNvSpPr>
            <a:spLocks noGrp="1"/>
          </p:cNvSpPr>
          <p:nvPr>
            <p:ph idx="1"/>
          </p:nvPr>
        </p:nvSpPr>
        <p:spPr/>
        <p:txBody>
          <a:bodyPr/>
          <a:lstStyle/>
          <a:p>
            <a:r>
              <a:rPr lang="tr-TR" dirty="0"/>
              <a:t>Bakanlığımız tarafından sadece belirli plastik poşetlerin ücretlendirilmesine yönelik düzenleme ve sınırlama getirilmiş olup plastik poşetler haricinde kalan (Kağıt, Karton, tekstil </a:t>
            </a:r>
            <a:r>
              <a:rPr lang="tr-TR" dirty="0" err="1"/>
              <a:t>vb</a:t>
            </a:r>
            <a:r>
              <a:rPr lang="tr-TR" dirty="0"/>
              <a:t> malzemeden imal)  taşıma torbalarına/poşetlerine uygulanan/uygulanacak olan ücretler Satış Noktalarının kendi kararına bağlıdır.</a:t>
            </a:r>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36</a:t>
            </a:fld>
            <a:endParaRPr lang="tr-TR"/>
          </a:p>
        </p:txBody>
      </p:sp>
    </p:spTree>
    <p:extLst>
      <p:ext uri="{BB962C8B-B14F-4D97-AF65-F5344CB8AC3E}">
        <p14:creationId xmlns:p14="http://schemas.microsoft.com/office/powerpoint/2010/main" val="3160335993"/>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Plastik poşetten tamamen vazgeçerek başka materyallerden üretilen poşete geçenler Bakanlığa nasıl bir bildirimde bulunacaktır?</a:t>
            </a:r>
            <a:endParaRPr lang="tr-TR" dirty="0"/>
          </a:p>
        </p:txBody>
      </p:sp>
      <p:sp>
        <p:nvSpPr>
          <p:cNvPr id="3" name="İçerik Yer Tutucusu 2"/>
          <p:cNvSpPr>
            <a:spLocks noGrp="1"/>
          </p:cNvSpPr>
          <p:nvPr>
            <p:ph idx="1"/>
          </p:nvPr>
        </p:nvSpPr>
        <p:spPr/>
        <p:txBody>
          <a:bodyPr/>
          <a:lstStyle/>
          <a:p>
            <a:r>
              <a:rPr lang="tr-TR" dirty="0"/>
              <a:t>Eğer söz konusu satış noktaları 1 Ocak 2019’dan itibaren bir müddet plastik poşet satışı gerçekleştirdiler ise faaliyet gösterdikleri aylara ilişkin bildirimlerini Bildirim sistemi üzerinden yapmakla ve plastik poşetten tamamen vazgeçtiği tarihi yine ilgili sisteme girmekle yükümlüdür.</a:t>
            </a:r>
          </a:p>
          <a:p>
            <a:endParaRPr lang="tr-TR" dirty="0"/>
          </a:p>
        </p:txBody>
      </p:sp>
      <p:sp>
        <p:nvSpPr>
          <p:cNvPr id="4" name="Slayt Numarası Yer Tutucusu 3"/>
          <p:cNvSpPr>
            <a:spLocks noGrp="1"/>
          </p:cNvSpPr>
          <p:nvPr>
            <p:ph type="sldNum" sz="quarter" idx="12"/>
          </p:nvPr>
        </p:nvSpPr>
        <p:spPr/>
        <p:txBody>
          <a:bodyPr/>
          <a:lstStyle/>
          <a:p>
            <a:fld id="{5BADFCE9-6BD7-4E11-993B-2E6AC35B8E00}" type="slidenum">
              <a:rPr lang="tr-TR" smtClean="0"/>
              <a:t>37</a:t>
            </a:fld>
            <a:endParaRPr lang="tr-TR"/>
          </a:p>
        </p:txBody>
      </p:sp>
    </p:spTree>
    <p:extLst>
      <p:ext uri="{BB962C8B-B14F-4D97-AF65-F5344CB8AC3E}">
        <p14:creationId xmlns:p14="http://schemas.microsoft.com/office/powerpoint/2010/main" val="3400846105"/>
      </p:ext>
    </p:extLst>
  </p:cSld>
  <p:clrMapOvr>
    <a:masterClrMapping/>
  </p:clrMapOvr>
  <p:transition spd="slow">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Yer Tutucusu 7"/>
          <p:cNvSpPr>
            <a:spLocks noGrp="1"/>
          </p:cNvSpPr>
          <p:nvPr>
            <p:ph type="body" sz="quarter" idx="13"/>
          </p:nvPr>
        </p:nvSpPr>
        <p:spPr/>
        <p:txBody>
          <a:bodyPr/>
          <a:lstStyle/>
          <a:p>
            <a:r>
              <a:rPr lang="tr-TR" dirty="0" smtClean="0"/>
              <a:t>Nazlı YENAL</a:t>
            </a:r>
            <a:endParaRPr lang="tr-TR" dirty="0"/>
          </a:p>
        </p:txBody>
      </p:sp>
      <p:sp>
        <p:nvSpPr>
          <p:cNvPr id="9" name="Metin Yer Tutucusu 8"/>
          <p:cNvSpPr>
            <a:spLocks noGrp="1"/>
          </p:cNvSpPr>
          <p:nvPr>
            <p:ph type="body" sz="quarter" idx="14"/>
          </p:nvPr>
        </p:nvSpPr>
        <p:spPr/>
        <p:txBody>
          <a:bodyPr/>
          <a:lstStyle/>
          <a:p>
            <a:r>
              <a:rPr lang="tr-TR" dirty="0" smtClean="0"/>
              <a:t>nazli.yenal@csb.gov.tr</a:t>
            </a:r>
            <a:endParaRPr lang="tr-TR" dirty="0"/>
          </a:p>
        </p:txBody>
      </p:sp>
      <p:sp>
        <p:nvSpPr>
          <p:cNvPr id="10" name="Metin Yer Tutucusu 9"/>
          <p:cNvSpPr>
            <a:spLocks noGrp="1"/>
          </p:cNvSpPr>
          <p:nvPr>
            <p:ph type="body" sz="quarter" idx="18"/>
          </p:nvPr>
        </p:nvSpPr>
        <p:spPr/>
        <p:txBody>
          <a:bodyPr/>
          <a:lstStyle/>
          <a:p>
            <a:r>
              <a:rPr lang="tr-TR" dirty="0" smtClean="0"/>
              <a:t>Teşekkürler.</a:t>
            </a:r>
            <a:endParaRPr lang="tr-TR" dirty="0"/>
          </a:p>
        </p:txBody>
      </p:sp>
      <p:sp>
        <p:nvSpPr>
          <p:cNvPr id="4" name="Slayt Numarası Yer Tutucusu 3"/>
          <p:cNvSpPr>
            <a:spLocks noGrp="1"/>
          </p:cNvSpPr>
          <p:nvPr>
            <p:ph type="sldNum" sz="quarter" idx="21"/>
          </p:nvPr>
        </p:nvSpPr>
        <p:spPr/>
        <p:txBody>
          <a:bodyPr/>
          <a:lstStyle/>
          <a:p>
            <a:fld id="{5BADFCE9-6BD7-4E11-993B-2E6AC35B8E00}" type="slidenum">
              <a:rPr lang="tr-TR" smtClean="0"/>
              <a:t>38</a:t>
            </a:fld>
            <a:endParaRPr lang="tr-TR"/>
          </a:p>
        </p:txBody>
      </p:sp>
    </p:spTree>
    <p:extLst>
      <p:ext uri="{BB962C8B-B14F-4D97-AF65-F5344CB8AC3E}">
        <p14:creationId xmlns:p14="http://schemas.microsoft.com/office/powerpoint/2010/main" val="233977689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nvPr>
        </p:nvGraphicFramePr>
        <p:xfrm>
          <a:off x="-487296" y="1248341"/>
          <a:ext cx="11349871" cy="52490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ikdörtgen 5"/>
          <p:cNvSpPr/>
          <p:nvPr/>
        </p:nvSpPr>
        <p:spPr>
          <a:xfrm>
            <a:off x="1119038" y="383623"/>
            <a:ext cx="9194800" cy="4358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algn="ctr" eaLnBrk="0" fontAlgn="base" hangingPunct="0">
              <a:lnSpc>
                <a:spcPct val="93000"/>
              </a:lnSpc>
              <a:spcBef>
                <a:spcPct val="0"/>
              </a:spcBef>
              <a:spcAft>
                <a:spcPct val="20000"/>
              </a:spcAft>
            </a:pPr>
            <a:r>
              <a:rPr kumimoji="1" lang="tr-TR" sz="2400" b="1" dirty="0" smtClean="0">
                <a:solidFill>
                  <a:srgbClr val="C00000"/>
                </a:solidFill>
                <a:latin typeface="Calibri" pitchFamily="34" charset="0"/>
                <a:ea typeface="+mj-ea"/>
                <a:cs typeface="+mj-cs"/>
              </a:rPr>
              <a:t>DEPOZİTO SİSTEMİ (DS)</a:t>
            </a:r>
            <a:endParaRPr kumimoji="1" lang="tr-TR" sz="2400" b="1" dirty="0">
              <a:solidFill>
                <a:srgbClr val="C00000"/>
              </a:solidFill>
              <a:latin typeface="Calibri" pitchFamily="34" charset="0"/>
              <a:ea typeface="+mj-ea"/>
              <a:cs typeface="+mj-cs"/>
            </a:endParaRPr>
          </a:p>
        </p:txBody>
      </p:sp>
      <p:sp>
        <p:nvSpPr>
          <p:cNvPr id="16" name="Metin kutusu 15"/>
          <p:cNvSpPr txBox="1"/>
          <p:nvPr/>
        </p:nvSpPr>
        <p:spPr>
          <a:xfrm>
            <a:off x="6812568" y="1151605"/>
            <a:ext cx="4811127" cy="1200329"/>
          </a:xfrm>
          <a:prstGeom prst="rect">
            <a:avLst/>
          </a:prstGeom>
          <a:noFill/>
        </p:spPr>
        <p:txBody>
          <a:bodyPr wrap="square" rtlCol="0">
            <a:spAutoFit/>
          </a:bodyPr>
          <a:lstStyle/>
          <a:p>
            <a:r>
              <a:rPr lang="tr-TR" b="1" dirty="0" smtClean="0">
                <a:solidFill>
                  <a:srgbClr val="0070C0"/>
                </a:solidFill>
              </a:rPr>
              <a:t>Depozito sistemi kurumu: </a:t>
            </a:r>
          </a:p>
          <a:p>
            <a:r>
              <a:rPr lang="tr-TR" dirty="0" smtClean="0">
                <a:solidFill>
                  <a:srgbClr val="0070C0"/>
                </a:solidFill>
              </a:rPr>
              <a:t>Üreticilerden oluşan bir birlik olabileceği gibi özerk bir kuruluş olabilir. Bu Kuruluş iade noktalarını oluşturur, para akışını kontrol eder.</a:t>
            </a:r>
            <a:endParaRPr lang="tr-TR" dirty="0">
              <a:solidFill>
                <a:srgbClr val="0070C0"/>
              </a:solidFill>
            </a:endParaRPr>
          </a:p>
        </p:txBody>
      </p:sp>
      <p:sp>
        <p:nvSpPr>
          <p:cNvPr id="10" name="Metin kutusu 9"/>
          <p:cNvSpPr txBox="1"/>
          <p:nvPr/>
        </p:nvSpPr>
        <p:spPr>
          <a:xfrm>
            <a:off x="7795577" y="4770860"/>
            <a:ext cx="2248255" cy="861774"/>
          </a:xfrm>
          <a:prstGeom prst="rect">
            <a:avLst/>
          </a:prstGeom>
          <a:noFill/>
        </p:spPr>
        <p:txBody>
          <a:bodyPr wrap="square" rtlCol="0">
            <a:spAutoFit/>
          </a:bodyPr>
          <a:lstStyle/>
          <a:p>
            <a:r>
              <a:rPr lang="tr-TR" sz="1600" dirty="0" smtClean="0"/>
              <a:t>Ürün Bedeli + 25 </a:t>
            </a:r>
            <a:r>
              <a:rPr lang="tr-TR" sz="1600" dirty="0" err="1" smtClean="0"/>
              <a:t>Kr</a:t>
            </a:r>
            <a:r>
              <a:rPr lang="tr-TR" sz="1600" dirty="0" smtClean="0"/>
              <a:t> depozito bedeli öder</a:t>
            </a:r>
          </a:p>
          <a:p>
            <a:endParaRPr lang="tr-TR" sz="1600" dirty="0"/>
          </a:p>
        </p:txBody>
      </p:sp>
      <p:sp>
        <p:nvSpPr>
          <p:cNvPr id="13" name="Metin kutusu 12"/>
          <p:cNvSpPr txBox="1"/>
          <p:nvPr/>
        </p:nvSpPr>
        <p:spPr>
          <a:xfrm>
            <a:off x="867761" y="5632634"/>
            <a:ext cx="2194560" cy="830997"/>
          </a:xfrm>
          <a:prstGeom prst="rect">
            <a:avLst/>
          </a:prstGeom>
          <a:noFill/>
        </p:spPr>
        <p:txBody>
          <a:bodyPr wrap="square" rtlCol="0">
            <a:spAutoFit/>
          </a:bodyPr>
          <a:lstStyle/>
          <a:p>
            <a:r>
              <a:rPr lang="tr-TR" sz="1600" dirty="0" smtClean="0"/>
              <a:t>Tüketici atığı belirlenen noktaya iade eder ve bir fiş alır.</a:t>
            </a:r>
            <a:endParaRPr lang="tr-TR" sz="1600" dirty="0"/>
          </a:p>
        </p:txBody>
      </p:sp>
      <p:sp>
        <p:nvSpPr>
          <p:cNvPr id="8" name="Metin kutusu 7"/>
          <p:cNvSpPr txBox="1"/>
          <p:nvPr/>
        </p:nvSpPr>
        <p:spPr>
          <a:xfrm>
            <a:off x="1597748" y="1751770"/>
            <a:ext cx="2194560" cy="1077218"/>
          </a:xfrm>
          <a:prstGeom prst="rect">
            <a:avLst/>
          </a:prstGeom>
          <a:noFill/>
        </p:spPr>
        <p:txBody>
          <a:bodyPr wrap="square" rtlCol="0">
            <a:spAutoFit/>
          </a:bodyPr>
          <a:lstStyle/>
          <a:p>
            <a:r>
              <a:rPr lang="tr-TR" sz="1600" dirty="0" smtClean="0"/>
              <a:t>Tüketici fişini satış noktasına verir. 25 </a:t>
            </a:r>
            <a:r>
              <a:rPr lang="tr-TR" sz="1600" dirty="0" err="1" smtClean="0"/>
              <a:t>Kr’u</a:t>
            </a:r>
            <a:r>
              <a:rPr lang="tr-TR" sz="1600" dirty="0" smtClean="0"/>
              <a:t> alır. Veya bu bedel kadar alışverişte kullanır.</a:t>
            </a:r>
            <a:endParaRPr lang="tr-TR" sz="1600" dirty="0"/>
          </a:p>
        </p:txBody>
      </p:sp>
    </p:spTree>
    <p:extLst>
      <p:ext uri="{BB962C8B-B14F-4D97-AF65-F5344CB8AC3E}">
        <p14:creationId xmlns:p14="http://schemas.microsoft.com/office/powerpoint/2010/main" val="2994435627"/>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468780" y="574176"/>
            <a:ext cx="5254441" cy="4358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algn="ctr" eaLnBrk="0" fontAlgn="base" hangingPunct="0">
              <a:lnSpc>
                <a:spcPct val="93000"/>
              </a:lnSpc>
              <a:spcBef>
                <a:spcPct val="0"/>
              </a:spcBef>
              <a:spcAft>
                <a:spcPct val="20000"/>
              </a:spcAft>
            </a:pPr>
            <a:r>
              <a:rPr kumimoji="1" lang="tr-TR" sz="2400" b="1" dirty="0" smtClean="0">
                <a:solidFill>
                  <a:srgbClr val="C00000"/>
                </a:solidFill>
                <a:latin typeface="Calibri" pitchFamily="34" charset="0"/>
                <a:ea typeface="+mj-ea"/>
                <a:cs typeface="+mj-cs"/>
              </a:rPr>
              <a:t>DEPOZİTO SİSTEMİNİN BAZI FAYDALARI</a:t>
            </a:r>
            <a:endParaRPr kumimoji="1" lang="tr-TR" sz="2400" b="1" dirty="0">
              <a:solidFill>
                <a:srgbClr val="C00000"/>
              </a:solidFill>
              <a:latin typeface="Calibri" pitchFamily="34" charset="0"/>
              <a:ea typeface="+mj-ea"/>
              <a:cs typeface="+mj-cs"/>
            </a:endParaRPr>
          </a:p>
        </p:txBody>
      </p:sp>
      <p:sp>
        <p:nvSpPr>
          <p:cNvPr id="7" name="Dikdörtgen 6"/>
          <p:cNvSpPr/>
          <p:nvPr/>
        </p:nvSpPr>
        <p:spPr>
          <a:xfrm>
            <a:off x="0" y="3909323"/>
            <a:ext cx="5015824" cy="722120"/>
          </a:xfrm>
          <a:prstGeom prst="rect">
            <a:avLst/>
          </a:prstGeom>
        </p:spPr>
        <p:txBody>
          <a:bodyPr wrap="square">
            <a:spAutoFit/>
          </a:bodyPr>
          <a:lstStyle/>
          <a:p>
            <a:pPr marL="285750" indent="-285750" algn="just">
              <a:buFont typeface="Wingdings" panose="05000000000000000000" pitchFamily="2" charset="2"/>
              <a:buChar char="Ø"/>
            </a:pPr>
            <a:r>
              <a:rPr lang="tr-TR" sz="2000" dirty="0"/>
              <a:t>Depolamaya giden atık miktarı </a:t>
            </a:r>
            <a:r>
              <a:rPr lang="tr-TR" sz="2000" dirty="0" smtClean="0"/>
              <a:t>azalacak, atık toplama maliyetleri azalacaktır.</a:t>
            </a:r>
            <a:endParaRPr lang="tr-TR" sz="2000" dirty="0"/>
          </a:p>
        </p:txBody>
      </p:sp>
      <p:sp>
        <p:nvSpPr>
          <p:cNvPr id="8" name="Dikdörtgen 7"/>
          <p:cNvSpPr/>
          <p:nvPr/>
        </p:nvSpPr>
        <p:spPr>
          <a:xfrm>
            <a:off x="508959" y="2750651"/>
            <a:ext cx="4571963" cy="707886"/>
          </a:xfrm>
          <a:prstGeom prst="rect">
            <a:avLst/>
          </a:prstGeom>
        </p:spPr>
        <p:txBody>
          <a:bodyPr wrap="square">
            <a:spAutoFit/>
          </a:bodyPr>
          <a:lstStyle/>
          <a:p>
            <a:pPr marL="285750" lvl="0" indent="-285750" algn="just" defTabSz="914400">
              <a:buFont typeface="Wingdings" panose="05000000000000000000" pitchFamily="2" charset="2"/>
              <a:buChar char="Ø"/>
              <a:defRPr/>
            </a:pPr>
            <a:r>
              <a:rPr lang="tr-TR" sz="2000" dirty="0">
                <a:solidFill>
                  <a:srgbClr val="0070C0"/>
                </a:solidFill>
              </a:rPr>
              <a:t>Daha kaliteli </a:t>
            </a:r>
            <a:r>
              <a:rPr lang="tr-TR" sz="2000" dirty="0" smtClean="0">
                <a:solidFill>
                  <a:srgbClr val="0070C0"/>
                </a:solidFill>
              </a:rPr>
              <a:t>ambalaj </a:t>
            </a:r>
            <a:r>
              <a:rPr lang="tr-TR" sz="2000" dirty="0">
                <a:solidFill>
                  <a:srgbClr val="0070C0"/>
                </a:solidFill>
              </a:rPr>
              <a:t>atığı temin </a:t>
            </a:r>
            <a:r>
              <a:rPr lang="tr-TR" sz="2000" dirty="0" smtClean="0">
                <a:solidFill>
                  <a:srgbClr val="0070C0"/>
                </a:solidFill>
              </a:rPr>
              <a:t>edilecek, dışa bağımlılık azalacaktır.</a:t>
            </a:r>
            <a:endParaRPr lang="tr-TR" sz="2000" dirty="0">
              <a:solidFill>
                <a:srgbClr val="0070C0"/>
              </a:solidFill>
            </a:endParaRPr>
          </a:p>
        </p:txBody>
      </p:sp>
      <p:sp>
        <p:nvSpPr>
          <p:cNvPr id="12" name="Dikdörtgen 11"/>
          <p:cNvSpPr/>
          <p:nvPr/>
        </p:nvSpPr>
        <p:spPr>
          <a:xfrm>
            <a:off x="0" y="1465454"/>
            <a:ext cx="6142060" cy="1065676"/>
          </a:xfrm>
          <a:prstGeom prst="rect">
            <a:avLst/>
          </a:prstGeom>
        </p:spPr>
        <p:txBody>
          <a:bodyPr wrap="square">
            <a:spAutoFit/>
          </a:bodyPr>
          <a:lstStyle/>
          <a:p>
            <a:pPr marL="285750" indent="-285750" algn="just">
              <a:lnSpc>
                <a:spcPct val="107000"/>
              </a:lnSpc>
              <a:spcAft>
                <a:spcPts val="0"/>
              </a:spcAft>
              <a:buFont typeface="Wingdings" panose="05000000000000000000" pitchFamily="2" charset="2"/>
              <a:buChar char="Ø"/>
            </a:pPr>
            <a:r>
              <a:rPr lang="tr-TR" sz="2000" dirty="0"/>
              <a:t>Halkın katılımı/etkinliği artacak, atık oluşumu önlenecek, Bakanlığımız ‘Sıfır Atık Vizyonuna’ destek verilmiş olacaktır.</a:t>
            </a:r>
            <a:endParaRPr lang="tr-TR" sz="2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9" name="Resim 8" descr="D:\- RUTİN İŞLER\AKTİF İŞLER\20171120 Kopenhag SSC Teknik Gezi - YAP ARTIK XXXXXXXXXX\görev raporu\görseller\pantstation\New Folder\20171122_132802.jpg"/>
          <p:cNvPicPr/>
          <p:nvPr/>
        </p:nvPicPr>
        <p:blipFill>
          <a:blip r:embed="rId2" cstate="print"/>
          <a:srcRect/>
          <a:stretch>
            <a:fillRect/>
          </a:stretch>
        </p:blipFill>
        <p:spPr bwMode="auto">
          <a:xfrm>
            <a:off x="8729357" y="1318599"/>
            <a:ext cx="2987040" cy="2425062"/>
          </a:xfrm>
          <a:prstGeom prst="rect">
            <a:avLst/>
          </a:prstGeom>
          <a:ln>
            <a:noFill/>
          </a:ln>
          <a:effectLst>
            <a:softEdge rad="112500"/>
          </a:effectLst>
        </p:spPr>
      </p:pic>
      <p:pic>
        <p:nvPicPr>
          <p:cNvPr id="10" name="Resim 9" descr="D:\- RUTİN İŞLER\AKTİF İŞLER\20171120 Kopenhag SSC Teknik Gezi - YAP ARTIK XXXXXXXXXX\görev raporu\görseller\pantstation\New Folder\bscap002.jpg"/>
          <p:cNvPicPr/>
          <p:nvPr/>
        </p:nvPicPr>
        <p:blipFill>
          <a:blip r:embed="rId3" cstate="print"/>
          <a:srcRect/>
          <a:stretch>
            <a:fillRect/>
          </a:stretch>
        </p:blipFill>
        <p:spPr bwMode="auto">
          <a:xfrm>
            <a:off x="5589880" y="2393492"/>
            <a:ext cx="3139477" cy="2700338"/>
          </a:xfrm>
          <a:prstGeom prst="rect">
            <a:avLst/>
          </a:prstGeom>
          <a:ln>
            <a:noFill/>
          </a:ln>
          <a:effectLst>
            <a:softEdge rad="112500"/>
          </a:effectLst>
        </p:spPr>
      </p:pic>
      <p:pic>
        <p:nvPicPr>
          <p:cNvPr id="11" name="Resim 10" descr="D:\- RUTİN İŞLER\AKTİF İŞLER\20171120 Kopenhag SSC Teknik Gezi - YAP ARTIK XXXXXXXXXX\görev raporu\caps\untitled.JPG"/>
          <p:cNvPicPr/>
          <p:nvPr/>
        </p:nvPicPr>
        <p:blipFill>
          <a:blip r:embed="rId4"/>
          <a:srcRect/>
          <a:stretch>
            <a:fillRect/>
          </a:stretch>
        </p:blipFill>
        <p:spPr bwMode="auto">
          <a:xfrm>
            <a:off x="8837624" y="4018714"/>
            <a:ext cx="2770505" cy="2392807"/>
          </a:xfrm>
          <a:prstGeom prst="rect">
            <a:avLst/>
          </a:prstGeom>
          <a:ln>
            <a:noFill/>
          </a:ln>
          <a:effectLst>
            <a:softEdge rad="112500"/>
          </a:effectLst>
        </p:spPr>
      </p:pic>
      <p:sp>
        <p:nvSpPr>
          <p:cNvPr id="13" name="Dikdörtgen 12"/>
          <p:cNvSpPr/>
          <p:nvPr/>
        </p:nvSpPr>
        <p:spPr>
          <a:xfrm>
            <a:off x="563118" y="4956693"/>
            <a:ext cx="5015824" cy="707886"/>
          </a:xfrm>
          <a:prstGeom prst="rect">
            <a:avLst/>
          </a:prstGeom>
        </p:spPr>
        <p:txBody>
          <a:bodyPr wrap="square">
            <a:spAutoFit/>
          </a:bodyPr>
          <a:lstStyle/>
          <a:p>
            <a:pPr marL="285750" indent="-285750" algn="just" defTabSz="914400">
              <a:buFont typeface="Wingdings" panose="05000000000000000000" pitchFamily="2" charset="2"/>
              <a:buChar char="Ø"/>
            </a:pPr>
            <a:r>
              <a:rPr lang="tr-TR" sz="2000" dirty="0">
                <a:solidFill>
                  <a:srgbClr val="0070C0"/>
                </a:solidFill>
              </a:rPr>
              <a:t>İade otomatları özelinde yatırım potansiyeli oluşturacaktır.</a:t>
            </a:r>
          </a:p>
        </p:txBody>
      </p:sp>
    </p:spTree>
    <p:extLst>
      <p:ext uri="{BB962C8B-B14F-4D97-AF65-F5344CB8AC3E}">
        <p14:creationId xmlns:p14="http://schemas.microsoft.com/office/powerpoint/2010/main" val="1057079014"/>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 8"/>
          <p:cNvGrpSpPr/>
          <p:nvPr/>
        </p:nvGrpSpPr>
        <p:grpSpPr>
          <a:xfrm>
            <a:off x="2898005" y="5449429"/>
            <a:ext cx="5406004" cy="877584"/>
            <a:chOff x="2947713" y="1755956"/>
            <a:chExt cx="5406004" cy="877584"/>
          </a:xfrm>
        </p:grpSpPr>
        <p:sp>
          <p:nvSpPr>
            <p:cNvPr id="10" name="Dikdörtgen 9"/>
            <p:cNvSpPr/>
            <p:nvPr/>
          </p:nvSpPr>
          <p:spPr>
            <a:xfrm>
              <a:off x="2947713" y="1755956"/>
              <a:ext cx="4682232" cy="87758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Metin kutusu 10"/>
            <p:cNvSpPr txBox="1"/>
            <p:nvPr/>
          </p:nvSpPr>
          <p:spPr>
            <a:xfrm>
              <a:off x="3671485" y="1755956"/>
              <a:ext cx="4682232" cy="87758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endParaRPr lang="tr-TR" sz="1800" b="0" kern="1200" dirty="0"/>
            </a:p>
          </p:txBody>
        </p:sp>
      </p:grpSp>
      <p:grpSp>
        <p:nvGrpSpPr>
          <p:cNvPr id="16" name="Grup 15"/>
          <p:cNvGrpSpPr/>
          <p:nvPr/>
        </p:nvGrpSpPr>
        <p:grpSpPr>
          <a:xfrm>
            <a:off x="4439816" y="5439063"/>
            <a:ext cx="4733032" cy="1220294"/>
            <a:chOff x="2947713" y="1755956"/>
            <a:chExt cx="4733032" cy="1220294"/>
          </a:xfrm>
        </p:grpSpPr>
        <p:sp>
          <p:nvSpPr>
            <p:cNvPr id="17" name="Dikdörtgen 16"/>
            <p:cNvSpPr/>
            <p:nvPr/>
          </p:nvSpPr>
          <p:spPr>
            <a:xfrm>
              <a:off x="2947713" y="1755956"/>
              <a:ext cx="4682232" cy="87758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Metin kutusu 17"/>
            <p:cNvSpPr txBox="1"/>
            <p:nvPr/>
          </p:nvSpPr>
          <p:spPr>
            <a:xfrm>
              <a:off x="2998513" y="2098666"/>
              <a:ext cx="4682232" cy="87758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endParaRPr lang="tr-TR" sz="1800" b="0" kern="1200" dirty="0"/>
            </a:p>
          </p:txBody>
        </p:sp>
      </p:grpSp>
      <p:sp>
        <p:nvSpPr>
          <p:cNvPr id="20" name="Unvan 1"/>
          <p:cNvSpPr>
            <a:spLocks noGrp="1"/>
          </p:cNvSpPr>
          <p:nvPr>
            <p:ph type="title"/>
          </p:nvPr>
        </p:nvSpPr>
        <p:spPr>
          <a:xfrm>
            <a:off x="1455821" y="617233"/>
            <a:ext cx="8366185" cy="681398"/>
          </a:xfrm>
        </p:spPr>
        <p:txBody>
          <a:bodyPr>
            <a:normAutofit/>
          </a:bodyPr>
          <a:lstStyle/>
          <a:p>
            <a:r>
              <a:rPr lang="tr-TR" sz="2800" b="1" dirty="0">
                <a:solidFill>
                  <a:srgbClr val="C00000"/>
                </a:solidFill>
                <a:latin typeface="+mn-lt"/>
              </a:rPr>
              <a:t>DEPOZİTO/İADE SİSTEMİNİN GETİRDİKLERİ </a:t>
            </a:r>
          </a:p>
        </p:txBody>
      </p:sp>
      <p:sp>
        <p:nvSpPr>
          <p:cNvPr id="13" name="TextBox 69">
            <a:extLst>
              <a:ext uri="{FF2B5EF4-FFF2-40B4-BE49-F238E27FC236}">
                <a16:creationId xmlns:a16="http://schemas.microsoft.com/office/drawing/2014/main" id="{A767AB97-0D7F-4454-9951-2C01533B79A6}"/>
              </a:ext>
            </a:extLst>
          </p:cNvPr>
          <p:cNvSpPr txBox="1"/>
          <p:nvPr/>
        </p:nvSpPr>
        <p:spPr>
          <a:xfrm>
            <a:off x="55022" y="2060848"/>
            <a:ext cx="2752354" cy="2709275"/>
          </a:xfrm>
          <a:prstGeom prst="ellipse">
            <a:avLst/>
          </a:prstGeom>
          <a:solidFill>
            <a:schemeClr val="accent6"/>
          </a:solidFill>
          <a:ln w="174625" cmpd="thinThick">
            <a:solidFill>
              <a:srgbClr val="262626"/>
            </a:solidFill>
          </a:ln>
        </p:spPr>
        <p:txBody>
          <a:bodyPr vert="horz" lIns="91440" tIns="45720" rIns="91440" bIns="45720" rtlCol="0" anchor="ctr">
            <a:normAutofit/>
          </a:bodyPr>
          <a:lstStyle/>
          <a:p>
            <a:pPr algn="ctr" defTabSz="914400">
              <a:lnSpc>
                <a:spcPct val="90000"/>
              </a:lnSpc>
              <a:spcBef>
                <a:spcPct val="0"/>
              </a:spcBef>
              <a:spcAft>
                <a:spcPts val="600"/>
              </a:spcAft>
            </a:pPr>
            <a:r>
              <a:rPr lang="tr-TR" sz="2600" b="1" kern="1200" dirty="0">
                <a:solidFill>
                  <a:srgbClr val="FFFFFF"/>
                </a:solidFill>
                <a:latin typeface="+mj-lt"/>
                <a:ea typeface="+mj-ea"/>
                <a:cs typeface="+mj-cs"/>
              </a:rPr>
              <a:t>DEPOZİTO SİSTEMİNİ KURACAĞIZ</a:t>
            </a:r>
            <a:endParaRPr lang="en-US" sz="2600" b="1" kern="1200" dirty="0">
              <a:solidFill>
                <a:srgbClr val="FFFFFF"/>
              </a:solidFill>
              <a:latin typeface="+mj-lt"/>
              <a:ea typeface="+mj-ea"/>
              <a:cs typeface="+mj-cs"/>
            </a:endParaRPr>
          </a:p>
        </p:txBody>
      </p:sp>
      <p:sp>
        <p:nvSpPr>
          <p:cNvPr id="3" name="Metin kutusu 2">
            <a:extLst>
              <a:ext uri="{FF2B5EF4-FFF2-40B4-BE49-F238E27FC236}">
                <a16:creationId xmlns:a16="http://schemas.microsoft.com/office/drawing/2014/main" id="{B8854D81-095F-450F-B096-03B3BDC23D02}"/>
              </a:ext>
            </a:extLst>
          </p:cNvPr>
          <p:cNvSpPr txBox="1"/>
          <p:nvPr/>
        </p:nvSpPr>
        <p:spPr>
          <a:xfrm>
            <a:off x="2849506" y="1628800"/>
            <a:ext cx="5775825" cy="5432256"/>
          </a:xfrm>
          <a:prstGeom prst="rect">
            <a:avLst/>
          </a:prstGeom>
          <a:noFill/>
        </p:spPr>
        <p:txBody>
          <a:bodyPr wrap="square" rtlCol="0">
            <a:spAutoFit/>
          </a:bodyPr>
          <a:lstStyle/>
          <a:p>
            <a:pPr marL="285750" indent="-285750">
              <a:spcBef>
                <a:spcPts val="600"/>
              </a:spcBef>
              <a:spcAft>
                <a:spcPts val="600"/>
              </a:spcAft>
              <a:buFont typeface="Wingdings" panose="05000000000000000000" pitchFamily="2" charset="2"/>
              <a:buChar char="Ø"/>
            </a:pPr>
            <a:r>
              <a:rPr lang="tr-TR" sz="2400" dirty="0" smtClean="0"/>
              <a:t>Kayıt </a:t>
            </a:r>
            <a:r>
              <a:rPr lang="tr-TR" sz="2400" dirty="0"/>
              <a:t>dışılığın önlenmesi sağlanacak, </a:t>
            </a:r>
            <a:r>
              <a:rPr lang="tr-TR" sz="2400" u="sng" dirty="0"/>
              <a:t>izleme faaliyetleri</a:t>
            </a:r>
            <a:r>
              <a:rPr lang="tr-TR" sz="2400" dirty="0"/>
              <a:t> etkin hale gelecektir.</a:t>
            </a:r>
          </a:p>
          <a:p>
            <a:pPr marL="285750" indent="-285750">
              <a:spcBef>
                <a:spcPts val="600"/>
              </a:spcBef>
              <a:spcAft>
                <a:spcPts val="600"/>
              </a:spcAft>
              <a:buFont typeface="Wingdings" panose="05000000000000000000" pitchFamily="2" charset="2"/>
              <a:buChar char="Ø"/>
            </a:pPr>
            <a:r>
              <a:rPr lang="tr-TR" sz="2400" dirty="0"/>
              <a:t>Mali kaynakların doğrudan kamu hizmetinde kullanılarak vatandaş memnuniyetine katkı sağlanacaktır.</a:t>
            </a:r>
          </a:p>
          <a:p>
            <a:pPr marL="285750" indent="-285750">
              <a:spcBef>
                <a:spcPts val="600"/>
              </a:spcBef>
              <a:spcAft>
                <a:spcPts val="600"/>
              </a:spcAft>
              <a:buFont typeface="Wingdings" panose="05000000000000000000" pitchFamily="2" charset="2"/>
              <a:buChar char="Ø"/>
            </a:pPr>
            <a:r>
              <a:rPr lang="tr-TR" sz="2400" dirty="0" err="1"/>
              <a:t>Sektörel</a:t>
            </a:r>
            <a:r>
              <a:rPr lang="tr-TR" sz="2400" dirty="0"/>
              <a:t> büyüme ve istihdam potansiyeli oluşacaktır.</a:t>
            </a:r>
          </a:p>
          <a:p>
            <a:pPr marL="285750" indent="-285750">
              <a:spcBef>
                <a:spcPts val="600"/>
              </a:spcBef>
              <a:spcAft>
                <a:spcPts val="600"/>
              </a:spcAft>
              <a:buFont typeface="Wingdings" panose="05000000000000000000" pitchFamily="2" charset="2"/>
              <a:buChar char="Ø"/>
            </a:pPr>
            <a:r>
              <a:rPr lang="tr-TR" sz="2400" dirty="0"/>
              <a:t>İthalata olan bağımlılık azalacaktır.</a:t>
            </a:r>
          </a:p>
          <a:p>
            <a:pPr marL="285750" indent="-285750">
              <a:buFont typeface="Wingdings" panose="05000000000000000000" pitchFamily="2" charset="2"/>
              <a:buChar char="Ø"/>
            </a:pPr>
            <a:endParaRPr lang="tr-TR" sz="2400" dirty="0"/>
          </a:p>
          <a:p>
            <a:pPr marL="285750" indent="-285750">
              <a:buFont typeface="Wingdings" panose="05000000000000000000" pitchFamily="2" charset="2"/>
              <a:buChar char="Ø"/>
            </a:pPr>
            <a:endParaRPr lang="tr-TR" sz="2400" dirty="0"/>
          </a:p>
          <a:p>
            <a:pPr marL="285750" indent="-285750">
              <a:buFont typeface="Wingdings" panose="05000000000000000000" pitchFamily="2" charset="2"/>
              <a:buChar char="Ø"/>
            </a:pPr>
            <a:endParaRPr lang="tr-TR" sz="2400" dirty="0"/>
          </a:p>
          <a:p>
            <a:pPr marL="285750" indent="-285750">
              <a:buFont typeface="Wingdings" panose="05000000000000000000" pitchFamily="2" charset="2"/>
              <a:buChar char="Ø"/>
            </a:pPr>
            <a:endParaRPr lang="tr-TR" sz="2400" dirty="0"/>
          </a:p>
          <a:p>
            <a:endParaRPr lang="tr-TR" sz="2400" dirty="0"/>
          </a:p>
        </p:txBody>
      </p:sp>
      <p:pic>
        <p:nvPicPr>
          <p:cNvPr id="1026" name="Picture 2" descr="isbak pet otomat ile ilgili gÃ¶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l="55494"/>
          <a:stretch/>
        </p:blipFill>
        <p:spPr bwMode="auto">
          <a:xfrm>
            <a:off x="8608764" y="1762814"/>
            <a:ext cx="3224654" cy="4018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8979020"/>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898319" y="5901311"/>
            <a:ext cx="4862943" cy="646331"/>
          </a:xfrm>
          <a:prstGeom prst="rect">
            <a:avLst/>
          </a:prstGeom>
          <a:noFill/>
        </p:spPr>
        <p:txBody>
          <a:bodyPr wrap="square" rtlCol="0">
            <a:spAutoFit/>
          </a:bodyPr>
          <a:lstStyle/>
          <a:p>
            <a:pPr algn="ctr"/>
            <a:r>
              <a:rPr lang="tr-TR" i="1" dirty="0" smtClean="0">
                <a:solidFill>
                  <a:srgbClr val="C00000"/>
                </a:solidFill>
              </a:rPr>
              <a:t>İçecek Ambalajlarında Depozito Uygulayan AB Ülkeleri </a:t>
            </a:r>
            <a:endParaRPr lang="tr-TR" i="1" dirty="0">
              <a:solidFill>
                <a:srgbClr val="C00000"/>
              </a:solidFill>
            </a:endParaRPr>
          </a:p>
        </p:txBody>
      </p:sp>
      <p:sp>
        <p:nvSpPr>
          <p:cNvPr id="12" name="Metin kutusu 11"/>
          <p:cNvSpPr txBox="1"/>
          <p:nvPr/>
        </p:nvSpPr>
        <p:spPr>
          <a:xfrm>
            <a:off x="9050168" y="6274222"/>
            <a:ext cx="3673642" cy="400110"/>
          </a:xfrm>
          <a:prstGeom prst="rect">
            <a:avLst/>
          </a:prstGeom>
          <a:noFill/>
        </p:spPr>
        <p:txBody>
          <a:bodyPr wrap="square" rtlCol="0">
            <a:spAutoFit/>
          </a:bodyPr>
          <a:lstStyle/>
          <a:p>
            <a:r>
              <a:rPr lang="tr-TR" sz="2000" i="1" dirty="0">
                <a:solidFill>
                  <a:srgbClr val="0070C0"/>
                </a:solidFill>
              </a:rPr>
              <a:t> </a:t>
            </a:r>
            <a:r>
              <a:rPr lang="tr-TR" sz="1200" b="1" i="1" u="sng" dirty="0" err="1" smtClean="0">
                <a:solidFill>
                  <a:srgbClr val="0070C0"/>
                </a:solidFill>
              </a:rPr>
              <a:t>Ref</a:t>
            </a:r>
            <a:r>
              <a:rPr lang="tr-TR" sz="1200" b="1" i="1" u="sng" dirty="0" smtClean="0">
                <a:solidFill>
                  <a:srgbClr val="0070C0"/>
                </a:solidFill>
              </a:rPr>
              <a:t>: </a:t>
            </a:r>
            <a:r>
              <a:rPr lang="tr-TR" sz="1200" i="1" dirty="0" err="1" smtClean="0">
                <a:solidFill>
                  <a:srgbClr val="0070C0"/>
                </a:solidFill>
              </a:rPr>
              <a:t>Eurostat</a:t>
            </a:r>
            <a:r>
              <a:rPr lang="tr-TR" sz="1200" i="1" dirty="0" smtClean="0">
                <a:solidFill>
                  <a:srgbClr val="0070C0"/>
                </a:solidFill>
              </a:rPr>
              <a:t> (</a:t>
            </a:r>
            <a:r>
              <a:rPr lang="tr-TR" sz="1200" i="1" dirty="0" err="1" smtClean="0">
                <a:solidFill>
                  <a:srgbClr val="0070C0"/>
                </a:solidFill>
              </a:rPr>
              <a:t>Env_waspac</a:t>
            </a:r>
            <a:r>
              <a:rPr lang="tr-TR" sz="1200" i="1" dirty="0" smtClean="0">
                <a:solidFill>
                  <a:srgbClr val="0070C0"/>
                </a:solidFill>
              </a:rPr>
              <a:t>) 2016</a:t>
            </a:r>
            <a:endParaRPr lang="tr-TR" sz="1200" i="1" dirty="0">
              <a:solidFill>
                <a:srgbClr val="0070C0"/>
              </a:solidFill>
            </a:endParaRPr>
          </a:p>
        </p:txBody>
      </p:sp>
      <p:graphicFrame>
        <p:nvGraphicFramePr>
          <p:cNvPr id="14" name="Grafik 13"/>
          <p:cNvGraphicFramePr>
            <a:graphicFrameLocks/>
          </p:cNvGraphicFramePr>
          <p:nvPr>
            <p:extLst/>
          </p:nvPr>
        </p:nvGraphicFramePr>
        <p:xfrm>
          <a:off x="395927" y="1151910"/>
          <a:ext cx="9151364" cy="4920792"/>
        </p:xfrm>
        <a:graphic>
          <a:graphicData uri="http://schemas.openxmlformats.org/drawingml/2006/chart">
            <c:chart xmlns:c="http://schemas.openxmlformats.org/drawingml/2006/chart" xmlns:r="http://schemas.openxmlformats.org/officeDocument/2006/relationships" r:id="rId3"/>
          </a:graphicData>
        </a:graphic>
      </p:graphicFrame>
      <p:sp>
        <p:nvSpPr>
          <p:cNvPr id="3" name="Yuvarlatılmış Dikdörtgen 2"/>
          <p:cNvSpPr/>
          <p:nvPr/>
        </p:nvSpPr>
        <p:spPr>
          <a:xfrm>
            <a:off x="1026542" y="4880813"/>
            <a:ext cx="4606499" cy="945510"/>
          </a:xfrm>
          <a:prstGeom prst="round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Metin kutusu 14"/>
          <p:cNvSpPr txBox="1"/>
          <p:nvPr/>
        </p:nvSpPr>
        <p:spPr>
          <a:xfrm>
            <a:off x="5633041" y="5890485"/>
            <a:ext cx="3652277" cy="646331"/>
          </a:xfrm>
          <a:prstGeom prst="rect">
            <a:avLst/>
          </a:prstGeom>
          <a:noFill/>
        </p:spPr>
        <p:txBody>
          <a:bodyPr wrap="square" rtlCol="0">
            <a:spAutoFit/>
          </a:bodyPr>
          <a:lstStyle/>
          <a:p>
            <a:pPr algn="ctr"/>
            <a:r>
              <a:rPr lang="tr-TR" b="1" i="1" dirty="0" smtClean="0">
                <a:solidFill>
                  <a:srgbClr val="4F7A32"/>
                </a:solidFill>
              </a:rPr>
              <a:t>Depozito uygulaması için fizibilite yapan ülkeler</a:t>
            </a:r>
            <a:endParaRPr lang="tr-TR" b="1" i="1" dirty="0">
              <a:solidFill>
                <a:srgbClr val="4F7A32"/>
              </a:solidFill>
            </a:endParaRPr>
          </a:p>
        </p:txBody>
      </p:sp>
      <p:sp>
        <p:nvSpPr>
          <p:cNvPr id="21" name="Yuvarlatılmış Dikdörtgen 20"/>
          <p:cNvSpPr/>
          <p:nvPr/>
        </p:nvSpPr>
        <p:spPr>
          <a:xfrm>
            <a:off x="5752351" y="4880813"/>
            <a:ext cx="3266671" cy="991576"/>
          </a:xfrm>
          <a:prstGeom prst="roundRect">
            <a:avLst/>
          </a:prstGeom>
          <a:noFill/>
          <a:ln w="19050">
            <a:solidFill>
              <a:srgbClr val="4F7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Unvan 1"/>
          <p:cNvSpPr txBox="1">
            <a:spLocks/>
          </p:cNvSpPr>
          <p:nvPr/>
        </p:nvSpPr>
        <p:spPr>
          <a:xfrm>
            <a:off x="2153668" y="199455"/>
            <a:ext cx="10225421" cy="695165"/>
          </a:xfrm>
          <a:prstGeom prst="rect">
            <a:avLst/>
          </a:prstGeom>
          <a:noFill/>
          <a:ln w="9525">
            <a:noFill/>
            <a:miter lim="800000"/>
            <a:headEnd/>
            <a:tailEnd/>
          </a:ln>
        </p:spPr>
        <p:txBody>
          <a:bodyPr vert="horz" wrap="square" lIns="0" tIns="0" rIns="0" bIns="0" numCol="1" rtlCol="0" anchor="b"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1" lang="tr-TR" sz="2400" b="1" dirty="0" smtClean="0">
                <a:solidFill>
                  <a:srgbClr val="C00000"/>
                </a:solidFill>
                <a:latin typeface="Calibri" pitchFamily="34" charset="0"/>
              </a:rPr>
              <a:t>AB- İÇECEK AMBALAJLARINDA DEPOZİTO UYGULAMASI </a:t>
            </a:r>
            <a:endParaRPr kumimoji="1" lang="tr-TR" sz="2400" b="1" dirty="0">
              <a:solidFill>
                <a:srgbClr val="C00000"/>
              </a:solidFill>
              <a:latin typeface="Calibri" pitchFamily="34" charset="0"/>
            </a:endParaRPr>
          </a:p>
        </p:txBody>
      </p:sp>
      <p:sp>
        <p:nvSpPr>
          <p:cNvPr id="16" name="Dikdörtgen 15"/>
          <p:cNvSpPr/>
          <p:nvPr/>
        </p:nvSpPr>
        <p:spPr>
          <a:xfrm rot="10800000" flipV="1">
            <a:off x="9547291" y="2538725"/>
            <a:ext cx="2679396" cy="1938992"/>
          </a:xfrm>
          <a:prstGeom prst="rect">
            <a:avLst/>
          </a:prstGeom>
        </p:spPr>
        <p:txBody>
          <a:bodyPr wrap="square">
            <a:spAutoFit/>
          </a:bodyPr>
          <a:lstStyle/>
          <a:p>
            <a:pPr algn="ctr"/>
            <a:r>
              <a:rPr lang="tr-TR" sz="2000" dirty="0" smtClean="0"/>
              <a:t>En </a:t>
            </a:r>
            <a:r>
              <a:rPr lang="tr-TR" sz="2000" dirty="0"/>
              <a:t>yüksek </a:t>
            </a:r>
            <a:r>
              <a:rPr lang="tr-TR" sz="2000" dirty="0" smtClean="0"/>
              <a:t>toplama oranını yakalayan ülkelerin birçoğunun</a:t>
            </a:r>
            <a:endParaRPr lang="tr-TR" sz="2000" dirty="0"/>
          </a:p>
          <a:p>
            <a:pPr algn="ctr"/>
            <a:r>
              <a:rPr lang="tr-TR" sz="2000" dirty="0" smtClean="0"/>
              <a:t>depozito sistemini tercih edenler olduğu görülmüştür.</a:t>
            </a:r>
            <a:endParaRPr lang="tr-TR" sz="2000" dirty="0"/>
          </a:p>
        </p:txBody>
      </p:sp>
    </p:spTree>
    <p:extLst>
      <p:ext uri="{BB962C8B-B14F-4D97-AF65-F5344CB8AC3E}">
        <p14:creationId xmlns:p14="http://schemas.microsoft.com/office/powerpoint/2010/main" val="246405285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ctr">
              <a:buNone/>
            </a:pPr>
            <a:endParaRPr lang="tr-TR" sz="6600" dirty="0" smtClean="0">
              <a:solidFill>
                <a:srgbClr val="C00000"/>
              </a:solidFill>
            </a:endParaRPr>
          </a:p>
          <a:p>
            <a:pPr marL="0" indent="0" algn="ctr">
              <a:buNone/>
            </a:pPr>
            <a:r>
              <a:rPr lang="tr-TR" sz="6600" dirty="0" smtClean="0">
                <a:solidFill>
                  <a:srgbClr val="C00000"/>
                </a:solidFill>
              </a:rPr>
              <a:t>GERİ KAZANIM KATILIM PAYI</a:t>
            </a:r>
            <a:endParaRPr lang="tr-TR" sz="6600" dirty="0">
              <a:solidFill>
                <a:srgbClr val="C00000"/>
              </a:solidFill>
            </a:endParaRPr>
          </a:p>
        </p:txBody>
      </p:sp>
      <p:sp>
        <p:nvSpPr>
          <p:cNvPr id="4" name="Slayt Numarası Yer Tutucusu 3"/>
          <p:cNvSpPr>
            <a:spLocks noGrp="1"/>
          </p:cNvSpPr>
          <p:nvPr>
            <p:ph type="sldNum" sz="quarter" idx="12"/>
          </p:nvPr>
        </p:nvSpPr>
        <p:spPr/>
        <p:txBody>
          <a:bodyPr/>
          <a:lstStyle/>
          <a:p>
            <a:fld id="{5BADFCE9-6BD7-4E11-993B-2E6AC35B8E00}" type="slidenum">
              <a:rPr lang="tr-TR" smtClean="0"/>
              <a:t>8</a:t>
            </a:fld>
            <a:endParaRPr lang="tr-TR"/>
          </a:p>
        </p:txBody>
      </p:sp>
    </p:spTree>
    <p:extLst>
      <p:ext uri="{BB962C8B-B14F-4D97-AF65-F5344CB8AC3E}">
        <p14:creationId xmlns:p14="http://schemas.microsoft.com/office/powerpoint/2010/main" val="4108754388"/>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48487" y="1095555"/>
            <a:ext cx="7137935" cy="4850402"/>
          </a:xfrm>
        </p:spPr>
        <p:txBody>
          <a:bodyPr>
            <a:normAutofit fontScale="92500" lnSpcReduction="20000"/>
          </a:bodyPr>
          <a:lstStyle/>
          <a:p>
            <a:pPr marL="0" indent="0" algn="just">
              <a:buNone/>
            </a:pPr>
            <a:endParaRPr lang="tr-TR" dirty="0" smtClean="0"/>
          </a:p>
          <a:p>
            <a:pPr marL="0" indent="0" algn="just">
              <a:buNone/>
            </a:pPr>
            <a:r>
              <a:rPr lang="tr-TR" dirty="0" smtClean="0">
                <a:solidFill>
                  <a:schemeClr val="accent5"/>
                </a:solidFill>
              </a:rPr>
              <a:t>Geri Kazanım Katılım Payı: </a:t>
            </a:r>
            <a:r>
              <a:rPr lang="tr-TR" dirty="0" smtClean="0">
                <a:ea typeface="Times New Roman" panose="02020603050405020304" pitchFamily="18" charset="0"/>
              </a:rPr>
              <a:t>Ambalaj atıkları ile özel atıkların kaynağında ayrı toplanması</a:t>
            </a:r>
            <a:r>
              <a:rPr lang="tr-TR" dirty="0">
                <a:ea typeface="Times New Roman" panose="02020603050405020304" pitchFamily="18" charset="0"/>
              </a:rPr>
              <a:t>, taşınması, geri kazanımı, geri dönüşümü ve bertaraf </a:t>
            </a:r>
            <a:r>
              <a:rPr lang="tr-TR" dirty="0" smtClean="0">
                <a:ea typeface="Times New Roman" panose="02020603050405020304" pitchFamily="18" charset="0"/>
              </a:rPr>
              <a:t>edilmeleri ve bunlara </a:t>
            </a:r>
            <a:r>
              <a:rPr lang="tr-TR" dirty="0">
                <a:ea typeface="Times New Roman" panose="02020603050405020304" pitchFamily="18" charset="0"/>
              </a:rPr>
              <a:t>yönelik gerekli </a:t>
            </a:r>
            <a:r>
              <a:rPr lang="tr-TR" dirty="0" smtClean="0">
                <a:ea typeface="Times New Roman" panose="02020603050405020304" pitchFamily="18" charset="0"/>
              </a:rPr>
              <a:t>harcamaların karşılanması </a:t>
            </a:r>
            <a:r>
              <a:rPr lang="tr-TR" dirty="0">
                <a:ea typeface="Times New Roman" panose="02020603050405020304" pitchFamily="18" charset="0"/>
              </a:rPr>
              <a:t>amacıyla </a:t>
            </a:r>
            <a:r>
              <a:rPr lang="tr-TR" dirty="0">
                <a:solidFill>
                  <a:srgbClr val="FF0000"/>
                </a:solidFill>
                <a:ea typeface="Times New Roman" panose="02020603050405020304" pitchFamily="18" charset="0"/>
              </a:rPr>
              <a:t>k</a:t>
            </a:r>
            <a:r>
              <a:rPr lang="tr-TR" dirty="0" smtClean="0">
                <a:solidFill>
                  <a:srgbClr val="FF0000"/>
                </a:solidFill>
              </a:rPr>
              <a:t>irleten öder </a:t>
            </a:r>
            <a:r>
              <a:rPr lang="tr-TR" dirty="0" smtClean="0"/>
              <a:t>prensibi çerçevesinde piyasaya sürenlerden alınan ücrettir.</a:t>
            </a:r>
          </a:p>
          <a:p>
            <a:pPr marL="0" indent="0" algn="just">
              <a:buNone/>
            </a:pPr>
            <a:endParaRPr lang="tr-TR" dirty="0"/>
          </a:p>
          <a:p>
            <a:pPr marL="0" indent="0" algn="just">
              <a:buNone/>
            </a:pPr>
            <a:r>
              <a:rPr lang="tr-TR" dirty="0" smtClean="0"/>
              <a:t>Bu uygulama, atıkların yüksek oranda toplandığı ülkelerde uygulanan bir finansal araçtır. </a:t>
            </a:r>
            <a:r>
              <a:rPr lang="tr-TR" dirty="0" smtClean="0">
                <a:solidFill>
                  <a:srgbClr val="FF0000"/>
                </a:solidFill>
              </a:rPr>
              <a:t>Danimarka, Fransa, Hollanda </a:t>
            </a:r>
            <a:r>
              <a:rPr lang="tr-TR" dirty="0" smtClean="0"/>
              <a:t>gibi.</a:t>
            </a:r>
          </a:p>
        </p:txBody>
      </p:sp>
      <p:pic>
        <p:nvPicPr>
          <p:cNvPr id="6" name="Resim 5"/>
          <p:cNvPicPr>
            <a:picLocks noChangeAspect="1"/>
          </p:cNvPicPr>
          <p:nvPr/>
        </p:nvPicPr>
        <p:blipFill>
          <a:blip r:embed="rId2"/>
          <a:stretch>
            <a:fillRect/>
          </a:stretch>
        </p:blipFill>
        <p:spPr>
          <a:xfrm>
            <a:off x="780448" y="1362974"/>
            <a:ext cx="2942655" cy="4392933"/>
          </a:xfrm>
          <a:prstGeom prst="rect">
            <a:avLst/>
          </a:prstGeom>
        </p:spPr>
      </p:pic>
      <p:sp>
        <p:nvSpPr>
          <p:cNvPr id="4" name="1 Título"/>
          <p:cNvSpPr txBox="1">
            <a:spLocks/>
          </p:cNvSpPr>
          <p:nvPr/>
        </p:nvSpPr>
        <p:spPr bwMode="auto">
          <a:xfrm>
            <a:off x="2821735" y="481849"/>
            <a:ext cx="6548531" cy="4953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0" fontAlgn="base" hangingPunct="0">
              <a:lnSpc>
                <a:spcPct val="93000"/>
              </a:lnSpc>
              <a:spcBef>
                <a:spcPct val="0"/>
              </a:spcBef>
              <a:spcAft>
                <a:spcPct val="0"/>
              </a:spcAft>
              <a:defRPr kumimoji="1" sz="1300" b="1" i="1">
                <a:solidFill>
                  <a:srgbClr val="000000"/>
                </a:solidFill>
                <a:latin typeface="+mj-lt"/>
                <a:ea typeface="+mj-ea"/>
                <a:cs typeface="+mj-cs"/>
              </a:defRPr>
            </a:lvl1pPr>
            <a:lvl2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2pPr>
            <a:lvl3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3pPr>
            <a:lvl4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4pPr>
            <a:lvl5pPr algn="l" rtl="0" eaLnBrk="0" fontAlgn="base" hangingPunct="0">
              <a:lnSpc>
                <a:spcPct val="93000"/>
              </a:lnSpc>
              <a:spcBef>
                <a:spcPct val="0"/>
              </a:spcBef>
              <a:spcAft>
                <a:spcPct val="0"/>
              </a:spcAft>
              <a:defRPr kumimoji="1" sz="1300" b="1" i="1">
                <a:solidFill>
                  <a:srgbClr val="000000"/>
                </a:solidFill>
                <a:latin typeface="Arial" charset="0"/>
                <a:cs typeface="Arial" charset="0"/>
              </a:defRPr>
            </a:lvl5pPr>
            <a:lvl6pPr marL="457200" algn="l" rtl="0" fontAlgn="base">
              <a:lnSpc>
                <a:spcPct val="93000"/>
              </a:lnSpc>
              <a:spcBef>
                <a:spcPct val="0"/>
              </a:spcBef>
              <a:spcAft>
                <a:spcPct val="0"/>
              </a:spcAft>
              <a:defRPr kumimoji="1" sz="1300" b="1" i="1">
                <a:solidFill>
                  <a:srgbClr val="000000"/>
                </a:solidFill>
                <a:latin typeface="Arial" charset="0"/>
                <a:cs typeface="Arial" charset="0"/>
              </a:defRPr>
            </a:lvl6pPr>
            <a:lvl7pPr marL="914400" algn="l" rtl="0" fontAlgn="base">
              <a:lnSpc>
                <a:spcPct val="93000"/>
              </a:lnSpc>
              <a:spcBef>
                <a:spcPct val="0"/>
              </a:spcBef>
              <a:spcAft>
                <a:spcPct val="0"/>
              </a:spcAft>
              <a:defRPr kumimoji="1" sz="1300" b="1" i="1">
                <a:solidFill>
                  <a:srgbClr val="000000"/>
                </a:solidFill>
                <a:latin typeface="Arial" charset="0"/>
                <a:cs typeface="Arial" charset="0"/>
              </a:defRPr>
            </a:lvl7pPr>
            <a:lvl8pPr marL="1371600" algn="l" rtl="0" fontAlgn="base">
              <a:lnSpc>
                <a:spcPct val="93000"/>
              </a:lnSpc>
              <a:spcBef>
                <a:spcPct val="0"/>
              </a:spcBef>
              <a:spcAft>
                <a:spcPct val="0"/>
              </a:spcAft>
              <a:defRPr kumimoji="1" sz="1300" b="1" i="1">
                <a:solidFill>
                  <a:srgbClr val="000000"/>
                </a:solidFill>
                <a:latin typeface="Arial" charset="0"/>
                <a:cs typeface="Arial" charset="0"/>
              </a:defRPr>
            </a:lvl8pPr>
            <a:lvl9pPr marL="1828800" algn="l" rtl="0" fontAlgn="base">
              <a:lnSpc>
                <a:spcPct val="93000"/>
              </a:lnSpc>
              <a:spcBef>
                <a:spcPct val="0"/>
              </a:spcBef>
              <a:spcAft>
                <a:spcPct val="0"/>
              </a:spcAft>
              <a:defRPr kumimoji="1" sz="1300" b="1" i="1">
                <a:solidFill>
                  <a:srgbClr val="000000"/>
                </a:solidFill>
                <a:latin typeface="Arial" charset="0"/>
                <a:cs typeface="Arial" charset="0"/>
              </a:defRPr>
            </a:lvl9pPr>
          </a:lstStyle>
          <a:p>
            <a:pPr>
              <a:spcAft>
                <a:spcPct val="20000"/>
              </a:spcAft>
            </a:pPr>
            <a:r>
              <a:rPr lang="tr-TR" sz="2800" i="0" dirty="0" smtClean="0">
                <a:solidFill>
                  <a:srgbClr val="C00000"/>
                </a:solidFill>
                <a:latin typeface="Calibri" pitchFamily="34" charset="0"/>
              </a:rPr>
              <a:t>GERİ KAZANIM KATILIM PAYI UYGULAMASI</a:t>
            </a:r>
            <a:endParaRPr lang="en-GB" sz="2800" i="0" dirty="0">
              <a:solidFill>
                <a:srgbClr val="C00000"/>
              </a:solidFill>
              <a:latin typeface="Calibri" pitchFamily="34" charset="0"/>
            </a:endParaRPr>
          </a:p>
        </p:txBody>
      </p:sp>
    </p:spTree>
    <p:extLst>
      <p:ext uri="{BB962C8B-B14F-4D97-AF65-F5344CB8AC3E}">
        <p14:creationId xmlns:p14="http://schemas.microsoft.com/office/powerpoint/2010/main" val="1283026196"/>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ÇŞB - Yeni - Geniş">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ÇŞB - Yeni - Geniş" id="{2ADCD45D-F517-4164-93EE-74FB38B57066}" vid="{2FC13ADE-9DFB-4BFB-859E-6E69A08F2A8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ÇŞB - Yeni - Geniş</Template>
  <TotalTime>29</TotalTime>
  <Words>2411</Words>
  <Application>Microsoft Office PowerPoint</Application>
  <PresentationFormat>Geniş ekran</PresentationFormat>
  <Paragraphs>205</Paragraphs>
  <Slides>38</Slides>
  <Notes>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38</vt:i4>
      </vt:variant>
    </vt:vector>
  </HeadingPairs>
  <TitlesOfParts>
    <vt:vector size="43" baseType="lpstr">
      <vt:lpstr>Arial</vt:lpstr>
      <vt:lpstr>Calibri</vt:lpstr>
      <vt:lpstr>Times New Roman</vt:lpstr>
      <vt:lpstr>Wingdings</vt:lpstr>
      <vt:lpstr>ÇŞB - Yeni - Geniş</vt:lpstr>
      <vt:lpstr>Çevre Kanununda Yapılan Düzenlemeler Poşet Usul ve Esasları</vt:lpstr>
      <vt:lpstr>Sunum Takdimi</vt:lpstr>
      <vt:lpstr>PowerPoint Sunusu</vt:lpstr>
      <vt:lpstr>PowerPoint Sunusu</vt:lpstr>
      <vt:lpstr>PowerPoint Sunusu</vt:lpstr>
      <vt:lpstr>DEPOZİTO/İADE SİSTEMİNİN GETİRDİKLERİ </vt:lpstr>
      <vt:lpstr>PowerPoint Sunusu</vt:lpstr>
      <vt:lpstr>PowerPoint Sunusu</vt:lpstr>
      <vt:lpstr>PowerPoint Sunusu</vt:lpstr>
      <vt:lpstr>PowerPoint Sunusu</vt:lpstr>
      <vt:lpstr>PowerPoint Sunusu</vt:lpstr>
      <vt:lpstr>PowerPoint Sunusu</vt:lpstr>
      <vt:lpstr>PowerPoint Sunusu</vt:lpstr>
      <vt:lpstr>PowerPoint Sunusu</vt:lpstr>
      <vt:lpstr>Plastik Poşetlerin Ücretlendirilmesine İlişkin Usul ve Esaslar</vt:lpstr>
      <vt:lpstr>Zorunlu Ücretlendirmeye Tabi Olan Plastik Poşetler Hangileridir?</vt:lpstr>
      <vt:lpstr>Zorunlu Ücretlendirme uygulamasından muaf tutulan plastik poşetler hangileridir?</vt:lpstr>
      <vt:lpstr>PowerPoint Sunusu</vt:lpstr>
      <vt:lpstr>PowerPoint Sunusu</vt:lpstr>
      <vt:lpstr>PowerPoint Sunusu</vt:lpstr>
      <vt:lpstr>Gıda hijyeni bakımından ücretli olarak satıştan muaf tutulan poşetler için kriterler nelerdir? Uygulama nasıl olacaktır?</vt:lpstr>
      <vt:lpstr>PowerPoint Sunusu</vt:lpstr>
      <vt:lpstr>PowerPoint Sunusu</vt:lpstr>
      <vt:lpstr>Kargo poşetleri ve Kargo işlemleri için kullanılan poşetler konusunda uygulama nasıl olacak?</vt:lpstr>
      <vt:lpstr>Eczanelerde plastik poşetlerin ücretlendirilmesi uygulaması gerçekleştirilecek midir?</vt:lpstr>
      <vt:lpstr>PowerPoint Sunusu</vt:lpstr>
      <vt:lpstr>Uzaktan satışlar</vt:lpstr>
      <vt:lpstr>Ücrete tabi plastik poşetlerin sağlaması gereken özellikler nelerdir?</vt:lpstr>
      <vt:lpstr>Plastik poşetlerde barkod uygulaması nasıl gerçekleştirilecektir?</vt:lpstr>
      <vt:lpstr>Bildirim ve beyan işlemlerini nasıl ve ne zaman yapacağım?</vt:lpstr>
      <vt:lpstr>2019 Ocak ayı içinde yapılan satışların bildirimi ne zaman yapılacak? Bu bildirimler için son tarih nedir?</vt:lpstr>
      <vt:lpstr>2019 Ocak ayı içinde yapılan satışların bildirimine ilişkin ödemeler ne zaman yapılacak? Ödemeler için son tarih nedir?</vt:lpstr>
      <vt:lpstr>Plastik poşetleri 25 kuruştan fazla fiyata satan satış noktaları için uygulama nasıl işleyecek?</vt:lpstr>
      <vt:lpstr>Örnek Durum-1</vt:lpstr>
      <vt:lpstr>Örnek Durum-2</vt:lpstr>
      <vt:lpstr>Plastik poşetler haricinde kalan (Kağıt, Karton, Tekstil vb malzemeden imal)  taşıma torbalarına/poşetlerine ücret uygulayan satış noktaları için uygulama nasıl işleyecek?</vt:lpstr>
      <vt:lpstr>Plastik poşetten tamamen vazgeçerek başka materyallerden üretilen poşete geçenler Bakanlığa nasıl bir bildirimde bulunacaktır?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Oğuzhan Akınç</dc:creator>
  <cp:lastModifiedBy>Nazlı Yenal</cp:lastModifiedBy>
  <cp:revision>32</cp:revision>
  <dcterms:created xsi:type="dcterms:W3CDTF">2018-11-08T08:08:26Z</dcterms:created>
  <dcterms:modified xsi:type="dcterms:W3CDTF">2019-01-14T09:43:43Z</dcterms:modified>
</cp:coreProperties>
</file>