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0" r:id="rId4"/>
  </p:sldMasterIdLst>
  <p:notesMasterIdLst>
    <p:notesMasterId r:id="rId29"/>
  </p:notesMasterIdLst>
  <p:sldIdLst>
    <p:sldId id="263" r:id="rId5"/>
    <p:sldId id="258" r:id="rId6"/>
    <p:sldId id="266" r:id="rId7"/>
    <p:sldId id="268" r:id="rId8"/>
    <p:sldId id="267" r:id="rId9"/>
    <p:sldId id="269" r:id="rId10"/>
    <p:sldId id="271" r:id="rId11"/>
    <p:sldId id="272" r:id="rId12"/>
    <p:sldId id="270" r:id="rId13"/>
    <p:sldId id="273" r:id="rId14"/>
    <p:sldId id="274" r:id="rId15"/>
    <p:sldId id="2147472917" r:id="rId16"/>
    <p:sldId id="279" r:id="rId17"/>
    <p:sldId id="260" r:id="rId18"/>
    <p:sldId id="275" r:id="rId19"/>
    <p:sldId id="257" r:id="rId20"/>
    <p:sldId id="276" r:id="rId21"/>
    <p:sldId id="277" r:id="rId22"/>
    <p:sldId id="278" r:id="rId23"/>
    <p:sldId id="2147472918" r:id="rId24"/>
    <p:sldId id="2147472920" r:id="rId25"/>
    <p:sldId id="2147472919" r:id="rId26"/>
    <p:sldId id="265" r:id="rId27"/>
    <p:sldId id="256" r:id="rId2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89075"/>
    <a:srgbClr val="ADB26E"/>
    <a:srgbClr val="EDD785"/>
    <a:srgbClr val="A2AF5A"/>
    <a:srgbClr val="9E8359"/>
    <a:srgbClr val="B8D0DB"/>
    <a:srgbClr val="316300"/>
    <a:srgbClr val="312F01"/>
    <a:srgbClr val="004B7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1" d="100"/>
          <a:sy n="61" d="100"/>
        </p:scale>
        <p:origin x="788" y="4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presProps" Target="presProps.xml"/><Relationship Id="rId8" Type="http://schemas.openxmlformats.org/officeDocument/2006/relationships/slide" Target="slides/slide4.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EF81480-175D-4A35-8054-BFD4B728CF0D}" type="doc">
      <dgm:prSet loTypeId="urn:microsoft.com/office/officeart/2005/8/layout/process1" loCatId="process" qsTypeId="urn:microsoft.com/office/officeart/2005/8/quickstyle/simple1" qsCatId="simple" csTypeId="urn:microsoft.com/office/officeart/2005/8/colors/accent1_2" csCatId="accent1" phldr="1"/>
      <dgm:spPr/>
    </dgm:pt>
    <dgm:pt modelId="{D58D4A2B-D25E-4596-B069-40FEFDA3BCC2}">
      <dgm:prSet phldrT="[Text]"/>
      <dgm:spPr/>
      <dgm:t>
        <a:bodyPr/>
        <a:lstStyle/>
        <a:p>
          <a:r>
            <a:rPr lang="tr-TR" b="1" dirty="0"/>
            <a:t>İlgili tematik uzman</a:t>
          </a:r>
          <a:endParaRPr lang="en-DK" b="1" dirty="0"/>
        </a:p>
      </dgm:t>
    </dgm:pt>
    <dgm:pt modelId="{240C7936-C19B-4A36-9B65-670CCC1EB51F}" type="parTrans" cxnId="{3BF577C6-634F-4FA5-BAE8-7248D72682BE}">
      <dgm:prSet/>
      <dgm:spPr/>
      <dgm:t>
        <a:bodyPr/>
        <a:lstStyle/>
        <a:p>
          <a:endParaRPr lang="en-DK"/>
        </a:p>
      </dgm:t>
    </dgm:pt>
    <dgm:pt modelId="{70E1A667-EDFA-46A4-8DFA-BA0B03FADB2E}" type="sibTrans" cxnId="{3BF577C6-634F-4FA5-BAE8-7248D72682BE}">
      <dgm:prSet/>
      <dgm:spPr/>
      <dgm:t>
        <a:bodyPr/>
        <a:lstStyle/>
        <a:p>
          <a:endParaRPr lang="en-DK"/>
        </a:p>
      </dgm:t>
    </dgm:pt>
    <dgm:pt modelId="{5DB45FE3-C5F7-448C-A845-17DA283AB358}">
      <dgm:prSet phldrT="[Text]"/>
      <dgm:spPr/>
      <dgm:t>
        <a:bodyPr/>
        <a:lstStyle/>
        <a:p>
          <a:r>
            <a:rPr lang="tr-TR" b="1" dirty="0"/>
            <a:t>Gösterge Çekirdek Takım</a:t>
          </a:r>
          <a:r>
            <a:rPr lang="tr-TR" dirty="0"/>
            <a:t>  </a:t>
          </a:r>
          <a:endParaRPr lang="en-DK" dirty="0"/>
        </a:p>
      </dgm:t>
    </dgm:pt>
    <dgm:pt modelId="{E8633388-7191-4F9C-9E18-8CA7B1A89EDC}" type="parTrans" cxnId="{D53A9676-FBC7-402B-8BCA-524FA24B6A0E}">
      <dgm:prSet/>
      <dgm:spPr/>
      <dgm:t>
        <a:bodyPr/>
        <a:lstStyle/>
        <a:p>
          <a:endParaRPr lang="en-DK"/>
        </a:p>
      </dgm:t>
    </dgm:pt>
    <dgm:pt modelId="{FF7291C5-6A7D-464B-96D1-5A2F56D0D6B2}" type="sibTrans" cxnId="{D53A9676-FBC7-402B-8BCA-524FA24B6A0E}">
      <dgm:prSet/>
      <dgm:spPr/>
      <dgm:t>
        <a:bodyPr/>
        <a:lstStyle/>
        <a:p>
          <a:endParaRPr lang="en-DK"/>
        </a:p>
      </dgm:t>
    </dgm:pt>
    <dgm:pt modelId="{32A20D73-8BA6-4F55-8651-DD6B3FCC974C}">
      <dgm:prSet phldrT="[Text]"/>
      <dgm:spPr/>
      <dgm:t>
        <a:bodyPr/>
        <a:lstStyle/>
        <a:p>
          <a:r>
            <a:rPr lang="tr-TR" b="1" dirty="0"/>
            <a:t>Gösterge Yönlendirme Komitesi </a:t>
          </a:r>
          <a:endParaRPr lang="en-DK" dirty="0"/>
        </a:p>
      </dgm:t>
    </dgm:pt>
    <dgm:pt modelId="{AC229F56-CD9B-412E-BECE-96679B50BC7F}" type="parTrans" cxnId="{90AFC3C6-9256-4555-9532-2CFFB09FE427}">
      <dgm:prSet/>
      <dgm:spPr/>
      <dgm:t>
        <a:bodyPr/>
        <a:lstStyle/>
        <a:p>
          <a:endParaRPr lang="en-DK"/>
        </a:p>
      </dgm:t>
    </dgm:pt>
    <dgm:pt modelId="{BFAD763D-D91F-4EE8-B2F2-0D63C7EEE913}" type="sibTrans" cxnId="{90AFC3C6-9256-4555-9532-2CFFB09FE427}">
      <dgm:prSet/>
      <dgm:spPr/>
      <dgm:t>
        <a:bodyPr/>
        <a:lstStyle/>
        <a:p>
          <a:endParaRPr lang="en-DK"/>
        </a:p>
      </dgm:t>
    </dgm:pt>
    <dgm:pt modelId="{80AD0C25-67B8-41FE-BA32-5CDF38C53016}" type="pres">
      <dgm:prSet presAssocID="{7EF81480-175D-4A35-8054-BFD4B728CF0D}" presName="Name0" presStyleCnt="0">
        <dgm:presLayoutVars>
          <dgm:dir/>
          <dgm:resizeHandles val="exact"/>
        </dgm:presLayoutVars>
      </dgm:prSet>
      <dgm:spPr/>
    </dgm:pt>
    <dgm:pt modelId="{0E6C8BCC-5031-4941-8372-08B07B541E52}" type="pres">
      <dgm:prSet presAssocID="{D58D4A2B-D25E-4596-B069-40FEFDA3BCC2}" presName="node" presStyleLbl="node1" presStyleIdx="0" presStyleCnt="3">
        <dgm:presLayoutVars>
          <dgm:bulletEnabled val="1"/>
        </dgm:presLayoutVars>
      </dgm:prSet>
      <dgm:spPr/>
    </dgm:pt>
    <dgm:pt modelId="{9A51D0E7-3643-405C-B98A-E97AE886C2EC}" type="pres">
      <dgm:prSet presAssocID="{70E1A667-EDFA-46A4-8DFA-BA0B03FADB2E}" presName="sibTrans" presStyleLbl="sibTrans2D1" presStyleIdx="0" presStyleCnt="2"/>
      <dgm:spPr/>
    </dgm:pt>
    <dgm:pt modelId="{22D72A39-F8A4-4D6B-AD39-D213C6BF021A}" type="pres">
      <dgm:prSet presAssocID="{70E1A667-EDFA-46A4-8DFA-BA0B03FADB2E}" presName="connectorText" presStyleLbl="sibTrans2D1" presStyleIdx="0" presStyleCnt="2"/>
      <dgm:spPr/>
    </dgm:pt>
    <dgm:pt modelId="{4A38C02E-F10B-4216-92C9-E6539F4B43DA}" type="pres">
      <dgm:prSet presAssocID="{5DB45FE3-C5F7-448C-A845-17DA283AB358}" presName="node" presStyleLbl="node1" presStyleIdx="1" presStyleCnt="3">
        <dgm:presLayoutVars>
          <dgm:bulletEnabled val="1"/>
        </dgm:presLayoutVars>
      </dgm:prSet>
      <dgm:spPr/>
    </dgm:pt>
    <dgm:pt modelId="{B88D9EC3-B177-4595-824B-D3F5187C0992}" type="pres">
      <dgm:prSet presAssocID="{FF7291C5-6A7D-464B-96D1-5A2F56D0D6B2}" presName="sibTrans" presStyleLbl="sibTrans2D1" presStyleIdx="1" presStyleCnt="2"/>
      <dgm:spPr/>
    </dgm:pt>
    <dgm:pt modelId="{44846699-2B57-478A-AD50-401CD02C1F50}" type="pres">
      <dgm:prSet presAssocID="{FF7291C5-6A7D-464B-96D1-5A2F56D0D6B2}" presName="connectorText" presStyleLbl="sibTrans2D1" presStyleIdx="1" presStyleCnt="2"/>
      <dgm:spPr/>
    </dgm:pt>
    <dgm:pt modelId="{073DDB2F-C7EC-4BBE-A835-939C0EBD2A81}" type="pres">
      <dgm:prSet presAssocID="{32A20D73-8BA6-4F55-8651-DD6B3FCC974C}" presName="node" presStyleLbl="node1" presStyleIdx="2" presStyleCnt="3">
        <dgm:presLayoutVars>
          <dgm:bulletEnabled val="1"/>
        </dgm:presLayoutVars>
      </dgm:prSet>
      <dgm:spPr/>
    </dgm:pt>
  </dgm:ptLst>
  <dgm:cxnLst>
    <dgm:cxn modelId="{E1BC0A03-585F-4995-99E0-104A763EC7C5}" type="presOf" srcId="{5DB45FE3-C5F7-448C-A845-17DA283AB358}" destId="{4A38C02E-F10B-4216-92C9-E6539F4B43DA}" srcOrd="0" destOrd="0" presId="urn:microsoft.com/office/officeart/2005/8/layout/process1"/>
    <dgm:cxn modelId="{9DBE533F-E80D-48F9-9EF2-3044852B4F5A}" type="presOf" srcId="{FF7291C5-6A7D-464B-96D1-5A2F56D0D6B2}" destId="{44846699-2B57-478A-AD50-401CD02C1F50}" srcOrd="1" destOrd="0" presId="urn:microsoft.com/office/officeart/2005/8/layout/process1"/>
    <dgm:cxn modelId="{B39A0744-38F1-4551-AB2F-CF8B08ACC84D}" type="presOf" srcId="{D58D4A2B-D25E-4596-B069-40FEFDA3BCC2}" destId="{0E6C8BCC-5031-4941-8372-08B07B541E52}" srcOrd="0" destOrd="0" presId="urn:microsoft.com/office/officeart/2005/8/layout/process1"/>
    <dgm:cxn modelId="{49D7A671-3283-4A25-8B2A-120073322137}" type="presOf" srcId="{70E1A667-EDFA-46A4-8DFA-BA0B03FADB2E}" destId="{22D72A39-F8A4-4D6B-AD39-D213C6BF021A}" srcOrd="1" destOrd="0" presId="urn:microsoft.com/office/officeart/2005/8/layout/process1"/>
    <dgm:cxn modelId="{D53A9676-FBC7-402B-8BCA-524FA24B6A0E}" srcId="{7EF81480-175D-4A35-8054-BFD4B728CF0D}" destId="{5DB45FE3-C5F7-448C-A845-17DA283AB358}" srcOrd="1" destOrd="0" parTransId="{E8633388-7191-4F9C-9E18-8CA7B1A89EDC}" sibTransId="{FF7291C5-6A7D-464B-96D1-5A2F56D0D6B2}"/>
    <dgm:cxn modelId="{3D83F799-5465-4D5A-BCBB-0DA441A3D615}" type="presOf" srcId="{7EF81480-175D-4A35-8054-BFD4B728CF0D}" destId="{80AD0C25-67B8-41FE-BA32-5CDF38C53016}" srcOrd="0" destOrd="0" presId="urn:microsoft.com/office/officeart/2005/8/layout/process1"/>
    <dgm:cxn modelId="{8807C3A2-6546-45EF-BEF5-D8E8324476B9}" type="presOf" srcId="{FF7291C5-6A7D-464B-96D1-5A2F56D0D6B2}" destId="{B88D9EC3-B177-4595-824B-D3F5187C0992}" srcOrd="0" destOrd="0" presId="urn:microsoft.com/office/officeart/2005/8/layout/process1"/>
    <dgm:cxn modelId="{3FEF43A9-799A-4EB9-B921-596F91943497}" type="presOf" srcId="{70E1A667-EDFA-46A4-8DFA-BA0B03FADB2E}" destId="{9A51D0E7-3643-405C-B98A-E97AE886C2EC}" srcOrd="0" destOrd="0" presId="urn:microsoft.com/office/officeart/2005/8/layout/process1"/>
    <dgm:cxn modelId="{3BF577C6-634F-4FA5-BAE8-7248D72682BE}" srcId="{7EF81480-175D-4A35-8054-BFD4B728CF0D}" destId="{D58D4A2B-D25E-4596-B069-40FEFDA3BCC2}" srcOrd="0" destOrd="0" parTransId="{240C7936-C19B-4A36-9B65-670CCC1EB51F}" sibTransId="{70E1A667-EDFA-46A4-8DFA-BA0B03FADB2E}"/>
    <dgm:cxn modelId="{90AFC3C6-9256-4555-9532-2CFFB09FE427}" srcId="{7EF81480-175D-4A35-8054-BFD4B728CF0D}" destId="{32A20D73-8BA6-4F55-8651-DD6B3FCC974C}" srcOrd="2" destOrd="0" parTransId="{AC229F56-CD9B-412E-BECE-96679B50BC7F}" sibTransId="{BFAD763D-D91F-4EE8-B2F2-0D63C7EEE913}"/>
    <dgm:cxn modelId="{1A63EDF9-CF85-4DF0-ACFD-6A418CABF224}" type="presOf" srcId="{32A20D73-8BA6-4F55-8651-DD6B3FCC974C}" destId="{073DDB2F-C7EC-4BBE-A835-939C0EBD2A81}" srcOrd="0" destOrd="0" presId="urn:microsoft.com/office/officeart/2005/8/layout/process1"/>
    <dgm:cxn modelId="{55D73C67-DB57-4CE9-A796-D28628B0F312}" type="presParOf" srcId="{80AD0C25-67B8-41FE-BA32-5CDF38C53016}" destId="{0E6C8BCC-5031-4941-8372-08B07B541E52}" srcOrd="0" destOrd="0" presId="urn:microsoft.com/office/officeart/2005/8/layout/process1"/>
    <dgm:cxn modelId="{3CA815D0-6163-4DC0-904C-06E916D0FCCF}" type="presParOf" srcId="{80AD0C25-67B8-41FE-BA32-5CDF38C53016}" destId="{9A51D0E7-3643-405C-B98A-E97AE886C2EC}" srcOrd="1" destOrd="0" presId="urn:microsoft.com/office/officeart/2005/8/layout/process1"/>
    <dgm:cxn modelId="{0E4723B9-F698-47B5-9498-C2BCF23D325C}" type="presParOf" srcId="{9A51D0E7-3643-405C-B98A-E97AE886C2EC}" destId="{22D72A39-F8A4-4D6B-AD39-D213C6BF021A}" srcOrd="0" destOrd="0" presId="urn:microsoft.com/office/officeart/2005/8/layout/process1"/>
    <dgm:cxn modelId="{24978009-084B-4F1E-9AC7-C85C75969961}" type="presParOf" srcId="{80AD0C25-67B8-41FE-BA32-5CDF38C53016}" destId="{4A38C02E-F10B-4216-92C9-E6539F4B43DA}" srcOrd="2" destOrd="0" presId="urn:microsoft.com/office/officeart/2005/8/layout/process1"/>
    <dgm:cxn modelId="{CC19EAD2-DCBC-43CA-BE05-9B122B0DE570}" type="presParOf" srcId="{80AD0C25-67B8-41FE-BA32-5CDF38C53016}" destId="{B88D9EC3-B177-4595-824B-D3F5187C0992}" srcOrd="3" destOrd="0" presId="urn:microsoft.com/office/officeart/2005/8/layout/process1"/>
    <dgm:cxn modelId="{D3CEDC82-C45E-462D-936F-E1E7B12D717D}" type="presParOf" srcId="{B88D9EC3-B177-4595-824B-D3F5187C0992}" destId="{44846699-2B57-478A-AD50-401CD02C1F50}" srcOrd="0" destOrd="0" presId="urn:microsoft.com/office/officeart/2005/8/layout/process1"/>
    <dgm:cxn modelId="{80901E48-027B-45E6-B349-4A796EA037DE}" type="presParOf" srcId="{80AD0C25-67B8-41FE-BA32-5CDF38C53016}" destId="{073DDB2F-C7EC-4BBE-A835-939C0EBD2A81}" srcOrd="4" destOrd="0" presId="urn:microsoft.com/office/officeart/2005/8/layout/process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E6C8BCC-5031-4941-8372-08B07B541E52}">
      <dsp:nvSpPr>
        <dsp:cNvPr id="0" name=""/>
        <dsp:cNvSpPr/>
      </dsp:nvSpPr>
      <dsp:spPr>
        <a:xfrm>
          <a:off x="7143" y="2068777"/>
          <a:ext cx="2135187" cy="1281112"/>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tr-TR" sz="2400" b="1" kern="1200" dirty="0"/>
            <a:t>İlgili tematik uzman</a:t>
          </a:r>
          <a:endParaRPr lang="en-DK" sz="2400" b="1" kern="1200" dirty="0"/>
        </a:p>
      </dsp:txBody>
      <dsp:txXfrm>
        <a:off x="44665" y="2106299"/>
        <a:ext cx="2060143" cy="1206068"/>
      </dsp:txXfrm>
    </dsp:sp>
    <dsp:sp modelId="{9A51D0E7-3643-405C-B98A-E97AE886C2EC}">
      <dsp:nvSpPr>
        <dsp:cNvPr id="0" name=""/>
        <dsp:cNvSpPr/>
      </dsp:nvSpPr>
      <dsp:spPr>
        <a:xfrm>
          <a:off x="2355850" y="2444570"/>
          <a:ext cx="452659" cy="529526"/>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889000">
            <a:lnSpc>
              <a:spcPct val="90000"/>
            </a:lnSpc>
            <a:spcBef>
              <a:spcPct val="0"/>
            </a:spcBef>
            <a:spcAft>
              <a:spcPct val="35000"/>
            </a:spcAft>
            <a:buNone/>
          </a:pPr>
          <a:endParaRPr lang="en-DK" sz="2000" kern="1200"/>
        </a:p>
      </dsp:txBody>
      <dsp:txXfrm>
        <a:off x="2355850" y="2550475"/>
        <a:ext cx="316861" cy="317716"/>
      </dsp:txXfrm>
    </dsp:sp>
    <dsp:sp modelId="{4A38C02E-F10B-4216-92C9-E6539F4B43DA}">
      <dsp:nvSpPr>
        <dsp:cNvPr id="0" name=""/>
        <dsp:cNvSpPr/>
      </dsp:nvSpPr>
      <dsp:spPr>
        <a:xfrm>
          <a:off x="2996406" y="2068777"/>
          <a:ext cx="2135187" cy="1281112"/>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tr-TR" sz="2400" b="1" kern="1200" dirty="0"/>
            <a:t>Gösterge Çekirdek Takım</a:t>
          </a:r>
          <a:r>
            <a:rPr lang="tr-TR" sz="2400" kern="1200" dirty="0"/>
            <a:t>  </a:t>
          </a:r>
          <a:endParaRPr lang="en-DK" sz="2400" kern="1200" dirty="0"/>
        </a:p>
      </dsp:txBody>
      <dsp:txXfrm>
        <a:off x="3033928" y="2106299"/>
        <a:ext cx="2060143" cy="1206068"/>
      </dsp:txXfrm>
    </dsp:sp>
    <dsp:sp modelId="{B88D9EC3-B177-4595-824B-D3F5187C0992}">
      <dsp:nvSpPr>
        <dsp:cNvPr id="0" name=""/>
        <dsp:cNvSpPr/>
      </dsp:nvSpPr>
      <dsp:spPr>
        <a:xfrm>
          <a:off x="5345112" y="2444570"/>
          <a:ext cx="452659" cy="529526"/>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889000">
            <a:lnSpc>
              <a:spcPct val="90000"/>
            </a:lnSpc>
            <a:spcBef>
              <a:spcPct val="0"/>
            </a:spcBef>
            <a:spcAft>
              <a:spcPct val="35000"/>
            </a:spcAft>
            <a:buNone/>
          </a:pPr>
          <a:endParaRPr lang="en-DK" sz="2000" kern="1200"/>
        </a:p>
      </dsp:txBody>
      <dsp:txXfrm>
        <a:off x="5345112" y="2550475"/>
        <a:ext cx="316861" cy="317716"/>
      </dsp:txXfrm>
    </dsp:sp>
    <dsp:sp modelId="{073DDB2F-C7EC-4BBE-A835-939C0EBD2A81}">
      <dsp:nvSpPr>
        <dsp:cNvPr id="0" name=""/>
        <dsp:cNvSpPr/>
      </dsp:nvSpPr>
      <dsp:spPr>
        <a:xfrm>
          <a:off x="5985668" y="2068777"/>
          <a:ext cx="2135187" cy="1281112"/>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tr-TR" sz="2400" b="1" kern="1200" dirty="0"/>
            <a:t>Gösterge Yönlendirme Komitesi </a:t>
          </a:r>
          <a:endParaRPr lang="en-DK" sz="2400" kern="1200" dirty="0"/>
        </a:p>
      </dsp:txBody>
      <dsp:txXfrm>
        <a:off x="6023190" y="2106299"/>
        <a:ext cx="2060143" cy="1206068"/>
      </dsp:txXfrm>
    </dsp:sp>
  </dsp:spTree>
</dsp:drawing>
</file>

<file path=ppt/diagrams/layout1.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DK"/>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FA5E2C2-143B-4355-8A2B-62A91F3ED739}" type="datetimeFigureOut">
              <a:rPr lang="en-DK" smtClean="0"/>
              <a:t>20/02/2024</a:t>
            </a:fld>
            <a:endParaRPr lang="en-DK"/>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DK"/>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DK"/>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DK"/>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0783294-E9FF-4F24-AF23-19B98F36DF0D}" type="slidenum">
              <a:rPr lang="en-DK" smtClean="0"/>
              <a:t>‹#›</a:t>
            </a:fld>
            <a:endParaRPr lang="en-DK"/>
          </a:p>
        </p:txBody>
      </p:sp>
    </p:spTree>
    <p:extLst>
      <p:ext uri="{BB962C8B-B14F-4D97-AF65-F5344CB8AC3E}">
        <p14:creationId xmlns:p14="http://schemas.microsoft.com/office/powerpoint/2010/main" val="150416484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a:p>
            <a:r>
              <a:rPr lang="tr" b="1"/>
              <a:t>28 ana gösterge – sadece göstergeler değil, her bir göstergenin 2030 yılına kadar belirlenen hedefe ulaşıp ulaşmayacağını değerlendiren mini değerlendirmeler.</a:t>
            </a:r>
          </a:p>
          <a:p>
            <a:endParaRPr lang="en-GB" b="1"/>
          </a:p>
          <a:p>
            <a:r>
              <a:rPr lang="tr" b="1"/>
              <a:t>Puan Tablosu, 2030 yılına kadar 28 hedefe ulaşma olasılığını görselleştiriyor.</a:t>
            </a:r>
          </a:p>
          <a:p>
            <a:endParaRPr lang="en-GB" b="1"/>
          </a:p>
          <a:p>
            <a:r>
              <a:rPr lang="tr" b="1"/>
              <a:t>8EAP ilerleme raporu – bulguları özetliyor </a:t>
            </a:r>
            <a:r>
              <a:rPr lang="tr"/>
              <a:t>.</a:t>
            </a:r>
          </a:p>
          <a:p>
            <a:endParaRPr lang="en-GB"/>
          </a:p>
          <a:p>
            <a:endParaRPr lang="en-GB"/>
          </a:p>
          <a:p>
            <a:endParaRPr lang="en-DK"/>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0783294-E9FF-4F24-AF23-19B98F36DF0D}" type="slidenum">
              <a:rPr kumimoji="0" lang="en-DK"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DK"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906867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Use this black slide to place large pictures, charts and maps, and when no title is necessary.</a:t>
            </a:r>
            <a:endParaRPr lang="en-DK"/>
          </a:p>
        </p:txBody>
      </p:sp>
      <p:sp>
        <p:nvSpPr>
          <p:cNvPr id="4" name="Slide Number Placeholder 3"/>
          <p:cNvSpPr>
            <a:spLocks noGrp="1"/>
          </p:cNvSpPr>
          <p:nvPr>
            <p:ph type="sldNum" sz="quarter" idx="5"/>
          </p:nvPr>
        </p:nvSpPr>
        <p:spPr/>
        <p:txBody>
          <a:bodyPr/>
          <a:lstStyle/>
          <a:p>
            <a:fld id="{70783294-E9FF-4F24-AF23-19B98F36DF0D}" type="slidenum">
              <a:rPr lang="en-DK" smtClean="0"/>
              <a:t>16</a:t>
            </a:fld>
            <a:endParaRPr lang="en-DK"/>
          </a:p>
        </p:txBody>
      </p:sp>
    </p:spTree>
    <p:extLst>
      <p:ext uri="{BB962C8B-B14F-4D97-AF65-F5344CB8AC3E}">
        <p14:creationId xmlns:p14="http://schemas.microsoft.com/office/powerpoint/2010/main" val="3988552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Closing slide: you may want to use the same image as in the opening slide and thank your listeners. </a:t>
            </a:r>
            <a:endParaRPr lang="en-DK"/>
          </a:p>
        </p:txBody>
      </p:sp>
      <p:sp>
        <p:nvSpPr>
          <p:cNvPr id="4" name="Slide Number Placeholder 3"/>
          <p:cNvSpPr>
            <a:spLocks noGrp="1"/>
          </p:cNvSpPr>
          <p:nvPr>
            <p:ph type="sldNum" sz="quarter" idx="5"/>
          </p:nvPr>
        </p:nvSpPr>
        <p:spPr/>
        <p:txBody>
          <a:bodyPr/>
          <a:lstStyle/>
          <a:p>
            <a:fld id="{70783294-E9FF-4F24-AF23-19B98F36DF0D}" type="slidenum">
              <a:rPr lang="en-DK" smtClean="0"/>
              <a:t>24</a:t>
            </a:fld>
            <a:endParaRPr lang="en-DK"/>
          </a:p>
        </p:txBody>
      </p:sp>
    </p:spTree>
    <p:extLst>
      <p:ext uri="{BB962C8B-B14F-4D97-AF65-F5344CB8AC3E}">
        <p14:creationId xmlns:p14="http://schemas.microsoft.com/office/powerpoint/2010/main" val="153018991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cxnSp>
        <p:nvCxnSpPr>
          <p:cNvPr id="3" name="Straight Connector 7">
            <a:extLst>
              <a:ext uri="{FF2B5EF4-FFF2-40B4-BE49-F238E27FC236}">
                <a16:creationId xmlns:a16="http://schemas.microsoft.com/office/drawing/2014/main" id="{33E6BE15-809C-50BE-F22A-20351128FA48}"/>
              </a:ext>
            </a:extLst>
          </p:cNvPr>
          <p:cNvCxnSpPr/>
          <p:nvPr userDrawn="1"/>
        </p:nvCxnSpPr>
        <p:spPr>
          <a:xfrm>
            <a:off x="0" y="756000"/>
            <a:ext cx="12192000" cy="24938"/>
          </a:xfrm>
          <a:prstGeom prst="line">
            <a:avLst/>
          </a:prstGeom>
          <a:ln w="114300">
            <a:solidFill>
              <a:srgbClr val="113A6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8538789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cxnSp>
        <p:nvCxnSpPr>
          <p:cNvPr id="3" name="Straight Connector 7">
            <a:extLst>
              <a:ext uri="{FF2B5EF4-FFF2-40B4-BE49-F238E27FC236}">
                <a16:creationId xmlns:a16="http://schemas.microsoft.com/office/drawing/2014/main" id="{33E6BE15-809C-50BE-F22A-20351128FA48}"/>
              </a:ext>
            </a:extLst>
          </p:cNvPr>
          <p:cNvCxnSpPr/>
          <p:nvPr userDrawn="1"/>
        </p:nvCxnSpPr>
        <p:spPr>
          <a:xfrm>
            <a:off x="0" y="756000"/>
            <a:ext cx="12192000" cy="24938"/>
          </a:xfrm>
          <a:prstGeom prst="line">
            <a:avLst/>
          </a:prstGeom>
          <a:ln w="114300">
            <a:solidFill>
              <a:srgbClr val="113A6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0510353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Blank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94913845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14638898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Negative blank">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4BA9E58F-F0E4-446A-9BDE-731A333E6E3D}"/>
              </a:ext>
            </a:extLst>
          </p:cNvPr>
          <p:cNvSpPr/>
          <p:nvPr userDrawn="1"/>
        </p:nvSpPr>
        <p:spPr>
          <a:xfrm>
            <a:off x="0" y="0"/>
            <a:ext cx="12192000" cy="6858000"/>
          </a:xfrm>
          <a:prstGeom prst="rect">
            <a:avLst/>
          </a:prstGeom>
          <a:solidFill>
            <a:srgbClr val="004B7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K"/>
          </a:p>
        </p:txBody>
      </p:sp>
      <p:pic>
        <p:nvPicPr>
          <p:cNvPr id="5" name="Picture 4" descr="Text&#10;&#10;Description automatically generated">
            <a:extLst>
              <a:ext uri="{FF2B5EF4-FFF2-40B4-BE49-F238E27FC236}">
                <a16:creationId xmlns:a16="http://schemas.microsoft.com/office/drawing/2014/main" id="{211EA8EF-487D-6216-06F9-0827FE4541E7}"/>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163575" y="6026833"/>
            <a:ext cx="2715774" cy="548641"/>
          </a:xfrm>
          <a:prstGeom prst="rect">
            <a:avLst/>
          </a:prstGeom>
        </p:spPr>
      </p:pic>
    </p:spTree>
    <p:extLst>
      <p:ext uri="{BB962C8B-B14F-4D97-AF65-F5344CB8AC3E}">
        <p14:creationId xmlns:p14="http://schemas.microsoft.com/office/powerpoint/2010/main" val="152846569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Blank slide 2">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62192082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3" name="Picture 2" descr="Shape&#10;&#10;Description automatically generated with medium confidence">
            <a:extLst>
              <a:ext uri="{FF2B5EF4-FFF2-40B4-BE49-F238E27FC236}">
                <a16:creationId xmlns:a16="http://schemas.microsoft.com/office/drawing/2014/main" id="{A58BEAE0-5809-3FDC-C020-CFD3A62C0801}"/>
              </a:ext>
            </a:extLst>
          </p:cNvPr>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9204605" y="6085449"/>
            <a:ext cx="2715774" cy="548641"/>
          </a:xfrm>
          <a:prstGeom prst="rect">
            <a:avLst/>
          </a:prstGeom>
        </p:spPr>
      </p:pic>
    </p:spTree>
    <p:extLst>
      <p:ext uri="{BB962C8B-B14F-4D97-AF65-F5344CB8AC3E}">
        <p14:creationId xmlns:p14="http://schemas.microsoft.com/office/powerpoint/2010/main" val="2460954070"/>
      </p:ext>
    </p:extLst>
  </p:cSld>
  <p:clrMap bg1="lt1" tx1="dk1" bg2="lt2" tx2="dk2" accent1="accent1" accent2="accent2" accent3="accent3" accent4="accent4" accent5="accent5" accent6="accent6" hlink="hlink" folHlink="folHlink"/>
  <p:sldLayoutIdLst>
    <p:sldLayoutId id="2147483691" r:id="rId1"/>
    <p:sldLayoutId id="2147483696" r:id="rId2"/>
    <p:sldLayoutId id="2147483692" r:id="rId3"/>
    <p:sldLayoutId id="2147483693" r:id="rId4"/>
    <p:sldLayoutId id="2147483694" r:id="rId5"/>
    <p:sldLayoutId id="2147483695" r:id="rId6"/>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image" Target="../media/image11.emf"/><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hyperlink" Target="https://www.eea.europa.eu/en/topics/at-a-glance/state-of-europes-environment/environment-action-programme/8th-eap-indicator-based-progress-2023" TargetMode="External"/><Relationship Id="rId2" Type="http://schemas.openxmlformats.org/officeDocument/2006/relationships/image" Target="../media/image13.emf"/><Relationship Id="rId1" Type="http://schemas.openxmlformats.org/officeDocument/2006/relationships/slideLayout" Target="../slideLayouts/slideLayout1.xml"/><Relationship Id="rId5" Type="http://schemas.openxmlformats.org/officeDocument/2006/relationships/image" Target="../media/image14.png"/><Relationship Id="rId4" Type="http://schemas.openxmlformats.org/officeDocument/2006/relationships/hyperlink" Target="https://www.eea.europa.eu/en/topics/at-a-glance/state-of-europes-environment/environment-action-programme" TargetMode="External"/></Relationships>
</file>

<file path=ppt/slides/_rels/slide1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18.png"/><Relationship Id="rId5" Type="http://schemas.openxmlformats.org/officeDocument/2006/relationships/image" Target="../media/image17.jpeg"/><Relationship Id="rId4" Type="http://schemas.openxmlformats.org/officeDocument/2006/relationships/image" Target="../media/image16.jpeg"/></Relationships>
</file>

<file path=ppt/slides/_rels/slide1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1.emf"/><Relationship Id="rId2" Type="http://schemas.openxmlformats.org/officeDocument/2006/relationships/hyperlink" Target="https://ec.europa.eu/eurostat/cache/egd-statistics/" TargetMode="Externa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2.xml"/><Relationship Id="rId1" Type="http://schemas.openxmlformats.org/officeDocument/2006/relationships/slideLayout" Target="../slideLayouts/slideLayout3.xml"/><Relationship Id="rId5" Type="http://schemas.openxmlformats.org/officeDocument/2006/relationships/image" Target="../media/image24.jpeg"/><Relationship Id="rId4" Type="http://schemas.openxmlformats.org/officeDocument/2006/relationships/image" Target="../media/image23.jpeg"/></Relationships>
</file>

<file path=ppt/slides/_rels/slide17.xml.rels><?xml version="1.0" encoding="UTF-8" standalone="yes"?>
<Relationships xmlns="http://schemas.openxmlformats.org/package/2006/relationships"><Relationship Id="rId2" Type="http://schemas.openxmlformats.org/officeDocument/2006/relationships/image" Target="../media/image25.emf"/><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26.jp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hyperlink" Target="https://composite-indicators.jrc.ec.europa.eu/siwb-prioritisation-tool/explore" TargetMode="Externa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hyperlink" Target="https://composite-indicators.jrc.ec.europa.eu/siwb-prioritisation-tool/explore" TargetMode="Externa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hyperlink" Target="https://www.eea.europa.eu/en/analysis/indicators#c0=30&amp;c12-operator=or&amp;b_start=0" TargetMode="External"/><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hyperlink" Target="https://unstats.un.org/unsd/envstats/fdes.cshtml" TargetMode="External"/><Relationship Id="rId2" Type="http://schemas.openxmlformats.org/officeDocument/2006/relationships/image" Target="../media/image10.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hyperlink" Target="https://applications.eea.europa.eu/managementplan/Indicators.aspx" TargetMode="External"/><Relationship Id="rId2" Type="http://schemas.openxmlformats.org/officeDocument/2006/relationships/hyperlink" Target="https://www.eea.europa.eu/en/analysis/indicators#c0=30&amp;c12-operator=or&amp;b_start=0" TargetMode="External"/><Relationship Id="rId1" Type="http://schemas.openxmlformats.org/officeDocument/2006/relationships/slideLayout" Target="../slideLayouts/slideLayout1.xml"/><Relationship Id="rId4" Type="http://schemas.openxmlformats.org/officeDocument/2006/relationships/hyperlink" Target="https://applications.eea.europa.eu/managementplan/Indicatorproduction.aspx"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snake in the grass&#10;&#10;Description automatically generated with low confidence">
            <a:extLst>
              <a:ext uri="{FF2B5EF4-FFF2-40B4-BE49-F238E27FC236}">
                <a16:creationId xmlns:a16="http://schemas.microsoft.com/office/drawing/2014/main" id="{C1D7E58B-82FD-1C92-13DB-5D6CCE0EE26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976" y="0"/>
            <a:ext cx="12186047" cy="6858000"/>
          </a:xfrm>
          <a:prstGeom prst="rect">
            <a:avLst/>
          </a:prstGeom>
        </p:spPr>
      </p:pic>
      <p:sp>
        <p:nvSpPr>
          <p:cNvPr id="6" name="TextBox 5">
            <a:extLst>
              <a:ext uri="{FF2B5EF4-FFF2-40B4-BE49-F238E27FC236}">
                <a16:creationId xmlns:a16="http://schemas.microsoft.com/office/drawing/2014/main" id="{E1B2D510-C6FF-B5B2-ABCB-93F17DD05BDE}"/>
              </a:ext>
            </a:extLst>
          </p:cNvPr>
          <p:cNvSpPr txBox="1"/>
          <p:nvPr/>
        </p:nvSpPr>
        <p:spPr>
          <a:xfrm>
            <a:off x="0" y="5544901"/>
            <a:ext cx="12192000" cy="400110"/>
          </a:xfrm>
          <a:prstGeom prst="rect">
            <a:avLst/>
          </a:prstGeom>
          <a:solidFill>
            <a:srgbClr val="ADB26E">
              <a:alpha val="60000"/>
            </a:srgbClr>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r"/>
            <a:r>
              <a:rPr lang="tr-TR" sz="2000" b="1" dirty="0">
                <a:solidFill>
                  <a:schemeClr val="bg1"/>
                </a:solidFill>
              </a:rPr>
              <a:t>Teoman SANALAN</a:t>
            </a:r>
            <a:r>
              <a:rPr lang="en-US" sz="2000" b="1" dirty="0">
                <a:solidFill>
                  <a:schemeClr val="bg1"/>
                </a:solidFill>
              </a:rPr>
              <a:t>/ </a:t>
            </a:r>
            <a:r>
              <a:rPr lang="tr-TR" sz="2000" b="1" dirty="0">
                <a:solidFill>
                  <a:schemeClr val="bg1"/>
                </a:solidFill>
              </a:rPr>
              <a:t>Kurum ziyareti</a:t>
            </a:r>
            <a:r>
              <a:rPr lang="en-US" sz="2000" b="1" dirty="0">
                <a:solidFill>
                  <a:schemeClr val="bg1"/>
                </a:solidFill>
              </a:rPr>
              <a:t>/ 20.02.2024 </a:t>
            </a:r>
            <a:endParaRPr lang="en-US" sz="2000" b="1" dirty="0">
              <a:solidFill>
                <a:schemeClr val="bg1"/>
              </a:solidFill>
              <a:ea typeface="Calibri"/>
              <a:cs typeface="Calibri"/>
            </a:endParaRPr>
          </a:p>
        </p:txBody>
      </p:sp>
      <p:sp>
        <p:nvSpPr>
          <p:cNvPr id="7" name="TextBox 6">
            <a:extLst>
              <a:ext uri="{FF2B5EF4-FFF2-40B4-BE49-F238E27FC236}">
                <a16:creationId xmlns:a16="http://schemas.microsoft.com/office/drawing/2014/main" id="{B05E0D49-C596-5F3D-C42F-282B8E2B6D46}"/>
              </a:ext>
            </a:extLst>
          </p:cNvPr>
          <p:cNvSpPr txBox="1"/>
          <p:nvPr/>
        </p:nvSpPr>
        <p:spPr>
          <a:xfrm>
            <a:off x="-34292" y="839323"/>
            <a:ext cx="12226291" cy="1138773"/>
          </a:xfrm>
          <a:prstGeom prst="rect">
            <a:avLst/>
          </a:prstGeom>
          <a:solidFill>
            <a:srgbClr val="ADB26E">
              <a:alpha val="60000"/>
            </a:srgbClr>
          </a:solidFill>
        </p:spPr>
        <p:txBody>
          <a:bodyPr wrap="square" rtlCol="0">
            <a:spAutoFit/>
          </a:bodyPr>
          <a:lstStyle/>
          <a:p>
            <a:pPr algn="r"/>
            <a:r>
              <a:rPr lang="tr-TR" sz="3600" b="1" dirty="0">
                <a:solidFill>
                  <a:schemeClr val="bg1"/>
                </a:solidFill>
                <a:ea typeface="+mn-lt"/>
                <a:cs typeface="+mn-lt"/>
              </a:rPr>
              <a:t>Avrupa Çevre Ajansı’ndaki Ulusal Uzman Çalışmaları</a:t>
            </a:r>
            <a:endParaRPr lang="en-GB" sz="3600" b="1" dirty="0">
              <a:solidFill>
                <a:schemeClr val="bg1"/>
              </a:solidFill>
              <a:ea typeface="+mn-lt"/>
              <a:cs typeface="+mn-lt"/>
            </a:endParaRPr>
          </a:p>
          <a:p>
            <a:pPr algn="r"/>
            <a:r>
              <a:rPr lang="tr-TR" sz="3200" b="1" dirty="0">
                <a:solidFill>
                  <a:schemeClr val="bg1"/>
                </a:solidFill>
              </a:rPr>
              <a:t>ve çevresel göstergeler</a:t>
            </a:r>
            <a:endParaRPr lang="en-DK" sz="3200" b="1" dirty="0">
              <a:solidFill>
                <a:schemeClr val="bg1"/>
              </a:solidFill>
            </a:endParaRPr>
          </a:p>
        </p:txBody>
      </p:sp>
      <p:sp>
        <p:nvSpPr>
          <p:cNvPr id="2" name="TextBox 1">
            <a:extLst>
              <a:ext uri="{FF2B5EF4-FFF2-40B4-BE49-F238E27FC236}">
                <a16:creationId xmlns:a16="http://schemas.microsoft.com/office/drawing/2014/main" id="{CF4113A0-3758-857D-064C-4FD13222B866}"/>
              </a:ext>
            </a:extLst>
          </p:cNvPr>
          <p:cNvSpPr txBox="1"/>
          <p:nvPr/>
        </p:nvSpPr>
        <p:spPr>
          <a:xfrm rot="-5400000">
            <a:off x="-1441668" y="4939108"/>
            <a:ext cx="3391337" cy="30777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400">
                <a:solidFill>
                  <a:srgbClr val="FFFFFF"/>
                </a:solidFill>
              </a:rPr>
              <a:t>© Piotr Krześlak, WaterPIX EEA</a:t>
            </a:r>
          </a:p>
        </p:txBody>
      </p:sp>
    </p:spTree>
    <p:extLst>
      <p:ext uri="{BB962C8B-B14F-4D97-AF65-F5344CB8AC3E}">
        <p14:creationId xmlns:p14="http://schemas.microsoft.com/office/powerpoint/2010/main" val="319973024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660C110-C5EB-40B2-9406-248D2704E08D}"/>
            </a:ext>
          </a:extLst>
        </p:cNvPr>
        <p:cNvGrpSpPr/>
        <p:nvPr/>
      </p:nvGrpSpPr>
      <p:grpSpPr>
        <a:xfrm>
          <a:off x="0" y="0"/>
          <a:ext cx="0" cy="0"/>
          <a:chOff x="0" y="0"/>
          <a:chExt cx="0" cy="0"/>
        </a:xfrm>
      </p:grpSpPr>
      <p:sp>
        <p:nvSpPr>
          <p:cNvPr id="17" name="TextBox 16">
            <a:extLst>
              <a:ext uri="{FF2B5EF4-FFF2-40B4-BE49-F238E27FC236}">
                <a16:creationId xmlns:a16="http://schemas.microsoft.com/office/drawing/2014/main" id="{7366E496-41CB-9FB8-D598-7580C1FD6BDC}"/>
              </a:ext>
            </a:extLst>
          </p:cNvPr>
          <p:cNvSpPr txBox="1"/>
          <p:nvPr/>
        </p:nvSpPr>
        <p:spPr>
          <a:xfrm>
            <a:off x="103747" y="88288"/>
            <a:ext cx="11741412" cy="461665"/>
          </a:xfrm>
          <a:prstGeom prst="rect">
            <a:avLst/>
          </a:prstGeom>
          <a:noFill/>
        </p:spPr>
        <p:txBody>
          <a:bodyPr wrap="square" lIns="91440" tIns="45720" rIns="91440" bIns="45720" rtlCol="0" anchor="t">
            <a:spAutoFit/>
          </a:bodyPr>
          <a:lstStyle/>
          <a:p>
            <a:r>
              <a:rPr lang="tr-TR" sz="2400" b="1" dirty="0">
                <a:solidFill>
                  <a:srgbClr val="002060"/>
                </a:solidFill>
                <a:effectLst>
                  <a:outerShdw blurRad="38100" dist="38100" dir="2700000" algn="tl">
                    <a:srgbClr val="000000">
                      <a:alpha val="43137"/>
                    </a:srgbClr>
                  </a:outerShdw>
                </a:effectLst>
                <a:latin typeface="Calibri" panose="020F0502020204030204"/>
              </a:rPr>
              <a:t>Politika izleme çerçevelerine desteğin arttırılması: AB Sürdürülebilir Kalınma Amaçları</a:t>
            </a:r>
            <a:endParaRPr lang="en-GB" sz="2400" b="1" dirty="0">
              <a:solidFill>
                <a:srgbClr val="002060"/>
              </a:solidFill>
              <a:effectLst>
                <a:outerShdw blurRad="38100" dist="38100" dir="2700000" algn="tl">
                  <a:srgbClr val="000000">
                    <a:alpha val="43137"/>
                  </a:srgbClr>
                </a:outerShdw>
              </a:effectLst>
              <a:latin typeface="Calibri" panose="020F0502020204030204"/>
            </a:endParaRPr>
          </a:p>
        </p:txBody>
      </p:sp>
      <p:sp>
        <p:nvSpPr>
          <p:cNvPr id="5" name="TextBox 4">
            <a:extLst>
              <a:ext uri="{FF2B5EF4-FFF2-40B4-BE49-F238E27FC236}">
                <a16:creationId xmlns:a16="http://schemas.microsoft.com/office/drawing/2014/main" id="{F49DBC95-F56B-8980-9CBA-0320B1E132FB}"/>
              </a:ext>
            </a:extLst>
          </p:cNvPr>
          <p:cNvSpPr txBox="1"/>
          <p:nvPr/>
        </p:nvSpPr>
        <p:spPr>
          <a:xfrm>
            <a:off x="227219" y="6155276"/>
            <a:ext cx="3168102" cy="215444"/>
          </a:xfrm>
          <a:prstGeom prst="rect">
            <a:avLst/>
          </a:prstGeom>
          <a:noFill/>
        </p:spPr>
        <p:txBody>
          <a:bodyPr wrap="square" rtlCol="0">
            <a:spAutoFit/>
          </a:bodyPr>
          <a:lstStyle/>
          <a:p>
            <a:r>
              <a:rPr lang="en-GB" sz="800">
                <a:solidFill>
                  <a:schemeClr val="bg1"/>
                </a:solidFill>
              </a:rPr>
              <a:t>© Gabriela Delcheva REDISCOVER Nature/EEA</a:t>
            </a:r>
            <a:endParaRPr lang="en-DK" sz="800">
              <a:solidFill>
                <a:schemeClr val="bg1"/>
              </a:solidFill>
            </a:endParaRPr>
          </a:p>
        </p:txBody>
      </p:sp>
      <p:sp>
        <p:nvSpPr>
          <p:cNvPr id="8" name="TextBox 7">
            <a:extLst>
              <a:ext uri="{FF2B5EF4-FFF2-40B4-BE49-F238E27FC236}">
                <a16:creationId xmlns:a16="http://schemas.microsoft.com/office/drawing/2014/main" id="{B8A00F8C-3554-9308-7847-FBEACA4BD826}"/>
              </a:ext>
            </a:extLst>
          </p:cNvPr>
          <p:cNvSpPr txBox="1"/>
          <p:nvPr/>
        </p:nvSpPr>
        <p:spPr>
          <a:xfrm>
            <a:off x="641131" y="1186255"/>
            <a:ext cx="6159062" cy="2031325"/>
          </a:xfrm>
          <a:prstGeom prst="rect">
            <a:avLst/>
          </a:prstGeom>
          <a:noFill/>
        </p:spPr>
        <p:txBody>
          <a:bodyPr wrap="square">
            <a:spAutoFit/>
          </a:bodyPr>
          <a:lstStyle/>
          <a:p>
            <a:pPr marL="285750" indent="-285750">
              <a:buFont typeface="Arial" panose="020B0604020202020204" pitchFamily="34" charset="0"/>
              <a:buChar char="•"/>
            </a:pPr>
            <a:r>
              <a:rPr lang="tr-TR" dirty="0"/>
              <a:t>BM 2030 Sürdürülebilir Kalkınma Gündemi-&gt;17 SDG, 169 hedef, 231gösterge</a:t>
            </a:r>
          </a:p>
          <a:p>
            <a:pPr marL="285750" indent="-285750">
              <a:buFont typeface="Arial" panose="020B0604020202020204" pitchFamily="34" charset="0"/>
              <a:buChar char="•"/>
            </a:pPr>
            <a:r>
              <a:rPr lang="tr-TR" dirty="0"/>
              <a:t>AB, Sürdürülebilir Kalkınma Hedefleri &gt;17 Sürdürülebilir Kalkınma Amacı, 100 gösterge.</a:t>
            </a:r>
          </a:p>
          <a:p>
            <a:pPr marL="285750" indent="-285750">
              <a:buFont typeface="Arial" panose="020B0604020202020204" pitchFamily="34" charset="0"/>
              <a:buChar char="•"/>
            </a:pPr>
            <a:r>
              <a:rPr lang="tr-TR" dirty="0" err="1"/>
              <a:t>Eurostat</a:t>
            </a:r>
            <a:r>
              <a:rPr lang="tr-TR" dirty="0"/>
              <a:t> “Avrupa Birliğinde Sürdürülebilir Kalkınma –AB Bağlamında SDG İlerleme İzleme Raporu – 2023 Baskısı”</a:t>
            </a:r>
          </a:p>
          <a:p>
            <a:pPr marL="285750" indent="-285750">
              <a:buFont typeface="Arial" panose="020B0604020202020204" pitchFamily="34" charset="0"/>
              <a:buChar char="•"/>
            </a:pPr>
            <a:r>
              <a:rPr lang="tr-TR" dirty="0"/>
              <a:t>7 Başlık altında 15 AÇA Göstergesi</a:t>
            </a:r>
          </a:p>
        </p:txBody>
      </p:sp>
      <p:sp>
        <p:nvSpPr>
          <p:cNvPr id="11" name="TextBox 10">
            <a:extLst>
              <a:ext uri="{FF2B5EF4-FFF2-40B4-BE49-F238E27FC236}">
                <a16:creationId xmlns:a16="http://schemas.microsoft.com/office/drawing/2014/main" id="{5D95A7EF-78F3-33A5-2047-7EF7E3C57D83}"/>
              </a:ext>
            </a:extLst>
          </p:cNvPr>
          <p:cNvSpPr txBox="1"/>
          <p:nvPr/>
        </p:nvSpPr>
        <p:spPr>
          <a:xfrm>
            <a:off x="493986" y="3911062"/>
            <a:ext cx="10689021" cy="2585323"/>
          </a:xfrm>
          <a:prstGeom prst="rect">
            <a:avLst/>
          </a:prstGeom>
          <a:noFill/>
        </p:spPr>
        <p:txBody>
          <a:bodyPr wrap="square">
            <a:spAutoFit/>
          </a:bodyPr>
          <a:lstStyle/>
          <a:p>
            <a:r>
              <a:rPr lang="en-DK" dirty="0" err="1"/>
              <a:t>Göstergeler</a:t>
            </a:r>
            <a:r>
              <a:rPr lang="en-DK" dirty="0"/>
              <a:t>: </a:t>
            </a:r>
            <a:r>
              <a:rPr lang="en-DK" dirty="0" err="1"/>
              <a:t>Tarımdan</a:t>
            </a:r>
            <a:r>
              <a:rPr lang="en-DK" dirty="0"/>
              <a:t> </a:t>
            </a:r>
            <a:r>
              <a:rPr lang="en-DK" dirty="0" err="1"/>
              <a:t>kaynaklanan</a:t>
            </a:r>
            <a:r>
              <a:rPr lang="en-DK" dirty="0"/>
              <a:t> </a:t>
            </a:r>
            <a:r>
              <a:rPr lang="en-DK" dirty="0" err="1"/>
              <a:t>amonyak</a:t>
            </a:r>
            <a:r>
              <a:rPr lang="en-DK" dirty="0"/>
              <a:t> </a:t>
            </a:r>
            <a:r>
              <a:rPr lang="en-DK" dirty="0" err="1"/>
              <a:t>emisyonları</a:t>
            </a:r>
            <a:r>
              <a:rPr lang="en-DK" dirty="0"/>
              <a:t>; Yeni </a:t>
            </a:r>
            <a:r>
              <a:rPr lang="en-DK" dirty="0" err="1"/>
              <a:t>binek</a:t>
            </a:r>
            <a:r>
              <a:rPr lang="en-DK" dirty="0"/>
              <a:t> </a:t>
            </a:r>
            <a:r>
              <a:rPr lang="en-DK" dirty="0" err="1"/>
              <a:t>otomobillerden</a:t>
            </a:r>
            <a:r>
              <a:rPr lang="en-DK" dirty="0"/>
              <a:t> km </a:t>
            </a:r>
            <a:r>
              <a:rPr lang="en-DK" dirty="0" err="1"/>
              <a:t>başına</a:t>
            </a:r>
            <a:r>
              <a:rPr lang="en-DK" dirty="0"/>
              <a:t> </a:t>
            </a:r>
            <a:r>
              <a:rPr lang="en-DK" dirty="0" err="1"/>
              <a:t>ortalama</a:t>
            </a:r>
            <a:r>
              <a:rPr lang="en-DK" dirty="0"/>
              <a:t> CO2 </a:t>
            </a:r>
            <a:r>
              <a:rPr lang="en-DK" dirty="0" err="1"/>
              <a:t>emisyonu</a:t>
            </a:r>
            <a:r>
              <a:rPr lang="en-DK" dirty="0"/>
              <a:t>; </a:t>
            </a:r>
            <a:r>
              <a:rPr lang="en-DK" dirty="0" err="1"/>
              <a:t>Mükemmel</a:t>
            </a:r>
            <a:r>
              <a:rPr lang="en-DK" dirty="0"/>
              <a:t> </a:t>
            </a:r>
            <a:r>
              <a:rPr lang="en-DK" dirty="0" err="1"/>
              <a:t>su</a:t>
            </a:r>
            <a:r>
              <a:rPr lang="en-DK" dirty="0"/>
              <a:t> </a:t>
            </a:r>
            <a:r>
              <a:rPr lang="en-DK" dirty="0" err="1"/>
              <a:t>kalitesine</a:t>
            </a:r>
            <a:r>
              <a:rPr lang="en-DK" dirty="0"/>
              <a:t> </a:t>
            </a:r>
            <a:r>
              <a:rPr lang="en-DK" dirty="0" err="1"/>
              <a:t>sahip</a:t>
            </a:r>
            <a:r>
              <a:rPr lang="en-DK" dirty="0"/>
              <a:t> </a:t>
            </a:r>
            <a:r>
              <a:rPr lang="en-DK" dirty="0" err="1"/>
              <a:t>yüzme</a:t>
            </a:r>
            <a:r>
              <a:rPr lang="en-DK" dirty="0"/>
              <a:t> </a:t>
            </a:r>
            <a:r>
              <a:rPr lang="en-DK" dirty="0" err="1"/>
              <a:t>alanları</a:t>
            </a:r>
            <a:r>
              <a:rPr lang="en-DK" dirty="0"/>
              <a:t>; </a:t>
            </a:r>
            <a:r>
              <a:rPr lang="en-DK" dirty="0" err="1"/>
              <a:t>Nehirlerdeki</a:t>
            </a:r>
            <a:r>
              <a:rPr lang="en-DK" dirty="0"/>
              <a:t> </a:t>
            </a:r>
            <a:r>
              <a:rPr lang="en-DK" dirty="0" err="1"/>
              <a:t>biyokimyasal</a:t>
            </a:r>
            <a:r>
              <a:rPr lang="en-DK" dirty="0"/>
              <a:t> </a:t>
            </a:r>
            <a:r>
              <a:rPr lang="en-DK" dirty="0" err="1"/>
              <a:t>oksijen</a:t>
            </a:r>
            <a:r>
              <a:rPr lang="en-DK" dirty="0"/>
              <a:t> </a:t>
            </a:r>
            <a:r>
              <a:rPr lang="tr-TR" dirty="0"/>
              <a:t>ihtiyacı</a:t>
            </a:r>
            <a:r>
              <a:rPr lang="en-DK" dirty="0"/>
              <a:t>;</a:t>
            </a:r>
            <a:r>
              <a:rPr lang="tr-TR" dirty="0"/>
              <a:t> </a:t>
            </a:r>
            <a:r>
              <a:rPr lang="en-DK" dirty="0" err="1"/>
              <a:t>İklim</a:t>
            </a:r>
            <a:r>
              <a:rPr lang="en-DK" dirty="0"/>
              <a:t> </a:t>
            </a:r>
            <a:r>
              <a:rPr lang="en-DK" dirty="0" err="1"/>
              <a:t>bağlantılıekonomikkayıplar;Otlakkelebek</a:t>
            </a:r>
            <a:r>
              <a:rPr lang="en-DK" dirty="0"/>
              <a:t> </a:t>
            </a:r>
            <a:r>
              <a:rPr lang="en-DK" dirty="0" err="1"/>
              <a:t>endeksi;Arazi</a:t>
            </a:r>
            <a:r>
              <a:rPr lang="en-DK" dirty="0"/>
              <a:t> </a:t>
            </a:r>
            <a:r>
              <a:rPr lang="en-DK" dirty="0" err="1"/>
              <a:t>alımı;Netseragazemisyonları;LULUCFsektörünün</a:t>
            </a:r>
            <a:r>
              <a:rPr lang="en-DK" dirty="0"/>
              <a:t> </a:t>
            </a:r>
            <a:r>
              <a:rPr lang="en-DK" dirty="0" err="1"/>
              <a:t>netsera</a:t>
            </a:r>
            <a:r>
              <a:rPr lang="en-DK" dirty="0"/>
              <a:t> </a:t>
            </a:r>
            <a:r>
              <a:rPr lang="en-DK" dirty="0" err="1"/>
              <a:t>gazı</a:t>
            </a:r>
            <a:r>
              <a:rPr lang="en-DK" dirty="0"/>
              <a:t> </a:t>
            </a:r>
            <a:r>
              <a:rPr lang="en-DK" dirty="0" err="1"/>
              <a:t>emisyonları;Yeraltı</a:t>
            </a:r>
            <a:r>
              <a:rPr lang="en-DK" dirty="0"/>
              <a:t> </a:t>
            </a:r>
            <a:r>
              <a:rPr lang="en-DK" dirty="0" err="1"/>
              <a:t>sularında</a:t>
            </a:r>
            <a:r>
              <a:rPr lang="en-DK" dirty="0"/>
              <a:t> </a:t>
            </a:r>
            <a:r>
              <a:rPr lang="en-DK" dirty="0" err="1"/>
              <a:t>nitrat;Nehirlerdeki</a:t>
            </a:r>
            <a:r>
              <a:rPr lang="en-DK" dirty="0"/>
              <a:t> </a:t>
            </a:r>
            <a:r>
              <a:rPr lang="en-DK" dirty="0" err="1"/>
              <a:t>fosfat;İnce</a:t>
            </a:r>
            <a:r>
              <a:rPr lang="en-DK" dirty="0"/>
              <a:t> </a:t>
            </a:r>
            <a:r>
              <a:rPr lang="en-DK" dirty="0" err="1"/>
              <a:t>partikül</a:t>
            </a:r>
            <a:r>
              <a:rPr lang="en-DK" dirty="0"/>
              <a:t> </a:t>
            </a:r>
            <a:r>
              <a:rPr lang="en-DK" dirty="0" err="1"/>
              <a:t>maddeye</a:t>
            </a:r>
            <a:r>
              <a:rPr lang="en-DK" dirty="0"/>
              <a:t> </a:t>
            </a:r>
            <a:r>
              <a:rPr lang="en-DK" dirty="0" err="1"/>
              <a:t>maruz</a:t>
            </a:r>
            <a:r>
              <a:rPr lang="en-DK" dirty="0"/>
              <a:t> </a:t>
            </a:r>
            <a:r>
              <a:rPr lang="en-DK" dirty="0" err="1"/>
              <a:t>kalma</a:t>
            </a:r>
            <a:r>
              <a:rPr lang="en-DK" dirty="0"/>
              <a:t> </a:t>
            </a:r>
            <a:r>
              <a:rPr lang="en-DK" dirty="0" err="1"/>
              <a:t>nedeniyle</a:t>
            </a:r>
            <a:r>
              <a:rPr lang="en-DK" dirty="0"/>
              <a:t> </a:t>
            </a:r>
            <a:r>
              <a:rPr lang="en-DK" dirty="0" err="1"/>
              <a:t>erken</a:t>
            </a:r>
            <a:r>
              <a:rPr lang="en-DK" dirty="0"/>
              <a:t> </a:t>
            </a:r>
            <a:r>
              <a:rPr lang="en-DK" dirty="0" err="1"/>
              <a:t>ölümler</a:t>
            </a:r>
            <a:r>
              <a:rPr lang="en-DK" dirty="0"/>
              <a:t>(PM2.5);Deniz </a:t>
            </a:r>
            <a:r>
              <a:rPr lang="en-DK" dirty="0" err="1"/>
              <a:t>koruma</a:t>
            </a:r>
            <a:r>
              <a:rPr lang="en-DK" dirty="0"/>
              <a:t> </a:t>
            </a:r>
            <a:r>
              <a:rPr lang="en-DK" dirty="0" err="1"/>
              <a:t>alanları;Toprak</a:t>
            </a:r>
            <a:r>
              <a:rPr lang="en-DK" dirty="0"/>
              <a:t> </a:t>
            </a:r>
            <a:r>
              <a:rPr lang="en-DK" dirty="0" err="1"/>
              <a:t>sızdırmazlık</a:t>
            </a:r>
            <a:r>
              <a:rPr lang="en-DK" dirty="0"/>
              <a:t> </a:t>
            </a:r>
            <a:r>
              <a:rPr lang="en-DK" dirty="0" err="1"/>
              <a:t>endeksi;Karasalkorunan</a:t>
            </a:r>
            <a:r>
              <a:rPr lang="en-DK" dirty="0"/>
              <a:t> </a:t>
            </a:r>
            <a:r>
              <a:rPr lang="en-DK" dirty="0" err="1"/>
              <a:t>alanlar•Hedefler</a:t>
            </a:r>
            <a:r>
              <a:rPr lang="en-DK" dirty="0"/>
              <a:t>: SDG2(</a:t>
            </a:r>
            <a:r>
              <a:rPr lang="en-DK" dirty="0" err="1"/>
              <a:t>Sıfır</a:t>
            </a:r>
            <a:r>
              <a:rPr lang="en-DK" dirty="0"/>
              <a:t> </a:t>
            </a:r>
            <a:r>
              <a:rPr lang="en-DK" dirty="0" err="1"/>
              <a:t>Açlık</a:t>
            </a:r>
            <a:r>
              <a:rPr lang="en-DK" dirty="0"/>
              <a:t>),SDG3(</a:t>
            </a:r>
            <a:r>
              <a:rPr lang="en-DK" dirty="0" err="1"/>
              <a:t>Sağlık</a:t>
            </a:r>
            <a:r>
              <a:rPr lang="en-DK" dirty="0"/>
              <a:t> </a:t>
            </a:r>
            <a:r>
              <a:rPr lang="en-DK" dirty="0" err="1"/>
              <a:t>ve</a:t>
            </a:r>
            <a:r>
              <a:rPr lang="en-DK" dirty="0"/>
              <a:t> </a:t>
            </a:r>
            <a:r>
              <a:rPr lang="en-DK" dirty="0" err="1"/>
              <a:t>Refah</a:t>
            </a:r>
            <a:r>
              <a:rPr lang="en-DK" dirty="0"/>
              <a:t>),SDG6(</a:t>
            </a:r>
            <a:r>
              <a:rPr lang="en-DK" dirty="0" err="1"/>
              <a:t>Temiz</a:t>
            </a:r>
            <a:r>
              <a:rPr lang="en-DK" dirty="0"/>
              <a:t> </a:t>
            </a:r>
            <a:r>
              <a:rPr lang="en-DK" dirty="0" err="1"/>
              <a:t>su</a:t>
            </a:r>
            <a:r>
              <a:rPr lang="en-DK" dirty="0"/>
              <a:t> </a:t>
            </a:r>
            <a:r>
              <a:rPr lang="en-DK" dirty="0" err="1"/>
              <a:t>ve</a:t>
            </a:r>
            <a:r>
              <a:rPr lang="en-DK" dirty="0"/>
              <a:t> </a:t>
            </a:r>
            <a:r>
              <a:rPr lang="en-DK" dirty="0" err="1"/>
              <a:t>sanitasyon</a:t>
            </a:r>
            <a:r>
              <a:rPr lang="en-DK" dirty="0"/>
              <a:t>),SDG12(</a:t>
            </a:r>
            <a:r>
              <a:rPr lang="en-DK" dirty="0" err="1"/>
              <a:t>Sorumlu</a:t>
            </a:r>
            <a:r>
              <a:rPr lang="en-DK" dirty="0"/>
              <a:t> </a:t>
            </a:r>
            <a:r>
              <a:rPr lang="en-DK" dirty="0" err="1"/>
              <a:t>tüketim</a:t>
            </a:r>
            <a:r>
              <a:rPr lang="en-DK" dirty="0"/>
              <a:t> </a:t>
            </a:r>
            <a:r>
              <a:rPr lang="en-DK" dirty="0" err="1"/>
              <a:t>ve</a:t>
            </a:r>
            <a:r>
              <a:rPr lang="en-DK" dirty="0"/>
              <a:t> </a:t>
            </a:r>
            <a:r>
              <a:rPr lang="en-DK" dirty="0" err="1"/>
              <a:t>üretim</a:t>
            </a:r>
            <a:r>
              <a:rPr lang="en-DK" dirty="0"/>
              <a:t>),SDG13(</a:t>
            </a:r>
            <a:r>
              <a:rPr lang="en-DK" dirty="0" err="1"/>
              <a:t>İklim</a:t>
            </a:r>
            <a:r>
              <a:rPr lang="en-DK" dirty="0"/>
              <a:t> </a:t>
            </a:r>
            <a:r>
              <a:rPr lang="en-DK" dirty="0" err="1"/>
              <a:t>eylemi</a:t>
            </a:r>
            <a:r>
              <a:rPr lang="en-DK" dirty="0"/>
              <a:t>),SDG14(Su </a:t>
            </a:r>
            <a:r>
              <a:rPr lang="en-DK" dirty="0" err="1"/>
              <a:t>altı</a:t>
            </a:r>
            <a:r>
              <a:rPr lang="en-DK" dirty="0"/>
              <a:t> </a:t>
            </a:r>
            <a:r>
              <a:rPr lang="en-DK" dirty="0" err="1"/>
              <a:t>yaşam</a:t>
            </a:r>
            <a:r>
              <a:rPr lang="en-DK" dirty="0"/>
              <a:t>),SDG15(</a:t>
            </a:r>
            <a:r>
              <a:rPr lang="en-DK" dirty="0" err="1"/>
              <a:t>Karada</a:t>
            </a:r>
            <a:r>
              <a:rPr lang="en-DK" dirty="0"/>
              <a:t> </a:t>
            </a:r>
            <a:r>
              <a:rPr lang="en-DK" dirty="0" err="1"/>
              <a:t>Yaşam</a:t>
            </a:r>
            <a:r>
              <a:rPr lang="en-DK" dirty="0"/>
              <a:t>)</a:t>
            </a:r>
            <a:endParaRPr lang="tr-TR" dirty="0"/>
          </a:p>
          <a:p>
            <a:r>
              <a:rPr lang="en-DK" dirty="0"/>
              <a:t>•Dahil </a:t>
            </a:r>
            <a:r>
              <a:rPr lang="en-DK" dirty="0" err="1"/>
              <a:t>edilmek</a:t>
            </a:r>
            <a:r>
              <a:rPr lang="en-DK" dirty="0"/>
              <a:t> </a:t>
            </a:r>
            <a:r>
              <a:rPr lang="en-DK" dirty="0" err="1"/>
              <a:t>üzere</a:t>
            </a:r>
            <a:r>
              <a:rPr lang="en-DK" dirty="0"/>
              <a:t> </a:t>
            </a:r>
            <a:r>
              <a:rPr lang="en-DK" dirty="0" err="1"/>
              <a:t>önerilen</a:t>
            </a:r>
            <a:r>
              <a:rPr lang="en-DK" dirty="0"/>
              <a:t> 3 yeni </a:t>
            </a:r>
            <a:r>
              <a:rPr lang="en-DK" dirty="0" err="1"/>
              <a:t>gösterge</a:t>
            </a:r>
            <a:r>
              <a:rPr lang="en-DK" dirty="0"/>
              <a:t>: </a:t>
            </a:r>
            <a:r>
              <a:rPr lang="en-DK" dirty="0" err="1"/>
              <a:t>Kuraklığın</a:t>
            </a:r>
            <a:r>
              <a:rPr lang="en-DK" dirty="0"/>
              <a:t> </a:t>
            </a:r>
            <a:r>
              <a:rPr lang="en-DK" dirty="0" err="1"/>
              <a:t>ekosistemlere</a:t>
            </a:r>
            <a:r>
              <a:rPr lang="en-DK" dirty="0"/>
              <a:t> </a:t>
            </a:r>
            <a:r>
              <a:rPr lang="en-DK" dirty="0" err="1"/>
              <a:t>etkisi</a:t>
            </a:r>
            <a:r>
              <a:rPr lang="en-DK" dirty="0"/>
              <a:t>; </a:t>
            </a:r>
            <a:r>
              <a:rPr lang="en-DK" dirty="0" err="1"/>
              <a:t>Yeşil</a:t>
            </a:r>
            <a:r>
              <a:rPr lang="en-DK" dirty="0"/>
              <a:t> </a:t>
            </a:r>
            <a:r>
              <a:rPr lang="tr-TR" dirty="0"/>
              <a:t>tahviller</a:t>
            </a:r>
            <a:r>
              <a:rPr lang="en-DK" dirty="0"/>
              <a:t>; </a:t>
            </a:r>
            <a:r>
              <a:rPr lang="en-DK" dirty="0" err="1"/>
              <a:t>İnsan</a:t>
            </a:r>
            <a:r>
              <a:rPr lang="en-DK" dirty="0"/>
              <a:t> </a:t>
            </a:r>
            <a:r>
              <a:rPr lang="en-DK" dirty="0" err="1"/>
              <a:t>sağlığı</a:t>
            </a:r>
            <a:r>
              <a:rPr lang="en-DK" dirty="0"/>
              <a:t> </a:t>
            </a:r>
            <a:r>
              <a:rPr lang="en-DK" dirty="0" err="1"/>
              <a:t>açısından</a:t>
            </a:r>
            <a:r>
              <a:rPr lang="en-DK" dirty="0"/>
              <a:t> </a:t>
            </a:r>
            <a:r>
              <a:rPr lang="en-DK" dirty="0" err="1"/>
              <a:t>tehlikeli</a:t>
            </a:r>
            <a:r>
              <a:rPr lang="en-DK" dirty="0"/>
              <a:t> </a:t>
            </a:r>
            <a:r>
              <a:rPr lang="en-DK" dirty="0" err="1"/>
              <a:t>gürültü</a:t>
            </a:r>
            <a:r>
              <a:rPr lang="en-DK" dirty="0"/>
              <a:t> </a:t>
            </a:r>
            <a:r>
              <a:rPr lang="en-DK" dirty="0" err="1"/>
              <a:t>seviyelerine</a:t>
            </a:r>
            <a:r>
              <a:rPr lang="en-DK" dirty="0"/>
              <a:t> </a:t>
            </a:r>
            <a:r>
              <a:rPr lang="en-DK" dirty="0" err="1"/>
              <a:t>maruz</a:t>
            </a:r>
            <a:r>
              <a:rPr lang="en-DK" dirty="0"/>
              <a:t> </a:t>
            </a:r>
            <a:r>
              <a:rPr lang="en-DK" dirty="0" err="1"/>
              <a:t>kalan</a:t>
            </a:r>
            <a:r>
              <a:rPr lang="en-DK" dirty="0"/>
              <a:t> </a:t>
            </a:r>
            <a:r>
              <a:rPr lang="en-DK" dirty="0" err="1"/>
              <a:t>insanlar</a:t>
            </a:r>
            <a:endParaRPr lang="en-DK" dirty="0"/>
          </a:p>
        </p:txBody>
      </p:sp>
      <p:pic>
        <p:nvPicPr>
          <p:cNvPr id="13" name="Picture 12">
            <a:extLst>
              <a:ext uri="{FF2B5EF4-FFF2-40B4-BE49-F238E27FC236}">
                <a16:creationId xmlns:a16="http://schemas.microsoft.com/office/drawing/2014/main" id="{8E5A918A-E86F-F4DD-9D16-517D3F04BF44}"/>
              </a:ext>
            </a:extLst>
          </p:cNvPr>
          <p:cNvPicPr>
            <a:picLocks noChangeAspect="1"/>
          </p:cNvPicPr>
          <p:nvPr/>
        </p:nvPicPr>
        <p:blipFill>
          <a:blip r:embed="rId2"/>
          <a:stretch>
            <a:fillRect/>
          </a:stretch>
        </p:blipFill>
        <p:spPr>
          <a:xfrm>
            <a:off x="7052441" y="1231417"/>
            <a:ext cx="1793977" cy="1755533"/>
          </a:xfrm>
          <a:prstGeom prst="rect">
            <a:avLst/>
          </a:prstGeom>
        </p:spPr>
      </p:pic>
      <p:pic>
        <p:nvPicPr>
          <p:cNvPr id="15" name="Picture 14">
            <a:extLst>
              <a:ext uri="{FF2B5EF4-FFF2-40B4-BE49-F238E27FC236}">
                <a16:creationId xmlns:a16="http://schemas.microsoft.com/office/drawing/2014/main" id="{0F4263D7-E53B-C8D7-1995-DF0BEEA0251F}"/>
              </a:ext>
            </a:extLst>
          </p:cNvPr>
          <p:cNvPicPr>
            <a:picLocks noChangeAspect="1"/>
          </p:cNvPicPr>
          <p:nvPr/>
        </p:nvPicPr>
        <p:blipFill>
          <a:blip r:embed="rId3"/>
          <a:stretch>
            <a:fillRect/>
          </a:stretch>
        </p:blipFill>
        <p:spPr>
          <a:xfrm>
            <a:off x="9406760" y="1186255"/>
            <a:ext cx="1871728" cy="2632116"/>
          </a:xfrm>
          <a:prstGeom prst="rect">
            <a:avLst/>
          </a:prstGeom>
        </p:spPr>
      </p:pic>
    </p:spTree>
    <p:extLst>
      <p:ext uri="{BB962C8B-B14F-4D97-AF65-F5344CB8AC3E}">
        <p14:creationId xmlns:p14="http://schemas.microsoft.com/office/powerpoint/2010/main" val="413511817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11DA7A8-D1D6-7C1B-800D-203DE04F6ADC}"/>
            </a:ext>
          </a:extLst>
        </p:cNvPr>
        <p:cNvGrpSpPr/>
        <p:nvPr/>
      </p:nvGrpSpPr>
      <p:grpSpPr>
        <a:xfrm>
          <a:off x="0" y="0"/>
          <a:ext cx="0" cy="0"/>
          <a:chOff x="0" y="0"/>
          <a:chExt cx="0" cy="0"/>
        </a:xfrm>
      </p:grpSpPr>
      <p:sp>
        <p:nvSpPr>
          <p:cNvPr id="17" name="TextBox 16">
            <a:extLst>
              <a:ext uri="{FF2B5EF4-FFF2-40B4-BE49-F238E27FC236}">
                <a16:creationId xmlns:a16="http://schemas.microsoft.com/office/drawing/2014/main" id="{AE0B363F-E43A-79FA-9659-DCB11B3D889B}"/>
              </a:ext>
            </a:extLst>
          </p:cNvPr>
          <p:cNvSpPr txBox="1"/>
          <p:nvPr/>
        </p:nvSpPr>
        <p:spPr>
          <a:xfrm>
            <a:off x="103747" y="88288"/>
            <a:ext cx="9586791" cy="584775"/>
          </a:xfrm>
          <a:prstGeom prst="rect">
            <a:avLst/>
          </a:prstGeom>
          <a:noFill/>
        </p:spPr>
        <p:txBody>
          <a:bodyPr wrap="square" lIns="91440" tIns="45720" rIns="91440" bIns="45720" rtlCol="0" anchor="t">
            <a:spAutoFit/>
          </a:bodyPr>
          <a:lstStyle/>
          <a:p>
            <a:r>
              <a:rPr lang="tr-TR" sz="3200" b="1" dirty="0">
                <a:solidFill>
                  <a:srgbClr val="002060"/>
                </a:solidFill>
                <a:effectLst>
                  <a:outerShdw blurRad="38100" dist="38100" dir="2700000" algn="tl">
                    <a:srgbClr val="000000">
                      <a:alpha val="43137"/>
                    </a:srgbClr>
                  </a:outerShdw>
                </a:effectLst>
                <a:latin typeface="Calibri" panose="020F0502020204030204"/>
              </a:rPr>
              <a:t>8. Çevre Eylem Programı</a:t>
            </a:r>
            <a:endParaRPr lang="en-GB" sz="3200" b="1" dirty="0">
              <a:solidFill>
                <a:srgbClr val="002060"/>
              </a:solidFill>
              <a:effectLst>
                <a:outerShdw blurRad="38100" dist="38100" dir="2700000" algn="tl">
                  <a:srgbClr val="000000">
                    <a:alpha val="43137"/>
                  </a:srgbClr>
                </a:outerShdw>
              </a:effectLst>
              <a:latin typeface="Calibri" panose="020F0502020204030204"/>
            </a:endParaRPr>
          </a:p>
        </p:txBody>
      </p:sp>
      <p:sp>
        <p:nvSpPr>
          <p:cNvPr id="5" name="TextBox 4">
            <a:extLst>
              <a:ext uri="{FF2B5EF4-FFF2-40B4-BE49-F238E27FC236}">
                <a16:creationId xmlns:a16="http://schemas.microsoft.com/office/drawing/2014/main" id="{178E088D-7341-3F74-ABA0-6FC6DBBC4D4B}"/>
              </a:ext>
            </a:extLst>
          </p:cNvPr>
          <p:cNvSpPr txBox="1"/>
          <p:nvPr/>
        </p:nvSpPr>
        <p:spPr>
          <a:xfrm>
            <a:off x="227219" y="6155276"/>
            <a:ext cx="3168102" cy="215444"/>
          </a:xfrm>
          <a:prstGeom prst="rect">
            <a:avLst/>
          </a:prstGeom>
          <a:noFill/>
        </p:spPr>
        <p:txBody>
          <a:bodyPr wrap="square" rtlCol="0">
            <a:spAutoFit/>
          </a:bodyPr>
          <a:lstStyle/>
          <a:p>
            <a:r>
              <a:rPr lang="en-GB" sz="800">
                <a:solidFill>
                  <a:schemeClr val="bg1"/>
                </a:solidFill>
              </a:rPr>
              <a:t>© Gabriela Delcheva REDISCOVER Nature/EEA</a:t>
            </a:r>
            <a:endParaRPr lang="en-DK" sz="800">
              <a:solidFill>
                <a:schemeClr val="bg1"/>
              </a:solidFill>
            </a:endParaRPr>
          </a:p>
        </p:txBody>
      </p:sp>
      <p:pic>
        <p:nvPicPr>
          <p:cNvPr id="3" name="Picture 2">
            <a:extLst>
              <a:ext uri="{FF2B5EF4-FFF2-40B4-BE49-F238E27FC236}">
                <a16:creationId xmlns:a16="http://schemas.microsoft.com/office/drawing/2014/main" id="{248DEC06-FCEE-7CE2-EF70-CF45AD909618}"/>
              </a:ext>
            </a:extLst>
          </p:cNvPr>
          <p:cNvPicPr>
            <a:picLocks noChangeAspect="1"/>
          </p:cNvPicPr>
          <p:nvPr/>
        </p:nvPicPr>
        <p:blipFill>
          <a:blip r:embed="rId2"/>
          <a:stretch>
            <a:fillRect/>
          </a:stretch>
        </p:blipFill>
        <p:spPr>
          <a:xfrm>
            <a:off x="9431820" y="255899"/>
            <a:ext cx="2291508" cy="1195330"/>
          </a:xfrm>
          <a:prstGeom prst="rect">
            <a:avLst/>
          </a:prstGeom>
        </p:spPr>
      </p:pic>
      <p:sp>
        <p:nvSpPr>
          <p:cNvPr id="4" name="TextBox 3">
            <a:extLst>
              <a:ext uri="{FF2B5EF4-FFF2-40B4-BE49-F238E27FC236}">
                <a16:creationId xmlns:a16="http://schemas.microsoft.com/office/drawing/2014/main" id="{2B4AF2CD-1B75-F859-74DF-19B6C36B7741}"/>
              </a:ext>
            </a:extLst>
          </p:cNvPr>
          <p:cNvSpPr txBox="1"/>
          <p:nvPr/>
        </p:nvSpPr>
        <p:spPr>
          <a:xfrm>
            <a:off x="788276" y="1144278"/>
            <a:ext cx="8113986" cy="4955203"/>
          </a:xfrm>
          <a:prstGeom prst="rect">
            <a:avLst/>
          </a:prstGeom>
          <a:noFill/>
        </p:spPr>
        <p:txBody>
          <a:bodyPr wrap="square" rtlCol="0">
            <a:spAutoFit/>
          </a:bodyPr>
          <a:lstStyle/>
          <a:p>
            <a:pPr marL="285750" indent="-285750">
              <a:buFont typeface="Arial" panose="020B0604020202020204" pitchFamily="34" charset="0"/>
              <a:buChar char="•"/>
            </a:pPr>
            <a:r>
              <a:rPr lang="tr-TR" sz="2000" dirty="0"/>
              <a:t>AB 8. Çevre Eylem Programı, Yeşil Mutabakat temelinde ve BM Sürdürülebilir Kalkınma Amaçları perspektifinde yer almaktadır.</a:t>
            </a:r>
          </a:p>
          <a:p>
            <a:pPr marL="285750" indent="-285750">
              <a:buFont typeface="Arial" panose="020B0604020202020204" pitchFamily="34" charset="0"/>
              <a:buChar char="•"/>
            </a:pPr>
            <a:r>
              <a:rPr lang="tr-TR" sz="2000" dirty="0"/>
              <a:t>Programın İzlenmesi AÇA tarafından.</a:t>
            </a:r>
          </a:p>
          <a:p>
            <a:pPr marL="285750" indent="-285750">
              <a:buFont typeface="Arial" panose="020B0604020202020204" pitchFamily="34" charset="0"/>
              <a:buChar char="•"/>
            </a:pPr>
            <a:r>
              <a:rPr lang="tr-TR" sz="2000" dirty="0"/>
              <a:t>Yıllık izleme </a:t>
            </a:r>
            <a:r>
              <a:rPr lang="tr-TR" sz="2000" b="1" dirty="0"/>
              <a:t>8 Başlık altında 28 Gösterge </a:t>
            </a:r>
            <a:r>
              <a:rPr lang="tr-TR" sz="2000" dirty="0"/>
              <a:t>ile. </a:t>
            </a:r>
          </a:p>
          <a:p>
            <a:pPr marL="285750" indent="-285750">
              <a:buFont typeface="Arial" panose="020B0604020202020204" pitchFamily="34" charset="0"/>
              <a:buChar char="•"/>
            </a:pPr>
            <a:r>
              <a:rPr lang="tr-TR" sz="2000" dirty="0"/>
              <a:t>İlk rapor </a:t>
            </a:r>
            <a:r>
              <a:rPr lang="tr-TR" sz="2000" b="1" dirty="0"/>
              <a:t>Aralık 2023</a:t>
            </a:r>
            <a:r>
              <a:rPr lang="tr-TR" sz="2000" dirty="0"/>
              <a:t>’te.</a:t>
            </a:r>
          </a:p>
          <a:p>
            <a:pPr marL="285750" indent="-285750">
              <a:buFont typeface="Arial" panose="020B0604020202020204" pitchFamily="34" charset="0"/>
              <a:buChar char="•"/>
            </a:pPr>
            <a:endParaRPr lang="tr-TR" sz="2000" dirty="0"/>
          </a:p>
          <a:p>
            <a:pPr marL="285750" indent="-285750">
              <a:buFont typeface="Arial" panose="020B0604020202020204" pitchFamily="34" charset="0"/>
              <a:buChar char="•"/>
            </a:pPr>
            <a:r>
              <a:rPr lang="tr-TR" sz="2000" b="1" dirty="0"/>
              <a:t>8. Çevre Eylem Programı izleme Sitesi:</a:t>
            </a:r>
          </a:p>
          <a:p>
            <a:pPr marL="285750" indent="-285750">
              <a:buFont typeface="Arial" panose="020B0604020202020204" pitchFamily="34" charset="0"/>
              <a:buChar char="•"/>
            </a:pPr>
            <a:r>
              <a:rPr lang="tr-TR" sz="2000" dirty="0">
                <a:hlinkClick r:id="rId3"/>
              </a:rPr>
              <a:t>https://www.eea.europa.eu/en/topics/at-a-glance/state-of-europes-environment/environment-action-programme/8th-eap-indicator-based-progress-2023</a:t>
            </a:r>
            <a:r>
              <a:rPr lang="tr-TR" sz="2000" dirty="0"/>
              <a:t> </a:t>
            </a:r>
          </a:p>
          <a:p>
            <a:pPr marL="285750" indent="-285750">
              <a:buFont typeface="Arial" panose="020B0604020202020204" pitchFamily="34" charset="0"/>
              <a:buChar char="•"/>
            </a:pPr>
            <a:endParaRPr lang="tr-TR" sz="2000" dirty="0"/>
          </a:p>
          <a:p>
            <a:pPr marL="285750" indent="-285750">
              <a:buFont typeface="Arial" panose="020B0604020202020204" pitchFamily="34" charset="0"/>
              <a:buChar char="•"/>
            </a:pPr>
            <a:r>
              <a:rPr lang="tr-TR" sz="2000" b="1" dirty="0"/>
              <a:t>Göstergelerin güncel sayfaları:</a:t>
            </a:r>
          </a:p>
          <a:p>
            <a:pPr marL="285750" indent="-285750">
              <a:buFont typeface="Arial" panose="020B0604020202020204" pitchFamily="34" charset="0"/>
              <a:buChar char="•"/>
            </a:pPr>
            <a:r>
              <a:rPr lang="en-US" sz="1800" b="0" i="0" u="none" strike="noStrike" baseline="0" dirty="0">
                <a:solidFill>
                  <a:srgbClr val="0462C1"/>
                </a:solidFill>
                <a:latin typeface="Calibri" panose="020F0502020204030204" pitchFamily="34" charset="0"/>
                <a:hlinkClick r:id="rId4"/>
              </a:rPr>
              <a:t>https://www.eea.europa.eu/en/topics/at-a-glance/state-of-europes-environment/environment-action-programme</a:t>
            </a:r>
            <a:endParaRPr lang="tr-TR" sz="2000" b="0" i="0" u="none" strike="noStrike" baseline="0" dirty="0">
              <a:solidFill>
                <a:srgbClr val="0462C1"/>
              </a:solidFill>
              <a:latin typeface="Calibri" panose="020F0502020204030204" pitchFamily="34" charset="0"/>
            </a:endParaRPr>
          </a:p>
          <a:p>
            <a:pPr marL="285750" indent="-285750">
              <a:buFont typeface="Arial" panose="020B0604020202020204" pitchFamily="34" charset="0"/>
              <a:buChar char="•"/>
            </a:pPr>
            <a:endParaRPr lang="tr-TR" sz="2000" dirty="0">
              <a:solidFill>
                <a:srgbClr val="0462C1"/>
              </a:solidFill>
              <a:latin typeface="Calibri" panose="020F0502020204030204" pitchFamily="34" charset="0"/>
            </a:endParaRPr>
          </a:p>
          <a:p>
            <a:pPr marL="285750" indent="-285750">
              <a:buFont typeface="Arial" panose="020B0604020202020204" pitchFamily="34" charset="0"/>
              <a:buChar char="•"/>
            </a:pPr>
            <a:endParaRPr lang="en-DK" sz="2000" dirty="0"/>
          </a:p>
        </p:txBody>
      </p:sp>
      <p:pic>
        <p:nvPicPr>
          <p:cNvPr id="1026" name="Picture 2" descr="This image is a circular infographic representing the progress of the European Union's 8th Environment Action Programme (EAP) in 2023. The infographic is structured as a segmented wheel with the title '8th EAP indicators' at its centre. The wheel is divided into seven broad segments, each corresponding to a key environmental objective. These segments include 'Climate change mitigation,' 'Climate change adaptation,' 'A clean and circular economy,' 'Zero pollution and a toxic-free environment,' 'Biodiversity and ecosystems,' 'Environmental and climate pressures related to EU production and consumption,' and 'Enabling conditions.' Each broad segment is subdivided into smaller sections, which are color-coded according to the likelihood of meeting specific targets by the year 2030. This coding is based on a legend at the bottom of the infographic: green indicates 'Yes, it is very likely,' light green signifies 'Maybe yes, it is likely but uncertain,' yellow represents 'Maybe no, it is unlikely but uncertain,' red stands for 'No, it is very unlikely,' and grey denotes 'It is unclear.' Continuing clockwise, 'Biodiversity and ecosystems' has one green, one yellow, and two red subsegments, displaying a mix of likely and very unlikely progress. The 'Environmental and climate pressures related to EU production and consumption' segment contains a majority of red subsegments, showing several areas 'very unlikely' to meet their targets, and a single yellow subsegment. 'Enabling conditions' is more positive, with two green subsegments and one yellow. The centre of the wheel features the title '8th EAP indicators,' and a legend at the bottom specifies the colour coding: green for 'very likely,' light green for 'likely but uncertain,' yellow for 'unlikely but uncertain,' red for 'very unlikely,' and grey for 'unclear.' The text beneath the wheel explains the 8th EAP's role in shaping the EU's environment and climate policy from 2022 to 2030. The infographic uses colour gradations within each segment to visually communicate the EU's progress towards environmental targets.">
            <a:extLst>
              <a:ext uri="{FF2B5EF4-FFF2-40B4-BE49-F238E27FC236}">
                <a16:creationId xmlns:a16="http://schemas.microsoft.com/office/drawing/2014/main" id="{54910336-30D7-2FA5-5010-D59E1D9E8994}"/>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758581" y="1714389"/>
            <a:ext cx="3070429" cy="361030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2643456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ext Placeholder 1">
            <a:extLst>
              <a:ext uri="{FF2B5EF4-FFF2-40B4-BE49-F238E27FC236}">
                <a16:creationId xmlns:a16="http://schemas.microsoft.com/office/drawing/2014/main" id="{04D4306E-70B7-EFA7-28AE-353EE1686AFE}"/>
              </a:ext>
            </a:extLst>
          </p:cNvPr>
          <p:cNvSpPr txBox="1">
            <a:spLocks/>
          </p:cNvSpPr>
          <p:nvPr/>
        </p:nvSpPr>
        <p:spPr>
          <a:xfrm>
            <a:off x="343319" y="126928"/>
            <a:ext cx="11246369" cy="676111"/>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tr" sz="2800" b="1" i="0" u="none" strike="noStrike" kern="1200" cap="none" spc="0" normalizeH="0" baseline="0" noProof="0" dirty="0">
                <a:ln>
                  <a:noFill/>
                </a:ln>
                <a:solidFill>
                  <a:srgbClr val="002060"/>
                </a:solidFill>
                <a:effectLst/>
                <a:uLnTx/>
                <a:uFillTx/>
                <a:latin typeface="Calibri" panose="020F0502020204030204"/>
                <a:ea typeface="+mn-ea"/>
                <a:cs typeface="+mn-cs"/>
              </a:rPr>
              <a:t>8. </a:t>
            </a:r>
            <a:r>
              <a:rPr lang="tr" b="1" dirty="0">
                <a:solidFill>
                  <a:srgbClr val="002060"/>
                </a:solidFill>
                <a:latin typeface="Calibri" panose="020F0502020204030204"/>
              </a:rPr>
              <a:t>ÇEP Yıllık </a:t>
            </a:r>
            <a:r>
              <a:rPr kumimoji="0" lang="tr" sz="2800" b="1" i="0" u="none" strike="noStrike" kern="1200" cap="none" spc="0" normalizeH="0" baseline="0" noProof="0" dirty="0">
                <a:ln>
                  <a:noFill/>
                </a:ln>
                <a:solidFill>
                  <a:srgbClr val="002060"/>
                </a:solidFill>
                <a:effectLst/>
                <a:uLnTx/>
                <a:uFillTx/>
                <a:latin typeface="Calibri" panose="020F0502020204030204"/>
                <a:ea typeface="+mn-ea"/>
                <a:cs typeface="+mn-cs"/>
              </a:rPr>
              <a:t>İlerleme </a:t>
            </a:r>
            <a:endParaRPr kumimoji="0" lang="en-DK" sz="2800" b="1" i="0" u="none" strike="noStrike" kern="1200" cap="none" spc="0" normalizeH="0" baseline="0" noProof="0" dirty="0">
              <a:ln>
                <a:noFill/>
              </a:ln>
              <a:solidFill>
                <a:srgbClr val="002060"/>
              </a:solidFill>
              <a:effectLst/>
              <a:uLnTx/>
              <a:uFillTx/>
              <a:latin typeface="Calibri" panose="020F0502020204030204"/>
              <a:ea typeface="+mn-ea"/>
              <a:cs typeface="+mn-cs"/>
            </a:endParaRPr>
          </a:p>
        </p:txBody>
      </p:sp>
      <p:sp>
        <p:nvSpPr>
          <p:cNvPr id="40" name="Rectangle: Rounded Corners 41">
            <a:extLst>
              <a:ext uri="{FF2B5EF4-FFF2-40B4-BE49-F238E27FC236}">
                <a16:creationId xmlns:a16="http://schemas.microsoft.com/office/drawing/2014/main" id="{D4841EB3-D669-2AE2-0C86-F575371022DA}"/>
              </a:ext>
            </a:extLst>
          </p:cNvPr>
          <p:cNvSpPr/>
          <p:nvPr/>
        </p:nvSpPr>
        <p:spPr>
          <a:xfrm>
            <a:off x="7010427" y="1078715"/>
            <a:ext cx="2207826" cy="3324452"/>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742950" rtl="0" eaLnBrk="1" fontAlgn="auto" latinLnBrk="0" hangingPunct="1">
              <a:lnSpc>
                <a:spcPct val="100000"/>
              </a:lnSpc>
              <a:spcBef>
                <a:spcPts val="0"/>
              </a:spcBef>
              <a:spcAft>
                <a:spcPts val="0"/>
              </a:spcAft>
              <a:buClrTx/>
              <a:buSzTx/>
              <a:buFontTx/>
              <a:buNone/>
              <a:tabLst/>
              <a:defRPr/>
            </a:pPr>
            <a:endParaRPr kumimoji="0" lang="en-GB" sz="13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1" name="TextBox 40">
            <a:extLst>
              <a:ext uri="{FF2B5EF4-FFF2-40B4-BE49-F238E27FC236}">
                <a16:creationId xmlns:a16="http://schemas.microsoft.com/office/drawing/2014/main" id="{8E6EF03F-DF13-733B-1EBC-814E07678F02}"/>
              </a:ext>
            </a:extLst>
          </p:cNvPr>
          <p:cNvSpPr txBox="1"/>
          <p:nvPr/>
        </p:nvSpPr>
        <p:spPr>
          <a:xfrm>
            <a:off x="280339" y="2126256"/>
            <a:ext cx="2711399" cy="400110"/>
          </a:xfrm>
          <a:prstGeom prst="rect">
            <a:avLst/>
          </a:prstGeom>
          <a:noFill/>
        </p:spPr>
        <p:txBody>
          <a:bodyPr wrap="square" rtlCol="0">
            <a:spAutoFit/>
          </a:bodyPr>
          <a:lstStyle/>
          <a:p>
            <a:pPr marL="0" marR="0" lvl="0" indent="0" algn="l" defTabSz="742950" rtl="0" eaLnBrk="1" fontAlgn="auto" latinLnBrk="0" hangingPunct="1">
              <a:lnSpc>
                <a:spcPct val="100000"/>
              </a:lnSpc>
              <a:spcBef>
                <a:spcPts val="0"/>
              </a:spcBef>
              <a:spcAft>
                <a:spcPts val="0"/>
              </a:spcAft>
              <a:buClrTx/>
              <a:buSzTx/>
              <a:buFontTx/>
              <a:buNone/>
              <a:tabLst/>
              <a:defRPr/>
            </a:pPr>
            <a:r>
              <a:rPr kumimoji="0" lang="tr" sz="2000" b="1" i="0" u="none" strike="noStrike" kern="1200" cap="none" spc="0" normalizeH="0" baseline="0" noProof="0">
                <a:ln>
                  <a:noFill/>
                </a:ln>
                <a:solidFill>
                  <a:prstClr val="black"/>
                </a:solidFill>
                <a:effectLst/>
                <a:uLnTx/>
                <a:uFillTx/>
                <a:latin typeface="Calibri" panose="020F0502020204030204"/>
                <a:ea typeface="+mn-ea"/>
                <a:cs typeface="+mn-cs"/>
              </a:rPr>
              <a:t>8EAP </a:t>
            </a:r>
            <a:r>
              <a:rPr kumimoji="0" lang="tr" sz="2000" b="1" i="0" u="none" strike="noStrike" kern="1200" cap="none" spc="0" normalizeH="0" baseline="0" noProof="0" err="1">
                <a:ln>
                  <a:noFill/>
                </a:ln>
                <a:solidFill>
                  <a:prstClr val="black"/>
                </a:solidFill>
                <a:effectLst/>
                <a:uLnTx/>
                <a:uFillTx/>
                <a:latin typeface="Calibri" panose="020F0502020204030204"/>
                <a:ea typeface="+mn-ea"/>
                <a:cs typeface="+mn-cs"/>
              </a:rPr>
              <a:t>ilerleme </a:t>
            </a:r>
            <a:r>
              <a:rPr kumimoji="0" lang="tr" sz="2000" b="1" i="0" u="none" strike="noStrike" kern="1200" cap="none" spc="0" normalizeH="0" baseline="0" noProof="0">
                <a:ln>
                  <a:noFill/>
                </a:ln>
                <a:solidFill>
                  <a:prstClr val="black"/>
                </a:solidFill>
                <a:effectLst/>
                <a:uLnTx/>
                <a:uFillTx/>
                <a:latin typeface="Calibri" panose="020F0502020204030204"/>
                <a:ea typeface="+mn-ea"/>
                <a:cs typeface="+mn-cs"/>
              </a:rPr>
              <a:t>raporu</a:t>
            </a:r>
            <a:endParaRPr kumimoji="0" lang="en-GB" sz="2000" b="1"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2" name="TextBox 41">
            <a:extLst>
              <a:ext uri="{FF2B5EF4-FFF2-40B4-BE49-F238E27FC236}">
                <a16:creationId xmlns:a16="http://schemas.microsoft.com/office/drawing/2014/main" id="{944867F9-61A5-86D0-123C-6CFAE5E3C3E6}"/>
              </a:ext>
            </a:extLst>
          </p:cNvPr>
          <p:cNvSpPr txBox="1"/>
          <p:nvPr/>
        </p:nvSpPr>
        <p:spPr>
          <a:xfrm>
            <a:off x="3850060" y="2126256"/>
            <a:ext cx="2390660" cy="430887"/>
          </a:xfrm>
          <a:prstGeom prst="rect">
            <a:avLst/>
          </a:prstGeom>
          <a:noFill/>
        </p:spPr>
        <p:txBody>
          <a:bodyPr wrap="square" rtlCol="0">
            <a:spAutoFit/>
          </a:bodyPr>
          <a:lstStyle/>
          <a:p>
            <a:pPr marL="0" marR="0" lvl="0" indent="0" algn="l" defTabSz="742950" rtl="0" eaLnBrk="1" fontAlgn="auto" latinLnBrk="0" hangingPunct="1">
              <a:lnSpc>
                <a:spcPct val="100000"/>
              </a:lnSpc>
              <a:spcBef>
                <a:spcPts val="0"/>
              </a:spcBef>
              <a:spcAft>
                <a:spcPts val="0"/>
              </a:spcAft>
              <a:buClrTx/>
              <a:buSzTx/>
              <a:buFontTx/>
              <a:buNone/>
              <a:tabLst/>
              <a:defRPr/>
            </a:pPr>
            <a:r>
              <a:rPr kumimoji="0" lang="tr" sz="2200" b="1" i="0" u="none" strike="noStrike" kern="1200" cap="none" spc="0" normalizeH="0" baseline="0" noProof="0">
                <a:ln>
                  <a:noFill/>
                </a:ln>
                <a:solidFill>
                  <a:prstClr val="black"/>
                </a:solidFill>
                <a:effectLst/>
                <a:uLnTx/>
                <a:uFillTx/>
                <a:latin typeface="Calibri" panose="020F0502020204030204"/>
                <a:ea typeface="+mn-ea"/>
                <a:cs typeface="+mn-cs"/>
              </a:rPr>
              <a:t>8EAP puan tablosu</a:t>
            </a:r>
            <a:endParaRPr kumimoji="0" lang="en-GB" sz="2200" b="1"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3" name="Rectangle: Rounded Corners 38">
            <a:extLst>
              <a:ext uri="{FF2B5EF4-FFF2-40B4-BE49-F238E27FC236}">
                <a16:creationId xmlns:a16="http://schemas.microsoft.com/office/drawing/2014/main" id="{FA0033B4-28B4-DE09-436D-2CA69241339E}"/>
              </a:ext>
            </a:extLst>
          </p:cNvPr>
          <p:cNvSpPr/>
          <p:nvPr/>
        </p:nvSpPr>
        <p:spPr>
          <a:xfrm>
            <a:off x="3716890" y="1075614"/>
            <a:ext cx="2635460" cy="3724349"/>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742950" rtl="0" eaLnBrk="1" fontAlgn="auto" latinLnBrk="0" hangingPunct="1">
              <a:lnSpc>
                <a:spcPct val="100000"/>
              </a:lnSpc>
              <a:spcBef>
                <a:spcPts val="0"/>
              </a:spcBef>
              <a:spcAft>
                <a:spcPts val="0"/>
              </a:spcAft>
              <a:buClrTx/>
              <a:buSzTx/>
              <a:buFontTx/>
              <a:buNone/>
              <a:tabLst/>
              <a:defRPr/>
            </a:pPr>
            <a:endParaRPr kumimoji="0" lang="en-GB" sz="13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4" name="Arrow: Left-Right 39">
            <a:extLst>
              <a:ext uri="{FF2B5EF4-FFF2-40B4-BE49-F238E27FC236}">
                <a16:creationId xmlns:a16="http://schemas.microsoft.com/office/drawing/2014/main" id="{165E858A-24EC-7A27-282F-44C2F92495C9}"/>
              </a:ext>
            </a:extLst>
          </p:cNvPr>
          <p:cNvSpPr/>
          <p:nvPr/>
        </p:nvSpPr>
        <p:spPr>
          <a:xfrm>
            <a:off x="2953417" y="2641180"/>
            <a:ext cx="609215" cy="404790"/>
          </a:xfrm>
          <a:prstGeom prst="leftRightArrow">
            <a:avLst>
              <a:gd name="adj1" fmla="val 50000"/>
              <a:gd name="adj2" fmla="val 38889"/>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742950" rtl="0" eaLnBrk="1" fontAlgn="auto" latinLnBrk="0" hangingPunct="1">
              <a:lnSpc>
                <a:spcPct val="100000"/>
              </a:lnSpc>
              <a:spcBef>
                <a:spcPts val="0"/>
              </a:spcBef>
              <a:spcAft>
                <a:spcPts val="0"/>
              </a:spcAft>
              <a:buClrTx/>
              <a:buSzTx/>
              <a:buFontTx/>
              <a:buNone/>
              <a:tabLst/>
              <a:defRPr/>
            </a:pPr>
            <a:endParaRPr kumimoji="0" lang="en-GB" sz="13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5" name="Rectangle: Rounded Corners 40">
            <a:extLst>
              <a:ext uri="{FF2B5EF4-FFF2-40B4-BE49-F238E27FC236}">
                <a16:creationId xmlns:a16="http://schemas.microsoft.com/office/drawing/2014/main" id="{88C83404-70F2-3FE2-6744-23B781F85310}"/>
              </a:ext>
            </a:extLst>
          </p:cNvPr>
          <p:cNvSpPr/>
          <p:nvPr/>
        </p:nvSpPr>
        <p:spPr>
          <a:xfrm>
            <a:off x="308418" y="1108909"/>
            <a:ext cx="2577924" cy="3691055"/>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742950" rtl="0" eaLnBrk="1" fontAlgn="auto" latinLnBrk="0" hangingPunct="1">
              <a:lnSpc>
                <a:spcPct val="100000"/>
              </a:lnSpc>
              <a:spcBef>
                <a:spcPts val="0"/>
              </a:spcBef>
              <a:spcAft>
                <a:spcPts val="0"/>
              </a:spcAft>
              <a:buClrTx/>
              <a:buSzTx/>
              <a:buFontTx/>
              <a:buNone/>
              <a:tabLst/>
              <a:defRPr/>
            </a:pPr>
            <a:endParaRPr kumimoji="0" lang="en-GB" sz="13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6" name="Arrow: Left-Right 42">
            <a:extLst>
              <a:ext uri="{FF2B5EF4-FFF2-40B4-BE49-F238E27FC236}">
                <a16:creationId xmlns:a16="http://schemas.microsoft.com/office/drawing/2014/main" id="{3C7B5BFC-5823-2E63-1B70-898EC743BEC5}"/>
              </a:ext>
            </a:extLst>
          </p:cNvPr>
          <p:cNvSpPr/>
          <p:nvPr/>
        </p:nvSpPr>
        <p:spPr>
          <a:xfrm>
            <a:off x="6449072" y="2641180"/>
            <a:ext cx="600350" cy="404790"/>
          </a:xfrm>
          <a:prstGeom prst="leftRightArrow">
            <a:avLst>
              <a:gd name="adj1" fmla="val 50000"/>
              <a:gd name="adj2" fmla="val 38889"/>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742950" rtl="0" eaLnBrk="1" fontAlgn="auto" latinLnBrk="0" hangingPunct="1">
              <a:lnSpc>
                <a:spcPct val="100000"/>
              </a:lnSpc>
              <a:spcBef>
                <a:spcPts val="0"/>
              </a:spcBef>
              <a:spcAft>
                <a:spcPts val="0"/>
              </a:spcAft>
              <a:buClrTx/>
              <a:buSzTx/>
              <a:buFontTx/>
              <a:buNone/>
              <a:tabLst/>
              <a:defRPr/>
            </a:pPr>
            <a:endParaRPr kumimoji="0" lang="en-GB" sz="13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47" name="Picture 46">
            <a:extLst>
              <a:ext uri="{FF2B5EF4-FFF2-40B4-BE49-F238E27FC236}">
                <a16:creationId xmlns:a16="http://schemas.microsoft.com/office/drawing/2014/main" id="{5820A6D9-A554-C741-2A27-81007A876CF2}"/>
              </a:ext>
            </a:extLst>
          </p:cNvPr>
          <p:cNvPicPr>
            <a:picLocks noChangeAspect="1"/>
          </p:cNvPicPr>
          <p:nvPr/>
        </p:nvPicPr>
        <p:blipFill>
          <a:blip r:embed="rId3"/>
          <a:stretch>
            <a:fillRect/>
          </a:stretch>
        </p:blipFill>
        <p:spPr>
          <a:xfrm>
            <a:off x="7077502" y="1140717"/>
            <a:ext cx="2231329" cy="3346994"/>
          </a:xfrm>
          <a:prstGeom prst="rect">
            <a:avLst/>
          </a:prstGeom>
        </p:spPr>
      </p:pic>
      <p:pic>
        <p:nvPicPr>
          <p:cNvPr id="48" name="Picture 47">
            <a:extLst>
              <a:ext uri="{FF2B5EF4-FFF2-40B4-BE49-F238E27FC236}">
                <a16:creationId xmlns:a16="http://schemas.microsoft.com/office/drawing/2014/main" id="{228FAD86-A9C4-129A-031D-E439848792B2}"/>
              </a:ext>
            </a:extLst>
          </p:cNvPr>
          <p:cNvPicPr>
            <a:picLocks noChangeAspect="1"/>
          </p:cNvPicPr>
          <p:nvPr/>
        </p:nvPicPr>
        <p:blipFill>
          <a:blip r:embed="rId3"/>
          <a:stretch>
            <a:fillRect/>
          </a:stretch>
        </p:blipFill>
        <p:spPr>
          <a:xfrm>
            <a:off x="7170140" y="1213989"/>
            <a:ext cx="2231329" cy="3346994"/>
          </a:xfrm>
          <a:prstGeom prst="rect">
            <a:avLst/>
          </a:prstGeom>
        </p:spPr>
      </p:pic>
      <p:pic>
        <p:nvPicPr>
          <p:cNvPr id="49" name="Picture 48">
            <a:extLst>
              <a:ext uri="{FF2B5EF4-FFF2-40B4-BE49-F238E27FC236}">
                <a16:creationId xmlns:a16="http://schemas.microsoft.com/office/drawing/2014/main" id="{1C321547-EC92-60D6-F6CE-5D3125213DE6}"/>
              </a:ext>
            </a:extLst>
          </p:cNvPr>
          <p:cNvPicPr>
            <a:picLocks noChangeAspect="1"/>
          </p:cNvPicPr>
          <p:nvPr/>
        </p:nvPicPr>
        <p:blipFill>
          <a:blip r:embed="rId3"/>
          <a:stretch>
            <a:fillRect/>
          </a:stretch>
        </p:blipFill>
        <p:spPr>
          <a:xfrm>
            <a:off x="7285801" y="1280940"/>
            <a:ext cx="2231329" cy="3346994"/>
          </a:xfrm>
          <a:prstGeom prst="rect">
            <a:avLst/>
          </a:prstGeom>
        </p:spPr>
      </p:pic>
      <p:pic>
        <p:nvPicPr>
          <p:cNvPr id="50" name="Picture 49">
            <a:extLst>
              <a:ext uri="{FF2B5EF4-FFF2-40B4-BE49-F238E27FC236}">
                <a16:creationId xmlns:a16="http://schemas.microsoft.com/office/drawing/2014/main" id="{9BA821D4-717E-811D-200A-FCF301C5E3B8}"/>
              </a:ext>
            </a:extLst>
          </p:cNvPr>
          <p:cNvPicPr>
            <a:picLocks noChangeAspect="1"/>
          </p:cNvPicPr>
          <p:nvPr/>
        </p:nvPicPr>
        <p:blipFill>
          <a:blip r:embed="rId3"/>
          <a:stretch>
            <a:fillRect/>
          </a:stretch>
        </p:blipFill>
        <p:spPr>
          <a:xfrm>
            <a:off x="7366253" y="1341285"/>
            <a:ext cx="2231329" cy="3346994"/>
          </a:xfrm>
          <a:prstGeom prst="rect">
            <a:avLst/>
          </a:prstGeom>
        </p:spPr>
      </p:pic>
      <p:pic>
        <p:nvPicPr>
          <p:cNvPr id="51" name="Picture 50">
            <a:extLst>
              <a:ext uri="{FF2B5EF4-FFF2-40B4-BE49-F238E27FC236}">
                <a16:creationId xmlns:a16="http://schemas.microsoft.com/office/drawing/2014/main" id="{FCC318C5-3039-8690-97E7-5ACE2C10FF53}"/>
              </a:ext>
            </a:extLst>
          </p:cNvPr>
          <p:cNvPicPr>
            <a:picLocks noChangeAspect="1"/>
          </p:cNvPicPr>
          <p:nvPr/>
        </p:nvPicPr>
        <p:blipFill>
          <a:blip r:embed="rId3"/>
          <a:stretch>
            <a:fillRect/>
          </a:stretch>
        </p:blipFill>
        <p:spPr>
          <a:xfrm>
            <a:off x="7481231" y="1422776"/>
            <a:ext cx="2340953" cy="3408996"/>
          </a:xfrm>
          <a:prstGeom prst="rect">
            <a:avLst/>
          </a:prstGeom>
        </p:spPr>
      </p:pic>
      <p:sp>
        <p:nvSpPr>
          <p:cNvPr id="52" name="TextBox 51">
            <a:extLst>
              <a:ext uri="{FF2B5EF4-FFF2-40B4-BE49-F238E27FC236}">
                <a16:creationId xmlns:a16="http://schemas.microsoft.com/office/drawing/2014/main" id="{AFA3CB44-B3DF-0EEE-A172-F58287E7F9B9}"/>
              </a:ext>
            </a:extLst>
          </p:cNvPr>
          <p:cNvSpPr txBox="1"/>
          <p:nvPr/>
        </p:nvSpPr>
        <p:spPr>
          <a:xfrm>
            <a:off x="343320" y="5056538"/>
            <a:ext cx="9219361" cy="1107996"/>
          </a:xfrm>
          <a:prstGeom prst="rect">
            <a:avLst/>
          </a:prstGeom>
          <a:noFill/>
        </p:spPr>
        <p:txBody>
          <a:bodyPr wrap="square" rtlCol="0">
            <a:spAutoFit/>
          </a:bodyPr>
          <a:lstStyle/>
          <a:p>
            <a:pPr marL="0" marR="0" lvl="0" indent="0" algn="l" defTabSz="742950" rtl="0" eaLnBrk="1" fontAlgn="auto" latinLnBrk="0" hangingPunct="1">
              <a:lnSpc>
                <a:spcPct val="100000"/>
              </a:lnSpc>
              <a:spcBef>
                <a:spcPts val="0"/>
              </a:spcBef>
              <a:spcAft>
                <a:spcPts val="0"/>
              </a:spcAft>
              <a:buClrTx/>
              <a:buSzTx/>
              <a:buFontTx/>
              <a:buNone/>
              <a:tabLst/>
              <a:defRPr/>
            </a:pPr>
            <a:r>
              <a:rPr kumimoji="0" lang="tr" sz="2200" b="1" i="0" u="none" strike="noStrike" kern="1200" cap="none" spc="0" normalizeH="0" baseline="0" noProof="0" dirty="0">
                <a:ln>
                  <a:noFill/>
                </a:ln>
                <a:solidFill>
                  <a:prstClr val="black"/>
                </a:solidFill>
                <a:effectLst/>
                <a:uLnTx/>
                <a:uFillTx/>
                <a:latin typeface="Calibri" panose="020F0502020204030204"/>
                <a:ea typeface="+mn-ea"/>
                <a:cs typeface="+mn-cs"/>
              </a:rPr>
              <a:t>Tüm çıktılar AÇA web sayfası üzerinden: 8. ÇEP'in izlenmesi</a:t>
            </a:r>
          </a:p>
          <a:p>
            <a:pPr marL="0" marR="0" lvl="0" indent="0" algn="l" defTabSz="742950" rtl="0" eaLnBrk="1" fontAlgn="auto" latinLnBrk="0" hangingPunct="1">
              <a:lnSpc>
                <a:spcPct val="100000"/>
              </a:lnSpc>
              <a:spcBef>
                <a:spcPts val="0"/>
              </a:spcBef>
              <a:spcAft>
                <a:spcPts val="0"/>
              </a:spcAft>
              <a:buClrTx/>
              <a:buSzTx/>
              <a:buFontTx/>
              <a:buNone/>
              <a:tabLst/>
              <a:defRPr/>
            </a:pPr>
            <a:endParaRPr kumimoji="0" lang="en-GB" sz="2200" b="1" i="1"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742950" rtl="0" eaLnBrk="1" fontAlgn="auto" latinLnBrk="0" hangingPunct="1">
              <a:lnSpc>
                <a:spcPct val="100000"/>
              </a:lnSpc>
              <a:spcBef>
                <a:spcPts val="0"/>
              </a:spcBef>
              <a:spcAft>
                <a:spcPts val="0"/>
              </a:spcAft>
              <a:buClrTx/>
              <a:buSzTx/>
              <a:buFontTx/>
              <a:buNone/>
              <a:tabLst/>
              <a:defRPr/>
            </a:pPr>
            <a:r>
              <a:rPr kumimoji="0" lang="tr" sz="2200" b="1" i="1" u="none" strike="noStrike" kern="1200" cap="none" spc="0" normalizeH="0" baseline="0" noProof="0" dirty="0">
                <a:ln>
                  <a:noFill/>
                </a:ln>
                <a:solidFill>
                  <a:prstClr val="black"/>
                </a:solidFill>
                <a:effectLst/>
                <a:uLnTx/>
                <a:uFillTx/>
                <a:latin typeface="Calibri" panose="020F0502020204030204"/>
                <a:ea typeface="+mn-ea"/>
                <a:cs typeface="+mn-cs"/>
              </a:rPr>
              <a:t>Paket lansmanı: 2023 Aralık ortası ve sonrasında her Aralık</a:t>
            </a:r>
          </a:p>
        </p:txBody>
      </p:sp>
      <p:sp>
        <p:nvSpPr>
          <p:cNvPr id="53" name="TextBox 52">
            <a:extLst>
              <a:ext uri="{FF2B5EF4-FFF2-40B4-BE49-F238E27FC236}">
                <a16:creationId xmlns:a16="http://schemas.microsoft.com/office/drawing/2014/main" id="{449E751E-719C-8A11-121A-5DC7961C3162}"/>
              </a:ext>
            </a:extLst>
          </p:cNvPr>
          <p:cNvSpPr txBox="1"/>
          <p:nvPr/>
        </p:nvSpPr>
        <p:spPr>
          <a:xfrm>
            <a:off x="7515188" y="2142080"/>
            <a:ext cx="2390660" cy="430887"/>
          </a:xfrm>
          <a:prstGeom prst="rect">
            <a:avLst/>
          </a:prstGeom>
          <a:noFill/>
        </p:spPr>
        <p:txBody>
          <a:bodyPr wrap="square" rtlCol="0">
            <a:spAutoFit/>
          </a:bodyPr>
          <a:lstStyle/>
          <a:p>
            <a:pPr marL="0" marR="0" lvl="0" indent="0" algn="l" defTabSz="742950" rtl="0" eaLnBrk="1" fontAlgn="auto" latinLnBrk="0" hangingPunct="1">
              <a:lnSpc>
                <a:spcPct val="100000"/>
              </a:lnSpc>
              <a:spcBef>
                <a:spcPts val="0"/>
              </a:spcBef>
              <a:spcAft>
                <a:spcPts val="0"/>
              </a:spcAft>
              <a:buClrTx/>
              <a:buSzTx/>
              <a:buFontTx/>
              <a:buNone/>
              <a:tabLst/>
              <a:defRPr/>
            </a:pPr>
            <a:r>
              <a:rPr kumimoji="0" lang="tr" sz="2200" b="1" i="0" u="none" strike="noStrike" kern="1200" cap="none" spc="0" normalizeH="0" baseline="0" noProof="0">
                <a:ln>
                  <a:noFill/>
                </a:ln>
                <a:solidFill>
                  <a:prstClr val="black"/>
                </a:solidFill>
                <a:effectLst/>
                <a:uLnTx/>
                <a:uFillTx/>
                <a:latin typeface="Calibri" panose="020F0502020204030204"/>
                <a:ea typeface="+mn-ea"/>
                <a:cs typeface="+mn-cs"/>
              </a:rPr>
              <a:t>8EAP göstergeleri</a:t>
            </a:r>
            <a:endParaRPr kumimoji="0" lang="en-GB" sz="2200" b="1"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54" name="Picture 53" descr="Angled view of a multicolored building facade">
            <a:extLst>
              <a:ext uri="{FF2B5EF4-FFF2-40B4-BE49-F238E27FC236}">
                <a16:creationId xmlns:a16="http://schemas.microsoft.com/office/drawing/2014/main" id="{8DD5887C-B10C-44D7-A6FC-AE3D6FA71CB9}"/>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610777" y="2790701"/>
            <a:ext cx="1986805" cy="1778501"/>
          </a:xfrm>
          <a:prstGeom prst="rect">
            <a:avLst/>
          </a:prstGeom>
        </p:spPr>
      </p:pic>
      <p:pic>
        <p:nvPicPr>
          <p:cNvPr id="55" name="Picture 54" descr="City lights focused in magnifying glass">
            <a:extLst>
              <a:ext uri="{FF2B5EF4-FFF2-40B4-BE49-F238E27FC236}">
                <a16:creationId xmlns:a16="http://schemas.microsoft.com/office/drawing/2014/main" id="{562FADA5-DF64-1A1B-F07C-A7AE2689F507}"/>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97170" y="2790701"/>
            <a:ext cx="1990840" cy="1770282"/>
          </a:xfrm>
          <a:prstGeom prst="rect">
            <a:avLst/>
          </a:prstGeom>
        </p:spPr>
      </p:pic>
      <p:sp>
        <p:nvSpPr>
          <p:cNvPr id="56" name="Rectangle: Rounded Corners 2">
            <a:extLst>
              <a:ext uri="{FF2B5EF4-FFF2-40B4-BE49-F238E27FC236}">
                <a16:creationId xmlns:a16="http://schemas.microsoft.com/office/drawing/2014/main" id="{D37AA5FA-BF34-C602-F126-45E567847E3F}"/>
              </a:ext>
            </a:extLst>
          </p:cNvPr>
          <p:cNvSpPr/>
          <p:nvPr/>
        </p:nvSpPr>
        <p:spPr>
          <a:xfrm>
            <a:off x="343319" y="4935136"/>
            <a:ext cx="9404142" cy="676111"/>
          </a:xfrm>
          <a:prstGeom prst="roundRect">
            <a:avLst>
              <a:gd name="adj" fmla="val 16667"/>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742950" rtl="0" eaLnBrk="1" fontAlgn="auto" latinLnBrk="0" hangingPunct="1">
              <a:lnSpc>
                <a:spcPct val="100000"/>
              </a:lnSpc>
              <a:spcBef>
                <a:spcPts val="0"/>
              </a:spcBef>
              <a:spcAft>
                <a:spcPts val="0"/>
              </a:spcAft>
              <a:buClrTx/>
              <a:buSzTx/>
              <a:buFontTx/>
              <a:buNone/>
              <a:tabLst/>
              <a:defRPr/>
            </a:pPr>
            <a:endParaRPr kumimoji="0" lang="en-GB" sz="13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57" name="Picture 56">
            <a:extLst>
              <a:ext uri="{FF2B5EF4-FFF2-40B4-BE49-F238E27FC236}">
                <a16:creationId xmlns:a16="http://schemas.microsoft.com/office/drawing/2014/main" id="{9917C818-4B2C-7FBC-E19C-7D9A8C4675CC}"/>
              </a:ext>
            </a:extLst>
          </p:cNvPr>
          <p:cNvPicPr>
            <a:picLocks noChangeAspect="1"/>
          </p:cNvPicPr>
          <p:nvPr/>
        </p:nvPicPr>
        <p:blipFill>
          <a:blip r:embed="rId6"/>
          <a:stretch>
            <a:fillRect/>
          </a:stretch>
        </p:blipFill>
        <p:spPr>
          <a:xfrm>
            <a:off x="3891030" y="2660507"/>
            <a:ext cx="2333440" cy="1908695"/>
          </a:xfrm>
          <a:prstGeom prst="rect">
            <a:avLst/>
          </a:prstGeom>
        </p:spPr>
      </p:pic>
    </p:spTree>
    <p:extLst>
      <p:ext uri="{BB962C8B-B14F-4D97-AF65-F5344CB8AC3E}">
        <p14:creationId xmlns:p14="http://schemas.microsoft.com/office/powerpoint/2010/main" val="11866753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161DB85-770D-FFE1-8E05-CE067FB0F658}"/>
            </a:ext>
          </a:extLst>
        </p:cNvPr>
        <p:cNvGrpSpPr/>
        <p:nvPr/>
      </p:nvGrpSpPr>
      <p:grpSpPr>
        <a:xfrm>
          <a:off x="0" y="0"/>
          <a:ext cx="0" cy="0"/>
          <a:chOff x="0" y="0"/>
          <a:chExt cx="0" cy="0"/>
        </a:xfrm>
      </p:grpSpPr>
      <p:pic>
        <p:nvPicPr>
          <p:cNvPr id="9" name="Picture 8">
            <a:extLst>
              <a:ext uri="{FF2B5EF4-FFF2-40B4-BE49-F238E27FC236}">
                <a16:creationId xmlns:a16="http://schemas.microsoft.com/office/drawing/2014/main" id="{359B573A-C22C-BABE-6DF7-2C08D3A7C51C}"/>
              </a:ext>
            </a:extLst>
          </p:cNvPr>
          <p:cNvPicPr>
            <a:picLocks noChangeAspect="1"/>
          </p:cNvPicPr>
          <p:nvPr/>
        </p:nvPicPr>
        <p:blipFill>
          <a:blip r:embed="rId2"/>
          <a:stretch>
            <a:fillRect/>
          </a:stretch>
        </p:blipFill>
        <p:spPr>
          <a:xfrm>
            <a:off x="3395321" y="3685663"/>
            <a:ext cx="8497714" cy="1760483"/>
          </a:xfrm>
          <a:prstGeom prst="rect">
            <a:avLst/>
          </a:prstGeom>
        </p:spPr>
      </p:pic>
      <p:sp>
        <p:nvSpPr>
          <p:cNvPr id="17" name="TextBox 16">
            <a:extLst>
              <a:ext uri="{FF2B5EF4-FFF2-40B4-BE49-F238E27FC236}">
                <a16:creationId xmlns:a16="http://schemas.microsoft.com/office/drawing/2014/main" id="{86187FD6-26A3-AA49-D644-0BDDAB2B72DD}"/>
              </a:ext>
            </a:extLst>
          </p:cNvPr>
          <p:cNvSpPr txBox="1"/>
          <p:nvPr/>
        </p:nvSpPr>
        <p:spPr>
          <a:xfrm>
            <a:off x="103747" y="88288"/>
            <a:ext cx="9586791" cy="584775"/>
          </a:xfrm>
          <a:prstGeom prst="rect">
            <a:avLst/>
          </a:prstGeom>
          <a:noFill/>
        </p:spPr>
        <p:txBody>
          <a:bodyPr wrap="square" lIns="91440" tIns="45720" rIns="91440" bIns="45720" rtlCol="0" anchor="t">
            <a:spAutoFit/>
          </a:bodyPr>
          <a:lstStyle/>
          <a:p>
            <a:r>
              <a:rPr lang="tr-TR" sz="3200" b="1" dirty="0">
                <a:solidFill>
                  <a:srgbClr val="002060"/>
                </a:solidFill>
                <a:effectLst>
                  <a:outerShdw blurRad="38100" dist="38100" dir="2700000" algn="tl">
                    <a:srgbClr val="000000">
                      <a:alpha val="43137"/>
                    </a:srgbClr>
                  </a:outerShdw>
                </a:effectLst>
                <a:latin typeface="Calibri" panose="020F0502020204030204"/>
              </a:rPr>
              <a:t>8. Çevre Eylem Programı sayısal hedefi olan göstergeler</a:t>
            </a:r>
            <a:endParaRPr lang="en-GB" sz="3200" b="1" dirty="0">
              <a:solidFill>
                <a:srgbClr val="002060"/>
              </a:solidFill>
              <a:effectLst>
                <a:outerShdw blurRad="38100" dist="38100" dir="2700000" algn="tl">
                  <a:srgbClr val="000000">
                    <a:alpha val="43137"/>
                  </a:srgbClr>
                </a:outerShdw>
              </a:effectLst>
              <a:latin typeface="Calibri" panose="020F0502020204030204"/>
            </a:endParaRPr>
          </a:p>
        </p:txBody>
      </p:sp>
      <p:sp>
        <p:nvSpPr>
          <p:cNvPr id="5" name="TextBox 4">
            <a:extLst>
              <a:ext uri="{FF2B5EF4-FFF2-40B4-BE49-F238E27FC236}">
                <a16:creationId xmlns:a16="http://schemas.microsoft.com/office/drawing/2014/main" id="{B1FBB736-58D1-1EE8-A490-08CFD7F898AD}"/>
              </a:ext>
            </a:extLst>
          </p:cNvPr>
          <p:cNvSpPr txBox="1"/>
          <p:nvPr/>
        </p:nvSpPr>
        <p:spPr>
          <a:xfrm>
            <a:off x="227219" y="6155276"/>
            <a:ext cx="3168102" cy="215444"/>
          </a:xfrm>
          <a:prstGeom prst="rect">
            <a:avLst/>
          </a:prstGeom>
          <a:noFill/>
        </p:spPr>
        <p:txBody>
          <a:bodyPr wrap="square" rtlCol="0">
            <a:spAutoFit/>
          </a:bodyPr>
          <a:lstStyle/>
          <a:p>
            <a:r>
              <a:rPr lang="en-GB" sz="800">
                <a:solidFill>
                  <a:schemeClr val="bg1"/>
                </a:solidFill>
              </a:rPr>
              <a:t>© Gabriela Delcheva REDISCOVER Nature/EEA</a:t>
            </a:r>
            <a:endParaRPr lang="en-DK" sz="800">
              <a:solidFill>
                <a:schemeClr val="bg1"/>
              </a:solidFill>
            </a:endParaRPr>
          </a:p>
        </p:txBody>
      </p:sp>
      <p:pic>
        <p:nvPicPr>
          <p:cNvPr id="6" name="Picture 5" descr="A graph with a line&#10;&#10;Description automatically generated">
            <a:extLst>
              <a:ext uri="{FF2B5EF4-FFF2-40B4-BE49-F238E27FC236}">
                <a16:creationId xmlns:a16="http://schemas.microsoft.com/office/drawing/2014/main" id="{CE4FB73A-563E-C1B2-724C-F9663193F07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27219" y="1802607"/>
            <a:ext cx="6379036" cy="4568113"/>
          </a:xfrm>
          <a:prstGeom prst="rect">
            <a:avLst/>
          </a:prstGeom>
          <a:ln w="12700">
            <a:solidFill>
              <a:schemeClr val="tx1"/>
            </a:solidFill>
          </a:ln>
        </p:spPr>
      </p:pic>
      <p:sp>
        <p:nvSpPr>
          <p:cNvPr id="7" name="TextBox 6">
            <a:extLst>
              <a:ext uri="{FF2B5EF4-FFF2-40B4-BE49-F238E27FC236}">
                <a16:creationId xmlns:a16="http://schemas.microsoft.com/office/drawing/2014/main" id="{C96014DB-EF06-DA92-E6DC-2A9F06823C16}"/>
              </a:ext>
            </a:extLst>
          </p:cNvPr>
          <p:cNvSpPr txBox="1"/>
          <p:nvPr/>
        </p:nvSpPr>
        <p:spPr>
          <a:xfrm>
            <a:off x="518877" y="1053169"/>
            <a:ext cx="3782702" cy="400110"/>
          </a:xfrm>
          <a:prstGeom prst="rect">
            <a:avLst/>
          </a:prstGeom>
          <a:noFill/>
        </p:spPr>
        <p:txBody>
          <a:bodyPr wrap="none" rtlCol="0">
            <a:spAutoFit/>
          </a:bodyPr>
          <a:lstStyle/>
          <a:p>
            <a:r>
              <a:rPr lang="tr-TR" sz="2000" b="1" dirty="0"/>
              <a:t>Döngüsel malzeme kullanım oranı</a:t>
            </a:r>
            <a:endParaRPr lang="en-DK" sz="2000" b="1" dirty="0"/>
          </a:p>
        </p:txBody>
      </p:sp>
    </p:spTree>
    <p:extLst>
      <p:ext uri="{BB962C8B-B14F-4D97-AF65-F5344CB8AC3E}">
        <p14:creationId xmlns:p14="http://schemas.microsoft.com/office/powerpoint/2010/main" val="304776324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22FB9487-C2B2-7685-36CE-6EF519C20C62}"/>
              </a:ext>
            </a:extLst>
          </p:cNvPr>
          <p:cNvSpPr txBox="1"/>
          <p:nvPr/>
        </p:nvSpPr>
        <p:spPr>
          <a:xfrm>
            <a:off x="315310" y="978924"/>
            <a:ext cx="11624441" cy="7294305"/>
          </a:xfrm>
          <a:prstGeom prst="rect">
            <a:avLst/>
          </a:prstGeom>
          <a:noFill/>
        </p:spPr>
        <p:txBody>
          <a:bodyPr wrap="square">
            <a:spAutoFit/>
          </a:bodyPr>
          <a:lstStyle/>
          <a:p>
            <a:r>
              <a:rPr lang="en-DK" dirty="0"/>
              <a:t>8. EAP </a:t>
            </a:r>
            <a:r>
              <a:rPr lang="en-DK" dirty="0" err="1"/>
              <a:t>öncelik</a:t>
            </a:r>
            <a:r>
              <a:rPr lang="en-DK" dirty="0"/>
              <a:t> </a:t>
            </a:r>
            <a:r>
              <a:rPr lang="en-DK" dirty="0" err="1"/>
              <a:t>hedefine</a:t>
            </a:r>
            <a:r>
              <a:rPr lang="en-DK" dirty="0"/>
              <a:t> </a:t>
            </a:r>
            <a:r>
              <a:rPr lang="en-DK" dirty="0" err="1"/>
              <a:t>ve</a:t>
            </a:r>
            <a:r>
              <a:rPr lang="en-DK" dirty="0"/>
              <a:t> </a:t>
            </a:r>
            <a:r>
              <a:rPr lang="en-DK" dirty="0" err="1"/>
              <a:t>olanak</a:t>
            </a:r>
            <a:r>
              <a:rPr lang="en-DK" dirty="0"/>
              <a:t> </a:t>
            </a:r>
            <a:r>
              <a:rPr lang="en-DK" dirty="0" err="1"/>
              <a:t>sağlayan</a:t>
            </a:r>
            <a:r>
              <a:rPr lang="en-DK" dirty="0"/>
              <a:t> </a:t>
            </a:r>
            <a:r>
              <a:rPr lang="en-DK" dirty="0" err="1"/>
              <a:t>koşullara</a:t>
            </a:r>
            <a:r>
              <a:rPr lang="en-DK" dirty="0"/>
              <a:t> </a:t>
            </a:r>
            <a:r>
              <a:rPr lang="en-DK" dirty="0" err="1"/>
              <a:t>göre</a:t>
            </a:r>
            <a:r>
              <a:rPr lang="en-DK" dirty="0"/>
              <a:t> 8. EAP ana </a:t>
            </a:r>
            <a:r>
              <a:rPr lang="en-DK" dirty="0" err="1"/>
              <a:t>göstergeleri</a:t>
            </a:r>
            <a:r>
              <a:rPr lang="en-DK" dirty="0"/>
              <a:t>:</a:t>
            </a:r>
            <a:endParaRPr lang="tr-TR" dirty="0"/>
          </a:p>
          <a:p>
            <a:r>
              <a:rPr lang="en-DK" dirty="0" err="1"/>
              <a:t>İklim</a:t>
            </a:r>
            <a:r>
              <a:rPr lang="en-DK" dirty="0"/>
              <a:t> </a:t>
            </a:r>
            <a:r>
              <a:rPr lang="en-DK" dirty="0" err="1"/>
              <a:t>değişikliği</a:t>
            </a:r>
            <a:r>
              <a:rPr lang="en-DK" dirty="0"/>
              <a:t> </a:t>
            </a:r>
            <a:r>
              <a:rPr lang="en-DK" dirty="0" err="1"/>
              <a:t>azaltımı</a:t>
            </a:r>
            <a:endParaRPr lang="tr-TR" dirty="0"/>
          </a:p>
          <a:p>
            <a:r>
              <a:rPr lang="en-DK" dirty="0" err="1"/>
              <a:t>Avrupa'daki</a:t>
            </a:r>
            <a:r>
              <a:rPr lang="en-DK" dirty="0"/>
              <a:t> </a:t>
            </a:r>
            <a:r>
              <a:rPr lang="en-DK" dirty="0" err="1"/>
              <a:t>toplam</a:t>
            </a:r>
            <a:r>
              <a:rPr lang="en-DK" dirty="0"/>
              <a:t> sera </a:t>
            </a:r>
            <a:r>
              <a:rPr lang="en-DK" dirty="0" err="1"/>
              <a:t>gazı</a:t>
            </a:r>
            <a:r>
              <a:rPr lang="en-DK" dirty="0"/>
              <a:t> </a:t>
            </a:r>
            <a:r>
              <a:rPr lang="en-DK" dirty="0" err="1"/>
              <a:t>emisyon</a:t>
            </a:r>
            <a:r>
              <a:rPr lang="en-DK" dirty="0"/>
              <a:t> </a:t>
            </a:r>
            <a:r>
              <a:rPr lang="en-DK" dirty="0" err="1"/>
              <a:t>eğilimleri</a:t>
            </a:r>
            <a:r>
              <a:rPr lang="en-DK" dirty="0"/>
              <a:t> </a:t>
            </a:r>
            <a:r>
              <a:rPr lang="en-DK" dirty="0" err="1"/>
              <a:t>ve</a:t>
            </a:r>
            <a:r>
              <a:rPr lang="en-DK" dirty="0"/>
              <a:t> </a:t>
            </a:r>
            <a:r>
              <a:rPr lang="en-DK" dirty="0" err="1"/>
              <a:t>tahminleri</a:t>
            </a:r>
            <a:endParaRPr lang="tr-TR" dirty="0"/>
          </a:p>
          <a:p>
            <a:r>
              <a:rPr lang="en-DK" dirty="0" err="1"/>
              <a:t>Avrupa'da</a:t>
            </a:r>
            <a:r>
              <a:rPr lang="en-DK" dirty="0"/>
              <a:t> </a:t>
            </a:r>
            <a:r>
              <a:rPr lang="en-DK" dirty="0" err="1"/>
              <a:t>arazi</a:t>
            </a:r>
            <a:r>
              <a:rPr lang="en-DK" dirty="0"/>
              <a:t> </a:t>
            </a:r>
            <a:r>
              <a:rPr lang="en-DK" dirty="0" err="1"/>
              <a:t>kullanımı</a:t>
            </a:r>
            <a:r>
              <a:rPr lang="en-DK" dirty="0"/>
              <a:t>, </a:t>
            </a:r>
            <a:r>
              <a:rPr lang="en-DK" dirty="0" err="1"/>
              <a:t>arazi</a:t>
            </a:r>
            <a:r>
              <a:rPr lang="en-DK" dirty="0"/>
              <a:t> </a:t>
            </a:r>
            <a:r>
              <a:rPr lang="en-DK" dirty="0" err="1"/>
              <a:t>kullanımı</a:t>
            </a:r>
            <a:r>
              <a:rPr lang="en-DK" dirty="0"/>
              <a:t> </a:t>
            </a:r>
            <a:r>
              <a:rPr lang="en-DK" dirty="0" err="1"/>
              <a:t>değişikliği</a:t>
            </a:r>
            <a:r>
              <a:rPr lang="en-DK" dirty="0"/>
              <a:t> </a:t>
            </a:r>
            <a:r>
              <a:rPr lang="en-DK" dirty="0" err="1"/>
              <a:t>ve</a:t>
            </a:r>
            <a:r>
              <a:rPr lang="en-DK" dirty="0"/>
              <a:t> </a:t>
            </a:r>
            <a:r>
              <a:rPr lang="en-DK" dirty="0" err="1"/>
              <a:t>ormancılıktan</a:t>
            </a:r>
            <a:r>
              <a:rPr lang="en-DK" dirty="0"/>
              <a:t> </a:t>
            </a:r>
            <a:r>
              <a:rPr lang="en-DK" dirty="0" err="1"/>
              <a:t>kaynaklanan</a:t>
            </a:r>
            <a:r>
              <a:rPr lang="en-DK" dirty="0"/>
              <a:t> sera </a:t>
            </a:r>
            <a:r>
              <a:rPr lang="en-DK" dirty="0" err="1"/>
              <a:t>gazı</a:t>
            </a:r>
            <a:r>
              <a:rPr lang="en-DK" dirty="0"/>
              <a:t> </a:t>
            </a:r>
            <a:r>
              <a:rPr lang="en-DK" dirty="0" err="1"/>
              <a:t>emisyonları</a:t>
            </a:r>
            <a:endParaRPr lang="tr-TR" dirty="0"/>
          </a:p>
          <a:p>
            <a:r>
              <a:rPr lang="en-DK" dirty="0" err="1"/>
              <a:t>İklim</a:t>
            </a:r>
            <a:r>
              <a:rPr lang="en-DK" dirty="0"/>
              <a:t> </a:t>
            </a:r>
            <a:r>
              <a:rPr lang="en-DK" dirty="0" err="1"/>
              <a:t>değişikliğine</a:t>
            </a:r>
            <a:r>
              <a:rPr lang="en-DK" dirty="0"/>
              <a:t> </a:t>
            </a:r>
            <a:r>
              <a:rPr lang="en-DK" dirty="0" err="1"/>
              <a:t>uyum</a:t>
            </a:r>
            <a:endParaRPr lang="tr-TR" dirty="0"/>
          </a:p>
          <a:p>
            <a:r>
              <a:rPr lang="en-DK" dirty="0" err="1"/>
              <a:t>Avrupa'da</a:t>
            </a:r>
            <a:r>
              <a:rPr lang="en-DK" dirty="0"/>
              <a:t> </a:t>
            </a:r>
            <a:r>
              <a:rPr lang="en-DK" dirty="0" err="1"/>
              <a:t>iklime</a:t>
            </a:r>
            <a:r>
              <a:rPr lang="en-DK" dirty="0"/>
              <a:t> </a:t>
            </a:r>
            <a:r>
              <a:rPr lang="en-DK" dirty="0" err="1"/>
              <a:t>bağlı</a:t>
            </a:r>
            <a:r>
              <a:rPr lang="en-DK" dirty="0"/>
              <a:t> </a:t>
            </a:r>
            <a:r>
              <a:rPr lang="en-DK" dirty="0" err="1"/>
              <a:t>aşırılıklardan</a:t>
            </a:r>
            <a:r>
              <a:rPr lang="en-DK" dirty="0"/>
              <a:t> </a:t>
            </a:r>
            <a:r>
              <a:rPr lang="en-DK" dirty="0" err="1"/>
              <a:t>kaynaklanan</a:t>
            </a:r>
            <a:r>
              <a:rPr lang="en-DK" dirty="0"/>
              <a:t> </a:t>
            </a:r>
            <a:r>
              <a:rPr lang="en-DK" dirty="0" err="1"/>
              <a:t>ekonomik</a:t>
            </a:r>
            <a:r>
              <a:rPr lang="en-DK" dirty="0"/>
              <a:t> </a:t>
            </a:r>
            <a:r>
              <a:rPr lang="en-DK" dirty="0" err="1"/>
              <a:t>kayıplar</a:t>
            </a:r>
            <a:endParaRPr lang="tr-TR" dirty="0"/>
          </a:p>
          <a:p>
            <a:r>
              <a:rPr lang="en-DK" dirty="0" err="1"/>
              <a:t>Kuraklığın</a:t>
            </a:r>
            <a:r>
              <a:rPr lang="en-DK" dirty="0"/>
              <a:t> </a:t>
            </a:r>
            <a:r>
              <a:rPr lang="en-DK" dirty="0" err="1"/>
              <a:t>Avrupa'daki</a:t>
            </a:r>
            <a:r>
              <a:rPr lang="en-DK" dirty="0"/>
              <a:t> </a:t>
            </a:r>
            <a:r>
              <a:rPr lang="en-DK" dirty="0" err="1"/>
              <a:t>ekosistemler</a:t>
            </a:r>
            <a:r>
              <a:rPr lang="en-DK" dirty="0"/>
              <a:t> </a:t>
            </a:r>
            <a:r>
              <a:rPr lang="en-DK" dirty="0" err="1"/>
              <a:t>üzerindeki</a:t>
            </a:r>
            <a:r>
              <a:rPr lang="en-DK" dirty="0"/>
              <a:t> </a:t>
            </a:r>
            <a:r>
              <a:rPr lang="en-DK" dirty="0" err="1"/>
              <a:t>etkisi</a:t>
            </a:r>
            <a:endParaRPr lang="tr-TR" dirty="0"/>
          </a:p>
          <a:p>
            <a:r>
              <a:rPr lang="en-DK" dirty="0" err="1"/>
              <a:t>Yenileyici</a:t>
            </a:r>
            <a:r>
              <a:rPr lang="en-DK" dirty="0"/>
              <a:t> </a:t>
            </a:r>
            <a:r>
              <a:rPr lang="en-DK" dirty="0" err="1"/>
              <a:t>bir</a:t>
            </a:r>
            <a:r>
              <a:rPr lang="en-DK" dirty="0"/>
              <a:t> </a:t>
            </a:r>
            <a:r>
              <a:rPr lang="en-DK" dirty="0" err="1"/>
              <a:t>döngüsel</a:t>
            </a:r>
            <a:r>
              <a:rPr lang="en-DK" dirty="0"/>
              <a:t> </a:t>
            </a:r>
            <a:r>
              <a:rPr lang="en-DK" dirty="0" err="1"/>
              <a:t>ekonomi</a:t>
            </a:r>
            <a:endParaRPr lang="tr-TR" dirty="0"/>
          </a:p>
          <a:p>
            <a:r>
              <a:rPr lang="en-DK" dirty="0" err="1"/>
              <a:t>Avrupa'nın</a:t>
            </a:r>
            <a:r>
              <a:rPr lang="en-DK" dirty="0"/>
              <a:t> </a:t>
            </a:r>
            <a:r>
              <a:rPr lang="en-DK" dirty="0" err="1"/>
              <a:t>maddi</a:t>
            </a:r>
            <a:r>
              <a:rPr lang="en-DK" dirty="0"/>
              <a:t> </a:t>
            </a:r>
            <a:r>
              <a:rPr lang="en-DK" dirty="0" err="1"/>
              <a:t>ayak</a:t>
            </a:r>
            <a:r>
              <a:rPr lang="en-DK" dirty="0"/>
              <a:t> </a:t>
            </a:r>
            <a:r>
              <a:rPr lang="en-DK" dirty="0" err="1"/>
              <a:t>izi</a:t>
            </a:r>
            <a:endParaRPr lang="tr-TR" dirty="0"/>
          </a:p>
          <a:p>
            <a:r>
              <a:rPr lang="en-DK" dirty="0" err="1"/>
              <a:t>Avrupa'da</a:t>
            </a:r>
            <a:r>
              <a:rPr lang="en-DK" dirty="0"/>
              <a:t> </a:t>
            </a:r>
            <a:r>
              <a:rPr lang="en-DK" dirty="0" err="1"/>
              <a:t>atık</a:t>
            </a:r>
            <a:r>
              <a:rPr lang="en-DK" dirty="0"/>
              <a:t> </a:t>
            </a:r>
            <a:r>
              <a:rPr lang="en-DK" dirty="0" err="1"/>
              <a:t>üretimi</a:t>
            </a:r>
            <a:endParaRPr lang="tr-TR" dirty="0"/>
          </a:p>
          <a:p>
            <a:r>
              <a:rPr lang="en-DK" dirty="0" err="1"/>
              <a:t>Sıfır</a:t>
            </a:r>
            <a:r>
              <a:rPr lang="en-DK" dirty="0"/>
              <a:t> </a:t>
            </a:r>
            <a:r>
              <a:rPr lang="en-DK" dirty="0" err="1"/>
              <a:t>kirlilik</a:t>
            </a:r>
            <a:r>
              <a:rPr lang="en-DK" dirty="0"/>
              <a:t> </a:t>
            </a:r>
            <a:r>
              <a:rPr lang="en-DK" dirty="0" err="1"/>
              <a:t>ve</a:t>
            </a:r>
            <a:r>
              <a:rPr lang="en-DK" dirty="0"/>
              <a:t> </a:t>
            </a:r>
            <a:r>
              <a:rPr lang="en-DK" dirty="0" err="1"/>
              <a:t>toksik</a:t>
            </a:r>
            <a:r>
              <a:rPr lang="en-DK" dirty="0"/>
              <a:t> </a:t>
            </a:r>
            <a:r>
              <a:rPr lang="en-DK" dirty="0" err="1"/>
              <a:t>olmayan</a:t>
            </a:r>
            <a:r>
              <a:rPr lang="en-DK" dirty="0"/>
              <a:t> </a:t>
            </a:r>
            <a:r>
              <a:rPr lang="en-DK" dirty="0" err="1"/>
              <a:t>bir</a:t>
            </a:r>
            <a:r>
              <a:rPr lang="en-DK" dirty="0"/>
              <a:t> </a:t>
            </a:r>
            <a:r>
              <a:rPr lang="en-DK" dirty="0" err="1"/>
              <a:t>çevre</a:t>
            </a:r>
            <a:endParaRPr lang="tr-TR" dirty="0"/>
          </a:p>
          <a:p>
            <a:r>
              <a:rPr lang="en-DK" dirty="0" err="1"/>
              <a:t>Avrupa'da</a:t>
            </a:r>
            <a:r>
              <a:rPr lang="en-DK" dirty="0"/>
              <a:t> </a:t>
            </a:r>
            <a:r>
              <a:rPr lang="en-DK" dirty="0" err="1"/>
              <a:t>ince</a:t>
            </a:r>
            <a:r>
              <a:rPr lang="en-DK" dirty="0"/>
              <a:t> </a:t>
            </a:r>
            <a:r>
              <a:rPr lang="en-DK" dirty="0" err="1"/>
              <a:t>partikül</a:t>
            </a:r>
            <a:r>
              <a:rPr lang="en-DK" dirty="0"/>
              <a:t> </a:t>
            </a:r>
            <a:r>
              <a:rPr lang="en-DK" dirty="0" err="1"/>
              <a:t>maddeye</a:t>
            </a:r>
            <a:r>
              <a:rPr lang="en-DK" dirty="0"/>
              <a:t> </a:t>
            </a:r>
            <a:r>
              <a:rPr lang="en-DK" dirty="0" err="1"/>
              <a:t>maruz</a:t>
            </a:r>
            <a:r>
              <a:rPr lang="en-DK" dirty="0"/>
              <a:t> </a:t>
            </a:r>
            <a:r>
              <a:rPr lang="en-DK" dirty="0" err="1"/>
              <a:t>kalma</a:t>
            </a:r>
            <a:r>
              <a:rPr lang="en-DK" dirty="0"/>
              <a:t> </a:t>
            </a:r>
            <a:r>
              <a:rPr lang="en-DK" dirty="0" err="1"/>
              <a:t>nedeniyle</a:t>
            </a:r>
            <a:r>
              <a:rPr lang="en-DK" dirty="0"/>
              <a:t> </a:t>
            </a:r>
            <a:r>
              <a:rPr lang="en-DK" dirty="0" err="1"/>
              <a:t>erken</a:t>
            </a:r>
            <a:r>
              <a:rPr lang="en-DK" dirty="0"/>
              <a:t> </a:t>
            </a:r>
            <a:r>
              <a:rPr lang="en-DK" dirty="0" err="1"/>
              <a:t>ölümler</a:t>
            </a:r>
            <a:endParaRPr lang="tr-TR" dirty="0"/>
          </a:p>
          <a:p>
            <a:r>
              <a:rPr lang="en-DK" dirty="0" err="1"/>
              <a:t>Yeraltı</a:t>
            </a:r>
            <a:r>
              <a:rPr lang="en-DK" dirty="0"/>
              <a:t> </a:t>
            </a:r>
            <a:r>
              <a:rPr lang="en-DK" dirty="0" err="1"/>
              <a:t>suyundaki</a:t>
            </a:r>
            <a:r>
              <a:rPr lang="en-DK" dirty="0"/>
              <a:t> </a:t>
            </a:r>
            <a:r>
              <a:rPr lang="en-DK" dirty="0" err="1"/>
              <a:t>nitrat</a:t>
            </a:r>
            <a:endParaRPr lang="tr-TR" dirty="0"/>
          </a:p>
          <a:p>
            <a:r>
              <a:rPr lang="en-DK" dirty="0" err="1"/>
              <a:t>Biyoçeşitlilik</a:t>
            </a:r>
            <a:r>
              <a:rPr lang="en-DK" dirty="0"/>
              <a:t> </a:t>
            </a:r>
            <a:r>
              <a:rPr lang="en-DK" dirty="0" err="1"/>
              <a:t>ve</a:t>
            </a:r>
            <a:r>
              <a:rPr lang="en-DK" dirty="0"/>
              <a:t> </a:t>
            </a:r>
            <a:r>
              <a:rPr lang="en-DK" dirty="0" err="1"/>
              <a:t>ekosistemler</a:t>
            </a:r>
            <a:endParaRPr lang="tr-TR" dirty="0"/>
          </a:p>
          <a:p>
            <a:r>
              <a:rPr lang="en-DK" dirty="0" err="1"/>
              <a:t>Avrupa'daki</a:t>
            </a:r>
            <a:r>
              <a:rPr lang="en-DK" dirty="0"/>
              <a:t> </a:t>
            </a:r>
            <a:r>
              <a:rPr lang="en-DK" dirty="0" err="1"/>
              <a:t>karasal</a:t>
            </a:r>
            <a:r>
              <a:rPr lang="en-DK" dirty="0"/>
              <a:t> </a:t>
            </a:r>
            <a:r>
              <a:rPr lang="en-DK" dirty="0" err="1"/>
              <a:t>korunan</a:t>
            </a:r>
            <a:r>
              <a:rPr lang="en-DK" dirty="0"/>
              <a:t> </a:t>
            </a:r>
            <a:r>
              <a:rPr lang="en-DK" dirty="0" err="1"/>
              <a:t>alanlar</a:t>
            </a:r>
            <a:endParaRPr lang="tr-TR" dirty="0"/>
          </a:p>
          <a:p>
            <a:r>
              <a:rPr lang="en-DK" dirty="0" err="1"/>
              <a:t>Avrupa</a:t>
            </a:r>
            <a:r>
              <a:rPr lang="en-DK" dirty="0"/>
              <a:t> </a:t>
            </a:r>
            <a:r>
              <a:rPr lang="en-DK" dirty="0" err="1"/>
              <a:t>denizlerindeki</a:t>
            </a:r>
            <a:r>
              <a:rPr lang="en-DK" dirty="0"/>
              <a:t> </a:t>
            </a:r>
            <a:r>
              <a:rPr lang="en-DK" dirty="0" err="1"/>
              <a:t>deniz</a:t>
            </a:r>
            <a:r>
              <a:rPr lang="en-DK" dirty="0"/>
              <a:t> </a:t>
            </a:r>
            <a:r>
              <a:rPr lang="en-DK" dirty="0" err="1"/>
              <a:t>koruma</a:t>
            </a:r>
            <a:r>
              <a:rPr lang="en-DK" dirty="0"/>
              <a:t> </a:t>
            </a:r>
            <a:r>
              <a:rPr lang="en-DK" dirty="0" err="1"/>
              <a:t>alanları</a:t>
            </a:r>
            <a:endParaRPr lang="tr-TR" dirty="0"/>
          </a:p>
          <a:p>
            <a:r>
              <a:rPr lang="en-DK" dirty="0" err="1"/>
              <a:t>Avrupa'da</a:t>
            </a:r>
            <a:r>
              <a:rPr lang="en-DK" dirty="0"/>
              <a:t> </a:t>
            </a:r>
            <a:r>
              <a:rPr lang="en-DK" dirty="0" err="1"/>
              <a:t>ortak</a:t>
            </a:r>
            <a:r>
              <a:rPr lang="en-DK" dirty="0"/>
              <a:t> </a:t>
            </a:r>
            <a:r>
              <a:rPr lang="en-DK" dirty="0" err="1"/>
              <a:t>kuş</a:t>
            </a:r>
            <a:r>
              <a:rPr lang="en-DK" dirty="0"/>
              <a:t> </a:t>
            </a:r>
            <a:r>
              <a:rPr lang="en-DK" dirty="0" err="1"/>
              <a:t>endeksi</a:t>
            </a:r>
            <a:endParaRPr lang="tr-TR" dirty="0"/>
          </a:p>
          <a:p>
            <a:r>
              <a:rPr lang="en-DK" dirty="0"/>
              <a:t>Orman </a:t>
            </a:r>
            <a:r>
              <a:rPr lang="en-DK" dirty="0" err="1"/>
              <a:t>bağlantısı</a:t>
            </a:r>
            <a:endParaRPr lang="tr-TR" dirty="0"/>
          </a:p>
          <a:p>
            <a:r>
              <a:rPr lang="en-DK" dirty="0"/>
              <a:t>AB </a:t>
            </a:r>
            <a:r>
              <a:rPr lang="en-DK" dirty="0" err="1"/>
              <a:t>üretimi</a:t>
            </a:r>
            <a:r>
              <a:rPr lang="en-DK" dirty="0"/>
              <a:t> </a:t>
            </a:r>
            <a:r>
              <a:rPr lang="en-DK" dirty="0" err="1"/>
              <a:t>ve</a:t>
            </a:r>
            <a:r>
              <a:rPr lang="en-DK" dirty="0"/>
              <a:t> </a:t>
            </a:r>
            <a:r>
              <a:rPr lang="en-DK" dirty="0" err="1"/>
              <a:t>tüketimiyle</a:t>
            </a:r>
            <a:r>
              <a:rPr lang="en-DK" dirty="0"/>
              <a:t> </a:t>
            </a:r>
            <a:r>
              <a:rPr lang="en-DK" dirty="0" err="1"/>
              <a:t>ilgili</a:t>
            </a:r>
            <a:r>
              <a:rPr lang="en-DK" dirty="0"/>
              <a:t> </a:t>
            </a:r>
            <a:r>
              <a:rPr lang="en-DK" dirty="0" err="1"/>
              <a:t>çevresel</a:t>
            </a:r>
            <a:r>
              <a:rPr lang="en-DK" dirty="0"/>
              <a:t> </a:t>
            </a:r>
            <a:r>
              <a:rPr lang="en-DK" dirty="0" err="1"/>
              <a:t>ve</a:t>
            </a:r>
            <a:r>
              <a:rPr lang="en-DK" dirty="0"/>
              <a:t> </a:t>
            </a:r>
            <a:r>
              <a:rPr lang="en-DK" dirty="0" err="1"/>
              <a:t>iklimsel</a:t>
            </a:r>
            <a:r>
              <a:rPr lang="en-DK" dirty="0"/>
              <a:t> </a:t>
            </a:r>
            <a:r>
              <a:rPr lang="en-DK" dirty="0" err="1"/>
              <a:t>baskılarAvrupa'da</a:t>
            </a:r>
            <a:r>
              <a:rPr lang="en-DK" dirty="0"/>
              <a:t> </a:t>
            </a:r>
            <a:r>
              <a:rPr lang="en-DK" dirty="0" err="1"/>
              <a:t>birincil</a:t>
            </a:r>
            <a:r>
              <a:rPr lang="en-DK" dirty="0"/>
              <a:t> </a:t>
            </a:r>
            <a:r>
              <a:rPr lang="en-DK" dirty="0" err="1"/>
              <a:t>ve</a:t>
            </a:r>
            <a:r>
              <a:rPr lang="en-DK" dirty="0"/>
              <a:t> </a:t>
            </a:r>
            <a:r>
              <a:rPr lang="en-DK" dirty="0" err="1"/>
              <a:t>nihai</a:t>
            </a:r>
            <a:r>
              <a:rPr lang="en-DK" dirty="0"/>
              <a:t> </a:t>
            </a:r>
            <a:r>
              <a:rPr lang="en-DK" dirty="0" err="1"/>
              <a:t>enerji</a:t>
            </a:r>
            <a:r>
              <a:rPr lang="en-DK" dirty="0"/>
              <a:t> </a:t>
            </a:r>
            <a:r>
              <a:rPr lang="en-DK" dirty="0" err="1"/>
              <a:t>tüketimiAvrupa'da</a:t>
            </a:r>
            <a:r>
              <a:rPr lang="en-DK" dirty="0"/>
              <a:t> </a:t>
            </a:r>
            <a:r>
              <a:rPr lang="en-DK" dirty="0" err="1"/>
              <a:t>yenilenebilir</a:t>
            </a:r>
            <a:r>
              <a:rPr lang="en-DK" dirty="0"/>
              <a:t> </a:t>
            </a:r>
            <a:r>
              <a:rPr lang="en-DK" dirty="0" err="1"/>
              <a:t>kaynaklardan</a:t>
            </a:r>
            <a:r>
              <a:rPr lang="en-DK" dirty="0"/>
              <a:t> </a:t>
            </a:r>
            <a:r>
              <a:rPr lang="en-DK" dirty="0" err="1"/>
              <a:t>enerji</a:t>
            </a:r>
            <a:r>
              <a:rPr lang="en-DK" dirty="0"/>
              <a:t> </a:t>
            </a:r>
            <a:r>
              <a:rPr lang="en-DK" dirty="0" err="1"/>
              <a:t>tüketiminin</a:t>
            </a:r>
            <a:r>
              <a:rPr lang="en-DK" dirty="0"/>
              <a:t> </a:t>
            </a:r>
            <a:r>
              <a:rPr lang="en-DK" dirty="0" err="1"/>
              <a:t>payıAvrupa'da</a:t>
            </a:r>
            <a:r>
              <a:rPr lang="en-DK" dirty="0"/>
              <a:t> </a:t>
            </a:r>
            <a:r>
              <a:rPr lang="en-DK" dirty="0" err="1"/>
              <a:t>döngüsel</a:t>
            </a:r>
            <a:r>
              <a:rPr lang="en-DK" dirty="0"/>
              <a:t> </a:t>
            </a:r>
            <a:r>
              <a:rPr lang="en-DK" dirty="0" err="1"/>
              <a:t>malzeme</a:t>
            </a:r>
            <a:r>
              <a:rPr lang="en-DK" dirty="0"/>
              <a:t> </a:t>
            </a:r>
            <a:r>
              <a:rPr lang="en-DK" dirty="0" err="1"/>
              <a:t>kullanım</a:t>
            </a:r>
            <a:r>
              <a:rPr lang="en-DK" dirty="0"/>
              <a:t> </a:t>
            </a:r>
            <a:r>
              <a:rPr lang="en-DK" dirty="0" err="1"/>
              <a:t>oranıİç</a:t>
            </a:r>
            <a:r>
              <a:rPr lang="en-DK" dirty="0"/>
              <a:t> hat </a:t>
            </a:r>
            <a:r>
              <a:rPr lang="en-DK" dirty="0" err="1"/>
              <a:t>yolcu</a:t>
            </a:r>
            <a:r>
              <a:rPr lang="en-DK" dirty="0"/>
              <a:t> </a:t>
            </a:r>
            <a:r>
              <a:rPr lang="en-DK" dirty="0" err="1"/>
              <a:t>taşımacılığında</a:t>
            </a:r>
            <a:r>
              <a:rPr lang="en-DK" dirty="0"/>
              <a:t> </a:t>
            </a:r>
            <a:r>
              <a:rPr lang="en-DK" dirty="0" err="1"/>
              <a:t>otobüs</a:t>
            </a:r>
            <a:r>
              <a:rPr lang="en-DK" dirty="0"/>
              <a:t> </a:t>
            </a:r>
            <a:r>
              <a:rPr lang="en-DK" dirty="0" err="1"/>
              <a:t>ve</a:t>
            </a:r>
            <a:r>
              <a:rPr lang="en-DK" dirty="0"/>
              <a:t> </a:t>
            </a:r>
            <a:r>
              <a:rPr lang="en-DK" dirty="0" err="1"/>
              <a:t>trenlerin</a:t>
            </a:r>
            <a:r>
              <a:rPr lang="en-DK" dirty="0"/>
              <a:t> </a:t>
            </a:r>
            <a:r>
              <a:rPr lang="en-DK" dirty="0" err="1"/>
              <a:t>payıAvrupa'da</a:t>
            </a:r>
            <a:r>
              <a:rPr lang="en-DK" dirty="0"/>
              <a:t> </a:t>
            </a:r>
            <a:r>
              <a:rPr lang="en-DK" dirty="0" err="1"/>
              <a:t>organik</a:t>
            </a:r>
            <a:r>
              <a:rPr lang="en-DK" dirty="0"/>
              <a:t> </a:t>
            </a:r>
            <a:r>
              <a:rPr lang="en-DK" dirty="0" err="1"/>
              <a:t>tarım</a:t>
            </a:r>
            <a:r>
              <a:rPr lang="en-DK" dirty="0"/>
              <a:t> </a:t>
            </a:r>
            <a:r>
              <a:rPr lang="en-DK" dirty="0" err="1"/>
              <a:t>yapılan</a:t>
            </a:r>
            <a:r>
              <a:rPr lang="en-DK" dirty="0"/>
              <a:t> </a:t>
            </a:r>
            <a:r>
              <a:rPr lang="en-DK" dirty="0" err="1"/>
              <a:t>tarım</a:t>
            </a:r>
            <a:r>
              <a:rPr lang="en-DK" dirty="0"/>
              <a:t> </a:t>
            </a:r>
            <a:r>
              <a:rPr lang="en-DK" dirty="0" err="1"/>
              <a:t>alanlarıEtkinleştirme</a:t>
            </a:r>
            <a:r>
              <a:rPr lang="en-DK" dirty="0"/>
              <a:t> </a:t>
            </a:r>
            <a:r>
              <a:rPr lang="en-DK" dirty="0" err="1"/>
              <a:t>koşullarıÇevre</a:t>
            </a:r>
            <a:r>
              <a:rPr lang="en-DK" dirty="0"/>
              <a:t> </a:t>
            </a:r>
            <a:r>
              <a:rPr lang="en-DK" dirty="0" err="1"/>
              <a:t>vergilerinin</a:t>
            </a:r>
            <a:r>
              <a:rPr lang="en-DK" dirty="0"/>
              <a:t> </a:t>
            </a:r>
            <a:r>
              <a:rPr lang="en-DK" dirty="0" err="1"/>
              <a:t>toplam</a:t>
            </a:r>
            <a:r>
              <a:rPr lang="en-DK" dirty="0"/>
              <a:t> </a:t>
            </a:r>
            <a:r>
              <a:rPr lang="en-DK" dirty="0" err="1"/>
              <a:t>vergi</a:t>
            </a:r>
            <a:r>
              <a:rPr lang="en-DK" dirty="0"/>
              <a:t> </a:t>
            </a:r>
            <a:r>
              <a:rPr lang="en-DK" dirty="0" err="1"/>
              <a:t>gelirleri</a:t>
            </a:r>
            <a:r>
              <a:rPr lang="en-DK" dirty="0"/>
              <a:t> </a:t>
            </a:r>
            <a:r>
              <a:rPr lang="en-DK" dirty="0" err="1"/>
              <a:t>içindeki</a:t>
            </a:r>
            <a:r>
              <a:rPr lang="en-DK" dirty="0"/>
              <a:t> </a:t>
            </a:r>
            <a:r>
              <a:rPr lang="en-DK" dirty="0" err="1"/>
              <a:t>payıFosil</a:t>
            </a:r>
            <a:r>
              <a:rPr lang="en-DK" dirty="0"/>
              <a:t> </a:t>
            </a:r>
            <a:r>
              <a:rPr lang="en-DK" dirty="0" err="1"/>
              <a:t>yakıt</a:t>
            </a:r>
            <a:r>
              <a:rPr lang="en-DK" dirty="0"/>
              <a:t> </a:t>
            </a:r>
            <a:r>
              <a:rPr lang="en-DK" dirty="0" err="1"/>
              <a:t>sübvansiyonlarıÇevre</a:t>
            </a:r>
            <a:r>
              <a:rPr lang="en-DK" dirty="0"/>
              <a:t> </a:t>
            </a:r>
            <a:r>
              <a:rPr lang="en-DK" dirty="0" err="1"/>
              <a:t>koruma</a:t>
            </a:r>
            <a:r>
              <a:rPr lang="en-DK" dirty="0"/>
              <a:t> </a:t>
            </a:r>
            <a:r>
              <a:rPr lang="en-DK" dirty="0" err="1"/>
              <a:t>harcamalarıYeşil</a:t>
            </a:r>
            <a:r>
              <a:rPr lang="en-DK" dirty="0"/>
              <a:t> </a:t>
            </a:r>
            <a:r>
              <a:rPr lang="en-DK" dirty="0" err="1"/>
              <a:t>tahvillerEko-inovasyon</a:t>
            </a:r>
            <a:r>
              <a:rPr lang="en-DK" dirty="0"/>
              <a:t> </a:t>
            </a:r>
            <a:r>
              <a:rPr lang="en-DK" dirty="0" err="1"/>
              <a:t>endeksiGezegensel</a:t>
            </a:r>
            <a:r>
              <a:rPr lang="en-DK" dirty="0"/>
              <a:t> </a:t>
            </a:r>
            <a:r>
              <a:rPr lang="en-DK" dirty="0" err="1"/>
              <a:t>sınırlar</a:t>
            </a:r>
            <a:r>
              <a:rPr lang="en-DK" dirty="0"/>
              <a:t> </a:t>
            </a:r>
            <a:r>
              <a:rPr lang="en-DK" dirty="0" err="1"/>
              <a:t>dahilinde</a:t>
            </a:r>
            <a:r>
              <a:rPr lang="en-DK" dirty="0"/>
              <a:t> iyi </a:t>
            </a:r>
            <a:r>
              <a:rPr lang="en-DK" dirty="0" err="1"/>
              <a:t>yaşamakAvrupa'daki</a:t>
            </a:r>
            <a:r>
              <a:rPr lang="en-DK" dirty="0"/>
              <a:t> </a:t>
            </a:r>
            <a:r>
              <a:rPr lang="en-DK" dirty="0" err="1"/>
              <a:t>şehirlerde</a:t>
            </a:r>
            <a:r>
              <a:rPr lang="en-DK" dirty="0"/>
              <a:t> </a:t>
            </a:r>
            <a:r>
              <a:rPr lang="en-DK" dirty="0" err="1"/>
              <a:t>ve</a:t>
            </a:r>
            <a:r>
              <a:rPr lang="en-DK" dirty="0"/>
              <a:t> </a:t>
            </a:r>
            <a:r>
              <a:rPr lang="en-DK" dirty="0" err="1"/>
              <a:t>işe</a:t>
            </a:r>
            <a:r>
              <a:rPr lang="en-DK" dirty="0"/>
              <a:t> </a:t>
            </a:r>
            <a:r>
              <a:rPr lang="en-DK" dirty="0" err="1"/>
              <a:t>gidip</a:t>
            </a:r>
            <a:r>
              <a:rPr lang="en-DK" dirty="0"/>
              <a:t> </a:t>
            </a:r>
            <a:r>
              <a:rPr lang="en-DK" dirty="0" err="1"/>
              <a:t>gelme</a:t>
            </a:r>
            <a:r>
              <a:rPr lang="en-DK" dirty="0"/>
              <a:t> </a:t>
            </a:r>
            <a:r>
              <a:rPr lang="en-DK" dirty="0" err="1"/>
              <a:t>bölgelerinde</a:t>
            </a:r>
            <a:r>
              <a:rPr lang="en-DK" dirty="0"/>
              <a:t> net </a:t>
            </a:r>
            <a:r>
              <a:rPr lang="en-DK" dirty="0" err="1"/>
              <a:t>arazi</a:t>
            </a:r>
            <a:r>
              <a:rPr lang="en-DK" dirty="0"/>
              <a:t> </a:t>
            </a:r>
            <a:r>
              <a:rPr lang="en-DK" dirty="0" err="1"/>
              <a:t>alımıAvrupa'da</a:t>
            </a:r>
            <a:r>
              <a:rPr lang="en-DK" dirty="0"/>
              <a:t> </a:t>
            </a:r>
            <a:r>
              <a:rPr lang="en-DK" dirty="0" err="1"/>
              <a:t>su</a:t>
            </a:r>
            <a:r>
              <a:rPr lang="en-DK" dirty="0"/>
              <a:t> </a:t>
            </a:r>
            <a:r>
              <a:rPr lang="en-DK" dirty="0" err="1"/>
              <a:t>kıtlığı</a:t>
            </a:r>
            <a:r>
              <a:rPr lang="en-DK" dirty="0"/>
              <a:t> </a:t>
            </a:r>
            <a:r>
              <a:rPr lang="en-DK" dirty="0" err="1"/>
              <a:t>koşulları</a:t>
            </a:r>
            <a:r>
              <a:rPr lang="en-DK" dirty="0"/>
              <a:t> (Su </a:t>
            </a:r>
            <a:r>
              <a:rPr lang="en-DK" dirty="0" err="1"/>
              <a:t>kullanım</a:t>
            </a:r>
            <a:r>
              <a:rPr lang="en-DK" dirty="0"/>
              <a:t> </a:t>
            </a:r>
            <a:r>
              <a:rPr lang="en-DK" dirty="0" err="1"/>
              <a:t>endeksi</a:t>
            </a:r>
            <a:r>
              <a:rPr lang="en-DK" dirty="0"/>
              <a:t> </a:t>
            </a:r>
            <a:r>
              <a:rPr lang="en-DK" dirty="0" err="1"/>
              <a:t>artı</a:t>
            </a:r>
            <a:r>
              <a:rPr lang="en-DK" dirty="0"/>
              <a:t>)</a:t>
            </a:r>
            <a:r>
              <a:rPr lang="en-DK" dirty="0" err="1"/>
              <a:t>Tüketim</a:t>
            </a:r>
            <a:r>
              <a:rPr lang="en-DK" dirty="0"/>
              <a:t> </a:t>
            </a:r>
            <a:r>
              <a:rPr lang="en-DK" dirty="0" err="1"/>
              <a:t>ayak</a:t>
            </a:r>
            <a:r>
              <a:rPr lang="en-DK" dirty="0"/>
              <a:t> </a:t>
            </a:r>
            <a:r>
              <a:rPr lang="en-DK" dirty="0" err="1"/>
              <a:t>izi</a:t>
            </a:r>
            <a:r>
              <a:rPr lang="en-DK" dirty="0"/>
              <a:t> (</a:t>
            </a:r>
            <a:r>
              <a:rPr lang="en-DK" dirty="0" err="1"/>
              <a:t>yaşam</a:t>
            </a:r>
            <a:r>
              <a:rPr lang="en-DK" dirty="0"/>
              <a:t> </a:t>
            </a:r>
            <a:r>
              <a:rPr lang="en-DK" dirty="0" err="1"/>
              <a:t>döngüsü</a:t>
            </a:r>
            <a:r>
              <a:rPr lang="en-DK" dirty="0"/>
              <a:t> </a:t>
            </a:r>
            <a:r>
              <a:rPr lang="en-DK" dirty="0" err="1"/>
              <a:t>değerlendirmesine</a:t>
            </a:r>
            <a:r>
              <a:rPr lang="en-DK" dirty="0"/>
              <a:t> </a:t>
            </a:r>
            <a:r>
              <a:rPr lang="en-DK" dirty="0" err="1"/>
              <a:t>dayalı</a:t>
            </a:r>
            <a:r>
              <a:rPr lang="en-DK" dirty="0"/>
              <a:t>)</a:t>
            </a:r>
            <a:r>
              <a:rPr lang="en-DK" dirty="0" err="1"/>
              <a:t>Çevresel</a:t>
            </a:r>
            <a:r>
              <a:rPr lang="en-DK" dirty="0"/>
              <a:t> mal </a:t>
            </a:r>
            <a:r>
              <a:rPr lang="en-DK" dirty="0" err="1"/>
              <a:t>ve</a:t>
            </a:r>
            <a:r>
              <a:rPr lang="en-DK" dirty="0"/>
              <a:t> </a:t>
            </a:r>
            <a:r>
              <a:rPr lang="en-DK" dirty="0" err="1"/>
              <a:t>hizmetler</a:t>
            </a:r>
            <a:r>
              <a:rPr lang="en-DK" dirty="0"/>
              <a:t> </a:t>
            </a:r>
            <a:r>
              <a:rPr lang="en-DK" dirty="0" err="1"/>
              <a:t>sektöründe</a:t>
            </a:r>
            <a:r>
              <a:rPr lang="en-DK" dirty="0"/>
              <a:t> </a:t>
            </a:r>
            <a:r>
              <a:rPr lang="en-DK" dirty="0" err="1"/>
              <a:t>istihdamÇevresel</a:t>
            </a:r>
            <a:r>
              <a:rPr lang="en-DK" dirty="0"/>
              <a:t> mal </a:t>
            </a:r>
            <a:r>
              <a:rPr lang="en-DK" dirty="0" err="1"/>
              <a:t>ve</a:t>
            </a:r>
            <a:r>
              <a:rPr lang="en-DK" dirty="0"/>
              <a:t> </a:t>
            </a:r>
            <a:r>
              <a:rPr lang="en-DK" dirty="0" err="1"/>
              <a:t>hizmetler</a:t>
            </a:r>
            <a:r>
              <a:rPr lang="en-DK" dirty="0"/>
              <a:t> </a:t>
            </a:r>
            <a:r>
              <a:rPr lang="en-DK" dirty="0" err="1"/>
              <a:t>sektörünün</a:t>
            </a:r>
            <a:r>
              <a:rPr lang="en-DK" dirty="0"/>
              <a:t> </a:t>
            </a:r>
            <a:r>
              <a:rPr lang="en-DK" dirty="0" err="1"/>
              <a:t>brüt</a:t>
            </a:r>
            <a:r>
              <a:rPr lang="en-DK" dirty="0"/>
              <a:t> </a:t>
            </a:r>
            <a:r>
              <a:rPr lang="en-DK" dirty="0" err="1"/>
              <a:t>katma</a:t>
            </a:r>
            <a:r>
              <a:rPr lang="en-DK" dirty="0"/>
              <a:t> </a:t>
            </a:r>
            <a:r>
              <a:rPr lang="en-DK" dirty="0" err="1"/>
              <a:t>değeriAvrupa'da</a:t>
            </a:r>
            <a:r>
              <a:rPr lang="en-DK" dirty="0"/>
              <a:t> </a:t>
            </a:r>
            <a:r>
              <a:rPr lang="en-DK" dirty="0" err="1"/>
              <a:t>hava</a:t>
            </a:r>
            <a:r>
              <a:rPr lang="en-DK" dirty="0"/>
              <a:t> </a:t>
            </a:r>
            <a:r>
              <a:rPr lang="en-DK" dirty="0" err="1"/>
              <a:t>kirliliğiyle</a:t>
            </a:r>
            <a:r>
              <a:rPr lang="en-DK" dirty="0"/>
              <a:t> </a:t>
            </a:r>
            <a:r>
              <a:rPr lang="en-DK" dirty="0" err="1"/>
              <a:t>bağlantılı</a:t>
            </a:r>
            <a:r>
              <a:rPr lang="en-DK" dirty="0"/>
              <a:t> </a:t>
            </a:r>
            <a:r>
              <a:rPr lang="en-DK" dirty="0" err="1"/>
              <a:t>gelire</a:t>
            </a:r>
            <a:r>
              <a:rPr lang="en-DK" dirty="0"/>
              <a:t> </a:t>
            </a:r>
            <a:r>
              <a:rPr lang="en-DK" dirty="0" err="1"/>
              <a:t>bağlı</a:t>
            </a:r>
            <a:r>
              <a:rPr lang="en-DK" dirty="0"/>
              <a:t> </a:t>
            </a:r>
            <a:r>
              <a:rPr lang="en-DK" dirty="0" err="1"/>
              <a:t>çevresel</a:t>
            </a:r>
            <a:r>
              <a:rPr lang="en-DK" dirty="0"/>
              <a:t> </a:t>
            </a:r>
            <a:r>
              <a:rPr lang="en-DK" dirty="0" err="1"/>
              <a:t>eşitsizlikler</a:t>
            </a:r>
            <a:endParaRPr lang="en-DK" dirty="0"/>
          </a:p>
        </p:txBody>
      </p:sp>
    </p:spTree>
    <p:extLst>
      <p:ext uri="{BB962C8B-B14F-4D97-AF65-F5344CB8AC3E}">
        <p14:creationId xmlns:p14="http://schemas.microsoft.com/office/powerpoint/2010/main" val="142307335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7B113C1-C57B-71F7-A3B4-DFDAF42849B2}"/>
            </a:ext>
          </a:extLst>
        </p:cNvPr>
        <p:cNvGrpSpPr/>
        <p:nvPr/>
      </p:nvGrpSpPr>
      <p:grpSpPr>
        <a:xfrm>
          <a:off x="0" y="0"/>
          <a:ext cx="0" cy="0"/>
          <a:chOff x="0" y="0"/>
          <a:chExt cx="0" cy="0"/>
        </a:xfrm>
      </p:grpSpPr>
      <p:sp>
        <p:nvSpPr>
          <p:cNvPr id="17" name="TextBox 16">
            <a:extLst>
              <a:ext uri="{FF2B5EF4-FFF2-40B4-BE49-F238E27FC236}">
                <a16:creationId xmlns:a16="http://schemas.microsoft.com/office/drawing/2014/main" id="{D2EECEB7-F687-202F-996C-BF64B349725B}"/>
              </a:ext>
            </a:extLst>
          </p:cNvPr>
          <p:cNvSpPr txBox="1"/>
          <p:nvPr/>
        </p:nvSpPr>
        <p:spPr>
          <a:xfrm>
            <a:off x="103747" y="88288"/>
            <a:ext cx="9586791" cy="584775"/>
          </a:xfrm>
          <a:prstGeom prst="rect">
            <a:avLst/>
          </a:prstGeom>
          <a:noFill/>
        </p:spPr>
        <p:txBody>
          <a:bodyPr wrap="square" lIns="91440" tIns="45720" rIns="91440" bIns="45720" rtlCol="0" anchor="t">
            <a:spAutoFit/>
          </a:bodyPr>
          <a:lstStyle/>
          <a:p>
            <a:r>
              <a:rPr lang="tr-TR" sz="3200" b="1" dirty="0">
                <a:solidFill>
                  <a:srgbClr val="002060"/>
                </a:solidFill>
                <a:effectLst>
                  <a:outerShdw blurRad="38100" dist="38100" dir="2700000" algn="tl">
                    <a:srgbClr val="000000">
                      <a:alpha val="43137"/>
                    </a:srgbClr>
                  </a:outerShdw>
                </a:effectLst>
                <a:latin typeface="Calibri" panose="020F0502020204030204"/>
              </a:rPr>
              <a:t>Avrupa Yeşil Mutabakatı</a:t>
            </a:r>
            <a:endParaRPr lang="en-GB" sz="3200" b="1" dirty="0">
              <a:solidFill>
                <a:srgbClr val="002060"/>
              </a:solidFill>
              <a:effectLst>
                <a:outerShdw blurRad="38100" dist="38100" dir="2700000" algn="tl">
                  <a:srgbClr val="000000">
                    <a:alpha val="43137"/>
                  </a:srgbClr>
                </a:outerShdw>
              </a:effectLst>
              <a:latin typeface="Calibri" panose="020F0502020204030204"/>
            </a:endParaRPr>
          </a:p>
        </p:txBody>
      </p:sp>
      <p:sp>
        <p:nvSpPr>
          <p:cNvPr id="5" name="TextBox 4">
            <a:extLst>
              <a:ext uri="{FF2B5EF4-FFF2-40B4-BE49-F238E27FC236}">
                <a16:creationId xmlns:a16="http://schemas.microsoft.com/office/drawing/2014/main" id="{B371B129-F1BA-E2F2-4FCE-2B9BECD4C6CC}"/>
              </a:ext>
            </a:extLst>
          </p:cNvPr>
          <p:cNvSpPr txBox="1"/>
          <p:nvPr/>
        </p:nvSpPr>
        <p:spPr>
          <a:xfrm>
            <a:off x="227219" y="6155276"/>
            <a:ext cx="3168102" cy="215444"/>
          </a:xfrm>
          <a:prstGeom prst="rect">
            <a:avLst/>
          </a:prstGeom>
          <a:noFill/>
        </p:spPr>
        <p:txBody>
          <a:bodyPr wrap="square" rtlCol="0">
            <a:spAutoFit/>
          </a:bodyPr>
          <a:lstStyle/>
          <a:p>
            <a:r>
              <a:rPr lang="en-GB" sz="800">
                <a:solidFill>
                  <a:schemeClr val="bg1"/>
                </a:solidFill>
              </a:rPr>
              <a:t>© Gabriela Delcheva REDISCOVER Nature/EEA</a:t>
            </a:r>
            <a:endParaRPr lang="en-DK" sz="800">
              <a:solidFill>
                <a:schemeClr val="bg1"/>
              </a:solidFill>
            </a:endParaRPr>
          </a:p>
        </p:txBody>
      </p:sp>
      <p:sp>
        <p:nvSpPr>
          <p:cNvPr id="6" name="TextBox 5">
            <a:extLst>
              <a:ext uri="{FF2B5EF4-FFF2-40B4-BE49-F238E27FC236}">
                <a16:creationId xmlns:a16="http://schemas.microsoft.com/office/drawing/2014/main" id="{EE75F563-A6CA-7CE3-D72C-3445E6E18A49}"/>
              </a:ext>
            </a:extLst>
          </p:cNvPr>
          <p:cNvSpPr txBox="1"/>
          <p:nvPr/>
        </p:nvSpPr>
        <p:spPr>
          <a:xfrm>
            <a:off x="609600" y="1177609"/>
            <a:ext cx="6310896" cy="3139321"/>
          </a:xfrm>
          <a:prstGeom prst="rect">
            <a:avLst/>
          </a:prstGeom>
          <a:noFill/>
        </p:spPr>
        <p:txBody>
          <a:bodyPr wrap="square">
            <a:spAutoFit/>
          </a:bodyPr>
          <a:lstStyle/>
          <a:p>
            <a:r>
              <a:rPr lang="en-DK" dirty="0"/>
              <a:t>EGD, </a:t>
            </a:r>
            <a:r>
              <a:rPr lang="en-DK" dirty="0" err="1"/>
              <a:t>AB'yi</a:t>
            </a:r>
            <a:r>
              <a:rPr lang="en-DK" dirty="0"/>
              <a:t> modern, </a:t>
            </a:r>
            <a:r>
              <a:rPr lang="en-DK" dirty="0" err="1"/>
              <a:t>kaynak</a:t>
            </a:r>
            <a:r>
              <a:rPr lang="en-DK" dirty="0"/>
              <a:t> </a:t>
            </a:r>
            <a:r>
              <a:rPr lang="en-DK" dirty="0" err="1"/>
              <a:t>açısından</a:t>
            </a:r>
            <a:r>
              <a:rPr lang="en-DK" dirty="0"/>
              <a:t> </a:t>
            </a:r>
            <a:r>
              <a:rPr lang="en-DK" dirty="0" err="1"/>
              <a:t>verimli</a:t>
            </a:r>
            <a:r>
              <a:rPr lang="en-DK" dirty="0"/>
              <a:t> </a:t>
            </a:r>
            <a:r>
              <a:rPr lang="en-DK" dirty="0" err="1"/>
              <a:t>ve</a:t>
            </a:r>
            <a:r>
              <a:rPr lang="en-DK" dirty="0"/>
              <a:t> </a:t>
            </a:r>
            <a:r>
              <a:rPr lang="en-DK" dirty="0" err="1"/>
              <a:t>rekabetçi</a:t>
            </a:r>
            <a:r>
              <a:rPr lang="en-DK" dirty="0"/>
              <a:t> </a:t>
            </a:r>
            <a:r>
              <a:rPr lang="en-DK" dirty="0" err="1"/>
              <a:t>bir</a:t>
            </a:r>
            <a:r>
              <a:rPr lang="en-DK" dirty="0"/>
              <a:t> </a:t>
            </a:r>
            <a:r>
              <a:rPr lang="en-DK" dirty="0" err="1"/>
              <a:t>ekonomiye</a:t>
            </a:r>
            <a:r>
              <a:rPr lang="en-DK" dirty="0"/>
              <a:t> </a:t>
            </a:r>
            <a:r>
              <a:rPr lang="en-DK" dirty="0" err="1"/>
              <a:t>dönüştürecek</a:t>
            </a:r>
            <a:r>
              <a:rPr lang="en-DK" dirty="0"/>
              <a:t>, 2050 </a:t>
            </a:r>
            <a:r>
              <a:rPr lang="en-DK" dirty="0" err="1"/>
              <a:t>yılına</a:t>
            </a:r>
            <a:r>
              <a:rPr lang="en-DK" dirty="0"/>
              <a:t> </a:t>
            </a:r>
            <a:r>
              <a:rPr lang="en-DK" dirty="0" err="1"/>
              <a:t>kadar</a:t>
            </a:r>
            <a:r>
              <a:rPr lang="en-DK" dirty="0"/>
              <a:t> net sera </a:t>
            </a:r>
            <a:r>
              <a:rPr lang="en-DK" dirty="0" err="1"/>
              <a:t>gazı</a:t>
            </a:r>
            <a:r>
              <a:rPr lang="en-DK" dirty="0"/>
              <a:t> </a:t>
            </a:r>
            <a:r>
              <a:rPr lang="en-DK" dirty="0" err="1"/>
              <a:t>emisyonunun</a:t>
            </a:r>
            <a:r>
              <a:rPr lang="en-DK" dirty="0"/>
              <a:t> </a:t>
            </a:r>
            <a:r>
              <a:rPr lang="en-DK" dirty="0" err="1"/>
              <a:t>sıfırlanmasını</a:t>
            </a:r>
            <a:r>
              <a:rPr lang="en-DK" dirty="0"/>
              <a:t>, </a:t>
            </a:r>
            <a:r>
              <a:rPr lang="en-DK" dirty="0" err="1"/>
              <a:t>ekonomik</a:t>
            </a:r>
            <a:r>
              <a:rPr lang="en-DK" dirty="0"/>
              <a:t> </a:t>
            </a:r>
            <a:r>
              <a:rPr lang="en-DK" dirty="0" err="1"/>
              <a:t>büyümenin</a:t>
            </a:r>
            <a:r>
              <a:rPr lang="en-DK" dirty="0"/>
              <a:t> </a:t>
            </a:r>
            <a:r>
              <a:rPr lang="en-DK" dirty="0" err="1"/>
              <a:t>kaynak</a:t>
            </a:r>
            <a:r>
              <a:rPr lang="en-DK" dirty="0"/>
              <a:t> </a:t>
            </a:r>
            <a:r>
              <a:rPr lang="en-DK" dirty="0" err="1"/>
              <a:t>kullanımından</a:t>
            </a:r>
            <a:r>
              <a:rPr lang="en-DK" dirty="0"/>
              <a:t> </a:t>
            </a:r>
            <a:r>
              <a:rPr lang="en-DK" dirty="0" err="1"/>
              <a:t>ayrıştırılmasını</a:t>
            </a:r>
            <a:r>
              <a:rPr lang="en-DK" dirty="0"/>
              <a:t> </a:t>
            </a:r>
            <a:r>
              <a:rPr lang="en-DK" dirty="0" err="1"/>
              <a:t>ve</a:t>
            </a:r>
            <a:r>
              <a:rPr lang="en-DK" dirty="0"/>
              <a:t> </a:t>
            </a:r>
            <a:r>
              <a:rPr lang="en-DK" dirty="0" err="1"/>
              <a:t>hiçbir</a:t>
            </a:r>
            <a:r>
              <a:rPr lang="en-DK" dirty="0"/>
              <a:t> </a:t>
            </a:r>
            <a:r>
              <a:rPr lang="en-DK" dirty="0" err="1"/>
              <a:t>insanın</a:t>
            </a:r>
            <a:r>
              <a:rPr lang="en-DK" dirty="0"/>
              <a:t> </a:t>
            </a:r>
            <a:r>
              <a:rPr lang="en-DK" dirty="0" err="1"/>
              <a:t>ve</a:t>
            </a:r>
            <a:r>
              <a:rPr lang="en-DK" dirty="0"/>
              <a:t> </a:t>
            </a:r>
            <a:r>
              <a:rPr lang="en-DK" dirty="0" err="1"/>
              <a:t>hiçbir</a:t>
            </a:r>
            <a:r>
              <a:rPr lang="en-DK" dirty="0"/>
              <a:t> </a:t>
            </a:r>
            <a:r>
              <a:rPr lang="en-DK" dirty="0" err="1"/>
              <a:t>yerin</a:t>
            </a:r>
            <a:r>
              <a:rPr lang="en-DK" dirty="0"/>
              <a:t> </a:t>
            </a:r>
            <a:r>
              <a:rPr lang="en-DK" dirty="0" err="1"/>
              <a:t>geride</a:t>
            </a:r>
            <a:r>
              <a:rPr lang="en-DK" dirty="0"/>
              <a:t> </a:t>
            </a:r>
            <a:r>
              <a:rPr lang="en-DK" dirty="0" err="1"/>
              <a:t>kalmamasını</a:t>
            </a:r>
            <a:r>
              <a:rPr lang="en-DK" dirty="0"/>
              <a:t> </a:t>
            </a:r>
            <a:r>
              <a:rPr lang="en-DK" dirty="0" err="1"/>
              <a:t>sağlayacaktır</a:t>
            </a:r>
            <a:r>
              <a:rPr lang="en-DK" dirty="0"/>
              <a:t>.</a:t>
            </a:r>
            <a:endParaRPr lang="tr-TR" dirty="0"/>
          </a:p>
          <a:p>
            <a:endParaRPr lang="tr-TR" dirty="0"/>
          </a:p>
          <a:p>
            <a:r>
              <a:rPr lang="en-DK" dirty="0"/>
              <a:t>Eurostat: </a:t>
            </a:r>
            <a:r>
              <a:rPr lang="en-DK" dirty="0" err="1"/>
              <a:t>Avrupa</a:t>
            </a:r>
            <a:r>
              <a:rPr lang="en-DK" dirty="0"/>
              <a:t> </a:t>
            </a:r>
            <a:r>
              <a:rPr lang="en-DK" dirty="0" err="1"/>
              <a:t>Yeşil</a:t>
            </a:r>
            <a:r>
              <a:rPr lang="en-DK" dirty="0"/>
              <a:t> </a:t>
            </a:r>
            <a:r>
              <a:rPr lang="en-DK" dirty="0" err="1"/>
              <a:t>Anlaşmasına</a:t>
            </a:r>
            <a:r>
              <a:rPr lang="en-DK" dirty="0"/>
              <a:t> </a:t>
            </a:r>
            <a:r>
              <a:rPr lang="en-DK" dirty="0" err="1"/>
              <a:t>ilişkin</a:t>
            </a:r>
            <a:r>
              <a:rPr lang="en-DK" dirty="0"/>
              <a:t> </a:t>
            </a:r>
            <a:r>
              <a:rPr lang="en-DK" dirty="0" err="1"/>
              <a:t>istatistikler</a:t>
            </a:r>
            <a:r>
              <a:rPr lang="en-DK" dirty="0"/>
              <a:t>:</a:t>
            </a:r>
            <a:endParaRPr lang="tr-TR" dirty="0"/>
          </a:p>
          <a:p>
            <a:endParaRPr lang="tr-TR" dirty="0"/>
          </a:p>
          <a:p>
            <a:pPr algn="l"/>
            <a:endParaRPr lang="en-DK" sz="1800" b="0" i="0" u="none" strike="noStrike" baseline="0" dirty="0">
              <a:solidFill>
                <a:srgbClr val="000000"/>
              </a:solidFill>
              <a:latin typeface="Calibri" panose="020F0502020204030204" pitchFamily="34" charset="0"/>
            </a:endParaRPr>
          </a:p>
          <a:p>
            <a:r>
              <a:rPr lang="en-US" sz="1800" b="0" i="0" u="none" strike="noStrike" baseline="0" dirty="0">
                <a:solidFill>
                  <a:srgbClr val="0462C1"/>
                </a:solidFill>
                <a:latin typeface="Calibri" panose="020F0502020204030204" pitchFamily="34" charset="0"/>
                <a:hlinkClick r:id="rId2"/>
              </a:rPr>
              <a:t>https://ec.europa.eu/eurostat/cache/egd-statistics/</a:t>
            </a:r>
            <a:r>
              <a:rPr lang="tr-TR" sz="1800" b="0" i="0" u="none" strike="noStrike" baseline="0" dirty="0">
                <a:solidFill>
                  <a:srgbClr val="0462C1"/>
                </a:solidFill>
                <a:latin typeface="Calibri" panose="020F0502020204030204" pitchFamily="34" charset="0"/>
              </a:rPr>
              <a:t> </a:t>
            </a:r>
            <a:endParaRPr lang="en-US" sz="1800" b="0" i="0" u="none" strike="noStrike" baseline="0" dirty="0">
              <a:solidFill>
                <a:srgbClr val="0462C1"/>
              </a:solidFill>
              <a:latin typeface="Calibri" panose="020F0502020204030204" pitchFamily="34" charset="0"/>
            </a:endParaRPr>
          </a:p>
          <a:p>
            <a:endParaRPr lang="en-DK" dirty="0"/>
          </a:p>
        </p:txBody>
      </p:sp>
      <p:sp>
        <p:nvSpPr>
          <p:cNvPr id="10" name="TextBox 9">
            <a:extLst>
              <a:ext uri="{FF2B5EF4-FFF2-40B4-BE49-F238E27FC236}">
                <a16:creationId xmlns:a16="http://schemas.microsoft.com/office/drawing/2014/main" id="{DB068FDD-3B42-4840-AD7E-D7D8C8DEA0C5}"/>
              </a:ext>
            </a:extLst>
          </p:cNvPr>
          <p:cNvSpPr txBox="1"/>
          <p:nvPr/>
        </p:nvSpPr>
        <p:spPr>
          <a:xfrm>
            <a:off x="813526" y="4216284"/>
            <a:ext cx="8167231" cy="1938992"/>
          </a:xfrm>
          <a:prstGeom prst="rect">
            <a:avLst/>
          </a:prstGeom>
          <a:noFill/>
        </p:spPr>
        <p:txBody>
          <a:bodyPr wrap="square">
            <a:spAutoFit/>
          </a:bodyPr>
          <a:lstStyle/>
          <a:p>
            <a:r>
              <a:rPr lang="en-DK" sz="2000" b="1" dirty="0">
                <a:solidFill>
                  <a:srgbClr val="C00000"/>
                </a:solidFill>
              </a:rPr>
              <a:t>5 AÇA </a:t>
            </a:r>
            <a:r>
              <a:rPr lang="en-DK" sz="2000" b="1" dirty="0" err="1">
                <a:solidFill>
                  <a:srgbClr val="C00000"/>
                </a:solidFill>
              </a:rPr>
              <a:t>göstergesi</a:t>
            </a:r>
            <a:endParaRPr lang="tr-TR" sz="2000" b="1" dirty="0">
              <a:solidFill>
                <a:srgbClr val="C00000"/>
              </a:solidFill>
            </a:endParaRPr>
          </a:p>
          <a:p>
            <a:r>
              <a:rPr lang="en-DK" sz="2000" dirty="0"/>
              <a:t>•Sera </a:t>
            </a:r>
            <a:r>
              <a:rPr lang="en-DK" sz="2000" dirty="0" err="1"/>
              <a:t>gazı</a:t>
            </a:r>
            <a:r>
              <a:rPr lang="en-DK" sz="2000" dirty="0"/>
              <a:t> </a:t>
            </a:r>
            <a:r>
              <a:rPr lang="en-DK" sz="2000" dirty="0" err="1"/>
              <a:t>emisyonları</a:t>
            </a:r>
            <a:endParaRPr lang="tr-TR" sz="2000" dirty="0"/>
          </a:p>
          <a:p>
            <a:r>
              <a:rPr lang="en-DK" sz="2000" dirty="0"/>
              <a:t>•</a:t>
            </a:r>
            <a:r>
              <a:rPr lang="en-DK" sz="2000" dirty="0" err="1"/>
              <a:t>Sektörlere</a:t>
            </a:r>
            <a:r>
              <a:rPr lang="en-DK" sz="2000" dirty="0"/>
              <a:t> </a:t>
            </a:r>
            <a:r>
              <a:rPr lang="en-DK" sz="2000" dirty="0" err="1"/>
              <a:t>göre</a:t>
            </a:r>
            <a:r>
              <a:rPr lang="en-DK" sz="2000" dirty="0"/>
              <a:t> sera </a:t>
            </a:r>
            <a:r>
              <a:rPr lang="en-DK" sz="2000" dirty="0" err="1"/>
              <a:t>gazı</a:t>
            </a:r>
            <a:r>
              <a:rPr lang="en-DK" sz="2000" dirty="0"/>
              <a:t> </a:t>
            </a:r>
            <a:r>
              <a:rPr lang="en-DK" sz="2000" dirty="0" err="1"/>
              <a:t>emisyonları</a:t>
            </a:r>
            <a:endParaRPr lang="tr-TR" sz="2000" dirty="0"/>
          </a:p>
          <a:p>
            <a:r>
              <a:rPr lang="en-DK" sz="2000" dirty="0"/>
              <a:t>•</a:t>
            </a:r>
            <a:r>
              <a:rPr lang="en-DK" sz="2000" dirty="0" err="1"/>
              <a:t>İklime</a:t>
            </a:r>
            <a:r>
              <a:rPr lang="en-DK" sz="2000" dirty="0"/>
              <a:t> </a:t>
            </a:r>
            <a:r>
              <a:rPr lang="en-DK" sz="2000" dirty="0" err="1"/>
              <a:t>bağlı</a:t>
            </a:r>
            <a:r>
              <a:rPr lang="en-DK" sz="2000" dirty="0"/>
              <a:t> </a:t>
            </a:r>
            <a:r>
              <a:rPr lang="en-DK" sz="2000" dirty="0" err="1"/>
              <a:t>ekonomik</a:t>
            </a:r>
            <a:r>
              <a:rPr lang="en-DK" sz="2000" dirty="0"/>
              <a:t> </a:t>
            </a:r>
            <a:r>
              <a:rPr lang="en-DK" sz="2000" dirty="0" err="1"/>
              <a:t>kayıplar</a:t>
            </a:r>
            <a:endParaRPr lang="tr-TR" sz="2000" dirty="0"/>
          </a:p>
          <a:p>
            <a:r>
              <a:rPr lang="en-DK" sz="2000" dirty="0"/>
              <a:t>•</a:t>
            </a:r>
            <a:r>
              <a:rPr lang="en-DK" sz="2000" dirty="0" err="1"/>
              <a:t>Korunan</a:t>
            </a:r>
            <a:r>
              <a:rPr lang="en-DK" sz="2000" dirty="0"/>
              <a:t> </a:t>
            </a:r>
            <a:r>
              <a:rPr lang="en-DK" sz="2000" dirty="0" err="1"/>
              <a:t>alanlar</a:t>
            </a:r>
            <a:endParaRPr lang="tr-TR" sz="2000" dirty="0"/>
          </a:p>
          <a:p>
            <a:r>
              <a:rPr lang="en-DK" sz="2000" dirty="0"/>
              <a:t>•İnce </a:t>
            </a:r>
            <a:r>
              <a:rPr lang="en-DK" sz="2000" dirty="0" err="1"/>
              <a:t>partikül</a:t>
            </a:r>
            <a:r>
              <a:rPr lang="en-DK" sz="2000" dirty="0"/>
              <a:t> </a:t>
            </a:r>
            <a:r>
              <a:rPr lang="en-DK" sz="2000" dirty="0" err="1"/>
              <a:t>maddeye</a:t>
            </a:r>
            <a:r>
              <a:rPr lang="en-DK" sz="2000" dirty="0"/>
              <a:t> (PM2,5) </a:t>
            </a:r>
            <a:r>
              <a:rPr lang="en-DK" sz="2000" dirty="0" err="1"/>
              <a:t>maruz</a:t>
            </a:r>
            <a:r>
              <a:rPr lang="en-DK" sz="2000" dirty="0"/>
              <a:t> </a:t>
            </a:r>
            <a:r>
              <a:rPr lang="en-DK" sz="2000" dirty="0" err="1"/>
              <a:t>kalma</a:t>
            </a:r>
            <a:r>
              <a:rPr lang="en-DK" sz="2000" dirty="0"/>
              <a:t> </a:t>
            </a:r>
            <a:r>
              <a:rPr lang="en-DK" sz="2000" dirty="0" err="1"/>
              <a:t>nedeniyle</a:t>
            </a:r>
            <a:r>
              <a:rPr lang="en-DK" sz="2000" dirty="0"/>
              <a:t> </a:t>
            </a:r>
            <a:r>
              <a:rPr lang="en-DK" sz="2000" dirty="0" err="1"/>
              <a:t>erken</a:t>
            </a:r>
            <a:r>
              <a:rPr lang="en-DK" sz="2000" dirty="0"/>
              <a:t> </a:t>
            </a:r>
            <a:r>
              <a:rPr lang="en-DK" sz="2000" dirty="0" err="1"/>
              <a:t>ölümler</a:t>
            </a:r>
            <a:endParaRPr lang="tr-TR" sz="2000" dirty="0"/>
          </a:p>
        </p:txBody>
      </p:sp>
      <p:pic>
        <p:nvPicPr>
          <p:cNvPr id="12" name="Picture 11">
            <a:extLst>
              <a:ext uri="{FF2B5EF4-FFF2-40B4-BE49-F238E27FC236}">
                <a16:creationId xmlns:a16="http://schemas.microsoft.com/office/drawing/2014/main" id="{204FAD99-CBA9-BF8A-1527-E85A01384833}"/>
              </a:ext>
            </a:extLst>
          </p:cNvPr>
          <p:cNvPicPr>
            <a:picLocks noChangeAspect="1"/>
          </p:cNvPicPr>
          <p:nvPr/>
        </p:nvPicPr>
        <p:blipFill>
          <a:blip r:embed="rId3"/>
          <a:stretch>
            <a:fillRect/>
          </a:stretch>
        </p:blipFill>
        <p:spPr>
          <a:xfrm>
            <a:off x="6931006" y="941194"/>
            <a:ext cx="4977215" cy="3511505"/>
          </a:xfrm>
          <a:prstGeom prst="rect">
            <a:avLst/>
          </a:prstGeom>
        </p:spPr>
      </p:pic>
    </p:spTree>
    <p:extLst>
      <p:ext uri="{BB962C8B-B14F-4D97-AF65-F5344CB8AC3E}">
        <p14:creationId xmlns:p14="http://schemas.microsoft.com/office/powerpoint/2010/main" val="413356238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icture containing grass, sky, outdoor, nature&#10;&#10;Description automatically generated">
            <a:extLst>
              <a:ext uri="{FF2B5EF4-FFF2-40B4-BE49-F238E27FC236}">
                <a16:creationId xmlns:a16="http://schemas.microsoft.com/office/drawing/2014/main" id="{DD536019-0353-414B-91E1-3E6DF839272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09669" y="332944"/>
            <a:ext cx="3667989" cy="5501295"/>
          </a:xfrm>
          <a:prstGeom prst="rect">
            <a:avLst/>
          </a:prstGeom>
        </p:spPr>
      </p:pic>
      <p:pic>
        <p:nvPicPr>
          <p:cNvPr id="5" name="Picture 4" descr="A picture containing outdoor, water, wave, nature&#10;&#10;Description automatically generated">
            <a:extLst>
              <a:ext uri="{FF2B5EF4-FFF2-40B4-BE49-F238E27FC236}">
                <a16:creationId xmlns:a16="http://schemas.microsoft.com/office/drawing/2014/main" id="{309A0C51-2238-4798-83CC-3DB12FE36537}"/>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379324" y="332255"/>
            <a:ext cx="3667989" cy="5501984"/>
          </a:xfrm>
          <a:prstGeom prst="rect">
            <a:avLst/>
          </a:prstGeom>
        </p:spPr>
      </p:pic>
      <p:pic>
        <p:nvPicPr>
          <p:cNvPr id="7" name="Picture 6" descr="A group of animals stand in a grassy field&#10;&#10;Description automatically generated with low confidence">
            <a:extLst>
              <a:ext uri="{FF2B5EF4-FFF2-40B4-BE49-F238E27FC236}">
                <a16:creationId xmlns:a16="http://schemas.microsoft.com/office/drawing/2014/main" id="{55C9878D-0EEB-4F7A-8888-D6F02B78DA22}"/>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348979" y="332255"/>
            <a:ext cx="3667989" cy="5502534"/>
          </a:xfrm>
          <a:prstGeom prst="rect">
            <a:avLst/>
          </a:prstGeom>
        </p:spPr>
      </p:pic>
      <p:sp>
        <p:nvSpPr>
          <p:cNvPr id="8" name="TextBox 7">
            <a:extLst>
              <a:ext uri="{FF2B5EF4-FFF2-40B4-BE49-F238E27FC236}">
                <a16:creationId xmlns:a16="http://schemas.microsoft.com/office/drawing/2014/main" id="{87879042-BD3D-441C-86A9-FCFBAA233D43}"/>
              </a:ext>
            </a:extLst>
          </p:cNvPr>
          <p:cNvSpPr txBox="1"/>
          <p:nvPr/>
        </p:nvSpPr>
        <p:spPr>
          <a:xfrm>
            <a:off x="409670" y="5543529"/>
            <a:ext cx="3168102" cy="215444"/>
          </a:xfrm>
          <a:prstGeom prst="rect">
            <a:avLst/>
          </a:prstGeom>
          <a:noFill/>
        </p:spPr>
        <p:txBody>
          <a:bodyPr wrap="square" rtlCol="0">
            <a:spAutoFit/>
          </a:bodyPr>
          <a:lstStyle/>
          <a:p>
            <a:r>
              <a:rPr lang="en-GB" sz="800">
                <a:solidFill>
                  <a:schemeClr val="bg1"/>
                </a:solidFill>
              </a:rPr>
              <a:t>© Gabriela Delcheva REDISCOVER Nature/EEA</a:t>
            </a:r>
            <a:endParaRPr lang="en-DK" sz="800">
              <a:solidFill>
                <a:schemeClr val="bg1"/>
              </a:solidFill>
            </a:endParaRPr>
          </a:p>
        </p:txBody>
      </p:sp>
      <p:sp>
        <p:nvSpPr>
          <p:cNvPr id="9" name="TextBox 8">
            <a:extLst>
              <a:ext uri="{FF2B5EF4-FFF2-40B4-BE49-F238E27FC236}">
                <a16:creationId xmlns:a16="http://schemas.microsoft.com/office/drawing/2014/main" id="{E3C31AC8-7A32-4FE8-A094-F9535D6AE466}"/>
              </a:ext>
            </a:extLst>
          </p:cNvPr>
          <p:cNvSpPr txBox="1"/>
          <p:nvPr/>
        </p:nvSpPr>
        <p:spPr>
          <a:xfrm>
            <a:off x="4379324" y="5564372"/>
            <a:ext cx="3168102" cy="215444"/>
          </a:xfrm>
          <a:prstGeom prst="rect">
            <a:avLst/>
          </a:prstGeom>
          <a:noFill/>
        </p:spPr>
        <p:txBody>
          <a:bodyPr wrap="square" rtlCol="0">
            <a:spAutoFit/>
          </a:bodyPr>
          <a:lstStyle/>
          <a:p>
            <a:r>
              <a:rPr lang="en-GB" sz="800">
                <a:solidFill>
                  <a:schemeClr val="bg1"/>
                </a:solidFill>
              </a:rPr>
              <a:t>© Chiara Limonta, REDISCOVER Nature/EEA</a:t>
            </a:r>
            <a:endParaRPr lang="en-DK" sz="800">
              <a:solidFill>
                <a:schemeClr val="bg1"/>
              </a:solidFill>
            </a:endParaRPr>
          </a:p>
        </p:txBody>
      </p:sp>
      <p:sp>
        <p:nvSpPr>
          <p:cNvPr id="10" name="TextBox 9">
            <a:extLst>
              <a:ext uri="{FF2B5EF4-FFF2-40B4-BE49-F238E27FC236}">
                <a16:creationId xmlns:a16="http://schemas.microsoft.com/office/drawing/2014/main" id="{5129BA83-278B-4EE9-A308-835826A2E71C}"/>
              </a:ext>
            </a:extLst>
          </p:cNvPr>
          <p:cNvSpPr txBox="1"/>
          <p:nvPr/>
        </p:nvSpPr>
        <p:spPr>
          <a:xfrm>
            <a:off x="8365210" y="5564372"/>
            <a:ext cx="3168102" cy="215444"/>
          </a:xfrm>
          <a:prstGeom prst="rect">
            <a:avLst/>
          </a:prstGeom>
          <a:noFill/>
        </p:spPr>
        <p:txBody>
          <a:bodyPr wrap="square" rtlCol="0">
            <a:spAutoFit/>
          </a:bodyPr>
          <a:lstStyle/>
          <a:p>
            <a:r>
              <a:rPr lang="en-GB" sz="800">
                <a:solidFill>
                  <a:schemeClr val="bg1"/>
                </a:solidFill>
              </a:rPr>
              <a:t>© Laura Rosch, REDISCOVER Nature/EEA</a:t>
            </a:r>
            <a:endParaRPr lang="en-DK" sz="800">
              <a:solidFill>
                <a:schemeClr val="bg1"/>
              </a:solidFill>
            </a:endParaRPr>
          </a:p>
        </p:txBody>
      </p:sp>
      <p:sp>
        <p:nvSpPr>
          <p:cNvPr id="2" name="TextBox 1">
            <a:extLst>
              <a:ext uri="{FF2B5EF4-FFF2-40B4-BE49-F238E27FC236}">
                <a16:creationId xmlns:a16="http://schemas.microsoft.com/office/drawing/2014/main" id="{C8CEB4DC-1D14-9323-9982-5758C9562B88}"/>
              </a:ext>
            </a:extLst>
          </p:cNvPr>
          <p:cNvSpPr txBox="1"/>
          <p:nvPr/>
        </p:nvSpPr>
        <p:spPr>
          <a:xfrm>
            <a:off x="3166768" y="1023211"/>
            <a:ext cx="5858463" cy="584775"/>
          </a:xfrm>
          <a:prstGeom prst="rect">
            <a:avLst/>
          </a:prstGeom>
          <a:solidFill>
            <a:schemeClr val="bg1"/>
          </a:solidFill>
        </p:spPr>
        <p:txBody>
          <a:bodyPr wrap="none" rtlCol="0">
            <a:spAutoFit/>
          </a:bodyPr>
          <a:lstStyle/>
          <a:p>
            <a:r>
              <a:rPr lang="tr-TR" sz="3200" b="1" dirty="0"/>
              <a:t>AÇA Göstergelerindeki gelişmeler</a:t>
            </a:r>
            <a:endParaRPr lang="en-DK" sz="3200" b="1" dirty="0"/>
          </a:p>
        </p:txBody>
      </p:sp>
    </p:spTree>
    <p:extLst>
      <p:ext uri="{BB962C8B-B14F-4D97-AF65-F5344CB8AC3E}">
        <p14:creationId xmlns:p14="http://schemas.microsoft.com/office/powerpoint/2010/main" val="421348676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631E122-A101-8D4F-E0A9-1B284E897B8C}"/>
            </a:ext>
          </a:extLst>
        </p:cNvPr>
        <p:cNvGrpSpPr/>
        <p:nvPr/>
      </p:nvGrpSpPr>
      <p:grpSpPr>
        <a:xfrm>
          <a:off x="0" y="0"/>
          <a:ext cx="0" cy="0"/>
          <a:chOff x="0" y="0"/>
          <a:chExt cx="0" cy="0"/>
        </a:xfrm>
      </p:grpSpPr>
      <p:sp>
        <p:nvSpPr>
          <p:cNvPr id="17" name="TextBox 16">
            <a:extLst>
              <a:ext uri="{FF2B5EF4-FFF2-40B4-BE49-F238E27FC236}">
                <a16:creationId xmlns:a16="http://schemas.microsoft.com/office/drawing/2014/main" id="{93B400B6-AF57-56ED-D65B-797D2241F9F5}"/>
              </a:ext>
            </a:extLst>
          </p:cNvPr>
          <p:cNvSpPr txBox="1"/>
          <p:nvPr/>
        </p:nvSpPr>
        <p:spPr>
          <a:xfrm>
            <a:off x="103747" y="88288"/>
            <a:ext cx="9586791" cy="584775"/>
          </a:xfrm>
          <a:prstGeom prst="rect">
            <a:avLst/>
          </a:prstGeom>
          <a:noFill/>
        </p:spPr>
        <p:txBody>
          <a:bodyPr wrap="square" lIns="91440" tIns="45720" rIns="91440" bIns="45720" rtlCol="0" anchor="t">
            <a:spAutoFit/>
          </a:bodyPr>
          <a:lstStyle/>
          <a:p>
            <a:r>
              <a:rPr lang="tr-TR" sz="3200" b="1" dirty="0">
                <a:solidFill>
                  <a:srgbClr val="002060"/>
                </a:solidFill>
                <a:effectLst>
                  <a:outerShdw blurRad="38100" dist="38100" dir="2700000" algn="tl">
                    <a:srgbClr val="000000">
                      <a:alpha val="43137"/>
                    </a:srgbClr>
                  </a:outerShdw>
                </a:effectLst>
                <a:latin typeface="Calibri" panose="020F0502020204030204"/>
              </a:rPr>
              <a:t>AÇA-Eionet Stratejisi 2021-2030 ve göstergeler</a:t>
            </a:r>
            <a:endParaRPr lang="en-GB" sz="3200" b="1" dirty="0">
              <a:solidFill>
                <a:srgbClr val="002060"/>
              </a:solidFill>
              <a:effectLst>
                <a:outerShdw blurRad="38100" dist="38100" dir="2700000" algn="tl">
                  <a:srgbClr val="000000">
                    <a:alpha val="43137"/>
                  </a:srgbClr>
                </a:outerShdw>
              </a:effectLst>
              <a:latin typeface="Calibri" panose="020F0502020204030204"/>
            </a:endParaRPr>
          </a:p>
        </p:txBody>
      </p:sp>
      <p:sp>
        <p:nvSpPr>
          <p:cNvPr id="5" name="TextBox 4">
            <a:extLst>
              <a:ext uri="{FF2B5EF4-FFF2-40B4-BE49-F238E27FC236}">
                <a16:creationId xmlns:a16="http://schemas.microsoft.com/office/drawing/2014/main" id="{7C3D8AD1-4A03-0074-1888-EBBF521DFCD0}"/>
              </a:ext>
            </a:extLst>
          </p:cNvPr>
          <p:cNvSpPr txBox="1"/>
          <p:nvPr/>
        </p:nvSpPr>
        <p:spPr>
          <a:xfrm>
            <a:off x="227219" y="6155276"/>
            <a:ext cx="3168102" cy="215444"/>
          </a:xfrm>
          <a:prstGeom prst="rect">
            <a:avLst/>
          </a:prstGeom>
          <a:noFill/>
        </p:spPr>
        <p:txBody>
          <a:bodyPr wrap="square" rtlCol="0">
            <a:spAutoFit/>
          </a:bodyPr>
          <a:lstStyle/>
          <a:p>
            <a:r>
              <a:rPr lang="en-GB" sz="800">
                <a:solidFill>
                  <a:schemeClr val="bg1"/>
                </a:solidFill>
              </a:rPr>
              <a:t>© Gabriela Delcheva REDISCOVER Nature/EEA</a:t>
            </a:r>
            <a:endParaRPr lang="en-DK" sz="800">
              <a:solidFill>
                <a:schemeClr val="bg1"/>
              </a:solidFill>
            </a:endParaRPr>
          </a:p>
        </p:txBody>
      </p:sp>
      <p:sp>
        <p:nvSpPr>
          <p:cNvPr id="2" name="TextBox 1">
            <a:extLst>
              <a:ext uri="{FF2B5EF4-FFF2-40B4-BE49-F238E27FC236}">
                <a16:creationId xmlns:a16="http://schemas.microsoft.com/office/drawing/2014/main" id="{F6450D36-81C1-241C-F318-A2B0694E8D98}"/>
              </a:ext>
            </a:extLst>
          </p:cNvPr>
          <p:cNvSpPr txBox="1"/>
          <p:nvPr/>
        </p:nvSpPr>
        <p:spPr>
          <a:xfrm>
            <a:off x="777766" y="1206632"/>
            <a:ext cx="8334701" cy="2308324"/>
          </a:xfrm>
          <a:prstGeom prst="rect">
            <a:avLst/>
          </a:prstGeom>
          <a:noFill/>
        </p:spPr>
        <p:txBody>
          <a:bodyPr wrap="square" rtlCol="0">
            <a:spAutoFit/>
          </a:bodyPr>
          <a:lstStyle/>
          <a:p>
            <a:r>
              <a:rPr lang="tr-TR" sz="2400" b="1" dirty="0"/>
              <a:t>AÇA Gösterge revizyonu: </a:t>
            </a:r>
          </a:p>
          <a:p>
            <a:r>
              <a:rPr lang="tr-TR" sz="2400" dirty="0"/>
              <a:t>kısa ve öz bilgiler, kilit stratejik mesajlar</a:t>
            </a:r>
          </a:p>
          <a:p>
            <a:r>
              <a:rPr lang="tr-TR" sz="2400" dirty="0"/>
              <a:t>Politikaları destekleyici, daha entegre bir bilgi temeli</a:t>
            </a:r>
          </a:p>
          <a:p>
            <a:r>
              <a:rPr lang="tr-TR" sz="2400" dirty="0"/>
              <a:t>Sürdürülebilirliği desteklemek amacıyla politikaları ve bilgiye dayalı karar verme süreçleri için güvenilir ve eyleme geçebilen bilgi  </a:t>
            </a:r>
            <a:endParaRPr lang="en-DK" sz="2400" dirty="0"/>
          </a:p>
        </p:txBody>
      </p:sp>
      <p:pic>
        <p:nvPicPr>
          <p:cNvPr id="4" name="Picture 3">
            <a:extLst>
              <a:ext uri="{FF2B5EF4-FFF2-40B4-BE49-F238E27FC236}">
                <a16:creationId xmlns:a16="http://schemas.microsoft.com/office/drawing/2014/main" id="{DAB4788B-D5CB-9620-CDC0-4C30384518E0}"/>
              </a:ext>
            </a:extLst>
          </p:cNvPr>
          <p:cNvPicPr>
            <a:picLocks noChangeAspect="1"/>
          </p:cNvPicPr>
          <p:nvPr/>
        </p:nvPicPr>
        <p:blipFill>
          <a:blip r:embed="rId2"/>
          <a:stretch>
            <a:fillRect/>
          </a:stretch>
        </p:blipFill>
        <p:spPr>
          <a:xfrm>
            <a:off x="929920" y="3703472"/>
            <a:ext cx="1762699" cy="2489812"/>
          </a:xfrm>
          <a:prstGeom prst="rect">
            <a:avLst/>
          </a:prstGeom>
        </p:spPr>
      </p:pic>
      <p:sp>
        <p:nvSpPr>
          <p:cNvPr id="8" name="TextBox 7">
            <a:extLst>
              <a:ext uri="{FF2B5EF4-FFF2-40B4-BE49-F238E27FC236}">
                <a16:creationId xmlns:a16="http://schemas.microsoft.com/office/drawing/2014/main" id="{09BB9929-A0B5-F404-C0A1-64786A10E249}"/>
              </a:ext>
            </a:extLst>
          </p:cNvPr>
          <p:cNvSpPr txBox="1"/>
          <p:nvPr/>
        </p:nvSpPr>
        <p:spPr>
          <a:xfrm>
            <a:off x="3268718" y="3514956"/>
            <a:ext cx="8544909" cy="3046988"/>
          </a:xfrm>
          <a:prstGeom prst="rect">
            <a:avLst/>
          </a:prstGeom>
          <a:noFill/>
        </p:spPr>
        <p:txBody>
          <a:bodyPr wrap="square">
            <a:spAutoFit/>
          </a:bodyPr>
          <a:lstStyle/>
          <a:p>
            <a:r>
              <a:rPr lang="en-DK" sz="2400" dirty="0" err="1"/>
              <a:t>Hedef</a:t>
            </a:r>
            <a:r>
              <a:rPr lang="en-DK" sz="2400" dirty="0"/>
              <a:t>: </a:t>
            </a:r>
            <a:r>
              <a:rPr lang="en-DK" sz="2400" dirty="0" err="1"/>
              <a:t>sürdürülebilirliğe</a:t>
            </a:r>
            <a:r>
              <a:rPr lang="en-DK" sz="2400" dirty="0"/>
              <a:t> </a:t>
            </a:r>
            <a:r>
              <a:rPr lang="en-DK" sz="2400" dirty="0" err="1"/>
              <a:t>yönelik</a:t>
            </a:r>
            <a:r>
              <a:rPr lang="en-DK" sz="2400" dirty="0"/>
              <a:t> </a:t>
            </a:r>
            <a:r>
              <a:rPr lang="en-DK" sz="2400" dirty="0" err="1"/>
              <a:t>ilerlemeyi</a:t>
            </a:r>
            <a:r>
              <a:rPr lang="en-DK" sz="2400" dirty="0"/>
              <a:t> </a:t>
            </a:r>
            <a:r>
              <a:rPr lang="en-DK" sz="2400" dirty="0" err="1"/>
              <a:t>ölçmek</a:t>
            </a:r>
            <a:r>
              <a:rPr lang="en-DK" sz="2400" dirty="0"/>
              <a:t> </a:t>
            </a:r>
            <a:r>
              <a:rPr lang="en-DK" sz="2400" dirty="0" err="1"/>
              <a:t>ve</a:t>
            </a:r>
            <a:r>
              <a:rPr lang="en-DK" sz="2400" dirty="0"/>
              <a:t> </a:t>
            </a:r>
            <a:r>
              <a:rPr lang="en-DK" sz="2400" dirty="0" err="1"/>
              <a:t>değerlendirmek</a:t>
            </a:r>
            <a:endParaRPr lang="tr-TR" sz="2400" dirty="0"/>
          </a:p>
          <a:p>
            <a:r>
              <a:rPr lang="en-DK" sz="2400" dirty="0" err="1"/>
              <a:t>İlgili</a:t>
            </a:r>
            <a:r>
              <a:rPr lang="en-DK" sz="2400" dirty="0"/>
              <a:t> </a:t>
            </a:r>
            <a:r>
              <a:rPr lang="en-DK" sz="2400" dirty="0" err="1"/>
              <a:t>tüm</a:t>
            </a:r>
            <a:r>
              <a:rPr lang="en-DK" sz="2400" dirty="0"/>
              <a:t> </a:t>
            </a:r>
            <a:r>
              <a:rPr lang="en-DK" sz="2400" dirty="0" err="1"/>
              <a:t>aktörler</a:t>
            </a:r>
            <a:r>
              <a:rPr lang="en-DK" sz="2400" dirty="0"/>
              <a:t> </a:t>
            </a:r>
            <a:r>
              <a:rPr lang="en-DK" sz="2400" dirty="0" err="1"/>
              <a:t>arasında</a:t>
            </a:r>
            <a:r>
              <a:rPr lang="en-DK" sz="2400" dirty="0"/>
              <a:t> </a:t>
            </a:r>
            <a:r>
              <a:rPr lang="en-DK" sz="2400" dirty="0" err="1"/>
              <a:t>daha</a:t>
            </a:r>
            <a:r>
              <a:rPr lang="en-DK" sz="2400" dirty="0"/>
              <a:t> </a:t>
            </a:r>
            <a:r>
              <a:rPr lang="en-DK" sz="2400" dirty="0" err="1"/>
              <a:t>fazla</a:t>
            </a:r>
            <a:r>
              <a:rPr lang="en-DK" sz="2400" dirty="0"/>
              <a:t> </a:t>
            </a:r>
            <a:r>
              <a:rPr lang="en-DK" sz="2400" dirty="0" err="1"/>
              <a:t>işbirliğine</a:t>
            </a:r>
            <a:r>
              <a:rPr lang="en-DK" sz="2400" dirty="0"/>
              <a:t> </a:t>
            </a:r>
            <a:r>
              <a:rPr lang="en-DK" sz="2400" dirty="0" err="1"/>
              <a:t>ihtiyaç</a:t>
            </a:r>
            <a:r>
              <a:rPr lang="en-DK" sz="2400" dirty="0"/>
              <a:t> var</a:t>
            </a:r>
            <a:endParaRPr lang="tr-TR" sz="2400" dirty="0"/>
          </a:p>
          <a:p>
            <a:r>
              <a:rPr lang="en-DK" sz="2400" dirty="0"/>
              <a:t>•</a:t>
            </a:r>
            <a:r>
              <a:rPr lang="en-DK" sz="2400" dirty="0" err="1"/>
              <a:t>İstatistikçiler</a:t>
            </a:r>
            <a:endParaRPr lang="tr-TR" sz="2400" dirty="0"/>
          </a:p>
          <a:p>
            <a:r>
              <a:rPr lang="en-DK" sz="2400" dirty="0"/>
              <a:t>•</a:t>
            </a:r>
            <a:r>
              <a:rPr lang="en-DK" sz="2400" dirty="0" err="1"/>
              <a:t>Bilim</a:t>
            </a:r>
            <a:r>
              <a:rPr lang="en-DK" sz="2400" dirty="0"/>
              <a:t> </a:t>
            </a:r>
            <a:r>
              <a:rPr lang="en-DK" sz="2400" dirty="0" err="1"/>
              <a:t>insanları</a:t>
            </a:r>
            <a:endParaRPr lang="tr-TR" sz="2400" dirty="0"/>
          </a:p>
          <a:p>
            <a:r>
              <a:rPr lang="en-DK" sz="2400" dirty="0"/>
              <a:t>•Kural </a:t>
            </a:r>
            <a:r>
              <a:rPr lang="en-DK" sz="2400" dirty="0" err="1"/>
              <a:t>koyucular</a:t>
            </a:r>
            <a:endParaRPr lang="tr-TR" sz="2400" dirty="0"/>
          </a:p>
          <a:p>
            <a:r>
              <a:rPr lang="en-DK" sz="2400" dirty="0"/>
              <a:t>•</a:t>
            </a:r>
            <a:r>
              <a:rPr lang="en-DK" sz="2400" dirty="0" err="1"/>
              <a:t>Sivil</a:t>
            </a:r>
            <a:r>
              <a:rPr lang="en-DK" sz="2400" dirty="0"/>
              <a:t> </a:t>
            </a:r>
            <a:r>
              <a:rPr lang="en-DK" sz="2400" dirty="0" err="1"/>
              <a:t>toplum</a:t>
            </a:r>
            <a:r>
              <a:rPr lang="en-DK" sz="2400" dirty="0"/>
              <a:t>… </a:t>
            </a:r>
            <a:endParaRPr lang="tr-TR" sz="2400" dirty="0"/>
          </a:p>
          <a:p>
            <a:r>
              <a:rPr lang="en-DK" sz="2400" dirty="0"/>
              <a:t>hem </a:t>
            </a:r>
            <a:r>
              <a:rPr lang="en-DK" sz="2400" dirty="0" err="1"/>
              <a:t>bölgesel</a:t>
            </a:r>
            <a:r>
              <a:rPr lang="en-DK" sz="2400" dirty="0"/>
              <a:t> hem de </a:t>
            </a:r>
            <a:r>
              <a:rPr lang="en-DK" sz="2400" dirty="0" err="1"/>
              <a:t>ulusal</a:t>
            </a:r>
            <a:r>
              <a:rPr lang="en-DK" sz="2400" dirty="0"/>
              <a:t> </a:t>
            </a:r>
            <a:r>
              <a:rPr lang="en-DK" sz="2400" dirty="0" err="1"/>
              <a:t>düzeyde</a:t>
            </a:r>
            <a:endParaRPr lang="en-DK" sz="2400" dirty="0"/>
          </a:p>
        </p:txBody>
      </p:sp>
    </p:spTree>
    <p:extLst>
      <p:ext uri="{BB962C8B-B14F-4D97-AF65-F5344CB8AC3E}">
        <p14:creationId xmlns:p14="http://schemas.microsoft.com/office/powerpoint/2010/main" val="412871684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657399A-53AF-3A33-4448-83801B5B01BC}"/>
            </a:ext>
          </a:extLst>
        </p:cNvPr>
        <p:cNvGrpSpPr/>
        <p:nvPr/>
      </p:nvGrpSpPr>
      <p:grpSpPr>
        <a:xfrm>
          <a:off x="0" y="0"/>
          <a:ext cx="0" cy="0"/>
          <a:chOff x="0" y="0"/>
          <a:chExt cx="0" cy="0"/>
        </a:xfrm>
      </p:grpSpPr>
      <p:pic>
        <p:nvPicPr>
          <p:cNvPr id="10" name="Picture 9" descr="A person in a suit looking through binoculars&#10;&#10;Description automatically generated">
            <a:extLst>
              <a:ext uri="{FF2B5EF4-FFF2-40B4-BE49-F238E27FC236}">
                <a16:creationId xmlns:a16="http://schemas.microsoft.com/office/drawing/2014/main" id="{B1685BDF-10EC-6FCD-351A-E74D2A8A15E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840828"/>
            <a:ext cx="12192000" cy="5314448"/>
          </a:xfrm>
          <a:prstGeom prst="rect">
            <a:avLst/>
          </a:prstGeom>
        </p:spPr>
      </p:pic>
      <p:sp>
        <p:nvSpPr>
          <p:cNvPr id="17" name="TextBox 16">
            <a:extLst>
              <a:ext uri="{FF2B5EF4-FFF2-40B4-BE49-F238E27FC236}">
                <a16:creationId xmlns:a16="http://schemas.microsoft.com/office/drawing/2014/main" id="{530ECCD3-47B3-A000-7B6C-0F80FA891138}"/>
              </a:ext>
            </a:extLst>
          </p:cNvPr>
          <p:cNvSpPr txBox="1"/>
          <p:nvPr/>
        </p:nvSpPr>
        <p:spPr>
          <a:xfrm>
            <a:off x="103747" y="88288"/>
            <a:ext cx="9586791" cy="584775"/>
          </a:xfrm>
          <a:prstGeom prst="rect">
            <a:avLst/>
          </a:prstGeom>
          <a:noFill/>
        </p:spPr>
        <p:txBody>
          <a:bodyPr wrap="square" lIns="91440" tIns="45720" rIns="91440" bIns="45720" rtlCol="0" anchor="t">
            <a:spAutoFit/>
          </a:bodyPr>
          <a:lstStyle/>
          <a:p>
            <a:r>
              <a:rPr lang="tr-TR" sz="3200" b="1" dirty="0">
                <a:solidFill>
                  <a:srgbClr val="002060"/>
                </a:solidFill>
                <a:effectLst>
                  <a:outerShdw blurRad="38100" dist="38100" dir="2700000" algn="tl">
                    <a:srgbClr val="000000">
                      <a:alpha val="43137"/>
                    </a:srgbClr>
                  </a:outerShdw>
                </a:effectLst>
                <a:latin typeface="Calibri" panose="020F0502020204030204"/>
              </a:rPr>
              <a:t>AÇA Göstergeler</a:t>
            </a:r>
            <a:endParaRPr lang="en-GB" sz="3200" b="1" dirty="0">
              <a:solidFill>
                <a:srgbClr val="002060"/>
              </a:solidFill>
              <a:effectLst>
                <a:outerShdw blurRad="38100" dist="38100" dir="2700000" algn="tl">
                  <a:srgbClr val="000000">
                    <a:alpha val="43137"/>
                  </a:srgbClr>
                </a:outerShdw>
              </a:effectLst>
              <a:latin typeface="Calibri" panose="020F0502020204030204"/>
            </a:endParaRPr>
          </a:p>
        </p:txBody>
      </p:sp>
      <p:sp>
        <p:nvSpPr>
          <p:cNvPr id="5" name="TextBox 4">
            <a:extLst>
              <a:ext uri="{FF2B5EF4-FFF2-40B4-BE49-F238E27FC236}">
                <a16:creationId xmlns:a16="http://schemas.microsoft.com/office/drawing/2014/main" id="{FDDD81CE-6AF9-4381-AFCB-BBF883951746}"/>
              </a:ext>
            </a:extLst>
          </p:cNvPr>
          <p:cNvSpPr txBox="1"/>
          <p:nvPr/>
        </p:nvSpPr>
        <p:spPr>
          <a:xfrm>
            <a:off x="227219" y="6155276"/>
            <a:ext cx="3168102" cy="215444"/>
          </a:xfrm>
          <a:prstGeom prst="rect">
            <a:avLst/>
          </a:prstGeom>
          <a:noFill/>
        </p:spPr>
        <p:txBody>
          <a:bodyPr wrap="square" rtlCol="0">
            <a:spAutoFit/>
          </a:bodyPr>
          <a:lstStyle/>
          <a:p>
            <a:r>
              <a:rPr lang="en-GB" sz="800">
                <a:solidFill>
                  <a:schemeClr val="bg1"/>
                </a:solidFill>
              </a:rPr>
              <a:t>© Gabriela Delcheva REDISCOVER Nature/EEA</a:t>
            </a:r>
            <a:endParaRPr lang="en-DK" sz="800">
              <a:solidFill>
                <a:schemeClr val="bg1"/>
              </a:solidFill>
            </a:endParaRPr>
          </a:p>
        </p:txBody>
      </p:sp>
      <p:sp>
        <p:nvSpPr>
          <p:cNvPr id="2" name="TextBox 1">
            <a:extLst>
              <a:ext uri="{FF2B5EF4-FFF2-40B4-BE49-F238E27FC236}">
                <a16:creationId xmlns:a16="http://schemas.microsoft.com/office/drawing/2014/main" id="{11520F5A-CF6F-715B-8B22-FE6C18ECD96E}"/>
              </a:ext>
            </a:extLst>
          </p:cNvPr>
          <p:cNvSpPr txBox="1"/>
          <p:nvPr/>
        </p:nvSpPr>
        <p:spPr>
          <a:xfrm>
            <a:off x="5150069" y="1279484"/>
            <a:ext cx="6695089" cy="830997"/>
          </a:xfrm>
          <a:prstGeom prst="rect">
            <a:avLst/>
          </a:prstGeom>
          <a:solidFill>
            <a:schemeClr val="bg1">
              <a:lumMod val="85000"/>
            </a:schemeClr>
          </a:solidFill>
        </p:spPr>
        <p:txBody>
          <a:bodyPr wrap="square" rtlCol="0">
            <a:spAutoFit/>
          </a:bodyPr>
          <a:lstStyle/>
          <a:p>
            <a:r>
              <a:rPr lang="tr-TR" sz="2400" b="1" dirty="0"/>
              <a:t>Merkezi olmayan bir yapı var. Tematik birimler gösterge yönetiminde başrolde.</a:t>
            </a:r>
          </a:p>
        </p:txBody>
      </p:sp>
      <p:sp>
        <p:nvSpPr>
          <p:cNvPr id="6" name="TextBox 5">
            <a:extLst>
              <a:ext uri="{FF2B5EF4-FFF2-40B4-BE49-F238E27FC236}">
                <a16:creationId xmlns:a16="http://schemas.microsoft.com/office/drawing/2014/main" id="{96F1BF77-8246-D582-D00F-5C2423BFC4F0}"/>
              </a:ext>
            </a:extLst>
          </p:cNvPr>
          <p:cNvSpPr txBox="1"/>
          <p:nvPr/>
        </p:nvSpPr>
        <p:spPr>
          <a:xfrm>
            <a:off x="2716924" y="2892845"/>
            <a:ext cx="3079531" cy="2554545"/>
          </a:xfrm>
          <a:prstGeom prst="rect">
            <a:avLst/>
          </a:prstGeom>
          <a:solidFill>
            <a:schemeClr val="accent4">
              <a:lumMod val="40000"/>
              <a:lumOff val="60000"/>
            </a:schemeClr>
          </a:solidFill>
          <a:ln w="28575">
            <a:solidFill>
              <a:schemeClr val="tx1"/>
            </a:solidFill>
          </a:ln>
        </p:spPr>
        <p:txBody>
          <a:bodyPr wrap="square">
            <a:spAutoFit/>
          </a:bodyPr>
          <a:lstStyle/>
          <a:p>
            <a:r>
              <a:rPr lang="tr-TR" sz="2000" b="1" dirty="0"/>
              <a:t>Gösterge Çekirdek Takım</a:t>
            </a:r>
          </a:p>
          <a:p>
            <a:endParaRPr lang="tr-TR" sz="2000" dirty="0"/>
          </a:p>
          <a:p>
            <a:r>
              <a:rPr lang="tr-TR" sz="2000" dirty="0"/>
              <a:t>STR (</a:t>
            </a:r>
            <a:r>
              <a:rPr lang="tr-TR" sz="2000" dirty="0" err="1"/>
              <a:t>Riyong</a:t>
            </a:r>
            <a:r>
              <a:rPr lang="tr-TR" sz="2000" dirty="0"/>
              <a:t> Kim, </a:t>
            </a:r>
            <a:r>
              <a:rPr lang="fr-FR" sz="2000" dirty="0"/>
              <a:t>Aphrodite Mourelatou</a:t>
            </a:r>
            <a:r>
              <a:rPr lang="tr-TR" sz="2000" dirty="0"/>
              <a:t>, </a:t>
            </a:r>
            <a:r>
              <a:rPr lang="tr-TR" sz="2000" dirty="0" err="1"/>
              <a:t>Roberta</a:t>
            </a:r>
            <a:r>
              <a:rPr lang="tr-TR" sz="2000" dirty="0"/>
              <a:t> </a:t>
            </a:r>
            <a:r>
              <a:rPr lang="tr-TR" sz="2000" dirty="0" err="1"/>
              <a:t>Pignatelli</a:t>
            </a:r>
            <a:r>
              <a:rPr lang="tr-TR" sz="2000" dirty="0"/>
              <a:t>, </a:t>
            </a:r>
            <a:r>
              <a:rPr lang="tr-TR" sz="2000" dirty="0" err="1"/>
              <a:t>Cathrine</a:t>
            </a:r>
            <a:r>
              <a:rPr lang="tr-TR" sz="2000" dirty="0"/>
              <a:t> </a:t>
            </a:r>
            <a:r>
              <a:rPr lang="tr-TR" sz="2000" dirty="0" err="1"/>
              <a:t>Ganzleben</a:t>
            </a:r>
            <a:r>
              <a:rPr lang="tr-TR" sz="2000" dirty="0"/>
              <a:t>)</a:t>
            </a:r>
          </a:p>
          <a:p>
            <a:r>
              <a:rPr lang="tr-TR" sz="2000" dirty="0"/>
              <a:t>COM (</a:t>
            </a:r>
            <a:r>
              <a:rPr lang="tr-TR" sz="2000" dirty="0" err="1"/>
              <a:t>Penelope</a:t>
            </a:r>
            <a:r>
              <a:rPr lang="tr-TR" sz="2000" dirty="0"/>
              <a:t> </a:t>
            </a:r>
            <a:r>
              <a:rPr lang="tr-TR" sz="2000" dirty="0" err="1"/>
              <a:t>Attard</a:t>
            </a:r>
            <a:r>
              <a:rPr lang="tr-TR" sz="2000" dirty="0"/>
              <a:t>, Andy Martin)</a:t>
            </a:r>
          </a:p>
        </p:txBody>
      </p:sp>
      <p:sp>
        <p:nvSpPr>
          <p:cNvPr id="8" name="TextBox 7">
            <a:extLst>
              <a:ext uri="{FF2B5EF4-FFF2-40B4-BE49-F238E27FC236}">
                <a16:creationId xmlns:a16="http://schemas.microsoft.com/office/drawing/2014/main" id="{E7E1CB65-27FE-8B62-185A-C002AB313998}"/>
              </a:ext>
            </a:extLst>
          </p:cNvPr>
          <p:cNvSpPr txBox="1"/>
          <p:nvPr/>
        </p:nvSpPr>
        <p:spPr>
          <a:xfrm>
            <a:off x="7743497" y="3778024"/>
            <a:ext cx="3649717" cy="1938992"/>
          </a:xfrm>
          <a:prstGeom prst="rect">
            <a:avLst/>
          </a:prstGeom>
          <a:solidFill>
            <a:schemeClr val="accent5">
              <a:lumMod val="20000"/>
              <a:lumOff val="80000"/>
            </a:schemeClr>
          </a:solidFill>
          <a:ln w="28575">
            <a:solidFill>
              <a:schemeClr val="tx1"/>
            </a:solidFill>
          </a:ln>
        </p:spPr>
        <p:txBody>
          <a:bodyPr wrap="square">
            <a:spAutoFit/>
          </a:bodyPr>
          <a:lstStyle/>
          <a:p>
            <a:r>
              <a:rPr lang="tr-TR" sz="2000" b="1" dirty="0"/>
              <a:t>Gösterge Yönlendirme Komitesi </a:t>
            </a:r>
          </a:p>
          <a:p>
            <a:endParaRPr lang="tr-TR" sz="2000" dirty="0"/>
          </a:p>
          <a:p>
            <a:r>
              <a:rPr lang="tr-TR" sz="2000" dirty="0"/>
              <a:t>Gösterge Çekirdek Takım</a:t>
            </a:r>
          </a:p>
          <a:p>
            <a:r>
              <a:rPr lang="en-US" sz="2000" dirty="0"/>
              <a:t>+</a:t>
            </a:r>
          </a:p>
          <a:p>
            <a:r>
              <a:rPr lang="en-US" sz="2000" dirty="0"/>
              <a:t>STR</a:t>
            </a:r>
            <a:r>
              <a:rPr lang="tr-TR" sz="2000" dirty="0"/>
              <a:t>, COM, DIS, BHR, CET Grup Başkanları</a:t>
            </a:r>
          </a:p>
        </p:txBody>
      </p:sp>
    </p:spTree>
    <p:extLst>
      <p:ext uri="{BB962C8B-B14F-4D97-AF65-F5344CB8AC3E}">
        <p14:creationId xmlns:p14="http://schemas.microsoft.com/office/powerpoint/2010/main" val="43932794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54EF852-7ED9-0359-03C9-5712808F1844}"/>
            </a:ext>
          </a:extLst>
        </p:cNvPr>
        <p:cNvGrpSpPr/>
        <p:nvPr/>
      </p:nvGrpSpPr>
      <p:grpSpPr>
        <a:xfrm>
          <a:off x="0" y="0"/>
          <a:ext cx="0" cy="0"/>
          <a:chOff x="0" y="0"/>
          <a:chExt cx="0" cy="0"/>
        </a:xfrm>
      </p:grpSpPr>
      <p:sp>
        <p:nvSpPr>
          <p:cNvPr id="17" name="TextBox 16">
            <a:extLst>
              <a:ext uri="{FF2B5EF4-FFF2-40B4-BE49-F238E27FC236}">
                <a16:creationId xmlns:a16="http://schemas.microsoft.com/office/drawing/2014/main" id="{42EB6D01-89D1-CAC6-16A3-1BA3D9257B93}"/>
              </a:ext>
            </a:extLst>
          </p:cNvPr>
          <p:cNvSpPr txBox="1"/>
          <p:nvPr/>
        </p:nvSpPr>
        <p:spPr>
          <a:xfrm>
            <a:off x="0" y="134891"/>
            <a:ext cx="9586791" cy="584775"/>
          </a:xfrm>
          <a:prstGeom prst="rect">
            <a:avLst/>
          </a:prstGeom>
          <a:noFill/>
        </p:spPr>
        <p:txBody>
          <a:bodyPr wrap="square" lIns="91440" tIns="45720" rIns="91440" bIns="45720" rtlCol="0" anchor="t">
            <a:spAutoFit/>
          </a:bodyPr>
          <a:lstStyle/>
          <a:p>
            <a:r>
              <a:rPr lang="tr-TR" sz="3200" b="1" dirty="0">
                <a:solidFill>
                  <a:srgbClr val="002060"/>
                </a:solidFill>
                <a:effectLst>
                  <a:outerShdw blurRad="38100" dist="38100" dir="2700000" algn="tl">
                    <a:srgbClr val="000000">
                      <a:alpha val="43137"/>
                    </a:srgbClr>
                  </a:outerShdw>
                </a:effectLst>
                <a:latin typeface="Calibri" panose="020F0502020204030204"/>
              </a:rPr>
              <a:t>AÇA Gösterge süreçleri- Yeni gösterge</a:t>
            </a:r>
            <a:endParaRPr lang="en-GB" sz="3200" b="1" dirty="0">
              <a:solidFill>
                <a:srgbClr val="002060"/>
              </a:solidFill>
              <a:effectLst>
                <a:outerShdw blurRad="38100" dist="38100" dir="2700000" algn="tl">
                  <a:srgbClr val="000000">
                    <a:alpha val="43137"/>
                  </a:srgbClr>
                </a:outerShdw>
              </a:effectLst>
              <a:latin typeface="Calibri" panose="020F0502020204030204"/>
            </a:endParaRPr>
          </a:p>
        </p:txBody>
      </p:sp>
      <p:sp>
        <p:nvSpPr>
          <p:cNvPr id="5" name="TextBox 4">
            <a:extLst>
              <a:ext uri="{FF2B5EF4-FFF2-40B4-BE49-F238E27FC236}">
                <a16:creationId xmlns:a16="http://schemas.microsoft.com/office/drawing/2014/main" id="{CC8685BF-8265-23FA-F8E7-F7AE020CBABE}"/>
              </a:ext>
            </a:extLst>
          </p:cNvPr>
          <p:cNvSpPr txBox="1"/>
          <p:nvPr/>
        </p:nvSpPr>
        <p:spPr>
          <a:xfrm>
            <a:off x="227219" y="6155276"/>
            <a:ext cx="3168102" cy="215444"/>
          </a:xfrm>
          <a:prstGeom prst="rect">
            <a:avLst/>
          </a:prstGeom>
          <a:noFill/>
        </p:spPr>
        <p:txBody>
          <a:bodyPr wrap="square" rtlCol="0">
            <a:spAutoFit/>
          </a:bodyPr>
          <a:lstStyle/>
          <a:p>
            <a:r>
              <a:rPr lang="en-GB" sz="800">
                <a:solidFill>
                  <a:schemeClr val="bg1"/>
                </a:solidFill>
              </a:rPr>
              <a:t>© Gabriela Delcheva REDISCOVER Nature/EEA</a:t>
            </a:r>
            <a:endParaRPr lang="en-DK" sz="800">
              <a:solidFill>
                <a:schemeClr val="bg1"/>
              </a:solidFill>
            </a:endParaRPr>
          </a:p>
        </p:txBody>
      </p:sp>
      <p:graphicFrame>
        <p:nvGraphicFramePr>
          <p:cNvPr id="3" name="Diagram 2">
            <a:extLst>
              <a:ext uri="{FF2B5EF4-FFF2-40B4-BE49-F238E27FC236}">
                <a16:creationId xmlns:a16="http://schemas.microsoft.com/office/drawing/2014/main" id="{E0E20885-6238-1788-4CCB-FFA6EB660725}"/>
              </a:ext>
            </a:extLst>
          </p:cNvPr>
          <p:cNvGraphicFramePr/>
          <p:nvPr>
            <p:extLst>
              <p:ext uri="{D42A27DB-BD31-4B8C-83A1-F6EECF244321}">
                <p14:modId xmlns:p14="http://schemas.microsoft.com/office/powerpoint/2010/main" val="3019167344"/>
              </p:ext>
            </p:extLst>
          </p:nvPr>
        </p:nvGraphicFramePr>
        <p:xfrm>
          <a:off x="2126593" y="610742"/>
          <a:ext cx="8128000" cy="541866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TextBox 3">
            <a:extLst>
              <a:ext uri="{FF2B5EF4-FFF2-40B4-BE49-F238E27FC236}">
                <a16:creationId xmlns:a16="http://schemas.microsoft.com/office/drawing/2014/main" id="{4A5485F8-0E49-0202-E065-3C7D28A25385}"/>
              </a:ext>
            </a:extLst>
          </p:cNvPr>
          <p:cNvSpPr txBox="1"/>
          <p:nvPr/>
        </p:nvSpPr>
        <p:spPr>
          <a:xfrm>
            <a:off x="3326058" y="5660077"/>
            <a:ext cx="5729069" cy="369332"/>
          </a:xfrm>
          <a:prstGeom prst="rect">
            <a:avLst/>
          </a:prstGeom>
          <a:noFill/>
        </p:spPr>
        <p:txBody>
          <a:bodyPr wrap="none" rtlCol="0">
            <a:spAutoFit/>
          </a:bodyPr>
          <a:lstStyle/>
          <a:p>
            <a:r>
              <a:rPr lang="tr-TR" dirty="0"/>
              <a:t>Gösterge üreticileri için kılavuz ve eğitimler de bulunmakta.</a:t>
            </a:r>
            <a:endParaRPr lang="en-DK" dirty="0"/>
          </a:p>
        </p:txBody>
      </p:sp>
    </p:spTree>
    <p:extLst>
      <p:ext uri="{BB962C8B-B14F-4D97-AF65-F5344CB8AC3E}">
        <p14:creationId xmlns:p14="http://schemas.microsoft.com/office/powerpoint/2010/main" val="305129133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extBox 16">
            <a:extLst>
              <a:ext uri="{FF2B5EF4-FFF2-40B4-BE49-F238E27FC236}">
                <a16:creationId xmlns:a16="http://schemas.microsoft.com/office/drawing/2014/main" id="{80E14E01-CE70-4529-921B-AF8CEA6D63CD}"/>
              </a:ext>
            </a:extLst>
          </p:cNvPr>
          <p:cNvSpPr txBox="1"/>
          <p:nvPr/>
        </p:nvSpPr>
        <p:spPr>
          <a:xfrm>
            <a:off x="103747" y="88288"/>
            <a:ext cx="5403809" cy="584775"/>
          </a:xfrm>
          <a:prstGeom prst="rect">
            <a:avLst/>
          </a:prstGeom>
          <a:noFill/>
        </p:spPr>
        <p:txBody>
          <a:bodyPr wrap="square" lIns="91440" tIns="45720" rIns="91440" bIns="45720" rtlCol="0" anchor="t">
            <a:spAutoFit/>
          </a:bodyPr>
          <a:lstStyle/>
          <a:p>
            <a:r>
              <a:rPr lang="tr-TR" sz="3200" dirty="0">
                <a:solidFill>
                  <a:srgbClr val="002060"/>
                </a:solidFill>
                <a:latin typeface="Calibri" panose="020F0502020204030204"/>
              </a:rPr>
              <a:t>Ana başlıklar</a:t>
            </a:r>
            <a:endParaRPr lang="en-DK" sz="3200" dirty="0">
              <a:solidFill>
                <a:srgbClr val="002060"/>
              </a:solidFill>
              <a:latin typeface="Calibri" panose="020F0502020204030204"/>
            </a:endParaRPr>
          </a:p>
        </p:txBody>
      </p:sp>
      <p:sp>
        <p:nvSpPr>
          <p:cNvPr id="19" name="TextBox 18">
            <a:extLst>
              <a:ext uri="{FF2B5EF4-FFF2-40B4-BE49-F238E27FC236}">
                <a16:creationId xmlns:a16="http://schemas.microsoft.com/office/drawing/2014/main" id="{8294BFD3-9DA2-4632-8E2A-E1E72D931DC9}"/>
              </a:ext>
            </a:extLst>
          </p:cNvPr>
          <p:cNvSpPr txBox="1"/>
          <p:nvPr/>
        </p:nvSpPr>
        <p:spPr>
          <a:xfrm>
            <a:off x="5992017" y="1685039"/>
            <a:ext cx="5403809" cy="2677656"/>
          </a:xfrm>
          <a:prstGeom prst="rect">
            <a:avLst/>
          </a:prstGeom>
          <a:noFill/>
        </p:spPr>
        <p:txBody>
          <a:bodyPr wrap="square" rtlCol="0">
            <a:spAutoFit/>
          </a:bodyPr>
          <a:lstStyle/>
          <a:p>
            <a:endParaRPr lang="en-GB" sz="2400" b="1" dirty="0">
              <a:solidFill>
                <a:srgbClr val="002060"/>
              </a:solidFill>
              <a:effectLst>
                <a:outerShdw blurRad="38100" dist="38100" dir="2700000" algn="tl">
                  <a:srgbClr val="000000">
                    <a:alpha val="43137"/>
                  </a:srgbClr>
                </a:outerShdw>
              </a:effectLst>
              <a:latin typeface="Calibri" panose="020F0502020204030204"/>
            </a:endParaRPr>
          </a:p>
          <a:p>
            <a:pPr marL="342900" indent="-342900">
              <a:buFont typeface="Arial" panose="020B0604020202020204" pitchFamily="34" charset="0"/>
              <a:buChar char="•"/>
            </a:pPr>
            <a:r>
              <a:rPr lang="tr-TR" sz="2400" b="1" dirty="0">
                <a:solidFill>
                  <a:srgbClr val="002060"/>
                </a:solidFill>
                <a:effectLst>
                  <a:outerShdw blurRad="38100" dist="38100" dir="2700000" algn="tl">
                    <a:srgbClr val="000000">
                      <a:alpha val="43137"/>
                    </a:srgbClr>
                  </a:outerShdw>
                </a:effectLst>
                <a:latin typeface="Calibri" panose="020F0502020204030204"/>
              </a:rPr>
              <a:t>Birim: STR1</a:t>
            </a:r>
            <a:endParaRPr lang="en-GB" sz="2400" b="1" dirty="0">
              <a:solidFill>
                <a:srgbClr val="002060"/>
              </a:solidFill>
              <a:effectLst>
                <a:outerShdw blurRad="38100" dist="38100" dir="2700000" algn="tl">
                  <a:srgbClr val="000000">
                    <a:alpha val="43137"/>
                  </a:srgbClr>
                </a:outerShdw>
              </a:effectLst>
              <a:latin typeface="Calibri" panose="020F0502020204030204"/>
            </a:endParaRPr>
          </a:p>
          <a:p>
            <a:pPr marL="342900" indent="-342900">
              <a:buFont typeface="Arial" panose="020B0604020202020204" pitchFamily="34" charset="0"/>
              <a:buChar char="•"/>
            </a:pPr>
            <a:endParaRPr lang="en-GB" sz="2400" b="1" dirty="0">
              <a:solidFill>
                <a:srgbClr val="002060"/>
              </a:solidFill>
              <a:effectLst>
                <a:outerShdw blurRad="38100" dist="38100" dir="2700000" algn="tl">
                  <a:srgbClr val="000000">
                    <a:alpha val="43137"/>
                  </a:srgbClr>
                </a:outerShdw>
              </a:effectLst>
              <a:latin typeface="Calibri" panose="020F0502020204030204"/>
            </a:endParaRPr>
          </a:p>
          <a:p>
            <a:pPr marL="342900" indent="-342900">
              <a:buFont typeface="Arial" panose="020B0604020202020204" pitchFamily="34" charset="0"/>
              <a:buChar char="•"/>
            </a:pPr>
            <a:r>
              <a:rPr lang="tr-TR" sz="2400" b="1" dirty="0">
                <a:solidFill>
                  <a:srgbClr val="002060"/>
                </a:solidFill>
                <a:effectLst>
                  <a:outerShdw blurRad="38100" dist="38100" dir="2700000" algn="tl">
                    <a:srgbClr val="000000">
                      <a:alpha val="43137"/>
                    </a:srgbClr>
                  </a:outerShdw>
                </a:effectLst>
                <a:latin typeface="Calibri" panose="020F0502020204030204"/>
              </a:rPr>
              <a:t>Yapılan çalışmalar</a:t>
            </a:r>
            <a:endParaRPr lang="en-GB" sz="2400" b="1" dirty="0">
              <a:solidFill>
                <a:srgbClr val="002060"/>
              </a:solidFill>
              <a:effectLst>
                <a:outerShdw blurRad="38100" dist="38100" dir="2700000" algn="tl">
                  <a:srgbClr val="000000">
                    <a:alpha val="43137"/>
                  </a:srgbClr>
                </a:outerShdw>
              </a:effectLst>
              <a:latin typeface="Calibri" panose="020F0502020204030204"/>
            </a:endParaRPr>
          </a:p>
          <a:p>
            <a:pPr marL="342900" indent="-342900">
              <a:buFont typeface="Arial" panose="020B0604020202020204" pitchFamily="34" charset="0"/>
              <a:buChar char="•"/>
            </a:pPr>
            <a:endParaRPr lang="tr-TR" sz="2400" b="1" dirty="0">
              <a:solidFill>
                <a:srgbClr val="002060"/>
              </a:solidFill>
              <a:effectLst>
                <a:outerShdw blurRad="38100" dist="38100" dir="2700000" algn="tl">
                  <a:srgbClr val="000000">
                    <a:alpha val="43137"/>
                  </a:srgbClr>
                </a:outerShdw>
              </a:effectLst>
            </a:endParaRPr>
          </a:p>
          <a:p>
            <a:pPr marL="342900" indent="-342900">
              <a:buFont typeface="Arial" panose="020B0604020202020204" pitchFamily="34" charset="0"/>
              <a:buChar char="•"/>
            </a:pPr>
            <a:r>
              <a:rPr lang="tr-TR" sz="2400" b="1" dirty="0">
                <a:solidFill>
                  <a:srgbClr val="002060"/>
                </a:solidFill>
                <a:effectLst>
                  <a:outerShdw blurRad="38100" dist="38100" dir="2700000" algn="tl">
                    <a:srgbClr val="000000">
                      <a:alpha val="43137"/>
                    </a:srgbClr>
                  </a:outerShdw>
                </a:effectLst>
              </a:rPr>
              <a:t>Göstergeler</a:t>
            </a:r>
            <a:endParaRPr lang="en-DK" sz="2400" b="1" dirty="0">
              <a:solidFill>
                <a:srgbClr val="002060"/>
              </a:solidFill>
              <a:effectLst>
                <a:outerShdw blurRad="38100" dist="38100" dir="2700000" algn="tl">
                  <a:srgbClr val="000000">
                    <a:alpha val="43137"/>
                  </a:srgbClr>
                </a:outerShdw>
              </a:effectLst>
            </a:endParaRPr>
          </a:p>
          <a:p>
            <a:endParaRPr lang="en-GB" sz="2400" b="1" dirty="0">
              <a:solidFill>
                <a:srgbClr val="002060"/>
              </a:solidFill>
              <a:effectLst>
                <a:outerShdw blurRad="38100" dist="38100" dir="2700000" algn="tl">
                  <a:srgbClr val="000000">
                    <a:alpha val="43137"/>
                  </a:srgbClr>
                </a:outerShdw>
              </a:effectLst>
              <a:latin typeface="Calibri" panose="020F0502020204030204"/>
            </a:endParaRPr>
          </a:p>
        </p:txBody>
      </p:sp>
      <p:sp>
        <p:nvSpPr>
          <p:cNvPr id="5" name="TextBox 4">
            <a:extLst>
              <a:ext uri="{FF2B5EF4-FFF2-40B4-BE49-F238E27FC236}">
                <a16:creationId xmlns:a16="http://schemas.microsoft.com/office/drawing/2014/main" id="{6A39CAF5-09E8-DC7B-ABA5-35BC616D4A42}"/>
              </a:ext>
            </a:extLst>
          </p:cNvPr>
          <p:cNvSpPr txBox="1"/>
          <p:nvPr/>
        </p:nvSpPr>
        <p:spPr>
          <a:xfrm>
            <a:off x="227219" y="6155276"/>
            <a:ext cx="3168102" cy="215444"/>
          </a:xfrm>
          <a:prstGeom prst="rect">
            <a:avLst/>
          </a:prstGeom>
          <a:noFill/>
        </p:spPr>
        <p:txBody>
          <a:bodyPr wrap="square" rtlCol="0">
            <a:spAutoFit/>
          </a:bodyPr>
          <a:lstStyle/>
          <a:p>
            <a:r>
              <a:rPr lang="en-GB" sz="800">
                <a:solidFill>
                  <a:schemeClr val="bg1"/>
                </a:solidFill>
              </a:rPr>
              <a:t>© Gabriela Delcheva REDISCOVER Nature/EEA</a:t>
            </a:r>
            <a:endParaRPr lang="en-DK" sz="800">
              <a:solidFill>
                <a:schemeClr val="bg1"/>
              </a:solidFill>
            </a:endParaRPr>
          </a:p>
        </p:txBody>
      </p:sp>
      <p:pic>
        <p:nvPicPr>
          <p:cNvPr id="4" name="Picture 3" descr="A building with many windows&#10;&#10;Description automatically generated">
            <a:extLst>
              <a:ext uri="{FF2B5EF4-FFF2-40B4-BE49-F238E27FC236}">
                <a16:creationId xmlns:a16="http://schemas.microsoft.com/office/drawing/2014/main" id="{566F1112-520A-2A6C-C0C9-79575A112578}"/>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25089" r="6002"/>
          <a:stretch/>
        </p:blipFill>
        <p:spPr>
          <a:xfrm>
            <a:off x="325820" y="1572766"/>
            <a:ext cx="4562611" cy="4582510"/>
          </a:xfrm>
          <a:prstGeom prst="rect">
            <a:avLst/>
          </a:prstGeom>
        </p:spPr>
      </p:pic>
    </p:spTree>
    <p:extLst>
      <p:ext uri="{BB962C8B-B14F-4D97-AF65-F5344CB8AC3E}">
        <p14:creationId xmlns:p14="http://schemas.microsoft.com/office/powerpoint/2010/main" val="358390418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FCD5EDB-70C3-6751-AED4-737EEFABAC23}"/>
            </a:ext>
          </a:extLst>
        </p:cNvPr>
        <p:cNvGrpSpPr/>
        <p:nvPr/>
      </p:nvGrpSpPr>
      <p:grpSpPr>
        <a:xfrm>
          <a:off x="0" y="0"/>
          <a:ext cx="0" cy="0"/>
          <a:chOff x="0" y="0"/>
          <a:chExt cx="0" cy="0"/>
        </a:xfrm>
      </p:grpSpPr>
      <p:sp>
        <p:nvSpPr>
          <p:cNvPr id="17" name="TextBox 16">
            <a:extLst>
              <a:ext uri="{FF2B5EF4-FFF2-40B4-BE49-F238E27FC236}">
                <a16:creationId xmlns:a16="http://schemas.microsoft.com/office/drawing/2014/main" id="{DD34959A-9FB0-DC9A-1769-93A2934CDD68}"/>
              </a:ext>
            </a:extLst>
          </p:cNvPr>
          <p:cNvSpPr txBox="1"/>
          <p:nvPr/>
        </p:nvSpPr>
        <p:spPr>
          <a:xfrm>
            <a:off x="0" y="134891"/>
            <a:ext cx="9586791" cy="584775"/>
          </a:xfrm>
          <a:prstGeom prst="rect">
            <a:avLst/>
          </a:prstGeom>
          <a:noFill/>
        </p:spPr>
        <p:txBody>
          <a:bodyPr wrap="square" lIns="91440" tIns="45720" rIns="91440" bIns="45720" rtlCol="0" anchor="t">
            <a:spAutoFit/>
          </a:bodyPr>
          <a:lstStyle/>
          <a:p>
            <a:r>
              <a:rPr lang="tr-TR" sz="3200" b="1" dirty="0">
                <a:solidFill>
                  <a:srgbClr val="002060"/>
                </a:solidFill>
                <a:effectLst>
                  <a:outerShdw blurRad="38100" dist="38100" dir="2700000" algn="tl">
                    <a:srgbClr val="000000">
                      <a:alpha val="43137"/>
                    </a:srgbClr>
                  </a:outerShdw>
                </a:effectLst>
                <a:latin typeface="Calibri" panose="020F0502020204030204"/>
              </a:rPr>
              <a:t>Yeni gösterge çalışmaları</a:t>
            </a:r>
            <a:endParaRPr lang="en-GB" sz="3200" b="1" dirty="0">
              <a:solidFill>
                <a:srgbClr val="002060"/>
              </a:solidFill>
              <a:effectLst>
                <a:outerShdw blurRad="38100" dist="38100" dir="2700000" algn="tl">
                  <a:srgbClr val="000000">
                    <a:alpha val="43137"/>
                  </a:srgbClr>
                </a:outerShdw>
              </a:effectLst>
              <a:latin typeface="Calibri" panose="020F0502020204030204"/>
            </a:endParaRPr>
          </a:p>
        </p:txBody>
      </p:sp>
      <p:sp>
        <p:nvSpPr>
          <p:cNvPr id="5" name="TextBox 4">
            <a:extLst>
              <a:ext uri="{FF2B5EF4-FFF2-40B4-BE49-F238E27FC236}">
                <a16:creationId xmlns:a16="http://schemas.microsoft.com/office/drawing/2014/main" id="{29E528ED-DBB9-A00C-CC99-517F592A9A90}"/>
              </a:ext>
            </a:extLst>
          </p:cNvPr>
          <p:cNvSpPr txBox="1"/>
          <p:nvPr/>
        </p:nvSpPr>
        <p:spPr>
          <a:xfrm>
            <a:off x="227219" y="6155276"/>
            <a:ext cx="3168102" cy="215444"/>
          </a:xfrm>
          <a:prstGeom prst="rect">
            <a:avLst/>
          </a:prstGeom>
          <a:noFill/>
        </p:spPr>
        <p:txBody>
          <a:bodyPr wrap="square" rtlCol="0">
            <a:spAutoFit/>
          </a:bodyPr>
          <a:lstStyle/>
          <a:p>
            <a:r>
              <a:rPr lang="en-GB" sz="800">
                <a:solidFill>
                  <a:schemeClr val="bg1"/>
                </a:solidFill>
              </a:rPr>
              <a:t>© Gabriela Delcheva REDISCOVER Nature/EEA</a:t>
            </a:r>
            <a:endParaRPr lang="en-DK" sz="800">
              <a:solidFill>
                <a:schemeClr val="bg1"/>
              </a:solidFill>
            </a:endParaRPr>
          </a:p>
        </p:txBody>
      </p:sp>
      <p:sp>
        <p:nvSpPr>
          <p:cNvPr id="4" name="TextBox 3">
            <a:extLst>
              <a:ext uri="{FF2B5EF4-FFF2-40B4-BE49-F238E27FC236}">
                <a16:creationId xmlns:a16="http://schemas.microsoft.com/office/drawing/2014/main" id="{8B4C81B7-C537-0792-9280-E050ADC41AD1}"/>
              </a:ext>
            </a:extLst>
          </p:cNvPr>
          <p:cNvSpPr txBox="1"/>
          <p:nvPr/>
        </p:nvSpPr>
        <p:spPr>
          <a:xfrm>
            <a:off x="1463565" y="1354991"/>
            <a:ext cx="6206358" cy="2555700"/>
          </a:xfrm>
          <a:prstGeom prst="rect">
            <a:avLst/>
          </a:prstGeom>
          <a:noFill/>
        </p:spPr>
        <p:txBody>
          <a:bodyPr wrap="square">
            <a:spAutoFit/>
          </a:bodyPr>
          <a:lstStyle/>
          <a:p>
            <a:pPr>
              <a:lnSpc>
                <a:spcPct val="107000"/>
              </a:lnSpc>
              <a:spcAft>
                <a:spcPts val="800"/>
              </a:spcAft>
            </a:pPr>
            <a:r>
              <a:rPr lang="tr-TR" sz="1800" b="1" kern="100" dirty="0">
                <a:effectLst/>
                <a:latin typeface="Aptos" panose="020B0004020202020204" pitchFamily="34" charset="0"/>
                <a:ea typeface="Aptos" panose="020B0004020202020204" pitchFamily="34" charset="0"/>
                <a:cs typeface="Times New Roman" panose="02020603050405020304" pitchFamily="18" charset="0"/>
              </a:rPr>
              <a:t>YENİ GÖSTERGE </a:t>
            </a:r>
            <a:r>
              <a:rPr lang="tr-TR" b="1" kern="100" dirty="0">
                <a:latin typeface="Aptos" panose="020B0004020202020204" pitchFamily="34" charset="0"/>
                <a:ea typeface="Aptos" panose="020B0004020202020204" pitchFamily="34" charset="0"/>
                <a:cs typeface="Times New Roman" panose="02020603050405020304" pitchFamily="18" charset="0"/>
              </a:rPr>
              <a:t>GELİŞTİRME </a:t>
            </a:r>
            <a:r>
              <a:rPr lang="tr-TR" sz="1800" b="1" kern="100" dirty="0">
                <a:effectLst/>
                <a:latin typeface="Aptos" panose="020B0004020202020204" pitchFamily="34" charset="0"/>
                <a:ea typeface="Aptos" panose="020B0004020202020204" pitchFamily="34" charset="0"/>
                <a:cs typeface="Times New Roman" panose="02020603050405020304" pitchFamily="18" charset="0"/>
              </a:rPr>
              <a:t>ÇALIŞMALAR</a:t>
            </a:r>
            <a:r>
              <a:rPr lang="tr-TR" b="1" kern="100" dirty="0">
                <a:latin typeface="Aptos" panose="020B0004020202020204" pitchFamily="34" charset="0"/>
                <a:ea typeface="Aptos" panose="020B0004020202020204" pitchFamily="34" charset="0"/>
                <a:cs typeface="Times New Roman" panose="02020603050405020304" pitchFamily="18" charset="0"/>
              </a:rPr>
              <a:t>I</a:t>
            </a:r>
            <a:endParaRPr lang="en-DK" sz="1800" kern="100" dirty="0">
              <a:effectLst/>
              <a:latin typeface="Aptos" panose="020B0004020202020204" pitchFamily="34" charset="0"/>
              <a:ea typeface="Aptos" panose="020B0004020202020204" pitchFamily="34" charset="0"/>
              <a:cs typeface="Times New Roman" panose="02020603050405020304" pitchFamily="18" charset="0"/>
            </a:endParaRPr>
          </a:p>
          <a:p>
            <a:pPr marL="342900" lvl="0" indent="-342900">
              <a:lnSpc>
                <a:spcPct val="107000"/>
              </a:lnSpc>
              <a:buFont typeface="Symbol" panose="05050102010706020507" pitchFamily="18" charset="2"/>
              <a:buChar char=""/>
            </a:pPr>
            <a:r>
              <a:rPr lang="tr-TR" sz="1800" kern="100" dirty="0">
                <a:effectLst/>
                <a:latin typeface="Aptos" panose="020B0004020202020204" pitchFamily="34" charset="0"/>
                <a:ea typeface="Aptos" panose="020B0004020202020204" pitchFamily="34" charset="0"/>
                <a:cs typeface="Times New Roman" panose="02020603050405020304" pitchFamily="18" charset="0"/>
              </a:rPr>
              <a:t>Sosyal gerginlikler ve kutuplaşmalar</a:t>
            </a:r>
            <a:endParaRPr lang="en-DK" sz="1800" kern="100" dirty="0">
              <a:effectLst/>
              <a:latin typeface="Aptos" panose="020B0004020202020204" pitchFamily="34" charset="0"/>
              <a:ea typeface="Aptos" panose="020B0004020202020204" pitchFamily="34" charset="0"/>
              <a:cs typeface="Times New Roman" panose="02020603050405020304" pitchFamily="18" charset="0"/>
            </a:endParaRPr>
          </a:p>
          <a:p>
            <a:pPr marL="342900" lvl="0" indent="-342900">
              <a:lnSpc>
                <a:spcPct val="107000"/>
              </a:lnSpc>
              <a:buFont typeface="Symbol" panose="05050102010706020507" pitchFamily="18" charset="2"/>
              <a:buChar char=""/>
            </a:pPr>
            <a:r>
              <a:rPr lang="tr-TR" sz="1800" kern="100" dirty="0">
                <a:effectLst/>
                <a:latin typeface="Aptos" panose="020B0004020202020204" pitchFamily="34" charset="0"/>
                <a:ea typeface="Aptos" panose="020B0004020202020204" pitchFamily="34" charset="0"/>
                <a:cs typeface="Times New Roman" panose="02020603050405020304" pitchFamily="18" charset="0"/>
              </a:rPr>
              <a:t>Adil sürdürülebilirlik</a:t>
            </a:r>
            <a:endParaRPr lang="en-DK" sz="1800" kern="100" dirty="0">
              <a:effectLst/>
              <a:latin typeface="Aptos" panose="020B0004020202020204" pitchFamily="34" charset="0"/>
              <a:ea typeface="Aptos" panose="020B0004020202020204" pitchFamily="34" charset="0"/>
              <a:cs typeface="Times New Roman" panose="02020603050405020304" pitchFamily="18" charset="0"/>
            </a:endParaRPr>
          </a:p>
          <a:p>
            <a:pPr marL="342900" lvl="0" indent="-342900">
              <a:lnSpc>
                <a:spcPct val="107000"/>
              </a:lnSpc>
              <a:buFont typeface="Symbol" panose="05050102010706020507" pitchFamily="18" charset="2"/>
              <a:buChar char=""/>
            </a:pPr>
            <a:r>
              <a:rPr lang="tr-TR" sz="1800" kern="100" dirty="0">
                <a:effectLst/>
                <a:latin typeface="Aptos" panose="020B0004020202020204" pitchFamily="34" charset="0"/>
                <a:ea typeface="Aptos" panose="020B0004020202020204" pitchFamily="34" charset="0"/>
                <a:cs typeface="Times New Roman" panose="02020603050405020304" pitchFamily="18" charset="0"/>
              </a:rPr>
              <a:t>Eşitsizlikler</a:t>
            </a:r>
            <a:endParaRPr lang="en-DK" sz="1800" kern="100" dirty="0">
              <a:effectLst/>
              <a:latin typeface="Aptos" panose="020B0004020202020204" pitchFamily="34" charset="0"/>
              <a:ea typeface="Aptos" panose="020B0004020202020204" pitchFamily="34" charset="0"/>
              <a:cs typeface="Times New Roman" panose="02020603050405020304" pitchFamily="18" charset="0"/>
            </a:endParaRPr>
          </a:p>
          <a:p>
            <a:pPr marL="342900" lvl="0" indent="-342900">
              <a:lnSpc>
                <a:spcPct val="107000"/>
              </a:lnSpc>
              <a:buFont typeface="Symbol" panose="05050102010706020507" pitchFamily="18" charset="2"/>
              <a:buChar char=""/>
            </a:pPr>
            <a:r>
              <a:rPr lang="tr-TR" sz="1800" kern="100" dirty="0">
                <a:effectLst/>
                <a:latin typeface="Aptos" panose="020B0004020202020204" pitchFamily="34" charset="0"/>
                <a:ea typeface="Aptos" panose="020B0004020202020204" pitchFamily="34" charset="0"/>
                <a:cs typeface="Times New Roman" panose="02020603050405020304" pitchFamily="18" charset="0"/>
              </a:rPr>
              <a:t>Tutum ve yaklaşım kalıpları</a:t>
            </a:r>
            <a:endParaRPr lang="en-DK" sz="1800" kern="100" dirty="0">
              <a:effectLst/>
              <a:latin typeface="Aptos" panose="020B0004020202020204" pitchFamily="34" charset="0"/>
              <a:ea typeface="Aptos" panose="020B0004020202020204" pitchFamily="34" charset="0"/>
              <a:cs typeface="Times New Roman" panose="02020603050405020304" pitchFamily="18" charset="0"/>
            </a:endParaRPr>
          </a:p>
          <a:p>
            <a:pPr marL="342900" lvl="0" indent="-342900">
              <a:lnSpc>
                <a:spcPct val="107000"/>
              </a:lnSpc>
              <a:buFont typeface="Symbol" panose="05050102010706020507" pitchFamily="18" charset="2"/>
              <a:buChar char=""/>
            </a:pPr>
            <a:r>
              <a:rPr lang="tr-TR" sz="1800" kern="100" dirty="0">
                <a:effectLst/>
                <a:latin typeface="Aptos" panose="020B0004020202020204" pitchFamily="34" charset="0"/>
                <a:ea typeface="Aptos" panose="020B0004020202020204" pitchFamily="34" charset="0"/>
                <a:cs typeface="Times New Roman" panose="02020603050405020304" pitchFamily="18" charset="0"/>
              </a:rPr>
              <a:t>Tüketim alışkanlıkları</a:t>
            </a:r>
            <a:endParaRPr lang="en-DK" sz="1800" kern="100" dirty="0">
              <a:effectLst/>
              <a:latin typeface="Aptos" panose="020B0004020202020204" pitchFamily="34" charset="0"/>
              <a:ea typeface="Aptos" panose="020B0004020202020204" pitchFamily="34" charset="0"/>
              <a:cs typeface="Times New Roman" panose="02020603050405020304" pitchFamily="18" charset="0"/>
            </a:endParaRPr>
          </a:p>
          <a:p>
            <a:pPr marL="342900" lvl="0" indent="-342900">
              <a:lnSpc>
                <a:spcPct val="107000"/>
              </a:lnSpc>
              <a:buFont typeface="Symbol" panose="05050102010706020507" pitchFamily="18" charset="2"/>
              <a:buChar char=""/>
            </a:pPr>
            <a:r>
              <a:rPr lang="tr-TR" sz="1800" kern="100" dirty="0">
                <a:effectLst/>
                <a:latin typeface="Aptos" panose="020B0004020202020204" pitchFamily="34" charset="0"/>
                <a:ea typeface="Aptos" panose="020B0004020202020204" pitchFamily="34" charset="0"/>
                <a:cs typeface="Times New Roman" panose="02020603050405020304" pitchFamily="18" charset="0"/>
              </a:rPr>
              <a:t>Değerler, tercih ve öncelikler</a:t>
            </a:r>
            <a:endParaRPr lang="en-DK" sz="1800" kern="100" dirty="0">
              <a:effectLst/>
              <a:latin typeface="Aptos" panose="020B0004020202020204" pitchFamily="34" charset="0"/>
              <a:ea typeface="Aptos" panose="020B0004020202020204" pitchFamily="34" charset="0"/>
              <a:cs typeface="Times New Roman" panose="02020603050405020304" pitchFamily="18" charset="0"/>
            </a:endParaRPr>
          </a:p>
          <a:p>
            <a:pPr marL="342900" lvl="0" indent="-342900">
              <a:lnSpc>
                <a:spcPct val="107000"/>
              </a:lnSpc>
              <a:spcAft>
                <a:spcPts val="800"/>
              </a:spcAft>
              <a:buFont typeface="Symbol" panose="05050102010706020507" pitchFamily="18" charset="2"/>
              <a:buChar char=""/>
            </a:pPr>
            <a:r>
              <a:rPr lang="tr-TR" sz="1800" kern="100" dirty="0">
                <a:effectLst/>
                <a:latin typeface="Aptos" panose="020B0004020202020204" pitchFamily="34" charset="0"/>
                <a:ea typeface="Aptos" panose="020B0004020202020204" pitchFamily="34" charset="0"/>
                <a:cs typeface="Times New Roman" panose="02020603050405020304" pitchFamily="18" charset="0"/>
              </a:rPr>
              <a:t>Gezegen sınırları</a:t>
            </a:r>
            <a:endParaRPr lang="en-DK" sz="1800" kern="100" dirty="0">
              <a:effectLst/>
              <a:latin typeface="Aptos" panose="020B0004020202020204" pitchFamily="34" charset="0"/>
              <a:ea typeface="Aptos" panose="020B0004020202020204" pitchFamily="34" charset="0"/>
              <a:cs typeface="Times New Roman" panose="02020603050405020304" pitchFamily="18" charset="0"/>
            </a:endParaRPr>
          </a:p>
        </p:txBody>
      </p:sp>
      <p:sp>
        <p:nvSpPr>
          <p:cNvPr id="7" name="TextBox 6">
            <a:extLst>
              <a:ext uri="{FF2B5EF4-FFF2-40B4-BE49-F238E27FC236}">
                <a16:creationId xmlns:a16="http://schemas.microsoft.com/office/drawing/2014/main" id="{BD445675-1D1B-2E68-7946-C7E01D8EAC71}"/>
              </a:ext>
            </a:extLst>
          </p:cNvPr>
          <p:cNvSpPr txBox="1"/>
          <p:nvPr/>
        </p:nvSpPr>
        <p:spPr>
          <a:xfrm>
            <a:off x="1690216" y="4296564"/>
            <a:ext cx="6206358" cy="1073884"/>
          </a:xfrm>
          <a:prstGeom prst="rect">
            <a:avLst/>
          </a:prstGeom>
          <a:noFill/>
        </p:spPr>
        <p:txBody>
          <a:bodyPr wrap="square">
            <a:spAutoFit/>
          </a:bodyPr>
          <a:lstStyle/>
          <a:p>
            <a:pPr>
              <a:lnSpc>
                <a:spcPct val="107000"/>
              </a:lnSpc>
              <a:spcAft>
                <a:spcPts val="800"/>
              </a:spcAft>
            </a:pPr>
            <a:r>
              <a:rPr lang="tr-TR" sz="1800" kern="100" dirty="0">
                <a:effectLst/>
                <a:latin typeface="Aptos" panose="020B0004020202020204" pitchFamily="34" charset="0"/>
                <a:ea typeface="Aptos" panose="020B0004020202020204" pitchFamily="34" charset="0"/>
                <a:cs typeface="Times New Roman" panose="02020603050405020304" pitchFamily="18" charset="0"/>
              </a:rPr>
              <a:t>SIWB – Sürdürülebilir, kapsayıcı gönenç (JRC)</a:t>
            </a:r>
            <a:endParaRPr lang="en-DK" sz="1800" kern="100" dirty="0">
              <a:effectLst/>
              <a:latin typeface="Aptos" panose="020B0004020202020204" pitchFamily="34" charset="0"/>
              <a:ea typeface="Aptos" panose="020B0004020202020204" pitchFamily="34" charset="0"/>
              <a:cs typeface="Times New Roman" panose="02020603050405020304" pitchFamily="18" charset="0"/>
            </a:endParaRPr>
          </a:p>
          <a:p>
            <a:pPr>
              <a:lnSpc>
                <a:spcPct val="107000"/>
              </a:lnSpc>
              <a:spcAft>
                <a:spcPts val="800"/>
              </a:spcAft>
            </a:pPr>
            <a:r>
              <a:rPr lang="tr-TR" sz="1800" u="sng" kern="100" dirty="0">
                <a:solidFill>
                  <a:srgbClr val="467886"/>
                </a:solidFill>
                <a:effectLst/>
                <a:latin typeface="Aptos" panose="020B0004020202020204" pitchFamily="34" charset="0"/>
                <a:ea typeface="Aptos" panose="020B0004020202020204" pitchFamily="34" charset="0"/>
                <a:cs typeface="Times New Roman" panose="02020603050405020304" pitchFamily="18" charset="0"/>
                <a:hlinkClick r:id="rId2"/>
              </a:rPr>
              <a:t>https://composite-indicators.jrc.ec.europa.eu/siwb-prioritisation-tool/explore</a:t>
            </a:r>
            <a:endParaRPr lang="en-DK" sz="1800" kern="100" dirty="0">
              <a:effectLst/>
              <a:latin typeface="Aptos" panose="020B0004020202020204" pitchFamily="34" charset="0"/>
              <a:ea typeface="Aptos" panose="020B0004020202020204" pitchFamily="34" charset="0"/>
              <a:cs typeface="Times New Roman" panose="02020603050405020304" pitchFamily="18" charset="0"/>
            </a:endParaRPr>
          </a:p>
        </p:txBody>
      </p:sp>
    </p:spTree>
    <p:extLst>
      <p:ext uri="{BB962C8B-B14F-4D97-AF65-F5344CB8AC3E}">
        <p14:creationId xmlns:p14="http://schemas.microsoft.com/office/powerpoint/2010/main" val="376964178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92FBBADA-025D-EE44-6FED-0E0FE90FAC7E}"/>
              </a:ext>
            </a:extLst>
          </p:cNvPr>
          <p:cNvPicPr>
            <a:picLocks noChangeAspect="1"/>
          </p:cNvPicPr>
          <p:nvPr/>
        </p:nvPicPr>
        <p:blipFill>
          <a:blip r:embed="rId2"/>
          <a:stretch>
            <a:fillRect/>
          </a:stretch>
        </p:blipFill>
        <p:spPr>
          <a:xfrm>
            <a:off x="0" y="1961717"/>
            <a:ext cx="12192000" cy="3423594"/>
          </a:xfrm>
          <a:prstGeom prst="rect">
            <a:avLst/>
          </a:prstGeom>
        </p:spPr>
      </p:pic>
      <p:sp>
        <p:nvSpPr>
          <p:cNvPr id="6" name="TextBox 5">
            <a:extLst>
              <a:ext uri="{FF2B5EF4-FFF2-40B4-BE49-F238E27FC236}">
                <a16:creationId xmlns:a16="http://schemas.microsoft.com/office/drawing/2014/main" id="{325B2373-3AAA-BADC-AB0C-3BB21946D810}"/>
              </a:ext>
            </a:extLst>
          </p:cNvPr>
          <p:cNvSpPr txBox="1"/>
          <p:nvPr/>
        </p:nvSpPr>
        <p:spPr>
          <a:xfrm>
            <a:off x="103747" y="88288"/>
            <a:ext cx="12004170" cy="523220"/>
          </a:xfrm>
          <a:prstGeom prst="rect">
            <a:avLst/>
          </a:prstGeom>
          <a:noFill/>
        </p:spPr>
        <p:txBody>
          <a:bodyPr wrap="square" lIns="91440" tIns="45720" rIns="91440" bIns="45720" rtlCol="0" anchor="t">
            <a:spAutoFit/>
          </a:bodyPr>
          <a:lstStyle/>
          <a:p>
            <a:r>
              <a:rPr lang="tr-TR" sz="2800" b="1" dirty="0">
                <a:solidFill>
                  <a:srgbClr val="002060"/>
                </a:solidFill>
                <a:effectLst>
                  <a:outerShdw blurRad="38100" dist="38100" dir="2700000" algn="tl">
                    <a:srgbClr val="000000">
                      <a:alpha val="43137"/>
                    </a:srgbClr>
                  </a:outerShdw>
                </a:effectLst>
                <a:latin typeface="Calibri" panose="020F0502020204030204"/>
              </a:rPr>
              <a:t>Yeni gösterge çalışmaları: gelişen veri olanakları ile daha gelişmiş analiz</a:t>
            </a:r>
            <a:endParaRPr lang="en-GB" sz="2800" b="1" dirty="0">
              <a:solidFill>
                <a:srgbClr val="002060"/>
              </a:solidFill>
              <a:effectLst>
                <a:outerShdw blurRad="38100" dist="38100" dir="2700000" algn="tl">
                  <a:srgbClr val="000000">
                    <a:alpha val="43137"/>
                  </a:srgbClr>
                </a:outerShdw>
              </a:effectLst>
              <a:latin typeface="Calibri" panose="020F0502020204030204"/>
            </a:endParaRPr>
          </a:p>
        </p:txBody>
      </p:sp>
    </p:spTree>
    <p:extLst>
      <p:ext uri="{BB962C8B-B14F-4D97-AF65-F5344CB8AC3E}">
        <p14:creationId xmlns:p14="http://schemas.microsoft.com/office/powerpoint/2010/main" val="15286151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5ADAB8D-9C16-4F7B-65FB-BEEBAE903B51}"/>
            </a:ext>
          </a:extLst>
        </p:cNvPr>
        <p:cNvGrpSpPr/>
        <p:nvPr/>
      </p:nvGrpSpPr>
      <p:grpSpPr>
        <a:xfrm>
          <a:off x="0" y="0"/>
          <a:ext cx="0" cy="0"/>
          <a:chOff x="0" y="0"/>
          <a:chExt cx="0" cy="0"/>
        </a:xfrm>
      </p:grpSpPr>
      <p:sp>
        <p:nvSpPr>
          <p:cNvPr id="17" name="TextBox 16">
            <a:extLst>
              <a:ext uri="{FF2B5EF4-FFF2-40B4-BE49-F238E27FC236}">
                <a16:creationId xmlns:a16="http://schemas.microsoft.com/office/drawing/2014/main" id="{4139C303-61CC-E683-B7C3-49AFFC983099}"/>
              </a:ext>
            </a:extLst>
          </p:cNvPr>
          <p:cNvSpPr txBox="1"/>
          <p:nvPr/>
        </p:nvSpPr>
        <p:spPr>
          <a:xfrm>
            <a:off x="0" y="134891"/>
            <a:ext cx="9586791" cy="584775"/>
          </a:xfrm>
          <a:prstGeom prst="rect">
            <a:avLst/>
          </a:prstGeom>
          <a:noFill/>
        </p:spPr>
        <p:txBody>
          <a:bodyPr wrap="square" lIns="91440" tIns="45720" rIns="91440" bIns="45720" rtlCol="0" anchor="t">
            <a:spAutoFit/>
          </a:bodyPr>
          <a:lstStyle/>
          <a:p>
            <a:r>
              <a:rPr lang="tr-TR" sz="3200" b="1" dirty="0">
                <a:solidFill>
                  <a:srgbClr val="002060"/>
                </a:solidFill>
                <a:effectLst>
                  <a:outerShdw blurRad="38100" dist="38100" dir="2700000" algn="tl">
                    <a:srgbClr val="000000">
                      <a:alpha val="43137"/>
                    </a:srgbClr>
                  </a:outerShdw>
                </a:effectLst>
                <a:latin typeface="Calibri" panose="020F0502020204030204"/>
              </a:rPr>
              <a:t>Yeni gösterge çalışmaları</a:t>
            </a:r>
            <a:endParaRPr lang="en-GB" sz="3200" b="1" dirty="0">
              <a:solidFill>
                <a:srgbClr val="002060"/>
              </a:solidFill>
              <a:effectLst>
                <a:outerShdw blurRad="38100" dist="38100" dir="2700000" algn="tl">
                  <a:srgbClr val="000000">
                    <a:alpha val="43137"/>
                  </a:srgbClr>
                </a:outerShdw>
              </a:effectLst>
              <a:latin typeface="Calibri" panose="020F0502020204030204"/>
            </a:endParaRPr>
          </a:p>
        </p:txBody>
      </p:sp>
      <p:sp>
        <p:nvSpPr>
          <p:cNvPr id="5" name="TextBox 4">
            <a:extLst>
              <a:ext uri="{FF2B5EF4-FFF2-40B4-BE49-F238E27FC236}">
                <a16:creationId xmlns:a16="http://schemas.microsoft.com/office/drawing/2014/main" id="{D35779D4-3F27-1C55-7586-97949B7FCC56}"/>
              </a:ext>
            </a:extLst>
          </p:cNvPr>
          <p:cNvSpPr txBox="1"/>
          <p:nvPr/>
        </p:nvSpPr>
        <p:spPr>
          <a:xfrm>
            <a:off x="227219" y="6155276"/>
            <a:ext cx="3168102" cy="215444"/>
          </a:xfrm>
          <a:prstGeom prst="rect">
            <a:avLst/>
          </a:prstGeom>
          <a:noFill/>
        </p:spPr>
        <p:txBody>
          <a:bodyPr wrap="square" rtlCol="0">
            <a:spAutoFit/>
          </a:bodyPr>
          <a:lstStyle/>
          <a:p>
            <a:r>
              <a:rPr lang="en-GB" sz="800">
                <a:solidFill>
                  <a:schemeClr val="bg1"/>
                </a:solidFill>
              </a:rPr>
              <a:t>© Gabriela Delcheva REDISCOVER Nature/EEA</a:t>
            </a:r>
            <a:endParaRPr lang="en-DK" sz="800">
              <a:solidFill>
                <a:schemeClr val="bg1"/>
              </a:solidFill>
            </a:endParaRPr>
          </a:p>
        </p:txBody>
      </p:sp>
      <p:sp>
        <p:nvSpPr>
          <p:cNvPr id="7" name="TextBox 6">
            <a:extLst>
              <a:ext uri="{FF2B5EF4-FFF2-40B4-BE49-F238E27FC236}">
                <a16:creationId xmlns:a16="http://schemas.microsoft.com/office/drawing/2014/main" id="{EF41DCAD-6B6D-D533-701D-34B7412DAE42}"/>
              </a:ext>
            </a:extLst>
          </p:cNvPr>
          <p:cNvSpPr txBox="1"/>
          <p:nvPr/>
        </p:nvSpPr>
        <p:spPr>
          <a:xfrm>
            <a:off x="880920" y="1437750"/>
            <a:ext cx="6206358" cy="1073884"/>
          </a:xfrm>
          <a:prstGeom prst="rect">
            <a:avLst/>
          </a:prstGeom>
          <a:noFill/>
        </p:spPr>
        <p:txBody>
          <a:bodyPr wrap="square">
            <a:spAutoFit/>
          </a:bodyPr>
          <a:lstStyle/>
          <a:p>
            <a:pPr>
              <a:lnSpc>
                <a:spcPct val="107000"/>
              </a:lnSpc>
              <a:spcAft>
                <a:spcPts val="800"/>
              </a:spcAft>
            </a:pPr>
            <a:r>
              <a:rPr lang="tr-TR" sz="1800" kern="100" dirty="0">
                <a:effectLst/>
                <a:latin typeface="Aptos" panose="020B0004020202020204" pitchFamily="34" charset="0"/>
                <a:ea typeface="Aptos" panose="020B0004020202020204" pitchFamily="34" charset="0"/>
                <a:cs typeface="Times New Roman" panose="02020603050405020304" pitchFamily="18" charset="0"/>
              </a:rPr>
              <a:t>SIWB – Sürdürülebilir, kapsayıcı gönenç (JRC)</a:t>
            </a:r>
            <a:endParaRPr lang="en-DK" sz="1800" kern="100" dirty="0">
              <a:effectLst/>
              <a:latin typeface="Aptos" panose="020B0004020202020204" pitchFamily="34" charset="0"/>
              <a:ea typeface="Aptos" panose="020B0004020202020204" pitchFamily="34" charset="0"/>
              <a:cs typeface="Times New Roman" panose="02020603050405020304" pitchFamily="18" charset="0"/>
            </a:endParaRPr>
          </a:p>
          <a:p>
            <a:pPr>
              <a:lnSpc>
                <a:spcPct val="107000"/>
              </a:lnSpc>
              <a:spcAft>
                <a:spcPts val="800"/>
              </a:spcAft>
            </a:pPr>
            <a:r>
              <a:rPr lang="tr-TR" sz="1800" u="sng" kern="100" dirty="0">
                <a:solidFill>
                  <a:srgbClr val="467886"/>
                </a:solidFill>
                <a:effectLst/>
                <a:latin typeface="Aptos" panose="020B0004020202020204" pitchFamily="34" charset="0"/>
                <a:ea typeface="Aptos" panose="020B0004020202020204" pitchFamily="34" charset="0"/>
                <a:cs typeface="Times New Roman" panose="02020603050405020304" pitchFamily="18" charset="0"/>
                <a:hlinkClick r:id="rId2"/>
              </a:rPr>
              <a:t>https://composite-indicators.jrc.ec.europa.eu/siwb-prioritisation-tool/explore</a:t>
            </a:r>
            <a:endParaRPr lang="en-DK" sz="1800" kern="100" dirty="0">
              <a:effectLst/>
              <a:latin typeface="Aptos" panose="020B0004020202020204" pitchFamily="34" charset="0"/>
              <a:ea typeface="Aptos" panose="020B0004020202020204" pitchFamily="34" charset="0"/>
              <a:cs typeface="Times New Roman" panose="02020603050405020304" pitchFamily="18" charset="0"/>
            </a:endParaRPr>
          </a:p>
        </p:txBody>
      </p:sp>
    </p:spTree>
    <p:extLst>
      <p:ext uri="{BB962C8B-B14F-4D97-AF65-F5344CB8AC3E}">
        <p14:creationId xmlns:p14="http://schemas.microsoft.com/office/powerpoint/2010/main" val="166257583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a:extLst>
              <a:ext uri="{FF2B5EF4-FFF2-40B4-BE49-F238E27FC236}">
                <a16:creationId xmlns:a16="http://schemas.microsoft.com/office/drawing/2014/main" id="{3F197A4D-87EC-72B1-6EF4-0E345CA22E00}"/>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367609" y="432575"/>
            <a:ext cx="7144254" cy="599285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FF62F2A6-A121-10F2-BAFB-7CA33DEDBF16}"/>
              </a:ext>
            </a:extLst>
          </p:cNvPr>
          <p:cNvSpPr txBox="1"/>
          <p:nvPr/>
        </p:nvSpPr>
        <p:spPr>
          <a:xfrm>
            <a:off x="316174" y="286181"/>
            <a:ext cx="2469068" cy="1871794"/>
          </a:xfrm>
          <a:prstGeom prst="rect">
            <a:avLst/>
          </a:prstGeom>
          <a:noFill/>
        </p:spPr>
        <p:txBody>
          <a:bodyPr wrap="square">
            <a:spAutoFit/>
          </a:bodyPr>
          <a:lstStyle/>
          <a:p>
            <a:pPr>
              <a:lnSpc>
                <a:spcPct val="107000"/>
              </a:lnSpc>
              <a:spcAft>
                <a:spcPts val="800"/>
              </a:spcAft>
            </a:pPr>
            <a:r>
              <a:rPr lang="tr-TR" sz="1800" kern="100" dirty="0">
                <a:effectLst/>
                <a:latin typeface="Aptos" panose="020B0004020202020204" pitchFamily="34" charset="0"/>
                <a:ea typeface="Aptos" panose="020B0004020202020204" pitchFamily="34" charset="0"/>
                <a:cs typeface="Times New Roman" panose="02020603050405020304" pitchFamily="18" charset="0"/>
              </a:rPr>
              <a:t>Simit Ekonomisi (DEAL)</a:t>
            </a:r>
          </a:p>
          <a:p>
            <a:pPr>
              <a:lnSpc>
                <a:spcPct val="107000"/>
              </a:lnSpc>
              <a:spcAft>
                <a:spcPts val="800"/>
              </a:spcAft>
            </a:pPr>
            <a:endParaRPr lang="tr-TR" sz="1800" kern="100" dirty="0">
              <a:effectLst/>
              <a:latin typeface="Aptos" panose="020B0004020202020204" pitchFamily="34" charset="0"/>
              <a:ea typeface="Aptos" panose="020B0004020202020204" pitchFamily="34" charset="0"/>
              <a:cs typeface="Times New Roman" panose="02020603050405020304" pitchFamily="18" charset="0"/>
            </a:endParaRPr>
          </a:p>
          <a:p>
            <a:pPr>
              <a:lnSpc>
                <a:spcPct val="107000"/>
              </a:lnSpc>
              <a:spcAft>
                <a:spcPts val="800"/>
              </a:spcAft>
            </a:pPr>
            <a:endParaRPr lang="tr-TR" kern="100" dirty="0">
              <a:latin typeface="Aptos" panose="020B0004020202020204" pitchFamily="34" charset="0"/>
              <a:ea typeface="Aptos" panose="020B0004020202020204" pitchFamily="34" charset="0"/>
              <a:cs typeface="Times New Roman" panose="02020603050405020304" pitchFamily="18" charset="0"/>
            </a:endParaRPr>
          </a:p>
          <a:p>
            <a:pPr>
              <a:lnSpc>
                <a:spcPct val="107000"/>
              </a:lnSpc>
              <a:spcAft>
                <a:spcPts val="800"/>
              </a:spcAft>
            </a:pPr>
            <a:endParaRPr lang="en-DK" sz="1800" kern="100" dirty="0">
              <a:effectLst/>
              <a:latin typeface="Aptos" panose="020B0004020202020204" pitchFamily="34" charset="0"/>
              <a:ea typeface="Aptos" panose="020B0004020202020204" pitchFamily="34" charset="0"/>
              <a:cs typeface="Times New Roman" panose="02020603050405020304" pitchFamily="18" charset="0"/>
            </a:endParaRPr>
          </a:p>
        </p:txBody>
      </p:sp>
    </p:spTree>
    <p:extLst>
      <p:ext uri="{BB962C8B-B14F-4D97-AF65-F5344CB8AC3E}">
        <p14:creationId xmlns:p14="http://schemas.microsoft.com/office/powerpoint/2010/main" val="393806951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butterfly on a plant&#10;&#10;Description automatically generated with medium confidence">
            <a:extLst>
              <a:ext uri="{FF2B5EF4-FFF2-40B4-BE49-F238E27FC236}">
                <a16:creationId xmlns:a16="http://schemas.microsoft.com/office/drawing/2014/main" id="{DFDCFD7C-1DB1-4983-9DB6-D37749DCE644}"/>
              </a:ext>
            </a:extLst>
          </p:cNvPr>
          <p:cNvPicPr/>
          <p:nvPr/>
        </p:nvPicPr>
        <p:blipFill>
          <a:blip r:embed="rId3" cstate="print">
            <a:extLst>
              <a:ext uri="{28A0092B-C50C-407E-A947-70E740481C1C}">
                <a14:useLocalDpi xmlns:a14="http://schemas.microsoft.com/office/drawing/2010/main" val="0"/>
              </a:ext>
            </a:extLst>
          </a:blip>
          <a:stretch>
            <a:fillRect/>
          </a:stretch>
        </p:blipFill>
        <p:spPr>
          <a:xfrm rot="10800000">
            <a:off x="0" y="0"/>
            <a:ext cx="12191999" cy="6858000"/>
          </a:xfrm>
          <a:prstGeom prst="rect">
            <a:avLst/>
          </a:prstGeom>
        </p:spPr>
      </p:pic>
      <p:sp>
        <p:nvSpPr>
          <p:cNvPr id="3" name="TextBox 2">
            <a:extLst>
              <a:ext uri="{FF2B5EF4-FFF2-40B4-BE49-F238E27FC236}">
                <a16:creationId xmlns:a16="http://schemas.microsoft.com/office/drawing/2014/main" id="{FDD99ECD-6A7C-4A78-BE9B-E919716CEEDC}"/>
              </a:ext>
            </a:extLst>
          </p:cNvPr>
          <p:cNvSpPr txBox="1"/>
          <p:nvPr/>
        </p:nvSpPr>
        <p:spPr>
          <a:xfrm>
            <a:off x="1" y="834825"/>
            <a:ext cx="12191999" cy="646331"/>
          </a:xfrm>
          <a:prstGeom prst="rect">
            <a:avLst/>
          </a:prstGeom>
          <a:solidFill>
            <a:srgbClr val="316300">
              <a:alpha val="16000"/>
            </a:srgbClr>
          </a:solidFill>
        </p:spPr>
        <p:txBody>
          <a:bodyPr wrap="square" rtlCol="0">
            <a:spAutoFit/>
          </a:bodyPr>
          <a:lstStyle>
            <a:defPPr>
              <a:defRPr lang="en-US"/>
            </a:defPPr>
            <a:lvl1pPr algn="r">
              <a:defRPr sz="3600" b="1">
                <a:solidFill>
                  <a:schemeClr val="bg1"/>
                </a:solidFill>
              </a:defRPr>
            </a:lvl1pPr>
          </a:lstStyle>
          <a:p>
            <a:r>
              <a:rPr lang="tr-TR" dirty="0"/>
              <a:t>Teşekkürler</a:t>
            </a:r>
            <a:endParaRPr lang="en-DK" dirty="0"/>
          </a:p>
        </p:txBody>
      </p:sp>
      <p:sp>
        <p:nvSpPr>
          <p:cNvPr id="5" name="TextBox 4">
            <a:extLst>
              <a:ext uri="{FF2B5EF4-FFF2-40B4-BE49-F238E27FC236}">
                <a16:creationId xmlns:a16="http://schemas.microsoft.com/office/drawing/2014/main" id="{A541E78A-2289-4EF7-A49D-B93FEF19D767}"/>
              </a:ext>
            </a:extLst>
          </p:cNvPr>
          <p:cNvSpPr txBox="1"/>
          <p:nvPr/>
        </p:nvSpPr>
        <p:spPr>
          <a:xfrm rot="-5400000">
            <a:off x="-896353" y="5191996"/>
            <a:ext cx="2536723" cy="215444"/>
          </a:xfrm>
          <a:prstGeom prst="rect">
            <a:avLst/>
          </a:prstGeom>
          <a:noFill/>
        </p:spPr>
        <p:txBody>
          <a:bodyPr wrap="square" rtlCol="0">
            <a:spAutoFit/>
          </a:bodyPr>
          <a:lstStyle/>
          <a:p>
            <a:r>
              <a:rPr lang="en-US" sz="800">
                <a:solidFill>
                  <a:schemeClr val="bg1"/>
                </a:solidFill>
              </a:rPr>
              <a:t>© Dominika Hrašková, REDISCOVER Nature/EEA</a:t>
            </a:r>
            <a:endParaRPr lang="en-DK" sz="800">
              <a:solidFill>
                <a:schemeClr val="bg1"/>
              </a:solidFill>
            </a:endParaRPr>
          </a:p>
        </p:txBody>
      </p:sp>
    </p:spTree>
    <p:extLst>
      <p:ext uri="{BB962C8B-B14F-4D97-AF65-F5344CB8AC3E}">
        <p14:creationId xmlns:p14="http://schemas.microsoft.com/office/powerpoint/2010/main" val="320954750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4DE6203-3D99-0DAF-9B16-0853F0917756}"/>
            </a:ext>
          </a:extLst>
        </p:cNvPr>
        <p:cNvGrpSpPr/>
        <p:nvPr/>
      </p:nvGrpSpPr>
      <p:grpSpPr>
        <a:xfrm>
          <a:off x="0" y="0"/>
          <a:ext cx="0" cy="0"/>
          <a:chOff x="0" y="0"/>
          <a:chExt cx="0" cy="0"/>
        </a:xfrm>
      </p:grpSpPr>
      <p:sp>
        <p:nvSpPr>
          <p:cNvPr id="17" name="TextBox 16">
            <a:extLst>
              <a:ext uri="{FF2B5EF4-FFF2-40B4-BE49-F238E27FC236}">
                <a16:creationId xmlns:a16="http://schemas.microsoft.com/office/drawing/2014/main" id="{6F70430E-8CCC-A46A-DADD-1227C95E64CE}"/>
              </a:ext>
            </a:extLst>
          </p:cNvPr>
          <p:cNvSpPr txBox="1"/>
          <p:nvPr/>
        </p:nvSpPr>
        <p:spPr>
          <a:xfrm>
            <a:off x="103747" y="88288"/>
            <a:ext cx="11478653" cy="584775"/>
          </a:xfrm>
          <a:prstGeom prst="rect">
            <a:avLst/>
          </a:prstGeom>
          <a:noFill/>
        </p:spPr>
        <p:txBody>
          <a:bodyPr wrap="square" lIns="91440" tIns="45720" rIns="91440" bIns="45720" rtlCol="0" anchor="t">
            <a:spAutoFit/>
          </a:bodyPr>
          <a:lstStyle/>
          <a:p>
            <a:r>
              <a:rPr lang="tr-TR" sz="3200" dirty="0">
                <a:solidFill>
                  <a:srgbClr val="002060"/>
                </a:solidFill>
                <a:latin typeface="Calibri" panose="020F0502020204030204"/>
              </a:rPr>
              <a:t>STR</a:t>
            </a:r>
            <a:r>
              <a:rPr lang="en-US" sz="3200" dirty="0">
                <a:solidFill>
                  <a:srgbClr val="002060"/>
                </a:solidFill>
                <a:latin typeface="Calibri" panose="020F0502020204030204"/>
              </a:rPr>
              <a:t>-Sustainability Transitions (</a:t>
            </a:r>
            <a:r>
              <a:rPr lang="tr-TR" sz="3200" dirty="0">
                <a:solidFill>
                  <a:srgbClr val="002060"/>
                </a:solidFill>
                <a:latin typeface="Calibri" panose="020F0502020204030204"/>
              </a:rPr>
              <a:t>Sürdürülebilirliğe geçiş</a:t>
            </a:r>
            <a:r>
              <a:rPr lang="en-US" sz="3200" dirty="0">
                <a:solidFill>
                  <a:srgbClr val="002060"/>
                </a:solidFill>
                <a:latin typeface="Calibri" panose="020F0502020204030204"/>
              </a:rPr>
              <a:t>)</a:t>
            </a:r>
            <a:endParaRPr lang="en-DK" sz="3200" dirty="0">
              <a:solidFill>
                <a:srgbClr val="002060"/>
              </a:solidFill>
              <a:latin typeface="Calibri" panose="020F0502020204030204"/>
            </a:endParaRPr>
          </a:p>
        </p:txBody>
      </p:sp>
      <p:sp>
        <p:nvSpPr>
          <p:cNvPr id="5" name="TextBox 4">
            <a:extLst>
              <a:ext uri="{FF2B5EF4-FFF2-40B4-BE49-F238E27FC236}">
                <a16:creationId xmlns:a16="http://schemas.microsoft.com/office/drawing/2014/main" id="{40DFCFA2-8FD4-CE8F-3D1D-05DB9FCE197A}"/>
              </a:ext>
            </a:extLst>
          </p:cNvPr>
          <p:cNvSpPr txBox="1"/>
          <p:nvPr/>
        </p:nvSpPr>
        <p:spPr>
          <a:xfrm>
            <a:off x="227219" y="6155276"/>
            <a:ext cx="3168102" cy="215444"/>
          </a:xfrm>
          <a:prstGeom prst="rect">
            <a:avLst/>
          </a:prstGeom>
          <a:noFill/>
        </p:spPr>
        <p:txBody>
          <a:bodyPr wrap="square" rtlCol="0">
            <a:spAutoFit/>
          </a:bodyPr>
          <a:lstStyle/>
          <a:p>
            <a:r>
              <a:rPr lang="en-GB" sz="800">
                <a:solidFill>
                  <a:schemeClr val="bg1"/>
                </a:solidFill>
              </a:rPr>
              <a:t>© Gabriela Delcheva REDISCOVER Nature/EEA</a:t>
            </a:r>
            <a:endParaRPr lang="en-DK" sz="800">
              <a:solidFill>
                <a:schemeClr val="bg1"/>
              </a:solidFill>
            </a:endParaRPr>
          </a:p>
        </p:txBody>
      </p:sp>
      <p:pic>
        <p:nvPicPr>
          <p:cNvPr id="4" name="Picture 3" descr="A diagram of a tree with text and images&#10;&#10;Description automatically generated">
            <a:extLst>
              <a:ext uri="{FF2B5EF4-FFF2-40B4-BE49-F238E27FC236}">
                <a16:creationId xmlns:a16="http://schemas.microsoft.com/office/drawing/2014/main" id="{6097C9E5-E5AA-6552-E2BC-4E64442C173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7219" y="956442"/>
            <a:ext cx="5645984" cy="5608342"/>
          </a:xfrm>
          <a:prstGeom prst="rect">
            <a:avLst/>
          </a:prstGeom>
        </p:spPr>
      </p:pic>
      <p:sp>
        <p:nvSpPr>
          <p:cNvPr id="6" name="Oval 5">
            <a:extLst>
              <a:ext uri="{FF2B5EF4-FFF2-40B4-BE49-F238E27FC236}">
                <a16:creationId xmlns:a16="http://schemas.microsoft.com/office/drawing/2014/main" id="{F1C448EE-91F2-655D-D2EE-BBF04A230EFB}"/>
              </a:ext>
            </a:extLst>
          </p:cNvPr>
          <p:cNvSpPr/>
          <p:nvPr/>
        </p:nvSpPr>
        <p:spPr>
          <a:xfrm>
            <a:off x="4813738" y="2950779"/>
            <a:ext cx="1124607" cy="1124607"/>
          </a:xfrm>
          <a:prstGeom prst="ellipse">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DK"/>
          </a:p>
        </p:txBody>
      </p:sp>
      <p:sp>
        <p:nvSpPr>
          <p:cNvPr id="7" name="TextBox 6">
            <a:extLst>
              <a:ext uri="{FF2B5EF4-FFF2-40B4-BE49-F238E27FC236}">
                <a16:creationId xmlns:a16="http://schemas.microsoft.com/office/drawing/2014/main" id="{3D1377FA-AA65-EBCD-36C3-C9A640944C32}"/>
              </a:ext>
            </a:extLst>
          </p:cNvPr>
          <p:cNvSpPr txBox="1"/>
          <p:nvPr/>
        </p:nvSpPr>
        <p:spPr>
          <a:xfrm>
            <a:off x="7493875" y="2280745"/>
            <a:ext cx="2543505" cy="2308324"/>
          </a:xfrm>
          <a:prstGeom prst="rect">
            <a:avLst/>
          </a:prstGeom>
          <a:noFill/>
        </p:spPr>
        <p:txBody>
          <a:bodyPr wrap="square" rtlCol="0">
            <a:spAutoFit/>
          </a:bodyPr>
          <a:lstStyle/>
          <a:p>
            <a:r>
              <a:rPr lang="en-US" sz="2400" b="1" dirty="0"/>
              <a:t>STR1</a:t>
            </a:r>
          </a:p>
          <a:p>
            <a:pPr marL="342900" indent="-342900">
              <a:buFont typeface="Arial" panose="020B0604020202020204" pitchFamily="34" charset="0"/>
              <a:buChar char="•"/>
            </a:pPr>
            <a:r>
              <a:rPr lang="tr-TR" sz="2400" dirty="0"/>
              <a:t>Sistemler</a:t>
            </a:r>
          </a:p>
          <a:p>
            <a:pPr marL="342900" indent="-342900">
              <a:buFont typeface="Arial" panose="020B0604020202020204" pitchFamily="34" charset="0"/>
              <a:buChar char="•"/>
            </a:pPr>
            <a:r>
              <a:rPr lang="tr-TR" sz="2400" dirty="0"/>
              <a:t>Öngörü</a:t>
            </a:r>
          </a:p>
          <a:p>
            <a:pPr marL="342900" indent="-342900">
              <a:buFont typeface="Arial" panose="020B0604020202020204" pitchFamily="34" charset="0"/>
              <a:buChar char="•"/>
            </a:pPr>
            <a:r>
              <a:rPr lang="tr-TR" sz="2400" dirty="0"/>
              <a:t>Çevre Durum Raporları</a:t>
            </a:r>
          </a:p>
          <a:p>
            <a:pPr marL="342900" indent="-342900">
              <a:buFont typeface="Arial" panose="020B0604020202020204" pitchFamily="34" charset="0"/>
              <a:buChar char="•"/>
            </a:pPr>
            <a:endParaRPr lang="tr-TR" sz="2400" dirty="0"/>
          </a:p>
        </p:txBody>
      </p:sp>
    </p:spTree>
    <p:extLst>
      <p:ext uri="{BB962C8B-B14F-4D97-AF65-F5344CB8AC3E}">
        <p14:creationId xmlns:p14="http://schemas.microsoft.com/office/powerpoint/2010/main" val="351550716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2B2A3A6-866A-C2AA-8CEF-464919F669D1}"/>
            </a:ext>
          </a:extLst>
        </p:cNvPr>
        <p:cNvGrpSpPr/>
        <p:nvPr/>
      </p:nvGrpSpPr>
      <p:grpSpPr>
        <a:xfrm>
          <a:off x="0" y="0"/>
          <a:ext cx="0" cy="0"/>
          <a:chOff x="0" y="0"/>
          <a:chExt cx="0" cy="0"/>
        </a:xfrm>
      </p:grpSpPr>
      <p:sp>
        <p:nvSpPr>
          <p:cNvPr id="17" name="TextBox 16">
            <a:extLst>
              <a:ext uri="{FF2B5EF4-FFF2-40B4-BE49-F238E27FC236}">
                <a16:creationId xmlns:a16="http://schemas.microsoft.com/office/drawing/2014/main" id="{333BAABD-5324-6A40-A10B-FD6178A1B82A}"/>
              </a:ext>
            </a:extLst>
          </p:cNvPr>
          <p:cNvSpPr txBox="1"/>
          <p:nvPr/>
        </p:nvSpPr>
        <p:spPr>
          <a:xfrm>
            <a:off x="103747" y="88288"/>
            <a:ext cx="11478653" cy="584775"/>
          </a:xfrm>
          <a:prstGeom prst="rect">
            <a:avLst/>
          </a:prstGeom>
          <a:noFill/>
        </p:spPr>
        <p:txBody>
          <a:bodyPr wrap="square" lIns="91440" tIns="45720" rIns="91440" bIns="45720" rtlCol="0" anchor="t">
            <a:spAutoFit/>
          </a:bodyPr>
          <a:lstStyle/>
          <a:p>
            <a:r>
              <a:rPr lang="tr-TR" sz="3200" dirty="0">
                <a:solidFill>
                  <a:srgbClr val="002060"/>
                </a:solidFill>
                <a:latin typeface="Calibri" panose="020F0502020204030204"/>
              </a:rPr>
              <a:t>STR</a:t>
            </a:r>
            <a:r>
              <a:rPr lang="en-US" sz="3200" dirty="0">
                <a:solidFill>
                  <a:srgbClr val="002060"/>
                </a:solidFill>
                <a:latin typeface="Calibri" panose="020F0502020204030204"/>
              </a:rPr>
              <a:t>-Sustainability Transitions (</a:t>
            </a:r>
            <a:r>
              <a:rPr lang="tr-TR" sz="3200" dirty="0">
                <a:solidFill>
                  <a:srgbClr val="002060"/>
                </a:solidFill>
                <a:latin typeface="Calibri" panose="020F0502020204030204"/>
              </a:rPr>
              <a:t>Sürdürülebilirliğe geçiş</a:t>
            </a:r>
            <a:r>
              <a:rPr lang="en-US" sz="3200" dirty="0">
                <a:solidFill>
                  <a:srgbClr val="002060"/>
                </a:solidFill>
                <a:latin typeface="Calibri" panose="020F0502020204030204"/>
              </a:rPr>
              <a:t>)</a:t>
            </a:r>
            <a:endParaRPr lang="en-DK" sz="3200" dirty="0">
              <a:solidFill>
                <a:srgbClr val="002060"/>
              </a:solidFill>
              <a:latin typeface="Calibri" panose="020F0502020204030204"/>
            </a:endParaRPr>
          </a:p>
        </p:txBody>
      </p:sp>
      <p:sp>
        <p:nvSpPr>
          <p:cNvPr id="5" name="TextBox 4">
            <a:extLst>
              <a:ext uri="{FF2B5EF4-FFF2-40B4-BE49-F238E27FC236}">
                <a16:creationId xmlns:a16="http://schemas.microsoft.com/office/drawing/2014/main" id="{5A2AC950-999F-B623-C1B1-F03E41CCAFE6}"/>
              </a:ext>
            </a:extLst>
          </p:cNvPr>
          <p:cNvSpPr txBox="1"/>
          <p:nvPr/>
        </p:nvSpPr>
        <p:spPr>
          <a:xfrm>
            <a:off x="227219" y="6155276"/>
            <a:ext cx="3168102" cy="215444"/>
          </a:xfrm>
          <a:prstGeom prst="rect">
            <a:avLst/>
          </a:prstGeom>
          <a:noFill/>
        </p:spPr>
        <p:txBody>
          <a:bodyPr wrap="square" rtlCol="0">
            <a:spAutoFit/>
          </a:bodyPr>
          <a:lstStyle/>
          <a:p>
            <a:r>
              <a:rPr lang="en-GB" sz="800">
                <a:solidFill>
                  <a:schemeClr val="bg1"/>
                </a:solidFill>
              </a:rPr>
              <a:t>© Gabriela Delcheva REDISCOVER Nature/EEA</a:t>
            </a:r>
            <a:endParaRPr lang="en-DK" sz="800">
              <a:solidFill>
                <a:schemeClr val="bg1"/>
              </a:solidFill>
            </a:endParaRPr>
          </a:p>
        </p:txBody>
      </p:sp>
      <p:sp>
        <p:nvSpPr>
          <p:cNvPr id="7" name="TextBox 6">
            <a:extLst>
              <a:ext uri="{FF2B5EF4-FFF2-40B4-BE49-F238E27FC236}">
                <a16:creationId xmlns:a16="http://schemas.microsoft.com/office/drawing/2014/main" id="{96C76BDC-80FC-DD60-DBB9-532044AD774A}"/>
              </a:ext>
            </a:extLst>
          </p:cNvPr>
          <p:cNvSpPr txBox="1"/>
          <p:nvPr/>
        </p:nvSpPr>
        <p:spPr>
          <a:xfrm>
            <a:off x="227219" y="889448"/>
            <a:ext cx="11807126" cy="1569660"/>
          </a:xfrm>
          <a:prstGeom prst="rect">
            <a:avLst/>
          </a:prstGeom>
          <a:noFill/>
        </p:spPr>
        <p:txBody>
          <a:bodyPr wrap="square" rtlCol="0">
            <a:spAutoFit/>
          </a:bodyPr>
          <a:lstStyle/>
          <a:p>
            <a:r>
              <a:rPr lang="tr-TR" sz="2400" b="1" dirty="0"/>
              <a:t>AÇA-EIONET Vizyonu:</a:t>
            </a:r>
          </a:p>
          <a:p>
            <a:r>
              <a:rPr lang="tr-TR" sz="2400" dirty="0"/>
              <a:t>Çevre ve iklim öncelikleri ve çözümleri konusunda </a:t>
            </a:r>
            <a:r>
              <a:rPr lang="tr-TR" sz="2400" b="1" dirty="0"/>
              <a:t>bilinçli karar alma</a:t>
            </a:r>
            <a:r>
              <a:rPr lang="tr-TR" sz="2400" dirty="0"/>
              <a:t> için </a:t>
            </a:r>
            <a:r>
              <a:rPr lang="tr-TR" sz="2400" b="1" dirty="0"/>
              <a:t>güvenilir ve eyleme dönüştürülebilir bilgi</a:t>
            </a:r>
            <a:r>
              <a:rPr lang="tr-TR" sz="2400" dirty="0"/>
              <a:t> yoluyla </a:t>
            </a:r>
            <a:r>
              <a:rPr lang="tr-TR" sz="2400" b="1" dirty="0"/>
              <a:t>sürdürülebilir</a:t>
            </a:r>
            <a:r>
              <a:rPr lang="tr-TR" sz="2400" dirty="0"/>
              <a:t> Avrupa'yı sağlamak.</a:t>
            </a:r>
          </a:p>
          <a:p>
            <a:pPr marL="342900" indent="-342900">
              <a:buFont typeface="Arial" panose="020B0604020202020204" pitchFamily="34" charset="0"/>
              <a:buChar char="•"/>
            </a:pPr>
            <a:endParaRPr lang="tr-TR" sz="2400" dirty="0"/>
          </a:p>
        </p:txBody>
      </p:sp>
      <p:pic>
        <p:nvPicPr>
          <p:cNvPr id="2" name="Picture 1">
            <a:extLst>
              <a:ext uri="{FF2B5EF4-FFF2-40B4-BE49-F238E27FC236}">
                <a16:creationId xmlns:a16="http://schemas.microsoft.com/office/drawing/2014/main" id="{E315600D-8223-1833-D6AD-D85C41DA54EB}"/>
              </a:ext>
            </a:extLst>
          </p:cNvPr>
          <p:cNvPicPr>
            <a:picLocks noChangeAspect="1"/>
          </p:cNvPicPr>
          <p:nvPr/>
        </p:nvPicPr>
        <p:blipFill rotWithShape="1">
          <a:blip r:embed="rId2">
            <a:extLst>
              <a:ext uri="{28A0092B-C50C-407E-A947-70E740481C1C}">
                <a14:useLocalDpi xmlns:a14="http://schemas.microsoft.com/office/drawing/2010/main" val="0"/>
              </a:ext>
            </a:extLst>
          </a:blip>
          <a:srcRect l="26033"/>
          <a:stretch/>
        </p:blipFill>
        <p:spPr>
          <a:xfrm>
            <a:off x="1303284" y="2013020"/>
            <a:ext cx="8472586" cy="4588345"/>
          </a:xfrm>
          <a:prstGeom prst="rect">
            <a:avLst/>
          </a:prstGeom>
        </p:spPr>
      </p:pic>
    </p:spTree>
    <p:extLst>
      <p:ext uri="{BB962C8B-B14F-4D97-AF65-F5344CB8AC3E}">
        <p14:creationId xmlns:p14="http://schemas.microsoft.com/office/powerpoint/2010/main" val="212267140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542D121-4DE8-2DCD-F866-0F2898E33B53}"/>
            </a:ext>
          </a:extLst>
        </p:cNvPr>
        <p:cNvGrpSpPr/>
        <p:nvPr/>
      </p:nvGrpSpPr>
      <p:grpSpPr>
        <a:xfrm>
          <a:off x="0" y="0"/>
          <a:ext cx="0" cy="0"/>
          <a:chOff x="0" y="0"/>
          <a:chExt cx="0" cy="0"/>
        </a:xfrm>
      </p:grpSpPr>
      <p:sp>
        <p:nvSpPr>
          <p:cNvPr id="17" name="TextBox 16">
            <a:extLst>
              <a:ext uri="{FF2B5EF4-FFF2-40B4-BE49-F238E27FC236}">
                <a16:creationId xmlns:a16="http://schemas.microsoft.com/office/drawing/2014/main" id="{76323844-8A21-FFC8-6B20-BE62C47EEB17}"/>
              </a:ext>
            </a:extLst>
          </p:cNvPr>
          <p:cNvSpPr txBox="1"/>
          <p:nvPr/>
        </p:nvSpPr>
        <p:spPr>
          <a:xfrm>
            <a:off x="103747" y="88288"/>
            <a:ext cx="5403809" cy="584775"/>
          </a:xfrm>
          <a:prstGeom prst="rect">
            <a:avLst/>
          </a:prstGeom>
          <a:noFill/>
        </p:spPr>
        <p:txBody>
          <a:bodyPr wrap="square" lIns="91440" tIns="45720" rIns="91440" bIns="45720" rtlCol="0" anchor="t">
            <a:spAutoFit/>
          </a:bodyPr>
          <a:lstStyle/>
          <a:p>
            <a:r>
              <a:rPr lang="tr-TR" sz="3200" b="1" dirty="0">
                <a:solidFill>
                  <a:srgbClr val="002060"/>
                </a:solidFill>
                <a:effectLst>
                  <a:outerShdw blurRad="38100" dist="38100" dir="2700000" algn="tl">
                    <a:srgbClr val="000000">
                      <a:alpha val="43137"/>
                    </a:srgbClr>
                  </a:outerShdw>
                </a:effectLst>
                <a:latin typeface="Calibri" panose="020F0502020204030204"/>
              </a:rPr>
              <a:t>Yapılan çalışmalar</a:t>
            </a:r>
            <a:endParaRPr lang="en-GB" sz="3200" b="1" dirty="0">
              <a:solidFill>
                <a:srgbClr val="002060"/>
              </a:solidFill>
              <a:effectLst>
                <a:outerShdw blurRad="38100" dist="38100" dir="2700000" algn="tl">
                  <a:srgbClr val="000000">
                    <a:alpha val="43137"/>
                  </a:srgbClr>
                </a:outerShdw>
              </a:effectLst>
              <a:latin typeface="Calibri" panose="020F0502020204030204"/>
            </a:endParaRPr>
          </a:p>
        </p:txBody>
      </p:sp>
      <p:sp>
        <p:nvSpPr>
          <p:cNvPr id="19" name="TextBox 18">
            <a:extLst>
              <a:ext uri="{FF2B5EF4-FFF2-40B4-BE49-F238E27FC236}">
                <a16:creationId xmlns:a16="http://schemas.microsoft.com/office/drawing/2014/main" id="{44DD65D0-0BBE-A42E-BED3-4E924EA0DE2F}"/>
              </a:ext>
            </a:extLst>
          </p:cNvPr>
          <p:cNvSpPr txBox="1"/>
          <p:nvPr/>
        </p:nvSpPr>
        <p:spPr>
          <a:xfrm>
            <a:off x="5897424" y="1572766"/>
            <a:ext cx="5403809" cy="4154984"/>
          </a:xfrm>
          <a:prstGeom prst="rect">
            <a:avLst/>
          </a:prstGeom>
          <a:noFill/>
        </p:spPr>
        <p:txBody>
          <a:bodyPr wrap="square" rtlCol="0">
            <a:spAutoFit/>
          </a:bodyPr>
          <a:lstStyle/>
          <a:p>
            <a:endParaRPr lang="en-GB" sz="2400" b="1" dirty="0">
              <a:solidFill>
                <a:srgbClr val="002060"/>
              </a:solidFill>
              <a:effectLst>
                <a:outerShdw blurRad="38100" dist="38100" dir="2700000" algn="tl">
                  <a:srgbClr val="000000">
                    <a:alpha val="43137"/>
                  </a:srgbClr>
                </a:outerShdw>
              </a:effectLst>
              <a:latin typeface="Calibri" panose="020F0502020204030204"/>
            </a:endParaRPr>
          </a:p>
          <a:p>
            <a:pPr marL="342900" indent="-342900">
              <a:buFont typeface="Arial" panose="020B0604020202020204" pitchFamily="34" charset="0"/>
              <a:buChar char="•"/>
            </a:pPr>
            <a:r>
              <a:rPr lang="tr-TR" sz="2400" b="1" dirty="0">
                <a:solidFill>
                  <a:srgbClr val="002060"/>
                </a:solidFill>
                <a:effectLst>
                  <a:outerShdw blurRad="38100" dist="38100" dir="2700000" algn="tl">
                    <a:srgbClr val="000000">
                      <a:alpha val="43137"/>
                    </a:srgbClr>
                  </a:outerShdw>
                </a:effectLst>
                <a:latin typeface="Calibri" panose="020F0502020204030204"/>
              </a:rPr>
              <a:t>EIONET Grupları yönetimi</a:t>
            </a:r>
          </a:p>
          <a:p>
            <a:pPr marL="800100" lvl="1" indent="-342900">
              <a:buFont typeface="Arial" panose="020B0604020202020204" pitchFamily="34" charset="0"/>
              <a:buChar char="•"/>
            </a:pPr>
            <a:r>
              <a:rPr lang="tr-TR" sz="2400" b="1" dirty="0">
                <a:solidFill>
                  <a:srgbClr val="002060"/>
                </a:solidFill>
                <a:effectLst>
                  <a:outerShdw blurRad="38100" dist="38100" dir="2700000" algn="tl">
                    <a:srgbClr val="000000">
                      <a:alpha val="43137"/>
                    </a:srgbClr>
                  </a:outerShdw>
                </a:effectLst>
                <a:latin typeface="Calibri" panose="020F0502020204030204"/>
              </a:rPr>
              <a:t>EGSOE</a:t>
            </a:r>
          </a:p>
          <a:p>
            <a:pPr marL="800100" lvl="1" indent="-342900">
              <a:buFont typeface="Arial" panose="020B0604020202020204" pitchFamily="34" charset="0"/>
              <a:buChar char="•"/>
            </a:pPr>
            <a:r>
              <a:rPr lang="tr-TR" sz="2400" b="1" dirty="0" err="1">
                <a:solidFill>
                  <a:srgbClr val="002060"/>
                </a:solidFill>
                <a:effectLst>
                  <a:outerShdw blurRad="38100" dist="38100" dir="2700000" algn="tl">
                    <a:srgbClr val="000000">
                      <a:alpha val="43137"/>
                    </a:srgbClr>
                  </a:outerShdw>
                </a:effectLst>
                <a:latin typeface="Calibri" panose="020F0502020204030204"/>
              </a:rPr>
              <a:t>EGForesight</a:t>
            </a:r>
            <a:endParaRPr lang="tr-TR" sz="2400" b="1" dirty="0">
              <a:solidFill>
                <a:srgbClr val="002060"/>
              </a:solidFill>
              <a:effectLst>
                <a:outerShdw blurRad="38100" dist="38100" dir="2700000" algn="tl">
                  <a:srgbClr val="000000">
                    <a:alpha val="43137"/>
                  </a:srgbClr>
                </a:outerShdw>
              </a:effectLst>
              <a:latin typeface="Calibri" panose="020F0502020204030204"/>
            </a:endParaRPr>
          </a:p>
          <a:p>
            <a:pPr marL="342900" indent="-342900">
              <a:buFont typeface="Arial" panose="020B0604020202020204" pitchFamily="34" charset="0"/>
              <a:buChar char="•"/>
            </a:pPr>
            <a:endParaRPr lang="en-GB" sz="2400" b="1" dirty="0">
              <a:solidFill>
                <a:srgbClr val="002060"/>
              </a:solidFill>
              <a:effectLst>
                <a:outerShdw blurRad="38100" dist="38100" dir="2700000" algn="tl">
                  <a:srgbClr val="000000">
                    <a:alpha val="43137"/>
                  </a:srgbClr>
                </a:outerShdw>
              </a:effectLst>
              <a:latin typeface="Calibri" panose="020F0502020204030204"/>
            </a:endParaRPr>
          </a:p>
          <a:p>
            <a:pPr marL="342900" indent="-342900">
              <a:buFont typeface="Arial" panose="020B0604020202020204" pitchFamily="34" charset="0"/>
              <a:buChar char="•"/>
            </a:pPr>
            <a:r>
              <a:rPr lang="tr-TR" sz="2400" b="1" dirty="0">
                <a:solidFill>
                  <a:srgbClr val="002060"/>
                </a:solidFill>
                <a:effectLst>
                  <a:outerShdw blurRad="38100" dist="38100" dir="2700000" algn="tl">
                    <a:srgbClr val="000000">
                      <a:alpha val="43137"/>
                    </a:srgbClr>
                  </a:outerShdw>
                </a:effectLst>
                <a:latin typeface="Calibri" panose="020F0502020204030204"/>
              </a:rPr>
              <a:t>Sürdürülebilirliğe geçişin izlenmesi </a:t>
            </a:r>
          </a:p>
          <a:p>
            <a:pPr marL="342900" indent="-342900">
              <a:buFont typeface="Arial" panose="020B0604020202020204" pitchFamily="34" charset="0"/>
              <a:buChar char="•"/>
            </a:pPr>
            <a:r>
              <a:rPr lang="tr-TR" sz="2400" b="1" dirty="0">
                <a:solidFill>
                  <a:srgbClr val="002060"/>
                </a:solidFill>
                <a:effectLst>
                  <a:outerShdw blurRad="38100" dist="38100" dir="2700000" algn="tl">
                    <a:srgbClr val="000000">
                      <a:alpha val="43137"/>
                    </a:srgbClr>
                  </a:outerShdw>
                </a:effectLst>
                <a:latin typeface="Calibri" panose="020F0502020204030204"/>
              </a:rPr>
              <a:t>Sistemik analizler</a:t>
            </a:r>
          </a:p>
          <a:p>
            <a:pPr marL="342900" indent="-342900">
              <a:buFont typeface="Arial" panose="020B0604020202020204" pitchFamily="34" charset="0"/>
              <a:buChar char="•"/>
            </a:pPr>
            <a:r>
              <a:rPr lang="tr-TR" sz="2400" b="1" dirty="0">
                <a:solidFill>
                  <a:srgbClr val="002060"/>
                </a:solidFill>
                <a:effectLst>
                  <a:outerShdw blurRad="38100" dist="38100" dir="2700000" algn="tl">
                    <a:srgbClr val="000000">
                      <a:alpha val="43137"/>
                    </a:srgbClr>
                  </a:outerShdw>
                </a:effectLst>
                <a:latin typeface="Calibri" panose="020F0502020204030204"/>
              </a:rPr>
              <a:t>Göstergeler</a:t>
            </a:r>
          </a:p>
          <a:p>
            <a:pPr marL="342900" indent="-342900">
              <a:buFont typeface="Arial" panose="020B0604020202020204" pitchFamily="34" charset="0"/>
              <a:buChar char="•"/>
            </a:pPr>
            <a:r>
              <a:rPr lang="tr-TR" sz="2400" b="1" dirty="0">
                <a:solidFill>
                  <a:srgbClr val="002060"/>
                </a:solidFill>
                <a:effectLst>
                  <a:outerShdw blurRad="38100" dist="38100" dir="2700000" algn="tl">
                    <a:srgbClr val="000000">
                      <a:alpha val="43137"/>
                    </a:srgbClr>
                  </a:outerShdw>
                </a:effectLst>
                <a:latin typeface="Calibri" panose="020F0502020204030204"/>
              </a:rPr>
              <a:t>Uluslararası İşbirliği çalışmaları</a:t>
            </a:r>
          </a:p>
          <a:p>
            <a:pPr marL="342900" indent="-342900">
              <a:buFont typeface="Arial" panose="020B0604020202020204" pitchFamily="34" charset="0"/>
              <a:buChar char="•"/>
            </a:pPr>
            <a:r>
              <a:rPr lang="tr-TR" sz="2400" b="1" dirty="0">
                <a:solidFill>
                  <a:srgbClr val="002060"/>
                </a:solidFill>
                <a:effectLst>
                  <a:outerShdw blurRad="38100" dist="38100" dir="2700000" algn="tl">
                    <a:srgbClr val="000000">
                      <a:alpha val="43137"/>
                    </a:srgbClr>
                  </a:outerShdw>
                </a:effectLst>
                <a:latin typeface="Calibri" panose="020F0502020204030204"/>
              </a:rPr>
              <a:t>8. Çevre Eylem Programı ve izlenmesi</a:t>
            </a:r>
          </a:p>
          <a:p>
            <a:pPr marL="342900" indent="-342900">
              <a:buFont typeface="Arial" panose="020B0604020202020204" pitchFamily="34" charset="0"/>
              <a:buChar char="•"/>
            </a:pPr>
            <a:endParaRPr lang="en-GB" sz="2400" b="1" dirty="0">
              <a:solidFill>
                <a:srgbClr val="002060"/>
              </a:solidFill>
              <a:effectLst>
                <a:outerShdw blurRad="38100" dist="38100" dir="2700000" algn="tl">
                  <a:srgbClr val="000000">
                    <a:alpha val="43137"/>
                  </a:srgbClr>
                </a:outerShdw>
              </a:effectLst>
              <a:latin typeface="Calibri" panose="020F0502020204030204"/>
            </a:endParaRPr>
          </a:p>
        </p:txBody>
      </p:sp>
      <p:sp>
        <p:nvSpPr>
          <p:cNvPr id="5" name="TextBox 4">
            <a:extLst>
              <a:ext uri="{FF2B5EF4-FFF2-40B4-BE49-F238E27FC236}">
                <a16:creationId xmlns:a16="http://schemas.microsoft.com/office/drawing/2014/main" id="{529DE875-3C6B-545B-9E85-5917CDE77366}"/>
              </a:ext>
            </a:extLst>
          </p:cNvPr>
          <p:cNvSpPr txBox="1"/>
          <p:nvPr/>
        </p:nvSpPr>
        <p:spPr>
          <a:xfrm>
            <a:off x="227219" y="6155276"/>
            <a:ext cx="3168102" cy="215444"/>
          </a:xfrm>
          <a:prstGeom prst="rect">
            <a:avLst/>
          </a:prstGeom>
          <a:noFill/>
        </p:spPr>
        <p:txBody>
          <a:bodyPr wrap="square" rtlCol="0">
            <a:spAutoFit/>
          </a:bodyPr>
          <a:lstStyle/>
          <a:p>
            <a:r>
              <a:rPr lang="en-GB" sz="800">
                <a:solidFill>
                  <a:schemeClr val="bg1"/>
                </a:solidFill>
              </a:rPr>
              <a:t>© Gabriela Delcheva REDISCOVER Nature/EEA</a:t>
            </a:r>
            <a:endParaRPr lang="en-DK" sz="800">
              <a:solidFill>
                <a:schemeClr val="bg1"/>
              </a:solidFill>
            </a:endParaRPr>
          </a:p>
        </p:txBody>
      </p:sp>
      <p:pic>
        <p:nvPicPr>
          <p:cNvPr id="2" name="Picture 1">
            <a:extLst>
              <a:ext uri="{FF2B5EF4-FFF2-40B4-BE49-F238E27FC236}">
                <a16:creationId xmlns:a16="http://schemas.microsoft.com/office/drawing/2014/main" id="{DB09B922-C453-1E55-6BAB-0D675F2767F9}"/>
              </a:ext>
            </a:extLst>
          </p:cNvPr>
          <p:cNvPicPr>
            <a:picLocks noChangeAspect="1"/>
          </p:cNvPicPr>
          <p:nvPr/>
        </p:nvPicPr>
        <p:blipFill>
          <a:blip r:embed="rId2"/>
          <a:stretch>
            <a:fillRect/>
          </a:stretch>
        </p:blipFill>
        <p:spPr>
          <a:xfrm>
            <a:off x="198845" y="1340295"/>
            <a:ext cx="4942571" cy="4914046"/>
          </a:xfrm>
          <a:prstGeom prst="rect">
            <a:avLst/>
          </a:prstGeom>
          <a:noFill/>
          <a:ln cap="flat">
            <a:noFill/>
          </a:ln>
        </p:spPr>
      </p:pic>
    </p:spTree>
    <p:extLst>
      <p:ext uri="{BB962C8B-B14F-4D97-AF65-F5344CB8AC3E}">
        <p14:creationId xmlns:p14="http://schemas.microsoft.com/office/powerpoint/2010/main" val="337161880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3839E0C-E433-1067-01BB-EB332431EF4B}"/>
            </a:ext>
          </a:extLst>
        </p:cNvPr>
        <p:cNvGrpSpPr/>
        <p:nvPr/>
      </p:nvGrpSpPr>
      <p:grpSpPr>
        <a:xfrm>
          <a:off x="0" y="0"/>
          <a:ext cx="0" cy="0"/>
          <a:chOff x="0" y="0"/>
          <a:chExt cx="0" cy="0"/>
        </a:xfrm>
      </p:grpSpPr>
      <p:sp>
        <p:nvSpPr>
          <p:cNvPr id="17" name="TextBox 16">
            <a:extLst>
              <a:ext uri="{FF2B5EF4-FFF2-40B4-BE49-F238E27FC236}">
                <a16:creationId xmlns:a16="http://schemas.microsoft.com/office/drawing/2014/main" id="{CB1F2874-6E2B-A210-DD68-2034F2444434}"/>
              </a:ext>
            </a:extLst>
          </p:cNvPr>
          <p:cNvSpPr txBox="1"/>
          <p:nvPr/>
        </p:nvSpPr>
        <p:spPr>
          <a:xfrm>
            <a:off x="103747" y="88288"/>
            <a:ext cx="5403809" cy="584775"/>
          </a:xfrm>
          <a:prstGeom prst="rect">
            <a:avLst/>
          </a:prstGeom>
          <a:noFill/>
        </p:spPr>
        <p:txBody>
          <a:bodyPr wrap="square" lIns="91440" tIns="45720" rIns="91440" bIns="45720" rtlCol="0" anchor="t">
            <a:spAutoFit/>
          </a:bodyPr>
          <a:lstStyle/>
          <a:p>
            <a:r>
              <a:rPr lang="tr-TR" sz="3200" b="1" dirty="0">
                <a:solidFill>
                  <a:srgbClr val="002060"/>
                </a:solidFill>
                <a:effectLst>
                  <a:outerShdw blurRad="38100" dist="38100" dir="2700000" algn="tl">
                    <a:srgbClr val="000000">
                      <a:alpha val="43137"/>
                    </a:srgbClr>
                  </a:outerShdw>
                </a:effectLst>
                <a:latin typeface="Calibri" panose="020F0502020204030204"/>
              </a:rPr>
              <a:t>AÇA ve Göstergeler</a:t>
            </a:r>
            <a:endParaRPr lang="en-GB" sz="3200" b="1" dirty="0">
              <a:solidFill>
                <a:srgbClr val="002060"/>
              </a:solidFill>
              <a:effectLst>
                <a:outerShdw blurRad="38100" dist="38100" dir="2700000" algn="tl">
                  <a:srgbClr val="000000">
                    <a:alpha val="43137"/>
                  </a:srgbClr>
                </a:outerShdw>
              </a:effectLst>
              <a:latin typeface="Calibri" panose="020F0502020204030204"/>
            </a:endParaRPr>
          </a:p>
        </p:txBody>
      </p:sp>
      <p:sp>
        <p:nvSpPr>
          <p:cNvPr id="5" name="TextBox 4">
            <a:extLst>
              <a:ext uri="{FF2B5EF4-FFF2-40B4-BE49-F238E27FC236}">
                <a16:creationId xmlns:a16="http://schemas.microsoft.com/office/drawing/2014/main" id="{F05449EC-7DD3-9848-C138-027947754C92}"/>
              </a:ext>
            </a:extLst>
          </p:cNvPr>
          <p:cNvSpPr txBox="1"/>
          <p:nvPr/>
        </p:nvSpPr>
        <p:spPr>
          <a:xfrm>
            <a:off x="227219" y="6155276"/>
            <a:ext cx="3168102" cy="215444"/>
          </a:xfrm>
          <a:prstGeom prst="rect">
            <a:avLst/>
          </a:prstGeom>
          <a:noFill/>
        </p:spPr>
        <p:txBody>
          <a:bodyPr wrap="square" rtlCol="0">
            <a:spAutoFit/>
          </a:bodyPr>
          <a:lstStyle/>
          <a:p>
            <a:r>
              <a:rPr lang="en-GB" sz="800">
                <a:solidFill>
                  <a:schemeClr val="bg1"/>
                </a:solidFill>
              </a:rPr>
              <a:t>© Gabriela Delcheva REDISCOVER Nature/EEA</a:t>
            </a:r>
            <a:endParaRPr lang="en-DK" sz="800">
              <a:solidFill>
                <a:schemeClr val="bg1"/>
              </a:solidFill>
            </a:endParaRPr>
          </a:p>
        </p:txBody>
      </p:sp>
      <p:pic>
        <p:nvPicPr>
          <p:cNvPr id="4" name="Picture 3">
            <a:extLst>
              <a:ext uri="{FF2B5EF4-FFF2-40B4-BE49-F238E27FC236}">
                <a16:creationId xmlns:a16="http://schemas.microsoft.com/office/drawing/2014/main" id="{365927D8-FA6C-D329-0546-BB03A2C19DD0}"/>
              </a:ext>
            </a:extLst>
          </p:cNvPr>
          <p:cNvPicPr>
            <a:picLocks noChangeAspect="1"/>
          </p:cNvPicPr>
          <p:nvPr/>
        </p:nvPicPr>
        <p:blipFill>
          <a:blip r:embed="rId2"/>
          <a:stretch>
            <a:fillRect/>
          </a:stretch>
        </p:blipFill>
        <p:spPr>
          <a:xfrm>
            <a:off x="788276" y="1109136"/>
            <a:ext cx="10615448" cy="3142942"/>
          </a:xfrm>
          <a:prstGeom prst="rect">
            <a:avLst/>
          </a:prstGeom>
        </p:spPr>
      </p:pic>
      <p:sp>
        <p:nvSpPr>
          <p:cNvPr id="9" name="TextBox 8">
            <a:extLst>
              <a:ext uri="{FF2B5EF4-FFF2-40B4-BE49-F238E27FC236}">
                <a16:creationId xmlns:a16="http://schemas.microsoft.com/office/drawing/2014/main" id="{AD96C247-47F9-2308-6766-10D268F328C2}"/>
              </a:ext>
            </a:extLst>
          </p:cNvPr>
          <p:cNvSpPr txBox="1"/>
          <p:nvPr/>
        </p:nvSpPr>
        <p:spPr>
          <a:xfrm>
            <a:off x="1671145" y="4541957"/>
            <a:ext cx="9207062" cy="1938992"/>
          </a:xfrm>
          <a:prstGeom prst="rect">
            <a:avLst/>
          </a:prstGeom>
          <a:noFill/>
        </p:spPr>
        <p:txBody>
          <a:bodyPr wrap="square">
            <a:spAutoFit/>
          </a:bodyPr>
          <a:lstStyle/>
          <a:p>
            <a:r>
              <a:rPr lang="en-DK" sz="2000" dirty="0"/>
              <a:t>AÇA-Eionet </a:t>
            </a:r>
            <a:r>
              <a:rPr lang="en-DK" sz="2000" b="1" dirty="0" err="1"/>
              <a:t>faaliyetlerinin</a:t>
            </a:r>
            <a:r>
              <a:rPr lang="en-DK" sz="2000" b="1" dirty="0"/>
              <a:t> </a:t>
            </a:r>
            <a:r>
              <a:rPr lang="en-DK" sz="2000" b="1" dirty="0" err="1"/>
              <a:t>önemli</a:t>
            </a:r>
            <a:r>
              <a:rPr lang="en-DK" sz="2000" b="1" dirty="0"/>
              <a:t> </a:t>
            </a:r>
            <a:r>
              <a:rPr lang="en-DK" sz="2000" b="1" dirty="0" err="1"/>
              <a:t>bir</a:t>
            </a:r>
            <a:r>
              <a:rPr lang="en-DK" sz="2000" b="1" dirty="0"/>
              <a:t> </a:t>
            </a:r>
            <a:r>
              <a:rPr lang="en-DK" sz="2000" b="1" dirty="0" err="1"/>
              <a:t>kısmı</a:t>
            </a:r>
            <a:r>
              <a:rPr lang="en-DK" sz="2000" dirty="0"/>
              <a:t>, </a:t>
            </a:r>
            <a:r>
              <a:rPr lang="en-DK" sz="2000" dirty="0" err="1"/>
              <a:t>politika</a:t>
            </a:r>
            <a:r>
              <a:rPr lang="en-DK" sz="2000" dirty="0"/>
              <a:t> </a:t>
            </a:r>
            <a:r>
              <a:rPr lang="en-DK" sz="2000" dirty="0" err="1"/>
              <a:t>oluşturmanın</a:t>
            </a:r>
            <a:r>
              <a:rPr lang="en-DK" sz="2000" dirty="0"/>
              <a:t> </a:t>
            </a:r>
            <a:r>
              <a:rPr lang="en-DK" sz="2000" dirty="0" err="1"/>
              <a:t>tüm</a:t>
            </a:r>
            <a:r>
              <a:rPr lang="en-DK" sz="2000" dirty="0"/>
              <a:t> </a:t>
            </a:r>
            <a:r>
              <a:rPr lang="en-DK" sz="2000" dirty="0" err="1"/>
              <a:t>aşamalarını</a:t>
            </a:r>
            <a:r>
              <a:rPr lang="en-DK" sz="2000" dirty="0"/>
              <a:t> </a:t>
            </a:r>
            <a:r>
              <a:rPr lang="en-DK" sz="2000" dirty="0" err="1"/>
              <a:t>destekleyen</a:t>
            </a:r>
            <a:r>
              <a:rPr lang="en-DK" sz="2000" dirty="0"/>
              <a:t> (</a:t>
            </a:r>
            <a:r>
              <a:rPr lang="en-DK" sz="2000" dirty="0" err="1"/>
              <a:t>politika</a:t>
            </a:r>
            <a:r>
              <a:rPr lang="en-DK" sz="2000" dirty="0"/>
              <a:t> </a:t>
            </a:r>
            <a:r>
              <a:rPr lang="en-DK" sz="2000" dirty="0" err="1"/>
              <a:t>çerçevelerinin</a:t>
            </a:r>
            <a:r>
              <a:rPr lang="en-DK" sz="2000" dirty="0"/>
              <a:t> </a:t>
            </a:r>
            <a:r>
              <a:rPr lang="en-DK" sz="2000" dirty="0" err="1"/>
              <a:t>tasarlanması</a:t>
            </a:r>
            <a:r>
              <a:rPr lang="en-DK" sz="2000" dirty="0"/>
              <a:t>, </a:t>
            </a:r>
            <a:r>
              <a:rPr lang="en-DK" sz="2000" dirty="0" err="1"/>
              <a:t>hedeflerin</a:t>
            </a:r>
            <a:r>
              <a:rPr lang="en-DK" sz="2000" dirty="0"/>
              <a:t> </a:t>
            </a:r>
            <a:r>
              <a:rPr lang="en-DK" sz="2000" dirty="0" err="1"/>
              <a:t>belirlenmesi</a:t>
            </a:r>
            <a:r>
              <a:rPr lang="en-DK" sz="2000" dirty="0"/>
              <a:t>, </a:t>
            </a:r>
            <a:r>
              <a:rPr lang="en-DK" sz="2000" dirty="0" err="1"/>
              <a:t>politika</a:t>
            </a:r>
            <a:r>
              <a:rPr lang="en-DK" sz="2000" dirty="0"/>
              <a:t> </a:t>
            </a:r>
            <a:r>
              <a:rPr lang="en-DK" sz="2000" dirty="0" err="1"/>
              <a:t>izleme</a:t>
            </a:r>
            <a:r>
              <a:rPr lang="en-DK" sz="2000" dirty="0"/>
              <a:t>, </a:t>
            </a:r>
            <a:r>
              <a:rPr lang="en-DK" sz="2000" dirty="0" err="1"/>
              <a:t>politika</a:t>
            </a:r>
            <a:r>
              <a:rPr lang="en-DK" sz="2000" dirty="0"/>
              <a:t> </a:t>
            </a:r>
            <a:r>
              <a:rPr lang="en-DK" sz="2000" dirty="0" err="1"/>
              <a:t>değerlendirmesi</a:t>
            </a:r>
            <a:r>
              <a:rPr lang="en-DK" sz="2000" dirty="0"/>
              <a:t>, </a:t>
            </a:r>
            <a:r>
              <a:rPr lang="en-DK" sz="2000" dirty="0" err="1"/>
              <a:t>iletişim</a:t>
            </a:r>
            <a:r>
              <a:rPr lang="en-DK" sz="2000" dirty="0"/>
              <a:t>) </a:t>
            </a:r>
            <a:r>
              <a:rPr lang="en-DK" sz="2000" b="1" dirty="0" err="1"/>
              <a:t>çevresel</a:t>
            </a:r>
            <a:r>
              <a:rPr lang="en-DK" sz="2000" b="1" dirty="0"/>
              <a:t> </a:t>
            </a:r>
            <a:r>
              <a:rPr lang="en-DK" sz="2000" b="1" dirty="0" err="1"/>
              <a:t>göstergelerin</a:t>
            </a:r>
            <a:r>
              <a:rPr lang="en-DK" sz="2000" b="1" dirty="0"/>
              <a:t> </a:t>
            </a:r>
            <a:r>
              <a:rPr lang="en-DK" sz="2000" dirty="0" err="1"/>
              <a:t>üretimi</a:t>
            </a:r>
            <a:r>
              <a:rPr lang="en-DK" sz="2000" dirty="0"/>
              <a:t>/</a:t>
            </a:r>
            <a:r>
              <a:rPr lang="en-DK" sz="2000" dirty="0" err="1"/>
              <a:t>kullanımı</a:t>
            </a:r>
            <a:r>
              <a:rPr lang="en-DK" sz="2000" dirty="0"/>
              <a:t>/</a:t>
            </a:r>
            <a:r>
              <a:rPr lang="en-DK" sz="2000" dirty="0" err="1"/>
              <a:t>yayılımıyla</a:t>
            </a:r>
            <a:r>
              <a:rPr lang="en-DK" sz="2000" dirty="0"/>
              <a:t> </a:t>
            </a:r>
            <a:r>
              <a:rPr lang="en-DK" sz="2000" dirty="0" err="1"/>
              <a:t>ilgilidir</a:t>
            </a:r>
            <a:r>
              <a:rPr lang="en-DK" sz="2000" dirty="0"/>
              <a:t>.</a:t>
            </a:r>
            <a:endParaRPr lang="tr-TR" sz="2000" dirty="0"/>
          </a:p>
          <a:p>
            <a:endParaRPr lang="tr-TR" sz="2000" dirty="0"/>
          </a:p>
          <a:p>
            <a:r>
              <a:rPr lang="tr-TR" sz="2000" dirty="0">
                <a:hlinkClick r:id="rId3"/>
              </a:rPr>
              <a:t>AÇA Göstergeleri </a:t>
            </a:r>
            <a:r>
              <a:rPr lang="tr-TR" sz="2000" dirty="0"/>
              <a:t>(16 Başlık altında 92 Gösterge)</a:t>
            </a:r>
          </a:p>
        </p:txBody>
      </p:sp>
    </p:spTree>
    <p:extLst>
      <p:ext uri="{BB962C8B-B14F-4D97-AF65-F5344CB8AC3E}">
        <p14:creationId xmlns:p14="http://schemas.microsoft.com/office/powerpoint/2010/main" val="42873451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7ADB5D4-4803-5464-323F-7581E225CE89}"/>
            </a:ext>
          </a:extLst>
        </p:cNvPr>
        <p:cNvGrpSpPr/>
        <p:nvPr/>
      </p:nvGrpSpPr>
      <p:grpSpPr>
        <a:xfrm>
          <a:off x="0" y="0"/>
          <a:ext cx="0" cy="0"/>
          <a:chOff x="0" y="0"/>
          <a:chExt cx="0" cy="0"/>
        </a:xfrm>
      </p:grpSpPr>
      <p:sp>
        <p:nvSpPr>
          <p:cNvPr id="17" name="TextBox 16">
            <a:extLst>
              <a:ext uri="{FF2B5EF4-FFF2-40B4-BE49-F238E27FC236}">
                <a16:creationId xmlns:a16="http://schemas.microsoft.com/office/drawing/2014/main" id="{AC06A384-7198-7983-376F-3B576F884461}"/>
              </a:ext>
            </a:extLst>
          </p:cNvPr>
          <p:cNvSpPr txBox="1"/>
          <p:nvPr/>
        </p:nvSpPr>
        <p:spPr>
          <a:xfrm>
            <a:off x="103747" y="88288"/>
            <a:ext cx="5403809" cy="584775"/>
          </a:xfrm>
          <a:prstGeom prst="rect">
            <a:avLst/>
          </a:prstGeom>
          <a:noFill/>
        </p:spPr>
        <p:txBody>
          <a:bodyPr wrap="square" lIns="91440" tIns="45720" rIns="91440" bIns="45720" rtlCol="0" anchor="t">
            <a:spAutoFit/>
          </a:bodyPr>
          <a:lstStyle/>
          <a:p>
            <a:r>
              <a:rPr lang="tr-TR" sz="3200" b="1" dirty="0">
                <a:solidFill>
                  <a:srgbClr val="002060"/>
                </a:solidFill>
                <a:effectLst>
                  <a:outerShdw blurRad="38100" dist="38100" dir="2700000" algn="tl">
                    <a:srgbClr val="000000">
                      <a:alpha val="43137"/>
                    </a:srgbClr>
                  </a:outerShdw>
                </a:effectLst>
                <a:latin typeface="Calibri" panose="020F0502020204030204"/>
              </a:rPr>
              <a:t>AÇA Göstergeleri</a:t>
            </a:r>
            <a:endParaRPr lang="en-GB" sz="3200" b="1" dirty="0">
              <a:solidFill>
                <a:srgbClr val="002060"/>
              </a:solidFill>
              <a:effectLst>
                <a:outerShdw blurRad="38100" dist="38100" dir="2700000" algn="tl">
                  <a:srgbClr val="000000">
                    <a:alpha val="43137"/>
                  </a:srgbClr>
                </a:outerShdw>
              </a:effectLst>
              <a:latin typeface="Calibri" panose="020F0502020204030204"/>
            </a:endParaRPr>
          </a:p>
        </p:txBody>
      </p:sp>
      <p:sp>
        <p:nvSpPr>
          <p:cNvPr id="5" name="TextBox 4">
            <a:extLst>
              <a:ext uri="{FF2B5EF4-FFF2-40B4-BE49-F238E27FC236}">
                <a16:creationId xmlns:a16="http://schemas.microsoft.com/office/drawing/2014/main" id="{A9DE9ACC-1D4D-0B56-EF0B-B73B24165061}"/>
              </a:ext>
            </a:extLst>
          </p:cNvPr>
          <p:cNvSpPr txBox="1"/>
          <p:nvPr/>
        </p:nvSpPr>
        <p:spPr>
          <a:xfrm>
            <a:off x="227219" y="6155276"/>
            <a:ext cx="3168102" cy="215444"/>
          </a:xfrm>
          <a:prstGeom prst="rect">
            <a:avLst/>
          </a:prstGeom>
          <a:noFill/>
        </p:spPr>
        <p:txBody>
          <a:bodyPr wrap="square" rtlCol="0">
            <a:spAutoFit/>
          </a:bodyPr>
          <a:lstStyle/>
          <a:p>
            <a:r>
              <a:rPr lang="en-GB" sz="800">
                <a:solidFill>
                  <a:schemeClr val="bg1"/>
                </a:solidFill>
              </a:rPr>
              <a:t>© Gabriela Delcheva REDISCOVER Nature/EEA</a:t>
            </a:r>
            <a:endParaRPr lang="en-DK" sz="800">
              <a:solidFill>
                <a:schemeClr val="bg1"/>
              </a:solidFill>
            </a:endParaRPr>
          </a:p>
        </p:txBody>
      </p:sp>
      <p:pic>
        <p:nvPicPr>
          <p:cNvPr id="3" name="Picture 2">
            <a:extLst>
              <a:ext uri="{FF2B5EF4-FFF2-40B4-BE49-F238E27FC236}">
                <a16:creationId xmlns:a16="http://schemas.microsoft.com/office/drawing/2014/main" id="{B8AEDA4D-6D2C-38C4-150E-50817E60F393}"/>
              </a:ext>
            </a:extLst>
          </p:cNvPr>
          <p:cNvPicPr>
            <a:picLocks noChangeAspect="1"/>
          </p:cNvPicPr>
          <p:nvPr/>
        </p:nvPicPr>
        <p:blipFill>
          <a:blip r:embed="rId2"/>
          <a:stretch>
            <a:fillRect/>
          </a:stretch>
        </p:blipFill>
        <p:spPr>
          <a:xfrm>
            <a:off x="0" y="767255"/>
            <a:ext cx="12192000" cy="6006216"/>
          </a:xfrm>
          <a:prstGeom prst="rect">
            <a:avLst/>
          </a:prstGeom>
        </p:spPr>
      </p:pic>
    </p:spTree>
    <p:extLst>
      <p:ext uri="{BB962C8B-B14F-4D97-AF65-F5344CB8AC3E}">
        <p14:creationId xmlns:p14="http://schemas.microsoft.com/office/powerpoint/2010/main" val="25280251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11C92D5-A534-B417-E115-2E43708A2C63}"/>
            </a:ext>
          </a:extLst>
        </p:cNvPr>
        <p:cNvGrpSpPr/>
        <p:nvPr/>
      </p:nvGrpSpPr>
      <p:grpSpPr>
        <a:xfrm>
          <a:off x="0" y="0"/>
          <a:ext cx="0" cy="0"/>
          <a:chOff x="0" y="0"/>
          <a:chExt cx="0" cy="0"/>
        </a:xfrm>
      </p:grpSpPr>
      <p:sp>
        <p:nvSpPr>
          <p:cNvPr id="17" name="TextBox 16">
            <a:extLst>
              <a:ext uri="{FF2B5EF4-FFF2-40B4-BE49-F238E27FC236}">
                <a16:creationId xmlns:a16="http://schemas.microsoft.com/office/drawing/2014/main" id="{6C7AA0CA-5949-4238-42F2-A3BF4EDC8EFB}"/>
              </a:ext>
            </a:extLst>
          </p:cNvPr>
          <p:cNvSpPr txBox="1"/>
          <p:nvPr/>
        </p:nvSpPr>
        <p:spPr>
          <a:xfrm>
            <a:off x="103747" y="88288"/>
            <a:ext cx="5403809" cy="584775"/>
          </a:xfrm>
          <a:prstGeom prst="rect">
            <a:avLst/>
          </a:prstGeom>
          <a:noFill/>
        </p:spPr>
        <p:txBody>
          <a:bodyPr wrap="square" lIns="91440" tIns="45720" rIns="91440" bIns="45720" rtlCol="0" anchor="t">
            <a:spAutoFit/>
          </a:bodyPr>
          <a:lstStyle/>
          <a:p>
            <a:r>
              <a:rPr lang="tr-TR" sz="3200" b="1" dirty="0">
                <a:solidFill>
                  <a:srgbClr val="002060"/>
                </a:solidFill>
                <a:effectLst>
                  <a:outerShdw blurRad="38100" dist="38100" dir="2700000" algn="tl">
                    <a:srgbClr val="000000">
                      <a:alpha val="43137"/>
                    </a:srgbClr>
                  </a:outerShdw>
                </a:effectLst>
                <a:latin typeface="Calibri" panose="020F0502020204030204"/>
              </a:rPr>
              <a:t>AÇA Göstergeleri sınıflandırma</a:t>
            </a:r>
            <a:endParaRPr lang="en-GB" sz="3200" b="1" dirty="0">
              <a:solidFill>
                <a:srgbClr val="002060"/>
              </a:solidFill>
              <a:effectLst>
                <a:outerShdw blurRad="38100" dist="38100" dir="2700000" algn="tl">
                  <a:srgbClr val="000000">
                    <a:alpha val="43137"/>
                  </a:srgbClr>
                </a:outerShdw>
              </a:effectLst>
              <a:latin typeface="Calibri" panose="020F0502020204030204"/>
            </a:endParaRPr>
          </a:p>
        </p:txBody>
      </p:sp>
      <p:sp>
        <p:nvSpPr>
          <p:cNvPr id="5" name="TextBox 4">
            <a:extLst>
              <a:ext uri="{FF2B5EF4-FFF2-40B4-BE49-F238E27FC236}">
                <a16:creationId xmlns:a16="http://schemas.microsoft.com/office/drawing/2014/main" id="{568B57E3-A904-A9C3-423E-B7BA9300B117}"/>
              </a:ext>
            </a:extLst>
          </p:cNvPr>
          <p:cNvSpPr txBox="1"/>
          <p:nvPr/>
        </p:nvSpPr>
        <p:spPr>
          <a:xfrm>
            <a:off x="227219" y="6155276"/>
            <a:ext cx="3168102" cy="215444"/>
          </a:xfrm>
          <a:prstGeom prst="rect">
            <a:avLst/>
          </a:prstGeom>
          <a:noFill/>
        </p:spPr>
        <p:txBody>
          <a:bodyPr wrap="square" rtlCol="0">
            <a:spAutoFit/>
          </a:bodyPr>
          <a:lstStyle/>
          <a:p>
            <a:r>
              <a:rPr lang="en-GB" sz="800">
                <a:solidFill>
                  <a:schemeClr val="bg1"/>
                </a:solidFill>
              </a:rPr>
              <a:t>© Gabriela Delcheva REDISCOVER Nature/EEA</a:t>
            </a:r>
            <a:endParaRPr lang="en-DK" sz="800">
              <a:solidFill>
                <a:schemeClr val="bg1"/>
              </a:solidFill>
            </a:endParaRPr>
          </a:p>
        </p:txBody>
      </p:sp>
      <p:pic>
        <p:nvPicPr>
          <p:cNvPr id="4" name="Picture 3">
            <a:extLst>
              <a:ext uri="{FF2B5EF4-FFF2-40B4-BE49-F238E27FC236}">
                <a16:creationId xmlns:a16="http://schemas.microsoft.com/office/drawing/2014/main" id="{506749E4-25F3-891A-87EF-E3A140BB66D5}"/>
              </a:ext>
            </a:extLst>
          </p:cNvPr>
          <p:cNvPicPr>
            <a:picLocks noChangeAspect="1"/>
          </p:cNvPicPr>
          <p:nvPr/>
        </p:nvPicPr>
        <p:blipFill>
          <a:blip r:embed="rId2"/>
          <a:stretch>
            <a:fillRect/>
          </a:stretch>
        </p:blipFill>
        <p:spPr>
          <a:xfrm>
            <a:off x="0" y="893379"/>
            <a:ext cx="12192000" cy="5276147"/>
          </a:xfrm>
          <a:prstGeom prst="rect">
            <a:avLst/>
          </a:prstGeom>
        </p:spPr>
      </p:pic>
      <p:sp>
        <p:nvSpPr>
          <p:cNvPr id="7" name="TextBox 6">
            <a:extLst>
              <a:ext uri="{FF2B5EF4-FFF2-40B4-BE49-F238E27FC236}">
                <a16:creationId xmlns:a16="http://schemas.microsoft.com/office/drawing/2014/main" id="{792D1C0E-CE62-1DAE-CC5A-5E4A7FAA64CE}"/>
              </a:ext>
            </a:extLst>
          </p:cNvPr>
          <p:cNvSpPr txBox="1"/>
          <p:nvPr/>
        </p:nvSpPr>
        <p:spPr>
          <a:xfrm>
            <a:off x="6779173" y="980991"/>
            <a:ext cx="4456385" cy="1783230"/>
          </a:xfrm>
          <a:prstGeom prst="rect">
            <a:avLst/>
          </a:prstGeom>
          <a:solidFill>
            <a:schemeClr val="bg1"/>
          </a:solidFill>
        </p:spPr>
        <p:txBody>
          <a:bodyPr wrap="square" rtlCol="0">
            <a:spAutoFit/>
          </a:bodyPr>
          <a:lstStyle/>
          <a:p>
            <a:r>
              <a:rPr lang="en-US" dirty="0">
                <a:solidFill>
                  <a:srgbClr val="289075"/>
                </a:solidFill>
              </a:rPr>
              <a:t>DPSIR</a:t>
            </a:r>
            <a:r>
              <a:rPr lang="tr-TR" dirty="0">
                <a:solidFill>
                  <a:srgbClr val="289075"/>
                </a:solidFill>
              </a:rPr>
              <a:t> </a:t>
            </a:r>
            <a:r>
              <a:rPr lang="en-US" dirty="0">
                <a:solidFill>
                  <a:srgbClr val="289075"/>
                </a:solidFill>
              </a:rPr>
              <a:t>(</a:t>
            </a:r>
            <a:r>
              <a:rPr lang="en-US" dirty="0" err="1">
                <a:solidFill>
                  <a:srgbClr val="289075"/>
                </a:solidFill>
              </a:rPr>
              <a:t>İtici</a:t>
            </a:r>
            <a:r>
              <a:rPr lang="en-US" dirty="0">
                <a:solidFill>
                  <a:srgbClr val="289075"/>
                </a:solidFill>
              </a:rPr>
              <a:t> </a:t>
            </a:r>
            <a:r>
              <a:rPr lang="en-US" dirty="0" err="1">
                <a:solidFill>
                  <a:srgbClr val="289075"/>
                </a:solidFill>
              </a:rPr>
              <a:t>Güçler</a:t>
            </a:r>
            <a:r>
              <a:rPr lang="en-US" dirty="0">
                <a:solidFill>
                  <a:srgbClr val="289075"/>
                </a:solidFill>
              </a:rPr>
              <a:t>-</a:t>
            </a:r>
            <a:r>
              <a:rPr lang="en-US" dirty="0" err="1">
                <a:solidFill>
                  <a:srgbClr val="289075"/>
                </a:solidFill>
              </a:rPr>
              <a:t>Basınç</a:t>
            </a:r>
            <a:r>
              <a:rPr lang="en-US" dirty="0">
                <a:solidFill>
                  <a:srgbClr val="289075"/>
                </a:solidFill>
              </a:rPr>
              <a:t>-Durum-</a:t>
            </a:r>
            <a:r>
              <a:rPr lang="en-US" dirty="0" err="1">
                <a:solidFill>
                  <a:srgbClr val="289075"/>
                </a:solidFill>
              </a:rPr>
              <a:t>Etki</a:t>
            </a:r>
            <a:r>
              <a:rPr lang="en-US" dirty="0">
                <a:solidFill>
                  <a:srgbClr val="289075"/>
                </a:solidFill>
              </a:rPr>
              <a:t>-</a:t>
            </a:r>
            <a:r>
              <a:rPr lang="en-US" dirty="0" err="1">
                <a:solidFill>
                  <a:srgbClr val="289075"/>
                </a:solidFill>
              </a:rPr>
              <a:t>Tepki</a:t>
            </a:r>
            <a:r>
              <a:rPr lang="en-US" dirty="0">
                <a:solidFill>
                  <a:srgbClr val="289075"/>
                </a:solidFill>
              </a:rPr>
              <a:t>) </a:t>
            </a:r>
            <a:r>
              <a:rPr lang="en-US" dirty="0" err="1">
                <a:solidFill>
                  <a:srgbClr val="289075"/>
                </a:solidFill>
              </a:rPr>
              <a:t>çerçevesi</a:t>
            </a:r>
            <a:endParaRPr lang="tr-TR" dirty="0">
              <a:solidFill>
                <a:srgbClr val="289075"/>
              </a:solidFill>
            </a:endParaRPr>
          </a:p>
          <a:p>
            <a:r>
              <a:rPr lang="en-US" dirty="0">
                <a:solidFill>
                  <a:srgbClr val="289075"/>
                </a:solidFill>
              </a:rPr>
              <a:t>•</a:t>
            </a:r>
            <a:r>
              <a:rPr lang="en-US" dirty="0" err="1">
                <a:solidFill>
                  <a:srgbClr val="289075"/>
                </a:solidFill>
              </a:rPr>
              <a:t>Çevre</a:t>
            </a:r>
            <a:r>
              <a:rPr lang="en-US" dirty="0">
                <a:solidFill>
                  <a:srgbClr val="289075"/>
                </a:solidFill>
              </a:rPr>
              <a:t> ve </a:t>
            </a:r>
            <a:r>
              <a:rPr lang="en-US" dirty="0" err="1">
                <a:solidFill>
                  <a:srgbClr val="289075"/>
                </a:solidFill>
              </a:rPr>
              <a:t>sosyo-ekonomik</a:t>
            </a:r>
            <a:r>
              <a:rPr lang="en-US" dirty="0">
                <a:solidFill>
                  <a:srgbClr val="289075"/>
                </a:solidFill>
              </a:rPr>
              <a:t> </a:t>
            </a:r>
            <a:r>
              <a:rPr lang="en-US" dirty="0" err="1">
                <a:solidFill>
                  <a:srgbClr val="289075"/>
                </a:solidFill>
              </a:rPr>
              <a:t>faaliyetler</a:t>
            </a:r>
            <a:r>
              <a:rPr lang="en-US" dirty="0">
                <a:solidFill>
                  <a:srgbClr val="289075"/>
                </a:solidFill>
              </a:rPr>
              <a:t> </a:t>
            </a:r>
            <a:r>
              <a:rPr lang="en-US" dirty="0" err="1">
                <a:solidFill>
                  <a:srgbClr val="289075"/>
                </a:solidFill>
              </a:rPr>
              <a:t>arasındaki</a:t>
            </a:r>
            <a:r>
              <a:rPr lang="en-US" dirty="0">
                <a:solidFill>
                  <a:srgbClr val="289075"/>
                </a:solidFill>
              </a:rPr>
              <a:t> </a:t>
            </a:r>
            <a:r>
              <a:rPr lang="en-US" dirty="0" err="1">
                <a:solidFill>
                  <a:srgbClr val="289075"/>
                </a:solidFill>
              </a:rPr>
              <a:t>etkileşim</a:t>
            </a:r>
            <a:endParaRPr lang="tr-TR" dirty="0">
              <a:solidFill>
                <a:srgbClr val="289075"/>
              </a:solidFill>
            </a:endParaRPr>
          </a:p>
          <a:p>
            <a:r>
              <a:rPr lang="en-US" dirty="0">
                <a:solidFill>
                  <a:srgbClr val="289075"/>
                </a:solidFill>
              </a:rPr>
              <a:t>•</a:t>
            </a:r>
            <a:r>
              <a:rPr lang="tr-TR" dirty="0">
                <a:solidFill>
                  <a:srgbClr val="289075"/>
                </a:solidFill>
              </a:rPr>
              <a:t>OECD gösterge kavramları ve </a:t>
            </a:r>
            <a:r>
              <a:rPr lang="tr-TR" dirty="0">
                <a:solidFill>
                  <a:schemeClr val="accent6">
                    <a:lumMod val="75000"/>
                  </a:schemeClr>
                </a:solidFill>
                <a:hlinkClick r:id="rId3"/>
              </a:rPr>
              <a:t>UNSD FDES</a:t>
            </a:r>
            <a:r>
              <a:rPr lang="tr-TR" dirty="0">
                <a:solidFill>
                  <a:schemeClr val="accent6">
                    <a:lumMod val="75000"/>
                  </a:schemeClr>
                </a:solidFill>
              </a:rPr>
              <a:t> </a:t>
            </a:r>
            <a:r>
              <a:rPr lang="tr-TR" dirty="0">
                <a:solidFill>
                  <a:srgbClr val="289075"/>
                </a:solidFill>
              </a:rPr>
              <a:t>tanımları ile </a:t>
            </a:r>
            <a:r>
              <a:rPr lang="en-US" dirty="0" err="1">
                <a:solidFill>
                  <a:srgbClr val="289075"/>
                </a:solidFill>
              </a:rPr>
              <a:t>tutarlı</a:t>
            </a:r>
            <a:endParaRPr lang="en-DK" dirty="0">
              <a:solidFill>
                <a:srgbClr val="289075"/>
              </a:solidFill>
            </a:endParaRPr>
          </a:p>
        </p:txBody>
      </p:sp>
      <p:sp>
        <p:nvSpPr>
          <p:cNvPr id="9" name="TextBox 8">
            <a:extLst>
              <a:ext uri="{FF2B5EF4-FFF2-40B4-BE49-F238E27FC236}">
                <a16:creationId xmlns:a16="http://schemas.microsoft.com/office/drawing/2014/main" id="{60CDC0D3-9009-73EF-1AFB-244C6E37F477}"/>
              </a:ext>
            </a:extLst>
          </p:cNvPr>
          <p:cNvSpPr txBox="1"/>
          <p:nvPr/>
        </p:nvSpPr>
        <p:spPr>
          <a:xfrm>
            <a:off x="8776138" y="4209394"/>
            <a:ext cx="3415862" cy="1477328"/>
          </a:xfrm>
          <a:prstGeom prst="rect">
            <a:avLst/>
          </a:prstGeom>
          <a:solidFill>
            <a:schemeClr val="bg1"/>
          </a:solidFill>
        </p:spPr>
        <p:txBody>
          <a:bodyPr wrap="square">
            <a:spAutoFit/>
          </a:bodyPr>
          <a:lstStyle/>
          <a:p>
            <a:r>
              <a:rPr lang="en-DK" dirty="0" err="1">
                <a:solidFill>
                  <a:srgbClr val="289075"/>
                </a:solidFill>
              </a:rPr>
              <a:t>Türe</a:t>
            </a:r>
            <a:r>
              <a:rPr lang="en-DK" dirty="0">
                <a:solidFill>
                  <a:srgbClr val="289075"/>
                </a:solidFill>
              </a:rPr>
              <a:t> </a:t>
            </a:r>
            <a:r>
              <a:rPr lang="en-DK" dirty="0" err="1">
                <a:solidFill>
                  <a:srgbClr val="289075"/>
                </a:solidFill>
              </a:rPr>
              <a:t>göre</a:t>
            </a:r>
            <a:r>
              <a:rPr lang="en-DK" dirty="0">
                <a:solidFill>
                  <a:srgbClr val="289075"/>
                </a:solidFill>
              </a:rPr>
              <a:t> </a:t>
            </a:r>
            <a:r>
              <a:rPr lang="en-DK" dirty="0" err="1">
                <a:solidFill>
                  <a:srgbClr val="289075"/>
                </a:solidFill>
              </a:rPr>
              <a:t>dengesiz</a:t>
            </a:r>
            <a:r>
              <a:rPr lang="en-DK" dirty="0">
                <a:solidFill>
                  <a:srgbClr val="289075"/>
                </a:solidFill>
              </a:rPr>
              <a:t> </a:t>
            </a:r>
            <a:r>
              <a:rPr lang="en-DK" dirty="0" err="1">
                <a:solidFill>
                  <a:srgbClr val="289075"/>
                </a:solidFill>
              </a:rPr>
              <a:t>dağıtım</a:t>
            </a:r>
            <a:r>
              <a:rPr lang="en-DK" dirty="0">
                <a:solidFill>
                  <a:srgbClr val="289075"/>
                </a:solidFill>
              </a:rPr>
              <a:t> (%67 </a:t>
            </a:r>
            <a:r>
              <a:rPr lang="en-DK" dirty="0" err="1">
                <a:solidFill>
                  <a:srgbClr val="289075"/>
                </a:solidFill>
              </a:rPr>
              <a:t>Tanımlayıcı</a:t>
            </a:r>
            <a:r>
              <a:rPr lang="en-DK" dirty="0">
                <a:solidFill>
                  <a:srgbClr val="289075"/>
                </a:solidFill>
              </a:rPr>
              <a:t>, </a:t>
            </a:r>
            <a:r>
              <a:rPr lang="en-DK" dirty="0" err="1">
                <a:solidFill>
                  <a:srgbClr val="289075"/>
                </a:solidFill>
              </a:rPr>
              <a:t>Refah</a:t>
            </a:r>
            <a:r>
              <a:rPr lang="en-DK" dirty="0">
                <a:solidFill>
                  <a:srgbClr val="289075"/>
                </a:solidFill>
              </a:rPr>
              <a:t> yok)•</a:t>
            </a:r>
            <a:r>
              <a:rPr lang="en-DK" dirty="0" err="1">
                <a:solidFill>
                  <a:srgbClr val="289075"/>
                </a:solidFill>
              </a:rPr>
              <a:t>DPSIR'ye</a:t>
            </a:r>
            <a:r>
              <a:rPr lang="en-DK" dirty="0">
                <a:solidFill>
                  <a:srgbClr val="289075"/>
                </a:solidFill>
              </a:rPr>
              <a:t> </a:t>
            </a:r>
            <a:r>
              <a:rPr lang="en-DK" dirty="0" err="1">
                <a:solidFill>
                  <a:srgbClr val="289075"/>
                </a:solidFill>
              </a:rPr>
              <a:t>göre</a:t>
            </a:r>
            <a:r>
              <a:rPr lang="en-DK" dirty="0">
                <a:solidFill>
                  <a:srgbClr val="289075"/>
                </a:solidFill>
              </a:rPr>
              <a:t> </a:t>
            </a:r>
            <a:r>
              <a:rPr lang="en-DK" dirty="0" err="1">
                <a:solidFill>
                  <a:srgbClr val="289075"/>
                </a:solidFill>
              </a:rPr>
              <a:t>dengeli</a:t>
            </a:r>
            <a:r>
              <a:rPr lang="en-DK" dirty="0">
                <a:solidFill>
                  <a:srgbClr val="289075"/>
                </a:solidFill>
              </a:rPr>
              <a:t> </a:t>
            </a:r>
            <a:r>
              <a:rPr lang="en-DK" dirty="0" err="1">
                <a:solidFill>
                  <a:srgbClr val="289075"/>
                </a:solidFill>
              </a:rPr>
              <a:t>dağıtım</a:t>
            </a:r>
            <a:r>
              <a:rPr lang="en-DK" dirty="0">
                <a:solidFill>
                  <a:srgbClr val="289075"/>
                </a:solidFill>
              </a:rPr>
              <a:t> (%29 Durum, %29 Bas</a:t>
            </a:r>
            <a:r>
              <a:rPr lang="tr-TR" dirty="0" err="1">
                <a:solidFill>
                  <a:srgbClr val="289075"/>
                </a:solidFill>
              </a:rPr>
              <a:t>kı</a:t>
            </a:r>
            <a:r>
              <a:rPr lang="en-DK" dirty="0">
                <a:solidFill>
                  <a:srgbClr val="289075"/>
                </a:solidFill>
              </a:rPr>
              <a:t>, %41 </a:t>
            </a:r>
            <a:r>
              <a:rPr lang="en-DK" dirty="0" err="1">
                <a:solidFill>
                  <a:srgbClr val="289075"/>
                </a:solidFill>
              </a:rPr>
              <a:t>diğerleri</a:t>
            </a:r>
            <a:r>
              <a:rPr lang="en-DK" dirty="0">
                <a:solidFill>
                  <a:srgbClr val="289075"/>
                </a:solidFill>
              </a:rPr>
              <a:t>)</a:t>
            </a:r>
            <a:endParaRPr lang="tr-TR" dirty="0">
              <a:solidFill>
                <a:srgbClr val="289075"/>
              </a:solidFill>
            </a:endParaRPr>
          </a:p>
          <a:p>
            <a:endParaRPr lang="en-DK" dirty="0">
              <a:solidFill>
                <a:schemeClr val="accent6">
                  <a:lumMod val="75000"/>
                </a:schemeClr>
              </a:solidFill>
            </a:endParaRPr>
          </a:p>
        </p:txBody>
      </p:sp>
    </p:spTree>
    <p:extLst>
      <p:ext uri="{BB962C8B-B14F-4D97-AF65-F5344CB8AC3E}">
        <p14:creationId xmlns:p14="http://schemas.microsoft.com/office/powerpoint/2010/main" val="379653561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905B434-2A4B-4A3E-D7AC-919076B91255}"/>
            </a:ext>
          </a:extLst>
        </p:cNvPr>
        <p:cNvGrpSpPr/>
        <p:nvPr/>
      </p:nvGrpSpPr>
      <p:grpSpPr>
        <a:xfrm>
          <a:off x="0" y="0"/>
          <a:ext cx="0" cy="0"/>
          <a:chOff x="0" y="0"/>
          <a:chExt cx="0" cy="0"/>
        </a:xfrm>
      </p:grpSpPr>
      <p:sp>
        <p:nvSpPr>
          <p:cNvPr id="17" name="TextBox 16">
            <a:extLst>
              <a:ext uri="{FF2B5EF4-FFF2-40B4-BE49-F238E27FC236}">
                <a16:creationId xmlns:a16="http://schemas.microsoft.com/office/drawing/2014/main" id="{C979AFE2-6FE0-DD4F-F093-E45FC41FA69E}"/>
              </a:ext>
            </a:extLst>
          </p:cNvPr>
          <p:cNvSpPr txBox="1"/>
          <p:nvPr/>
        </p:nvSpPr>
        <p:spPr>
          <a:xfrm>
            <a:off x="103747" y="88288"/>
            <a:ext cx="5403809" cy="584775"/>
          </a:xfrm>
          <a:prstGeom prst="rect">
            <a:avLst/>
          </a:prstGeom>
          <a:noFill/>
        </p:spPr>
        <p:txBody>
          <a:bodyPr wrap="square" lIns="91440" tIns="45720" rIns="91440" bIns="45720" rtlCol="0" anchor="t">
            <a:spAutoFit/>
          </a:bodyPr>
          <a:lstStyle/>
          <a:p>
            <a:r>
              <a:rPr lang="tr-TR" sz="3200" b="1" dirty="0">
                <a:solidFill>
                  <a:srgbClr val="002060"/>
                </a:solidFill>
                <a:effectLst>
                  <a:outerShdw blurRad="38100" dist="38100" dir="2700000" algn="tl">
                    <a:srgbClr val="000000">
                      <a:alpha val="43137"/>
                    </a:srgbClr>
                  </a:outerShdw>
                </a:effectLst>
                <a:latin typeface="Calibri" panose="020F0502020204030204"/>
              </a:rPr>
              <a:t>Göstergeler</a:t>
            </a:r>
            <a:endParaRPr lang="en-GB" sz="3200" b="1" dirty="0">
              <a:solidFill>
                <a:srgbClr val="002060"/>
              </a:solidFill>
              <a:effectLst>
                <a:outerShdw blurRad="38100" dist="38100" dir="2700000" algn="tl">
                  <a:srgbClr val="000000">
                    <a:alpha val="43137"/>
                  </a:srgbClr>
                </a:outerShdw>
              </a:effectLst>
              <a:latin typeface="Calibri" panose="020F0502020204030204"/>
            </a:endParaRPr>
          </a:p>
        </p:txBody>
      </p:sp>
      <p:sp>
        <p:nvSpPr>
          <p:cNvPr id="5" name="TextBox 4">
            <a:extLst>
              <a:ext uri="{FF2B5EF4-FFF2-40B4-BE49-F238E27FC236}">
                <a16:creationId xmlns:a16="http://schemas.microsoft.com/office/drawing/2014/main" id="{9DB76FE1-1B41-8C7B-B5A3-5C81EBD1659E}"/>
              </a:ext>
            </a:extLst>
          </p:cNvPr>
          <p:cNvSpPr txBox="1"/>
          <p:nvPr/>
        </p:nvSpPr>
        <p:spPr>
          <a:xfrm>
            <a:off x="227219" y="6155276"/>
            <a:ext cx="3168102" cy="215444"/>
          </a:xfrm>
          <a:prstGeom prst="rect">
            <a:avLst/>
          </a:prstGeom>
          <a:noFill/>
        </p:spPr>
        <p:txBody>
          <a:bodyPr wrap="square" rtlCol="0">
            <a:spAutoFit/>
          </a:bodyPr>
          <a:lstStyle/>
          <a:p>
            <a:r>
              <a:rPr lang="en-GB" sz="800">
                <a:solidFill>
                  <a:schemeClr val="bg1"/>
                </a:solidFill>
              </a:rPr>
              <a:t>© Gabriela Delcheva REDISCOVER Nature/EEA</a:t>
            </a:r>
            <a:endParaRPr lang="en-DK" sz="800">
              <a:solidFill>
                <a:schemeClr val="bg1"/>
              </a:solidFill>
            </a:endParaRPr>
          </a:p>
        </p:txBody>
      </p:sp>
      <p:sp>
        <p:nvSpPr>
          <p:cNvPr id="9" name="TextBox 8">
            <a:extLst>
              <a:ext uri="{FF2B5EF4-FFF2-40B4-BE49-F238E27FC236}">
                <a16:creationId xmlns:a16="http://schemas.microsoft.com/office/drawing/2014/main" id="{9DA2F0D9-4B0C-434A-8CA1-87D7277CAFC7}"/>
              </a:ext>
            </a:extLst>
          </p:cNvPr>
          <p:cNvSpPr txBox="1"/>
          <p:nvPr/>
        </p:nvSpPr>
        <p:spPr>
          <a:xfrm>
            <a:off x="1660635" y="1662123"/>
            <a:ext cx="9207062" cy="2831544"/>
          </a:xfrm>
          <a:prstGeom prst="rect">
            <a:avLst/>
          </a:prstGeom>
          <a:noFill/>
        </p:spPr>
        <p:txBody>
          <a:bodyPr wrap="square">
            <a:spAutoFit/>
          </a:bodyPr>
          <a:lstStyle/>
          <a:p>
            <a:endParaRPr lang="tr-TR" sz="2000" dirty="0"/>
          </a:p>
          <a:p>
            <a:endParaRPr lang="tr-TR" sz="2000" dirty="0"/>
          </a:p>
          <a:p>
            <a:r>
              <a:rPr lang="tr-TR" sz="2000" dirty="0">
                <a:hlinkClick r:id="rId2"/>
              </a:rPr>
              <a:t>AÇA Göstergeleri </a:t>
            </a:r>
            <a:r>
              <a:rPr lang="tr-TR" sz="2000" dirty="0"/>
              <a:t>(16 Başlık altında 92 Gösterge)</a:t>
            </a:r>
          </a:p>
          <a:p>
            <a:endParaRPr lang="tr-TR" sz="2000" dirty="0"/>
          </a:p>
          <a:p>
            <a:r>
              <a:rPr lang="en-DK" sz="2000" dirty="0">
                <a:effectLst/>
                <a:latin typeface="Calibri" panose="020F0502020204030204" pitchFamily="34" charset="0"/>
                <a:ea typeface="Aptos" panose="020B0004020202020204" pitchFamily="34" charset="0"/>
              </a:rPr>
              <a:t> </a:t>
            </a:r>
            <a:r>
              <a:rPr lang="en-DK" sz="2000" u="sng" dirty="0">
                <a:solidFill>
                  <a:srgbClr val="0563C1"/>
                </a:solidFill>
                <a:effectLst/>
                <a:latin typeface="Calibri" panose="020F0502020204030204" pitchFamily="34" charset="0"/>
                <a:ea typeface="Aptos" panose="020B0004020202020204" pitchFamily="34" charset="0"/>
                <a:hlinkClick r:id="rId3"/>
              </a:rPr>
              <a:t>https://applications.eea.europa.eu/managementplan/Indicators.aspx</a:t>
            </a:r>
            <a:endParaRPr lang="tr-TR" sz="2400" dirty="0"/>
          </a:p>
          <a:p>
            <a:endParaRPr lang="tr-TR" sz="2000" dirty="0"/>
          </a:p>
          <a:p>
            <a:r>
              <a:rPr lang="en-US" sz="1800" u="sng" kern="100" dirty="0">
                <a:solidFill>
                  <a:srgbClr val="467886"/>
                </a:solidFill>
                <a:effectLst/>
                <a:latin typeface="Aptos" panose="020B0004020202020204" pitchFamily="34" charset="0"/>
                <a:ea typeface="Aptos" panose="020B0004020202020204" pitchFamily="34" charset="0"/>
                <a:cs typeface="Times New Roman" panose="02020603050405020304" pitchFamily="18" charset="0"/>
                <a:hlinkClick r:id="rId4"/>
              </a:rPr>
              <a:t>https://applications.eea.europa.eu/managementplan/Indicatorproduction.aspx</a:t>
            </a:r>
            <a:r>
              <a:rPr lang="en-US" sz="1800" kern="100" dirty="0">
                <a:effectLst/>
                <a:latin typeface="Aptos" panose="020B0004020202020204" pitchFamily="34" charset="0"/>
                <a:ea typeface="Aptos" panose="020B0004020202020204" pitchFamily="34" charset="0"/>
                <a:cs typeface="Times New Roman" panose="02020603050405020304" pitchFamily="18" charset="0"/>
              </a:rPr>
              <a:t> </a:t>
            </a:r>
            <a:endParaRPr lang="en-DK" sz="1800" kern="100" dirty="0">
              <a:effectLst/>
              <a:latin typeface="Aptos" panose="020B0004020202020204" pitchFamily="34" charset="0"/>
              <a:ea typeface="Aptos" panose="020B0004020202020204" pitchFamily="34" charset="0"/>
              <a:cs typeface="Times New Roman" panose="02020603050405020304" pitchFamily="18" charset="0"/>
            </a:endParaRPr>
          </a:p>
          <a:p>
            <a:endParaRPr lang="tr-TR" sz="2000" dirty="0"/>
          </a:p>
          <a:p>
            <a:r>
              <a:rPr lang="tr-TR" sz="2000" dirty="0"/>
              <a:t> </a:t>
            </a:r>
          </a:p>
        </p:txBody>
      </p:sp>
    </p:spTree>
    <p:extLst>
      <p:ext uri="{BB962C8B-B14F-4D97-AF65-F5344CB8AC3E}">
        <p14:creationId xmlns:p14="http://schemas.microsoft.com/office/powerpoint/2010/main" val="297111731"/>
      </p:ext>
    </p:extLst>
  </p:cSld>
  <p:clrMapOvr>
    <a:masterClrMapping/>
  </p:clrMapOvr>
</p:sld>
</file>

<file path=ppt/theme/theme1.xml><?xml version="1.0" encoding="utf-8"?>
<a:theme xmlns:a="http://schemas.openxmlformats.org/drawingml/2006/main" name="EEA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EEA Presentation template" id="{C7B1D902-A8AB-472F-B9D2-27A01C0EE342}" vid="{F71C1B96-E9D7-4DC7-8A19-EC81BDCDB0D0}"/>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Ignore_x0020_updates xmlns="67eaae6b-4ede-4622-8ba9-b57102c8a90d">false</Ignore_x0020_updates>
    <Description0 xmlns="67eaae6b-4ede-4622-8ba9-b57102c8a90d" xsi:nil="true"/>
    <Event xmlns="67eaae6b-4ede-4622-8ba9-b57102c8a90d" xsi:nil="true"/>
    <Datespoken xmlns="67eaae6b-4ede-4622-8ba9-b57102c8a90d">2021-10-12T00:00:00+00:00</Datespoken>
    <SharedWithUsers xmlns="34180c7a-c64f-4fad-a153-0ebcc6e6d5dc">
      <UserInfo>
        <DisplayName>Said El Khadraoui</DisplayName>
        <AccountId>362</AccountId>
        <AccountType/>
      </UserInfo>
      <UserInfo>
        <DisplayName>James Daniell</DisplayName>
        <AccountId>100</AccountId>
        <AccountType/>
      </UserInfo>
    </SharedWithUser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C64FA5E0D48A74478586D671FAD5C038" ma:contentTypeVersion="21" ma:contentTypeDescription="Create a new document." ma:contentTypeScope="" ma:versionID="de83a880f6553ee07cc8de97e7683a25">
  <xsd:schema xmlns:xsd="http://www.w3.org/2001/XMLSchema" xmlns:xs="http://www.w3.org/2001/XMLSchema" xmlns:p="http://schemas.microsoft.com/office/2006/metadata/properties" xmlns:ns2="67eaae6b-4ede-4622-8ba9-b57102c8a90d" xmlns:ns3="34180c7a-c64f-4fad-a153-0ebcc6e6d5dc" targetNamespace="http://schemas.microsoft.com/office/2006/metadata/properties" ma:root="true" ma:fieldsID="d908d57310d4f7e87f55d37f6a840a9c" ns2:_="" ns3:_="">
    <xsd:import namespace="67eaae6b-4ede-4622-8ba9-b57102c8a90d"/>
    <xsd:import namespace="34180c7a-c64f-4fad-a153-0ebcc6e6d5dc"/>
    <xsd:element name="properties">
      <xsd:complexType>
        <xsd:sequence>
          <xsd:element name="documentManagement">
            <xsd:complexType>
              <xsd:all>
                <xsd:element ref="ns2:Ignore_x0020_updates" minOccurs="0"/>
                <xsd:element ref="ns2:Description0" minOccurs="0"/>
                <xsd:element ref="ns2:MediaServiceMetadata" minOccurs="0"/>
                <xsd:element ref="ns2:MediaServiceFastMetadata" minOccurs="0"/>
                <xsd:element ref="ns2:MediaServiceAutoKeyPoints" minOccurs="0"/>
                <xsd:element ref="ns2:MediaServiceKeyPoints" minOccurs="0"/>
                <xsd:element ref="ns2:MediaLengthInSeconds" minOccurs="0"/>
                <xsd:element ref="ns2:Event" minOccurs="0"/>
                <xsd:element ref="ns2:d1c8c1f6-bd22-4ca4-bea9-914a83ff3d33CountryOrRegion" minOccurs="0"/>
                <xsd:element ref="ns2:d1c8c1f6-bd22-4ca4-bea9-914a83ff3d33State" minOccurs="0"/>
                <xsd:element ref="ns2:d1c8c1f6-bd22-4ca4-bea9-914a83ff3d33City" minOccurs="0"/>
                <xsd:element ref="ns2:d1c8c1f6-bd22-4ca4-bea9-914a83ff3d33PostalCode" minOccurs="0"/>
                <xsd:element ref="ns2:d1c8c1f6-bd22-4ca4-bea9-914a83ff3d33Street" minOccurs="0"/>
                <xsd:element ref="ns2:d1c8c1f6-bd22-4ca4-bea9-914a83ff3d33GeoLoc" minOccurs="0"/>
                <xsd:element ref="ns2:d1c8c1f6-bd22-4ca4-bea9-914a83ff3d33DispName" minOccurs="0"/>
                <xsd:element ref="ns2:Datespoken" minOccurs="0"/>
                <xsd:element ref="ns3:SharedWithUsers" minOccurs="0"/>
                <xsd:element ref="ns3:SharedWithDetails"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7eaae6b-4ede-4622-8ba9-b57102c8a90d" elementFormDefault="qualified">
    <xsd:import namespace="http://schemas.microsoft.com/office/2006/documentManagement/types"/>
    <xsd:import namespace="http://schemas.microsoft.com/office/infopath/2007/PartnerControls"/>
    <xsd:element name="Ignore_x0020_updates" ma:index="8" nillable="true" ma:displayName="Ignore updates" ma:default="0" ma:description="Set this flag if you do not want this document update to show up in the list of recently created/modified documents" ma:internalName="Ignore_x0020_updates" ma:readOnly="false">
      <xsd:simpleType>
        <xsd:restriction base="dms:Boolean"/>
      </xsd:simpleType>
    </xsd:element>
    <xsd:element name="Description0" ma:index="9" nillable="true" ma:displayName="Description" ma:internalName="Description0" ma:readOnly="false">
      <xsd:simpleType>
        <xsd:restriction base="dms:Note">
          <xsd:maxLength value="255"/>
        </xsd:restriction>
      </xsd:simpleType>
    </xsd:element>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AutoKeyPoints" ma:index="12" nillable="true" ma:displayName="MediaServiceAutoKeyPoints" ma:hidden="true" ma:internalName="MediaServiceAutoKeyPoints" ma:readOnly="true">
      <xsd:simpleType>
        <xsd:restriction base="dms:Note"/>
      </xsd:simpleType>
    </xsd:element>
    <xsd:element name="MediaServiceKeyPoints" ma:index="13" nillable="true" ma:displayName="KeyPoints" ma:internalName="MediaServiceKeyPoints" ma:readOnly="true">
      <xsd:simpleType>
        <xsd:restriction base="dms:Note">
          <xsd:maxLength value="255"/>
        </xsd:restriction>
      </xsd:simpleType>
    </xsd:element>
    <xsd:element name="MediaLengthInSeconds" ma:index="14" nillable="true" ma:displayName="MediaLengthInSeconds" ma:hidden="true" ma:internalName="MediaLengthInSeconds" ma:readOnly="true">
      <xsd:simpleType>
        <xsd:restriction base="dms:Unknown"/>
      </xsd:simpleType>
    </xsd:element>
    <xsd:element name="Event" ma:index="15" nillable="true" ma:displayName="Event" ma:format="Dropdown" ma:internalName="Event">
      <xsd:simpleType>
        <xsd:restriction base="dms:Unknown"/>
      </xsd:simpleType>
    </xsd:element>
    <xsd:element name="d1c8c1f6-bd22-4ca4-bea9-914a83ff3d33CountryOrRegion" ma:index="16" nillable="true" ma:displayName="Event: Country/Region" ma:internalName="CountryOrRegion" ma:readOnly="true">
      <xsd:simpleType>
        <xsd:restriction base="dms:Text"/>
      </xsd:simpleType>
    </xsd:element>
    <xsd:element name="d1c8c1f6-bd22-4ca4-bea9-914a83ff3d33State" ma:index="17" nillable="true" ma:displayName="Event: State" ma:internalName="State" ma:readOnly="true">
      <xsd:simpleType>
        <xsd:restriction base="dms:Text"/>
      </xsd:simpleType>
    </xsd:element>
    <xsd:element name="d1c8c1f6-bd22-4ca4-bea9-914a83ff3d33City" ma:index="18" nillable="true" ma:displayName="Event: City" ma:internalName="City" ma:readOnly="true">
      <xsd:simpleType>
        <xsd:restriction base="dms:Text"/>
      </xsd:simpleType>
    </xsd:element>
    <xsd:element name="d1c8c1f6-bd22-4ca4-bea9-914a83ff3d33PostalCode" ma:index="19" nillable="true" ma:displayName="Event: Postal Code" ma:internalName="PostalCode" ma:readOnly="true">
      <xsd:simpleType>
        <xsd:restriction base="dms:Text"/>
      </xsd:simpleType>
    </xsd:element>
    <xsd:element name="d1c8c1f6-bd22-4ca4-bea9-914a83ff3d33Street" ma:index="20" nillable="true" ma:displayName="Event: Street" ma:internalName="Street" ma:readOnly="true">
      <xsd:simpleType>
        <xsd:restriction base="dms:Text"/>
      </xsd:simpleType>
    </xsd:element>
    <xsd:element name="d1c8c1f6-bd22-4ca4-bea9-914a83ff3d33GeoLoc" ma:index="21" nillable="true" ma:displayName="Event: Coordinates" ma:internalName="GeoLoc" ma:readOnly="true">
      <xsd:simpleType>
        <xsd:restriction base="dms:Unknown"/>
      </xsd:simpleType>
    </xsd:element>
    <xsd:element name="d1c8c1f6-bd22-4ca4-bea9-914a83ff3d33DispName" ma:index="22" nillable="true" ma:displayName="Event: Name" ma:internalName="DispName" ma:readOnly="true">
      <xsd:simpleType>
        <xsd:restriction base="dms:Text"/>
      </xsd:simpleType>
    </xsd:element>
    <xsd:element name="Datespoken" ma:index="23" nillable="true" ma:displayName="Date" ma:default="2021-10-12T00:00:00Z" ma:format="DateOnly" ma:internalName="Datespoken">
      <xsd:simpleType>
        <xsd:restriction base="dms:DateTime"/>
      </xsd:simpleType>
    </xsd:element>
    <xsd:element name="MediaServiceObjectDetectorVersions" ma:index="26" nillable="true" ma:displayName="MediaServiceObjectDetectorVersions" ma:hidden="true" ma:indexed="true" ma:internalName="MediaServiceObjectDetectorVersions" ma:readOnly="true">
      <xsd:simpleType>
        <xsd:restriction base="dms:Text"/>
      </xsd:simpleType>
    </xsd:element>
    <xsd:element name="MediaServiceSearchProperties" ma:index="27"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34180c7a-c64f-4fad-a153-0ebcc6e6d5dc" elementFormDefault="qualified">
    <xsd:import namespace="http://schemas.microsoft.com/office/2006/documentManagement/types"/>
    <xsd:import namespace="http://schemas.microsoft.com/office/infopath/2007/PartnerControls"/>
    <xsd:element name="SharedWithUsers" ma:index="2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5"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92DFA262-F23B-44F9-96F2-87400096F3BF}">
  <ds:schemaRefs>
    <ds:schemaRef ds:uri="34180c7a-c64f-4fad-a153-0ebcc6e6d5dc"/>
    <ds:schemaRef ds:uri="http://www.w3.org/XML/1998/namespace"/>
    <ds:schemaRef ds:uri="http://purl.org/dc/terms/"/>
    <ds:schemaRef ds:uri="http://schemas.microsoft.com/office/2006/metadata/properties"/>
    <ds:schemaRef ds:uri="http://schemas.microsoft.com/office/infopath/2007/PartnerControls"/>
    <ds:schemaRef ds:uri="http://purl.org/dc/dcmitype/"/>
    <ds:schemaRef ds:uri="http://schemas.microsoft.com/office/2006/documentManagement/types"/>
    <ds:schemaRef ds:uri="http://schemas.openxmlformats.org/package/2006/metadata/core-properties"/>
    <ds:schemaRef ds:uri="67eaae6b-4ede-4622-8ba9-b57102c8a90d"/>
    <ds:schemaRef ds:uri="http://purl.org/dc/elements/1.1/"/>
  </ds:schemaRefs>
</ds:datastoreItem>
</file>

<file path=customXml/itemProps2.xml><?xml version="1.0" encoding="utf-8"?>
<ds:datastoreItem xmlns:ds="http://schemas.openxmlformats.org/officeDocument/2006/customXml" ds:itemID="{EC47F0FD-BD2D-4DA4-84EE-A417C0F20DA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67eaae6b-4ede-4622-8ba9-b57102c8a90d"/>
    <ds:schemaRef ds:uri="34180c7a-c64f-4fad-a153-0ebcc6e6d5d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7FDC9A56-9D3E-494A-BC03-3331DD708490}">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548</TotalTime>
  <Words>1373</Words>
  <Application>Microsoft Office PowerPoint</Application>
  <PresentationFormat>Widescreen</PresentationFormat>
  <Paragraphs>189</Paragraphs>
  <Slides>24</Slides>
  <Notes>3</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24</vt:i4>
      </vt:variant>
    </vt:vector>
  </HeadingPairs>
  <TitlesOfParts>
    <vt:vector size="29" baseType="lpstr">
      <vt:lpstr>Aptos</vt:lpstr>
      <vt:lpstr>Arial</vt:lpstr>
      <vt:lpstr>Calibri</vt:lpstr>
      <vt:lpstr>Symbol</vt:lpstr>
      <vt:lpstr>EEA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James Daniell</dc:creator>
  <cp:lastModifiedBy>Teoman Sanalan</cp:lastModifiedBy>
  <cp:revision>9</cp:revision>
  <dcterms:created xsi:type="dcterms:W3CDTF">2022-04-27T11:52:50Z</dcterms:created>
  <dcterms:modified xsi:type="dcterms:W3CDTF">2024-02-20T06:51:11Z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0x010100C64FA5E0D48A74478586D671FAD5C038</vt:lpwstr>
  </property>
</Properties>
</file>