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2" r:id="rId4"/>
    <p:sldMasterId id="2147483713" r:id="rId5"/>
    <p:sldMasterId id="2147483716" r:id="rId6"/>
  </p:sldMasterIdLst>
  <p:notesMasterIdLst>
    <p:notesMasterId r:id="rId14"/>
  </p:notesMasterIdLst>
  <p:handoutMasterIdLst>
    <p:handoutMasterId r:id="rId15"/>
  </p:handoutMasterIdLst>
  <p:sldIdLst>
    <p:sldId id="580" r:id="rId7"/>
    <p:sldId id="579" r:id="rId8"/>
    <p:sldId id="575" r:id="rId9"/>
    <p:sldId id="582" r:id="rId10"/>
    <p:sldId id="576" r:id="rId11"/>
    <p:sldId id="581" r:id="rId12"/>
    <p:sldId id="578" r:id="rId13"/>
  </p:sldIdLst>
  <p:sldSz cx="9906000" cy="6858000" type="A4"/>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54"/>
    <a:srgbClr val="0000FF"/>
    <a:srgbClr val="017567"/>
    <a:srgbClr val="000000"/>
    <a:srgbClr val="113A60"/>
    <a:srgbClr val="016357"/>
    <a:srgbClr val="001746"/>
    <a:srgbClr val="007635"/>
    <a:srgbClr val="001C54"/>
    <a:srgbClr val="202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155" autoAdjust="0"/>
    <p:restoredTop sz="94645" autoAdjust="0"/>
  </p:normalViewPr>
  <p:slideViewPr>
    <p:cSldViewPr snapToGrid="0">
      <p:cViewPr varScale="1">
        <p:scale>
          <a:sx n="115" d="100"/>
          <a:sy n="115" d="100"/>
        </p:scale>
        <p:origin x="1836" y="126"/>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114" d="100"/>
          <a:sy n="114" d="100"/>
        </p:scale>
        <p:origin x="1440" y="90"/>
      </p:cViewPr>
      <p:guideLst>
        <p:guide orient="horz" pos="2122"/>
        <p:guide pos="310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275402" cy="337958"/>
          </a:xfrm>
          <a:prstGeom prst="rect">
            <a:avLst/>
          </a:prstGeom>
        </p:spPr>
        <p:txBody>
          <a:bodyPr vert="horz" lIns="92143" tIns="46072" rIns="92143" bIns="46072" rtlCol="0"/>
          <a:lstStyle>
            <a:lvl1pPr algn="l">
              <a:defRPr sz="1200"/>
            </a:lvl1pPr>
          </a:lstStyle>
          <a:p>
            <a:endParaRPr lang="en-GB" dirty="0"/>
          </a:p>
        </p:txBody>
      </p:sp>
      <p:sp>
        <p:nvSpPr>
          <p:cNvPr id="3" name="Date Placeholder 2"/>
          <p:cNvSpPr>
            <a:spLocks noGrp="1"/>
          </p:cNvSpPr>
          <p:nvPr>
            <p:ph type="dt" sz="quarter" idx="1"/>
          </p:nvPr>
        </p:nvSpPr>
        <p:spPr>
          <a:xfrm>
            <a:off x="5588630" y="0"/>
            <a:ext cx="4275402" cy="337958"/>
          </a:xfrm>
          <a:prstGeom prst="rect">
            <a:avLst/>
          </a:prstGeom>
        </p:spPr>
        <p:txBody>
          <a:bodyPr vert="horz" lIns="92143" tIns="46072" rIns="92143" bIns="46072" rtlCol="0"/>
          <a:lstStyle>
            <a:lvl1pPr algn="r">
              <a:defRPr sz="1200"/>
            </a:lvl1pPr>
          </a:lstStyle>
          <a:p>
            <a:fld id="{2A3EE131-D7AE-47FD-A14B-A4590389E309}" type="datetimeFigureOut">
              <a:rPr lang="en-GB" smtClean="0"/>
              <a:pPr/>
              <a:t>08/03/2019</a:t>
            </a:fld>
            <a:endParaRPr lang="en-GB" dirty="0"/>
          </a:p>
        </p:txBody>
      </p:sp>
      <p:sp>
        <p:nvSpPr>
          <p:cNvPr id="4" name="Footer Placeholder 3"/>
          <p:cNvSpPr>
            <a:spLocks noGrp="1"/>
          </p:cNvSpPr>
          <p:nvPr>
            <p:ph type="ftr" sz="quarter" idx="2"/>
          </p:nvPr>
        </p:nvSpPr>
        <p:spPr>
          <a:xfrm>
            <a:off x="2" y="6397808"/>
            <a:ext cx="4275402" cy="337958"/>
          </a:xfrm>
          <a:prstGeom prst="rect">
            <a:avLst/>
          </a:prstGeom>
        </p:spPr>
        <p:txBody>
          <a:bodyPr vert="horz" lIns="92143" tIns="46072" rIns="92143" bIns="46072" rtlCol="0" anchor="b"/>
          <a:lstStyle>
            <a:lvl1pPr algn="l">
              <a:defRPr sz="1200"/>
            </a:lvl1pPr>
          </a:lstStyle>
          <a:p>
            <a:endParaRPr lang="en-GB" dirty="0"/>
          </a:p>
        </p:txBody>
      </p:sp>
      <p:sp>
        <p:nvSpPr>
          <p:cNvPr id="5" name="Slide Number Placeholder 4"/>
          <p:cNvSpPr>
            <a:spLocks noGrp="1"/>
          </p:cNvSpPr>
          <p:nvPr>
            <p:ph type="sldNum" sz="quarter" idx="3"/>
          </p:nvPr>
        </p:nvSpPr>
        <p:spPr>
          <a:xfrm>
            <a:off x="5588630" y="6397808"/>
            <a:ext cx="4275402" cy="337958"/>
          </a:xfrm>
          <a:prstGeom prst="rect">
            <a:avLst/>
          </a:prstGeom>
        </p:spPr>
        <p:txBody>
          <a:bodyPr vert="horz" lIns="92143" tIns="46072" rIns="92143" bIns="46072" rtlCol="0" anchor="b"/>
          <a:lstStyle>
            <a:lvl1pPr algn="r">
              <a:defRPr sz="1200"/>
            </a:lvl1pPr>
          </a:lstStyle>
          <a:p>
            <a:fld id="{AE2E2C6C-1A46-49B2-95A1-874E5B60CA1F}" type="slidenum">
              <a:rPr lang="en-GB" smtClean="0"/>
              <a:pPr/>
              <a:t>‹#›</a:t>
            </a:fld>
            <a:endParaRPr lang="en-GB" dirty="0"/>
          </a:p>
        </p:txBody>
      </p:sp>
    </p:spTree>
    <p:extLst>
      <p:ext uri="{BB962C8B-B14F-4D97-AF65-F5344CB8AC3E}">
        <p14:creationId xmlns:p14="http://schemas.microsoft.com/office/powerpoint/2010/main" val="1254716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6478" cy="337166"/>
          </a:xfrm>
          <a:prstGeom prst="rect">
            <a:avLst/>
          </a:prstGeom>
        </p:spPr>
        <p:txBody>
          <a:bodyPr vert="horz" lIns="92143" tIns="46072" rIns="92143" bIns="46072" rtlCol="0"/>
          <a:lstStyle>
            <a:lvl1pPr algn="l">
              <a:defRPr sz="1200"/>
            </a:lvl1pPr>
          </a:lstStyle>
          <a:p>
            <a:endParaRPr lang="en-GB" dirty="0"/>
          </a:p>
        </p:txBody>
      </p:sp>
      <p:sp>
        <p:nvSpPr>
          <p:cNvPr id="3" name="Date Placeholder 2"/>
          <p:cNvSpPr>
            <a:spLocks noGrp="1"/>
          </p:cNvSpPr>
          <p:nvPr>
            <p:ph type="dt" idx="1"/>
          </p:nvPr>
        </p:nvSpPr>
        <p:spPr>
          <a:xfrm>
            <a:off x="5587534" y="0"/>
            <a:ext cx="4276478" cy="337166"/>
          </a:xfrm>
          <a:prstGeom prst="rect">
            <a:avLst/>
          </a:prstGeom>
        </p:spPr>
        <p:txBody>
          <a:bodyPr vert="horz" lIns="92143" tIns="46072" rIns="92143" bIns="46072" rtlCol="0"/>
          <a:lstStyle>
            <a:lvl1pPr algn="r">
              <a:defRPr sz="1200"/>
            </a:lvl1pPr>
          </a:lstStyle>
          <a:p>
            <a:fld id="{54F6B5D3-2AB1-4063-BA50-FEBA813E0814}" type="datetimeFigureOut">
              <a:rPr lang="en-GB" smtClean="0"/>
              <a:pPr/>
              <a:t>08/03/2019</a:t>
            </a:fld>
            <a:endParaRPr lang="en-GB" dirty="0"/>
          </a:p>
        </p:txBody>
      </p:sp>
      <p:sp>
        <p:nvSpPr>
          <p:cNvPr id="4" name="Slide Image Placeholder 3"/>
          <p:cNvSpPr>
            <a:spLocks noGrp="1" noRot="1" noChangeAspect="1"/>
          </p:cNvSpPr>
          <p:nvPr>
            <p:ph type="sldImg" idx="2"/>
          </p:nvPr>
        </p:nvSpPr>
        <p:spPr>
          <a:xfrm>
            <a:off x="3290888" y="841375"/>
            <a:ext cx="3284537" cy="2273300"/>
          </a:xfrm>
          <a:prstGeom prst="rect">
            <a:avLst/>
          </a:prstGeom>
          <a:noFill/>
          <a:ln w="12700">
            <a:solidFill>
              <a:prstClr val="black"/>
            </a:solidFill>
          </a:ln>
        </p:spPr>
        <p:txBody>
          <a:bodyPr vert="horz" lIns="92143" tIns="46072" rIns="92143" bIns="46072" rtlCol="0" anchor="ctr"/>
          <a:lstStyle/>
          <a:p>
            <a:endParaRPr lang="en-GB" dirty="0"/>
          </a:p>
        </p:txBody>
      </p:sp>
      <p:sp>
        <p:nvSpPr>
          <p:cNvPr id="5" name="Notes Placeholder 4"/>
          <p:cNvSpPr>
            <a:spLocks noGrp="1"/>
          </p:cNvSpPr>
          <p:nvPr>
            <p:ph type="body" sz="quarter" idx="3"/>
          </p:nvPr>
        </p:nvSpPr>
        <p:spPr>
          <a:xfrm>
            <a:off x="986174" y="3241312"/>
            <a:ext cx="7893972" cy="2652078"/>
          </a:xfrm>
          <a:prstGeom prst="rect">
            <a:avLst/>
          </a:prstGeom>
        </p:spPr>
        <p:txBody>
          <a:bodyPr vert="horz" lIns="92143" tIns="46072" rIns="92143" bIns="4607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398599"/>
            <a:ext cx="4276478" cy="337166"/>
          </a:xfrm>
          <a:prstGeom prst="rect">
            <a:avLst/>
          </a:prstGeom>
        </p:spPr>
        <p:txBody>
          <a:bodyPr vert="horz" lIns="92143" tIns="46072" rIns="92143" bIns="46072" rtlCol="0" anchor="b"/>
          <a:lstStyle>
            <a:lvl1pPr algn="l">
              <a:defRPr sz="1200"/>
            </a:lvl1pPr>
          </a:lstStyle>
          <a:p>
            <a:endParaRPr lang="en-GB" dirty="0"/>
          </a:p>
        </p:txBody>
      </p:sp>
      <p:sp>
        <p:nvSpPr>
          <p:cNvPr id="7" name="Slide Number Placeholder 6"/>
          <p:cNvSpPr>
            <a:spLocks noGrp="1"/>
          </p:cNvSpPr>
          <p:nvPr>
            <p:ph type="sldNum" sz="quarter" idx="5"/>
          </p:nvPr>
        </p:nvSpPr>
        <p:spPr>
          <a:xfrm>
            <a:off x="5587534" y="6398599"/>
            <a:ext cx="4276478" cy="337166"/>
          </a:xfrm>
          <a:prstGeom prst="rect">
            <a:avLst/>
          </a:prstGeom>
        </p:spPr>
        <p:txBody>
          <a:bodyPr vert="horz" lIns="92143" tIns="46072" rIns="92143" bIns="46072" rtlCol="0" anchor="b"/>
          <a:lstStyle>
            <a:lvl1pPr algn="r">
              <a:defRPr sz="1200"/>
            </a:lvl1pPr>
          </a:lstStyle>
          <a:p>
            <a:fld id="{777201BC-94E4-4101-962D-54511777D224}" type="slidenum">
              <a:rPr lang="en-GB" smtClean="0"/>
              <a:pPr/>
              <a:t>‹#›</a:t>
            </a:fld>
            <a:endParaRPr lang="en-GB" dirty="0"/>
          </a:p>
        </p:txBody>
      </p:sp>
    </p:spTree>
    <p:extLst>
      <p:ext uri="{BB962C8B-B14F-4D97-AF65-F5344CB8AC3E}">
        <p14:creationId xmlns:p14="http://schemas.microsoft.com/office/powerpoint/2010/main" val="324723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65125" y="190500"/>
            <a:ext cx="9277350" cy="524395"/>
          </a:xfrm>
          <a:prstGeom prst="rect">
            <a:avLst/>
          </a:prstGeom>
        </p:spPr>
        <p:txBody>
          <a:bodyPr/>
          <a:lstStyle>
            <a:lvl1pPr marL="0" indent="0">
              <a:buNone/>
              <a:defRPr sz="2800" b="1">
                <a:solidFill>
                  <a:schemeClr val="bg1"/>
                </a:solidFill>
              </a:defRPr>
            </a:lvl1pPr>
          </a:lstStyle>
          <a:p>
            <a:pPr lvl="0"/>
            <a:r>
              <a:rPr lang="en-US" dirty="0" smtClean="0"/>
              <a:t>Slide title goes here</a:t>
            </a:r>
          </a:p>
        </p:txBody>
      </p:sp>
      <p:sp>
        <p:nvSpPr>
          <p:cNvPr id="6" name="Content Placeholder 5"/>
          <p:cNvSpPr>
            <a:spLocks noGrp="1"/>
          </p:cNvSpPr>
          <p:nvPr>
            <p:ph sz="quarter" idx="11"/>
          </p:nvPr>
        </p:nvSpPr>
        <p:spPr>
          <a:xfrm>
            <a:off x="365125" y="1147763"/>
            <a:ext cx="9277350"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8106825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0BF314-6AA9-4F57-B8E4-BCD7A1C06D94}" type="datetimeFigureOut">
              <a:rPr lang="en-GB" smtClean="0"/>
              <a:t>08/03/2019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CDE8DCE-343B-48A3-B167-E35EC0CB793C}" type="slidenum">
              <a:rPr lang="en-GB" smtClean="0"/>
              <a:t>‹#›</a:t>
            </a:fld>
            <a:endParaRPr lang="en-GB"/>
          </a:p>
        </p:txBody>
      </p:sp>
    </p:spTree>
    <p:extLst>
      <p:ext uri="{BB962C8B-B14F-4D97-AF65-F5344CB8AC3E}">
        <p14:creationId xmlns:p14="http://schemas.microsoft.com/office/powerpoint/2010/main" val="589540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a:prstGeom prst="rect">
            <a:avLst/>
          </a:prstGeom>
        </p:spPr>
        <p:txBody>
          <a:bodyPr anchor="b"/>
          <a:lstStyle>
            <a:lvl1pPr algn="ctr">
              <a:defRPr sz="4875"/>
            </a:lvl1pPr>
          </a:lstStyle>
          <a:p>
            <a:r>
              <a:rPr lang="en-US" smtClean="0"/>
              <a:t>Click to edit Master title style</a:t>
            </a:r>
            <a:endParaRPr lang="en-GB"/>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1950"/>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smtClean="0"/>
              <a:t>Click to edit Master subtitle style</a:t>
            </a:r>
            <a:endParaRPr lang="en-GB"/>
          </a:p>
        </p:txBody>
      </p:sp>
      <p:sp>
        <p:nvSpPr>
          <p:cNvPr id="4" name="Date Placeholder 3"/>
          <p:cNvSpPr>
            <a:spLocks noGrp="1"/>
          </p:cNvSpPr>
          <p:nvPr>
            <p:ph type="dt" sz="half" idx="10"/>
          </p:nvPr>
        </p:nvSpPr>
        <p:spPr>
          <a:xfrm>
            <a:off x="681038" y="6356351"/>
            <a:ext cx="2228850" cy="365125"/>
          </a:xfrm>
          <a:prstGeom prst="rect">
            <a:avLst/>
          </a:prstGeom>
        </p:spPr>
        <p:txBody>
          <a:bodyPr/>
          <a:lstStyle/>
          <a:p>
            <a:fld id="{9D6B120F-4557-47DB-9B6B-EE2F11BB77E9}" type="datetimeFigureOut">
              <a:rPr lang="en-GB" smtClean="0"/>
              <a:t>08/03/2019</a:t>
            </a:fld>
            <a:endParaRPr lang="en-GB"/>
          </a:p>
        </p:txBody>
      </p:sp>
      <p:sp>
        <p:nvSpPr>
          <p:cNvPr id="5" name="Footer Placeholder 4"/>
          <p:cNvSpPr>
            <a:spLocks noGrp="1"/>
          </p:cNvSpPr>
          <p:nvPr>
            <p:ph type="ftr" sz="quarter" idx="11"/>
          </p:nvPr>
        </p:nvSpPr>
        <p:spPr>
          <a:xfrm>
            <a:off x="3281363" y="6356351"/>
            <a:ext cx="3343275"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996113" y="6356351"/>
            <a:ext cx="2228850" cy="365125"/>
          </a:xfrm>
          <a:prstGeom prst="rect">
            <a:avLst/>
          </a:prstGeom>
        </p:spPr>
        <p:txBody>
          <a:bodyPr/>
          <a:lstStyle/>
          <a:p>
            <a:fld id="{146CCD95-FDE0-4E06-BB2D-49E7BE19D6EF}" type="slidenum">
              <a:rPr lang="en-GB" smtClean="0"/>
              <a:t>‹#›</a:t>
            </a:fld>
            <a:endParaRPr lang="en-GB"/>
          </a:p>
        </p:txBody>
      </p:sp>
    </p:spTree>
    <p:extLst>
      <p:ext uri="{BB962C8B-B14F-4D97-AF65-F5344CB8AC3E}">
        <p14:creationId xmlns:p14="http://schemas.microsoft.com/office/powerpoint/2010/main" val="3103069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bg>
      <p:bgPr>
        <a:solidFill>
          <a:srgbClr val="006654"/>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507018" y="828937"/>
            <a:ext cx="8837398" cy="1055688"/>
          </a:xfrm>
          <a:prstGeom prst="rect">
            <a:avLst/>
          </a:prstGeom>
        </p:spPr>
        <p:txBody>
          <a:bodyPr/>
          <a:lstStyle>
            <a:lvl1pPr marL="0" indent="0" algn="r">
              <a:buFontTx/>
              <a:buNone/>
              <a:defRPr sz="2600" b="1">
                <a:solidFill>
                  <a:schemeClr val="bg1"/>
                </a:solidFill>
                <a:latin typeface="Calibri" panose="020F0502020204030204" pitchFamily="34" charset="0"/>
                <a:cs typeface="Calibri" panose="020F0502020204030204" pitchFamily="34" charset="0"/>
              </a:defRPr>
            </a:lvl1pPr>
          </a:lstStyle>
          <a:p>
            <a:pPr lvl="0"/>
            <a:r>
              <a:rPr lang="en-US" dirty="0" smtClean="0"/>
              <a:t>PRESENTATION TITLE GOES HERE</a:t>
            </a:r>
            <a:br>
              <a:rPr lang="en-US" dirty="0" smtClean="0"/>
            </a:br>
            <a:r>
              <a:rPr lang="en-US" dirty="0" smtClean="0"/>
              <a:t>Max two lines</a:t>
            </a:r>
          </a:p>
        </p:txBody>
      </p:sp>
      <p:sp>
        <p:nvSpPr>
          <p:cNvPr id="3" name="Text Placeholder 2"/>
          <p:cNvSpPr>
            <a:spLocks noGrp="1"/>
          </p:cNvSpPr>
          <p:nvPr>
            <p:ph type="body" sz="quarter" idx="11" hasCustomPrompt="1"/>
          </p:nvPr>
        </p:nvSpPr>
        <p:spPr>
          <a:xfrm>
            <a:off x="507019" y="355402"/>
            <a:ext cx="1927860" cy="307975"/>
          </a:xfrm>
          <a:prstGeom prst="rect">
            <a:avLst/>
          </a:prstGeom>
        </p:spPr>
        <p:txBody>
          <a:bodyPr/>
          <a:lstStyle>
            <a:lvl1pPr marL="0" indent="0">
              <a:buNone/>
              <a:defRPr sz="894" b="1" baseline="0">
                <a:solidFill>
                  <a:schemeClr val="bg1"/>
                </a:solidFill>
                <a:latin typeface="Calibri" panose="020F0502020204030204" pitchFamily="34" charset="0"/>
                <a:cs typeface="Calibri" panose="020F0502020204030204" pitchFamily="34" charset="0"/>
              </a:defRPr>
            </a:lvl1pPr>
          </a:lstStyle>
          <a:p>
            <a:pPr lvl="0"/>
            <a:r>
              <a:rPr lang="en-US" dirty="0" smtClean="0"/>
              <a:t>Speaker | Date | Venue</a:t>
            </a:r>
            <a:endParaRPr lang="en-GB" dirty="0"/>
          </a:p>
        </p:txBody>
      </p:sp>
      <p:pic>
        <p:nvPicPr>
          <p:cNvPr id="4" name="Picture 9"/>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7957358" y="6325972"/>
            <a:ext cx="1755000" cy="434436"/>
          </a:xfrm>
          <a:prstGeom prst="rect">
            <a:avLst/>
          </a:prstGeom>
        </p:spPr>
      </p:pic>
    </p:spTree>
    <p:extLst>
      <p:ext uri="{BB962C8B-B14F-4D97-AF65-F5344CB8AC3E}">
        <p14:creationId xmlns:p14="http://schemas.microsoft.com/office/powerpoint/2010/main" val="410930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message_image_Synthesis">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365125" y="190500"/>
            <a:ext cx="9277350" cy="524395"/>
          </a:xfrm>
          <a:prstGeom prst="rect">
            <a:avLst/>
          </a:prstGeom>
        </p:spPr>
        <p:txBody>
          <a:bodyPr/>
          <a:lstStyle>
            <a:lvl1pPr marL="0" indent="0">
              <a:buNone/>
              <a:defRPr sz="2800" b="1">
                <a:solidFill>
                  <a:schemeClr val="bg1"/>
                </a:solidFill>
              </a:defRPr>
            </a:lvl1pPr>
          </a:lstStyle>
          <a:p>
            <a:pPr lvl="0"/>
            <a:r>
              <a:rPr lang="en-US" dirty="0" smtClean="0"/>
              <a:t>Slide title goes here</a:t>
            </a:r>
          </a:p>
        </p:txBody>
      </p:sp>
      <p:sp>
        <p:nvSpPr>
          <p:cNvPr id="6" name="Content Placeholder 5"/>
          <p:cNvSpPr>
            <a:spLocks noGrp="1"/>
          </p:cNvSpPr>
          <p:nvPr>
            <p:ph sz="quarter" idx="11"/>
          </p:nvPr>
        </p:nvSpPr>
        <p:spPr>
          <a:xfrm>
            <a:off x="365125" y="1147763"/>
            <a:ext cx="9277350" cy="4562475"/>
          </a:xfrm>
          <a:prstGeom prst="rect">
            <a:avLst/>
          </a:prstGeom>
        </p:spPr>
        <p:txBody>
          <a:bodyPr/>
          <a:lstStyle>
            <a:lvl1pPr>
              <a:defRPr>
                <a:solidFill>
                  <a:srgbClr val="006654"/>
                </a:solidFill>
              </a:defRPr>
            </a:lvl1pPr>
            <a:lvl2pPr>
              <a:defRPr>
                <a:solidFill>
                  <a:srgbClr val="006654"/>
                </a:solidFill>
              </a:defRPr>
            </a:lvl2pPr>
            <a:lvl3pPr>
              <a:defRPr>
                <a:solidFill>
                  <a:srgbClr val="006654"/>
                </a:solidFill>
              </a:defRPr>
            </a:lvl3pPr>
            <a:lvl4pPr>
              <a:defRPr>
                <a:solidFill>
                  <a:srgbClr val="006654"/>
                </a:solidFill>
              </a:defRPr>
            </a:lvl4pPr>
            <a:lvl5pPr>
              <a:defRPr>
                <a:solidFill>
                  <a:srgbClr val="006654"/>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24624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95300" y="1600201"/>
            <a:ext cx="89154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99654BCB-ED1A-4182-ACF1-FFE506157224}" type="datetime1">
              <a:rPr lang="en-GB" smtClean="0">
                <a:solidFill>
                  <a:prstClr val="black"/>
                </a:solidFill>
              </a:rPr>
              <a:pPr/>
              <a:t>08/03/2019</a:t>
            </a:fld>
            <a:endParaRPr lang="en-GB">
              <a:solidFill>
                <a:prstClr val="black"/>
              </a:solidFill>
            </a:endParaRP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solidFill>
                <a:prstClr val="black"/>
              </a:solidFill>
            </a:endParaRP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471AE251-4CF7-4C79-A366-F68608A3D37F}" type="slidenum">
              <a:rPr lang="en-GB" smtClean="0">
                <a:solidFill>
                  <a:prstClr val="black"/>
                </a:solidFill>
              </a:rPr>
              <a:pPr/>
              <a:t>‹#›</a:t>
            </a:fld>
            <a:endParaRPr lang="en-GB">
              <a:solidFill>
                <a:prstClr val="black"/>
              </a:solidFill>
            </a:endParaRPr>
          </a:p>
        </p:txBody>
      </p:sp>
    </p:spTree>
    <p:extLst>
      <p:ext uri="{BB962C8B-B14F-4D97-AF65-F5344CB8AC3E}">
        <p14:creationId xmlns:p14="http://schemas.microsoft.com/office/powerpoint/2010/main" val="3059116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61826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1905003"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25" name="Rectangle 24"/>
          <p:cNvSpPr/>
          <p:nvPr userDrawn="1"/>
        </p:nvSpPr>
        <p:spPr>
          <a:xfrm>
            <a:off x="0" y="4"/>
            <a:ext cx="9906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800"/>
          </a:p>
        </p:txBody>
      </p:sp>
      <p:pic>
        <p:nvPicPr>
          <p:cNvPr id="26" name="Picture 9"/>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7524000" y="6228000"/>
            <a:ext cx="2160000" cy="434436"/>
          </a:xfrm>
          <a:prstGeom prst="rect">
            <a:avLst/>
          </a:prstGeom>
        </p:spPr>
      </p:pic>
    </p:spTree>
    <p:extLst>
      <p:ext uri="{BB962C8B-B14F-4D97-AF65-F5344CB8AC3E}">
        <p14:creationId xmlns:p14="http://schemas.microsoft.com/office/powerpoint/2010/main" val="413110343"/>
      </p:ext>
    </p:extLst>
  </p:cSld>
  <p:clrMap bg1="lt1" tx1="dk1" bg2="lt2" tx2="dk2" accent1="accent1" accent2="accent2" accent3="accent3" accent4="accent4" accent5="accent5" accent6="accent6" hlink="hlink" folHlink="folHlink"/>
  <p:sldLayoutIdLst>
    <p:sldLayoutId id="2147483712" r:id="rId1"/>
    <p:sldLayoutId id="2147483725" r:id="rId2"/>
    <p:sldLayoutId id="2147483726" r:id="rId3"/>
    <p:sldLayoutId id="2147483727" r:id="rId4"/>
  </p:sldLayoutIdLst>
  <p:timing>
    <p:tnLst>
      <p:par>
        <p:cTn id="1" dur="indefinite" restart="never" nodeType="tmRoot"/>
      </p:par>
    </p:tnLst>
  </p:timing>
  <p:hf hdr="0" ftr="0" dt="0"/>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hlinkClick r:id="" action="ppaction://noaction"/>
          </p:cNvPr>
          <p:cNvSpPr/>
          <p:nvPr userDrawn="1"/>
        </p:nvSpPr>
        <p:spPr>
          <a:xfrm>
            <a:off x="1905003" y="152400"/>
            <a:ext cx="719666" cy="2308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
        <p:nvSpPr>
          <p:cNvPr id="25" name="Rectangle 24"/>
          <p:cNvSpPr/>
          <p:nvPr userDrawn="1"/>
        </p:nvSpPr>
        <p:spPr>
          <a:xfrm>
            <a:off x="0" y="4"/>
            <a:ext cx="9906000" cy="778149"/>
          </a:xfrm>
          <a:prstGeom prst="rect">
            <a:avLst/>
          </a:prstGeom>
          <a:solidFill>
            <a:srgbClr val="00665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prstClr val="white"/>
              </a:solidFill>
            </a:endParaRPr>
          </a:p>
        </p:txBody>
      </p:sp>
      <p:pic>
        <p:nvPicPr>
          <p:cNvPr id="26" name="Picture 9"/>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7524000" y="6228000"/>
            <a:ext cx="2160000" cy="434436"/>
          </a:xfrm>
          <a:prstGeom prst="rect">
            <a:avLst/>
          </a:prstGeom>
        </p:spPr>
      </p:pic>
    </p:spTree>
    <p:extLst>
      <p:ext uri="{BB962C8B-B14F-4D97-AF65-F5344CB8AC3E}">
        <p14:creationId xmlns:p14="http://schemas.microsoft.com/office/powerpoint/2010/main" val="2277794985"/>
      </p:ext>
    </p:extLst>
  </p:cSld>
  <p:clrMap bg1="lt1" tx1="dk1" bg2="lt2" tx2="dk2" accent1="accent1" accent2="accent2" accent3="accent3" accent4="accent4" accent5="accent5" accent6="accent6" hlink="hlink" folHlink="folHlink"/>
  <p:sldLayoutIdLst>
    <p:sldLayoutId id="2147483714" r:id="rId1"/>
    <p:sldLayoutId id="2147483715" r:id="rId2"/>
  </p:sldLayoutIdLst>
  <p:timing>
    <p:tnLst>
      <p:par>
        <p:cTn id="1" dur="indefinite" restart="never" nodeType="tmRoot"/>
      </p:par>
    </p:tnLst>
  </p:timing>
  <p:hf hdr="0" ftr="0" dt="0"/>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7A88"/>
        </a:solidFill>
        <a:effectLst/>
      </p:bgPr>
    </p:bg>
    <p:spTree>
      <p:nvGrpSpPr>
        <p:cNvPr id="1" name=""/>
        <p:cNvGrpSpPr/>
        <p:nvPr/>
      </p:nvGrpSpPr>
      <p:grpSpPr>
        <a:xfrm>
          <a:off x="0" y="0"/>
          <a:ext cx="0" cy="0"/>
          <a:chOff x="0" y="0"/>
          <a:chExt cx="0" cy="0"/>
        </a:xfrm>
      </p:grpSpPr>
      <p:sp>
        <p:nvSpPr>
          <p:cNvPr id="7" name="Title 1"/>
          <p:cNvSpPr txBox="1">
            <a:spLocks/>
          </p:cNvSpPr>
          <p:nvPr userDrawn="1"/>
        </p:nvSpPr>
        <p:spPr>
          <a:xfrm>
            <a:off x="533400" y="533402"/>
            <a:ext cx="6477000" cy="2133599"/>
          </a:xfrm>
          <a:prstGeom prst="rect">
            <a:avLst/>
          </a:prstGeom>
        </p:spPr>
        <p:txBody>
          <a:bodyPr anchor="b">
            <a:noAutofit/>
          </a:bodyPr>
          <a:lstStyle/>
          <a:p>
            <a:endParaRPr lang="en-US" sz="2000" dirty="0" smtClean="0">
              <a:solidFill>
                <a:prstClr val="black"/>
              </a:solidFill>
            </a:endParaRPr>
          </a:p>
          <a:p>
            <a:r>
              <a:rPr lang="en-US" sz="6600" dirty="0" smtClean="0">
                <a:solidFill>
                  <a:prstClr val="white"/>
                </a:solidFill>
              </a:rPr>
              <a:t>Cross-country</a:t>
            </a:r>
          </a:p>
          <a:p>
            <a:r>
              <a:rPr lang="en-US" sz="6600" dirty="0" smtClean="0">
                <a:solidFill>
                  <a:prstClr val="white"/>
                </a:solidFill>
              </a:rPr>
              <a:t>comparisons</a:t>
            </a:r>
            <a:endParaRPr lang="en-US" sz="6600" dirty="0" smtClean="0">
              <a:solidFill>
                <a:prstClr val="white"/>
              </a:solidFill>
              <a:latin typeface="Open Sans Semibold"/>
            </a:endParaRPr>
          </a:p>
        </p:txBody>
      </p:sp>
      <p:sp>
        <p:nvSpPr>
          <p:cNvPr id="15" name="Title 1"/>
          <p:cNvSpPr txBox="1">
            <a:spLocks/>
          </p:cNvSpPr>
          <p:nvPr userDrawn="1"/>
        </p:nvSpPr>
        <p:spPr>
          <a:xfrm>
            <a:off x="6307667" y="609600"/>
            <a:ext cx="2823633" cy="2286000"/>
          </a:xfrm>
          <a:prstGeom prst="rect">
            <a:avLst/>
          </a:prstGeom>
        </p:spPr>
        <p:txBody>
          <a:bodyPr anchor="b">
            <a:noAutofit/>
          </a:bodyPr>
          <a:lstStyle/>
          <a:p>
            <a:pPr algn="r"/>
            <a:endParaRPr lang="en-US" sz="16000" dirty="0" smtClean="0">
              <a:solidFill>
                <a:prstClr val="black"/>
              </a:solidFill>
            </a:endParaRPr>
          </a:p>
          <a:p>
            <a:pPr algn="r"/>
            <a:r>
              <a:rPr lang="en-US" sz="16000" dirty="0" smtClean="0">
                <a:solidFill>
                  <a:srgbClr val="00B1C4"/>
                </a:solidFill>
                <a:latin typeface="Open Sans Extrabold" pitchFamily="34" charset="0"/>
                <a:ea typeface="Open Sans Extrabold" pitchFamily="34" charset="0"/>
                <a:cs typeface="Open Sans Extrabold" pitchFamily="34" charset="0"/>
              </a:rPr>
              <a:t>04</a:t>
            </a:r>
          </a:p>
        </p:txBody>
      </p:sp>
      <p:cxnSp>
        <p:nvCxnSpPr>
          <p:cNvPr id="17" name="Straight Connector 16"/>
          <p:cNvCxnSpPr/>
          <p:nvPr userDrawn="1"/>
        </p:nvCxnSpPr>
        <p:spPr>
          <a:xfrm>
            <a:off x="685800" y="2895600"/>
            <a:ext cx="8458200"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userDrawn="1"/>
        </p:nvSpPr>
        <p:spPr>
          <a:xfrm>
            <a:off x="1066800" y="3098801"/>
            <a:ext cx="2514600" cy="2298065"/>
          </a:xfrm>
          <a:prstGeom prst="rect">
            <a:avLst/>
          </a:prstGeom>
          <a:noFill/>
        </p:spPr>
        <p:txBody>
          <a:bodyPr wrap="square" numCol="1" spcCol="548640" rtlCol="0" anchor="t">
            <a:spAutoFit/>
          </a:bodyPr>
          <a:lstStyle/>
          <a:p>
            <a:pPr indent="-342900">
              <a:spcAft>
                <a:spcPts val="1000"/>
              </a:spcAft>
              <a:buFont typeface="Arial" pitchFamily="34" charset="0"/>
              <a:buNone/>
              <a:defRPr/>
            </a:pPr>
            <a:r>
              <a:rPr lang="en-US" sz="1100" dirty="0" smtClean="0">
                <a:solidFill>
                  <a:prstClr val="white"/>
                </a:solidFill>
              </a:rPr>
              <a:t>Agriculture – organic </a:t>
            </a:r>
            <a:br>
              <a:rPr lang="en-US" sz="1100" dirty="0" smtClean="0">
                <a:solidFill>
                  <a:prstClr val="white"/>
                </a:solidFill>
              </a:rPr>
            </a:br>
            <a:r>
              <a:rPr lang="en-US" sz="1100" dirty="0" smtClean="0">
                <a:solidFill>
                  <a:prstClr val="white"/>
                </a:solidFill>
              </a:rPr>
              <a:t>farming</a:t>
            </a:r>
          </a:p>
          <a:p>
            <a:pPr indent="-342900">
              <a:spcAft>
                <a:spcPts val="1000"/>
              </a:spcAft>
              <a:buFont typeface="Arial" pitchFamily="34" charset="0"/>
              <a:buNone/>
            </a:pPr>
            <a:r>
              <a:rPr lang="en-US" sz="1100" dirty="0" smtClean="0">
                <a:solidFill>
                  <a:prstClr val="white"/>
                </a:solidFill>
              </a:rPr>
              <a:t>Air pollution – emissions </a:t>
            </a:r>
            <a:br>
              <a:rPr lang="en-US" sz="1100" dirty="0" smtClean="0">
                <a:solidFill>
                  <a:prstClr val="white"/>
                </a:solidFill>
              </a:rPr>
            </a:br>
            <a:r>
              <a:rPr lang="en-US" sz="1100" dirty="0" smtClean="0">
                <a:solidFill>
                  <a:prstClr val="white"/>
                </a:solidFill>
              </a:rPr>
              <a:t>of selected pollutants</a:t>
            </a:r>
          </a:p>
          <a:p>
            <a:pPr indent="-342900">
              <a:spcAft>
                <a:spcPts val="1000"/>
              </a:spcAft>
              <a:buFont typeface="Arial" pitchFamily="34" charset="0"/>
              <a:buNone/>
            </a:pPr>
            <a:r>
              <a:rPr lang="en-US" sz="1100" dirty="0" smtClean="0">
                <a:solidFill>
                  <a:prstClr val="white"/>
                </a:solidFill>
              </a:rPr>
              <a:t>Biodiversity – protected </a:t>
            </a:r>
            <a:br>
              <a:rPr lang="en-US" sz="1100" dirty="0" smtClean="0">
                <a:solidFill>
                  <a:prstClr val="white"/>
                </a:solidFill>
              </a:rPr>
            </a:br>
            <a:r>
              <a:rPr lang="en-US" sz="1100" dirty="0" smtClean="0">
                <a:solidFill>
                  <a:prstClr val="white"/>
                </a:solidFill>
              </a:rPr>
              <a:t>areas</a:t>
            </a:r>
          </a:p>
          <a:p>
            <a:pPr indent="-342900">
              <a:spcAft>
                <a:spcPts val="1000"/>
              </a:spcAft>
              <a:buFont typeface="Arial" pitchFamily="34" charset="0"/>
              <a:buNone/>
              <a:defRPr/>
            </a:pPr>
            <a:r>
              <a:rPr lang="en-US" sz="1100" dirty="0" smtClean="0">
                <a:solidFill>
                  <a:prstClr val="white"/>
                </a:solidFill>
              </a:rPr>
              <a:t>Energy – energy consumption </a:t>
            </a:r>
            <a:br>
              <a:rPr lang="en-US" sz="1100" dirty="0" smtClean="0">
                <a:solidFill>
                  <a:prstClr val="white"/>
                </a:solidFill>
              </a:rPr>
            </a:br>
            <a:r>
              <a:rPr lang="en-US" sz="1100" dirty="0" smtClean="0">
                <a:solidFill>
                  <a:prstClr val="white"/>
                </a:solidFill>
              </a:rPr>
              <a:t>and share of renewable energy</a:t>
            </a:r>
          </a:p>
          <a:p>
            <a:pPr indent="-342900">
              <a:spcAft>
                <a:spcPts val="1000"/>
              </a:spcAft>
              <a:buFont typeface="Arial" pitchFamily="34" charset="0"/>
              <a:buNone/>
            </a:pPr>
            <a:r>
              <a:rPr lang="en-US" sz="1100" dirty="0" smtClean="0">
                <a:solidFill>
                  <a:prstClr val="white"/>
                </a:solidFill>
              </a:rPr>
              <a:t>Freshwater quality – </a:t>
            </a:r>
            <a:br>
              <a:rPr lang="en-US" sz="1100" dirty="0" smtClean="0">
                <a:solidFill>
                  <a:prstClr val="white"/>
                </a:solidFill>
              </a:rPr>
            </a:br>
            <a:r>
              <a:rPr lang="en-US" sz="1100" dirty="0" smtClean="0">
                <a:solidFill>
                  <a:prstClr val="white"/>
                </a:solidFill>
              </a:rPr>
              <a:t>nutrients in rivers</a:t>
            </a:r>
          </a:p>
        </p:txBody>
      </p:sp>
      <p:sp>
        <p:nvSpPr>
          <p:cNvPr id="35" name="TextBox 34"/>
          <p:cNvSpPr txBox="1"/>
          <p:nvPr userDrawn="1"/>
        </p:nvSpPr>
        <p:spPr>
          <a:xfrm>
            <a:off x="3962399" y="3096328"/>
            <a:ext cx="2573867" cy="1831271"/>
          </a:xfrm>
          <a:prstGeom prst="rect">
            <a:avLst/>
          </a:prstGeom>
          <a:noFill/>
        </p:spPr>
        <p:txBody>
          <a:bodyPr wrap="square" numCol="1" spcCol="548640" rtlCol="0" anchor="t">
            <a:spAutoFit/>
          </a:bodyPr>
          <a:lstStyle/>
          <a:p>
            <a:pPr indent="-342900">
              <a:spcAft>
                <a:spcPts val="1000"/>
              </a:spcAft>
              <a:buFont typeface="Arial" pitchFamily="34" charset="0"/>
              <a:buNone/>
              <a:defRPr/>
            </a:pPr>
            <a:r>
              <a:rPr lang="en-US" sz="1100" dirty="0" smtClean="0">
                <a:solidFill>
                  <a:prstClr val="white"/>
                </a:solidFill>
              </a:rPr>
              <a:t>Mitigating climate change – greenhouse gas emissions</a:t>
            </a:r>
          </a:p>
          <a:p>
            <a:pPr indent="-342900">
              <a:spcAft>
                <a:spcPts val="1000"/>
              </a:spcAft>
              <a:buFont typeface="Arial" pitchFamily="34" charset="0"/>
              <a:buNone/>
              <a:defRPr/>
            </a:pPr>
            <a:r>
              <a:rPr lang="en-US" sz="1100" dirty="0" smtClean="0">
                <a:solidFill>
                  <a:prstClr val="white"/>
                </a:solidFill>
              </a:rPr>
              <a:t>Resource efficiency – material resource efficiency and productivity</a:t>
            </a:r>
          </a:p>
          <a:p>
            <a:pPr indent="-342900">
              <a:spcAft>
                <a:spcPts val="1000"/>
              </a:spcAft>
              <a:buFont typeface="Arial" pitchFamily="34" charset="0"/>
              <a:buNone/>
            </a:pPr>
            <a:r>
              <a:rPr lang="en-US" sz="1100" dirty="0" smtClean="0">
                <a:solidFill>
                  <a:prstClr val="white"/>
                </a:solidFill>
              </a:rPr>
              <a:t>Transport – passenger transport demand and modal split</a:t>
            </a:r>
          </a:p>
          <a:p>
            <a:pPr indent="-342900">
              <a:spcAft>
                <a:spcPts val="1000"/>
              </a:spcAft>
              <a:buFont typeface="Arial" pitchFamily="34" charset="0"/>
              <a:buNone/>
              <a:defRPr/>
            </a:pPr>
            <a:r>
              <a:rPr lang="en-US" sz="1100" dirty="0" smtClean="0">
                <a:solidFill>
                  <a:prstClr val="white"/>
                </a:solidFill>
              </a:rPr>
              <a:t>Waste – municipal solid waste generation and management</a:t>
            </a:r>
          </a:p>
        </p:txBody>
      </p:sp>
      <p:pic>
        <p:nvPicPr>
          <p:cNvPr id="54" name="Picture 53" descr="Logo_H_White.png"/>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620000" y="6262306"/>
            <a:ext cx="1981200" cy="367094"/>
          </a:xfrm>
          <a:prstGeom prst="rect">
            <a:avLst/>
          </a:prstGeom>
        </p:spPr>
      </p:pic>
      <p:sp>
        <p:nvSpPr>
          <p:cNvPr id="18" name="Pentagon 17">
            <a:hlinkClick r:id="" action="ppaction://noaction"/>
          </p:cNvPr>
          <p:cNvSpPr/>
          <p:nvPr userDrawn="1"/>
        </p:nvSpPr>
        <p:spPr>
          <a:xfrm>
            <a:off x="685801"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0" name="Pentagon 19">
            <a:hlinkClick r:id="" action="ppaction://noaction"/>
          </p:cNvPr>
          <p:cNvSpPr/>
          <p:nvPr userDrawn="1"/>
        </p:nvSpPr>
        <p:spPr>
          <a:xfrm>
            <a:off x="685801"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1" name="Pentagon 20">
            <a:hlinkClick r:id="" action="ppaction://noaction"/>
          </p:cNvPr>
          <p:cNvSpPr/>
          <p:nvPr userDrawn="1"/>
        </p:nvSpPr>
        <p:spPr>
          <a:xfrm>
            <a:off x="685801"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2" name="Pentagon 21">
            <a:hlinkClick r:id="" action="ppaction://noaction"/>
          </p:cNvPr>
          <p:cNvSpPr/>
          <p:nvPr userDrawn="1"/>
        </p:nvSpPr>
        <p:spPr>
          <a:xfrm>
            <a:off x="685801"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3" name="Pentagon 22">
            <a:hlinkClick r:id="" action="ppaction://noaction"/>
          </p:cNvPr>
          <p:cNvSpPr/>
          <p:nvPr userDrawn="1"/>
        </p:nvSpPr>
        <p:spPr>
          <a:xfrm>
            <a:off x="685801" y="50292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7" name="Pentagon 26">
            <a:hlinkClick r:id="" action="ppaction://noaction"/>
          </p:cNvPr>
          <p:cNvSpPr/>
          <p:nvPr userDrawn="1"/>
        </p:nvSpPr>
        <p:spPr>
          <a:xfrm>
            <a:off x="3581400" y="32004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8" name="Pentagon 27">
            <a:hlinkClick r:id="" action="ppaction://noaction"/>
          </p:cNvPr>
          <p:cNvSpPr/>
          <p:nvPr userDrawn="1"/>
        </p:nvSpPr>
        <p:spPr>
          <a:xfrm>
            <a:off x="3581400" y="36576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9" name="Pentagon 28">
            <a:hlinkClick r:id="" action="ppaction://noaction"/>
          </p:cNvPr>
          <p:cNvSpPr/>
          <p:nvPr userDrawn="1"/>
        </p:nvSpPr>
        <p:spPr>
          <a:xfrm>
            <a:off x="3581400" y="41148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0" name="Pentagon 29">
            <a:hlinkClick r:id="" action="ppaction://noaction"/>
          </p:cNvPr>
          <p:cNvSpPr/>
          <p:nvPr userDrawn="1"/>
        </p:nvSpPr>
        <p:spPr>
          <a:xfrm>
            <a:off x="3581400" y="4572000"/>
            <a:ext cx="381000" cy="228600"/>
          </a:xfrm>
          <a:prstGeom prst="homePlate">
            <a:avLst/>
          </a:prstGeom>
          <a:solidFill>
            <a:srgbClr val="00B1C4"/>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4" name="Pentagon 23">
            <a:hlinkClick r:id="" action="ppaction://noaction"/>
          </p:cNvPr>
          <p:cNvSpPr/>
          <p:nvPr userDrawn="1"/>
        </p:nvSpPr>
        <p:spPr>
          <a:xfrm>
            <a:off x="702734" y="31411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26" name="Pentagon 25">
            <a:hlinkClick r:id="" action="ppaction://noaction"/>
          </p:cNvPr>
          <p:cNvSpPr/>
          <p:nvPr userDrawn="1"/>
        </p:nvSpPr>
        <p:spPr>
          <a:xfrm>
            <a:off x="702734" y="35983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1" name="Pentagon 30">
            <a:hlinkClick r:id="" action="ppaction://noaction"/>
          </p:cNvPr>
          <p:cNvSpPr/>
          <p:nvPr userDrawn="1"/>
        </p:nvSpPr>
        <p:spPr>
          <a:xfrm>
            <a:off x="702734" y="40555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2" name="Pentagon 31">
            <a:hlinkClick r:id="" action="ppaction://noaction"/>
          </p:cNvPr>
          <p:cNvSpPr/>
          <p:nvPr userDrawn="1"/>
        </p:nvSpPr>
        <p:spPr>
          <a:xfrm>
            <a:off x="702734" y="45127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3" name="Pentagon 32">
            <a:hlinkClick r:id="" action="ppaction://noaction"/>
          </p:cNvPr>
          <p:cNvSpPr/>
          <p:nvPr userDrawn="1"/>
        </p:nvSpPr>
        <p:spPr>
          <a:xfrm>
            <a:off x="702734" y="4969931"/>
            <a:ext cx="2599266" cy="367666"/>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4" name="Pentagon 33">
            <a:hlinkClick r:id="" action="ppaction://noaction"/>
          </p:cNvPr>
          <p:cNvSpPr/>
          <p:nvPr userDrawn="1"/>
        </p:nvSpPr>
        <p:spPr>
          <a:xfrm>
            <a:off x="3581400" y="31241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6" name="Pentagon 35">
            <a:hlinkClick r:id="" action="ppaction://noaction"/>
          </p:cNvPr>
          <p:cNvSpPr/>
          <p:nvPr userDrawn="1"/>
        </p:nvSpPr>
        <p:spPr>
          <a:xfrm>
            <a:off x="3581400" y="35813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7" name="Pentagon 36">
            <a:hlinkClick r:id="" action="ppaction://noaction"/>
          </p:cNvPr>
          <p:cNvSpPr/>
          <p:nvPr userDrawn="1"/>
        </p:nvSpPr>
        <p:spPr>
          <a:xfrm>
            <a:off x="3581400" y="40385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
        <p:nvSpPr>
          <p:cNvPr id="38" name="Pentagon 37">
            <a:hlinkClick r:id="" action="ppaction://noaction"/>
          </p:cNvPr>
          <p:cNvSpPr/>
          <p:nvPr userDrawn="1"/>
        </p:nvSpPr>
        <p:spPr>
          <a:xfrm>
            <a:off x="3581400" y="4495796"/>
            <a:ext cx="2954866" cy="397931"/>
          </a:xfrm>
          <a:prstGeom prst="homePlat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800" dirty="0">
              <a:solidFill>
                <a:prstClr val="white"/>
              </a:solidFill>
            </a:endParaRPr>
          </a:p>
        </p:txBody>
      </p:sp>
    </p:spTree>
    <p:extLst>
      <p:ext uri="{BB962C8B-B14F-4D97-AF65-F5344CB8AC3E}">
        <p14:creationId xmlns:p14="http://schemas.microsoft.com/office/powerpoint/2010/main" val="3460246375"/>
      </p:ext>
    </p:extLst>
  </p:cSld>
  <p:clrMap bg1="lt1" tx1="dk1" bg2="lt2" tx2="dk2" accent1="accent1" accent2="accent2" accent3="accent3" accent4="accent4" accent5="accent5" accent6="accent6" hlink="hlink" folHlink="folHlink"/>
  <p:sldLayoutIdLst>
    <p:sldLayoutId id="2147483717" r:id="rId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02956" y="1538018"/>
            <a:ext cx="7670174" cy="708715"/>
          </a:xfrm>
        </p:spPr>
        <p:txBody>
          <a:bodyPr>
            <a:noAutofit/>
          </a:bodyPr>
          <a:lstStyle/>
          <a:p>
            <a:r>
              <a:rPr lang="tr-TR" sz="2113" dirty="0" smtClean="0"/>
              <a:t>Black Sea Cooperation</a:t>
            </a:r>
            <a:endParaRPr lang="en-GB" sz="2113" dirty="0"/>
          </a:p>
        </p:txBody>
      </p:sp>
      <p:sp>
        <p:nvSpPr>
          <p:cNvPr id="5" name="Text Placeholder 2"/>
          <p:cNvSpPr txBox="1">
            <a:spLocks/>
          </p:cNvSpPr>
          <p:nvPr/>
        </p:nvSpPr>
        <p:spPr>
          <a:xfrm>
            <a:off x="109967" y="930040"/>
            <a:ext cx="4851782" cy="1518411"/>
          </a:xfrm>
          <a:prstGeom prst="rect">
            <a:avLst/>
          </a:prstGeom>
        </p:spPr>
        <p:txBody>
          <a:bodyPr vert="horz" lIns="74295" tIns="37148" rIns="74295" bIns="37148"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1" kern="1200" baseline="0">
                <a:solidFill>
                  <a:schemeClr val="bg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742950">
              <a:spcBef>
                <a:spcPts val="813"/>
              </a:spcBef>
              <a:defRPr/>
            </a:pPr>
            <a:r>
              <a:rPr lang="tr-TR" sz="975" dirty="0">
                <a:solidFill>
                  <a:prstClr val="white"/>
                </a:solidFill>
                <a:latin typeface="Open Sans"/>
              </a:rPr>
              <a:t>Mustafa AYDIN</a:t>
            </a:r>
            <a:endParaRPr lang="en-GB" sz="975" dirty="0">
              <a:solidFill>
                <a:prstClr val="white"/>
              </a:solidFill>
              <a:latin typeface="Open Sans"/>
            </a:endParaRPr>
          </a:p>
          <a:p>
            <a:pPr defTabSz="742950">
              <a:spcBef>
                <a:spcPts val="813"/>
              </a:spcBef>
              <a:defRPr/>
            </a:pPr>
            <a:r>
              <a:rPr lang="tr-TR" sz="975" dirty="0">
                <a:solidFill>
                  <a:prstClr val="white"/>
                </a:solidFill>
                <a:latin typeface="Open Sans"/>
              </a:rPr>
              <a:t>Expert -  Regional Cooperation and Marine Knowledge</a:t>
            </a:r>
            <a:endParaRPr lang="en-GB" sz="975" dirty="0">
              <a:solidFill>
                <a:prstClr val="white"/>
              </a:solidFill>
              <a:latin typeface="Open Sans"/>
            </a:endParaRPr>
          </a:p>
          <a:p>
            <a:pPr defTabSz="742950">
              <a:spcBef>
                <a:spcPts val="813"/>
              </a:spcBef>
              <a:defRPr/>
            </a:pPr>
            <a:r>
              <a:rPr lang="tr-TR" sz="975" dirty="0">
                <a:solidFill>
                  <a:prstClr val="white"/>
                </a:solidFill>
                <a:latin typeface="Open Sans"/>
              </a:rPr>
              <a:t>Mustafa</a:t>
            </a:r>
            <a:r>
              <a:rPr lang="en-GB" sz="975" dirty="0">
                <a:solidFill>
                  <a:prstClr val="white"/>
                </a:solidFill>
                <a:latin typeface="Open Sans"/>
              </a:rPr>
              <a:t>.</a:t>
            </a:r>
            <a:r>
              <a:rPr lang="tr-TR" sz="975" dirty="0">
                <a:solidFill>
                  <a:prstClr val="white"/>
                </a:solidFill>
                <a:latin typeface="Open Sans"/>
              </a:rPr>
              <a:t>Aydin</a:t>
            </a:r>
            <a:r>
              <a:rPr lang="en-GB" sz="975" dirty="0">
                <a:solidFill>
                  <a:prstClr val="white"/>
                </a:solidFill>
                <a:latin typeface="Open Sans"/>
              </a:rPr>
              <a:t>@eea.europa.eu</a:t>
            </a:r>
          </a:p>
          <a:p>
            <a:pPr defTabSz="742950">
              <a:spcBef>
                <a:spcPts val="813"/>
              </a:spcBef>
              <a:defRPr/>
            </a:pPr>
            <a:endParaRPr lang="en-US" sz="975" dirty="0">
              <a:solidFill>
                <a:prstClr val="white"/>
              </a:solidFill>
              <a:latin typeface="Open Sans"/>
            </a:endParaRPr>
          </a:p>
          <a:p>
            <a:pPr defTabSz="742950">
              <a:spcBef>
                <a:spcPts val="813"/>
              </a:spcBef>
              <a:defRPr/>
            </a:pPr>
            <a:endParaRPr lang="tr-TR" sz="975" dirty="0">
              <a:solidFill>
                <a:prstClr val="white"/>
              </a:solidFill>
              <a:latin typeface="Open Sans"/>
            </a:endParaRPr>
          </a:p>
          <a:p>
            <a:pPr defTabSz="742950">
              <a:spcBef>
                <a:spcPts val="813"/>
              </a:spcBef>
              <a:defRPr/>
            </a:pPr>
            <a:r>
              <a:rPr lang="tr-TR" sz="975" dirty="0">
                <a:solidFill>
                  <a:prstClr val="white"/>
                </a:solidFill>
                <a:latin typeface="Open Sans"/>
              </a:rPr>
              <a:t>12</a:t>
            </a:r>
            <a:r>
              <a:rPr lang="en-GB" sz="975" dirty="0">
                <a:solidFill>
                  <a:prstClr val="white"/>
                </a:solidFill>
                <a:latin typeface="Open Sans"/>
              </a:rPr>
              <a:t> </a:t>
            </a:r>
            <a:r>
              <a:rPr lang="tr-TR" sz="975" dirty="0">
                <a:solidFill>
                  <a:prstClr val="white"/>
                </a:solidFill>
                <a:latin typeface="Open Sans"/>
              </a:rPr>
              <a:t>March</a:t>
            </a:r>
            <a:r>
              <a:rPr lang="en-GB" sz="975" dirty="0">
                <a:solidFill>
                  <a:prstClr val="white"/>
                </a:solidFill>
                <a:latin typeface="Open Sans"/>
              </a:rPr>
              <a:t> 2019, </a:t>
            </a:r>
            <a:r>
              <a:rPr lang="tr-TR" sz="975" dirty="0">
                <a:solidFill>
                  <a:prstClr val="white"/>
                </a:solidFill>
                <a:latin typeface="Open Sans"/>
              </a:rPr>
              <a:t>Ankara</a:t>
            </a:r>
            <a:endParaRPr lang="en-GB" sz="975" dirty="0">
              <a:solidFill>
                <a:prstClr val="white"/>
              </a:solidFill>
              <a:latin typeface="Open Sans"/>
            </a:endParaRPr>
          </a:p>
          <a:p>
            <a:pPr defTabSz="742950">
              <a:spcBef>
                <a:spcPts val="813"/>
              </a:spcBef>
              <a:defRPr/>
            </a:pPr>
            <a:endParaRPr lang="en-GB" sz="975" dirty="0">
              <a:solidFill>
                <a:prstClr val="white"/>
              </a:solidFill>
              <a:latin typeface="Open Sans"/>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032" t="29302" r="6070" b="25111"/>
          <a:stretch/>
        </p:blipFill>
        <p:spPr>
          <a:xfrm>
            <a:off x="0" y="2531558"/>
            <a:ext cx="9923498" cy="3683505"/>
          </a:xfrm>
          <a:prstGeom prst="rect">
            <a:avLst/>
          </a:prstGeom>
        </p:spPr>
      </p:pic>
    </p:spTree>
    <p:extLst>
      <p:ext uri="{BB962C8B-B14F-4D97-AF65-F5344CB8AC3E}">
        <p14:creationId xmlns:p14="http://schemas.microsoft.com/office/powerpoint/2010/main" val="38250451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65413" y="185508"/>
            <a:ext cx="8859550" cy="554325"/>
          </a:xfrm>
        </p:spPr>
        <p:txBody>
          <a:bodyPr/>
          <a:lstStyle/>
          <a:p>
            <a:r>
              <a:rPr lang="da-DK" sz="2000" b="1" dirty="0">
                <a:solidFill>
                  <a:schemeClr val="bg1"/>
                </a:solidFill>
              </a:rPr>
              <a:t>Regional Seas Cooperation</a:t>
            </a:r>
            <a:endParaRPr lang="tr-TR" sz="2000" b="1" dirty="0">
              <a:solidFill>
                <a:schemeClr val="bg1"/>
              </a:solidFill>
            </a:endParaRPr>
          </a:p>
        </p:txBody>
      </p:sp>
      <p:sp>
        <p:nvSpPr>
          <p:cNvPr id="4" name="Slide Number Placeholder 3"/>
          <p:cNvSpPr>
            <a:spLocks noGrp="1"/>
          </p:cNvSpPr>
          <p:nvPr>
            <p:ph type="sldNum" sz="quarter" idx="12"/>
          </p:nvPr>
        </p:nvSpPr>
        <p:spPr>
          <a:xfrm>
            <a:off x="365413" y="1185835"/>
            <a:ext cx="8859550" cy="4957271"/>
          </a:xfrm>
        </p:spPr>
        <p:txBody>
          <a:bodyPr/>
          <a:lstStyle/>
          <a:p>
            <a:r>
              <a:rPr lang="en-GB" b="1" dirty="0" smtClean="0"/>
              <a:t/>
            </a:r>
            <a:br>
              <a:rPr lang="en-GB" b="1" dirty="0" smtClean="0"/>
            </a:br>
            <a:endParaRPr lang="da-DK" b="1" dirty="0" smtClean="0"/>
          </a:p>
          <a:p>
            <a:endParaRPr lang="da-DK" sz="2400" b="1" dirty="0" smtClean="0"/>
          </a:p>
          <a:p>
            <a:pPr marL="285750" indent="-285750">
              <a:spcBef>
                <a:spcPts val="600"/>
              </a:spcBef>
              <a:buFont typeface="Arial" panose="020B0604020202020204" pitchFamily="34" charset="0"/>
              <a:buChar char="•"/>
            </a:pPr>
            <a:r>
              <a:rPr lang="da-DK" b="1" dirty="0" smtClean="0"/>
              <a:t>Planned EEA activities: ENI-SEIS (East &amp; South), engagement with Black Sea Commision &amp; Arctic Council (marine working group PAME) as well as ongoing cooperation with HELCOM, OSPAR and </a:t>
            </a:r>
            <a:r>
              <a:rPr lang="tr-TR" b="1" dirty="0" smtClean="0"/>
              <a:t>MAP</a:t>
            </a:r>
            <a:r>
              <a:rPr lang="da-DK" b="1" dirty="0" smtClean="0"/>
              <a:t>. </a:t>
            </a:r>
            <a:endParaRPr lang="tr-TR" b="1" dirty="0" smtClean="0"/>
          </a:p>
          <a:p>
            <a:pPr marL="285750" indent="-285750">
              <a:spcBef>
                <a:spcPts val="600"/>
              </a:spcBef>
              <a:buFont typeface="Arial" panose="020B0604020202020204" pitchFamily="34" charset="0"/>
              <a:buChar char="•"/>
            </a:pPr>
            <a:endParaRPr lang="da-DK" b="1" dirty="0" smtClean="0"/>
          </a:p>
          <a:p>
            <a:pPr marL="285750" indent="-285750">
              <a:spcBef>
                <a:spcPts val="600"/>
              </a:spcBef>
              <a:buFont typeface="Arial" panose="020B0604020202020204" pitchFamily="34" charset="0"/>
              <a:buChar char="•"/>
            </a:pPr>
            <a:r>
              <a:rPr lang="da-DK" b="1" dirty="0" smtClean="0"/>
              <a:t>EEA </a:t>
            </a:r>
            <a:r>
              <a:rPr lang="da-DK" b="1" dirty="0"/>
              <a:t>support to EU engagement (ENI-SEIS, WISE-Marine, etc</a:t>
            </a:r>
            <a:r>
              <a:rPr lang="da-DK" b="1" dirty="0" smtClean="0"/>
              <a:t>.)</a:t>
            </a:r>
            <a:r>
              <a:rPr lang="en-GB" b="1" dirty="0"/>
              <a:t/>
            </a:r>
            <a:br>
              <a:rPr lang="en-GB" b="1" dirty="0"/>
            </a:br>
            <a:endParaRPr lang="en-GB" dirty="0"/>
          </a:p>
        </p:txBody>
      </p:sp>
    </p:spTree>
    <p:extLst>
      <p:ext uri="{BB962C8B-B14F-4D97-AF65-F5344CB8AC3E}">
        <p14:creationId xmlns:p14="http://schemas.microsoft.com/office/powerpoint/2010/main" val="328628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52" y="1596889"/>
            <a:ext cx="4624241" cy="4280470"/>
          </a:xfrm>
        </p:spPr>
        <p:txBody>
          <a:bodyPr>
            <a:normAutofit fontScale="85000" lnSpcReduction="20000"/>
          </a:bodyPr>
          <a:lstStyle/>
          <a:p>
            <a:pPr algn="just"/>
            <a:r>
              <a:rPr lang="tr-TR" sz="1625" dirty="0"/>
              <a:t>The EU is not a party to Bucharest Convention.</a:t>
            </a:r>
          </a:p>
          <a:p>
            <a:pPr algn="just"/>
            <a:r>
              <a:rPr lang="en-GB" sz="1625" dirty="0"/>
              <a:t>The European Environment Agency (EEA) </a:t>
            </a:r>
            <a:r>
              <a:rPr lang="tr-TR" sz="1625" dirty="0"/>
              <a:t>has a MoU with Black Sea Commission which allows data flows from the region.</a:t>
            </a:r>
          </a:p>
          <a:p>
            <a:pPr marL="0" indent="0" algn="just">
              <a:buNone/>
            </a:pPr>
            <a:r>
              <a:rPr lang="tr-TR" sz="1625" dirty="0"/>
              <a:t>In order to </a:t>
            </a:r>
            <a:r>
              <a:rPr lang="en-GB" sz="1625" dirty="0"/>
              <a:t>serve the purpose of EEA Marine Roadmap</a:t>
            </a:r>
            <a:r>
              <a:rPr lang="tr-TR" sz="1625" dirty="0"/>
              <a:t> and marine assessments in particular;</a:t>
            </a:r>
          </a:p>
          <a:p>
            <a:pPr algn="just"/>
            <a:r>
              <a:rPr lang="tr-TR" sz="1625" b="1" i="1" dirty="0"/>
              <a:t>A scoping document</a:t>
            </a:r>
            <a:r>
              <a:rPr lang="tr-TR" sz="1625" dirty="0"/>
              <a:t> was prepared in 2017 to </a:t>
            </a:r>
            <a:r>
              <a:rPr lang="en-GB" sz="1625" dirty="0"/>
              <a:t>identify knowledge gaps and explore approaches to address them and it present</a:t>
            </a:r>
            <a:r>
              <a:rPr lang="tr-TR" sz="1625" dirty="0"/>
              <a:t>ed</a:t>
            </a:r>
            <a:r>
              <a:rPr lang="en-GB" sz="1625" dirty="0"/>
              <a:t> the mapping of the activities for a better presentation of the Black Sea region marine information.</a:t>
            </a:r>
            <a:endParaRPr lang="tr-TR" sz="1625" dirty="0"/>
          </a:p>
          <a:p>
            <a:pPr algn="just"/>
            <a:r>
              <a:rPr lang="tr-TR" sz="1625" dirty="0"/>
              <a:t>EEA was represented in BSC COP meetings and close communication established with the BSC PS. </a:t>
            </a:r>
          </a:p>
          <a:p>
            <a:pPr algn="just"/>
            <a:r>
              <a:rPr lang="tr-TR" sz="1625" dirty="0"/>
              <a:t>Close cooperation was established with the EU EMBLAS project and marine data flows recieved for 2016 and 2017 (EEA Eutrophication in Europe’s Seas Report, EEA Contaminants Europe’s Seas Report).</a:t>
            </a:r>
          </a:p>
          <a:p>
            <a:pPr algn="just"/>
            <a:r>
              <a:rPr lang="tr-TR" sz="1625" dirty="0"/>
              <a:t>Communication with the DG NEAR established for further Black Sea projects to fill in marine data gaps.</a:t>
            </a:r>
          </a:p>
          <a:p>
            <a:pPr algn="just"/>
            <a:endParaRPr lang="tr-TR" sz="1625" dirty="0"/>
          </a:p>
          <a:p>
            <a:pPr algn="just"/>
            <a:endParaRPr lang="tr-TR" sz="1625" dirty="0"/>
          </a:p>
          <a:p>
            <a:pPr algn="just"/>
            <a:endParaRPr lang="en-GB" sz="1625" dirty="0"/>
          </a:p>
          <a:p>
            <a:pPr marL="0" indent="0" algn="just">
              <a:buNone/>
            </a:pPr>
            <a:endParaRPr lang="tr-TR" sz="1625" dirty="0"/>
          </a:p>
          <a:p>
            <a:pPr marL="0" indent="0">
              <a:buNone/>
            </a:pPr>
            <a:endParaRPr lang="sl-SI" sz="1625" dirty="0"/>
          </a:p>
        </p:txBody>
      </p:sp>
      <p:pic>
        <p:nvPicPr>
          <p:cNvPr id="5" name="Picture 4"/>
          <p:cNvPicPr>
            <a:picLocks noChangeAspect="1"/>
          </p:cNvPicPr>
          <p:nvPr/>
        </p:nvPicPr>
        <p:blipFill>
          <a:blip r:embed="rId2"/>
          <a:stretch>
            <a:fillRect/>
          </a:stretch>
        </p:blipFill>
        <p:spPr>
          <a:xfrm>
            <a:off x="-13218" y="642938"/>
            <a:ext cx="1426804" cy="5572125"/>
          </a:xfrm>
          <a:prstGeom prst="rect">
            <a:avLst/>
          </a:prstGeom>
        </p:spPr>
      </p:pic>
      <p:sp>
        <p:nvSpPr>
          <p:cNvPr id="8" name="Text Placeholder 1"/>
          <p:cNvSpPr txBox="1">
            <a:spLocks/>
          </p:cNvSpPr>
          <p:nvPr/>
        </p:nvSpPr>
        <p:spPr>
          <a:xfrm>
            <a:off x="1699155" y="781622"/>
            <a:ext cx="5851918" cy="662947"/>
          </a:xfrm>
          <a:prstGeom prst="rect">
            <a:avLst/>
          </a:prstGeom>
        </p:spPr>
        <p:txBody>
          <a:bodyPr vert="horz" lIns="74295" tIns="37148" rIns="74295" bIns="37148"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42950">
              <a:defRPr/>
            </a:pPr>
            <a:r>
              <a:rPr lang="tr-TR" altLang="en-US" sz="1950" b="1" dirty="0">
                <a:solidFill>
                  <a:srgbClr val="002060"/>
                </a:solidFill>
                <a:latin typeface="Calibri" panose="020F0502020204030204"/>
              </a:rPr>
              <a:t>Black Sea data flows </a:t>
            </a:r>
            <a:endParaRPr lang="de-DE" altLang="en-US" sz="1950" dirty="0">
              <a:solidFill>
                <a:srgbClr val="002060"/>
              </a:solidFill>
              <a:latin typeface="Calibri" panose="020F0502020204030204"/>
            </a:endParaRPr>
          </a:p>
        </p:txBody>
      </p:sp>
      <p:pic>
        <p:nvPicPr>
          <p:cNvPr id="9" name="Picture 8" descr="C:\Users\Jaroslav\OneDrive\Documents\BLACK SEA\REPORTS\SCIENTIFIC REPORT PUBLIC 2016\Map EMBLAS2_all.jpg"/>
          <p:cNvPicPr/>
          <p:nvPr/>
        </p:nvPicPr>
        <p:blipFill>
          <a:blip r:embed="rId3" cstate="print"/>
          <a:srcRect/>
          <a:stretch>
            <a:fillRect/>
          </a:stretch>
        </p:blipFill>
        <p:spPr bwMode="auto">
          <a:xfrm>
            <a:off x="6239561" y="3198797"/>
            <a:ext cx="3613626" cy="1919288"/>
          </a:xfrm>
          <a:prstGeom prst="rect">
            <a:avLst/>
          </a:prstGeom>
          <a:noFill/>
          <a:ln w="9525">
            <a:noFill/>
            <a:miter lim="800000"/>
            <a:headEnd/>
            <a:tailEnd/>
          </a:ln>
        </p:spPr>
      </p:pic>
      <p:sp>
        <p:nvSpPr>
          <p:cNvPr id="7" name="Rectangle 6"/>
          <p:cNvSpPr/>
          <p:nvPr/>
        </p:nvSpPr>
        <p:spPr>
          <a:xfrm>
            <a:off x="6827260" y="2579291"/>
            <a:ext cx="2397702" cy="574003"/>
          </a:xfrm>
          <a:prstGeom prst="rect">
            <a:avLst/>
          </a:prstGeom>
        </p:spPr>
        <p:txBody>
          <a:bodyPr wrap="square">
            <a:spAutoFit/>
          </a:bodyPr>
          <a:lstStyle/>
          <a:p>
            <a:pPr algn="just">
              <a:lnSpc>
                <a:spcPct val="107000"/>
              </a:lnSpc>
              <a:spcAft>
                <a:spcPts val="650"/>
              </a:spcAft>
            </a:pPr>
            <a:r>
              <a:rPr lang="en-US" sz="975" dirty="0">
                <a:solidFill>
                  <a:srgbClr val="000000"/>
                </a:solidFill>
                <a:latin typeface="Calibri" panose="020F0502020204030204" pitchFamily="34" charset="0"/>
                <a:ea typeface="Calibri" panose="020F0502020204030204" pitchFamily="34" charset="0"/>
                <a:cs typeface="Times New Roman" panose="02020603050405020304" pitchFamily="18" charset="0"/>
              </a:rPr>
              <a:t>EMBLAS II sampling stations in the Joint Black Sea Survey 2016 including NPMS UA, NPMS GE, JOSS UA-GE and JOSS RF</a:t>
            </a:r>
            <a:endParaRPr lang="en-GB" sz="975"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87954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641207" y="642938"/>
            <a:ext cx="5851918" cy="662947"/>
          </a:xfrm>
          <a:prstGeom prst="rect">
            <a:avLst/>
          </a:prstGeom>
        </p:spPr>
        <p:txBody>
          <a:bodyPr vert="horz" lIns="74295" tIns="37148" rIns="74295" bIns="37148"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42950">
              <a:defRPr/>
            </a:pPr>
            <a:r>
              <a:rPr lang="tr-TR" altLang="en-US" sz="1950" b="1" dirty="0">
                <a:solidFill>
                  <a:srgbClr val="002060"/>
                </a:solidFill>
                <a:latin typeface="Calibri" panose="020F0502020204030204"/>
              </a:rPr>
              <a:t> </a:t>
            </a:r>
            <a:endParaRPr lang="de-DE" altLang="en-US" sz="1950" dirty="0">
              <a:solidFill>
                <a:srgbClr val="002060"/>
              </a:solidFill>
              <a:latin typeface="Calibri" panose="020F0502020204030204"/>
            </a:endParaRPr>
          </a:p>
        </p:txBody>
      </p:sp>
      <p:pic>
        <p:nvPicPr>
          <p:cNvPr id="28" name="Picture Placeholder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914" y="773084"/>
            <a:ext cx="1423988" cy="6084915"/>
          </a:xfrm>
          <a:prstGeom prst="rect">
            <a:avLst/>
          </a:prstGeom>
        </p:spPr>
      </p:pic>
      <p:sp>
        <p:nvSpPr>
          <p:cNvPr id="51" name="PoljeZBesedilom 2">
            <a:extLst>
              <a:ext uri="{FF2B5EF4-FFF2-40B4-BE49-F238E27FC236}">
                <a16:creationId xmlns:a16="http://schemas.microsoft.com/office/drawing/2014/main" id="{99B7E969-0D95-4874-91DE-AAAB7FFCD829}"/>
              </a:ext>
            </a:extLst>
          </p:cNvPr>
          <p:cNvSpPr txBox="1"/>
          <p:nvPr/>
        </p:nvSpPr>
        <p:spPr>
          <a:xfrm>
            <a:off x="1714512" y="1949781"/>
            <a:ext cx="8019691" cy="5318957"/>
          </a:xfrm>
          <a:prstGeom prst="rect">
            <a:avLst/>
          </a:prstGeom>
          <a:noFill/>
        </p:spPr>
        <p:txBody>
          <a:bodyPr wrap="square" rtlCol="0">
            <a:spAutoFit/>
          </a:bodyPr>
          <a:lstStyle/>
          <a:p>
            <a:endParaRPr lang="tr-TR" altLang="en-US" sz="1625" dirty="0" smtClean="0"/>
          </a:p>
          <a:p>
            <a:r>
              <a:rPr lang="tr-TR" altLang="en-US" sz="1625" dirty="0" smtClean="0"/>
              <a:t>In addition to regular reportings of EU member countries, EMODNet and ICES data;</a:t>
            </a:r>
            <a:endParaRPr lang="tr-TR" altLang="en-US" sz="1625" dirty="0"/>
          </a:p>
          <a:p>
            <a:endParaRPr lang="tr-TR" altLang="en-US" sz="1625" dirty="0" smtClean="0"/>
          </a:p>
          <a:p>
            <a:pPr marL="232172" indent="-232172">
              <a:buFont typeface="Arial" panose="020B0604020202020204" pitchFamily="34" charset="0"/>
              <a:buChar char="•"/>
            </a:pPr>
            <a:r>
              <a:rPr lang="tr-TR" altLang="en-US" sz="1625" dirty="0" smtClean="0"/>
              <a:t>EMBLAS II Project </a:t>
            </a:r>
          </a:p>
          <a:p>
            <a:pPr marL="232172" indent="-232172">
              <a:buFont typeface="Arial" panose="020B0604020202020204" pitchFamily="34" charset="0"/>
              <a:buChar char="•"/>
            </a:pPr>
            <a:endParaRPr lang="tr-TR" altLang="en-US" sz="1625" dirty="0"/>
          </a:p>
          <a:p>
            <a:pPr marL="232172" indent="-232172">
              <a:buFont typeface="Arial" panose="020B0604020202020204" pitchFamily="34" charset="0"/>
              <a:buChar char="•"/>
            </a:pPr>
            <a:r>
              <a:rPr lang="tr-TR" altLang="en-US" sz="1625" dirty="0" smtClean="0"/>
              <a:t>Turkish nutrients data</a:t>
            </a:r>
          </a:p>
          <a:p>
            <a:pPr marL="232172" indent="-232172">
              <a:buFont typeface="Arial" panose="020B0604020202020204" pitchFamily="34" charset="0"/>
              <a:buChar char="•"/>
            </a:pPr>
            <a:endParaRPr lang="tr-TR" altLang="en-US" sz="1625" dirty="0"/>
          </a:p>
          <a:p>
            <a:endParaRPr lang="tr-TR" altLang="en-US" sz="1625" dirty="0" smtClean="0"/>
          </a:p>
          <a:p>
            <a:r>
              <a:rPr lang="tr-TR" altLang="en-US" sz="1625" dirty="0" smtClean="0"/>
              <a:t>Were utilized for;</a:t>
            </a:r>
          </a:p>
          <a:p>
            <a:pPr marL="232172" indent="-232172">
              <a:buFont typeface="Arial" panose="020B0604020202020204" pitchFamily="34" charset="0"/>
              <a:buChar char="•"/>
            </a:pPr>
            <a:endParaRPr lang="tr-TR" altLang="en-US" sz="1625" dirty="0"/>
          </a:p>
          <a:p>
            <a:r>
              <a:rPr lang="tr-TR" altLang="en-US" sz="1625" dirty="0" smtClean="0"/>
              <a:t>EEA Marine Eutrophication report and EEA Marine contaminants report (to be published in 2019)</a:t>
            </a:r>
          </a:p>
          <a:p>
            <a:endParaRPr lang="tr-TR" altLang="en-US" sz="1625" dirty="0" smtClean="0"/>
          </a:p>
          <a:p>
            <a:pPr marL="232172" indent="-232172">
              <a:buFont typeface="Arial" panose="020B0604020202020204" pitchFamily="34" charset="0"/>
              <a:buChar char="•"/>
            </a:pPr>
            <a:endParaRPr lang="tr-TR" altLang="en-US" sz="1625" dirty="0"/>
          </a:p>
          <a:p>
            <a:endParaRPr lang="tr-TR" altLang="en-US" sz="1625" dirty="0"/>
          </a:p>
          <a:p>
            <a:r>
              <a:rPr lang="en-GB" altLang="en-US" sz="1463" i="1" dirty="0"/>
              <a:t>	</a:t>
            </a:r>
            <a:endParaRPr lang="tr-TR" altLang="en-US" sz="1463" i="1" dirty="0"/>
          </a:p>
          <a:p>
            <a:pPr marL="232172" indent="-232172">
              <a:buFont typeface="Arial" panose="020B0604020202020204" pitchFamily="34" charset="0"/>
              <a:buChar char="•"/>
            </a:pPr>
            <a:endParaRPr lang="en-GB" altLang="en-US" sz="1625" dirty="0"/>
          </a:p>
          <a:p>
            <a:pPr marL="232172" indent="-232172">
              <a:buFont typeface="Arial" panose="020B0604020202020204" pitchFamily="34" charset="0"/>
              <a:buChar char="•"/>
            </a:pPr>
            <a:endParaRPr lang="sl-SI" altLang="en-US" sz="1950" dirty="0"/>
          </a:p>
          <a:p>
            <a:pPr marL="232172" indent="-232172">
              <a:buFont typeface="Arial" panose="020B0604020202020204" pitchFamily="34" charset="0"/>
              <a:buChar char="•"/>
            </a:pPr>
            <a:endParaRPr lang="sl-SI" altLang="en-US" sz="1463" dirty="0"/>
          </a:p>
          <a:p>
            <a:pPr marL="232172" indent="-232172">
              <a:buFont typeface="Arial" panose="020B0604020202020204" pitchFamily="34" charset="0"/>
              <a:buChar char="•"/>
            </a:pPr>
            <a:endParaRPr lang="en-US" sz="1463" dirty="0"/>
          </a:p>
        </p:txBody>
      </p:sp>
      <p:sp>
        <p:nvSpPr>
          <p:cNvPr id="11" name="Rectangle 10"/>
          <p:cNvSpPr/>
          <p:nvPr/>
        </p:nvSpPr>
        <p:spPr>
          <a:xfrm>
            <a:off x="1574404" y="1075145"/>
            <a:ext cx="4821720" cy="442429"/>
          </a:xfrm>
          <a:prstGeom prst="rect">
            <a:avLst/>
          </a:prstGeom>
        </p:spPr>
        <p:txBody>
          <a:bodyPr wrap="square">
            <a:spAutoFit/>
          </a:bodyPr>
          <a:lstStyle/>
          <a:p>
            <a:r>
              <a:rPr lang="tr-TR" altLang="en-US" sz="2275" b="1" dirty="0" smtClean="0">
                <a:solidFill>
                  <a:srgbClr val="002060"/>
                </a:solidFill>
              </a:rPr>
              <a:t>2017 and 2018 cooperation</a:t>
            </a:r>
            <a:endParaRPr lang="en-GB" sz="2275" dirty="0"/>
          </a:p>
        </p:txBody>
      </p:sp>
    </p:spTree>
    <p:extLst>
      <p:ext uri="{BB962C8B-B14F-4D97-AF65-F5344CB8AC3E}">
        <p14:creationId xmlns:p14="http://schemas.microsoft.com/office/powerpoint/2010/main" val="4203621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p:cNvSpPr txBox="1">
            <a:spLocks/>
          </p:cNvSpPr>
          <p:nvPr/>
        </p:nvSpPr>
        <p:spPr>
          <a:xfrm>
            <a:off x="1641207" y="642938"/>
            <a:ext cx="5851918" cy="662947"/>
          </a:xfrm>
          <a:prstGeom prst="rect">
            <a:avLst/>
          </a:prstGeom>
        </p:spPr>
        <p:txBody>
          <a:bodyPr vert="horz" lIns="74295" tIns="37148" rIns="74295" bIns="37148" rtlCol="0" anchor="b"/>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42950">
              <a:defRPr/>
            </a:pPr>
            <a:r>
              <a:rPr lang="tr-TR" altLang="en-US" sz="1950" b="1" dirty="0">
                <a:solidFill>
                  <a:srgbClr val="002060"/>
                </a:solidFill>
                <a:latin typeface="Calibri" panose="020F0502020204030204"/>
              </a:rPr>
              <a:t> </a:t>
            </a:r>
            <a:endParaRPr lang="de-DE" altLang="en-US" sz="1950" dirty="0">
              <a:solidFill>
                <a:srgbClr val="002060"/>
              </a:solidFill>
              <a:latin typeface="Calibri" panose="020F0502020204030204"/>
            </a:endParaRPr>
          </a:p>
        </p:txBody>
      </p:sp>
      <p:pic>
        <p:nvPicPr>
          <p:cNvPr id="28" name="Picture Placeholder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914" y="773084"/>
            <a:ext cx="1423988" cy="6084915"/>
          </a:xfrm>
          <a:prstGeom prst="rect">
            <a:avLst/>
          </a:prstGeom>
        </p:spPr>
      </p:pic>
      <p:sp>
        <p:nvSpPr>
          <p:cNvPr id="51" name="PoljeZBesedilom 2">
            <a:extLst>
              <a:ext uri="{FF2B5EF4-FFF2-40B4-BE49-F238E27FC236}">
                <a16:creationId xmlns:a16="http://schemas.microsoft.com/office/drawing/2014/main" id="{99B7E969-0D95-4874-91DE-AAAB7FFCD829}"/>
              </a:ext>
            </a:extLst>
          </p:cNvPr>
          <p:cNvSpPr txBox="1"/>
          <p:nvPr/>
        </p:nvSpPr>
        <p:spPr>
          <a:xfrm>
            <a:off x="1822578" y="2805359"/>
            <a:ext cx="8019691" cy="4243854"/>
          </a:xfrm>
          <a:prstGeom prst="rect">
            <a:avLst/>
          </a:prstGeom>
          <a:noFill/>
        </p:spPr>
        <p:txBody>
          <a:bodyPr wrap="square" rtlCol="0">
            <a:spAutoFit/>
          </a:bodyPr>
          <a:lstStyle/>
          <a:p>
            <a:pPr marL="232172" indent="-232172">
              <a:buFont typeface="Arial" panose="020B0604020202020204" pitchFamily="34" charset="0"/>
              <a:buChar char="•"/>
            </a:pPr>
            <a:r>
              <a:rPr lang="en-GB" altLang="en-US" sz="1625" dirty="0"/>
              <a:t>RCSs and their operating mechanisms, have an important role to play in ensuring regionally coherent and consistent marine assessments.</a:t>
            </a:r>
            <a:r>
              <a:rPr lang="tr-TR" altLang="en-US" sz="1625" dirty="0"/>
              <a:t> </a:t>
            </a:r>
            <a:r>
              <a:rPr lang="en-GB" altLang="en-US" sz="1625" dirty="0"/>
              <a:t>BSC PS capacity to access and assess the marine data</a:t>
            </a:r>
            <a:r>
              <a:rPr lang="tr-TR" altLang="en-US" sz="1625" dirty="0"/>
              <a:t> is not strong.</a:t>
            </a:r>
          </a:p>
          <a:p>
            <a:endParaRPr lang="tr-TR" altLang="en-US" sz="1625" dirty="0"/>
          </a:p>
          <a:p>
            <a:pPr marL="278606" indent="-278606">
              <a:buFont typeface="Arial" panose="020B0604020202020204" pitchFamily="34" charset="0"/>
              <a:buChar char="•"/>
            </a:pPr>
            <a:r>
              <a:rPr lang="tr-TR" altLang="en-US" sz="1625" dirty="0"/>
              <a:t>EEA will continue to challenge the current conditions at the region and continue to work on gathering reliable data from all possible sources</a:t>
            </a:r>
            <a:r>
              <a:rPr lang="tr-TR" altLang="en-US" sz="1625" dirty="0" smtClean="0"/>
              <a:t>:</a:t>
            </a:r>
          </a:p>
          <a:p>
            <a:pPr marL="278606" indent="-278606">
              <a:buFont typeface="Arial" panose="020B0604020202020204" pitchFamily="34" charset="0"/>
              <a:buChar char="•"/>
            </a:pPr>
            <a:endParaRPr lang="en-GB" altLang="en-US" sz="1625" dirty="0"/>
          </a:p>
          <a:p>
            <a:endParaRPr lang="tr-TR" altLang="en-US" sz="1625" dirty="0"/>
          </a:p>
          <a:p>
            <a:r>
              <a:rPr lang="en-GB" altLang="en-US" sz="1463" i="1" dirty="0"/>
              <a:t>Ensuring data flow from possible resources as Copernicus Programme, </a:t>
            </a:r>
            <a:r>
              <a:rPr lang="en-GB" altLang="en-US" sz="1463" i="1" dirty="0" err="1"/>
              <a:t>EMODnet</a:t>
            </a:r>
            <a:r>
              <a:rPr lang="en-GB" altLang="en-US" sz="1463" i="1" dirty="0"/>
              <a:t>, ICES, EU funded marine projects as </a:t>
            </a:r>
            <a:r>
              <a:rPr lang="en-GB" altLang="en-US" sz="1463" i="1" dirty="0" smtClean="0"/>
              <a:t>EMBLAS</a:t>
            </a:r>
            <a:r>
              <a:rPr lang="tr-TR" altLang="en-US" sz="1463" i="1" dirty="0" smtClean="0"/>
              <a:t>+ and ANEMONE</a:t>
            </a:r>
            <a:r>
              <a:rPr lang="en-GB" altLang="en-US" sz="1463" i="1" dirty="0" smtClean="0"/>
              <a:t> </a:t>
            </a:r>
            <a:r>
              <a:rPr lang="en-GB" altLang="en-US" sz="1463" i="1" dirty="0"/>
              <a:t>and BS countries for the EEA products (2018-2019)</a:t>
            </a:r>
            <a:endParaRPr lang="tr-TR" altLang="en-US" sz="1463" i="1" dirty="0"/>
          </a:p>
          <a:p>
            <a:endParaRPr lang="tr-TR" altLang="en-US" sz="1625" dirty="0"/>
          </a:p>
          <a:p>
            <a:r>
              <a:rPr lang="en-GB" altLang="en-US" sz="1463" i="1" dirty="0"/>
              <a:t>	</a:t>
            </a:r>
            <a:endParaRPr lang="tr-TR" altLang="en-US" sz="1463" i="1" dirty="0"/>
          </a:p>
          <a:p>
            <a:pPr marL="232172" indent="-232172">
              <a:buFont typeface="Arial" panose="020B0604020202020204" pitchFamily="34" charset="0"/>
              <a:buChar char="•"/>
            </a:pPr>
            <a:endParaRPr lang="en-GB" altLang="en-US" sz="1625" dirty="0"/>
          </a:p>
          <a:p>
            <a:pPr marL="232172" indent="-232172">
              <a:buFont typeface="Arial" panose="020B0604020202020204" pitchFamily="34" charset="0"/>
              <a:buChar char="•"/>
            </a:pPr>
            <a:endParaRPr lang="sl-SI" altLang="en-US" sz="1950" dirty="0"/>
          </a:p>
          <a:p>
            <a:pPr marL="232172" indent="-232172">
              <a:buFont typeface="Arial" panose="020B0604020202020204" pitchFamily="34" charset="0"/>
              <a:buChar char="•"/>
            </a:pPr>
            <a:endParaRPr lang="sl-SI" altLang="en-US" sz="1463" dirty="0"/>
          </a:p>
          <a:p>
            <a:pPr marL="232172" indent="-232172">
              <a:buFont typeface="Arial" panose="020B0604020202020204" pitchFamily="34" charset="0"/>
              <a:buChar char="•"/>
            </a:pPr>
            <a:endParaRPr lang="en-US" sz="1463" dirty="0"/>
          </a:p>
        </p:txBody>
      </p:sp>
      <p:sp>
        <p:nvSpPr>
          <p:cNvPr id="11" name="Rectangle 10"/>
          <p:cNvSpPr/>
          <p:nvPr/>
        </p:nvSpPr>
        <p:spPr>
          <a:xfrm>
            <a:off x="1574404" y="1075145"/>
            <a:ext cx="4821720" cy="442429"/>
          </a:xfrm>
          <a:prstGeom prst="rect">
            <a:avLst/>
          </a:prstGeom>
        </p:spPr>
        <p:txBody>
          <a:bodyPr wrap="square">
            <a:spAutoFit/>
          </a:bodyPr>
          <a:lstStyle/>
          <a:p>
            <a:r>
              <a:rPr lang="tr-TR" altLang="en-US" sz="2275" b="1" dirty="0">
                <a:solidFill>
                  <a:srgbClr val="002060"/>
                </a:solidFill>
              </a:rPr>
              <a:t>Future plans</a:t>
            </a:r>
            <a:endParaRPr lang="en-GB" sz="2275" dirty="0"/>
          </a:p>
        </p:txBody>
      </p:sp>
    </p:spTree>
    <p:extLst>
      <p:ext uri="{BB962C8B-B14F-4D97-AF65-F5344CB8AC3E}">
        <p14:creationId xmlns:p14="http://schemas.microsoft.com/office/powerpoint/2010/main" val="503908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
        <p:nvSpPr>
          <p:cNvPr id="4" name="Slide Number Placeholder 3"/>
          <p:cNvSpPr>
            <a:spLocks noGrp="1"/>
          </p:cNvSpPr>
          <p:nvPr>
            <p:ph type="sldNum" sz="quarter" idx="12"/>
          </p:nvPr>
        </p:nvSpPr>
        <p:spPr/>
        <p:txBody>
          <a:bodyPr/>
          <a:lstStyle/>
          <a:p>
            <a:fld id="{8CDE8DCE-343B-48A3-B167-E35EC0CB793C}" type="slidenum">
              <a:rPr lang="en-GB" smtClean="0"/>
              <a:t>6</a:t>
            </a:fld>
            <a:endParaRPr lang="en-GB"/>
          </a:p>
        </p:txBody>
      </p:sp>
      <p:sp>
        <p:nvSpPr>
          <p:cNvPr id="5" name="Rectangle 4"/>
          <p:cNvSpPr/>
          <p:nvPr/>
        </p:nvSpPr>
        <p:spPr>
          <a:xfrm>
            <a:off x="282632" y="956897"/>
            <a:ext cx="9443258" cy="5632311"/>
          </a:xfrm>
          <a:prstGeom prst="rect">
            <a:avLst/>
          </a:prstGeom>
        </p:spPr>
        <p:txBody>
          <a:bodyPr wrap="square">
            <a:spAutoFit/>
          </a:bodyPr>
          <a:lstStyle/>
          <a:p>
            <a:pPr marL="285750" indent="-285750">
              <a:buFont typeface="Arial" panose="020B0604020202020204" pitchFamily="34" charset="0"/>
              <a:buChar char="•"/>
            </a:pPr>
            <a:r>
              <a:rPr lang="en-GB" dirty="0"/>
              <a:t>Improve availability and sharing of marine environmental data from the national and joint regional monitoring programmes aligned with the MSFD and WFD principles and the Black Sea Integrated Monitoring and Assessment Programme (BSIMAP</a:t>
            </a:r>
            <a:r>
              <a:rPr lang="en-GB" dirty="0" smtClean="0"/>
              <a:t>)</a:t>
            </a:r>
            <a:endParaRPr lang="tr-TR"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Marine </a:t>
            </a:r>
            <a:r>
              <a:rPr lang="en-GB" dirty="0"/>
              <a:t>litter: ensure the micro and macro ML </a:t>
            </a:r>
            <a:r>
              <a:rPr lang="en-GB" dirty="0" smtClean="0"/>
              <a:t>monitoring, </a:t>
            </a:r>
            <a:r>
              <a:rPr lang="en-GB" dirty="0"/>
              <a:t>Marine Litter Watch: Data reporting and dissemination of the MLW app </a:t>
            </a:r>
            <a:r>
              <a:rPr lang="en-GB" dirty="0" smtClean="0"/>
              <a:t>usage</a:t>
            </a:r>
            <a:endParaRPr lang="tr-TR"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EEA </a:t>
            </a:r>
            <a:r>
              <a:rPr lang="en-GB" dirty="0"/>
              <a:t>and </a:t>
            </a:r>
            <a:r>
              <a:rPr lang="en-GB" dirty="0" smtClean="0"/>
              <a:t>EMBLAS</a:t>
            </a:r>
            <a:r>
              <a:rPr lang="tr-TR" dirty="0" smtClean="0"/>
              <a:t>, ANEMONE </a:t>
            </a:r>
            <a:r>
              <a:rPr lang="en-GB" dirty="0" smtClean="0"/>
              <a:t>coordinated </a:t>
            </a:r>
            <a:r>
              <a:rPr lang="en-GB" dirty="0"/>
              <a:t>data work to combine other EEA member data and reporting </a:t>
            </a:r>
            <a:r>
              <a:rPr lang="tr-TR" dirty="0" smtClean="0"/>
              <a:t>efoorts</a:t>
            </a:r>
            <a:r>
              <a:rPr lang="en-GB" dirty="0" smtClean="0"/>
              <a:t> </a:t>
            </a:r>
            <a:r>
              <a:rPr lang="en-GB" dirty="0"/>
              <a:t>in order to create holistic </a:t>
            </a:r>
            <a:r>
              <a:rPr lang="en-GB" dirty="0" smtClean="0"/>
              <a:t>assessments</a:t>
            </a:r>
            <a:endParaRPr lang="tr-TR"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Governance </a:t>
            </a:r>
            <a:r>
              <a:rPr lang="en-GB" dirty="0"/>
              <a:t>in the Black Sea region: Support to Black Sea Commission; close cooperation and operational support for its activities in order to ensure sustainability of future BS reporting </a:t>
            </a:r>
            <a:endParaRPr lang="tr-TR"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Tracking </a:t>
            </a:r>
            <a:r>
              <a:rPr lang="en-GB" dirty="0"/>
              <a:t>and inclusion of all quality controlled data generated within EMBLAS, MISIS </a:t>
            </a:r>
            <a:r>
              <a:rPr lang="tr-TR" dirty="0"/>
              <a:t> </a:t>
            </a:r>
            <a:r>
              <a:rPr lang="tr-TR" dirty="0" smtClean="0"/>
              <a:t> </a:t>
            </a:r>
            <a:r>
              <a:rPr lang="en-GB" dirty="0" smtClean="0"/>
              <a:t>and </a:t>
            </a:r>
            <a:r>
              <a:rPr lang="en-GB" dirty="0"/>
              <a:t>selected historical </a:t>
            </a:r>
            <a:r>
              <a:rPr lang="en-GB" dirty="0" smtClean="0"/>
              <a:t>data</a:t>
            </a:r>
            <a:endParaRPr lang="tr-TR"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Possible </a:t>
            </a:r>
            <a:r>
              <a:rPr lang="en-GB" dirty="0"/>
              <a:t>cooperation with the ENI SEIS East </a:t>
            </a:r>
            <a:r>
              <a:rPr lang="en-GB" dirty="0" smtClean="0"/>
              <a:t>activities</a:t>
            </a:r>
            <a:endParaRPr lang="tr-TR" dirty="0" smtClean="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9369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sp>
        <p:nvSpPr>
          <p:cNvPr id="4" name="Slide Number Placeholder 3"/>
          <p:cNvSpPr>
            <a:spLocks noGrp="1"/>
          </p:cNvSpPr>
          <p:nvPr>
            <p:ph type="sldNum" sz="quarter" idx="12"/>
          </p:nvPr>
        </p:nvSpPr>
        <p:spPr/>
        <p:txBody>
          <a:bodyPr/>
          <a:lstStyle/>
          <a:p>
            <a:fld id="{146CCD95-FDE0-4E06-BB2D-49E7BE19D6EF}" type="slidenum">
              <a:rPr lang="en-GB" smtClean="0"/>
              <a:t>7</a:t>
            </a:fld>
            <a:endParaRPr lang="en-GB"/>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152" y="771207"/>
            <a:ext cx="9191091" cy="6086793"/>
          </a:xfrm>
          <a:prstGeom prst="rect">
            <a:avLst/>
          </a:prstGeom>
        </p:spPr>
      </p:pic>
      <p:sp>
        <p:nvSpPr>
          <p:cNvPr id="6" name="TextBox 5"/>
          <p:cNvSpPr txBox="1"/>
          <p:nvPr/>
        </p:nvSpPr>
        <p:spPr>
          <a:xfrm>
            <a:off x="340836" y="226297"/>
            <a:ext cx="6442349" cy="369332"/>
          </a:xfrm>
          <a:prstGeom prst="rect">
            <a:avLst/>
          </a:prstGeom>
          <a:noFill/>
        </p:spPr>
        <p:txBody>
          <a:bodyPr wrap="square" rtlCol="0">
            <a:spAutoFit/>
          </a:bodyPr>
          <a:lstStyle/>
          <a:p>
            <a:r>
              <a:rPr lang="da-DK" b="1" dirty="0" smtClean="0">
                <a:solidFill>
                  <a:schemeClr val="bg1"/>
                </a:solidFill>
              </a:rPr>
              <a:t>Cooperation with Regional Seas Conventions </a:t>
            </a:r>
            <a:r>
              <a:rPr lang="tr-TR" b="1" dirty="0" smtClean="0">
                <a:solidFill>
                  <a:schemeClr val="bg1"/>
                </a:solidFill>
              </a:rPr>
              <a:t>ENI East</a:t>
            </a:r>
            <a:endParaRPr lang="en-GB" b="1" dirty="0">
              <a:solidFill>
                <a:schemeClr val="bg1"/>
              </a:solidFill>
            </a:endParaRPr>
          </a:p>
        </p:txBody>
      </p:sp>
    </p:spTree>
    <p:extLst>
      <p:ext uri="{BB962C8B-B14F-4D97-AF65-F5344CB8AC3E}">
        <p14:creationId xmlns:p14="http://schemas.microsoft.com/office/powerpoint/2010/main" val="2788292562"/>
      </p:ext>
    </p:extLst>
  </p:cSld>
  <p:clrMapOvr>
    <a:masterClrMapping/>
  </p:clrMapOvr>
</p:sld>
</file>

<file path=ppt/theme/theme1.xml><?xml version="1.0" encoding="utf-8"?>
<a:theme xmlns:a="http://schemas.openxmlformats.org/drawingml/2006/main" name="1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T_template_2_2015_4x3_format [Read-Only]" id="{E0C218DD-5E1F-42BA-A1AD-D0FF7C3402A5}" vid="{E8400FEF-6AB1-4311-90B4-5C6FACAF02B8}"/>
    </a:ext>
  </a:extLst>
</a:theme>
</file>

<file path=ppt/theme/theme2.xml><?xml version="1.0" encoding="utf-8"?>
<a:theme xmlns:a="http://schemas.openxmlformats.org/drawingml/2006/main" name="17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EA_PPT_template_2_2015_4x3_format [Read-Only]" id="{E0C218DD-5E1F-42BA-A1AD-D0FF7C3402A5}" vid="{E8400FEF-6AB1-4311-90B4-5C6FACAF02B8}"/>
    </a:ext>
  </a:extLst>
</a:theme>
</file>

<file path=ppt/theme/theme3.xml><?xml version="1.0" encoding="utf-8"?>
<a:theme xmlns:a="http://schemas.openxmlformats.org/drawingml/2006/main" name="6_Sectio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77F15DE60A8BF499B02750A5595B614" ma:contentTypeVersion="" ma:contentTypeDescription="Create a new document." ma:contentTypeScope="" ma:versionID="f237e1672e1561b80923898a2b9c95f4">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D3F4151-8780-49DF-B86D-A335ABAF7571}">
  <ds:schemaRefs>
    <ds:schemaRef ds:uri="http://schemas.microsoft.com/office/2006/metadata/properties"/>
    <ds:schemaRef ds:uri="http://schemas.microsoft.com/office/infopath/2007/PartnerControls"/>
    <ds:schemaRef ds:uri="http://schemas.microsoft.com/office/2006/documentManagement/types"/>
    <ds:schemaRef ds:uri="http://schemas.openxmlformats.org/package/2006/metadata/core-properties"/>
    <ds:schemaRef ds:uri="http://www.w3.org/XML/1998/namespace"/>
    <ds:schemaRef ds:uri="http://purl.org/dc/dcmitype/"/>
    <ds:schemaRef ds:uri="http://purl.org/dc/terms/"/>
    <ds:schemaRef ds:uri="http://purl.org/dc/elements/1.1/"/>
  </ds:schemaRefs>
</ds:datastoreItem>
</file>

<file path=customXml/itemProps2.xml><?xml version="1.0" encoding="utf-8"?>
<ds:datastoreItem xmlns:ds="http://schemas.openxmlformats.org/officeDocument/2006/customXml" ds:itemID="{1690C57F-9DC3-4C49-9C69-96EF5B9287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FD16AAB9-57EC-4BF5-8C3B-853AB3FB7F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EEA_PPT_template_2_2015_4x3_format</Template>
  <TotalTime>3853</TotalTime>
  <Words>490</Words>
  <Application>Microsoft Office PowerPoint</Application>
  <PresentationFormat>A4 Paper (210x297 mm)</PresentationFormat>
  <Paragraphs>70</Paragraphs>
  <Slides>7</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Calibri</vt:lpstr>
      <vt:lpstr>Open Sans</vt:lpstr>
      <vt:lpstr>Open Sans Extrabold</vt:lpstr>
      <vt:lpstr>Open Sans Semibold</vt:lpstr>
      <vt:lpstr>Times New Roman</vt:lpstr>
      <vt:lpstr>16_Sections</vt:lpstr>
      <vt:lpstr>17_Sections</vt:lpstr>
      <vt:lpstr>6_Sections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European Environment Agency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Nikolaj Bock</dc:creator>
  <cp:lastModifiedBy>Mustafa Aydin</cp:lastModifiedBy>
  <cp:revision>220</cp:revision>
  <cp:lastPrinted>2017-11-20T11:16:50Z</cp:lastPrinted>
  <dcterms:created xsi:type="dcterms:W3CDTF">2015-08-03T11:49:52Z</dcterms:created>
  <dcterms:modified xsi:type="dcterms:W3CDTF">2019-03-08T13:38:29Z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0x010100977F15DE60A8BF499B02750A5595B614</vt:lpwstr>
  </property>
</Properties>
</file>