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6" r:id="rId2"/>
    <p:sldId id="264" r:id="rId3"/>
    <p:sldId id="270" r:id="rId4"/>
    <p:sldId id="267" r:id="rId5"/>
    <p:sldId id="268" r:id="rId6"/>
    <p:sldId id="269" r:id="rId7"/>
    <p:sldId id="262" r:id="rId8"/>
    <p:sldId id="257"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0764E-1888-4089-984B-1DD5B9C8FF84}" type="datetimeFigureOut">
              <a:rPr lang="en-GB" smtClean="0"/>
              <a:t>08/03/2019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92930-6E82-4639-A39B-58B0447D75B2}" type="slidenum">
              <a:rPr lang="en-GB" smtClean="0"/>
              <a:t>‹#›</a:t>
            </a:fld>
            <a:endParaRPr lang="en-GB"/>
          </a:p>
        </p:txBody>
      </p:sp>
    </p:spTree>
    <p:extLst>
      <p:ext uri="{BB962C8B-B14F-4D97-AF65-F5344CB8AC3E}">
        <p14:creationId xmlns:p14="http://schemas.microsoft.com/office/powerpoint/2010/main" val="265073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God morning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201BC-94E4-4101-962D-54511777D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7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dirty="0" smtClean="0"/>
              <a:t>Speaker I Date I Venue</a:t>
            </a:r>
            <a:endParaRPr lang="en-GB" dirty="0"/>
          </a:p>
        </p:txBody>
      </p:sp>
      <p:sp>
        <p:nvSpPr>
          <p:cNvPr id="4" name="Text Placeholder 3"/>
          <p:cNvSpPr>
            <a:spLocks noGrp="1"/>
          </p:cNvSpPr>
          <p:nvPr>
            <p:ph type="body" sz="quarter" idx="11" hasCustomPrompt="1"/>
          </p:nvPr>
        </p:nvSpPr>
        <p:spPr>
          <a:xfrm>
            <a:off x="562068" y="914400"/>
            <a:ext cx="11049559"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title goes here</a:t>
            </a:r>
          </a:p>
          <a:p>
            <a:pPr lvl="0"/>
            <a:r>
              <a:rPr lang="en-US" dirty="0" smtClean="0"/>
              <a:t>Max two lines</a:t>
            </a:r>
            <a:endParaRPr lang="en-GB" dirty="0"/>
          </a:p>
        </p:txBody>
      </p:sp>
    </p:spTree>
    <p:extLst>
      <p:ext uri="{BB962C8B-B14F-4D97-AF65-F5344CB8AC3E}">
        <p14:creationId xmlns:p14="http://schemas.microsoft.com/office/powerpoint/2010/main" val="194802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899895" y="0"/>
            <a:ext cx="10353893" cy="531292"/>
          </a:xfrm>
          <a:prstGeom prst="rect">
            <a:avLst/>
          </a:prstGeom>
        </p:spPr>
        <p:txBody>
          <a:bodyPr/>
          <a:lstStyle>
            <a:lvl1pPr marL="0" indent="0">
              <a:buNone/>
              <a:defRPr sz="4000" b="1">
                <a:solidFill>
                  <a:schemeClr val="bg1"/>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chemeClr val="bg1"/>
                </a:solidFill>
                <a:latin typeface="Calibri" panose="020F0502020204030204" pitchFamily="34" charset="0"/>
                <a:cs typeface="Calibri" panose="020F0502020204030204" pitchFamily="34" charset="0"/>
              </a:defRPr>
            </a:lvl1pPr>
            <a:lvl2pPr>
              <a:defRPr sz="3600">
                <a:solidFill>
                  <a:schemeClr val="bg1"/>
                </a:solidFill>
                <a:latin typeface="Calibri" panose="020F0502020204030204" pitchFamily="34" charset="0"/>
                <a:cs typeface="Calibri" panose="020F0502020204030204" pitchFamily="34" charset="0"/>
              </a:defRPr>
            </a:lvl2pPr>
            <a:lvl3pPr>
              <a:defRPr sz="3200">
                <a:solidFill>
                  <a:schemeClr val="bg1"/>
                </a:solidFill>
                <a:latin typeface="Calibri" panose="020F0502020204030204" pitchFamily="34" charset="0"/>
                <a:cs typeface="Calibri" panose="020F0502020204030204" pitchFamily="34" charset="0"/>
              </a:defRPr>
            </a:lvl3pPr>
            <a:lvl4pPr>
              <a:defRPr sz="2800">
                <a:solidFill>
                  <a:schemeClr val="bg1"/>
                </a:solidFill>
                <a:latin typeface="Calibri" panose="020F0502020204030204" pitchFamily="34" charset="0"/>
                <a:cs typeface="Calibri" panose="020F0502020204030204" pitchFamily="34" charset="0"/>
              </a:defRPr>
            </a:lvl4pPr>
            <a:lvl5pPr>
              <a:defRPr sz="2800">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900113" y="6165850"/>
            <a:ext cx="3571875" cy="242888"/>
          </a:xfrm>
          <a:prstGeom prst="rect">
            <a:avLst/>
          </a:prstGeom>
        </p:spPr>
        <p:txBody>
          <a:bodyPr/>
          <a:lstStyle>
            <a:lvl1pPr marL="0" indent="0">
              <a:buNone/>
              <a:defRPr sz="1100">
                <a:solidFill>
                  <a:schemeClr val="bg1"/>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dirty="0"/>
              <a:t>Source reference for illustration</a:t>
            </a:r>
          </a:p>
        </p:txBody>
      </p:sp>
    </p:spTree>
    <p:extLst>
      <p:ext uri="{BB962C8B-B14F-4D97-AF65-F5344CB8AC3E}">
        <p14:creationId xmlns:p14="http://schemas.microsoft.com/office/powerpoint/2010/main" val="38516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73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6F923-39B1-4037-958D-89202E280644}" type="datetimeFigureOut">
              <a:rPr lang="en-GB" smtClean="0"/>
              <a:t>08/03/2019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23A8FC-CA10-4267-B0A1-133F004B7DF1}" type="slidenum">
              <a:rPr lang="en-GB" smtClean="0"/>
              <a:t>‹#›</a:t>
            </a:fld>
            <a:endParaRPr lang="en-GB"/>
          </a:p>
        </p:txBody>
      </p:sp>
    </p:spTree>
    <p:extLst>
      <p:ext uri="{BB962C8B-B14F-4D97-AF65-F5344CB8AC3E}">
        <p14:creationId xmlns:p14="http://schemas.microsoft.com/office/powerpoint/2010/main" val="48408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6F923-39B1-4037-958D-89202E280644}" type="datetimeFigureOut">
              <a:rPr lang="en-GB" smtClean="0">
                <a:solidFill>
                  <a:prstClr val="black">
                    <a:tint val="75000"/>
                  </a:prstClr>
                </a:solidFill>
              </a:rPr>
              <a:pPr/>
              <a:t>08/03/2019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23A8FC-CA10-4267-B0A1-133F004B7D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255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3A60"/>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5768594"/>
            <a:ext cx="12192000" cy="24938"/>
          </a:xfrm>
          <a:prstGeom prst="line">
            <a:avLst/>
          </a:prstGeom>
          <a:ln w="114300">
            <a:solidFill>
              <a:srgbClr val="016357"/>
            </a:solidFill>
          </a:ln>
        </p:spPr>
        <p:style>
          <a:lnRef idx="1">
            <a:schemeClr val="accent1"/>
          </a:lnRef>
          <a:fillRef idx="0">
            <a:schemeClr val="accent1"/>
          </a:fillRef>
          <a:effectRef idx="0">
            <a:schemeClr val="accent1"/>
          </a:effectRef>
          <a:fontRef idx="minor">
            <a:schemeClr val="tx1"/>
          </a:fontRef>
        </p:style>
      </p:cxnSp>
      <p:pic>
        <p:nvPicPr>
          <p:cNvPr id="4" name="Picture 3" descr="Logo_H_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4000" y="6228000"/>
            <a:ext cx="2160000" cy="400230"/>
          </a:xfrm>
          <a:prstGeom prst="rect">
            <a:avLst/>
          </a:prstGeom>
        </p:spPr>
      </p:pic>
    </p:spTree>
    <p:extLst>
      <p:ext uri="{BB962C8B-B14F-4D97-AF65-F5344CB8AC3E}">
        <p14:creationId xmlns:p14="http://schemas.microsoft.com/office/powerpoint/2010/main" val="2740069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www.helcom.fi/action-areas/marine-litter-and-noise/marine-litter/marine-litter-action-pl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982229" y="4928720"/>
            <a:ext cx="695232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Open Sans"/>
                <a:ea typeface="+mn-ea"/>
                <a:cs typeface="+mn-cs"/>
              </a:rPr>
              <a:t>Presentation </a:t>
            </a:r>
            <a:r>
              <a:rPr kumimoji="0" lang="en-GB" sz="1800" b="0" i="0" u="none" strike="noStrike" kern="1200" cap="none" spc="0" normalizeH="0" baseline="0" noProof="0" dirty="0">
                <a:ln>
                  <a:noFill/>
                </a:ln>
                <a:solidFill>
                  <a:prstClr val="white"/>
                </a:solidFill>
                <a:effectLst/>
                <a:uLnTx/>
                <a:uFillTx/>
                <a:latin typeface="Open Sans"/>
                <a:ea typeface="+mn-ea"/>
                <a:cs typeface="+mn-cs"/>
              </a:rPr>
              <a:t>by EEA – </a:t>
            </a:r>
            <a:r>
              <a:rPr kumimoji="0" lang="tr-TR" sz="1800" b="0" i="0" u="none" strike="noStrike" kern="1200" cap="none" spc="0" normalizeH="0" baseline="0" noProof="0" dirty="0" smtClean="0">
                <a:ln>
                  <a:noFill/>
                </a:ln>
                <a:solidFill>
                  <a:prstClr val="white"/>
                </a:solidFill>
                <a:effectLst/>
                <a:uLnTx/>
                <a:uFillTx/>
                <a:latin typeface="Open Sans"/>
                <a:ea typeface="+mn-ea"/>
                <a:cs typeface="+mn-cs"/>
              </a:rPr>
              <a:t>Mustafa Aydın</a:t>
            </a:r>
          </a:p>
          <a:p>
            <a:pPr marL="0" marR="0" lvl="0" indent="0" algn="r" defTabSz="914400" rtl="0" eaLnBrk="1" fontAlgn="auto" latinLnBrk="0" hangingPunct="1">
              <a:lnSpc>
                <a:spcPct val="100000"/>
              </a:lnSpc>
              <a:spcBef>
                <a:spcPts val="0"/>
              </a:spcBef>
              <a:spcAft>
                <a:spcPts val="0"/>
              </a:spcAft>
              <a:buClrTx/>
              <a:buSzTx/>
              <a:buFontTx/>
              <a:buNone/>
              <a:tabLst/>
              <a:defRPr/>
            </a:pPr>
            <a:r>
              <a:rPr lang="tr-TR" dirty="0" smtClean="0">
                <a:solidFill>
                  <a:prstClr val="white"/>
                </a:solidFill>
                <a:latin typeface="Open Sans"/>
              </a:rPr>
              <a:t>Mustafa.Aydin@eea.europa .eu</a:t>
            </a: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4" name="Title 3"/>
          <p:cNvSpPr>
            <a:spLocks noGrp="1"/>
          </p:cNvSpPr>
          <p:nvPr>
            <p:ph type="title" idx="4294967295"/>
          </p:nvPr>
        </p:nvSpPr>
        <p:spPr>
          <a:xfrm>
            <a:off x="0" y="370777"/>
            <a:ext cx="11267133" cy="1325563"/>
          </a:xfrm>
          <a:prstGeom prst="rect">
            <a:avLst/>
          </a:prstGeom>
        </p:spPr>
        <p:txBody>
          <a:bodyPr/>
          <a:lstStyle/>
          <a:p>
            <a:pPr algn="r"/>
            <a:r>
              <a:rPr lang="tr-TR" sz="3600" dirty="0" smtClean="0">
                <a:solidFill>
                  <a:schemeClr val="bg1"/>
                </a:solidFill>
              </a:rPr>
              <a:t>Marine Litter Monitoring in Europe</a:t>
            </a:r>
            <a:r>
              <a:rPr lang="da-DK" sz="2400" dirty="0">
                <a:solidFill>
                  <a:schemeClr val="bg1"/>
                </a:solidFill>
              </a:rPr>
              <a:t/>
            </a:r>
            <a:br>
              <a:rPr lang="da-DK" sz="2400" dirty="0">
                <a:solidFill>
                  <a:schemeClr val="bg1"/>
                </a:solidFill>
              </a:rPr>
            </a:br>
            <a:r>
              <a:rPr lang="da-DK" sz="3600" dirty="0">
                <a:solidFill>
                  <a:schemeClr val="bg1"/>
                </a:solidFill>
              </a:rPr>
              <a:t> </a:t>
            </a:r>
            <a:endParaRPr lang="en-GB" sz="3600" dirty="0">
              <a:solidFill>
                <a:schemeClr val="bg1"/>
              </a:solidFill>
            </a:endParaRPr>
          </a:p>
        </p:txBody>
      </p:sp>
      <p:pic>
        <p:nvPicPr>
          <p:cNvPr id="7" name="Picture 6"/>
          <p:cNvPicPr>
            <a:picLocks noChangeAspect="1"/>
          </p:cNvPicPr>
          <p:nvPr/>
        </p:nvPicPr>
        <p:blipFill>
          <a:blip r:embed="rId3"/>
          <a:stretch>
            <a:fillRect/>
          </a:stretch>
        </p:blipFill>
        <p:spPr>
          <a:xfrm>
            <a:off x="2628522" y="1296153"/>
            <a:ext cx="6804727" cy="3391991"/>
          </a:xfrm>
          <a:prstGeom prst="rect">
            <a:avLst/>
          </a:prstGeom>
        </p:spPr>
      </p:pic>
    </p:spTree>
    <p:extLst>
      <p:ext uri="{BB962C8B-B14F-4D97-AF65-F5344CB8AC3E}">
        <p14:creationId xmlns:p14="http://schemas.microsoft.com/office/powerpoint/2010/main" val="17293747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5" name="TextBox 14"/>
          <p:cNvSpPr txBox="1"/>
          <p:nvPr/>
        </p:nvSpPr>
        <p:spPr>
          <a:xfrm>
            <a:off x="0" y="986623"/>
            <a:ext cx="12191999" cy="36000"/>
          </a:xfrm>
          <a:prstGeom prst="rect">
            <a:avLst/>
          </a:prstGeom>
          <a:solidFill>
            <a:schemeClr val="accent1">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Placeholder 1"/>
          <p:cNvSpPr txBox="1">
            <a:spLocks/>
          </p:cNvSpPr>
          <p:nvPr/>
        </p:nvSpPr>
        <p:spPr>
          <a:xfrm>
            <a:off x="2091267" y="170688"/>
            <a:ext cx="7202361" cy="81593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Rectangle 3"/>
          <p:cNvSpPr/>
          <p:nvPr/>
        </p:nvSpPr>
        <p:spPr>
          <a:xfrm>
            <a:off x="1076056" y="1225689"/>
            <a:ext cx="8740088" cy="5355312"/>
          </a:xfrm>
          <a:prstGeom prst="rect">
            <a:avLst/>
          </a:prstGeom>
        </p:spPr>
        <p:txBody>
          <a:bodyPr wrap="square">
            <a:spAutoFit/>
          </a:bodyPr>
          <a:lstStyle/>
          <a:p>
            <a:pPr marL="285750" indent="-285750">
              <a:buFont typeface="Arial" panose="020B0604020202020204" pitchFamily="34" charset="0"/>
              <a:buChar char="•"/>
            </a:pPr>
            <a:r>
              <a:rPr lang="tr-TR" dirty="0" smtClean="0">
                <a:solidFill>
                  <a:schemeClr val="bg1"/>
                </a:solidFill>
              </a:rPr>
              <a:t>MSFD requires regular monitoring and reporting of the member states </a:t>
            </a: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MSFD GES Descriptor 10 defines 3 descriptors for good environmental status target</a:t>
            </a: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MSFD TGML is developing guidelines for monitoring and common thresholds for the  indicators</a:t>
            </a: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MSFD reporting for GES descriptors 2020</a:t>
            </a: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endParaRPr lang="tr-TR" dirty="0">
              <a:solidFill>
                <a:schemeClr val="bg1"/>
              </a:solidFill>
            </a:endParaRPr>
          </a:p>
          <a:p>
            <a:pPr marL="285750" indent="-285750">
              <a:buFont typeface="Arial" panose="020B0604020202020204" pitchFamily="34" charset="0"/>
              <a:buChar char="•"/>
            </a:pPr>
            <a:r>
              <a:rPr lang="tr-TR" dirty="0" smtClean="0">
                <a:solidFill>
                  <a:schemeClr val="bg1"/>
                </a:solidFill>
              </a:rPr>
              <a:t>EEA is developing </a:t>
            </a:r>
            <a:r>
              <a:rPr lang="tr-TR" dirty="0" smtClean="0">
                <a:solidFill>
                  <a:schemeClr val="bg1"/>
                </a:solidFill>
              </a:rPr>
              <a:t>indicator scoping in </a:t>
            </a:r>
            <a:r>
              <a:rPr lang="tr-TR" dirty="0" smtClean="0">
                <a:solidFill>
                  <a:schemeClr val="bg1"/>
                </a:solidFill>
              </a:rPr>
              <a:t>2019</a:t>
            </a: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endParaRPr lang="tr-TR" dirty="0" smtClean="0">
              <a:solidFill>
                <a:schemeClr val="bg1"/>
              </a:solidFill>
            </a:endParaRPr>
          </a:p>
          <a:p>
            <a:endParaRPr lang="tr-TR" dirty="0" smtClean="0">
              <a:solidFill>
                <a:schemeClr val="bg1"/>
              </a:solidFill>
            </a:endParaRPr>
          </a:p>
          <a:p>
            <a:endParaRPr lang="tr-TR" dirty="0" smtClean="0">
              <a:solidFill>
                <a:schemeClr val="bg1"/>
              </a:solidFill>
            </a:endParaRPr>
          </a:p>
          <a:p>
            <a:pPr marL="285750" indent="-285750">
              <a:buFont typeface="Arial" panose="020B0604020202020204" pitchFamily="34" charset="0"/>
              <a:buChar char="•"/>
            </a:pPr>
            <a:endParaRPr lang="tr-TR" dirty="0">
              <a:solidFill>
                <a:schemeClr val="bg1"/>
              </a:solidFill>
            </a:endParaRPr>
          </a:p>
          <a:p>
            <a:pPr marL="285750" indent="-285750">
              <a:buFont typeface="Arial" panose="020B0604020202020204" pitchFamily="34" charset="0"/>
              <a:buChar char="•"/>
            </a:pPr>
            <a:endParaRPr lang="tr-TR" b="1" u="sng" dirty="0">
              <a:solidFill>
                <a:schemeClr val="bg1"/>
              </a:solidFill>
            </a:endParaRPr>
          </a:p>
        </p:txBody>
      </p:sp>
      <p:sp>
        <p:nvSpPr>
          <p:cNvPr id="5" name="Text Placeholder 1"/>
          <p:cNvSpPr txBox="1">
            <a:spLocks/>
          </p:cNvSpPr>
          <p:nvPr/>
        </p:nvSpPr>
        <p:spPr>
          <a:xfrm>
            <a:off x="2493168" y="335061"/>
            <a:ext cx="10353893" cy="531292"/>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dirty="0" smtClean="0"/>
              <a:t>Monitoring marine litter</a:t>
            </a:r>
            <a:r>
              <a:rPr lang="tr-TR" dirty="0" smtClean="0"/>
              <a:t> </a:t>
            </a:r>
            <a:endParaRPr lang="en-GB" dirty="0" smtClean="0"/>
          </a:p>
          <a:p>
            <a:endParaRPr lang="en-GB" dirty="0"/>
          </a:p>
        </p:txBody>
      </p:sp>
    </p:spTree>
    <p:extLst>
      <p:ext uri="{BB962C8B-B14F-4D97-AF65-F5344CB8AC3E}">
        <p14:creationId xmlns:p14="http://schemas.microsoft.com/office/powerpoint/2010/main" val="378918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5" name="TextBox 14"/>
          <p:cNvSpPr txBox="1"/>
          <p:nvPr/>
        </p:nvSpPr>
        <p:spPr>
          <a:xfrm>
            <a:off x="0" y="986623"/>
            <a:ext cx="12191999" cy="36000"/>
          </a:xfrm>
          <a:prstGeom prst="rect">
            <a:avLst/>
          </a:prstGeom>
          <a:solidFill>
            <a:schemeClr val="accent1">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Placeholder 1"/>
          <p:cNvSpPr txBox="1">
            <a:spLocks/>
          </p:cNvSpPr>
          <p:nvPr/>
        </p:nvSpPr>
        <p:spPr>
          <a:xfrm>
            <a:off x="2091267" y="170688"/>
            <a:ext cx="7202361" cy="81593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Rectangle 3"/>
          <p:cNvSpPr/>
          <p:nvPr/>
        </p:nvSpPr>
        <p:spPr>
          <a:xfrm>
            <a:off x="749145" y="1499652"/>
            <a:ext cx="8740088" cy="5632311"/>
          </a:xfrm>
          <a:prstGeom prst="rect">
            <a:avLst/>
          </a:prstGeom>
        </p:spPr>
        <p:txBody>
          <a:bodyPr wrap="square">
            <a:spAutoFit/>
          </a:bodyPr>
          <a:lstStyle/>
          <a:p>
            <a:r>
              <a:rPr lang="en-GB" b="1" dirty="0">
                <a:solidFill>
                  <a:schemeClr val="bg1"/>
                </a:solidFill>
              </a:rPr>
              <a:t>D10 ‘Properties and quantities of marine litter do not cause harm to the coastal and marine environment’</a:t>
            </a:r>
          </a:p>
          <a:p>
            <a:pPr lvl="0"/>
            <a:endParaRPr lang="en-GB" b="1" dirty="0">
              <a:solidFill>
                <a:schemeClr val="bg1"/>
              </a:solidFill>
            </a:endParaRPr>
          </a:p>
          <a:p>
            <a:pPr lvl="0"/>
            <a:r>
              <a:rPr lang="en-GB" dirty="0">
                <a:solidFill>
                  <a:schemeClr val="bg1"/>
                </a:solidFill>
              </a:rPr>
              <a:t>Are the composition, amount and spatial distribution of litter and micro-litter on the coastline, in the surface layer of the water column, and on the seabed or in seabed sediment, at levels that do not cause harm to the coastal and marine environment? (</a:t>
            </a:r>
            <a:r>
              <a:rPr lang="en-GB" dirty="0" smtClean="0">
                <a:solidFill>
                  <a:schemeClr val="bg1"/>
                </a:solidFill>
              </a:rPr>
              <a:t>D10C1) </a:t>
            </a:r>
            <a:r>
              <a:rPr lang="en-GB" dirty="0">
                <a:solidFill>
                  <a:schemeClr val="bg1"/>
                </a:solidFill>
              </a:rPr>
              <a:t>(</a:t>
            </a:r>
            <a:r>
              <a:rPr lang="en-GB" dirty="0" smtClean="0">
                <a:solidFill>
                  <a:schemeClr val="bg1"/>
                </a:solidFill>
              </a:rPr>
              <a:t>D10C2)</a:t>
            </a:r>
            <a:endParaRPr lang="tr-TR" dirty="0" smtClean="0">
              <a:solidFill>
                <a:schemeClr val="bg1"/>
              </a:solidFill>
            </a:endParaRPr>
          </a:p>
          <a:p>
            <a:pPr lvl="0"/>
            <a:endParaRPr lang="en-GB" dirty="0">
              <a:solidFill>
                <a:schemeClr val="bg1"/>
              </a:solidFill>
            </a:endParaRPr>
          </a:p>
          <a:p>
            <a:pPr lvl="0"/>
            <a:r>
              <a:rPr lang="en-GB" dirty="0">
                <a:solidFill>
                  <a:schemeClr val="bg1"/>
                </a:solidFill>
              </a:rPr>
              <a:t>Is the amount of litter and micro-litter ingested by marine animals at a level that does not adversely affect the health of the species concerned? (</a:t>
            </a:r>
            <a:r>
              <a:rPr lang="en-GB" dirty="0" smtClean="0">
                <a:solidFill>
                  <a:schemeClr val="bg1"/>
                </a:solidFill>
              </a:rPr>
              <a:t>D10C3)</a:t>
            </a:r>
            <a:endParaRPr lang="en-GB" dirty="0">
              <a:solidFill>
                <a:schemeClr val="bg1"/>
              </a:solidFill>
            </a:endParaRPr>
          </a:p>
          <a:p>
            <a:pPr lvl="0"/>
            <a:endParaRPr lang="tr-TR" dirty="0" smtClean="0">
              <a:solidFill>
                <a:schemeClr val="bg1"/>
              </a:solidFill>
            </a:endParaRPr>
          </a:p>
          <a:p>
            <a:pPr lvl="0"/>
            <a:r>
              <a:rPr lang="en-GB" dirty="0" smtClean="0">
                <a:solidFill>
                  <a:schemeClr val="bg1"/>
                </a:solidFill>
              </a:rPr>
              <a:t>What </a:t>
            </a:r>
            <a:r>
              <a:rPr lang="en-GB" dirty="0">
                <a:solidFill>
                  <a:schemeClr val="bg1"/>
                </a:solidFill>
              </a:rPr>
              <a:t>is the number of individuals of each species, which are adversely affected due to litter, such as by entanglement, other types of injury or mortality, or health effects? (</a:t>
            </a:r>
            <a:r>
              <a:rPr lang="en-GB" dirty="0" smtClean="0">
                <a:solidFill>
                  <a:schemeClr val="bg1"/>
                </a:solidFill>
              </a:rPr>
              <a:t>D10C4)</a:t>
            </a:r>
            <a:endParaRPr lang="en-GB" dirty="0">
              <a:solidFill>
                <a:schemeClr val="bg1"/>
              </a:solidFill>
            </a:endParaRPr>
          </a:p>
          <a:p>
            <a:pPr marL="285750" indent="-285750">
              <a:buFont typeface="Arial" panose="020B0604020202020204" pitchFamily="34" charset="0"/>
              <a:buChar char="•"/>
            </a:pPr>
            <a:endParaRPr lang="tr-TR" dirty="0" smtClean="0">
              <a:solidFill>
                <a:schemeClr val="bg1"/>
              </a:solidFill>
            </a:endParaRPr>
          </a:p>
          <a:p>
            <a:pPr marL="285750" indent="-285750">
              <a:buFont typeface="Arial" panose="020B0604020202020204" pitchFamily="34" charset="0"/>
              <a:buChar char="•"/>
            </a:pPr>
            <a:endParaRPr lang="tr-TR" dirty="0" smtClean="0">
              <a:solidFill>
                <a:schemeClr val="bg1"/>
              </a:solidFill>
            </a:endParaRPr>
          </a:p>
          <a:p>
            <a:endParaRPr lang="tr-TR" dirty="0" smtClean="0">
              <a:solidFill>
                <a:schemeClr val="bg1"/>
              </a:solidFill>
            </a:endParaRPr>
          </a:p>
          <a:p>
            <a:endParaRPr lang="tr-TR" dirty="0" smtClean="0">
              <a:solidFill>
                <a:schemeClr val="bg1"/>
              </a:solidFill>
            </a:endParaRPr>
          </a:p>
          <a:p>
            <a:pPr marL="285750" indent="-285750">
              <a:buFont typeface="Arial" panose="020B0604020202020204" pitchFamily="34" charset="0"/>
              <a:buChar char="•"/>
            </a:pPr>
            <a:endParaRPr lang="tr-TR" dirty="0">
              <a:solidFill>
                <a:schemeClr val="bg1"/>
              </a:solidFill>
            </a:endParaRPr>
          </a:p>
          <a:p>
            <a:pPr marL="285750" indent="-285750">
              <a:buFont typeface="Arial" panose="020B0604020202020204" pitchFamily="34" charset="0"/>
              <a:buChar char="•"/>
            </a:pPr>
            <a:endParaRPr lang="tr-TR" b="1" u="sng" dirty="0">
              <a:solidFill>
                <a:schemeClr val="bg1"/>
              </a:solidFill>
            </a:endParaRPr>
          </a:p>
        </p:txBody>
      </p:sp>
      <p:sp>
        <p:nvSpPr>
          <p:cNvPr id="5" name="Text Placeholder 1"/>
          <p:cNvSpPr txBox="1">
            <a:spLocks/>
          </p:cNvSpPr>
          <p:nvPr/>
        </p:nvSpPr>
        <p:spPr>
          <a:xfrm>
            <a:off x="2493168" y="335061"/>
            <a:ext cx="10353893" cy="531292"/>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dirty="0" smtClean="0">
                <a:solidFill>
                  <a:schemeClr val="bg1"/>
                </a:solidFill>
              </a:rPr>
              <a:t>Key Policy Questions for Marine Litter</a:t>
            </a:r>
            <a:endParaRPr lang="en-GB" dirty="0" smtClean="0">
              <a:solidFill>
                <a:schemeClr val="bg1"/>
              </a:solidFill>
            </a:endParaRPr>
          </a:p>
          <a:p>
            <a:endParaRPr lang="en-GB" dirty="0"/>
          </a:p>
        </p:txBody>
      </p:sp>
    </p:spTree>
    <p:extLst>
      <p:ext uri="{BB962C8B-B14F-4D97-AF65-F5344CB8AC3E}">
        <p14:creationId xmlns:p14="http://schemas.microsoft.com/office/powerpoint/2010/main" val="107290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p:pic>
      <p:sp>
        <p:nvSpPr>
          <p:cNvPr id="4" name="Slide Number Placeholder 3"/>
          <p:cNvSpPr>
            <a:spLocks noGrp="1"/>
          </p:cNvSpPr>
          <p:nvPr>
            <p:ph type="sldNum" sz="quarter" idx="12"/>
          </p:nvPr>
        </p:nvSpPr>
        <p:spPr/>
        <p:txBody>
          <a:bodyPr/>
          <a:lstStyle/>
          <a:p>
            <a:fld id="{DB23A8FC-CA10-4267-B0A1-133F004B7DF1}" type="slidenum">
              <a:rPr lang="en-GB" smtClean="0">
                <a:solidFill>
                  <a:prstClr val="black">
                    <a:tint val="75000"/>
                  </a:prstClr>
                </a:solidFill>
              </a:rPr>
              <a:pPr/>
              <a:t>4</a:t>
            </a:fld>
            <a:endParaRPr lang="en-GB">
              <a:solidFill>
                <a:prstClr val="black">
                  <a:tint val="75000"/>
                </a:prstClr>
              </a:solidFill>
            </a:endParaRPr>
          </a:p>
        </p:txBody>
      </p:sp>
      <p:sp>
        <p:nvSpPr>
          <p:cNvPr id="5" name="Rectangle 4"/>
          <p:cNvSpPr/>
          <p:nvPr/>
        </p:nvSpPr>
        <p:spPr>
          <a:xfrm>
            <a:off x="360785" y="1502072"/>
            <a:ext cx="4145901" cy="3416320"/>
          </a:xfrm>
          <a:prstGeom prst="rect">
            <a:avLst/>
          </a:prstGeom>
        </p:spPr>
        <p:txBody>
          <a:bodyPr wrap="square">
            <a:spAutoFit/>
          </a:bodyPr>
          <a:lstStyle/>
          <a:p>
            <a:r>
              <a:rPr lang="en-GB" dirty="0">
                <a:solidFill>
                  <a:schemeClr val="bg1"/>
                </a:solidFill>
              </a:rPr>
              <a:t>RCSs are monitoring litter and they already developed indicators </a:t>
            </a:r>
            <a:endParaRPr lang="tr-TR" dirty="0" smtClean="0">
              <a:solidFill>
                <a:schemeClr val="bg1"/>
              </a:solidFill>
            </a:endParaRPr>
          </a:p>
          <a:p>
            <a:endParaRPr lang="tr-TR" dirty="0">
              <a:solidFill>
                <a:schemeClr val="bg1"/>
              </a:solidFill>
            </a:endParaRPr>
          </a:p>
          <a:p>
            <a:r>
              <a:rPr lang="en-GB" dirty="0" smtClean="0">
                <a:solidFill>
                  <a:schemeClr val="bg1"/>
                </a:solidFill>
              </a:rPr>
              <a:t>OSPAR</a:t>
            </a:r>
            <a:r>
              <a:rPr lang="tr-TR" dirty="0" smtClean="0">
                <a:solidFill>
                  <a:schemeClr val="bg1"/>
                </a:solidFill>
              </a:rPr>
              <a:t>; sea bed litter, beach litter, plastics in fulmars</a:t>
            </a:r>
          </a:p>
          <a:p>
            <a:endParaRPr lang="tr-TR" dirty="0">
              <a:solidFill>
                <a:schemeClr val="bg1"/>
              </a:solidFill>
            </a:endParaRPr>
          </a:p>
          <a:p>
            <a:r>
              <a:rPr lang="en-GB" dirty="0" smtClean="0">
                <a:solidFill>
                  <a:schemeClr val="bg1"/>
                </a:solidFill>
              </a:rPr>
              <a:t>HELCOM</a:t>
            </a:r>
            <a:r>
              <a:rPr lang="tr-TR" dirty="0" smtClean="0">
                <a:solidFill>
                  <a:schemeClr val="bg1"/>
                </a:solidFill>
              </a:rPr>
              <a:t>; Marine litter regionla action plan, sources and pathways, reduction</a:t>
            </a:r>
          </a:p>
          <a:p>
            <a:endParaRPr lang="tr-TR" dirty="0">
              <a:solidFill>
                <a:schemeClr val="bg1"/>
              </a:solidFill>
            </a:endParaRPr>
          </a:p>
          <a:p>
            <a:r>
              <a:rPr lang="en-GB" dirty="0" smtClean="0">
                <a:solidFill>
                  <a:schemeClr val="bg1"/>
                </a:solidFill>
              </a:rPr>
              <a:t>MAP</a:t>
            </a:r>
            <a:r>
              <a:rPr lang="tr-TR" dirty="0" smtClean="0">
                <a:solidFill>
                  <a:schemeClr val="bg1"/>
                </a:solidFill>
              </a:rPr>
              <a:t>; beach, floating, reduction targets for the indicators, guidelines</a:t>
            </a:r>
            <a:endParaRPr lang="en-GB"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864" y="239146"/>
            <a:ext cx="5714744" cy="402876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113" y="2913587"/>
            <a:ext cx="1915210" cy="2708654"/>
          </a:xfrm>
          <a:prstGeom prst="rect">
            <a:avLst/>
          </a:prstGeom>
        </p:spPr>
      </p:pic>
      <p:sp>
        <p:nvSpPr>
          <p:cNvPr id="9" name="Rectangle 8"/>
          <p:cNvSpPr/>
          <p:nvPr/>
        </p:nvSpPr>
        <p:spPr>
          <a:xfrm>
            <a:off x="360785" y="5951672"/>
            <a:ext cx="9128448" cy="400110"/>
          </a:xfrm>
          <a:prstGeom prst="rect">
            <a:avLst/>
          </a:prstGeom>
        </p:spPr>
        <p:txBody>
          <a:bodyPr wrap="square">
            <a:spAutoFit/>
          </a:bodyPr>
          <a:lstStyle/>
          <a:p>
            <a:r>
              <a:rPr lang="en-GB" sz="1000" dirty="0">
                <a:hlinkClick r:id="rId4"/>
              </a:rPr>
              <a:t>http://www.helcom.fi/action-areas/marine-litter-and-noise/marine-litter/marine-litter-action-plan</a:t>
            </a:r>
            <a:r>
              <a:rPr lang="en-GB" sz="1000" dirty="0" smtClean="0">
                <a:hlinkClick r:id="rId4"/>
              </a:rPr>
              <a:t>/</a:t>
            </a:r>
            <a:endParaRPr lang="tr-TR" sz="1000" dirty="0" smtClean="0"/>
          </a:p>
          <a:p>
            <a:r>
              <a:rPr lang="en-GB" sz="1000" dirty="0"/>
              <a:t>https://www.ospar.org/work-areas/eiha/marine-litter</a:t>
            </a:r>
          </a:p>
        </p:txBody>
      </p:sp>
      <p:sp>
        <p:nvSpPr>
          <p:cNvPr id="10" name="Rectangle 9"/>
          <p:cNvSpPr/>
          <p:nvPr/>
        </p:nvSpPr>
        <p:spPr>
          <a:xfrm>
            <a:off x="360785" y="468792"/>
            <a:ext cx="4145901" cy="523220"/>
          </a:xfrm>
          <a:prstGeom prst="rect">
            <a:avLst/>
          </a:prstGeom>
        </p:spPr>
        <p:txBody>
          <a:bodyPr wrap="square">
            <a:spAutoFit/>
          </a:bodyPr>
          <a:lstStyle/>
          <a:p>
            <a:r>
              <a:rPr lang="tr-TR" sz="2800" dirty="0" smtClean="0">
                <a:solidFill>
                  <a:schemeClr val="bg1"/>
                </a:solidFill>
              </a:rPr>
              <a:t>MONITORING EFFORTS</a:t>
            </a:r>
            <a:endParaRPr lang="en-GB" sz="2800" dirty="0">
              <a:solidFill>
                <a:schemeClr val="bg1"/>
              </a:solidFill>
            </a:endParaRPr>
          </a:p>
        </p:txBody>
      </p:sp>
    </p:spTree>
    <p:extLst>
      <p:ext uri="{BB962C8B-B14F-4D97-AF65-F5344CB8AC3E}">
        <p14:creationId xmlns:p14="http://schemas.microsoft.com/office/powerpoint/2010/main" val="410395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p:pic>
      <p:sp>
        <p:nvSpPr>
          <p:cNvPr id="4" name="Slide Number Placeholder 3"/>
          <p:cNvSpPr>
            <a:spLocks noGrp="1"/>
          </p:cNvSpPr>
          <p:nvPr>
            <p:ph type="sldNum" sz="quarter" idx="12"/>
          </p:nvPr>
        </p:nvSpPr>
        <p:spPr/>
        <p:txBody>
          <a:bodyPr/>
          <a:lstStyle/>
          <a:p>
            <a:fld id="{DB23A8FC-CA10-4267-B0A1-133F004B7DF1}" type="slidenum">
              <a:rPr lang="en-GB" smtClean="0">
                <a:solidFill>
                  <a:prstClr val="black">
                    <a:tint val="75000"/>
                  </a:prstClr>
                </a:solidFill>
              </a:rPr>
              <a:pPr/>
              <a:t>5</a:t>
            </a:fld>
            <a:endParaRPr lang="en-GB">
              <a:solidFill>
                <a:prstClr val="black">
                  <a:tint val="75000"/>
                </a:prstClr>
              </a:solidFill>
            </a:endParaRPr>
          </a:p>
        </p:txBody>
      </p:sp>
      <p:sp>
        <p:nvSpPr>
          <p:cNvPr id="5" name="Rectangle 4"/>
          <p:cNvSpPr/>
          <p:nvPr/>
        </p:nvSpPr>
        <p:spPr>
          <a:xfrm>
            <a:off x="257456" y="135696"/>
            <a:ext cx="6096000" cy="5416868"/>
          </a:xfrm>
          <a:prstGeom prst="rect">
            <a:avLst/>
          </a:prstGeom>
        </p:spPr>
        <p:txBody>
          <a:bodyPr>
            <a:spAutoFit/>
          </a:bodyPr>
          <a:lstStyle/>
          <a:p>
            <a:pPr>
              <a:spcAft>
                <a:spcPts val="0"/>
              </a:spcAft>
            </a:pPr>
            <a:endParaRPr lang="tr-TR" dirty="0" smtClean="0">
              <a:solidFill>
                <a:srgbClr val="454545"/>
              </a:solidFill>
              <a:latin typeface="Helvetica Neue"/>
              <a:ea typeface="Calibri" panose="020F0502020204030204" pitchFamily="34" charset="0"/>
            </a:endParaRPr>
          </a:p>
          <a:p>
            <a:pPr>
              <a:spcAft>
                <a:spcPts val="0"/>
              </a:spcAft>
            </a:pPr>
            <a:r>
              <a:rPr lang="tr-TR" sz="2800" dirty="0" smtClean="0">
                <a:solidFill>
                  <a:schemeClr val="bg1"/>
                </a:solidFill>
                <a:latin typeface="Helvetica Neue"/>
                <a:ea typeface="Calibri" panose="020F0502020204030204" pitchFamily="34" charset="0"/>
              </a:rPr>
              <a:t>Joint Research Center</a:t>
            </a:r>
            <a:endParaRPr lang="tr-TR" sz="2800" dirty="0">
              <a:solidFill>
                <a:schemeClr val="bg1"/>
              </a:solidFill>
              <a:latin typeface="Helvetica Neue"/>
              <a:ea typeface="Calibri" panose="020F0502020204030204" pitchFamily="34" charset="0"/>
            </a:endParaRPr>
          </a:p>
          <a:p>
            <a:pPr>
              <a:spcAft>
                <a:spcPts val="0"/>
              </a:spcAft>
            </a:pPr>
            <a:endParaRPr lang="tr-TR" dirty="0" smtClean="0">
              <a:solidFill>
                <a:schemeClr val="bg1"/>
              </a:solidFill>
              <a:latin typeface="Helvetica Neue"/>
              <a:ea typeface="Calibri" panose="020F0502020204030204" pitchFamily="34" charset="0"/>
            </a:endParaRPr>
          </a:p>
          <a:p>
            <a:pPr>
              <a:spcAft>
                <a:spcPts val="0"/>
              </a:spcAft>
            </a:pPr>
            <a:r>
              <a:rPr lang="tr-TR" dirty="0" smtClean="0">
                <a:solidFill>
                  <a:schemeClr val="bg1"/>
                </a:solidFill>
                <a:latin typeface="Helvetica Neue"/>
                <a:ea typeface="Calibri" panose="020F0502020204030204" pitchFamily="34" charset="0"/>
              </a:rPr>
              <a:t>Guidelines for monitoring and eforts on harmonisation of the monitoring methodology</a:t>
            </a:r>
            <a:endParaRPr lang="en-GB" sz="3200" dirty="0">
              <a:solidFill>
                <a:schemeClr val="bg1"/>
              </a:solidFill>
              <a:latin typeface="Times New Roman" panose="02020603050405020304" pitchFamily="18" charset="0"/>
              <a:ea typeface="Calibri" panose="020F0502020204030204" pitchFamily="34" charset="0"/>
            </a:endParaRPr>
          </a:p>
          <a:p>
            <a:pPr>
              <a:spcAft>
                <a:spcPts val="0"/>
              </a:spcAft>
            </a:pPr>
            <a:endParaRPr lang="tr-TR" dirty="0" smtClean="0">
              <a:solidFill>
                <a:schemeClr val="bg1"/>
              </a:solidFill>
              <a:latin typeface="Helvetica Neue"/>
              <a:ea typeface="Calibri" panose="020F0502020204030204" pitchFamily="34" charset="0"/>
            </a:endParaRPr>
          </a:p>
          <a:p>
            <a:pPr>
              <a:spcAft>
                <a:spcPts val="0"/>
              </a:spcAft>
            </a:pPr>
            <a:r>
              <a:rPr lang="en-GB" dirty="0" smtClean="0">
                <a:solidFill>
                  <a:schemeClr val="bg1"/>
                </a:solidFill>
                <a:latin typeface="Helvetica Neue"/>
                <a:ea typeface="Calibri" panose="020F0502020204030204" pitchFamily="34" charset="0"/>
              </a:rPr>
              <a:t>JRC </a:t>
            </a:r>
            <a:r>
              <a:rPr lang="en-GB" dirty="0">
                <a:solidFill>
                  <a:schemeClr val="bg1"/>
                </a:solidFill>
                <a:latin typeface="Helvetica Neue"/>
                <a:ea typeface="Calibri" panose="020F0502020204030204" pitchFamily="34" charset="0"/>
              </a:rPr>
              <a:t>floating litter app</a:t>
            </a:r>
            <a:endParaRPr lang="en-GB" sz="3200" dirty="0">
              <a:solidFill>
                <a:schemeClr val="bg1"/>
              </a:solidFill>
              <a:latin typeface="Times New Roman" panose="02020603050405020304" pitchFamily="18" charset="0"/>
              <a:ea typeface="Calibri" panose="020F0502020204030204" pitchFamily="34" charset="0"/>
            </a:endParaRPr>
          </a:p>
          <a:p>
            <a:pPr>
              <a:spcAft>
                <a:spcPts val="0"/>
              </a:spcAft>
            </a:pPr>
            <a:endParaRPr lang="tr-TR" dirty="0" smtClean="0">
              <a:solidFill>
                <a:schemeClr val="bg1"/>
              </a:solidFill>
              <a:latin typeface="Helvetica Neue"/>
              <a:ea typeface="Calibri" panose="020F0502020204030204" pitchFamily="34" charset="0"/>
            </a:endParaRPr>
          </a:p>
          <a:p>
            <a:pPr>
              <a:spcAft>
                <a:spcPts val="0"/>
              </a:spcAft>
            </a:pPr>
            <a:r>
              <a:rPr lang="en-GB" dirty="0" smtClean="0">
                <a:solidFill>
                  <a:schemeClr val="bg1"/>
                </a:solidFill>
                <a:latin typeface="Helvetica Neue"/>
                <a:ea typeface="Calibri" panose="020F0502020204030204" pitchFamily="34" charset="0"/>
              </a:rPr>
              <a:t>RIMMEL </a:t>
            </a:r>
            <a:r>
              <a:rPr lang="en-GB" dirty="0">
                <a:solidFill>
                  <a:schemeClr val="bg1"/>
                </a:solidFill>
                <a:latin typeface="Helvetica Neue"/>
                <a:ea typeface="Calibri" panose="020F0502020204030204" pitchFamily="34" charset="0"/>
              </a:rPr>
              <a:t>project, </a:t>
            </a:r>
            <a:r>
              <a:rPr lang="en-GB" dirty="0" smtClean="0">
                <a:solidFill>
                  <a:schemeClr val="bg1"/>
                </a:solidFill>
                <a:latin typeface="Helvetica Neue"/>
                <a:ea typeface="Calibri" panose="020F0502020204030204" pitchFamily="34" charset="0"/>
              </a:rPr>
              <a:t>riverine </a:t>
            </a:r>
            <a:r>
              <a:rPr lang="en-GB" dirty="0">
                <a:solidFill>
                  <a:schemeClr val="bg1"/>
                </a:solidFill>
                <a:latin typeface="Helvetica Neue"/>
                <a:ea typeface="Calibri" panose="020F0502020204030204" pitchFamily="34" charset="0"/>
              </a:rPr>
              <a:t>litter module</a:t>
            </a:r>
            <a:endParaRPr lang="en-GB" sz="3200" dirty="0">
              <a:solidFill>
                <a:schemeClr val="bg1"/>
              </a:solidFill>
              <a:latin typeface="Times New Roman" panose="02020603050405020304" pitchFamily="18" charset="0"/>
              <a:ea typeface="Calibri" panose="020F0502020204030204" pitchFamily="34" charset="0"/>
            </a:endParaRPr>
          </a:p>
          <a:p>
            <a:pPr>
              <a:spcAft>
                <a:spcPts val="0"/>
              </a:spcAft>
            </a:pPr>
            <a:endParaRPr lang="tr-TR" dirty="0" smtClean="0">
              <a:solidFill>
                <a:schemeClr val="bg1"/>
              </a:solidFill>
              <a:latin typeface="Helvetica Neue"/>
              <a:ea typeface="Calibri" panose="020F0502020204030204" pitchFamily="34" charset="0"/>
            </a:endParaRPr>
          </a:p>
          <a:p>
            <a:pPr>
              <a:spcAft>
                <a:spcPts val="0"/>
              </a:spcAft>
            </a:pPr>
            <a:endParaRPr lang="tr-TR" sz="3200" dirty="0">
              <a:solidFill>
                <a:schemeClr val="bg1"/>
              </a:solidFill>
              <a:latin typeface="Helvetica Neue"/>
              <a:ea typeface="Calibri" panose="020F0502020204030204" pitchFamily="34" charset="0"/>
            </a:endParaRPr>
          </a:p>
          <a:p>
            <a:r>
              <a:rPr lang="tr-TR" sz="2800" dirty="0" smtClean="0">
                <a:solidFill>
                  <a:schemeClr val="bg1"/>
                </a:solidFill>
                <a:latin typeface="Helvetica Neue"/>
                <a:ea typeface="Calibri" panose="020F0502020204030204" pitchFamily="34" charset="0"/>
              </a:rPr>
              <a:t>EMODnet</a:t>
            </a:r>
          </a:p>
          <a:p>
            <a:r>
              <a:rPr lang="tr-TR" dirty="0" smtClean="0">
                <a:solidFill>
                  <a:schemeClr val="bg1"/>
                </a:solidFill>
                <a:latin typeface="Helvetica Neue"/>
                <a:ea typeface="Calibri" panose="020F0502020204030204" pitchFamily="34" charset="0"/>
              </a:rPr>
              <a:t>EMOD</a:t>
            </a:r>
            <a:r>
              <a:rPr lang="en-GB" dirty="0">
                <a:solidFill>
                  <a:schemeClr val="bg1"/>
                </a:solidFill>
                <a:latin typeface="Helvetica Neue"/>
                <a:ea typeface="Calibri" panose="020F0502020204030204" pitchFamily="34" charset="0"/>
              </a:rPr>
              <a:t>net chemistry</a:t>
            </a:r>
            <a:r>
              <a:rPr lang="tr-TR" dirty="0">
                <a:solidFill>
                  <a:schemeClr val="bg1"/>
                </a:solidFill>
                <a:latin typeface="Helvetica Neue"/>
                <a:ea typeface="Calibri" panose="020F0502020204030204" pitchFamily="34" charset="0"/>
              </a:rPr>
              <a:t> prepared litter </a:t>
            </a:r>
            <a:r>
              <a:rPr lang="tr-TR" dirty="0" smtClean="0">
                <a:solidFill>
                  <a:schemeClr val="bg1"/>
                </a:solidFill>
                <a:latin typeface="Helvetica Neue"/>
                <a:ea typeface="Calibri" panose="020F0502020204030204" pitchFamily="34" charset="0"/>
              </a:rPr>
              <a:t>maps</a:t>
            </a:r>
          </a:p>
          <a:p>
            <a:endParaRPr lang="tr-TR" dirty="0">
              <a:solidFill>
                <a:schemeClr val="bg1"/>
              </a:solidFill>
              <a:latin typeface="Helvetica Neue"/>
              <a:ea typeface="Calibri" panose="020F0502020204030204" pitchFamily="34" charset="0"/>
            </a:endParaRPr>
          </a:p>
          <a:p>
            <a:r>
              <a:rPr lang="tr-TR" sz="2800" dirty="0" smtClean="0">
                <a:solidFill>
                  <a:schemeClr val="bg1"/>
                </a:solidFill>
                <a:latin typeface="Helvetica Neue"/>
                <a:ea typeface="Calibri" panose="020F0502020204030204" pitchFamily="34" charset="0"/>
              </a:rPr>
              <a:t>EU Projects and scientific studies</a:t>
            </a:r>
            <a:endParaRPr lang="tr-TR" sz="2800" dirty="0">
              <a:solidFill>
                <a:schemeClr val="bg1"/>
              </a:solidFill>
              <a:latin typeface="Helvetica Neue"/>
              <a:ea typeface="Calibri" panose="020F0502020204030204" pitchFamily="34" charset="0"/>
            </a:endParaRPr>
          </a:p>
          <a:p>
            <a:pPr>
              <a:spcAft>
                <a:spcPts val="0"/>
              </a:spcAft>
            </a:pPr>
            <a:endParaRPr lang="en-GB" sz="3200" dirty="0">
              <a:solidFill>
                <a:schemeClr val="bg1"/>
              </a:solidFill>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907" y="496851"/>
            <a:ext cx="1390650" cy="18573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290" y="496850"/>
            <a:ext cx="1400175" cy="18573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1965" y="2967425"/>
            <a:ext cx="2857500" cy="1752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505" y="1681745"/>
            <a:ext cx="3736035" cy="2571360"/>
          </a:xfrm>
          <a:prstGeom prst="rect">
            <a:avLst/>
          </a:prstGeom>
        </p:spPr>
      </p:pic>
      <p:sp>
        <p:nvSpPr>
          <p:cNvPr id="12" name="Rectangle 11"/>
          <p:cNvSpPr/>
          <p:nvPr/>
        </p:nvSpPr>
        <p:spPr>
          <a:xfrm>
            <a:off x="360785" y="5951672"/>
            <a:ext cx="9128448" cy="400110"/>
          </a:xfrm>
          <a:prstGeom prst="rect">
            <a:avLst/>
          </a:prstGeom>
        </p:spPr>
        <p:txBody>
          <a:bodyPr wrap="square">
            <a:spAutoFit/>
          </a:bodyPr>
          <a:lstStyle/>
          <a:p>
            <a:r>
              <a:rPr lang="en-GB" sz="1000" dirty="0"/>
              <a:t>https://ec.europa.eu/jrc/en/</a:t>
            </a:r>
            <a:endParaRPr lang="tr-TR" sz="1000" dirty="0" smtClean="0"/>
          </a:p>
          <a:p>
            <a:r>
              <a:rPr lang="en-GB" sz="1000" dirty="0"/>
              <a:t>http://www.emodnet-chemistry.eu/welcome</a:t>
            </a:r>
          </a:p>
        </p:txBody>
      </p:sp>
    </p:spTree>
    <p:extLst>
      <p:ext uri="{BB962C8B-B14F-4D97-AF65-F5344CB8AC3E}">
        <p14:creationId xmlns:p14="http://schemas.microsoft.com/office/powerpoint/2010/main" val="246928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DB23A8FC-CA10-4267-B0A1-133F004B7DF1}" type="slidenum">
              <a:rPr lang="en-GB" smtClean="0">
                <a:solidFill>
                  <a:prstClr val="black">
                    <a:tint val="75000"/>
                  </a:prstClr>
                </a:solidFill>
              </a:rPr>
              <a:pPr/>
              <a:t>6</a:t>
            </a:fld>
            <a:endParaRPr lang="en-GB">
              <a:solidFill>
                <a:prstClr val="black">
                  <a:tint val="75000"/>
                </a:prstClr>
              </a:solidFill>
            </a:endParaRPr>
          </a:p>
        </p:txBody>
      </p:sp>
      <p:sp>
        <p:nvSpPr>
          <p:cNvPr id="5" name="Rectangle 4"/>
          <p:cNvSpPr/>
          <p:nvPr/>
        </p:nvSpPr>
        <p:spPr>
          <a:xfrm>
            <a:off x="397046" y="654862"/>
            <a:ext cx="5751827" cy="1384995"/>
          </a:xfrm>
          <a:prstGeom prst="rect">
            <a:avLst/>
          </a:prstGeom>
        </p:spPr>
        <p:txBody>
          <a:bodyPr wrap="square">
            <a:spAutoFit/>
          </a:bodyPr>
          <a:lstStyle/>
          <a:p>
            <a:r>
              <a:rPr lang="tr-TR" sz="2800" dirty="0">
                <a:solidFill>
                  <a:schemeClr val="bg1"/>
                </a:solidFill>
              </a:rPr>
              <a:t>EEA MSFD </a:t>
            </a:r>
            <a:r>
              <a:rPr lang="tr-TR" sz="2800" dirty="0" smtClean="0">
                <a:solidFill>
                  <a:schemeClr val="bg1"/>
                </a:solidFill>
              </a:rPr>
              <a:t>Dashboards</a:t>
            </a:r>
          </a:p>
          <a:p>
            <a:endParaRPr lang="tr-TR" sz="2800" dirty="0"/>
          </a:p>
          <a:p>
            <a:endParaRPr lang="en-GB" sz="2800" dirty="0"/>
          </a:p>
        </p:txBody>
      </p:sp>
      <p:sp>
        <p:nvSpPr>
          <p:cNvPr id="6" name="Rectangle 5"/>
          <p:cNvSpPr/>
          <p:nvPr/>
        </p:nvSpPr>
        <p:spPr>
          <a:xfrm>
            <a:off x="397046" y="1553567"/>
            <a:ext cx="10094758" cy="954107"/>
          </a:xfrm>
          <a:prstGeom prst="rect">
            <a:avLst/>
          </a:prstGeom>
        </p:spPr>
        <p:txBody>
          <a:bodyPr wrap="square">
            <a:spAutoFit/>
          </a:bodyPr>
          <a:lstStyle/>
          <a:p>
            <a:r>
              <a:rPr lang="en-GB" sz="1400" dirty="0">
                <a:solidFill>
                  <a:schemeClr val="bg1"/>
                </a:solidFill>
              </a:rPr>
              <a:t>Across Europe’s seas X% of the reported assessment area was reported in ‘good’ status and X% in ‘bad’ status. X% was either ‘not reported’ or ‘not assessed’ (Figure 10.1). X countries had reported by </a:t>
            </a:r>
            <a:r>
              <a:rPr lang="tr-TR" sz="1400" dirty="0" smtClean="0">
                <a:solidFill>
                  <a:schemeClr val="bg1"/>
                </a:solidFill>
              </a:rPr>
              <a:t>xxx</a:t>
            </a:r>
            <a:r>
              <a:rPr lang="en-GB" sz="1400" dirty="0" smtClean="0">
                <a:solidFill>
                  <a:schemeClr val="bg1"/>
                </a:solidFill>
              </a:rPr>
              <a:t>.</a:t>
            </a:r>
            <a:endParaRPr lang="en-GB" sz="1400" dirty="0">
              <a:solidFill>
                <a:schemeClr val="bg1"/>
              </a:solidFill>
            </a:endParaRPr>
          </a:p>
          <a:p>
            <a:r>
              <a:rPr lang="en-GB" sz="1400" dirty="0">
                <a:solidFill>
                  <a:schemeClr val="bg1"/>
                </a:solidFill>
              </a:rPr>
              <a:t>Detailed dashboard information available here</a:t>
            </a:r>
          </a:p>
          <a:p>
            <a:r>
              <a:rPr lang="en-GB" sz="1400" dirty="0">
                <a:solidFill>
                  <a:schemeClr val="bg1"/>
                </a:solidFill>
              </a:rPr>
              <a:t>Figure 10.2 Amount of litter and micro-litter ingested by marine animals</a:t>
            </a:r>
          </a:p>
        </p:txBody>
      </p:sp>
      <p:pic>
        <p:nvPicPr>
          <p:cNvPr id="7" name="Picture 6"/>
          <p:cNvPicPr/>
          <p:nvPr/>
        </p:nvPicPr>
        <p:blipFill>
          <a:blip r:embed="rId2"/>
          <a:stretch>
            <a:fillRect/>
          </a:stretch>
        </p:blipFill>
        <p:spPr>
          <a:xfrm>
            <a:off x="81266" y="2664375"/>
            <a:ext cx="7084645" cy="4002832"/>
          </a:xfrm>
          <a:prstGeom prst="rect">
            <a:avLst/>
          </a:prstGeom>
        </p:spPr>
      </p:pic>
      <p:pic>
        <p:nvPicPr>
          <p:cNvPr id="8" name="Picture 7"/>
          <p:cNvPicPr/>
          <p:nvPr/>
        </p:nvPicPr>
        <p:blipFill>
          <a:blip r:embed="rId3"/>
          <a:stretch>
            <a:fillRect/>
          </a:stretch>
        </p:blipFill>
        <p:spPr>
          <a:xfrm>
            <a:off x="6071701" y="3526972"/>
            <a:ext cx="5320976" cy="2416628"/>
          </a:xfrm>
          <a:prstGeom prst="rect">
            <a:avLst/>
          </a:prstGeom>
        </p:spPr>
      </p:pic>
    </p:spTree>
    <p:extLst>
      <p:ext uri="{BB962C8B-B14F-4D97-AF65-F5344CB8AC3E}">
        <p14:creationId xmlns:p14="http://schemas.microsoft.com/office/powerpoint/2010/main" val="369691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93168" y="335061"/>
            <a:ext cx="10353893" cy="531292"/>
          </a:xfrm>
        </p:spPr>
        <p:txBody>
          <a:bodyPr/>
          <a:lstStyle/>
          <a:p>
            <a:r>
              <a:rPr lang="tr-TR" dirty="0" smtClean="0"/>
              <a:t>EEA </a:t>
            </a:r>
            <a:r>
              <a:rPr lang="en-US" dirty="0" smtClean="0"/>
              <a:t>Marine Litter</a:t>
            </a:r>
            <a:r>
              <a:rPr lang="tr-TR" dirty="0" smtClean="0"/>
              <a:t> Indicators </a:t>
            </a:r>
            <a:endParaRPr lang="en-GB" dirty="0"/>
          </a:p>
        </p:txBody>
      </p:sp>
      <p:sp>
        <p:nvSpPr>
          <p:cNvPr id="3" name="Content Placeholder 2"/>
          <p:cNvSpPr>
            <a:spLocks noGrp="1"/>
          </p:cNvSpPr>
          <p:nvPr>
            <p:ph sz="quarter" idx="11"/>
          </p:nvPr>
        </p:nvSpPr>
        <p:spPr>
          <a:xfrm>
            <a:off x="542059" y="1019430"/>
            <a:ext cx="8676756" cy="4583112"/>
          </a:xfrm>
        </p:spPr>
        <p:txBody>
          <a:bodyPr/>
          <a:lstStyle/>
          <a:p>
            <a:pPr defTabSz="914400" fontAlgn="base">
              <a:spcAft>
                <a:spcPct val="0"/>
              </a:spcAft>
              <a:defRPr/>
            </a:pPr>
            <a:endParaRPr lang="tr-TR" sz="2000" b="1" kern="0" dirty="0" smtClean="0"/>
          </a:p>
          <a:p>
            <a:pPr marL="0" indent="0" defTabSz="914400" fontAlgn="base">
              <a:spcAft>
                <a:spcPct val="0"/>
              </a:spcAft>
              <a:buNone/>
              <a:defRPr/>
            </a:pPr>
            <a:r>
              <a:rPr lang="tr-TR" sz="2000" b="1" kern="0" dirty="0" smtClean="0"/>
              <a:t>EEA will complete a ML indicators scoping task in 2019</a:t>
            </a:r>
            <a:endParaRPr lang="tr-TR" sz="1600" kern="0" dirty="0" smtClean="0"/>
          </a:p>
          <a:p>
            <a:pPr lvl="1" defTabSz="914400" fontAlgn="base">
              <a:spcAft>
                <a:spcPct val="0"/>
              </a:spcAft>
              <a:defRPr/>
            </a:pPr>
            <a:r>
              <a:rPr lang="tr-TR" sz="1600" kern="0" dirty="0" smtClean="0"/>
              <a:t>ML Beach indicator will be finalised (based on TGML </a:t>
            </a:r>
            <a:r>
              <a:rPr lang="tr-TR" sz="1600" kern="0" dirty="0" smtClean="0"/>
              <a:t>list, </a:t>
            </a:r>
            <a:r>
              <a:rPr lang="tr-TR" sz="1600" kern="0" dirty="0" smtClean="0"/>
              <a:t>top 10 items, available information on environmental effects, links to the source: Draft SUPs Directive and EEAs role in the directive)</a:t>
            </a:r>
            <a:endParaRPr lang="tr-TR" sz="1600" kern="0" dirty="0"/>
          </a:p>
          <a:p>
            <a:pPr lvl="1" defTabSz="914400" fontAlgn="base">
              <a:spcAft>
                <a:spcPct val="0"/>
              </a:spcAft>
              <a:defRPr/>
            </a:pPr>
            <a:endParaRPr lang="tr-TR" sz="1600" kern="0" dirty="0" smtClean="0"/>
          </a:p>
          <a:p>
            <a:pPr lvl="1" defTabSz="914400" fontAlgn="base">
              <a:spcAft>
                <a:spcPct val="0"/>
              </a:spcAft>
              <a:defRPr/>
            </a:pPr>
            <a:r>
              <a:rPr lang="tr-TR" sz="1600" kern="0" dirty="0" smtClean="0"/>
              <a:t>Macro litter indicators will be selected for further development (screening of the existing indicators and policy requirements and proposal for ML indicators – a scoping document in 2019)</a:t>
            </a:r>
          </a:p>
          <a:p>
            <a:pPr lvl="1" defTabSz="914400" fontAlgn="base">
              <a:spcAft>
                <a:spcPct val="0"/>
              </a:spcAft>
              <a:defRPr/>
            </a:pPr>
            <a:r>
              <a:rPr lang="tr-TR" sz="1600" kern="0" dirty="0" smtClean="0"/>
              <a:t>Pathways and sources of litter</a:t>
            </a:r>
          </a:p>
          <a:p>
            <a:pPr lvl="1" defTabSz="914400" fontAlgn="base">
              <a:spcAft>
                <a:spcPct val="0"/>
              </a:spcAft>
              <a:defRPr/>
            </a:pPr>
            <a:endParaRPr lang="tr-TR" sz="1600" kern="0" dirty="0" smtClean="0"/>
          </a:p>
          <a:p>
            <a:pPr lvl="1" defTabSz="914400" fontAlgn="base">
              <a:spcAft>
                <a:spcPct val="0"/>
              </a:spcAft>
              <a:defRPr/>
            </a:pPr>
            <a:r>
              <a:rPr lang="tr-TR" sz="1600" kern="0" dirty="0" smtClean="0"/>
              <a:t>Proposed indicators will be in line with the MSFD Descriptor 10</a:t>
            </a:r>
          </a:p>
          <a:p>
            <a:pPr lvl="1" defTabSz="914400" fontAlgn="base">
              <a:spcAft>
                <a:spcPct val="0"/>
              </a:spcAft>
              <a:defRPr/>
            </a:pPr>
            <a:endParaRPr lang="tr-TR" sz="1600" kern="0" dirty="0" smtClean="0"/>
          </a:p>
          <a:p>
            <a:pPr lvl="1" defTabSz="914400" fontAlgn="base">
              <a:spcAft>
                <a:spcPct val="0"/>
              </a:spcAft>
              <a:defRPr/>
            </a:pPr>
            <a:r>
              <a:rPr lang="tr-TR" sz="1600" kern="0" dirty="0" smtClean="0"/>
              <a:t>A workshop will be organised in June (with the participation of JRC, EMODNet, EC, RCSs) in order to discuss draft scoping document and indicators</a:t>
            </a:r>
          </a:p>
          <a:p>
            <a:pPr marL="562736" lvl="1" indent="0" defTabSz="914400" fontAlgn="base">
              <a:spcAft>
                <a:spcPct val="0"/>
              </a:spcAft>
              <a:buNone/>
              <a:defRPr/>
            </a:pPr>
            <a:endParaRPr lang="tr-TR" sz="1600" kern="0" dirty="0"/>
          </a:p>
          <a:p>
            <a:pPr marL="562736" lvl="1" indent="0" defTabSz="914400" fontAlgn="base">
              <a:spcAft>
                <a:spcPct val="0"/>
              </a:spcAft>
              <a:buNone/>
              <a:defRPr/>
            </a:pPr>
            <a:endParaRPr lang="tr-TR" sz="1600" kern="0" dirty="0"/>
          </a:p>
        </p:txBody>
      </p:sp>
    </p:spTree>
    <p:extLst>
      <p:ext uri="{BB962C8B-B14F-4D97-AF65-F5344CB8AC3E}">
        <p14:creationId xmlns:p14="http://schemas.microsoft.com/office/powerpoint/2010/main" val="407937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9478" y="456359"/>
            <a:ext cx="10353893" cy="531292"/>
          </a:xfrm>
        </p:spPr>
        <p:txBody>
          <a:bodyPr/>
          <a:lstStyle/>
          <a:p>
            <a:r>
              <a:rPr lang="en-GB" dirty="0"/>
              <a:t>Key </a:t>
            </a:r>
            <a:r>
              <a:rPr lang="en-GB" dirty="0" smtClean="0"/>
              <a:t>messages</a:t>
            </a:r>
            <a:r>
              <a:rPr lang="tr-TR" dirty="0" smtClean="0"/>
              <a:t> on monitoring results</a:t>
            </a:r>
            <a:endParaRPr lang="en-GB" dirty="0"/>
          </a:p>
          <a:p>
            <a:endParaRPr lang="en-GB" dirty="0"/>
          </a:p>
        </p:txBody>
      </p:sp>
      <p:sp>
        <p:nvSpPr>
          <p:cNvPr id="3" name="Content Placeholder 2"/>
          <p:cNvSpPr>
            <a:spLocks noGrp="1"/>
          </p:cNvSpPr>
          <p:nvPr>
            <p:ph sz="quarter" idx="11"/>
          </p:nvPr>
        </p:nvSpPr>
        <p:spPr>
          <a:xfrm>
            <a:off x="254676" y="1329885"/>
            <a:ext cx="8676756" cy="4583112"/>
          </a:xfrm>
        </p:spPr>
        <p:txBody>
          <a:bodyPr/>
          <a:lstStyle/>
          <a:p>
            <a:pPr marL="0" indent="0">
              <a:buNone/>
            </a:pPr>
            <a:r>
              <a:rPr lang="en-GB" sz="2000" dirty="0" smtClean="0"/>
              <a:t>Plastic </a:t>
            </a:r>
            <a:r>
              <a:rPr lang="en-GB" sz="2000" dirty="0"/>
              <a:t>items are the most abundant and damaging component of marine litter. </a:t>
            </a:r>
          </a:p>
          <a:p>
            <a:pPr marL="0" indent="0">
              <a:buNone/>
            </a:pPr>
            <a:endParaRPr lang="tr-TR" sz="2000" dirty="0" smtClean="0"/>
          </a:p>
          <a:p>
            <a:pPr marL="0" indent="0">
              <a:buNone/>
            </a:pPr>
            <a:r>
              <a:rPr lang="en-GB" sz="2000" dirty="0" smtClean="0"/>
              <a:t>Single </a:t>
            </a:r>
            <a:r>
              <a:rPr lang="en-GB" sz="2000" dirty="0"/>
              <a:t>use plastics (SUPs) are a big threat to marine environment. The 10 most found SUP items represent 50% of all litter items found on European beaches by count. Fishing gear containing plastics accounts for another 27% of marine litter items found on European beaches. </a:t>
            </a:r>
          </a:p>
          <a:p>
            <a:pPr marL="0" indent="0">
              <a:buNone/>
            </a:pPr>
            <a:endParaRPr lang="tr-TR" sz="2000" dirty="0" smtClean="0"/>
          </a:p>
          <a:p>
            <a:pPr marL="0" indent="0">
              <a:buNone/>
            </a:pPr>
            <a:r>
              <a:rPr lang="en-GB" sz="2000" dirty="0" smtClean="0"/>
              <a:t>Rivers </a:t>
            </a:r>
            <a:r>
              <a:rPr lang="en-GB" sz="2000" dirty="0"/>
              <a:t>play an important role in transporting all sorts of litter items from the terrestrial to the marine environment.</a:t>
            </a:r>
          </a:p>
          <a:p>
            <a:pPr marL="0" indent="0">
              <a:buNone/>
            </a:pPr>
            <a:endParaRPr lang="tr-TR" sz="2000" dirty="0" smtClean="0"/>
          </a:p>
          <a:p>
            <a:pPr marL="0" indent="0">
              <a:buNone/>
            </a:pPr>
            <a:r>
              <a:rPr lang="en-GB" sz="2000" dirty="0" smtClean="0"/>
              <a:t>Litter </a:t>
            </a:r>
            <a:r>
              <a:rPr lang="en-GB" sz="2000" dirty="0"/>
              <a:t>is abundant on beaches in the European Seas. Plastic fragments, fishing-related litter and packaging are the most common types of litter found. Plastics comprise over 80% of items.  </a:t>
            </a:r>
          </a:p>
          <a:p>
            <a:pPr marL="0" indent="0">
              <a:buNone/>
            </a:pPr>
            <a:r>
              <a:rPr lang="en-GB" sz="2000" dirty="0"/>
              <a:t>	</a:t>
            </a:r>
          </a:p>
        </p:txBody>
      </p:sp>
    </p:spTree>
    <p:extLst>
      <p:ext uri="{BB962C8B-B14F-4D97-AF65-F5344CB8AC3E}">
        <p14:creationId xmlns:p14="http://schemas.microsoft.com/office/powerpoint/2010/main" val="3498579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0" indent="0">
              <a:buNone/>
            </a:pPr>
            <a:r>
              <a:rPr lang="en-GB" sz="2000" dirty="0" smtClean="0"/>
              <a:t>Litter </a:t>
            </a:r>
            <a:r>
              <a:rPr lang="en-GB" sz="2000" dirty="0"/>
              <a:t>is widespread on the seafloor across the areas assessed, with plastic the predominant material encountered. </a:t>
            </a:r>
          </a:p>
          <a:p>
            <a:pPr marL="0" indent="0">
              <a:buNone/>
            </a:pPr>
            <a:endParaRPr lang="tr-TR" sz="2000" dirty="0" smtClean="0"/>
          </a:p>
          <a:p>
            <a:pPr marL="0" indent="0">
              <a:buNone/>
            </a:pPr>
            <a:r>
              <a:rPr lang="en-GB" sz="2000" dirty="0" smtClean="0"/>
              <a:t>Although </a:t>
            </a:r>
            <a:r>
              <a:rPr lang="en-GB" sz="2000" dirty="0"/>
              <a:t>there is no regular regional monitoring, all scientific studies being made indicate the existence of considerable amounts of micro litter in the rivers and seawater.</a:t>
            </a:r>
          </a:p>
          <a:p>
            <a:pPr marL="0" indent="0">
              <a:buNone/>
            </a:pPr>
            <a:endParaRPr lang="tr-TR" sz="2000" dirty="0" smtClean="0"/>
          </a:p>
          <a:p>
            <a:pPr marL="0" indent="0">
              <a:buNone/>
            </a:pPr>
            <a:r>
              <a:rPr lang="en-GB" sz="2000" dirty="0" smtClean="0"/>
              <a:t>Ingestion </a:t>
            </a:r>
            <a:r>
              <a:rPr lang="en-GB" sz="2000" dirty="0"/>
              <a:t>of plastic is widespread by fish and bird species in the European seas. Levels of plastic ingestion by fulmars in the North Sea appear to have stabilised at around 60% of individuals exceeding the 0.1 g level of plastic ingestion. </a:t>
            </a:r>
          </a:p>
          <a:p>
            <a:pPr marL="0" indent="0">
              <a:buNone/>
            </a:pPr>
            <a:endParaRPr lang="tr-TR" sz="2000" dirty="0" smtClean="0"/>
          </a:p>
          <a:p>
            <a:pPr marL="0" indent="0">
              <a:buNone/>
            </a:pPr>
            <a:r>
              <a:rPr lang="en-GB" sz="2000" dirty="0" smtClean="0"/>
              <a:t>Impacts </a:t>
            </a:r>
            <a:r>
              <a:rPr lang="en-GB" sz="2000" dirty="0"/>
              <a:t>of marine litter are harming marine ecosystems, through litter ingestion, entanglement, enhancing the spread of non-native species, and potential toxicity of released chemicals from plastic. Population level effects are still unknown. </a:t>
            </a:r>
          </a:p>
          <a:p>
            <a:pPr marL="0" indent="0">
              <a:buNone/>
            </a:pPr>
            <a:endParaRPr lang="en-GB" sz="2000" dirty="0"/>
          </a:p>
          <a:p>
            <a:pPr marL="0" indent="0">
              <a:buNone/>
            </a:pPr>
            <a:endParaRPr lang="en-GB" sz="2000" dirty="0"/>
          </a:p>
          <a:p>
            <a:pPr marL="0" indent="0">
              <a:buNone/>
            </a:pPr>
            <a:endParaRPr lang="en-GB" sz="2000" dirty="0"/>
          </a:p>
        </p:txBody>
      </p:sp>
      <p:sp>
        <p:nvSpPr>
          <p:cNvPr id="4" name="Text Placeholder 3"/>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782412251"/>
      </p:ext>
    </p:extLst>
  </p:cSld>
  <p:clrMapOvr>
    <a:masterClrMapping/>
  </p:clrMapOvr>
</p:sld>
</file>

<file path=ppt/theme/theme1.xml><?xml version="1.0" encoding="utf-8"?>
<a:theme xmlns:a="http://schemas.openxmlformats.org/drawingml/2006/main" name="Cover">
  <a:themeElements>
    <a:clrScheme name="Personnalisée 1">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9ECA10B4-0905-4DA5-9676-4B43889D43D7}" vid="{650AB505-02B6-4727-BCAA-312DF54FA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762</Words>
  <Application>Microsoft Office PowerPoint</Application>
  <PresentationFormat>Widescreen</PresentationFormat>
  <Paragraphs>94</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Helvetica Neue</vt:lpstr>
      <vt:lpstr>Open Sans</vt:lpstr>
      <vt:lpstr>Open Sans Semibold</vt:lpstr>
      <vt:lpstr>Times New Roman</vt:lpstr>
      <vt:lpstr>Cover</vt:lpstr>
      <vt:lpstr>Marine Litter Monitoring in Europe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Aydin</dc:creator>
  <cp:lastModifiedBy>Mustafa Aydin</cp:lastModifiedBy>
  <cp:revision>36</cp:revision>
  <dcterms:created xsi:type="dcterms:W3CDTF">2018-05-29T12:48:56Z</dcterms:created>
  <dcterms:modified xsi:type="dcterms:W3CDTF">2019-03-08T13:23:59Z</dcterms:modified>
</cp:coreProperties>
</file>