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69" r:id="rId3"/>
    <p:sldMasterId id="2147483692" r:id="rId4"/>
    <p:sldMasterId id="2147483700" r:id="rId5"/>
    <p:sldMasterId id="2147483719" r:id="rId6"/>
    <p:sldMasterId id="2147483724" r:id="rId7"/>
    <p:sldMasterId id="2147483734" r:id="rId8"/>
    <p:sldMasterId id="2147483740" r:id="rId9"/>
    <p:sldMasterId id="2147483759" r:id="rId10"/>
    <p:sldMasterId id="2147483766" r:id="rId11"/>
    <p:sldMasterId id="2147483822" r:id="rId12"/>
    <p:sldMasterId id="2147483846" r:id="rId13"/>
    <p:sldMasterId id="2147483854" r:id="rId14"/>
    <p:sldMasterId id="2147483858" r:id="rId15"/>
  </p:sldMasterIdLst>
  <p:notesMasterIdLst>
    <p:notesMasterId r:id="rId39"/>
  </p:notesMasterIdLst>
  <p:sldIdLst>
    <p:sldId id="1530" r:id="rId16"/>
    <p:sldId id="1720" r:id="rId17"/>
    <p:sldId id="1730" r:id="rId18"/>
    <p:sldId id="1612" r:id="rId19"/>
    <p:sldId id="1520" r:id="rId20"/>
    <p:sldId id="1605" r:id="rId21"/>
    <p:sldId id="1509" r:id="rId22"/>
    <p:sldId id="1505" r:id="rId23"/>
    <p:sldId id="1560" r:id="rId24"/>
    <p:sldId id="534" r:id="rId25"/>
    <p:sldId id="1739" r:id="rId26"/>
    <p:sldId id="1740" r:id="rId27"/>
    <p:sldId id="1732" r:id="rId28"/>
    <p:sldId id="1611" r:id="rId29"/>
    <p:sldId id="1738" r:id="rId30"/>
    <p:sldId id="704" r:id="rId31"/>
    <p:sldId id="449" r:id="rId32"/>
    <p:sldId id="1729" r:id="rId33"/>
    <p:sldId id="1734" r:id="rId34"/>
    <p:sldId id="1542" r:id="rId35"/>
    <p:sldId id="1544" r:id="rId36"/>
    <p:sldId id="1735" r:id="rId37"/>
    <p:sldId id="1736" r:id="rId38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AA2"/>
    <a:srgbClr val="ABAAA8"/>
    <a:srgbClr val="C74D21"/>
    <a:srgbClr val="4FA487"/>
    <a:srgbClr val="A0C25C"/>
    <a:srgbClr val="A2C444"/>
    <a:srgbClr val="89A835"/>
    <a:srgbClr val="3A6D9C"/>
    <a:srgbClr val="578FC0"/>
    <a:srgbClr val="6F9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81633" autoAdjust="0"/>
  </p:normalViewPr>
  <p:slideViewPr>
    <p:cSldViewPr snapToGrid="0" snapToObjects="1">
      <p:cViewPr varScale="1">
        <p:scale>
          <a:sx n="94" d="100"/>
          <a:sy n="94" d="100"/>
        </p:scale>
        <p:origin x="109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3" d="100"/>
        <a:sy n="83" d="100"/>
      </p:scale>
      <p:origin x="0" y="-2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D2BB6-A2D9-7045-BF7E-60B07716AA73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89F28-689F-514A-AE2A-2919CEE3B752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976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113A60"/>
                </a:solidFill>
                <a:latin typeface="+mn-lt"/>
                <a:cs typeface="Calibri"/>
              </a:rPr>
              <a:t>Support the EU contribution to UNEA-5.2, Stockholm+50</a:t>
            </a:r>
            <a:r>
              <a:rPr lang="en-US" sz="1200" dirty="0">
                <a:solidFill>
                  <a:srgbClr val="113A60"/>
                </a:solidFill>
                <a:cs typeface="Calibri"/>
              </a:rPr>
              <a:t>, COP 15 and 27 </a:t>
            </a:r>
            <a:r>
              <a:rPr lang="en-US" sz="1200" dirty="0">
                <a:solidFill>
                  <a:srgbClr val="113A60"/>
                </a:solidFill>
                <a:latin typeface="+mn-lt"/>
                <a:cs typeface="Calibri"/>
              </a:rPr>
              <a:t>and other key international processes with dedicated side-events </a:t>
            </a:r>
          </a:p>
          <a:p>
            <a:r>
              <a:rPr lang="en-US" sz="1200" dirty="0">
                <a:solidFill>
                  <a:srgbClr val="113A60"/>
                </a:solidFill>
                <a:latin typeface="+mn-lt"/>
                <a:cs typeface="Calibri"/>
              </a:rPr>
              <a:t>Implement the EEA-UNEP/MAP strategic partnership responding to the EU Strategy for Mediterranean </a:t>
            </a:r>
          </a:p>
          <a:p>
            <a:r>
              <a:rPr lang="en-US" sz="1200" dirty="0">
                <a:solidFill>
                  <a:srgbClr val="113A60"/>
                </a:solidFill>
                <a:latin typeface="+mn-lt"/>
                <a:cs typeface="Calibri"/>
              </a:rPr>
              <a:t>Maintain key partnerships with UN bodies (UNECE, UNDP, UNSD)</a:t>
            </a:r>
          </a:p>
          <a:p>
            <a:r>
              <a:rPr lang="en-US" sz="1200" dirty="0">
                <a:solidFill>
                  <a:srgbClr val="113A60"/>
                </a:solidFill>
                <a:latin typeface="+mn-lt"/>
                <a:cs typeface="Calibri"/>
              </a:rPr>
              <a:t>Continue promoting EEA-Eionet dimension in regional settings, e.g. Euro-Med &amp; Regional Sea Forum</a:t>
            </a:r>
            <a:endParaRPr lang="en-US" sz="1200" dirty="0">
              <a:solidFill>
                <a:srgbClr val="113A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200" i="1" u="sng" dirty="0">
              <a:solidFill>
                <a:srgbClr val="00B050"/>
              </a:solidFill>
              <a:latin typeface="+mn-lt"/>
              <a:ea typeface="Open Sans"/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1200" i="1" u="sng" dirty="0">
              <a:solidFill>
                <a:srgbClr val="00B050"/>
              </a:solidFill>
              <a:latin typeface="+mn-lt"/>
              <a:ea typeface="Open Sans"/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200" i="1" u="sng" dirty="0">
                <a:solidFill>
                  <a:srgbClr val="00B050"/>
                </a:solidFill>
                <a:latin typeface="+mn-lt"/>
                <a:ea typeface="Open Sans"/>
                <a:cs typeface="Calibri"/>
              </a:rPr>
              <a:t>Expected Eionet involvement</a:t>
            </a:r>
            <a:r>
              <a:rPr lang="en-US" sz="1200" i="1" dirty="0">
                <a:solidFill>
                  <a:srgbClr val="00B050"/>
                </a:solidFill>
                <a:latin typeface="+mn-lt"/>
                <a:ea typeface="Open Sans"/>
                <a:cs typeface="Calibri"/>
              </a:rPr>
              <a:t>: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i="1" dirty="0">
                <a:solidFill>
                  <a:srgbClr val="00B050"/>
                </a:solidFill>
                <a:latin typeface="+mn-lt"/>
                <a:ea typeface="Open Sans"/>
                <a:cs typeface="Calibri"/>
              </a:rPr>
              <a:t>Enhanced &amp; coordinated EEA-Eionet interaction with key international partners &amp; global processes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i="1" dirty="0">
                <a:solidFill>
                  <a:srgbClr val="00B050"/>
                </a:solidFill>
                <a:latin typeface="+mn-lt"/>
                <a:ea typeface="Open Sans"/>
                <a:cs typeface="Calibri"/>
              </a:rPr>
              <a:t>Close exchange with Eionet partners on activities internationally and ensure value-added of the network in international setting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i="1" dirty="0">
                <a:solidFill>
                  <a:srgbClr val="00B050"/>
                </a:solidFill>
                <a:latin typeface="+mn-lt"/>
                <a:ea typeface="Open Sans"/>
                <a:cs typeface="Calibri"/>
              </a:rPr>
              <a:t>Support to the implementation of the EEA Framework for International Engagement (to be finalized Q2 </a:t>
            </a:r>
            <a:r>
              <a:rPr lang="en-US" sz="1200" i="1" dirty="0">
                <a:solidFill>
                  <a:srgbClr val="00B050"/>
                </a:solidFill>
                <a:ea typeface="Open Sans"/>
                <a:cs typeface="Calibri"/>
              </a:rPr>
              <a:t>2022)</a:t>
            </a:r>
            <a:endParaRPr lang="en-US" sz="1200" i="1" dirty="0">
              <a:solidFill>
                <a:srgbClr val="00B050"/>
              </a:solidFill>
              <a:latin typeface="+mn-lt"/>
              <a:ea typeface="Open Sans"/>
              <a:cs typeface="Calibri"/>
            </a:endParaRP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C0CF-E850-4348-829D-D12AE9B06945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1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EEA Strategy does not address cities or the urban dimension per se or explicitly</a:t>
            </a:r>
          </a:p>
          <a:p>
            <a:r>
              <a:rPr lang="en-GB" dirty="0"/>
              <a:t>Tomorrow and after tomorrow – the Urban Stakeholders will reflect on how to “localise” all these strategic objectives (See notes for slide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7633">
              <a:defRPr/>
            </a:pPr>
            <a:fld id="{D3A13CA3-C6B6-4889-8A05-454E0C98A4F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07633">
                <a:defRPr/>
              </a:pPr>
              <a:t>5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263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1C0CF-E850-4348-829D-D12AE9B06945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4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3C565E"/>
                </a:solidFill>
              </a:rPr>
              <a:t>Focus on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3C565E"/>
                </a:solidFill>
              </a:rPr>
              <a:t>Continuity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3C565E"/>
                </a:solidFill>
              </a:rPr>
              <a:t>Innovation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3C565E"/>
                </a:solidFill>
              </a:rPr>
              <a:t>Flexibility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rgbClr val="3C565E"/>
                </a:solidFill>
              </a:rPr>
              <a:t>Resilience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3C565E"/>
                </a:solidFill>
              </a:rPr>
              <a:t>In our knowledge, networking, technology, tools and narrative</a:t>
            </a:r>
          </a:p>
          <a:p>
            <a:pPr marL="0" indent="0">
              <a:buNone/>
            </a:pPr>
            <a:endParaRPr lang="en-GB" i="1" dirty="0"/>
          </a:p>
          <a:p>
            <a:pPr marL="57150" lvl="1"/>
            <a:r>
              <a:rPr lang="en-GB" sz="2600" dirty="0">
                <a:solidFill>
                  <a:srgbClr val="FF0000"/>
                </a:solidFill>
              </a:rPr>
              <a:t>Integrated policy frameworks necessitate more integrated knowledge creation across the EEA and Eionet</a:t>
            </a:r>
            <a:r>
              <a:rPr lang="en-GB" sz="2600" dirty="0">
                <a:solidFill>
                  <a:srgbClr val="3C565E"/>
                </a:solidFill>
              </a:rPr>
              <a:t>, not situated within one part of the organisation or the strategy</a:t>
            </a:r>
          </a:p>
          <a:p>
            <a:pPr marL="57150" lvl="1"/>
            <a:endParaRPr lang="en-GB" sz="2600" dirty="0">
              <a:solidFill>
                <a:srgbClr val="3C565E"/>
              </a:solidFill>
            </a:endParaRPr>
          </a:p>
          <a:p>
            <a:pPr marL="57150" lvl="1"/>
            <a:r>
              <a:rPr lang="en-GB" sz="2600" dirty="0">
                <a:solidFill>
                  <a:srgbClr val="3C565E"/>
                </a:solidFill>
              </a:rPr>
              <a:t>To create more systemic, actionable knowledge, </a:t>
            </a:r>
            <a:r>
              <a:rPr lang="en-GB" sz="2600" dirty="0">
                <a:solidFill>
                  <a:srgbClr val="FF0000"/>
                </a:solidFill>
              </a:rPr>
              <a:t>we need connectors</a:t>
            </a:r>
            <a:r>
              <a:rPr lang="en-GB" sz="2600" dirty="0">
                <a:solidFill>
                  <a:srgbClr val="3C565E"/>
                </a:solidFill>
              </a:rPr>
              <a:t>:</a:t>
            </a:r>
          </a:p>
          <a:p>
            <a:pPr marL="400050" lvl="1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3C565E"/>
              </a:solidFill>
            </a:endParaRPr>
          </a:p>
          <a:p>
            <a:pPr marL="400050" lvl="1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C565E"/>
                </a:solidFill>
              </a:rPr>
              <a:t>Connecting across EEA and Eionet</a:t>
            </a:r>
          </a:p>
          <a:p>
            <a:pPr marL="400050" lvl="1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C565E"/>
                </a:solidFill>
              </a:rPr>
              <a:t>Connecting with research communities</a:t>
            </a:r>
          </a:p>
          <a:p>
            <a:pPr marL="400050" lvl="1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C565E"/>
                </a:solidFill>
              </a:rPr>
              <a:t>Connecting with new policy audiences</a:t>
            </a:r>
          </a:p>
          <a:p>
            <a:pPr marL="400050" lvl="1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3C565E"/>
              </a:solidFill>
            </a:endParaRPr>
          </a:p>
          <a:p>
            <a:pPr marL="57150" lvl="1"/>
            <a:r>
              <a:rPr lang="en-GB" sz="2600" dirty="0">
                <a:solidFill>
                  <a:srgbClr val="3C565E"/>
                </a:solidFill>
              </a:rPr>
              <a:t>This is about recruitment, capacity development and organisational learning</a:t>
            </a:r>
          </a:p>
          <a:p>
            <a:pPr marL="57150" lvl="1"/>
            <a:endParaRPr lang="en-GB" sz="2600" dirty="0">
              <a:solidFill>
                <a:srgbClr val="3C565E"/>
              </a:solidFill>
            </a:endParaRPr>
          </a:p>
          <a:p>
            <a:pPr marL="57150" lvl="1">
              <a:spcAft>
                <a:spcPts val="1200"/>
              </a:spcAft>
            </a:pPr>
            <a:r>
              <a:rPr lang="en-GB" sz="2400" dirty="0">
                <a:solidFill>
                  <a:srgbClr val="FF0000"/>
                </a:solidFill>
              </a:rPr>
              <a:t>Capacity-building </a:t>
            </a:r>
            <a:r>
              <a:rPr lang="en-GB" sz="2400" dirty="0">
                <a:solidFill>
                  <a:srgbClr val="3C565E"/>
                </a:solidFill>
              </a:rPr>
              <a:t>both ’inside-out’ and ‘outside-in’</a:t>
            </a:r>
          </a:p>
          <a:p>
            <a:pPr marL="40005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3C565E"/>
                </a:solidFill>
              </a:rPr>
              <a:t>EEAcademy</a:t>
            </a:r>
            <a:endParaRPr lang="en-GB" sz="2400" dirty="0">
              <a:solidFill>
                <a:srgbClr val="3C565E"/>
              </a:solidFill>
            </a:endParaRPr>
          </a:p>
          <a:p>
            <a:pPr marL="40005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C565E"/>
                </a:solidFill>
              </a:rPr>
              <a:t>EEA-Eionet communities of practice / social learning network</a:t>
            </a:r>
          </a:p>
          <a:p>
            <a:pPr marL="40005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C565E"/>
                </a:solidFill>
              </a:rPr>
              <a:t>Learning and development (framework)</a:t>
            </a:r>
          </a:p>
          <a:p>
            <a:pPr marL="57150" lvl="1">
              <a:spcAft>
                <a:spcPts val="1200"/>
              </a:spcAft>
            </a:pPr>
            <a:endParaRPr lang="en-GB" sz="2400" dirty="0">
              <a:solidFill>
                <a:srgbClr val="3C565E"/>
              </a:solidFill>
            </a:endParaRPr>
          </a:p>
          <a:p>
            <a:pPr marL="57150" lvl="1">
              <a:spcAft>
                <a:spcPts val="1200"/>
              </a:spcAft>
            </a:pPr>
            <a:r>
              <a:rPr lang="en-GB" sz="2400" dirty="0">
                <a:solidFill>
                  <a:srgbClr val="3C565E"/>
                </a:solidFill>
              </a:rPr>
              <a:t>The </a:t>
            </a:r>
            <a:r>
              <a:rPr lang="en-GB" sz="2400" dirty="0">
                <a:solidFill>
                  <a:srgbClr val="FF0000"/>
                </a:solidFill>
              </a:rPr>
              <a:t>future workplace</a:t>
            </a:r>
          </a:p>
          <a:p>
            <a:pPr marL="40005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C565E"/>
                </a:solidFill>
              </a:rPr>
              <a:t>HRM framework</a:t>
            </a:r>
          </a:p>
          <a:p>
            <a:pPr marL="40005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C565E"/>
                </a:solidFill>
              </a:rPr>
              <a:t>The digital workplace</a:t>
            </a:r>
          </a:p>
          <a:p>
            <a:pPr marL="40005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C565E"/>
                </a:solidFill>
              </a:rPr>
              <a:t>Office facilities </a:t>
            </a:r>
          </a:p>
          <a:p>
            <a:pPr marL="57150" lvl="1"/>
            <a:endParaRPr lang="en-GB" sz="2600" dirty="0">
              <a:solidFill>
                <a:srgbClr val="3C565E"/>
              </a:solidFill>
            </a:endParaRPr>
          </a:p>
          <a:p>
            <a:pPr marL="57150" lvl="1">
              <a:spcAft>
                <a:spcPts val="2400"/>
              </a:spcAft>
            </a:pPr>
            <a:r>
              <a:rPr lang="en-GB" sz="2600" dirty="0">
                <a:solidFill>
                  <a:srgbClr val="3C565E"/>
                </a:solidFill>
              </a:rPr>
              <a:t>The EEA is investing in further </a:t>
            </a:r>
            <a:r>
              <a:rPr lang="en-GB" sz="2600" dirty="0">
                <a:solidFill>
                  <a:srgbClr val="FF0000"/>
                </a:solidFill>
              </a:rPr>
              <a:t>strengthening its role as a bridge between research, science and policy</a:t>
            </a:r>
            <a:r>
              <a:rPr lang="en-GB" sz="2600" dirty="0">
                <a:solidFill>
                  <a:srgbClr val="3C565E"/>
                </a:solidFill>
              </a:rPr>
              <a:t>, e.g. </a:t>
            </a:r>
          </a:p>
          <a:p>
            <a:pPr marL="40005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C565E"/>
                </a:solidFill>
              </a:rPr>
              <a:t>Stronger institutional links with EU-ANSA, DG R&amp;I, JRC, scientific communities</a:t>
            </a:r>
          </a:p>
          <a:p>
            <a:pPr marL="40005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C565E"/>
                </a:solidFill>
              </a:rPr>
              <a:t>Better engagement with EU Framework Programmes on Research and Innovation, enabling the EEA to take up, use and disseminate research outputs in a systematic way</a:t>
            </a:r>
          </a:p>
          <a:p>
            <a:pPr marL="40005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C565E"/>
                </a:solidFill>
              </a:rPr>
              <a:t>Special attention to new missions and partnerships under Horizon Europe</a:t>
            </a:r>
          </a:p>
          <a:p>
            <a:pPr marL="57150" lvl="1"/>
            <a:endParaRPr lang="en-GB" sz="2600" dirty="0">
              <a:solidFill>
                <a:srgbClr val="3C565E"/>
              </a:solidFill>
            </a:endParaRPr>
          </a:p>
          <a:p>
            <a:pPr marL="0" indent="0">
              <a:buNone/>
            </a:pP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13CA3-C6B6-4889-8A05-454E0C98A4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595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E7827-C311-7441-84D9-976BF4934851}" type="slidenum">
              <a:rPr kumimoji="0" lang="en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0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83294-E9FF-4F24-AF23-19B98F36DF0D}" type="slidenum">
              <a:rPr lang="en-DK" smtClean="0"/>
              <a:t>16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59795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Enhanced Cooperation Agenda between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Türkiye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 and the EEA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covering 2021-2023 period.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Overall objective: to strengthen the expert capacity in Turkish institutions to respond to the EEA-Eionet Strategy, while supporting the national priorities of the environmental policy of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Türkiye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Close link with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modernisation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process and activities of the Eionet network.</a:t>
            </a:r>
            <a:endParaRPr kumimoji="0" lang="en-DK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Implemented with the support of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the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Ministry of Environment,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Urbanisation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 and Climate Change, other relevant institutions and the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EU Delegation to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Türkiye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/>
                <a:cs typeface="Times New Roman"/>
              </a:rPr>
              <a:t>Based on close inter-institutional cooperation between the different partners/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/>
                <a:cs typeface="Times New Roman"/>
              </a:rPr>
              <a:t>organisations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ヒラギノ角ゴ Pro W3"/>
                <a:cs typeface="Times New Roman"/>
              </a:rPr>
              <a:t> in the national network.</a:t>
            </a:r>
            <a:endParaRPr kumimoji="0" lang="en-DK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ヒラギノ角ゴ Pro W3"/>
              <a:cs typeface="Times New Roman"/>
            </a:endParaRP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19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43945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Regular dialogue on implementation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MoEU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stock-taking of parallel project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activities supported by TAIEX and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 Delegation in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Ankar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Examples of EEA support to Turkish colleagues on 2021-22 period: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u="sng" dirty="0">
                <a:solidFill>
                  <a:schemeClr val="accent1">
                    <a:lumMod val="50000"/>
                  </a:schemeClr>
                </a:solidFill>
              </a:rPr>
              <a:t>Air quality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: training on COPERT software, indicators development,         EMEP calculations</a:t>
            </a:r>
          </a:p>
          <a:p>
            <a:r>
              <a:rPr lang="en-US" sz="1200" u="sng" dirty="0">
                <a:solidFill>
                  <a:schemeClr val="accent1">
                    <a:lumMod val="50000"/>
                  </a:schemeClr>
                </a:solidFill>
              </a:rPr>
              <a:t>Climate change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: training on GHG emissions, national Climate ADAPT, CC adaptation</a:t>
            </a:r>
          </a:p>
          <a:p>
            <a:r>
              <a:rPr lang="en-US" sz="1200" u="sng" dirty="0">
                <a:solidFill>
                  <a:schemeClr val="accent1">
                    <a:lumMod val="50000"/>
                  </a:schemeClr>
                </a:solidFill>
              </a:rPr>
              <a:t>Biodiversity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: training and helpdesk support to CDDA reporting</a:t>
            </a:r>
          </a:p>
          <a:p>
            <a:r>
              <a:rPr lang="en-US" sz="1200" u="sng" dirty="0">
                <a:solidFill>
                  <a:schemeClr val="accent1">
                    <a:lumMod val="50000"/>
                  </a:schemeClr>
                </a:solidFill>
              </a:rPr>
              <a:t>Water and Marine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: training and helpdesk support to data reporting to WISE</a:t>
            </a:r>
          </a:p>
          <a:p>
            <a:r>
              <a:rPr lang="en-US" sz="1200" u="sng" dirty="0">
                <a:solidFill>
                  <a:schemeClr val="accent1">
                    <a:lumMod val="50000"/>
                  </a:schemeClr>
                </a:solidFill>
              </a:rPr>
              <a:t>Waste and waste management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: support participation of Turkish experts to the respective Eionet workshops at the EEA</a:t>
            </a:r>
          </a:p>
          <a:p>
            <a:r>
              <a:rPr lang="en-US" sz="1200" u="sng" dirty="0">
                <a:solidFill>
                  <a:schemeClr val="accent1">
                    <a:lumMod val="50000"/>
                  </a:schemeClr>
                </a:solidFill>
              </a:rPr>
              <a:t>Cross-cutting topics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: digital transformation, environmental-economic accounting</a:t>
            </a:r>
          </a:p>
          <a:p>
            <a:r>
              <a:rPr lang="en-US" sz="1200" u="sng" dirty="0">
                <a:solidFill>
                  <a:schemeClr val="accent1">
                    <a:lumMod val="50000"/>
                  </a:schemeClr>
                </a:solidFill>
              </a:rPr>
              <a:t>Environmental assessments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SoE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reporting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89F28-689F-514A-AE2A-2919CEE3B752}" type="slidenum">
              <a:rPr lang="en-DK" smtClean="0"/>
              <a:t>20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1253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B473-3A60-A74F-8AC0-26EE0A901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CDEF0-ED8A-9E41-BF1B-F93A88CC0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2E787-A1C1-A44E-8B66-08A7CC70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5703-0850-D144-A517-C2E3AB9A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87C05-2A35-FD46-8FCF-9BF29C00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5476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66C9-B936-B84F-AF20-05FEEE80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BFD990-4891-5547-ACA0-63B30B58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585B0-5DF1-D04E-8E3B-B08E5801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DA9E-7312-9A4A-B320-DBACADC9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C27E2-01F9-AF46-AB82-0DCFEE35B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8838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CE928B-7BC0-9941-A057-0BCEF26B5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18C09-B21E-4348-9266-23971C06E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6F09-838A-284E-BC9F-280BB78E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82E23-11F8-7A49-9F5C-DD6ED988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52099-A374-A140-9E3C-4DED1628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6510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1292299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46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13A60"/>
                </a:solidFill>
              </a:defRPr>
            </a:lvl1pPr>
            <a:lvl2pPr>
              <a:defRPr>
                <a:solidFill>
                  <a:srgbClr val="113A60"/>
                </a:solidFill>
              </a:defRPr>
            </a:lvl2pPr>
            <a:lvl3pPr>
              <a:defRPr>
                <a:solidFill>
                  <a:srgbClr val="113A60"/>
                </a:solidFill>
              </a:defRPr>
            </a:lvl3pPr>
            <a:lvl4pPr>
              <a:defRPr>
                <a:solidFill>
                  <a:srgbClr val="113A60"/>
                </a:solidFill>
              </a:defRPr>
            </a:lvl4pPr>
            <a:lvl5pPr>
              <a:defRPr>
                <a:solidFill>
                  <a:srgbClr val="113A6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1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3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7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1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1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2" y="6191250"/>
            <a:ext cx="3219451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2063" indent="0">
              <a:buNone/>
              <a:defRPr/>
            </a:lvl2pPr>
            <a:lvl3pPr marL="844124" indent="0">
              <a:buNone/>
              <a:defRPr/>
            </a:lvl3pPr>
            <a:lvl4pPr marL="1266187" indent="0">
              <a:buNone/>
              <a:defRPr/>
            </a:lvl4pPr>
            <a:lvl5pPr marL="1688250" indent="0">
              <a:buNone/>
              <a:defRPr/>
            </a:lvl5pPr>
          </a:lstStyle>
          <a:p>
            <a:pPr lvl="0"/>
            <a:r>
              <a:rPr lang="en-US" sz="825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84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3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 b="1" baseline="0">
                <a:solidFill>
                  <a:schemeClr val="bg1"/>
                </a:solidFill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006654"/>
                </a:solidFill>
              </a:defRPr>
            </a:lvl1pPr>
            <a:lvl2pPr>
              <a:defRPr sz="2600">
                <a:solidFill>
                  <a:srgbClr val="006654"/>
                </a:solidFill>
              </a:defRPr>
            </a:lvl2pPr>
            <a:lvl3pPr>
              <a:defRPr sz="2275">
                <a:solidFill>
                  <a:srgbClr val="006654"/>
                </a:solidFill>
              </a:defRPr>
            </a:lvl3pPr>
            <a:lvl4pPr>
              <a:defRPr sz="1950">
                <a:solidFill>
                  <a:srgbClr val="006654"/>
                </a:solidFill>
              </a:defRPr>
            </a:lvl4pPr>
            <a:lvl5pPr>
              <a:defRPr sz="195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01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2DB7-1699-4963-8563-BDFCAB6C7D7A}" type="datetimeFigureOut">
              <a:rPr lang="en-GB" smtClean="0"/>
              <a:t>19/12/2022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9160-E995-4649-BACF-21E3FEC35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57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7CF58EF-F857-4492-956B-305079687F9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71AE251-4CF7-4C79-A366-F68608A3D3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4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85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2398-F9C8-5D41-B163-34256FB3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566-176B-F840-9613-C13B94E5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311F-9B19-5A45-B004-8EDD2D7A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03243-915B-D747-B504-88E3C258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C50B8-A5B7-3041-891A-2A6EE819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10196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65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55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62068" y="390871"/>
            <a:ext cx="3642894" cy="2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Speaker I Date I Venue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62068" y="914400"/>
            <a:ext cx="11037033" cy="1463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  <a:p>
            <a:pPr lvl="0"/>
            <a:r>
              <a:rPr lang="en-US"/>
              <a:t>Max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7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871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0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 b="1" baseline="0">
                <a:solidFill>
                  <a:schemeClr val="bg1"/>
                </a:solidFill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006654"/>
                </a:solidFill>
              </a:defRPr>
            </a:lvl1pPr>
            <a:lvl2pPr>
              <a:defRPr sz="2600">
                <a:solidFill>
                  <a:srgbClr val="006654"/>
                </a:solidFill>
              </a:defRPr>
            </a:lvl2pPr>
            <a:lvl3pPr>
              <a:defRPr sz="2275">
                <a:solidFill>
                  <a:srgbClr val="006654"/>
                </a:solidFill>
              </a:defRPr>
            </a:lvl3pPr>
            <a:lvl4pPr>
              <a:defRPr sz="1950">
                <a:solidFill>
                  <a:srgbClr val="006654"/>
                </a:solidFill>
              </a:defRPr>
            </a:lvl4pPr>
            <a:lvl5pPr>
              <a:defRPr sz="195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06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5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208F-ECB0-2944-8527-3F929A4F8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8120A-0A31-C341-80C2-4E58246CF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1E57-A18C-0041-9CDE-F1814593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DCD30C-6AFE-C647-A179-3779755BE94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D9EE5-2AC2-EE40-AA7A-6E73FBBB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38A56-749F-FB43-A9B4-3255A5AE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65755E-8151-3148-9C42-37B1FAAFA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73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s_European Brief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77564" y="2110710"/>
            <a:ext cx="10774041" cy="3184525"/>
          </a:xfrm>
          <a:prstGeom prst="rect">
            <a:avLst/>
          </a:prstGeom>
        </p:spPr>
        <p:txBody>
          <a:bodyPr/>
          <a:lstStyle>
            <a:lvl1pPr>
              <a:defRPr sz="325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92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7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27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77565" y="272473"/>
            <a:ext cx="10773577" cy="1322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5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 dirty="0"/>
              <a:t>Slide title goes here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</p:spTree>
    <p:extLst>
      <p:ext uri="{BB962C8B-B14F-4D97-AF65-F5344CB8AC3E}">
        <p14:creationId xmlns:p14="http://schemas.microsoft.com/office/powerpoint/2010/main" val="3916357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2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7967-FD12-264A-8146-4BCA5471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AA85E-E227-944F-9878-08368E71B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0605-24DF-0E41-B22B-BC6C9214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7B028-7C53-BB48-BF71-E11C1733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A3D4D-10D2-184E-A345-18110687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37382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62068" y="390871"/>
            <a:ext cx="3642894" cy="2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Speaker I Date I Venue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62068" y="914400"/>
            <a:ext cx="11037033" cy="1463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  <a:p>
            <a:pPr lvl="0"/>
            <a:r>
              <a:rPr lang="en-US"/>
              <a:t>Max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880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275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952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62068" y="390871"/>
            <a:ext cx="3642894" cy="2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Speaker I Date I Venue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62068" y="914400"/>
            <a:ext cx="11037033" cy="1463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  <a:p>
            <a:pPr lvl="0"/>
            <a:r>
              <a:rPr lang="en-US"/>
              <a:t>Max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1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99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35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 b="1" baseline="0">
                <a:solidFill>
                  <a:schemeClr val="bg1"/>
                </a:solidFill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006654"/>
                </a:solidFill>
              </a:defRPr>
            </a:lvl1pPr>
            <a:lvl2pPr>
              <a:defRPr sz="2600">
                <a:solidFill>
                  <a:srgbClr val="006654"/>
                </a:solidFill>
              </a:defRPr>
            </a:lvl2pPr>
            <a:lvl3pPr>
              <a:defRPr sz="2275">
                <a:solidFill>
                  <a:srgbClr val="006654"/>
                </a:solidFill>
              </a:defRPr>
            </a:lvl3pPr>
            <a:lvl4pPr>
              <a:defRPr sz="1950">
                <a:solidFill>
                  <a:srgbClr val="006654"/>
                </a:solidFill>
              </a:defRPr>
            </a:lvl4pPr>
            <a:lvl5pPr>
              <a:defRPr sz="195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64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11048417" y="0"/>
            <a:ext cx="1143583" cy="685800"/>
          </a:xfrm>
          <a:custGeom>
            <a:avLst/>
            <a:gdLst/>
            <a:ahLst/>
            <a:cxnLst/>
            <a:rect l="l" t="t" r="r" b="b"/>
            <a:pathLst>
              <a:path w="823594" h="444500">
                <a:moveTo>
                  <a:pt x="0" y="444500"/>
                </a:moveTo>
                <a:lnTo>
                  <a:pt x="823010" y="444500"/>
                </a:lnTo>
                <a:lnTo>
                  <a:pt x="82301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solidFill>
            <a:srgbClr val="172148"/>
          </a:solidFill>
        </p:spPr>
        <p:txBody>
          <a:bodyPr wrap="square" lIns="0" tIns="0" rIns="0" bIns="0" rtlCol="0"/>
          <a:lstStyle/>
          <a:p>
            <a:endParaRPr sz="2000" b="1"/>
          </a:p>
        </p:txBody>
      </p:sp>
      <p:sp>
        <p:nvSpPr>
          <p:cNvPr id="9" name="object 4"/>
          <p:cNvSpPr txBox="1"/>
          <p:nvPr userDrawn="1"/>
        </p:nvSpPr>
        <p:spPr>
          <a:xfrm>
            <a:off x="11041297" y="182600"/>
            <a:ext cx="1150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FFFF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SOER2020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7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F932-1640-0140-BED4-6BEB3EF3B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C6736-6B54-9942-A41C-D53CBF083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81EC7-D65A-F64B-94C2-FB2D426C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DF34-52BA-F84C-9006-D48D7DE6D0C7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27208-E8E8-9248-A99F-992BCF59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E2B20-2581-4245-B8D2-FDE1B2BA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F3844-F7E9-394A-BFC0-01911A575FEA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28436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33E6BE15-809C-50BE-F22A-20351128FA48}"/>
              </a:ext>
            </a:extLst>
          </p:cNvPr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7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13A4-FC21-0E40-9ABE-7E09D76D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4FAF0-21B9-C540-9134-429C4C299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A7AED-471D-3543-B65C-CA34D34D1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183BA-8A46-B946-B99C-2ECA5BB18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C56AA-29A3-BE44-AB8C-8A458066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D6680-2847-B14A-B756-8B6AE1E9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63488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881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737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gativ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A9E58F-F0E4-446A-9BDE-731A333E6E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ECD597F-8AA8-4E51-9146-C063CEB95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54" y="6019900"/>
            <a:ext cx="305765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91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645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3724228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75F5-49F6-D745-8F09-5F42430C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7C4DD-546A-E042-9634-731431C6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18E34-6C80-304F-AC7F-DE291A49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576-E4EE-C343-BDE6-714E79081068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A7D81-285D-1844-9181-36452BF3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BBBCF-69D2-8440-AC63-B5C47A5A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78F5-6DE5-3C41-999B-53028227A45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85546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D3F58-BE61-4FC7-A159-DD55CFBA1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A496C-A679-4DDF-AD40-C6D2322E0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8B498-CEFB-4887-848D-CA5D78AD8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1CC5D-FFEC-483D-A313-F7B52A04EF6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171B4-C628-4CF0-97E4-8A3B7822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DA68A-3C42-4D91-9B06-C4CA41F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1841-216E-4153-9006-8F782CCDFAA5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92424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206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978960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2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F988-8AEE-9A42-A7D0-B8E2B470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DD826-02A8-7745-B607-EFC63BE0F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9C123-416C-E441-83AE-49D294C1D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174806-0592-594E-A12A-433DC84E1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AE94C-A48A-844B-B6B0-1A2478DA9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441A7-4025-1E42-986B-EDB598C1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61921-7B71-3641-9E1C-D25731B4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41ECF-BB0B-874C-B6FA-335B35D8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92994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605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740223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11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42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11048417" y="0"/>
            <a:ext cx="1143583" cy="685800"/>
          </a:xfrm>
          <a:custGeom>
            <a:avLst/>
            <a:gdLst/>
            <a:ahLst/>
            <a:cxnLst/>
            <a:rect l="l" t="t" r="r" b="b"/>
            <a:pathLst>
              <a:path w="823594" h="444500">
                <a:moveTo>
                  <a:pt x="0" y="444500"/>
                </a:moveTo>
                <a:lnTo>
                  <a:pt x="823010" y="444500"/>
                </a:lnTo>
                <a:lnTo>
                  <a:pt x="82301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solidFill>
            <a:srgbClr val="172148"/>
          </a:solidFill>
        </p:spPr>
        <p:txBody>
          <a:bodyPr wrap="square" lIns="0" tIns="0" rIns="0" bIns="0" rtlCol="0"/>
          <a:lstStyle/>
          <a:p>
            <a:endParaRPr sz="2000" b="1"/>
          </a:p>
        </p:txBody>
      </p:sp>
      <p:sp>
        <p:nvSpPr>
          <p:cNvPr id="9" name="object 4"/>
          <p:cNvSpPr txBox="1"/>
          <p:nvPr userDrawn="1"/>
        </p:nvSpPr>
        <p:spPr>
          <a:xfrm>
            <a:off x="11041297" y="182600"/>
            <a:ext cx="1150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FFFF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SOER2020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27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25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62068" y="390871"/>
            <a:ext cx="3642894" cy="2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Speaker I Date I Venue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62068" y="914400"/>
            <a:ext cx="11037033" cy="1463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  <a:p>
            <a:pPr lvl="0"/>
            <a:r>
              <a:rPr lang="en-US"/>
              <a:t>Max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0887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6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 b="1" baseline="0">
                <a:solidFill>
                  <a:schemeClr val="bg1"/>
                </a:solidFill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006654"/>
                </a:solidFill>
              </a:defRPr>
            </a:lvl1pPr>
            <a:lvl2pPr>
              <a:defRPr sz="2600">
                <a:solidFill>
                  <a:srgbClr val="006654"/>
                </a:solidFill>
              </a:defRPr>
            </a:lvl2pPr>
            <a:lvl3pPr>
              <a:defRPr sz="2275">
                <a:solidFill>
                  <a:srgbClr val="006654"/>
                </a:solidFill>
              </a:defRPr>
            </a:lvl3pPr>
            <a:lvl4pPr>
              <a:defRPr sz="1950">
                <a:solidFill>
                  <a:srgbClr val="006654"/>
                </a:solidFill>
              </a:defRPr>
            </a:lvl4pPr>
            <a:lvl5pPr>
              <a:defRPr sz="195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32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5D37-B26F-1A43-9FD5-3158CEB94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C55AE-AE2C-7142-89BD-81E5B3F7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7BDBB-8B1C-8F4C-BEAA-795FB7FE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BEFEB-8465-B940-811D-48C41DDE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27817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11048417" y="0"/>
            <a:ext cx="1143583" cy="685800"/>
          </a:xfrm>
          <a:custGeom>
            <a:avLst/>
            <a:gdLst/>
            <a:ahLst/>
            <a:cxnLst/>
            <a:rect l="l" t="t" r="r" b="b"/>
            <a:pathLst>
              <a:path w="823594" h="444500">
                <a:moveTo>
                  <a:pt x="0" y="444500"/>
                </a:moveTo>
                <a:lnTo>
                  <a:pt x="823010" y="444500"/>
                </a:lnTo>
                <a:lnTo>
                  <a:pt x="82301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solidFill>
            <a:srgbClr val="172148"/>
          </a:solidFill>
        </p:spPr>
        <p:txBody>
          <a:bodyPr wrap="square" lIns="0" tIns="0" rIns="0" bIns="0" rtlCol="0"/>
          <a:lstStyle/>
          <a:p>
            <a:endParaRPr sz="2000" b="1"/>
          </a:p>
        </p:txBody>
      </p:sp>
      <p:sp>
        <p:nvSpPr>
          <p:cNvPr id="9" name="object 4"/>
          <p:cNvSpPr txBox="1"/>
          <p:nvPr userDrawn="1"/>
        </p:nvSpPr>
        <p:spPr>
          <a:xfrm>
            <a:off x="11041297" y="182600"/>
            <a:ext cx="1150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FFFF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SOER2020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64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5026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3191160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76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71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 b="1" baseline="0">
                <a:solidFill>
                  <a:schemeClr val="bg1"/>
                </a:solidFill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006654"/>
                </a:solidFill>
              </a:defRPr>
            </a:lvl1pPr>
            <a:lvl2pPr>
              <a:defRPr sz="2600">
                <a:solidFill>
                  <a:srgbClr val="006654"/>
                </a:solidFill>
              </a:defRPr>
            </a:lvl2pPr>
            <a:lvl3pPr>
              <a:defRPr sz="2275">
                <a:solidFill>
                  <a:srgbClr val="006654"/>
                </a:solidFill>
              </a:defRPr>
            </a:lvl3pPr>
            <a:lvl4pPr>
              <a:defRPr sz="1950">
                <a:solidFill>
                  <a:srgbClr val="006654"/>
                </a:solidFill>
              </a:defRPr>
            </a:lvl4pPr>
            <a:lvl5pPr>
              <a:defRPr sz="195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8965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30978" y="685800"/>
            <a:ext cx="12222396" cy="1826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11048417" y="0"/>
            <a:ext cx="1143583" cy="685800"/>
          </a:xfrm>
          <a:custGeom>
            <a:avLst/>
            <a:gdLst/>
            <a:ahLst/>
            <a:cxnLst/>
            <a:rect l="l" t="t" r="r" b="b"/>
            <a:pathLst>
              <a:path w="823594" h="444500">
                <a:moveTo>
                  <a:pt x="0" y="444500"/>
                </a:moveTo>
                <a:lnTo>
                  <a:pt x="823010" y="444500"/>
                </a:lnTo>
                <a:lnTo>
                  <a:pt x="823010" y="0"/>
                </a:lnTo>
                <a:lnTo>
                  <a:pt x="0" y="0"/>
                </a:lnTo>
                <a:lnTo>
                  <a:pt x="0" y="444500"/>
                </a:lnTo>
                <a:close/>
              </a:path>
            </a:pathLst>
          </a:custGeom>
          <a:solidFill>
            <a:srgbClr val="172148"/>
          </a:solidFill>
        </p:spPr>
        <p:txBody>
          <a:bodyPr wrap="square" lIns="0" tIns="0" rIns="0" bIns="0" rtlCol="0"/>
          <a:lstStyle/>
          <a:p>
            <a:endParaRPr sz="2000" b="1"/>
          </a:p>
        </p:txBody>
      </p:sp>
      <p:sp>
        <p:nvSpPr>
          <p:cNvPr id="9" name="object 4"/>
          <p:cNvSpPr txBox="1"/>
          <p:nvPr userDrawn="1"/>
        </p:nvSpPr>
        <p:spPr>
          <a:xfrm>
            <a:off x="11041297" y="182600"/>
            <a:ext cx="1150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75" dirty="0">
                <a:solidFill>
                  <a:srgbClr val="FFFFF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SOER2020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17" y="6183754"/>
            <a:ext cx="2673565" cy="5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77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516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403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62068" y="390871"/>
            <a:ext cx="3642894" cy="2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Speaker I Date I Venue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62068" y="914400"/>
            <a:ext cx="11037033" cy="1463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  <a:p>
            <a:pPr lvl="0"/>
            <a:r>
              <a:rPr lang="en-US"/>
              <a:t>Max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4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47454-6A71-1045-A2A7-E10EDE24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0B398-5928-0A4B-B40A-476D5726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013C0-02C4-CC4B-BFD7-3B59F812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99525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00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08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5" b="1" baseline="0">
                <a:solidFill>
                  <a:schemeClr val="bg1"/>
                </a:solidFill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006654"/>
                </a:solidFill>
              </a:defRPr>
            </a:lvl1pPr>
            <a:lvl2pPr>
              <a:defRPr sz="2600">
                <a:solidFill>
                  <a:srgbClr val="006654"/>
                </a:solidFill>
              </a:defRPr>
            </a:lvl2pPr>
            <a:lvl3pPr>
              <a:defRPr sz="2275">
                <a:solidFill>
                  <a:srgbClr val="006654"/>
                </a:solidFill>
              </a:defRPr>
            </a:lvl3pPr>
            <a:lvl4pPr>
              <a:defRPr sz="1950">
                <a:solidFill>
                  <a:srgbClr val="006654"/>
                </a:solidFill>
              </a:defRPr>
            </a:lvl4pPr>
            <a:lvl5pPr>
              <a:defRPr sz="195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1847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goes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900113" y="1249363"/>
            <a:ext cx="10353675" cy="4583112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6191250"/>
            <a:ext cx="3219450" cy="26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>
                <a:solidFill>
                  <a:srgbClr val="0017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50" indent="0">
              <a:buNone/>
              <a:defRPr/>
            </a:lvl2pPr>
            <a:lvl3pPr marL="1125499" indent="0">
              <a:buNone/>
              <a:defRPr/>
            </a:lvl3pPr>
            <a:lvl4pPr marL="1688249" indent="0">
              <a:buNone/>
              <a:defRPr/>
            </a:lvl4pPr>
            <a:lvl5pPr marL="2251000" indent="0">
              <a:buNone/>
              <a:defRPr/>
            </a:lvl5pPr>
          </a:lstStyle>
          <a:p>
            <a:pPr lvl="0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Source reference for illustration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90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62068" y="390871"/>
            <a:ext cx="3642894" cy="2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Speaker I Date I Venue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62068" y="914400"/>
            <a:ext cx="11037033" cy="1463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  <a:p>
            <a:pPr lvl="0"/>
            <a:r>
              <a:rPr lang="en-US" dirty="0"/>
              <a:t>Max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452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3495716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2356" y="778833"/>
            <a:ext cx="10892214" cy="1055688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 b="1">
                <a:solidFill>
                  <a:srgbClr val="006654"/>
                </a:solidFill>
              </a:defRPr>
            </a:lvl1pPr>
          </a:lstStyle>
          <a:p>
            <a:pPr lvl="0"/>
            <a:r>
              <a:rPr lang="en-US" dirty="0"/>
              <a:t>PRESENTATION TITLE GOES HERE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62356" y="341030"/>
            <a:ext cx="3151515" cy="240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 b="1">
                <a:solidFill>
                  <a:srgbClr val="006654"/>
                </a:solidFill>
              </a:defRPr>
            </a:lvl1pPr>
          </a:lstStyle>
          <a:p>
            <a:pPr lvl="0"/>
            <a:r>
              <a:rPr lang="en-US" dirty="0"/>
              <a:t>Speaker I Date I Venue</a:t>
            </a:r>
          </a:p>
        </p:txBody>
      </p:sp>
    </p:spTree>
    <p:extLst>
      <p:ext uri="{BB962C8B-B14F-4D97-AF65-F5344CB8AC3E}">
        <p14:creationId xmlns:p14="http://schemas.microsoft.com/office/powerpoint/2010/main" val="401211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490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077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s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1354" y="609600"/>
            <a:ext cx="11723077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400" kern="1200" baseline="0" dirty="0" smtClean="0">
                <a:solidFill>
                  <a:srgbClr val="20266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  <a:lvl2pPr marL="457200" indent="0">
              <a:buNone/>
              <a:defRPr lang="en-US" sz="1400" kern="1200" baseline="0" dirty="0" smtClean="0">
                <a:solidFill>
                  <a:srgbClr val="20266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2pPr>
            <a:lvl3pPr marL="914400" indent="0">
              <a:buNone/>
              <a:defRPr lang="en-US" sz="1400" kern="1200" baseline="0" dirty="0" smtClean="0">
                <a:solidFill>
                  <a:srgbClr val="20266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3pPr>
            <a:lvl4pPr marL="1371600" indent="0">
              <a:buNone/>
              <a:defRPr lang="en-US" sz="1400" kern="1200" baseline="0" dirty="0" smtClean="0">
                <a:solidFill>
                  <a:srgbClr val="20266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4pPr>
            <a:lvl5pPr marL="1828800" indent="0">
              <a:buNone/>
              <a:defRPr lang="en-GB" sz="1400" kern="1200" baseline="0" dirty="0">
                <a:solidFill>
                  <a:srgbClr val="202661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hlinkClick r:id="" action="ppaction://noaction"/>
          </p:cNvPr>
          <p:cNvSpPr/>
          <p:nvPr userDrawn="1"/>
        </p:nvSpPr>
        <p:spPr>
          <a:xfrm>
            <a:off x="2171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17119" y="5452534"/>
            <a:ext cx="11787312" cy="48259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7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r">
              <a:buNone/>
              <a:defRPr sz="700">
                <a:solidFill>
                  <a:schemeClr val="bg1">
                    <a:lumMod val="65000"/>
                  </a:schemeClr>
                </a:solidFill>
                <a:latin typeface="+mn-lt"/>
              </a:defRPr>
            </a:lvl2pPr>
            <a:lvl3pPr marL="914400" indent="0" algn="r">
              <a:buNone/>
              <a:defRPr sz="700">
                <a:solidFill>
                  <a:schemeClr val="bg1">
                    <a:lumMod val="65000"/>
                  </a:schemeClr>
                </a:solidFill>
                <a:latin typeface="+mn-lt"/>
              </a:defRPr>
            </a:lvl3pPr>
            <a:lvl4pPr marL="1371600" indent="0" algn="r">
              <a:buNone/>
              <a:defRPr sz="700">
                <a:solidFill>
                  <a:schemeClr val="bg1">
                    <a:lumMod val="65000"/>
                  </a:schemeClr>
                </a:solidFill>
                <a:latin typeface="+mn-lt"/>
              </a:defRPr>
            </a:lvl4pPr>
            <a:lvl5pPr marL="1828800" indent="0" algn="r">
              <a:buNone/>
              <a:defRPr sz="700">
                <a:solidFill>
                  <a:schemeClr val="bg1">
                    <a:lumMod val="6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86484" y="1388534"/>
            <a:ext cx="9149209" cy="212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202661"/>
                </a:solidFill>
              </a:defRPr>
            </a:lvl1pPr>
            <a:lvl2pPr marL="457200" indent="0">
              <a:buNone/>
              <a:defRPr sz="1400">
                <a:solidFill>
                  <a:srgbClr val="202661"/>
                </a:solidFill>
              </a:defRPr>
            </a:lvl2pPr>
            <a:lvl3pPr marL="914400" indent="0">
              <a:buNone/>
              <a:defRPr sz="1400">
                <a:solidFill>
                  <a:srgbClr val="202661"/>
                </a:solidFill>
              </a:defRPr>
            </a:lvl3pPr>
            <a:lvl4pPr marL="1371600" indent="0">
              <a:buNone/>
              <a:defRPr sz="1400">
                <a:solidFill>
                  <a:srgbClr val="202661"/>
                </a:solidFill>
              </a:defRPr>
            </a:lvl4pPr>
            <a:lvl5pPr marL="1828800" indent="0">
              <a:buNone/>
              <a:defRPr sz="1400">
                <a:solidFill>
                  <a:srgbClr val="20266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49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25EA-6D58-3746-AE2B-3BF15A73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E1E6C-71A6-7B46-AB0B-491A0F8E9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6028C-3CF3-5148-B508-0EBA35B6C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63555-524B-0943-A65E-65914FE3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98442-D62E-904B-8A17-0178347F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0A0F6-297B-DA43-9446-29DF66B58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027341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1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0651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1" y="36002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5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24" indent="0">
              <a:buNone/>
              <a:defRPr/>
            </a:lvl2pPr>
            <a:lvl3pPr marL="914446" indent="0">
              <a:buNone/>
              <a:defRPr/>
            </a:lvl3pPr>
            <a:lvl4pPr marL="1371668" indent="0">
              <a:buNone/>
              <a:defRPr/>
            </a:lvl4pPr>
            <a:lvl5pPr marL="1828892" indent="0">
              <a:buNone/>
              <a:defRPr/>
            </a:lvl5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325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92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27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275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7" y="6250567"/>
            <a:ext cx="3683001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4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813">
                <a:solidFill>
                  <a:srgbClr val="006654"/>
                </a:solidFill>
              </a:defRPr>
            </a:lvl2pPr>
            <a:lvl3pPr>
              <a:defRPr sz="813">
                <a:solidFill>
                  <a:srgbClr val="006654"/>
                </a:solidFill>
              </a:defRPr>
            </a:lvl3pPr>
            <a:lvl4pPr>
              <a:defRPr sz="813">
                <a:solidFill>
                  <a:srgbClr val="006654"/>
                </a:solidFill>
              </a:defRPr>
            </a:lvl4pPr>
            <a:lvl5pPr>
              <a:defRPr sz="813"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89360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7" y="190502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7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7" y="1147766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332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84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B55295-13E5-4D1B-8BAB-A8ED1C5DAAC6}" type="datetimeFigureOut">
              <a:rPr lang="en-GB" smtClean="0">
                <a:solidFill>
                  <a:prstClr val="black"/>
                </a:solidFill>
              </a:rPr>
              <a:pPr/>
              <a:t>19/12/2022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AEDF595-E930-4757-A598-4565F6CEE38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471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- Full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0241" y="0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 goes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30240" y="1044088"/>
            <a:ext cx="11906249" cy="505813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113A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854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24EB1-CA42-BB43-A6D3-5619665E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50A2E-BC9F-F444-96AD-E9CD3DF7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5E14D-75FC-4143-B64B-C0F95BC75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C713-0428-7D41-B092-2FD507CD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38D8A-D7F9-8D4E-8A65-965EC286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BCF87-C368-924E-8C36-3F318605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6068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2.xml"/><Relationship Id="rId7" Type="http://schemas.openxmlformats.org/officeDocument/2006/relationships/slide" Target="../slides/slid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0.xml"/><Relationship Id="rId7" Type="http://schemas.openxmlformats.org/officeDocument/2006/relationships/slide" Target="../slides/slide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.png"/><Relationship Id="rId4" Type="http://schemas.openxmlformats.org/officeDocument/2006/relationships/slide" Target="../slides/slide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" Target="../slides/slide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0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slide" Target="../slides/slide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" Target="../slides/slide11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slide" Target="../slides/slide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D07C7-8CD6-9948-9D18-25B4CD84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E2989-3105-3D49-BEC6-3AE2295B5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55BCE-758C-2744-A728-6A898320B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1BA5-14A5-484C-8C27-A1A514918B9A}" type="datetimeFigureOut">
              <a:rPr lang="en-DK" smtClean="0"/>
              <a:t>12/19/2022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C87CF-7AF5-164B-9B7D-FD433694B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380CE-5AEC-CF40-A612-5BC97AAB2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6C7C6-50F0-C741-B35C-5715B25BF8A6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8406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7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9" r:id="rId2"/>
    <p:sldLayoutId id="2147483770" r:id="rId3"/>
    <p:sldLayoutId id="2147483771" r:id="rId4"/>
    <p:sldLayoutId id="2147483772" r:id="rId5"/>
    <p:sldLayoutId id="2147483773" r:id="rId6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0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6" r:id="rId3"/>
    <p:sldLayoutId id="2147483827" r:id="rId4"/>
    <p:sldLayoutId id="2147483828" r:id="rId5"/>
    <p:sldLayoutId id="2147483829" r:id="rId6"/>
    <p:sldLayoutId id="2147483830" r:id="rId7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7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8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9" r:id="rId2"/>
    <p:sldLayoutId id="2147483850" r:id="rId3"/>
    <p:sldLayoutId id="2147483851" r:id="rId4"/>
    <p:sldLayoutId id="2147483852" r:id="rId5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4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 dirty="0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13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5"/>
            <a:ext cx="12192000" cy="778149"/>
          </a:xfrm>
          <a:prstGeom prst="rect">
            <a:avLst/>
          </a:prstGeom>
          <a:solidFill>
            <a:srgbClr val="008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15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00" y="6228003"/>
            <a:ext cx="2160000" cy="43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2" r:id="rId3"/>
    <p:sldLayoutId id="2147483863" r:id="rId4"/>
    <p:sldLayoutId id="2147483865" r:id="rId5"/>
    <p:sldLayoutId id="2147483867" r:id="rId6"/>
    <p:sldLayoutId id="2147483868" r:id="rId7"/>
    <p:sldLayoutId id="2147483869" r:id="rId8"/>
    <p:sldLayoutId id="2147483871" r:id="rId9"/>
    <p:sldLayoutId id="2147483872" r:id="rId10"/>
    <p:sldLayoutId id="2147483873" r:id="rId11"/>
  </p:sldLayoutIdLst>
  <p:hf hdr="0" ftr="0" dt="0"/>
  <p:txStyles>
    <p:titleStyle>
      <a:lvl1pPr algn="ctr" defTabSz="1125472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51" indent="-422051" algn="l" defTabSz="1125472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51710" algn="l" defTabSz="1125472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75" indent="-281368" algn="l" defTabSz="1125472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12" indent="-281368" algn="l" defTabSz="1125472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47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51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54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8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>
            <a:cxnSpLocks/>
          </p:cNvCxnSpPr>
          <p:nvPr userDrawn="1"/>
        </p:nvCxnSpPr>
        <p:spPr>
          <a:xfrm>
            <a:off x="0" y="756000"/>
            <a:ext cx="12192000" cy="0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57" y="6268838"/>
            <a:ext cx="1861364" cy="3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8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4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4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7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  <p:sldLayoutId id="2147483698" r:id="rId5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  <p:sldLayoutId id="2147483705" r:id="rId3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1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" action="ppaction://noaction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5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DA874A-CD90-427D-88CB-95E8F088ABC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84" y="6022781"/>
            <a:ext cx="3065586" cy="5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9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88" r:id="rId6"/>
    <p:sldLayoutId id="2147483791" r:id="rId7"/>
    <p:sldLayoutId id="21474838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5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ionet.europa.eu/etcs/etc-he/consortium" TargetMode="External"/><Relationship Id="rId3" Type="http://schemas.openxmlformats.org/officeDocument/2006/relationships/image" Target="../media/image41.png"/><Relationship Id="rId7" Type="http://schemas.openxmlformats.org/officeDocument/2006/relationships/hyperlink" Target="https://www.eionet.europa.eu/etcs/etc-di/consortiu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eionet.europa.eu/etcs/etc-cm/consortium" TargetMode="External"/><Relationship Id="rId5" Type="http://schemas.openxmlformats.org/officeDocument/2006/relationships/hyperlink" Target="https://www.eionet.europa.eu/etcs/etc-ce/consortium" TargetMode="External"/><Relationship Id="rId4" Type="http://schemas.openxmlformats.org/officeDocument/2006/relationships/hyperlink" Target="https://www.eionet.europa.eu/etcs/etc-ca/consortium" TargetMode="External"/><Relationship Id="rId9" Type="http://schemas.openxmlformats.org/officeDocument/2006/relationships/hyperlink" Target="https://www.eionet.europa.eu/etcs/etc-st/consortiu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7.jpe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48F3D8BC-03D7-1441-9465-B7F78C88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90" y="50800"/>
            <a:ext cx="9296400" cy="6756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85AD90-F6CF-134F-B0FD-AC17EBE28E30}"/>
              </a:ext>
            </a:extLst>
          </p:cNvPr>
          <p:cNvSpPr/>
          <p:nvPr/>
        </p:nvSpPr>
        <p:spPr>
          <a:xfrm>
            <a:off x="7515224" y="642938"/>
            <a:ext cx="2014538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AA57D9-E3DD-724C-9092-21718DD717D5}"/>
              </a:ext>
            </a:extLst>
          </p:cNvPr>
          <p:cNvGrpSpPr/>
          <p:nvPr/>
        </p:nvGrpSpPr>
        <p:grpSpPr>
          <a:xfrm>
            <a:off x="1801678" y="500066"/>
            <a:ext cx="7113722" cy="5964545"/>
            <a:chOff x="3764743" y="1279669"/>
            <a:chExt cx="5789456" cy="511159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FADBEB6-9BE6-4F4C-AED8-AB36A7A2B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4743" y="1289821"/>
              <a:ext cx="2435200" cy="2435200"/>
            </a:xfrm>
            <a:prstGeom prst="ellipse">
              <a:avLst/>
            </a:prstGeom>
            <a:solidFill>
              <a:srgbClr val="00A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Informing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policy implementation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00E7B54-AEB8-6E45-8794-70B3A4E88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2199" y="1313021"/>
              <a:ext cx="2412000" cy="2412000"/>
            </a:xfrm>
            <a:prstGeom prst="ellipse">
              <a:avLst/>
            </a:prstGeom>
            <a:solidFill>
              <a:srgbClr val="00A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Assessing systemic challenges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A72734-54EB-7F42-AA5B-216D5C3BE1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8682" y="3979262"/>
              <a:ext cx="2412000" cy="2412000"/>
            </a:xfrm>
            <a:prstGeom prst="ellipse">
              <a:avLst/>
            </a:prstGeom>
            <a:solidFill>
              <a:srgbClr val="00A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Supporting countries: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Knowledge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/>
              </a:r>
              <a:b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co-creation, sharing and use</a:t>
              </a:r>
            </a:p>
          </p:txBody>
        </p:sp>
        <p:sp>
          <p:nvSpPr>
            <p:cNvPr id="26" name="Arc 3">
              <a:extLst>
                <a:ext uri="{FF2B5EF4-FFF2-40B4-BE49-F238E27FC236}">
                  <a16:creationId xmlns:a16="http://schemas.microsoft.com/office/drawing/2014/main" id="{F20C3D29-5ABB-394B-854B-49DA0A10C002}"/>
                </a:ext>
              </a:extLst>
            </p:cNvPr>
            <p:cNvSpPr/>
            <p:nvPr/>
          </p:nvSpPr>
          <p:spPr>
            <a:xfrm rot="11289437">
              <a:off x="5028966" y="4016875"/>
              <a:ext cx="579967" cy="698500"/>
            </a:xfrm>
            <a:custGeom>
              <a:avLst/>
              <a:gdLst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2" fmla="*/ 503767 w 1007533"/>
                <a:gd name="connsiteY2" fmla="*/ 503767 h 1007533"/>
                <a:gd name="connsiteX3" fmla="*/ 503766 w 1007533"/>
                <a:gd name="connsiteY3" fmla="*/ 0 h 1007533"/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0" fmla="*/ 0 w 579967"/>
                <a:gd name="connsiteY0" fmla="*/ 0 h 698500"/>
                <a:gd name="connsiteX1" fmla="*/ 503767 w 579967"/>
                <a:gd name="connsiteY1" fmla="*/ 503767 h 698500"/>
                <a:gd name="connsiteX2" fmla="*/ 1 w 579967"/>
                <a:gd name="connsiteY2" fmla="*/ 503767 h 698500"/>
                <a:gd name="connsiteX3" fmla="*/ 0 w 579967"/>
                <a:gd name="connsiteY3" fmla="*/ 0 h 698500"/>
                <a:gd name="connsiteX0" fmla="*/ 0 w 579967"/>
                <a:gd name="connsiteY0" fmla="*/ 0 h 698500"/>
                <a:gd name="connsiteX1" fmla="*/ 579967 w 579967"/>
                <a:gd name="connsiteY1" fmla="*/ 69850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967" h="698500" stroke="0" extrusionOk="0">
                  <a:moveTo>
                    <a:pt x="0" y="0"/>
                  </a:moveTo>
                  <a:cubicBezTo>
                    <a:pt x="278223" y="0"/>
                    <a:pt x="503767" y="225544"/>
                    <a:pt x="503767" y="503767"/>
                  </a:cubicBezTo>
                  <a:lnTo>
                    <a:pt x="1" y="503767"/>
                  </a:lnTo>
                  <a:cubicBezTo>
                    <a:pt x="1" y="335845"/>
                    <a:pt x="0" y="167922"/>
                    <a:pt x="0" y="0"/>
                  </a:cubicBezTo>
                  <a:close/>
                </a:path>
                <a:path w="579967" h="698500" fill="none">
                  <a:moveTo>
                    <a:pt x="0" y="0"/>
                  </a:moveTo>
                  <a:cubicBezTo>
                    <a:pt x="278223" y="0"/>
                    <a:pt x="579967" y="420277"/>
                    <a:pt x="579967" y="698500"/>
                  </a:cubicBezTo>
                </a:path>
              </a:pathLst>
            </a:custGeom>
            <a:noFill/>
            <a:ln w="76200">
              <a:solidFill>
                <a:srgbClr val="00AC8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7" name="Arc 3">
              <a:extLst>
                <a:ext uri="{FF2B5EF4-FFF2-40B4-BE49-F238E27FC236}">
                  <a16:creationId xmlns:a16="http://schemas.microsoft.com/office/drawing/2014/main" id="{ACBE9ED1-88D5-5F4D-B89B-681C21B2D256}"/>
                </a:ext>
              </a:extLst>
            </p:cNvPr>
            <p:cNvSpPr/>
            <p:nvPr/>
          </p:nvSpPr>
          <p:spPr>
            <a:xfrm rot="18536116">
              <a:off x="6457829" y="1220403"/>
              <a:ext cx="579967" cy="698500"/>
            </a:xfrm>
            <a:custGeom>
              <a:avLst/>
              <a:gdLst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2" fmla="*/ 503767 w 1007533"/>
                <a:gd name="connsiteY2" fmla="*/ 503767 h 1007533"/>
                <a:gd name="connsiteX3" fmla="*/ 503766 w 1007533"/>
                <a:gd name="connsiteY3" fmla="*/ 0 h 1007533"/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0" fmla="*/ 0 w 579967"/>
                <a:gd name="connsiteY0" fmla="*/ 0 h 698500"/>
                <a:gd name="connsiteX1" fmla="*/ 503767 w 579967"/>
                <a:gd name="connsiteY1" fmla="*/ 503767 h 698500"/>
                <a:gd name="connsiteX2" fmla="*/ 1 w 579967"/>
                <a:gd name="connsiteY2" fmla="*/ 503767 h 698500"/>
                <a:gd name="connsiteX3" fmla="*/ 0 w 579967"/>
                <a:gd name="connsiteY3" fmla="*/ 0 h 698500"/>
                <a:gd name="connsiteX0" fmla="*/ 0 w 579967"/>
                <a:gd name="connsiteY0" fmla="*/ 0 h 698500"/>
                <a:gd name="connsiteX1" fmla="*/ 579967 w 579967"/>
                <a:gd name="connsiteY1" fmla="*/ 69850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967" h="698500" stroke="0" extrusionOk="0">
                  <a:moveTo>
                    <a:pt x="0" y="0"/>
                  </a:moveTo>
                  <a:cubicBezTo>
                    <a:pt x="278223" y="0"/>
                    <a:pt x="503767" y="225544"/>
                    <a:pt x="503767" y="503767"/>
                  </a:cubicBezTo>
                  <a:lnTo>
                    <a:pt x="1" y="503767"/>
                  </a:lnTo>
                  <a:cubicBezTo>
                    <a:pt x="1" y="335845"/>
                    <a:pt x="0" y="167922"/>
                    <a:pt x="0" y="0"/>
                  </a:cubicBezTo>
                  <a:close/>
                </a:path>
                <a:path w="579967" h="698500" fill="none">
                  <a:moveTo>
                    <a:pt x="0" y="0"/>
                  </a:moveTo>
                  <a:cubicBezTo>
                    <a:pt x="278223" y="0"/>
                    <a:pt x="579967" y="420277"/>
                    <a:pt x="579967" y="698500"/>
                  </a:cubicBezTo>
                </a:path>
              </a:pathLst>
            </a:custGeom>
            <a:noFill/>
            <a:ln w="76200">
              <a:solidFill>
                <a:srgbClr val="00AC8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8" name="Arc 3">
              <a:extLst>
                <a:ext uri="{FF2B5EF4-FFF2-40B4-BE49-F238E27FC236}">
                  <a16:creationId xmlns:a16="http://schemas.microsoft.com/office/drawing/2014/main" id="{86706B93-9823-2842-90D3-879E202CE35A}"/>
                </a:ext>
              </a:extLst>
            </p:cNvPr>
            <p:cNvSpPr/>
            <p:nvPr/>
          </p:nvSpPr>
          <p:spPr>
            <a:xfrm rot="10310563" flipH="1">
              <a:off x="8000433" y="4016875"/>
              <a:ext cx="579967" cy="698500"/>
            </a:xfrm>
            <a:custGeom>
              <a:avLst/>
              <a:gdLst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2" fmla="*/ 503767 w 1007533"/>
                <a:gd name="connsiteY2" fmla="*/ 503767 h 1007533"/>
                <a:gd name="connsiteX3" fmla="*/ 503766 w 1007533"/>
                <a:gd name="connsiteY3" fmla="*/ 0 h 1007533"/>
                <a:gd name="connsiteX0" fmla="*/ 503766 w 1007533"/>
                <a:gd name="connsiteY0" fmla="*/ 0 h 1007533"/>
                <a:gd name="connsiteX1" fmla="*/ 1007533 w 1007533"/>
                <a:gd name="connsiteY1" fmla="*/ 503767 h 1007533"/>
                <a:gd name="connsiteX0" fmla="*/ 0 w 579967"/>
                <a:gd name="connsiteY0" fmla="*/ 0 h 698500"/>
                <a:gd name="connsiteX1" fmla="*/ 503767 w 579967"/>
                <a:gd name="connsiteY1" fmla="*/ 503767 h 698500"/>
                <a:gd name="connsiteX2" fmla="*/ 1 w 579967"/>
                <a:gd name="connsiteY2" fmla="*/ 503767 h 698500"/>
                <a:gd name="connsiteX3" fmla="*/ 0 w 579967"/>
                <a:gd name="connsiteY3" fmla="*/ 0 h 698500"/>
                <a:gd name="connsiteX0" fmla="*/ 0 w 579967"/>
                <a:gd name="connsiteY0" fmla="*/ 0 h 698500"/>
                <a:gd name="connsiteX1" fmla="*/ 579967 w 579967"/>
                <a:gd name="connsiteY1" fmla="*/ 69850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9967" h="698500" stroke="0" extrusionOk="0">
                  <a:moveTo>
                    <a:pt x="0" y="0"/>
                  </a:moveTo>
                  <a:cubicBezTo>
                    <a:pt x="278223" y="0"/>
                    <a:pt x="503767" y="225544"/>
                    <a:pt x="503767" y="503767"/>
                  </a:cubicBezTo>
                  <a:lnTo>
                    <a:pt x="1" y="503767"/>
                  </a:lnTo>
                  <a:cubicBezTo>
                    <a:pt x="1" y="335845"/>
                    <a:pt x="0" y="167922"/>
                    <a:pt x="0" y="0"/>
                  </a:cubicBezTo>
                  <a:close/>
                </a:path>
                <a:path w="579967" h="698500" fill="none">
                  <a:moveTo>
                    <a:pt x="0" y="0"/>
                  </a:moveTo>
                  <a:cubicBezTo>
                    <a:pt x="278223" y="0"/>
                    <a:pt x="579967" y="420277"/>
                    <a:pt x="579967" y="698500"/>
                  </a:cubicBezTo>
                </a:path>
              </a:pathLst>
            </a:custGeom>
            <a:noFill/>
            <a:ln w="76200">
              <a:solidFill>
                <a:srgbClr val="00AC8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1819D5F-E3B6-FB41-AC7F-E25931BCD182}"/>
              </a:ext>
            </a:extLst>
          </p:cNvPr>
          <p:cNvSpPr txBox="1"/>
          <p:nvPr/>
        </p:nvSpPr>
        <p:spPr>
          <a:xfrm>
            <a:off x="9205913" y="38476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4000" b="1" i="0" u="none" strike="noStrike" kern="1200" cap="none" spc="0" normalizeH="0" baseline="0" noProof="0" dirty="0">
                <a:ln>
                  <a:noFill/>
                </a:ln>
                <a:solidFill>
                  <a:srgbClr val="00957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we do</a:t>
            </a:r>
          </a:p>
        </p:txBody>
      </p:sp>
    </p:spTree>
    <p:extLst>
      <p:ext uri="{BB962C8B-B14F-4D97-AF65-F5344CB8AC3E}">
        <p14:creationId xmlns:p14="http://schemas.microsoft.com/office/powerpoint/2010/main" val="24493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AD237FB-C21D-2342-B547-7C1C807345E4}"/>
              </a:ext>
            </a:extLst>
          </p:cNvPr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AE251-4CF7-4C79-A366-F68608A3D37F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3F594-DDCD-C44D-BCEB-D67C49A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D557C1D-2E35-7D44-9B77-15645020007D}"/>
              </a:ext>
            </a:extLst>
          </p:cNvPr>
          <p:cNvSpPr/>
          <p:nvPr/>
        </p:nvSpPr>
        <p:spPr>
          <a:xfrm>
            <a:off x="1142235" y="1415426"/>
            <a:ext cx="2867235" cy="1437214"/>
          </a:xfrm>
          <a:prstGeom prst="wedgeRoundRectCallout">
            <a:avLst>
              <a:gd name="adj1" fmla="val 84447"/>
              <a:gd name="adj2" fmla="val -2079"/>
              <a:gd name="adj3" fmla="val 16667"/>
            </a:avLst>
          </a:prstGeom>
          <a:solidFill>
            <a:srgbClr val="4F81BD">
              <a:lumMod val="50000"/>
              <a:alpha val="69804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Coordination of in situ EIONET data across services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C945E62-5F21-2242-93B4-6C42593A5FC3}"/>
              </a:ext>
            </a:extLst>
          </p:cNvPr>
          <p:cNvSpPr/>
          <p:nvPr/>
        </p:nvSpPr>
        <p:spPr>
          <a:xfrm>
            <a:off x="1768957" y="3735455"/>
            <a:ext cx="2792981" cy="1243592"/>
          </a:xfrm>
          <a:prstGeom prst="wedgeRoundRectCallout">
            <a:avLst>
              <a:gd name="adj1" fmla="val 165877"/>
              <a:gd name="adj2" fmla="val -104723"/>
              <a:gd name="adj3" fmla="val 16667"/>
            </a:avLst>
          </a:prstGeom>
          <a:solidFill>
            <a:srgbClr val="4F81BD">
              <a:lumMod val="50000"/>
              <a:alpha val="69804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 of European and local land monitoring 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E78D7B2-6411-6D4A-9146-8A108BCF891A}"/>
              </a:ext>
            </a:extLst>
          </p:cNvPr>
          <p:cNvSpPr/>
          <p:nvPr/>
        </p:nvSpPr>
        <p:spPr>
          <a:xfrm>
            <a:off x="8777218" y="4718198"/>
            <a:ext cx="3145094" cy="826113"/>
          </a:xfrm>
          <a:prstGeom prst="wedgeRoundRectCallout">
            <a:avLst>
              <a:gd name="adj1" fmla="val 5482"/>
              <a:gd name="adj2" fmla="val -139656"/>
              <a:gd name="adj3" fmla="val 16667"/>
            </a:avLst>
          </a:prstGeom>
          <a:solidFill>
            <a:srgbClr val="4F81BD">
              <a:lumMod val="50000"/>
              <a:alpha val="69804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user of Copernicus Data and Information Products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03C6A10-8666-AA41-A9BA-8368C5B6C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957" y="3125349"/>
            <a:ext cx="1324896" cy="100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F9F95F-F2BD-6B40-8D83-D6E52821F9BD}"/>
              </a:ext>
            </a:extLst>
          </p:cNvPr>
          <p:cNvGrpSpPr/>
          <p:nvPr/>
        </p:nvGrpSpPr>
        <p:grpSpPr>
          <a:xfrm>
            <a:off x="946562" y="901911"/>
            <a:ext cx="991131" cy="868401"/>
            <a:chOff x="159492" y="99537"/>
            <a:chExt cx="545454" cy="56803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883672-9DA6-8645-A134-A717905E9F27}"/>
                </a:ext>
              </a:extLst>
            </p:cNvPr>
            <p:cNvSpPr/>
            <p:nvPr/>
          </p:nvSpPr>
          <p:spPr>
            <a:xfrm>
              <a:off x="159492" y="99537"/>
              <a:ext cx="545454" cy="568038"/>
            </a:xfrm>
            <a:prstGeom prst="ellipse">
              <a:avLst/>
            </a:prstGeom>
            <a:solidFill>
              <a:srgbClr val="925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3DD76E72-81BB-4A46-840F-DAE4F213A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57" y="158210"/>
              <a:ext cx="430733" cy="450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A2CFFEE-902A-1F4E-AF3E-42DDE1C9C3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129" y="4455621"/>
            <a:ext cx="853218" cy="80224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CA9D6E-DAFB-4D43-8724-810635953090}"/>
              </a:ext>
            </a:extLst>
          </p:cNvPr>
          <p:cNvSpPr txBox="1"/>
          <p:nvPr/>
        </p:nvSpPr>
        <p:spPr>
          <a:xfrm>
            <a:off x="58166" y="57671"/>
            <a:ext cx="503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new frontier of data</a:t>
            </a:r>
          </a:p>
        </p:txBody>
      </p:sp>
    </p:spTree>
    <p:extLst>
      <p:ext uri="{BB962C8B-B14F-4D97-AF65-F5344CB8AC3E}">
        <p14:creationId xmlns:p14="http://schemas.microsoft.com/office/powerpoint/2010/main" val="23891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53230D-B027-5FE6-60BD-8B68D310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54"/>
            <a:ext cx="12191999" cy="686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14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054B50E-7886-3022-F487-232408B95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0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1C51D2-A85D-4E73-A148-B764E55F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76" y="0"/>
            <a:ext cx="6222124" cy="6898482"/>
          </a:xfrm>
          <a:prstGeom prst="rect">
            <a:avLst/>
          </a:prstGeom>
        </p:spPr>
      </p:pic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8446D1F3-11A3-4421-AD82-64BAE376B00E}"/>
              </a:ext>
            </a:extLst>
          </p:cNvPr>
          <p:cNvSpPr txBox="1">
            <a:spLocks/>
          </p:cNvSpPr>
          <p:nvPr/>
        </p:nvSpPr>
        <p:spPr>
          <a:xfrm>
            <a:off x="313179" y="4162097"/>
            <a:ext cx="5972008" cy="22807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GB" sz="3000" b="1" i="1" dirty="0">
                <a:solidFill>
                  <a:schemeClr val="accent1">
                    <a:lumMod val="50000"/>
                  </a:schemeClr>
                </a:solidFill>
              </a:rPr>
              <a:t>a more flexible and innovative knowledge networ</a:t>
            </a: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k”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3000" b="1" i="1" dirty="0">
                <a:solidFill>
                  <a:schemeClr val="accent1">
                    <a:lumMod val="50000"/>
                  </a:schemeClr>
                </a:solidFill>
              </a:rPr>
              <a:t>“more active engagement at the country level</a:t>
            </a: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” </a:t>
            </a:r>
            <a:endParaRPr lang="en-GB" sz="3000" b="1" dirty="0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3000" b="1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3000" b="1" dirty="0">
              <a:solidFill>
                <a:srgbClr val="002060"/>
              </a:solidFill>
              <a:cs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b="1" dirty="0">
              <a:solidFill>
                <a:srgbClr val="00206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3707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588C65-7572-BC4A-984B-757B883E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"/>
            <a:ext cx="12192000" cy="6854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6CF7C-9A0C-CCAA-2D53-3E61F22BDE28}"/>
              </a:ext>
            </a:extLst>
          </p:cNvPr>
          <p:cNvSpPr txBox="1"/>
          <p:nvPr/>
        </p:nvSpPr>
        <p:spPr>
          <a:xfrm>
            <a:off x="1055077" y="70338"/>
            <a:ext cx="5817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rgbClr val="002060"/>
                </a:solidFill>
              </a:rPr>
              <a:t>Network power: Working across thematic areas to support EU policy</a:t>
            </a:r>
          </a:p>
        </p:txBody>
      </p:sp>
    </p:spTree>
    <p:extLst>
      <p:ext uri="{BB962C8B-B14F-4D97-AF65-F5344CB8AC3E}">
        <p14:creationId xmlns:p14="http://schemas.microsoft.com/office/powerpoint/2010/main" val="2483213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60AE27-E84D-39BE-AD36-D0153209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6"/>
          <a:stretch/>
        </p:blipFill>
        <p:spPr>
          <a:xfrm>
            <a:off x="5058644" y="0"/>
            <a:ext cx="713335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332C1-D6AC-987B-D207-3AB9F546AC32}"/>
              </a:ext>
            </a:extLst>
          </p:cNvPr>
          <p:cNvSpPr txBox="1"/>
          <p:nvPr/>
        </p:nvSpPr>
        <p:spPr>
          <a:xfrm>
            <a:off x="398793" y="246074"/>
            <a:ext cx="10240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ETCs with a partnership through to 2026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(with consortium coordinator)</a:t>
            </a:r>
            <a:endParaRPr kumimoji="0" lang="en-DK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0F504-1B43-46F8-2087-6A7E40473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3" y="5628384"/>
            <a:ext cx="1061900" cy="11852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80B73F7-A0EC-8B7F-F766-5F379500D40C}"/>
              </a:ext>
            </a:extLst>
          </p:cNvPr>
          <p:cNvGrpSpPr/>
          <p:nvPr/>
        </p:nvGrpSpPr>
        <p:grpSpPr>
          <a:xfrm>
            <a:off x="1548965" y="1670572"/>
            <a:ext cx="7531973" cy="3864136"/>
            <a:chOff x="574627" y="1339155"/>
            <a:chExt cx="9030999" cy="38641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7775145-790C-507D-89AA-6C7A5EAB281D}"/>
                </a:ext>
              </a:extLst>
            </p:cNvPr>
            <p:cNvGrpSpPr/>
            <p:nvPr/>
          </p:nvGrpSpPr>
          <p:grpSpPr>
            <a:xfrm>
              <a:off x="574627" y="1339155"/>
              <a:ext cx="9030999" cy="3864136"/>
              <a:chOff x="574628" y="1389031"/>
              <a:chExt cx="9030999" cy="386413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E3370DF-AA15-DBAA-FC2C-76242E09AAD0}"/>
                  </a:ext>
                </a:extLst>
              </p:cNvPr>
              <p:cNvGrpSpPr/>
              <p:nvPr/>
            </p:nvGrpSpPr>
            <p:grpSpPr>
              <a:xfrm>
                <a:off x="574628" y="1898563"/>
                <a:ext cx="9030999" cy="3354604"/>
                <a:chOff x="-1516675" y="-983225"/>
                <a:chExt cx="9030999" cy="3354604"/>
              </a:xfrm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13F58C37-374E-C574-A4E0-7353A7094DB2}"/>
                    </a:ext>
                  </a:extLst>
                </p:cNvPr>
                <p:cNvSpPr/>
                <p:nvPr/>
              </p:nvSpPr>
              <p:spPr>
                <a:xfrm>
                  <a:off x="-1516675" y="-529567"/>
                  <a:ext cx="4102603" cy="871845"/>
                </a:xfrm>
                <a:custGeom>
                  <a:avLst/>
                  <a:gdLst>
                    <a:gd name="connsiteX0" fmla="*/ 0 w 2932978"/>
                    <a:gd name="connsiteY0" fmla="*/ 197925 h 1187526"/>
                    <a:gd name="connsiteX1" fmla="*/ 197925 w 2932978"/>
                    <a:gd name="connsiteY1" fmla="*/ 0 h 1187526"/>
                    <a:gd name="connsiteX2" fmla="*/ 2735053 w 2932978"/>
                    <a:gd name="connsiteY2" fmla="*/ 0 h 1187526"/>
                    <a:gd name="connsiteX3" fmla="*/ 2932978 w 2932978"/>
                    <a:gd name="connsiteY3" fmla="*/ 197925 h 1187526"/>
                    <a:gd name="connsiteX4" fmla="*/ 2932978 w 2932978"/>
                    <a:gd name="connsiteY4" fmla="*/ 989601 h 1187526"/>
                    <a:gd name="connsiteX5" fmla="*/ 2735053 w 2932978"/>
                    <a:gd name="connsiteY5" fmla="*/ 1187526 h 1187526"/>
                    <a:gd name="connsiteX6" fmla="*/ 197925 w 2932978"/>
                    <a:gd name="connsiteY6" fmla="*/ 1187526 h 1187526"/>
                    <a:gd name="connsiteX7" fmla="*/ 0 w 2932978"/>
                    <a:gd name="connsiteY7" fmla="*/ 989601 h 1187526"/>
                    <a:gd name="connsiteX8" fmla="*/ 0 w 2932978"/>
                    <a:gd name="connsiteY8" fmla="*/ 197925 h 1187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32978" h="1187526">
                      <a:moveTo>
                        <a:pt x="0" y="197925"/>
                      </a:moveTo>
                      <a:cubicBezTo>
                        <a:pt x="0" y="88614"/>
                        <a:pt x="88614" y="0"/>
                        <a:pt x="197925" y="0"/>
                      </a:cubicBezTo>
                      <a:lnTo>
                        <a:pt x="2735053" y="0"/>
                      </a:lnTo>
                      <a:cubicBezTo>
                        <a:pt x="2844364" y="0"/>
                        <a:pt x="2932978" y="88614"/>
                        <a:pt x="2932978" y="197925"/>
                      </a:cubicBezTo>
                      <a:lnTo>
                        <a:pt x="2932978" y="989601"/>
                      </a:lnTo>
                      <a:cubicBezTo>
                        <a:pt x="2932978" y="1098912"/>
                        <a:pt x="2844364" y="1187526"/>
                        <a:pt x="2735053" y="1187526"/>
                      </a:cubicBezTo>
                      <a:lnTo>
                        <a:pt x="197925" y="1187526"/>
                      </a:lnTo>
                      <a:cubicBezTo>
                        <a:pt x="88614" y="1187526"/>
                        <a:pt x="0" y="1098912"/>
                        <a:pt x="0" y="989601"/>
                      </a:cubicBezTo>
                      <a:lnTo>
                        <a:pt x="0" y="197925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6550" tIns="126550" rIns="126550" bIns="126550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4">
                        <a:extLst>
                          <a:ext uri="{A12FA001-AC4F-418D-AE19-62706E023703}">
                            <ahyp:hlinkClr xmlns:ahyp="http://schemas.microsoft.com/office/drawing/2018/hyperlinkcolor" xmlns="" val="tx"/>
                          </a:ext>
                        </a:extLst>
                      </a:hlinkClick>
                    </a:rPr>
                    <a:t>Climate change adaptation and LULUCF</a:t>
                  </a:r>
                  <a:endPara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(CMCC)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0DB89183-2081-DA4C-E41C-FD1B1108A70C}"/>
                    </a:ext>
                  </a:extLst>
                </p:cNvPr>
                <p:cNvSpPr/>
                <p:nvPr/>
              </p:nvSpPr>
              <p:spPr>
                <a:xfrm>
                  <a:off x="3411721" y="48188"/>
                  <a:ext cx="4102603" cy="871845"/>
                </a:xfrm>
                <a:custGeom>
                  <a:avLst/>
                  <a:gdLst>
                    <a:gd name="connsiteX0" fmla="*/ 0 w 3127958"/>
                    <a:gd name="connsiteY0" fmla="*/ 157871 h 947209"/>
                    <a:gd name="connsiteX1" fmla="*/ 157871 w 3127958"/>
                    <a:gd name="connsiteY1" fmla="*/ 0 h 947209"/>
                    <a:gd name="connsiteX2" fmla="*/ 2970087 w 3127958"/>
                    <a:gd name="connsiteY2" fmla="*/ 0 h 947209"/>
                    <a:gd name="connsiteX3" fmla="*/ 3127958 w 3127958"/>
                    <a:gd name="connsiteY3" fmla="*/ 157871 h 947209"/>
                    <a:gd name="connsiteX4" fmla="*/ 3127958 w 3127958"/>
                    <a:gd name="connsiteY4" fmla="*/ 789338 h 947209"/>
                    <a:gd name="connsiteX5" fmla="*/ 2970087 w 3127958"/>
                    <a:gd name="connsiteY5" fmla="*/ 947209 h 947209"/>
                    <a:gd name="connsiteX6" fmla="*/ 157871 w 3127958"/>
                    <a:gd name="connsiteY6" fmla="*/ 947209 h 947209"/>
                    <a:gd name="connsiteX7" fmla="*/ 0 w 3127958"/>
                    <a:gd name="connsiteY7" fmla="*/ 789338 h 947209"/>
                    <a:gd name="connsiteX8" fmla="*/ 0 w 3127958"/>
                    <a:gd name="connsiteY8" fmla="*/ 157871 h 947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27958" h="947209">
                      <a:moveTo>
                        <a:pt x="0" y="157871"/>
                      </a:moveTo>
                      <a:cubicBezTo>
                        <a:pt x="0" y="70681"/>
                        <a:pt x="70681" y="0"/>
                        <a:pt x="157871" y="0"/>
                      </a:cubicBezTo>
                      <a:lnTo>
                        <a:pt x="2970087" y="0"/>
                      </a:lnTo>
                      <a:cubicBezTo>
                        <a:pt x="3057277" y="0"/>
                        <a:pt x="3127958" y="70681"/>
                        <a:pt x="3127958" y="157871"/>
                      </a:cubicBezTo>
                      <a:lnTo>
                        <a:pt x="3127958" y="789338"/>
                      </a:lnTo>
                      <a:cubicBezTo>
                        <a:pt x="3127958" y="876528"/>
                        <a:pt x="3057277" y="947209"/>
                        <a:pt x="2970087" y="947209"/>
                      </a:cubicBezTo>
                      <a:lnTo>
                        <a:pt x="157871" y="947209"/>
                      </a:lnTo>
                      <a:cubicBezTo>
                        <a:pt x="70681" y="947209"/>
                        <a:pt x="0" y="876528"/>
                        <a:pt x="0" y="789338"/>
                      </a:cubicBezTo>
                      <a:lnTo>
                        <a:pt x="0" y="157871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4819" tIns="114819" rIns="114819" bIns="114819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5">
                        <a:extLst>
                          <a:ext uri="{A12FA001-AC4F-418D-AE19-62706E023703}">
                            <ahyp:hlinkClr xmlns:ahyp="http://schemas.microsoft.com/office/drawing/2018/hyperlinkcolor" xmlns="" val="tx"/>
                          </a:ext>
                        </a:extLst>
                      </a:hlinkClick>
                    </a:rPr>
                    <a:t>Resource use and circular economy</a:t>
                  </a: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(VITO)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B478176-97F1-C599-AE4F-6EB3DA9B93B1}"/>
                    </a:ext>
                  </a:extLst>
                </p:cNvPr>
                <p:cNvSpPr/>
                <p:nvPr/>
              </p:nvSpPr>
              <p:spPr>
                <a:xfrm>
                  <a:off x="-1516675" y="491891"/>
                  <a:ext cx="4102602" cy="856284"/>
                </a:xfrm>
                <a:custGeom>
                  <a:avLst/>
                  <a:gdLst>
                    <a:gd name="connsiteX0" fmla="*/ 0 w 3016792"/>
                    <a:gd name="connsiteY0" fmla="*/ 175965 h 1055771"/>
                    <a:gd name="connsiteX1" fmla="*/ 175965 w 3016792"/>
                    <a:gd name="connsiteY1" fmla="*/ 0 h 1055771"/>
                    <a:gd name="connsiteX2" fmla="*/ 2840827 w 3016792"/>
                    <a:gd name="connsiteY2" fmla="*/ 0 h 1055771"/>
                    <a:gd name="connsiteX3" fmla="*/ 3016792 w 3016792"/>
                    <a:gd name="connsiteY3" fmla="*/ 175965 h 1055771"/>
                    <a:gd name="connsiteX4" fmla="*/ 3016792 w 3016792"/>
                    <a:gd name="connsiteY4" fmla="*/ 879806 h 1055771"/>
                    <a:gd name="connsiteX5" fmla="*/ 2840827 w 3016792"/>
                    <a:gd name="connsiteY5" fmla="*/ 1055771 h 1055771"/>
                    <a:gd name="connsiteX6" fmla="*/ 175965 w 3016792"/>
                    <a:gd name="connsiteY6" fmla="*/ 1055771 h 1055771"/>
                    <a:gd name="connsiteX7" fmla="*/ 0 w 3016792"/>
                    <a:gd name="connsiteY7" fmla="*/ 879806 h 1055771"/>
                    <a:gd name="connsiteX8" fmla="*/ 0 w 3016792"/>
                    <a:gd name="connsiteY8" fmla="*/ 175965 h 1055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16792" h="1055771">
                      <a:moveTo>
                        <a:pt x="0" y="175965"/>
                      </a:moveTo>
                      <a:cubicBezTo>
                        <a:pt x="0" y="78782"/>
                        <a:pt x="78782" y="0"/>
                        <a:pt x="175965" y="0"/>
                      </a:cubicBezTo>
                      <a:lnTo>
                        <a:pt x="2840827" y="0"/>
                      </a:lnTo>
                      <a:cubicBezTo>
                        <a:pt x="2938010" y="0"/>
                        <a:pt x="3016792" y="78782"/>
                        <a:pt x="3016792" y="175965"/>
                      </a:cubicBezTo>
                      <a:lnTo>
                        <a:pt x="3016792" y="879806"/>
                      </a:lnTo>
                      <a:cubicBezTo>
                        <a:pt x="3016792" y="976989"/>
                        <a:pt x="2938010" y="1055771"/>
                        <a:pt x="2840827" y="1055771"/>
                      </a:cubicBezTo>
                      <a:lnTo>
                        <a:pt x="175965" y="1055771"/>
                      </a:lnTo>
                      <a:cubicBezTo>
                        <a:pt x="78782" y="1055771"/>
                        <a:pt x="0" y="976989"/>
                        <a:pt x="0" y="879806"/>
                      </a:cubicBezTo>
                      <a:lnTo>
                        <a:pt x="0" y="175965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20118" tIns="120118" rIns="120118" bIns="120118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6">
                        <a:extLst>
                          <a:ext uri="{A12FA001-AC4F-418D-AE19-62706E023703}">
                            <ahyp:hlinkClr xmlns:ahyp="http://schemas.microsoft.com/office/drawing/2018/hyperlinkcolor" xmlns="" val="tx"/>
                          </a:ext>
                        </a:extLst>
                      </a:hlinkClick>
                    </a:rPr>
                    <a:t>Climate change mitigation</a:t>
                  </a:r>
                  <a:endParaRPr kumimoji="0" 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(VITO)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4832D685-26FB-098F-28A3-30B99D31B935}"/>
                    </a:ext>
                  </a:extLst>
                </p:cNvPr>
                <p:cNvSpPr/>
                <p:nvPr/>
              </p:nvSpPr>
              <p:spPr>
                <a:xfrm>
                  <a:off x="-1516675" y="1497788"/>
                  <a:ext cx="4102602" cy="873591"/>
                </a:xfrm>
                <a:custGeom>
                  <a:avLst/>
                  <a:gdLst>
                    <a:gd name="connsiteX0" fmla="*/ 0 w 2747768"/>
                    <a:gd name="connsiteY0" fmla="*/ 165763 h 994557"/>
                    <a:gd name="connsiteX1" fmla="*/ 165763 w 2747768"/>
                    <a:gd name="connsiteY1" fmla="*/ 0 h 994557"/>
                    <a:gd name="connsiteX2" fmla="*/ 2582005 w 2747768"/>
                    <a:gd name="connsiteY2" fmla="*/ 0 h 994557"/>
                    <a:gd name="connsiteX3" fmla="*/ 2747768 w 2747768"/>
                    <a:gd name="connsiteY3" fmla="*/ 165763 h 994557"/>
                    <a:gd name="connsiteX4" fmla="*/ 2747768 w 2747768"/>
                    <a:gd name="connsiteY4" fmla="*/ 828794 h 994557"/>
                    <a:gd name="connsiteX5" fmla="*/ 2582005 w 2747768"/>
                    <a:gd name="connsiteY5" fmla="*/ 994557 h 994557"/>
                    <a:gd name="connsiteX6" fmla="*/ 165763 w 2747768"/>
                    <a:gd name="connsiteY6" fmla="*/ 994557 h 994557"/>
                    <a:gd name="connsiteX7" fmla="*/ 0 w 2747768"/>
                    <a:gd name="connsiteY7" fmla="*/ 828794 h 994557"/>
                    <a:gd name="connsiteX8" fmla="*/ 0 w 2747768"/>
                    <a:gd name="connsiteY8" fmla="*/ 165763 h 994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47768" h="994557">
                      <a:moveTo>
                        <a:pt x="0" y="165763"/>
                      </a:moveTo>
                      <a:cubicBezTo>
                        <a:pt x="0" y="74215"/>
                        <a:pt x="74215" y="0"/>
                        <a:pt x="165763" y="0"/>
                      </a:cubicBezTo>
                      <a:lnTo>
                        <a:pt x="2582005" y="0"/>
                      </a:lnTo>
                      <a:cubicBezTo>
                        <a:pt x="2673553" y="0"/>
                        <a:pt x="2747768" y="74215"/>
                        <a:pt x="2747768" y="165763"/>
                      </a:cubicBezTo>
                      <a:lnTo>
                        <a:pt x="2747768" y="828794"/>
                      </a:lnTo>
                      <a:cubicBezTo>
                        <a:pt x="2747768" y="920342"/>
                        <a:pt x="2673553" y="994557"/>
                        <a:pt x="2582005" y="994557"/>
                      </a:cubicBezTo>
                      <a:lnTo>
                        <a:pt x="165763" y="994557"/>
                      </a:lnTo>
                      <a:cubicBezTo>
                        <a:pt x="74215" y="994557"/>
                        <a:pt x="0" y="920342"/>
                        <a:pt x="0" y="828794"/>
                      </a:cubicBezTo>
                      <a:lnTo>
                        <a:pt x="0" y="165763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7130" tIns="117130" rIns="117130" bIns="117130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7">
                        <a:extLst>
                          <a:ext uri="{A12FA001-AC4F-418D-AE19-62706E023703}">
                            <ahyp:hlinkClr xmlns:ahyp="http://schemas.microsoft.com/office/drawing/2018/hyperlinkcolor" xmlns="" val="tx"/>
                          </a:ext>
                        </a:extLst>
                      </a:hlinkClick>
                    </a:rPr>
                    <a:t>Data integration and digitalization</a:t>
                  </a: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(EAA)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AB5F047-D5B8-0F22-58F9-4EEC626A980A}"/>
                    </a:ext>
                  </a:extLst>
                </p:cNvPr>
                <p:cNvSpPr/>
                <p:nvPr/>
              </p:nvSpPr>
              <p:spPr>
                <a:xfrm>
                  <a:off x="3411721" y="-983225"/>
                  <a:ext cx="4102602" cy="848160"/>
                </a:xfrm>
                <a:custGeom>
                  <a:avLst/>
                  <a:gdLst>
                    <a:gd name="connsiteX0" fmla="*/ 0 w 3204310"/>
                    <a:gd name="connsiteY0" fmla="*/ 163132 h 978770"/>
                    <a:gd name="connsiteX1" fmla="*/ 163132 w 3204310"/>
                    <a:gd name="connsiteY1" fmla="*/ 0 h 978770"/>
                    <a:gd name="connsiteX2" fmla="*/ 3041178 w 3204310"/>
                    <a:gd name="connsiteY2" fmla="*/ 0 h 978770"/>
                    <a:gd name="connsiteX3" fmla="*/ 3204310 w 3204310"/>
                    <a:gd name="connsiteY3" fmla="*/ 163132 h 978770"/>
                    <a:gd name="connsiteX4" fmla="*/ 3204310 w 3204310"/>
                    <a:gd name="connsiteY4" fmla="*/ 815638 h 978770"/>
                    <a:gd name="connsiteX5" fmla="*/ 3041178 w 3204310"/>
                    <a:gd name="connsiteY5" fmla="*/ 978770 h 978770"/>
                    <a:gd name="connsiteX6" fmla="*/ 163132 w 3204310"/>
                    <a:gd name="connsiteY6" fmla="*/ 978770 h 978770"/>
                    <a:gd name="connsiteX7" fmla="*/ 0 w 3204310"/>
                    <a:gd name="connsiteY7" fmla="*/ 815638 h 978770"/>
                    <a:gd name="connsiteX8" fmla="*/ 0 w 3204310"/>
                    <a:gd name="connsiteY8" fmla="*/ 163132 h 97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04310" h="978770">
                      <a:moveTo>
                        <a:pt x="0" y="163132"/>
                      </a:moveTo>
                      <a:cubicBezTo>
                        <a:pt x="0" y="73037"/>
                        <a:pt x="73037" y="0"/>
                        <a:pt x="163132" y="0"/>
                      </a:cubicBezTo>
                      <a:lnTo>
                        <a:pt x="3041178" y="0"/>
                      </a:lnTo>
                      <a:cubicBezTo>
                        <a:pt x="3131273" y="0"/>
                        <a:pt x="3204310" y="73037"/>
                        <a:pt x="3204310" y="163132"/>
                      </a:cubicBezTo>
                      <a:lnTo>
                        <a:pt x="3204310" y="815638"/>
                      </a:lnTo>
                      <a:cubicBezTo>
                        <a:pt x="3204310" y="905733"/>
                        <a:pt x="3131273" y="978770"/>
                        <a:pt x="3041178" y="978770"/>
                      </a:cubicBezTo>
                      <a:lnTo>
                        <a:pt x="163132" y="978770"/>
                      </a:lnTo>
                      <a:cubicBezTo>
                        <a:pt x="73037" y="978770"/>
                        <a:pt x="0" y="905733"/>
                        <a:pt x="0" y="815638"/>
                      </a:cubicBezTo>
                      <a:lnTo>
                        <a:pt x="0" y="163132"/>
                      </a:lnTo>
                      <a:close/>
                    </a:path>
                  </a:pathLst>
                </a:custGeom>
                <a:solidFill>
                  <a:srgbClr val="009083"/>
                </a:solidFill>
                <a:ln w="12700" cap="flat" cmpd="sng" algn="ctr">
                  <a:solidFill>
                    <a:prstClr val="white">
                      <a:hueOff val="0"/>
                      <a:satOff val="0"/>
                      <a:lumOff val="0"/>
                      <a:alphaOff val="0"/>
                    </a:prst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360" tIns="116360" rIns="116360" bIns="116360" numCol="1" spcCol="1270" anchor="ctr" anchorCtr="0">
                  <a:noAutofit/>
                </a:bodyPr>
                <a:lstStyle/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  <a:hlinkClick r:id="rId8">
                        <a:extLst>
                          <a:ext uri="{A12FA001-AC4F-418D-AE19-62706E023703}">
                            <ahyp:hlinkClr xmlns:ahyp="http://schemas.microsoft.com/office/drawing/2018/hyperlinkcolor" xmlns="" val="tx"/>
                          </a:ext>
                        </a:extLst>
                      </a:hlinkClick>
                    </a:rPr>
                    <a:t>Human health and the environment</a:t>
                  </a: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  <a:p>
                  <a:pPr marL="0" marR="0" lvl="0" indent="0" algn="l" defTabSz="8001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(NILU)</a:t>
                  </a: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E8C4ED5-26BB-BB0A-E053-45F1ADA81CEE}"/>
                  </a:ext>
                </a:extLst>
              </p:cNvPr>
              <p:cNvSpPr/>
              <p:nvPr/>
            </p:nvSpPr>
            <p:spPr>
              <a:xfrm>
                <a:off x="574628" y="1389031"/>
                <a:ext cx="4102602" cy="753807"/>
              </a:xfrm>
              <a:custGeom>
                <a:avLst/>
                <a:gdLst>
                  <a:gd name="connsiteX0" fmla="*/ 0 w 2696479"/>
                  <a:gd name="connsiteY0" fmla="*/ 149009 h 894039"/>
                  <a:gd name="connsiteX1" fmla="*/ 149009 w 2696479"/>
                  <a:gd name="connsiteY1" fmla="*/ 0 h 894039"/>
                  <a:gd name="connsiteX2" fmla="*/ 2547470 w 2696479"/>
                  <a:gd name="connsiteY2" fmla="*/ 0 h 894039"/>
                  <a:gd name="connsiteX3" fmla="*/ 2696479 w 2696479"/>
                  <a:gd name="connsiteY3" fmla="*/ 149009 h 894039"/>
                  <a:gd name="connsiteX4" fmla="*/ 2696479 w 2696479"/>
                  <a:gd name="connsiteY4" fmla="*/ 745030 h 894039"/>
                  <a:gd name="connsiteX5" fmla="*/ 2547470 w 2696479"/>
                  <a:gd name="connsiteY5" fmla="*/ 894039 h 894039"/>
                  <a:gd name="connsiteX6" fmla="*/ 149009 w 2696479"/>
                  <a:gd name="connsiteY6" fmla="*/ 894039 h 894039"/>
                  <a:gd name="connsiteX7" fmla="*/ 0 w 2696479"/>
                  <a:gd name="connsiteY7" fmla="*/ 745030 h 894039"/>
                  <a:gd name="connsiteX8" fmla="*/ 0 w 2696479"/>
                  <a:gd name="connsiteY8" fmla="*/ 149009 h 89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6479" h="894039">
                    <a:moveTo>
                      <a:pt x="0" y="149009"/>
                    </a:moveTo>
                    <a:cubicBezTo>
                      <a:pt x="0" y="66714"/>
                      <a:pt x="66714" y="0"/>
                      <a:pt x="149009" y="0"/>
                    </a:cubicBezTo>
                    <a:lnTo>
                      <a:pt x="2547470" y="0"/>
                    </a:lnTo>
                    <a:cubicBezTo>
                      <a:pt x="2629765" y="0"/>
                      <a:pt x="2696479" y="66714"/>
                      <a:pt x="2696479" y="149009"/>
                    </a:cubicBezTo>
                    <a:lnTo>
                      <a:pt x="2696479" y="745030"/>
                    </a:lnTo>
                    <a:cubicBezTo>
                      <a:pt x="2696479" y="827325"/>
                      <a:pt x="2629765" y="894039"/>
                      <a:pt x="2547470" y="894039"/>
                    </a:cubicBezTo>
                    <a:lnTo>
                      <a:pt x="149009" y="894039"/>
                    </a:lnTo>
                    <a:cubicBezTo>
                      <a:pt x="66714" y="894039"/>
                      <a:pt x="0" y="827325"/>
                      <a:pt x="0" y="745030"/>
                    </a:cubicBezTo>
                    <a:lnTo>
                      <a:pt x="0" y="149009"/>
                    </a:lnTo>
                    <a:close/>
                  </a:path>
                </a:pathLst>
              </a:custGeom>
              <a:solidFill>
                <a:srgbClr val="00908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2223" tIns="112223" rIns="112223" bIns="112223" numCol="1" spcCol="1270" anchor="ctr" anchorCtr="0">
                <a:noAutofit/>
              </a:bodyPr>
              <a:lstStyle/>
              <a:p>
                <a:pPr marL="0" marR="0" lvl="0" indent="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Biodiversity and ecosystems</a:t>
                </a:r>
              </a:p>
              <a:p>
                <a:pPr marL="0" marR="0" lvl="0" indent="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(NIVA)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F957254-85DB-5A9E-4F52-E246E09A3D76}"/>
                </a:ext>
              </a:extLst>
            </p:cNvPr>
            <p:cNvSpPr/>
            <p:nvPr/>
          </p:nvSpPr>
          <p:spPr>
            <a:xfrm>
              <a:off x="5503024" y="3985074"/>
              <a:ext cx="4102602" cy="753807"/>
            </a:xfrm>
            <a:custGeom>
              <a:avLst/>
              <a:gdLst>
                <a:gd name="connsiteX0" fmla="*/ 0 w 2696479"/>
                <a:gd name="connsiteY0" fmla="*/ 149009 h 894039"/>
                <a:gd name="connsiteX1" fmla="*/ 149009 w 2696479"/>
                <a:gd name="connsiteY1" fmla="*/ 0 h 894039"/>
                <a:gd name="connsiteX2" fmla="*/ 2547470 w 2696479"/>
                <a:gd name="connsiteY2" fmla="*/ 0 h 894039"/>
                <a:gd name="connsiteX3" fmla="*/ 2696479 w 2696479"/>
                <a:gd name="connsiteY3" fmla="*/ 149009 h 894039"/>
                <a:gd name="connsiteX4" fmla="*/ 2696479 w 2696479"/>
                <a:gd name="connsiteY4" fmla="*/ 745030 h 894039"/>
                <a:gd name="connsiteX5" fmla="*/ 2547470 w 2696479"/>
                <a:gd name="connsiteY5" fmla="*/ 894039 h 894039"/>
                <a:gd name="connsiteX6" fmla="*/ 149009 w 2696479"/>
                <a:gd name="connsiteY6" fmla="*/ 894039 h 894039"/>
                <a:gd name="connsiteX7" fmla="*/ 0 w 2696479"/>
                <a:gd name="connsiteY7" fmla="*/ 745030 h 894039"/>
                <a:gd name="connsiteX8" fmla="*/ 0 w 2696479"/>
                <a:gd name="connsiteY8" fmla="*/ 149009 h 89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6479" h="894039">
                  <a:moveTo>
                    <a:pt x="0" y="149009"/>
                  </a:moveTo>
                  <a:cubicBezTo>
                    <a:pt x="0" y="66714"/>
                    <a:pt x="66714" y="0"/>
                    <a:pt x="149009" y="0"/>
                  </a:cubicBezTo>
                  <a:lnTo>
                    <a:pt x="2547470" y="0"/>
                  </a:lnTo>
                  <a:cubicBezTo>
                    <a:pt x="2629765" y="0"/>
                    <a:pt x="2696479" y="66714"/>
                    <a:pt x="2696479" y="149009"/>
                  </a:cubicBezTo>
                  <a:lnTo>
                    <a:pt x="2696479" y="745030"/>
                  </a:lnTo>
                  <a:cubicBezTo>
                    <a:pt x="2696479" y="827325"/>
                    <a:pt x="2629765" y="894039"/>
                    <a:pt x="2547470" y="894039"/>
                  </a:cubicBezTo>
                  <a:lnTo>
                    <a:pt x="149009" y="894039"/>
                  </a:lnTo>
                  <a:cubicBezTo>
                    <a:pt x="66714" y="894039"/>
                    <a:pt x="0" y="827325"/>
                    <a:pt x="0" y="745030"/>
                  </a:cubicBezTo>
                  <a:lnTo>
                    <a:pt x="0" y="149009"/>
                  </a:lnTo>
                  <a:close/>
                </a:path>
              </a:pathLst>
            </a:custGeom>
            <a:solidFill>
              <a:srgbClr val="0090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2223" tIns="112223" rIns="112223" bIns="112223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Sustainability transitions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(SYKE)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382EDD3-65BE-ACD9-CFEF-390C75263B9B}"/>
              </a:ext>
            </a:extLst>
          </p:cNvPr>
          <p:cNvSpPr txBox="1"/>
          <p:nvPr/>
        </p:nvSpPr>
        <p:spPr>
          <a:xfrm>
            <a:off x="3429558" y="5820882"/>
            <a:ext cx="5332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Institutional presence &amp; visibility in Eionet</a:t>
            </a:r>
            <a:endParaRPr kumimoji="0" lang="en-DK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F059F8-EF8E-62BD-E2B4-7B91040B465D}"/>
              </a:ext>
            </a:extLst>
          </p:cNvPr>
          <p:cNvSpPr txBox="1"/>
          <p:nvPr/>
        </p:nvSpPr>
        <p:spPr>
          <a:xfrm>
            <a:off x="2920887" y="619983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https://www.eionet.europa.eu/etcs</a:t>
            </a:r>
          </a:p>
        </p:txBody>
      </p:sp>
    </p:spTree>
    <p:extLst>
      <p:ext uri="{BB962C8B-B14F-4D97-AF65-F5344CB8AC3E}">
        <p14:creationId xmlns:p14="http://schemas.microsoft.com/office/powerpoint/2010/main" val="305279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34940" y="105542"/>
            <a:ext cx="7290356" cy="544709"/>
          </a:xfrm>
        </p:spPr>
        <p:txBody>
          <a:bodyPr/>
          <a:lstStyle/>
          <a:p>
            <a:r>
              <a:rPr lang="en-GB" sz="2800" dirty="0" err="1">
                <a:solidFill>
                  <a:srgbClr val="002060"/>
                </a:solidFill>
              </a:rPr>
              <a:t>Reportnet</a:t>
            </a:r>
            <a:r>
              <a:rPr lang="en-GB" sz="2800" dirty="0">
                <a:solidFill>
                  <a:srgbClr val="002060"/>
                </a:solidFill>
              </a:rPr>
              <a:t> 3: New Eionet </a:t>
            </a:r>
            <a:r>
              <a:rPr lang="en-GB" sz="2800" dirty="0" err="1">
                <a:solidFill>
                  <a:srgbClr val="002060"/>
                </a:solidFill>
              </a:rPr>
              <a:t>eReporting</a:t>
            </a:r>
            <a:r>
              <a:rPr lang="en-GB" sz="2800" dirty="0">
                <a:solidFill>
                  <a:srgbClr val="002060"/>
                </a:solidFill>
              </a:rPr>
              <a:t> platform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5F8A13-A71C-ABF6-755D-02E19B6D3E48}"/>
              </a:ext>
            </a:extLst>
          </p:cNvPr>
          <p:cNvGrpSpPr/>
          <p:nvPr/>
        </p:nvGrpSpPr>
        <p:grpSpPr>
          <a:xfrm>
            <a:off x="439927" y="873885"/>
            <a:ext cx="11551445" cy="4427319"/>
            <a:chOff x="729294" y="1359574"/>
            <a:chExt cx="11083091" cy="4035536"/>
          </a:xfrm>
        </p:grpSpPr>
        <p:sp>
          <p:nvSpPr>
            <p:cNvPr id="8" name="Rectangle 7"/>
            <p:cNvSpPr/>
            <p:nvPr/>
          </p:nvSpPr>
          <p:spPr>
            <a:xfrm>
              <a:off x="3231425" y="3990744"/>
              <a:ext cx="8580960" cy="11635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31425" y="2683852"/>
              <a:ext cx="8580960" cy="11635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31425" y="1366485"/>
              <a:ext cx="8580960" cy="11635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16295" y="2192397"/>
              <a:ext cx="1042903" cy="242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  <a:ea typeface="+mn-ea"/>
                  <a:cs typeface="+mn-cs"/>
                </a:rPr>
                <a:t>User-friendly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86309" y="4793663"/>
              <a:ext cx="1665728" cy="6014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DK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</a:defRPr>
              </a:lvl1pPr>
            </a:lstStyle>
            <a:p>
              <a:r>
                <a:rPr lang="en-US" dirty="0"/>
                <a:t>Optimized data</a:t>
              </a:r>
              <a:endParaRPr lang="en-DK" dirty="0"/>
            </a:p>
            <a:p>
              <a:r>
                <a:rPr lang="en-US" dirty="0"/>
                <a:t>delivery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98060" y="4788158"/>
              <a:ext cx="243944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  <a:ea typeface="+mn-ea"/>
                  <a:cs typeface="+mn-cs"/>
                </a:rPr>
                <a:t>Dashboards &amp; visualizations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412" y="4077859"/>
              <a:ext cx="949522" cy="67971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465" y="1427629"/>
              <a:ext cx="838271" cy="72659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9782866" y="4066441"/>
              <a:ext cx="1231947" cy="653111"/>
              <a:chOff x="4939900" y="1550611"/>
              <a:chExt cx="2395634" cy="145670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0614" y="1550611"/>
                <a:ext cx="668407" cy="44884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2706" y="1557554"/>
                <a:ext cx="545664" cy="41936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3178" y="2065757"/>
                <a:ext cx="611254" cy="37529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20268" y="2065757"/>
                <a:ext cx="1615266" cy="36249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04641" y="1565005"/>
                <a:ext cx="1020939" cy="345975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39900" y="2482604"/>
                <a:ext cx="2395634" cy="524716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731520" y="1359574"/>
              <a:ext cx="2502131" cy="11822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Improved user experience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9294" y="3981398"/>
              <a:ext cx="2502131" cy="11822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Better data management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43694" y="2677064"/>
              <a:ext cx="2502131" cy="11822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Process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optimisation </a:t>
              </a:r>
            </a:p>
          </p:txBody>
        </p:sp>
        <p:sp>
          <p:nvSpPr>
            <p:cNvPr id="27" name="Down Arrow 26"/>
            <p:cNvSpPr/>
            <p:nvPr/>
          </p:nvSpPr>
          <p:spPr>
            <a:xfrm rot="18763229">
              <a:off x="4317832" y="2765151"/>
              <a:ext cx="317995" cy="944619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08486" y="2914296"/>
              <a:ext cx="3361227" cy="589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Less</a:t>
              </a:r>
              <a:r>
                <a:rPr kumimoji="0" lang="da-D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time and </a:t>
              </a:r>
              <a:r>
                <a:rPr kumimoji="0" lang="da-DK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resources</a:t>
              </a:r>
              <a:r>
                <a:rPr kumimoji="0" lang="da-D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  <a:r>
                <a:rPr kumimoji="0" lang="da-DK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spent</a:t>
              </a:r>
              <a:r>
                <a:rPr kumimoji="0" lang="da-D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</a:p>
            <a:p>
              <a:pPr lvl="0">
                <a:defRPr/>
              </a:pPr>
              <a:r>
                <a:rPr lang="da-DK" dirty="0">
                  <a:solidFill>
                    <a:prstClr val="black"/>
                  </a:solidFill>
                  <a:latin typeface="Open Sans"/>
                </a:rPr>
                <a:t>in </a:t>
              </a:r>
              <a:r>
                <a:rPr lang="da-DK" dirty="0" err="1">
                  <a:solidFill>
                    <a:prstClr val="black"/>
                  </a:solidFill>
                  <a:latin typeface="Open Sans"/>
                </a:rPr>
                <a:t>preparation</a:t>
              </a:r>
              <a:r>
                <a:rPr lang="da-DK" dirty="0">
                  <a:solidFill>
                    <a:prstClr val="black"/>
                  </a:solidFill>
                  <a:latin typeface="Open Sans"/>
                </a:rPr>
                <a:t> of </a:t>
              </a:r>
              <a:r>
                <a:rPr lang="da-DK" dirty="0" err="1">
                  <a:solidFill>
                    <a:prstClr val="black"/>
                  </a:solidFill>
                  <a:latin typeface="Open Sans"/>
                </a:rPr>
                <a:t>reporting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9" name="Down Arrow 28"/>
            <p:cNvSpPr/>
            <p:nvPr/>
          </p:nvSpPr>
          <p:spPr>
            <a:xfrm rot="13624303">
              <a:off x="8676540" y="2747681"/>
              <a:ext cx="316358" cy="90537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187228" y="2914296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Improved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data quality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358" y="1413762"/>
              <a:ext cx="1026292" cy="77422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790699" y="2157362"/>
              <a:ext cx="145756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  <a:ea typeface="+mn-ea"/>
                  <a:cs typeface="+mn-cs"/>
                </a:rPr>
                <a:t>Inline support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25295" y="2200929"/>
              <a:ext cx="1665728" cy="242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  <a:ea typeface="+mn-ea"/>
                  <a:cs typeface="+mn-cs"/>
                </a:rPr>
                <a:t>Collaborative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505" y="1430194"/>
              <a:ext cx="735308" cy="735308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297752" y="4786706"/>
              <a:ext cx="203413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  <a:ea typeface="+mn-ea"/>
                  <a:cs typeface="+mn-cs"/>
                </a:rPr>
                <a:t>System-to-system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  <a:ea typeface="+mn-ea"/>
                  <a:cs typeface="+mn-cs"/>
                </a:rPr>
                <a:t>delivery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4225" y="3990147"/>
              <a:ext cx="858361" cy="85836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44395" y="4793030"/>
              <a:ext cx="177669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DK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</a:defRPr>
              </a:lvl1pPr>
            </a:lstStyle>
            <a:p>
              <a:r>
                <a:rPr lang="en-US" dirty="0"/>
                <a:t> Enhanced quality control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172" y="1414906"/>
              <a:ext cx="779116" cy="77911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718840" y="2184681"/>
              <a:ext cx="1665728" cy="2428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74557"/>
                  </a:solidFill>
                  <a:effectLst/>
                  <a:uLnTx/>
                  <a:uFillTx/>
                  <a:latin typeface="Open Sans Semibold"/>
                  <a:ea typeface="+mn-ea"/>
                  <a:cs typeface="+mn-cs"/>
                </a:rPr>
                <a:t>Better performance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54"/>
            <a:stretch/>
          </p:blipFill>
          <p:spPr>
            <a:xfrm>
              <a:off x="7860554" y="4066441"/>
              <a:ext cx="887876" cy="80977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64195FB-8ECC-2992-3C8C-28D3BA284438}"/>
              </a:ext>
            </a:extLst>
          </p:cNvPr>
          <p:cNvSpPr txBox="1"/>
          <p:nvPr/>
        </p:nvSpPr>
        <p:spPr>
          <a:xfrm>
            <a:off x="184187" y="648866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b="1" dirty="0">
                <a:solidFill>
                  <a:srgbClr val="0070C0"/>
                </a:solidFill>
              </a:rPr>
              <a:t>https://reportnet.europa.eu/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23EA3-DBC9-54C2-8529-4F052C32753D}"/>
              </a:ext>
            </a:extLst>
          </p:cNvPr>
          <p:cNvSpPr txBox="1"/>
          <p:nvPr/>
        </p:nvSpPr>
        <p:spPr>
          <a:xfrm>
            <a:off x="184187" y="5380545"/>
            <a:ext cx="8315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dataflows reported on new platform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new dataflows use the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Migration of legacy dataflows from Reportnet 2 over the following years</a:t>
            </a:r>
            <a:endParaRPr lang="en-DK" sz="2400" dirty="0"/>
          </a:p>
        </p:txBody>
      </p:sp>
    </p:spTree>
    <p:extLst>
      <p:ext uri="{BB962C8B-B14F-4D97-AF65-F5344CB8AC3E}">
        <p14:creationId xmlns:p14="http://schemas.microsoft.com/office/powerpoint/2010/main" val="239317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67201-33CE-4F4C-8B5A-5713000AE4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14876" y="-1257253"/>
            <a:ext cx="3933850" cy="521737"/>
          </a:xfrm>
        </p:spPr>
        <p:txBody>
          <a:bodyPr/>
          <a:lstStyle/>
          <a:p>
            <a:r>
              <a:rPr lang="en-GB" sz="3200" dirty="0">
                <a:solidFill>
                  <a:srgbClr val="002060"/>
                </a:solidFill>
              </a:rPr>
              <a:t>Eionet core data</a:t>
            </a:r>
            <a:r>
              <a:rPr lang="en-DK" sz="3200" dirty="0">
                <a:solidFill>
                  <a:srgbClr val="002060"/>
                </a:solidFill>
              </a:rPr>
              <a:t> </a:t>
            </a:r>
            <a:r>
              <a:rPr lang="en-GB" sz="3200" dirty="0">
                <a:solidFill>
                  <a:srgbClr val="002060"/>
                </a:solidFill>
              </a:rPr>
              <a:t>flows</a:t>
            </a:r>
            <a:endParaRPr lang="en-DK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1A4F0-DADD-46B1-8663-D3DE3C90B7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1849" y="2232706"/>
            <a:ext cx="5228705" cy="2314112"/>
          </a:xfrm>
        </p:spPr>
        <p:txBody>
          <a:bodyPr/>
          <a:lstStyle/>
          <a:p>
            <a:r>
              <a:rPr lang="en-GB" sz="2400" dirty="0">
                <a:solidFill>
                  <a:srgbClr val="002060"/>
                </a:solidFill>
              </a:rPr>
              <a:t>Reported by EEA member and cooperating countries using </a:t>
            </a:r>
            <a:r>
              <a:rPr lang="en-GB" sz="2400" dirty="0" err="1">
                <a:solidFill>
                  <a:srgbClr val="002060"/>
                </a:solidFill>
              </a:rPr>
              <a:t>Reportnet</a:t>
            </a:r>
            <a:r>
              <a:rPr lang="en-GB" sz="2400" dirty="0">
                <a:solidFill>
                  <a:srgbClr val="002060"/>
                </a:solidFill>
              </a:rPr>
              <a:t> 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Selected dataflows used in EEA assessments, products and services</a:t>
            </a:r>
          </a:p>
          <a:p>
            <a:r>
              <a:rPr lang="en-GB" sz="2400" dirty="0">
                <a:solidFill>
                  <a:srgbClr val="002060"/>
                </a:solidFill>
              </a:rPr>
              <a:t>Encouraging countries through friendly competition</a:t>
            </a:r>
            <a:endParaRPr lang="en-DK" sz="2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75E72-3863-A348-C23F-076DD088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6" y="2232706"/>
            <a:ext cx="5362906" cy="4512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5187C0-AAF7-0A53-C139-DC02CA3B9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827"/>
          <a:stretch/>
        </p:blipFill>
        <p:spPr>
          <a:xfrm>
            <a:off x="152251" y="102648"/>
            <a:ext cx="6932374" cy="196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2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A68F473-7C34-E358-D92D-ACE3E65FDB72}"/>
              </a:ext>
            </a:extLst>
          </p:cNvPr>
          <p:cNvGrpSpPr/>
          <p:nvPr/>
        </p:nvGrpSpPr>
        <p:grpSpPr>
          <a:xfrm>
            <a:off x="90435" y="311499"/>
            <a:ext cx="9667660" cy="6546501"/>
            <a:chOff x="372235" y="152400"/>
            <a:chExt cx="9697359" cy="6705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31B822-BAA8-3CED-0BA9-604EA2746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235" y="190918"/>
              <a:ext cx="4681557" cy="66670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B7801D-ACA4-8746-1CF6-A7C87BF3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3792" y="422031"/>
              <a:ext cx="4683360" cy="64359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26D030-9D04-0FD6-8C89-932B12D6B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956"/>
            <a:stretch/>
          </p:blipFill>
          <p:spPr>
            <a:xfrm>
              <a:off x="5388037" y="152400"/>
              <a:ext cx="4681557" cy="269631"/>
            </a:xfrm>
            <a:prstGeom prst="rect">
              <a:avLst/>
            </a:prstGeom>
          </p:spPr>
        </p:pic>
      </p:grp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06136B5-5BC3-4809-BEBF-81BC1B43A7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13862" y="5889106"/>
            <a:ext cx="2846553" cy="799141"/>
          </a:xfrm>
          <a:solidFill>
            <a:schemeClr val="bg1"/>
          </a:solidFill>
        </p:spPr>
        <p:txBody>
          <a:bodyPr/>
          <a:lstStyle/>
          <a:p>
            <a:r>
              <a:rPr lang="en-GB" sz="2400" dirty="0">
                <a:solidFill>
                  <a:srgbClr val="002060"/>
                </a:solidFill>
              </a:rPr>
              <a:t>Eionet core data flows 2021: Turkey </a:t>
            </a:r>
            <a:endParaRPr lang="en-DK" sz="2400" dirty="0">
              <a:solidFill>
                <a:srgbClr val="002060"/>
              </a:solidFill>
            </a:endParaRPr>
          </a:p>
          <a:p>
            <a:endParaRPr lang="en-DK" sz="3200" dirty="0">
              <a:solidFill>
                <a:srgbClr val="00206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61C9C8-540C-719E-0604-90566AFA75B8}"/>
              </a:ext>
            </a:extLst>
          </p:cNvPr>
          <p:cNvSpPr/>
          <p:nvPr/>
        </p:nvSpPr>
        <p:spPr>
          <a:xfrm>
            <a:off x="6353432" y="6235820"/>
            <a:ext cx="1698886" cy="26323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9DDBA5-CA5C-69FF-0E36-83D7211FB488}"/>
              </a:ext>
            </a:extLst>
          </p:cNvPr>
          <p:cNvSpPr txBox="1"/>
          <p:nvPr/>
        </p:nvSpPr>
        <p:spPr>
          <a:xfrm>
            <a:off x="8052318" y="6203180"/>
            <a:ext cx="71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50</a:t>
            </a:r>
            <a:r>
              <a:rPr lang="en-DK" b="1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6253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European Environment Agency's home page — European Environment Agency">
            <a:extLst>
              <a:ext uri="{FF2B5EF4-FFF2-40B4-BE49-F238E27FC236}">
                <a16:creationId xmlns:a16="http://schemas.microsoft.com/office/drawing/2014/main" id="{7C31D78C-C31C-D956-4C59-D9FCFB75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2" y="4445867"/>
            <a:ext cx="2738883" cy="140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385CA771-D02E-E3BD-6D1D-E42B6B669B5B}"/>
              </a:ext>
            </a:extLst>
          </p:cNvPr>
          <p:cNvSpPr txBox="1">
            <a:spLocks/>
          </p:cNvSpPr>
          <p:nvPr/>
        </p:nvSpPr>
        <p:spPr>
          <a:xfrm>
            <a:off x="4921623" y="440535"/>
            <a:ext cx="6569577" cy="9728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4000" b="1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62737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34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5472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8207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0944" indent="0" algn="l" defTabSz="1125472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5047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783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519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254" indent="-281368" algn="l" defTabSz="1125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Enhanced Cooperation Agenda:</a:t>
            </a:r>
          </a:p>
          <a:p>
            <a:pPr marL="0" marR="0" lvl="0" indent="0" algn="l" defTabSz="1125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Türkiye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EEA, 2021-2023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5A46A5-2538-1336-EDD9-CBE098049D0F}"/>
              </a:ext>
            </a:extLst>
          </p:cNvPr>
          <p:cNvSpPr txBox="1"/>
          <p:nvPr/>
        </p:nvSpPr>
        <p:spPr>
          <a:xfrm>
            <a:off x="4679576" y="1501840"/>
            <a:ext cx="7377953" cy="37730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Strengthening expert capacity in Turkish institutions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Arial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upporting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priorities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of Turkish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environmental policy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Close link </a:t>
            </a:r>
            <a:r>
              <a:rPr lang="en-US" sz="2400" dirty="0">
                <a:solidFill>
                  <a:srgbClr val="002060"/>
                </a:solidFill>
                <a:cs typeface="Arial"/>
              </a:rPr>
              <a:t>with Eionet network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modernisation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process</a:t>
            </a:r>
            <a:endParaRPr kumimoji="0" lang="en-DK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Implemented with support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the Turkish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Ministry, other relevant institutions and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EU Delegation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Arial"/>
              </a:rPr>
              <a:t>Türkiye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ヒラギノ角ゴ Pro W3"/>
                <a:cs typeface="Times New Roman"/>
              </a:rPr>
              <a:t>Close cooperation between different partners/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ヒラギノ角ゴ Pro W3"/>
                <a:cs typeface="Times New Roman"/>
              </a:rPr>
              <a:t>organisations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ヒラギノ角ゴ Pro W3"/>
                <a:cs typeface="Times New Roman"/>
              </a:rPr>
              <a:t> in national network</a:t>
            </a:r>
            <a:endParaRPr kumimoji="0" lang="en-DK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ヒラギノ角ゴ Pro W3"/>
              <a:cs typeface="Times New Roman"/>
            </a:endParaRPr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id="{42F6CA2C-08EE-357B-1A08-23DA0B0B2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3" y="442651"/>
            <a:ext cx="2519082" cy="13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29861AA-FCA2-91A6-65E5-89EBFB16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868" y="-1579889"/>
            <a:ext cx="182159" cy="1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Handshake outline">
            <a:extLst>
              <a:ext uri="{FF2B5EF4-FFF2-40B4-BE49-F238E27FC236}">
                <a16:creationId xmlns:a16="http://schemas.microsoft.com/office/drawing/2014/main" id="{6708FD32-352B-2B59-3CA0-1EA923545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3431" y="3640556"/>
            <a:ext cx="1168203" cy="1171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881E61-7D0F-C341-EC14-F473405B5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431" y="2696130"/>
            <a:ext cx="3873666" cy="12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48F3D8BC-03D7-1441-9465-B7F78C88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23" y="46608"/>
            <a:ext cx="9296400" cy="6756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85AD90-F6CF-134F-B0FD-AC17EBE28E30}"/>
              </a:ext>
            </a:extLst>
          </p:cNvPr>
          <p:cNvSpPr/>
          <p:nvPr/>
        </p:nvSpPr>
        <p:spPr>
          <a:xfrm>
            <a:off x="7515224" y="642938"/>
            <a:ext cx="2014538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819D5F-E3B6-FB41-AC7F-E25931BCD182}"/>
              </a:ext>
            </a:extLst>
          </p:cNvPr>
          <p:cNvSpPr txBox="1"/>
          <p:nvPr/>
        </p:nvSpPr>
        <p:spPr>
          <a:xfrm>
            <a:off x="9238187" y="38476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A8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Governance</a:t>
            </a:r>
            <a:endParaRPr kumimoji="0" lang="en-DK" sz="4000" b="1" i="0" u="none" strike="noStrike" kern="1200" cap="none" spc="0" normalizeH="0" baseline="0" noProof="0" dirty="0">
              <a:ln>
                <a:noFill/>
              </a:ln>
              <a:solidFill>
                <a:srgbClr val="007A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2D1642-A360-D11B-314B-40CDC80D1F78}"/>
              </a:ext>
            </a:extLst>
          </p:cNvPr>
          <p:cNvGrpSpPr/>
          <p:nvPr/>
        </p:nvGrpSpPr>
        <p:grpSpPr>
          <a:xfrm>
            <a:off x="914400" y="471747"/>
            <a:ext cx="8323787" cy="5749835"/>
            <a:chOff x="2641598" y="883289"/>
            <a:chExt cx="8323787" cy="57498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747446A-CB59-7614-6C82-564ACE9EB9BF}"/>
                </a:ext>
              </a:extLst>
            </p:cNvPr>
            <p:cNvSpPr/>
            <p:nvPr/>
          </p:nvSpPr>
          <p:spPr>
            <a:xfrm>
              <a:off x="2641598" y="883289"/>
              <a:ext cx="8323787" cy="4021667"/>
            </a:xfrm>
            <a:prstGeom prst="rect">
              <a:avLst/>
            </a:prstGeom>
            <a:solidFill>
              <a:srgbClr val="007A88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9F2395-F4B0-4841-DE92-0676DA9D0473}"/>
                </a:ext>
              </a:extLst>
            </p:cNvPr>
            <p:cNvSpPr/>
            <p:nvPr/>
          </p:nvSpPr>
          <p:spPr>
            <a:xfrm>
              <a:off x="5581962" y="1028936"/>
              <a:ext cx="2188712" cy="1535021"/>
            </a:xfrm>
            <a:prstGeom prst="rect">
              <a:avLst/>
            </a:prstGeom>
            <a:solidFill>
              <a:srgbClr val="007A88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Management board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29109A-6F50-13CF-B390-D3721171946B}"/>
                </a:ext>
              </a:extLst>
            </p:cNvPr>
            <p:cNvSpPr/>
            <p:nvPr/>
          </p:nvSpPr>
          <p:spPr>
            <a:xfrm>
              <a:off x="5581962" y="3082296"/>
              <a:ext cx="2188712" cy="1535021"/>
            </a:xfrm>
            <a:prstGeom prst="rect">
              <a:avLst/>
            </a:prstGeom>
            <a:solidFill>
              <a:srgbClr val="007A88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EEA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B36104B-64B0-B983-F521-7F73508C2F19}"/>
                </a:ext>
              </a:extLst>
            </p:cNvPr>
            <p:cNvSpPr/>
            <p:nvPr/>
          </p:nvSpPr>
          <p:spPr>
            <a:xfrm>
              <a:off x="2957604" y="3082295"/>
              <a:ext cx="2188712" cy="1535021"/>
            </a:xfrm>
            <a:prstGeom prst="ellipse">
              <a:avLst/>
            </a:prstGeom>
            <a:solidFill>
              <a:srgbClr val="007A88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Eionet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B1136D-304B-144A-E0BC-AD1192754D92}"/>
                </a:ext>
              </a:extLst>
            </p:cNvPr>
            <p:cNvSpPr/>
            <p:nvPr/>
          </p:nvSpPr>
          <p:spPr>
            <a:xfrm>
              <a:off x="8226631" y="3082296"/>
              <a:ext cx="2188712" cy="1535021"/>
            </a:xfrm>
            <a:prstGeom prst="ellipse">
              <a:avLst/>
            </a:prstGeom>
            <a:solidFill>
              <a:srgbClr val="007A88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Scientific committee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51D3772-4055-BDC7-EE41-4AA82F6C8F7B}"/>
                </a:ext>
              </a:extLst>
            </p:cNvPr>
            <p:cNvCxnSpPr/>
            <p:nvPr/>
          </p:nvCxnSpPr>
          <p:spPr>
            <a:xfrm>
              <a:off x="5162888" y="3968989"/>
              <a:ext cx="42281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E217178-0CF3-498D-A44F-1C0A0402FFCF}"/>
                </a:ext>
              </a:extLst>
            </p:cNvPr>
            <p:cNvCxnSpPr/>
            <p:nvPr/>
          </p:nvCxnSpPr>
          <p:spPr>
            <a:xfrm>
              <a:off x="7770675" y="3968989"/>
              <a:ext cx="42281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13F90DE-4238-A77D-046B-3836F2BB7B74}"/>
                </a:ext>
              </a:extLst>
            </p:cNvPr>
            <p:cNvCxnSpPr/>
            <p:nvPr/>
          </p:nvCxnSpPr>
          <p:spPr>
            <a:xfrm>
              <a:off x="6523919" y="2637322"/>
              <a:ext cx="2381" cy="3686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0399B-3E96-535A-CC04-F441CD253BF9}"/>
                </a:ext>
              </a:extLst>
            </p:cNvPr>
            <p:cNvSpPr txBox="1"/>
            <p:nvPr/>
          </p:nvSpPr>
          <p:spPr>
            <a:xfrm>
              <a:off x="7979212" y="1098607"/>
              <a:ext cx="2881131" cy="1015663"/>
            </a:xfrm>
            <a:prstGeom prst="rect">
              <a:avLst/>
            </a:prstGeom>
            <a:solidFill>
              <a:srgbClr val="007A88">
                <a:alpha val="66000"/>
              </a:srgbClr>
            </a:solidFill>
            <a:ln>
              <a:solidFill>
                <a:srgbClr val="007A88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EEA countries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European Commission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European Parliament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7382EE-EE5F-E8BC-391F-2243CB1DE717}"/>
                </a:ext>
              </a:extLst>
            </p:cNvPr>
            <p:cNvSpPr/>
            <p:nvPr/>
          </p:nvSpPr>
          <p:spPr>
            <a:xfrm>
              <a:off x="5581962" y="5098103"/>
              <a:ext cx="2188712" cy="1535021"/>
            </a:xfrm>
            <a:prstGeom prst="ellipse">
              <a:avLst/>
            </a:prstGeom>
            <a:solidFill>
              <a:srgbClr val="007A88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EPA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545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B090F-7450-78E6-F377-A735B63AD6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624" y="141532"/>
            <a:ext cx="11246369" cy="592038"/>
          </a:xfrm>
        </p:spPr>
        <p:txBody>
          <a:bodyPr/>
          <a:lstStyle/>
          <a:p>
            <a:r>
              <a:rPr lang="en-GB" sz="2800" dirty="0">
                <a:solidFill>
                  <a:srgbClr val="1F497D"/>
                </a:solidFill>
              </a:rPr>
              <a:t>Thematic activities covered under the enhanced cooperation agenda</a:t>
            </a:r>
            <a:endParaRPr lang="en-DK" sz="2800" dirty="0">
              <a:solidFill>
                <a:srgbClr val="1F497D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D8C3-4AAB-96D4-DE85-147F82BB0D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1589" y="1453172"/>
            <a:ext cx="8593823" cy="4320988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Regular dialogue on implementation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MoEU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stock-taking of parallel project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activities supported by TAIEX and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 Delegation in Ankara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Examples of EEA support to Turkish colleagues on 2021-22 period: 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Air quality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Climate change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Biodiversity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Water and Marine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Waste and waste management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Cross-cutting topics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Environmental assessments</a:t>
            </a:r>
          </a:p>
          <a:p>
            <a:pPr marL="0" indent="0">
              <a:buNone/>
            </a:pPr>
            <a:endParaRPr lang="en-DK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0A0CF-EF75-3748-1C1C-5F3D52677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222" y="2049174"/>
            <a:ext cx="4166189" cy="39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02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446AB4E6-5503-C8CC-3691-8CC0A9C47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41" y="1038775"/>
            <a:ext cx="497509" cy="6824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A54BBE-43FE-B48E-DE7A-3FBA4A4752F3}"/>
              </a:ext>
            </a:extLst>
          </p:cNvPr>
          <p:cNvSpPr txBox="1">
            <a:spLocks/>
          </p:cNvSpPr>
          <p:nvPr/>
        </p:nvSpPr>
        <p:spPr>
          <a:xfrm>
            <a:off x="918884" y="1094821"/>
            <a:ext cx="5050459" cy="4954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Ahmet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Goktas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  –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External Communications Expert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7B7960-1192-A2DD-87D4-F2CD0D7C38CD}"/>
              </a:ext>
            </a:extLst>
          </p:cNvPr>
          <p:cNvSpPr txBox="1">
            <a:spLocks/>
          </p:cNvSpPr>
          <p:nvPr/>
        </p:nvSpPr>
        <p:spPr>
          <a:xfrm>
            <a:off x="940975" y="2079432"/>
            <a:ext cx="3957154" cy="4291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Bekir Yilmaz  – ICT Expert</a:t>
            </a:r>
          </a:p>
        </p:txBody>
      </p:sp>
      <p:pic>
        <p:nvPicPr>
          <p:cNvPr id="12" name="Picture 25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047D1770-CCF1-34C7-4AE4-C98025B8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48" y="1878078"/>
            <a:ext cx="508139" cy="726662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EE275FF7-5E23-04DD-061A-194DC6A1A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93" y="2757969"/>
            <a:ext cx="534091" cy="82218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209FDA3-CF9F-CBD0-5D01-CBAEF46833CC}"/>
              </a:ext>
            </a:extLst>
          </p:cNvPr>
          <p:cNvSpPr txBox="1">
            <a:spLocks/>
          </p:cNvSpPr>
          <p:nvPr/>
        </p:nvSpPr>
        <p:spPr>
          <a:xfrm>
            <a:off x="940975" y="3048172"/>
            <a:ext cx="3957154" cy="42917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Deniz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Aydemir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 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Digitalisation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 Expert</a:t>
            </a:r>
          </a:p>
        </p:txBody>
      </p:sp>
      <p:pic>
        <p:nvPicPr>
          <p:cNvPr id="18" name="Picture 17" descr="A picture containing person, person, wall, clothing&#10;&#10;Description automatically generated">
            <a:extLst>
              <a:ext uri="{FF2B5EF4-FFF2-40B4-BE49-F238E27FC236}">
                <a16:creationId xmlns:a16="http://schemas.microsoft.com/office/drawing/2014/main" id="{FDFF1A47-7D4C-3318-36AA-C2D0F5EE6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42" y="3876950"/>
            <a:ext cx="528707" cy="682487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90DACB2-D13D-287C-D9E5-3993AAD4BAD6}"/>
              </a:ext>
            </a:extLst>
          </p:cNvPr>
          <p:cNvSpPr txBox="1">
            <a:spLocks/>
          </p:cNvSpPr>
          <p:nvPr/>
        </p:nvSpPr>
        <p:spPr>
          <a:xfrm>
            <a:off x="928138" y="3931786"/>
            <a:ext cx="3857762" cy="7273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Eda Bayar Aydin  – Cooperation with the Regional Sea Conventions - Expert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AA88AD38-1FF2-45A7-CDE6-9BF61A81E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29" y="4771886"/>
            <a:ext cx="526774" cy="75979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FF809D8-DCF2-69A5-C68C-F19A0D21493E}"/>
              </a:ext>
            </a:extLst>
          </p:cNvPr>
          <p:cNvSpPr txBox="1">
            <a:spLocks/>
          </p:cNvSpPr>
          <p:nvPr/>
        </p:nvSpPr>
        <p:spPr>
          <a:xfrm>
            <a:off x="882650" y="4902236"/>
            <a:ext cx="4522040" cy="4181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Dr.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Eylem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Dogan Subasi – Pollution Free Ecosystems Expert</a:t>
            </a:r>
          </a:p>
        </p:txBody>
      </p:sp>
      <p:pic>
        <p:nvPicPr>
          <p:cNvPr id="26" name="Picture 21">
            <a:extLst>
              <a:ext uri="{FF2B5EF4-FFF2-40B4-BE49-F238E27FC236}">
                <a16:creationId xmlns:a16="http://schemas.microsoft.com/office/drawing/2014/main" id="{D4BA6E90-4261-DE32-9BCB-AC9085961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50" y="5741223"/>
            <a:ext cx="580888" cy="7708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383136-574B-F279-356C-701A835C42B7}"/>
              </a:ext>
            </a:extLst>
          </p:cNvPr>
          <p:cNvSpPr txBox="1"/>
          <p:nvPr/>
        </p:nvSpPr>
        <p:spPr>
          <a:xfrm>
            <a:off x="940974" y="5818877"/>
            <a:ext cx="47426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Gülcin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Karadeniz – Head of Group, Media Relations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​, social media and web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2" descr="A picture containing person, person, necktie, suit&#10;&#10;Description automatically generated">
            <a:extLst>
              <a:ext uri="{FF2B5EF4-FFF2-40B4-BE49-F238E27FC236}">
                <a16:creationId xmlns:a16="http://schemas.microsoft.com/office/drawing/2014/main" id="{6E0FE110-17AC-7525-96CA-CAC43E565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649" y="1038775"/>
            <a:ext cx="583234" cy="778012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C17F475-6C7C-C6E4-4E24-E7741B8B05FF}"/>
              </a:ext>
            </a:extLst>
          </p:cNvPr>
          <p:cNvSpPr txBox="1">
            <a:spLocks/>
          </p:cNvSpPr>
          <p:nvPr/>
        </p:nvSpPr>
        <p:spPr>
          <a:xfrm>
            <a:off x="6890883" y="1186497"/>
            <a:ext cx="4915976" cy="4291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Dr. Mustafa Aydin – Zero Pollution Expert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3C6124F5-BB99-4C1E-28D6-BD0BCF142E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3810" y="2032962"/>
            <a:ext cx="579783" cy="722797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A5ED9EA-D5A2-048E-B004-D42AD11C6C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44405" y="2280840"/>
            <a:ext cx="4876786" cy="351961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Dr. Nihat </a:t>
            </a:r>
            <a:r>
              <a:rPr lang="en-US" sz="1800" dirty="0" err="1">
                <a:solidFill>
                  <a:srgbClr val="002060"/>
                </a:solidFill>
                <a:latin typeface="Calibri"/>
                <a:cs typeface="+mn-cs"/>
              </a:rPr>
              <a:t>Zal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 – Water Resources Expert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B734F604-6C28-E52F-F02F-5CB7EE818D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1254" y="3749556"/>
            <a:ext cx="641482" cy="788208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EA3B22A-3955-03E8-FCB5-15A03DE08A1F}"/>
              </a:ext>
            </a:extLst>
          </p:cNvPr>
          <p:cNvSpPr txBox="1">
            <a:spLocks/>
          </p:cNvSpPr>
          <p:nvPr/>
        </p:nvSpPr>
        <p:spPr>
          <a:xfrm>
            <a:off x="6912736" y="3908882"/>
            <a:ext cx="4876786" cy="5948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Tolga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Sari – Marine and Maritime Data Information expert</a:t>
            </a:r>
          </a:p>
        </p:txBody>
      </p:sp>
      <p:pic>
        <p:nvPicPr>
          <p:cNvPr id="41" name="Picture 19">
            <a:extLst>
              <a:ext uri="{FF2B5EF4-FFF2-40B4-BE49-F238E27FC236}">
                <a16:creationId xmlns:a16="http://schemas.microsoft.com/office/drawing/2014/main" id="{E354B26E-AB88-A8E0-F1A1-F6380A1B14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0924" y="5541205"/>
            <a:ext cx="673481" cy="958128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47B96332-63B4-D289-BB33-EFD551214FE8}"/>
              </a:ext>
            </a:extLst>
          </p:cNvPr>
          <p:cNvSpPr txBox="1">
            <a:spLocks/>
          </p:cNvSpPr>
          <p:nvPr/>
        </p:nvSpPr>
        <p:spPr>
          <a:xfrm>
            <a:off x="6999621" y="5750463"/>
            <a:ext cx="4811471" cy="5396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255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Tulay Gungor  – Networks and Eionet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Modernisation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 Expert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292AA347-5BB2-D8C8-0E6B-CA83156437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6988" y="146892"/>
            <a:ext cx="7129707" cy="592038"/>
          </a:xfrm>
        </p:spPr>
        <p:txBody>
          <a:bodyPr lIns="91440" tIns="45720" rIns="91440" bIns="45720" anchor="t"/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Türkiye’s</a:t>
            </a:r>
            <a:r>
              <a:rPr lang="en-GB" sz="2800" dirty="0">
                <a:solidFill>
                  <a:srgbClr val="002060"/>
                </a:solidFill>
                <a:latin typeface="Calibri"/>
                <a:cs typeface="Calibri"/>
              </a:rPr>
              <a:t> contribution to the EEA expert pool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5790A5-8C27-F42B-5E78-D2E953A64DB0}"/>
              </a:ext>
            </a:extLst>
          </p:cNvPr>
          <p:cNvCxnSpPr/>
          <p:nvPr/>
        </p:nvCxnSpPr>
        <p:spPr>
          <a:xfrm>
            <a:off x="0" y="712111"/>
            <a:ext cx="12192000" cy="0"/>
          </a:xfrm>
          <a:prstGeom prst="line">
            <a:avLst/>
          </a:prstGeom>
          <a:ln w="1047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0494C49-C3A8-EB19-DEDC-D45E3F324A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7649" y="2865267"/>
            <a:ext cx="600325" cy="7761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0CC49F-E643-BEDF-FA68-F0974EB61771}"/>
              </a:ext>
            </a:extLst>
          </p:cNvPr>
          <p:cNvSpPr txBox="1">
            <a:spLocks/>
          </p:cNvSpPr>
          <p:nvPr/>
        </p:nvSpPr>
        <p:spPr>
          <a:xfrm>
            <a:off x="6924014" y="3152470"/>
            <a:ext cx="4876786" cy="351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Ovunc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Uysal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– Environmental Indicators Expert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5BFDFA-DE8F-BDD3-6D70-058C4C7DD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1254" y="4556474"/>
            <a:ext cx="659401" cy="8792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D939BF-E9CF-6973-E683-D257571CCF31}"/>
              </a:ext>
            </a:extLst>
          </p:cNvPr>
          <p:cNvSpPr txBox="1">
            <a:spLocks/>
          </p:cNvSpPr>
          <p:nvPr/>
        </p:nvSpPr>
        <p:spPr>
          <a:xfrm>
            <a:off x="6944405" y="4681528"/>
            <a:ext cx="4876786" cy="5948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22061" indent="-422061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68" indent="-351718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406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969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532376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rgbClr val="00817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1800" dirty="0" err="1">
                <a:solidFill>
                  <a:srgbClr val="002060"/>
                </a:solidFill>
                <a:latin typeface="Calibri"/>
                <a:cs typeface="Arial"/>
              </a:rPr>
              <a:t>Teoman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Arial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Calibri"/>
                <a:cs typeface="Arial"/>
              </a:rPr>
              <a:t>Sanalan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Arial"/>
              </a:rPr>
              <a:t> – Environmental Indicators Expert</a:t>
            </a:r>
          </a:p>
        </p:txBody>
      </p:sp>
    </p:spTree>
    <p:extLst>
      <p:ext uri="{BB962C8B-B14F-4D97-AF65-F5344CB8AC3E}">
        <p14:creationId xmlns:p14="http://schemas.microsoft.com/office/powerpoint/2010/main" val="149703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F226B2F-01CB-ABC4-5C19-5C6330B8C805}"/>
              </a:ext>
            </a:extLst>
          </p:cNvPr>
          <p:cNvSpPr txBox="1">
            <a:spLocks/>
          </p:cNvSpPr>
          <p:nvPr/>
        </p:nvSpPr>
        <p:spPr>
          <a:xfrm>
            <a:off x="186087" y="130316"/>
            <a:ext cx="8697937" cy="51514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EEA-Eionet Day / Stakeholder Event, March 2023</a:t>
            </a:r>
            <a:endParaRPr lang="en-DK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6" name="Picture 4" descr="Copenhagen 2022 | Ultimate Guide To Where To Go, Eat &amp;amp; Sleep in Copenhagen  | Time Out">
            <a:extLst>
              <a:ext uri="{FF2B5EF4-FFF2-40B4-BE49-F238E27FC236}">
                <a16:creationId xmlns:a16="http://schemas.microsoft.com/office/drawing/2014/main" id="{95AD68EB-B755-4AAA-996F-E25E57A6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87" y="1627409"/>
            <a:ext cx="5688615" cy="426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est Things to Do in Brussels">
            <a:extLst>
              <a:ext uri="{FF2B5EF4-FFF2-40B4-BE49-F238E27FC236}">
                <a16:creationId xmlns:a16="http://schemas.microsoft.com/office/drawing/2014/main" id="{CB928578-1345-F9CC-B9AD-3FAD543D2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626" y="1626668"/>
            <a:ext cx="5688615" cy="42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84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18AF639C-54CD-6AC3-1673-B384E5AF6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03"/>
          <a:stretch/>
        </p:blipFill>
        <p:spPr>
          <a:xfrm>
            <a:off x="0" y="0"/>
            <a:ext cx="1222571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70FCCA-CEC6-A84F-B5AD-7BEBC01D8C63}"/>
              </a:ext>
            </a:extLst>
          </p:cNvPr>
          <p:cNvSpPr/>
          <p:nvPr/>
        </p:nvSpPr>
        <p:spPr>
          <a:xfrm>
            <a:off x="17356" y="5582880"/>
            <a:ext cx="12208358" cy="417179"/>
          </a:xfrm>
          <a:prstGeom prst="rect">
            <a:avLst/>
          </a:prstGeom>
          <a:solidFill>
            <a:srgbClr val="728AA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Hans Bruyninckx | </a:t>
            </a:r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Türkiye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Country Visit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| 5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December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63D17-EA87-FA46-BF88-E6F130B18E2B}"/>
              </a:ext>
            </a:extLst>
          </p:cNvPr>
          <p:cNvSpPr/>
          <p:nvPr/>
        </p:nvSpPr>
        <p:spPr>
          <a:xfrm>
            <a:off x="33714" y="986805"/>
            <a:ext cx="12192000" cy="779242"/>
          </a:xfrm>
          <a:prstGeom prst="rect">
            <a:avLst/>
          </a:prstGeom>
          <a:solidFill>
            <a:srgbClr val="728AA2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6538" algn="l"/>
              </a:tabLst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  <a:ea typeface="Times New Roman" panose="02020603050405020304" pitchFamily="18" charset="0"/>
                <a:cs typeface="Tahoma" panose="020B0604030504040204" pitchFamily="34" charset="0"/>
              </a:rPr>
              <a:t>Thank you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DF9F2-B300-A240-B461-80B094240DFD}"/>
              </a:ext>
            </a:extLst>
          </p:cNvPr>
          <p:cNvSpPr/>
          <p:nvPr/>
        </p:nvSpPr>
        <p:spPr>
          <a:xfrm>
            <a:off x="162161" y="6500522"/>
            <a:ext cx="2654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Andrzej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Bochenski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Picture2050 /EEA</a:t>
            </a:r>
          </a:p>
        </p:txBody>
      </p:sp>
    </p:spTree>
    <p:extLst>
      <p:ext uri="{BB962C8B-B14F-4D97-AF65-F5344CB8AC3E}">
        <p14:creationId xmlns:p14="http://schemas.microsoft.com/office/powerpoint/2010/main" val="14282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18F45-478B-392F-B84C-E5439B5A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5755E-8151-3148-9C42-37B1FAAFA3B2}" type="slidenum">
              <a:rPr lang="en-US" smtClean="0"/>
              <a:t>3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39B6F96-9037-F496-6F98-C93DADF4A00D}"/>
              </a:ext>
            </a:extLst>
          </p:cNvPr>
          <p:cNvSpPr/>
          <p:nvPr/>
        </p:nvSpPr>
        <p:spPr>
          <a:xfrm>
            <a:off x="413656" y="3095061"/>
            <a:ext cx="11612989" cy="2009819"/>
          </a:xfrm>
          <a:prstGeom prst="rightArrow">
            <a:avLst/>
          </a:prstGeom>
          <a:gradFill flip="none" rotWithShape="1">
            <a:gsLst>
              <a:gs pos="0">
                <a:srgbClr val="2B6496">
                  <a:alpha val="23137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C56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08E3FC9-0A6D-6B37-23EC-E665914952CB}"/>
              </a:ext>
            </a:extLst>
          </p:cNvPr>
          <p:cNvSpPr txBox="1">
            <a:spLocks/>
          </p:cNvSpPr>
          <p:nvPr/>
        </p:nvSpPr>
        <p:spPr>
          <a:xfrm>
            <a:off x="165355" y="211361"/>
            <a:ext cx="9349672" cy="3984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EEA-Eionet: Helping shape the emerging policy discourse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F41F8-6C3A-FCF4-C096-3F038A809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55" y="1306286"/>
            <a:ext cx="1731361" cy="24557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9D5ABD-E6A2-71E6-006B-4A9B91E23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116" y="1861300"/>
            <a:ext cx="1739686" cy="2455751"/>
          </a:xfrm>
          <a:prstGeom prst="rect">
            <a:avLst/>
          </a:prstGeom>
        </p:spPr>
      </p:pic>
      <p:pic>
        <p:nvPicPr>
          <p:cNvPr id="9" name="Picture 2" descr="The European Green Deal: “Increasing offshore wind production will be  essential” – Saitec Offshore Technologies">
            <a:extLst>
              <a:ext uri="{FF2B5EF4-FFF2-40B4-BE49-F238E27FC236}">
                <a16:creationId xmlns:a16="http://schemas.microsoft.com/office/drawing/2014/main" id="{BCBD8C3D-A367-FAD2-7E36-344A70ECE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9" t="6692" r="6122" b="6338"/>
          <a:stretch/>
        </p:blipFill>
        <p:spPr bwMode="auto">
          <a:xfrm>
            <a:off x="4132899" y="2580405"/>
            <a:ext cx="2552008" cy="19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U Council Press on Twitter: &quot;#ENVI | 8th EAP 🍃 The @EUCouncil today  adopted the EU's 8th Environment Action Programme. The 8th EAP will serve  as a guide for environmental policymaking and">
            <a:extLst>
              <a:ext uri="{FF2B5EF4-FFF2-40B4-BE49-F238E27FC236}">
                <a16:creationId xmlns:a16="http://schemas.microsoft.com/office/drawing/2014/main" id="{800B25F7-5412-E7C1-1D1D-4BCC0CE3E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1927"/>
          <a:stretch/>
        </p:blipFill>
        <p:spPr bwMode="auto">
          <a:xfrm>
            <a:off x="6991004" y="3350029"/>
            <a:ext cx="3527246" cy="19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477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EA-5.2 | Global Climate Change">
            <a:extLst>
              <a:ext uri="{FF2B5EF4-FFF2-40B4-BE49-F238E27FC236}">
                <a16:creationId xmlns:a16="http://schemas.microsoft.com/office/drawing/2014/main" id="{496DB98A-2292-D243-8A79-7EF6CE4F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8" y="88033"/>
            <a:ext cx="6540344" cy="18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ockholm+50 - Government.se">
            <a:extLst>
              <a:ext uri="{FF2B5EF4-FFF2-40B4-BE49-F238E27FC236}">
                <a16:creationId xmlns:a16="http://schemas.microsoft.com/office/drawing/2014/main" id="{A56781D8-CCC0-EA42-B8C2-C4F9D1971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21807" r="22316" b="22170"/>
          <a:stretch/>
        </p:blipFill>
        <p:spPr bwMode="auto">
          <a:xfrm>
            <a:off x="117128" y="2021537"/>
            <a:ext cx="6540345" cy="21159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P 27 in Sharm El-Sheik will be crucial to Africa&amp;#39;s response to climate  change - Daily News Egypt">
            <a:extLst>
              <a:ext uri="{FF2B5EF4-FFF2-40B4-BE49-F238E27FC236}">
                <a16:creationId xmlns:a16="http://schemas.microsoft.com/office/drawing/2014/main" id="{0074AE38-B905-DD46-A808-806481ED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7328" r="5855" b="34794"/>
          <a:stretch/>
        </p:blipFill>
        <p:spPr bwMode="auto">
          <a:xfrm>
            <a:off x="117128" y="4223586"/>
            <a:ext cx="6540344" cy="25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4871B-3412-5D4D-B192-0A7290FDDD0F}"/>
              </a:ext>
            </a:extLst>
          </p:cNvPr>
          <p:cNvSpPr txBox="1"/>
          <p:nvPr/>
        </p:nvSpPr>
        <p:spPr>
          <a:xfrm>
            <a:off x="6956060" y="368572"/>
            <a:ext cx="4995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alibri" panose="020F0502020204030204"/>
              </a:rPr>
              <a:t>…a</a:t>
            </a:r>
            <a:r>
              <a:rPr lang="en-DK" sz="3200" b="1" dirty="0">
                <a:solidFill>
                  <a:srgbClr val="002060"/>
                </a:solidFill>
                <a:latin typeface="Calibri" panose="020F0502020204030204"/>
              </a:rPr>
              <a:t>nd s</a:t>
            </a:r>
            <a:r>
              <a:rPr kumimoji="0" lang="en-DK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upporting EU contributions to international processes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915C54-0ABF-C14D-AAAE-E6D4A71B8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793" y="5524761"/>
            <a:ext cx="1016720" cy="1077218"/>
          </a:xfrm>
          <a:prstGeom prst="rect">
            <a:avLst/>
          </a:prstGeom>
        </p:spPr>
      </p:pic>
      <p:pic>
        <p:nvPicPr>
          <p:cNvPr id="1036" name="Picture 12" descr="European Environment Agency&amp;#39;s home page — European Environment Agency">
            <a:extLst>
              <a:ext uri="{FF2B5EF4-FFF2-40B4-BE49-F238E27FC236}">
                <a16:creationId xmlns:a16="http://schemas.microsoft.com/office/drawing/2014/main" id="{5E86C1FB-FBC7-BD41-8F1F-9A14F2DA2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16729" r="4158" b="19361"/>
          <a:stretch/>
        </p:blipFill>
        <p:spPr bwMode="auto">
          <a:xfrm>
            <a:off x="7834964" y="5600022"/>
            <a:ext cx="2593398" cy="9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40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738000"/>
            <a:ext cx="12192000" cy="5896480"/>
            <a:chOff x="0" y="738000"/>
            <a:chExt cx="12192000" cy="5896480"/>
          </a:xfrm>
        </p:grpSpPr>
        <p:pic>
          <p:nvPicPr>
            <p:cNvPr id="6" name="Picture Placeholder 6">
              <a:extLst>
                <a:ext uri="{FF2B5EF4-FFF2-40B4-BE49-F238E27FC236}">
                  <a16:creationId xmlns:a16="http://schemas.microsoft.com/office/drawing/2014/main" id="{F840AD6E-3C28-A64C-85AC-2CFE689AF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38000"/>
              <a:ext cx="4602480" cy="58964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D6C591-3D9C-B740-AACF-26D71D1D0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513"/>
            <a:stretch/>
          </p:blipFill>
          <p:spPr>
            <a:xfrm>
              <a:off x="3092116" y="1575411"/>
              <a:ext cx="9099884" cy="313736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212431" y="1949116"/>
              <a:ext cx="2851484" cy="1323439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B83722"/>
                  </a:solidFill>
                </a:rPr>
                <a:t>Supporting policy implementation and sustainability transitions</a:t>
              </a:r>
            </a:p>
            <a:p>
              <a:endParaRPr lang="en-GB" sz="2000" b="1" dirty="0">
                <a:solidFill>
                  <a:srgbClr val="D63E27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24074" y="1949115"/>
              <a:ext cx="2851484" cy="1323439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DC700E"/>
                  </a:solidFill>
                </a:rPr>
                <a:t>Providing timely input to solutions for sustainability challenges</a:t>
              </a:r>
            </a:p>
            <a:p>
              <a:endParaRPr lang="en-GB" sz="2000" b="1" dirty="0">
                <a:solidFill>
                  <a:srgbClr val="D63E27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71410" y="1949115"/>
              <a:ext cx="2851484" cy="1631216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79E0D"/>
                  </a:solidFill>
                </a:rPr>
                <a:t>Building stronger networks and partnerships</a:t>
              </a:r>
            </a:p>
            <a:p>
              <a:endParaRPr lang="en-GB" sz="2000" b="1" dirty="0">
                <a:solidFill>
                  <a:srgbClr val="F18321"/>
                </a:solidFill>
              </a:endParaRPr>
            </a:p>
            <a:p>
              <a:endParaRPr lang="en-GB" sz="2000" b="1" dirty="0">
                <a:solidFill>
                  <a:srgbClr val="F1832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4462" y="3627036"/>
              <a:ext cx="4788568" cy="1015663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E1BC01"/>
                  </a:solidFill>
                </a:rPr>
                <a:t>Making full use of the potential of data, technology and digitalisation</a:t>
              </a:r>
            </a:p>
            <a:p>
              <a:endParaRPr lang="en-GB" sz="2000" b="1" dirty="0">
                <a:solidFill>
                  <a:srgbClr val="D63E27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53000" y="3648256"/>
              <a:ext cx="3769894" cy="1015663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D9CA0D"/>
                  </a:solidFill>
                </a:rPr>
                <a:t>Resourcing our shared ambitions</a:t>
              </a:r>
            </a:p>
            <a:p>
              <a:endParaRPr lang="en-GB" sz="2000" b="1" dirty="0">
                <a:solidFill>
                  <a:srgbClr val="D63E27"/>
                </a:solidFill>
              </a:endParaRPr>
            </a:p>
            <a:p>
              <a:endParaRPr lang="en-GB" sz="2000" b="1" dirty="0">
                <a:solidFill>
                  <a:srgbClr val="D63E27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431" y="1594635"/>
              <a:ext cx="1507958" cy="461665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B83722"/>
                  </a:solidFill>
                </a:rPr>
                <a:t>SO1</a:t>
              </a:r>
              <a:endParaRPr lang="en-GB" sz="2400" b="1" dirty="0">
                <a:solidFill>
                  <a:srgbClr val="D63E27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71410" y="1594634"/>
              <a:ext cx="1507958" cy="461665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F79E0D"/>
                  </a:solidFill>
                </a:rPr>
                <a:t>SO3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49942" y="1573413"/>
              <a:ext cx="1507958" cy="461665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DF8839"/>
                  </a:solidFill>
                </a:rPr>
                <a:t>SO2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4492" y="3166159"/>
              <a:ext cx="1507958" cy="461665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E1BC01"/>
                  </a:solidFill>
                </a:rPr>
                <a:t>SO4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53000" y="3272554"/>
              <a:ext cx="1507958" cy="461665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D9CA0D"/>
                  </a:solidFill>
                </a:rPr>
                <a:t>SO5</a:t>
              </a: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C98E6B-DF97-6042-AEC7-37B136DF26A7}"/>
              </a:ext>
            </a:extLst>
          </p:cNvPr>
          <p:cNvSpPr txBox="1">
            <a:spLocks/>
          </p:cNvSpPr>
          <p:nvPr/>
        </p:nvSpPr>
        <p:spPr>
          <a:xfrm>
            <a:off x="143259" y="161363"/>
            <a:ext cx="10353893" cy="662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b="1" dirty="0">
                <a:solidFill>
                  <a:srgbClr val="002060"/>
                </a:solidFill>
                <a:latin typeface="Calibri" panose="020F0502020204030204"/>
              </a:rPr>
              <a:t>EEA-Eionet Strategy 2021-2030: 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Strategic objectives</a:t>
            </a:r>
            <a:endParaRPr lang="en-DK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54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uropean Green Deal - KATCH-e">
            <a:extLst>
              <a:ext uri="{FF2B5EF4-FFF2-40B4-BE49-F238E27FC236}">
                <a16:creationId xmlns:a16="http://schemas.microsoft.com/office/drawing/2014/main" id="{4B4A81D1-C9EE-4B56-AB40-BAD7B54EC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6"/>
          <a:stretch/>
        </p:blipFill>
        <p:spPr bwMode="auto">
          <a:xfrm>
            <a:off x="5158437" y="279210"/>
            <a:ext cx="6654686" cy="43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3C391-7242-4B8C-B253-B40CDFC11481}"/>
              </a:ext>
            </a:extLst>
          </p:cNvPr>
          <p:cNvSpPr txBox="1"/>
          <p:nvPr/>
        </p:nvSpPr>
        <p:spPr>
          <a:xfrm>
            <a:off x="4572814" y="3598777"/>
            <a:ext cx="7543801" cy="3093154"/>
          </a:xfrm>
          <a:prstGeom prst="rect">
            <a:avLst/>
          </a:prstGeom>
          <a:solidFill>
            <a:srgbClr val="034EA1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climate-neutral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continent, incl.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Adaptation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Biodiversity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Strategy 2030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Circular Economy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Action Plan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Zero pollution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 to fork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strategy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Just transition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Sustainable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European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Investment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Plan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Future ready economy – new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industrial strategy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33EF0-EA07-45A2-88FF-024B2851E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3" r="31738"/>
          <a:stretch/>
        </p:blipFill>
        <p:spPr>
          <a:xfrm>
            <a:off x="-9625" y="2051639"/>
            <a:ext cx="3886481" cy="1091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B8832-FE0E-4F1A-94DB-C1666DE071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67"/>
          <a:stretch/>
        </p:blipFill>
        <p:spPr>
          <a:xfrm>
            <a:off x="144673" y="3311437"/>
            <a:ext cx="3424236" cy="1091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17E3-E50C-44D3-9DD3-B4CB52209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879"/>
          <a:stretch/>
        </p:blipFill>
        <p:spPr>
          <a:xfrm>
            <a:off x="40831" y="4538556"/>
            <a:ext cx="4113701" cy="110863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5DE12-9AAC-4C96-A65D-F3316981A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867"/>
          <a:stretch/>
        </p:blipFill>
        <p:spPr>
          <a:xfrm>
            <a:off x="40831" y="830104"/>
            <a:ext cx="3568643" cy="1137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1F34EB-20BF-4461-8E2B-D50402B54A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62"/>
          <a:stretch/>
        </p:blipFill>
        <p:spPr>
          <a:xfrm>
            <a:off x="79331" y="5767001"/>
            <a:ext cx="3757629" cy="1043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12E90E-0055-6646-A536-84585F61750C}"/>
              </a:ext>
            </a:extLst>
          </p:cNvPr>
          <p:cNvSpPr txBox="1"/>
          <p:nvPr/>
        </p:nvSpPr>
        <p:spPr>
          <a:xfrm>
            <a:off x="40830" y="130783"/>
            <a:ext cx="502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3200" b="1" i="0" u="none" strike="noStrike" kern="1200" cap="none" spc="0" normalizeH="0" baseline="0" noProof="0" dirty="0">
                <a:ln>
                  <a:noFill/>
                </a:ln>
                <a:solidFill>
                  <a:srgbClr val="024B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EEA work areas supporting…</a:t>
            </a:r>
          </a:p>
        </p:txBody>
      </p:sp>
    </p:spTree>
    <p:extLst>
      <p:ext uri="{BB962C8B-B14F-4D97-AF65-F5344CB8AC3E}">
        <p14:creationId xmlns:p14="http://schemas.microsoft.com/office/powerpoint/2010/main" val="115118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ACCA961-0BB4-FD43-8AFF-93D080435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9894"/>
            <a:ext cx="4602480" cy="58964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A23EF-E1B6-6242-ACA9-A6ACE64F75C0}"/>
              </a:ext>
            </a:extLst>
          </p:cNvPr>
          <p:cNvSpPr txBox="1">
            <a:spLocks/>
          </p:cNvSpPr>
          <p:nvPr/>
        </p:nvSpPr>
        <p:spPr>
          <a:xfrm>
            <a:off x="130241" y="126128"/>
            <a:ext cx="10353893" cy="5312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b="1" dirty="0">
                <a:solidFill>
                  <a:srgbClr val="002060"/>
                </a:solidFill>
              </a:rPr>
              <a:t>EEA-Eionet Strategy 2021-2030: </a:t>
            </a:r>
            <a:r>
              <a:rPr lang="en-US" b="1" dirty="0">
                <a:solidFill>
                  <a:srgbClr val="002060"/>
                </a:solidFill>
                <a:latin typeface="Calibri" panose="020F0502020204030204"/>
              </a:rPr>
              <a:t>Implementation</a:t>
            </a:r>
            <a:endParaRPr lang="en-DK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C5590BF-772E-2249-AA56-796EC03C78EE}"/>
              </a:ext>
            </a:extLst>
          </p:cNvPr>
          <p:cNvSpPr txBox="1">
            <a:spLocks/>
          </p:cNvSpPr>
          <p:nvPr/>
        </p:nvSpPr>
        <p:spPr>
          <a:xfrm>
            <a:off x="4400550" y="1311035"/>
            <a:ext cx="7634452" cy="4667071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2060"/>
                </a:solidFill>
              </a:rPr>
              <a:t>Through </a:t>
            </a:r>
            <a:r>
              <a:rPr lang="en-US" b="1" dirty="0">
                <a:solidFill>
                  <a:srgbClr val="002060"/>
                </a:solidFill>
              </a:rPr>
              <a:t>strategic investments </a:t>
            </a:r>
            <a:r>
              <a:rPr lang="en-US" dirty="0">
                <a:solidFill>
                  <a:srgbClr val="002060"/>
                </a:solidFill>
              </a:rPr>
              <a:t>in: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solidFill>
                  <a:srgbClr val="002060"/>
                </a:solidFill>
              </a:rPr>
              <a:t>Networking and partnerships (Eionet </a:t>
            </a:r>
            <a:r>
              <a:rPr lang="en-US" sz="2600" dirty="0" err="1">
                <a:solidFill>
                  <a:srgbClr val="002060"/>
                </a:solidFill>
              </a:rPr>
              <a:t>modernisation</a:t>
            </a:r>
            <a:r>
              <a:rPr lang="en-US" sz="2600" dirty="0">
                <a:solidFill>
                  <a:srgbClr val="002060"/>
                </a:solidFill>
              </a:rPr>
              <a:t>)</a:t>
            </a:r>
          </a:p>
          <a:p>
            <a:pPr>
              <a:spcBef>
                <a:spcPts val="2400"/>
              </a:spcBef>
            </a:pPr>
            <a:r>
              <a:rPr lang="en-US" sz="2600" dirty="0" err="1">
                <a:solidFill>
                  <a:srgbClr val="002060"/>
                </a:solidFill>
              </a:rPr>
              <a:t>Digitalisation</a:t>
            </a:r>
            <a:r>
              <a:rPr lang="en-US" sz="2600" dirty="0">
                <a:solidFill>
                  <a:srgbClr val="002060"/>
                </a:solidFill>
              </a:rPr>
              <a:t> (IT framework)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solidFill>
                  <a:srgbClr val="002060"/>
                </a:solidFill>
              </a:rPr>
              <a:t>Creating a learning </a:t>
            </a:r>
            <a:r>
              <a:rPr lang="en-US" sz="2600" dirty="0" err="1">
                <a:solidFill>
                  <a:srgbClr val="002060"/>
                </a:solidFill>
              </a:rPr>
              <a:t>organisation</a:t>
            </a:r>
            <a:r>
              <a:rPr lang="en-US" sz="2600" dirty="0">
                <a:solidFill>
                  <a:srgbClr val="002060"/>
                </a:solidFill>
              </a:rPr>
              <a:t> (incl. recruitment)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solidFill>
                  <a:srgbClr val="002060"/>
                </a:solidFill>
              </a:rPr>
              <a:t>Trusted, supportive and agile communication 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solidFill>
                  <a:srgbClr val="002060"/>
                </a:solidFill>
              </a:rPr>
              <a:t>Research-science-policy interface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solidFill>
                  <a:srgbClr val="002060"/>
                </a:solidFill>
              </a:rPr>
              <a:t>Monitoring progress to sustainability (incl. indicators, SOER 2025 trajectory)</a:t>
            </a:r>
          </a:p>
        </p:txBody>
      </p:sp>
    </p:spTree>
    <p:extLst>
      <p:ext uri="{BB962C8B-B14F-4D97-AF65-F5344CB8AC3E}">
        <p14:creationId xmlns:p14="http://schemas.microsoft.com/office/powerpoint/2010/main" val="45246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ission launches knowledge centre to reverse biodiversity loss and  protect Europe&amp;#39;s ecosystems | EU Science Hub">
            <a:extLst>
              <a:ext uri="{FF2B5EF4-FFF2-40B4-BE49-F238E27FC236}">
                <a16:creationId xmlns:a16="http://schemas.microsoft.com/office/drawing/2014/main" id="{38872559-240E-0948-AAF8-51571ECAA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7" y="695097"/>
            <a:ext cx="4972704" cy="2855521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SE - Biodiversity Information System for Europe">
            <a:extLst>
              <a:ext uri="{FF2B5EF4-FFF2-40B4-BE49-F238E27FC236}">
                <a16:creationId xmlns:a16="http://schemas.microsoft.com/office/drawing/2014/main" id="{B890F978-1C8F-F646-B9FE-D090A40A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75" y="1201489"/>
            <a:ext cx="4972704" cy="1649046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EE9A4E-E235-4572-A91A-3B923D79B099}"/>
              </a:ext>
            </a:extLst>
          </p:cNvPr>
          <p:cNvSpPr txBox="1"/>
          <p:nvPr/>
        </p:nvSpPr>
        <p:spPr>
          <a:xfrm>
            <a:off x="5456583" y="17335"/>
            <a:ext cx="6292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3200" b="1" dirty="0">
                <a:solidFill>
                  <a:srgbClr val="002060"/>
                </a:solidFill>
              </a:rPr>
              <a:t>Information and knowledge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heart of progress to 2030</a:t>
            </a:r>
            <a:endParaRPr kumimoji="0" lang="en-DK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1773831-79DB-4822-A4AC-EC3714B39D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7" t="49692" r="970" b="20768"/>
          <a:stretch/>
        </p:blipFill>
        <p:spPr>
          <a:xfrm>
            <a:off x="5364143" y="4620316"/>
            <a:ext cx="2825061" cy="15061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 descr="Climate-ADAPT — European Environment Agency">
            <a:extLst>
              <a:ext uri="{FF2B5EF4-FFF2-40B4-BE49-F238E27FC236}">
                <a16:creationId xmlns:a16="http://schemas.microsoft.com/office/drawing/2014/main" id="{F49B7B1F-EFF6-4B14-A0D5-4EACD4874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2" b="35473"/>
          <a:stretch/>
        </p:blipFill>
        <p:spPr bwMode="auto">
          <a:xfrm>
            <a:off x="161036" y="3731495"/>
            <a:ext cx="4972705" cy="1012959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09A0-BBE6-3141-9F28-6178A092C4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00" r="59412" b="6916"/>
          <a:stretch/>
        </p:blipFill>
        <p:spPr>
          <a:xfrm>
            <a:off x="8341356" y="4612454"/>
            <a:ext cx="3408023" cy="150610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2" descr="About us">
            <a:extLst>
              <a:ext uri="{FF2B5EF4-FFF2-40B4-BE49-F238E27FC236}">
                <a16:creationId xmlns:a16="http://schemas.microsoft.com/office/drawing/2014/main" id="{71D7BFF1-C58D-9B4D-993F-6E85C89C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74" y="3056545"/>
            <a:ext cx="4972705" cy="1349899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uropean Climate and Health Observatory">
            <a:extLst>
              <a:ext uri="{FF2B5EF4-FFF2-40B4-BE49-F238E27FC236}">
                <a16:creationId xmlns:a16="http://schemas.microsoft.com/office/drawing/2014/main" id="{3AE91259-8964-1633-AAA4-2BA1D808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6" y="4948429"/>
            <a:ext cx="4904740" cy="1177994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3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uest Post: Safe Harbor in the EU Copyright Directive - Copyright Clearance  Center">
            <a:extLst>
              <a:ext uri="{FF2B5EF4-FFF2-40B4-BE49-F238E27FC236}">
                <a16:creationId xmlns:a16="http://schemas.microsoft.com/office/drawing/2014/main" id="{46AD56B4-CB23-4249-A576-A61179F13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201" y="0"/>
            <a:ext cx="1226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FE5367-B885-2F40-B0FC-358638E2E0FE}"/>
              </a:ext>
            </a:extLst>
          </p:cNvPr>
          <p:cNvSpPr txBox="1"/>
          <p:nvPr/>
        </p:nvSpPr>
        <p:spPr>
          <a:xfrm>
            <a:off x="115738" y="215900"/>
            <a:ext cx="9218762" cy="646331"/>
          </a:xfrm>
          <a:prstGeom prst="rect">
            <a:avLst/>
          </a:prstGeom>
          <a:solidFill>
            <a:srgbClr val="006B7D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digital agenda for Europe, and for EEA-Eionet</a:t>
            </a:r>
          </a:p>
        </p:txBody>
      </p:sp>
    </p:spTree>
    <p:extLst>
      <p:ext uri="{BB962C8B-B14F-4D97-AF65-F5344CB8AC3E}">
        <p14:creationId xmlns:p14="http://schemas.microsoft.com/office/powerpoint/2010/main" val="30434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3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11.xml><?xml version="1.0" encoding="utf-8"?>
<a:theme xmlns:a="http://schemas.openxmlformats.org/drawingml/2006/main" name="24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12.xml><?xml version="1.0" encoding="utf-8"?>
<a:theme xmlns:a="http://schemas.openxmlformats.org/drawingml/2006/main" name="25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13.xml><?xml version="1.0" encoding="utf-8"?>
<a:theme xmlns:a="http://schemas.openxmlformats.org/drawingml/2006/main" name="26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14.xml><?xml version="1.0" encoding="utf-8"?>
<a:theme xmlns:a="http://schemas.openxmlformats.org/drawingml/2006/main" name="27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15.xml><?xml version="1.0" encoding="utf-8"?>
<a:theme xmlns:a="http://schemas.openxmlformats.org/drawingml/2006/main" name="28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DC89D3CE-1FB7-4CC2-9FBC-E03F169B1CFE}" vid="{8C659757-0613-4CCF-8B34-A28D77F999BE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A16074B-72F5-49B0-88E3-7A0690448997}" vid="{2380E6F6-5FB8-4239-8EB5-87382BEB2000}"/>
    </a:ext>
  </a:extLst>
</a:theme>
</file>

<file path=ppt/theme/theme3.xml><?xml version="1.0" encoding="utf-8"?>
<a:theme xmlns:a="http://schemas.openxmlformats.org/drawingml/2006/main" name="17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4.xml><?xml version="1.0" encoding="utf-8"?>
<a:theme xmlns:a="http://schemas.openxmlformats.org/drawingml/2006/main" name="18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5.xml><?xml version="1.0" encoding="utf-8"?>
<a:theme xmlns:a="http://schemas.openxmlformats.org/drawingml/2006/main" name="19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6.xml><?xml version="1.0" encoding="utf-8"?>
<a:theme xmlns:a="http://schemas.openxmlformats.org/drawingml/2006/main" name="20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7.xml><?xml version="1.0" encoding="utf-8"?>
<a:theme xmlns:a="http://schemas.openxmlformats.org/drawingml/2006/main" name="21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8.xml><?xml version="1.0" encoding="utf-8"?>
<a:theme xmlns:a="http://schemas.openxmlformats.org/drawingml/2006/main" name="EEA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A Presentation template" id="{C7B1D902-A8AB-472F-B9D2-27A01C0EE342}" vid="{F71C1B96-E9D7-4DC7-8A19-EC81BDCDB0D0}"/>
    </a:ext>
  </a:extLst>
</a:theme>
</file>

<file path=ppt/theme/theme9.xml><?xml version="1.0" encoding="utf-8"?>
<a:theme xmlns:a="http://schemas.openxmlformats.org/drawingml/2006/main" name="22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14451</TotalTime>
  <Words>1259</Words>
  <Application>Microsoft Office PowerPoint</Application>
  <PresentationFormat>Geniş ekran</PresentationFormat>
  <Paragraphs>205</Paragraphs>
  <Slides>23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15</vt:i4>
      </vt:variant>
      <vt:variant>
        <vt:lpstr>Slayt Başlıkları</vt:lpstr>
      </vt:variant>
      <vt:variant>
        <vt:i4>23</vt:i4>
      </vt:variant>
    </vt:vector>
  </HeadingPairs>
  <TitlesOfParts>
    <vt:vector size="48" baseType="lpstr">
      <vt:lpstr>Arial</vt:lpstr>
      <vt:lpstr>Calibri</vt:lpstr>
      <vt:lpstr>Calibri Light</vt:lpstr>
      <vt:lpstr>Open Sans</vt:lpstr>
      <vt:lpstr>Open Sans Extrabold</vt:lpstr>
      <vt:lpstr>Open Sans Semibold</vt:lpstr>
      <vt:lpstr>Tahoma</vt:lpstr>
      <vt:lpstr>Times New Roman</vt:lpstr>
      <vt:lpstr>Wingdings</vt:lpstr>
      <vt:lpstr>ヒラギノ角ゴ Pro W3</vt:lpstr>
      <vt:lpstr>Office Theme</vt:lpstr>
      <vt:lpstr>16_Sections</vt:lpstr>
      <vt:lpstr>17_Sections</vt:lpstr>
      <vt:lpstr>18_Sections</vt:lpstr>
      <vt:lpstr>19_Sections</vt:lpstr>
      <vt:lpstr>20_Sections</vt:lpstr>
      <vt:lpstr>21_Sections</vt:lpstr>
      <vt:lpstr>EEA THEME</vt:lpstr>
      <vt:lpstr>22_Sections</vt:lpstr>
      <vt:lpstr>23_Sections</vt:lpstr>
      <vt:lpstr>24_Sections</vt:lpstr>
      <vt:lpstr>25_Sections</vt:lpstr>
      <vt:lpstr>26_Sections</vt:lpstr>
      <vt:lpstr>27_Sections</vt:lpstr>
      <vt:lpstr>28_Sections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daniell</dc:creator>
  <cp:lastModifiedBy>Saadet Senem Erdem</cp:lastModifiedBy>
  <cp:revision>22</cp:revision>
  <cp:lastPrinted>2021-02-26T08:54:50Z</cp:lastPrinted>
  <dcterms:created xsi:type="dcterms:W3CDTF">2021-02-25T13:18:27Z</dcterms:created>
  <dcterms:modified xsi:type="dcterms:W3CDTF">2022-12-19T12:22:30Z</dcterms:modified>
</cp:coreProperties>
</file>