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95" r:id="rId2"/>
  </p:sldMasterIdLst>
  <p:notesMasterIdLst>
    <p:notesMasterId r:id="rId13"/>
  </p:notesMasterIdLst>
  <p:handoutMasterIdLst>
    <p:handoutMasterId r:id="rId14"/>
  </p:handoutMasterIdLst>
  <p:sldIdLst>
    <p:sldId id="459" r:id="rId3"/>
    <p:sldId id="408" r:id="rId4"/>
    <p:sldId id="267" r:id="rId5"/>
    <p:sldId id="483" r:id="rId6"/>
    <p:sldId id="486" r:id="rId7"/>
    <p:sldId id="497" r:id="rId8"/>
    <p:sldId id="496" r:id="rId9"/>
    <p:sldId id="499" r:id="rId10"/>
    <p:sldId id="495" r:id="rId11"/>
    <p:sldId id="494" r:id="rId12"/>
  </p:sldIdLst>
  <p:sldSz cx="9144000" cy="6858000" type="screen4x3"/>
  <p:notesSz cx="7099300" cy="102346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iriş" id="{70B688C9-CA54-47B9-95E4-D381281F047A}">
          <p14:sldIdLst>
            <p14:sldId id="459"/>
          </p14:sldIdLst>
        </p14:section>
        <p14:section name="Vizyon Misyon" id="{5E806EFB-EE91-410F-A78C-B76D379C585F}">
          <p14:sldIdLst/>
        </p14:section>
        <p14:section name="Sunuş" id="{F3116B01-830F-41EA-97A6-EFA90C8C6F6B}">
          <p14:sldIdLst/>
        </p14:section>
        <p14:section name="Teşkilat Yapısı" id="{E9186E69-0DF2-4439-8315-3127F0A42D36}">
          <p14:sldIdLst>
            <p14:sldId id="408"/>
          </p14:sldIdLst>
        </p14:section>
        <p14:section name="Çalışmalar - Kısım 1" id="{B16F4525-A889-40D2-B3EC-74EB87E67DBE}">
          <p14:sldIdLst/>
        </p14:section>
        <p14:section name="Çalışmalar - Kısım 2" id="{0AC59E39-6201-4B17-A8DB-495A8125701B}">
          <p14:sldIdLst>
            <p14:sldId id="267"/>
            <p14:sldId id="483"/>
            <p14:sldId id="486"/>
            <p14:sldId id="497"/>
            <p14:sldId id="496"/>
            <p14:sldId id="499"/>
            <p14:sldId id="495"/>
          </p14:sldIdLst>
        </p14:section>
        <p14:section name="SON" id="{C49E7247-F0C8-45E3-9935-E2AF48783541}">
          <p14:sldIdLst>
            <p14:sldId id="49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596"/>
    <a:srgbClr val="0000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59" autoAdjust="0"/>
    <p:restoredTop sz="94419" autoAdjust="0"/>
  </p:normalViewPr>
  <p:slideViewPr>
    <p:cSldViewPr>
      <p:cViewPr>
        <p:scale>
          <a:sx n="66" d="100"/>
          <a:sy n="66" d="100"/>
        </p:scale>
        <p:origin x="-1572" y="-180"/>
      </p:cViewPr>
      <p:guideLst>
        <p:guide orient="horz" pos="2160"/>
        <p:guide pos="2880"/>
      </p:guideLst>
    </p:cSldViewPr>
  </p:slideViewPr>
  <p:outlineViewPr>
    <p:cViewPr>
      <p:scale>
        <a:sx n="33" d="100"/>
        <a:sy n="33" d="100"/>
      </p:scale>
      <p:origin x="48" y="39348"/>
    </p:cViewPr>
  </p:outlineViewPr>
  <p:notesTextViewPr>
    <p:cViewPr>
      <p:scale>
        <a:sx n="1" d="1"/>
        <a:sy n="1" d="1"/>
      </p:scale>
      <p:origin x="0" y="0"/>
    </p:cViewPr>
  </p:notesTextViewPr>
  <p:sorterViewPr>
    <p:cViewPr>
      <p:scale>
        <a:sx n="100" d="100"/>
        <a:sy n="100" d="100"/>
      </p:scale>
      <p:origin x="0" y="16410"/>
    </p:cViewPr>
  </p:sorterViewPr>
  <p:notesViewPr>
    <p:cSldViewPr>
      <p:cViewPr varScale="1">
        <p:scale>
          <a:sx n="48" d="100"/>
          <a:sy n="48" d="100"/>
        </p:scale>
        <p:origin x="-2928" y="-114"/>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al__ma_Sayfas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Sayfa1!$B$1</c:f>
              <c:strCache>
                <c:ptCount val="1"/>
                <c:pt idx="0">
                  <c:v>YAPIM ŞUBE PERSONEL DURUMU</c:v>
                </c:pt>
              </c:strCache>
            </c:strRef>
          </c:tx>
          <c:explosion val="25"/>
          <c:dLbls>
            <c:dLbl>
              <c:idx val="6"/>
              <c:delete val="1"/>
            </c:dLbl>
            <c:dLblPos val="outEnd"/>
            <c:showLegendKey val="0"/>
            <c:showVal val="1"/>
            <c:showCatName val="0"/>
            <c:showSerName val="0"/>
            <c:showPercent val="0"/>
            <c:showBubbleSize val="0"/>
            <c:showLeaderLines val="1"/>
          </c:dLbls>
          <c:cat>
            <c:strRef>
              <c:f>Sayfa1!$A$2:$A$10</c:f>
              <c:strCache>
                <c:ptCount val="5"/>
                <c:pt idx="0">
                  <c:v>ŞUBE MÜDÜRÜ;1</c:v>
                </c:pt>
                <c:pt idx="1">
                  <c:v>MİMAR;1</c:v>
                </c:pt>
                <c:pt idx="2">
                  <c:v>MÜHENDİS;11</c:v>
                </c:pt>
                <c:pt idx="3">
                  <c:v>TEKNİKER;10</c:v>
                </c:pt>
                <c:pt idx="4">
                  <c:v>SÖZ.PERSONEL;2</c:v>
                </c:pt>
              </c:strCache>
            </c:strRef>
          </c:cat>
          <c:val>
            <c:numRef>
              <c:f>Sayfa1!$B$2:$B$10</c:f>
              <c:numCache>
                <c:formatCode>General</c:formatCode>
                <c:ptCount val="9"/>
                <c:pt idx="0">
                  <c:v>1</c:v>
                </c:pt>
                <c:pt idx="1">
                  <c:v>1</c:v>
                </c:pt>
                <c:pt idx="2">
                  <c:v>11</c:v>
                </c:pt>
                <c:pt idx="3">
                  <c:v>10</c:v>
                </c:pt>
                <c:pt idx="4">
                  <c:v>2</c:v>
                </c:pt>
                <c:pt idx="6">
                  <c:v>0</c:v>
                </c:pt>
              </c:numCache>
            </c:numRef>
          </c:val>
        </c:ser>
        <c:dLbls>
          <c:showLegendKey val="0"/>
          <c:showVal val="0"/>
          <c:showCatName val="0"/>
          <c:showSerName val="0"/>
          <c:showPercent val="0"/>
          <c:showBubbleSize val="0"/>
          <c:showLeaderLines val="1"/>
        </c:dLbls>
      </c:pie3DChart>
    </c:plotArea>
    <c:legend>
      <c:legendPos val="t"/>
      <c:layout/>
      <c:overlay val="0"/>
    </c:legend>
    <c:plotVisOnly val="1"/>
    <c:dispBlanksAs val="gap"/>
    <c:showDLblsOverMax val="0"/>
  </c:chart>
  <c:txPr>
    <a:bodyPr/>
    <a:lstStyle/>
    <a:p>
      <a:pPr>
        <a:defRPr sz="1800"/>
      </a:pPr>
      <a:endParaRPr lang="tr-TR"/>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0.12201</cdr:x>
      <cdr:y>0.13889</cdr:y>
    </cdr:from>
    <cdr:to>
      <cdr:x>0.27201</cdr:x>
      <cdr:y>0.36389</cdr:y>
    </cdr:to>
    <cdr:sp macro="" textlink="">
      <cdr:nvSpPr>
        <cdr:cNvPr id="2" name="Metin kutusu 1"/>
        <cdr:cNvSpPr txBox="1"/>
      </cdr:nvSpPr>
      <cdr:spPr>
        <a:xfrm xmlns:a="http://schemas.openxmlformats.org/drawingml/2006/main">
          <a:off x="743744" y="56445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tr-TR" sz="1100" dirty="0"/>
        </a:p>
      </cdr:txBody>
    </cdr:sp>
  </cdr:relSizeAnchor>
  <cdr:relSizeAnchor xmlns:cdr="http://schemas.openxmlformats.org/drawingml/2006/chartDrawing">
    <cdr:from>
      <cdr:x>0.32281</cdr:x>
      <cdr:y>0.18107</cdr:y>
    </cdr:from>
    <cdr:to>
      <cdr:x>0.47281</cdr:x>
      <cdr:y>0.40607</cdr:y>
    </cdr:to>
    <cdr:sp macro="" textlink="">
      <cdr:nvSpPr>
        <cdr:cNvPr id="3" name="Metin kutusu 2"/>
        <cdr:cNvSpPr txBox="1"/>
      </cdr:nvSpPr>
      <cdr:spPr>
        <a:xfrm xmlns:a="http://schemas.openxmlformats.org/drawingml/2006/main">
          <a:off x="1967880" y="73585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tr-TR"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52C0FEA2-F194-4F83-8198-38443E8A7C6C}" type="datetimeFigureOut">
              <a:rPr lang="tr-TR" smtClean="0"/>
              <a:pPr/>
              <a:t>06.01.2014</a:t>
            </a:fld>
            <a:endParaRPr lang="tr-TR"/>
          </a:p>
        </p:txBody>
      </p:sp>
      <p:sp>
        <p:nvSpPr>
          <p:cNvPr id="4" name="Altbilgi Yer Tutucusu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41D914E6-D4F5-45F4-ACCF-67EAC24E8C99}" type="slidenum">
              <a:rPr lang="tr-TR" smtClean="0"/>
              <a:pPr/>
              <a:t>‹#›</a:t>
            </a:fld>
            <a:endParaRPr lang="tr-TR"/>
          </a:p>
        </p:txBody>
      </p:sp>
    </p:spTree>
    <p:extLst>
      <p:ext uri="{BB962C8B-B14F-4D97-AF65-F5344CB8AC3E}">
        <p14:creationId xmlns:p14="http://schemas.microsoft.com/office/powerpoint/2010/main" val="1058816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0"/>
            <a:ext cx="3076575" cy="511175"/>
          </a:xfrm>
          <a:prstGeom prst="rect">
            <a:avLst/>
          </a:prstGeom>
        </p:spPr>
        <p:txBody>
          <a:bodyPr vert="horz" lIns="92368" tIns="46184" rIns="92368" bIns="46184" rtlCol="0"/>
          <a:lstStyle>
            <a:lvl1pPr algn="l">
              <a:defRPr sz="1300"/>
            </a:lvl1pPr>
          </a:lstStyle>
          <a:p>
            <a:endParaRPr lang="tr-TR"/>
          </a:p>
        </p:txBody>
      </p:sp>
      <p:sp>
        <p:nvSpPr>
          <p:cNvPr id="3" name="Veri Yer Tutucusu 2"/>
          <p:cNvSpPr>
            <a:spLocks noGrp="1"/>
          </p:cNvSpPr>
          <p:nvPr>
            <p:ph type="dt" idx="1"/>
          </p:nvPr>
        </p:nvSpPr>
        <p:spPr>
          <a:xfrm>
            <a:off x="4021139" y="0"/>
            <a:ext cx="3076575" cy="511175"/>
          </a:xfrm>
          <a:prstGeom prst="rect">
            <a:avLst/>
          </a:prstGeom>
        </p:spPr>
        <p:txBody>
          <a:bodyPr vert="horz" lIns="92368" tIns="46184" rIns="92368" bIns="46184" rtlCol="0"/>
          <a:lstStyle>
            <a:lvl1pPr algn="r">
              <a:defRPr sz="1300"/>
            </a:lvl1pPr>
          </a:lstStyle>
          <a:p>
            <a:fld id="{6BFB2606-3EBE-4A42-A0A1-09D74194CE1D}" type="datetimeFigureOut">
              <a:rPr lang="tr-TR" smtClean="0"/>
              <a:pPr/>
              <a:t>06.01.2014</a:t>
            </a:fld>
            <a:endParaRPr lang="tr-TR"/>
          </a:p>
        </p:txBody>
      </p:sp>
      <p:sp>
        <p:nvSpPr>
          <p:cNvPr id="4" name="Slayt Görüntüsü Yer Tutucusu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2368" tIns="46184" rIns="92368" bIns="46184" rtlCol="0" anchor="ctr"/>
          <a:lstStyle/>
          <a:p>
            <a:endParaRPr lang="tr-TR"/>
          </a:p>
        </p:txBody>
      </p:sp>
      <p:sp>
        <p:nvSpPr>
          <p:cNvPr id="5" name="Not Yer Tutucusu 4"/>
          <p:cNvSpPr>
            <a:spLocks noGrp="1"/>
          </p:cNvSpPr>
          <p:nvPr>
            <p:ph type="body" sz="quarter" idx="3"/>
          </p:nvPr>
        </p:nvSpPr>
        <p:spPr>
          <a:xfrm>
            <a:off x="709615" y="4860925"/>
            <a:ext cx="5680075" cy="4605338"/>
          </a:xfrm>
          <a:prstGeom prst="rect">
            <a:avLst/>
          </a:prstGeom>
        </p:spPr>
        <p:txBody>
          <a:bodyPr vert="horz" lIns="92368" tIns="46184" rIns="92368" bIns="46184"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1" y="9721850"/>
            <a:ext cx="3076575" cy="511175"/>
          </a:xfrm>
          <a:prstGeom prst="rect">
            <a:avLst/>
          </a:prstGeom>
        </p:spPr>
        <p:txBody>
          <a:bodyPr vert="horz" lIns="92368" tIns="46184" rIns="92368" bIns="46184" rtlCol="0" anchor="b"/>
          <a:lstStyle>
            <a:lvl1pPr algn="l">
              <a:defRPr sz="1300"/>
            </a:lvl1pPr>
          </a:lstStyle>
          <a:p>
            <a:endParaRPr lang="tr-TR"/>
          </a:p>
        </p:txBody>
      </p:sp>
      <p:sp>
        <p:nvSpPr>
          <p:cNvPr id="7" name="Slayt Numarası Yer Tutucusu 6"/>
          <p:cNvSpPr>
            <a:spLocks noGrp="1"/>
          </p:cNvSpPr>
          <p:nvPr>
            <p:ph type="sldNum" sz="quarter" idx="5"/>
          </p:nvPr>
        </p:nvSpPr>
        <p:spPr>
          <a:xfrm>
            <a:off x="4021139" y="9721850"/>
            <a:ext cx="3076575" cy="511175"/>
          </a:xfrm>
          <a:prstGeom prst="rect">
            <a:avLst/>
          </a:prstGeom>
        </p:spPr>
        <p:txBody>
          <a:bodyPr vert="horz" lIns="92368" tIns="46184" rIns="92368" bIns="46184" rtlCol="0" anchor="b"/>
          <a:lstStyle>
            <a:lvl1pPr algn="r">
              <a:defRPr sz="1300"/>
            </a:lvl1pPr>
          </a:lstStyle>
          <a:p>
            <a:fld id="{34F5F686-36A1-4567-BC71-80FA5CD4390E}" type="slidenum">
              <a:rPr lang="tr-TR" smtClean="0"/>
              <a:pPr/>
              <a:t>‹#›</a:t>
            </a:fld>
            <a:endParaRPr lang="tr-TR"/>
          </a:p>
        </p:txBody>
      </p:sp>
    </p:spTree>
    <p:extLst>
      <p:ext uri="{BB962C8B-B14F-4D97-AF65-F5344CB8AC3E}">
        <p14:creationId xmlns:p14="http://schemas.microsoft.com/office/powerpoint/2010/main" val="392830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7651"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
        <p:nvSpPr>
          <p:cNvPr id="4" name="3 Slayt Numarası Yer Tutucusu"/>
          <p:cNvSpPr>
            <a:spLocks noGrp="1"/>
          </p:cNvSpPr>
          <p:nvPr>
            <p:ph type="sldNum" sz="quarter" idx="5"/>
          </p:nvPr>
        </p:nvSpPr>
        <p:spPr/>
        <p:txBody>
          <a:bodyPr/>
          <a:lstStyle/>
          <a:p>
            <a:pPr>
              <a:defRPr/>
            </a:pPr>
            <a:fld id="{D0454F36-476B-419C-BE96-01A469F0A38E}" type="slidenum">
              <a:rPr lang="tr-TR" smtClean="0"/>
              <a:pPr>
                <a:defRPr/>
              </a:pPr>
              <a:t>1</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YÖRESEL</a:t>
            </a:r>
            <a:r>
              <a:rPr lang="tr-TR" baseline="0" dirty="0" smtClean="0"/>
              <a:t> MİMARİYE DESTEK, SAYIN BAŞBAKANIMIZIN ÜZERİNDE DURDUĞU BİR KONU.</a:t>
            </a:r>
            <a:endParaRPr lang="tr-TR" dirty="0"/>
          </a:p>
        </p:txBody>
      </p:sp>
      <p:sp>
        <p:nvSpPr>
          <p:cNvPr id="4" name="Slayt Numarası Yer Tutucusu 3"/>
          <p:cNvSpPr>
            <a:spLocks noGrp="1"/>
          </p:cNvSpPr>
          <p:nvPr>
            <p:ph type="sldNum" sz="quarter" idx="10"/>
          </p:nvPr>
        </p:nvSpPr>
        <p:spPr/>
        <p:txBody>
          <a:bodyPr/>
          <a:lstStyle/>
          <a:p>
            <a:fld id="{34F5F686-36A1-4567-BC71-80FA5CD4390E}" type="slidenum">
              <a:rPr lang="tr-TR" smtClean="0"/>
              <a:pPr/>
              <a:t>3</a:t>
            </a:fld>
            <a:endParaRPr lang="tr-TR"/>
          </a:p>
        </p:txBody>
      </p:sp>
    </p:spTree>
    <p:extLst>
      <p:ext uri="{BB962C8B-B14F-4D97-AF65-F5344CB8AC3E}">
        <p14:creationId xmlns:p14="http://schemas.microsoft.com/office/powerpoint/2010/main" val="1843709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solidFill>
                  <a:schemeClr val="tx1"/>
                </a:solidFill>
              </a:rPr>
              <a:t>TUNA BEYE NOT: BAKANLIĞIMIZ YATIRIM PROGRAMI İŞLERİ Mİ, PROGRAM DIŞI İŞLER Mİ?</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solidFill>
                  <a:schemeClr val="tx1"/>
                </a:solidFill>
              </a:rPr>
              <a:t>2 SAYFAYA AYRILABİLİR Mİ?</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err="1" smtClean="0">
                <a:solidFill>
                  <a:schemeClr val="tx1"/>
                </a:solidFill>
              </a:rPr>
              <a:t>YTS’DEN</a:t>
            </a:r>
            <a:r>
              <a:rPr lang="tr-TR" dirty="0" smtClean="0">
                <a:solidFill>
                  <a:schemeClr val="tx1"/>
                </a:solidFill>
              </a:rPr>
              <a:t> veri girilecek.</a:t>
            </a:r>
          </a:p>
          <a:p>
            <a:endParaRPr lang="tr-TR" dirty="0"/>
          </a:p>
        </p:txBody>
      </p:sp>
      <p:sp>
        <p:nvSpPr>
          <p:cNvPr id="4" name="Slayt Numarası Yer Tutucusu 3"/>
          <p:cNvSpPr>
            <a:spLocks noGrp="1"/>
          </p:cNvSpPr>
          <p:nvPr>
            <p:ph type="sldNum" sz="quarter" idx="10"/>
          </p:nvPr>
        </p:nvSpPr>
        <p:spPr/>
        <p:txBody>
          <a:bodyPr/>
          <a:lstStyle/>
          <a:p>
            <a:fld id="{34F5F686-36A1-4567-BC71-80FA5CD4390E}" type="slidenum">
              <a:rPr lang="tr-TR" smtClean="0"/>
              <a:pPr/>
              <a:t>4</a:t>
            </a:fld>
            <a:endParaRPr lang="tr-TR"/>
          </a:p>
        </p:txBody>
      </p:sp>
    </p:spTree>
    <p:extLst>
      <p:ext uri="{BB962C8B-B14F-4D97-AF65-F5344CB8AC3E}">
        <p14:creationId xmlns:p14="http://schemas.microsoft.com/office/powerpoint/2010/main" val="894267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solidFill>
                  <a:schemeClr val="tx1"/>
                </a:solidFill>
              </a:rPr>
              <a:t>TUNA BEYE NOT: BAKANLIĞIMIZ YATIRIM PROGRAMI İŞLERİ Mİ, PROGRAM DIŞI İŞLER Mİ?</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solidFill>
                  <a:schemeClr val="tx1"/>
                </a:solidFill>
              </a:rPr>
              <a:t>2 SAYFAYA AYRILABİLİR Mİ?</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err="1" smtClean="0">
                <a:solidFill>
                  <a:schemeClr val="tx1"/>
                </a:solidFill>
              </a:rPr>
              <a:t>YTS’DEN</a:t>
            </a:r>
            <a:r>
              <a:rPr lang="tr-TR" dirty="0" smtClean="0">
                <a:solidFill>
                  <a:schemeClr val="tx1"/>
                </a:solidFill>
              </a:rPr>
              <a:t> veri girilecek.</a:t>
            </a:r>
          </a:p>
          <a:p>
            <a:endParaRPr lang="tr-TR" dirty="0"/>
          </a:p>
        </p:txBody>
      </p:sp>
      <p:sp>
        <p:nvSpPr>
          <p:cNvPr id="4" name="Slayt Numarası Yer Tutucusu 3"/>
          <p:cNvSpPr>
            <a:spLocks noGrp="1"/>
          </p:cNvSpPr>
          <p:nvPr>
            <p:ph type="sldNum" sz="quarter" idx="10"/>
          </p:nvPr>
        </p:nvSpPr>
        <p:spPr/>
        <p:txBody>
          <a:bodyPr/>
          <a:lstStyle/>
          <a:p>
            <a:fld id="{34F5F686-36A1-4567-BC71-80FA5CD4390E}" type="slidenum">
              <a:rPr lang="tr-TR" smtClean="0"/>
              <a:pPr/>
              <a:t>5</a:t>
            </a:fld>
            <a:endParaRPr lang="tr-TR"/>
          </a:p>
        </p:txBody>
      </p:sp>
    </p:spTree>
    <p:extLst>
      <p:ext uri="{BB962C8B-B14F-4D97-AF65-F5344CB8AC3E}">
        <p14:creationId xmlns:p14="http://schemas.microsoft.com/office/powerpoint/2010/main" val="894267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RESİMLER ÖNCE TAM SAYFA GELİP SONRA YERİNE OTURSUN!?</a:t>
            </a:r>
            <a:r>
              <a:rPr lang="tr-TR" dirty="0" smtClean="0">
                <a:solidFill>
                  <a:schemeClr val="tx1"/>
                </a:solidFill>
              </a:rPr>
              <a:t> SAYIN BAKANIMIZIN BASINDA ÇIKMIŞ SON FAALİYETLERİNDEN ALINTI YAPILABİLİR.</a:t>
            </a:r>
          </a:p>
          <a:p>
            <a:r>
              <a:rPr lang="tr-TR" dirty="0" smtClean="0">
                <a:solidFill>
                  <a:schemeClr val="tx1"/>
                </a:solidFill>
                <a:effectLst>
                  <a:outerShdw blurRad="38100" dist="38100" dir="2700000" algn="tl">
                    <a:srgbClr val="000000">
                      <a:alpha val="43137"/>
                    </a:srgbClr>
                  </a:outerShdw>
                </a:effectLst>
              </a:rPr>
              <a:t>Taşra teşkilatı olarak sizi izliyoruz, </a:t>
            </a:r>
            <a:r>
              <a:rPr lang="tr-TR" dirty="0" smtClean="0">
                <a:solidFill>
                  <a:schemeClr val="tx1"/>
                </a:solidFill>
              </a:rPr>
              <a:t>izinizdeyiz.</a:t>
            </a:r>
          </a:p>
          <a:p>
            <a:r>
              <a:rPr lang="tr-TR" dirty="0" smtClean="0">
                <a:solidFill>
                  <a:schemeClr val="tx1"/>
                </a:solidFill>
              </a:rPr>
              <a:t>Varsayımlar dikkate alınmasın.</a:t>
            </a:r>
          </a:p>
          <a:p>
            <a:endParaRPr lang="tr-TR" dirty="0"/>
          </a:p>
        </p:txBody>
      </p:sp>
      <p:sp>
        <p:nvSpPr>
          <p:cNvPr id="4" name="Slayt Numarası Yer Tutucusu 3"/>
          <p:cNvSpPr>
            <a:spLocks noGrp="1"/>
          </p:cNvSpPr>
          <p:nvPr>
            <p:ph type="sldNum" sz="quarter" idx="10"/>
          </p:nvPr>
        </p:nvSpPr>
        <p:spPr/>
        <p:txBody>
          <a:bodyPr/>
          <a:lstStyle/>
          <a:p>
            <a:fld id="{34F5F686-36A1-4567-BC71-80FA5CD4390E}" type="slidenum">
              <a:rPr lang="tr-TR" smtClean="0"/>
              <a:pPr/>
              <a:t>10</a:t>
            </a:fld>
            <a:endParaRPr lang="tr-TR"/>
          </a:p>
        </p:txBody>
      </p:sp>
    </p:spTree>
    <p:extLst>
      <p:ext uri="{BB962C8B-B14F-4D97-AF65-F5344CB8AC3E}">
        <p14:creationId xmlns:p14="http://schemas.microsoft.com/office/powerpoint/2010/main" val="26499825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kanlık Resim">
    <p:spTree>
      <p:nvGrpSpPr>
        <p:cNvPr id="1" name=""/>
        <p:cNvGrpSpPr/>
        <p:nvPr/>
      </p:nvGrpSpPr>
      <p:grpSpPr>
        <a:xfrm>
          <a:off x="0" y="0"/>
          <a:ext cx="0" cy="0"/>
          <a:chOff x="0" y="0"/>
          <a:chExt cx="0" cy="0"/>
        </a:xfrm>
      </p:grpSpPr>
      <p:pic>
        <p:nvPicPr>
          <p:cNvPr id="8" name="Resim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94" y="1094506"/>
            <a:ext cx="9144000" cy="5799667"/>
          </a:xfrm>
          <a:prstGeom prst="rect">
            <a:avLst/>
          </a:prstGeom>
        </p:spPr>
      </p:pic>
      <p:pic>
        <p:nvPicPr>
          <p:cNvPr id="5" name="Resim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94" y="0"/>
            <a:ext cx="9144000" cy="972000"/>
          </a:xfrm>
          <a:prstGeom prst="rect">
            <a:avLst/>
          </a:prstGeom>
        </p:spPr>
      </p:pic>
      <p:pic>
        <p:nvPicPr>
          <p:cNvPr id="3" name="Resim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000" y="-99392"/>
            <a:ext cx="1763060" cy="1152000"/>
          </a:xfrm>
          <a:prstGeom prst="rect">
            <a:avLst/>
          </a:prstGeom>
        </p:spPr>
      </p:pic>
      <p:pic>
        <p:nvPicPr>
          <p:cNvPr id="4" name="Resim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72000" y="0"/>
            <a:ext cx="972000" cy="972000"/>
          </a:xfrm>
          <a:prstGeom prst="rect">
            <a:avLst/>
          </a:prstGeom>
        </p:spPr>
      </p:pic>
      <p:pic>
        <p:nvPicPr>
          <p:cNvPr id="7" name="Resim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563888" y="6196414"/>
            <a:ext cx="2037736" cy="669767"/>
          </a:xfrm>
          <a:prstGeom prst="rect">
            <a:avLst/>
          </a:prstGeom>
        </p:spPr>
      </p:pic>
    </p:spTree>
    <p:extLst>
      <p:ext uri="{BB962C8B-B14F-4D97-AF65-F5344CB8AC3E}">
        <p14:creationId xmlns:p14="http://schemas.microsoft.com/office/powerpoint/2010/main" val="783423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0">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096777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000">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dirty="0" smtClean="0"/>
              <a:t>Asıl başlık stili için tıklatın</a:t>
            </a:r>
            <a:endParaRPr lang="tr-TR" dirty="0"/>
          </a:p>
        </p:txBody>
      </p:sp>
      <p:sp>
        <p:nvSpPr>
          <p:cNvPr id="3" name="İçerik Yer Tutucusu 2"/>
          <p:cNvSpPr>
            <a:spLocks noGrp="1"/>
          </p:cNvSpPr>
          <p:nvPr>
            <p:ph idx="1"/>
          </p:nvPr>
        </p:nvSpPr>
        <p:spPr>
          <a:xfrm>
            <a:off x="457200" y="1600200"/>
            <a:ext cx="8229600" cy="4525963"/>
          </a:xfrm>
          <a:prstGeom prst="rect">
            <a:avLst/>
          </a:prstGeom>
        </p:spPr>
        <p:txBody>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Veri Yer Tutucusu 3"/>
          <p:cNvSpPr>
            <a:spLocks noGrp="1"/>
          </p:cNvSpPr>
          <p:nvPr>
            <p:ph type="dt" sz="half" idx="10"/>
          </p:nvPr>
        </p:nvSpPr>
        <p:spPr>
          <a:xfrm>
            <a:off x="457200" y="6356350"/>
            <a:ext cx="2133600" cy="365125"/>
          </a:xfrm>
          <a:prstGeom prst="rect">
            <a:avLst/>
          </a:prstGeom>
        </p:spPr>
        <p:txBody>
          <a:bodyPr/>
          <a:lstStyle/>
          <a:p>
            <a:fld id="{0938C28C-11EF-4712-BE4D-29F5E42EE1F6}" type="datetimeFigureOut">
              <a:rPr lang="tr-TR" smtClean="0"/>
              <a:pPr/>
              <a:t>06.01.2014</a:t>
            </a:fld>
            <a:endParaRPr lang="tr-TR"/>
          </a:p>
        </p:txBody>
      </p:sp>
      <p:sp>
        <p:nvSpPr>
          <p:cNvPr id="5" name="Altbilgi Yer Tutucusu 4"/>
          <p:cNvSpPr>
            <a:spLocks noGrp="1"/>
          </p:cNvSpPr>
          <p:nvPr>
            <p:ph type="ftr" sz="quarter" idx="11"/>
          </p:nvPr>
        </p:nvSpPr>
        <p:spPr>
          <a:xfrm>
            <a:off x="3124200" y="6356350"/>
            <a:ext cx="2895600" cy="365125"/>
          </a:xfrm>
          <a:prstGeom prst="rect">
            <a:avLst/>
          </a:prstGeom>
        </p:spPr>
        <p:txBody>
          <a:bodyPr/>
          <a:lstStyle/>
          <a:p>
            <a:endParaRPr lang="tr-TR" dirty="0"/>
          </a:p>
        </p:txBody>
      </p:sp>
      <p:sp>
        <p:nvSpPr>
          <p:cNvPr id="6" name="Slayt Numarası Yer Tutucusu 5"/>
          <p:cNvSpPr>
            <a:spLocks noGrp="1"/>
          </p:cNvSpPr>
          <p:nvPr>
            <p:ph type="sldNum" sz="quarter" idx="12"/>
          </p:nvPr>
        </p:nvSpPr>
        <p:spPr>
          <a:xfrm>
            <a:off x="6553200" y="6356350"/>
            <a:ext cx="2133600" cy="365125"/>
          </a:xfrm>
          <a:prstGeom prst="rect">
            <a:avLst/>
          </a:prstGeom>
        </p:spPr>
        <p:txBody>
          <a:bodyPr/>
          <a:lstStyle/>
          <a:p>
            <a:fld id="{BA38CF23-CDE5-4BE7-9CFD-4C01B26228D8}" type="slidenum">
              <a:rPr lang="tr-TR" smtClean="0"/>
              <a:pPr/>
              <a:t>‹#›</a:t>
            </a:fld>
            <a:endParaRPr lang="tr-TR"/>
          </a:p>
        </p:txBody>
      </p:sp>
    </p:spTree>
    <p:extLst>
      <p:ext uri="{BB962C8B-B14F-4D97-AF65-F5344CB8AC3E}">
        <p14:creationId xmlns:p14="http://schemas.microsoft.com/office/powerpoint/2010/main" val="21541254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kanlık Resim">
    <p:spTree>
      <p:nvGrpSpPr>
        <p:cNvPr id="1" name=""/>
        <p:cNvGrpSpPr/>
        <p:nvPr/>
      </p:nvGrpSpPr>
      <p:grpSpPr>
        <a:xfrm>
          <a:off x="0" y="0"/>
          <a:ext cx="0" cy="0"/>
          <a:chOff x="0" y="0"/>
          <a:chExt cx="0" cy="0"/>
        </a:xfrm>
      </p:grpSpPr>
      <p:pic>
        <p:nvPicPr>
          <p:cNvPr id="8" name="Resim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94" y="1094506"/>
            <a:ext cx="9144000" cy="5799667"/>
          </a:xfrm>
          <a:prstGeom prst="rect">
            <a:avLst/>
          </a:prstGeom>
        </p:spPr>
      </p:pic>
      <p:pic>
        <p:nvPicPr>
          <p:cNvPr id="5" name="Resim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94" y="0"/>
            <a:ext cx="9144000" cy="972000"/>
          </a:xfrm>
          <a:prstGeom prst="rect">
            <a:avLst/>
          </a:prstGeom>
        </p:spPr>
      </p:pic>
      <p:pic>
        <p:nvPicPr>
          <p:cNvPr id="3" name="Resim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000" y="-99392"/>
            <a:ext cx="1763060" cy="1152000"/>
          </a:xfrm>
          <a:prstGeom prst="rect">
            <a:avLst/>
          </a:prstGeom>
        </p:spPr>
      </p:pic>
      <p:pic>
        <p:nvPicPr>
          <p:cNvPr id="4" name="Resim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72000" y="0"/>
            <a:ext cx="972000" cy="972000"/>
          </a:xfrm>
          <a:prstGeom prst="rect">
            <a:avLst/>
          </a:prstGeom>
        </p:spPr>
      </p:pic>
      <p:pic>
        <p:nvPicPr>
          <p:cNvPr id="7" name="Resim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563888" y="6196414"/>
            <a:ext cx="2037736" cy="669767"/>
          </a:xfrm>
          <a:prstGeom prst="rect">
            <a:avLst/>
          </a:prstGeom>
        </p:spPr>
      </p:pic>
    </p:spTree>
    <p:extLst>
      <p:ext uri="{BB962C8B-B14F-4D97-AF65-F5344CB8AC3E}">
        <p14:creationId xmlns:p14="http://schemas.microsoft.com/office/powerpoint/2010/main" val="356794467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enel">
    <p:spTree>
      <p:nvGrpSpPr>
        <p:cNvPr id="1" name=""/>
        <p:cNvGrpSpPr/>
        <p:nvPr/>
      </p:nvGrpSpPr>
      <p:grpSpPr>
        <a:xfrm>
          <a:off x="0" y="0"/>
          <a:ext cx="0" cy="0"/>
          <a:chOff x="0" y="0"/>
          <a:chExt cx="0" cy="0"/>
        </a:xfrm>
      </p:grpSpPr>
      <p:pic>
        <p:nvPicPr>
          <p:cNvPr id="5" name="Resim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94" y="0"/>
            <a:ext cx="9144000" cy="972000"/>
          </a:xfrm>
          <a:prstGeom prst="rect">
            <a:avLst/>
          </a:prstGeom>
        </p:spPr>
      </p:pic>
      <p:pic>
        <p:nvPicPr>
          <p:cNvPr id="3" name="Resim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000" y="-99392"/>
            <a:ext cx="1763060" cy="1152000"/>
          </a:xfrm>
          <a:prstGeom prst="rect">
            <a:avLst/>
          </a:prstGeom>
        </p:spPr>
      </p:pic>
      <p:pic>
        <p:nvPicPr>
          <p:cNvPr id="4" name="Resim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72000" y="0"/>
            <a:ext cx="972000" cy="972000"/>
          </a:xfrm>
          <a:prstGeom prst="rect">
            <a:avLst/>
          </a:prstGeom>
        </p:spPr>
      </p:pic>
    </p:spTree>
    <p:extLst>
      <p:ext uri="{BB962C8B-B14F-4D97-AF65-F5344CB8AC3E}">
        <p14:creationId xmlns:p14="http://schemas.microsoft.com/office/powerpoint/2010/main" val="252348893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Çevre ÇED Hariç GnMd">
    <p:spTree>
      <p:nvGrpSpPr>
        <p:cNvPr id="1" name=""/>
        <p:cNvGrpSpPr/>
        <p:nvPr/>
      </p:nvGrpSpPr>
      <p:grpSpPr>
        <a:xfrm>
          <a:off x="0" y="0"/>
          <a:ext cx="0" cy="0"/>
          <a:chOff x="0" y="0"/>
          <a:chExt cx="0" cy="0"/>
        </a:xfrm>
      </p:grpSpPr>
      <p:pic>
        <p:nvPicPr>
          <p:cNvPr id="2" name="Resim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5515"/>
            <a:ext cx="9144000" cy="987408"/>
          </a:xfrm>
          <a:prstGeom prst="rect">
            <a:avLst/>
          </a:prstGeom>
        </p:spPr>
      </p:pic>
      <p:pic>
        <p:nvPicPr>
          <p:cNvPr id="3" name="Resim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000" y="-99392"/>
            <a:ext cx="1763060" cy="1152000"/>
          </a:xfrm>
          <a:prstGeom prst="rect">
            <a:avLst/>
          </a:prstGeom>
        </p:spPr>
      </p:pic>
      <p:pic>
        <p:nvPicPr>
          <p:cNvPr id="4" name="Resim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72000" y="0"/>
            <a:ext cx="972000" cy="972000"/>
          </a:xfrm>
          <a:prstGeom prst="rect">
            <a:avLst/>
          </a:prstGeom>
        </p:spPr>
      </p:pic>
      <p:pic>
        <p:nvPicPr>
          <p:cNvPr id="5"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78706" y="620688"/>
            <a:ext cx="6986587"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273603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Yapım İşleri GnMd">
    <p:spTree>
      <p:nvGrpSpPr>
        <p:cNvPr id="1" name=""/>
        <p:cNvGrpSpPr/>
        <p:nvPr/>
      </p:nvGrpSpPr>
      <p:grpSpPr>
        <a:xfrm>
          <a:off x="0" y="0"/>
          <a:ext cx="0" cy="0"/>
          <a:chOff x="0" y="0"/>
          <a:chExt cx="0" cy="0"/>
        </a:xfrm>
      </p:grpSpPr>
      <p:pic>
        <p:nvPicPr>
          <p:cNvPr id="5" name="Resim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987408"/>
          </a:xfrm>
          <a:prstGeom prst="rect">
            <a:avLst/>
          </a:prstGeom>
        </p:spPr>
      </p:pic>
      <p:pic>
        <p:nvPicPr>
          <p:cNvPr id="6" name="Resim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000" y="-99392"/>
            <a:ext cx="1763060" cy="1152000"/>
          </a:xfrm>
          <a:prstGeom prst="rect">
            <a:avLst/>
          </a:prstGeom>
        </p:spPr>
      </p:pic>
      <p:pic>
        <p:nvPicPr>
          <p:cNvPr id="7" name="Resim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72000" y="0"/>
            <a:ext cx="972000" cy="972000"/>
          </a:xfrm>
          <a:prstGeom prst="rect">
            <a:avLst/>
          </a:prstGeom>
        </p:spPr>
      </p:pic>
      <p:pic>
        <p:nvPicPr>
          <p:cNvPr id="8"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78706" y="620688"/>
            <a:ext cx="6986587"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367419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tyapı ve Kentsel D GnMd">
    <p:spTree>
      <p:nvGrpSpPr>
        <p:cNvPr id="1" name=""/>
        <p:cNvGrpSpPr/>
        <p:nvPr/>
      </p:nvGrpSpPr>
      <p:grpSpPr>
        <a:xfrm>
          <a:off x="0" y="0"/>
          <a:ext cx="0" cy="0"/>
          <a:chOff x="0" y="0"/>
          <a:chExt cx="0" cy="0"/>
        </a:xfrm>
      </p:grpSpPr>
      <p:pic>
        <p:nvPicPr>
          <p:cNvPr id="2" name="Resim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05" y="0"/>
            <a:ext cx="9144000" cy="987408"/>
          </a:xfrm>
          <a:prstGeom prst="rect">
            <a:avLst/>
          </a:prstGeom>
        </p:spPr>
      </p:pic>
      <p:pic>
        <p:nvPicPr>
          <p:cNvPr id="5" name="Resim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000" y="-99392"/>
            <a:ext cx="1763060" cy="1152000"/>
          </a:xfrm>
          <a:prstGeom prst="rect">
            <a:avLst/>
          </a:prstGeom>
        </p:spPr>
      </p:pic>
      <p:pic>
        <p:nvPicPr>
          <p:cNvPr id="6" name="Resim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72000" y="0"/>
            <a:ext cx="972000" cy="972000"/>
          </a:xfrm>
          <a:prstGeom prst="rect">
            <a:avLst/>
          </a:prstGeom>
        </p:spPr>
      </p:pic>
      <p:pic>
        <p:nvPicPr>
          <p:cNvPr id="7"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78706" y="620688"/>
            <a:ext cx="6986587"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286546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esleki Hizmetler GnMd">
    <p:spTree>
      <p:nvGrpSpPr>
        <p:cNvPr id="1" name=""/>
        <p:cNvGrpSpPr/>
        <p:nvPr/>
      </p:nvGrpSpPr>
      <p:grpSpPr>
        <a:xfrm>
          <a:off x="0" y="0"/>
          <a:ext cx="0" cy="0"/>
          <a:chOff x="0" y="0"/>
          <a:chExt cx="0" cy="0"/>
        </a:xfrm>
      </p:grpSpPr>
      <p:pic>
        <p:nvPicPr>
          <p:cNvPr id="5" name="Resim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13"/>
            <a:ext cx="9144000" cy="987408"/>
          </a:xfrm>
          <a:prstGeom prst="rect">
            <a:avLst/>
          </a:prstGeom>
        </p:spPr>
      </p:pic>
      <p:pic>
        <p:nvPicPr>
          <p:cNvPr id="6" name="Resim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000" y="-99392"/>
            <a:ext cx="1763060" cy="1152000"/>
          </a:xfrm>
          <a:prstGeom prst="rect">
            <a:avLst/>
          </a:prstGeom>
        </p:spPr>
      </p:pic>
      <p:pic>
        <p:nvPicPr>
          <p:cNvPr id="7" name="Resim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72000" y="0"/>
            <a:ext cx="972000" cy="972000"/>
          </a:xfrm>
          <a:prstGeom prst="rect">
            <a:avLst/>
          </a:prstGeom>
        </p:spPr>
      </p:pic>
      <p:pic>
        <p:nvPicPr>
          <p:cNvPr id="8"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78706" y="620688"/>
            <a:ext cx="6986587"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279305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ekansal GnMd">
    <p:spTree>
      <p:nvGrpSpPr>
        <p:cNvPr id="1" name=""/>
        <p:cNvGrpSpPr/>
        <p:nvPr/>
      </p:nvGrpSpPr>
      <p:grpSpPr>
        <a:xfrm>
          <a:off x="0" y="0"/>
          <a:ext cx="0" cy="0"/>
          <a:chOff x="0" y="0"/>
          <a:chExt cx="0" cy="0"/>
        </a:xfrm>
      </p:grpSpPr>
      <p:pic>
        <p:nvPicPr>
          <p:cNvPr id="2" name="Resim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049"/>
            <a:ext cx="9144000" cy="987408"/>
          </a:xfrm>
          <a:prstGeom prst="rect">
            <a:avLst/>
          </a:prstGeom>
        </p:spPr>
      </p:pic>
      <p:pic>
        <p:nvPicPr>
          <p:cNvPr id="5" name="Resim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000" y="-99392"/>
            <a:ext cx="1763060" cy="1152000"/>
          </a:xfrm>
          <a:prstGeom prst="rect">
            <a:avLst/>
          </a:prstGeom>
        </p:spPr>
      </p:pic>
      <p:pic>
        <p:nvPicPr>
          <p:cNvPr id="6" name="Resim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72000" y="0"/>
            <a:ext cx="972000" cy="972000"/>
          </a:xfrm>
          <a:prstGeom prst="rect">
            <a:avLst/>
          </a:prstGeom>
        </p:spPr>
      </p:pic>
      <p:pic>
        <p:nvPicPr>
          <p:cNvPr id="7"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78706" y="620688"/>
            <a:ext cx="6986587"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87707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VK">
    <p:spTree>
      <p:nvGrpSpPr>
        <p:cNvPr id="1" name=""/>
        <p:cNvGrpSpPr/>
        <p:nvPr/>
      </p:nvGrpSpPr>
      <p:grpSpPr>
        <a:xfrm>
          <a:off x="0" y="0"/>
          <a:ext cx="0" cy="0"/>
          <a:chOff x="0" y="0"/>
          <a:chExt cx="0" cy="0"/>
        </a:xfrm>
      </p:grpSpPr>
      <p:pic>
        <p:nvPicPr>
          <p:cNvPr id="3" name="Resim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096"/>
            <a:ext cx="9144000" cy="987408"/>
          </a:xfrm>
          <a:prstGeom prst="rect">
            <a:avLst/>
          </a:prstGeom>
        </p:spPr>
      </p:pic>
      <p:pic>
        <p:nvPicPr>
          <p:cNvPr id="5" name="Resim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000" y="-99392"/>
            <a:ext cx="1763060" cy="1152000"/>
          </a:xfrm>
          <a:prstGeom prst="rect">
            <a:avLst/>
          </a:prstGeom>
        </p:spPr>
      </p:pic>
      <p:pic>
        <p:nvPicPr>
          <p:cNvPr id="6" name="Resim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72000" y="0"/>
            <a:ext cx="972000" cy="972000"/>
          </a:xfrm>
          <a:prstGeom prst="rect">
            <a:avLst/>
          </a:prstGeom>
        </p:spPr>
      </p:pic>
      <p:pic>
        <p:nvPicPr>
          <p:cNvPr id="7"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78706" y="620688"/>
            <a:ext cx="6986587"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099096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l">
    <p:spTree>
      <p:nvGrpSpPr>
        <p:cNvPr id="1" name=""/>
        <p:cNvGrpSpPr/>
        <p:nvPr/>
      </p:nvGrpSpPr>
      <p:grpSpPr>
        <a:xfrm>
          <a:off x="0" y="0"/>
          <a:ext cx="0" cy="0"/>
          <a:chOff x="0" y="0"/>
          <a:chExt cx="0" cy="0"/>
        </a:xfrm>
      </p:grpSpPr>
      <p:pic>
        <p:nvPicPr>
          <p:cNvPr id="5" name="Resim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94" y="0"/>
            <a:ext cx="9144000" cy="972000"/>
          </a:xfrm>
          <a:prstGeom prst="rect">
            <a:avLst/>
          </a:prstGeom>
        </p:spPr>
      </p:pic>
      <p:pic>
        <p:nvPicPr>
          <p:cNvPr id="3" name="Resim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000" y="-99392"/>
            <a:ext cx="1763060" cy="1152000"/>
          </a:xfrm>
          <a:prstGeom prst="rect">
            <a:avLst/>
          </a:prstGeom>
        </p:spPr>
      </p:pic>
      <p:pic>
        <p:nvPicPr>
          <p:cNvPr id="4" name="Resim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72000" y="0"/>
            <a:ext cx="972000" cy="972000"/>
          </a:xfrm>
          <a:prstGeom prst="rect">
            <a:avLst/>
          </a:prstGeom>
        </p:spPr>
      </p:pic>
    </p:spTree>
    <p:extLst>
      <p:ext uri="{BB962C8B-B14F-4D97-AF65-F5344CB8AC3E}">
        <p14:creationId xmlns:p14="http://schemas.microsoft.com/office/powerpoint/2010/main" val="313699238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ftiş">
    <p:spTree>
      <p:nvGrpSpPr>
        <p:cNvPr id="1" name=""/>
        <p:cNvGrpSpPr/>
        <p:nvPr/>
      </p:nvGrpSpPr>
      <p:grpSpPr>
        <a:xfrm>
          <a:off x="0" y="0"/>
          <a:ext cx="0" cy="0"/>
          <a:chOff x="0" y="0"/>
          <a:chExt cx="0" cy="0"/>
        </a:xfrm>
      </p:grpSpPr>
      <p:pic>
        <p:nvPicPr>
          <p:cNvPr id="2" name="Resim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704"/>
            <a:ext cx="9144000" cy="987408"/>
          </a:xfrm>
          <a:prstGeom prst="rect">
            <a:avLst/>
          </a:prstGeom>
        </p:spPr>
      </p:pic>
      <p:pic>
        <p:nvPicPr>
          <p:cNvPr id="5" name="Resim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000" y="-99392"/>
            <a:ext cx="1763060" cy="1152000"/>
          </a:xfrm>
          <a:prstGeom prst="rect">
            <a:avLst/>
          </a:prstGeom>
        </p:spPr>
      </p:pic>
      <p:pic>
        <p:nvPicPr>
          <p:cNvPr id="6" name="Resim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72000" y="0"/>
            <a:ext cx="972000" cy="972000"/>
          </a:xfrm>
          <a:prstGeom prst="rect">
            <a:avLst/>
          </a:prstGeom>
        </p:spPr>
      </p:pic>
      <p:pic>
        <p:nvPicPr>
          <p:cNvPr id="7"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78706" y="620688"/>
            <a:ext cx="6986587"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62802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Çevre ÇED Hariç GnMd">
    <p:spTree>
      <p:nvGrpSpPr>
        <p:cNvPr id="1" name=""/>
        <p:cNvGrpSpPr/>
        <p:nvPr/>
      </p:nvGrpSpPr>
      <p:grpSpPr>
        <a:xfrm>
          <a:off x="0" y="0"/>
          <a:ext cx="0" cy="0"/>
          <a:chOff x="0" y="0"/>
          <a:chExt cx="0" cy="0"/>
        </a:xfrm>
      </p:grpSpPr>
      <p:pic>
        <p:nvPicPr>
          <p:cNvPr id="2" name="Resim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5515"/>
            <a:ext cx="9144000" cy="987408"/>
          </a:xfrm>
          <a:prstGeom prst="rect">
            <a:avLst/>
          </a:prstGeom>
        </p:spPr>
      </p:pic>
      <p:pic>
        <p:nvPicPr>
          <p:cNvPr id="3" name="Resim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000" y="-99392"/>
            <a:ext cx="1763060" cy="1152000"/>
          </a:xfrm>
          <a:prstGeom prst="rect">
            <a:avLst/>
          </a:prstGeom>
        </p:spPr>
      </p:pic>
      <p:pic>
        <p:nvPicPr>
          <p:cNvPr id="4" name="Resim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72000" y="0"/>
            <a:ext cx="972000" cy="972000"/>
          </a:xfrm>
          <a:prstGeom prst="rect">
            <a:avLst/>
          </a:prstGeom>
        </p:spPr>
      </p:pic>
    </p:spTree>
    <p:extLst>
      <p:ext uri="{BB962C8B-B14F-4D97-AF65-F5344CB8AC3E}">
        <p14:creationId xmlns:p14="http://schemas.microsoft.com/office/powerpoint/2010/main" val="25206109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Yapım İşleri GnMd">
    <p:spTree>
      <p:nvGrpSpPr>
        <p:cNvPr id="1" name=""/>
        <p:cNvGrpSpPr/>
        <p:nvPr/>
      </p:nvGrpSpPr>
      <p:grpSpPr>
        <a:xfrm>
          <a:off x="0" y="0"/>
          <a:ext cx="0" cy="0"/>
          <a:chOff x="0" y="0"/>
          <a:chExt cx="0" cy="0"/>
        </a:xfrm>
      </p:grpSpPr>
      <p:pic>
        <p:nvPicPr>
          <p:cNvPr id="5" name="Resim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987408"/>
          </a:xfrm>
          <a:prstGeom prst="rect">
            <a:avLst/>
          </a:prstGeom>
        </p:spPr>
      </p:pic>
      <p:pic>
        <p:nvPicPr>
          <p:cNvPr id="6" name="Resim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000" y="-99392"/>
            <a:ext cx="1763060" cy="1152000"/>
          </a:xfrm>
          <a:prstGeom prst="rect">
            <a:avLst/>
          </a:prstGeom>
        </p:spPr>
      </p:pic>
      <p:pic>
        <p:nvPicPr>
          <p:cNvPr id="7" name="Resim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72000" y="0"/>
            <a:ext cx="972000" cy="972000"/>
          </a:xfrm>
          <a:prstGeom prst="rect">
            <a:avLst/>
          </a:prstGeom>
        </p:spPr>
      </p:pic>
    </p:spTree>
    <p:extLst>
      <p:ext uri="{BB962C8B-B14F-4D97-AF65-F5344CB8AC3E}">
        <p14:creationId xmlns:p14="http://schemas.microsoft.com/office/powerpoint/2010/main" val="340071448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tyapı ve Kentsel D GnMd">
    <p:spTree>
      <p:nvGrpSpPr>
        <p:cNvPr id="1" name=""/>
        <p:cNvGrpSpPr/>
        <p:nvPr/>
      </p:nvGrpSpPr>
      <p:grpSpPr>
        <a:xfrm>
          <a:off x="0" y="0"/>
          <a:ext cx="0" cy="0"/>
          <a:chOff x="0" y="0"/>
          <a:chExt cx="0" cy="0"/>
        </a:xfrm>
      </p:grpSpPr>
      <p:pic>
        <p:nvPicPr>
          <p:cNvPr id="2" name="Resim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05" y="0"/>
            <a:ext cx="9144000" cy="987408"/>
          </a:xfrm>
          <a:prstGeom prst="rect">
            <a:avLst/>
          </a:prstGeom>
        </p:spPr>
      </p:pic>
      <p:pic>
        <p:nvPicPr>
          <p:cNvPr id="5" name="Resim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000" y="-99392"/>
            <a:ext cx="1763060" cy="1152000"/>
          </a:xfrm>
          <a:prstGeom prst="rect">
            <a:avLst/>
          </a:prstGeom>
        </p:spPr>
      </p:pic>
      <p:pic>
        <p:nvPicPr>
          <p:cNvPr id="6" name="Resim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72000" y="0"/>
            <a:ext cx="972000" cy="972000"/>
          </a:xfrm>
          <a:prstGeom prst="rect">
            <a:avLst/>
          </a:prstGeom>
        </p:spPr>
      </p:pic>
    </p:spTree>
    <p:extLst>
      <p:ext uri="{BB962C8B-B14F-4D97-AF65-F5344CB8AC3E}">
        <p14:creationId xmlns:p14="http://schemas.microsoft.com/office/powerpoint/2010/main" val="197369009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sleki Hizmetler GnMd">
    <p:spTree>
      <p:nvGrpSpPr>
        <p:cNvPr id="1" name=""/>
        <p:cNvGrpSpPr/>
        <p:nvPr/>
      </p:nvGrpSpPr>
      <p:grpSpPr>
        <a:xfrm>
          <a:off x="0" y="0"/>
          <a:ext cx="0" cy="0"/>
          <a:chOff x="0" y="0"/>
          <a:chExt cx="0" cy="0"/>
        </a:xfrm>
      </p:grpSpPr>
      <p:pic>
        <p:nvPicPr>
          <p:cNvPr id="5" name="Resim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13"/>
            <a:ext cx="9144000" cy="987408"/>
          </a:xfrm>
          <a:prstGeom prst="rect">
            <a:avLst/>
          </a:prstGeom>
        </p:spPr>
      </p:pic>
      <p:pic>
        <p:nvPicPr>
          <p:cNvPr id="6" name="Resim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000" y="-99392"/>
            <a:ext cx="1763060" cy="1152000"/>
          </a:xfrm>
          <a:prstGeom prst="rect">
            <a:avLst/>
          </a:prstGeom>
        </p:spPr>
      </p:pic>
      <p:pic>
        <p:nvPicPr>
          <p:cNvPr id="7" name="Resim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72000" y="0"/>
            <a:ext cx="972000" cy="972000"/>
          </a:xfrm>
          <a:prstGeom prst="rect">
            <a:avLst/>
          </a:prstGeom>
        </p:spPr>
      </p:pic>
    </p:spTree>
    <p:extLst>
      <p:ext uri="{BB962C8B-B14F-4D97-AF65-F5344CB8AC3E}">
        <p14:creationId xmlns:p14="http://schemas.microsoft.com/office/powerpoint/2010/main" val="34699527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ekansal GnMd">
    <p:spTree>
      <p:nvGrpSpPr>
        <p:cNvPr id="1" name=""/>
        <p:cNvGrpSpPr/>
        <p:nvPr/>
      </p:nvGrpSpPr>
      <p:grpSpPr>
        <a:xfrm>
          <a:off x="0" y="0"/>
          <a:ext cx="0" cy="0"/>
          <a:chOff x="0" y="0"/>
          <a:chExt cx="0" cy="0"/>
        </a:xfrm>
      </p:grpSpPr>
      <p:pic>
        <p:nvPicPr>
          <p:cNvPr id="2" name="Resim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049"/>
            <a:ext cx="9144000" cy="987408"/>
          </a:xfrm>
          <a:prstGeom prst="rect">
            <a:avLst/>
          </a:prstGeom>
        </p:spPr>
      </p:pic>
      <p:pic>
        <p:nvPicPr>
          <p:cNvPr id="5" name="Resim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000" y="-99392"/>
            <a:ext cx="1763060" cy="1152000"/>
          </a:xfrm>
          <a:prstGeom prst="rect">
            <a:avLst/>
          </a:prstGeom>
        </p:spPr>
      </p:pic>
      <p:pic>
        <p:nvPicPr>
          <p:cNvPr id="6" name="Resim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72000" y="0"/>
            <a:ext cx="972000" cy="972000"/>
          </a:xfrm>
          <a:prstGeom prst="rect">
            <a:avLst/>
          </a:prstGeom>
        </p:spPr>
      </p:pic>
    </p:spTree>
    <p:extLst>
      <p:ext uri="{BB962C8B-B14F-4D97-AF65-F5344CB8AC3E}">
        <p14:creationId xmlns:p14="http://schemas.microsoft.com/office/powerpoint/2010/main" val="1038814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VK">
    <p:spTree>
      <p:nvGrpSpPr>
        <p:cNvPr id="1" name=""/>
        <p:cNvGrpSpPr/>
        <p:nvPr/>
      </p:nvGrpSpPr>
      <p:grpSpPr>
        <a:xfrm>
          <a:off x="0" y="0"/>
          <a:ext cx="0" cy="0"/>
          <a:chOff x="0" y="0"/>
          <a:chExt cx="0" cy="0"/>
        </a:xfrm>
      </p:grpSpPr>
      <p:pic>
        <p:nvPicPr>
          <p:cNvPr id="3" name="Resim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096"/>
            <a:ext cx="9144000" cy="987408"/>
          </a:xfrm>
          <a:prstGeom prst="rect">
            <a:avLst/>
          </a:prstGeom>
        </p:spPr>
      </p:pic>
      <p:pic>
        <p:nvPicPr>
          <p:cNvPr id="5" name="Resim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000" y="-99392"/>
            <a:ext cx="1763060" cy="1152000"/>
          </a:xfrm>
          <a:prstGeom prst="rect">
            <a:avLst/>
          </a:prstGeom>
        </p:spPr>
      </p:pic>
      <p:pic>
        <p:nvPicPr>
          <p:cNvPr id="6" name="Resim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72000" y="0"/>
            <a:ext cx="972000" cy="972000"/>
          </a:xfrm>
          <a:prstGeom prst="rect">
            <a:avLst/>
          </a:prstGeom>
        </p:spPr>
      </p:pic>
    </p:spTree>
    <p:extLst>
      <p:ext uri="{BB962C8B-B14F-4D97-AF65-F5344CB8AC3E}">
        <p14:creationId xmlns:p14="http://schemas.microsoft.com/office/powerpoint/2010/main" val="14719116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ftiş">
    <p:spTree>
      <p:nvGrpSpPr>
        <p:cNvPr id="1" name=""/>
        <p:cNvGrpSpPr/>
        <p:nvPr/>
      </p:nvGrpSpPr>
      <p:grpSpPr>
        <a:xfrm>
          <a:off x="0" y="0"/>
          <a:ext cx="0" cy="0"/>
          <a:chOff x="0" y="0"/>
          <a:chExt cx="0" cy="0"/>
        </a:xfrm>
      </p:grpSpPr>
      <p:pic>
        <p:nvPicPr>
          <p:cNvPr id="2" name="Resim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704"/>
            <a:ext cx="9144000" cy="987408"/>
          </a:xfrm>
          <a:prstGeom prst="rect">
            <a:avLst/>
          </a:prstGeom>
        </p:spPr>
      </p:pic>
      <p:pic>
        <p:nvPicPr>
          <p:cNvPr id="5" name="Resim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000" y="-99392"/>
            <a:ext cx="1763060" cy="1152000"/>
          </a:xfrm>
          <a:prstGeom prst="rect">
            <a:avLst/>
          </a:prstGeom>
        </p:spPr>
      </p:pic>
      <p:pic>
        <p:nvPicPr>
          <p:cNvPr id="6" name="Resim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72000" y="0"/>
            <a:ext cx="972000" cy="972000"/>
          </a:xfrm>
          <a:prstGeom prst="rect">
            <a:avLst/>
          </a:prstGeom>
        </p:spPr>
      </p:pic>
    </p:spTree>
    <p:extLst>
      <p:ext uri="{BB962C8B-B14F-4D97-AF65-F5344CB8AC3E}">
        <p14:creationId xmlns:p14="http://schemas.microsoft.com/office/powerpoint/2010/main" val="15087935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5596">
                <a:alpha val="14902"/>
              </a:srgbClr>
            </a:gs>
            <a:gs pos="0">
              <a:srgbClr val="005596">
                <a:alpha val="50196"/>
              </a:srgbClr>
            </a:gs>
            <a:gs pos="0">
              <a:srgbClr val="005596">
                <a:alpha val="5098"/>
              </a:srgbClr>
            </a:gs>
            <a:gs pos="100000">
              <a:srgbClr val="005596">
                <a:alpha val="14902"/>
              </a:srgbClr>
            </a:gs>
          </a:gsLst>
          <a:lin ang="16200000" scaled="0"/>
          <a:tileRect/>
        </a:gradFill>
        <a:effectLst/>
      </p:bgPr>
    </p:bg>
    <p:spTree>
      <p:nvGrpSpPr>
        <p:cNvPr id="1" name=""/>
        <p:cNvGrpSpPr/>
        <p:nvPr/>
      </p:nvGrpSpPr>
      <p:grpSpPr>
        <a:xfrm>
          <a:off x="0" y="0"/>
          <a:ext cx="0" cy="0"/>
          <a:chOff x="0" y="0"/>
          <a:chExt cx="0" cy="0"/>
        </a:xfrm>
      </p:grpSpPr>
      <p:pic>
        <p:nvPicPr>
          <p:cNvPr id="8" name="Resim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563888" y="6196414"/>
            <a:ext cx="2037736" cy="669767"/>
          </a:xfrm>
          <a:prstGeom prst="rect">
            <a:avLst/>
          </a:prstGeom>
        </p:spPr>
      </p:pic>
    </p:spTree>
    <p:extLst>
      <p:ext uri="{BB962C8B-B14F-4D97-AF65-F5344CB8AC3E}">
        <p14:creationId xmlns:p14="http://schemas.microsoft.com/office/powerpoint/2010/main" val="1419741713"/>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57" r:id="rId3"/>
    <p:sldLayoutId id="2147483758" r:id="rId4"/>
    <p:sldLayoutId id="2147483759" r:id="rId5"/>
    <p:sldLayoutId id="2147483760" r:id="rId6"/>
    <p:sldLayoutId id="2147483761" r:id="rId7"/>
    <p:sldLayoutId id="2147483764" r:id="rId8"/>
    <p:sldLayoutId id="2147483765" r:id="rId9"/>
    <p:sldLayoutId id="2147483745" r:id="rId10"/>
    <p:sldLayoutId id="2147483746"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5596">
                <a:alpha val="14902"/>
              </a:srgbClr>
            </a:gs>
            <a:gs pos="0">
              <a:srgbClr val="005596">
                <a:alpha val="50196"/>
              </a:srgbClr>
            </a:gs>
            <a:gs pos="0">
              <a:srgbClr val="005596">
                <a:alpha val="5098"/>
              </a:srgbClr>
            </a:gs>
            <a:gs pos="100000">
              <a:srgbClr val="005596">
                <a:alpha val="14902"/>
              </a:srgbClr>
            </a:gs>
          </a:gsLst>
          <a:lin ang="16200000" scaled="0"/>
          <a:tileRect/>
        </a:gradFill>
        <a:effectLst/>
      </p:bgPr>
    </p:bg>
    <p:spTree>
      <p:nvGrpSpPr>
        <p:cNvPr id="1" name=""/>
        <p:cNvGrpSpPr/>
        <p:nvPr/>
      </p:nvGrpSpPr>
      <p:grpSpPr>
        <a:xfrm>
          <a:off x="0" y="0"/>
          <a:ext cx="0" cy="0"/>
          <a:chOff x="0" y="0"/>
          <a:chExt cx="0" cy="0"/>
        </a:xfrm>
      </p:grpSpPr>
      <p:pic>
        <p:nvPicPr>
          <p:cNvPr id="8" name="Resim 7"/>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563888" y="6196414"/>
            <a:ext cx="2037736" cy="669767"/>
          </a:xfrm>
          <a:prstGeom prst="rect">
            <a:avLst/>
          </a:prstGeom>
        </p:spPr>
      </p:pic>
    </p:spTree>
    <p:extLst>
      <p:ext uri="{BB962C8B-B14F-4D97-AF65-F5344CB8AC3E}">
        <p14:creationId xmlns:p14="http://schemas.microsoft.com/office/powerpoint/2010/main" val="1447003670"/>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idx="4294967295"/>
          </p:nvPr>
        </p:nvSpPr>
        <p:spPr>
          <a:xfrm>
            <a:off x="928688" y="2286000"/>
            <a:ext cx="7772400" cy="1143000"/>
          </a:xfrm>
          <a:prstGeom prst="rect">
            <a:avLst/>
          </a:prstGeom>
        </p:spPr>
        <p:txBody>
          <a:bodyPr/>
          <a:lstStyle/>
          <a:p>
            <a:r>
              <a:rPr lang="en-US" dirty="0" smtClean="0">
                <a:solidFill>
                  <a:schemeClr val="tx1"/>
                </a:solidFill>
              </a:rPr>
              <a:t> </a:t>
            </a:r>
          </a:p>
        </p:txBody>
      </p:sp>
      <p:pic>
        <p:nvPicPr>
          <p:cNvPr id="3076" name="Picture 2"/>
          <p:cNvPicPr>
            <a:picLocks noChangeAspect="1" noChangeArrowheads="1"/>
          </p:cNvPicPr>
          <p:nvPr/>
        </p:nvPicPr>
        <p:blipFill>
          <a:blip r:embed="rId3" cstate="print"/>
          <a:srcRect/>
          <a:stretch>
            <a:fillRect/>
          </a:stretch>
        </p:blipFill>
        <p:spPr bwMode="auto">
          <a:xfrm>
            <a:off x="0" y="0"/>
            <a:ext cx="9180513" cy="6946901"/>
          </a:xfrm>
          <a:prstGeom prst="rect">
            <a:avLst/>
          </a:prstGeom>
          <a:noFill/>
          <a:ln w="9525">
            <a:noFill/>
            <a:miter lim="800000"/>
            <a:headEnd/>
            <a:tailEnd/>
          </a:ln>
        </p:spPr>
      </p:pic>
    </p:spTree>
    <p:extLst>
      <p:ext uri="{BB962C8B-B14F-4D97-AF65-F5344CB8AC3E}">
        <p14:creationId xmlns:p14="http://schemas.microsoft.com/office/powerpoint/2010/main" val="18310259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323527" y="1412776"/>
            <a:ext cx="8424937" cy="2492990"/>
          </a:xfrm>
          <a:prstGeom prst="rect">
            <a:avLst/>
          </a:prstGeom>
          <a:noFill/>
        </p:spPr>
        <p:txBody>
          <a:bodyPr wrap="square" rtlCol="0">
            <a:spAutoFit/>
          </a:bodyPr>
          <a:lstStyle/>
          <a:p>
            <a:pPr algn="ctr"/>
            <a:endParaRPr lang="tr-TR" sz="2400" b="1" dirty="0" smtClean="0">
              <a:solidFill>
                <a:srgbClr val="005596"/>
              </a:solidFill>
              <a:effectLst>
                <a:outerShdw blurRad="38100" dist="38100" dir="2700000" algn="tl">
                  <a:srgbClr val="000000">
                    <a:alpha val="43137"/>
                  </a:srgbClr>
                </a:outerShdw>
              </a:effectLst>
            </a:endParaRPr>
          </a:p>
          <a:p>
            <a:pPr algn="ctr"/>
            <a:r>
              <a:rPr lang="tr-TR" sz="2800" b="1" dirty="0" smtClean="0">
                <a:solidFill>
                  <a:srgbClr val="005596"/>
                </a:solidFill>
                <a:effectLst>
                  <a:outerShdw blurRad="38100" dist="38100" dir="2700000" algn="tl">
                    <a:srgbClr val="000000">
                      <a:alpha val="43137"/>
                    </a:srgbClr>
                  </a:outerShdw>
                </a:effectLst>
              </a:rPr>
              <a:t>ARZEDERİM</a:t>
            </a:r>
          </a:p>
          <a:p>
            <a:pPr algn="r"/>
            <a:endParaRPr lang="tr-TR" sz="2800" b="1" dirty="0" smtClean="0">
              <a:solidFill>
                <a:srgbClr val="005596"/>
              </a:solidFill>
              <a:effectLst>
                <a:outerShdw blurRad="38100" dist="38100" dir="2700000" algn="tl">
                  <a:srgbClr val="000000">
                    <a:alpha val="43137"/>
                  </a:srgbClr>
                </a:outerShdw>
              </a:effectLst>
            </a:endParaRPr>
          </a:p>
          <a:p>
            <a:pPr algn="r"/>
            <a:endParaRPr lang="tr-TR" sz="2800" b="1" dirty="0" smtClean="0">
              <a:solidFill>
                <a:srgbClr val="005596"/>
              </a:solidFill>
              <a:effectLst>
                <a:outerShdw blurRad="38100" dist="38100" dir="2700000" algn="tl">
                  <a:srgbClr val="000000">
                    <a:alpha val="43137"/>
                  </a:srgbClr>
                </a:outerShdw>
              </a:effectLst>
            </a:endParaRPr>
          </a:p>
          <a:p>
            <a:pPr algn="r"/>
            <a:r>
              <a:rPr lang="tr-TR" sz="2400" b="1" dirty="0" smtClean="0">
                <a:solidFill>
                  <a:srgbClr val="005596"/>
                </a:solidFill>
                <a:effectLst>
                  <a:outerShdw blurRad="38100" dist="38100" dir="2700000" algn="tl">
                    <a:srgbClr val="000000">
                      <a:alpha val="43137"/>
                    </a:srgbClr>
                  </a:outerShdw>
                </a:effectLst>
              </a:rPr>
              <a:t>HÜLYA KÜNKÜL</a:t>
            </a:r>
          </a:p>
          <a:p>
            <a:pPr algn="r"/>
            <a:r>
              <a:rPr lang="tr-TR" sz="2400" b="1" dirty="0" smtClean="0">
                <a:solidFill>
                  <a:srgbClr val="005596"/>
                </a:solidFill>
                <a:effectLst>
                  <a:outerShdw blurRad="38100" dist="38100" dir="2700000" algn="tl">
                    <a:srgbClr val="000000">
                      <a:alpha val="43137"/>
                    </a:srgbClr>
                  </a:outerShdw>
                </a:effectLst>
              </a:rPr>
              <a:t>YAPIM ŞB.MÜDÜRÜ</a:t>
            </a:r>
          </a:p>
        </p:txBody>
      </p:sp>
    </p:spTree>
    <p:extLst>
      <p:ext uri="{BB962C8B-B14F-4D97-AF65-F5344CB8AC3E}">
        <p14:creationId xmlns:p14="http://schemas.microsoft.com/office/powerpoint/2010/main" val="47265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randombar(horizontal)">
                                      <p:cBhvr>
                                        <p:cTn id="17" dur="500"/>
                                        <p:tgtEl>
                                          <p:spTgt spid="6">
                                            <p:txEl>
                                              <p:pRg st="4" end="4"/>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6">
                                            <p:txEl>
                                              <p:pRg st="5" end="5"/>
                                            </p:txEl>
                                          </p:spTgt>
                                        </p:tgtEl>
                                        <p:attrNameLst>
                                          <p:attrName>style.visibility</p:attrName>
                                        </p:attrNameLst>
                                      </p:cBhvr>
                                      <p:to>
                                        <p:strVal val="visible"/>
                                      </p:to>
                                    </p:set>
                                    <p:animEffect transition="in" filter="randombar(horizontal)">
                                      <p:cBhvr>
                                        <p:cTn id="20"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aşlık 2"/>
          <p:cNvSpPr txBox="1">
            <a:spLocks/>
          </p:cNvSpPr>
          <p:nvPr/>
        </p:nvSpPr>
        <p:spPr>
          <a:xfrm>
            <a:off x="-27205" y="764704"/>
            <a:ext cx="9144000" cy="11967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sz="3200" dirty="0" smtClean="0">
              <a:effectLst>
                <a:outerShdw blurRad="38100" dist="38100" dir="2700000" algn="tl">
                  <a:srgbClr val="000000">
                    <a:alpha val="43137"/>
                  </a:srgbClr>
                </a:outerShdw>
              </a:effectLst>
            </a:endParaRPr>
          </a:p>
          <a:p>
            <a:endParaRPr lang="tr-TR" sz="3200" dirty="0">
              <a:effectLst>
                <a:outerShdw blurRad="38100" dist="38100" dir="2700000" algn="tl">
                  <a:srgbClr val="000000">
                    <a:alpha val="43137"/>
                  </a:srgbClr>
                </a:outerShdw>
              </a:effectLst>
            </a:endParaRPr>
          </a:p>
        </p:txBody>
      </p:sp>
      <p:sp>
        <p:nvSpPr>
          <p:cNvPr id="22" name="Metin kutusu 21"/>
          <p:cNvSpPr txBox="1"/>
          <p:nvPr/>
        </p:nvSpPr>
        <p:spPr>
          <a:xfrm>
            <a:off x="5849678" y="5661248"/>
            <a:ext cx="3060068" cy="369332"/>
          </a:xfrm>
          <a:prstGeom prst="rect">
            <a:avLst/>
          </a:prstGeom>
          <a:noFill/>
        </p:spPr>
        <p:txBody>
          <a:bodyPr wrap="none" rtlCol="0">
            <a:spAutoFit/>
          </a:bodyPr>
          <a:lstStyle/>
          <a:p>
            <a:r>
              <a:rPr lang="tr-TR" dirty="0" smtClean="0"/>
              <a:t>* Bağlı ve ilgili kuruluşlar hariç.</a:t>
            </a:r>
            <a:endParaRPr lang="tr-TR" dirty="0"/>
          </a:p>
        </p:txBody>
      </p:sp>
      <p:graphicFrame>
        <p:nvGraphicFramePr>
          <p:cNvPr id="2" name="Grafik 1"/>
          <p:cNvGraphicFramePr/>
          <p:nvPr>
            <p:extLst>
              <p:ext uri="{D42A27DB-BD31-4B8C-83A1-F6EECF244321}">
                <p14:modId xmlns:p14="http://schemas.microsoft.com/office/powerpoint/2010/main" val="357650379"/>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30437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467544" y="1600200"/>
            <a:ext cx="8136904" cy="4525963"/>
          </a:xfrm>
          <a:prstGeom prst="rect">
            <a:avLst/>
          </a:prstGeom>
        </p:spPr>
        <p:txBody>
          <a:bodyPr>
            <a:normAutofit fontScale="92500" lnSpcReduction="20000"/>
          </a:bodyPr>
          <a:lstStyle/>
          <a:p>
            <a:pPr lvl="0" algn="just"/>
            <a:r>
              <a:rPr lang="tr-TR" dirty="0" smtClean="0">
                <a:solidFill>
                  <a:schemeClr val="tx1"/>
                </a:solidFill>
              </a:rPr>
              <a:t>Kamu </a:t>
            </a:r>
            <a:r>
              <a:rPr lang="tr-TR" dirty="0">
                <a:solidFill>
                  <a:schemeClr val="tx1"/>
                </a:solidFill>
              </a:rPr>
              <a:t>kurum ve kuruluşlarına ait bina ve tesislerin </a:t>
            </a:r>
            <a:r>
              <a:rPr lang="tr-TR" dirty="0" smtClean="0">
                <a:solidFill>
                  <a:schemeClr val="tx1"/>
                </a:solidFill>
              </a:rPr>
              <a:t>inşa, güçlendirme, </a:t>
            </a:r>
            <a:r>
              <a:rPr lang="tr-TR" dirty="0">
                <a:solidFill>
                  <a:schemeClr val="tx1"/>
                </a:solidFill>
              </a:rPr>
              <a:t>tadil ve esaslı </a:t>
            </a:r>
            <a:r>
              <a:rPr lang="tr-TR" dirty="0" smtClean="0">
                <a:solidFill>
                  <a:schemeClr val="tx1"/>
                </a:solidFill>
              </a:rPr>
              <a:t>onarımlarına ait, proje, yaklaşık maliyet, ihale ve  denetim hizmetleri,</a:t>
            </a:r>
          </a:p>
          <a:p>
            <a:pPr lvl="0" algn="just"/>
            <a:r>
              <a:rPr lang="tr-TR" dirty="0" smtClean="0">
                <a:solidFill>
                  <a:schemeClr val="tx1"/>
                </a:solidFill>
              </a:rPr>
              <a:t>5543 </a:t>
            </a:r>
            <a:r>
              <a:rPr lang="tr-TR" dirty="0">
                <a:solidFill>
                  <a:schemeClr val="tx1"/>
                </a:solidFill>
              </a:rPr>
              <a:t>Sayılı İskan Kanunu ve ilgili mevzuat uyarınca  Devlet Eliyle </a:t>
            </a:r>
            <a:r>
              <a:rPr lang="tr-TR" dirty="0" smtClean="0">
                <a:solidFill>
                  <a:schemeClr val="tx1"/>
                </a:solidFill>
              </a:rPr>
              <a:t>İskan Çalışmaları,</a:t>
            </a:r>
          </a:p>
          <a:p>
            <a:pPr lvl="0" algn="just"/>
            <a:r>
              <a:rPr lang="tr-TR" dirty="0" smtClean="0">
                <a:solidFill>
                  <a:schemeClr val="tx1"/>
                </a:solidFill>
              </a:rPr>
              <a:t>Teknik bilirkişilik</a:t>
            </a:r>
            <a:r>
              <a:rPr lang="tr-TR" dirty="0"/>
              <a:t> </a:t>
            </a:r>
            <a:r>
              <a:rPr lang="tr-TR" dirty="0" smtClean="0"/>
              <a:t>hizmetleri,</a:t>
            </a:r>
            <a:endParaRPr lang="tr-TR" dirty="0" smtClean="0">
              <a:solidFill>
                <a:schemeClr val="tx1"/>
              </a:solidFill>
            </a:endParaRPr>
          </a:p>
          <a:p>
            <a:pPr algn="just"/>
            <a:r>
              <a:rPr lang="tr-TR" dirty="0"/>
              <a:t>1163 sayılı Kooperatif Kanunu çerçevesinde </a:t>
            </a:r>
            <a:r>
              <a:rPr lang="tr-TR" dirty="0" smtClean="0"/>
              <a:t>yapı kooperatifleri işlemleri yürütülmektedir.</a:t>
            </a:r>
            <a:endParaRPr lang="tr-TR" dirty="0" smtClean="0">
              <a:solidFill>
                <a:schemeClr val="tx1"/>
              </a:solidFill>
            </a:endParaRPr>
          </a:p>
          <a:p>
            <a:pPr marL="0" lvl="0" indent="0" algn="just">
              <a:buNone/>
            </a:pPr>
            <a:r>
              <a:rPr lang="tr-TR" dirty="0" smtClean="0">
                <a:solidFill>
                  <a:schemeClr val="tx1"/>
                </a:solidFill>
              </a:rPr>
              <a:t> </a:t>
            </a:r>
          </a:p>
          <a:p>
            <a:pPr lvl="0" algn="just"/>
            <a:endParaRPr lang="tr-TR" dirty="0">
              <a:solidFill>
                <a:schemeClr val="tx1"/>
              </a:solidFill>
            </a:endParaRPr>
          </a:p>
        </p:txBody>
      </p:sp>
      <p:sp>
        <p:nvSpPr>
          <p:cNvPr id="4" name="Başlık 1"/>
          <p:cNvSpPr txBox="1">
            <a:spLocks/>
          </p:cNvSpPr>
          <p:nvPr/>
        </p:nvSpPr>
        <p:spPr>
          <a:xfrm>
            <a:off x="0" y="490364"/>
            <a:ext cx="9144000" cy="980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200" b="1" dirty="0" smtClean="0">
                <a:effectLst>
                  <a:outerShdw blurRad="38100" dist="38100" dir="2700000" algn="tl">
                    <a:srgbClr val="000000">
                      <a:alpha val="43137"/>
                    </a:srgbClr>
                  </a:outerShdw>
                </a:effectLst>
              </a:rPr>
              <a:t> YAPIM  ŞUBE ÇALIŞMALARI</a:t>
            </a:r>
            <a:endParaRPr lang="tr-TR"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8228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7 Tablo"/>
          <p:cNvGraphicFramePr>
            <a:graphicFrameLocks noGrp="1"/>
          </p:cNvGraphicFramePr>
          <p:nvPr>
            <p:extLst>
              <p:ext uri="{D42A27DB-BD31-4B8C-83A1-F6EECF244321}">
                <p14:modId xmlns:p14="http://schemas.microsoft.com/office/powerpoint/2010/main" val="2795050280"/>
              </p:ext>
            </p:extLst>
          </p:nvPr>
        </p:nvGraphicFramePr>
        <p:xfrm>
          <a:off x="107502" y="1268760"/>
          <a:ext cx="8784978" cy="4898360"/>
        </p:xfrm>
        <a:graphic>
          <a:graphicData uri="http://schemas.openxmlformats.org/drawingml/2006/table">
            <a:tbl>
              <a:tblPr firstRow="1" bandRow="1">
                <a:tableStyleId>{21E4AEA4-8DFA-4A89-87EB-49C32662AFE0}</a:tableStyleId>
              </a:tblPr>
              <a:tblGrid>
                <a:gridCol w="4392490"/>
                <a:gridCol w="4392488"/>
              </a:tblGrid>
              <a:tr h="1648849">
                <a:tc gridSpan="2">
                  <a:txBody>
                    <a:bodyPr/>
                    <a:lstStyle/>
                    <a:p>
                      <a:pPr algn="ctr"/>
                      <a:r>
                        <a:rPr lang="tr-TR" sz="3200" kern="1200" dirty="0" smtClean="0">
                          <a:effectLst>
                            <a:outerShdw blurRad="38100" dist="38100" dir="2700000" algn="tl">
                              <a:srgbClr val="000000">
                                <a:alpha val="43137"/>
                              </a:srgbClr>
                            </a:outerShdw>
                          </a:effectLst>
                        </a:rPr>
                        <a:t>BAKANLIĞIMIZ YATIRIM PROGRAMINDA </a:t>
                      </a:r>
                    </a:p>
                    <a:p>
                      <a:pPr algn="ctr"/>
                      <a:r>
                        <a:rPr lang="tr-TR" sz="3200" kern="1200" dirty="0" smtClean="0">
                          <a:effectLst>
                            <a:outerShdw blurRad="38100" dist="38100" dir="2700000" algn="tl">
                              <a:srgbClr val="000000">
                                <a:alpha val="43137"/>
                              </a:srgbClr>
                            </a:outerShdw>
                          </a:effectLst>
                        </a:rPr>
                        <a:t>YER ALAN, İL MÜDÜRLÜĞÜMÜZ TARAFINDAN YÜRÜTÜLEN İŞLER</a:t>
                      </a:r>
                    </a:p>
                  </a:txBody>
                  <a:tcPr anchor="ctr"/>
                </a:tc>
                <a:tc hMerge="1">
                  <a:txBody>
                    <a:bodyPr/>
                    <a:lstStyle/>
                    <a:p>
                      <a:pPr algn="ctr"/>
                      <a:endParaRPr lang="tr-TR" sz="1800" b="1" kern="1200" dirty="0" smtClean="0">
                        <a:solidFill>
                          <a:schemeClr val="tx1"/>
                        </a:solidFill>
                        <a:latin typeface="+mj-lt"/>
                        <a:ea typeface="+mn-ea"/>
                        <a:cs typeface="+mn-cs"/>
                      </a:endParaRPr>
                    </a:p>
                  </a:txBody>
                  <a:tcPr>
                    <a:solidFill>
                      <a:schemeClr val="accent3">
                        <a:lumMod val="60000"/>
                        <a:lumOff val="40000"/>
                      </a:schemeClr>
                    </a:solidFill>
                  </a:tcPr>
                </a:tc>
              </a:tr>
              <a:tr h="1237831">
                <a:tc>
                  <a:txBody>
                    <a:bodyPr/>
                    <a:lstStyle/>
                    <a:p>
                      <a:pPr algn="ctr"/>
                      <a:r>
                        <a:rPr lang="tr-TR" sz="2400" b="1" kern="1200" dirty="0" smtClean="0">
                          <a:solidFill>
                            <a:schemeClr val="tx1">
                              <a:lumMod val="85000"/>
                              <a:lumOff val="15000"/>
                            </a:schemeClr>
                          </a:solidFill>
                          <a:effectLst>
                            <a:outerShdw blurRad="38100" dist="38100" dir="2700000" algn="tl">
                              <a:srgbClr val="000000">
                                <a:alpha val="43137"/>
                              </a:srgbClr>
                            </a:outerShdw>
                          </a:effectLst>
                          <a:latin typeface="+mn-lt"/>
                          <a:ea typeface="+mn-ea"/>
                          <a:cs typeface="+mn-cs"/>
                        </a:rPr>
                        <a:t>İHALE AŞAMASINDA VE DEVAM</a:t>
                      </a:r>
                      <a:r>
                        <a:rPr lang="tr-TR" sz="2400" b="1" kern="1200" baseline="0" dirty="0" smtClean="0">
                          <a:solidFill>
                            <a:schemeClr val="tx1">
                              <a:lumMod val="85000"/>
                              <a:lumOff val="15000"/>
                            </a:schemeClr>
                          </a:solidFill>
                          <a:effectLst>
                            <a:outerShdw blurRad="38100" dist="38100" dir="2700000" algn="tl">
                              <a:srgbClr val="000000">
                                <a:alpha val="43137"/>
                              </a:srgbClr>
                            </a:outerShdw>
                          </a:effectLst>
                          <a:latin typeface="+mn-lt"/>
                          <a:ea typeface="+mn-ea"/>
                          <a:cs typeface="+mn-cs"/>
                        </a:rPr>
                        <a:t> EDEN İŞLER</a:t>
                      </a:r>
                      <a:endParaRPr lang="tr-TR" sz="2400" b="1" kern="1200" dirty="0" smtClean="0">
                        <a:solidFill>
                          <a:schemeClr val="tx1">
                            <a:lumMod val="85000"/>
                            <a:lumOff val="15000"/>
                          </a:schemeClr>
                        </a:solidFill>
                        <a:effectLst>
                          <a:outerShdw blurRad="38100" dist="38100" dir="2700000" algn="tl">
                            <a:srgbClr val="000000">
                              <a:alpha val="43137"/>
                            </a:srgbClr>
                          </a:outerShdw>
                        </a:effectLst>
                        <a:latin typeface="+mj-lt"/>
                        <a:ea typeface="+mn-ea"/>
                        <a:cs typeface="+mn-cs"/>
                      </a:endParaRPr>
                    </a:p>
                  </a:txBody>
                  <a:tcPr>
                    <a:solidFill>
                      <a:schemeClr val="accent2">
                        <a:lumMod val="60000"/>
                        <a:lumOff val="40000"/>
                      </a:schemeClr>
                    </a:solidFill>
                  </a:tcPr>
                </a:tc>
                <a:tc>
                  <a:txBody>
                    <a:bodyPr/>
                    <a:lstStyle/>
                    <a:p>
                      <a:pPr algn="ctr"/>
                      <a:r>
                        <a:rPr lang="tr-TR" sz="2400" b="1" kern="1200" dirty="0" smtClean="0">
                          <a:solidFill>
                            <a:schemeClr val="tx1">
                              <a:lumMod val="85000"/>
                              <a:lumOff val="15000"/>
                            </a:schemeClr>
                          </a:solidFill>
                          <a:effectLst>
                            <a:outerShdw blurRad="38100" dist="38100" dir="2700000" algn="tl">
                              <a:srgbClr val="000000">
                                <a:alpha val="43137"/>
                              </a:srgbClr>
                            </a:outerShdw>
                          </a:effectLst>
                          <a:latin typeface="+mn-lt"/>
                          <a:ea typeface="+mn-ea"/>
                          <a:cs typeface="+mn-cs"/>
                        </a:rPr>
                        <a:t>BİTEN İŞLER</a:t>
                      </a:r>
                    </a:p>
                  </a:txBody>
                  <a:tcPr>
                    <a:solidFill>
                      <a:schemeClr val="accent2">
                        <a:lumMod val="60000"/>
                        <a:lumOff val="40000"/>
                      </a:schemeClr>
                    </a:solidFill>
                  </a:tcPr>
                </a:tc>
              </a:tr>
              <a:tr h="785728">
                <a:tc>
                  <a:txBody>
                    <a:bodyPr/>
                    <a:lstStyle/>
                    <a:p>
                      <a:pPr algn="ctr"/>
                      <a:r>
                        <a:rPr lang="tr-TR" sz="3200" b="1" kern="1200" dirty="0" smtClean="0">
                          <a:solidFill>
                            <a:schemeClr val="tx1"/>
                          </a:solidFill>
                          <a:latin typeface="+mj-lt"/>
                          <a:ea typeface="+mn-ea"/>
                          <a:cs typeface="+mn-cs"/>
                        </a:rPr>
                        <a:t>2+1(</a:t>
                      </a:r>
                      <a:r>
                        <a:rPr lang="tr-TR" sz="3200" b="1" kern="1200" dirty="0" err="1" smtClean="0">
                          <a:solidFill>
                            <a:schemeClr val="tx1"/>
                          </a:solidFill>
                          <a:latin typeface="+mj-lt"/>
                          <a:ea typeface="+mn-ea"/>
                          <a:cs typeface="+mn-cs"/>
                        </a:rPr>
                        <a:t>S.g.ek,a</a:t>
                      </a:r>
                      <a:r>
                        <a:rPr lang="tr-TR" sz="3200" b="1" kern="1200" dirty="0" smtClean="0">
                          <a:solidFill>
                            <a:schemeClr val="tx1"/>
                          </a:solidFill>
                          <a:latin typeface="+mj-lt"/>
                          <a:ea typeface="+mn-ea"/>
                          <a:cs typeface="+mn-cs"/>
                        </a:rPr>
                        <a:t> blok yurt, Çarşamba tarım )</a:t>
                      </a:r>
                      <a:r>
                        <a:rPr lang="tr-TR" sz="3200" b="1" kern="1200" baseline="0" dirty="0" smtClean="0">
                          <a:solidFill>
                            <a:schemeClr val="tx1"/>
                          </a:solidFill>
                          <a:latin typeface="+mj-lt"/>
                          <a:ea typeface="+mn-ea"/>
                          <a:cs typeface="+mn-cs"/>
                        </a:rPr>
                        <a:t> </a:t>
                      </a:r>
                      <a:endParaRPr lang="tr-TR" sz="3200" b="1" kern="1200" dirty="0" smtClean="0">
                        <a:solidFill>
                          <a:schemeClr val="tx1"/>
                        </a:solidFill>
                        <a:latin typeface="+mj-lt"/>
                        <a:ea typeface="+mn-ea"/>
                        <a:cs typeface="+mn-cs"/>
                      </a:endParaRPr>
                    </a:p>
                  </a:txBody>
                  <a:tcPr anchor="ctr"/>
                </a:tc>
                <a:tc>
                  <a:txBody>
                    <a:bodyPr/>
                    <a:lstStyle/>
                    <a:p>
                      <a:pPr algn="ctr"/>
                      <a:r>
                        <a:rPr lang="tr-TR" sz="3200" b="1" kern="1200" dirty="0" smtClean="0">
                          <a:solidFill>
                            <a:schemeClr val="tx1"/>
                          </a:solidFill>
                          <a:latin typeface="+mj-lt"/>
                          <a:ea typeface="+mn-ea"/>
                          <a:cs typeface="+mn-cs"/>
                        </a:rPr>
                        <a:t>5</a:t>
                      </a:r>
                    </a:p>
                  </a:txBody>
                  <a:tcPr anchor="ctr"/>
                </a:tc>
              </a:tr>
              <a:tr h="7920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800" b="1" i="0" u="none" strike="noStrike" dirty="0" smtClean="0">
                          <a:solidFill>
                            <a:srgbClr val="000000"/>
                          </a:solidFill>
                          <a:effectLst/>
                          <a:latin typeface="+mn-lt"/>
                        </a:rPr>
                        <a:t>TOP.SÖZ.BEDELLERİ</a:t>
                      </a:r>
                      <a:r>
                        <a:rPr lang="tr-TR" sz="2800" b="1" i="0" u="none" strike="noStrike" baseline="0" dirty="0" smtClean="0">
                          <a:solidFill>
                            <a:srgbClr val="000000"/>
                          </a:solidFill>
                          <a:effectLst/>
                          <a:latin typeface="+mn-lt"/>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tr-TR" sz="2800" b="1" i="0" u="none" strike="noStrike" baseline="0" dirty="0" smtClean="0">
                          <a:solidFill>
                            <a:srgbClr val="000000"/>
                          </a:solidFill>
                          <a:effectLst/>
                          <a:latin typeface="+mn-lt"/>
                        </a:rPr>
                        <a:t>1.879.700,00TL(SG+YURT)</a:t>
                      </a:r>
                      <a:endParaRPr lang="tr-TR" sz="2800" b="1" i="0" u="none" strike="noStrike" dirty="0" smtClean="0">
                        <a:solidFill>
                          <a:srgbClr val="000000"/>
                        </a:solidFill>
                        <a:effectLst/>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800" b="1" i="0" u="none" strike="noStrike" dirty="0" smtClean="0">
                          <a:solidFill>
                            <a:srgbClr val="000000"/>
                          </a:solidFill>
                          <a:effectLst/>
                          <a:latin typeface="+mn-lt"/>
                        </a:rPr>
                        <a:t>TOP.SÖZ.BEDELLERİ</a:t>
                      </a:r>
                      <a:r>
                        <a:rPr lang="tr-TR" sz="2800" b="1" i="0" u="none" strike="noStrike" baseline="0" dirty="0" smtClean="0">
                          <a:solidFill>
                            <a:srgbClr val="000000"/>
                          </a:solidFill>
                          <a:effectLst/>
                          <a:latin typeface="+mn-lt"/>
                        </a:rPr>
                        <a:t> </a:t>
                      </a:r>
                      <a:r>
                        <a:rPr lang="tr-TR" sz="2800" b="1" i="0" u="none" strike="noStrike" dirty="0" smtClean="0">
                          <a:solidFill>
                            <a:srgbClr val="000000"/>
                          </a:solidFill>
                          <a:effectLst/>
                          <a:latin typeface="+mn-lt"/>
                        </a:rPr>
                        <a:t>221.523,49 TL</a:t>
                      </a:r>
                    </a:p>
                  </a:txBody>
                  <a:tcPr anchor="ctr"/>
                </a:tc>
              </a:tr>
            </a:tbl>
          </a:graphicData>
        </a:graphic>
      </p:graphicFrame>
      <p:sp>
        <p:nvSpPr>
          <p:cNvPr id="6" name="Başlık 1"/>
          <p:cNvSpPr txBox="1">
            <a:spLocks/>
          </p:cNvSpPr>
          <p:nvPr/>
        </p:nvSpPr>
        <p:spPr>
          <a:xfrm>
            <a:off x="0" y="490364"/>
            <a:ext cx="9144000" cy="980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200" b="1" dirty="0" smtClean="0">
                <a:effectLst>
                  <a:outerShdw blurRad="38100" dist="38100" dir="2700000" algn="tl">
                    <a:srgbClr val="000000">
                      <a:alpha val="43137"/>
                    </a:srgbClr>
                  </a:outerShdw>
                </a:effectLst>
              </a:rPr>
              <a:t>PROJE VE YAPIM ÇALIŞMALARI</a:t>
            </a:r>
            <a:endParaRPr lang="tr-TR"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8223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7 Tablo"/>
          <p:cNvGraphicFramePr>
            <a:graphicFrameLocks noGrp="1"/>
          </p:cNvGraphicFramePr>
          <p:nvPr>
            <p:extLst>
              <p:ext uri="{D42A27DB-BD31-4B8C-83A1-F6EECF244321}">
                <p14:modId xmlns:p14="http://schemas.microsoft.com/office/powerpoint/2010/main" val="3638803739"/>
              </p:ext>
            </p:extLst>
          </p:nvPr>
        </p:nvGraphicFramePr>
        <p:xfrm>
          <a:off x="251521" y="2060848"/>
          <a:ext cx="8568952" cy="3063029"/>
        </p:xfrm>
        <a:graphic>
          <a:graphicData uri="http://schemas.openxmlformats.org/drawingml/2006/table">
            <a:tbl>
              <a:tblPr firstRow="1" bandRow="1">
                <a:tableStyleId>{21E4AEA4-8DFA-4A89-87EB-49C32662AFE0}</a:tableStyleId>
              </a:tblPr>
              <a:tblGrid>
                <a:gridCol w="1827830"/>
                <a:gridCol w="1659143"/>
                <a:gridCol w="1659143"/>
                <a:gridCol w="1603407"/>
                <a:gridCol w="1819429"/>
              </a:tblGrid>
              <a:tr h="991983">
                <a:tc gridSpan="5">
                  <a:txBody>
                    <a:bodyPr/>
                    <a:lstStyle/>
                    <a:p>
                      <a:pPr algn="ctr"/>
                      <a:r>
                        <a:rPr lang="tr-TR" sz="3200" kern="1200" dirty="0" smtClean="0">
                          <a:effectLst>
                            <a:outerShdw blurRad="38100" dist="38100" dir="2700000" algn="tl">
                              <a:srgbClr val="000000">
                                <a:alpha val="43137"/>
                              </a:srgbClr>
                            </a:outerShdw>
                          </a:effectLst>
                        </a:rPr>
                        <a:t>PROGRAM</a:t>
                      </a:r>
                      <a:r>
                        <a:rPr lang="tr-TR" sz="3200" kern="1200" baseline="0" dirty="0" smtClean="0">
                          <a:effectLst>
                            <a:outerShdw blurRad="38100" dist="38100" dir="2700000" algn="tl">
                              <a:srgbClr val="000000">
                                <a:alpha val="43137"/>
                              </a:srgbClr>
                            </a:outerShdw>
                          </a:effectLst>
                        </a:rPr>
                        <a:t> DIŞI FAALİYETLER </a:t>
                      </a:r>
                      <a:endParaRPr lang="tr-TR" sz="3200" kern="1200" dirty="0" smtClean="0">
                        <a:effectLst>
                          <a:outerShdw blurRad="38100" dist="38100" dir="2700000" algn="tl">
                            <a:srgbClr val="000000">
                              <a:alpha val="43137"/>
                            </a:srgbClr>
                          </a:outerShdw>
                        </a:effectLst>
                      </a:endParaRPr>
                    </a:p>
                  </a:txBody>
                  <a:tcPr anchor="ctr"/>
                </a:tc>
                <a:tc hMerge="1">
                  <a:txBody>
                    <a:bodyPr/>
                    <a:lstStyle/>
                    <a:p>
                      <a:pPr algn="ctr"/>
                      <a:endParaRPr lang="tr-TR" sz="1800" b="1" kern="1200" dirty="0" smtClean="0">
                        <a:solidFill>
                          <a:schemeClr val="tx1"/>
                        </a:solidFill>
                        <a:latin typeface="+mj-lt"/>
                        <a:ea typeface="+mn-ea"/>
                        <a:cs typeface="+mn-cs"/>
                      </a:endParaRPr>
                    </a:p>
                  </a:txBody>
                  <a:tcPr>
                    <a:solidFill>
                      <a:schemeClr val="accent3">
                        <a:lumMod val="60000"/>
                        <a:lumOff val="40000"/>
                      </a:schemeClr>
                    </a:solidFill>
                  </a:tcPr>
                </a:tc>
                <a:tc hMerge="1">
                  <a:txBody>
                    <a:bodyPr/>
                    <a:lstStyle/>
                    <a:p>
                      <a:endParaRPr lang="tr-TR"/>
                    </a:p>
                  </a:txBody>
                  <a:tcPr/>
                </a:tc>
                <a:tc hMerge="1">
                  <a:txBody>
                    <a:bodyPr/>
                    <a:lstStyle/>
                    <a:p>
                      <a:pPr algn="ctr"/>
                      <a:endParaRPr lang="tr-TR" sz="1800" b="1" kern="1200" dirty="0" smtClean="0">
                        <a:solidFill>
                          <a:schemeClr val="tx1"/>
                        </a:solidFill>
                        <a:latin typeface="+mj-lt"/>
                        <a:ea typeface="+mn-ea"/>
                        <a:cs typeface="+mn-cs"/>
                      </a:endParaRPr>
                    </a:p>
                  </a:txBody>
                  <a:tcPr>
                    <a:solidFill>
                      <a:schemeClr val="accent3">
                        <a:lumMod val="60000"/>
                        <a:lumOff val="40000"/>
                      </a:schemeClr>
                    </a:solidFill>
                  </a:tcPr>
                </a:tc>
                <a:tc hMerge="1">
                  <a:txBody>
                    <a:bodyPr/>
                    <a:lstStyle/>
                    <a:p>
                      <a:pPr algn="ctr"/>
                      <a:endParaRPr lang="tr-TR" sz="3200" kern="1200" dirty="0" smtClean="0">
                        <a:effectLst>
                          <a:outerShdw blurRad="38100" dist="38100" dir="2700000" algn="tl">
                            <a:srgbClr val="000000">
                              <a:alpha val="43137"/>
                            </a:srgbClr>
                          </a:outerShdw>
                        </a:effectLst>
                      </a:endParaRPr>
                    </a:p>
                  </a:txBody>
                  <a:tcPr anchor="ctr"/>
                </a:tc>
              </a:tr>
              <a:tr h="910053">
                <a:tc>
                  <a:txBody>
                    <a:bodyPr/>
                    <a:lstStyle/>
                    <a:p>
                      <a:pPr algn="ctr" fontAlgn="ctr"/>
                      <a:r>
                        <a:rPr lang="tr-TR" sz="2000" u="none" strike="noStrike" dirty="0" smtClean="0">
                          <a:effectLst>
                            <a:outerShdw blurRad="38100" dist="38100" dir="2700000" algn="tl">
                              <a:srgbClr val="000000">
                                <a:alpha val="43137"/>
                              </a:srgbClr>
                            </a:outerShdw>
                          </a:effectLst>
                        </a:rPr>
                        <a:t>İHALE</a:t>
                      </a:r>
                      <a:r>
                        <a:rPr lang="tr-TR" sz="2000" u="none" strike="noStrike" baseline="0" dirty="0" smtClean="0">
                          <a:effectLst>
                            <a:outerShdw blurRad="38100" dist="38100" dir="2700000" algn="tl">
                              <a:srgbClr val="000000">
                                <a:alpha val="43137"/>
                              </a:srgbClr>
                            </a:outerShdw>
                          </a:effectLst>
                        </a:rPr>
                        <a:t> KOMİSYONUNA ÜYE VERİLMESİ</a:t>
                      </a:r>
                      <a:endParaRPr lang="tr-TR" sz="2000" b="1" i="0" u="none" strike="noStrike" dirty="0">
                        <a:solidFill>
                          <a:srgbClr val="000000"/>
                        </a:solidFill>
                        <a:effectLst>
                          <a:outerShdw blurRad="38100" dist="38100" dir="2700000" algn="tl">
                            <a:srgbClr val="000000">
                              <a:alpha val="43137"/>
                            </a:srgbClr>
                          </a:outerShdw>
                        </a:effectLst>
                        <a:latin typeface="+mn-lt"/>
                      </a:endParaRPr>
                    </a:p>
                  </a:txBody>
                  <a:tcPr>
                    <a:solidFill>
                      <a:schemeClr val="accent2">
                        <a:lumMod val="60000"/>
                        <a:lumOff val="40000"/>
                      </a:schemeClr>
                    </a:solidFill>
                  </a:tcPr>
                </a:tc>
                <a:tc>
                  <a:txBody>
                    <a:bodyPr/>
                    <a:lstStyle/>
                    <a:p>
                      <a:pPr algn="ctr" fontAlgn="ctr"/>
                      <a:r>
                        <a:rPr lang="tr-TR" sz="2000" u="none" strike="noStrike" dirty="0" smtClean="0">
                          <a:effectLst>
                            <a:outerShdw blurRad="38100" dist="38100" dir="2700000" algn="tl">
                              <a:srgbClr val="000000">
                                <a:alpha val="43137"/>
                              </a:srgbClr>
                            </a:outerShdw>
                          </a:effectLst>
                        </a:rPr>
                        <a:t>YAPI DENETİM</a:t>
                      </a:r>
                      <a:r>
                        <a:rPr lang="tr-TR" sz="2000" u="none" strike="noStrike" baseline="0" dirty="0" smtClean="0">
                          <a:effectLst>
                            <a:outerShdw blurRad="38100" dist="38100" dir="2700000" algn="tl">
                              <a:srgbClr val="000000">
                                <a:alpha val="43137"/>
                              </a:srgbClr>
                            </a:outerShdw>
                          </a:effectLst>
                        </a:rPr>
                        <a:t> HİZMETİ</a:t>
                      </a:r>
                      <a:endParaRPr lang="tr-TR" sz="2000" b="1" i="0" u="none" strike="noStrike" dirty="0">
                        <a:solidFill>
                          <a:srgbClr val="000000"/>
                        </a:solidFill>
                        <a:effectLst>
                          <a:outerShdw blurRad="38100" dist="38100" dir="2700000" algn="tl">
                            <a:srgbClr val="000000">
                              <a:alpha val="43137"/>
                            </a:srgbClr>
                          </a:outerShdw>
                        </a:effectLst>
                        <a:latin typeface="+mn-lt"/>
                      </a:endParaRPr>
                    </a:p>
                  </a:txBody>
                  <a:tcPr>
                    <a:solidFill>
                      <a:schemeClr val="accent2">
                        <a:lumMod val="60000"/>
                        <a:lumOff val="40000"/>
                      </a:schemeClr>
                    </a:solidFill>
                  </a:tcPr>
                </a:tc>
                <a:tc>
                  <a:txBody>
                    <a:bodyPr/>
                    <a:lstStyle/>
                    <a:p>
                      <a:pPr algn="ctr" fontAlgn="ctr"/>
                      <a:r>
                        <a:rPr lang="tr-TR" sz="2000" b="0" i="0" u="none" strike="noStrike" dirty="0" smtClean="0">
                          <a:solidFill>
                            <a:srgbClr val="000000"/>
                          </a:solidFill>
                          <a:effectLst>
                            <a:outerShdw blurRad="38100" dist="38100" dir="2700000" algn="tl">
                              <a:srgbClr val="000000">
                                <a:alpha val="43137"/>
                              </a:srgbClr>
                            </a:outerShdw>
                          </a:effectLst>
                          <a:latin typeface="+mn-lt"/>
                        </a:rPr>
                        <a:t>TEKNİK RAPOR VERİLMESİ</a:t>
                      </a:r>
                      <a:endParaRPr lang="tr-TR" sz="2000" b="0" i="0" u="none" strike="noStrike" dirty="0">
                        <a:solidFill>
                          <a:srgbClr val="000000"/>
                        </a:solidFill>
                        <a:effectLst>
                          <a:outerShdw blurRad="38100" dist="38100" dir="2700000" algn="tl">
                            <a:srgbClr val="000000">
                              <a:alpha val="43137"/>
                            </a:srgbClr>
                          </a:outerShdw>
                        </a:effectLst>
                        <a:latin typeface="+mn-lt"/>
                      </a:endParaRPr>
                    </a:p>
                  </a:txBody>
                  <a:tcPr>
                    <a:solidFill>
                      <a:schemeClr val="accent2">
                        <a:lumMod val="60000"/>
                        <a:lumOff val="40000"/>
                      </a:schemeClr>
                    </a:solidFill>
                  </a:tcPr>
                </a:tc>
                <a:tc>
                  <a:txBody>
                    <a:bodyPr/>
                    <a:lstStyle/>
                    <a:p>
                      <a:pPr algn="ctr" fontAlgn="ctr"/>
                      <a:r>
                        <a:rPr lang="tr-TR" sz="2000" u="none" strike="noStrike" dirty="0" smtClean="0">
                          <a:effectLst>
                            <a:outerShdw blurRad="38100" dist="38100" dir="2700000" algn="tl">
                              <a:srgbClr val="000000">
                                <a:alpha val="43137"/>
                              </a:srgbClr>
                            </a:outerShdw>
                          </a:effectLst>
                        </a:rPr>
                        <a:t>ÖD.TEM.ESAS TAH.BEDEL HESABI</a:t>
                      </a:r>
                    </a:p>
                  </a:txBody>
                  <a:tcPr>
                    <a:solidFill>
                      <a:schemeClr val="accent2">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2000" u="none" strike="noStrike" dirty="0" smtClean="0">
                          <a:effectLst>
                            <a:outerShdw blurRad="38100" dist="38100" dir="2700000" algn="tl">
                              <a:srgbClr val="000000">
                                <a:alpha val="43137"/>
                              </a:srgbClr>
                            </a:outerShdw>
                          </a:effectLst>
                        </a:rPr>
                        <a:t>YAKLAŞIK MALİYET HAZIRLANMASI</a:t>
                      </a:r>
                      <a:endParaRPr lang="tr-TR" sz="2000" b="1" i="0" u="none" strike="noStrike" dirty="0" smtClean="0">
                        <a:solidFill>
                          <a:srgbClr val="000000"/>
                        </a:solidFill>
                        <a:effectLst>
                          <a:outerShdw blurRad="38100" dist="38100" dir="2700000" algn="tl">
                            <a:srgbClr val="000000">
                              <a:alpha val="43137"/>
                            </a:srgbClr>
                          </a:outerShdw>
                        </a:effectLst>
                        <a:latin typeface="+mn-lt"/>
                      </a:endParaRPr>
                    </a:p>
                  </a:txBody>
                  <a:tcPr>
                    <a:solidFill>
                      <a:schemeClr val="accent2">
                        <a:lumMod val="60000"/>
                        <a:lumOff val="40000"/>
                      </a:schemeClr>
                    </a:solidFill>
                  </a:tcPr>
                </a:tc>
              </a:tr>
              <a:tr h="1065206">
                <a:tc>
                  <a:txBody>
                    <a:bodyPr/>
                    <a:lstStyle/>
                    <a:p>
                      <a:pPr algn="ctr"/>
                      <a:r>
                        <a:rPr lang="tr-TR" sz="3200" b="1" kern="1200" dirty="0" smtClean="0">
                          <a:solidFill>
                            <a:schemeClr val="tx1"/>
                          </a:solidFill>
                          <a:latin typeface="+mj-lt"/>
                          <a:ea typeface="+mn-ea"/>
                          <a:cs typeface="+mn-cs"/>
                        </a:rPr>
                        <a:t>75</a:t>
                      </a:r>
                      <a:endParaRPr lang="tr-TR" sz="3200" b="1" kern="1200" dirty="0" smtClean="0">
                        <a:solidFill>
                          <a:schemeClr val="tx1"/>
                        </a:solidFill>
                        <a:latin typeface="+mj-lt"/>
                        <a:ea typeface="+mn-ea"/>
                        <a:cs typeface="+mn-cs"/>
                      </a:endParaRPr>
                    </a:p>
                  </a:txBody>
                  <a:tcPr anchor="ctr"/>
                </a:tc>
                <a:tc>
                  <a:txBody>
                    <a:bodyPr/>
                    <a:lstStyle/>
                    <a:p>
                      <a:pPr algn="ctr"/>
                      <a:r>
                        <a:rPr lang="tr-TR" sz="3200" b="1" kern="1200" dirty="0" smtClean="0">
                          <a:solidFill>
                            <a:schemeClr val="tx1"/>
                          </a:solidFill>
                          <a:latin typeface="+mj-lt"/>
                          <a:ea typeface="+mn-ea"/>
                          <a:cs typeface="+mn-cs"/>
                        </a:rPr>
                        <a:t>22</a:t>
                      </a:r>
                      <a:endParaRPr lang="tr-TR" sz="3200" b="1" kern="1200" dirty="0" smtClean="0">
                        <a:solidFill>
                          <a:schemeClr val="tx1"/>
                        </a:solidFill>
                        <a:latin typeface="+mj-lt"/>
                        <a:ea typeface="+mn-ea"/>
                        <a:cs typeface="+mn-cs"/>
                      </a:endParaRPr>
                    </a:p>
                  </a:txBody>
                  <a:tcPr anchor="ctr"/>
                </a:tc>
                <a:tc>
                  <a:txBody>
                    <a:bodyPr/>
                    <a:lstStyle/>
                    <a:p>
                      <a:pPr algn="ctr"/>
                      <a:r>
                        <a:rPr lang="tr-TR" sz="3200" b="1" kern="1200" dirty="0" smtClean="0">
                          <a:solidFill>
                            <a:schemeClr val="tx1"/>
                          </a:solidFill>
                          <a:latin typeface="+mj-lt"/>
                          <a:ea typeface="+mn-ea"/>
                          <a:cs typeface="+mn-cs"/>
                        </a:rPr>
                        <a:t>27</a:t>
                      </a:r>
                      <a:endParaRPr lang="tr-TR" sz="3200" b="1" kern="1200" dirty="0" smtClean="0">
                        <a:solidFill>
                          <a:schemeClr val="tx1"/>
                        </a:solidFill>
                        <a:latin typeface="+mj-lt"/>
                        <a:ea typeface="+mn-ea"/>
                        <a:cs typeface="+mn-cs"/>
                      </a:endParaRPr>
                    </a:p>
                  </a:txBody>
                  <a:tcPr anchor="ctr"/>
                </a:tc>
                <a:tc>
                  <a:txBody>
                    <a:bodyPr/>
                    <a:lstStyle/>
                    <a:p>
                      <a:pPr algn="ctr"/>
                      <a:r>
                        <a:rPr lang="tr-TR" sz="3200" b="1" kern="1200" dirty="0" smtClean="0">
                          <a:solidFill>
                            <a:schemeClr val="dk1"/>
                          </a:solidFill>
                          <a:latin typeface="+mn-lt"/>
                          <a:ea typeface="+mn-ea"/>
                          <a:cs typeface="+mn-cs"/>
                        </a:rPr>
                        <a:t>147</a:t>
                      </a:r>
                      <a:endParaRPr lang="tr-TR" sz="3200" b="1" kern="1200" dirty="0" smtClean="0">
                        <a:solidFill>
                          <a:schemeClr val="tx1"/>
                        </a:solidFill>
                        <a:latin typeface="+mj-lt"/>
                        <a:ea typeface="+mn-ea"/>
                        <a:cs typeface="+mn-cs"/>
                      </a:endParaRPr>
                    </a:p>
                  </a:txBody>
                  <a:tcPr anchor="ctr"/>
                </a:tc>
                <a:tc>
                  <a:txBody>
                    <a:bodyPr/>
                    <a:lstStyle/>
                    <a:p>
                      <a:pPr algn="ctr"/>
                      <a:r>
                        <a:rPr lang="tr-TR" sz="3200" b="1" kern="1200" dirty="0" smtClean="0">
                          <a:solidFill>
                            <a:schemeClr val="tx1"/>
                          </a:solidFill>
                          <a:latin typeface="+mj-lt"/>
                          <a:ea typeface="+mn-ea"/>
                          <a:cs typeface="+mn-cs"/>
                        </a:rPr>
                        <a:t>58</a:t>
                      </a:r>
                      <a:endParaRPr lang="tr-TR" sz="3200" b="1" kern="1200" dirty="0" smtClean="0">
                        <a:solidFill>
                          <a:schemeClr val="tx1"/>
                        </a:solidFill>
                        <a:latin typeface="+mj-lt"/>
                        <a:ea typeface="+mn-ea"/>
                        <a:cs typeface="+mn-cs"/>
                      </a:endParaRPr>
                    </a:p>
                  </a:txBody>
                  <a:tcPr anchor="ctr"/>
                </a:tc>
              </a:tr>
            </a:tbl>
          </a:graphicData>
        </a:graphic>
      </p:graphicFrame>
      <p:sp>
        <p:nvSpPr>
          <p:cNvPr id="6" name="Başlık 1"/>
          <p:cNvSpPr txBox="1">
            <a:spLocks/>
          </p:cNvSpPr>
          <p:nvPr/>
        </p:nvSpPr>
        <p:spPr>
          <a:xfrm>
            <a:off x="0" y="490364"/>
            <a:ext cx="9144000" cy="980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200" b="1" dirty="0" smtClean="0">
                <a:effectLst>
                  <a:outerShdw blurRad="38100" dist="38100" dir="2700000" algn="tl">
                    <a:srgbClr val="000000">
                      <a:alpha val="43137"/>
                    </a:srgbClr>
                  </a:outerShdw>
                </a:effectLst>
              </a:rPr>
              <a:t>PROJE VE YAPIM ÇALIŞMALARI</a:t>
            </a:r>
            <a:endParaRPr lang="tr-TR"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6833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55576" y="1772816"/>
            <a:ext cx="7776864" cy="4278094"/>
          </a:xfrm>
          <a:prstGeom prst="rect">
            <a:avLst/>
          </a:prstGeom>
        </p:spPr>
        <p:txBody>
          <a:bodyPr wrap="square">
            <a:spAutoFit/>
          </a:bodyPr>
          <a:lstStyle/>
          <a:p>
            <a:r>
              <a:rPr lang="tr-TR" dirty="0"/>
              <a:t>Boyabat Barajı ve HES nedeniyle Vezirköprü İlçesinde 3 köyde toplam 40 adet hak sahibi olup bunların 35 adeti şehirsel, 5 adeti tarımsal hak sahibidir. Susuz köyünde 5 adeti tarımsal (1 adet tarımsal iskan Tekirdağ ilinden 9/1/ç kapsamında yapılmış olup, 4 adet tarımsal iskân talebi Çorum ili İskilip ilçesinden karşılanacak olup çalışmalar devam etmektedir), 21 adeti şehirsel  iskan (8 adeti ilimizden, 6 adeti Ankara ilinden ve 1 adeti Tekirdağ ilinden olmak üzere toplam 15 adedine  9/1/ç kapsamında daire  alındı) olmak üzere toplam 26 adet,  </a:t>
            </a:r>
            <a:r>
              <a:rPr lang="tr-TR" dirty="0" err="1"/>
              <a:t>Darıçayalanı</a:t>
            </a:r>
            <a:r>
              <a:rPr lang="tr-TR" dirty="0"/>
              <a:t> Köyünde toplam 7 adet şehirsel iskan (2 adeti ilimizden, 1 adeti İstanbul ilinden olmak üzere 3 adetine 9/1/ç kapsamında daire alındı)  ve </a:t>
            </a:r>
            <a:r>
              <a:rPr lang="tr-TR" dirty="0" err="1"/>
              <a:t>Darıçay</a:t>
            </a:r>
            <a:r>
              <a:rPr lang="tr-TR" dirty="0"/>
              <a:t> Köyünde toplam 7 adet şehirsel iskan(4 adeti ilimizden 9/1/ç kapsamında daire alınmıştır.)  hak sahibi mevcuttur. Samsunda Şehirsel iskanda  14 daire alınarak ve toplamda 1.347.000,00 TL; diğer İllerde şehirsel 8 adet daire alınarak  ve toplamda 836.000,000 TL ödeme yapılmış olup Samsun ve diğer illerde 22 adet daire alınarak toplamda 2.183.000,00 TL, tarımsal iskanda Tekirdağ ilinde 9/1/ç kapsamında  </a:t>
            </a:r>
            <a:r>
              <a:rPr lang="tr-TR" dirty="0" smtClean="0"/>
              <a:t>100.000,00 </a:t>
            </a:r>
            <a:r>
              <a:rPr lang="tr-TR" dirty="0"/>
              <a:t>TL  ödeme yapılmıştır</a:t>
            </a:r>
            <a:r>
              <a:rPr lang="tr-TR" sz="2000" dirty="0"/>
              <a:t>.   </a:t>
            </a:r>
          </a:p>
        </p:txBody>
      </p:sp>
      <p:sp>
        <p:nvSpPr>
          <p:cNvPr id="3" name="Başlık 1"/>
          <p:cNvSpPr txBox="1">
            <a:spLocks/>
          </p:cNvSpPr>
          <p:nvPr/>
        </p:nvSpPr>
        <p:spPr>
          <a:xfrm>
            <a:off x="26077" y="332656"/>
            <a:ext cx="9144000" cy="1143000"/>
          </a:xfrm>
          <a:prstGeom prst="rect">
            <a:avLst/>
          </a:prstGeom>
        </p:spPr>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600" b="1" smtClean="0">
                <a:effectLst>
                  <a:outerShdw blurRad="38100" dist="38100" dir="2700000" algn="tl">
                    <a:srgbClr val="000000">
                      <a:alpha val="43137"/>
                    </a:srgbClr>
                  </a:outerShdw>
                </a:effectLst>
              </a:rPr>
              <a:t>İSKAN İLE İLGİLİ </a:t>
            </a:r>
            <a:br>
              <a:rPr lang="tr-TR" sz="3600" b="1" smtClean="0">
                <a:effectLst>
                  <a:outerShdw blurRad="38100" dist="38100" dir="2700000" algn="tl">
                    <a:srgbClr val="000000">
                      <a:alpha val="43137"/>
                    </a:srgbClr>
                  </a:outerShdw>
                </a:effectLst>
              </a:rPr>
            </a:br>
            <a:r>
              <a:rPr lang="tr-TR" sz="3600" b="1" smtClean="0">
                <a:effectLst>
                  <a:outerShdw blurRad="38100" dist="38100" dir="2700000" algn="tl">
                    <a:srgbClr val="000000">
                      <a:alpha val="43137"/>
                    </a:srgbClr>
                  </a:outerShdw>
                </a:effectLst>
              </a:rPr>
              <a:t>ÇALIŞMALAR</a:t>
            </a:r>
            <a:endParaRPr lang="tr-TR"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614490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99592" y="1772816"/>
            <a:ext cx="7344816" cy="3477875"/>
          </a:xfrm>
          <a:prstGeom prst="rect">
            <a:avLst/>
          </a:prstGeom>
        </p:spPr>
        <p:txBody>
          <a:bodyPr wrap="square">
            <a:spAutoFit/>
          </a:bodyPr>
          <a:lstStyle/>
          <a:p>
            <a:r>
              <a:rPr lang="tr-TR" sz="2000" dirty="0"/>
              <a:t>Vezirköprü İlçesi Susuz Köyünde 31.01.2013 günü yapılan iskân duyurusuna istinaden, Boyabat Barajı İnşaatı nedeniyle etkilenen aileleri Devlet eliyle 6292 sayılı Orman Köylülerinin Kalkındırılmalarının Desteklenmesi ve Hazine Adına Orman Sınırları Dışına Çıkarılan Yerlerin Değerlendirilmesi ile Hazineye Ait Tarım Arazilerinim Satışı Hakkındaki Kanunun 4. Maddesi ile 5543 sayılı İskân Kanunu ve ilgili mevzuata göre 24.09.2012 tarihli ve 3779 sayılı Bakanlar Kurulu Kararı doğrultusunda Susuz Köyü sınırları içerisinde belirlenen yaklaşık 50 dönüm alanda iskân edilmeleri konusunda 84 aile iskân talebinde bulunmuş olup,  hak sahipliği çalışmaları devam etmektedir.</a:t>
            </a:r>
          </a:p>
        </p:txBody>
      </p:sp>
      <p:sp>
        <p:nvSpPr>
          <p:cNvPr id="3" name="Başlık 1"/>
          <p:cNvSpPr txBox="1">
            <a:spLocks/>
          </p:cNvSpPr>
          <p:nvPr/>
        </p:nvSpPr>
        <p:spPr>
          <a:xfrm>
            <a:off x="26077" y="332656"/>
            <a:ext cx="9144000" cy="1143000"/>
          </a:xfrm>
          <a:prstGeom prst="rect">
            <a:avLst/>
          </a:prstGeom>
        </p:spPr>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600" b="1" smtClean="0">
                <a:effectLst>
                  <a:outerShdw blurRad="38100" dist="38100" dir="2700000" algn="tl">
                    <a:srgbClr val="000000">
                      <a:alpha val="43137"/>
                    </a:srgbClr>
                  </a:outerShdw>
                </a:effectLst>
              </a:rPr>
              <a:t>İSKAN İLE İLGİLİ </a:t>
            </a:r>
            <a:br>
              <a:rPr lang="tr-TR" sz="3600" b="1" smtClean="0">
                <a:effectLst>
                  <a:outerShdw blurRad="38100" dist="38100" dir="2700000" algn="tl">
                    <a:srgbClr val="000000">
                      <a:alpha val="43137"/>
                    </a:srgbClr>
                  </a:outerShdw>
                </a:effectLst>
              </a:rPr>
            </a:br>
            <a:r>
              <a:rPr lang="tr-TR" sz="3600" b="1" smtClean="0">
                <a:effectLst>
                  <a:outerShdw blurRad="38100" dist="38100" dir="2700000" algn="tl">
                    <a:srgbClr val="000000">
                      <a:alpha val="43137"/>
                    </a:srgbClr>
                  </a:outerShdw>
                </a:effectLst>
              </a:rPr>
              <a:t>ÇALIŞMALAR</a:t>
            </a:r>
            <a:endParaRPr lang="tr-TR"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82198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99592" y="1772816"/>
            <a:ext cx="7344816" cy="2246769"/>
          </a:xfrm>
          <a:prstGeom prst="rect">
            <a:avLst/>
          </a:prstGeom>
        </p:spPr>
        <p:txBody>
          <a:bodyPr wrap="square">
            <a:spAutoFit/>
          </a:bodyPr>
          <a:lstStyle/>
          <a:p>
            <a:r>
              <a:rPr lang="tr-TR" sz="2000" dirty="0"/>
              <a:t>Aynı alanda Devlet Eliyle İskan çalışmalarının devamı olarak, Fiziksel iskanla ilgili Bakanlığımız Yapı İşleri Genel Müdürlüğü İskan Dairesi  Başkanlığı Fiziksel Planlama Şube Müdürlüğü elemanlarından 2 teknik elemanın ve Müdürlüğümüz elemanlarının katılımıyla Vezirköprü ilçesi  Susuz Köyünde bilgilendirme toplantısı yapılmış olup, Fiziksel iskan talebi köy gelişme alanı olarak Etüt Planlama Programına  alınmak üzere  Bakanlığımıza teklifte bulunulmuştur.</a:t>
            </a:r>
          </a:p>
        </p:txBody>
      </p:sp>
      <p:sp>
        <p:nvSpPr>
          <p:cNvPr id="3" name="Başlık 1"/>
          <p:cNvSpPr txBox="1">
            <a:spLocks/>
          </p:cNvSpPr>
          <p:nvPr/>
        </p:nvSpPr>
        <p:spPr>
          <a:xfrm>
            <a:off x="26077" y="332656"/>
            <a:ext cx="9144000" cy="1143000"/>
          </a:xfrm>
          <a:prstGeom prst="rect">
            <a:avLst/>
          </a:prstGeom>
        </p:spPr>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600" b="1" smtClean="0">
                <a:effectLst>
                  <a:outerShdw blurRad="38100" dist="38100" dir="2700000" algn="tl">
                    <a:srgbClr val="000000">
                      <a:alpha val="43137"/>
                    </a:srgbClr>
                  </a:outerShdw>
                </a:effectLst>
              </a:rPr>
              <a:t>İSKAN İLE İLGİLİ </a:t>
            </a:r>
            <a:br>
              <a:rPr lang="tr-TR" sz="3600" b="1" smtClean="0">
                <a:effectLst>
                  <a:outerShdw blurRad="38100" dist="38100" dir="2700000" algn="tl">
                    <a:srgbClr val="000000">
                      <a:alpha val="43137"/>
                    </a:srgbClr>
                  </a:outerShdw>
                </a:effectLst>
              </a:rPr>
            </a:br>
            <a:r>
              <a:rPr lang="tr-TR" sz="3600" b="1" smtClean="0">
                <a:effectLst>
                  <a:outerShdw blurRad="38100" dist="38100" dir="2700000" algn="tl">
                    <a:srgbClr val="000000">
                      <a:alpha val="43137"/>
                    </a:srgbClr>
                  </a:outerShdw>
                </a:effectLst>
              </a:rPr>
              <a:t>ÇALIŞMALAR</a:t>
            </a:r>
            <a:endParaRPr lang="tr-TR"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21465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26077" y="332656"/>
            <a:ext cx="9144000" cy="1143000"/>
          </a:xfrm>
          <a:prstGeom prst="rect">
            <a:avLst/>
          </a:prstGeom>
        </p:spPr>
        <p:txBody>
          <a:bodyPr>
            <a:normAutofit fontScale="90000"/>
          </a:bodyPr>
          <a:lstStyle/>
          <a:p>
            <a:r>
              <a:rPr lang="tr-TR" sz="3600" b="1" dirty="0" smtClean="0">
                <a:solidFill>
                  <a:schemeClr val="tx1"/>
                </a:solidFill>
                <a:effectLst>
                  <a:outerShdw blurRad="38100" dist="38100" dir="2700000" algn="tl">
                    <a:srgbClr val="000000">
                      <a:alpha val="43137"/>
                    </a:srgbClr>
                  </a:outerShdw>
                </a:effectLst>
              </a:rPr>
              <a:t>KOOPERATİFLERLE İLGİLİ </a:t>
            </a:r>
            <a:br>
              <a:rPr lang="tr-TR" sz="3600" b="1" dirty="0" smtClean="0">
                <a:solidFill>
                  <a:schemeClr val="tx1"/>
                </a:solidFill>
                <a:effectLst>
                  <a:outerShdw blurRad="38100" dist="38100" dir="2700000" algn="tl">
                    <a:srgbClr val="000000">
                      <a:alpha val="43137"/>
                    </a:srgbClr>
                  </a:outerShdw>
                </a:effectLst>
              </a:rPr>
            </a:br>
            <a:r>
              <a:rPr lang="tr-TR" sz="3600" b="1" dirty="0" smtClean="0">
                <a:solidFill>
                  <a:schemeClr val="tx1"/>
                </a:solidFill>
                <a:effectLst>
                  <a:outerShdw blurRad="38100" dist="38100" dir="2700000" algn="tl">
                    <a:srgbClr val="000000">
                      <a:alpha val="43137"/>
                    </a:srgbClr>
                  </a:outerShdw>
                </a:effectLst>
              </a:rPr>
              <a:t>ÇALIŞMALAR</a:t>
            </a:r>
            <a:endParaRPr lang="tr-TR" sz="3600" b="1" dirty="0">
              <a:solidFill>
                <a:schemeClr val="tx1"/>
              </a:solidFill>
              <a:effectLst>
                <a:outerShdw blurRad="38100" dist="38100" dir="2700000" algn="tl">
                  <a:srgbClr val="000000">
                    <a:alpha val="43137"/>
                  </a:srgbClr>
                </a:outerShdw>
              </a:effectLst>
            </a:endParaRPr>
          </a:p>
        </p:txBody>
      </p:sp>
      <p:sp>
        <p:nvSpPr>
          <p:cNvPr id="3" name="İçerik Yer Tutucusu 2"/>
          <p:cNvSpPr>
            <a:spLocks noGrp="1"/>
          </p:cNvSpPr>
          <p:nvPr>
            <p:ph idx="4294967295"/>
          </p:nvPr>
        </p:nvSpPr>
        <p:spPr>
          <a:xfrm>
            <a:off x="611560" y="1484784"/>
            <a:ext cx="7992888" cy="4525962"/>
          </a:xfrm>
          <a:prstGeom prst="rect">
            <a:avLst/>
          </a:prstGeom>
        </p:spPr>
        <p:txBody>
          <a:bodyPr>
            <a:noAutofit/>
          </a:bodyPr>
          <a:lstStyle/>
          <a:p>
            <a:pPr marL="0" indent="0">
              <a:buNone/>
            </a:pPr>
            <a:r>
              <a:rPr lang="tr-TR" sz="2000" dirty="0"/>
              <a:t>1163 sayılı Kooperatif Kanunu çerçevesinde bu kooperatiflerin genel kurul toplantılarına eleman görevlendirilmekte, toplantıların kanuna uygun yapılması sağlanmakta, gerektiği durumlarda denetimleri yapılmakta ve uygun olmayanlar Cumhuriyet Başsavcılığına bildirilmektedir.</a:t>
            </a:r>
          </a:p>
        </p:txBody>
      </p:sp>
      <p:sp>
        <p:nvSpPr>
          <p:cNvPr id="5" name="Dikdörtgen 4"/>
          <p:cNvSpPr/>
          <p:nvPr/>
        </p:nvSpPr>
        <p:spPr>
          <a:xfrm>
            <a:off x="683568" y="2564904"/>
            <a:ext cx="7898906" cy="4093428"/>
          </a:xfrm>
          <a:prstGeom prst="rect">
            <a:avLst/>
          </a:prstGeom>
          <a:effectLst>
            <a:outerShdw blurRad="50800" dist="38100" dir="2700000" algn="tl" rotWithShape="0">
              <a:prstClr val="black">
                <a:alpha val="40000"/>
              </a:prstClr>
            </a:outerShdw>
          </a:effectLst>
        </p:spPr>
        <p:txBody>
          <a:bodyPr wrap="square">
            <a:spAutoFit/>
          </a:bodyPr>
          <a:lstStyle/>
          <a:p>
            <a:pPr algn="ctr"/>
            <a:endParaRPr lang="tr-TR" sz="2000" dirty="0" smtClean="0"/>
          </a:p>
          <a:p>
            <a:r>
              <a:rPr lang="tr-TR" sz="2000" dirty="0" smtClean="0"/>
              <a:t>Samsun ilinde 959’u konut, 27’si toplu iş yeri, 19’u küçük sanayi sitesi 3’ü Üst Birlikler olmak üzere;</a:t>
            </a:r>
            <a:endParaRPr lang="tr-TR" sz="2000" dirty="0"/>
          </a:p>
          <a:p>
            <a:r>
              <a:rPr lang="tr-TR" sz="2000" dirty="0" smtClean="0"/>
              <a:t>Toplam Yapı Kooperatif Sayısı : </a:t>
            </a:r>
            <a:r>
              <a:rPr lang="tr-TR" sz="2000" b="1" dirty="0" smtClean="0"/>
              <a:t>1008</a:t>
            </a:r>
          </a:p>
          <a:p>
            <a:r>
              <a:rPr lang="tr-TR" sz="2000" dirty="0" smtClean="0"/>
              <a:t>Bunlardan; </a:t>
            </a:r>
          </a:p>
          <a:p>
            <a:r>
              <a:rPr lang="tr-TR" sz="2000" dirty="0" smtClean="0"/>
              <a:t>73 adedi faal,</a:t>
            </a:r>
          </a:p>
          <a:p>
            <a:r>
              <a:rPr lang="tr-TR" sz="2000" dirty="0" smtClean="0"/>
              <a:t>185 adedi tasfiye halinde,</a:t>
            </a:r>
          </a:p>
          <a:p>
            <a:r>
              <a:rPr lang="tr-TR" sz="2000" dirty="0" smtClean="0"/>
              <a:t>529 adedi kapanmış,</a:t>
            </a:r>
          </a:p>
          <a:p>
            <a:r>
              <a:rPr lang="tr-TR" sz="2000" dirty="0" smtClean="0"/>
              <a:t>221 adedi münfesih,</a:t>
            </a:r>
          </a:p>
          <a:p>
            <a:r>
              <a:rPr lang="tr-TR" sz="2000" dirty="0" smtClean="0"/>
              <a:t>1 adedi </a:t>
            </a:r>
            <a:r>
              <a:rPr lang="tr-TR" sz="2000" dirty="0" smtClean="0"/>
              <a:t>mahkemede</a:t>
            </a:r>
            <a:r>
              <a:rPr lang="tr-TR" sz="2000" dirty="0" smtClean="0"/>
              <a:t>,</a:t>
            </a:r>
          </a:p>
          <a:p>
            <a:r>
              <a:rPr lang="tr-TR" sz="2000" dirty="0" smtClean="0"/>
              <a:t>1 adedi yeni kurulmuş,</a:t>
            </a:r>
          </a:p>
          <a:p>
            <a:r>
              <a:rPr lang="tr-TR" sz="2000" dirty="0"/>
              <a:t>3</a:t>
            </a:r>
            <a:r>
              <a:rPr lang="tr-TR" sz="2000" dirty="0" smtClean="0"/>
              <a:t> adedi denetimi yapılan  Yapı Kooperatifleridir.</a:t>
            </a:r>
            <a:endParaRPr lang="tr-TR" sz="2000" dirty="0"/>
          </a:p>
          <a:p>
            <a:pPr algn="ctr"/>
            <a:r>
              <a:rPr lang="tr-TR" sz="2000" dirty="0" smtClean="0"/>
              <a:t> </a:t>
            </a:r>
            <a:endParaRPr lang="tr-TR" sz="2000" dirty="0"/>
          </a:p>
        </p:txBody>
      </p:sp>
    </p:spTree>
    <p:extLst>
      <p:ext uri="{BB962C8B-B14F-4D97-AF65-F5344CB8AC3E}">
        <p14:creationId xmlns:p14="http://schemas.microsoft.com/office/powerpoint/2010/main" val="355708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fade">
                                      <p:cBhvr>
                                        <p:cTn id="52" dur="500"/>
                                        <p:tgtEl>
                                          <p:spTgt spid="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animEffect transition="in" filter="fade">
                                      <p:cBhvr>
                                        <p:cTn id="57" dur="500"/>
                                        <p:tgtEl>
                                          <p:spTgt spid="5">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xEl>
                                              <p:pRg st="11" end="11"/>
                                            </p:txEl>
                                          </p:spTgt>
                                        </p:tgtEl>
                                        <p:attrNameLst>
                                          <p:attrName>style.visibility</p:attrName>
                                        </p:attrNameLst>
                                      </p:cBhvr>
                                      <p:to>
                                        <p:strVal val="visible"/>
                                      </p:to>
                                    </p:set>
                                    <p:animEffect transition="in" filter="fade">
                                      <p:cBhvr>
                                        <p:cTn id="62"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çıla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çıla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2598</TotalTime>
  <Words>668</Words>
  <Application>Microsoft Office PowerPoint</Application>
  <PresentationFormat>Ekran Gösterisi (4:3)</PresentationFormat>
  <Paragraphs>72</Paragraphs>
  <Slides>10</Slides>
  <Notes>5</Notes>
  <HiddenSlides>0</HiddenSlides>
  <MMClips>0</MMClips>
  <ScaleCrop>false</ScaleCrop>
  <HeadingPairs>
    <vt:vector size="4" baseType="variant">
      <vt:variant>
        <vt:lpstr>Tema</vt:lpstr>
      </vt:variant>
      <vt:variant>
        <vt:i4>2</vt:i4>
      </vt:variant>
      <vt:variant>
        <vt:lpstr>Slayt Başlıkları</vt:lpstr>
      </vt:variant>
      <vt:variant>
        <vt:i4>10</vt:i4>
      </vt:variant>
    </vt:vector>
  </HeadingPairs>
  <TitlesOfParts>
    <vt:vector size="12" baseType="lpstr">
      <vt:lpstr>Ofis Teması</vt:lpstr>
      <vt:lpstr>1_Ofis Teması</vt:lpstr>
      <vt:lpstr> </vt:lpstr>
      <vt:lpstr>PowerPoint Sunusu</vt:lpstr>
      <vt:lpstr>PowerPoint Sunusu</vt:lpstr>
      <vt:lpstr>PowerPoint Sunusu</vt:lpstr>
      <vt:lpstr>PowerPoint Sunusu</vt:lpstr>
      <vt:lpstr>PowerPoint Sunusu</vt:lpstr>
      <vt:lpstr>PowerPoint Sunusu</vt:lpstr>
      <vt:lpstr>PowerPoint Sunusu</vt:lpstr>
      <vt:lpstr>KOOPERATİFLERLE İLGİLİ  ÇALIŞMALAR</vt:lpstr>
      <vt:lpstr>PowerPoint Sunusu</vt:lpstr>
    </vt:vector>
  </TitlesOfParts>
  <Company>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MÜDÜRLERİ TOPLANTISI SUNUMU</dc:title>
  <dc:creator>isletim sistemi</dc:creator>
  <cp:lastModifiedBy>Hülya Künkül</cp:lastModifiedBy>
  <cp:revision>596</cp:revision>
  <cp:lastPrinted>2013-10-05T14:59:40Z</cp:lastPrinted>
  <dcterms:created xsi:type="dcterms:W3CDTF">2013-10-05T10:19:45Z</dcterms:created>
  <dcterms:modified xsi:type="dcterms:W3CDTF">2014-01-06T06:34:37Z</dcterms:modified>
</cp:coreProperties>
</file>