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E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07.05.2015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07.05.2015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ced.csb.gov.t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916832"/>
            <a:ext cx="8229600" cy="2116831"/>
          </a:xfrm>
        </p:spPr>
        <p:txBody>
          <a:bodyPr>
            <a:normAutofit fontScale="70000" lnSpcReduction="20000"/>
          </a:bodyPr>
          <a:lstStyle/>
          <a:p>
            <a:pPr marL="0" indent="0" algn="ctr">
              <a:buNone/>
            </a:pPr>
            <a:r>
              <a:rPr lang="tr-TR" sz="7100" dirty="0" smtClean="0">
                <a:solidFill>
                  <a:srgbClr val="0070C0"/>
                </a:solidFill>
              </a:rPr>
              <a:t>KAPSAM DIŞI PROJELERİN </a:t>
            </a:r>
          </a:p>
          <a:p>
            <a:pPr marL="0" indent="0" algn="ctr">
              <a:buNone/>
            </a:pPr>
            <a:r>
              <a:rPr lang="tr-TR" sz="7100" dirty="0" smtClean="0">
                <a:solidFill>
                  <a:srgbClr val="0070C0"/>
                </a:solidFill>
              </a:rPr>
              <a:t>E-ÇED </a:t>
            </a:r>
            <a:r>
              <a:rPr lang="tr-TR" sz="7100" dirty="0">
                <a:solidFill>
                  <a:srgbClr val="0070C0"/>
                </a:solidFill>
              </a:rPr>
              <a:t>SİSTEMİNE </a:t>
            </a:r>
            <a:r>
              <a:rPr lang="tr-TR" sz="7100" dirty="0" smtClean="0">
                <a:solidFill>
                  <a:srgbClr val="0070C0"/>
                </a:solidFill>
              </a:rPr>
              <a:t>GİRİŞİ NASIL YAPILIR?</a:t>
            </a:r>
            <a:endParaRPr lang="tr-TR" sz="7100" dirty="0">
              <a:solidFill>
                <a:srgbClr val="0070C0"/>
              </a:solidFill>
            </a:endParaRPr>
          </a:p>
          <a:p>
            <a:endParaRPr lang="tr-TR"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18" y="435512"/>
            <a:ext cx="1916113" cy="1093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401648" y="134035"/>
            <a:ext cx="2340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Lst>
              <a:defRPr>
                <a:solidFill>
                  <a:schemeClr val="tx1"/>
                </a:solidFill>
                <a:latin typeface="Arial" pitchFamily="34" charset="0"/>
                <a:cs typeface="Arial" pitchFamily="34" charset="0"/>
              </a:defRPr>
            </a:lvl1pPr>
            <a:lvl2pPr fontAlgn="base">
              <a:spcBef>
                <a:spcPct val="0"/>
              </a:spcBef>
              <a:spcAft>
                <a:spcPct val="0"/>
              </a:spcAft>
              <a:tabLst>
                <a:tab pos="2879725" algn="ctr"/>
              </a:tabLst>
              <a:defRPr>
                <a:solidFill>
                  <a:schemeClr val="tx1"/>
                </a:solidFill>
                <a:latin typeface="Arial" pitchFamily="34" charset="0"/>
                <a:cs typeface="Arial" pitchFamily="34" charset="0"/>
              </a:defRPr>
            </a:lvl2pPr>
            <a:lvl3pPr fontAlgn="base">
              <a:spcBef>
                <a:spcPct val="0"/>
              </a:spcBef>
              <a:spcAft>
                <a:spcPct val="0"/>
              </a:spcAft>
              <a:tabLst>
                <a:tab pos="2879725" algn="ctr"/>
              </a:tabLst>
              <a:defRPr>
                <a:solidFill>
                  <a:schemeClr val="tx1"/>
                </a:solidFill>
                <a:latin typeface="Arial" pitchFamily="34" charset="0"/>
                <a:cs typeface="Arial" pitchFamily="34" charset="0"/>
              </a:defRPr>
            </a:lvl3pPr>
            <a:lvl4pPr fontAlgn="base">
              <a:spcBef>
                <a:spcPct val="0"/>
              </a:spcBef>
              <a:spcAft>
                <a:spcPct val="0"/>
              </a:spcAft>
              <a:tabLst>
                <a:tab pos="2879725" algn="ctr"/>
              </a:tabLst>
              <a:defRPr>
                <a:solidFill>
                  <a:schemeClr val="tx1"/>
                </a:solidFill>
                <a:latin typeface="Arial" pitchFamily="34" charset="0"/>
                <a:cs typeface="Arial" pitchFamily="34" charset="0"/>
              </a:defRPr>
            </a:lvl4pPr>
            <a:lvl5pPr fontAlgn="base">
              <a:spcBef>
                <a:spcPct val="0"/>
              </a:spcBef>
              <a:spcAft>
                <a:spcPct val="0"/>
              </a:spcAft>
              <a:tabLst>
                <a:tab pos="2879725" algn="ctr"/>
              </a:tabLst>
              <a:defRPr>
                <a:solidFill>
                  <a:schemeClr val="tx1"/>
                </a:solidFill>
                <a:latin typeface="Arial" pitchFamily="34" charset="0"/>
                <a:cs typeface="Arial" pitchFamily="34" charset="0"/>
              </a:defRPr>
            </a:lvl5pPr>
            <a:lvl6pPr fontAlgn="base">
              <a:spcBef>
                <a:spcPct val="0"/>
              </a:spcBef>
              <a:spcAft>
                <a:spcPct val="0"/>
              </a:spcAft>
              <a:tabLst>
                <a:tab pos="2879725" algn="ctr"/>
              </a:tabLst>
              <a:defRPr>
                <a:solidFill>
                  <a:schemeClr val="tx1"/>
                </a:solidFill>
                <a:latin typeface="Arial" pitchFamily="34" charset="0"/>
                <a:cs typeface="Arial" pitchFamily="34" charset="0"/>
              </a:defRPr>
            </a:lvl6pPr>
            <a:lvl7pPr fontAlgn="base">
              <a:spcBef>
                <a:spcPct val="0"/>
              </a:spcBef>
              <a:spcAft>
                <a:spcPct val="0"/>
              </a:spcAft>
              <a:tabLst>
                <a:tab pos="2879725" algn="ctr"/>
              </a:tabLst>
              <a:defRPr>
                <a:solidFill>
                  <a:schemeClr val="tx1"/>
                </a:solidFill>
                <a:latin typeface="Arial" pitchFamily="34" charset="0"/>
                <a:cs typeface="Arial" pitchFamily="34" charset="0"/>
              </a:defRPr>
            </a:lvl7pPr>
            <a:lvl8pPr fontAlgn="base">
              <a:spcBef>
                <a:spcPct val="0"/>
              </a:spcBef>
              <a:spcAft>
                <a:spcPct val="0"/>
              </a:spcAft>
              <a:tabLst>
                <a:tab pos="2879725" algn="ctr"/>
              </a:tabLst>
              <a:defRPr>
                <a:solidFill>
                  <a:schemeClr val="tx1"/>
                </a:solidFill>
                <a:latin typeface="Arial" pitchFamily="34" charset="0"/>
                <a:cs typeface="Arial" pitchFamily="34" charset="0"/>
              </a:defRPr>
            </a:lvl8pPr>
            <a:lvl9pPr fontAlgn="base">
              <a:spcBef>
                <a:spcPct val="0"/>
              </a:spcBef>
              <a:spcAft>
                <a:spcPct val="0"/>
              </a:spcAft>
              <a:tabLst>
                <a:tab pos="2879725" algn="ct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879725" algn="ctr"/>
              </a:tabLst>
            </a:pPr>
            <a:r>
              <a:rPr kumimoji="0" lang="tr-TR" alt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T.C.</a:t>
            </a:r>
            <a:endParaRPr kumimoji="0" lang="tr-TR" alt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79725" algn="ctr"/>
              </a:tabLst>
            </a:pPr>
            <a:r>
              <a:rPr kumimoji="0" lang="tr-TR" alt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OSMANİYE VALİLİĞİ</a:t>
            </a:r>
            <a:endParaRPr kumimoji="0" lang="tr-TR" alt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79725" algn="ctr"/>
              </a:tabLst>
            </a:pPr>
            <a:r>
              <a:rPr kumimoji="0" lang="tr-TR" alt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Çevre ve Şehircilik İl Müdürlüğü</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371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416824" cy="423726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99592" y="836712"/>
            <a:ext cx="7488832" cy="923330"/>
          </a:xfrm>
          <a:prstGeom prst="rect">
            <a:avLst/>
          </a:prstGeom>
          <a:noFill/>
        </p:spPr>
        <p:txBody>
          <a:bodyPr wrap="square" rtlCol="0">
            <a:spAutoFit/>
          </a:bodyPr>
          <a:lstStyle/>
          <a:p>
            <a:endParaRPr lang="tr-TR" dirty="0"/>
          </a:p>
          <a:p>
            <a:r>
              <a:rPr lang="tr-TR" b="1" dirty="0" smtClean="0">
                <a:solidFill>
                  <a:srgbClr val="FF0000"/>
                </a:solidFill>
              </a:rPr>
              <a:t>1.ADIM: </a:t>
            </a:r>
            <a:r>
              <a:rPr lang="tr-TR" dirty="0" smtClean="0">
                <a:hlinkClick r:id="rId3"/>
              </a:rPr>
              <a:t>http</a:t>
            </a:r>
            <a:r>
              <a:rPr lang="tr-TR" dirty="0">
                <a:hlinkClick r:id="rId3"/>
              </a:rPr>
              <a:t>://eced.csb.gov.tr</a:t>
            </a:r>
            <a:r>
              <a:rPr lang="tr-TR" dirty="0" smtClean="0">
                <a:hlinkClick r:id="rId3"/>
              </a:rPr>
              <a:t>/</a:t>
            </a:r>
            <a:r>
              <a:rPr lang="tr-TR" dirty="0" smtClean="0"/>
              <a:t> adresine giriş yapılır ve muafiyet başvuru takip butonuna tıklanır </a:t>
            </a:r>
            <a:endParaRPr lang="tr-TR" dirty="0"/>
          </a:p>
        </p:txBody>
      </p:sp>
    </p:spTree>
    <p:extLst>
      <p:ext uri="{BB962C8B-B14F-4D97-AF65-F5344CB8AC3E}">
        <p14:creationId xmlns:p14="http://schemas.microsoft.com/office/powerpoint/2010/main" val="186759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600" b="1" dirty="0" smtClean="0">
                <a:solidFill>
                  <a:srgbClr val="FF0000"/>
                </a:solidFill>
              </a:rPr>
              <a:t>2. ADIM: </a:t>
            </a:r>
            <a:r>
              <a:rPr lang="tr-TR" sz="1600" dirty="0" smtClean="0"/>
              <a:t>İl Müdürlüğümüz tarafından e-ÇED sistemi üzerinden </a:t>
            </a:r>
            <a:r>
              <a:rPr lang="tr-TR" sz="1600" dirty="0"/>
              <a:t>verilen yazıda bulunan </a:t>
            </a:r>
            <a:r>
              <a:rPr lang="tr-TR" sz="1600" dirty="0" smtClean="0"/>
              <a:t>Geçici </a:t>
            </a:r>
            <a:r>
              <a:rPr lang="tr-TR" sz="1600" dirty="0"/>
              <a:t>Referans </a:t>
            </a:r>
            <a:r>
              <a:rPr lang="tr-TR" sz="1600" dirty="0" smtClean="0"/>
              <a:t>Numarası ve Erişim Kodu Numarası yazılarak </a:t>
            </a:r>
            <a:r>
              <a:rPr lang="tr-TR" sz="1600" b="1" dirty="0" smtClean="0">
                <a:solidFill>
                  <a:srgbClr val="FF0000"/>
                </a:solidFill>
              </a:rPr>
              <a:t>MUAFİYET BAŞVURUSU TAKİP </a:t>
            </a:r>
            <a:r>
              <a:rPr lang="tr-TR" sz="1600" dirty="0" smtClean="0"/>
              <a:t>butonuna basılır.</a:t>
            </a:r>
            <a:endParaRPr lang="tr-TR" sz="1600" dirty="0"/>
          </a:p>
        </p:txBody>
      </p:sp>
      <p:pic>
        <p:nvPicPr>
          <p:cNvPr id="2051" name="Picture 3" descr="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15050"/>
            <a:ext cx="7776864" cy="5138285"/>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flipH="1" flipV="1">
            <a:off x="2267744" y="5649119"/>
            <a:ext cx="208823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105423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400" b="1" dirty="0" smtClean="0">
                <a:solidFill>
                  <a:srgbClr val="FF0000"/>
                </a:solidFill>
              </a:rPr>
              <a:t>3. ADIM: </a:t>
            </a:r>
            <a:r>
              <a:rPr lang="tr-TR" sz="1400" dirty="0" smtClean="0"/>
              <a:t>MUAFİYET BAŞVURU TAKİP Butonuna Basıldıktan Sonra açılan sayfada </a:t>
            </a:r>
            <a:r>
              <a:rPr lang="tr-TR" sz="1400" b="1" dirty="0" smtClean="0">
                <a:solidFill>
                  <a:srgbClr val="FF0000"/>
                </a:solidFill>
              </a:rPr>
              <a:t>GÖSTER </a:t>
            </a:r>
            <a:r>
              <a:rPr lang="tr-TR" sz="1400" dirty="0" smtClean="0"/>
              <a:t>butonuna basılır.</a:t>
            </a:r>
            <a:endParaRPr lang="tr-TR" sz="1400" dirty="0"/>
          </a:p>
        </p:txBody>
      </p:sp>
      <p:pic>
        <p:nvPicPr>
          <p:cNvPr id="3075" name="Picture 3" descr="D:\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6152"/>
            <a:ext cx="7504181" cy="1842864"/>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flipH="1">
            <a:off x="7596336" y="2216876"/>
            <a:ext cx="1224136" cy="292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6" name="Picture 4" descr="D:\Adsı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84984"/>
            <a:ext cx="5328592" cy="301908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228184" y="3789040"/>
            <a:ext cx="2160240" cy="923330"/>
          </a:xfrm>
          <a:prstGeom prst="rect">
            <a:avLst/>
          </a:prstGeom>
          <a:noFill/>
        </p:spPr>
        <p:txBody>
          <a:bodyPr wrap="square" rtlCol="0">
            <a:spAutoFit/>
          </a:bodyPr>
          <a:lstStyle/>
          <a:p>
            <a:r>
              <a:rPr lang="tr-TR" dirty="0" smtClean="0"/>
              <a:t>Göster Butonuna basıldıktan sonra yandaki ekran açılır.</a:t>
            </a:r>
            <a:endParaRPr lang="tr-TR" dirty="0"/>
          </a:p>
        </p:txBody>
      </p:sp>
      <p:sp>
        <p:nvSpPr>
          <p:cNvPr id="6" name="Sağ Ok 5"/>
          <p:cNvSpPr/>
          <p:nvPr/>
        </p:nvSpPr>
        <p:spPr>
          <a:xfrm flipH="1">
            <a:off x="6228184" y="4712371"/>
            <a:ext cx="2232248" cy="228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754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3" y="404664"/>
            <a:ext cx="8435280" cy="1422859"/>
          </a:xfrm>
        </p:spPr>
        <p:txBody>
          <a:bodyPr>
            <a:normAutofit fontScale="90000"/>
          </a:bodyPr>
          <a:lstStyle/>
          <a:p>
            <a:pPr algn="l"/>
            <a:r>
              <a:rPr lang="tr-TR" sz="1600" b="1" dirty="0" smtClean="0">
                <a:solidFill>
                  <a:srgbClr val="FF0000"/>
                </a:solidFill>
              </a:rPr>
              <a:t>4. ADIM</a:t>
            </a:r>
            <a:r>
              <a:rPr lang="tr-TR" sz="1600" dirty="0" smtClean="0">
                <a:solidFill>
                  <a:srgbClr val="FF0000"/>
                </a:solidFill>
              </a:rPr>
              <a:t>: </a:t>
            </a:r>
            <a:r>
              <a:rPr lang="tr-TR" sz="1600" dirty="0" smtClean="0"/>
              <a:t>Koordinat bilgileri başlığında sisteme proje alanın planlandığı koordinatlar yüklenmelidir. Proje alanı faaliyete  göre değişebilir. Örneğin; Ruhsat alanı , tapu alanı (aplikasyon krokisi) , kümes/ahır alanı, güneş ve/veya rüzgar enerji santrallerinin kurulacağı alanın koordinatları olabilir)   </a:t>
            </a:r>
            <a:br>
              <a:rPr lang="tr-TR" sz="1600" dirty="0" smtClean="0"/>
            </a:br>
            <a:r>
              <a:rPr lang="tr-TR" sz="1600" dirty="0" smtClean="0"/>
              <a:t/>
            </a:r>
            <a:br>
              <a:rPr lang="tr-TR" sz="1600" dirty="0" smtClean="0"/>
            </a:br>
            <a:r>
              <a:rPr lang="tr-TR" sz="1600" dirty="0" smtClean="0"/>
              <a:t>Bu aşamada; Koordinat Bilgileri butonuna tıklandıktan sonra  (aşağıda görünen ) açılan sayfada dosya yükle butonuna basılarak *</a:t>
            </a:r>
            <a:r>
              <a:rPr lang="tr-TR" sz="1600" b="1" dirty="0" smtClean="0">
                <a:solidFill>
                  <a:srgbClr val="FF0000"/>
                </a:solidFill>
              </a:rPr>
              <a:t>KML uzantılı dosya yüklenir </a:t>
            </a:r>
            <a:r>
              <a:rPr lang="tr-TR" sz="1600" dirty="0" smtClean="0"/>
              <a:t>ve kaydet butonuna basılır. Kaydet butonuna basıldıktan sonra proje alanın harita üzerindeki yeri kontrol edilmelidir) </a:t>
            </a:r>
            <a:r>
              <a:rPr lang="tr-TR" sz="1200" dirty="0" smtClean="0"/>
              <a:t/>
            </a:r>
            <a:br>
              <a:rPr lang="tr-TR" sz="1200" dirty="0" smtClean="0"/>
            </a:br>
            <a:endParaRPr lang="tr-TR" sz="1200" dirty="0"/>
          </a:p>
        </p:txBody>
      </p:sp>
      <p:pic>
        <p:nvPicPr>
          <p:cNvPr id="4098" name="Picture 2" descr="D:\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060848"/>
            <a:ext cx="8559442" cy="4320480"/>
          </a:xfrm>
          <a:prstGeom prst="rect">
            <a:avLst/>
          </a:prstGeom>
          <a:noFill/>
          <a:extLst>
            <a:ext uri="{909E8E84-426E-40DD-AFC4-6F175D3DCCD1}">
              <a14:hiddenFill xmlns:a14="http://schemas.microsoft.com/office/drawing/2010/main">
                <a:solidFill>
                  <a:srgbClr val="FFFFFF"/>
                </a:solidFill>
              </a14:hiddenFill>
            </a:ext>
          </a:extLst>
        </p:spPr>
      </p:pic>
      <p:sp>
        <p:nvSpPr>
          <p:cNvPr id="6" name="Sağ Ok 5"/>
          <p:cNvSpPr/>
          <p:nvPr/>
        </p:nvSpPr>
        <p:spPr>
          <a:xfrm flipH="1">
            <a:off x="2987823" y="2348880"/>
            <a:ext cx="1404155" cy="1177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5062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921694"/>
          </a:xfrm>
        </p:spPr>
        <p:txBody>
          <a:bodyPr>
            <a:normAutofit fontScale="90000"/>
          </a:bodyPr>
          <a:lstStyle/>
          <a:p>
            <a:pPr algn="l"/>
            <a:r>
              <a:rPr lang="tr-TR" sz="1600" b="1" dirty="0" smtClean="0"/>
              <a:t>5. ADIM: BAŞVURU DOSYASI </a:t>
            </a:r>
            <a:r>
              <a:rPr lang="tr-TR" sz="1600" dirty="0" smtClean="0"/>
              <a:t/>
            </a:r>
            <a:br>
              <a:rPr lang="tr-TR" sz="1600" dirty="0" smtClean="0"/>
            </a:br>
            <a:r>
              <a:rPr lang="tr-TR" sz="1600" dirty="0" smtClean="0"/>
              <a:t>Başvuru dosyası kısmına proje ile ilgili evraklar </a:t>
            </a:r>
            <a:r>
              <a:rPr lang="tr-TR" sz="1600" b="1" dirty="0" smtClean="0">
                <a:solidFill>
                  <a:srgbClr val="FF0000"/>
                </a:solidFill>
              </a:rPr>
              <a:t>dosya seç </a:t>
            </a:r>
            <a:r>
              <a:rPr lang="tr-TR" sz="1600" dirty="0" smtClean="0"/>
              <a:t>butonuna basılarak </a:t>
            </a:r>
            <a:r>
              <a:rPr lang="tr-TR" sz="1600" b="1" dirty="0" smtClean="0">
                <a:solidFill>
                  <a:srgbClr val="FF0000"/>
                </a:solidFill>
              </a:rPr>
              <a:t>yüklenmeli</a:t>
            </a:r>
            <a:r>
              <a:rPr lang="tr-TR" sz="1600" b="1" dirty="0" smtClean="0"/>
              <a:t> </a:t>
            </a:r>
            <a:r>
              <a:rPr lang="tr-TR" sz="1600" dirty="0" smtClean="0"/>
              <a:t>ve </a:t>
            </a:r>
            <a:r>
              <a:rPr lang="tr-TR" sz="1600" b="1" dirty="0" smtClean="0">
                <a:solidFill>
                  <a:srgbClr val="FF0000"/>
                </a:solidFill>
              </a:rPr>
              <a:t>kaydedilmelidir.</a:t>
            </a:r>
            <a:r>
              <a:rPr lang="tr-TR" sz="1600" dirty="0" smtClean="0">
                <a:solidFill>
                  <a:srgbClr val="FF0000"/>
                </a:solidFill>
              </a:rPr>
              <a:t> </a:t>
            </a:r>
            <a:br>
              <a:rPr lang="tr-TR" sz="1600" dirty="0" smtClean="0">
                <a:solidFill>
                  <a:srgbClr val="FF0000"/>
                </a:solidFill>
              </a:rPr>
            </a:br>
            <a:r>
              <a:rPr lang="tr-TR" sz="1600" dirty="0" smtClean="0"/>
              <a:t/>
            </a:r>
            <a:br>
              <a:rPr lang="tr-TR" sz="1600" dirty="0" smtClean="0"/>
            </a:br>
            <a:r>
              <a:rPr lang="tr-TR" sz="1600" dirty="0" smtClean="0"/>
              <a:t>Proje ile ilgili evraklar; </a:t>
            </a:r>
            <a:br>
              <a:rPr lang="tr-TR" sz="1600" dirty="0" smtClean="0"/>
            </a:br>
            <a:r>
              <a:rPr lang="tr-TR" sz="1600" dirty="0"/>
              <a:t>*</a:t>
            </a:r>
            <a:r>
              <a:rPr lang="tr-TR" sz="1600" dirty="0" smtClean="0"/>
              <a:t>Proje özeti ( planlanan faaliyet hammaddeden üretime kadar açıklanmalıdır.) (kaşe ve imza olmalıdır)</a:t>
            </a:r>
            <a:br>
              <a:rPr lang="tr-TR" sz="1600" dirty="0" smtClean="0"/>
            </a:br>
            <a:r>
              <a:rPr lang="tr-TR" sz="1600" dirty="0" smtClean="0"/>
              <a:t>*tapu ve/veya kira sözleşmesi, aplikasyon krokisi</a:t>
            </a:r>
            <a:br>
              <a:rPr lang="tr-TR" sz="1600" dirty="0" smtClean="0"/>
            </a:br>
            <a:r>
              <a:rPr lang="tr-TR" sz="1600" dirty="0" smtClean="0"/>
              <a:t>*İmza </a:t>
            </a:r>
            <a:r>
              <a:rPr lang="tr-TR" sz="1600" dirty="0" err="1" smtClean="0"/>
              <a:t>sirküsü</a:t>
            </a:r>
            <a:r>
              <a:rPr lang="tr-TR" sz="1600" dirty="0" smtClean="0"/>
              <a:t>, taahhütname</a:t>
            </a:r>
            <a:br>
              <a:rPr lang="tr-TR" sz="1600" dirty="0" smtClean="0"/>
            </a:br>
            <a:r>
              <a:rPr lang="tr-TR" sz="1600" dirty="0" smtClean="0"/>
              <a:t>*Proje ile ilgili diğer evraklar vb.</a:t>
            </a:r>
            <a:r>
              <a:rPr lang="tr-TR" sz="1400" dirty="0" smtClean="0"/>
              <a:t/>
            </a:r>
            <a:br>
              <a:rPr lang="tr-TR" sz="1400" dirty="0" smtClean="0"/>
            </a:br>
            <a:r>
              <a:rPr lang="tr-TR" sz="1400" dirty="0" smtClean="0"/>
              <a:t/>
            </a:r>
            <a:br>
              <a:rPr lang="tr-TR" sz="1400" dirty="0" smtClean="0"/>
            </a:br>
            <a:endParaRPr lang="tr-TR" sz="1400" dirty="0"/>
          </a:p>
        </p:txBody>
      </p:sp>
      <p:pic>
        <p:nvPicPr>
          <p:cNvPr id="5122" name="Picture 2" descr="D:\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8016871" cy="318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0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0001" y="188640"/>
            <a:ext cx="8229600" cy="1944216"/>
          </a:xfrm>
        </p:spPr>
        <p:txBody>
          <a:bodyPr>
            <a:normAutofit/>
          </a:bodyPr>
          <a:lstStyle/>
          <a:p>
            <a:pPr algn="l"/>
            <a:r>
              <a:rPr lang="tr-TR" sz="1800" b="1" dirty="0" smtClean="0">
                <a:solidFill>
                  <a:srgbClr val="FF0000"/>
                </a:solidFill>
              </a:rPr>
              <a:t>6. ADIM: VERİ FORMU</a:t>
            </a:r>
            <a:br>
              <a:rPr lang="tr-TR" sz="1800" b="1" dirty="0" smtClean="0">
                <a:solidFill>
                  <a:srgbClr val="FF0000"/>
                </a:solidFill>
              </a:rPr>
            </a:br>
            <a:r>
              <a:rPr lang="tr-TR" sz="1800" dirty="0" smtClean="0"/>
              <a:t>Proje kapsamında inşaat ve işletme aşamasında </a:t>
            </a:r>
            <a:r>
              <a:rPr lang="tr-TR" sz="1800" u="sng" dirty="0" smtClean="0"/>
              <a:t>çalışacak kişi sayısına </a:t>
            </a:r>
            <a:r>
              <a:rPr lang="tr-TR" sz="1800" dirty="0" smtClean="0"/>
              <a:t>göre hesaplanacak olan evsel atık su miktarı, evsel katı atık miktarları ve proses atık su miktarları yazılmalı ve KAYDET butonuna basılmalıdır.</a:t>
            </a:r>
            <a:br>
              <a:rPr lang="tr-TR" sz="1800" dirty="0" smtClean="0"/>
            </a:br>
            <a:r>
              <a:rPr lang="tr-TR" sz="1800" dirty="0" smtClean="0"/>
              <a:t/>
            </a:r>
            <a:br>
              <a:rPr lang="tr-TR" sz="1800" dirty="0" smtClean="0"/>
            </a:br>
            <a:endParaRPr lang="tr-TR" sz="1800" dirty="0"/>
          </a:p>
        </p:txBody>
      </p:sp>
      <p:pic>
        <p:nvPicPr>
          <p:cNvPr id="6146" name="Picture 2" descr="D:\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76880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flipV="1">
            <a:off x="4860032" y="5085184"/>
            <a:ext cx="2160240" cy="5760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193082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332656"/>
            <a:ext cx="8424936" cy="2088232"/>
          </a:xfrm>
        </p:spPr>
        <p:txBody>
          <a:bodyPr>
            <a:normAutofit fontScale="90000"/>
          </a:bodyPr>
          <a:lstStyle/>
          <a:p>
            <a:pPr algn="l"/>
            <a:r>
              <a:rPr lang="tr-TR" sz="2000" b="1" dirty="0" smtClean="0">
                <a:solidFill>
                  <a:srgbClr val="FF0000"/>
                </a:solidFill>
              </a:rPr>
              <a:t>7.ADIM; GÖNDER</a:t>
            </a:r>
            <a:br>
              <a:rPr lang="tr-TR" sz="2000" b="1" dirty="0" smtClean="0">
                <a:solidFill>
                  <a:srgbClr val="FF0000"/>
                </a:solidFill>
              </a:rPr>
            </a:br>
            <a:r>
              <a:rPr lang="tr-TR" sz="2000" dirty="0"/>
              <a:t/>
            </a:r>
            <a:br>
              <a:rPr lang="tr-TR" sz="2000" dirty="0"/>
            </a:br>
            <a:r>
              <a:rPr lang="tr-TR" sz="2000" dirty="0" smtClean="0"/>
              <a:t>*Koordinat Bilgileri başlığına, proje alanın koordinatlarının yüklendiği,</a:t>
            </a:r>
            <a:br>
              <a:rPr lang="tr-TR" sz="2000" dirty="0" smtClean="0"/>
            </a:br>
            <a:r>
              <a:rPr lang="tr-TR" sz="2000" dirty="0" smtClean="0"/>
              <a:t>*Başvuru Dosyası başlığına, proje bilgilerinin yüklendiği ve</a:t>
            </a:r>
            <a:br>
              <a:rPr lang="tr-TR" sz="2000" dirty="0" smtClean="0"/>
            </a:br>
            <a:r>
              <a:rPr lang="tr-TR" sz="2000" dirty="0" smtClean="0"/>
              <a:t>*Veri formunun tam doldurulduğundan emin olunduktan sonra </a:t>
            </a:r>
            <a:r>
              <a:rPr lang="tr-TR" sz="2000" b="1" dirty="0" smtClean="0"/>
              <a:t>GÖNDER butonuna basılarak İŞLEM TAMAMLANIR.</a:t>
            </a:r>
            <a:r>
              <a:rPr lang="tr-TR" sz="1600" dirty="0" smtClean="0"/>
              <a:t/>
            </a:r>
            <a:br>
              <a:rPr lang="tr-TR" sz="1600" dirty="0" smtClean="0"/>
            </a:br>
            <a:endParaRPr lang="tr-TR" sz="1600" dirty="0"/>
          </a:p>
        </p:txBody>
      </p:sp>
      <p:pic>
        <p:nvPicPr>
          <p:cNvPr id="7171" name="Picture 3" descr="D:\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85620"/>
            <a:ext cx="2664296" cy="4203157"/>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flipH="1">
            <a:off x="2123728" y="5718401"/>
            <a:ext cx="3456384" cy="288032"/>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878270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144</Words>
  <Application>Microsoft Office PowerPoint</Application>
  <PresentationFormat>Ekran Gösterisi (4:3)</PresentationFormat>
  <Paragraphs>14</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PowerPoint Sunusu</vt:lpstr>
      <vt:lpstr>PowerPoint Sunusu</vt:lpstr>
      <vt:lpstr>2. ADIM: İl Müdürlüğümüz tarafından e-ÇED sistemi üzerinden verilen yazıda bulunan Geçici Referans Numarası ve Erişim Kodu Numarası yazılarak MUAFİYET BAŞVURUSU TAKİP butonuna basılır.</vt:lpstr>
      <vt:lpstr>3. ADIM: MUAFİYET BAŞVURU TAKİP Butonuna Basıldıktan Sonra açılan sayfada GÖSTER butonuna basılır.</vt:lpstr>
      <vt:lpstr>4. ADIM: Koordinat bilgileri başlığında sisteme proje alanın planlandığı koordinatlar yüklenmelidir. Proje alanı faaliyete  göre değişebilir. Örneğin; Ruhsat alanı , tapu alanı (aplikasyon krokisi) , kümes/ahır alanı, güneş ve/veya rüzgar enerji santrallerinin kurulacağı alanın koordinatları olabilir)     Bu aşamada; Koordinat Bilgileri butonuna tıklandıktan sonra  (aşağıda görünen ) açılan sayfada dosya yükle butonuna basılarak *KML uzantılı dosya yüklenir ve kaydet butonuna basılır. Kaydet butonuna basıldıktan sonra proje alanın harita üzerindeki yeri kontrol edilmelidir)  </vt:lpstr>
      <vt:lpstr>5. ADIM: BAŞVURU DOSYASI  Başvuru dosyası kısmına proje ile ilgili evraklar dosya seç butonuna basılarak yüklenmeli ve kaydedilmelidir.   Proje ile ilgili evraklar;  *Proje özeti ( planlanan faaliyet hammaddeden üretime kadar açıklanmalıdır.) (kaşe ve imza olmalıdır) *tapu ve/veya kira sözleşmesi, aplikasyon krokisi *İmza sirküsü, taahhütname *Proje ile ilgili diğer evraklar vb.  </vt:lpstr>
      <vt:lpstr>6. ADIM: VERİ FORMU Proje kapsamında inşaat ve işletme aşamasında çalışacak kişi sayısına göre hesaplanacak olan evsel atık su miktarı, evsel katı atık miktarları ve proses atık su miktarları yazılmalı ve KAYDET butonuna basılmalıdır.  </vt:lpstr>
      <vt:lpstr>7.ADIM; GÖNDER  *Koordinat Bilgileri başlığına, proje alanın koordinatlarının yüklendiği, *Başvuru Dosyası başlığına, proje bilgilerinin yüklendiği ve *Veri formunun tam doldurulduğundan emin olunduktan sonra GÖNDER butonuna basılarak İŞLEM TAMAMLANIR.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Gaye Kara</dc:creator>
  <cp:lastModifiedBy>Gaye Kara</cp:lastModifiedBy>
  <cp:revision>19</cp:revision>
  <dcterms:created xsi:type="dcterms:W3CDTF">2015-05-06T08:16:41Z</dcterms:created>
  <dcterms:modified xsi:type="dcterms:W3CDTF">2015-05-07T05:47:45Z</dcterms:modified>
</cp:coreProperties>
</file>