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3240639A-A0E7-4DF9-87D0-9DD5F72B637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3"/>
            <p14:sldId id="274"/>
            <p14:sldId id="275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6475" autoAdjust="0"/>
  </p:normalViewPr>
  <p:slideViewPr>
    <p:cSldViewPr>
      <p:cViewPr>
        <p:scale>
          <a:sx n="86" d="100"/>
          <a:sy n="86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6E06F-C703-4DEB-ACFC-70F698836831}" type="datetimeFigureOut">
              <a:rPr lang="tr-TR" smtClean="0"/>
              <a:t>24.11.2014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68F55-9662-425B-9691-7811AE32F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79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8F55-9662-425B-9691-7811AE32F03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98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8F55-9662-425B-9691-7811AE32F03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1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8F55-9662-425B-9691-7811AE32F03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814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8F55-9662-425B-9691-7811AE32F03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57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8F55-9662-425B-9691-7811AE32F03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2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8F55-9662-425B-9691-7811AE32F03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6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077A5F-6671-473B-B541-6934C2C34B6A}" type="datetimeFigureOut">
              <a:rPr lang="tr-TR" smtClean="0"/>
              <a:t>24.11.2014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24.11.2014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24.11.2014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24.11.2014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24.11.2014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24.11.2014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24.11.2014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24.11.2014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24.11.2014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24.11.2014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24.11.2014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077A5F-6671-473B-B541-6934C2C34B6A}" type="datetimeFigureOut">
              <a:rPr lang="tr-TR" smtClean="0"/>
              <a:t>24.11.2014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992888" cy="496855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sz="49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tr-TR" sz="49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sz="8000" b="1" dirty="0" smtClean="0">
                <a:solidFill>
                  <a:schemeClr val="bg1"/>
                </a:solidFill>
              </a:rPr>
              <a:t>ATIK AMBALAJ</a:t>
            </a:r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sz="5300" b="1" dirty="0" smtClean="0">
                <a:solidFill>
                  <a:schemeClr val="bg1"/>
                </a:solidFill>
              </a:rPr>
              <a:t>BİLDİRİMİ DOLDURMA</a:t>
            </a:r>
            <a:r>
              <a:rPr lang="tr-TR" sz="53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tr-TR" sz="53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b="1" dirty="0" smtClean="0">
                <a:solidFill>
                  <a:schemeClr val="accent5"/>
                </a:solidFill>
              </a:rPr>
              <a:t/>
            </a:r>
            <a:br>
              <a:rPr lang="tr-TR" b="1" dirty="0" smtClean="0">
                <a:solidFill>
                  <a:schemeClr val="accent5"/>
                </a:solidFill>
              </a:rPr>
            </a:br>
            <a:r>
              <a:rPr lang="tr-TR" sz="4400" b="1" dirty="0" smtClean="0">
                <a:solidFill>
                  <a:srgbClr val="FF0000"/>
                </a:solidFill>
              </a:rPr>
              <a:t>NİĞDE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br>
              <a:rPr lang="tr-TR" sz="4400" dirty="0" smtClean="0">
                <a:solidFill>
                  <a:srgbClr val="FF0000"/>
                </a:solidFill>
              </a:rPr>
            </a:br>
            <a:r>
              <a:rPr lang="tr-TR" sz="4400" dirty="0" smtClean="0">
                <a:solidFill>
                  <a:srgbClr val="FF0000"/>
                </a:solidFill>
              </a:rPr>
              <a:t>Çevre  ve Şehircilik İl Müdürlüğü</a:t>
            </a:r>
            <a:br>
              <a:rPr lang="tr-TR" sz="4400" dirty="0" smtClean="0">
                <a:solidFill>
                  <a:srgbClr val="FF0000"/>
                </a:solidFill>
              </a:rPr>
            </a:br>
            <a:r>
              <a:rPr lang="tr-TR" sz="3200" dirty="0" smtClean="0">
                <a:solidFill>
                  <a:schemeClr val="accent5"/>
                </a:solidFill>
              </a:rPr>
              <a:t/>
            </a:r>
            <a:br>
              <a:rPr lang="tr-TR" sz="3200" dirty="0" smtClean="0">
                <a:solidFill>
                  <a:schemeClr val="accent5"/>
                </a:solidFill>
              </a:rPr>
            </a:br>
            <a:endParaRPr lang="tr-TR" sz="31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60648"/>
            <a:ext cx="7745505" cy="5865515"/>
          </a:xfrm>
        </p:spPr>
        <p:txBody>
          <a:bodyPr/>
          <a:lstStyle/>
          <a:p>
            <a:pPr lvl="0">
              <a:buClr>
                <a:srgbClr val="873624"/>
              </a:buClr>
            </a:pPr>
            <a:r>
              <a:rPr lang="tr-TR" b="1" dirty="0">
                <a:solidFill>
                  <a:srgbClr val="972109"/>
                </a:solidFill>
              </a:rPr>
              <a:t>Üçüncül ambalaj : </a:t>
            </a:r>
            <a:r>
              <a:rPr lang="tr-TR" dirty="0">
                <a:solidFill>
                  <a:prstClr val="black">
                    <a:lumMod val="85000"/>
                    <a:lumOff val="15000"/>
                  </a:prstClr>
                </a:solidFill>
              </a:rPr>
              <a:t>Toplu stok, dağıtım gibi amaçlarla kullanılır. En yoğun kullanımı palet ambalajlardır. Bu paletler </a:t>
            </a:r>
            <a:r>
              <a:rPr lang="tr-T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konteynırlara </a:t>
            </a:r>
            <a:r>
              <a:rPr lang="tr-TR" dirty="0">
                <a:solidFill>
                  <a:prstClr val="black">
                    <a:lumMod val="85000"/>
                    <a:lumOff val="15000"/>
                  </a:prstClr>
                </a:solidFill>
              </a:rPr>
              <a:t>ürünleri dizmek ve dağıtım için oldukça uygundurlar.</a:t>
            </a:r>
          </a:p>
          <a:p>
            <a:endParaRPr lang="tr-TR" dirty="0"/>
          </a:p>
        </p:txBody>
      </p:sp>
      <p:pic>
        <p:nvPicPr>
          <p:cNvPr id="3074" name="Picture 2" descr="C:\Users\Administrato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30243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20888"/>
            <a:ext cx="292717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2000" b="1" dirty="0" smtClean="0">
                <a:solidFill>
                  <a:schemeClr val="accent5"/>
                </a:solidFill>
              </a:rPr>
              <a:t>                 </a:t>
            </a:r>
            <a:r>
              <a:rPr lang="tr-TR" sz="1800" b="1" dirty="0" smtClean="0">
                <a:solidFill>
                  <a:schemeClr val="accent5"/>
                </a:solidFill>
              </a:rPr>
              <a:t>EK5-D Tablosu </a:t>
            </a:r>
            <a:r>
              <a:rPr lang="tr-TR" sz="1800" dirty="0" smtClean="0"/>
              <a:t>Piyasaya </a:t>
            </a:r>
            <a:r>
              <a:rPr lang="tr-TR" sz="1800" dirty="0"/>
              <a:t>sürülen ambalajların temin </a:t>
            </a:r>
            <a:r>
              <a:rPr lang="tr-TR" sz="1800" dirty="0" smtClean="0"/>
              <a:t>edildiği yerler girilir </a:t>
            </a:r>
            <a:r>
              <a:rPr lang="tr-TR" sz="1800" dirty="0"/>
              <a:t>ve “Kaydet” butonundan </a:t>
            </a:r>
            <a:r>
              <a:rPr lang="tr-TR" sz="1800" dirty="0" smtClean="0"/>
              <a:t>kaydedilir. </a:t>
            </a:r>
            <a:br>
              <a:rPr lang="tr-TR" sz="1800" dirty="0" smtClean="0"/>
            </a:br>
            <a:r>
              <a:rPr lang="tr-TR" sz="1800" dirty="0" smtClean="0"/>
              <a:t>               </a:t>
            </a:r>
            <a:br>
              <a:rPr lang="tr-TR" sz="1800" dirty="0" smtClean="0"/>
            </a:br>
            <a:r>
              <a:rPr lang="tr-TR" sz="1800" dirty="0"/>
              <a:t> </a:t>
            </a:r>
            <a:r>
              <a:rPr lang="tr-TR" sz="1800" dirty="0" smtClean="0"/>
              <a:t>                Temin </a:t>
            </a:r>
            <a:r>
              <a:rPr lang="tr-TR" sz="1800" dirty="0"/>
              <a:t>edilen yer bilgisi mevcut değil ise Temin edilen yerin bilgileri “Yeni </a:t>
            </a:r>
            <a:r>
              <a:rPr lang="tr-TR" sz="1800" dirty="0" smtClean="0"/>
              <a:t>Firma Ekle</a:t>
            </a:r>
            <a:r>
              <a:rPr lang="tr-TR" sz="1800" dirty="0"/>
              <a:t>” den eklenir</a:t>
            </a:r>
            <a:r>
              <a:rPr lang="tr-TR" sz="1800" dirty="0" smtClean="0"/>
              <a:t>.</a:t>
            </a:r>
            <a:endParaRPr lang="tr-TR" sz="4800" dirty="0"/>
          </a:p>
        </p:txBody>
      </p:sp>
      <p:pic>
        <p:nvPicPr>
          <p:cNvPr id="5" name="Picture 3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9"/>
            <a:ext cx="871296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1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2400" b="1" dirty="0">
                <a:solidFill>
                  <a:schemeClr val="accent5"/>
                </a:solidFill>
              </a:rPr>
              <a:t>KAYDEDİLEN DEĞERLERİ KONTROL ETMEK İÇİN </a:t>
            </a:r>
            <a:r>
              <a:rPr lang="tr-TR" sz="2400" dirty="0"/>
              <a:t>“Raporlar” butonunun alt menülerinden kontrol edilir</a:t>
            </a:r>
            <a:r>
              <a:rPr lang="tr-TR" sz="2400" dirty="0" smtClean="0"/>
              <a:t>.</a:t>
            </a:r>
            <a:endParaRPr lang="tr-TR" dirty="0"/>
          </a:p>
        </p:txBody>
      </p:sp>
      <p:pic>
        <p:nvPicPr>
          <p:cNvPr id="4" name="Picture 3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1017"/>
            <a:ext cx="8496944" cy="383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483768" y="2924944"/>
            <a:ext cx="864096" cy="36004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5292080" y="3861048"/>
            <a:ext cx="1080120" cy="172819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H="1" flipV="1">
            <a:off x="5148064" y="1340768"/>
            <a:ext cx="684076" cy="2520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1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636912"/>
            <a:ext cx="7745505" cy="3489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dirty="0"/>
              <a:t>Doldurulan </a:t>
            </a:r>
            <a:r>
              <a:rPr lang="tr-TR" sz="4000" dirty="0" smtClean="0"/>
              <a:t>bilgiler doğru </a:t>
            </a:r>
            <a:r>
              <a:rPr lang="tr-TR" sz="4000" dirty="0"/>
              <a:t>girilip girilmediği buradaki tablolardan bakılarak kontrol edilir.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25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060848"/>
            <a:ext cx="828091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9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dirty="0"/>
              <a:t>İŞLEMİ BİTEN EK5 BİLDİRİM TABLOLARINI ONAYLANMAK ÜZERE SİSTEMDEN GÖNDERMEK İÇİN</a:t>
            </a:r>
            <a:br>
              <a:rPr lang="tr-TR" sz="2000" dirty="0"/>
            </a:br>
            <a:r>
              <a:rPr lang="tr-TR" sz="2000" b="1" dirty="0">
                <a:solidFill>
                  <a:schemeClr val="accent5"/>
                </a:solidFill>
              </a:rPr>
              <a:t>---Raporlar/Firma Durum </a:t>
            </a:r>
            <a:r>
              <a:rPr lang="tr-TR" sz="2000" b="1" dirty="0" smtClean="0">
                <a:solidFill>
                  <a:schemeClr val="accent5"/>
                </a:solidFill>
              </a:rPr>
              <a:t>Raporu</a:t>
            </a:r>
            <a:endParaRPr lang="tr-TR" b="1" dirty="0">
              <a:solidFill>
                <a:schemeClr val="accent5"/>
              </a:solidFill>
            </a:endParaRPr>
          </a:p>
        </p:txBody>
      </p:sp>
      <p:pic>
        <p:nvPicPr>
          <p:cNvPr id="4" name="Picture 2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20891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555776" y="4077072"/>
            <a:ext cx="1296144" cy="7920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18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 </a:t>
            </a:r>
            <a:br>
              <a:rPr lang="tr-TR" sz="2800" dirty="0"/>
            </a:br>
            <a:r>
              <a:rPr lang="tr-TR" sz="2800" b="1" dirty="0">
                <a:solidFill>
                  <a:schemeClr val="accent5"/>
                </a:solidFill>
              </a:rPr>
              <a:t>“GÖNDER” </a:t>
            </a:r>
            <a:r>
              <a:rPr lang="tr-TR" sz="2800" dirty="0"/>
              <a:t>BURTONU İLE SİSTEMDEN GÖNDERİLİR</a:t>
            </a:r>
            <a:r>
              <a:rPr lang="tr-TR" sz="2800" dirty="0" smtClean="0"/>
              <a:t>.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pic>
        <p:nvPicPr>
          <p:cNvPr id="4" name="Picture 2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90594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627784" y="5337212"/>
            <a:ext cx="1008112" cy="57606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6595174" y="5337212"/>
            <a:ext cx="576064" cy="50405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H="1" flipV="1">
            <a:off x="2411760" y="1124744"/>
            <a:ext cx="4320480" cy="4212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9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Sonuç olarak aşağıdaki şekilde olması gerekiyor.</a:t>
            </a:r>
          </a:p>
        </p:txBody>
      </p:sp>
      <p:pic>
        <p:nvPicPr>
          <p:cNvPr id="4" name="Picture 1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56895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Sistemden </a:t>
            </a:r>
            <a:r>
              <a:rPr lang="tr-TR" dirty="0"/>
              <a:t>gönderildikten sonra Çevre ve Şehircilik İl Müdürlüğü tarafından sistemden kontrol edilerek onaylanır. Onay sonrası belgelenmesi gereken miktar varsa ilgili yıl için belgeleme yapılır. Yapılan Belgeleme sistem üzerinden gönderilir.</a:t>
            </a:r>
          </a:p>
          <a:p>
            <a:pPr marL="0" indent="0">
              <a:buNone/>
            </a:pPr>
            <a:r>
              <a:rPr lang="tr-TR" dirty="0" smtClean="0"/>
              <a:t>           Not</a:t>
            </a:r>
            <a:r>
              <a:rPr lang="tr-TR" dirty="0"/>
              <a:t>: Yeni yönetmelik gereği, 2011 den sonra ki EK5 TABLOLARININ ÇIKTILARI VE BELGELEME EVRAKLARININ BULUNDUĞU DOSYA İŞLETME TARAFINDAN 5 YIL SÜRE İLE MUHAFAZA EDİLİR.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93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Örnek: EK-5 Piyasaya süren için doldurulmuştur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Her yılın Şubat ayı sonuna kadar doldurulacaktır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>
                <a:solidFill>
                  <a:srgbClr val="0070C0"/>
                </a:solidFill>
              </a:rPr>
              <a:t>http://atikambalaj.cevre.gov.tr </a:t>
            </a:r>
            <a:r>
              <a:rPr lang="tr-TR" dirty="0"/>
              <a:t>adresinden giriş </a:t>
            </a:r>
            <a:r>
              <a:rPr lang="tr-TR" dirty="0" smtClean="0"/>
              <a:t>yapılır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Email</a:t>
            </a:r>
            <a:r>
              <a:rPr lang="tr-TR" dirty="0" smtClean="0"/>
              <a:t> adresinize gelen kullanıcı kodu ve şifre ile giriş yapılır.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29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49694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9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Not: 2012 yılının bildirimleri girilirken buradaki tarih 2013 olmalı. Aşağıdaki tablo başlıklarına dikkat edilecek olursa “bir önceki yıl” diye başlıyor.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42493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>
            <a:off x="7740352" y="764704"/>
            <a:ext cx="720080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Bildirim </a:t>
            </a:r>
            <a:r>
              <a:rPr lang="tr-TR" dirty="0"/>
              <a:t>doldur/piyasaya süren</a:t>
            </a:r>
            <a:r>
              <a:rPr lang="tr-TR" dirty="0" smtClean="0"/>
              <a:t>/</a:t>
            </a:r>
          </a:p>
          <a:p>
            <a:pPr marL="0" indent="0">
              <a:buNone/>
            </a:pPr>
            <a:r>
              <a:rPr lang="tr-TR" dirty="0" smtClean="0"/>
              <a:t>EK5-</a:t>
            </a:r>
            <a:r>
              <a:rPr lang="tr-TR" dirty="0"/>
              <a:t>(B1), EK5-</a:t>
            </a:r>
            <a:r>
              <a:rPr lang="tr-TR"/>
              <a:t>(</a:t>
            </a:r>
            <a:r>
              <a:rPr lang="tr-TR" smtClean="0"/>
              <a:t>B2), </a:t>
            </a:r>
            <a:r>
              <a:rPr lang="tr-TR" dirty="0"/>
              <a:t>EK5-C ve EK5-D ilgili olan tablolar </a:t>
            </a:r>
            <a:r>
              <a:rPr lang="tr-TR" dirty="0" smtClean="0"/>
              <a:t>buradan doldurulur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 Her </a:t>
            </a:r>
            <a:r>
              <a:rPr lang="tr-TR" dirty="0"/>
              <a:t>tablo doldurulduktan sonra “Kaydet/Sonrakine Geç” butonu ile </a:t>
            </a:r>
            <a:r>
              <a:rPr lang="tr-TR" dirty="0" smtClean="0"/>
              <a:t>kaydedilir.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rgbClr val="C00000"/>
                </a:solidFill>
              </a:rPr>
              <a:t>BİLDİRİM </a:t>
            </a:r>
            <a:r>
              <a:rPr lang="tr-TR" sz="4000" b="1" dirty="0" smtClean="0">
                <a:solidFill>
                  <a:srgbClr val="C00000"/>
                </a:solidFill>
              </a:rPr>
              <a:t>DOLDURMA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1458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rgbClr val="00B0F0"/>
                </a:solidFill>
              </a:rPr>
              <a:t>B-1) BİR ÖNCEKİ YIL PİYASAYA SÜRÜLEN TOPLAM AMBALAJ MİKTARI (KG</a:t>
            </a:r>
            <a:r>
              <a:rPr lang="tr-TR" dirty="0" smtClean="0">
                <a:solidFill>
                  <a:srgbClr val="00B0F0"/>
                </a:solidFill>
              </a:rPr>
              <a:t>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rgbClr val="00B0F0"/>
                </a:solidFill>
              </a:rPr>
              <a:t>C) BİR ÖNCEKİ YIL DEPOZİTO SİSTEMİ İLE PİYASAYA SÜRÜLEN VE TOPLANAN TOPLAM </a:t>
            </a:r>
            <a:r>
              <a:rPr lang="tr-TR" dirty="0" smtClean="0">
                <a:solidFill>
                  <a:srgbClr val="00B0F0"/>
                </a:solidFill>
              </a:rPr>
              <a:t>AMBALAJ MİKTARI </a:t>
            </a:r>
            <a:r>
              <a:rPr lang="tr-TR" dirty="0">
                <a:solidFill>
                  <a:srgbClr val="00B0F0"/>
                </a:solidFill>
              </a:rPr>
              <a:t>(KG</a:t>
            </a:r>
            <a:r>
              <a:rPr lang="tr-TR" dirty="0" smtClean="0">
                <a:solidFill>
                  <a:srgbClr val="00B0F0"/>
                </a:solidFill>
              </a:rPr>
              <a:t>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rgbClr val="00B050"/>
                </a:solidFill>
              </a:rPr>
              <a:t>D) PİYASAYA SÜRÜLEN AMBALAJLARIN TEMİN EDİLDİĞİ YERLERE AİT BİLGİLER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</a:rPr>
              <a:t>TABLOLARIN İSİMLERİ aşağıdaki gibidir</a:t>
            </a:r>
            <a:r>
              <a:rPr lang="tr-TR" sz="2800" b="1" dirty="0" smtClean="0">
                <a:solidFill>
                  <a:srgbClr val="C00000"/>
                </a:solidFill>
              </a:rPr>
              <a:t>.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4016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>
                <a:solidFill>
                  <a:schemeClr val="accent5"/>
                </a:solidFill>
                <a:latin typeface="Calibri"/>
                <a:ea typeface="Calibri"/>
                <a:cs typeface="Times New Roman"/>
              </a:rPr>
              <a:t>EK5-B1 </a:t>
            </a:r>
            <a:r>
              <a:rPr lang="tr-TR" sz="1800" b="1" dirty="0" smtClean="0">
                <a:solidFill>
                  <a:schemeClr val="accent5"/>
                </a:solidFill>
                <a:latin typeface="Calibri"/>
                <a:ea typeface="Calibri"/>
                <a:cs typeface="Times New Roman"/>
              </a:rPr>
              <a:t>Tablosu </a:t>
            </a:r>
            <a:r>
              <a:rPr lang="tr-TR" sz="1800" dirty="0" smtClean="0">
                <a:latin typeface="Calibri"/>
                <a:ea typeface="Calibri"/>
                <a:cs typeface="Times New Roman"/>
              </a:rPr>
              <a:t>Doldurulurken </a:t>
            </a:r>
            <a:br>
              <a:rPr lang="tr-TR" sz="1800" dirty="0" smtClean="0">
                <a:latin typeface="Calibri"/>
                <a:ea typeface="Calibri"/>
                <a:cs typeface="Times New Roman"/>
              </a:rPr>
            </a:br>
            <a:r>
              <a:rPr lang="tr-TR" sz="1800" dirty="0" smtClean="0"/>
              <a:t>Ambalaj </a:t>
            </a:r>
            <a:r>
              <a:rPr lang="tr-TR" sz="1800" dirty="0"/>
              <a:t>grubu ve ambalaj tiplerinde uygun </a:t>
            </a:r>
            <a:r>
              <a:rPr lang="tr-TR" sz="1800" dirty="0" smtClean="0"/>
              <a:t>olanlar doldurulup </a:t>
            </a:r>
            <a:r>
              <a:rPr lang="tr-TR" sz="1800" dirty="0"/>
              <a:t>“</a:t>
            </a:r>
            <a:r>
              <a:rPr lang="tr-TR" sz="1800" dirty="0" smtClean="0"/>
              <a:t>Kaydet/Sonrakine Geç</a:t>
            </a:r>
            <a:r>
              <a:rPr lang="tr-TR" sz="1800" dirty="0"/>
              <a:t>” butonu ile </a:t>
            </a:r>
            <a:r>
              <a:rPr lang="tr-TR" sz="1800" dirty="0" smtClean="0"/>
              <a:t>kaydedilir.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208912" cy="3960440"/>
          </a:xfrm>
          <a:prstGeom prst="rect">
            <a:avLst/>
          </a:prstGeom>
          <a:noFill/>
        </p:spPr>
      </p:pic>
      <p:cxnSp>
        <p:nvCxnSpPr>
          <p:cNvPr id="8" name="Düz Ok Bağlayıcısı 7"/>
          <p:cNvCxnSpPr/>
          <p:nvPr/>
        </p:nvCxnSpPr>
        <p:spPr>
          <a:xfrm flipV="1">
            <a:off x="1187624" y="1196752"/>
            <a:ext cx="648072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 flipV="1">
            <a:off x="1979712" y="1196752"/>
            <a:ext cx="432048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 flipV="1">
            <a:off x="4067944" y="1196752"/>
            <a:ext cx="72008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H="1" flipV="1">
            <a:off x="4499992" y="1196752"/>
            <a:ext cx="1584176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188641"/>
            <a:ext cx="7745505" cy="6408712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5"/>
                </a:solidFill>
              </a:rPr>
              <a:t>Birincil ambalaj :</a:t>
            </a:r>
            <a:r>
              <a:rPr lang="tr-TR" dirty="0" smtClean="0"/>
              <a:t> Ürünü saran ve barındıran ambalajdır. Genellikle ürünün dağıtılabileceği en küçük birimdir ve ürün ile direk temas halinde olan ambalajdır.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31" name="Picture 7" descr="C:\Users\Administrato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1"/>
            <a:ext cx="2952328" cy="352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i.unlu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42" y="2276871"/>
            <a:ext cx="324036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476673"/>
            <a:ext cx="7745505" cy="5649490"/>
          </a:xfrm>
        </p:spPr>
        <p:txBody>
          <a:bodyPr/>
          <a:lstStyle/>
          <a:p>
            <a:pPr lvl="0">
              <a:buClr>
                <a:srgbClr val="873624"/>
              </a:buClr>
            </a:pPr>
            <a:r>
              <a:rPr lang="tr-TR" b="1" dirty="0">
                <a:solidFill>
                  <a:srgbClr val="972109"/>
                </a:solidFill>
              </a:rPr>
              <a:t>İkincil ambalaj :</a:t>
            </a:r>
            <a:r>
              <a:rPr lang="tr-TR" dirty="0">
                <a:solidFill>
                  <a:prstClr val="black">
                    <a:lumMod val="85000"/>
                    <a:lumOff val="15000"/>
                  </a:prstClr>
                </a:solidFill>
              </a:rPr>
              <a:t> Birinci ambalajın dışında bulunan ambalajdır. Genellikle birinci ambalajları gruplandırmak için kullanılır.</a:t>
            </a:r>
          </a:p>
          <a:p>
            <a:pPr lvl="0">
              <a:buClr>
                <a:srgbClr val="873624"/>
              </a:buClr>
            </a:pPr>
            <a:endParaRPr lang="tr-TR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tr-TR" dirty="0"/>
          </a:p>
        </p:txBody>
      </p:sp>
      <p:pic>
        <p:nvPicPr>
          <p:cNvPr id="2050" name="Picture 2" descr="C:\Users\Administrato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301751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0289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382</TotalTime>
  <Words>280</Words>
  <Application>Microsoft Office PowerPoint</Application>
  <PresentationFormat>Ekran Gösterisi (4:3)</PresentationFormat>
  <Paragraphs>39</Paragraphs>
  <Slides>18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Cilt</vt:lpstr>
      <vt:lpstr>       ATIK AMBALAJ BİLDİRİMİ DOLDURMA  NİĞDE  Çevre  ve Şehircilik İl Müdürlüğü  </vt:lpstr>
      <vt:lpstr>PowerPoint Sunusu</vt:lpstr>
      <vt:lpstr>PowerPoint Sunusu</vt:lpstr>
      <vt:lpstr>Not: 2012 yılının bildirimleri girilirken buradaki tarih 2013 olmalı. Aşağıdaki tablo başlıklarına dikkat edilecek olursa “bir önceki yıl” diye başlıyor.</vt:lpstr>
      <vt:lpstr>BİLDİRİM DOLDURMA</vt:lpstr>
      <vt:lpstr>TABLOLARIN İSİMLERİ aşağıdaki gibidir.</vt:lpstr>
      <vt:lpstr>EK5-B1 Tablosu Doldurulurken  Ambalaj grubu ve ambalaj tiplerinde uygun olanlar doldurulup “Kaydet/Sonrakine Geç” butonu ile kaydedilir.</vt:lpstr>
      <vt:lpstr>PowerPoint Sunusu</vt:lpstr>
      <vt:lpstr>PowerPoint Sunusu</vt:lpstr>
      <vt:lpstr>PowerPoint Sunusu</vt:lpstr>
      <vt:lpstr>                 EK5-D Tablosu Piyasaya sürülen ambalajların temin edildiği yerler girilir ve “Kaydet” butonundan kaydedilir.                                   Temin edilen yer bilgisi mevcut değil ise Temin edilen yerin bilgileri “Yeni Firma Ekle” den eklenir.</vt:lpstr>
      <vt:lpstr>KAYDEDİLEN DEĞERLERİ KONTROL ETMEK İÇİN “Raporlar” butonunun alt menülerinden kontrol edilir.</vt:lpstr>
      <vt:lpstr> </vt:lpstr>
      <vt:lpstr>PowerPoint Sunusu</vt:lpstr>
      <vt:lpstr>İŞLEMİ BİTEN EK5 BİLDİRİM TABLOLARINI ONAYLANMAK ÜZERE SİSTEMDEN GÖNDERMEK İÇİN ---Raporlar/Firma Durum Raporu</vt:lpstr>
      <vt:lpstr>  “GÖNDER” BURTONU İLE SİSTEMDEN GÖNDERİLİR. </vt:lpstr>
      <vt:lpstr>Sonuç olarak aşağıdaki şekilde olması gerekiyor.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ATIK AMBALAJ   BİLDİRİMİ DOLDURMA</dc:title>
  <dc:creator>Administrator</dc:creator>
  <cp:lastModifiedBy>Ali Ersoy Ünlü</cp:lastModifiedBy>
  <cp:revision>22</cp:revision>
  <dcterms:created xsi:type="dcterms:W3CDTF">2014-03-10T13:29:04Z</dcterms:created>
  <dcterms:modified xsi:type="dcterms:W3CDTF">2014-11-24T08:14:03Z</dcterms:modified>
</cp:coreProperties>
</file>