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88" r:id="rId2"/>
    <p:sldId id="275" r:id="rId3"/>
    <p:sldId id="256" r:id="rId4"/>
    <p:sldId id="257" r:id="rId5"/>
    <p:sldId id="258" r:id="rId6"/>
    <p:sldId id="259" r:id="rId7"/>
    <p:sldId id="263" r:id="rId8"/>
    <p:sldId id="262" r:id="rId9"/>
    <p:sldId id="264" r:id="rId10"/>
    <p:sldId id="265" r:id="rId11"/>
    <p:sldId id="272" r:id="rId12"/>
    <p:sldId id="277" r:id="rId13"/>
    <p:sldId id="278" r:id="rId14"/>
    <p:sldId id="289" r:id="rId15"/>
    <p:sldId id="290" r:id="rId16"/>
    <p:sldId id="291" r:id="rId17"/>
    <p:sldId id="292" r:id="rId18"/>
    <p:sldId id="281" r:id="rId19"/>
    <p:sldId id="279" r:id="rId20"/>
    <p:sldId id="280" r:id="rId21"/>
    <p:sldId id="286" r:id="rId22"/>
    <p:sldId id="284" r:id="rId23"/>
    <p:sldId id="287" r:id="rId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9933"/>
    <a:srgbClr val="99FF99"/>
    <a:srgbClr val="F4F3EC"/>
    <a:srgbClr val="F8F8F8"/>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4660"/>
  </p:normalViewPr>
  <p:slideViewPr>
    <p:cSldViewPr>
      <p:cViewPr>
        <p:scale>
          <a:sx n="100" d="100"/>
          <a:sy n="100" d="100"/>
        </p:scale>
        <p:origin x="-1116" y="-324"/>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117459-E5AC-4D3D-A7BC-8A421CF50FAE}" type="datetimeFigureOut">
              <a:rPr lang="tr-TR" smtClean="0"/>
              <a:pPr/>
              <a:t>31.03.2016</a:t>
            </a:fld>
            <a:endParaRPr lang="tr-T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3E89BA-C655-4322-B7A8-E7C94EEFC855}" type="slidenum">
              <a:rPr lang="tr-TR" smtClean="0"/>
              <a:pPr/>
              <a:t>‹#›</a:t>
            </a:fld>
            <a:endParaRPr lang="tr-TR"/>
          </a:p>
        </p:txBody>
      </p:sp>
    </p:spTree>
    <p:extLst>
      <p:ext uri="{BB962C8B-B14F-4D97-AF65-F5344CB8AC3E}">
        <p14:creationId xmlns:p14="http://schemas.microsoft.com/office/powerpoint/2010/main" val="27342362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8" name="Veri Yer Tutucusu 7"/>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28AAF2-9ED7-45F8-8356-8B5BE36E44BE}" type="datetimeFigureOut">
              <a:rPr lang="tr-TR" smtClean="0"/>
              <a:t>31.03.2016</a:t>
            </a:fld>
            <a:endParaRPr lang="tr-TR"/>
          </a:p>
        </p:txBody>
      </p:sp>
      <p:sp>
        <p:nvSpPr>
          <p:cNvPr id="9" name="Altbilgi Yer Tutucusu 8"/>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10" name="Slayt Numarası Yer Tutucusu 9"/>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7993CA-C734-42AF-B08E-CBE12B0E592D}" type="slidenum">
              <a:rPr lang="tr-TR" smtClean="0"/>
              <a:t>‹#›</a:t>
            </a:fld>
            <a:endParaRPr lang="tr-TR"/>
          </a:p>
        </p:txBody>
      </p:sp>
    </p:spTree>
    <p:extLst>
      <p:ext uri="{BB962C8B-B14F-4D97-AF65-F5344CB8AC3E}">
        <p14:creationId xmlns:p14="http://schemas.microsoft.com/office/powerpoint/2010/main" val="23008620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0C068B5-3704-44C2-8CA6-981A7F70E28D}" type="slidenum">
              <a:rPr lang="tr-TR" smtClean="0"/>
              <a:pPr/>
              <a:t>3</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2296" name="Picture 8"/>
          <p:cNvPicPr>
            <a:picLocks noChangeAspect="1" noChangeArrowheads="1"/>
          </p:cNvPicPr>
          <p:nvPr userDrawn="1"/>
        </p:nvPicPr>
        <p:blipFill>
          <a:blip r:embed="rId2" cstate="print">
            <a:lum bright="70000" contrast="-58000"/>
          </a:blip>
          <a:srcRect/>
          <a:stretch>
            <a:fillRect/>
          </a:stretch>
        </p:blipFill>
        <p:spPr bwMode="auto">
          <a:xfrm>
            <a:off x="467544" y="1844824"/>
            <a:ext cx="8352928" cy="4032448"/>
          </a:xfrm>
          <a:prstGeom prst="rect">
            <a:avLst/>
          </a:prstGeom>
          <a:noFill/>
          <a:ln w="9525">
            <a:noFill/>
            <a:miter lim="800000"/>
            <a:headEnd/>
            <a:tailEnd/>
          </a:ln>
        </p:spPr>
      </p:pic>
      <p:sp>
        <p:nvSpPr>
          <p:cNvPr id="5" name="Footer Placeholder 4"/>
          <p:cNvSpPr>
            <a:spLocks noGrp="1"/>
          </p:cNvSpPr>
          <p:nvPr userDrawn="1">
            <p:ph type="ftr" sz="quarter" idx="11"/>
          </p:nvPr>
        </p:nvSpPr>
        <p:spPr>
          <a:xfrm>
            <a:off x="1259632" y="6237312"/>
            <a:ext cx="6912768" cy="549568"/>
          </a:xfrm>
          <a:solidFill>
            <a:srgbClr val="99CCFF"/>
          </a:solidFill>
        </p:spPr>
        <p:txBody>
          <a:bodyPr/>
          <a:lstStyle>
            <a:lvl1pPr algn="ctr">
              <a:defRPr b="1">
                <a:solidFill>
                  <a:srgbClr val="002060"/>
                </a:solidFill>
              </a:defRPr>
            </a:lvl1pPr>
          </a:lstStyle>
          <a:p>
            <a:r>
              <a:rPr lang="tr-TR" sz="1300" dirty="0" smtClean="0"/>
              <a:t>MANİSA ÇEVRE VE ŞEHİRCİLİK İL MÜDÜRLÜĞÜ</a:t>
            </a:r>
          </a:p>
          <a:p>
            <a:r>
              <a:rPr lang="tr-TR" sz="1300" dirty="0" smtClean="0"/>
              <a:t>İMAR &amp; PLANLAMA ŞUBESİ</a:t>
            </a:r>
          </a:p>
        </p:txBody>
      </p:sp>
      <p:sp>
        <p:nvSpPr>
          <p:cNvPr id="7" name="Rectangle 6"/>
          <p:cNvSpPr/>
          <p:nvPr userDrawn="1"/>
        </p:nvSpPr>
        <p:spPr>
          <a:xfrm>
            <a:off x="107488" y="0"/>
            <a:ext cx="9036512" cy="1124744"/>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Content Placeholder 2"/>
          <p:cNvSpPr>
            <a:spLocks noGrp="1"/>
          </p:cNvSpPr>
          <p:nvPr userDrawn="1">
            <p:ph idx="1" hasCustomPrompt="1"/>
          </p:nvPr>
        </p:nvSpPr>
        <p:spPr>
          <a:xfrm>
            <a:off x="107488" y="1124744"/>
            <a:ext cx="8892496" cy="5073427"/>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r>
              <a:rPr lang="tr-TR" dirty="0" smtClean="0"/>
              <a:t>0</a:t>
            </a:r>
            <a:endParaRPr lang="tr-TR" dirty="0"/>
          </a:p>
        </p:txBody>
      </p:sp>
      <p:sp>
        <p:nvSpPr>
          <p:cNvPr id="2" name="Title 1"/>
          <p:cNvSpPr>
            <a:spLocks noGrp="1"/>
          </p:cNvSpPr>
          <p:nvPr userDrawn="1">
            <p:ph type="title" hasCustomPrompt="1"/>
          </p:nvPr>
        </p:nvSpPr>
        <p:spPr>
          <a:xfrm>
            <a:off x="251520" y="188640"/>
            <a:ext cx="8568952" cy="796950"/>
          </a:xfrm>
        </p:spPr>
        <p:txBody>
          <a:bodyPr>
            <a:normAutofit/>
          </a:bodyPr>
          <a:lstStyle>
            <a:lvl1pPr>
              <a:defRPr sz="4000" b="1">
                <a:solidFill>
                  <a:schemeClr val="accent2">
                    <a:lumMod val="50000"/>
                  </a:schemeClr>
                </a:solidFill>
              </a:defRPr>
            </a:lvl1pPr>
          </a:lstStyle>
          <a:p>
            <a:r>
              <a:rPr lang="en-US" dirty="0" smtClean="0"/>
              <a:t>CLICK TO EDIT MASTER TITLE STYLE</a:t>
            </a:r>
            <a:endParaRPr lang="tr-TR" dirty="0"/>
          </a:p>
        </p:txBody>
      </p:sp>
      <p:sp>
        <p:nvSpPr>
          <p:cNvPr id="4" name="Date Placeholder 3"/>
          <p:cNvSpPr>
            <a:spLocks noGrp="1"/>
          </p:cNvSpPr>
          <p:nvPr userDrawn="1">
            <p:ph type="dt" sz="half" idx="10"/>
          </p:nvPr>
        </p:nvSpPr>
        <p:spPr>
          <a:xfrm>
            <a:off x="169168" y="6248400"/>
            <a:ext cx="1018456" cy="564976"/>
          </a:xfrm>
          <a:solidFill>
            <a:srgbClr val="CC9900">
              <a:alpha val="49000"/>
            </a:srgbClr>
          </a:solidFill>
        </p:spPr>
        <p:txBody>
          <a:bodyPr/>
          <a:lstStyle>
            <a:lvl1pPr algn="ctr">
              <a:defRPr sz="1300" b="1">
                <a:solidFill>
                  <a:srgbClr val="002060"/>
                </a:solidFill>
              </a:defRPr>
            </a:lvl1pPr>
          </a:lstStyle>
          <a:p>
            <a:r>
              <a:rPr lang="tr-TR" dirty="0" smtClean="0"/>
              <a:t>31.03.2016</a:t>
            </a:r>
            <a:endParaRPr lang="tr-TR" dirty="0"/>
          </a:p>
        </p:txBody>
      </p:sp>
      <p:sp>
        <p:nvSpPr>
          <p:cNvPr id="6" name="Slide Number Placeholder 5"/>
          <p:cNvSpPr>
            <a:spLocks noGrp="1"/>
          </p:cNvSpPr>
          <p:nvPr userDrawn="1">
            <p:ph type="sldNum" sz="quarter" idx="12"/>
          </p:nvPr>
        </p:nvSpPr>
        <p:spPr>
          <a:xfrm>
            <a:off x="8244408" y="6237312"/>
            <a:ext cx="648072" cy="576064"/>
          </a:xfrm>
          <a:solidFill>
            <a:srgbClr val="CC9900">
              <a:alpha val="50000"/>
            </a:srgbClr>
          </a:solidFill>
        </p:spPr>
        <p:txBody>
          <a:bodyPr/>
          <a:lstStyle>
            <a:lvl1pPr algn="ctr">
              <a:defRPr sz="1300" b="1">
                <a:solidFill>
                  <a:srgbClr val="002060"/>
                </a:solidFill>
                <a:latin typeface="+mn-lt"/>
              </a:defRPr>
            </a:lvl1pPr>
          </a:lstStyle>
          <a:p>
            <a:fld id="{22E147C4-00B9-4C43-A533-25DB6A853C5E}" type="slidenum">
              <a:rPr lang="tr-TR" smtClean="0"/>
              <a:pPr/>
              <a:t>‹#›</a:t>
            </a:fld>
            <a:endParaRPr lang="tr-TR" dirty="0"/>
          </a:p>
        </p:txBody>
      </p:sp>
      <p:sp>
        <p:nvSpPr>
          <p:cNvPr id="9" name="Rectangle 8"/>
          <p:cNvSpPr/>
          <p:nvPr userDrawn="1"/>
        </p:nvSpPr>
        <p:spPr>
          <a:xfrm>
            <a:off x="-36512" y="0"/>
            <a:ext cx="144000" cy="6858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7"/>
          <p:cNvSpPr/>
          <p:nvPr userDrawn="1"/>
        </p:nvSpPr>
        <p:spPr>
          <a:xfrm>
            <a:off x="8999984" y="-5404"/>
            <a:ext cx="144016" cy="6890788"/>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r>
              <a:rPr lang="tr-TR" smtClean="0"/>
              <a:t>15.11.2012</a:t>
            </a:r>
            <a:endParaRPr lang="tr-TR"/>
          </a:p>
        </p:txBody>
      </p:sp>
      <p:sp>
        <p:nvSpPr>
          <p:cNvPr id="6" name="Footer Placeholder 5"/>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7" name="Slide Number Placeholder 6"/>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r>
              <a:rPr lang="tr-TR" smtClean="0"/>
              <a:t>15.11.2012</a:t>
            </a:r>
            <a:endParaRPr lang="tr-TR"/>
          </a:p>
        </p:txBody>
      </p:sp>
      <p:sp>
        <p:nvSpPr>
          <p:cNvPr id="8" name="Footer Placeholder 7"/>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9" name="Slide Number Placeholder 8"/>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r>
              <a:rPr lang="tr-TR" smtClean="0"/>
              <a:t>15.11.2012</a:t>
            </a:r>
            <a:endParaRPr lang="tr-TR"/>
          </a:p>
        </p:txBody>
      </p:sp>
      <p:sp>
        <p:nvSpPr>
          <p:cNvPr id="4" name="Footer Placeholder 3"/>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5" name="Slide Number Placeholder 4"/>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smtClean="0"/>
              <a:t>15.11.2012</a:t>
            </a:r>
            <a:endParaRPr lang="tr-TR"/>
          </a:p>
        </p:txBody>
      </p:sp>
      <p:sp>
        <p:nvSpPr>
          <p:cNvPr id="3" name="Footer Placeholder 2"/>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4" name="Slide Number Placeholder 3"/>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tr-TR" smtClean="0"/>
              <a:t>15.11.2012</a:t>
            </a:r>
            <a:endParaRPr lang="tr-TR"/>
          </a:p>
        </p:txBody>
      </p:sp>
      <p:sp>
        <p:nvSpPr>
          <p:cNvPr id="6" name="Footer Placeholder 5"/>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7" name="Slide Number Placeholder 6"/>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tr-TR" smtClean="0"/>
              <a:t>15.11.2012</a:t>
            </a:r>
            <a:endParaRPr lang="tr-TR"/>
          </a:p>
        </p:txBody>
      </p:sp>
      <p:sp>
        <p:nvSpPr>
          <p:cNvPr id="6" name="Footer Placeholder 5"/>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7" name="Slide Number Placeholder 6"/>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r>
              <a:rPr lang="tr-TR" smtClean="0"/>
              <a:t>15.11.2012</a:t>
            </a:r>
            <a:endParaRPr lang="tr-TR"/>
          </a:p>
        </p:txBody>
      </p:sp>
      <p:sp>
        <p:nvSpPr>
          <p:cNvPr id="5" name="Footer Placeholder 4"/>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6" name="Slide Number Placeholder 5"/>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r>
              <a:rPr lang="tr-TR" smtClean="0"/>
              <a:t>15.11.2012</a:t>
            </a:r>
            <a:endParaRPr lang="tr-TR"/>
          </a:p>
        </p:txBody>
      </p:sp>
      <p:sp>
        <p:nvSpPr>
          <p:cNvPr id="5" name="Footer Placeholder 4"/>
          <p:cNvSpPr>
            <a:spLocks noGrp="1"/>
          </p:cNvSpPr>
          <p:nvPr>
            <p:ph type="ftr" sz="quarter" idx="11"/>
          </p:nvPr>
        </p:nvSpPr>
        <p:spPr/>
        <p:txBody>
          <a:bodyPr/>
          <a:lstStyle/>
          <a:p>
            <a:r>
              <a:rPr lang="tr-TR" smtClean="0"/>
              <a:t>ÇEVRE VE ŞEHİRCİLİK BAKANLIĞI MEKANSAL PLANLAMA GENEL MÜDÜRLÜĞÜ MEKANSAL STRATEJİLER VE ÇEVRE DÜZENİ PLANLARI DAİRESİ BAŞKANLIĞI</a:t>
            </a:r>
            <a:endParaRPr lang="tr-TR"/>
          </a:p>
        </p:txBody>
      </p:sp>
      <p:sp>
        <p:nvSpPr>
          <p:cNvPr id="6" name="Slide Number Placeholder 5"/>
          <p:cNvSpPr>
            <a:spLocks noGrp="1"/>
          </p:cNvSpPr>
          <p:nvPr>
            <p:ph type="sldNum" sz="quarter" idx="12"/>
          </p:nvPr>
        </p:nvSpPr>
        <p:spPr/>
        <p:txBody>
          <a:bodyPr/>
          <a:lstStyle/>
          <a:p>
            <a:fld id="{6B9D2976-C339-4720-89C2-85B15163EED7}"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3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tr-T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dirty="0" smtClean="0"/>
              <a:t>30.03.2016</a:t>
            </a:r>
            <a:endParaRPr lang="tr-T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dirty="0" smtClean="0"/>
              <a:t>MANİSA ÇEVRE VE ŞEHİRCİLİK İL MÜDÜRLÜĞÜ</a:t>
            </a:r>
          </a:p>
          <a:p>
            <a:r>
              <a:rPr lang="tr-TR" dirty="0" smtClean="0"/>
              <a:t>İMAR &amp; PLANLAMA ŞUBESİ</a:t>
            </a:r>
          </a:p>
          <a:p>
            <a:endParaRPr lang="tr-T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D2976-C339-4720-89C2-85B15163EED7}"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z="1300" dirty="0" smtClean="0"/>
              <a:t>MANİSA ÇEVRE VE ŞEHİRCİLİK İL MÜDÜRLÜĞÜ</a:t>
            </a:r>
          </a:p>
          <a:p>
            <a:r>
              <a:rPr lang="tr-TR" sz="1300" dirty="0" smtClean="0"/>
              <a:t>İMAR &amp; PLANLAMA ŞUBESİ</a:t>
            </a:r>
          </a:p>
        </p:txBody>
      </p:sp>
      <p:pic>
        <p:nvPicPr>
          <p:cNvPr id="7" name="İçerik Yer Tutucusu 6"/>
          <p:cNvPicPr>
            <a:picLocks noGrp="1" noChangeAspect="1"/>
          </p:cNvPicPr>
          <p:nvPr>
            <p:ph idx="1"/>
          </p:nvPr>
        </p:nvPicPr>
        <p:blipFill rotWithShape="1">
          <a:blip r:embed="rId2">
            <a:extLst>
              <a:ext uri="{28A0092B-C50C-407E-A947-70E740481C1C}">
                <a14:useLocalDpi xmlns:a14="http://schemas.microsoft.com/office/drawing/2010/main" val="0"/>
              </a:ext>
            </a:extLst>
          </a:blip>
          <a:srcRect r="9532"/>
          <a:stretch/>
        </p:blipFill>
        <p:spPr>
          <a:xfrm>
            <a:off x="611560" y="1196752"/>
            <a:ext cx="8044012" cy="4996001"/>
          </a:xfrm>
        </p:spPr>
      </p:pic>
      <p:sp>
        <p:nvSpPr>
          <p:cNvPr id="4" name="Başlık 3"/>
          <p:cNvSpPr>
            <a:spLocks noGrp="1"/>
          </p:cNvSpPr>
          <p:nvPr>
            <p:ph type="title"/>
          </p:nvPr>
        </p:nvSpPr>
        <p:spPr/>
        <p:txBody>
          <a:bodyPr>
            <a:normAutofit fontScale="90000"/>
          </a:bodyPr>
          <a:lstStyle/>
          <a:p>
            <a:r>
              <a:rPr lang="tr-TR" dirty="0" smtClean="0"/>
              <a:t>1/1000.000 ÖLÇEKLİ İZMİR-MANİSA ÇEVRE DÜZENİ PLANI EĞİTİMİ</a:t>
            </a:r>
            <a:endParaRPr lang="tr-TR" dirty="0"/>
          </a:p>
        </p:txBody>
      </p:sp>
      <p:sp>
        <p:nvSpPr>
          <p:cNvPr id="5" name="Veri Yer Tutucusu 4"/>
          <p:cNvSpPr>
            <a:spLocks noGrp="1"/>
          </p:cNvSpPr>
          <p:nvPr>
            <p:ph type="dt" sz="half" idx="10"/>
          </p:nvPr>
        </p:nvSpPr>
        <p:spPr/>
        <p:txBody>
          <a:bodyPr/>
          <a:lstStyle/>
          <a:p>
            <a:r>
              <a:rPr lang="tr-TR" dirty="0" smtClean="0"/>
              <a:t>31.03.2016</a:t>
            </a:r>
            <a:endParaRPr lang="tr-TR" dirty="0"/>
          </a:p>
        </p:txBody>
      </p:sp>
      <p:sp>
        <p:nvSpPr>
          <p:cNvPr id="6" name="Slayt Numarası Yer Tutucusu 5"/>
          <p:cNvSpPr>
            <a:spLocks noGrp="1"/>
          </p:cNvSpPr>
          <p:nvPr>
            <p:ph type="sldNum" sz="quarter" idx="12"/>
          </p:nvPr>
        </p:nvSpPr>
        <p:spPr/>
        <p:txBody>
          <a:bodyPr/>
          <a:lstStyle/>
          <a:p>
            <a:fld id="{22E147C4-00B9-4C43-A533-25DB6A853C5E}" type="slidenum">
              <a:rPr lang="tr-TR" smtClean="0"/>
              <a:pPr/>
              <a:t>1</a:t>
            </a:fld>
            <a:endParaRPr lang="tr-TR" dirty="0"/>
          </a:p>
        </p:txBody>
      </p:sp>
      <p:sp>
        <p:nvSpPr>
          <p:cNvPr id="3" name="Metin kutusu 2"/>
          <p:cNvSpPr txBox="1"/>
          <p:nvPr/>
        </p:nvSpPr>
        <p:spPr>
          <a:xfrm>
            <a:off x="5956448" y="4777164"/>
            <a:ext cx="2592288" cy="646331"/>
          </a:xfrm>
          <a:prstGeom prst="rect">
            <a:avLst/>
          </a:prstGeom>
          <a:noFill/>
        </p:spPr>
        <p:txBody>
          <a:bodyPr wrap="square" rtlCol="0">
            <a:spAutoFit/>
          </a:bodyPr>
          <a:lstStyle/>
          <a:p>
            <a:pPr algn="ctr"/>
            <a:r>
              <a:rPr lang="tr-TR" kern="0" dirty="0">
                <a:solidFill>
                  <a:srgbClr val="000066"/>
                </a:solidFill>
                <a:latin typeface="Arial" charset="0"/>
              </a:rPr>
              <a:t>Oğuz TEKCAN</a:t>
            </a:r>
          </a:p>
          <a:p>
            <a:pPr algn="ctr"/>
            <a:r>
              <a:rPr lang="tr-TR" kern="0" dirty="0">
                <a:solidFill>
                  <a:srgbClr val="000066"/>
                </a:solidFill>
                <a:latin typeface="Arial" charset="0"/>
              </a:rPr>
              <a:t>Şehir Plancısı</a:t>
            </a:r>
            <a:endParaRPr lang="tr-TR" kern="0" dirty="0">
              <a:solidFill>
                <a:srgbClr val="000066"/>
              </a:solidFill>
              <a:latin typeface="Arial" charset="0"/>
            </a:endParaRPr>
          </a:p>
        </p:txBody>
      </p:sp>
    </p:spTree>
    <p:extLst>
      <p:ext uri="{BB962C8B-B14F-4D97-AF65-F5344CB8AC3E}">
        <p14:creationId xmlns:p14="http://schemas.microsoft.com/office/powerpoint/2010/main" val="318685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ÇEVRE DÜZENİ PLANI</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10</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7" name="8 Yuvarlatılmış Dikdörtgen"/>
          <p:cNvSpPr/>
          <p:nvPr/>
        </p:nvSpPr>
        <p:spPr bwMode="auto">
          <a:xfrm>
            <a:off x="899592" y="3143250"/>
            <a:ext cx="2571750" cy="12858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t>PLAN PAFTALARI</a:t>
            </a:r>
          </a:p>
        </p:txBody>
      </p:sp>
      <p:sp>
        <p:nvSpPr>
          <p:cNvPr id="8" name="9 Yuvarlatılmış Dikdörtgen"/>
          <p:cNvSpPr/>
          <p:nvPr/>
        </p:nvSpPr>
        <p:spPr bwMode="auto">
          <a:xfrm>
            <a:off x="928688" y="1571625"/>
            <a:ext cx="2571750" cy="1214438"/>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t>PLAN AÇIKLAMA RAPORU</a:t>
            </a:r>
          </a:p>
        </p:txBody>
      </p:sp>
      <p:sp>
        <p:nvSpPr>
          <p:cNvPr id="12" name="10 Yuvarlatılmış Dikdörtgen"/>
          <p:cNvSpPr/>
          <p:nvPr/>
        </p:nvSpPr>
        <p:spPr bwMode="auto">
          <a:xfrm>
            <a:off x="899592" y="4797152"/>
            <a:ext cx="2571750" cy="1285875"/>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dirty="0"/>
              <a:t>PLAN HÜKÜMLERİ</a:t>
            </a:r>
          </a:p>
        </p:txBody>
      </p:sp>
      <p:sp>
        <p:nvSpPr>
          <p:cNvPr id="13" name="11 Oval"/>
          <p:cNvSpPr/>
          <p:nvPr/>
        </p:nvSpPr>
        <p:spPr bwMode="auto">
          <a:xfrm>
            <a:off x="5148064" y="2219704"/>
            <a:ext cx="3210150" cy="3441544"/>
          </a:xfrm>
          <a:prstGeom prst="ellipse">
            <a:avLst/>
          </a:prstGeom>
          <a:scene3d>
            <a:camera prst="orthographicFront"/>
            <a:lightRig rig="sunset" dir="t"/>
          </a:scene3d>
          <a:sp3d extrusionH="203200" contourW="139700">
            <a:bevelT w="101600" h="444500"/>
            <a:bevelB w="215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4000" b="1" dirty="0">
                <a:solidFill>
                  <a:schemeClr val="bg1"/>
                </a:solidFill>
              </a:rPr>
              <a:t>ÇEVRE DÜZENİ PLANI</a:t>
            </a:r>
          </a:p>
        </p:txBody>
      </p:sp>
      <p:sp>
        <p:nvSpPr>
          <p:cNvPr id="14" name="12 Sağ Ayraç"/>
          <p:cNvSpPr/>
          <p:nvPr/>
        </p:nvSpPr>
        <p:spPr bwMode="auto">
          <a:xfrm>
            <a:off x="3491880" y="1628800"/>
            <a:ext cx="1152128" cy="4450816"/>
          </a:xfrm>
          <a:prstGeom prst="rightBrace">
            <a:avLst>
              <a:gd name="adj1" fmla="val 8333"/>
              <a:gd name="adj2" fmla="val 49759"/>
            </a:avLst>
          </a:prstGeom>
          <a:noFill/>
          <a:ln w="98425" cap="rnd" cmpd="sng">
            <a:solidFill>
              <a:schemeClr val="accent4"/>
            </a:solidFill>
            <a:prstDash val="solid"/>
            <a:headEnd type="none" w="sm" len="sm"/>
            <a:tailEnd type="none"/>
          </a:ln>
          <a:scene3d>
            <a:camera prst="orthographicFront">
              <a:rot lat="0" lon="3000000" rev="0"/>
            </a:camera>
            <a:lightRig rig="twoPt" dir="t"/>
          </a:scene3d>
          <a:sp3d z="69850" extrusionH="336550" prstMaterial="clear">
            <a:bevelT prst="angle"/>
          </a:sp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tr-T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1 Oval"/>
          <p:cNvSpPr/>
          <p:nvPr/>
        </p:nvSpPr>
        <p:spPr bwMode="auto">
          <a:xfrm>
            <a:off x="1714480" y="1412776"/>
            <a:ext cx="6143668" cy="4572032"/>
          </a:xfrm>
          <a:prstGeom prst="ellipse">
            <a:avLst/>
          </a:prstGeom>
          <a:solidFill>
            <a:schemeClr val="bg1">
              <a:lumMod val="85000"/>
              <a:alpha val="42000"/>
            </a:schemeClr>
          </a:solidFill>
          <a:scene3d>
            <a:camera prst="orthographicFront"/>
            <a:lightRig rig="sunset" dir="t"/>
          </a:scene3d>
          <a:sp3d extrusionH="203200" contourW="139700">
            <a:bevelT w="101600" h="444500"/>
            <a:bevelB w="215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4000" b="1" dirty="0">
              <a:solidFill>
                <a:schemeClr val="bg1"/>
              </a:solidFill>
            </a:endParaRPr>
          </a:p>
        </p:txBody>
      </p:sp>
      <p:sp>
        <p:nvSpPr>
          <p:cNvPr id="4" name="Title 3"/>
          <p:cNvSpPr>
            <a:spLocks noGrp="1"/>
          </p:cNvSpPr>
          <p:nvPr>
            <p:ph type="title"/>
          </p:nvPr>
        </p:nvSpPr>
        <p:spPr/>
        <p:txBody>
          <a:bodyPr/>
          <a:lstStyle/>
          <a:p>
            <a:r>
              <a:rPr lang="tr-TR" dirty="0" smtClean="0"/>
              <a:t>ÇEVRE DÜZENİ PLANI</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11</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7" name="6 Dikdörtgen"/>
          <p:cNvSpPr/>
          <p:nvPr/>
        </p:nvSpPr>
        <p:spPr>
          <a:xfrm>
            <a:off x="928662" y="1714488"/>
            <a:ext cx="7786742" cy="4143404"/>
          </a:xfrm>
          <a:prstGeom prst="rect">
            <a:avLst/>
          </a:prstGeom>
        </p:spPr>
        <p:txBody>
          <a:bodyPr wrap="square">
            <a:spAutoFit/>
          </a:bodyPr>
          <a:lstStyle/>
          <a:p>
            <a:pPr algn="ctr">
              <a:lnSpc>
                <a:spcPct val="150000"/>
              </a:lnSpc>
            </a:pPr>
            <a:r>
              <a:rPr lang="tr-TR" sz="2200" b="1" dirty="0" smtClean="0">
                <a:solidFill>
                  <a:srgbClr val="C00000"/>
                </a:solidFill>
              </a:rPr>
              <a:t>Plan Açıklama Raporu</a:t>
            </a:r>
          </a:p>
          <a:p>
            <a:pPr algn="ctr">
              <a:lnSpc>
                <a:spcPct val="150000"/>
              </a:lnSpc>
            </a:pPr>
            <a:r>
              <a:rPr lang="tr-TR" sz="2200" dirty="0" smtClean="0"/>
              <a:t>Stratejik kararlar ve hedefler</a:t>
            </a:r>
          </a:p>
          <a:p>
            <a:pPr algn="ctr">
              <a:lnSpc>
                <a:spcPct val="150000"/>
              </a:lnSpc>
            </a:pPr>
            <a:endParaRPr lang="tr-TR" sz="2200" b="1" dirty="0" smtClean="0"/>
          </a:p>
          <a:p>
            <a:pPr algn="ctr">
              <a:lnSpc>
                <a:spcPct val="150000"/>
              </a:lnSpc>
            </a:pPr>
            <a:r>
              <a:rPr lang="tr-TR" sz="2200" b="1" dirty="0" smtClean="0">
                <a:solidFill>
                  <a:srgbClr val="C00000"/>
                </a:solidFill>
              </a:rPr>
              <a:t>Plan Uygulama Hükümleri</a:t>
            </a:r>
          </a:p>
          <a:p>
            <a:pPr algn="ctr">
              <a:lnSpc>
                <a:spcPct val="150000"/>
              </a:lnSpc>
            </a:pPr>
            <a:r>
              <a:rPr lang="tr-TR" sz="2200" dirty="0" smtClean="0"/>
              <a:t>Planın uygulanmasına yönelik kararlar</a:t>
            </a:r>
          </a:p>
          <a:p>
            <a:pPr algn="ctr"/>
            <a:endParaRPr lang="tr-TR" sz="2200" b="1" dirty="0" smtClean="0"/>
          </a:p>
          <a:p>
            <a:pPr algn="ctr">
              <a:lnSpc>
                <a:spcPct val="150000"/>
              </a:lnSpc>
            </a:pPr>
            <a:r>
              <a:rPr lang="tr-TR" sz="2200" b="1" dirty="0" smtClean="0">
                <a:solidFill>
                  <a:srgbClr val="C00000"/>
                </a:solidFill>
              </a:rPr>
              <a:t>Plan Paftaları</a:t>
            </a:r>
          </a:p>
          <a:p>
            <a:pPr algn="ctr">
              <a:lnSpc>
                <a:spcPct val="150000"/>
              </a:lnSpc>
            </a:pPr>
            <a:r>
              <a:rPr lang="tr-TR" sz="2200" dirty="0" smtClean="0"/>
              <a:t>Fiziki</a:t>
            </a:r>
            <a:r>
              <a:rPr lang="tr-TR" sz="2200" b="1" dirty="0" smtClean="0"/>
              <a:t> </a:t>
            </a:r>
            <a:r>
              <a:rPr lang="tr-TR" sz="2200" dirty="0" smtClean="0"/>
              <a:t>plan kararlarının görsel ifadesi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12</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6" name="Başlık 1"/>
          <p:cNvSpPr>
            <a:spLocks noGrp="1"/>
          </p:cNvSpPr>
          <p:nvPr>
            <p:ph type="title"/>
          </p:nvPr>
        </p:nvSpPr>
        <p:spPr>
          <a:xfrm>
            <a:off x="467544" y="-24"/>
            <a:ext cx="8219256" cy="1143000"/>
          </a:xfrm>
        </p:spPr>
        <p:txBody>
          <a:bodyPr vert="horz" lIns="91440" tIns="45720" rIns="91440" bIns="45720" rtlCol="0" anchor="ctr">
            <a:normAutofit fontScale="90000"/>
          </a:bodyPr>
          <a:lstStyle/>
          <a:p>
            <a:r>
              <a:rPr lang="tr-TR" dirty="0" smtClean="0"/>
              <a:t>ÇEVRE DÜZENİ PLANININ UYGULANMASINA İLİŞKİN ESASLAR</a:t>
            </a:r>
            <a:endParaRPr lang="tr-TR" dirty="0"/>
          </a:p>
        </p:txBody>
      </p:sp>
      <p:sp>
        <p:nvSpPr>
          <p:cNvPr id="8" name="İçerik Yer Tutucusu 2"/>
          <p:cNvSpPr>
            <a:spLocks noGrp="1"/>
          </p:cNvSpPr>
          <p:nvPr>
            <p:ph idx="1"/>
          </p:nvPr>
        </p:nvSpPr>
        <p:spPr>
          <a:xfrm>
            <a:off x="700118" y="1285860"/>
            <a:ext cx="8229600" cy="4714908"/>
          </a:xfrm>
        </p:spPr>
        <p:txBody>
          <a:bodyPr>
            <a:noAutofit/>
          </a:bodyPr>
          <a:lstStyle/>
          <a:p>
            <a:pPr algn="just" eaLnBrk="0" hangingPunct="0">
              <a:lnSpc>
                <a:spcPct val="150000"/>
              </a:lnSpc>
              <a:spcBef>
                <a:spcPts val="0"/>
              </a:spcBef>
              <a:buClr>
                <a:schemeClr val="hlink"/>
              </a:buClr>
              <a:defRPr/>
            </a:pPr>
            <a:r>
              <a:rPr lang="tr-TR" sz="2000" kern="0" dirty="0">
                <a:solidFill>
                  <a:srgbClr val="000066"/>
                </a:solidFill>
                <a:latin typeface="Arial" charset="0"/>
              </a:rPr>
              <a:t>Uygulama planı değildir. Genel arazi kullanımları yer alır.</a:t>
            </a:r>
          </a:p>
          <a:p>
            <a:pPr algn="just" eaLnBrk="0" hangingPunct="0">
              <a:lnSpc>
                <a:spcPct val="150000"/>
              </a:lnSpc>
              <a:spcBef>
                <a:spcPts val="0"/>
              </a:spcBef>
              <a:buClr>
                <a:schemeClr val="hlink"/>
              </a:buClr>
              <a:defRPr/>
            </a:pPr>
            <a:r>
              <a:rPr lang="tr-TR" sz="2000" kern="0" dirty="0">
                <a:solidFill>
                  <a:srgbClr val="000066"/>
                </a:solidFill>
                <a:latin typeface="Arial" charset="0"/>
              </a:rPr>
              <a:t>Plan Uygulama Hükümleri ve Plan Açıklama Raporu ile birlikte değerlendirilmesi gerekir.</a:t>
            </a:r>
          </a:p>
          <a:p>
            <a:pPr algn="just" eaLnBrk="0" hangingPunct="0">
              <a:lnSpc>
                <a:spcPct val="150000"/>
              </a:lnSpc>
              <a:spcBef>
                <a:spcPts val="0"/>
              </a:spcBef>
              <a:buClr>
                <a:schemeClr val="hlink"/>
              </a:buClr>
              <a:defRPr/>
            </a:pPr>
            <a:r>
              <a:rPr lang="tr-TR" sz="2000" kern="0" dirty="0">
                <a:solidFill>
                  <a:srgbClr val="000066"/>
                </a:solidFill>
                <a:latin typeface="Arial" charset="0"/>
              </a:rPr>
              <a:t>Plandan ölçü alınarak uygulamaya geçilemez.</a:t>
            </a:r>
          </a:p>
          <a:p>
            <a:pPr algn="just" eaLnBrk="0" hangingPunct="0">
              <a:lnSpc>
                <a:spcPct val="150000"/>
              </a:lnSpc>
              <a:spcBef>
                <a:spcPts val="0"/>
              </a:spcBef>
              <a:buClr>
                <a:schemeClr val="hlink"/>
              </a:buClr>
              <a:defRPr/>
            </a:pPr>
            <a:r>
              <a:rPr lang="tr-TR" sz="2000" kern="0" dirty="0">
                <a:solidFill>
                  <a:srgbClr val="000066"/>
                </a:solidFill>
                <a:latin typeface="Arial" charset="0"/>
              </a:rPr>
              <a:t>Arazi kullanım kararlarının sınırları alt ölçekli planlama çalışmalarında alınacak kurum görüşleri ile kesinlik kazanır.</a:t>
            </a:r>
          </a:p>
          <a:p>
            <a:pPr lvl="0" algn="just" eaLnBrk="0" hangingPunct="0">
              <a:lnSpc>
                <a:spcPct val="150000"/>
              </a:lnSpc>
              <a:spcBef>
                <a:spcPts val="0"/>
              </a:spcBef>
              <a:buClr>
                <a:schemeClr val="hlink"/>
              </a:buClr>
              <a:defRPr/>
            </a:pPr>
            <a:r>
              <a:rPr lang="tr-TR" sz="2000" kern="0" dirty="0">
                <a:solidFill>
                  <a:srgbClr val="000066"/>
                </a:solidFill>
                <a:latin typeface="Arial" charset="0"/>
              </a:rPr>
              <a:t>İdari sınırlar (il, ilçe, belediye) planda gösterilmemiş olsa bile veya hatalı işlenmiş olsa bile uygulamada sorun oluşturmaz.</a:t>
            </a:r>
          </a:p>
          <a:p>
            <a:pPr lvl="0" algn="just" eaLnBrk="0" hangingPunct="0">
              <a:lnSpc>
                <a:spcPct val="150000"/>
              </a:lnSpc>
              <a:spcBef>
                <a:spcPts val="0"/>
              </a:spcBef>
              <a:buClr>
                <a:schemeClr val="hlink"/>
              </a:buClr>
              <a:defRPr/>
            </a:pPr>
            <a:r>
              <a:rPr lang="tr-TR" sz="2000" kern="0" dirty="0">
                <a:solidFill>
                  <a:srgbClr val="000066"/>
                </a:solidFill>
                <a:latin typeface="Arial" charset="0"/>
              </a:rPr>
              <a:t>Mevzuat ve sınır değişikleri için plan değişikliğine gerek yoktur.</a:t>
            </a:r>
          </a:p>
          <a:p>
            <a:pPr lvl="0" algn="just" eaLnBrk="0" hangingPunct="0">
              <a:lnSpc>
                <a:spcPct val="150000"/>
              </a:lnSpc>
              <a:spcBef>
                <a:spcPts val="0"/>
              </a:spcBef>
              <a:buClr>
                <a:schemeClr val="hlink"/>
              </a:buClr>
              <a:defRPr/>
            </a:pPr>
            <a:r>
              <a:rPr lang="tr-TR" sz="2000" kern="0" dirty="0">
                <a:solidFill>
                  <a:srgbClr val="000066"/>
                </a:solidFill>
                <a:latin typeface="Arial" charset="0"/>
              </a:rPr>
              <a:t>Alt ölçekli planlar için yönlendirici ve bağlayıcı niteliktedir</a:t>
            </a:r>
            <a:r>
              <a:rPr lang="tr-TR" sz="2000" kern="0" dirty="0" smtClean="0">
                <a:solidFill>
                  <a:srgbClr val="000066"/>
                </a:solidFill>
                <a:latin typeface="Arial" charset="0"/>
              </a:rPr>
              <a:t>.</a:t>
            </a:r>
            <a:endParaRPr lang="tr-TR" sz="2000" kern="0" dirty="0">
              <a:solidFill>
                <a:srgbClr val="000066"/>
              </a:solidFill>
              <a:latin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13</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6" name="Başlık 1"/>
          <p:cNvSpPr>
            <a:spLocks noGrp="1"/>
          </p:cNvSpPr>
          <p:nvPr>
            <p:ph type="title"/>
          </p:nvPr>
        </p:nvSpPr>
        <p:spPr>
          <a:xfrm>
            <a:off x="467544" y="71414"/>
            <a:ext cx="8219256" cy="1143000"/>
          </a:xfrm>
        </p:spPr>
        <p:txBody>
          <a:bodyPr vert="horz" lIns="91440" tIns="45720" rIns="91440" bIns="45720" rtlCol="0" anchor="ctr">
            <a:normAutofit fontScale="90000"/>
          </a:bodyPr>
          <a:lstStyle/>
          <a:p>
            <a:r>
              <a:rPr lang="tr-TR" dirty="0" smtClean="0"/>
              <a:t>ÇEVRE DÜZENİ PLANININ UYGULANMASINA İLİŞKİN ESASLAR</a:t>
            </a:r>
            <a:endParaRPr lang="tr-TR"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98" t="62219" r="75395" b="36627"/>
          <a:stretch/>
        </p:blipFill>
        <p:spPr bwMode="auto">
          <a:xfrm>
            <a:off x="714349" y="1262908"/>
            <a:ext cx="8001056" cy="88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p:cNvPicPr>
            <a:picLocks noChangeAspect="1"/>
          </p:cNvPicPr>
          <p:nvPr/>
        </p:nvPicPr>
        <p:blipFill rotWithShape="1">
          <a:blip r:embed="rId3">
            <a:extLst>
              <a:ext uri="{28A0092B-C50C-407E-A947-70E740481C1C}">
                <a14:useLocalDpi xmlns:a14="http://schemas.microsoft.com/office/drawing/2010/main" val="0"/>
              </a:ext>
            </a:extLst>
          </a:blip>
          <a:srcRect l="34617" t="11952" r="10044" b="9608"/>
          <a:stretch/>
        </p:blipFill>
        <p:spPr>
          <a:xfrm>
            <a:off x="827584" y="2334761"/>
            <a:ext cx="4880543" cy="3660934"/>
          </a:xfrm>
          <a:prstGeom prst="rect">
            <a:avLst/>
          </a:prstGeom>
        </p:spPr>
      </p:pic>
      <p:grpSp>
        <p:nvGrpSpPr>
          <p:cNvPr id="14" name="Grup 13"/>
          <p:cNvGrpSpPr/>
          <p:nvPr/>
        </p:nvGrpSpPr>
        <p:grpSpPr>
          <a:xfrm>
            <a:off x="1371600" y="3094892"/>
            <a:ext cx="2542233" cy="2421653"/>
            <a:chOff x="1371600" y="3094892"/>
            <a:chExt cx="2542233" cy="2421653"/>
          </a:xfrm>
        </p:grpSpPr>
        <p:sp>
          <p:nvSpPr>
            <p:cNvPr id="4" name="Serbest Form 3"/>
            <p:cNvSpPr/>
            <p:nvPr/>
          </p:nvSpPr>
          <p:spPr>
            <a:xfrm>
              <a:off x="1914211" y="4431323"/>
              <a:ext cx="417007" cy="371789"/>
            </a:xfrm>
            <a:custGeom>
              <a:avLst/>
              <a:gdLst>
                <a:gd name="connsiteX0" fmla="*/ 396910 w 417007"/>
                <a:gd name="connsiteY0" fmla="*/ 371789 h 371789"/>
                <a:gd name="connsiteX1" fmla="*/ 361741 w 417007"/>
                <a:gd name="connsiteY1" fmla="*/ 281354 h 371789"/>
                <a:gd name="connsiteX2" fmla="*/ 406958 w 417007"/>
                <a:gd name="connsiteY2" fmla="*/ 261257 h 371789"/>
                <a:gd name="connsiteX3" fmla="*/ 391886 w 417007"/>
                <a:gd name="connsiteY3" fmla="*/ 190919 h 371789"/>
                <a:gd name="connsiteX4" fmla="*/ 417007 w 417007"/>
                <a:gd name="connsiteY4" fmla="*/ 120580 h 371789"/>
                <a:gd name="connsiteX5" fmla="*/ 396910 w 417007"/>
                <a:gd name="connsiteY5" fmla="*/ 55266 h 371789"/>
                <a:gd name="connsiteX6" fmla="*/ 306475 w 417007"/>
                <a:gd name="connsiteY6" fmla="*/ 40193 h 371789"/>
                <a:gd name="connsiteX7" fmla="*/ 256233 w 417007"/>
                <a:gd name="connsiteY7" fmla="*/ 15073 h 371789"/>
                <a:gd name="connsiteX8" fmla="*/ 165798 w 417007"/>
                <a:gd name="connsiteY8" fmla="*/ 0 h 371789"/>
                <a:gd name="connsiteX9" fmla="*/ 65314 w 417007"/>
                <a:gd name="connsiteY9" fmla="*/ 0 h 371789"/>
                <a:gd name="connsiteX10" fmla="*/ 10048 w 417007"/>
                <a:gd name="connsiteY10" fmla="*/ 40193 h 371789"/>
                <a:gd name="connsiteX11" fmla="*/ 0 w 417007"/>
                <a:gd name="connsiteY11" fmla="*/ 80387 h 371789"/>
                <a:gd name="connsiteX12" fmla="*/ 396910 w 417007"/>
                <a:gd name="connsiteY12" fmla="*/ 371789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007" h="371789">
                  <a:moveTo>
                    <a:pt x="396910" y="371789"/>
                  </a:moveTo>
                  <a:lnTo>
                    <a:pt x="361741" y="281354"/>
                  </a:lnTo>
                  <a:lnTo>
                    <a:pt x="406958" y="261257"/>
                  </a:lnTo>
                  <a:lnTo>
                    <a:pt x="391886" y="190919"/>
                  </a:lnTo>
                  <a:lnTo>
                    <a:pt x="417007" y="120580"/>
                  </a:lnTo>
                  <a:lnTo>
                    <a:pt x="396910" y="55266"/>
                  </a:lnTo>
                  <a:lnTo>
                    <a:pt x="306475" y="40193"/>
                  </a:lnTo>
                  <a:lnTo>
                    <a:pt x="256233" y="15073"/>
                  </a:lnTo>
                  <a:lnTo>
                    <a:pt x="165798" y="0"/>
                  </a:lnTo>
                  <a:lnTo>
                    <a:pt x="65314" y="0"/>
                  </a:lnTo>
                  <a:lnTo>
                    <a:pt x="10048" y="40193"/>
                  </a:lnTo>
                  <a:lnTo>
                    <a:pt x="0" y="80387"/>
                  </a:lnTo>
                  <a:lnTo>
                    <a:pt x="396910" y="371789"/>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3" name="Grup 12"/>
            <p:cNvGrpSpPr/>
            <p:nvPr/>
          </p:nvGrpSpPr>
          <p:grpSpPr>
            <a:xfrm>
              <a:off x="1371600" y="3094892"/>
              <a:ext cx="2542233" cy="2421653"/>
              <a:chOff x="1371600" y="3094892"/>
              <a:chExt cx="2542233" cy="2421653"/>
            </a:xfrm>
          </p:grpSpPr>
          <p:sp>
            <p:nvSpPr>
              <p:cNvPr id="3" name="Serbest Form 2"/>
              <p:cNvSpPr/>
              <p:nvPr/>
            </p:nvSpPr>
            <p:spPr>
              <a:xfrm>
                <a:off x="2346290" y="3647552"/>
                <a:ext cx="1567543" cy="1868993"/>
              </a:xfrm>
              <a:custGeom>
                <a:avLst/>
                <a:gdLst>
                  <a:gd name="connsiteX0" fmla="*/ 547635 w 1567543"/>
                  <a:gd name="connsiteY0" fmla="*/ 1868993 h 1868993"/>
                  <a:gd name="connsiteX1" fmla="*/ 658167 w 1567543"/>
                  <a:gd name="connsiteY1" fmla="*/ 1858945 h 1868993"/>
                  <a:gd name="connsiteX2" fmla="*/ 658167 w 1567543"/>
                  <a:gd name="connsiteY2" fmla="*/ 1803679 h 1868993"/>
                  <a:gd name="connsiteX3" fmla="*/ 703385 w 1567543"/>
                  <a:gd name="connsiteY3" fmla="*/ 1788606 h 1868993"/>
                  <a:gd name="connsiteX4" fmla="*/ 783772 w 1567543"/>
                  <a:gd name="connsiteY4" fmla="*/ 1688123 h 1868993"/>
                  <a:gd name="connsiteX5" fmla="*/ 914400 w 1567543"/>
                  <a:gd name="connsiteY5" fmla="*/ 1587639 h 1868993"/>
                  <a:gd name="connsiteX6" fmla="*/ 788796 w 1567543"/>
                  <a:gd name="connsiteY6" fmla="*/ 1271116 h 1868993"/>
                  <a:gd name="connsiteX7" fmla="*/ 1120391 w 1567543"/>
                  <a:gd name="connsiteY7" fmla="*/ 1110343 h 1868993"/>
                  <a:gd name="connsiteX8" fmla="*/ 1120391 w 1567543"/>
                  <a:gd name="connsiteY8" fmla="*/ 964641 h 1868993"/>
                  <a:gd name="connsiteX9" fmla="*/ 1276141 w 1567543"/>
                  <a:gd name="connsiteY9" fmla="*/ 874206 h 1868993"/>
                  <a:gd name="connsiteX10" fmla="*/ 1291213 w 1567543"/>
                  <a:gd name="connsiteY10" fmla="*/ 818940 h 1868993"/>
                  <a:gd name="connsiteX11" fmla="*/ 1145512 w 1567543"/>
                  <a:gd name="connsiteY11" fmla="*/ 708408 h 1868993"/>
                  <a:gd name="connsiteX12" fmla="*/ 1361552 w 1567543"/>
                  <a:gd name="connsiteY12" fmla="*/ 401934 h 1868993"/>
                  <a:gd name="connsiteX13" fmla="*/ 1512277 w 1567543"/>
                  <a:gd name="connsiteY13" fmla="*/ 276329 h 1868993"/>
                  <a:gd name="connsiteX14" fmla="*/ 1567543 w 1567543"/>
                  <a:gd name="connsiteY14" fmla="*/ 261257 h 1868993"/>
                  <a:gd name="connsiteX15" fmla="*/ 1547446 w 1567543"/>
                  <a:gd name="connsiteY15" fmla="*/ 150725 h 1868993"/>
                  <a:gd name="connsiteX16" fmla="*/ 1467059 w 1567543"/>
                  <a:gd name="connsiteY16" fmla="*/ 130628 h 1868993"/>
                  <a:gd name="connsiteX17" fmla="*/ 1326383 w 1567543"/>
                  <a:gd name="connsiteY17" fmla="*/ 0 h 1868993"/>
                  <a:gd name="connsiteX18" fmla="*/ 1306286 w 1567543"/>
                  <a:gd name="connsiteY18" fmla="*/ 90435 h 1868993"/>
                  <a:gd name="connsiteX19" fmla="*/ 1371600 w 1567543"/>
                  <a:gd name="connsiteY19" fmla="*/ 165797 h 1868993"/>
                  <a:gd name="connsiteX20" fmla="*/ 1331407 w 1567543"/>
                  <a:gd name="connsiteY20" fmla="*/ 226088 h 1868993"/>
                  <a:gd name="connsiteX21" fmla="*/ 1331407 w 1567543"/>
                  <a:gd name="connsiteY21" fmla="*/ 226088 h 1868993"/>
                  <a:gd name="connsiteX22" fmla="*/ 1271117 w 1567543"/>
                  <a:gd name="connsiteY22" fmla="*/ 296426 h 1868993"/>
                  <a:gd name="connsiteX23" fmla="*/ 1190730 w 1567543"/>
                  <a:gd name="connsiteY23" fmla="*/ 301450 h 1868993"/>
                  <a:gd name="connsiteX24" fmla="*/ 1235947 w 1567543"/>
                  <a:gd name="connsiteY24" fmla="*/ 442127 h 1868993"/>
                  <a:gd name="connsiteX25" fmla="*/ 1120391 w 1567543"/>
                  <a:gd name="connsiteY25" fmla="*/ 557683 h 1868993"/>
                  <a:gd name="connsiteX26" fmla="*/ 1080198 w 1567543"/>
                  <a:gd name="connsiteY26" fmla="*/ 617973 h 1868993"/>
                  <a:gd name="connsiteX27" fmla="*/ 1075174 w 1567543"/>
                  <a:gd name="connsiteY27" fmla="*/ 728505 h 1868993"/>
                  <a:gd name="connsiteX28" fmla="*/ 1130440 w 1567543"/>
                  <a:gd name="connsiteY28" fmla="*/ 823964 h 1868993"/>
                  <a:gd name="connsiteX29" fmla="*/ 1009859 w 1567543"/>
                  <a:gd name="connsiteY29" fmla="*/ 959617 h 1868993"/>
                  <a:gd name="connsiteX30" fmla="*/ 617974 w 1567543"/>
                  <a:gd name="connsiteY30" fmla="*/ 1115367 h 1868993"/>
                  <a:gd name="connsiteX31" fmla="*/ 477297 w 1567543"/>
                  <a:gd name="connsiteY31" fmla="*/ 1125415 h 1868993"/>
                  <a:gd name="connsiteX32" fmla="*/ 361741 w 1567543"/>
                  <a:gd name="connsiteY32" fmla="*/ 1105318 h 1868993"/>
                  <a:gd name="connsiteX33" fmla="*/ 306475 w 1567543"/>
                  <a:gd name="connsiteY33" fmla="*/ 1130439 h 1868993"/>
                  <a:gd name="connsiteX34" fmla="*/ 246185 w 1567543"/>
                  <a:gd name="connsiteY34" fmla="*/ 1170633 h 1868993"/>
                  <a:gd name="connsiteX35" fmla="*/ 165798 w 1567543"/>
                  <a:gd name="connsiteY35" fmla="*/ 1150536 h 1868993"/>
                  <a:gd name="connsiteX36" fmla="*/ 145701 w 1567543"/>
                  <a:gd name="connsiteY36" fmla="*/ 1190729 h 1868993"/>
                  <a:gd name="connsiteX37" fmla="*/ 75363 w 1567543"/>
                  <a:gd name="connsiteY37" fmla="*/ 1130439 h 1868993"/>
                  <a:gd name="connsiteX38" fmla="*/ 0 w 1567543"/>
                  <a:gd name="connsiteY38" fmla="*/ 1185705 h 1868993"/>
                  <a:gd name="connsiteX39" fmla="*/ 50242 w 1567543"/>
                  <a:gd name="connsiteY39" fmla="*/ 1311310 h 1868993"/>
                  <a:gd name="connsiteX40" fmla="*/ 231112 w 1567543"/>
                  <a:gd name="connsiteY40" fmla="*/ 1381648 h 1868993"/>
                  <a:gd name="connsiteX41" fmla="*/ 175846 w 1567543"/>
                  <a:gd name="connsiteY41" fmla="*/ 1823775 h 1868993"/>
                  <a:gd name="connsiteX42" fmla="*/ 346668 w 1567543"/>
                  <a:gd name="connsiteY42" fmla="*/ 1823775 h 1868993"/>
                  <a:gd name="connsiteX43" fmla="*/ 401934 w 1567543"/>
                  <a:gd name="connsiteY43" fmla="*/ 1793630 h 1868993"/>
                  <a:gd name="connsiteX44" fmla="*/ 467248 w 1567543"/>
                  <a:gd name="connsiteY44" fmla="*/ 1848896 h 1868993"/>
                  <a:gd name="connsiteX45" fmla="*/ 547635 w 1567543"/>
                  <a:gd name="connsiteY45" fmla="*/ 1868993 h 186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67543" h="1868993">
                    <a:moveTo>
                      <a:pt x="547635" y="1868993"/>
                    </a:moveTo>
                    <a:lnTo>
                      <a:pt x="658167" y="1858945"/>
                    </a:lnTo>
                    <a:lnTo>
                      <a:pt x="658167" y="1803679"/>
                    </a:lnTo>
                    <a:lnTo>
                      <a:pt x="703385" y="1788606"/>
                    </a:lnTo>
                    <a:lnTo>
                      <a:pt x="783772" y="1688123"/>
                    </a:lnTo>
                    <a:lnTo>
                      <a:pt x="914400" y="1587639"/>
                    </a:lnTo>
                    <a:lnTo>
                      <a:pt x="788796" y="1271116"/>
                    </a:lnTo>
                    <a:lnTo>
                      <a:pt x="1120391" y="1110343"/>
                    </a:lnTo>
                    <a:lnTo>
                      <a:pt x="1120391" y="964641"/>
                    </a:lnTo>
                    <a:lnTo>
                      <a:pt x="1276141" y="874206"/>
                    </a:lnTo>
                    <a:lnTo>
                      <a:pt x="1291213" y="818940"/>
                    </a:lnTo>
                    <a:lnTo>
                      <a:pt x="1145512" y="708408"/>
                    </a:lnTo>
                    <a:lnTo>
                      <a:pt x="1361552" y="401934"/>
                    </a:lnTo>
                    <a:lnTo>
                      <a:pt x="1512277" y="276329"/>
                    </a:lnTo>
                    <a:lnTo>
                      <a:pt x="1567543" y="261257"/>
                    </a:lnTo>
                    <a:lnTo>
                      <a:pt x="1547446" y="150725"/>
                    </a:lnTo>
                    <a:lnTo>
                      <a:pt x="1467059" y="130628"/>
                    </a:lnTo>
                    <a:lnTo>
                      <a:pt x="1326383" y="0"/>
                    </a:lnTo>
                    <a:lnTo>
                      <a:pt x="1306286" y="90435"/>
                    </a:lnTo>
                    <a:lnTo>
                      <a:pt x="1371600" y="165797"/>
                    </a:lnTo>
                    <a:lnTo>
                      <a:pt x="1331407" y="226088"/>
                    </a:lnTo>
                    <a:lnTo>
                      <a:pt x="1331407" y="226088"/>
                    </a:lnTo>
                    <a:lnTo>
                      <a:pt x="1271117" y="296426"/>
                    </a:lnTo>
                    <a:lnTo>
                      <a:pt x="1190730" y="301450"/>
                    </a:lnTo>
                    <a:lnTo>
                      <a:pt x="1235947" y="442127"/>
                    </a:lnTo>
                    <a:lnTo>
                      <a:pt x="1120391" y="557683"/>
                    </a:lnTo>
                    <a:lnTo>
                      <a:pt x="1080198" y="617973"/>
                    </a:lnTo>
                    <a:lnTo>
                      <a:pt x="1075174" y="728505"/>
                    </a:lnTo>
                    <a:lnTo>
                      <a:pt x="1130440" y="823964"/>
                    </a:lnTo>
                    <a:lnTo>
                      <a:pt x="1009859" y="959617"/>
                    </a:lnTo>
                    <a:lnTo>
                      <a:pt x="617974" y="1115367"/>
                    </a:lnTo>
                    <a:lnTo>
                      <a:pt x="477297" y="1125415"/>
                    </a:lnTo>
                    <a:lnTo>
                      <a:pt x="361741" y="1105318"/>
                    </a:lnTo>
                    <a:lnTo>
                      <a:pt x="306475" y="1130439"/>
                    </a:lnTo>
                    <a:lnTo>
                      <a:pt x="246185" y="1170633"/>
                    </a:lnTo>
                    <a:lnTo>
                      <a:pt x="165798" y="1150536"/>
                    </a:lnTo>
                    <a:lnTo>
                      <a:pt x="145701" y="1190729"/>
                    </a:lnTo>
                    <a:lnTo>
                      <a:pt x="75363" y="1130439"/>
                    </a:lnTo>
                    <a:lnTo>
                      <a:pt x="0" y="1185705"/>
                    </a:lnTo>
                    <a:lnTo>
                      <a:pt x="50242" y="1311310"/>
                    </a:lnTo>
                    <a:lnTo>
                      <a:pt x="231112" y="1381648"/>
                    </a:lnTo>
                    <a:lnTo>
                      <a:pt x="175846" y="1823775"/>
                    </a:lnTo>
                    <a:lnTo>
                      <a:pt x="346668" y="1823775"/>
                    </a:lnTo>
                    <a:lnTo>
                      <a:pt x="401934" y="1793630"/>
                    </a:lnTo>
                    <a:lnTo>
                      <a:pt x="467248" y="1848896"/>
                    </a:lnTo>
                    <a:lnTo>
                      <a:pt x="547635" y="18689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erbest Form 4"/>
              <p:cNvSpPr/>
              <p:nvPr/>
            </p:nvSpPr>
            <p:spPr>
              <a:xfrm>
                <a:off x="1371600" y="3094892"/>
                <a:ext cx="1085222" cy="1009860"/>
              </a:xfrm>
              <a:custGeom>
                <a:avLst/>
                <a:gdLst>
                  <a:gd name="connsiteX0" fmla="*/ 401934 w 1085222"/>
                  <a:gd name="connsiteY0" fmla="*/ 989763 h 1009860"/>
                  <a:gd name="connsiteX1" fmla="*/ 321547 w 1085222"/>
                  <a:gd name="connsiteY1" fmla="*/ 969666 h 1009860"/>
                  <a:gd name="connsiteX2" fmla="*/ 246185 w 1085222"/>
                  <a:gd name="connsiteY2" fmla="*/ 944545 h 1009860"/>
                  <a:gd name="connsiteX3" fmla="*/ 135653 w 1085222"/>
                  <a:gd name="connsiteY3" fmla="*/ 1009860 h 1009860"/>
                  <a:gd name="connsiteX4" fmla="*/ 0 w 1085222"/>
                  <a:gd name="connsiteY4" fmla="*/ 884255 h 1009860"/>
                  <a:gd name="connsiteX5" fmla="*/ 80387 w 1085222"/>
                  <a:gd name="connsiteY5" fmla="*/ 758651 h 1009860"/>
                  <a:gd name="connsiteX6" fmla="*/ 75363 w 1085222"/>
                  <a:gd name="connsiteY6" fmla="*/ 673240 h 1009860"/>
                  <a:gd name="connsiteX7" fmla="*/ 216040 w 1085222"/>
                  <a:gd name="connsiteY7" fmla="*/ 502418 h 1009860"/>
                  <a:gd name="connsiteX8" fmla="*/ 346668 w 1085222"/>
                  <a:gd name="connsiteY8" fmla="*/ 261257 h 1009860"/>
                  <a:gd name="connsiteX9" fmla="*/ 452176 w 1085222"/>
                  <a:gd name="connsiteY9" fmla="*/ 175846 h 1009860"/>
                  <a:gd name="connsiteX10" fmla="*/ 482321 w 1085222"/>
                  <a:gd name="connsiteY10" fmla="*/ 105508 h 1009860"/>
                  <a:gd name="connsiteX11" fmla="*/ 542611 w 1085222"/>
                  <a:gd name="connsiteY11" fmla="*/ 105508 h 1009860"/>
                  <a:gd name="connsiteX12" fmla="*/ 678264 w 1085222"/>
                  <a:gd name="connsiteY12" fmla="*/ 0 h 1009860"/>
                  <a:gd name="connsiteX13" fmla="*/ 1085222 w 1085222"/>
                  <a:gd name="connsiteY13" fmla="*/ 205992 h 1009860"/>
                  <a:gd name="connsiteX14" fmla="*/ 1029956 w 1085222"/>
                  <a:gd name="connsiteY14" fmla="*/ 406959 h 1009860"/>
                  <a:gd name="connsiteX15" fmla="*/ 834013 w 1085222"/>
                  <a:gd name="connsiteY15" fmla="*/ 321548 h 1009860"/>
                  <a:gd name="connsiteX16" fmla="*/ 889279 w 1085222"/>
                  <a:gd name="connsiteY16" fmla="*/ 231112 h 1009860"/>
                  <a:gd name="connsiteX17" fmla="*/ 788796 w 1085222"/>
                  <a:gd name="connsiteY17" fmla="*/ 85411 h 1009860"/>
                  <a:gd name="connsiteX18" fmla="*/ 743578 w 1085222"/>
                  <a:gd name="connsiteY18" fmla="*/ 100484 h 1009860"/>
                  <a:gd name="connsiteX19" fmla="*/ 778747 w 1085222"/>
                  <a:gd name="connsiteY19" fmla="*/ 160774 h 1009860"/>
                  <a:gd name="connsiteX20" fmla="*/ 718457 w 1085222"/>
                  <a:gd name="connsiteY20" fmla="*/ 160774 h 1009860"/>
                  <a:gd name="connsiteX21" fmla="*/ 643095 w 1085222"/>
                  <a:gd name="connsiteY21" fmla="*/ 256233 h 1009860"/>
                  <a:gd name="connsiteX22" fmla="*/ 502418 w 1085222"/>
                  <a:gd name="connsiteY22" fmla="*/ 296427 h 1009860"/>
                  <a:gd name="connsiteX23" fmla="*/ 507442 w 1085222"/>
                  <a:gd name="connsiteY23" fmla="*/ 432079 h 1009860"/>
                  <a:gd name="connsiteX24" fmla="*/ 311499 w 1085222"/>
                  <a:gd name="connsiteY24" fmla="*/ 592853 h 1009860"/>
                  <a:gd name="connsiteX25" fmla="*/ 396910 w 1085222"/>
                  <a:gd name="connsiteY25" fmla="*/ 723482 h 1009860"/>
                  <a:gd name="connsiteX26" fmla="*/ 401934 w 1085222"/>
                  <a:gd name="connsiteY26" fmla="*/ 989763 h 100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5222" h="1009860">
                    <a:moveTo>
                      <a:pt x="401934" y="989763"/>
                    </a:moveTo>
                    <a:lnTo>
                      <a:pt x="321547" y="969666"/>
                    </a:lnTo>
                    <a:lnTo>
                      <a:pt x="246185" y="944545"/>
                    </a:lnTo>
                    <a:lnTo>
                      <a:pt x="135653" y="1009860"/>
                    </a:lnTo>
                    <a:lnTo>
                      <a:pt x="0" y="884255"/>
                    </a:lnTo>
                    <a:lnTo>
                      <a:pt x="80387" y="758651"/>
                    </a:lnTo>
                    <a:lnTo>
                      <a:pt x="75363" y="673240"/>
                    </a:lnTo>
                    <a:lnTo>
                      <a:pt x="216040" y="502418"/>
                    </a:lnTo>
                    <a:lnTo>
                      <a:pt x="346668" y="261257"/>
                    </a:lnTo>
                    <a:lnTo>
                      <a:pt x="452176" y="175846"/>
                    </a:lnTo>
                    <a:lnTo>
                      <a:pt x="482321" y="105508"/>
                    </a:lnTo>
                    <a:lnTo>
                      <a:pt x="542611" y="105508"/>
                    </a:lnTo>
                    <a:lnTo>
                      <a:pt x="678264" y="0"/>
                    </a:lnTo>
                    <a:lnTo>
                      <a:pt x="1085222" y="205992"/>
                    </a:lnTo>
                    <a:lnTo>
                      <a:pt x="1029956" y="406959"/>
                    </a:lnTo>
                    <a:lnTo>
                      <a:pt x="834013" y="321548"/>
                    </a:lnTo>
                    <a:lnTo>
                      <a:pt x="889279" y="231112"/>
                    </a:lnTo>
                    <a:lnTo>
                      <a:pt x="788796" y="85411"/>
                    </a:lnTo>
                    <a:lnTo>
                      <a:pt x="743578" y="100484"/>
                    </a:lnTo>
                    <a:lnTo>
                      <a:pt x="778747" y="160774"/>
                    </a:lnTo>
                    <a:lnTo>
                      <a:pt x="718457" y="160774"/>
                    </a:lnTo>
                    <a:lnTo>
                      <a:pt x="643095" y="256233"/>
                    </a:lnTo>
                    <a:lnTo>
                      <a:pt x="502418" y="296427"/>
                    </a:lnTo>
                    <a:lnTo>
                      <a:pt x="507442" y="432079"/>
                    </a:lnTo>
                    <a:lnTo>
                      <a:pt x="311499" y="592853"/>
                    </a:lnTo>
                    <a:lnTo>
                      <a:pt x="396910" y="723482"/>
                    </a:lnTo>
                    <a:cubicBezTo>
                      <a:pt x="398585" y="812242"/>
                      <a:pt x="400259" y="901003"/>
                      <a:pt x="401934" y="989763"/>
                    </a:cubicBez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erbest Form 6"/>
              <p:cNvSpPr/>
              <p:nvPr/>
            </p:nvSpPr>
            <p:spPr>
              <a:xfrm>
                <a:off x="2682910" y="3446585"/>
                <a:ext cx="914400" cy="658167"/>
              </a:xfrm>
              <a:custGeom>
                <a:avLst/>
                <a:gdLst>
                  <a:gd name="connsiteX0" fmla="*/ 0 w 914400"/>
                  <a:gd name="connsiteY0" fmla="*/ 0 h 658167"/>
                  <a:gd name="connsiteX1" fmla="*/ 35169 w 914400"/>
                  <a:gd name="connsiteY1" fmla="*/ 236136 h 658167"/>
                  <a:gd name="connsiteX2" fmla="*/ 15072 w 914400"/>
                  <a:gd name="connsiteY2" fmla="*/ 291402 h 658167"/>
                  <a:gd name="connsiteX3" fmla="*/ 90435 w 914400"/>
                  <a:gd name="connsiteY3" fmla="*/ 497393 h 658167"/>
                  <a:gd name="connsiteX4" fmla="*/ 85411 w 914400"/>
                  <a:gd name="connsiteY4" fmla="*/ 658167 h 658167"/>
                  <a:gd name="connsiteX5" fmla="*/ 462224 w 914400"/>
                  <a:gd name="connsiteY5" fmla="*/ 582804 h 658167"/>
                  <a:gd name="connsiteX6" fmla="*/ 693336 w 914400"/>
                  <a:gd name="connsiteY6" fmla="*/ 537586 h 658167"/>
                  <a:gd name="connsiteX7" fmla="*/ 914400 w 914400"/>
                  <a:gd name="connsiteY7" fmla="*/ 180870 h 658167"/>
                  <a:gd name="connsiteX8" fmla="*/ 607925 w 914400"/>
                  <a:gd name="connsiteY8" fmla="*/ 145701 h 658167"/>
                  <a:gd name="connsiteX9" fmla="*/ 180870 w 914400"/>
                  <a:gd name="connsiteY9" fmla="*/ 70338 h 658167"/>
                  <a:gd name="connsiteX10" fmla="*/ 0 w 914400"/>
                  <a:gd name="connsiteY10" fmla="*/ 0 h 65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 h="658167">
                    <a:moveTo>
                      <a:pt x="0" y="0"/>
                    </a:moveTo>
                    <a:lnTo>
                      <a:pt x="35169" y="236136"/>
                    </a:lnTo>
                    <a:lnTo>
                      <a:pt x="15072" y="291402"/>
                    </a:lnTo>
                    <a:lnTo>
                      <a:pt x="90435" y="497393"/>
                    </a:lnTo>
                    <a:lnTo>
                      <a:pt x="85411" y="658167"/>
                    </a:lnTo>
                    <a:lnTo>
                      <a:pt x="462224" y="582804"/>
                    </a:lnTo>
                    <a:lnTo>
                      <a:pt x="693336" y="537586"/>
                    </a:lnTo>
                    <a:lnTo>
                      <a:pt x="914400" y="180870"/>
                    </a:lnTo>
                    <a:lnTo>
                      <a:pt x="607925" y="145701"/>
                    </a:lnTo>
                    <a:lnTo>
                      <a:pt x="180870" y="70338"/>
                    </a:lnTo>
                    <a:lnTo>
                      <a:pt x="0" y="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sp>
        <p:nvSpPr>
          <p:cNvPr id="16" name="İçerik Yer Tutucusu 2"/>
          <p:cNvSpPr txBox="1">
            <a:spLocks/>
          </p:cNvSpPr>
          <p:nvPr/>
        </p:nvSpPr>
        <p:spPr>
          <a:xfrm>
            <a:off x="827584" y="2334761"/>
            <a:ext cx="7887821" cy="17281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0" hangingPunct="0">
              <a:buClr>
                <a:schemeClr val="hlink"/>
              </a:buClr>
              <a:defRPr/>
            </a:pPr>
            <a:r>
              <a:rPr lang="tr-TR" sz="2000" kern="0" smtClean="0">
                <a:solidFill>
                  <a:srgbClr val="000066"/>
                </a:solidFill>
                <a:latin typeface="Arial" charset="0"/>
              </a:rPr>
              <a:t>Kentsel yerleşme alanlarında organize sanayi bölgeleri, endüstri bölgeleri, serbest bölgeler, sanayi tesisleri ile endüstriyel hammadde ve mamul ürünlerinin açık ya da kapalı olarak depolanacağı tesisler yer alamaz. Kentsel yerleşik alanlarda var olan sanayi tesisleri, ekonomik ömrü dolduğunda sanayi alanlarına taşınacaktır.</a:t>
            </a:r>
            <a:endParaRPr lang="tr-TR" sz="2000" kern="0" dirty="0">
              <a:solidFill>
                <a:srgbClr val="000066"/>
              </a:solidFill>
              <a:latin typeface="Arial" charset="0"/>
            </a:endParaRPr>
          </a:p>
        </p:txBody>
      </p:sp>
      <p:sp>
        <p:nvSpPr>
          <p:cNvPr id="12" name="İçerik Yer Tutucusu 2"/>
          <p:cNvSpPr>
            <a:spLocks noGrp="1"/>
          </p:cNvSpPr>
          <p:nvPr>
            <p:ph idx="1"/>
          </p:nvPr>
        </p:nvSpPr>
        <p:spPr>
          <a:xfrm>
            <a:off x="705611" y="2214554"/>
            <a:ext cx="8186869" cy="3929090"/>
          </a:xfrm>
        </p:spPr>
        <p:txBody>
          <a:bodyPr>
            <a:noAutofit/>
          </a:bodyPr>
          <a:lstStyle/>
          <a:p>
            <a:pPr marL="263525" lvl="1" indent="-263525" algn="just" eaLnBrk="0" hangingPunct="0">
              <a:lnSpc>
                <a:spcPct val="114000"/>
              </a:lnSpc>
              <a:spcBef>
                <a:spcPts val="0"/>
              </a:spcBef>
              <a:buClr>
                <a:schemeClr val="hlink"/>
              </a:buClr>
              <a:buFont typeface="Arial" pitchFamily="34" charset="0"/>
              <a:buChar char="•"/>
              <a:defRPr/>
            </a:pPr>
            <a:r>
              <a:rPr lang="tr-TR" sz="2000" kern="0" dirty="0">
                <a:solidFill>
                  <a:srgbClr val="000066"/>
                </a:solidFill>
                <a:latin typeface="Arial" charset="0"/>
              </a:rPr>
              <a:t>Yalnızca konut alanı anlamında değildir.</a:t>
            </a:r>
          </a:p>
          <a:p>
            <a:pPr marL="263525" lvl="1" indent="-263525" algn="just" eaLnBrk="0" hangingPunct="0">
              <a:lnSpc>
                <a:spcPct val="114000"/>
              </a:lnSpc>
              <a:spcBef>
                <a:spcPts val="0"/>
              </a:spcBef>
              <a:buClr>
                <a:schemeClr val="hlink"/>
              </a:buClr>
              <a:buFont typeface="Arial" pitchFamily="34" charset="0"/>
              <a:buChar char="•"/>
              <a:defRPr/>
            </a:pPr>
            <a:r>
              <a:rPr lang="tr-TR" sz="2000" kern="0" dirty="0">
                <a:solidFill>
                  <a:srgbClr val="000066"/>
                </a:solidFill>
                <a:latin typeface="Arial" charset="0"/>
              </a:rPr>
              <a:t>Eğitim, Sağlık, Spor, Park ve Rekreasyon, Resmi Kurum, </a:t>
            </a:r>
            <a:r>
              <a:rPr lang="tr-TR" sz="2000" kern="0" dirty="0" err="1">
                <a:solidFill>
                  <a:srgbClr val="000066"/>
                </a:solidFill>
                <a:latin typeface="Arial" charset="0"/>
              </a:rPr>
              <a:t>Sosyo</a:t>
            </a:r>
            <a:r>
              <a:rPr lang="tr-TR" sz="2000" kern="0" dirty="0">
                <a:solidFill>
                  <a:srgbClr val="000066"/>
                </a:solidFill>
                <a:latin typeface="Arial" charset="0"/>
              </a:rPr>
              <a:t>-Kültürel Tesis, Teknik Altyapı, Ticaret, Turizm, Konut Dışı Kentsel Çalışma Alanları ve Küçük Sanayi Siteleri vb. alanlar yer alabilir. (ÇDP 8.1.1.3. Md.)</a:t>
            </a:r>
          </a:p>
          <a:p>
            <a:pPr marL="263525" lvl="1" indent="-263525" algn="just" eaLnBrk="0" hangingPunct="0">
              <a:lnSpc>
                <a:spcPct val="114000"/>
              </a:lnSpc>
              <a:spcBef>
                <a:spcPts val="0"/>
              </a:spcBef>
              <a:buClr>
                <a:schemeClr val="hlink"/>
              </a:buClr>
              <a:buFont typeface="Arial" pitchFamily="34" charset="0"/>
              <a:buChar char="•"/>
              <a:defRPr/>
            </a:pPr>
            <a:r>
              <a:rPr lang="tr-TR" sz="2000" kern="0" dirty="0">
                <a:solidFill>
                  <a:srgbClr val="000066"/>
                </a:solidFill>
                <a:latin typeface="Arial" charset="0"/>
              </a:rPr>
              <a:t>Kurum görüşleri alınarak imar planları onaylanmadan uygulamaya geçilemez. Nazım imar planlarının bütüncül şekilde (tek seferde) hazırlanması zorunlu olup, uygulama imar planları ise etaplar halinde hazırlanabilir. (ÇDP 7.24. Md.)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0-ppt_w/2"/>
                                          </p:val>
                                        </p:tav>
                                      </p:tavLst>
                                    </p:anim>
                                    <p:anim calcmode="lin" valueType="num">
                                      <p:cBhvr additive="base">
                                        <p:cTn id="17" dur="500"/>
                                        <p:tgtEl>
                                          <p:spTgt spid="2"/>
                                        </p:tgtEl>
                                        <p:attrNameLst>
                                          <p:attrName>ppt_y</p:attrName>
                                        </p:attrNameLst>
                                      </p:cBhvr>
                                      <p:tavLst>
                                        <p:tav tm="0">
                                          <p:val>
                                            <p:strVal val="ppt_y"/>
                                          </p:val>
                                        </p:tav>
                                        <p:tav tm="100000">
                                          <p:val>
                                            <p:strVal val="ppt_y"/>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125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4" dur="125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additive="base">
                                        <p:cTn id="27" dur="125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8" dur="1250" fill="hold"/>
                                        <p:tgtEl>
                                          <p:spTgt spid="12">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 calcmode="lin" valueType="num">
                                      <p:cBhvr additive="base">
                                        <p:cTn id="31" dur="125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32" dur="125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xEl>
                                              <p:pRg st="0" end="0"/>
                                            </p:txEl>
                                          </p:spTgt>
                                        </p:tgtEl>
                                      </p:cBhvr>
                                    </p:animEffect>
                                    <p:set>
                                      <p:cBhvr>
                                        <p:cTn id="37" dur="1" fill="hold">
                                          <p:stCondLst>
                                            <p:cond delay="499"/>
                                          </p:stCondLst>
                                        </p:cTn>
                                        <p:tgtEl>
                                          <p:spTgt spid="12">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xEl>
                                              <p:pRg st="1" end="1"/>
                                            </p:txEl>
                                          </p:spTgt>
                                        </p:tgtEl>
                                      </p:cBhvr>
                                    </p:animEffect>
                                    <p:set>
                                      <p:cBhvr>
                                        <p:cTn id="40" dur="1" fill="hold">
                                          <p:stCondLst>
                                            <p:cond delay="499"/>
                                          </p:stCondLst>
                                        </p:cTn>
                                        <p:tgtEl>
                                          <p:spTgt spid="12">
                                            <p:txEl>
                                              <p:pRg st="1" end="1"/>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2">
                                            <p:txEl>
                                              <p:pRg st="2" end="2"/>
                                            </p:txEl>
                                          </p:spTgt>
                                        </p:tgtEl>
                                      </p:cBhvr>
                                    </p:animEffect>
                                    <p:set>
                                      <p:cBhvr>
                                        <p:cTn id="43" dur="1" fill="hold">
                                          <p:stCondLst>
                                            <p:cond delay="499"/>
                                          </p:stCondLst>
                                        </p:cTn>
                                        <p:tgtEl>
                                          <p:spTgt spid="12">
                                            <p:txEl>
                                              <p:pRg st="2" end="2"/>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250" fill="hold"/>
                                        <p:tgtEl>
                                          <p:spTgt spid="16"/>
                                        </p:tgtEl>
                                        <p:attrNameLst>
                                          <p:attrName>ppt_x</p:attrName>
                                        </p:attrNameLst>
                                      </p:cBhvr>
                                      <p:tavLst>
                                        <p:tav tm="0">
                                          <p:val>
                                            <p:strVal val="0-#ppt_w/2"/>
                                          </p:val>
                                        </p:tav>
                                        <p:tav tm="100000">
                                          <p:val>
                                            <p:strVal val="#ppt_x"/>
                                          </p:val>
                                        </p:tav>
                                      </p:tavLst>
                                    </p:anim>
                                    <p:anim calcmode="lin" valueType="num">
                                      <p:cBhvr additive="base">
                                        <p:cTn id="49"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uiExpand="1" build="p"/>
      <p:bldP spid="12" grpId="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z="1300" smtClean="0"/>
              <a:t>MANİSA ÇEVRE VE ŞEHİRCİLİK İL MÜDÜRLÜĞÜ</a:t>
            </a:r>
          </a:p>
          <a:p>
            <a:r>
              <a:rPr lang="tr-TR" sz="1300" smtClean="0"/>
              <a:t>İMAR &amp; PLANLAMA ŞUBESİ</a:t>
            </a:r>
            <a:endParaRPr lang="tr-TR" sz="1300" dirty="0" smtClean="0"/>
          </a:p>
        </p:txBody>
      </p:sp>
      <p:sp>
        <p:nvSpPr>
          <p:cNvPr id="4" name="Başlık 3"/>
          <p:cNvSpPr>
            <a:spLocks noGrp="1"/>
          </p:cNvSpPr>
          <p:nvPr>
            <p:ph type="title"/>
          </p:nvPr>
        </p:nvSpPr>
        <p:spPr/>
        <p:txBody>
          <a:bodyPr>
            <a:normAutofit fontScale="90000"/>
          </a:bodyPr>
          <a:lstStyle/>
          <a:p>
            <a:r>
              <a:rPr lang="tr-TR" dirty="0"/>
              <a:t>ÇEVRE DÜZENİ PLANININ UYGULANMASINA İLİŞKİN ESASLAR</a:t>
            </a:r>
          </a:p>
        </p:txBody>
      </p:sp>
      <p:sp>
        <p:nvSpPr>
          <p:cNvPr id="5" name="Veri Yer Tutucusu 4"/>
          <p:cNvSpPr>
            <a:spLocks noGrp="1"/>
          </p:cNvSpPr>
          <p:nvPr>
            <p:ph type="dt" sz="half" idx="10"/>
          </p:nvPr>
        </p:nvSpPr>
        <p:spPr/>
        <p:txBody>
          <a:bodyPr/>
          <a:lstStyle/>
          <a:p>
            <a:r>
              <a:rPr lang="tr-TR" smtClean="0"/>
              <a:t>31.03.2016</a:t>
            </a:r>
            <a:endParaRPr lang="tr-TR" dirty="0"/>
          </a:p>
        </p:txBody>
      </p:sp>
      <p:sp>
        <p:nvSpPr>
          <p:cNvPr id="6" name="Slayt Numarası Yer Tutucusu 5"/>
          <p:cNvSpPr>
            <a:spLocks noGrp="1"/>
          </p:cNvSpPr>
          <p:nvPr>
            <p:ph type="sldNum" sz="quarter" idx="12"/>
          </p:nvPr>
        </p:nvSpPr>
        <p:spPr/>
        <p:txBody>
          <a:bodyPr/>
          <a:lstStyle/>
          <a:p>
            <a:fld id="{22E147C4-00B9-4C43-A533-25DB6A853C5E}" type="slidenum">
              <a:rPr lang="tr-TR" smtClean="0"/>
              <a:pPr/>
              <a:t>14</a:t>
            </a:fld>
            <a:endParaRPr lang="tr-TR" dirty="0"/>
          </a:p>
        </p:txBody>
      </p:sp>
      <p:pic>
        <p:nvPicPr>
          <p:cNvPr id="10" name="İçerik Yer Tutucusu 9"/>
          <p:cNvPicPr>
            <a:picLocks noGrp="1" noChangeAspect="1"/>
          </p:cNvPicPr>
          <p:nvPr>
            <p:ph idx="1"/>
          </p:nvPr>
        </p:nvPicPr>
        <p:blipFill rotWithShape="1">
          <a:blip r:embed="rId2">
            <a:extLst>
              <a:ext uri="{28A0092B-C50C-407E-A947-70E740481C1C}">
                <a14:useLocalDpi xmlns:a14="http://schemas.microsoft.com/office/drawing/2010/main" val="0"/>
              </a:ext>
            </a:extLst>
          </a:blip>
          <a:srcRect l="-159" t="-646" r="25685" b="13496"/>
          <a:stretch/>
        </p:blipFill>
        <p:spPr>
          <a:xfrm>
            <a:off x="761999" y="2286000"/>
            <a:ext cx="5934075" cy="3800474"/>
          </a:xfrm>
        </p:spPr>
      </p:pic>
      <p:pic>
        <p:nvPicPr>
          <p:cNvPr id="9" name="İçerik Yer Tutucusu 6"/>
          <p:cNvPicPr>
            <a:picLocks noChangeAspect="1"/>
          </p:cNvPicPr>
          <p:nvPr/>
        </p:nvPicPr>
        <p:blipFill rotWithShape="1">
          <a:blip r:embed="rId3">
            <a:extLst>
              <a:ext uri="{28A0092B-C50C-407E-A947-70E740481C1C}">
                <a14:useLocalDpi xmlns:a14="http://schemas.microsoft.com/office/drawing/2010/main" val="0"/>
              </a:ext>
            </a:extLst>
          </a:blip>
          <a:srcRect l="1905" t="1238" r="20469" b="82830"/>
          <a:stretch/>
        </p:blipFill>
        <p:spPr>
          <a:xfrm>
            <a:off x="247651" y="1200149"/>
            <a:ext cx="8648700" cy="971551"/>
          </a:xfrm>
          <a:prstGeom prst="rect">
            <a:avLst/>
          </a:prstGeom>
        </p:spPr>
      </p:pic>
      <p:sp>
        <p:nvSpPr>
          <p:cNvPr id="11" name="Serbest Form 10"/>
          <p:cNvSpPr/>
          <p:nvPr/>
        </p:nvSpPr>
        <p:spPr>
          <a:xfrm>
            <a:off x="2129051" y="3882788"/>
            <a:ext cx="757450" cy="1241946"/>
          </a:xfrm>
          <a:custGeom>
            <a:avLst/>
            <a:gdLst>
              <a:gd name="connsiteX0" fmla="*/ 348018 w 757450"/>
              <a:gd name="connsiteY0" fmla="*/ 1241946 h 1241946"/>
              <a:gd name="connsiteX1" fmla="*/ 443552 w 757450"/>
              <a:gd name="connsiteY1" fmla="*/ 1146412 h 1241946"/>
              <a:gd name="connsiteX2" fmla="*/ 470848 w 757450"/>
              <a:gd name="connsiteY2" fmla="*/ 1098645 h 1241946"/>
              <a:gd name="connsiteX3" fmla="*/ 470848 w 757450"/>
              <a:gd name="connsiteY3" fmla="*/ 982639 h 1241946"/>
              <a:gd name="connsiteX4" fmla="*/ 511791 w 757450"/>
              <a:gd name="connsiteY4" fmla="*/ 900752 h 1241946"/>
              <a:gd name="connsiteX5" fmla="*/ 511791 w 757450"/>
              <a:gd name="connsiteY5" fmla="*/ 900752 h 1241946"/>
              <a:gd name="connsiteX6" fmla="*/ 661916 w 757450"/>
              <a:gd name="connsiteY6" fmla="*/ 839337 h 1241946"/>
              <a:gd name="connsiteX7" fmla="*/ 702859 w 757450"/>
              <a:gd name="connsiteY7" fmla="*/ 723331 h 1241946"/>
              <a:gd name="connsiteX8" fmla="*/ 757450 w 757450"/>
              <a:gd name="connsiteY8" fmla="*/ 600502 h 1241946"/>
              <a:gd name="connsiteX9" fmla="*/ 696036 w 757450"/>
              <a:gd name="connsiteY9" fmla="*/ 484496 h 1241946"/>
              <a:gd name="connsiteX10" fmla="*/ 634621 w 757450"/>
              <a:gd name="connsiteY10" fmla="*/ 443552 h 1241946"/>
              <a:gd name="connsiteX11" fmla="*/ 586853 w 757450"/>
              <a:gd name="connsiteY11" fmla="*/ 341194 h 1241946"/>
              <a:gd name="connsiteX12" fmla="*/ 641445 w 757450"/>
              <a:gd name="connsiteY12" fmla="*/ 272955 h 1241946"/>
              <a:gd name="connsiteX13" fmla="*/ 641445 w 757450"/>
              <a:gd name="connsiteY13" fmla="*/ 177421 h 1241946"/>
              <a:gd name="connsiteX14" fmla="*/ 559558 w 757450"/>
              <a:gd name="connsiteY14" fmla="*/ 61415 h 1241946"/>
              <a:gd name="connsiteX15" fmla="*/ 525439 w 757450"/>
              <a:gd name="connsiteY15" fmla="*/ 0 h 1241946"/>
              <a:gd name="connsiteX16" fmla="*/ 491319 w 757450"/>
              <a:gd name="connsiteY16" fmla="*/ 129654 h 1241946"/>
              <a:gd name="connsiteX17" fmla="*/ 423080 w 757450"/>
              <a:gd name="connsiteY17" fmla="*/ 136478 h 1241946"/>
              <a:gd name="connsiteX18" fmla="*/ 327546 w 757450"/>
              <a:gd name="connsiteY18" fmla="*/ 116006 h 1241946"/>
              <a:gd name="connsiteX19" fmla="*/ 266131 w 757450"/>
              <a:gd name="connsiteY19" fmla="*/ 102358 h 1241946"/>
              <a:gd name="connsiteX20" fmla="*/ 197892 w 757450"/>
              <a:gd name="connsiteY20" fmla="*/ 150125 h 1241946"/>
              <a:gd name="connsiteX21" fmla="*/ 218364 w 757450"/>
              <a:gd name="connsiteY21" fmla="*/ 225188 h 1241946"/>
              <a:gd name="connsiteX22" fmla="*/ 327546 w 757450"/>
              <a:gd name="connsiteY22" fmla="*/ 245660 h 1241946"/>
              <a:gd name="connsiteX23" fmla="*/ 429904 w 757450"/>
              <a:gd name="connsiteY23" fmla="*/ 286603 h 1241946"/>
              <a:gd name="connsiteX24" fmla="*/ 409433 w 757450"/>
              <a:gd name="connsiteY24" fmla="*/ 429905 h 1241946"/>
              <a:gd name="connsiteX25" fmla="*/ 429904 w 757450"/>
              <a:gd name="connsiteY25" fmla="*/ 539087 h 1241946"/>
              <a:gd name="connsiteX26" fmla="*/ 348018 w 757450"/>
              <a:gd name="connsiteY26" fmla="*/ 545911 h 1241946"/>
              <a:gd name="connsiteX27" fmla="*/ 348018 w 757450"/>
              <a:gd name="connsiteY27" fmla="*/ 464024 h 1241946"/>
              <a:gd name="connsiteX28" fmla="*/ 286603 w 757450"/>
              <a:gd name="connsiteY28" fmla="*/ 416257 h 1241946"/>
              <a:gd name="connsiteX29" fmla="*/ 252483 w 757450"/>
              <a:gd name="connsiteY29" fmla="*/ 450376 h 1241946"/>
              <a:gd name="connsiteX30" fmla="*/ 279779 w 757450"/>
              <a:gd name="connsiteY30" fmla="*/ 532263 h 1241946"/>
              <a:gd name="connsiteX31" fmla="*/ 211540 w 757450"/>
              <a:gd name="connsiteY31" fmla="*/ 593678 h 1241946"/>
              <a:gd name="connsiteX32" fmla="*/ 143301 w 757450"/>
              <a:gd name="connsiteY32" fmla="*/ 620973 h 1241946"/>
              <a:gd name="connsiteX33" fmla="*/ 54591 w 757450"/>
              <a:gd name="connsiteY33" fmla="*/ 668740 h 1241946"/>
              <a:gd name="connsiteX34" fmla="*/ 0 w 757450"/>
              <a:gd name="connsiteY34" fmla="*/ 736979 h 1241946"/>
              <a:gd name="connsiteX35" fmla="*/ 27295 w 757450"/>
              <a:gd name="connsiteY35" fmla="*/ 846161 h 1241946"/>
              <a:gd name="connsiteX36" fmla="*/ 27295 w 757450"/>
              <a:gd name="connsiteY36" fmla="*/ 846161 h 1241946"/>
              <a:gd name="connsiteX37" fmla="*/ 122830 w 757450"/>
              <a:gd name="connsiteY37" fmla="*/ 757451 h 1241946"/>
              <a:gd name="connsiteX38" fmla="*/ 191068 w 757450"/>
              <a:gd name="connsiteY38" fmla="*/ 736979 h 1241946"/>
              <a:gd name="connsiteX39" fmla="*/ 197892 w 757450"/>
              <a:gd name="connsiteY39" fmla="*/ 839337 h 1241946"/>
              <a:gd name="connsiteX40" fmla="*/ 163773 w 757450"/>
              <a:gd name="connsiteY40" fmla="*/ 887105 h 1241946"/>
              <a:gd name="connsiteX41" fmla="*/ 102358 w 757450"/>
              <a:gd name="connsiteY41" fmla="*/ 928048 h 1241946"/>
              <a:gd name="connsiteX42" fmla="*/ 156949 w 757450"/>
              <a:gd name="connsiteY42" fmla="*/ 1044054 h 1241946"/>
              <a:gd name="connsiteX43" fmla="*/ 245659 w 757450"/>
              <a:gd name="connsiteY43" fmla="*/ 1153236 h 1241946"/>
              <a:gd name="connsiteX44" fmla="*/ 348018 w 757450"/>
              <a:gd name="connsiteY44" fmla="*/ 1241946 h 124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7450" h="1241946">
                <a:moveTo>
                  <a:pt x="348018" y="1241946"/>
                </a:moveTo>
                <a:lnTo>
                  <a:pt x="443552" y="1146412"/>
                </a:lnTo>
                <a:lnTo>
                  <a:pt x="470848" y="1098645"/>
                </a:lnTo>
                <a:lnTo>
                  <a:pt x="470848" y="982639"/>
                </a:lnTo>
                <a:lnTo>
                  <a:pt x="511791" y="900752"/>
                </a:lnTo>
                <a:lnTo>
                  <a:pt x="511791" y="900752"/>
                </a:lnTo>
                <a:lnTo>
                  <a:pt x="661916" y="839337"/>
                </a:lnTo>
                <a:lnTo>
                  <a:pt x="702859" y="723331"/>
                </a:lnTo>
                <a:lnTo>
                  <a:pt x="757450" y="600502"/>
                </a:lnTo>
                <a:lnTo>
                  <a:pt x="696036" y="484496"/>
                </a:lnTo>
                <a:lnTo>
                  <a:pt x="634621" y="443552"/>
                </a:lnTo>
                <a:lnTo>
                  <a:pt x="586853" y="341194"/>
                </a:lnTo>
                <a:lnTo>
                  <a:pt x="641445" y="272955"/>
                </a:lnTo>
                <a:lnTo>
                  <a:pt x="641445" y="177421"/>
                </a:lnTo>
                <a:lnTo>
                  <a:pt x="559558" y="61415"/>
                </a:lnTo>
                <a:lnTo>
                  <a:pt x="525439" y="0"/>
                </a:lnTo>
                <a:lnTo>
                  <a:pt x="491319" y="129654"/>
                </a:lnTo>
                <a:lnTo>
                  <a:pt x="423080" y="136478"/>
                </a:lnTo>
                <a:lnTo>
                  <a:pt x="327546" y="116006"/>
                </a:lnTo>
                <a:lnTo>
                  <a:pt x="266131" y="102358"/>
                </a:lnTo>
                <a:lnTo>
                  <a:pt x="197892" y="150125"/>
                </a:lnTo>
                <a:lnTo>
                  <a:pt x="218364" y="225188"/>
                </a:lnTo>
                <a:lnTo>
                  <a:pt x="327546" y="245660"/>
                </a:lnTo>
                <a:lnTo>
                  <a:pt x="429904" y="286603"/>
                </a:lnTo>
                <a:lnTo>
                  <a:pt x="409433" y="429905"/>
                </a:lnTo>
                <a:lnTo>
                  <a:pt x="429904" y="539087"/>
                </a:lnTo>
                <a:lnTo>
                  <a:pt x="348018" y="545911"/>
                </a:lnTo>
                <a:lnTo>
                  <a:pt x="348018" y="464024"/>
                </a:lnTo>
                <a:lnTo>
                  <a:pt x="286603" y="416257"/>
                </a:lnTo>
                <a:lnTo>
                  <a:pt x="252483" y="450376"/>
                </a:lnTo>
                <a:lnTo>
                  <a:pt x="279779" y="532263"/>
                </a:lnTo>
                <a:lnTo>
                  <a:pt x="211540" y="593678"/>
                </a:lnTo>
                <a:lnTo>
                  <a:pt x="143301" y="620973"/>
                </a:lnTo>
                <a:lnTo>
                  <a:pt x="54591" y="668740"/>
                </a:lnTo>
                <a:lnTo>
                  <a:pt x="0" y="736979"/>
                </a:lnTo>
                <a:lnTo>
                  <a:pt x="27295" y="846161"/>
                </a:lnTo>
                <a:lnTo>
                  <a:pt x="27295" y="846161"/>
                </a:lnTo>
                <a:lnTo>
                  <a:pt x="122830" y="757451"/>
                </a:lnTo>
                <a:lnTo>
                  <a:pt x="191068" y="736979"/>
                </a:lnTo>
                <a:lnTo>
                  <a:pt x="197892" y="839337"/>
                </a:lnTo>
                <a:lnTo>
                  <a:pt x="163773" y="887105"/>
                </a:lnTo>
                <a:lnTo>
                  <a:pt x="102358" y="928048"/>
                </a:lnTo>
                <a:lnTo>
                  <a:pt x="156949" y="1044054"/>
                </a:lnTo>
                <a:lnTo>
                  <a:pt x="245659" y="1153236"/>
                </a:lnTo>
                <a:lnTo>
                  <a:pt x="348018" y="1241946"/>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p:cNvSpPr txBox="1"/>
          <p:nvPr/>
        </p:nvSpPr>
        <p:spPr>
          <a:xfrm>
            <a:off x="755576" y="2348880"/>
            <a:ext cx="8064896" cy="3978012"/>
          </a:xfrm>
          <a:prstGeom prst="rect">
            <a:avLst/>
          </a:prstGeom>
          <a:noFill/>
        </p:spPr>
        <p:txBody>
          <a:bodyPr wrap="square" rtlCol="0">
            <a:spAutoFit/>
          </a:bodyPr>
          <a:lstStyle/>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Planda gösterilen sınırlar şematiktir, uygulamaya yönelik değildir.</a:t>
            </a: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Yerleşik alan tespitlerinin yapılması gerekir.</a:t>
            </a: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Bu alanların imar planlarının hazırlanması esastır ancak kırsal yerleşmelerin yerleşik alanlarında imar planları hazırlanıncaya kadar Çevre Düzeni Planı, Plan Hükümlerinin 8.1.2. Kırsal Yerleşme Alanları Maddesi geçerlidir.</a:t>
            </a: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İmar planı olmayan kırsal yerleşme alanlarının yerleşik alanlarındaki uygulamalar 3194 sayılı İmar Kanunu’nun 8/ğ maddesi, 27.maddesi, ÇDP 8.1.2. madde hükümleri ve bu maddenin alt maddelerinde yer alan amir hüküm gereği Plansız Alanlar Yönetmeliği’nin 5.Bölümü birlikte değerlendirilerek sonuçlandırılır</a:t>
            </a:r>
            <a:r>
              <a:rPr lang="tr-TR" sz="2000" kern="0" dirty="0" smtClean="0">
                <a:solidFill>
                  <a:srgbClr val="000066"/>
                </a:solidFill>
                <a:latin typeface="Arial" charset="0"/>
              </a:rPr>
              <a:t>.</a:t>
            </a:r>
            <a:endParaRPr lang="tr-TR" sz="2000" kern="0" dirty="0">
              <a:solidFill>
                <a:srgbClr val="000066"/>
              </a:solidFill>
              <a:latin typeface="Arial" charset="0"/>
            </a:endParaRPr>
          </a:p>
        </p:txBody>
      </p:sp>
    </p:spTree>
    <p:extLst>
      <p:ext uri="{BB962C8B-B14F-4D97-AF65-F5344CB8AC3E}">
        <p14:creationId xmlns:p14="http://schemas.microsoft.com/office/powerpoint/2010/main" val="324895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1250"/>
                                        <p:tgtEl>
                                          <p:spTgt spid="10"/>
                                        </p:tgtEl>
                                        <p:attrNameLst>
                                          <p:attrName>ppt_x</p:attrName>
                                        </p:attrNameLst>
                                      </p:cBhvr>
                                      <p:tavLst>
                                        <p:tav tm="0">
                                          <p:val>
                                            <p:strVal val="ppt_x"/>
                                          </p:val>
                                        </p:tav>
                                        <p:tav tm="100000">
                                          <p:val>
                                            <p:strVal val="0-ppt_w/2"/>
                                          </p:val>
                                        </p:tav>
                                      </p:tavLst>
                                    </p:anim>
                                    <p:anim calcmode="lin" valueType="num">
                                      <p:cBhvr additive="base">
                                        <p:cTn id="17" dur="1250"/>
                                        <p:tgtEl>
                                          <p:spTgt spid="10"/>
                                        </p:tgtEl>
                                        <p:attrNameLst>
                                          <p:attrName>ppt_y</p:attrName>
                                        </p:attrNameLst>
                                      </p:cBhvr>
                                      <p:tavLst>
                                        <p:tav tm="0">
                                          <p:val>
                                            <p:strVal val="ppt_y"/>
                                          </p:val>
                                        </p:tav>
                                        <p:tav tm="100000">
                                          <p:val>
                                            <p:strVal val="ppt_y"/>
                                          </p:val>
                                        </p:tav>
                                      </p:tavLst>
                                    </p:anim>
                                    <p:set>
                                      <p:cBhvr>
                                        <p:cTn id="18" dur="1" fill="hold">
                                          <p:stCondLst>
                                            <p:cond delay="124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250" fill="hold"/>
                                        <p:tgtEl>
                                          <p:spTgt spid="12"/>
                                        </p:tgtEl>
                                        <p:attrNameLst>
                                          <p:attrName>ppt_x</p:attrName>
                                        </p:attrNameLst>
                                      </p:cBhvr>
                                      <p:tavLst>
                                        <p:tav tm="0">
                                          <p:val>
                                            <p:strVal val="0-#ppt_w/2"/>
                                          </p:val>
                                        </p:tav>
                                        <p:tav tm="100000">
                                          <p:val>
                                            <p:strVal val="#ppt_x"/>
                                          </p:val>
                                        </p:tav>
                                      </p:tavLst>
                                    </p:anim>
                                    <p:anim calcmode="lin" valueType="num">
                                      <p:cBhvr additive="base">
                                        <p:cTn id="24"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z="1300" smtClean="0"/>
              <a:t>MANİSA ÇEVRE VE ŞEHİRCİLİK İL MÜDÜRLÜĞÜ</a:t>
            </a:r>
          </a:p>
          <a:p>
            <a:r>
              <a:rPr lang="tr-TR" sz="1300" smtClean="0"/>
              <a:t>İMAR &amp; PLANLAMA ŞUBESİ</a:t>
            </a:r>
            <a:endParaRPr lang="tr-TR" sz="1300" dirty="0" smtClean="0"/>
          </a:p>
        </p:txBody>
      </p:sp>
      <p:sp>
        <p:nvSpPr>
          <p:cNvPr id="4" name="Başlık 3"/>
          <p:cNvSpPr>
            <a:spLocks noGrp="1"/>
          </p:cNvSpPr>
          <p:nvPr>
            <p:ph type="title"/>
          </p:nvPr>
        </p:nvSpPr>
        <p:spPr/>
        <p:txBody>
          <a:bodyPr>
            <a:normAutofit fontScale="90000"/>
          </a:bodyPr>
          <a:lstStyle/>
          <a:p>
            <a:r>
              <a:rPr lang="tr-TR" dirty="0"/>
              <a:t>ÇEVRE DÜZENİ PLANININ UYGULANMASINA İLİŞKİN ESASLAR</a:t>
            </a:r>
          </a:p>
        </p:txBody>
      </p:sp>
      <p:sp>
        <p:nvSpPr>
          <p:cNvPr id="5" name="Veri Yer Tutucusu 4"/>
          <p:cNvSpPr>
            <a:spLocks noGrp="1"/>
          </p:cNvSpPr>
          <p:nvPr>
            <p:ph type="dt" sz="half" idx="10"/>
          </p:nvPr>
        </p:nvSpPr>
        <p:spPr/>
        <p:txBody>
          <a:bodyPr/>
          <a:lstStyle/>
          <a:p>
            <a:r>
              <a:rPr lang="tr-TR" smtClean="0"/>
              <a:t>31.03.2016</a:t>
            </a:r>
            <a:endParaRPr lang="tr-TR" dirty="0"/>
          </a:p>
        </p:txBody>
      </p:sp>
      <p:sp>
        <p:nvSpPr>
          <p:cNvPr id="6" name="Slayt Numarası Yer Tutucusu 5"/>
          <p:cNvSpPr>
            <a:spLocks noGrp="1"/>
          </p:cNvSpPr>
          <p:nvPr>
            <p:ph type="sldNum" sz="quarter" idx="12"/>
          </p:nvPr>
        </p:nvSpPr>
        <p:spPr/>
        <p:txBody>
          <a:bodyPr/>
          <a:lstStyle/>
          <a:p>
            <a:fld id="{22E147C4-00B9-4C43-A533-25DB6A853C5E}" type="slidenum">
              <a:rPr lang="tr-TR" smtClean="0"/>
              <a:pPr/>
              <a:t>15</a:t>
            </a:fld>
            <a:endParaRPr lang="tr-TR" dirty="0"/>
          </a:p>
        </p:txBody>
      </p:sp>
      <p:pic>
        <p:nvPicPr>
          <p:cNvPr id="10" name="İçerik Yer Tutucusu 9"/>
          <p:cNvPicPr>
            <a:picLocks noGrp="1" noChangeAspect="1"/>
          </p:cNvPicPr>
          <p:nvPr>
            <p:ph idx="1"/>
          </p:nvPr>
        </p:nvPicPr>
        <p:blipFill rotWithShape="1">
          <a:blip r:embed="rId2">
            <a:extLst>
              <a:ext uri="{28A0092B-C50C-407E-A947-70E740481C1C}">
                <a14:useLocalDpi xmlns:a14="http://schemas.microsoft.com/office/drawing/2010/main" val="0"/>
              </a:ext>
            </a:extLst>
          </a:blip>
          <a:srcRect l="34994"/>
          <a:stretch/>
        </p:blipFill>
        <p:spPr>
          <a:xfrm>
            <a:off x="736128" y="1827862"/>
            <a:ext cx="5780088" cy="4265434"/>
          </a:xfrm>
        </p:spPr>
      </p:pic>
      <p:pic>
        <p:nvPicPr>
          <p:cNvPr id="9" name="İçerik Yer Tutucusu 6"/>
          <p:cNvPicPr>
            <a:picLocks noChangeAspect="1"/>
          </p:cNvPicPr>
          <p:nvPr/>
        </p:nvPicPr>
        <p:blipFill rotWithShape="1">
          <a:blip r:embed="rId3">
            <a:extLst>
              <a:ext uri="{28A0092B-C50C-407E-A947-70E740481C1C}">
                <a14:useLocalDpi xmlns:a14="http://schemas.microsoft.com/office/drawing/2010/main" val="0"/>
              </a:ext>
            </a:extLst>
          </a:blip>
          <a:srcRect t="1745" r="41332" b="82923"/>
          <a:stretch/>
        </p:blipFill>
        <p:spPr>
          <a:xfrm>
            <a:off x="163916" y="1268760"/>
            <a:ext cx="6712340" cy="960090"/>
          </a:xfrm>
          <a:prstGeom prst="rect">
            <a:avLst/>
          </a:prstGeom>
        </p:spPr>
      </p:pic>
      <p:grpSp>
        <p:nvGrpSpPr>
          <p:cNvPr id="14" name="Grup 13"/>
          <p:cNvGrpSpPr/>
          <p:nvPr/>
        </p:nvGrpSpPr>
        <p:grpSpPr>
          <a:xfrm>
            <a:off x="2766951" y="2505694"/>
            <a:ext cx="1727859" cy="2297875"/>
            <a:chOff x="2766951" y="2505694"/>
            <a:chExt cx="1727859" cy="2297875"/>
          </a:xfrm>
        </p:grpSpPr>
        <p:sp>
          <p:nvSpPr>
            <p:cNvPr id="11" name="Serbest Form 10"/>
            <p:cNvSpPr/>
            <p:nvPr/>
          </p:nvSpPr>
          <p:spPr>
            <a:xfrm>
              <a:off x="3568535" y="3218213"/>
              <a:ext cx="926275" cy="1585356"/>
            </a:xfrm>
            <a:custGeom>
              <a:avLst/>
              <a:gdLst>
                <a:gd name="connsiteX0" fmla="*/ 866899 w 926275"/>
                <a:gd name="connsiteY0" fmla="*/ 1585356 h 1585356"/>
                <a:gd name="connsiteX1" fmla="*/ 546265 w 926275"/>
                <a:gd name="connsiteY1" fmla="*/ 1454727 h 1585356"/>
                <a:gd name="connsiteX2" fmla="*/ 498764 w 926275"/>
                <a:gd name="connsiteY2" fmla="*/ 1341912 h 1585356"/>
                <a:gd name="connsiteX3" fmla="*/ 463138 w 926275"/>
                <a:gd name="connsiteY3" fmla="*/ 1175657 h 1585356"/>
                <a:gd name="connsiteX4" fmla="*/ 409699 w 926275"/>
                <a:gd name="connsiteY4" fmla="*/ 890649 h 1585356"/>
                <a:gd name="connsiteX5" fmla="*/ 344384 w 926275"/>
                <a:gd name="connsiteY5" fmla="*/ 712519 h 1585356"/>
                <a:gd name="connsiteX6" fmla="*/ 385948 w 926275"/>
                <a:gd name="connsiteY6" fmla="*/ 593766 h 1585356"/>
                <a:gd name="connsiteX7" fmla="*/ 415636 w 926275"/>
                <a:gd name="connsiteY7" fmla="*/ 522514 h 1585356"/>
                <a:gd name="connsiteX8" fmla="*/ 320634 w 926275"/>
                <a:gd name="connsiteY8" fmla="*/ 451262 h 1585356"/>
                <a:gd name="connsiteX9" fmla="*/ 237507 w 926275"/>
                <a:gd name="connsiteY9" fmla="*/ 445325 h 1585356"/>
                <a:gd name="connsiteX10" fmla="*/ 35626 w 926275"/>
                <a:gd name="connsiteY10" fmla="*/ 380010 h 1585356"/>
                <a:gd name="connsiteX11" fmla="*/ 0 w 926275"/>
                <a:gd name="connsiteY11" fmla="*/ 302821 h 1585356"/>
                <a:gd name="connsiteX12" fmla="*/ 0 w 926275"/>
                <a:gd name="connsiteY12" fmla="*/ 142504 h 1585356"/>
                <a:gd name="connsiteX13" fmla="*/ 23751 w 926275"/>
                <a:gd name="connsiteY13" fmla="*/ 53439 h 1585356"/>
                <a:gd name="connsiteX14" fmla="*/ 77190 w 926275"/>
                <a:gd name="connsiteY14" fmla="*/ 83127 h 1585356"/>
                <a:gd name="connsiteX15" fmla="*/ 136566 w 926275"/>
                <a:gd name="connsiteY15" fmla="*/ 0 h 1585356"/>
                <a:gd name="connsiteX16" fmla="*/ 403761 w 926275"/>
                <a:gd name="connsiteY16" fmla="*/ 71252 h 1585356"/>
                <a:gd name="connsiteX17" fmla="*/ 653143 w 926275"/>
                <a:gd name="connsiteY17" fmla="*/ 290945 h 1585356"/>
                <a:gd name="connsiteX18" fmla="*/ 540327 w 926275"/>
                <a:gd name="connsiteY18" fmla="*/ 374073 h 1585356"/>
                <a:gd name="connsiteX19" fmla="*/ 492826 w 926275"/>
                <a:gd name="connsiteY19" fmla="*/ 480951 h 1585356"/>
                <a:gd name="connsiteX20" fmla="*/ 510639 w 926275"/>
                <a:gd name="connsiteY20" fmla="*/ 813460 h 1585356"/>
                <a:gd name="connsiteX21" fmla="*/ 581891 w 926275"/>
                <a:gd name="connsiteY21" fmla="*/ 1104405 h 1585356"/>
                <a:gd name="connsiteX22" fmla="*/ 611579 w 926275"/>
                <a:gd name="connsiteY22" fmla="*/ 1175657 h 1585356"/>
                <a:gd name="connsiteX23" fmla="*/ 771896 w 926275"/>
                <a:gd name="connsiteY23" fmla="*/ 1080655 h 1585356"/>
                <a:gd name="connsiteX24" fmla="*/ 890649 w 926275"/>
                <a:gd name="connsiteY24" fmla="*/ 1145969 h 1585356"/>
                <a:gd name="connsiteX25" fmla="*/ 783771 w 926275"/>
                <a:gd name="connsiteY25" fmla="*/ 1270660 h 1585356"/>
                <a:gd name="connsiteX26" fmla="*/ 926275 w 926275"/>
                <a:gd name="connsiteY26" fmla="*/ 1549730 h 1585356"/>
                <a:gd name="connsiteX27" fmla="*/ 807522 w 926275"/>
                <a:gd name="connsiteY27" fmla="*/ 1567543 h 158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26275" h="1585356">
                  <a:moveTo>
                    <a:pt x="866899" y="1585356"/>
                  </a:moveTo>
                  <a:lnTo>
                    <a:pt x="546265" y="1454727"/>
                  </a:lnTo>
                  <a:lnTo>
                    <a:pt x="498764" y="1341912"/>
                  </a:lnTo>
                  <a:lnTo>
                    <a:pt x="463138" y="1175657"/>
                  </a:lnTo>
                  <a:lnTo>
                    <a:pt x="409699" y="890649"/>
                  </a:lnTo>
                  <a:lnTo>
                    <a:pt x="344384" y="712519"/>
                  </a:lnTo>
                  <a:lnTo>
                    <a:pt x="385948" y="593766"/>
                  </a:lnTo>
                  <a:lnTo>
                    <a:pt x="415636" y="522514"/>
                  </a:lnTo>
                  <a:lnTo>
                    <a:pt x="320634" y="451262"/>
                  </a:lnTo>
                  <a:lnTo>
                    <a:pt x="237507" y="445325"/>
                  </a:lnTo>
                  <a:lnTo>
                    <a:pt x="35626" y="380010"/>
                  </a:lnTo>
                  <a:lnTo>
                    <a:pt x="0" y="302821"/>
                  </a:lnTo>
                  <a:lnTo>
                    <a:pt x="0" y="142504"/>
                  </a:lnTo>
                  <a:lnTo>
                    <a:pt x="23751" y="53439"/>
                  </a:lnTo>
                  <a:lnTo>
                    <a:pt x="77190" y="83127"/>
                  </a:lnTo>
                  <a:lnTo>
                    <a:pt x="136566" y="0"/>
                  </a:lnTo>
                  <a:lnTo>
                    <a:pt x="403761" y="71252"/>
                  </a:lnTo>
                  <a:lnTo>
                    <a:pt x="653143" y="290945"/>
                  </a:lnTo>
                  <a:lnTo>
                    <a:pt x="540327" y="374073"/>
                  </a:lnTo>
                  <a:lnTo>
                    <a:pt x="492826" y="480951"/>
                  </a:lnTo>
                  <a:lnTo>
                    <a:pt x="510639" y="813460"/>
                  </a:lnTo>
                  <a:lnTo>
                    <a:pt x="581891" y="1104405"/>
                  </a:lnTo>
                  <a:lnTo>
                    <a:pt x="611579" y="1175657"/>
                  </a:lnTo>
                  <a:lnTo>
                    <a:pt x="771896" y="1080655"/>
                  </a:lnTo>
                  <a:lnTo>
                    <a:pt x="890649" y="1145969"/>
                  </a:lnTo>
                  <a:lnTo>
                    <a:pt x="783771" y="1270660"/>
                  </a:lnTo>
                  <a:lnTo>
                    <a:pt x="926275" y="1549730"/>
                  </a:lnTo>
                  <a:lnTo>
                    <a:pt x="807522" y="1567543"/>
                  </a:lnTo>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Serbest Form 11"/>
            <p:cNvSpPr/>
            <p:nvPr/>
          </p:nvSpPr>
          <p:spPr>
            <a:xfrm>
              <a:off x="2766951" y="2505694"/>
              <a:ext cx="397823" cy="463137"/>
            </a:xfrm>
            <a:custGeom>
              <a:avLst/>
              <a:gdLst>
                <a:gd name="connsiteX0" fmla="*/ 302820 w 397823"/>
                <a:gd name="connsiteY0" fmla="*/ 463137 h 463137"/>
                <a:gd name="connsiteX1" fmla="*/ 0 w 397823"/>
                <a:gd name="connsiteY1" fmla="*/ 326571 h 463137"/>
                <a:gd name="connsiteX2" fmla="*/ 213755 w 397823"/>
                <a:gd name="connsiteY2" fmla="*/ 0 h 463137"/>
                <a:gd name="connsiteX3" fmla="*/ 368135 w 397823"/>
                <a:gd name="connsiteY3" fmla="*/ 59376 h 463137"/>
                <a:gd name="connsiteX4" fmla="*/ 338446 w 397823"/>
                <a:gd name="connsiteY4" fmla="*/ 154379 h 463137"/>
                <a:gd name="connsiteX5" fmla="*/ 397823 w 397823"/>
                <a:gd name="connsiteY5" fmla="*/ 178129 h 463137"/>
                <a:gd name="connsiteX6" fmla="*/ 285007 w 397823"/>
                <a:gd name="connsiteY6" fmla="*/ 368135 h 463137"/>
                <a:gd name="connsiteX7" fmla="*/ 338446 w 397823"/>
                <a:gd name="connsiteY7" fmla="*/ 409698 h 463137"/>
                <a:gd name="connsiteX8" fmla="*/ 302820 w 397823"/>
                <a:gd name="connsiteY8" fmla="*/ 463137 h 46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823" h="463137">
                  <a:moveTo>
                    <a:pt x="302820" y="463137"/>
                  </a:moveTo>
                  <a:lnTo>
                    <a:pt x="0" y="326571"/>
                  </a:lnTo>
                  <a:lnTo>
                    <a:pt x="213755" y="0"/>
                  </a:lnTo>
                  <a:lnTo>
                    <a:pt x="368135" y="59376"/>
                  </a:lnTo>
                  <a:lnTo>
                    <a:pt x="338446" y="154379"/>
                  </a:lnTo>
                  <a:lnTo>
                    <a:pt x="397823" y="178129"/>
                  </a:lnTo>
                  <a:lnTo>
                    <a:pt x="285007" y="368135"/>
                  </a:lnTo>
                  <a:lnTo>
                    <a:pt x="338446" y="409698"/>
                  </a:lnTo>
                  <a:lnTo>
                    <a:pt x="302820" y="463137"/>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Serbest Form 12"/>
            <p:cNvSpPr/>
            <p:nvPr/>
          </p:nvSpPr>
          <p:spPr>
            <a:xfrm>
              <a:off x="3348842" y="4364182"/>
              <a:ext cx="421574" cy="136566"/>
            </a:xfrm>
            <a:custGeom>
              <a:avLst/>
              <a:gdLst>
                <a:gd name="connsiteX0" fmla="*/ 29688 w 421574"/>
                <a:gd name="connsiteY0" fmla="*/ 112815 h 136566"/>
                <a:gd name="connsiteX1" fmla="*/ 106877 w 421574"/>
                <a:gd name="connsiteY1" fmla="*/ 118753 h 136566"/>
                <a:gd name="connsiteX2" fmla="*/ 142503 w 421574"/>
                <a:gd name="connsiteY2" fmla="*/ 53439 h 136566"/>
                <a:gd name="connsiteX3" fmla="*/ 249381 w 421574"/>
                <a:gd name="connsiteY3" fmla="*/ 112815 h 136566"/>
                <a:gd name="connsiteX4" fmla="*/ 296883 w 421574"/>
                <a:gd name="connsiteY4" fmla="*/ 83127 h 136566"/>
                <a:gd name="connsiteX5" fmla="*/ 421574 w 421574"/>
                <a:gd name="connsiteY5" fmla="*/ 136566 h 136566"/>
                <a:gd name="connsiteX6" fmla="*/ 409698 w 421574"/>
                <a:gd name="connsiteY6" fmla="*/ 83127 h 136566"/>
                <a:gd name="connsiteX7" fmla="*/ 184067 w 421574"/>
                <a:gd name="connsiteY7" fmla="*/ 0 h 136566"/>
                <a:gd name="connsiteX8" fmla="*/ 0 w 421574"/>
                <a:gd name="connsiteY8" fmla="*/ 53439 h 136566"/>
                <a:gd name="connsiteX9" fmla="*/ 29688 w 421574"/>
                <a:gd name="connsiteY9" fmla="*/ 112815 h 1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574" h="136566">
                  <a:moveTo>
                    <a:pt x="29688" y="112815"/>
                  </a:moveTo>
                  <a:lnTo>
                    <a:pt x="106877" y="118753"/>
                  </a:lnTo>
                  <a:lnTo>
                    <a:pt x="142503" y="53439"/>
                  </a:lnTo>
                  <a:lnTo>
                    <a:pt x="249381" y="112815"/>
                  </a:lnTo>
                  <a:lnTo>
                    <a:pt x="296883" y="83127"/>
                  </a:lnTo>
                  <a:lnTo>
                    <a:pt x="421574" y="136566"/>
                  </a:lnTo>
                  <a:lnTo>
                    <a:pt x="409698" y="83127"/>
                  </a:lnTo>
                  <a:lnTo>
                    <a:pt x="184067" y="0"/>
                  </a:lnTo>
                  <a:lnTo>
                    <a:pt x="0" y="53439"/>
                  </a:lnTo>
                  <a:lnTo>
                    <a:pt x="29688" y="112815"/>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5" name="Metin kutusu 14"/>
          <p:cNvSpPr txBox="1"/>
          <p:nvPr/>
        </p:nvSpPr>
        <p:spPr>
          <a:xfrm>
            <a:off x="683568" y="2228850"/>
            <a:ext cx="8208912" cy="4873129"/>
          </a:xfrm>
          <a:prstGeom prst="rect">
            <a:avLst/>
          </a:prstGeom>
          <a:noFill/>
        </p:spPr>
        <p:txBody>
          <a:bodyPr wrap="square" rtlCol="0">
            <a:spAutoFit/>
          </a:bodyPr>
          <a:lstStyle/>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O</a:t>
            </a:r>
            <a:r>
              <a:rPr lang="tr-TR" sz="2000" kern="0" dirty="0" smtClean="0">
                <a:solidFill>
                  <a:srgbClr val="000066"/>
                </a:solidFill>
                <a:latin typeface="Arial" charset="0"/>
              </a:rPr>
              <a:t>naylı alt ölçekli planlarda sanayi olarak belirlenmiş alanlarında, mevcut plan koşulları geçerli olup bu alanlarda yoğunluk artışı ve sanayi türü değişikliği getirecek plan değişikliği/revizyonu ve tevsi yapılamaz. </a:t>
            </a: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K</a:t>
            </a:r>
            <a:r>
              <a:rPr lang="tr-TR" sz="2000" kern="0" dirty="0" smtClean="0">
                <a:solidFill>
                  <a:srgbClr val="000066"/>
                </a:solidFill>
                <a:latin typeface="Arial" charset="0"/>
              </a:rPr>
              <a:t>entsel ve kırsal yerleşme alanları içerisinde yeni sanayi tesislerinin yer seçimine izin verilemez. </a:t>
            </a: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B</a:t>
            </a:r>
            <a:r>
              <a:rPr lang="tr-TR" sz="2000" kern="0" dirty="0" smtClean="0">
                <a:solidFill>
                  <a:srgbClr val="000066"/>
                </a:solidFill>
                <a:latin typeface="Arial" charset="0"/>
              </a:rPr>
              <a:t>u planla belirlenmiş olan sanayi alanlarındaki yapılanmalarda organize sanayi bölgeleri uygulama yönetmeliği hükümlerindeki yapılanma koşullarına uyulacaktır. (ÇDP 8.2.2. Md.)</a:t>
            </a: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K</a:t>
            </a:r>
            <a:r>
              <a:rPr lang="tr-TR" sz="2000" kern="0" dirty="0" smtClean="0">
                <a:solidFill>
                  <a:srgbClr val="000066"/>
                </a:solidFill>
                <a:latin typeface="Arial" charset="0"/>
              </a:rPr>
              <a:t>entsel yerleşik alanlarda var olan sanayi tesisleri, ekonomik ömrü dolduğunda sanayi alanlarına taşınacaktır.</a:t>
            </a:r>
            <a:r>
              <a:rPr lang="tr-TR" sz="2000" kern="0" dirty="0">
                <a:solidFill>
                  <a:srgbClr val="000066"/>
                </a:solidFill>
                <a:latin typeface="Arial" charset="0"/>
              </a:rPr>
              <a:t> (ÇDP </a:t>
            </a:r>
            <a:r>
              <a:rPr lang="tr-TR" sz="2000" kern="0" dirty="0" smtClean="0">
                <a:solidFill>
                  <a:srgbClr val="000066"/>
                </a:solidFill>
                <a:latin typeface="Arial" charset="0"/>
              </a:rPr>
              <a:t>8.1.1.3. </a:t>
            </a:r>
            <a:r>
              <a:rPr lang="tr-TR" sz="2000" kern="0" dirty="0">
                <a:solidFill>
                  <a:srgbClr val="000066"/>
                </a:solidFill>
                <a:latin typeface="Arial" charset="0"/>
              </a:rPr>
              <a:t>Md.)</a:t>
            </a:r>
          </a:p>
          <a:p>
            <a:pPr marL="263525" lvl="1" indent="-263525" algn="just" eaLnBrk="0" hangingPunct="0">
              <a:spcBef>
                <a:spcPts val="480"/>
              </a:spcBef>
              <a:buClr>
                <a:schemeClr val="hlink"/>
              </a:buClr>
              <a:buFont typeface="Arial" pitchFamily="34" charset="0"/>
              <a:buChar char="•"/>
              <a:defRPr/>
            </a:pPr>
            <a:endParaRPr lang="tr-TR" sz="2000" kern="0" dirty="0" smtClean="0">
              <a:solidFill>
                <a:srgbClr val="000066"/>
              </a:solidFill>
              <a:latin typeface="Arial" charset="0"/>
            </a:endParaRPr>
          </a:p>
          <a:p>
            <a:pPr marL="285750" indent="-285750" algn="just">
              <a:buFont typeface="Arial" panose="020B0604020202020204" pitchFamily="34" charset="0"/>
              <a:buChar char="•"/>
            </a:pPr>
            <a:endParaRPr lang="tr-TR" dirty="0"/>
          </a:p>
          <a:p>
            <a:pPr marL="285750" indent="-285750" algn="just">
              <a:buFont typeface="Arial" panose="020B0604020202020204" pitchFamily="34" charset="0"/>
              <a:buChar char="•"/>
            </a:pPr>
            <a:endParaRPr lang="tr-TR" dirty="0"/>
          </a:p>
          <a:p>
            <a:pPr algn="just"/>
            <a:endParaRPr lang="tr-TR" dirty="0"/>
          </a:p>
        </p:txBody>
      </p:sp>
      <p:sp>
        <p:nvSpPr>
          <p:cNvPr id="18" name="Metin kutusu 17"/>
          <p:cNvSpPr txBox="1"/>
          <p:nvPr/>
        </p:nvSpPr>
        <p:spPr>
          <a:xfrm>
            <a:off x="683568" y="2236897"/>
            <a:ext cx="8208912" cy="2344231"/>
          </a:xfrm>
          <a:prstGeom prst="rect">
            <a:avLst/>
          </a:prstGeom>
          <a:noFill/>
        </p:spPr>
        <p:txBody>
          <a:bodyPr wrap="square" rtlCol="0">
            <a:spAutoFit/>
          </a:bodyPr>
          <a:lstStyle/>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Münferit (tek parsel ölçeğinde) sanayi amaçlı ÇDP değişikliği yapılamaz. </a:t>
            </a:r>
            <a:endParaRPr lang="tr-TR" sz="2000" kern="0" dirty="0" smtClean="0">
              <a:solidFill>
                <a:srgbClr val="000066"/>
              </a:solidFill>
              <a:latin typeface="Arial" charset="0"/>
            </a:endParaRPr>
          </a:p>
          <a:p>
            <a:pPr marL="263525" lvl="1" indent="-263525" algn="just" eaLnBrk="0" hangingPunct="0">
              <a:spcBef>
                <a:spcPts val="480"/>
              </a:spcBef>
              <a:buClr>
                <a:schemeClr val="hlink"/>
              </a:buClr>
              <a:buFont typeface="Arial" pitchFamily="34" charset="0"/>
              <a:buChar char="•"/>
              <a:defRPr/>
            </a:pPr>
            <a:r>
              <a:rPr lang="tr-TR" sz="2000" kern="0" dirty="0" smtClean="0">
                <a:solidFill>
                  <a:srgbClr val="000066"/>
                </a:solidFill>
                <a:latin typeface="Arial" charset="0"/>
              </a:rPr>
              <a:t>Yeni sanayi alanlarına ihtiyaç olması halinde toprak niteliğinin düşük olduğu alanlardan en </a:t>
            </a:r>
            <a:r>
              <a:rPr lang="tr-TR" sz="2000" kern="0" dirty="0">
                <a:solidFill>
                  <a:srgbClr val="000066"/>
                </a:solidFill>
                <a:latin typeface="Arial" charset="0"/>
              </a:rPr>
              <a:t>az 50 ha alan </a:t>
            </a:r>
            <a:r>
              <a:rPr lang="tr-TR" sz="2000" kern="0" dirty="0" smtClean="0">
                <a:solidFill>
                  <a:srgbClr val="000066"/>
                </a:solidFill>
                <a:latin typeface="Arial" charset="0"/>
              </a:rPr>
              <a:t>belirlenerek Bakanlığa teklif sunulmalıdır.</a:t>
            </a:r>
            <a:endParaRPr lang="tr-TR" sz="2000" kern="0" dirty="0">
              <a:solidFill>
                <a:srgbClr val="000066"/>
              </a:solidFill>
              <a:latin typeface="Arial" charset="0"/>
            </a:endParaRPr>
          </a:p>
          <a:p>
            <a:pPr marL="263525" lvl="1" indent="-263525" algn="just" eaLnBrk="0" hangingPunct="0">
              <a:spcBef>
                <a:spcPts val="480"/>
              </a:spcBef>
              <a:buClr>
                <a:schemeClr val="hlink"/>
              </a:buClr>
              <a:buFont typeface="Arial" pitchFamily="34" charset="0"/>
              <a:buChar char="•"/>
              <a:defRPr/>
            </a:pPr>
            <a:r>
              <a:rPr lang="tr-TR" sz="2000" kern="0" dirty="0">
                <a:solidFill>
                  <a:srgbClr val="000066"/>
                </a:solidFill>
                <a:latin typeface="Arial" charset="0"/>
              </a:rPr>
              <a:t>OSB statüsü tercih edilmelidir.</a:t>
            </a:r>
          </a:p>
          <a:p>
            <a:endParaRPr lang="tr-TR" dirty="0"/>
          </a:p>
        </p:txBody>
      </p:sp>
    </p:spTree>
    <p:extLst>
      <p:ext uri="{BB962C8B-B14F-4D97-AF65-F5344CB8AC3E}">
        <p14:creationId xmlns:p14="http://schemas.microsoft.com/office/powerpoint/2010/main" val="156334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14"/>
                                        </p:tgtEl>
                                      </p:cBhvr>
                                    </p:animEffect>
                                    <p:animScale>
                                      <p:cBhvr>
                                        <p:cTn id="12" dur="500" autoRev="1" fill="hold"/>
                                        <p:tgtEl>
                                          <p:spTgt spid="1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4"/>
                                        </p:tgtEl>
                                      </p:cBhvr>
                                    </p:animEffect>
                                    <p:set>
                                      <p:cBhvr>
                                        <p:cTn id="17" dur="1" fill="hold">
                                          <p:stCondLst>
                                            <p:cond delay="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1250"/>
                                        <p:tgtEl>
                                          <p:spTgt spid="10"/>
                                        </p:tgtEl>
                                        <p:attrNameLst>
                                          <p:attrName>ppt_x</p:attrName>
                                        </p:attrNameLst>
                                      </p:cBhvr>
                                      <p:tavLst>
                                        <p:tav tm="0">
                                          <p:val>
                                            <p:strVal val="ppt_x"/>
                                          </p:val>
                                        </p:tav>
                                        <p:tav tm="100000">
                                          <p:val>
                                            <p:strVal val="0-ppt_w/2"/>
                                          </p:val>
                                        </p:tav>
                                      </p:tavLst>
                                    </p:anim>
                                    <p:anim calcmode="lin" valueType="num">
                                      <p:cBhvr additive="base">
                                        <p:cTn id="22" dur="1250"/>
                                        <p:tgtEl>
                                          <p:spTgt spid="10"/>
                                        </p:tgtEl>
                                        <p:attrNameLst>
                                          <p:attrName>ppt_y</p:attrName>
                                        </p:attrNameLst>
                                      </p:cBhvr>
                                      <p:tavLst>
                                        <p:tav tm="0">
                                          <p:val>
                                            <p:strVal val="ppt_y"/>
                                          </p:val>
                                        </p:tav>
                                        <p:tav tm="100000">
                                          <p:val>
                                            <p:strVal val="ppt_y"/>
                                          </p:val>
                                        </p:tav>
                                      </p:tavLst>
                                    </p:anim>
                                    <p:set>
                                      <p:cBhvr>
                                        <p:cTn id="23" dur="1" fill="hold">
                                          <p:stCondLst>
                                            <p:cond delay="124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250" fill="hold"/>
                                        <p:tgtEl>
                                          <p:spTgt spid="15"/>
                                        </p:tgtEl>
                                        <p:attrNameLst>
                                          <p:attrName>ppt_x</p:attrName>
                                        </p:attrNameLst>
                                      </p:cBhvr>
                                      <p:tavLst>
                                        <p:tav tm="0">
                                          <p:val>
                                            <p:strVal val="0-#ppt_w/2"/>
                                          </p:val>
                                        </p:tav>
                                        <p:tav tm="100000">
                                          <p:val>
                                            <p:strVal val="#ppt_x"/>
                                          </p:val>
                                        </p:tav>
                                      </p:tavLst>
                                    </p:anim>
                                    <p:anim calcmode="lin" valueType="num">
                                      <p:cBhvr additive="base">
                                        <p:cTn id="29"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1250"/>
                                        <p:tgtEl>
                                          <p:spTgt spid="15"/>
                                        </p:tgtEl>
                                        <p:attrNameLst>
                                          <p:attrName>ppt_x</p:attrName>
                                        </p:attrNameLst>
                                      </p:cBhvr>
                                      <p:tavLst>
                                        <p:tav tm="0">
                                          <p:val>
                                            <p:strVal val="ppt_x"/>
                                          </p:val>
                                        </p:tav>
                                        <p:tav tm="100000">
                                          <p:val>
                                            <p:strVal val="0-ppt_w/2"/>
                                          </p:val>
                                        </p:tav>
                                      </p:tavLst>
                                    </p:anim>
                                    <p:anim calcmode="lin" valueType="num">
                                      <p:cBhvr additive="base">
                                        <p:cTn id="34" dur="1250"/>
                                        <p:tgtEl>
                                          <p:spTgt spid="15"/>
                                        </p:tgtEl>
                                        <p:attrNameLst>
                                          <p:attrName>ppt_y</p:attrName>
                                        </p:attrNameLst>
                                      </p:cBhvr>
                                      <p:tavLst>
                                        <p:tav tm="0">
                                          <p:val>
                                            <p:strVal val="ppt_y"/>
                                          </p:val>
                                        </p:tav>
                                        <p:tav tm="100000">
                                          <p:val>
                                            <p:strVal val="ppt_y"/>
                                          </p:val>
                                        </p:tav>
                                      </p:tavLst>
                                    </p:anim>
                                    <p:set>
                                      <p:cBhvr>
                                        <p:cTn id="35" dur="1" fill="hold">
                                          <p:stCondLst>
                                            <p:cond delay="124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250" fill="hold"/>
                                        <p:tgtEl>
                                          <p:spTgt spid="18"/>
                                        </p:tgtEl>
                                        <p:attrNameLst>
                                          <p:attrName>ppt_x</p:attrName>
                                        </p:attrNameLst>
                                      </p:cBhvr>
                                      <p:tavLst>
                                        <p:tav tm="0">
                                          <p:val>
                                            <p:strVal val="0-#ppt_w/2"/>
                                          </p:val>
                                        </p:tav>
                                        <p:tav tm="100000">
                                          <p:val>
                                            <p:strVal val="#ppt_x"/>
                                          </p:val>
                                        </p:tav>
                                      </p:tavLst>
                                    </p:anim>
                                    <p:anim calcmode="lin" valueType="num">
                                      <p:cBhvr additive="base">
                                        <p:cTn id="41" dur="1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z="1300" smtClean="0"/>
              <a:t>MANİSA ÇEVRE VE ŞEHİRCİLİK İL MÜDÜRLÜĞÜ</a:t>
            </a:r>
          </a:p>
          <a:p>
            <a:r>
              <a:rPr lang="tr-TR" sz="1300" smtClean="0"/>
              <a:t>İMAR &amp; PLANLAMA ŞUBESİ</a:t>
            </a:r>
            <a:endParaRPr lang="tr-TR" sz="1300" dirty="0" smtClean="0"/>
          </a:p>
        </p:txBody>
      </p:sp>
      <p:sp>
        <p:nvSpPr>
          <p:cNvPr id="4" name="Başlık 3"/>
          <p:cNvSpPr>
            <a:spLocks noGrp="1"/>
          </p:cNvSpPr>
          <p:nvPr>
            <p:ph type="title"/>
          </p:nvPr>
        </p:nvSpPr>
        <p:spPr/>
        <p:txBody>
          <a:bodyPr>
            <a:normAutofit fontScale="90000"/>
          </a:bodyPr>
          <a:lstStyle/>
          <a:p>
            <a:r>
              <a:rPr lang="tr-TR" dirty="0"/>
              <a:t>ÇEVRE DÜZENİ PLANININ UYGULANMASINA İLİŞKİN ESASLAR</a:t>
            </a:r>
          </a:p>
        </p:txBody>
      </p:sp>
      <p:sp>
        <p:nvSpPr>
          <p:cNvPr id="5" name="Veri Yer Tutucusu 4"/>
          <p:cNvSpPr>
            <a:spLocks noGrp="1"/>
          </p:cNvSpPr>
          <p:nvPr>
            <p:ph type="dt" sz="half" idx="10"/>
          </p:nvPr>
        </p:nvSpPr>
        <p:spPr/>
        <p:txBody>
          <a:bodyPr/>
          <a:lstStyle/>
          <a:p>
            <a:r>
              <a:rPr lang="tr-TR" smtClean="0"/>
              <a:t>31.03.2016</a:t>
            </a:r>
            <a:endParaRPr lang="tr-TR" dirty="0"/>
          </a:p>
        </p:txBody>
      </p:sp>
      <p:sp>
        <p:nvSpPr>
          <p:cNvPr id="6" name="Slayt Numarası Yer Tutucusu 5"/>
          <p:cNvSpPr>
            <a:spLocks noGrp="1"/>
          </p:cNvSpPr>
          <p:nvPr>
            <p:ph type="sldNum" sz="quarter" idx="12"/>
          </p:nvPr>
        </p:nvSpPr>
        <p:spPr/>
        <p:txBody>
          <a:bodyPr/>
          <a:lstStyle/>
          <a:p>
            <a:fld id="{22E147C4-00B9-4C43-A533-25DB6A853C5E}" type="slidenum">
              <a:rPr lang="tr-TR" smtClean="0"/>
              <a:pPr/>
              <a:t>16</a:t>
            </a:fld>
            <a:endParaRPr lang="tr-TR"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03"/>
          <a:stretch/>
        </p:blipFill>
        <p:spPr bwMode="auto">
          <a:xfrm>
            <a:off x="352425" y="1247775"/>
            <a:ext cx="8396039" cy="102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892" t="6680" r="14835" b="12192"/>
          <a:stretch/>
        </p:blipFill>
        <p:spPr bwMode="auto">
          <a:xfrm>
            <a:off x="755576" y="2280295"/>
            <a:ext cx="6122282" cy="381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erbest Form 7"/>
          <p:cNvSpPr/>
          <p:nvPr/>
        </p:nvSpPr>
        <p:spPr>
          <a:xfrm>
            <a:off x="933450" y="2698750"/>
            <a:ext cx="4171950" cy="3194050"/>
          </a:xfrm>
          <a:custGeom>
            <a:avLst/>
            <a:gdLst>
              <a:gd name="connsiteX0" fmla="*/ 2133600 w 4171950"/>
              <a:gd name="connsiteY0" fmla="*/ 2584450 h 3194050"/>
              <a:gd name="connsiteX1" fmla="*/ 2139950 w 4171950"/>
              <a:gd name="connsiteY1" fmla="*/ 2692400 h 3194050"/>
              <a:gd name="connsiteX2" fmla="*/ 2254250 w 4171950"/>
              <a:gd name="connsiteY2" fmla="*/ 2857500 h 3194050"/>
              <a:gd name="connsiteX3" fmla="*/ 2311400 w 4171950"/>
              <a:gd name="connsiteY3" fmla="*/ 2851150 h 3194050"/>
              <a:gd name="connsiteX4" fmla="*/ 2432050 w 4171950"/>
              <a:gd name="connsiteY4" fmla="*/ 2870200 h 3194050"/>
              <a:gd name="connsiteX5" fmla="*/ 2514600 w 4171950"/>
              <a:gd name="connsiteY5" fmla="*/ 2794000 h 3194050"/>
              <a:gd name="connsiteX6" fmla="*/ 2635250 w 4171950"/>
              <a:gd name="connsiteY6" fmla="*/ 2794000 h 3194050"/>
              <a:gd name="connsiteX7" fmla="*/ 2686050 w 4171950"/>
              <a:gd name="connsiteY7" fmla="*/ 2698750 h 3194050"/>
              <a:gd name="connsiteX8" fmla="*/ 2679700 w 4171950"/>
              <a:gd name="connsiteY8" fmla="*/ 2628900 h 3194050"/>
              <a:gd name="connsiteX9" fmla="*/ 2724150 w 4171950"/>
              <a:gd name="connsiteY9" fmla="*/ 2565400 h 3194050"/>
              <a:gd name="connsiteX10" fmla="*/ 2781300 w 4171950"/>
              <a:gd name="connsiteY10" fmla="*/ 2540000 h 3194050"/>
              <a:gd name="connsiteX11" fmla="*/ 2832100 w 4171950"/>
              <a:gd name="connsiteY11" fmla="*/ 2432050 h 3194050"/>
              <a:gd name="connsiteX12" fmla="*/ 2857500 w 4171950"/>
              <a:gd name="connsiteY12" fmla="*/ 2324100 h 3194050"/>
              <a:gd name="connsiteX13" fmla="*/ 2857500 w 4171950"/>
              <a:gd name="connsiteY13" fmla="*/ 2235200 h 3194050"/>
              <a:gd name="connsiteX14" fmla="*/ 2819400 w 4171950"/>
              <a:gd name="connsiteY14" fmla="*/ 2190750 h 3194050"/>
              <a:gd name="connsiteX15" fmla="*/ 2800350 w 4171950"/>
              <a:gd name="connsiteY15" fmla="*/ 2139950 h 3194050"/>
              <a:gd name="connsiteX16" fmla="*/ 2895600 w 4171950"/>
              <a:gd name="connsiteY16" fmla="*/ 2120900 h 3194050"/>
              <a:gd name="connsiteX17" fmla="*/ 2882900 w 4171950"/>
              <a:gd name="connsiteY17" fmla="*/ 2032000 h 3194050"/>
              <a:gd name="connsiteX18" fmla="*/ 2882900 w 4171950"/>
              <a:gd name="connsiteY18" fmla="*/ 1955800 h 3194050"/>
              <a:gd name="connsiteX19" fmla="*/ 2876550 w 4171950"/>
              <a:gd name="connsiteY19" fmla="*/ 1898650 h 3194050"/>
              <a:gd name="connsiteX20" fmla="*/ 2882900 w 4171950"/>
              <a:gd name="connsiteY20" fmla="*/ 1765300 h 3194050"/>
              <a:gd name="connsiteX21" fmla="*/ 2813050 w 4171950"/>
              <a:gd name="connsiteY21" fmla="*/ 1682750 h 3194050"/>
              <a:gd name="connsiteX22" fmla="*/ 2736850 w 4171950"/>
              <a:gd name="connsiteY22" fmla="*/ 1644650 h 3194050"/>
              <a:gd name="connsiteX23" fmla="*/ 2679700 w 4171950"/>
              <a:gd name="connsiteY23" fmla="*/ 1644650 h 3194050"/>
              <a:gd name="connsiteX24" fmla="*/ 2578100 w 4171950"/>
              <a:gd name="connsiteY24" fmla="*/ 1581150 h 3194050"/>
              <a:gd name="connsiteX25" fmla="*/ 2571750 w 4171950"/>
              <a:gd name="connsiteY25" fmla="*/ 1498600 h 3194050"/>
              <a:gd name="connsiteX26" fmla="*/ 2470150 w 4171950"/>
              <a:gd name="connsiteY26" fmla="*/ 1466850 h 3194050"/>
              <a:gd name="connsiteX27" fmla="*/ 2463800 w 4171950"/>
              <a:gd name="connsiteY27" fmla="*/ 1422400 h 3194050"/>
              <a:gd name="connsiteX28" fmla="*/ 2495550 w 4171950"/>
              <a:gd name="connsiteY28" fmla="*/ 1403350 h 3194050"/>
              <a:gd name="connsiteX29" fmla="*/ 2552700 w 4171950"/>
              <a:gd name="connsiteY29" fmla="*/ 1403350 h 3194050"/>
              <a:gd name="connsiteX30" fmla="*/ 2609850 w 4171950"/>
              <a:gd name="connsiteY30" fmla="*/ 1365250 h 3194050"/>
              <a:gd name="connsiteX31" fmla="*/ 2705100 w 4171950"/>
              <a:gd name="connsiteY31" fmla="*/ 1339850 h 3194050"/>
              <a:gd name="connsiteX32" fmla="*/ 2705100 w 4171950"/>
              <a:gd name="connsiteY32" fmla="*/ 1295400 h 3194050"/>
              <a:gd name="connsiteX33" fmla="*/ 2705100 w 4171950"/>
              <a:gd name="connsiteY33" fmla="*/ 1225550 h 3194050"/>
              <a:gd name="connsiteX34" fmla="*/ 2730500 w 4171950"/>
              <a:gd name="connsiteY34" fmla="*/ 1168400 h 3194050"/>
              <a:gd name="connsiteX35" fmla="*/ 2768600 w 4171950"/>
              <a:gd name="connsiteY35" fmla="*/ 1054100 h 3194050"/>
              <a:gd name="connsiteX36" fmla="*/ 2806700 w 4171950"/>
              <a:gd name="connsiteY36" fmla="*/ 958850 h 3194050"/>
              <a:gd name="connsiteX37" fmla="*/ 2870200 w 4171950"/>
              <a:gd name="connsiteY37" fmla="*/ 882650 h 3194050"/>
              <a:gd name="connsiteX38" fmla="*/ 2959100 w 4171950"/>
              <a:gd name="connsiteY38" fmla="*/ 876300 h 3194050"/>
              <a:gd name="connsiteX39" fmla="*/ 3016250 w 4171950"/>
              <a:gd name="connsiteY39" fmla="*/ 876300 h 3194050"/>
              <a:gd name="connsiteX40" fmla="*/ 3086100 w 4171950"/>
              <a:gd name="connsiteY40" fmla="*/ 895350 h 3194050"/>
              <a:gd name="connsiteX41" fmla="*/ 3117850 w 4171950"/>
              <a:gd name="connsiteY41" fmla="*/ 889000 h 3194050"/>
              <a:gd name="connsiteX42" fmla="*/ 3143250 w 4171950"/>
              <a:gd name="connsiteY42" fmla="*/ 863600 h 3194050"/>
              <a:gd name="connsiteX43" fmla="*/ 3136900 w 4171950"/>
              <a:gd name="connsiteY43" fmla="*/ 793750 h 3194050"/>
              <a:gd name="connsiteX44" fmla="*/ 3143250 w 4171950"/>
              <a:gd name="connsiteY44" fmla="*/ 755650 h 3194050"/>
              <a:gd name="connsiteX45" fmla="*/ 3213100 w 4171950"/>
              <a:gd name="connsiteY45" fmla="*/ 781050 h 3194050"/>
              <a:gd name="connsiteX46" fmla="*/ 3295650 w 4171950"/>
              <a:gd name="connsiteY46" fmla="*/ 857250 h 3194050"/>
              <a:gd name="connsiteX47" fmla="*/ 3308350 w 4171950"/>
              <a:gd name="connsiteY47" fmla="*/ 889000 h 3194050"/>
              <a:gd name="connsiteX48" fmla="*/ 3333750 w 4171950"/>
              <a:gd name="connsiteY48" fmla="*/ 933450 h 3194050"/>
              <a:gd name="connsiteX49" fmla="*/ 3333750 w 4171950"/>
              <a:gd name="connsiteY49" fmla="*/ 1016000 h 3194050"/>
              <a:gd name="connsiteX50" fmla="*/ 3314700 w 4171950"/>
              <a:gd name="connsiteY50" fmla="*/ 1092200 h 3194050"/>
              <a:gd name="connsiteX51" fmla="*/ 3352800 w 4171950"/>
              <a:gd name="connsiteY51" fmla="*/ 1174750 h 3194050"/>
              <a:gd name="connsiteX52" fmla="*/ 3390900 w 4171950"/>
              <a:gd name="connsiteY52" fmla="*/ 1200150 h 3194050"/>
              <a:gd name="connsiteX53" fmla="*/ 3422650 w 4171950"/>
              <a:gd name="connsiteY53" fmla="*/ 1149350 h 3194050"/>
              <a:gd name="connsiteX54" fmla="*/ 3397250 w 4171950"/>
              <a:gd name="connsiteY54" fmla="*/ 1054100 h 3194050"/>
              <a:gd name="connsiteX55" fmla="*/ 3454400 w 4171950"/>
              <a:gd name="connsiteY55" fmla="*/ 1060450 h 3194050"/>
              <a:gd name="connsiteX56" fmla="*/ 3454400 w 4171950"/>
              <a:gd name="connsiteY56" fmla="*/ 1136650 h 3194050"/>
              <a:gd name="connsiteX57" fmla="*/ 3505200 w 4171950"/>
              <a:gd name="connsiteY57" fmla="*/ 1187450 h 3194050"/>
              <a:gd name="connsiteX58" fmla="*/ 3556000 w 4171950"/>
              <a:gd name="connsiteY58" fmla="*/ 1187450 h 3194050"/>
              <a:gd name="connsiteX59" fmla="*/ 3575050 w 4171950"/>
              <a:gd name="connsiteY59" fmla="*/ 1162050 h 3194050"/>
              <a:gd name="connsiteX60" fmla="*/ 3536950 w 4171950"/>
              <a:gd name="connsiteY60" fmla="*/ 1104900 h 3194050"/>
              <a:gd name="connsiteX61" fmla="*/ 3536950 w 4171950"/>
              <a:gd name="connsiteY61" fmla="*/ 1054100 h 3194050"/>
              <a:gd name="connsiteX62" fmla="*/ 3581400 w 4171950"/>
              <a:gd name="connsiteY62" fmla="*/ 1035050 h 3194050"/>
              <a:gd name="connsiteX63" fmla="*/ 3613150 w 4171950"/>
              <a:gd name="connsiteY63" fmla="*/ 977900 h 3194050"/>
              <a:gd name="connsiteX64" fmla="*/ 3676650 w 4171950"/>
              <a:gd name="connsiteY64" fmla="*/ 939800 h 3194050"/>
              <a:gd name="connsiteX65" fmla="*/ 3746500 w 4171950"/>
              <a:gd name="connsiteY65" fmla="*/ 939800 h 3194050"/>
              <a:gd name="connsiteX66" fmla="*/ 3746500 w 4171950"/>
              <a:gd name="connsiteY66" fmla="*/ 939800 h 3194050"/>
              <a:gd name="connsiteX67" fmla="*/ 3816350 w 4171950"/>
              <a:gd name="connsiteY67" fmla="*/ 927100 h 3194050"/>
              <a:gd name="connsiteX68" fmla="*/ 3873500 w 4171950"/>
              <a:gd name="connsiteY68" fmla="*/ 965200 h 3194050"/>
              <a:gd name="connsiteX69" fmla="*/ 3911600 w 4171950"/>
              <a:gd name="connsiteY69" fmla="*/ 946150 h 3194050"/>
              <a:gd name="connsiteX70" fmla="*/ 3937000 w 4171950"/>
              <a:gd name="connsiteY70" fmla="*/ 882650 h 3194050"/>
              <a:gd name="connsiteX71" fmla="*/ 4038600 w 4171950"/>
              <a:gd name="connsiteY71" fmla="*/ 857250 h 3194050"/>
              <a:gd name="connsiteX72" fmla="*/ 4127500 w 4171950"/>
              <a:gd name="connsiteY72" fmla="*/ 685800 h 3194050"/>
              <a:gd name="connsiteX73" fmla="*/ 4171950 w 4171950"/>
              <a:gd name="connsiteY73" fmla="*/ 660400 h 3194050"/>
              <a:gd name="connsiteX74" fmla="*/ 4171950 w 4171950"/>
              <a:gd name="connsiteY74" fmla="*/ 615950 h 3194050"/>
              <a:gd name="connsiteX75" fmla="*/ 4089400 w 4171950"/>
              <a:gd name="connsiteY75" fmla="*/ 628650 h 3194050"/>
              <a:gd name="connsiteX76" fmla="*/ 4044950 w 4171950"/>
              <a:gd name="connsiteY76" fmla="*/ 647700 h 3194050"/>
              <a:gd name="connsiteX77" fmla="*/ 4013200 w 4171950"/>
              <a:gd name="connsiteY77" fmla="*/ 692150 h 3194050"/>
              <a:gd name="connsiteX78" fmla="*/ 3917950 w 4171950"/>
              <a:gd name="connsiteY78" fmla="*/ 711200 h 3194050"/>
              <a:gd name="connsiteX79" fmla="*/ 3860800 w 4171950"/>
              <a:gd name="connsiteY79" fmla="*/ 679450 h 3194050"/>
              <a:gd name="connsiteX80" fmla="*/ 3797300 w 4171950"/>
              <a:gd name="connsiteY80" fmla="*/ 622300 h 3194050"/>
              <a:gd name="connsiteX81" fmla="*/ 3727450 w 4171950"/>
              <a:gd name="connsiteY81" fmla="*/ 603250 h 3194050"/>
              <a:gd name="connsiteX82" fmla="*/ 3714750 w 4171950"/>
              <a:gd name="connsiteY82" fmla="*/ 571500 h 3194050"/>
              <a:gd name="connsiteX83" fmla="*/ 3714750 w 4171950"/>
              <a:gd name="connsiteY83" fmla="*/ 527050 h 3194050"/>
              <a:gd name="connsiteX84" fmla="*/ 3689350 w 4171950"/>
              <a:gd name="connsiteY84" fmla="*/ 501650 h 3194050"/>
              <a:gd name="connsiteX85" fmla="*/ 3651250 w 4171950"/>
              <a:gd name="connsiteY85" fmla="*/ 552450 h 3194050"/>
              <a:gd name="connsiteX86" fmla="*/ 3619500 w 4171950"/>
              <a:gd name="connsiteY86" fmla="*/ 590550 h 3194050"/>
              <a:gd name="connsiteX87" fmla="*/ 3587750 w 4171950"/>
              <a:gd name="connsiteY87" fmla="*/ 641350 h 3194050"/>
              <a:gd name="connsiteX88" fmla="*/ 3587750 w 4171950"/>
              <a:gd name="connsiteY88" fmla="*/ 641350 h 3194050"/>
              <a:gd name="connsiteX89" fmla="*/ 3536950 w 4171950"/>
              <a:gd name="connsiteY89" fmla="*/ 558800 h 3194050"/>
              <a:gd name="connsiteX90" fmla="*/ 3562350 w 4171950"/>
              <a:gd name="connsiteY90" fmla="*/ 520700 h 3194050"/>
              <a:gd name="connsiteX91" fmla="*/ 3562350 w 4171950"/>
              <a:gd name="connsiteY91" fmla="*/ 495300 h 3194050"/>
              <a:gd name="connsiteX92" fmla="*/ 3498850 w 4171950"/>
              <a:gd name="connsiteY92" fmla="*/ 476250 h 3194050"/>
              <a:gd name="connsiteX93" fmla="*/ 3460750 w 4171950"/>
              <a:gd name="connsiteY93" fmla="*/ 381000 h 3194050"/>
              <a:gd name="connsiteX94" fmla="*/ 3460750 w 4171950"/>
              <a:gd name="connsiteY94" fmla="*/ 228600 h 3194050"/>
              <a:gd name="connsiteX95" fmla="*/ 3403600 w 4171950"/>
              <a:gd name="connsiteY95" fmla="*/ 171450 h 3194050"/>
              <a:gd name="connsiteX96" fmla="*/ 3346450 w 4171950"/>
              <a:gd name="connsiteY96" fmla="*/ 95250 h 3194050"/>
              <a:gd name="connsiteX97" fmla="*/ 3289300 w 4171950"/>
              <a:gd name="connsiteY97" fmla="*/ 38100 h 3194050"/>
              <a:gd name="connsiteX98" fmla="*/ 3257550 w 4171950"/>
              <a:gd name="connsiteY98" fmla="*/ 57150 h 3194050"/>
              <a:gd name="connsiteX99" fmla="*/ 3213100 w 4171950"/>
              <a:gd name="connsiteY99" fmla="*/ 127000 h 3194050"/>
              <a:gd name="connsiteX100" fmla="*/ 3244850 w 4171950"/>
              <a:gd name="connsiteY100" fmla="*/ 228600 h 3194050"/>
              <a:gd name="connsiteX101" fmla="*/ 3232150 w 4171950"/>
              <a:gd name="connsiteY101" fmla="*/ 292100 h 3194050"/>
              <a:gd name="connsiteX102" fmla="*/ 3219450 w 4171950"/>
              <a:gd name="connsiteY102" fmla="*/ 349250 h 3194050"/>
              <a:gd name="connsiteX103" fmla="*/ 3219450 w 4171950"/>
              <a:gd name="connsiteY103" fmla="*/ 349250 h 3194050"/>
              <a:gd name="connsiteX104" fmla="*/ 3155950 w 4171950"/>
              <a:gd name="connsiteY104" fmla="*/ 374650 h 3194050"/>
              <a:gd name="connsiteX105" fmla="*/ 3111500 w 4171950"/>
              <a:gd name="connsiteY105" fmla="*/ 336550 h 3194050"/>
              <a:gd name="connsiteX106" fmla="*/ 3054350 w 4171950"/>
              <a:gd name="connsiteY106" fmla="*/ 330200 h 3194050"/>
              <a:gd name="connsiteX107" fmla="*/ 3028950 w 4171950"/>
              <a:gd name="connsiteY107" fmla="*/ 285750 h 3194050"/>
              <a:gd name="connsiteX108" fmla="*/ 3041650 w 4171950"/>
              <a:gd name="connsiteY108" fmla="*/ 222250 h 3194050"/>
              <a:gd name="connsiteX109" fmla="*/ 3041650 w 4171950"/>
              <a:gd name="connsiteY109" fmla="*/ 139700 h 3194050"/>
              <a:gd name="connsiteX110" fmla="*/ 3054350 w 4171950"/>
              <a:gd name="connsiteY110" fmla="*/ 88900 h 3194050"/>
              <a:gd name="connsiteX111" fmla="*/ 3073400 w 4171950"/>
              <a:gd name="connsiteY111" fmla="*/ 0 h 3194050"/>
              <a:gd name="connsiteX112" fmla="*/ 3016250 w 4171950"/>
              <a:gd name="connsiteY112" fmla="*/ 12700 h 3194050"/>
              <a:gd name="connsiteX113" fmla="*/ 2978150 w 4171950"/>
              <a:gd name="connsiteY113" fmla="*/ 127000 h 3194050"/>
              <a:gd name="connsiteX114" fmla="*/ 2978150 w 4171950"/>
              <a:gd name="connsiteY114" fmla="*/ 171450 h 3194050"/>
              <a:gd name="connsiteX115" fmla="*/ 3003550 w 4171950"/>
              <a:gd name="connsiteY115" fmla="*/ 228600 h 3194050"/>
              <a:gd name="connsiteX116" fmla="*/ 2984500 w 4171950"/>
              <a:gd name="connsiteY116" fmla="*/ 298450 h 3194050"/>
              <a:gd name="connsiteX117" fmla="*/ 2946400 w 4171950"/>
              <a:gd name="connsiteY117" fmla="*/ 349250 h 3194050"/>
              <a:gd name="connsiteX118" fmla="*/ 2870200 w 4171950"/>
              <a:gd name="connsiteY118" fmla="*/ 381000 h 3194050"/>
              <a:gd name="connsiteX119" fmla="*/ 2800350 w 4171950"/>
              <a:gd name="connsiteY119" fmla="*/ 419100 h 3194050"/>
              <a:gd name="connsiteX120" fmla="*/ 2755900 w 4171950"/>
              <a:gd name="connsiteY120" fmla="*/ 419100 h 3194050"/>
              <a:gd name="connsiteX121" fmla="*/ 2724150 w 4171950"/>
              <a:gd name="connsiteY121" fmla="*/ 463550 h 3194050"/>
              <a:gd name="connsiteX122" fmla="*/ 2724150 w 4171950"/>
              <a:gd name="connsiteY122" fmla="*/ 533400 h 3194050"/>
              <a:gd name="connsiteX123" fmla="*/ 2743200 w 4171950"/>
              <a:gd name="connsiteY123" fmla="*/ 584200 h 3194050"/>
              <a:gd name="connsiteX124" fmla="*/ 2717800 w 4171950"/>
              <a:gd name="connsiteY124" fmla="*/ 641350 h 3194050"/>
              <a:gd name="connsiteX125" fmla="*/ 2660650 w 4171950"/>
              <a:gd name="connsiteY125" fmla="*/ 641350 h 3194050"/>
              <a:gd name="connsiteX126" fmla="*/ 2584450 w 4171950"/>
              <a:gd name="connsiteY126" fmla="*/ 666750 h 3194050"/>
              <a:gd name="connsiteX127" fmla="*/ 2476500 w 4171950"/>
              <a:gd name="connsiteY127" fmla="*/ 666750 h 3194050"/>
              <a:gd name="connsiteX128" fmla="*/ 2413000 w 4171950"/>
              <a:gd name="connsiteY128" fmla="*/ 679450 h 3194050"/>
              <a:gd name="connsiteX129" fmla="*/ 2349500 w 4171950"/>
              <a:gd name="connsiteY129" fmla="*/ 730250 h 3194050"/>
              <a:gd name="connsiteX130" fmla="*/ 2292350 w 4171950"/>
              <a:gd name="connsiteY130" fmla="*/ 819150 h 3194050"/>
              <a:gd name="connsiteX131" fmla="*/ 2222500 w 4171950"/>
              <a:gd name="connsiteY131" fmla="*/ 863600 h 3194050"/>
              <a:gd name="connsiteX132" fmla="*/ 2165350 w 4171950"/>
              <a:gd name="connsiteY132" fmla="*/ 844550 h 3194050"/>
              <a:gd name="connsiteX133" fmla="*/ 2070100 w 4171950"/>
              <a:gd name="connsiteY133" fmla="*/ 762000 h 3194050"/>
              <a:gd name="connsiteX134" fmla="*/ 2000250 w 4171950"/>
              <a:gd name="connsiteY134" fmla="*/ 800100 h 3194050"/>
              <a:gd name="connsiteX135" fmla="*/ 1993900 w 4171950"/>
              <a:gd name="connsiteY135" fmla="*/ 850900 h 3194050"/>
              <a:gd name="connsiteX136" fmla="*/ 1911350 w 4171950"/>
              <a:gd name="connsiteY136" fmla="*/ 869950 h 3194050"/>
              <a:gd name="connsiteX137" fmla="*/ 1828800 w 4171950"/>
              <a:gd name="connsiteY137" fmla="*/ 857250 h 3194050"/>
              <a:gd name="connsiteX138" fmla="*/ 1809750 w 4171950"/>
              <a:gd name="connsiteY138" fmla="*/ 831850 h 3194050"/>
              <a:gd name="connsiteX139" fmla="*/ 1822450 w 4171950"/>
              <a:gd name="connsiteY139" fmla="*/ 793750 h 3194050"/>
              <a:gd name="connsiteX140" fmla="*/ 1847850 w 4171950"/>
              <a:gd name="connsiteY140" fmla="*/ 711200 h 3194050"/>
              <a:gd name="connsiteX141" fmla="*/ 1822450 w 4171950"/>
              <a:gd name="connsiteY141" fmla="*/ 692150 h 3194050"/>
              <a:gd name="connsiteX142" fmla="*/ 1790700 w 4171950"/>
              <a:gd name="connsiteY142" fmla="*/ 698500 h 3194050"/>
              <a:gd name="connsiteX143" fmla="*/ 1733550 w 4171950"/>
              <a:gd name="connsiteY143" fmla="*/ 742950 h 3194050"/>
              <a:gd name="connsiteX144" fmla="*/ 1682750 w 4171950"/>
              <a:gd name="connsiteY144" fmla="*/ 781050 h 3194050"/>
              <a:gd name="connsiteX145" fmla="*/ 1631950 w 4171950"/>
              <a:gd name="connsiteY145" fmla="*/ 812800 h 3194050"/>
              <a:gd name="connsiteX146" fmla="*/ 1631950 w 4171950"/>
              <a:gd name="connsiteY146" fmla="*/ 812800 h 3194050"/>
              <a:gd name="connsiteX147" fmla="*/ 1600200 w 4171950"/>
              <a:gd name="connsiteY147" fmla="*/ 901700 h 3194050"/>
              <a:gd name="connsiteX148" fmla="*/ 1574800 w 4171950"/>
              <a:gd name="connsiteY148" fmla="*/ 895350 h 3194050"/>
              <a:gd name="connsiteX149" fmla="*/ 1549400 w 4171950"/>
              <a:gd name="connsiteY149" fmla="*/ 971550 h 3194050"/>
              <a:gd name="connsiteX150" fmla="*/ 1536700 w 4171950"/>
              <a:gd name="connsiteY150" fmla="*/ 1041400 h 3194050"/>
              <a:gd name="connsiteX151" fmla="*/ 1339850 w 4171950"/>
              <a:gd name="connsiteY151" fmla="*/ 1085850 h 3194050"/>
              <a:gd name="connsiteX152" fmla="*/ 1295400 w 4171950"/>
              <a:gd name="connsiteY152" fmla="*/ 1168400 h 3194050"/>
              <a:gd name="connsiteX153" fmla="*/ 1181100 w 4171950"/>
              <a:gd name="connsiteY153" fmla="*/ 1168400 h 3194050"/>
              <a:gd name="connsiteX154" fmla="*/ 1174750 w 4171950"/>
              <a:gd name="connsiteY154" fmla="*/ 1289050 h 3194050"/>
              <a:gd name="connsiteX155" fmla="*/ 1060450 w 4171950"/>
              <a:gd name="connsiteY155" fmla="*/ 1276350 h 3194050"/>
              <a:gd name="connsiteX156" fmla="*/ 901700 w 4171950"/>
              <a:gd name="connsiteY156" fmla="*/ 1282700 h 3194050"/>
              <a:gd name="connsiteX157" fmla="*/ 793750 w 4171950"/>
              <a:gd name="connsiteY157" fmla="*/ 1339850 h 3194050"/>
              <a:gd name="connsiteX158" fmla="*/ 774700 w 4171950"/>
              <a:gd name="connsiteY158" fmla="*/ 1422400 h 3194050"/>
              <a:gd name="connsiteX159" fmla="*/ 749300 w 4171950"/>
              <a:gd name="connsiteY159" fmla="*/ 1473200 h 3194050"/>
              <a:gd name="connsiteX160" fmla="*/ 666750 w 4171950"/>
              <a:gd name="connsiteY160" fmla="*/ 1498600 h 3194050"/>
              <a:gd name="connsiteX161" fmla="*/ 622300 w 4171950"/>
              <a:gd name="connsiteY161" fmla="*/ 1530350 h 3194050"/>
              <a:gd name="connsiteX162" fmla="*/ 590550 w 4171950"/>
              <a:gd name="connsiteY162" fmla="*/ 1587500 h 3194050"/>
              <a:gd name="connsiteX163" fmla="*/ 495300 w 4171950"/>
              <a:gd name="connsiteY163" fmla="*/ 1600200 h 3194050"/>
              <a:gd name="connsiteX164" fmla="*/ 438150 w 4171950"/>
              <a:gd name="connsiteY164" fmla="*/ 1587500 h 3194050"/>
              <a:gd name="connsiteX165" fmla="*/ 419100 w 4171950"/>
              <a:gd name="connsiteY165" fmla="*/ 1441450 h 3194050"/>
              <a:gd name="connsiteX166" fmla="*/ 374650 w 4171950"/>
              <a:gd name="connsiteY166" fmla="*/ 1422400 h 3194050"/>
              <a:gd name="connsiteX167" fmla="*/ 374650 w 4171950"/>
              <a:gd name="connsiteY167" fmla="*/ 1371600 h 3194050"/>
              <a:gd name="connsiteX168" fmla="*/ 234950 w 4171950"/>
              <a:gd name="connsiteY168" fmla="*/ 1352550 h 3194050"/>
              <a:gd name="connsiteX169" fmla="*/ 152400 w 4171950"/>
              <a:gd name="connsiteY169" fmla="*/ 1371600 h 3194050"/>
              <a:gd name="connsiteX170" fmla="*/ 266700 w 4171950"/>
              <a:gd name="connsiteY170" fmla="*/ 1492250 h 3194050"/>
              <a:gd name="connsiteX171" fmla="*/ 101600 w 4171950"/>
              <a:gd name="connsiteY171" fmla="*/ 1568450 h 3194050"/>
              <a:gd name="connsiteX172" fmla="*/ 0 w 4171950"/>
              <a:gd name="connsiteY172" fmla="*/ 1727200 h 3194050"/>
              <a:gd name="connsiteX173" fmla="*/ 95250 w 4171950"/>
              <a:gd name="connsiteY173" fmla="*/ 1822450 h 3194050"/>
              <a:gd name="connsiteX174" fmla="*/ 196850 w 4171950"/>
              <a:gd name="connsiteY174" fmla="*/ 1936750 h 3194050"/>
              <a:gd name="connsiteX175" fmla="*/ 342900 w 4171950"/>
              <a:gd name="connsiteY175" fmla="*/ 1936750 h 3194050"/>
              <a:gd name="connsiteX176" fmla="*/ 393700 w 4171950"/>
              <a:gd name="connsiteY176" fmla="*/ 1993900 h 3194050"/>
              <a:gd name="connsiteX177" fmla="*/ 381000 w 4171950"/>
              <a:gd name="connsiteY177" fmla="*/ 2089150 h 3194050"/>
              <a:gd name="connsiteX178" fmla="*/ 431800 w 4171950"/>
              <a:gd name="connsiteY178" fmla="*/ 2159000 h 3194050"/>
              <a:gd name="connsiteX179" fmla="*/ 387350 w 4171950"/>
              <a:gd name="connsiteY179" fmla="*/ 2273300 h 3194050"/>
              <a:gd name="connsiteX180" fmla="*/ 457200 w 4171950"/>
              <a:gd name="connsiteY180" fmla="*/ 2457450 h 3194050"/>
              <a:gd name="connsiteX181" fmla="*/ 508000 w 4171950"/>
              <a:gd name="connsiteY181" fmla="*/ 2444750 h 3194050"/>
              <a:gd name="connsiteX182" fmla="*/ 571500 w 4171950"/>
              <a:gd name="connsiteY182" fmla="*/ 2463800 h 3194050"/>
              <a:gd name="connsiteX183" fmla="*/ 615950 w 4171950"/>
              <a:gd name="connsiteY183" fmla="*/ 2482850 h 3194050"/>
              <a:gd name="connsiteX184" fmla="*/ 679450 w 4171950"/>
              <a:gd name="connsiteY184" fmla="*/ 2546350 h 3194050"/>
              <a:gd name="connsiteX185" fmla="*/ 781050 w 4171950"/>
              <a:gd name="connsiteY185" fmla="*/ 2692400 h 3194050"/>
              <a:gd name="connsiteX186" fmla="*/ 869950 w 4171950"/>
              <a:gd name="connsiteY186" fmla="*/ 2654300 h 3194050"/>
              <a:gd name="connsiteX187" fmla="*/ 901700 w 4171950"/>
              <a:gd name="connsiteY187" fmla="*/ 2609850 h 3194050"/>
              <a:gd name="connsiteX188" fmla="*/ 946150 w 4171950"/>
              <a:gd name="connsiteY188" fmla="*/ 2654300 h 3194050"/>
              <a:gd name="connsiteX189" fmla="*/ 971550 w 4171950"/>
              <a:gd name="connsiteY189" fmla="*/ 2755900 h 3194050"/>
              <a:gd name="connsiteX190" fmla="*/ 977900 w 4171950"/>
              <a:gd name="connsiteY190" fmla="*/ 2844800 h 3194050"/>
              <a:gd name="connsiteX191" fmla="*/ 1003300 w 4171950"/>
              <a:gd name="connsiteY191" fmla="*/ 2940050 h 3194050"/>
              <a:gd name="connsiteX192" fmla="*/ 920750 w 4171950"/>
              <a:gd name="connsiteY192" fmla="*/ 2965450 h 3194050"/>
              <a:gd name="connsiteX193" fmla="*/ 857250 w 4171950"/>
              <a:gd name="connsiteY193" fmla="*/ 2946400 h 3194050"/>
              <a:gd name="connsiteX194" fmla="*/ 831850 w 4171950"/>
              <a:gd name="connsiteY194" fmla="*/ 3016250 h 3194050"/>
              <a:gd name="connsiteX195" fmla="*/ 876300 w 4171950"/>
              <a:gd name="connsiteY195" fmla="*/ 3111500 h 3194050"/>
              <a:gd name="connsiteX196" fmla="*/ 927100 w 4171950"/>
              <a:gd name="connsiteY196" fmla="*/ 3124200 h 3194050"/>
              <a:gd name="connsiteX197" fmla="*/ 965200 w 4171950"/>
              <a:gd name="connsiteY197" fmla="*/ 3098800 h 3194050"/>
              <a:gd name="connsiteX198" fmla="*/ 990600 w 4171950"/>
              <a:gd name="connsiteY198" fmla="*/ 3194050 h 3194050"/>
              <a:gd name="connsiteX199" fmla="*/ 1041400 w 4171950"/>
              <a:gd name="connsiteY199" fmla="*/ 3194050 h 3194050"/>
              <a:gd name="connsiteX200" fmla="*/ 1111250 w 4171950"/>
              <a:gd name="connsiteY200" fmla="*/ 3124200 h 3194050"/>
              <a:gd name="connsiteX201" fmla="*/ 1104900 w 4171950"/>
              <a:gd name="connsiteY201" fmla="*/ 3022600 h 3194050"/>
              <a:gd name="connsiteX202" fmla="*/ 1130300 w 4171950"/>
              <a:gd name="connsiteY202" fmla="*/ 2952750 h 3194050"/>
              <a:gd name="connsiteX203" fmla="*/ 1206500 w 4171950"/>
              <a:gd name="connsiteY203" fmla="*/ 2952750 h 3194050"/>
              <a:gd name="connsiteX204" fmla="*/ 1244600 w 4171950"/>
              <a:gd name="connsiteY204" fmla="*/ 2889250 h 3194050"/>
              <a:gd name="connsiteX205" fmla="*/ 1244600 w 4171950"/>
              <a:gd name="connsiteY205" fmla="*/ 2806700 h 3194050"/>
              <a:gd name="connsiteX206" fmla="*/ 1346200 w 4171950"/>
              <a:gd name="connsiteY206" fmla="*/ 2768600 h 3194050"/>
              <a:gd name="connsiteX207" fmla="*/ 1333500 w 4171950"/>
              <a:gd name="connsiteY207" fmla="*/ 2647950 h 3194050"/>
              <a:gd name="connsiteX208" fmla="*/ 1320800 w 4171950"/>
              <a:gd name="connsiteY208" fmla="*/ 2603500 h 3194050"/>
              <a:gd name="connsiteX209" fmla="*/ 1333500 w 4171950"/>
              <a:gd name="connsiteY209" fmla="*/ 2527300 h 3194050"/>
              <a:gd name="connsiteX210" fmla="*/ 1358900 w 4171950"/>
              <a:gd name="connsiteY210" fmla="*/ 2451100 h 3194050"/>
              <a:gd name="connsiteX211" fmla="*/ 1358900 w 4171950"/>
              <a:gd name="connsiteY211" fmla="*/ 2374900 h 3194050"/>
              <a:gd name="connsiteX212" fmla="*/ 1333500 w 4171950"/>
              <a:gd name="connsiteY212" fmla="*/ 2324100 h 3194050"/>
              <a:gd name="connsiteX213" fmla="*/ 1301750 w 4171950"/>
              <a:gd name="connsiteY213" fmla="*/ 2190750 h 3194050"/>
              <a:gd name="connsiteX214" fmla="*/ 1352550 w 4171950"/>
              <a:gd name="connsiteY214" fmla="*/ 2165350 h 3194050"/>
              <a:gd name="connsiteX215" fmla="*/ 1416050 w 4171950"/>
              <a:gd name="connsiteY215" fmla="*/ 2235200 h 3194050"/>
              <a:gd name="connsiteX216" fmla="*/ 1504950 w 4171950"/>
              <a:gd name="connsiteY216" fmla="*/ 2247900 h 3194050"/>
              <a:gd name="connsiteX217" fmla="*/ 1568450 w 4171950"/>
              <a:gd name="connsiteY217" fmla="*/ 2457450 h 3194050"/>
              <a:gd name="connsiteX218" fmla="*/ 1968500 w 4171950"/>
              <a:gd name="connsiteY218" fmla="*/ 2444750 h 3194050"/>
              <a:gd name="connsiteX219" fmla="*/ 2133600 w 4171950"/>
              <a:gd name="connsiteY219" fmla="*/ 2584450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4171950" h="3194050">
                <a:moveTo>
                  <a:pt x="2133600" y="2584450"/>
                </a:moveTo>
                <a:lnTo>
                  <a:pt x="2139950" y="2692400"/>
                </a:lnTo>
                <a:lnTo>
                  <a:pt x="2254250" y="2857500"/>
                </a:lnTo>
                <a:lnTo>
                  <a:pt x="2311400" y="2851150"/>
                </a:lnTo>
                <a:lnTo>
                  <a:pt x="2432050" y="2870200"/>
                </a:lnTo>
                <a:lnTo>
                  <a:pt x="2514600" y="2794000"/>
                </a:lnTo>
                <a:lnTo>
                  <a:pt x="2635250" y="2794000"/>
                </a:lnTo>
                <a:lnTo>
                  <a:pt x="2686050" y="2698750"/>
                </a:lnTo>
                <a:lnTo>
                  <a:pt x="2679700" y="2628900"/>
                </a:lnTo>
                <a:lnTo>
                  <a:pt x="2724150" y="2565400"/>
                </a:lnTo>
                <a:lnTo>
                  <a:pt x="2781300" y="2540000"/>
                </a:lnTo>
                <a:lnTo>
                  <a:pt x="2832100" y="2432050"/>
                </a:lnTo>
                <a:lnTo>
                  <a:pt x="2857500" y="2324100"/>
                </a:lnTo>
                <a:lnTo>
                  <a:pt x="2857500" y="2235200"/>
                </a:lnTo>
                <a:lnTo>
                  <a:pt x="2819400" y="2190750"/>
                </a:lnTo>
                <a:lnTo>
                  <a:pt x="2800350" y="2139950"/>
                </a:lnTo>
                <a:lnTo>
                  <a:pt x="2895600" y="2120900"/>
                </a:lnTo>
                <a:lnTo>
                  <a:pt x="2882900" y="2032000"/>
                </a:lnTo>
                <a:lnTo>
                  <a:pt x="2882900" y="1955800"/>
                </a:lnTo>
                <a:lnTo>
                  <a:pt x="2876550" y="1898650"/>
                </a:lnTo>
                <a:lnTo>
                  <a:pt x="2882900" y="1765300"/>
                </a:lnTo>
                <a:lnTo>
                  <a:pt x="2813050" y="1682750"/>
                </a:lnTo>
                <a:lnTo>
                  <a:pt x="2736850" y="1644650"/>
                </a:lnTo>
                <a:lnTo>
                  <a:pt x="2679700" y="1644650"/>
                </a:lnTo>
                <a:lnTo>
                  <a:pt x="2578100" y="1581150"/>
                </a:lnTo>
                <a:lnTo>
                  <a:pt x="2571750" y="1498600"/>
                </a:lnTo>
                <a:lnTo>
                  <a:pt x="2470150" y="1466850"/>
                </a:lnTo>
                <a:lnTo>
                  <a:pt x="2463800" y="1422400"/>
                </a:lnTo>
                <a:lnTo>
                  <a:pt x="2495550" y="1403350"/>
                </a:lnTo>
                <a:lnTo>
                  <a:pt x="2552700" y="1403350"/>
                </a:lnTo>
                <a:lnTo>
                  <a:pt x="2609850" y="1365250"/>
                </a:lnTo>
                <a:lnTo>
                  <a:pt x="2705100" y="1339850"/>
                </a:lnTo>
                <a:lnTo>
                  <a:pt x="2705100" y="1295400"/>
                </a:lnTo>
                <a:lnTo>
                  <a:pt x="2705100" y="1225550"/>
                </a:lnTo>
                <a:lnTo>
                  <a:pt x="2730500" y="1168400"/>
                </a:lnTo>
                <a:lnTo>
                  <a:pt x="2768600" y="1054100"/>
                </a:lnTo>
                <a:lnTo>
                  <a:pt x="2806700" y="958850"/>
                </a:lnTo>
                <a:lnTo>
                  <a:pt x="2870200" y="882650"/>
                </a:lnTo>
                <a:lnTo>
                  <a:pt x="2959100" y="876300"/>
                </a:lnTo>
                <a:lnTo>
                  <a:pt x="3016250" y="876300"/>
                </a:lnTo>
                <a:lnTo>
                  <a:pt x="3086100" y="895350"/>
                </a:lnTo>
                <a:lnTo>
                  <a:pt x="3117850" y="889000"/>
                </a:lnTo>
                <a:lnTo>
                  <a:pt x="3143250" y="863600"/>
                </a:lnTo>
                <a:lnTo>
                  <a:pt x="3136900" y="793750"/>
                </a:lnTo>
                <a:lnTo>
                  <a:pt x="3143250" y="755650"/>
                </a:lnTo>
                <a:lnTo>
                  <a:pt x="3213100" y="781050"/>
                </a:lnTo>
                <a:lnTo>
                  <a:pt x="3295650" y="857250"/>
                </a:lnTo>
                <a:lnTo>
                  <a:pt x="3308350" y="889000"/>
                </a:lnTo>
                <a:lnTo>
                  <a:pt x="3333750" y="933450"/>
                </a:lnTo>
                <a:lnTo>
                  <a:pt x="3333750" y="1016000"/>
                </a:lnTo>
                <a:lnTo>
                  <a:pt x="3314700" y="1092200"/>
                </a:lnTo>
                <a:lnTo>
                  <a:pt x="3352800" y="1174750"/>
                </a:lnTo>
                <a:lnTo>
                  <a:pt x="3390900" y="1200150"/>
                </a:lnTo>
                <a:lnTo>
                  <a:pt x="3422650" y="1149350"/>
                </a:lnTo>
                <a:lnTo>
                  <a:pt x="3397250" y="1054100"/>
                </a:lnTo>
                <a:lnTo>
                  <a:pt x="3454400" y="1060450"/>
                </a:lnTo>
                <a:lnTo>
                  <a:pt x="3454400" y="1136650"/>
                </a:lnTo>
                <a:lnTo>
                  <a:pt x="3505200" y="1187450"/>
                </a:lnTo>
                <a:lnTo>
                  <a:pt x="3556000" y="1187450"/>
                </a:lnTo>
                <a:lnTo>
                  <a:pt x="3575050" y="1162050"/>
                </a:lnTo>
                <a:lnTo>
                  <a:pt x="3536950" y="1104900"/>
                </a:lnTo>
                <a:lnTo>
                  <a:pt x="3536950" y="1054100"/>
                </a:lnTo>
                <a:lnTo>
                  <a:pt x="3581400" y="1035050"/>
                </a:lnTo>
                <a:lnTo>
                  <a:pt x="3613150" y="977900"/>
                </a:lnTo>
                <a:lnTo>
                  <a:pt x="3676650" y="939800"/>
                </a:lnTo>
                <a:lnTo>
                  <a:pt x="3746500" y="939800"/>
                </a:lnTo>
                <a:lnTo>
                  <a:pt x="3746500" y="939800"/>
                </a:lnTo>
                <a:lnTo>
                  <a:pt x="3816350" y="927100"/>
                </a:lnTo>
                <a:lnTo>
                  <a:pt x="3873500" y="965200"/>
                </a:lnTo>
                <a:lnTo>
                  <a:pt x="3911600" y="946150"/>
                </a:lnTo>
                <a:lnTo>
                  <a:pt x="3937000" y="882650"/>
                </a:lnTo>
                <a:lnTo>
                  <a:pt x="4038600" y="857250"/>
                </a:lnTo>
                <a:lnTo>
                  <a:pt x="4127500" y="685800"/>
                </a:lnTo>
                <a:lnTo>
                  <a:pt x="4171950" y="660400"/>
                </a:lnTo>
                <a:lnTo>
                  <a:pt x="4171950" y="615950"/>
                </a:lnTo>
                <a:lnTo>
                  <a:pt x="4089400" y="628650"/>
                </a:lnTo>
                <a:lnTo>
                  <a:pt x="4044950" y="647700"/>
                </a:lnTo>
                <a:lnTo>
                  <a:pt x="4013200" y="692150"/>
                </a:lnTo>
                <a:lnTo>
                  <a:pt x="3917950" y="711200"/>
                </a:lnTo>
                <a:lnTo>
                  <a:pt x="3860800" y="679450"/>
                </a:lnTo>
                <a:lnTo>
                  <a:pt x="3797300" y="622300"/>
                </a:lnTo>
                <a:lnTo>
                  <a:pt x="3727450" y="603250"/>
                </a:lnTo>
                <a:lnTo>
                  <a:pt x="3714750" y="571500"/>
                </a:lnTo>
                <a:lnTo>
                  <a:pt x="3714750" y="527050"/>
                </a:lnTo>
                <a:lnTo>
                  <a:pt x="3689350" y="501650"/>
                </a:lnTo>
                <a:lnTo>
                  <a:pt x="3651250" y="552450"/>
                </a:lnTo>
                <a:lnTo>
                  <a:pt x="3619500" y="590550"/>
                </a:lnTo>
                <a:lnTo>
                  <a:pt x="3587750" y="641350"/>
                </a:lnTo>
                <a:lnTo>
                  <a:pt x="3587750" y="641350"/>
                </a:lnTo>
                <a:lnTo>
                  <a:pt x="3536950" y="558800"/>
                </a:lnTo>
                <a:lnTo>
                  <a:pt x="3562350" y="520700"/>
                </a:lnTo>
                <a:lnTo>
                  <a:pt x="3562350" y="495300"/>
                </a:lnTo>
                <a:lnTo>
                  <a:pt x="3498850" y="476250"/>
                </a:lnTo>
                <a:lnTo>
                  <a:pt x="3460750" y="381000"/>
                </a:lnTo>
                <a:lnTo>
                  <a:pt x="3460750" y="228600"/>
                </a:lnTo>
                <a:lnTo>
                  <a:pt x="3403600" y="171450"/>
                </a:lnTo>
                <a:lnTo>
                  <a:pt x="3346450" y="95250"/>
                </a:lnTo>
                <a:lnTo>
                  <a:pt x="3289300" y="38100"/>
                </a:lnTo>
                <a:lnTo>
                  <a:pt x="3257550" y="57150"/>
                </a:lnTo>
                <a:lnTo>
                  <a:pt x="3213100" y="127000"/>
                </a:lnTo>
                <a:lnTo>
                  <a:pt x="3244850" y="228600"/>
                </a:lnTo>
                <a:lnTo>
                  <a:pt x="3232150" y="292100"/>
                </a:lnTo>
                <a:lnTo>
                  <a:pt x="3219450" y="349250"/>
                </a:lnTo>
                <a:lnTo>
                  <a:pt x="3219450" y="349250"/>
                </a:lnTo>
                <a:lnTo>
                  <a:pt x="3155950" y="374650"/>
                </a:lnTo>
                <a:lnTo>
                  <a:pt x="3111500" y="336550"/>
                </a:lnTo>
                <a:lnTo>
                  <a:pt x="3054350" y="330200"/>
                </a:lnTo>
                <a:lnTo>
                  <a:pt x="3028950" y="285750"/>
                </a:lnTo>
                <a:lnTo>
                  <a:pt x="3041650" y="222250"/>
                </a:lnTo>
                <a:lnTo>
                  <a:pt x="3041650" y="139700"/>
                </a:lnTo>
                <a:lnTo>
                  <a:pt x="3054350" y="88900"/>
                </a:lnTo>
                <a:lnTo>
                  <a:pt x="3073400" y="0"/>
                </a:lnTo>
                <a:lnTo>
                  <a:pt x="3016250" y="12700"/>
                </a:lnTo>
                <a:lnTo>
                  <a:pt x="2978150" y="127000"/>
                </a:lnTo>
                <a:lnTo>
                  <a:pt x="2978150" y="171450"/>
                </a:lnTo>
                <a:lnTo>
                  <a:pt x="3003550" y="228600"/>
                </a:lnTo>
                <a:lnTo>
                  <a:pt x="2984500" y="298450"/>
                </a:lnTo>
                <a:lnTo>
                  <a:pt x="2946400" y="349250"/>
                </a:lnTo>
                <a:lnTo>
                  <a:pt x="2870200" y="381000"/>
                </a:lnTo>
                <a:lnTo>
                  <a:pt x="2800350" y="419100"/>
                </a:lnTo>
                <a:lnTo>
                  <a:pt x="2755900" y="419100"/>
                </a:lnTo>
                <a:lnTo>
                  <a:pt x="2724150" y="463550"/>
                </a:lnTo>
                <a:lnTo>
                  <a:pt x="2724150" y="533400"/>
                </a:lnTo>
                <a:lnTo>
                  <a:pt x="2743200" y="584200"/>
                </a:lnTo>
                <a:lnTo>
                  <a:pt x="2717800" y="641350"/>
                </a:lnTo>
                <a:lnTo>
                  <a:pt x="2660650" y="641350"/>
                </a:lnTo>
                <a:lnTo>
                  <a:pt x="2584450" y="666750"/>
                </a:lnTo>
                <a:lnTo>
                  <a:pt x="2476500" y="666750"/>
                </a:lnTo>
                <a:lnTo>
                  <a:pt x="2413000" y="679450"/>
                </a:lnTo>
                <a:lnTo>
                  <a:pt x="2349500" y="730250"/>
                </a:lnTo>
                <a:lnTo>
                  <a:pt x="2292350" y="819150"/>
                </a:lnTo>
                <a:lnTo>
                  <a:pt x="2222500" y="863600"/>
                </a:lnTo>
                <a:lnTo>
                  <a:pt x="2165350" y="844550"/>
                </a:lnTo>
                <a:lnTo>
                  <a:pt x="2070100" y="762000"/>
                </a:lnTo>
                <a:lnTo>
                  <a:pt x="2000250" y="800100"/>
                </a:lnTo>
                <a:lnTo>
                  <a:pt x="1993900" y="850900"/>
                </a:lnTo>
                <a:lnTo>
                  <a:pt x="1911350" y="869950"/>
                </a:lnTo>
                <a:lnTo>
                  <a:pt x="1828800" y="857250"/>
                </a:lnTo>
                <a:lnTo>
                  <a:pt x="1809750" y="831850"/>
                </a:lnTo>
                <a:lnTo>
                  <a:pt x="1822450" y="793750"/>
                </a:lnTo>
                <a:lnTo>
                  <a:pt x="1847850" y="711200"/>
                </a:lnTo>
                <a:lnTo>
                  <a:pt x="1822450" y="692150"/>
                </a:lnTo>
                <a:lnTo>
                  <a:pt x="1790700" y="698500"/>
                </a:lnTo>
                <a:lnTo>
                  <a:pt x="1733550" y="742950"/>
                </a:lnTo>
                <a:lnTo>
                  <a:pt x="1682750" y="781050"/>
                </a:lnTo>
                <a:lnTo>
                  <a:pt x="1631950" y="812800"/>
                </a:lnTo>
                <a:lnTo>
                  <a:pt x="1631950" y="812800"/>
                </a:lnTo>
                <a:lnTo>
                  <a:pt x="1600200" y="901700"/>
                </a:lnTo>
                <a:lnTo>
                  <a:pt x="1574800" y="895350"/>
                </a:lnTo>
                <a:lnTo>
                  <a:pt x="1549400" y="971550"/>
                </a:lnTo>
                <a:lnTo>
                  <a:pt x="1536700" y="1041400"/>
                </a:lnTo>
                <a:lnTo>
                  <a:pt x="1339850" y="1085850"/>
                </a:lnTo>
                <a:lnTo>
                  <a:pt x="1295400" y="1168400"/>
                </a:lnTo>
                <a:lnTo>
                  <a:pt x="1181100" y="1168400"/>
                </a:lnTo>
                <a:lnTo>
                  <a:pt x="1174750" y="1289050"/>
                </a:lnTo>
                <a:lnTo>
                  <a:pt x="1060450" y="1276350"/>
                </a:lnTo>
                <a:lnTo>
                  <a:pt x="901700" y="1282700"/>
                </a:lnTo>
                <a:lnTo>
                  <a:pt x="793750" y="1339850"/>
                </a:lnTo>
                <a:lnTo>
                  <a:pt x="774700" y="1422400"/>
                </a:lnTo>
                <a:lnTo>
                  <a:pt x="749300" y="1473200"/>
                </a:lnTo>
                <a:lnTo>
                  <a:pt x="666750" y="1498600"/>
                </a:lnTo>
                <a:lnTo>
                  <a:pt x="622300" y="1530350"/>
                </a:lnTo>
                <a:lnTo>
                  <a:pt x="590550" y="1587500"/>
                </a:lnTo>
                <a:lnTo>
                  <a:pt x="495300" y="1600200"/>
                </a:lnTo>
                <a:lnTo>
                  <a:pt x="438150" y="1587500"/>
                </a:lnTo>
                <a:lnTo>
                  <a:pt x="419100" y="1441450"/>
                </a:lnTo>
                <a:lnTo>
                  <a:pt x="374650" y="1422400"/>
                </a:lnTo>
                <a:lnTo>
                  <a:pt x="374650" y="1371600"/>
                </a:lnTo>
                <a:lnTo>
                  <a:pt x="234950" y="1352550"/>
                </a:lnTo>
                <a:lnTo>
                  <a:pt x="152400" y="1371600"/>
                </a:lnTo>
                <a:lnTo>
                  <a:pt x="266700" y="1492250"/>
                </a:lnTo>
                <a:lnTo>
                  <a:pt x="101600" y="1568450"/>
                </a:lnTo>
                <a:lnTo>
                  <a:pt x="0" y="1727200"/>
                </a:lnTo>
                <a:lnTo>
                  <a:pt x="95250" y="1822450"/>
                </a:lnTo>
                <a:lnTo>
                  <a:pt x="196850" y="1936750"/>
                </a:lnTo>
                <a:lnTo>
                  <a:pt x="342900" y="1936750"/>
                </a:lnTo>
                <a:lnTo>
                  <a:pt x="393700" y="1993900"/>
                </a:lnTo>
                <a:lnTo>
                  <a:pt x="381000" y="2089150"/>
                </a:lnTo>
                <a:lnTo>
                  <a:pt x="431800" y="2159000"/>
                </a:lnTo>
                <a:lnTo>
                  <a:pt x="387350" y="2273300"/>
                </a:lnTo>
                <a:lnTo>
                  <a:pt x="457200" y="2457450"/>
                </a:lnTo>
                <a:lnTo>
                  <a:pt x="508000" y="2444750"/>
                </a:lnTo>
                <a:lnTo>
                  <a:pt x="571500" y="2463800"/>
                </a:lnTo>
                <a:lnTo>
                  <a:pt x="615950" y="2482850"/>
                </a:lnTo>
                <a:lnTo>
                  <a:pt x="679450" y="2546350"/>
                </a:lnTo>
                <a:lnTo>
                  <a:pt x="781050" y="2692400"/>
                </a:lnTo>
                <a:lnTo>
                  <a:pt x="869950" y="2654300"/>
                </a:lnTo>
                <a:lnTo>
                  <a:pt x="901700" y="2609850"/>
                </a:lnTo>
                <a:lnTo>
                  <a:pt x="946150" y="2654300"/>
                </a:lnTo>
                <a:lnTo>
                  <a:pt x="971550" y="2755900"/>
                </a:lnTo>
                <a:lnTo>
                  <a:pt x="977900" y="2844800"/>
                </a:lnTo>
                <a:lnTo>
                  <a:pt x="1003300" y="2940050"/>
                </a:lnTo>
                <a:lnTo>
                  <a:pt x="920750" y="2965450"/>
                </a:lnTo>
                <a:lnTo>
                  <a:pt x="857250" y="2946400"/>
                </a:lnTo>
                <a:lnTo>
                  <a:pt x="831850" y="3016250"/>
                </a:lnTo>
                <a:lnTo>
                  <a:pt x="876300" y="3111500"/>
                </a:lnTo>
                <a:lnTo>
                  <a:pt x="927100" y="3124200"/>
                </a:lnTo>
                <a:lnTo>
                  <a:pt x="965200" y="3098800"/>
                </a:lnTo>
                <a:lnTo>
                  <a:pt x="990600" y="3194050"/>
                </a:lnTo>
                <a:lnTo>
                  <a:pt x="1041400" y="3194050"/>
                </a:lnTo>
                <a:lnTo>
                  <a:pt x="1111250" y="3124200"/>
                </a:lnTo>
                <a:lnTo>
                  <a:pt x="1104900" y="3022600"/>
                </a:lnTo>
                <a:lnTo>
                  <a:pt x="1130300" y="2952750"/>
                </a:lnTo>
                <a:lnTo>
                  <a:pt x="1206500" y="2952750"/>
                </a:lnTo>
                <a:lnTo>
                  <a:pt x="1244600" y="2889250"/>
                </a:lnTo>
                <a:lnTo>
                  <a:pt x="1244600" y="2806700"/>
                </a:lnTo>
                <a:lnTo>
                  <a:pt x="1346200" y="2768600"/>
                </a:lnTo>
                <a:lnTo>
                  <a:pt x="1333500" y="2647950"/>
                </a:lnTo>
                <a:lnTo>
                  <a:pt x="1320800" y="2603500"/>
                </a:lnTo>
                <a:lnTo>
                  <a:pt x="1333500" y="2527300"/>
                </a:lnTo>
                <a:lnTo>
                  <a:pt x="1358900" y="2451100"/>
                </a:lnTo>
                <a:lnTo>
                  <a:pt x="1358900" y="2374900"/>
                </a:lnTo>
                <a:lnTo>
                  <a:pt x="1333500" y="2324100"/>
                </a:lnTo>
                <a:lnTo>
                  <a:pt x="1301750" y="2190750"/>
                </a:lnTo>
                <a:lnTo>
                  <a:pt x="1352550" y="2165350"/>
                </a:lnTo>
                <a:lnTo>
                  <a:pt x="1416050" y="2235200"/>
                </a:lnTo>
                <a:lnTo>
                  <a:pt x="1504950" y="2247900"/>
                </a:lnTo>
                <a:lnTo>
                  <a:pt x="1568450" y="2457450"/>
                </a:lnTo>
                <a:lnTo>
                  <a:pt x="1968500" y="2444750"/>
                </a:lnTo>
                <a:lnTo>
                  <a:pt x="2133600" y="2584450"/>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p:cNvSpPr txBox="1"/>
          <p:nvPr/>
        </p:nvSpPr>
        <p:spPr>
          <a:xfrm>
            <a:off x="755576" y="2276872"/>
            <a:ext cx="8136904" cy="4652556"/>
          </a:xfrm>
          <a:prstGeom prst="rect">
            <a:avLst/>
          </a:prstGeom>
          <a:noFill/>
        </p:spPr>
        <p:txBody>
          <a:bodyPr wrap="square" rtlCol="0">
            <a:spAutoFit/>
          </a:bodyPr>
          <a:lstStyle/>
          <a:p>
            <a:pPr marL="263525" lvl="1" indent="-263525" algn="just" eaLnBrk="0" hangingPunct="0">
              <a:spcBef>
                <a:spcPts val="480"/>
              </a:spcBef>
              <a:buClr>
                <a:schemeClr val="hlink"/>
              </a:buClr>
              <a:buFont typeface="Arial" pitchFamily="34" charset="0"/>
              <a:buChar char="•"/>
              <a:defRPr/>
            </a:pPr>
            <a:r>
              <a:rPr lang="tr-TR" kern="0" dirty="0" smtClean="0">
                <a:solidFill>
                  <a:srgbClr val="000066"/>
                </a:solidFill>
                <a:latin typeface="Arial" charset="0"/>
              </a:rPr>
              <a:t>3213 sayılı maden kanunu ve ilgili yönetmelik hükümlerine tabi olan ve gruplara ayrılarak tanımlanmış madenler, madenlerin işletme tesisleri ile geçici tesisler, maden sahaları ve ocaklarının yer alabileceği alanlardır. </a:t>
            </a:r>
          </a:p>
          <a:p>
            <a:pPr marL="263525" lvl="1" indent="-263525" algn="just" eaLnBrk="0" hangingPunct="0">
              <a:spcBef>
                <a:spcPts val="480"/>
              </a:spcBef>
              <a:buClr>
                <a:schemeClr val="hlink"/>
              </a:buClr>
              <a:buFont typeface="Arial" pitchFamily="34" charset="0"/>
              <a:buChar char="•"/>
              <a:defRPr/>
            </a:pPr>
            <a:r>
              <a:rPr lang="tr-TR" kern="0" dirty="0" smtClean="0">
                <a:solidFill>
                  <a:srgbClr val="000066"/>
                </a:solidFill>
                <a:latin typeface="Arial" charset="0"/>
              </a:rPr>
              <a:t>Geçici tesisler için Maden </a:t>
            </a:r>
            <a:r>
              <a:rPr lang="tr-TR" kern="0" dirty="0">
                <a:solidFill>
                  <a:srgbClr val="000066"/>
                </a:solidFill>
                <a:latin typeface="Arial" charset="0"/>
              </a:rPr>
              <a:t>İ</a:t>
            </a:r>
            <a:r>
              <a:rPr lang="tr-TR" kern="0" dirty="0" smtClean="0">
                <a:solidFill>
                  <a:srgbClr val="000066"/>
                </a:solidFill>
                <a:latin typeface="Arial" charset="0"/>
              </a:rPr>
              <a:t>şleri </a:t>
            </a:r>
            <a:r>
              <a:rPr lang="tr-TR" kern="0" dirty="0">
                <a:solidFill>
                  <a:srgbClr val="000066"/>
                </a:solidFill>
                <a:latin typeface="Arial" charset="0"/>
              </a:rPr>
              <a:t>G</a:t>
            </a:r>
            <a:r>
              <a:rPr lang="tr-TR" kern="0" dirty="0" smtClean="0">
                <a:solidFill>
                  <a:srgbClr val="000066"/>
                </a:solidFill>
                <a:latin typeface="Arial" charset="0"/>
              </a:rPr>
              <a:t>enel </a:t>
            </a:r>
            <a:r>
              <a:rPr lang="tr-TR" kern="0" dirty="0">
                <a:solidFill>
                  <a:srgbClr val="000066"/>
                </a:solidFill>
                <a:latin typeface="Arial" charset="0"/>
              </a:rPr>
              <a:t>M</a:t>
            </a:r>
            <a:r>
              <a:rPr lang="tr-TR" kern="0" dirty="0" smtClean="0">
                <a:solidFill>
                  <a:srgbClr val="000066"/>
                </a:solidFill>
                <a:latin typeface="Arial" charset="0"/>
              </a:rPr>
              <a:t>üdürlüğü’nden izin ve geçici tesis olduğuna dair belge alınmalıdır.</a:t>
            </a:r>
          </a:p>
          <a:p>
            <a:pPr marL="263525" lvl="1" indent="-263525" algn="just" eaLnBrk="0" hangingPunct="0">
              <a:spcBef>
                <a:spcPts val="480"/>
              </a:spcBef>
              <a:buClr>
                <a:schemeClr val="hlink"/>
              </a:buClr>
              <a:buFont typeface="Arial" pitchFamily="34" charset="0"/>
              <a:buChar char="•"/>
              <a:defRPr/>
            </a:pPr>
            <a:r>
              <a:rPr lang="tr-TR" kern="0" dirty="0" smtClean="0">
                <a:solidFill>
                  <a:srgbClr val="000066"/>
                </a:solidFill>
                <a:latin typeface="Arial" charset="0"/>
              </a:rPr>
              <a:t>Geçici tesis niteliğinde olmayan ve ÇED yönetmeliği kapsamında kalan maden sanayileri, öncelikle bu planda yer alan sanayi alanlarına yönlendirilecektir. Ancak, işletme izni alınan maden sahalarında, çıkarılan madenlerin işlenmesi amacıyla gerek duyulacak sanayi tesislerinin, zorunlu olarak maden sahası içinde yer almasının gerektiği durumlarda, bu kullanımlar, ilgili kurum ve kuruluşların görüşleri doğrultusunda, Bakanlığın uygun görmesi halinde, gerekli izin ve onaylar tamamlanarak maden sahası içinde yapılabilir. </a:t>
            </a:r>
          </a:p>
          <a:p>
            <a:pPr marL="285750" indent="-285750" algn="just">
              <a:buFont typeface="Arial" panose="020B0604020202020204" pitchFamily="34" charset="0"/>
              <a:buChar char="•"/>
            </a:pPr>
            <a:endParaRPr lang="tr-TR" dirty="0" smtClean="0"/>
          </a:p>
          <a:p>
            <a:pPr marL="285750" indent="-285750" algn="just">
              <a:buFont typeface="Arial" panose="020B0604020202020204" pitchFamily="34" charset="0"/>
              <a:buChar char="•"/>
            </a:pPr>
            <a:endParaRPr lang="tr-TR" dirty="0"/>
          </a:p>
          <a:p>
            <a:pPr algn="just"/>
            <a:endParaRPr lang="tr-TR" dirty="0"/>
          </a:p>
        </p:txBody>
      </p:sp>
      <p:sp>
        <p:nvSpPr>
          <p:cNvPr id="12" name="Metin kutusu 11"/>
          <p:cNvSpPr txBox="1"/>
          <p:nvPr/>
        </p:nvSpPr>
        <p:spPr>
          <a:xfrm>
            <a:off x="755576" y="2276872"/>
            <a:ext cx="8136904" cy="1541448"/>
          </a:xfrm>
          <a:prstGeom prst="rect">
            <a:avLst/>
          </a:prstGeom>
          <a:noFill/>
        </p:spPr>
        <p:txBody>
          <a:bodyPr wrap="square" rtlCol="0">
            <a:spAutoFit/>
          </a:bodyPr>
          <a:lstStyle/>
          <a:p>
            <a:pPr marL="263525" lvl="1" indent="-263525" algn="just" eaLnBrk="0" hangingPunct="0">
              <a:spcBef>
                <a:spcPts val="480"/>
              </a:spcBef>
              <a:buClr>
                <a:schemeClr val="hlink"/>
              </a:buClr>
              <a:buFont typeface="Arial" pitchFamily="34" charset="0"/>
              <a:buChar char="•"/>
              <a:defRPr/>
            </a:pPr>
            <a:r>
              <a:rPr lang="tr-TR" kern="0" dirty="0">
                <a:solidFill>
                  <a:srgbClr val="000066"/>
                </a:solidFill>
                <a:latin typeface="Arial" charset="0"/>
              </a:rPr>
              <a:t>Çevre Düzeni Planında veya imar planında sanayi kullanımı dışında kalan alanlar ile maden ruhsat sahası dışından kalan alanlarda </a:t>
            </a:r>
            <a:r>
              <a:rPr lang="tr-TR" kern="0" dirty="0" smtClean="0">
                <a:solidFill>
                  <a:srgbClr val="000066"/>
                </a:solidFill>
                <a:latin typeface="Arial" charset="0"/>
              </a:rPr>
              <a:t>(tarım </a:t>
            </a:r>
            <a:r>
              <a:rPr lang="tr-TR" kern="0" dirty="0">
                <a:solidFill>
                  <a:srgbClr val="000066"/>
                </a:solidFill>
                <a:latin typeface="Arial" charset="0"/>
              </a:rPr>
              <a:t>arazisi, orman gibi) maden sanayi tesisleri yapılamaz.</a:t>
            </a:r>
          </a:p>
          <a:p>
            <a:pPr marL="263525" lvl="1" indent="-263525" algn="just" eaLnBrk="0" hangingPunct="0">
              <a:spcBef>
                <a:spcPts val="480"/>
              </a:spcBef>
              <a:buClr>
                <a:schemeClr val="hlink"/>
              </a:buClr>
              <a:buFont typeface="Arial" pitchFamily="34" charset="0"/>
              <a:buChar char="•"/>
              <a:defRPr/>
            </a:pPr>
            <a:r>
              <a:rPr lang="tr-TR" kern="0" dirty="0">
                <a:solidFill>
                  <a:srgbClr val="000066"/>
                </a:solidFill>
                <a:latin typeface="Arial" charset="0"/>
              </a:rPr>
              <a:t>Bu tesisler için uygulamalar Çevre Düzeni Planı’nın 8.15. </a:t>
            </a:r>
            <a:r>
              <a:rPr lang="tr-TR" kern="0" dirty="0" smtClean="0">
                <a:solidFill>
                  <a:srgbClr val="000066"/>
                </a:solidFill>
                <a:latin typeface="Arial" charset="0"/>
              </a:rPr>
              <a:t>madde hükümlerine </a:t>
            </a:r>
            <a:r>
              <a:rPr lang="tr-TR" kern="0" dirty="0">
                <a:solidFill>
                  <a:srgbClr val="000066"/>
                </a:solidFill>
                <a:latin typeface="Arial" charset="0"/>
              </a:rPr>
              <a:t>göre yürütülür.</a:t>
            </a:r>
          </a:p>
        </p:txBody>
      </p:sp>
    </p:spTree>
    <p:extLst>
      <p:ext uri="{BB962C8B-B14F-4D97-AF65-F5344CB8AC3E}">
        <p14:creationId xmlns:p14="http://schemas.microsoft.com/office/powerpoint/2010/main" val="36888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1000" tmFilter="0, 0; .2, .5; .8, .5; 1, 0"/>
                                        <p:tgtEl>
                                          <p:spTgt spid="8"/>
                                        </p:tgtEl>
                                      </p:cBhvr>
                                    </p:animEffect>
                                    <p:animScale>
                                      <p:cBhvr>
                                        <p:cTn id="12" dur="50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1250"/>
                                        <p:tgtEl>
                                          <p:spTgt spid="1027"/>
                                        </p:tgtEl>
                                        <p:attrNameLst>
                                          <p:attrName>ppt_x</p:attrName>
                                        </p:attrNameLst>
                                      </p:cBhvr>
                                      <p:tavLst>
                                        <p:tav tm="0">
                                          <p:val>
                                            <p:strVal val="ppt_x"/>
                                          </p:val>
                                        </p:tav>
                                        <p:tav tm="100000">
                                          <p:val>
                                            <p:strVal val="0-ppt_w/2"/>
                                          </p:val>
                                        </p:tav>
                                      </p:tavLst>
                                    </p:anim>
                                    <p:anim calcmode="lin" valueType="num">
                                      <p:cBhvr additive="base">
                                        <p:cTn id="22" dur="1250"/>
                                        <p:tgtEl>
                                          <p:spTgt spid="1027"/>
                                        </p:tgtEl>
                                        <p:attrNameLst>
                                          <p:attrName>ppt_y</p:attrName>
                                        </p:attrNameLst>
                                      </p:cBhvr>
                                      <p:tavLst>
                                        <p:tav tm="0">
                                          <p:val>
                                            <p:strVal val="ppt_y"/>
                                          </p:val>
                                        </p:tav>
                                        <p:tav tm="100000">
                                          <p:val>
                                            <p:strVal val="ppt_y"/>
                                          </p:val>
                                        </p:tav>
                                      </p:tavLst>
                                    </p:anim>
                                    <p:set>
                                      <p:cBhvr>
                                        <p:cTn id="23" dur="1" fill="hold">
                                          <p:stCondLst>
                                            <p:cond delay="124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250" fill="hold"/>
                                        <p:tgtEl>
                                          <p:spTgt spid="11"/>
                                        </p:tgtEl>
                                        <p:attrNameLst>
                                          <p:attrName>ppt_x</p:attrName>
                                        </p:attrNameLst>
                                      </p:cBhvr>
                                      <p:tavLst>
                                        <p:tav tm="0">
                                          <p:val>
                                            <p:strVal val="0-#ppt_w/2"/>
                                          </p:val>
                                        </p:tav>
                                        <p:tav tm="100000">
                                          <p:val>
                                            <p:strVal val="#ppt_x"/>
                                          </p:val>
                                        </p:tav>
                                      </p:tavLst>
                                    </p:anim>
                                    <p:anim calcmode="lin" valueType="num">
                                      <p:cBhvr additive="base">
                                        <p:cTn id="29"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1250"/>
                                        <p:tgtEl>
                                          <p:spTgt spid="11"/>
                                        </p:tgtEl>
                                        <p:attrNameLst>
                                          <p:attrName>ppt_x</p:attrName>
                                        </p:attrNameLst>
                                      </p:cBhvr>
                                      <p:tavLst>
                                        <p:tav tm="0">
                                          <p:val>
                                            <p:strVal val="ppt_x"/>
                                          </p:val>
                                        </p:tav>
                                        <p:tav tm="100000">
                                          <p:val>
                                            <p:strVal val="0-ppt_w/2"/>
                                          </p:val>
                                        </p:tav>
                                      </p:tavLst>
                                    </p:anim>
                                    <p:anim calcmode="lin" valueType="num">
                                      <p:cBhvr additive="base">
                                        <p:cTn id="34" dur="1250"/>
                                        <p:tgtEl>
                                          <p:spTgt spid="11"/>
                                        </p:tgtEl>
                                        <p:attrNameLst>
                                          <p:attrName>ppt_y</p:attrName>
                                        </p:attrNameLst>
                                      </p:cBhvr>
                                      <p:tavLst>
                                        <p:tav tm="0">
                                          <p:val>
                                            <p:strVal val="ppt_y"/>
                                          </p:val>
                                        </p:tav>
                                        <p:tav tm="100000">
                                          <p:val>
                                            <p:strVal val="ppt_y"/>
                                          </p:val>
                                        </p:tav>
                                      </p:tavLst>
                                    </p:anim>
                                    <p:set>
                                      <p:cBhvr>
                                        <p:cTn id="35" dur="1" fill="hold">
                                          <p:stCondLst>
                                            <p:cond delay="124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250" fill="hold"/>
                                        <p:tgtEl>
                                          <p:spTgt spid="12"/>
                                        </p:tgtEl>
                                        <p:attrNameLst>
                                          <p:attrName>ppt_x</p:attrName>
                                        </p:attrNameLst>
                                      </p:cBhvr>
                                      <p:tavLst>
                                        <p:tav tm="0">
                                          <p:val>
                                            <p:strVal val="0-#ppt_w/2"/>
                                          </p:val>
                                        </p:tav>
                                        <p:tav tm="100000">
                                          <p:val>
                                            <p:strVal val="#ppt_x"/>
                                          </p:val>
                                        </p:tav>
                                      </p:tavLst>
                                    </p:anim>
                                    <p:anim calcmode="lin" valueType="num">
                                      <p:cBhvr additive="base">
                                        <p:cTn id="41"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1" grpId="0"/>
      <p:bldP spid="11" grpId="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bilgi Yer Tutucusu 1"/>
          <p:cNvSpPr>
            <a:spLocks noGrp="1"/>
          </p:cNvSpPr>
          <p:nvPr>
            <p:ph type="ftr" sz="quarter" idx="11"/>
          </p:nvPr>
        </p:nvSpPr>
        <p:spPr/>
        <p:txBody>
          <a:bodyPr/>
          <a:lstStyle/>
          <a:p>
            <a:r>
              <a:rPr lang="tr-TR" sz="1300" dirty="0" smtClean="0"/>
              <a:t>MANİSA ÇEVRE VE ŞEHİRCİLİK İL MÜDÜRLÜĞÜ</a:t>
            </a:r>
          </a:p>
          <a:p>
            <a:r>
              <a:rPr lang="tr-TR" sz="1300" dirty="0" smtClean="0"/>
              <a:t>İMAR &amp; PLANLAMA ŞUBESİ</a:t>
            </a:r>
            <a:endParaRPr lang="tr-TR" sz="1300" dirty="0" smtClean="0"/>
          </a:p>
        </p:txBody>
      </p:sp>
      <p:sp>
        <p:nvSpPr>
          <p:cNvPr id="4" name="Başlık 3"/>
          <p:cNvSpPr>
            <a:spLocks noGrp="1"/>
          </p:cNvSpPr>
          <p:nvPr>
            <p:ph type="title"/>
          </p:nvPr>
        </p:nvSpPr>
        <p:spPr/>
        <p:txBody>
          <a:bodyPr>
            <a:normAutofit fontScale="90000"/>
          </a:bodyPr>
          <a:lstStyle/>
          <a:p>
            <a:r>
              <a:rPr lang="tr-TR" dirty="0"/>
              <a:t>ÇEVRE DÜZENİ PLANININ UYGULANMASINA İLİŞKİN ESASLAR</a:t>
            </a:r>
          </a:p>
        </p:txBody>
      </p:sp>
      <p:sp>
        <p:nvSpPr>
          <p:cNvPr id="5" name="Veri Yer Tutucusu 4"/>
          <p:cNvSpPr>
            <a:spLocks noGrp="1"/>
          </p:cNvSpPr>
          <p:nvPr>
            <p:ph type="dt" sz="half" idx="10"/>
          </p:nvPr>
        </p:nvSpPr>
        <p:spPr/>
        <p:txBody>
          <a:bodyPr/>
          <a:lstStyle/>
          <a:p>
            <a:r>
              <a:rPr lang="tr-TR" smtClean="0"/>
              <a:t>31.03.2016</a:t>
            </a:r>
            <a:endParaRPr lang="tr-TR" dirty="0"/>
          </a:p>
        </p:txBody>
      </p:sp>
      <p:sp>
        <p:nvSpPr>
          <p:cNvPr id="6" name="Slayt Numarası Yer Tutucusu 5"/>
          <p:cNvSpPr>
            <a:spLocks noGrp="1"/>
          </p:cNvSpPr>
          <p:nvPr>
            <p:ph type="sldNum" sz="quarter" idx="12"/>
          </p:nvPr>
        </p:nvSpPr>
        <p:spPr/>
        <p:txBody>
          <a:bodyPr/>
          <a:lstStyle/>
          <a:p>
            <a:fld id="{22E147C4-00B9-4C43-A533-25DB6A853C5E}" type="slidenum">
              <a:rPr lang="tr-TR" smtClean="0"/>
              <a:pPr/>
              <a:t>17</a:t>
            </a:fld>
            <a:endParaRPr lang="tr-TR"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197" t="16633" r="19623" b="9030"/>
          <a:stretch/>
        </p:blipFill>
        <p:spPr bwMode="auto">
          <a:xfrm>
            <a:off x="749228" y="1916833"/>
            <a:ext cx="591100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63" t="30174" r="2995" b="57194"/>
          <a:stretch/>
        </p:blipFill>
        <p:spPr bwMode="auto">
          <a:xfrm>
            <a:off x="611560" y="1124744"/>
            <a:ext cx="8208912" cy="63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erbest Form 6"/>
          <p:cNvSpPr/>
          <p:nvPr/>
        </p:nvSpPr>
        <p:spPr>
          <a:xfrm>
            <a:off x="2185060" y="3051958"/>
            <a:ext cx="2778826" cy="2838203"/>
          </a:xfrm>
          <a:custGeom>
            <a:avLst/>
            <a:gdLst>
              <a:gd name="connsiteX0" fmla="*/ 0 w 2778826"/>
              <a:gd name="connsiteY0" fmla="*/ 391886 h 2838203"/>
              <a:gd name="connsiteX1" fmla="*/ 362197 w 2778826"/>
              <a:gd name="connsiteY1" fmla="*/ 338447 h 2838203"/>
              <a:gd name="connsiteX2" fmla="*/ 249382 w 2778826"/>
              <a:gd name="connsiteY2" fmla="*/ 41564 h 2838203"/>
              <a:gd name="connsiteX3" fmla="*/ 451262 w 2778826"/>
              <a:gd name="connsiteY3" fmla="*/ 0 h 2838203"/>
              <a:gd name="connsiteX4" fmla="*/ 581891 w 2778826"/>
              <a:gd name="connsiteY4" fmla="*/ 130629 h 2838203"/>
              <a:gd name="connsiteX5" fmla="*/ 670956 w 2778826"/>
              <a:gd name="connsiteY5" fmla="*/ 166255 h 2838203"/>
              <a:gd name="connsiteX6" fmla="*/ 967839 w 2778826"/>
              <a:gd name="connsiteY6" fmla="*/ 522515 h 2838203"/>
              <a:gd name="connsiteX7" fmla="*/ 1039091 w 2778826"/>
              <a:gd name="connsiteY7" fmla="*/ 546265 h 2838203"/>
              <a:gd name="connsiteX8" fmla="*/ 1211283 w 2778826"/>
              <a:gd name="connsiteY8" fmla="*/ 831273 h 2838203"/>
              <a:gd name="connsiteX9" fmla="*/ 1472540 w 2778826"/>
              <a:gd name="connsiteY9" fmla="*/ 855024 h 2838203"/>
              <a:gd name="connsiteX10" fmla="*/ 1555667 w 2778826"/>
              <a:gd name="connsiteY10" fmla="*/ 831273 h 2838203"/>
              <a:gd name="connsiteX11" fmla="*/ 1810987 w 2778826"/>
              <a:gd name="connsiteY11" fmla="*/ 1169720 h 2838203"/>
              <a:gd name="connsiteX12" fmla="*/ 2006930 w 2778826"/>
              <a:gd name="connsiteY12" fmla="*/ 1395351 h 2838203"/>
              <a:gd name="connsiteX13" fmla="*/ 2066306 w 2778826"/>
              <a:gd name="connsiteY13" fmla="*/ 1561606 h 2838203"/>
              <a:gd name="connsiteX14" fmla="*/ 2695698 w 2778826"/>
              <a:gd name="connsiteY14" fmla="*/ 2036619 h 2838203"/>
              <a:gd name="connsiteX15" fmla="*/ 2778826 w 2778826"/>
              <a:gd name="connsiteY15" fmla="*/ 2084120 h 2838203"/>
              <a:gd name="connsiteX16" fmla="*/ 2600696 w 2778826"/>
              <a:gd name="connsiteY16" fmla="*/ 2351315 h 2838203"/>
              <a:gd name="connsiteX17" fmla="*/ 2416628 w 2778826"/>
              <a:gd name="connsiteY17" fmla="*/ 2553195 h 2838203"/>
              <a:gd name="connsiteX18" fmla="*/ 2232561 w 2778826"/>
              <a:gd name="connsiteY18" fmla="*/ 2766951 h 2838203"/>
              <a:gd name="connsiteX19" fmla="*/ 2042556 w 2778826"/>
              <a:gd name="connsiteY19" fmla="*/ 2838203 h 2838203"/>
              <a:gd name="connsiteX20" fmla="*/ 1953491 w 2778826"/>
              <a:gd name="connsiteY20" fmla="*/ 2761013 h 2838203"/>
              <a:gd name="connsiteX21" fmla="*/ 1905989 w 2778826"/>
              <a:gd name="connsiteY21" fmla="*/ 2511632 h 2838203"/>
              <a:gd name="connsiteX22" fmla="*/ 1953491 w 2778826"/>
              <a:gd name="connsiteY22" fmla="*/ 2410691 h 2838203"/>
              <a:gd name="connsiteX23" fmla="*/ 1882239 w 2778826"/>
              <a:gd name="connsiteY23" fmla="*/ 2345377 h 2838203"/>
              <a:gd name="connsiteX24" fmla="*/ 1834737 w 2778826"/>
              <a:gd name="connsiteY24" fmla="*/ 2363190 h 2838203"/>
              <a:gd name="connsiteX25" fmla="*/ 1834737 w 2778826"/>
              <a:gd name="connsiteY25" fmla="*/ 2363190 h 2838203"/>
              <a:gd name="connsiteX26" fmla="*/ 1721922 w 2778826"/>
              <a:gd name="connsiteY26" fmla="*/ 2369128 h 2838203"/>
              <a:gd name="connsiteX27" fmla="*/ 1656608 w 2778826"/>
              <a:gd name="connsiteY27" fmla="*/ 2250374 h 2838203"/>
              <a:gd name="connsiteX28" fmla="*/ 1252846 w 2778826"/>
              <a:gd name="connsiteY28" fmla="*/ 1739736 h 2838203"/>
              <a:gd name="connsiteX29" fmla="*/ 1104405 w 2778826"/>
              <a:gd name="connsiteY29" fmla="*/ 1573481 h 2838203"/>
              <a:gd name="connsiteX30" fmla="*/ 0 w 2778826"/>
              <a:gd name="connsiteY30" fmla="*/ 391886 h 283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78826" h="2838203">
                <a:moveTo>
                  <a:pt x="0" y="391886"/>
                </a:moveTo>
                <a:lnTo>
                  <a:pt x="362197" y="338447"/>
                </a:lnTo>
                <a:lnTo>
                  <a:pt x="249382" y="41564"/>
                </a:lnTo>
                <a:lnTo>
                  <a:pt x="451262" y="0"/>
                </a:lnTo>
                <a:lnTo>
                  <a:pt x="581891" y="130629"/>
                </a:lnTo>
                <a:lnTo>
                  <a:pt x="670956" y="166255"/>
                </a:lnTo>
                <a:lnTo>
                  <a:pt x="967839" y="522515"/>
                </a:lnTo>
                <a:lnTo>
                  <a:pt x="1039091" y="546265"/>
                </a:lnTo>
                <a:lnTo>
                  <a:pt x="1211283" y="831273"/>
                </a:lnTo>
                <a:lnTo>
                  <a:pt x="1472540" y="855024"/>
                </a:lnTo>
                <a:lnTo>
                  <a:pt x="1555667" y="831273"/>
                </a:lnTo>
                <a:lnTo>
                  <a:pt x="1810987" y="1169720"/>
                </a:lnTo>
                <a:lnTo>
                  <a:pt x="2006930" y="1395351"/>
                </a:lnTo>
                <a:lnTo>
                  <a:pt x="2066306" y="1561606"/>
                </a:lnTo>
                <a:lnTo>
                  <a:pt x="2695698" y="2036619"/>
                </a:lnTo>
                <a:lnTo>
                  <a:pt x="2778826" y="2084120"/>
                </a:lnTo>
                <a:lnTo>
                  <a:pt x="2600696" y="2351315"/>
                </a:lnTo>
                <a:lnTo>
                  <a:pt x="2416628" y="2553195"/>
                </a:lnTo>
                <a:lnTo>
                  <a:pt x="2232561" y="2766951"/>
                </a:lnTo>
                <a:lnTo>
                  <a:pt x="2042556" y="2838203"/>
                </a:lnTo>
                <a:lnTo>
                  <a:pt x="1953491" y="2761013"/>
                </a:lnTo>
                <a:lnTo>
                  <a:pt x="1905989" y="2511632"/>
                </a:lnTo>
                <a:lnTo>
                  <a:pt x="1953491" y="2410691"/>
                </a:lnTo>
                <a:lnTo>
                  <a:pt x="1882239" y="2345377"/>
                </a:lnTo>
                <a:lnTo>
                  <a:pt x="1834737" y="2363190"/>
                </a:lnTo>
                <a:lnTo>
                  <a:pt x="1834737" y="2363190"/>
                </a:lnTo>
                <a:lnTo>
                  <a:pt x="1721922" y="2369128"/>
                </a:lnTo>
                <a:lnTo>
                  <a:pt x="1656608" y="2250374"/>
                </a:lnTo>
                <a:lnTo>
                  <a:pt x="1252846" y="1739736"/>
                </a:lnTo>
                <a:lnTo>
                  <a:pt x="1104405" y="1573481"/>
                </a:lnTo>
                <a:lnTo>
                  <a:pt x="0" y="391886"/>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755576" y="1844824"/>
            <a:ext cx="8064896" cy="4439677"/>
          </a:xfrm>
          <a:prstGeom prst="rect">
            <a:avLst/>
          </a:prstGeom>
          <a:noFill/>
        </p:spPr>
        <p:txBody>
          <a:bodyPr wrap="square" rtlCol="0">
            <a:spAutoFit/>
          </a:bodyPr>
          <a:lstStyle/>
          <a:p>
            <a:pPr algn="just"/>
            <a:endParaRPr lang="tr-TR" dirty="0" smtClean="0"/>
          </a:p>
          <a:p>
            <a:pPr marL="263525" lvl="1" indent="-263525" algn="just" eaLnBrk="0" hangingPunct="0">
              <a:spcBef>
                <a:spcPts val="480"/>
              </a:spcBef>
              <a:buClr>
                <a:schemeClr val="hlink"/>
              </a:buClr>
              <a:buFont typeface="Arial" pitchFamily="34" charset="0"/>
              <a:buChar char="•"/>
              <a:defRPr/>
            </a:pPr>
            <a:r>
              <a:rPr lang="tr-TR" kern="0" dirty="0">
                <a:solidFill>
                  <a:srgbClr val="000066"/>
                </a:solidFill>
                <a:latin typeface="Arial" charset="0"/>
              </a:rPr>
              <a:t>B</a:t>
            </a:r>
            <a:r>
              <a:rPr lang="tr-TR" kern="0" dirty="0">
                <a:solidFill>
                  <a:srgbClr val="000066"/>
                </a:solidFill>
                <a:latin typeface="Arial" charset="0"/>
              </a:rPr>
              <a:t>u alanlarda, tarım ve hayvancılığa yönelik araştırma ve geliştirme birimleri, ürün toplama, depolama, saklama, pazarlama alanları, ürün borsası, ürün işleme ve paketleme tesisleri ve besicilikte kullanılacak yem üretim alanları, tarımsal amaçlı yapı ve tarımsal amaçlı entegre tesisler, sebze ve çiçek yetiştiriciliği için seralar, hayvancılık ve et entegre tesisleri, tarımsal işletmelerin ön arıtma ya da toplu arıtma tesisleri, tarımsal araç-gereç parkları, ile çalışanların ihtiyacına yönelik sosyal ve kültürel donatı alanları, sağlık ve eğitim tesisleri gibi gereklilikler toplu olarak (organize şekilde) yer alabilir.</a:t>
            </a:r>
          </a:p>
          <a:p>
            <a:pPr marL="263525" lvl="1" indent="-263525" algn="just" eaLnBrk="0" hangingPunct="0">
              <a:spcBef>
                <a:spcPts val="480"/>
              </a:spcBef>
              <a:buClr>
                <a:schemeClr val="hlink"/>
              </a:buClr>
              <a:buFont typeface="Arial" pitchFamily="34" charset="0"/>
              <a:buChar char="•"/>
              <a:defRPr/>
            </a:pPr>
            <a:r>
              <a:rPr lang="tr-TR" kern="0" dirty="0">
                <a:solidFill>
                  <a:srgbClr val="000066"/>
                </a:solidFill>
                <a:latin typeface="Arial" charset="0"/>
              </a:rPr>
              <a:t>Bu alanlarda yer alacak işletmelerin yapılanma koşulları Nazım ve Uygulama İmar Planı kararlarıyla belirlenecektir.</a:t>
            </a:r>
          </a:p>
          <a:p>
            <a:pPr marL="263525" lvl="1" indent="-263525" algn="just" eaLnBrk="0" hangingPunct="0">
              <a:spcBef>
                <a:spcPts val="480"/>
              </a:spcBef>
              <a:buClr>
                <a:schemeClr val="hlink"/>
              </a:buClr>
              <a:buFont typeface="Arial" pitchFamily="34" charset="0"/>
              <a:buChar char="•"/>
              <a:defRPr/>
            </a:pPr>
            <a:r>
              <a:rPr lang="tr-TR" kern="0" dirty="0">
                <a:solidFill>
                  <a:srgbClr val="000066"/>
                </a:solidFill>
                <a:latin typeface="Arial" charset="0"/>
              </a:rPr>
              <a:t>B</a:t>
            </a:r>
            <a:r>
              <a:rPr lang="tr-TR" kern="0" dirty="0">
                <a:solidFill>
                  <a:srgbClr val="000066"/>
                </a:solidFill>
                <a:latin typeface="Arial" charset="0"/>
              </a:rPr>
              <a:t>u planda gösterilenler dışında ihtiyaç olması halinde, en az 20 ha. olacak şekilde yer seçimi yapılması gerekir.</a:t>
            </a:r>
            <a:endParaRPr lang="tr-TR" kern="0" dirty="0">
              <a:solidFill>
                <a:srgbClr val="000066"/>
              </a:solidFill>
              <a:latin typeface="Arial" charset="0"/>
            </a:endParaRPr>
          </a:p>
          <a:p>
            <a:pPr algn="just"/>
            <a:endParaRPr lang="tr-TR" dirty="0"/>
          </a:p>
        </p:txBody>
      </p:sp>
      <p:grpSp>
        <p:nvGrpSpPr>
          <p:cNvPr id="9" name="Grup 8"/>
          <p:cNvGrpSpPr/>
          <p:nvPr/>
        </p:nvGrpSpPr>
        <p:grpSpPr>
          <a:xfrm>
            <a:off x="541333" y="1772815"/>
            <a:ext cx="7919099" cy="4404678"/>
            <a:chOff x="541333" y="1772815"/>
            <a:chExt cx="7919099" cy="4404678"/>
          </a:xfrm>
        </p:grpSpPr>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916" t="17107" r="11146" b="9074"/>
            <a:stretch/>
          </p:blipFill>
          <p:spPr bwMode="auto">
            <a:xfrm>
              <a:off x="541333" y="1772815"/>
              <a:ext cx="4966771" cy="4404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914" t="14215" r="34914" b="6093"/>
            <a:stretch/>
          </p:blipFill>
          <p:spPr bwMode="auto">
            <a:xfrm>
              <a:off x="5508105" y="1791180"/>
              <a:ext cx="2952327" cy="438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2587" t="18659" r="11033" b="18966"/>
          <a:stretch/>
        </p:blipFill>
        <p:spPr bwMode="auto">
          <a:xfrm>
            <a:off x="755576" y="1838722"/>
            <a:ext cx="7992888" cy="433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78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1000" tmFilter="0, 0; .2, .5; .8, .5; 1, 0"/>
                                        <p:tgtEl>
                                          <p:spTgt spid="7"/>
                                        </p:tgtEl>
                                      </p:cBhvr>
                                    </p:animEffect>
                                    <p:animScale>
                                      <p:cBhvr>
                                        <p:cTn id="12" dur="50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1250"/>
                                        <p:tgtEl>
                                          <p:spTgt spid="2050"/>
                                        </p:tgtEl>
                                        <p:attrNameLst>
                                          <p:attrName>ppt_x</p:attrName>
                                        </p:attrNameLst>
                                      </p:cBhvr>
                                      <p:tavLst>
                                        <p:tav tm="0">
                                          <p:val>
                                            <p:strVal val="ppt_x"/>
                                          </p:val>
                                        </p:tav>
                                        <p:tav tm="100000">
                                          <p:val>
                                            <p:strVal val="0-ppt_w/2"/>
                                          </p:val>
                                        </p:tav>
                                      </p:tavLst>
                                    </p:anim>
                                    <p:anim calcmode="lin" valueType="num">
                                      <p:cBhvr additive="base">
                                        <p:cTn id="22" dur="1250"/>
                                        <p:tgtEl>
                                          <p:spTgt spid="2050"/>
                                        </p:tgtEl>
                                        <p:attrNameLst>
                                          <p:attrName>ppt_y</p:attrName>
                                        </p:attrNameLst>
                                      </p:cBhvr>
                                      <p:tavLst>
                                        <p:tav tm="0">
                                          <p:val>
                                            <p:strVal val="ppt_y"/>
                                          </p:val>
                                        </p:tav>
                                        <p:tav tm="100000">
                                          <p:val>
                                            <p:strVal val="ppt_y"/>
                                          </p:val>
                                        </p:tav>
                                      </p:tavLst>
                                    </p:anim>
                                    <p:set>
                                      <p:cBhvr>
                                        <p:cTn id="23" dur="1" fill="hold">
                                          <p:stCondLst>
                                            <p:cond delay="124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250" fill="hold"/>
                                        <p:tgtEl>
                                          <p:spTgt spid="8"/>
                                        </p:tgtEl>
                                        <p:attrNameLst>
                                          <p:attrName>ppt_x</p:attrName>
                                        </p:attrNameLst>
                                      </p:cBhvr>
                                      <p:tavLst>
                                        <p:tav tm="0">
                                          <p:val>
                                            <p:strVal val="0-#ppt_w/2"/>
                                          </p:val>
                                        </p:tav>
                                        <p:tav tm="100000">
                                          <p:val>
                                            <p:strVal val="#ppt_x"/>
                                          </p:val>
                                        </p:tav>
                                      </p:tavLst>
                                    </p:anim>
                                    <p:anim calcmode="lin" valueType="num">
                                      <p:cBhvr additive="base">
                                        <p:cTn id="29"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8" fill="hold" grpId="1" nodeType="clickEffect">
                                  <p:stCondLst>
                                    <p:cond delay="0"/>
                                  </p:stCondLst>
                                  <p:childTnLst>
                                    <p:anim calcmode="lin" valueType="num">
                                      <p:cBhvr additive="base">
                                        <p:cTn id="33" dur="1500"/>
                                        <p:tgtEl>
                                          <p:spTgt spid="8"/>
                                        </p:tgtEl>
                                        <p:attrNameLst>
                                          <p:attrName>ppt_x</p:attrName>
                                        </p:attrNameLst>
                                      </p:cBhvr>
                                      <p:tavLst>
                                        <p:tav tm="0">
                                          <p:val>
                                            <p:strVal val="ppt_x"/>
                                          </p:val>
                                        </p:tav>
                                        <p:tav tm="100000">
                                          <p:val>
                                            <p:strVal val="0-ppt_w/2"/>
                                          </p:val>
                                        </p:tav>
                                      </p:tavLst>
                                    </p:anim>
                                    <p:anim calcmode="lin" valueType="num">
                                      <p:cBhvr additive="base">
                                        <p:cTn id="34" dur="1500"/>
                                        <p:tgtEl>
                                          <p:spTgt spid="8"/>
                                        </p:tgtEl>
                                        <p:attrNameLst>
                                          <p:attrName>ppt_y</p:attrName>
                                        </p:attrNameLst>
                                      </p:cBhvr>
                                      <p:tavLst>
                                        <p:tav tm="0">
                                          <p:val>
                                            <p:strVal val="ppt_y"/>
                                          </p:val>
                                        </p:tav>
                                        <p:tav tm="100000">
                                          <p:val>
                                            <p:strVal val="ppt_y"/>
                                          </p:val>
                                        </p:tav>
                                      </p:tavLst>
                                    </p:anim>
                                    <p:set>
                                      <p:cBhvr>
                                        <p:cTn id="35" dur="1" fill="hold">
                                          <p:stCondLst>
                                            <p:cond delay="1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000" fill="hold"/>
                                        <p:tgtEl>
                                          <p:spTgt spid="9"/>
                                        </p:tgtEl>
                                        <p:attrNameLst>
                                          <p:attrName>ppt_x</p:attrName>
                                        </p:attrNameLst>
                                      </p:cBhvr>
                                      <p:tavLst>
                                        <p:tav tm="0">
                                          <p:val>
                                            <p:strVal val="0-#ppt_w/2"/>
                                          </p:val>
                                        </p:tav>
                                        <p:tav tm="100000">
                                          <p:val>
                                            <p:strVal val="#ppt_x"/>
                                          </p:val>
                                        </p:tav>
                                      </p:tavLst>
                                    </p:anim>
                                    <p:anim calcmode="lin" valueType="num">
                                      <p:cBhvr additive="base">
                                        <p:cTn id="41"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2054"/>
                                        </p:tgtEl>
                                        <p:attrNameLst>
                                          <p:attrName>style.visibility</p:attrName>
                                        </p:attrNameLst>
                                      </p:cBhvr>
                                      <p:to>
                                        <p:strVal val="visible"/>
                                      </p:to>
                                    </p:set>
                                    <p:anim calcmode="lin" valueType="num">
                                      <p:cBhvr additive="base">
                                        <p:cTn id="46" dur="1250" fill="hold"/>
                                        <p:tgtEl>
                                          <p:spTgt spid="2054"/>
                                        </p:tgtEl>
                                        <p:attrNameLst>
                                          <p:attrName>ppt_x</p:attrName>
                                        </p:attrNameLst>
                                      </p:cBhvr>
                                      <p:tavLst>
                                        <p:tav tm="0">
                                          <p:val>
                                            <p:strVal val="0-#ppt_w/2"/>
                                          </p:val>
                                        </p:tav>
                                        <p:tav tm="100000">
                                          <p:val>
                                            <p:strVal val="#ppt_x"/>
                                          </p:val>
                                        </p:tav>
                                      </p:tavLst>
                                    </p:anim>
                                    <p:anim calcmode="lin" valueType="num">
                                      <p:cBhvr additive="base">
                                        <p:cTn id="47" dur="125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18</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6" name="Başlık 1"/>
          <p:cNvSpPr>
            <a:spLocks noGrp="1"/>
          </p:cNvSpPr>
          <p:nvPr>
            <p:ph type="title"/>
          </p:nvPr>
        </p:nvSpPr>
        <p:spPr>
          <a:xfrm>
            <a:off x="0" y="71414"/>
            <a:ext cx="9144000" cy="1143000"/>
          </a:xfrm>
        </p:spPr>
        <p:txBody>
          <a:bodyPr vert="horz" lIns="91440" tIns="45720" rIns="91440" bIns="45720" rtlCol="0" anchor="ctr">
            <a:normAutofit fontScale="90000"/>
          </a:bodyPr>
          <a:lstStyle/>
          <a:p>
            <a:r>
              <a:rPr lang="tr-TR" dirty="0"/>
              <a:t>ÇEVRE DÜZENİ PLANININ UYGULANMASINA İLİŞKİN ESASLAR</a:t>
            </a:r>
            <a:endParaRPr lang="tr-TR" dirty="0"/>
          </a:p>
        </p:txBody>
      </p:sp>
      <p:sp>
        <p:nvSpPr>
          <p:cNvPr id="12" name="İçerik Yer Tutucusu 3"/>
          <p:cNvSpPr txBox="1">
            <a:spLocks/>
          </p:cNvSpPr>
          <p:nvPr/>
        </p:nvSpPr>
        <p:spPr>
          <a:xfrm>
            <a:off x="446856" y="2204864"/>
            <a:ext cx="8229600" cy="3744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a:solidFill>
                  <a:srgbClr val="000066"/>
                </a:solidFill>
                <a:latin typeface="Arial" charset="0"/>
              </a:rPr>
              <a:t>T</a:t>
            </a:r>
            <a:r>
              <a:rPr lang="tr-TR" sz="1800" kern="0" dirty="0">
                <a:solidFill>
                  <a:srgbClr val="000066"/>
                </a:solidFill>
                <a:latin typeface="Arial" charset="0"/>
              </a:rPr>
              <a:t>arım arazilerinin tarımsal üretim amaçlı korunması esas olup bu alanlarda tarımsal </a:t>
            </a:r>
            <a:r>
              <a:rPr lang="tr-TR" sz="1800" kern="0" dirty="0">
                <a:solidFill>
                  <a:srgbClr val="000066"/>
                </a:solidFill>
                <a:latin typeface="Arial" charset="0"/>
              </a:rPr>
              <a:t>amaçlı yapılar ve çiftçiler için barınma </a:t>
            </a:r>
            <a:r>
              <a:rPr lang="tr-TR" sz="1800" kern="0" dirty="0">
                <a:solidFill>
                  <a:srgbClr val="000066"/>
                </a:solidFill>
                <a:latin typeface="Arial" charset="0"/>
              </a:rPr>
              <a:t>amaçlı yapılar </a:t>
            </a:r>
            <a:r>
              <a:rPr lang="tr-TR" sz="1800" kern="0" dirty="0">
                <a:solidFill>
                  <a:srgbClr val="000066"/>
                </a:solidFill>
                <a:latin typeface="Arial" charset="0"/>
              </a:rPr>
              <a:t>yapılabilir.</a:t>
            </a:r>
          </a:p>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a:solidFill>
                  <a:srgbClr val="000066"/>
                </a:solidFill>
                <a:latin typeface="Arial" charset="0"/>
              </a:rPr>
              <a:t>Öncelikle arazinin sınıflaması (mutlak? marjinal? dikili? </a:t>
            </a:r>
            <a:r>
              <a:rPr lang="tr-TR" sz="1800" kern="0" dirty="0">
                <a:solidFill>
                  <a:srgbClr val="000066"/>
                </a:solidFill>
                <a:latin typeface="Arial" charset="0"/>
              </a:rPr>
              <a:t>g</a:t>
            </a:r>
            <a:r>
              <a:rPr lang="tr-TR" sz="1800" kern="0" dirty="0">
                <a:solidFill>
                  <a:srgbClr val="000066"/>
                </a:solidFill>
                <a:latin typeface="Arial" charset="0"/>
              </a:rPr>
              <a:t>ibi) belirlenmelidir.</a:t>
            </a:r>
          </a:p>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a:solidFill>
                  <a:srgbClr val="000066"/>
                </a:solidFill>
                <a:latin typeface="Arial" charset="0"/>
              </a:rPr>
              <a:t>Tarım </a:t>
            </a:r>
            <a:r>
              <a:rPr lang="tr-TR" sz="1800" kern="0" dirty="0">
                <a:solidFill>
                  <a:srgbClr val="000066"/>
                </a:solidFill>
                <a:latin typeface="Arial" charset="0"/>
              </a:rPr>
              <a:t>arazilerinin </a:t>
            </a:r>
            <a:r>
              <a:rPr lang="tr-TR" sz="1800" kern="0" dirty="0">
                <a:solidFill>
                  <a:srgbClr val="000066"/>
                </a:solidFill>
                <a:latin typeface="Arial" charset="0"/>
              </a:rPr>
              <a:t>hangi sınıfta olduğuna ve yapılmak istenen tesisin tarımsal amaçlı yapı olup olmadığına İl Gıda Tarım ve Hayvancılık Müdürlüğü karar verir.</a:t>
            </a:r>
          </a:p>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smtClean="0">
                <a:solidFill>
                  <a:srgbClr val="000066"/>
                </a:solidFill>
                <a:latin typeface="Arial" charset="0"/>
              </a:rPr>
              <a:t>Toplam inşaat alanı arazinin </a:t>
            </a:r>
            <a:r>
              <a:rPr lang="tr-TR" sz="1800" kern="0" dirty="0">
                <a:solidFill>
                  <a:srgbClr val="000066"/>
                </a:solidFill>
                <a:latin typeface="Arial" charset="0"/>
              </a:rPr>
              <a:t>vasfına göre farklılaşmaktadır</a:t>
            </a:r>
            <a:r>
              <a:rPr lang="tr-TR" sz="1800" kern="0" dirty="0" smtClean="0">
                <a:solidFill>
                  <a:srgbClr val="000066"/>
                </a:solidFill>
                <a:latin typeface="Arial" charset="0"/>
              </a:rPr>
              <a:t>.</a:t>
            </a:r>
          </a:p>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smtClean="0">
                <a:solidFill>
                  <a:srgbClr val="000066"/>
                </a:solidFill>
                <a:latin typeface="Arial" charset="0"/>
              </a:rPr>
              <a:t>Yapılaşma koşulları Çevre Düzeni Planından alınarak tarımsal amaçlı yapılara ve çiftçiler </a:t>
            </a:r>
            <a:r>
              <a:rPr lang="tr-TR" sz="1800" kern="0" dirty="0">
                <a:solidFill>
                  <a:srgbClr val="000066"/>
                </a:solidFill>
                <a:latin typeface="Arial" charset="0"/>
              </a:rPr>
              <a:t>için barınma amaçlı </a:t>
            </a:r>
            <a:r>
              <a:rPr lang="tr-TR" sz="1800" kern="0" dirty="0" smtClean="0">
                <a:solidFill>
                  <a:srgbClr val="000066"/>
                </a:solidFill>
                <a:latin typeface="Arial" charset="0"/>
              </a:rPr>
              <a:t>yapılara </a:t>
            </a:r>
            <a:r>
              <a:rPr lang="tr-TR" sz="1800" kern="0" dirty="0" err="1" smtClean="0">
                <a:solidFill>
                  <a:srgbClr val="000066"/>
                </a:solidFill>
                <a:latin typeface="Arial" charset="0"/>
              </a:rPr>
              <a:t>ÇDP’nın</a:t>
            </a:r>
            <a:r>
              <a:rPr lang="tr-TR" sz="1800" kern="0" dirty="0" smtClean="0">
                <a:solidFill>
                  <a:srgbClr val="000066"/>
                </a:solidFill>
                <a:latin typeface="Arial" charset="0"/>
              </a:rPr>
              <a:t> 8.7.11. madde hükmü gereği Plansız Alanlar Yönetmeliği 6.bölümdeki esaslar üzerinden ruhsat düzenlenir.</a:t>
            </a:r>
            <a:endParaRPr lang="tr-TR" sz="1800" kern="0" dirty="0">
              <a:solidFill>
                <a:srgbClr val="000066"/>
              </a:solidFill>
              <a:latin typeface="Arial" charset="0"/>
            </a:endParaRPr>
          </a:p>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a:solidFill>
                  <a:srgbClr val="000066"/>
                </a:solidFill>
                <a:latin typeface="Arial" charset="0"/>
              </a:rPr>
              <a:t>Tarım Dışı Kullanım İzni alınmış alanlarda ÇDP kararlarına uyulacaktır.</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03" t="31152" r="32193" b="56179"/>
          <a:stretch/>
        </p:blipFill>
        <p:spPr bwMode="auto">
          <a:xfrm>
            <a:off x="590872" y="1217224"/>
            <a:ext cx="5493296" cy="84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İçerik Yer Tutucusu 3"/>
          <p:cNvSpPr txBox="1">
            <a:spLocks/>
          </p:cNvSpPr>
          <p:nvPr/>
        </p:nvSpPr>
        <p:spPr>
          <a:xfrm>
            <a:off x="467544" y="2204864"/>
            <a:ext cx="8229600" cy="3744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algn="just" eaLnBrk="0" hangingPunct="0">
              <a:spcBef>
                <a:spcPts val="480"/>
              </a:spcBef>
              <a:buClr>
                <a:schemeClr val="hlink"/>
              </a:buClr>
              <a:buFont typeface="Arial" pitchFamily="34" charset="0"/>
              <a:buChar char="•"/>
              <a:tabLst>
                <a:tab pos="715963" algn="l"/>
              </a:tabLst>
              <a:defRPr/>
            </a:pPr>
            <a:r>
              <a:rPr lang="tr-TR" sz="1800" kern="0" dirty="0" smtClean="0">
                <a:solidFill>
                  <a:srgbClr val="000066"/>
                </a:solidFill>
                <a:latin typeface="Arial" charset="0"/>
              </a:rPr>
              <a:t>Çevre Düzeni Planının 8.7.6. maddesinde «zeytinlik </a:t>
            </a:r>
            <a:r>
              <a:rPr lang="tr-TR" sz="1800" kern="0" dirty="0">
                <a:solidFill>
                  <a:srgbClr val="000066"/>
                </a:solidFill>
                <a:latin typeface="Arial" charset="0"/>
              </a:rPr>
              <a:t>alanlarda, 3573 sayılı Kanun hükümleri </a:t>
            </a:r>
            <a:r>
              <a:rPr lang="tr-TR" sz="1800" kern="0" dirty="0" smtClean="0">
                <a:solidFill>
                  <a:srgbClr val="000066"/>
                </a:solidFill>
                <a:latin typeface="Arial" charset="0"/>
              </a:rPr>
              <a:t>geçerlidir» </a:t>
            </a:r>
            <a:r>
              <a:rPr lang="tr-TR" sz="1800" kern="0" dirty="0">
                <a:solidFill>
                  <a:srgbClr val="000066"/>
                </a:solidFill>
                <a:latin typeface="Arial" charset="0"/>
              </a:rPr>
              <a:t>dendiğinden zeytinlik alanlarda zeytin yağı tesisi yapılmak istendiğinde ve bu tesisin İl Gıda Tarım ve Hayvancılık Müdürlüğü tarafından entegre olduğu belirtildiğinde, Bakanlığımız 12/02/2016 tarih E.2191 sayılı yazısına göre </a:t>
            </a:r>
            <a:r>
              <a:rPr lang="tr-TR" sz="1800" kern="0" dirty="0" smtClean="0">
                <a:solidFill>
                  <a:srgbClr val="000066"/>
                </a:solidFill>
                <a:latin typeface="Arial" charset="0"/>
              </a:rPr>
              <a:t>«zeytinyağı </a:t>
            </a:r>
            <a:r>
              <a:rPr lang="tr-TR" sz="1800" kern="0" dirty="0">
                <a:solidFill>
                  <a:srgbClr val="000066"/>
                </a:solidFill>
                <a:latin typeface="Arial" charset="0"/>
              </a:rPr>
              <a:t>tesislerinin Gıda, Tarım ve Hayvancılık Bakanlığı’nın iznine bağlı </a:t>
            </a:r>
            <a:r>
              <a:rPr lang="tr-TR" sz="1800" kern="0" dirty="0" smtClean="0">
                <a:solidFill>
                  <a:srgbClr val="000066"/>
                </a:solidFill>
                <a:latin typeface="Arial" charset="0"/>
              </a:rPr>
              <a:t>olarak imar </a:t>
            </a:r>
            <a:r>
              <a:rPr lang="tr-TR" sz="1800" kern="0" dirty="0">
                <a:solidFill>
                  <a:srgbClr val="000066"/>
                </a:solidFill>
                <a:latin typeface="Arial" charset="0"/>
              </a:rPr>
              <a:t>planı ile yapılabileceği, yapılaşma koşullarının ise çevre düzeni planının 8.7.21. </a:t>
            </a:r>
            <a:r>
              <a:rPr lang="tr-TR" sz="1800" kern="0" dirty="0" smtClean="0">
                <a:solidFill>
                  <a:srgbClr val="000066"/>
                </a:solidFill>
                <a:latin typeface="Arial" charset="0"/>
              </a:rPr>
              <a:t>maddesine göre» belirlenmesi </a:t>
            </a:r>
            <a:r>
              <a:rPr lang="tr-TR" sz="1800" kern="0" dirty="0">
                <a:solidFill>
                  <a:srgbClr val="000066"/>
                </a:solidFill>
                <a:latin typeface="Arial" charset="0"/>
              </a:rPr>
              <a:t>gerekmektedir.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1250"/>
                                        <p:tgtEl>
                                          <p:spTgt spid="12"/>
                                        </p:tgtEl>
                                        <p:attrNameLst>
                                          <p:attrName>ppt_x</p:attrName>
                                        </p:attrNameLst>
                                      </p:cBhvr>
                                      <p:tavLst>
                                        <p:tav tm="0">
                                          <p:val>
                                            <p:strVal val="ppt_x"/>
                                          </p:val>
                                        </p:tav>
                                        <p:tav tm="100000">
                                          <p:val>
                                            <p:strVal val="0-ppt_w/2"/>
                                          </p:val>
                                        </p:tav>
                                      </p:tavLst>
                                    </p:anim>
                                    <p:anim calcmode="lin" valueType="num">
                                      <p:cBhvr additive="base">
                                        <p:cTn id="7" dur="1250"/>
                                        <p:tgtEl>
                                          <p:spTgt spid="12"/>
                                        </p:tgtEl>
                                        <p:attrNameLst>
                                          <p:attrName>ppt_y</p:attrName>
                                        </p:attrNameLst>
                                      </p:cBhvr>
                                      <p:tavLst>
                                        <p:tav tm="0">
                                          <p:val>
                                            <p:strVal val="ppt_y"/>
                                          </p:val>
                                        </p:tav>
                                        <p:tav tm="100000">
                                          <p:val>
                                            <p:strVal val="ppt_y"/>
                                          </p:val>
                                        </p:tav>
                                      </p:tavLst>
                                    </p:anim>
                                    <p:set>
                                      <p:cBhvr>
                                        <p:cTn id="8" dur="1" fill="hold">
                                          <p:stCondLst>
                                            <p:cond delay="124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250" fill="hold"/>
                                        <p:tgtEl>
                                          <p:spTgt spid="14"/>
                                        </p:tgtEl>
                                        <p:attrNameLst>
                                          <p:attrName>ppt_x</p:attrName>
                                        </p:attrNameLst>
                                      </p:cBhvr>
                                      <p:tavLst>
                                        <p:tav tm="0">
                                          <p:val>
                                            <p:strVal val="0-#ppt_w/2"/>
                                          </p:val>
                                        </p:tav>
                                        <p:tav tm="100000">
                                          <p:val>
                                            <p:strVal val="#ppt_x"/>
                                          </p:val>
                                        </p:tav>
                                      </p:tavLst>
                                    </p:anim>
                                    <p:anim calcmode="lin" valueType="num">
                                      <p:cBhvr additive="base">
                                        <p:cTn id="14"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19</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endParaRPr lang="tr-TR" sz="1300" dirty="0"/>
          </a:p>
        </p:txBody>
      </p:sp>
      <p:sp>
        <p:nvSpPr>
          <p:cNvPr id="6" name="Başlık 1"/>
          <p:cNvSpPr>
            <a:spLocks noGrp="1"/>
          </p:cNvSpPr>
          <p:nvPr>
            <p:ph type="title"/>
          </p:nvPr>
        </p:nvSpPr>
        <p:spPr>
          <a:xfrm>
            <a:off x="467544" y="71414"/>
            <a:ext cx="8219256" cy="1143000"/>
          </a:xfrm>
        </p:spPr>
        <p:txBody>
          <a:bodyPr vert="horz" lIns="91440" tIns="45720" rIns="91440" bIns="45720" rtlCol="0" anchor="ctr">
            <a:normAutofit fontScale="90000"/>
          </a:bodyPr>
          <a:lstStyle/>
          <a:p>
            <a:r>
              <a:rPr lang="tr-TR" dirty="0" smtClean="0"/>
              <a:t>ÇEVRE DÜZENİ PLANININ UYGULANMASINA İLİŞKİN ESASLAR</a:t>
            </a:r>
            <a:endParaRPr lang="tr-TR" dirty="0"/>
          </a:p>
        </p:txBody>
      </p:sp>
      <p:sp>
        <p:nvSpPr>
          <p:cNvPr id="8" name="İçerik Yer Tutucusu 3"/>
          <p:cNvSpPr>
            <a:spLocks noGrp="1"/>
          </p:cNvSpPr>
          <p:nvPr>
            <p:ph idx="1"/>
          </p:nvPr>
        </p:nvSpPr>
        <p:spPr>
          <a:xfrm>
            <a:off x="457200" y="1600201"/>
            <a:ext cx="8229600" cy="604664"/>
          </a:xfrm>
        </p:spPr>
        <p:txBody>
          <a:bodyPr/>
          <a:lstStyle/>
          <a:p>
            <a:pPr marL="0" indent="0">
              <a:buNone/>
            </a:pPr>
            <a:r>
              <a:rPr lang="tr-TR" b="1" dirty="0" smtClean="0">
                <a:solidFill>
                  <a:srgbClr val="FF0000"/>
                </a:solidFill>
              </a:rPr>
              <a:t>Çevre Düzeni Planı 7.26. Maddesi</a:t>
            </a:r>
            <a:endParaRPr lang="tr-TR" b="1" dirty="0" smtClean="0">
              <a:solidFill>
                <a:srgbClr val="FF0000"/>
              </a:solidFill>
            </a:endParaRPr>
          </a:p>
        </p:txBody>
      </p:sp>
      <p:sp>
        <p:nvSpPr>
          <p:cNvPr id="12" name="İçerik Yer Tutucusu 3"/>
          <p:cNvSpPr txBox="1">
            <a:spLocks/>
          </p:cNvSpPr>
          <p:nvPr/>
        </p:nvSpPr>
        <p:spPr>
          <a:xfrm>
            <a:off x="446856" y="2420888"/>
            <a:ext cx="8229600" cy="374441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algn="just" eaLnBrk="0" hangingPunct="0">
              <a:spcBef>
                <a:spcPts val="480"/>
              </a:spcBef>
              <a:buClr>
                <a:schemeClr val="hlink"/>
              </a:buClr>
              <a:buFont typeface="Arial" pitchFamily="34" charset="0"/>
              <a:buChar char="•"/>
              <a:tabLst>
                <a:tab pos="715963" algn="l"/>
              </a:tabLst>
              <a:defRPr/>
            </a:pPr>
            <a:r>
              <a:rPr lang="tr-TR" sz="2000" kern="0" dirty="0">
                <a:solidFill>
                  <a:srgbClr val="000066"/>
                </a:solidFill>
                <a:latin typeface="Arial" charset="0"/>
              </a:rPr>
              <a:t>İhtiyaç olması halinde;</a:t>
            </a:r>
          </a:p>
          <a:p>
            <a:pPr lvl="1"/>
            <a:r>
              <a:rPr lang="tr-TR" sz="2000" b="1" dirty="0" smtClean="0"/>
              <a:t>Yeşil </a:t>
            </a:r>
            <a:r>
              <a:rPr lang="tr-TR" sz="2000" b="1" dirty="0" smtClean="0"/>
              <a:t>Alanlar ve Rekreasyon </a:t>
            </a:r>
            <a:r>
              <a:rPr lang="tr-TR" sz="2000" b="1" dirty="0" smtClean="0"/>
              <a:t>Alanları </a:t>
            </a:r>
            <a:r>
              <a:rPr lang="tr-TR" sz="2000" dirty="0" smtClean="0"/>
              <a:t>(Bölge Parkı, Büyük Kentsel Yeşil Alanlar)</a:t>
            </a:r>
            <a:endParaRPr lang="tr-TR" sz="2000" dirty="0" smtClean="0"/>
          </a:p>
          <a:p>
            <a:pPr lvl="1"/>
            <a:r>
              <a:rPr lang="tr-TR" sz="2000" b="1" dirty="0" smtClean="0"/>
              <a:t>Sosyal Donatı Alanları </a:t>
            </a:r>
            <a:r>
              <a:rPr lang="tr-TR" sz="2000" dirty="0" smtClean="0"/>
              <a:t>(Güvenlik, Sağlık, Eğitim, Resmi Kurum vb.)</a:t>
            </a:r>
          </a:p>
          <a:p>
            <a:pPr lvl="1"/>
            <a:r>
              <a:rPr lang="tr-TR" sz="2000" b="1" dirty="0" smtClean="0"/>
              <a:t>Teknik Altyapı </a:t>
            </a:r>
            <a:r>
              <a:rPr lang="tr-TR" sz="2000" dirty="0" smtClean="0"/>
              <a:t>(Yol, Havaalanı, </a:t>
            </a:r>
            <a:r>
              <a:rPr lang="tr-TR" sz="2000" dirty="0" smtClean="0"/>
              <a:t>Atık Bertaraf, Geri Kazanım, Arıtma</a:t>
            </a:r>
            <a:r>
              <a:rPr lang="tr-TR" sz="2000" dirty="0"/>
              <a:t> </a:t>
            </a:r>
            <a:r>
              <a:rPr lang="tr-TR" sz="2000" dirty="0" smtClean="0"/>
              <a:t>Tesisleri, BHA, Mezbaha,</a:t>
            </a:r>
            <a:r>
              <a:rPr lang="tr-TR" sz="2000" dirty="0" smtClean="0"/>
              <a:t> </a:t>
            </a:r>
            <a:r>
              <a:rPr lang="tr-TR" sz="2000" dirty="0" smtClean="0"/>
              <a:t>Baraj, </a:t>
            </a:r>
            <a:r>
              <a:rPr lang="tr-TR" sz="2000" dirty="0" smtClean="0"/>
              <a:t>Enerji İletim Hatları, Yenilenebilir Enerji Üretim Alanları vb.)</a:t>
            </a:r>
          </a:p>
          <a:p>
            <a:pPr lvl="1"/>
            <a:r>
              <a:rPr lang="tr-TR" sz="2000" b="1" dirty="0" smtClean="0"/>
              <a:t>Sanayi Alanları </a:t>
            </a:r>
            <a:r>
              <a:rPr lang="tr-TR" sz="2000" dirty="0" smtClean="0"/>
              <a:t>(OSB, Endüstri Bölgeleri, Serbest Bölgeler) </a:t>
            </a:r>
          </a:p>
          <a:p>
            <a:pPr marL="457200" lvl="1" indent="0">
              <a:buNone/>
            </a:pPr>
            <a:r>
              <a:rPr lang="tr-TR" sz="2000" kern="0" dirty="0">
                <a:solidFill>
                  <a:srgbClr val="000066"/>
                </a:solidFill>
                <a:latin typeface="Arial" charset="0"/>
              </a:rPr>
              <a:t>yapılabilir.</a:t>
            </a:r>
          </a:p>
          <a:p>
            <a:pPr marL="263525" lvl="1" indent="-263525" algn="just" eaLnBrk="0" hangingPunct="0">
              <a:spcBef>
                <a:spcPts val="480"/>
              </a:spcBef>
              <a:buClr>
                <a:schemeClr val="hlink"/>
              </a:buClr>
              <a:buFont typeface="Arial" pitchFamily="34" charset="0"/>
              <a:buChar char="•"/>
              <a:tabLst>
                <a:tab pos="715963" algn="l"/>
              </a:tabLst>
              <a:defRPr/>
            </a:pPr>
            <a:r>
              <a:rPr lang="tr-TR" sz="2000" b="1" dirty="0" smtClean="0"/>
              <a:t>        </a:t>
            </a:r>
            <a:r>
              <a:rPr lang="tr-TR" sz="2000" kern="0" dirty="0">
                <a:solidFill>
                  <a:srgbClr val="000066"/>
                </a:solidFill>
                <a:latin typeface="Arial" charset="0"/>
              </a:rPr>
              <a:t>Alt ölçekli imar planlarının yapılması zorunlu olup </a:t>
            </a:r>
            <a:r>
              <a:rPr lang="tr-TR" sz="2000" kern="0" dirty="0" smtClean="0">
                <a:solidFill>
                  <a:srgbClr val="000066"/>
                </a:solidFill>
                <a:latin typeface="Arial" charset="0"/>
              </a:rPr>
              <a:t>çevre </a:t>
            </a:r>
            <a:r>
              <a:rPr lang="tr-TR" sz="2000" kern="0" dirty="0">
                <a:solidFill>
                  <a:srgbClr val="000066"/>
                </a:solidFill>
                <a:latin typeface="Arial" charset="0"/>
              </a:rPr>
              <a:t>düzeni </a:t>
            </a:r>
            <a:r>
              <a:rPr lang="tr-TR" sz="2000" kern="0" dirty="0" smtClean="0">
                <a:solidFill>
                  <a:srgbClr val="000066"/>
                </a:solidFill>
                <a:latin typeface="Arial" charset="0"/>
              </a:rPr>
              <a:t>planı değişikliği </a:t>
            </a:r>
            <a:r>
              <a:rPr lang="tr-TR" sz="2000" kern="0" dirty="0">
                <a:solidFill>
                  <a:srgbClr val="000066"/>
                </a:solidFill>
                <a:latin typeface="Arial" charset="0"/>
              </a:rPr>
              <a:t>zorunlu değildir.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SUNUM İÇERİĞİ</a:t>
            </a:r>
            <a:endParaRPr lang="tr-TR" dirty="0"/>
          </a:p>
        </p:txBody>
      </p:sp>
      <p:sp>
        <p:nvSpPr>
          <p:cNvPr id="5" name="Content Placeholder 4"/>
          <p:cNvSpPr>
            <a:spLocks noGrp="1"/>
          </p:cNvSpPr>
          <p:nvPr>
            <p:ph idx="1"/>
          </p:nvPr>
        </p:nvSpPr>
        <p:spPr>
          <a:xfrm>
            <a:off x="899592" y="1628800"/>
            <a:ext cx="7056784" cy="4459366"/>
          </a:xfrm>
        </p:spPr>
        <p:txBody>
          <a:bodyPr>
            <a:noAutofit/>
          </a:bodyPr>
          <a:lstStyle/>
          <a:p>
            <a:r>
              <a:rPr lang="tr-TR" sz="2000" b="1" dirty="0" smtClean="0"/>
              <a:t>PLANLAR ARASI KADEMELENME</a:t>
            </a:r>
          </a:p>
          <a:p>
            <a:r>
              <a:rPr lang="tr-TR" sz="2000" b="1" dirty="0" smtClean="0"/>
              <a:t>TANIM</a:t>
            </a:r>
          </a:p>
          <a:p>
            <a:r>
              <a:rPr lang="tr-TR" sz="2000" b="1" dirty="0" smtClean="0"/>
              <a:t>AMAÇ</a:t>
            </a:r>
          </a:p>
          <a:p>
            <a:r>
              <a:rPr lang="tr-TR" sz="2000" b="1" dirty="0" smtClean="0"/>
              <a:t>TEMEL YAKLAŞIM VE HEDEFLER</a:t>
            </a:r>
          </a:p>
          <a:p>
            <a:r>
              <a:rPr lang="tr-TR" sz="2000" b="1" dirty="0" smtClean="0"/>
              <a:t>ÇEVRE DÜZENİ PLANI YAPIM SÜRECİ</a:t>
            </a:r>
          </a:p>
          <a:p>
            <a:pPr marL="342900" lvl="1" indent="-342900">
              <a:buFont typeface="Arial" pitchFamily="34" charset="0"/>
              <a:buChar char="•"/>
            </a:pPr>
            <a:r>
              <a:rPr lang="tr-TR" sz="2000" b="1" dirty="0" smtClean="0"/>
              <a:t>ÇEVRE DÜZENİ PLANI KARARLARININ ÖZELLİKLERİ</a:t>
            </a:r>
          </a:p>
          <a:p>
            <a:pPr marL="342900" lvl="1" indent="-342900">
              <a:buFont typeface="Arial" pitchFamily="34" charset="0"/>
              <a:buChar char="•"/>
            </a:pPr>
            <a:r>
              <a:rPr lang="tr-TR" sz="2000" b="1" dirty="0" smtClean="0"/>
              <a:t>ÇEVRE DÜZENİ PLANININ BELGELERİ</a:t>
            </a:r>
          </a:p>
          <a:p>
            <a:pPr marL="363538" lvl="1" indent="-363538">
              <a:buFont typeface="Arial" pitchFamily="34" charset="0"/>
              <a:buChar char="•"/>
            </a:pPr>
            <a:r>
              <a:rPr lang="tr-TR" sz="2000" b="1" dirty="0" smtClean="0"/>
              <a:t>ÇEVRE </a:t>
            </a:r>
            <a:r>
              <a:rPr lang="tr-TR" sz="2000" b="1" dirty="0" smtClean="0"/>
              <a:t>DÜZENİ PLANININ UYGULANMASINA İLİŞKİN ESASLAR</a:t>
            </a:r>
          </a:p>
          <a:p>
            <a:pPr marL="363538" lvl="1" indent="-363538">
              <a:buFont typeface="Arial" pitchFamily="34" charset="0"/>
              <a:buChar char="•"/>
            </a:pPr>
            <a:r>
              <a:rPr lang="tr-TR" sz="2000" b="1" dirty="0" smtClean="0"/>
              <a:t>REVİZYON VE DEĞİŞİKLİKLER</a:t>
            </a:r>
          </a:p>
          <a:p>
            <a:pPr marL="363538" lvl="1" indent="-363538">
              <a:buFont typeface="Arial" pitchFamily="34" charset="0"/>
              <a:buChar char="•"/>
            </a:pPr>
            <a:r>
              <a:rPr lang="tr-TR" sz="2000" b="1" dirty="0" smtClean="0"/>
              <a:t>DİĞER HUSUSLAR</a:t>
            </a:r>
          </a:p>
          <a:p>
            <a:pPr marL="363538" lvl="1" indent="-363538">
              <a:buFont typeface="Arial" pitchFamily="34" charset="0"/>
              <a:buChar char="•"/>
            </a:pPr>
            <a:r>
              <a:rPr lang="tr-TR" sz="2000" b="1" dirty="0" smtClean="0"/>
              <a:t>SONUÇ</a:t>
            </a:r>
            <a:endParaRPr lang="tr-TR" sz="2000" b="1"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2</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20</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endParaRPr lang="tr-TR" sz="1300" dirty="0"/>
          </a:p>
        </p:txBody>
      </p:sp>
      <p:sp>
        <p:nvSpPr>
          <p:cNvPr id="6" name="Başlık 1"/>
          <p:cNvSpPr>
            <a:spLocks noGrp="1"/>
          </p:cNvSpPr>
          <p:nvPr>
            <p:ph type="title"/>
          </p:nvPr>
        </p:nvSpPr>
        <p:spPr>
          <a:xfrm>
            <a:off x="467544" y="71414"/>
            <a:ext cx="8219256" cy="1143000"/>
          </a:xfrm>
        </p:spPr>
        <p:txBody>
          <a:bodyPr vert="horz" lIns="91440" tIns="45720" rIns="91440" bIns="45720" rtlCol="0" anchor="ctr">
            <a:normAutofit fontScale="90000"/>
          </a:bodyPr>
          <a:lstStyle/>
          <a:p>
            <a:r>
              <a:rPr lang="tr-TR" dirty="0" smtClean="0"/>
              <a:t>ÇEVRE DÜZENİ PLANININ UYGULANMASINA İLİŞKİN ESASLAR</a:t>
            </a:r>
            <a:endParaRPr lang="tr-TR" dirty="0"/>
          </a:p>
        </p:txBody>
      </p:sp>
      <p:sp>
        <p:nvSpPr>
          <p:cNvPr id="8" name="İçerik Yer Tutucusu 3"/>
          <p:cNvSpPr>
            <a:spLocks noGrp="1"/>
          </p:cNvSpPr>
          <p:nvPr>
            <p:ph idx="1"/>
          </p:nvPr>
        </p:nvSpPr>
        <p:spPr>
          <a:xfrm>
            <a:off x="457200" y="1600201"/>
            <a:ext cx="8229600" cy="604664"/>
          </a:xfrm>
        </p:spPr>
        <p:txBody>
          <a:bodyPr/>
          <a:lstStyle/>
          <a:p>
            <a:pPr marL="0" indent="0">
              <a:buNone/>
            </a:pPr>
            <a:r>
              <a:rPr lang="tr-TR" b="1" dirty="0">
                <a:solidFill>
                  <a:srgbClr val="FF0000"/>
                </a:solidFill>
              </a:rPr>
              <a:t>E</a:t>
            </a:r>
            <a:r>
              <a:rPr lang="tr-TR" b="1" dirty="0" smtClean="0">
                <a:solidFill>
                  <a:srgbClr val="FF0000"/>
                </a:solidFill>
              </a:rPr>
              <a:t>nerji </a:t>
            </a:r>
            <a:r>
              <a:rPr lang="tr-TR" b="1" dirty="0">
                <a:solidFill>
                  <a:srgbClr val="FF0000"/>
                </a:solidFill>
              </a:rPr>
              <a:t>Y</a:t>
            </a:r>
            <a:r>
              <a:rPr lang="tr-TR" b="1" dirty="0" smtClean="0">
                <a:solidFill>
                  <a:srgbClr val="FF0000"/>
                </a:solidFill>
              </a:rPr>
              <a:t>atırımları</a:t>
            </a:r>
            <a:endParaRPr lang="tr-TR" b="1" dirty="0" smtClean="0">
              <a:solidFill>
                <a:srgbClr val="FF0000"/>
              </a:solidFill>
            </a:endParaRPr>
          </a:p>
        </p:txBody>
      </p:sp>
      <p:sp>
        <p:nvSpPr>
          <p:cNvPr id="12" name="İçerik Yer Tutucusu 3"/>
          <p:cNvSpPr txBox="1">
            <a:spLocks/>
          </p:cNvSpPr>
          <p:nvPr/>
        </p:nvSpPr>
        <p:spPr>
          <a:xfrm>
            <a:off x="446856" y="2420888"/>
            <a:ext cx="8229600" cy="374441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tr-TR" b="1" dirty="0" smtClean="0"/>
              <a:t>Yenilenebilir Enerji Kaynakları</a:t>
            </a:r>
          </a:p>
          <a:p>
            <a:pPr marL="457200" lvl="1" indent="0">
              <a:buNone/>
              <a:tabLst>
                <a:tab pos="715963" algn="l"/>
              </a:tabLst>
            </a:pPr>
            <a:r>
              <a:rPr lang="tr-TR" b="1" dirty="0"/>
              <a:t>	</a:t>
            </a:r>
            <a:r>
              <a:rPr lang="tr-TR" b="1" dirty="0" smtClean="0">
                <a:solidFill>
                  <a:schemeClr val="accent1">
                    <a:lumMod val="75000"/>
                  </a:schemeClr>
                </a:solidFill>
              </a:rPr>
              <a:t>(Rüzgar, Güneş, Jeotermal, Hidroelektrik vb.)</a:t>
            </a:r>
          </a:p>
          <a:p>
            <a:pPr marL="715963" lvl="1" indent="0" algn="just">
              <a:buNone/>
            </a:pPr>
            <a:r>
              <a:rPr lang="tr-TR" sz="2600" kern="0" dirty="0">
                <a:solidFill>
                  <a:srgbClr val="000066"/>
                </a:solidFill>
              </a:rPr>
              <a:t>Çevre düzeni planı değişikliği zorunlu değildir. Ancak Bakanlık gerekli gördüğü durumlarda ÇDP değişikliğini zorunlu tutabilir</a:t>
            </a:r>
            <a:r>
              <a:rPr lang="tr-TR" dirty="0" smtClean="0"/>
              <a:t>.</a:t>
            </a:r>
          </a:p>
          <a:p>
            <a:pPr marL="457200" lvl="1" indent="0">
              <a:buNone/>
            </a:pPr>
            <a:endParaRPr lang="tr-TR" b="1" dirty="0" smtClean="0"/>
          </a:p>
          <a:p>
            <a:pPr lvl="1"/>
            <a:r>
              <a:rPr lang="tr-TR" b="1" dirty="0" smtClean="0"/>
              <a:t>Fosil Enerji Kaynakları</a:t>
            </a:r>
          </a:p>
          <a:p>
            <a:pPr marL="715963" lvl="1" indent="0">
              <a:buNone/>
            </a:pPr>
            <a:r>
              <a:rPr lang="tr-TR" b="1" dirty="0" smtClean="0">
                <a:solidFill>
                  <a:schemeClr val="accent1">
                    <a:lumMod val="75000"/>
                  </a:schemeClr>
                </a:solidFill>
              </a:rPr>
              <a:t>(Kömür, Petrol, Doğalgaz vb.)</a:t>
            </a:r>
          </a:p>
          <a:p>
            <a:pPr marL="715963" lvl="1" indent="0" algn="just">
              <a:buNone/>
            </a:pPr>
            <a:r>
              <a:rPr lang="tr-TR" sz="2600" kern="0" dirty="0">
                <a:solidFill>
                  <a:srgbClr val="000066"/>
                </a:solidFill>
              </a:rPr>
              <a:t>Çevre düzeni planı değişikliği zorunludur.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21</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6" name="Başlık 1"/>
          <p:cNvSpPr>
            <a:spLocks noGrp="1"/>
          </p:cNvSpPr>
          <p:nvPr>
            <p:ph type="title"/>
          </p:nvPr>
        </p:nvSpPr>
        <p:spPr>
          <a:xfrm>
            <a:off x="467544" y="-24"/>
            <a:ext cx="8219256" cy="1143000"/>
          </a:xfrm>
        </p:spPr>
        <p:txBody>
          <a:bodyPr vert="horz" lIns="91440" tIns="45720" rIns="91440" bIns="45720" rtlCol="0" anchor="ctr">
            <a:normAutofit/>
          </a:bodyPr>
          <a:lstStyle/>
          <a:p>
            <a:r>
              <a:rPr lang="tr-TR" dirty="0" smtClean="0"/>
              <a:t>DİĞER HUSUSLAR</a:t>
            </a:r>
            <a:endParaRPr lang="tr-TR" dirty="0"/>
          </a:p>
        </p:txBody>
      </p:sp>
      <p:grpSp>
        <p:nvGrpSpPr>
          <p:cNvPr id="19" name="18 Grup"/>
          <p:cNvGrpSpPr/>
          <p:nvPr/>
        </p:nvGrpSpPr>
        <p:grpSpPr>
          <a:xfrm>
            <a:off x="6072198" y="1503572"/>
            <a:ext cx="2645510" cy="3997779"/>
            <a:chOff x="6072198" y="1503572"/>
            <a:chExt cx="2645510" cy="3997779"/>
          </a:xfrm>
        </p:grpSpPr>
        <p:pic>
          <p:nvPicPr>
            <p:cNvPr id="13" name="Picture 4"/>
            <p:cNvPicPr>
              <a:picLocks noChangeAspect="1" noChangeArrowheads="1"/>
            </p:cNvPicPr>
            <p:nvPr/>
          </p:nvPicPr>
          <p:blipFill>
            <a:blip r:embed="rId2" cstate="print"/>
            <a:srcRect l="64486" t="66652" r="12402" b="8343"/>
            <a:stretch>
              <a:fillRect/>
            </a:stretch>
          </p:blipFill>
          <p:spPr bwMode="auto">
            <a:xfrm>
              <a:off x="6072198" y="1503572"/>
              <a:ext cx="2645510" cy="3997779"/>
            </a:xfrm>
            <a:prstGeom prst="rect">
              <a:avLst/>
            </a:prstGeom>
            <a:ln w="38100" cmpd="thickThin">
              <a:solidFill>
                <a:srgbClr val="7030A0"/>
              </a:solidFill>
            </a:ln>
          </p:spPr>
        </p:pic>
        <p:sp>
          <p:nvSpPr>
            <p:cNvPr id="16" name="Freeform 20"/>
            <p:cNvSpPr/>
            <p:nvPr/>
          </p:nvSpPr>
          <p:spPr>
            <a:xfrm>
              <a:off x="6931144" y="2922788"/>
              <a:ext cx="796066" cy="1292030"/>
            </a:xfrm>
            <a:custGeom>
              <a:avLst/>
              <a:gdLst>
                <a:gd name="connsiteX0" fmla="*/ 699247 w 796066"/>
                <a:gd name="connsiteY0" fmla="*/ 0 h 1301676"/>
                <a:gd name="connsiteX1" fmla="*/ 699247 w 796066"/>
                <a:gd name="connsiteY1" fmla="*/ 0 h 1301676"/>
                <a:gd name="connsiteX2" fmla="*/ 602428 w 796066"/>
                <a:gd name="connsiteY2" fmla="*/ 0 h 1301676"/>
                <a:gd name="connsiteX3" fmla="*/ 96819 w 796066"/>
                <a:gd name="connsiteY3" fmla="*/ 247426 h 1301676"/>
                <a:gd name="connsiteX4" fmla="*/ 0 w 796066"/>
                <a:gd name="connsiteY4" fmla="*/ 731520 h 1301676"/>
                <a:gd name="connsiteX5" fmla="*/ 21515 w 796066"/>
                <a:gd name="connsiteY5" fmla="*/ 1301676 h 1301676"/>
                <a:gd name="connsiteX6" fmla="*/ 398033 w 796066"/>
                <a:gd name="connsiteY6" fmla="*/ 1183341 h 1301676"/>
                <a:gd name="connsiteX7" fmla="*/ 796066 w 796066"/>
                <a:gd name="connsiteY7" fmla="*/ 796066 h 1301676"/>
                <a:gd name="connsiteX8" fmla="*/ 731520 w 796066"/>
                <a:gd name="connsiteY8" fmla="*/ 107577 h 1301676"/>
                <a:gd name="connsiteX9" fmla="*/ 699247 w 796066"/>
                <a:gd name="connsiteY9" fmla="*/ 0 h 130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066" h="1301676">
                  <a:moveTo>
                    <a:pt x="699247" y="0"/>
                  </a:moveTo>
                  <a:lnTo>
                    <a:pt x="699247" y="0"/>
                  </a:lnTo>
                  <a:lnTo>
                    <a:pt x="602428" y="0"/>
                  </a:lnTo>
                  <a:lnTo>
                    <a:pt x="96819" y="247426"/>
                  </a:lnTo>
                  <a:lnTo>
                    <a:pt x="0" y="731520"/>
                  </a:lnTo>
                  <a:lnTo>
                    <a:pt x="21515" y="1301676"/>
                  </a:lnTo>
                  <a:lnTo>
                    <a:pt x="398033" y="1183341"/>
                  </a:lnTo>
                  <a:lnTo>
                    <a:pt x="796066" y="796066"/>
                  </a:lnTo>
                  <a:lnTo>
                    <a:pt x="731520" y="107577"/>
                  </a:lnTo>
                  <a:lnTo>
                    <a:pt x="699247"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56" t="25618" r="43312" b="10571"/>
          <a:stretch/>
        </p:blipFill>
        <p:spPr bwMode="auto">
          <a:xfrm>
            <a:off x="3203848" y="1500662"/>
            <a:ext cx="2633195" cy="4000689"/>
          </a:xfrm>
          <a:prstGeom prst="rect">
            <a:avLst/>
          </a:prstGeom>
          <a:noFill/>
          <a:ln w="381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2" name="Serbest Form 1"/>
          <p:cNvSpPr/>
          <p:nvPr/>
        </p:nvSpPr>
        <p:spPr>
          <a:xfrm>
            <a:off x="4316681" y="2731325"/>
            <a:ext cx="653142" cy="902524"/>
          </a:xfrm>
          <a:custGeom>
            <a:avLst/>
            <a:gdLst>
              <a:gd name="connsiteX0" fmla="*/ 65314 w 653142"/>
              <a:gd name="connsiteY0" fmla="*/ 902524 h 902524"/>
              <a:gd name="connsiteX1" fmla="*/ 106877 w 653142"/>
              <a:gd name="connsiteY1" fmla="*/ 855023 h 902524"/>
              <a:gd name="connsiteX2" fmla="*/ 148441 w 653142"/>
              <a:gd name="connsiteY2" fmla="*/ 872836 h 902524"/>
              <a:gd name="connsiteX3" fmla="*/ 249381 w 653142"/>
              <a:gd name="connsiteY3" fmla="*/ 771896 h 902524"/>
              <a:gd name="connsiteX4" fmla="*/ 308758 w 653142"/>
              <a:gd name="connsiteY4" fmla="*/ 718457 h 902524"/>
              <a:gd name="connsiteX5" fmla="*/ 391885 w 653142"/>
              <a:gd name="connsiteY5" fmla="*/ 611579 h 902524"/>
              <a:gd name="connsiteX6" fmla="*/ 528451 w 653142"/>
              <a:gd name="connsiteY6" fmla="*/ 676893 h 902524"/>
              <a:gd name="connsiteX7" fmla="*/ 653142 w 653142"/>
              <a:gd name="connsiteY7" fmla="*/ 457200 h 902524"/>
              <a:gd name="connsiteX8" fmla="*/ 593766 w 653142"/>
              <a:gd name="connsiteY8" fmla="*/ 368135 h 902524"/>
              <a:gd name="connsiteX9" fmla="*/ 457200 w 653142"/>
              <a:gd name="connsiteY9" fmla="*/ 380010 h 902524"/>
              <a:gd name="connsiteX10" fmla="*/ 344384 w 653142"/>
              <a:gd name="connsiteY10" fmla="*/ 362197 h 902524"/>
              <a:gd name="connsiteX11" fmla="*/ 225631 w 653142"/>
              <a:gd name="connsiteY11" fmla="*/ 320633 h 902524"/>
              <a:gd name="connsiteX12" fmla="*/ 178129 w 653142"/>
              <a:gd name="connsiteY12" fmla="*/ 279070 h 902524"/>
              <a:gd name="connsiteX13" fmla="*/ 184067 w 653142"/>
              <a:gd name="connsiteY13" fmla="*/ 195943 h 902524"/>
              <a:gd name="connsiteX14" fmla="*/ 166254 w 653142"/>
              <a:gd name="connsiteY14" fmla="*/ 124691 h 902524"/>
              <a:gd name="connsiteX15" fmla="*/ 17813 w 653142"/>
              <a:gd name="connsiteY15" fmla="*/ 0 h 902524"/>
              <a:gd name="connsiteX16" fmla="*/ 5937 w 653142"/>
              <a:gd name="connsiteY16" fmla="*/ 11875 h 902524"/>
              <a:gd name="connsiteX17" fmla="*/ 0 w 653142"/>
              <a:gd name="connsiteY17" fmla="*/ 178130 h 902524"/>
              <a:gd name="connsiteX18" fmla="*/ 0 w 653142"/>
              <a:gd name="connsiteY18" fmla="*/ 338446 h 902524"/>
              <a:gd name="connsiteX19" fmla="*/ 5937 w 653142"/>
              <a:gd name="connsiteY19" fmla="*/ 469075 h 902524"/>
              <a:gd name="connsiteX20" fmla="*/ 53438 w 653142"/>
              <a:gd name="connsiteY20" fmla="*/ 564078 h 902524"/>
              <a:gd name="connsiteX21" fmla="*/ 83127 w 653142"/>
              <a:gd name="connsiteY21" fmla="*/ 700644 h 902524"/>
              <a:gd name="connsiteX22" fmla="*/ 65314 w 653142"/>
              <a:gd name="connsiteY22" fmla="*/ 902524 h 9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3142" h="902524">
                <a:moveTo>
                  <a:pt x="65314" y="902524"/>
                </a:moveTo>
                <a:lnTo>
                  <a:pt x="106877" y="855023"/>
                </a:lnTo>
                <a:lnTo>
                  <a:pt x="148441" y="872836"/>
                </a:lnTo>
                <a:lnTo>
                  <a:pt x="249381" y="771896"/>
                </a:lnTo>
                <a:lnTo>
                  <a:pt x="308758" y="718457"/>
                </a:lnTo>
                <a:lnTo>
                  <a:pt x="391885" y="611579"/>
                </a:lnTo>
                <a:lnTo>
                  <a:pt x="528451" y="676893"/>
                </a:lnTo>
                <a:lnTo>
                  <a:pt x="653142" y="457200"/>
                </a:lnTo>
                <a:lnTo>
                  <a:pt x="593766" y="368135"/>
                </a:lnTo>
                <a:lnTo>
                  <a:pt x="457200" y="380010"/>
                </a:lnTo>
                <a:lnTo>
                  <a:pt x="344384" y="362197"/>
                </a:lnTo>
                <a:lnTo>
                  <a:pt x="225631" y="320633"/>
                </a:lnTo>
                <a:lnTo>
                  <a:pt x="178129" y="279070"/>
                </a:lnTo>
                <a:lnTo>
                  <a:pt x="184067" y="195943"/>
                </a:lnTo>
                <a:lnTo>
                  <a:pt x="166254" y="124691"/>
                </a:lnTo>
                <a:lnTo>
                  <a:pt x="17813" y="0"/>
                </a:lnTo>
                <a:lnTo>
                  <a:pt x="5937" y="11875"/>
                </a:lnTo>
                <a:lnTo>
                  <a:pt x="0" y="178130"/>
                </a:lnTo>
                <a:lnTo>
                  <a:pt x="0" y="338446"/>
                </a:lnTo>
                <a:lnTo>
                  <a:pt x="5937" y="469075"/>
                </a:lnTo>
                <a:lnTo>
                  <a:pt x="53438" y="564078"/>
                </a:lnTo>
                <a:lnTo>
                  <a:pt x="83127" y="700644"/>
                </a:lnTo>
                <a:lnTo>
                  <a:pt x="65314" y="90252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232700" y="1844824"/>
            <a:ext cx="1410552" cy="400110"/>
          </a:xfrm>
          <a:prstGeom prst="rect">
            <a:avLst/>
          </a:prstGeom>
          <a:noFill/>
          <a:ln>
            <a:noFill/>
          </a:ln>
        </p:spPr>
        <p:txBody>
          <a:bodyPr wrap="square" lIns="91440" tIns="45720" rIns="91440" bIns="45720">
            <a:spAutoFit/>
          </a:bodyPr>
          <a:lstStyle/>
          <a:p>
            <a:pPr algn="ctr"/>
            <a:r>
              <a:rPr lang="tr-TR" sz="2000" b="1" cap="none" spc="300"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Tarım ?</a:t>
            </a:r>
            <a:endParaRPr lang="tr-TR" sz="2000" b="1" cap="none" spc="300"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endParaRPr>
          </a:p>
        </p:txBody>
      </p:sp>
      <p:sp>
        <p:nvSpPr>
          <p:cNvPr id="20" name="Dikdörtgen 19"/>
          <p:cNvSpPr/>
          <p:nvPr/>
        </p:nvSpPr>
        <p:spPr>
          <a:xfrm>
            <a:off x="3275856" y="4014763"/>
            <a:ext cx="1367396" cy="400110"/>
          </a:xfrm>
          <a:prstGeom prst="rect">
            <a:avLst/>
          </a:prstGeom>
          <a:noFill/>
          <a:ln>
            <a:noFill/>
          </a:ln>
        </p:spPr>
        <p:txBody>
          <a:bodyPr wrap="square" lIns="91440" tIns="45720" rIns="91440" bIns="45720">
            <a:spAutoFit/>
          </a:bodyPr>
          <a:lstStyle/>
          <a:p>
            <a:pPr algn="ctr"/>
            <a:r>
              <a:rPr lang="tr-TR" sz="2000" b="1" spc="300"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Orman ?</a:t>
            </a:r>
            <a:endParaRPr lang="tr-TR" sz="2000" b="1" cap="none" spc="300"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endParaRPr>
          </a:p>
        </p:txBody>
      </p:sp>
      <p:pic>
        <p:nvPicPr>
          <p:cNvPr id="4" name="Resim 3"/>
          <p:cNvPicPr>
            <a:picLocks noChangeAspect="1"/>
          </p:cNvPicPr>
          <p:nvPr/>
        </p:nvPicPr>
        <p:blipFill rotWithShape="1">
          <a:blip r:embed="rId4">
            <a:extLst>
              <a:ext uri="{28A0092B-C50C-407E-A947-70E740481C1C}">
                <a14:useLocalDpi xmlns:a14="http://schemas.microsoft.com/office/drawing/2010/main" val="0"/>
              </a:ext>
            </a:extLst>
          </a:blip>
          <a:srcRect l="27886" t="20118" r="38685" b="9746"/>
          <a:stretch/>
        </p:blipFill>
        <p:spPr>
          <a:xfrm>
            <a:off x="395536" y="1509568"/>
            <a:ext cx="2532042" cy="4003547"/>
          </a:xfrm>
          <a:prstGeom prst="rect">
            <a:avLst/>
          </a:prstGeom>
          <a:ln w="38100">
            <a:solidFill>
              <a:srgbClr val="7030A0"/>
            </a:solidFill>
          </a:ln>
        </p:spPr>
      </p:pic>
      <p:sp>
        <p:nvSpPr>
          <p:cNvPr id="5" name="Serbest Form 4"/>
          <p:cNvSpPr/>
          <p:nvPr/>
        </p:nvSpPr>
        <p:spPr>
          <a:xfrm>
            <a:off x="1828800" y="3006090"/>
            <a:ext cx="99060" cy="213360"/>
          </a:xfrm>
          <a:custGeom>
            <a:avLst/>
            <a:gdLst>
              <a:gd name="connsiteX0" fmla="*/ 0 w 99060"/>
              <a:gd name="connsiteY0" fmla="*/ 0 h 213360"/>
              <a:gd name="connsiteX1" fmla="*/ 95250 w 99060"/>
              <a:gd name="connsiteY1" fmla="*/ 3810 h 213360"/>
              <a:gd name="connsiteX2" fmla="*/ 99060 w 99060"/>
              <a:gd name="connsiteY2" fmla="*/ 209550 h 213360"/>
              <a:gd name="connsiteX3" fmla="*/ 15240 w 99060"/>
              <a:gd name="connsiteY3" fmla="*/ 213360 h 213360"/>
              <a:gd name="connsiteX4" fmla="*/ 0 w 99060"/>
              <a:gd name="connsiteY4" fmla="*/ 0 h 2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13360">
                <a:moveTo>
                  <a:pt x="0" y="0"/>
                </a:moveTo>
                <a:lnTo>
                  <a:pt x="95250" y="3810"/>
                </a:lnTo>
                <a:lnTo>
                  <a:pt x="99060" y="209550"/>
                </a:lnTo>
                <a:lnTo>
                  <a:pt x="15240" y="213360"/>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Serbest Form 6"/>
          <p:cNvSpPr/>
          <p:nvPr/>
        </p:nvSpPr>
        <p:spPr>
          <a:xfrm>
            <a:off x="1969770" y="3006090"/>
            <a:ext cx="137160" cy="415290"/>
          </a:xfrm>
          <a:custGeom>
            <a:avLst/>
            <a:gdLst>
              <a:gd name="connsiteX0" fmla="*/ 38100 w 137160"/>
              <a:gd name="connsiteY0" fmla="*/ 0 h 415290"/>
              <a:gd name="connsiteX1" fmla="*/ 99060 w 137160"/>
              <a:gd name="connsiteY1" fmla="*/ 11430 h 415290"/>
              <a:gd name="connsiteX2" fmla="*/ 137160 w 137160"/>
              <a:gd name="connsiteY2" fmla="*/ 415290 h 415290"/>
              <a:gd name="connsiteX3" fmla="*/ 0 w 137160"/>
              <a:gd name="connsiteY3" fmla="*/ 346710 h 415290"/>
              <a:gd name="connsiteX4" fmla="*/ 15240 w 137160"/>
              <a:gd name="connsiteY4" fmla="*/ 255270 h 415290"/>
              <a:gd name="connsiteX5" fmla="*/ 68580 w 137160"/>
              <a:gd name="connsiteY5" fmla="*/ 270510 h 415290"/>
              <a:gd name="connsiteX6" fmla="*/ 38100 w 137160"/>
              <a:gd name="connsiteY6" fmla="*/ 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 h="415290">
                <a:moveTo>
                  <a:pt x="38100" y="0"/>
                </a:moveTo>
                <a:lnTo>
                  <a:pt x="99060" y="11430"/>
                </a:lnTo>
                <a:lnTo>
                  <a:pt x="137160" y="415290"/>
                </a:lnTo>
                <a:lnTo>
                  <a:pt x="0" y="346710"/>
                </a:lnTo>
                <a:lnTo>
                  <a:pt x="15240" y="255270"/>
                </a:lnTo>
                <a:lnTo>
                  <a:pt x="68580" y="270510"/>
                </a:lnTo>
                <a:lnTo>
                  <a:pt x="3810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p:cNvSpPr/>
          <p:nvPr/>
        </p:nvSpPr>
        <p:spPr>
          <a:xfrm>
            <a:off x="1331640" y="1997224"/>
            <a:ext cx="1410552" cy="707886"/>
          </a:xfrm>
          <a:prstGeom prst="rect">
            <a:avLst/>
          </a:prstGeom>
          <a:noFill/>
          <a:ln>
            <a:noFill/>
          </a:ln>
        </p:spPr>
        <p:txBody>
          <a:bodyPr wrap="square" lIns="91440" tIns="45720" rIns="91440" bIns="45720">
            <a:spAutoFit/>
          </a:bodyPr>
          <a:lstStyle/>
          <a:p>
            <a:pPr algn="ctr"/>
            <a:r>
              <a:rPr lang="tr-TR" sz="2000" b="1" cap="none" spc="300"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Tarım ?</a:t>
            </a:r>
          </a:p>
          <a:p>
            <a:pPr algn="ctr"/>
            <a:r>
              <a:rPr lang="tr-TR" sz="2000" b="1" spc="300"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Otoyol ?</a:t>
            </a:r>
            <a:endParaRPr lang="tr-TR" sz="2000" b="1" cap="none" spc="300"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22</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endParaRPr lang="tr-TR" sz="1300" dirty="0"/>
          </a:p>
        </p:txBody>
      </p:sp>
      <p:sp>
        <p:nvSpPr>
          <p:cNvPr id="6" name="Başlık 1"/>
          <p:cNvSpPr>
            <a:spLocks noGrp="1"/>
          </p:cNvSpPr>
          <p:nvPr>
            <p:ph type="title"/>
          </p:nvPr>
        </p:nvSpPr>
        <p:spPr>
          <a:xfrm>
            <a:off x="467544" y="71414"/>
            <a:ext cx="8219256" cy="1143000"/>
          </a:xfrm>
        </p:spPr>
        <p:txBody>
          <a:bodyPr vert="horz" lIns="91440" tIns="45720" rIns="91440" bIns="45720" rtlCol="0" anchor="ctr">
            <a:normAutofit fontScale="90000"/>
          </a:bodyPr>
          <a:lstStyle/>
          <a:p>
            <a:r>
              <a:rPr lang="tr-TR" dirty="0" smtClean="0"/>
              <a:t>ÇEVRE DÜZENİ </a:t>
            </a:r>
            <a:r>
              <a:rPr lang="tr-TR" dirty="0" smtClean="0"/>
              <a:t>PLANI</a:t>
            </a:r>
            <a:r>
              <a:rPr lang="tr-TR" dirty="0" smtClean="0"/>
              <a:t/>
            </a:r>
            <a:br>
              <a:rPr lang="tr-TR" dirty="0" smtClean="0"/>
            </a:br>
            <a:r>
              <a:rPr lang="tr-TR" dirty="0" smtClean="0"/>
              <a:t>REVİZYON VE </a:t>
            </a:r>
            <a:r>
              <a:rPr lang="tr-TR" dirty="0" smtClean="0"/>
              <a:t>DEĞİŞİKLİKLER</a:t>
            </a:r>
            <a:endParaRPr lang="tr-TR" dirty="0"/>
          </a:p>
        </p:txBody>
      </p:sp>
      <p:sp>
        <p:nvSpPr>
          <p:cNvPr id="8" name="11 Dikdörtgen"/>
          <p:cNvSpPr>
            <a:spLocks noChangeArrowheads="1"/>
          </p:cNvSpPr>
          <p:nvPr/>
        </p:nvSpPr>
        <p:spPr bwMode="auto">
          <a:xfrm>
            <a:off x="500063" y="1268760"/>
            <a:ext cx="8143875" cy="4874884"/>
          </a:xfrm>
          <a:prstGeom prst="rect">
            <a:avLst/>
          </a:prstGeom>
          <a:extLst>
            <a:ext uri="{91240B29-F687-4F45-9708-019B960494DF}">
              <a14:hiddenLine xmlns:a14="http://schemas.microsoft.com/office/drawing/2010/main" w="9525" algn="ctr">
                <a:solidFill>
                  <a:srgbClr val="000000"/>
                </a:solidFill>
                <a:round/>
                <a:headEnd/>
                <a:tailEnd/>
              </a14:hiddenLine>
            </a:ext>
          </a:extLst>
        </p:spPr>
        <p:txBody>
          <a:bodyPr vert="horz" lIns="91440" tIns="45720" rIns="91440" bIns="45720" rtlCol="0">
            <a:noAutofit/>
          </a:bodyPr>
          <a:lstStyle/>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Nüfus ihtiyaçlarının </a:t>
            </a:r>
            <a:r>
              <a:rPr lang="tr-TR" sz="2400" kern="0" dirty="0" smtClean="0">
                <a:solidFill>
                  <a:srgbClr val="000066"/>
                </a:solidFill>
                <a:latin typeface="Arial" charset="0"/>
              </a:rPr>
              <a:t>karşılanamaması</a:t>
            </a:r>
            <a:endParaRPr lang="tr-TR" sz="2400" kern="0" dirty="0">
              <a:solidFill>
                <a:srgbClr val="000066"/>
              </a:solidFill>
              <a:latin typeface="Arial" charset="0"/>
            </a:endParaRPr>
          </a:p>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Planın kurgusunu değiştirecek etkide büyük ölçekli yatırımların ve arazi kullanım taleplerinin ortaya çıkması</a:t>
            </a:r>
          </a:p>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Yeni gelişmeler ve bölgesel dinamiklerde değişiklik olması, değişen verilere bağlı olarak planın güncellenmesi</a:t>
            </a:r>
          </a:p>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Çevrenin korunması  ve çevre kirliliğinin önlenmesi</a:t>
            </a:r>
          </a:p>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Uygulama güçlüklerinin giderilmesi</a:t>
            </a:r>
          </a:p>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Maddi hataların düzeltilmesi</a:t>
            </a:r>
          </a:p>
          <a:p>
            <a:pPr marL="263525" lvl="1" indent="-263525" algn="just" eaLnBrk="0" hangingPunct="0">
              <a:spcBef>
                <a:spcPts val="600"/>
              </a:spcBef>
              <a:spcAft>
                <a:spcPts val="600"/>
              </a:spcAft>
              <a:buClr>
                <a:schemeClr val="hlink"/>
              </a:buClr>
              <a:buFont typeface="Arial" pitchFamily="34" charset="0"/>
              <a:buChar char="•"/>
              <a:tabLst>
                <a:tab pos="715963" algn="l"/>
              </a:tabLst>
              <a:defRPr/>
            </a:pPr>
            <a:r>
              <a:rPr lang="tr-TR" sz="2400" kern="0" dirty="0">
                <a:solidFill>
                  <a:srgbClr val="000066"/>
                </a:solidFill>
                <a:latin typeface="Arial" charset="0"/>
              </a:rPr>
              <a:t>Mevzuat gereği düzenlemelerin yapılması</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358" y="2420888"/>
            <a:ext cx="3097213"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ltbilgi Yer Tutucusu 1"/>
          <p:cNvSpPr>
            <a:spLocks noGrp="1"/>
          </p:cNvSpPr>
          <p:nvPr>
            <p:ph type="ftr" sz="quarter" idx="11"/>
          </p:nvPr>
        </p:nvSpPr>
        <p:spPr/>
        <p:txBody>
          <a:bodyPr/>
          <a:lstStyle/>
          <a:p>
            <a:r>
              <a:rPr lang="tr-TR" sz="1300" dirty="0" smtClean="0"/>
              <a:t>MANİSA ÇEVRE VE ŞEHİRCİLİK İL MÜDÜRLÜĞÜ</a:t>
            </a:r>
          </a:p>
          <a:p>
            <a:r>
              <a:rPr lang="tr-TR" sz="1300" dirty="0" smtClean="0"/>
              <a:t>İMAR &amp; PLANLAMA ŞUBESİ</a:t>
            </a:r>
          </a:p>
        </p:txBody>
      </p:sp>
      <p:sp>
        <p:nvSpPr>
          <p:cNvPr id="4" name="Başlık 3"/>
          <p:cNvSpPr>
            <a:spLocks noGrp="1"/>
          </p:cNvSpPr>
          <p:nvPr>
            <p:ph type="title"/>
          </p:nvPr>
        </p:nvSpPr>
        <p:spPr/>
        <p:txBody>
          <a:bodyPr/>
          <a:lstStyle/>
          <a:p>
            <a:r>
              <a:rPr lang="tr-TR" dirty="0" smtClean="0"/>
              <a:t>SONUÇ</a:t>
            </a:r>
            <a:endParaRPr lang="tr-TR" dirty="0"/>
          </a:p>
        </p:txBody>
      </p:sp>
      <p:sp>
        <p:nvSpPr>
          <p:cNvPr id="5" name="Veri Yer Tutucusu 4"/>
          <p:cNvSpPr>
            <a:spLocks noGrp="1"/>
          </p:cNvSpPr>
          <p:nvPr>
            <p:ph type="dt" sz="half" idx="10"/>
          </p:nvPr>
        </p:nvSpPr>
        <p:spPr/>
        <p:txBody>
          <a:bodyPr/>
          <a:lstStyle/>
          <a:p>
            <a:r>
              <a:rPr lang="tr-TR" dirty="0" smtClean="0"/>
              <a:t>31.03.2016</a:t>
            </a:r>
            <a:endParaRPr lang="tr-TR" dirty="0"/>
          </a:p>
        </p:txBody>
      </p:sp>
      <p:sp>
        <p:nvSpPr>
          <p:cNvPr id="6" name="Slayt Numarası Yer Tutucusu 5"/>
          <p:cNvSpPr>
            <a:spLocks noGrp="1"/>
          </p:cNvSpPr>
          <p:nvPr>
            <p:ph type="sldNum" sz="quarter" idx="12"/>
          </p:nvPr>
        </p:nvSpPr>
        <p:spPr/>
        <p:txBody>
          <a:bodyPr/>
          <a:lstStyle/>
          <a:p>
            <a:fld id="{22E147C4-00B9-4C43-A533-25DB6A853C5E}" type="slidenum">
              <a:rPr lang="tr-TR" smtClean="0"/>
              <a:pPr/>
              <a:t>23</a:t>
            </a:fld>
            <a:endParaRPr lang="tr-TR" dirty="0"/>
          </a:p>
        </p:txBody>
      </p:sp>
      <p:sp>
        <p:nvSpPr>
          <p:cNvPr id="8" name="9 Dikdörtgen"/>
          <p:cNvSpPr>
            <a:spLocks noChangeArrowheads="1"/>
          </p:cNvSpPr>
          <p:nvPr/>
        </p:nvSpPr>
        <p:spPr bwMode="auto">
          <a:xfrm>
            <a:off x="2051721" y="764704"/>
            <a:ext cx="532859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tr-TR" altLang="tr-TR" sz="2200" dirty="0">
              <a:latin typeface="Cambria" pitchFamily="18" charset="0"/>
            </a:endParaRPr>
          </a:p>
          <a:p>
            <a:pPr algn="ctr" eaLnBrk="1" hangingPunct="1"/>
            <a:r>
              <a:rPr lang="tr-TR" altLang="tr-TR" sz="2400" kern="0" dirty="0">
                <a:solidFill>
                  <a:srgbClr val="000066"/>
                </a:solidFill>
              </a:rPr>
              <a:t>DAHA YAŞANABİLİR, “EMSALSİZ” ŞEHİRLERDE BULUŞMAK ÜZERE</a:t>
            </a:r>
            <a:r>
              <a:rPr lang="tr-TR" altLang="tr-TR" sz="2200" dirty="0">
                <a:latin typeface="Cambria" pitchFamily="18" charset="0"/>
              </a:rPr>
              <a:t>.</a:t>
            </a:r>
          </a:p>
          <a:p>
            <a:pPr algn="ctr" eaLnBrk="1" hangingPunct="1"/>
            <a:endParaRPr lang="tr-TR" altLang="tr-TR" sz="2200" b="1" dirty="0">
              <a:latin typeface="Cambria" pitchFamily="18" charset="0"/>
            </a:endParaRPr>
          </a:p>
          <a:p>
            <a:pPr algn="ctr"/>
            <a:r>
              <a:rPr lang="tr-TR" sz="2400" kern="0" dirty="0">
                <a:solidFill>
                  <a:srgbClr val="000066"/>
                </a:solidFill>
              </a:rPr>
              <a:t>Katılımız İçin </a:t>
            </a:r>
          </a:p>
          <a:p>
            <a:pPr algn="ctr"/>
            <a:r>
              <a:rPr lang="tr-TR" sz="2400" kern="0" dirty="0">
                <a:solidFill>
                  <a:srgbClr val="000066"/>
                </a:solidFill>
              </a:rPr>
              <a:t>Teşekkür </a:t>
            </a:r>
            <a:r>
              <a:rPr lang="tr-TR" sz="2400" kern="0" dirty="0" smtClean="0">
                <a:solidFill>
                  <a:srgbClr val="000066"/>
                </a:solidFill>
              </a:rPr>
              <a:t>Ederiz</a:t>
            </a:r>
            <a:endParaRPr lang="tr-TR" sz="2400" kern="0" dirty="0">
              <a:solidFill>
                <a:srgbClr val="000066"/>
              </a:solidFill>
            </a:endParaRPr>
          </a:p>
        </p:txBody>
      </p:sp>
    </p:spTree>
    <p:extLst>
      <p:ext uri="{BB962C8B-B14F-4D97-AF65-F5344CB8AC3E}">
        <p14:creationId xmlns:p14="http://schemas.microsoft.com/office/powerpoint/2010/main" val="1707847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PLANLAR ARASI KADEMELENME</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3</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7" name="Text Box 4"/>
          <p:cNvSpPr txBox="1">
            <a:spLocks noChangeArrowheads="1"/>
          </p:cNvSpPr>
          <p:nvPr/>
        </p:nvSpPr>
        <p:spPr bwMode="auto">
          <a:xfrm>
            <a:off x="642938" y="1220946"/>
            <a:ext cx="8001000" cy="754053"/>
          </a:xfrm>
          <a:prstGeom prst="rect">
            <a:avLst/>
          </a:prstGeom>
          <a:solidFill>
            <a:srgbClr val="FF0000">
              <a:alpha val="50195"/>
            </a:srgbClr>
          </a:solidFill>
          <a:ln w="57150" cmpd="thinThick">
            <a:solidFill>
              <a:schemeClr val="tx1"/>
            </a:solidFill>
            <a:miter lim="800000"/>
            <a:headEnd/>
            <a:tailEnd/>
          </a:ln>
        </p:spPr>
        <p:txBody>
          <a:bodyPr wrap="square">
            <a:spAutoFit/>
          </a:bodyPr>
          <a:lstStyle/>
          <a:p>
            <a:pPr algn="ctr">
              <a:defRPr/>
            </a:pPr>
            <a:r>
              <a:rPr lang="tr-TR" sz="2400" b="1" dirty="0" smtClean="0">
                <a:solidFill>
                  <a:srgbClr val="000066"/>
                </a:solidFill>
                <a:latin typeface="Arial" charset="0"/>
                <a:cs typeface="+mn-cs"/>
              </a:rPr>
              <a:t>KALKINMA </a:t>
            </a:r>
            <a:r>
              <a:rPr lang="tr-TR" sz="2400" b="1" dirty="0">
                <a:solidFill>
                  <a:srgbClr val="000066"/>
                </a:solidFill>
                <a:latin typeface="Arial" charset="0"/>
                <a:cs typeface="+mn-cs"/>
              </a:rPr>
              <a:t>PLANI</a:t>
            </a:r>
          </a:p>
          <a:p>
            <a:pPr algn="ctr">
              <a:defRPr/>
            </a:pPr>
            <a:r>
              <a:rPr lang="tr-TR" sz="1900" b="1" dirty="0" smtClean="0">
                <a:solidFill>
                  <a:srgbClr val="000066"/>
                </a:solidFill>
                <a:latin typeface="Arial" pitchFamily="34" charset="0"/>
                <a:cs typeface="Arial" pitchFamily="34" charset="0"/>
              </a:rPr>
              <a:t>(Kalkınma Bakanlığı)</a:t>
            </a:r>
            <a:endParaRPr lang="tr-TR" sz="1900" b="1" dirty="0">
              <a:solidFill>
                <a:srgbClr val="000066"/>
              </a:solidFill>
              <a:latin typeface="Arial" pitchFamily="34" charset="0"/>
              <a:cs typeface="Arial" pitchFamily="34" charset="0"/>
            </a:endParaRPr>
          </a:p>
        </p:txBody>
      </p:sp>
      <p:sp>
        <p:nvSpPr>
          <p:cNvPr id="12" name="Text Box 8"/>
          <p:cNvSpPr txBox="1">
            <a:spLocks noChangeArrowheads="1"/>
          </p:cNvSpPr>
          <p:nvPr/>
        </p:nvSpPr>
        <p:spPr bwMode="auto">
          <a:xfrm>
            <a:off x="642938" y="4214818"/>
            <a:ext cx="8001000" cy="707886"/>
          </a:xfrm>
          <a:prstGeom prst="rect">
            <a:avLst/>
          </a:prstGeom>
          <a:solidFill>
            <a:srgbClr val="00B050"/>
          </a:solidFill>
          <a:ln w="57150" cmpd="thinThick">
            <a:solidFill>
              <a:schemeClr val="tx1"/>
            </a:solidFill>
            <a:miter lim="800000"/>
            <a:headEnd/>
            <a:tailEnd/>
          </a:ln>
        </p:spPr>
        <p:txBody>
          <a:bodyPr wrap="square">
            <a:spAutoFit/>
          </a:bodyPr>
          <a:lstStyle/>
          <a:p>
            <a:pPr algn="ctr"/>
            <a:r>
              <a:rPr lang="tr-TR" sz="2400" b="1" spc="600" dirty="0">
                <a:solidFill>
                  <a:schemeClr val="bg1"/>
                </a:solidFill>
                <a:effectLst>
                  <a:outerShdw blurRad="38100" dist="38100" dir="2700000" algn="tl">
                    <a:srgbClr val="000000">
                      <a:alpha val="43137"/>
                    </a:srgbClr>
                  </a:outerShdw>
                </a:effectLst>
                <a:latin typeface="Arial" charset="0"/>
              </a:rPr>
              <a:t>ÇEVRE DÜZENİ PLANLARI</a:t>
            </a:r>
          </a:p>
          <a:p>
            <a:pPr algn="ctr"/>
            <a:r>
              <a:rPr lang="tr-TR" sz="1600" b="1" dirty="0">
                <a:solidFill>
                  <a:srgbClr val="000066"/>
                </a:solidFill>
                <a:latin typeface="Arial" charset="0"/>
              </a:rPr>
              <a:t>(ÇEVRE VE ŞEHİRCİLİK </a:t>
            </a:r>
            <a:r>
              <a:rPr lang="tr-TR" sz="1600" b="1" dirty="0" smtClean="0">
                <a:solidFill>
                  <a:srgbClr val="000066"/>
                </a:solidFill>
                <a:latin typeface="Arial" charset="0"/>
              </a:rPr>
              <a:t>BAKANLIĞI, BÜYÜKŞEHİR BELEDİYELERİ)</a:t>
            </a:r>
            <a:endParaRPr lang="tr-TR" sz="1600" b="1" dirty="0">
              <a:solidFill>
                <a:srgbClr val="000066"/>
              </a:solidFill>
              <a:latin typeface="Arial" charset="0"/>
            </a:endParaRPr>
          </a:p>
        </p:txBody>
      </p:sp>
      <p:sp>
        <p:nvSpPr>
          <p:cNvPr id="16" name="Text Box 6"/>
          <p:cNvSpPr txBox="1">
            <a:spLocks noChangeArrowheads="1"/>
          </p:cNvSpPr>
          <p:nvPr/>
        </p:nvSpPr>
        <p:spPr bwMode="auto">
          <a:xfrm>
            <a:off x="642938" y="5214950"/>
            <a:ext cx="8001000" cy="707886"/>
          </a:xfrm>
          <a:prstGeom prst="rect">
            <a:avLst/>
          </a:prstGeom>
          <a:solidFill>
            <a:srgbClr val="FFFF00">
              <a:alpha val="50000"/>
            </a:srgbClr>
          </a:solidFill>
          <a:ln w="57150" cmpd="thinThick" algn="ctr">
            <a:solidFill>
              <a:schemeClr val="tx1"/>
            </a:solidFill>
            <a:miter lim="800000"/>
            <a:headEnd/>
            <a:tailEnd/>
          </a:ln>
        </p:spPr>
        <p:txBody>
          <a:bodyPr wrap="square">
            <a:spAutoFit/>
          </a:bodyPr>
          <a:lstStyle/>
          <a:p>
            <a:pPr algn="ctr"/>
            <a:r>
              <a:rPr lang="tr-TR" sz="2400" b="1" dirty="0">
                <a:solidFill>
                  <a:srgbClr val="000066"/>
                </a:solidFill>
                <a:latin typeface="Arial" charset="0"/>
              </a:rPr>
              <a:t> </a:t>
            </a:r>
            <a:r>
              <a:rPr lang="tr-TR" sz="2400" b="1" dirty="0" smtClean="0">
                <a:solidFill>
                  <a:srgbClr val="000066"/>
                </a:solidFill>
                <a:latin typeface="Arial" charset="0"/>
              </a:rPr>
              <a:t>NAZIM VE UYGULAMA </a:t>
            </a:r>
            <a:r>
              <a:rPr lang="tr-TR" sz="2400" b="1" dirty="0">
                <a:solidFill>
                  <a:srgbClr val="000066"/>
                </a:solidFill>
                <a:latin typeface="Arial" charset="0"/>
              </a:rPr>
              <a:t>İMAR PLANLARI</a:t>
            </a:r>
          </a:p>
          <a:p>
            <a:pPr algn="ctr"/>
            <a:r>
              <a:rPr lang="tr-TR" sz="1600" b="1" dirty="0">
                <a:solidFill>
                  <a:srgbClr val="000066"/>
                </a:solidFill>
                <a:latin typeface="Arial" charset="0"/>
              </a:rPr>
              <a:t>(İl Özel İdareleri, Belediyeler)</a:t>
            </a:r>
            <a:endParaRPr lang="tr-TR" sz="2400" b="1" dirty="0">
              <a:solidFill>
                <a:srgbClr val="000066"/>
              </a:solidFill>
              <a:latin typeface="Arial" charset="0"/>
            </a:endParaRPr>
          </a:p>
        </p:txBody>
      </p:sp>
      <p:sp>
        <p:nvSpPr>
          <p:cNvPr id="14" name="Text Box 5"/>
          <p:cNvSpPr txBox="1">
            <a:spLocks noChangeArrowheads="1"/>
          </p:cNvSpPr>
          <p:nvPr/>
        </p:nvSpPr>
        <p:spPr bwMode="auto">
          <a:xfrm>
            <a:off x="642910" y="2274645"/>
            <a:ext cx="3929090" cy="677862"/>
          </a:xfrm>
          <a:prstGeom prst="rect">
            <a:avLst/>
          </a:prstGeom>
          <a:solidFill>
            <a:srgbClr val="00B050">
              <a:alpha val="50000"/>
            </a:srgbClr>
          </a:solidFill>
          <a:ln w="57150" cmpd="thinThick" algn="ctr">
            <a:solidFill>
              <a:schemeClr val="tx1"/>
            </a:solidFill>
            <a:miter lim="800000"/>
            <a:headEnd/>
            <a:tailEnd/>
          </a:ln>
        </p:spPr>
        <p:txBody>
          <a:bodyPr lIns="72000" anchor="ctr">
            <a:normAutofit fontScale="92500" lnSpcReduction="10000"/>
          </a:bodyPr>
          <a:lstStyle/>
          <a:p>
            <a:pPr algn="ctr" eaLnBrk="0" hangingPunct="0">
              <a:defRPr/>
            </a:pPr>
            <a:r>
              <a:rPr lang="tr-TR" sz="2200" b="1" dirty="0" smtClean="0">
                <a:latin typeface="Calibri" pitchFamily="34" charset="0"/>
                <a:ea typeface="ＭＳ Ｐゴシック" pitchFamily="-64" charset="-128"/>
                <a:cs typeface="Calibri" pitchFamily="34" charset="0"/>
              </a:rPr>
              <a:t>BÖLGESEL GELİŞME ULUSAL STRATEJİSİ </a:t>
            </a:r>
            <a:r>
              <a:rPr lang="tr-TR" sz="1900" b="1" dirty="0" smtClean="0">
                <a:latin typeface="Calibri" pitchFamily="34" charset="0"/>
                <a:ea typeface="ＭＳ Ｐゴシック" pitchFamily="-64" charset="-128"/>
                <a:cs typeface="+mn-cs"/>
              </a:rPr>
              <a:t>(</a:t>
            </a:r>
            <a:r>
              <a:rPr lang="tr-TR" sz="1900" b="1" i="1" dirty="0" smtClean="0">
                <a:latin typeface="Calibri" pitchFamily="34" charset="0"/>
                <a:ea typeface="ＭＳ Ｐゴシック" pitchFamily="-64" charset="-128"/>
                <a:cs typeface="+mn-cs"/>
              </a:rPr>
              <a:t>Kalkınma Bakanlığı</a:t>
            </a:r>
            <a:r>
              <a:rPr lang="tr-TR" sz="1900" b="1" dirty="0" smtClean="0">
                <a:latin typeface="Calibri" pitchFamily="34" charset="0"/>
                <a:ea typeface="ＭＳ Ｐゴシック" pitchFamily="-64" charset="-128"/>
                <a:cs typeface="+mn-cs"/>
              </a:rPr>
              <a:t>)</a:t>
            </a:r>
            <a:endParaRPr lang="tr-TR" sz="1900" b="1" dirty="0">
              <a:latin typeface="Calibri" pitchFamily="34" charset="0"/>
              <a:ea typeface="ＭＳ Ｐゴシック" pitchFamily="-64" charset="-128"/>
              <a:cs typeface="+mn-cs"/>
            </a:endParaRPr>
          </a:p>
        </p:txBody>
      </p:sp>
      <p:sp>
        <p:nvSpPr>
          <p:cNvPr id="18" name="Text Box 5"/>
          <p:cNvSpPr txBox="1">
            <a:spLocks noChangeArrowheads="1"/>
          </p:cNvSpPr>
          <p:nvPr/>
        </p:nvSpPr>
        <p:spPr bwMode="auto">
          <a:xfrm>
            <a:off x="4714877" y="2276232"/>
            <a:ext cx="3901346" cy="681038"/>
          </a:xfrm>
          <a:prstGeom prst="rect">
            <a:avLst/>
          </a:prstGeom>
          <a:solidFill>
            <a:srgbClr val="FF0000">
              <a:alpha val="50195"/>
            </a:srgbClr>
          </a:solidFill>
          <a:ln w="57150" cmpd="thinThick" algn="ctr">
            <a:solidFill>
              <a:schemeClr val="tx1"/>
            </a:solidFill>
            <a:miter lim="800000"/>
            <a:headEnd/>
            <a:tailEnd/>
          </a:ln>
        </p:spPr>
        <p:txBody>
          <a:bodyPr lIns="72000" anchor="ctr">
            <a:normAutofit fontScale="92500"/>
          </a:bodyPr>
          <a:lstStyle/>
          <a:p>
            <a:pPr algn="ctr" eaLnBrk="0" hangingPunct="0">
              <a:defRPr/>
            </a:pPr>
            <a:r>
              <a:rPr lang="tr-TR" sz="2200" b="1" dirty="0" smtClean="0">
                <a:latin typeface="Calibri" pitchFamily="34" charset="0"/>
                <a:ea typeface="ＭＳ Ｐゴシック" pitchFamily="-64" charset="-128"/>
                <a:cs typeface="+mn-cs"/>
              </a:rPr>
              <a:t>ÜLKE MEKANSAL </a:t>
            </a:r>
            <a:r>
              <a:rPr lang="tr-TR" sz="2200" b="1" dirty="0">
                <a:latin typeface="Calibri" pitchFamily="34" charset="0"/>
                <a:ea typeface="ＭＳ Ｐゴシック" pitchFamily="-64" charset="-128"/>
                <a:cs typeface="+mn-cs"/>
              </a:rPr>
              <a:t>STRATEJİ </a:t>
            </a:r>
            <a:r>
              <a:rPr lang="tr-TR" sz="2200" b="1" dirty="0" smtClean="0">
                <a:latin typeface="Calibri" pitchFamily="34" charset="0"/>
                <a:ea typeface="ＭＳ Ｐゴシック" pitchFamily="-64" charset="-128"/>
                <a:cs typeface="+mn-cs"/>
              </a:rPr>
              <a:t>PLANI</a:t>
            </a:r>
            <a:endParaRPr lang="tr-TR" sz="2200" b="1" dirty="0">
              <a:latin typeface="Calibri" pitchFamily="34" charset="0"/>
              <a:ea typeface="ＭＳ Ｐゴシック" pitchFamily="-64" charset="-128"/>
              <a:cs typeface="+mn-cs"/>
            </a:endParaRPr>
          </a:p>
          <a:p>
            <a:pPr algn="ctr" eaLnBrk="0" hangingPunct="0">
              <a:defRPr/>
            </a:pPr>
            <a:r>
              <a:rPr lang="tr-TR" sz="1900" b="1" dirty="0">
                <a:solidFill>
                  <a:schemeClr val="bg1"/>
                </a:solidFill>
                <a:latin typeface="Calibri" pitchFamily="34" charset="0"/>
                <a:ea typeface="ＭＳ Ｐゴシック" pitchFamily="-64" charset="-128"/>
                <a:cs typeface="+mn-cs"/>
              </a:rPr>
              <a:t>(</a:t>
            </a:r>
            <a:r>
              <a:rPr lang="tr-TR" sz="1900" b="1" i="1" dirty="0">
                <a:solidFill>
                  <a:schemeClr val="bg1"/>
                </a:solidFill>
                <a:latin typeface="Calibri" pitchFamily="34" charset="0"/>
                <a:ea typeface="ＭＳ Ｐゴシック" pitchFamily="-64" charset="-128"/>
                <a:cs typeface="+mn-cs"/>
              </a:rPr>
              <a:t>ÇEVRE VE ŞEHİRCİLİK BAKANLIĞI</a:t>
            </a:r>
            <a:r>
              <a:rPr lang="tr-TR" sz="1900" b="1" dirty="0">
                <a:solidFill>
                  <a:schemeClr val="bg1"/>
                </a:solidFill>
                <a:latin typeface="Calibri" pitchFamily="34" charset="0"/>
                <a:ea typeface="ＭＳ Ｐゴシック" pitchFamily="-64" charset="-128"/>
                <a:cs typeface="+mn-cs"/>
              </a:rPr>
              <a:t>)</a:t>
            </a:r>
          </a:p>
        </p:txBody>
      </p:sp>
      <p:sp>
        <p:nvSpPr>
          <p:cNvPr id="19" name="Text Box 5"/>
          <p:cNvSpPr txBox="1">
            <a:spLocks noChangeArrowheads="1"/>
          </p:cNvSpPr>
          <p:nvPr/>
        </p:nvSpPr>
        <p:spPr bwMode="auto">
          <a:xfrm>
            <a:off x="642910" y="3244731"/>
            <a:ext cx="3929090" cy="677862"/>
          </a:xfrm>
          <a:prstGeom prst="rect">
            <a:avLst/>
          </a:prstGeom>
          <a:solidFill>
            <a:srgbClr val="00B050">
              <a:alpha val="50000"/>
            </a:srgbClr>
          </a:solidFill>
          <a:ln w="57150" cmpd="thinThick" algn="ctr">
            <a:solidFill>
              <a:schemeClr val="tx1"/>
            </a:solidFill>
            <a:miter lim="800000"/>
            <a:headEnd/>
            <a:tailEnd/>
          </a:ln>
        </p:spPr>
        <p:txBody>
          <a:bodyPr lIns="72000" anchor="ctr">
            <a:normAutofit lnSpcReduction="10000"/>
          </a:bodyPr>
          <a:lstStyle/>
          <a:p>
            <a:pPr algn="ctr" eaLnBrk="0" hangingPunct="0">
              <a:defRPr/>
            </a:pPr>
            <a:r>
              <a:rPr lang="tr-TR" sz="2200" b="1" dirty="0" smtClean="0">
                <a:latin typeface="Calibri" pitchFamily="34" charset="0"/>
                <a:ea typeface="ＭＳ Ｐゴシック" pitchFamily="-64" charset="-128"/>
                <a:cs typeface="Calibri" pitchFamily="34" charset="0"/>
              </a:rPr>
              <a:t>BÖLGE PLANLARI</a:t>
            </a:r>
          </a:p>
          <a:p>
            <a:pPr algn="ctr" eaLnBrk="0" hangingPunct="0">
              <a:defRPr/>
            </a:pPr>
            <a:r>
              <a:rPr lang="tr-TR" sz="1900" b="1" dirty="0" smtClean="0">
                <a:latin typeface="Calibri" pitchFamily="34" charset="0"/>
                <a:ea typeface="ＭＳ Ｐゴシック" pitchFamily="-64" charset="-128"/>
                <a:cs typeface="+mn-cs"/>
              </a:rPr>
              <a:t>(</a:t>
            </a:r>
            <a:r>
              <a:rPr lang="tr-TR" sz="1900" b="1" i="1" dirty="0" smtClean="0">
                <a:latin typeface="Calibri" pitchFamily="34" charset="0"/>
                <a:ea typeface="ＭＳ Ｐゴシック" pitchFamily="-64" charset="-128"/>
                <a:cs typeface="+mn-cs"/>
              </a:rPr>
              <a:t>Kalkınma Ajansları</a:t>
            </a:r>
            <a:r>
              <a:rPr lang="tr-TR" sz="1900" b="1" dirty="0" smtClean="0">
                <a:latin typeface="Calibri" pitchFamily="34" charset="0"/>
                <a:ea typeface="ＭＳ Ｐゴシック" pitchFamily="-64" charset="-128"/>
                <a:cs typeface="+mn-cs"/>
              </a:rPr>
              <a:t>)</a:t>
            </a:r>
            <a:endParaRPr lang="tr-TR" sz="1900" b="1" dirty="0">
              <a:latin typeface="Calibri" pitchFamily="34" charset="0"/>
              <a:ea typeface="ＭＳ Ｐゴシック" pitchFamily="-64" charset="-128"/>
              <a:cs typeface="+mn-cs"/>
            </a:endParaRPr>
          </a:p>
        </p:txBody>
      </p:sp>
      <p:sp>
        <p:nvSpPr>
          <p:cNvPr id="20" name="Text Box 5"/>
          <p:cNvSpPr txBox="1">
            <a:spLocks noChangeArrowheads="1"/>
          </p:cNvSpPr>
          <p:nvPr/>
        </p:nvSpPr>
        <p:spPr bwMode="auto">
          <a:xfrm>
            <a:off x="4714876" y="3248028"/>
            <a:ext cx="3929091" cy="681038"/>
          </a:xfrm>
          <a:prstGeom prst="rect">
            <a:avLst/>
          </a:prstGeom>
          <a:solidFill>
            <a:srgbClr val="FF0000">
              <a:alpha val="50195"/>
            </a:srgbClr>
          </a:solidFill>
          <a:ln w="57150" cmpd="thinThick" algn="ctr">
            <a:solidFill>
              <a:schemeClr val="tx1"/>
            </a:solidFill>
            <a:miter lim="800000"/>
            <a:headEnd/>
            <a:tailEnd/>
          </a:ln>
        </p:spPr>
        <p:txBody>
          <a:bodyPr lIns="72000" anchor="ctr">
            <a:normAutofit fontScale="77500" lnSpcReduction="20000"/>
          </a:bodyPr>
          <a:lstStyle/>
          <a:p>
            <a:pPr algn="ctr" eaLnBrk="0" hangingPunct="0">
              <a:defRPr/>
            </a:pPr>
            <a:r>
              <a:rPr lang="tr-TR" sz="2200" b="1" dirty="0" smtClean="0">
                <a:latin typeface="Calibri" pitchFamily="34" charset="0"/>
                <a:ea typeface="ＭＳ Ｐゴシック" pitchFamily="-64" charset="-128"/>
                <a:cs typeface="+mn-cs"/>
              </a:rPr>
              <a:t>BÖLGE MEKANSAL </a:t>
            </a:r>
            <a:r>
              <a:rPr lang="tr-TR" sz="2200" b="1" dirty="0">
                <a:latin typeface="Calibri" pitchFamily="34" charset="0"/>
                <a:ea typeface="ＭＳ Ｐゴシック" pitchFamily="-64" charset="-128"/>
                <a:cs typeface="+mn-cs"/>
              </a:rPr>
              <a:t>STRATEJİ </a:t>
            </a:r>
            <a:r>
              <a:rPr lang="tr-TR" sz="2200" b="1" dirty="0" smtClean="0">
                <a:latin typeface="Calibri" pitchFamily="34" charset="0"/>
                <a:ea typeface="ＭＳ Ｐゴシック" pitchFamily="-64" charset="-128"/>
                <a:cs typeface="+mn-cs"/>
              </a:rPr>
              <a:t>PLANLARI</a:t>
            </a:r>
            <a:endParaRPr lang="tr-TR" sz="2200" b="1" dirty="0">
              <a:latin typeface="Calibri" pitchFamily="34" charset="0"/>
              <a:ea typeface="ＭＳ Ｐゴシック" pitchFamily="-64" charset="-128"/>
              <a:cs typeface="+mn-cs"/>
            </a:endParaRPr>
          </a:p>
          <a:p>
            <a:pPr algn="ctr" eaLnBrk="0" hangingPunct="0">
              <a:defRPr/>
            </a:pPr>
            <a:r>
              <a:rPr lang="tr-TR" sz="2200" b="1" dirty="0">
                <a:solidFill>
                  <a:schemeClr val="bg1"/>
                </a:solidFill>
                <a:latin typeface="Calibri" pitchFamily="34" charset="0"/>
                <a:ea typeface="ＭＳ Ｐゴシック" pitchFamily="-64" charset="-128"/>
                <a:cs typeface="+mn-cs"/>
              </a:rPr>
              <a:t>(</a:t>
            </a:r>
            <a:r>
              <a:rPr lang="tr-TR" sz="2200" b="1" i="1" dirty="0">
                <a:solidFill>
                  <a:schemeClr val="bg1"/>
                </a:solidFill>
                <a:latin typeface="Calibri" pitchFamily="34" charset="0"/>
                <a:ea typeface="ＭＳ Ｐゴシック" pitchFamily="-64" charset="-128"/>
                <a:cs typeface="+mn-cs"/>
              </a:rPr>
              <a:t>ÇEVRE VE ŞEHİRCİLİK BAKANLIĞI</a:t>
            </a:r>
            <a:r>
              <a:rPr lang="tr-TR" sz="2200" b="1" dirty="0">
                <a:solidFill>
                  <a:schemeClr val="bg1"/>
                </a:solidFill>
                <a:latin typeface="Calibri" pitchFamily="34" charset="0"/>
                <a:ea typeface="ＭＳ Ｐゴシック" pitchFamily="-64" charset="-128"/>
                <a:cs typeface="+mn-cs"/>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TANIM</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4</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7" name="Rectangle 9"/>
          <p:cNvSpPr>
            <a:spLocks noChangeArrowheads="1"/>
          </p:cNvSpPr>
          <p:nvPr/>
        </p:nvSpPr>
        <p:spPr bwMode="auto">
          <a:xfrm>
            <a:off x="746046" y="1516074"/>
            <a:ext cx="7542386" cy="584775"/>
          </a:xfrm>
          <a:prstGeom prst="rect">
            <a:avLst/>
          </a:prstGeom>
          <a:noFill/>
          <a:ln w="9525">
            <a:noFill/>
            <a:miter lim="800000"/>
            <a:headEnd/>
            <a:tailEnd/>
          </a:ln>
          <a:effectLst/>
        </p:spPr>
        <p:txBody>
          <a:bodyPr wrap="square">
            <a:spAutoFit/>
          </a:bodyPr>
          <a:lstStyle/>
          <a:p>
            <a:pPr algn="ctr">
              <a:defRPr/>
            </a:pPr>
            <a:r>
              <a:rPr lang="tr-TR" sz="3200" b="1" dirty="0" smtClean="0">
                <a:solidFill>
                  <a:srgbClr val="C00000"/>
                </a:solidFill>
                <a:effectLst>
                  <a:outerShdw blurRad="38100" dist="38100" dir="2700000" algn="tl">
                    <a:srgbClr val="C0C0C0"/>
                  </a:outerShdw>
                </a:effectLst>
                <a:latin typeface="Arial" charset="0"/>
                <a:cs typeface="+mn-cs"/>
              </a:rPr>
              <a:t>ÇEVRE DÜZENİ PLANI NEDİR? </a:t>
            </a:r>
            <a:endParaRPr lang="tr-TR" sz="3200" b="1" dirty="0">
              <a:solidFill>
                <a:srgbClr val="C00000"/>
              </a:solidFill>
              <a:effectLst>
                <a:outerShdw blurRad="38100" dist="38100" dir="2700000" algn="tl">
                  <a:srgbClr val="C0C0C0"/>
                </a:outerShdw>
              </a:effectLst>
              <a:latin typeface="Arial" charset="0"/>
              <a:cs typeface="+mn-cs"/>
            </a:endParaRPr>
          </a:p>
        </p:txBody>
      </p:sp>
      <p:sp>
        <p:nvSpPr>
          <p:cNvPr id="8" name="7 Dikdörtgen"/>
          <p:cNvSpPr/>
          <p:nvPr/>
        </p:nvSpPr>
        <p:spPr>
          <a:xfrm>
            <a:off x="785786" y="2589224"/>
            <a:ext cx="7715304" cy="2677656"/>
          </a:xfrm>
          <a:prstGeom prst="rect">
            <a:avLst/>
          </a:prstGeom>
        </p:spPr>
        <p:txBody>
          <a:bodyPr wrap="square">
            <a:spAutoFit/>
          </a:bodyPr>
          <a:lstStyle/>
          <a:p>
            <a:pPr algn="ctr">
              <a:defRPr/>
            </a:pPr>
            <a:r>
              <a:rPr lang="tr-TR" sz="2800" dirty="0">
                <a:solidFill>
                  <a:srgbClr val="000066"/>
                </a:solidFill>
                <a:latin typeface="Arial" charset="0"/>
                <a:cs typeface="+mn-cs"/>
              </a:rPr>
              <a:t>Ülke ve bölge plan kararlarına uygun </a:t>
            </a:r>
            <a:r>
              <a:rPr lang="tr-TR" sz="2800" dirty="0" smtClean="0">
                <a:solidFill>
                  <a:srgbClr val="000066"/>
                </a:solidFill>
                <a:latin typeface="Arial" charset="0"/>
                <a:cs typeface="+mn-cs"/>
              </a:rPr>
              <a:t>olarak, </a:t>
            </a:r>
          </a:p>
          <a:p>
            <a:pPr algn="ctr">
              <a:defRPr/>
            </a:pPr>
            <a:r>
              <a:rPr lang="tr-TR" sz="2800" i="1" dirty="0" smtClean="0">
                <a:solidFill>
                  <a:srgbClr val="000066"/>
                </a:solidFill>
                <a:latin typeface="Arial" charset="0"/>
                <a:cs typeface="+mn-cs"/>
              </a:rPr>
              <a:t>kentsel </a:t>
            </a:r>
            <a:r>
              <a:rPr lang="tr-TR" sz="2800" i="1" dirty="0" smtClean="0">
                <a:latin typeface="Arial" charset="0"/>
                <a:cs typeface="+mn-cs"/>
              </a:rPr>
              <a:t>yerleşme alanları, sanayi</a:t>
            </a:r>
            <a:r>
              <a:rPr lang="tr-TR" sz="2800" i="1" dirty="0">
                <a:latin typeface="Arial" charset="0"/>
                <a:cs typeface="+mn-cs"/>
              </a:rPr>
              <a:t>, tarım, turizm, </a:t>
            </a:r>
            <a:r>
              <a:rPr lang="tr-TR" sz="2800" i="1" dirty="0" smtClean="0">
                <a:latin typeface="Arial" charset="0"/>
                <a:cs typeface="+mn-cs"/>
              </a:rPr>
              <a:t>ulaşım </a:t>
            </a:r>
            <a:r>
              <a:rPr lang="tr-TR" sz="2800" i="1" dirty="0">
                <a:latin typeface="Arial" charset="0"/>
                <a:cs typeface="+mn-cs"/>
              </a:rPr>
              <a:t>gibi </a:t>
            </a:r>
            <a:r>
              <a:rPr lang="tr-TR" sz="2800" i="1" dirty="0" smtClean="0">
                <a:latin typeface="Arial" charset="0"/>
                <a:cs typeface="+mn-cs"/>
              </a:rPr>
              <a:t>temel arazi </a:t>
            </a:r>
            <a:r>
              <a:rPr lang="tr-TR" sz="2800" i="1" dirty="0">
                <a:latin typeface="Arial" charset="0"/>
                <a:cs typeface="+mn-cs"/>
              </a:rPr>
              <a:t>kullanım kararlarını</a:t>
            </a:r>
            <a:r>
              <a:rPr lang="tr-TR" sz="2800" dirty="0">
                <a:solidFill>
                  <a:srgbClr val="000066"/>
                </a:solidFill>
                <a:latin typeface="Arial" charset="0"/>
                <a:cs typeface="+mn-cs"/>
              </a:rPr>
              <a:t> </a:t>
            </a:r>
            <a:r>
              <a:rPr lang="tr-TR" sz="2800" dirty="0" smtClean="0">
                <a:solidFill>
                  <a:srgbClr val="000066"/>
                </a:solidFill>
                <a:latin typeface="Arial" charset="0"/>
                <a:cs typeface="+mn-cs"/>
              </a:rPr>
              <a:t>genel hatlarıyla belirleyen</a:t>
            </a:r>
          </a:p>
          <a:p>
            <a:pPr algn="ctr">
              <a:defRPr/>
            </a:pPr>
            <a:r>
              <a:rPr lang="tr-TR" sz="2800" b="1" u="sng" dirty="0" smtClean="0">
                <a:solidFill>
                  <a:srgbClr val="000066"/>
                </a:solidFill>
                <a:latin typeface="Arial" charset="0"/>
                <a:cs typeface="+mn-cs"/>
              </a:rPr>
              <a:t>en üst </a:t>
            </a:r>
            <a:r>
              <a:rPr lang="tr-TR" sz="2800" b="1" u="sng" dirty="0">
                <a:solidFill>
                  <a:srgbClr val="000066"/>
                </a:solidFill>
                <a:latin typeface="Arial" charset="0"/>
                <a:cs typeface="+mn-cs"/>
              </a:rPr>
              <a:t>ölçekli fiziki plandır.</a:t>
            </a:r>
            <a:r>
              <a:rPr lang="tr-TR" sz="2800" b="1" dirty="0">
                <a:solidFill>
                  <a:srgbClr val="000066"/>
                </a:solidFill>
                <a:latin typeface="Arial" charset="0"/>
                <a:cs typeface="+mn-cs"/>
              </a:rPr>
              <a:t> </a:t>
            </a:r>
          </a:p>
          <a:p>
            <a:pPr algn="just">
              <a:defRPr/>
            </a:pPr>
            <a:endParaRPr lang="tr-TR" sz="2800" b="1" dirty="0">
              <a:solidFill>
                <a:srgbClr val="000066"/>
              </a:solidFill>
              <a:latin typeface="Arial" charset="0"/>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AMAÇ</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5</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7" name="Rectangle 9"/>
          <p:cNvSpPr>
            <a:spLocks noChangeArrowheads="1"/>
          </p:cNvSpPr>
          <p:nvPr/>
        </p:nvSpPr>
        <p:spPr bwMode="auto">
          <a:xfrm>
            <a:off x="1013333" y="1357298"/>
            <a:ext cx="7426297" cy="523875"/>
          </a:xfrm>
          <a:prstGeom prst="rect">
            <a:avLst/>
          </a:prstGeom>
          <a:noFill/>
          <a:ln w="9525">
            <a:noFill/>
            <a:miter lim="800000"/>
            <a:headEnd/>
            <a:tailEnd/>
          </a:ln>
          <a:effectLst/>
        </p:spPr>
        <p:txBody>
          <a:bodyPr wrap="square">
            <a:spAutoFit/>
          </a:bodyPr>
          <a:lstStyle/>
          <a:p>
            <a:pPr>
              <a:defRPr/>
            </a:pPr>
            <a:r>
              <a:rPr lang="tr-TR" sz="2800" b="1" dirty="0">
                <a:solidFill>
                  <a:srgbClr val="C00000"/>
                </a:solidFill>
                <a:effectLst>
                  <a:outerShdw blurRad="38100" dist="38100" dir="2700000" algn="tl">
                    <a:srgbClr val="C0C0C0"/>
                  </a:outerShdw>
                </a:effectLst>
                <a:latin typeface="Arial" charset="0"/>
                <a:cs typeface="+mn-cs"/>
              </a:rPr>
              <a:t>Çevre Düzeni Planının Amacı </a:t>
            </a:r>
          </a:p>
        </p:txBody>
      </p:sp>
      <p:sp>
        <p:nvSpPr>
          <p:cNvPr id="8" name="Rectangle 5"/>
          <p:cNvSpPr txBox="1">
            <a:spLocks noChangeArrowheads="1"/>
          </p:cNvSpPr>
          <p:nvPr/>
        </p:nvSpPr>
        <p:spPr bwMode="auto">
          <a:xfrm>
            <a:off x="857224" y="2167915"/>
            <a:ext cx="7786742" cy="3941763"/>
          </a:xfrm>
          <a:prstGeom prst="rect">
            <a:avLst/>
          </a:prstGeom>
          <a:noFill/>
          <a:ln w="9525">
            <a:noFill/>
            <a:miter lim="800000"/>
            <a:headEnd/>
            <a:tailEnd/>
          </a:ln>
        </p:spPr>
        <p:txBody>
          <a:bodyPr/>
          <a:lstStyle/>
          <a:p>
            <a:pPr marL="342900" indent="-342900" algn="just" eaLnBrk="0" hangingPunct="0">
              <a:buClr>
                <a:schemeClr val="hlink"/>
              </a:buClr>
              <a:buFont typeface="Arial" panose="020B0604020202020204" pitchFamily="34" charset="0"/>
              <a:buChar char="•"/>
              <a:defRPr/>
            </a:pPr>
            <a:r>
              <a:rPr lang="tr-TR" sz="2000" kern="0" dirty="0">
                <a:solidFill>
                  <a:srgbClr val="000066"/>
                </a:solidFill>
                <a:latin typeface="Arial" charset="0"/>
              </a:rPr>
              <a:t>İzmir-Manisa illerinde yaşanan hızlı ve kontrolsüz kentleşmenin, parçacı ve sektörel planlamanın kontrol altına alınması,</a:t>
            </a:r>
          </a:p>
          <a:p>
            <a:pPr marL="342900" indent="-342900" algn="just" eaLnBrk="0" hangingPunct="0">
              <a:buClr>
                <a:schemeClr val="hlink"/>
              </a:buClr>
              <a:buFont typeface="Arial" panose="020B0604020202020204" pitchFamily="34" charset="0"/>
              <a:buChar char="•"/>
              <a:defRPr/>
            </a:pPr>
            <a:endParaRPr lang="tr-TR" sz="2000" kern="0" dirty="0">
              <a:solidFill>
                <a:srgbClr val="000066"/>
              </a:solidFill>
              <a:latin typeface="Arial" charset="0"/>
            </a:endParaRPr>
          </a:p>
          <a:p>
            <a:pPr marL="342900" indent="-342900" algn="just" eaLnBrk="0" hangingPunct="0">
              <a:buClr>
                <a:schemeClr val="hlink"/>
              </a:buClr>
              <a:buFont typeface="Arial" panose="020B0604020202020204" pitchFamily="34" charset="0"/>
              <a:buChar char="•"/>
              <a:defRPr/>
            </a:pPr>
            <a:r>
              <a:rPr lang="tr-TR" sz="2000" kern="0" dirty="0">
                <a:solidFill>
                  <a:srgbClr val="000066"/>
                </a:solidFill>
                <a:latin typeface="Arial" charset="0"/>
              </a:rPr>
              <a:t>Kentsel ve kırsal gelişmelerin sağlıklı bir şekilde yönlendirilmesi,</a:t>
            </a:r>
          </a:p>
          <a:p>
            <a:pPr marL="342900" indent="-342900" algn="just" eaLnBrk="0" hangingPunct="0">
              <a:buClr>
                <a:schemeClr val="hlink"/>
              </a:buClr>
              <a:buFont typeface="Arial" panose="020B0604020202020204" pitchFamily="34" charset="0"/>
              <a:buChar char="•"/>
              <a:defRPr/>
            </a:pPr>
            <a:endParaRPr lang="tr-TR" sz="2000" kern="0" dirty="0">
              <a:solidFill>
                <a:srgbClr val="000066"/>
              </a:solidFill>
              <a:latin typeface="Arial" charset="0"/>
            </a:endParaRPr>
          </a:p>
          <a:p>
            <a:pPr marL="342900" indent="-342900" algn="just" eaLnBrk="0" hangingPunct="0">
              <a:buClr>
                <a:schemeClr val="hlink"/>
              </a:buClr>
              <a:buFont typeface="Arial" panose="020B0604020202020204" pitchFamily="34" charset="0"/>
              <a:buChar char="•"/>
              <a:defRPr/>
            </a:pPr>
            <a:r>
              <a:rPr lang="tr-TR" sz="2000" kern="0" dirty="0">
                <a:solidFill>
                  <a:srgbClr val="000066"/>
                </a:solidFill>
                <a:latin typeface="Arial" charset="0"/>
              </a:rPr>
              <a:t>Ekolojik dengeyi bozacak olası etkilerin engellenmesi, kültürel ve doğal değerlerin korunmasını sağlayacak şekilde gelişmenin yönlendirilmesi,</a:t>
            </a:r>
          </a:p>
          <a:p>
            <a:pPr marL="263525" indent="-263525" algn="just">
              <a:defRPr/>
            </a:pPr>
            <a:endParaRPr lang="tr-TR" sz="2000" kern="0" dirty="0">
              <a:solidFill>
                <a:srgbClr val="000066"/>
              </a:solidFill>
              <a:latin typeface="Arial" charset="0"/>
              <a:cs typeface="+mn-cs"/>
            </a:endParaRPr>
          </a:p>
          <a:p>
            <a:pPr marL="342900" indent="-342900" algn="just" eaLnBrk="0" hangingPunct="0">
              <a:buClr>
                <a:schemeClr val="hlink"/>
              </a:buClr>
              <a:buFont typeface="Arial" panose="020B0604020202020204" pitchFamily="34" charset="0"/>
              <a:buChar char="•"/>
              <a:defRPr/>
            </a:pPr>
            <a:r>
              <a:rPr lang="tr-TR" sz="2000" kern="0" dirty="0">
                <a:solidFill>
                  <a:srgbClr val="000066"/>
                </a:solidFill>
                <a:latin typeface="Arial" charset="0"/>
              </a:rPr>
              <a:t>Tarım arazilerinin amaç dışı kullanımının önlenmesi,</a:t>
            </a:r>
          </a:p>
          <a:p>
            <a:pPr marL="263525" indent="-263525" algn="just">
              <a:defRPr/>
            </a:pPr>
            <a:endParaRPr lang="tr-TR" sz="2000" kern="0" dirty="0">
              <a:solidFill>
                <a:srgbClr val="000066"/>
              </a:solidFill>
              <a:latin typeface="Arial" charset="0"/>
              <a:cs typeface="+mn-cs"/>
            </a:endParaRPr>
          </a:p>
          <a:p>
            <a:pPr marL="342900" indent="-342900" algn="just" eaLnBrk="0" hangingPunct="0">
              <a:buClr>
                <a:schemeClr val="hlink"/>
              </a:buClr>
              <a:buFont typeface="Arial" panose="020B0604020202020204" pitchFamily="34" charset="0"/>
              <a:buChar char="•"/>
              <a:defRPr/>
            </a:pPr>
            <a:r>
              <a:rPr lang="tr-TR" sz="2000" kern="0" dirty="0">
                <a:solidFill>
                  <a:srgbClr val="000066"/>
                </a:solidFill>
                <a:latin typeface="Arial" charset="0"/>
              </a:rPr>
              <a:t>Nazım ve uygulama imar planlarına esas olacak arazi kullanım kararlarının üretilmesi.</a:t>
            </a:r>
          </a:p>
          <a:p>
            <a:pPr marL="263525" indent="-263525" algn="just">
              <a:spcBef>
                <a:spcPts val="0"/>
              </a:spcBef>
              <a:defRPr/>
            </a:pPr>
            <a:endParaRPr lang="tr-TR" sz="2000" dirty="0">
              <a:solidFill>
                <a:srgbClr val="000066"/>
              </a:solidFill>
              <a:latin typeface="Arial" pitchFamily="34" charset="0"/>
              <a:cs typeface="Arial" pitchFamily="34" charset="0"/>
            </a:endParaRPr>
          </a:p>
          <a:p>
            <a:pPr marL="263525" indent="-263525" algn="just">
              <a:spcBef>
                <a:spcPts val="0"/>
              </a:spcBef>
              <a:defRPr/>
            </a:pPr>
            <a:endParaRPr lang="tr-TR" sz="2000" dirty="0">
              <a:solidFill>
                <a:srgbClr val="00006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TEMEL YAKLAŞIM VE HEDEFLER</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6</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8" name="Rectangle 2"/>
          <p:cNvSpPr txBox="1">
            <a:spLocks noChangeArrowheads="1"/>
          </p:cNvSpPr>
          <p:nvPr/>
        </p:nvSpPr>
        <p:spPr bwMode="auto">
          <a:xfrm>
            <a:off x="1000100" y="1500174"/>
            <a:ext cx="7000899" cy="4708981"/>
          </a:xfrm>
          <a:prstGeom prst="rect">
            <a:avLst/>
          </a:prstGeom>
          <a:noFill/>
          <a:ln w="9525" algn="ctr">
            <a:noFill/>
            <a:miter lim="800000"/>
            <a:headEnd/>
            <a:tailEnd/>
          </a:ln>
        </p:spPr>
        <p:txBody>
          <a:bodyPr wrap="square">
            <a:spAutoFit/>
          </a:bodyPr>
          <a:lstStyle/>
          <a:p>
            <a:pPr marL="263525" indent="-263525" algn="just" eaLnBrk="0" hangingPunct="0">
              <a:buClr>
                <a:schemeClr val="hlink"/>
              </a:buClr>
              <a:buFont typeface="Arial" pitchFamily="34" charset="0"/>
              <a:buChar char="•"/>
              <a:defRPr/>
            </a:pPr>
            <a:r>
              <a:rPr lang="tr-TR" sz="2000" kern="0" dirty="0" smtClean="0">
                <a:solidFill>
                  <a:srgbClr val="000066"/>
                </a:solidFill>
                <a:latin typeface="Arial" charset="0"/>
              </a:rPr>
              <a:t>Alan bütününde koruma-kullanma dengesini gözetmek</a:t>
            </a:r>
            <a:endParaRPr lang="tr-TR" sz="2000" kern="0" dirty="0">
              <a:solidFill>
                <a:srgbClr val="000066"/>
              </a:solidFill>
              <a:latin typeface="Arial" charset="0"/>
            </a:endParaRPr>
          </a:p>
          <a:p>
            <a:pPr marL="263525" indent="-263525" algn="just" eaLnBrk="0" hangingPunct="0">
              <a:buClr>
                <a:schemeClr val="hlink"/>
              </a:buClr>
              <a:defRPr/>
            </a:pPr>
            <a:endParaRPr lang="tr-TR" sz="2000" kern="0" dirty="0">
              <a:solidFill>
                <a:srgbClr val="000066"/>
              </a:solidFill>
              <a:latin typeface="Arial" charset="0"/>
            </a:endParaRPr>
          </a:p>
          <a:p>
            <a:pPr marL="263525" indent="-263525" algn="just" eaLnBrk="0" hangingPunct="0">
              <a:buClr>
                <a:schemeClr val="hlink"/>
              </a:buClr>
              <a:buFont typeface="Arial" pitchFamily="34" charset="0"/>
              <a:buChar char="•"/>
              <a:defRPr/>
            </a:pPr>
            <a:r>
              <a:rPr lang="tr-TR" sz="2000" kern="0" dirty="0">
                <a:solidFill>
                  <a:srgbClr val="000066"/>
                </a:solidFill>
                <a:latin typeface="Arial" charset="0"/>
              </a:rPr>
              <a:t>Doğal, </a:t>
            </a:r>
            <a:r>
              <a:rPr lang="tr-TR" sz="2000" kern="0" dirty="0" smtClean="0">
                <a:solidFill>
                  <a:srgbClr val="000066"/>
                </a:solidFill>
                <a:latin typeface="Arial" charset="0"/>
              </a:rPr>
              <a:t>tarihi, </a:t>
            </a:r>
            <a:r>
              <a:rPr lang="tr-TR" sz="2000" kern="0" dirty="0">
                <a:solidFill>
                  <a:srgbClr val="000066"/>
                </a:solidFill>
                <a:latin typeface="Arial" charset="0"/>
              </a:rPr>
              <a:t>kültürel </a:t>
            </a:r>
            <a:r>
              <a:rPr lang="tr-TR" sz="2000" kern="0" dirty="0" smtClean="0">
                <a:solidFill>
                  <a:srgbClr val="000066"/>
                </a:solidFill>
                <a:latin typeface="Arial" charset="0"/>
              </a:rPr>
              <a:t>çevresel değerleri korunmak ve geliştirmek</a:t>
            </a:r>
          </a:p>
          <a:p>
            <a:pPr marL="342900" indent="-342900" algn="just" eaLnBrk="0" hangingPunct="0">
              <a:buClr>
                <a:schemeClr val="hlink"/>
              </a:buClr>
              <a:buFont typeface="Arial" panose="020B0604020202020204" pitchFamily="34" charset="0"/>
              <a:buChar char="•"/>
              <a:defRPr/>
            </a:pPr>
            <a:endParaRPr lang="tr-TR" sz="2000" kern="0" dirty="0" smtClean="0">
              <a:solidFill>
                <a:srgbClr val="000066"/>
              </a:solidFill>
              <a:latin typeface="Arial" charset="0"/>
            </a:endParaRPr>
          </a:p>
          <a:p>
            <a:pPr marL="342900" indent="-342900" algn="just" eaLnBrk="0" hangingPunct="0">
              <a:buClr>
                <a:schemeClr val="hlink"/>
              </a:buClr>
              <a:buFont typeface="Arial" panose="020B0604020202020204" pitchFamily="34" charset="0"/>
              <a:buChar char="•"/>
              <a:defRPr/>
            </a:pPr>
            <a:r>
              <a:rPr lang="tr-TR" sz="2000" kern="0" dirty="0" smtClean="0">
                <a:solidFill>
                  <a:srgbClr val="000066"/>
                </a:solidFill>
                <a:latin typeface="Arial" charset="0"/>
              </a:rPr>
              <a:t>Bölge bütününde yerleşme düzeni ve kademelenmesini sağlamak</a:t>
            </a:r>
            <a:endParaRPr lang="tr-TR" sz="2000" kern="0" dirty="0">
              <a:solidFill>
                <a:srgbClr val="000066"/>
              </a:solidFill>
              <a:latin typeface="Arial" charset="0"/>
            </a:endParaRPr>
          </a:p>
          <a:p>
            <a:pPr marL="263525" indent="-263525" algn="just" eaLnBrk="0" hangingPunct="0">
              <a:buClr>
                <a:schemeClr val="hlink"/>
              </a:buClr>
              <a:defRPr/>
            </a:pPr>
            <a:r>
              <a:rPr lang="tr-TR" sz="2000" kern="0" dirty="0">
                <a:solidFill>
                  <a:srgbClr val="000066"/>
                </a:solidFill>
                <a:latin typeface="Arial" charset="0"/>
              </a:rPr>
              <a:t> </a:t>
            </a:r>
          </a:p>
          <a:p>
            <a:pPr marL="263525" indent="-263525" algn="just" eaLnBrk="0" hangingPunct="0">
              <a:buClr>
                <a:schemeClr val="hlink"/>
              </a:buClr>
              <a:buFont typeface="Arial" pitchFamily="34" charset="0"/>
              <a:buChar char="•"/>
              <a:defRPr/>
            </a:pPr>
            <a:r>
              <a:rPr lang="tr-TR" sz="2000" kern="0" dirty="0" smtClean="0">
                <a:solidFill>
                  <a:srgbClr val="000066"/>
                </a:solidFill>
                <a:latin typeface="Arial" charset="0"/>
              </a:rPr>
              <a:t>Sektörel olanakları değerlendirmek ve geliştirilmesini sağlamak</a:t>
            </a:r>
            <a:endParaRPr lang="tr-TR" sz="2000" kern="0" dirty="0">
              <a:solidFill>
                <a:srgbClr val="000066"/>
              </a:solidFill>
              <a:latin typeface="Arial" charset="0"/>
            </a:endParaRPr>
          </a:p>
          <a:p>
            <a:pPr marL="263525" indent="-263525" algn="just" eaLnBrk="0" hangingPunct="0">
              <a:buClr>
                <a:schemeClr val="hlink"/>
              </a:buClr>
              <a:defRPr/>
            </a:pPr>
            <a:endParaRPr lang="tr-TR" sz="2000" kern="0" dirty="0">
              <a:solidFill>
                <a:srgbClr val="000066"/>
              </a:solidFill>
              <a:latin typeface="Arial" charset="0"/>
            </a:endParaRPr>
          </a:p>
          <a:p>
            <a:pPr marL="263525" indent="-263525" algn="just" eaLnBrk="0" hangingPunct="0">
              <a:buClr>
                <a:schemeClr val="hlink"/>
              </a:buClr>
              <a:buFont typeface="Arial" pitchFamily="34" charset="0"/>
              <a:buChar char="•"/>
              <a:defRPr/>
            </a:pPr>
            <a:r>
              <a:rPr lang="tr-TR" sz="2000" kern="0" dirty="0" smtClean="0">
                <a:solidFill>
                  <a:srgbClr val="000066"/>
                </a:solidFill>
                <a:latin typeface="Arial" charset="0"/>
              </a:rPr>
              <a:t>Hava, su, toprak gibi alıcı ortamlarda var olan kirlenmenin giderilmesini sağlamak ve yeni kirlenmelerin oluşmasını önleyecek kararlar geliştirmek</a:t>
            </a:r>
            <a:endParaRPr lang="tr-TR" sz="2000" kern="0" dirty="0">
              <a:solidFill>
                <a:srgbClr val="000066"/>
              </a:solidFill>
              <a:latin typeface="Arial" charset="0"/>
            </a:endParaRPr>
          </a:p>
          <a:p>
            <a:pPr algn="just" eaLnBrk="0" hangingPunct="0">
              <a:buClr>
                <a:schemeClr val="hlink"/>
              </a:buClr>
              <a:defRPr/>
            </a:pPr>
            <a:endParaRPr lang="tr-TR" sz="2000" kern="0" dirty="0">
              <a:solidFill>
                <a:srgbClr val="000066"/>
              </a:solidFill>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smtClean="0"/>
              <a:t>PLAN KARARLARININ GELİŞTİRİLMESİ</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7</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sp>
        <p:nvSpPr>
          <p:cNvPr id="7" name="2 İçerik Yer Tutucusu"/>
          <p:cNvSpPr>
            <a:spLocks noGrp="1"/>
          </p:cNvSpPr>
          <p:nvPr>
            <p:ph idx="1"/>
          </p:nvPr>
        </p:nvSpPr>
        <p:spPr>
          <a:xfrm>
            <a:off x="857224" y="1214422"/>
            <a:ext cx="7500990" cy="4387012"/>
          </a:xfrm>
        </p:spPr>
        <p:txBody>
          <a:bodyPr>
            <a:noAutofit/>
          </a:bodyPr>
          <a:lstStyle/>
          <a:p>
            <a:pPr>
              <a:buFontTx/>
              <a:buNone/>
            </a:pPr>
            <a:endParaRPr lang="tr-TR" sz="2800" dirty="0" smtClean="0"/>
          </a:p>
          <a:p>
            <a:pPr marL="263525" lvl="1" indent="-263525" algn="just" eaLnBrk="0" hangingPunct="0">
              <a:buClr>
                <a:schemeClr val="hlink"/>
              </a:buClr>
              <a:buFont typeface="Arial" pitchFamily="34" charset="0"/>
              <a:buChar char="•"/>
              <a:defRPr/>
            </a:pPr>
            <a:r>
              <a:rPr lang="tr-TR" sz="2400" kern="0" dirty="0">
                <a:solidFill>
                  <a:srgbClr val="000066"/>
                </a:solidFill>
                <a:latin typeface="Arial" charset="0"/>
              </a:rPr>
              <a:t>Farklı gelişme senaryoları ve sektörel öngörüler oluşturulur, </a:t>
            </a:r>
          </a:p>
          <a:p>
            <a:pPr lvl="1">
              <a:buFontTx/>
              <a:buNone/>
            </a:pPr>
            <a:endParaRPr lang="tr-TR" sz="2400" kern="0" dirty="0">
              <a:solidFill>
                <a:srgbClr val="000066"/>
              </a:solidFill>
              <a:latin typeface="Arial" charset="0"/>
            </a:endParaRPr>
          </a:p>
          <a:p>
            <a:pPr marL="263525" lvl="1" indent="-263525" algn="just" eaLnBrk="0" hangingPunct="0">
              <a:buClr>
                <a:schemeClr val="hlink"/>
              </a:buClr>
              <a:buFont typeface="Arial" pitchFamily="34" charset="0"/>
              <a:buChar char="•"/>
              <a:defRPr/>
            </a:pPr>
            <a:r>
              <a:rPr lang="tr-TR" sz="2400" kern="0" dirty="0">
                <a:solidFill>
                  <a:srgbClr val="000066"/>
                </a:solidFill>
                <a:latin typeface="Arial" charset="0"/>
              </a:rPr>
              <a:t>Nüfus kabulleri ve buna bağlı mekansal projeksiyonlar yapılır,</a:t>
            </a:r>
          </a:p>
          <a:p>
            <a:pPr marL="263525" lvl="1" indent="-263525" algn="just" eaLnBrk="0" hangingPunct="0">
              <a:buClr>
                <a:schemeClr val="hlink"/>
              </a:buClr>
              <a:buFont typeface="Arial" pitchFamily="34" charset="0"/>
              <a:buChar char="•"/>
              <a:defRPr/>
            </a:pPr>
            <a:endParaRPr lang="tr-TR" sz="2400" kern="0" dirty="0">
              <a:solidFill>
                <a:srgbClr val="000066"/>
              </a:solidFill>
              <a:latin typeface="Arial" charset="0"/>
            </a:endParaRPr>
          </a:p>
          <a:p>
            <a:pPr marL="263525" lvl="1" indent="-263525" algn="just" eaLnBrk="0" hangingPunct="0">
              <a:buClr>
                <a:schemeClr val="hlink"/>
              </a:buClr>
              <a:buFont typeface="Arial" pitchFamily="34" charset="0"/>
              <a:buChar char="•"/>
              <a:defRPr/>
            </a:pPr>
            <a:r>
              <a:rPr lang="tr-TR" sz="2400" kern="0" dirty="0">
                <a:solidFill>
                  <a:srgbClr val="000066"/>
                </a:solidFill>
                <a:latin typeface="Arial" charset="0"/>
              </a:rPr>
              <a:t>Bölgesel sosyal ve teknik altyapı kurgusu geliştirilir,</a:t>
            </a:r>
          </a:p>
          <a:p>
            <a:pPr marL="0" lvl="1" indent="0" algn="just" eaLnBrk="0" hangingPunct="0">
              <a:buClr>
                <a:schemeClr val="hlink"/>
              </a:buClr>
              <a:buNone/>
              <a:defRPr/>
            </a:pPr>
            <a:endParaRPr lang="tr-TR" sz="2400" kern="0" dirty="0">
              <a:solidFill>
                <a:srgbClr val="000066"/>
              </a:solidFill>
              <a:latin typeface="Arial" charset="0"/>
            </a:endParaRPr>
          </a:p>
          <a:p>
            <a:pPr marL="263525" lvl="1" indent="-263525" algn="just" eaLnBrk="0" hangingPunct="0">
              <a:buClr>
                <a:schemeClr val="hlink"/>
              </a:buClr>
              <a:buFont typeface="Arial" pitchFamily="34" charset="0"/>
              <a:buChar char="•"/>
              <a:defRPr/>
            </a:pPr>
            <a:r>
              <a:rPr lang="tr-TR" sz="2400" kern="0" dirty="0">
                <a:solidFill>
                  <a:srgbClr val="000066"/>
                </a:solidFill>
                <a:latin typeface="Arial" charset="0"/>
              </a:rPr>
              <a:t>Genel arazi kullanım kararları belirlenir.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tr-TR" dirty="0"/>
              <a:t>PLAN KARARLARININ GELİŞTİRİLMESİ</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8</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grpSp>
        <p:nvGrpSpPr>
          <p:cNvPr id="7" name="Group 11"/>
          <p:cNvGrpSpPr>
            <a:grpSpLocks noGrp="1"/>
          </p:cNvGrpSpPr>
          <p:nvPr/>
        </p:nvGrpSpPr>
        <p:grpSpPr bwMode="auto">
          <a:xfrm>
            <a:off x="611560" y="1916832"/>
            <a:ext cx="8045496" cy="4104456"/>
            <a:chOff x="356522" y="1353887"/>
            <a:chExt cx="8573038" cy="4980335"/>
          </a:xfrm>
        </p:grpSpPr>
        <p:pic>
          <p:nvPicPr>
            <p:cNvPr id="8" name="Picture 2"/>
            <p:cNvPicPr>
              <a:picLocks noChangeAspect="1" noChangeArrowheads="1"/>
            </p:cNvPicPr>
            <p:nvPr/>
          </p:nvPicPr>
          <p:blipFill>
            <a:blip r:embed="rId2" cstate="print"/>
            <a:srcRect/>
            <a:stretch>
              <a:fillRect/>
            </a:stretch>
          </p:blipFill>
          <p:spPr bwMode="auto">
            <a:xfrm>
              <a:off x="356522" y="1353887"/>
              <a:ext cx="8573038" cy="4980335"/>
            </a:xfrm>
            <a:prstGeom prst="rect">
              <a:avLst/>
            </a:prstGeom>
            <a:ln>
              <a:noFill/>
            </a:ln>
            <a:effectLst>
              <a:outerShdw blurRad="292100" dist="139700" dir="2700000" algn="tl" rotWithShape="0">
                <a:srgbClr val="333333">
                  <a:alpha val="65000"/>
                </a:srgbClr>
              </a:outerShdw>
            </a:effectLst>
          </p:spPr>
        </p:pic>
        <p:cxnSp>
          <p:nvCxnSpPr>
            <p:cNvPr id="12" name="Straight Arrow Connector 9"/>
            <p:cNvCxnSpPr/>
            <p:nvPr/>
          </p:nvCxnSpPr>
          <p:spPr bwMode="auto">
            <a:xfrm>
              <a:off x="2928103" y="1975740"/>
              <a:ext cx="2765069" cy="709905"/>
            </a:xfrm>
            <a:prstGeom prst="straightConnector1">
              <a:avLst/>
            </a:prstGeom>
            <a:ln w="19050">
              <a:solidFill>
                <a:srgbClr val="FFFF00"/>
              </a:solidFill>
              <a:headEnd type="oval" w="med" len="med"/>
              <a:tailEnd type="arrow"/>
            </a:ln>
            <a:effectLst>
              <a:outerShdw blurRad="40000" dist="20000" dir="5400000" rotWithShape="0">
                <a:schemeClr val="bg1">
                  <a:alpha val="38000"/>
                </a:schemeClr>
              </a:outerShdw>
            </a:effectLst>
          </p:spPr>
          <p:style>
            <a:lnRef idx="2">
              <a:schemeClr val="accent3"/>
            </a:lnRef>
            <a:fillRef idx="0">
              <a:schemeClr val="accent3"/>
            </a:fillRef>
            <a:effectRef idx="1">
              <a:schemeClr val="accent3"/>
            </a:effectRef>
            <a:fontRef idx="minor">
              <a:schemeClr val="tx1"/>
            </a:fontRef>
          </p:style>
        </p:cxnSp>
        <p:sp>
          <p:nvSpPr>
            <p:cNvPr id="13" name="Rectangle 8"/>
            <p:cNvSpPr/>
            <p:nvPr/>
          </p:nvSpPr>
          <p:spPr>
            <a:xfrm>
              <a:off x="5572448" y="2426997"/>
              <a:ext cx="3287654" cy="1058437"/>
            </a:xfrm>
            <a:prstGeom prst="rect">
              <a:avLst/>
            </a:prstGeom>
          </p:spPr>
          <p:txBody>
            <a:bodyPr wrap="none">
              <a:spAutoFit/>
            </a:bodyPr>
            <a:lstStyle/>
            <a:p>
              <a:pPr marL="342900" indent="-342900">
                <a:defRPr/>
              </a:pPr>
              <a:r>
                <a:rPr lang="tr-TR" b="1" dirty="0">
                  <a:solidFill>
                    <a:srgbClr val="CC3300"/>
                  </a:solidFill>
                  <a:effectLst>
                    <a:outerShdw blurRad="38100" dist="38100" dir="2700000" algn="tl">
                      <a:srgbClr val="000000"/>
                    </a:outerShdw>
                  </a:effectLst>
                  <a:latin typeface="Calibri" pitchFamily="34" charset="0"/>
                  <a:sym typeface="Arial" charset="0"/>
                </a:rPr>
                <a:t>1. Yerleşilebilir Alanlar</a:t>
              </a:r>
            </a:p>
            <a:p>
              <a:pPr marL="342900" indent="-342900">
                <a:defRPr/>
              </a:pPr>
              <a:r>
                <a:rPr lang="tr-TR" b="1" dirty="0">
                  <a:solidFill>
                    <a:srgbClr val="CC3300"/>
                  </a:solidFill>
                  <a:effectLst>
                    <a:outerShdw blurRad="38100" dist="38100" dir="2700000" algn="tl">
                      <a:srgbClr val="000000"/>
                    </a:outerShdw>
                  </a:effectLst>
                  <a:latin typeface="Calibri" pitchFamily="34" charset="0"/>
                  <a:sym typeface="Arial" charset="0"/>
                </a:rPr>
                <a:t>2. Kısmen Yerleşilebilir Alanlar </a:t>
              </a:r>
            </a:p>
            <a:p>
              <a:pPr marL="342900" indent="-342900">
                <a:defRPr/>
              </a:pPr>
              <a:r>
                <a:rPr lang="tr-TR" b="1" dirty="0">
                  <a:solidFill>
                    <a:srgbClr val="CC3300"/>
                  </a:solidFill>
                  <a:effectLst>
                    <a:outerShdw blurRad="38100" dist="38100" dir="2700000" algn="tl">
                      <a:srgbClr val="000000"/>
                    </a:outerShdw>
                  </a:effectLst>
                  <a:latin typeface="Calibri" pitchFamily="34" charset="0"/>
                  <a:sym typeface="Arial" charset="0"/>
                </a:rPr>
                <a:t>3. Yerleşilemez Alanlar</a:t>
              </a:r>
              <a:endParaRPr lang="tr-TR" b="1" dirty="0">
                <a:solidFill>
                  <a:srgbClr val="CC3300"/>
                </a:solidFill>
                <a:effectLst>
                  <a:outerShdw blurRad="38100" dist="38100" dir="2700000" algn="tl">
                    <a:srgbClr val="000000"/>
                  </a:outerShdw>
                </a:effectLst>
                <a:latin typeface="Calibri" pitchFamily="34" charset="0"/>
              </a:endParaRPr>
            </a:p>
          </p:txBody>
        </p:sp>
        <p:cxnSp>
          <p:nvCxnSpPr>
            <p:cNvPr id="14" name="Straight Arrow Connector 13"/>
            <p:cNvCxnSpPr/>
            <p:nvPr/>
          </p:nvCxnSpPr>
          <p:spPr bwMode="auto">
            <a:xfrm>
              <a:off x="2142572" y="2212376"/>
              <a:ext cx="3550601" cy="722745"/>
            </a:xfrm>
            <a:prstGeom prst="straightConnector1">
              <a:avLst/>
            </a:prstGeom>
            <a:ln w="19050">
              <a:solidFill>
                <a:srgbClr val="FFFF00"/>
              </a:solidFill>
              <a:headEnd type="oval" w="med" len="med"/>
              <a:tailEnd type="arrow"/>
            </a:ln>
            <a:effectLst>
              <a:outerShdw blurRad="40000" dist="20000" dir="5400000" rotWithShape="0">
                <a:schemeClr val="bg1">
                  <a:alpha val="38000"/>
                </a:schemeClr>
              </a:outerShdw>
            </a:effectLst>
          </p:spPr>
          <p:style>
            <a:lnRef idx="2">
              <a:schemeClr val="accent3"/>
            </a:lnRef>
            <a:fillRef idx="0">
              <a:schemeClr val="accent3"/>
            </a:fillRef>
            <a:effectRef idx="1">
              <a:schemeClr val="accent3"/>
            </a:effectRef>
            <a:fontRef idx="minor">
              <a:schemeClr val="tx1"/>
            </a:fontRef>
          </p:style>
        </p:cxnSp>
        <p:cxnSp>
          <p:nvCxnSpPr>
            <p:cNvPr id="15" name="Straight Arrow Connector 16"/>
            <p:cNvCxnSpPr/>
            <p:nvPr/>
          </p:nvCxnSpPr>
          <p:spPr bwMode="auto">
            <a:xfrm flipV="1">
              <a:off x="2357559" y="3017667"/>
              <a:ext cx="3335613" cy="480607"/>
            </a:xfrm>
            <a:prstGeom prst="straightConnector1">
              <a:avLst/>
            </a:prstGeom>
            <a:ln w="19050">
              <a:solidFill>
                <a:srgbClr val="FFFF00"/>
              </a:solidFill>
              <a:headEnd type="oval" w="med" len="med"/>
              <a:tailEnd type="arrow"/>
            </a:ln>
            <a:effectLst>
              <a:outerShdw blurRad="40000" dist="20000" dir="5400000" rotWithShape="0">
                <a:schemeClr val="bg1">
                  <a:alpha val="38000"/>
                </a:schemeClr>
              </a:outerShdw>
            </a:effectLst>
          </p:spPr>
          <p:style>
            <a:lnRef idx="2">
              <a:schemeClr val="accent3"/>
            </a:lnRef>
            <a:fillRef idx="0">
              <a:schemeClr val="accent3"/>
            </a:fillRef>
            <a:effectRef idx="1">
              <a:schemeClr val="accent3"/>
            </a:effectRef>
            <a:fontRef idx="minor">
              <a:schemeClr val="tx1"/>
            </a:fontRef>
          </p:style>
        </p:cxnSp>
        <p:cxnSp>
          <p:nvCxnSpPr>
            <p:cNvPr id="16" name="Straight Arrow Connector 20"/>
            <p:cNvCxnSpPr/>
            <p:nvPr/>
          </p:nvCxnSpPr>
          <p:spPr bwMode="auto">
            <a:xfrm flipV="1">
              <a:off x="3571411" y="3267142"/>
              <a:ext cx="2121761" cy="495282"/>
            </a:xfrm>
            <a:prstGeom prst="straightConnector1">
              <a:avLst/>
            </a:prstGeom>
            <a:ln w="19050">
              <a:solidFill>
                <a:srgbClr val="FFFF00"/>
              </a:solidFill>
              <a:headEnd type="oval" w="med" len="med"/>
              <a:tailEnd type="arrow"/>
            </a:ln>
            <a:effectLst>
              <a:outerShdw blurRad="40000" dist="20000" dir="5400000" rotWithShape="0">
                <a:schemeClr val="bg1">
                  <a:alpha val="38000"/>
                </a:schemeClr>
              </a:outerShdw>
            </a:effectLst>
          </p:spPr>
          <p:style>
            <a:lnRef idx="2">
              <a:schemeClr val="accent3"/>
            </a:lnRef>
            <a:fillRef idx="0">
              <a:schemeClr val="accent3"/>
            </a:fillRef>
            <a:effectRef idx="1">
              <a:schemeClr val="accent3"/>
            </a:effectRef>
            <a:fontRef idx="minor">
              <a:schemeClr val="tx1"/>
            </a:fontRef>
          </p:style>
        </p:cxnSp>
      </p:grpSp>
      <p:sp>
        <p:nvSpPr>
          <p:cNvPr id="2" name="Metin kutusu 1"/>
          <p:cNvSpPr txBox="1"/>
          <p:nvPr/>
        </p:nvSpPr>
        <p:spPr>
          <a:xfrm>
            <a:off x="601472" y="1340768"/>
            <a:ext cx="8045496" cy="461665"/>
          </a:xfrm>
          <a:prstGeom prst="rect">
            <a:avLst/>
          </a:prstGeom>
          <a:noFill/>
        </p:spPr>
        <p:txBody>
          <a:bodyPr wrap="square" rtlCol="0">
            <a:spAutoFit/>
          </a:bodyPr>
          <a:lstStyle/>
          <a:p>
            <a:pPr marL="342900" indent="-342900">
              <a:buFont typeface="Arial" panose="020B0604020202020204" pitchFamily="34" charset="0"/>
              <a:buChar char="•"/>
            </a:pPr>
            <a:r>
              <a:rPr lang="tr-TR" sz="2400" kern="0" dirty="0">
                <a:solidFill>
                  <a:srgbClr val="000066"/>
                </a:solidFill>
                <a:latin typeface="Arial" charset="0"/>
              </a:rPr>
              <a:t>Yerleşilebilir alanları tespit için </a:t>
            </a:r>
            <a:r>
              <a:rPr lang="tr-TR" sz="2400" kern="0" dirty="0">
                <a:solidFill>
                  <a:srgbClr val="000066"/>
                </a:solidFill>
                <a:latin typeface="Arial" charset="0"/>
              </a:rPr>
              <a:t>eşik analizi </a:t>
            </a:r>
            <a:r>
              <a:rPr lang="tr-TR" sz="2400" kern="0" dirty="0" smtClean="0">
                <a:solidFill>
                  <a:srgbClr val="000066"/>
                </a:solidFill>
                <a:latin typeface="Arial" charset="0"/>
              </a:rPr>
              <a:t>yapılır.</a:t>
            </a:r>
            <a:endParaRPr lang="tr-T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69" y="1413114"/>
            <a:ext cx="6105279" cy="3691151"/>
          </a:xfrm>
          <a:prstGeom prst="rect">
            <a:avLst/>
          </a:prstGeom>
        </p:spPr>
      </p:pic>
      <p:sp>
        <p:nvSpPr>
          <p:cNvPr id="4" name="Title 3"/>
          <p:cNvSpPr>
            <a:spLocks noGrp="1"/>
          </p:cNvSpPr>
          <p:nvPr>
            <p:ph type="title"/>
          </p:nvPr>
        </p:nvSpPr>
        <p:spPr/>
        <p:txBody>
          <a:bodyPr/>
          <a:lstStyle/>
          <a:p>
            <a:r>
              <a:rPr lang="tr-TR" dirty="0" smtClean="0"/>
              <a:t>PLAN KARARLARI</a:t>
            </a:r>
            <a:endParaRPr lang="tr-TR" dirty="0"/>
          </a:p>
        </p:txBody>
      </p:sp>
      <p:sp>
        <p:nvSpPr>
          <p:cNvPr id="9" name="Date Placeholder 8"/>
          <p:cNvSpPr>
            <a:spLocks noGrp="1"/>
          </p:cNvSpPr>
          <p:nvPr>
            <p:ph type="dt" sz="half" idx="10"/>
          </p:nvPr>
        </p:nvSpPr>
        <p:spPr/>
        <p:txBody>
          <a:bodyPr/>
          <a:lstStyle/>
          <a:p>
            <a:r>
              <a:rPr lang="tr-TR" dirty="0" smtClean="0"/>
              <a:t>31.03.2016</a:t>
            </a:r>
            <a:endParaRPr lang="tr-TR" dirty="0"/>
          </a:p>
        </p:txBody>
      </p:sp>
      <p:sp>
        <p:nvSpPr>
          <p:cNvPr id="10" name="Slide Number Placeholder 9"/>
          <p:cNvSpPr>
            <a:spLocks noGrp="1"/>
          </p:cNvSpPr>
          <p:nvPr>
            <p:ph type="sldNum" sz="quarter" idx="12"/>
          </p:nvPr>
        </p:nvSpPr>
        <p:spPr/>
        <p:txBody>
          <a:bodyPr/>
          <a:lstStyle/>
          <a:p>
            <a:fld id="{22E147C4-00B9-4C43-A533-25DB6A853C5E}" type="slidenum">
              <a:rPr lang="tr-TR" smtClean="0"/>
              <a:pPr/>
              <a:t>9</a:t>
            </a:fld>
            <a:endParaRPr lang="tr-TR" dirty="0"/>
          </a:p>
        </p:txBody>
      </p:sp>
      <p:sp>
        <p:nvSpPr>
          <p:cNvPr id="11" name="Footer Placeholder 10"/>
          <p:cNvSpPr>
            <a:spLocks noGrp="1"/>
          </p:cNvSpPr>
          <p:nvPr>
            <p:ph type="ftr" sz="quarter" idx="11"/>
          </p:nvPr>
        </p:nvSpPr>
        <p:spPr/>
        <p:txBody>
          <a:bodyPr/>
          <a:lstStyle/>
          <a:p>
            <a:r>
              <a:rPr lang="tr-TR" sz="1300" dirty="0"/>
              <a:t>MANİSA ÇEVRE VE ŞEHİRCİLİK İL MÜDÜRLÜĞÜ</a:t>
            </a:r>
          </a:p>
          <a:p>
            <a:r>
              <a:rPr lang="tr-TR" sz="1300" dirty="0"/>
              <a:t>İMAR &amp; PLANLAMA ŞUBESİ</a:t>
            </a:r>
          </a:p>
        </p:txBody>
      </p:sp>
      <p:grpSp>
        <p:nvGrpSpPr>
          <p:cNvPr id="8" name="Group 27"/>
          <p:cNvGrpSpPr>
            <a:grpSpLocks/>
          </p:cNvGrpSpPr>
          <p:nvPr/>
        </p:nvGrpSpPr>
        <p:grpSpPr bwMode="auto">
          <a:xfrm>
            <a:off x="323528" y="1052736"/>
            <a:ext cx="9212443" cy="5100349"/>
            <a:chOff x="-1922726" y="1184350"/>
            <a:chExt cx="11846309" cy="5347053"/>
          </a:xfrm>
        </p:grpSpPr>
        <p:sp>
          <p:nvSpPr>
            <p:cNvPr id="13" name="Rectangle 5"/>
            <p:cNvSpPr>
              <a:spLocks noChangeArrowheads="1"/>
            </p:cNvSpPr>
            <p:nvPr/>
          </p:nvSpPr>
          <p:spPr bwMode="auto">
            <a:xfrm>
              <a:off x="-1922726" y="5791128"/>
              <a:ext cx="2642318" cy="677594"/>
            </a:xfrm>
            <a:prstGeom prst="rect">
              <a:avLst/>
            </a:prstGeom>
            <a:noFill/>
            <a:ln w="9525">
              <a:noFill/>
              <a:miter lim="800000"/>
              <a:headEnd/>
              <a:tailEnd/>
            </a:ln>
            <a:effectLst/>
          </p:spPr>
          <p:txBody>
            <a:bodyPr>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mn-cs"/>
                </a:rPr>
                <a:t>Organize Sanayi Alanları</a:t>
              </a:r>
              <a:endParaRPr lang="tr-TR" b="1" dirty="0">
                <a:solidFill>
                  <a:schemeClr val="accent6">
                    <a:lumMod val="75000"/>
                  </a:schemeClr>
                </a:solidFill>
                <a:effectLst>
                  <a:outerShdw blurRad="38100" dist="38100" dir="2700000" algn="tl">
                    <a:srgbClr val="C0C0C0"/>
                  </a:outerShdw>
                </a:effectLst>
                <a:latin typeface="Arial" pitchFamily="34" charset="0"/>
                <a:cs typeface="+mn-cs"/>
              </a:endParaRPr>
            </a:p>
          </p:txBody>
        </p:sp>
        <p:sp>
          <p:nvSpPr>
            <p:cNvPr id="14" name="Rectangle 6"/>
            <p:cNvSpPr>
              <a:spLocks noChangeArrowheads="1"/>
            </p:cNvSpPr>
            <p:nvPr/>
          </p:nvSpPr>
          <p:spPr bwMode="auto">
            <a:xfrm>
              <a:off x="3357981" y="5853809"/>
              <a:ext cx="2593853" cy="677594"/>
            </a:xfrm>
            <a:prstGeom prst="rect">
              <a:avLst/>
            </a:prstGeom>
            <a:noFill/>
            <a:ln w="9525">
              <a:noFill/>
              <a:miter lim="800000"/>
              <a:headEnd/>
              <a:tailEnd/>
            </a:ln>
            <a:effectLst/>
          </p:spPr>
          <p:txBody>
            <a:bodyPr wrap="square">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Arial" pitchFamily="34" charset="0"/>
                </a:rPr>
                <a:t>Ağaçlandırılacak Alanlar</a:t>
              </a:r>
              <a:endPar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endParaRPr>
            </a:p>
          </p:txBody>
        </p:sp>
        <p:sp>
          <p:nvSpPr>
            <p:cNvPr id="15" name="Rectangle 6"/>
            <p:cNvSpPr>
              <a:spLocks noChangeArrowheads="1"/>
            </p:cNvSpPr>
            <p:nvPr/>
          </p:nvSpPr>
          <p:spPr bwMode="auto">
            <a:xfrm>
              <a:off x="6503447" y="3914649"/>
              <a:ext cx="3357375" cy="677594"/>
            </a:xfrm>
            <a:prstGeom prst="rect">
              <a:avLst/>
            </a:prstGeom>
            <a:noFill/>
            <a:ln w="9525">
              <a:noFill/>
              <a:miter lim="800000"/>
              <a:headEnd/>
              <a:tailEnd/>
            </a:ln>
            <a:effectLst/>
          </p:spPr>
          <p:txBody>
            <a:bodyPr>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Arial" pitchFamily="34" charset="0"/>
                </a:rPr>
                <a:t>Kentsel Yerleşik Alanlar</a:t>
              </a:r>
              <a:endPar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endParaRPr>
            </a:p>
          </p:txBody>
        </p:sp>
        <p:sp>
          <p:nvSpPr>
            <p:cNvPr id="17" name="Rectangle 5"/>
            <p:cNvSpPr>
              <a:spLocks noChangeArrowheads="1"/>
            </p:cNvSpPr>
            <p:nvPr/>
          </p:nvSpPr>
          <p:spPr bwMode="auto">
            <a:xfrm>
              <a:off x="2459727" y="1269007"/>
              <a:ext cx="2356618" cy="677594"/>
            </a:xfrm>
            <a:prstGeom prst="rect">
              <a:avLst/>
            </a:prstGeom>
            <a:noFill/>
            <a:ln w="9525">
              <a:noFill/>
              <a:miter lim="800000"/>
              <a:headEnd/>
              <a:tailEnd/>
            </a:ln>
            <a:effectLst/>
          </p:spPr>
          <p:txBody>
            <a:bodyPr>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Arial" pitchFamily="34" charset="0"/>
                </a:rPr>
                <a:t>Üniversite Alanı</a:t>
              </a:r>
              <a:endPar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endParaRPr>
            </a:p>
          </p:txBody>
        </p:sp>
        <p:sp>
          <p:nvSpPr>
            <p:cNvPr id="18" name="Rectangle 5"/>
            <p:cNvSpPr>
              <a:spLocks noChangeArrowheads="1"/>
            </p:cNvSpPr>
            <p:nvPr/>
          </p:nvSpPr>
          <p:spPr bwMode="auto">
            <a:xfrm>
              <a:off x="744002" y="5810151"/>
              <a:ext cx="2356618" cy="366736"/>
            </a:xfrm>
            <a:prstGeom prst="rect">
              <a:avLst/>
            </a:prstGeom>
            <a:noFill/>
            <a:ln w="9525">
              <a:noFill/>
              <a:miter lim="800000"/>
              <a:headEnd/>
              <a:tailEnd/>
            </a:ln>
            <a:effectLst/>
          </p:spPr>
          <p:txBody>
            <a:bodyPr>
              <a:spAutoFit/>
            </a:bodyPr>
            <a:lstStyle/>
            <a:p>
              <a:pPr>
                <a:defRPr/>
              </a:pPr>
              <a:r>
                <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rPr>
                <a:t>Orman Alanları</a:t>
              </a:r>
            </a:p>
          </p:txBody>
        </p:sp>
        <p:sp>
          <p:nvSpPr>
            <p:cNvPr id="19" name="Rectangle 13"/>
            <p:cNvSpPr/>
            <p:nvPr/>
          </p:nvSpPr>
          <p:spPr>
            <a:xfrm>
              <a:off x="6503447" y="1184350"/>
              <a:ext cx="1891751" cy="369912"/>
            </a:xfrm>
            <a:prstGeom prst="rect">
              <a:avLst/>
            </a:prstGeom>
          </p:spPr>
          <p:txBody>
            <a:bodyPr wrap="none">
              <a:spAutoFit/>
            </a:bodyPr>
            <a:lstStyle/>
            <a:p>
              <a:pPr>
                <a:defRPr/>
              </a:pPr>
              <a:r>
                <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rPr>
                <a:t>Tarım Arazileri </a:t>
              </a:r>
            </a:p>
          </p:txBody>
        </p:sp>
        <p:sp>
          <p:nvSpPr>
            <p:cNvPr id="20" name="Rectangle 6"/>
            <p:cNvSpPr>
              <a:spLocks noChangeArrowheads="1"/>
            </p:cNvSpPr>
            <p:nvPr/>
          </p:nvSpPr>
          <p:spPr bwMode="auto">
            <a:xfrm>
              <a:off x="6566208" y="4945299"/>
              <a:ext cx="3357375" cy="677594"/>
            </a:xfrm>
            <a:prstGeom prst="rect">
              <a:avLst/>
            </a:prstGeom>
            <a:noFill/>
            <a:ln w="9525">
              <a:noFill/>
              <a:miter lim="800000"/>
              <a:headEnd/>
              <a:tailEnd/>
            </a:ln>
            <a:effectLst/>
          </p:spPr>
          <p:txBody>
            <a:bodyPr>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mn-cs"/>
                </a:rPr>
                <a:t>Kentsel Gelişme</a:t>
              </a:r>
            </a:p>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rPr>
                <a:t>Alanları</a:t>
              </a:r>
              <a:endParaRPr lang="tr-TR" b="1" dirty="0">
                <a:solidFill>
                  <a:schemeClr val="accent6">
                    <a:lumMod val="75000"/>
                  </a:schemeClr>
                </a:solidFill>
                <a:effectLst>
                  <a:outerShdw blurRad="38100" dist="38100" dir="2700000" algn="tl">
                    <a:srgbClr val="C0C0C0"/>
                  </a:outerShdw>
                </a:effectLst>
                <a:latin typeface="Arial" pitchFamily="34" charset="0"/>
                <a:cs typeface="+mn-cs"/>
              </a:endParaRPr>
            </a:p>
          </p:txBody>
        </p:sp>
        <p:cxnSp>
          <p:nvCxnSpPr>
            <p:cNvPr id="21" name="Curved Connector 23"/>
            <p:cNvCxnSpPr/>
            <p:nvPr/>
          </p:nvCxnSpPr>
          <p:spPr>
            <a:xfrm rot="10800000" flipV="1">
              <a:off x="21777" y="1428749"/>
              <a:ext cx="2285595" cy="449343"/>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2" name="Curved Connector 27"/>
            <p:cNvCxnSpPr/>
            <p:nvPr/>
          </p:nvCxnSpPr>
          <p:spPr>
            <a:xfrm rot="10800000" flipV="1">
              <a:off x="4373759" y="1428748"/>
              <a:ext cx="2168260" cy="449343"/>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3" name="Curved Connector 30"/>
            <p:cNvCxnSpPr/>
            <p:nvPr/>
          </p:nvCxnSpPr>
          <p:spPr>
            <a:xfrm rot="16200000" flipV="1">
              <a:off x="422179" y="5172982"/>
              <a:ext cx="907719" cy="328575"/>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4" name="Curved Connector 34"/>
            <p:cNvCxnSpPr/>
            <p:nvPr/>
          </p:nvCxnSpPr>
          <p:spPr>
            <a:xfrm rot="10800000">
              <a:off x="3495487" y="3675554"/>
              <a:ext cx="3005192" cy="1509823"/>
            </a:xfrm>
            <a:prstGeom prst="curvedConnector3">
              <a:avLst>
                <a:gd name="adj1" fmla="val 6671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5" name="Curved Connector 43"/>
            <p:cNvCxnSpPr/>
            <p:nvPr/>
          </p:nvCxnSpPr>
          <p:spPr>
            <a:xfrm rot="16200000" flipV="1">
              <a:off x="3145353" y="5322512"/>
              <a:ext cx="700267" cy="275011"/>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6" name="Curved Connector 37"/>
            <p:cNvCxnSpPr/>
            <p:nvPr/>
          </p:nvCxnSpPr>
          <p:spPr>
            <a:xfrm rot="5400000" flipH="1" flipV="1">
              <a:off x="-1101411" y="4120666"/>
              <a:ext cx="1690799" cy="1666717"/>
            </a:xfrm>
            <a:prstGeom prst="curvedConnector3">
              <a:avLst>
                <a:gd name="adj1" fmla="val 61767"/>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7" name="Curved Connector 40"/>
            <p:cNvCxnSpPr/>
            <p:nvPr/>
          </p:nvCxnSpPr>
          <p:spPr>
            <a:xfrm rot="10800000" flipV="1">
              <a:off x="5114519" y="4108623"/>
              <a:ext cx="1427499" cy="397331"/>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8" name="Curved Connector 40"/>
            <p:cNvCxnSpPr/>
            <p:nvPr/>
          </p:nvCxnSpPr>
          <p:spPr>
            <a:xfrm rot="10800000" flipV="1">
              <a:off x="5402993" y="1946601"/>
              <a:ext cx="1097683" cy="278357"/>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sp>
          <p:nvSpPr>
            <p:cNvPr id="29" name="Rectangle 6"/>
            <p:cNvSpPr>
              <a:spLocks noChangeArrowheads="1"/>
            </p:cNvSpPr>
            <p:nvPr/>
          </p:nvSpPr>
          <p:spPr bwMode="auto">
            <a:xfrm>
              <a:off x="6503447" y="1733539"/>
              <a:ext cx="3357373" cy="366736"/>
            </a:xfrm>
            <a:prstGeom prst="rect">
              <a:avLst/>
            </a:prstGeom>
            <a:noFill/>
            <a:ln w="9525">
              <a:noFill/>
              <a:miter lim="800000"/>
              <a:headEnd/>
              <a:tailEnd/>
            </a:ln>
            <a:effectLst/>
          </p:spPr>
          <p:txBody>
            <a:bodyPr>
              <a:spAutoFit/>
            </a:bodyPr>
            <a:lstStyle/>
            <a:p>
              <a:pPr>
                <a:defRPr/>
              </a:pPr>
              <a:r>
                <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rPr>
                <a:t>Kırsal Yerleşmeler </a:t>
              </a:r>
            </a:p>
          </p:txBody>
        </p:sp>
      </p:grpSp>
      <p:cxnSp>
        <p:nvCxnSpPr>
          <p:cNvPr id="54" name="Curved Connector 40"/>
          <p:cNvCxnSpPr/>
          <p:nvPr/>
        </p:nvCxnSpPr>
        <p:spPr bwMode="auto">
          <a:xfrm rot="10800000" flipV="1">
            <a:off x="5564261" y="2636912"/>
            <a:ext cx="1360803" cy="911980"/>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58" name="Curved Connector 40"/>
          <p:cNvCxnSpPr/>
          <p:nvPr/>
        </p:nvCxnSpPr>
        <p:spPr bwMode="auto">
          <a:xfrm rot="10800000" flipV="1">
            <a:off x="5025275" y="3092900"/>
            <a:ext cx="1209980" cy="72177"/>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sp>
        <p:nvSpPr>
          <p:cNvPr id="61" name="Rectangle 6"/>
          <p:cNvSpPr>
            <a:spLocks noChangeArrowheads="1"/>
          </p:cNvSpPr>
          <p:nvPr/>
        </p:nvSpPr>
        <p:spPr bwMode="auto">
          <a:xfrm>
            <a:off x="6876256" y="2420888"/>
            <a:ext cx="2610908" cy="646331"/>
          </a:xfrm>
          <a:prstGeom prst="rect">
            <a:avLst/>
          </a:prstGeom>
          <a:noFill/>
          <a:ln w="9525">
            <a:noFill/>
            <a:miter lim="800000"/>
            <a:headEnd/>
            <a:tailEnd/>
          </a:ln>
          <a:effectLst/>
        </p:spPr>
        <p:txBody>
          <a:bodyPr>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Arial" pitchFamily="34" charset="0"/>
              </a:rPr>
              <a:t>Sosyal Donatı</a:t>
            </a:r>
          </a:p>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Arial" pitchFamily="34" charset="0"/>
              </a:rPr>
              <a:t>Alanları</a:t>
            </a:r>
            <a:endPar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endParaRPr>
          </a:p>
        </p:txBody>
      </p:sp>
      <p:cxnSp>
        <p:nvCxnSpPr>
          <p:cNvPr id="62" name="Curved Connector 43"/>
          <p:cNvCxnSpPr/>
          <p:nvPr/>
        </p:nvCxnSpPr>
        <p:spPr bwMode="auto">
          <a:xfrm rot="10800000">
            <a:off x="5006211" y="4581129"/>
            <a:ext cx="1798038" cy="937844"/>
          </a:xfrm>
          <a:prstGeom prst="curvedConnector3">
            <a:avLst>
              <a:gd name="adj1" fmla="val 50000"/>
            </a:avLst>
          </a:prstGeom>
          <a:ln>
            <a:solidFill>
              <a:srgbClr val="FF0000"/>
            </a:solidFill>
            <a:headEnd type="oval" w="med" len="med"/>
            <a:tailEnd type="triangle" w="lg" len="lg"/>
          </a:ln>
        </p:spPr>
        <p:style>
          <a:lnRef idx="3">
            <a:schemeClr val="accent2"/>
          </a:lnRef>
          <a:fillRef idx="0">
            <a:schemeClr val="accent2"/>
          </a:fillRef>
          <a:effectRef idx="2">
            <a:schemeClr val="accent2"/>
          </a:effectRef>
          <a:fontRef idx="minor">
            <a:schemeClr val="tx1"/>
          </a:fontRef>
        </p:style>
      </p:cxnSp>
      <p:sp>
        <p:nvSpPr>
          <p:cNvPr id="64" name="Rectangle 6"/>
          <p:cNvSpPr>
            <a:spLocks noChangeArrowheads="1"/>
          </p:cNvSpPr>
          <p:nvPr/>
        </p:nvSpPr>
        <p:spPr bwMode="auto">
          <a:xfrm>
            <a:off x="6745960" y="5518973"/>
            <a:ext cx="2017145" cy="369332"/>
          </a:xfrm>
          <a:prstGeom prst="rect">
            <a:avLst/>
          </a:prstGeom>
          <a:noFill/>
          <a:ln w="9525">
            <a:noFill/>
            <a:miter lim="800000"/>
            <a:headEnd/>
            <a:tailEnd/>
          </a:ln>
          <a:effectLst/>
        </p:spPr>
        <p:txBody>
          <a:bodyPr wrap="square">
            <a:spAutoFit/>
          </a:bodyPr>
          <a:lstStyle/>
          <a:p>
            <a:pPr>
              <a:defRPr/>
            </a:pPr>
            <a:r>
              <a:rPr lang="tr-TR" b="1" dirty="0" smtClean="0">
                <a:solidFill>
                  <a:schemeClr val="accent6">
                    <a:lumMod val="75000"/>
                  </a:schemeClr>
                </a:solidFill>
                <a:effectLst>
                  <a:outerShdw blurRad="38100" dist="38100" dir="2700000" algn="tl">
                    <a:srgbClr val="C0C0C0"/>
                  </a:outerShdw>
                </a:effectLst>
                <a:latin typeface="Arial" pitchFamily="34" charset="0"/>
                <a:cs typeface="Arial" pitchFamily="34" charset="0"/>
              </a:rPr>
              <a:t>Sit Alanları</a:t>
            </a:r>
            <a:endParaRPr lang="tr-TR" b="1" dirty="0">
              <a:solidFill>
                <a:schemeClr val="accent6">
                  <a:lumMod val="75000"/>
                </a:schemeClr>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1727</TotalTime>
  <Words>1808</Words>
  <Application>Microsoft Office PowerPoint</Application>
  <PresentationFormat>Ekran Gösterisi (4:3)</PresentationFormat>
  <Paragraphs>274</Paragraphs>
  <Slides>23</Slides>
  <Notes>1</Notes>
  <HiddenSlides>0</HiddenSlides>
  <MMClips>0</MMClips>
  <ScaleCrop>false</ScaleCrop>
  <HeadingPairs>
    <vt:vector size="4" baseType="variant">
      <vt:variant>
        <vt:lpstr>Tema</vt:lpstr>
      </vt:variant>
      <vt:variant>
        <vt:i4>1</vt:i4>
      </vt:variant>
      <vt:variant>
        <vt:lpstr>Slayt Başlıkları</vt:lpstr>
      </vt:variant>
      <vt:variant>
        <vt:i4>23</vt:i4>
      </vt:variant>
    </vt:vector>
  </HeadingPairs>
  <TitlesOfParts>
    <vt:vector size="24" baseType="lpstr">
      <vt:lpstr>Office Theme</vt:lpstr>
      <vt:lpstr>1/1000.000 ÖLÇEKLİ İZMİR-MANİSA ÇEVRE DÜZENİ PLANI EĞİTİMİ</vt:lpstr>
      <vt:lpstr>SUNUM İÇERİĞİ</vt:lpstr>
      <vt:lpstr>PLANLAR ARASI KADEMELENME</vt:lpstr>
      <vt:lpstr>TANIM</vt:lpstr>
      <vt:lpstr>AMAÇ</vt:lpstr>
      <vt:lpstr>TEMEL YAKLAŞIM VE HEDEFLER</vt:lpstr>
      <vt:lpstr>PLAN KARARLARININ GELİŞTİRİLMESİ</vt:lpstr>
      <vt:lpstr>PLAN KARARLARININ GELİŞTİRİLMESİ</vt:lpstr>
      <vt:lpstr>PLAN KARARLARI</vt:lpstr>
      <vt:lpstr>ÇEVRE DÜZENİ PLANI</vt:lpstr>
      <vt:lpstr>ÇEVRE DÜZENİ PLANI</vt:lpstr>
      <vt:lpstr>ÇEVRE DÜZENİ PLANININ UYGULANMASINA İLİŞKİN ESASLAR</vt:lpstr>
      <vt:lpstr>ÇEVRE DÜZENİ PLANININ UYGULANMASINA İLİŞKİN ESASLAR</vt:lpstr>
      <vt:lpstr>ÇEVRE DÜZENİ PLANININ UYGULANMASINA İLİŞKİN ESASLAR</vt:lpstr>
      <vt:lpstr>ÇEVRE DÜZENİ PLANININ UYGULANMASINA İLİŞKİN ESASLAR</vt:lpstr>
      <vt:lpstr>ÇEVRE DÜZENİ PLANININ UYGULANMASINA İLİŞKİN ESASLAR</vt:lpstr>
      <vt:lpstr>ÇEVRE DÜZENİ PLANININ UYGULANMASINA İLİŞKİN ESASLAR</vt:lpstr>
      <vt:lpstr>ÇEVRE DÜZENİ PLANININ UYGULANMASINA İLİŞKİN ESASLAR</vt:lpstr>
      <vt:lpstr>ÇEVRE DÜZENİ PLANININ UYGULANMASINA İLİŞKİN ESASLAR</vt:lpstr>
      <vt:lpstr>ÇEVRE DÜZENİ PLANININ UYGULANMASINA İLİŞKİN ESASLAR</vt:lpstr>
      <vt:lpstr>DİĞER HUSUSLAR</vt:lpstr>
      <vt:lpstr>ÇEVRE DÜZENİ PLANI REVİZYON VE DEĞİŞİKLİKLER</vt:lpstr>
      <vt:lpstr>SONUÇ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ilkemgul</dc:creator>
  <cp:lastModifiedBy>oğuz tekcan</cp:lastModifiedBy>
  <cp:revision>98</cp:revision>
  <dcterms:created xsi:type="dcterms:W3CDTF">2012-11-12T19:39:18Z</dcterms:created>
  <dcterms:modified xsi:type="dcterms:W3CDTF">2016-03-31T10:18:40Z</dcterms:modified>
</cp:coreProperties>
</file>