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076" r:id="rId1"/>
    <p:sldMasterId id="2147485088" r:id="rId2"/>
  </p:sldMasterIdLst>
  <p:notesMasterIdLst>
    <p:notesMasterId r:id="rId7"/>
  </p:notesMasterIdLst>
  <p:handoutMasterIdLst>
    <p:handoutMasterId r:id="rId8"/>
  </p:handoutMasterIdLst>
  <p:sldIdLst>
    <p:sldId id="591" r:id="rId3"/>
    <p:sldId id="275" r:id="rId4"/>
    <p:sldId id="607" r:id="rId5"/>
    <p:sldId id="608" r:id="rId6"/>
  </p:sldIdLst>
  <p:sldSz cx="9144000" cy="6858000" type="screen4x3"/>
  <p:notesSz cx="9929813" cy="67992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ema Uygulanmış Stil 2 - Vurgu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ema Uygulanmış Stil 2 - Vurgu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3" autoAdjust="0"/>
    <p:restoredTop sz="94660"/>
  </p:normalViewPr>
  <p:slideViewPr>
    <p:cSldViewPr>
      <p:cViewPr varScale="1">
        <p:scale>
          <a:sx n="111" d="100"/>
          <a:sy n="111" d="100"/>
        </p:scale>
        <p:origin x="-18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5624596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85539-499E-45CA-AF37-3809FBE33F53}" type="datetimeFigureOut">
              <a:rPr lang="tr-TR" smtClean="0"/>
              <a:pPr/>
              <a:t>27.07.2018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2503E-2C30-4474-88E8-3AC724508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96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4596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4BD4C-8596-498D-994C-8D2A4E66EDA8}" type="datetimeFigureOut">
              <a:rPr lang="tr-TR" smtClean="0"/>
              <a:pPr/>
              <a:t>27.07.2018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982" y="3229650"/>
            <a:ext cx="7943850" cy="3059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5B492-B0D9-40C5-AD07-8C553F4EACF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569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E8CB-E70E-4305-93FF-EF881F071150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Kastamonu Çevre ve Şehircilik İl Müdürlüğü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0539-E05C-48D3-B583-62FB1D5D8398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Kastamonu Çevre ve Şehircilik İl Müdürlüğü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C788-1FAD-4F33-BCA0-0D7BE301E3E5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Kastamonu Çevre ve Şehircilik İl Müdürlüğü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E8CB-E70E-4305-93FF-EF881F071150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696464"/>
                </a:solidFill>
              </a:rPr>
              <a:t>Kastamonu Çevre ve Şehircilik İl Müdürlüğü</a:t>
            </a:r>
            <a:endParaRPr lang="tr-TR">
              <a:solidFill>
                <a:srgbClr val="696464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544971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B9B7-0EA8-4E4A-8EE0-F5DDE82B567F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696464"/>
                </a:solidFill>
              </a:rPr>
              <a:t>Kastamonu Çevre ve Şehircilik İl Müdürlüğü</a:t>
            </a:r>
            <a:endParaRPr lang="tr-TR">
              <a:solidFill>
                <a:srgbClr val="696464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43900" y="6215082"/>
            <a:ext cx="457200" cy="457200"/>
          </a:xfrm>
        </p:spPr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lang="tr-TR" dirty="0" smtClean="0"/>
              <a:t>İkinci düzey</a:t>
            </a:r>
          </a:p>
          <a:p>
            <a:pPr lvl="2" eaLnBrk="1" latinLnBrk="0" hangingPunct="1"/>
            <a:r>
              <a:rPr lang="tr-TR" dirty="0" smtClean="0"/>
              <a:t>Üçüncü düzey</a:t>
            </a:r>
          </a:p>
          <a:p>
            <a:pPr lvl="3" eaLnBrk="1" latinLnBrk="0" hangingPunct="1"/>
            <a:r>
              <a:rPr lang="tr-TR" dirty="0" smtClean="0"/>
              <a:t>Dördüncü düzey</a:t>
            </a:r>
          </a:p>
          <a:p>
            <a:pPr lvl="4" eaLnBrk="1" latinLnBrk="0" hangingPunct="1"/>
            <a:r>
              <a:rPr lang="tr-TR" dirty="0" smtClean="0"/>
              <a:t>Beşinci düzey</a:t>
            </a:r>
            <a:endParaRPr kumimoji="0" lang="en-US" dirty="0"/>
          </a:p>
        </p:txBody>
      </p:sp>
      <p:sp>
        <p:nvSpPr>
          <p:cNvPr id="7" name="6 Dikdörtgen"/>
          <p:cNvSpPr/>
          <p:nvPr userDrawn="1"/>
        </p:nvSpPr>
        <p:spPr>
          <a:xfrm flipV="1">
            <a:off x="69412" y="1357298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3" descr="C:\Users\mutluluk\Desktop\974e2ba396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14290"/>
            <a:ext cx="1356324" cy="702282"/>
          </a:xfrm>
          <a:prstGeom prst="rect">
            <a:avLst/>
          </a:prstGeom>
          <a:noFill/>
        </p:spPr>
      </p:pic>
      <p:pic>
        <p:nvPicPr>
          <p:cNvPr id="10" name="Picture 2" descr="C:\Users\mutluluk\Desktop\val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0368" y="216333"/>
            <a:ext cx="725663" cy="7123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644964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A33D-7B92-4293-A539-60C56D3AEDE9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tr-TR" smtClean="0">
                <a:solidFill>
                  <a:srgbClr val="696464"/>
                </a:solidFill>
              </a:rPr>
              <a:t>Kastamonu Çevre ve Şehircilik İl Müdürlüğü</a:t>
            </a:r>
            <a:endParaRPr lang="tr-TR">
              <a:solidFill>
                <a:srgbClr val="696464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857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5F0-857E-495F-BFDF-C9B9BD14F53A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696464"/>
                </a:solidFill>
              </a:rPr>
              <a:t>Kastamonu Çevre ve Şehircilik İl Müdürlüğü</a:t>
            </a:r>
            <a:endParaRPr lang="tr-TR">
              <a:solidFill>
                <a:srgbClr val="696464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1829895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F0A96-BA68-4926-B2E6-DC193C7D03B0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696464"/>
                </a:solidFill>
              </a:rPr>
              <a:t>Kastamonu Çevre ve Şehircilik İl Müdürlüğü</a:t>
            </a:r>
            <a:endParaRPr lang="tr-TR">
              <a:solidFill>
                <a:srgbClr val="696464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05721544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C9C1-AEF3-477D-8BC9-DF070A653FF2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696464"/>
                </a:solidFill>
              </a:rPr>
              <a:t>Kastamonu Çevre ve Şehircilik İl Müdürlüğü</a:t>
            </a:r>
            <a:endParaRPr lang="tr-TR">
              <a:solidFill>
                <a:srgbClr val="696464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107889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0B37-0AF9-45E9-9961-E9C04F635CAB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696464"/>
                </a:solidFill>
              </a:rPr>
              <a:t>Kastamonu Çevre ve Şehircilik İl Müdürlüğü</a:t>
            </a:r>
            <a:endParaRPr lang="tr-TR">
              <a:solidFill>
                <a:srgbClr val="696464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675302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B740-C1F8-458D-B9A0-502238DC10FC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696464"/>
                </a:solidFill>
              </a:rPr>
              <a:t>Kastamonu Çevre ve Şehircilik İl Müdürlüğü</a:t>
            </a:r>
            <a:endParaRPr lang="tr-TR">
              <a:solidFill>
                <a:srgbClr val="696464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0227082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B9B7-0EA8-4E4A-8EE0-F5DDE82B567F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Kastamonu Çevre ve Şehircilik İl Müdürlüğü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43900" y="6215082"/>
            <a:ext cx="457200" cy="457200"/>
          </a:xfrm>
        </p:spPr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lang="tr-TR" dirty="0" smtClean="0"/>
              <a:t>İkinci düzey</a:t>
            </a:r>
          </a:p>
          <a:p>
            <a:pPr lvl="2" eaLnBrk="1" latinLnBrk="0" hangingPunct="1"/>
            <a:r>
              <a:rPr lang="tr-TR" dirty="0" smtClean="0"/>
              <a:t>Üçüncü düzey</a:t>
            </a:r>
          </a:p>
          <a:p>
            <a:pPr lvl="3" eaLnBrk="1" latinLnBrk="0" hangingPunct="1"/>
            <a:r>
              <a:rPr lang="tr-TR" dirty="0" smtClean="0"/>
              <a:t>Dördüncü düzey</a:t>
            </a:r>
          </a:p>
          <a:p>
            <a:pPr lvl="4" eaLnBrk="1" latinLnBrk="0" hangingPunct="1"/>
            <a:r>
              <a:rPr lang="tr-TR" dirty="0" smtClean="0"/>
              <a:t>Beşinci düzey</a:t>
            </a:r>
            <a:endParaRPr kumimoji="0" lang="en-US" dirty="0"/>
          </a:p>
        </p:txBody>
      </p:sp>
      <p:sp>
        <p:nvSpPr>
          <p:cNvPr id="7" name="6 Dikdörtgen"/>
          <p:cNvSpPr/>
          <p:nvPr userDrawn="1"/>
        </p:nvSpPr>
        <p:spPr>
          <a:xfrm flipV="1">
            <a:off x="69412" y="1357298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9" name="Picture 3" descr="C:\Users\mutluluk\Desktop\974e2ba396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14290"/>
            <a:ext cx="1356324" cy="702282"/>
          </a:xfrm>
          <a:prstGeom prst="rect">
            <a:avLst/>
          </a:prstGeom>
          <a:noFill/>
        </p:spPr>
      </p:pic>
      <p:pic>
        <p:nvPicPr>
          <p:cNvPr id="10" name="Picture 2" descr="C:\Users\mutluluk\Desktop\val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0368" y="216333"/>
            <a:ext cx="725663" cy="71233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>
        <p:tmplLst>
          <p:tmpl lvl="1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7620-8A64-4AD8-ACDD-38B0E01098A7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tr-TR" smtClean="0">
                <a:solidFill>
                  <a:srgbClr val="696464"/>
                </a:solidFill>
              </a:rPr>
              <a:t>Kastamonu Çevre ve Şehircilik İl Müdürlüğü</a:t>
            </a:r>
            <a:endParaRPr lang="tr-TR">
              <a:solidFill>
                <a:srgbClr val="696464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10926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0539-E05C-48D3-B583-62FB1D5D8398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696464"/>
                </a:solidFill>
              </a:rPr>
              <a:t>Kastamonu Çevre ve Şehircilik İl Müdürlüğü</a:t>
            </a:r>
            <a:endParaRPr lang="tr-TR">
              <a:solidFill>
                <a:srgbClr val="696464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18423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C788-1FAD-4F33-BCA0-0D7BE301E3E5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696464"/>
                </a:solidFill>
              </a:rPr>
              <a:t>Kastamonu Çevre ve Şehircilik İl Müdürlüğü</a:t>
            </a:r>
            <a:endParaRPr lang="tr-TR">
              <a:solidFill>
                <a:srgbClr val="696464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44510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A33D-7B92-4293-A539-60C56D3AEDE9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tr-TR" smtClean="0"/>
              <a:t>Kastamonu Çevre ve Şehircilik İl Müdürlüğü</a:t>
            </a:r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5F0-857E-495F-BFDF-C9B9BD14F53A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Kastamonu Çevre ve Şehircilik İl Müdürlüğü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F0A96-BA68-4926-B2E6-DC193C7D03B0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Kastamonu Çevre ve Şehircilik İl Müdürlüğü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C9C1-AEF3-477D-8BC9-DF070A653FF2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Kastamonu Çevre ve Şehircilik İl Müdürlüğü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0B37-0AF9-45E9-9961-E9C04F635CAB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Kastamonu Çevre ve Şehircilik İl Müdürlüğü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B740-C1F8-458D-B9A0-502238DC10FC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Kastamonu Çevre ve Şehircilik İl Müdürlüğü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7620-8A64-4AD8-ACDD-38B0E01098A7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tr-TR" smtClean="0"/>
              <a:t>Kastamonu Çevre ve Şehircilik İl Müdürlüğü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dirty="0" smtClean="0"/>
              <a:t>İkinci düzey</a:t>
            </a:r>
          </a:p>
          <a:p>
            <a:pPr lvl="2" eaLnBrk="1" latinLnBrk="0" hangingPunct="1"/>
            <a:r>
              <a:rPr kumimoji="0" lang="tr-TR" dirty="0" smtClean="0"/>
              <a:t>Üçüncü düzey</a:t>
            </a:r>
          </a:p>
          <a:p>
            <a:pPr lvl="3" eaLnBrk="1" latinLnBrk="0" hangingPunct="1"/>
            <a:r>
              <a:rPr kumimoji="0" lang="tr-TR" dirty="0" smtClean="0"/>
              <a:t>Dördüncü düzey</a:t>
            </a:r>
          </a:p>
          <a:p>
            <a:pPr lvl="4" eaLnBrk="1" latinLnBrk="0" hangingPunct="1"/>
            <a:r>
              <a:rPr kumimoji="0" lang="tr-TR" dirty="0" smtClean="0"/>
              <a:t>Beşinci düzey</a:t>
            </a:r>
            <a:endParaRPr kumimoji="0" lang="en-US" dirty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26CE97-A195-4B69-893B-4C19077C75D1}" type="datetime1">
              <a:rPr lang="tr-TR" smtClean="0"/>
              <a:pPr/>
              <a:t>27.07.2018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2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r-TR" dirty="0" smtClean="0"/>
              <a:t>Kastamonu Çevre ve Şehircilik İl Müdürlüğü</a:t>
            </a:r>
            <a:endParaRPr lang="tr-TR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77" r:id="rId1"/>
    <p:sldLayoutId id="2147485078" r:id="rId2"/>
    <p:sldLayoutId id="2147485079" r:id="rId3"/>
    <p:sldLayoutId id="2147485080" r:id="rId4"/>
    <p:sldLayoutId id="2147485081" r:id="rId5"/>
    <p:sldLayoutId id="2147485082" r:id="rId6"/>
    <p:sldLayoutId id="2147485083" r:id="rId7"/>
    <p:sldLayoutId id="2147485084" r:id="rId8"/>
    <p:sldLayoutId id="2147485085" r:id="rId9"/>
    <p:sldLayoutId id="2147485086" r:id="rId10"/>
    <p:sldLayoutId id="2147485087" r:id="rId11"/>
  </p:sldLayoutIdLst>
  <p:transition>
    <p:wipe dir="d"/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dirty="0" smtClean="0"/>
              <a:t>İkinci düzey</a:t>
            </a:r>
          </a:p>
          <a:p>
            <a:pPr lvl="2" eaLnBrk="1" latinLnBrk="0" hangingPunct="1"/>
            <a:r>
              <a:rPr kumimoji="0" lang="tr-TR" dirty="0" smtClean="0"/>
              <a:t>Üçüncü düzey</a:t>
            </a:r>
          </a:p>
          <a:p>
            <a:pPr lvl="3" eaLnBrk="1" latinLnBrk="0" hangingPunct="1"/>
            <a:r>
              <a:rPr kumimoji="0" lang="tr-TR" dirty="0" smtClean="0"/>
              <a:t>Dördüncü düzey</a:t>
            </a:r>
          </a:p>
          <a:p>
            <a:pPr lvl="4" eaLnBrk="1" latinLnBrk="0" hangingPunct="1"/>
            <a:r>
              <a:rPr kumimoji="0" lang="tr-TR" dirty="0" smtClean="0"/>
              <a:t>Beşinci düzey</a:t>
            </a:r>
            <a:endParaRPr kumimoji="0" lang="en-US" dirty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26CE97-A195-4B69-893B-4C19077C75D1}" type="datetime1">
              <a:rPr lang="tr-TR" smtClean="0">
                <a:solidFill>
                  <a:srgbClr val="696464"/>
                </a:solidFill>
              </a:rPr>
              <a:pPr/>
              <a:t>27.07.2018</a:t>
            </a:fld>
            <a:endParaRPr lang="tr-TR">
              <a:solidFill>
                <a:srgbClr val="696464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2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r-TR" dirty="0" smtClean="0">
                <a:solidFill>
                  <a:srgbClr val="696464"/>
                </a:solidFill>
              </a:rPr>
              <a:t>Kastamonu Çevre ve Şehircilik İl Müdürlüğü</a:t>
            </a:r>
            <a:endParaRPr lang="tr-TR" dirty="0">
              <a:solidFill>
                <a:srgbClr val="696464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B5C0E1-0E26-41B8-98D2-68F7878963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73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9" r:id="rId1"/>
    <p:sldLayoutId id="2147485090" r:id="rId2"/>
    <p:sldLayoutId id="2147485091" r:id="rId3"/>
    <p:sldLayoutId id="2147485092" r:id="rId4"/>
    <p:sldLayoutId id="2147485093" r:id="rId5"/>
    <p:sldLayoutId id="2147485094" r:id="rId6"/>
    <p:sldLayoutId id="2147485095" r:id="rId7"/>
    <p:sldLayoutId id="2147485096" r:id="rId8"/>
    <p:sldLayoutId id="2147485097" r:id="rId9"/>
    <p:sldLayoutId id="2147485098" r:id="rId10"/>
    <p:sldLayoutId id="2147485099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ctrTitle"/>
          </p:nvPr>
        </p:nvSpPr>
        <p:spPr>
          <a:xfrm>
            <a:off x="35496" y="1505930"/>
            <a:ext cx="9073008" cy="1470025"/>
          </a:xfrm>
        </p:spPr>
        <p:txBody>
          <a:bodyPr>
            <a:normAutofit/>
          </a:bodyPr>
          <a:lstStyle/>
          <a:p>
            <a:r>
              <a:rPr lang="tr-TR" sz="3600" dirty="0"/>
              <a:t>YAPI DENETİMİ VE YAPI MALZEMELERİ ŞUBE MÜDÜRLÜĞÜ</a:t>
            </a:r>
          </a:p>
        </p:txBody>
      </p:sp>
      <p:pic>
        <p:nvPicPr>
          <p:cNvPr id="4" name="Picture 3" descr="C:\Users\mutluluk\Desktop\974e2ba3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6586" y="3912206"/>
            <a:ext cx="4171624" cy="2160000"/>
          </a:xfrm>
          <a:prstGeom prst="rect">
            <a:avLst/>
          </a:prstGeom>
          <a:noFill/>
        </p:spPr>
      </p:pic>
      <p:pic>
        <p:nvPicPr>
          <p:cNvPr id="6" name="Picture 2" descr="C:\Users\emre.kivanc.CSB\Desktop\EMRE KIVANÇ (ÇŞB)\SUNUM\görsel\bakanlık logo 1 (2)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37451"/>
            <a:ext cx="3648075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F:\786e60e80c06a18f6724a9106a7ddbd1_400x400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642052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51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2400" cy="1143000"/>
          </a:xfrm>
        </p:spPr>
        <p:txBody>
          <a:bodyPr>
            <a:noAutofit/>
          </a:bodyPr>
          <a:lstStyle/>
          <a:p>
            <a:r>
              <a:rPr lang="tr-TR" sz="2400" dirty="0" smtClean="0"/>
              <a:t>Kamu Hizmet Standartları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Kırklareli Çevre ve Şehircilik İl Müdürlüğü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8172400" y="188640"/>
            <a:ext cx="792088" cy="8640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7092280" y="230882"/>
            <a:ext cx="1080120" cy="6778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16" name="Picture 2" descr="C:\Users\bahadir.aydin.CSB\Desktop\cacsim\csb_logo_ye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3968"/>
            <a:ext cx="9681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 descr="F:\786e60e80c06a18f6724a9106a7ddbd1_400x400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648" y="116632"/>
            <a:ext cx="8413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960190"/>
              </p:ext>
            </p:extLst>
          </p:nvPr>
        </p:nvGraphicFramePr>
        <p:xfrm>
          <a:off x="791580" y="1556792"/>
          <a:ext cx="7776864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728192"/>
                <a:gridCol w="4536504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Sıra No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Hizmetin Adı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Başvuruda İstenen Belgeler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Hizmetin Tamamlanma Süresi(en Geç)</a:t>
                      </a:r>
                      <a:endParaRPr lang="tr-T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000" dirty="0" smtClean="0"/>
                        <a:t>1</a:t>
                      </a:r>
                    </a:p>
                    <a:p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Kontör Yükleme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T.C. Halk Bankası TR87 0001 2009 4520 0005 0000 26 </a:t>
                      </a:r>
                      <a:r>
                        <a:rPr lang="tr-TR" sz="1000" dirty="0" err="1" smtClean="0"/>
                        <a:t>nolu</a:t>
                      </a:r>
                      <a:r>
                        <a:rPr lang="tr-TR" sz="1000" dirty="0" smtClean="0"/>
                        <a:t> Bakanlığımız Merkez Döner Sermaye İşletme Müdürlüğü’ne ait hesaba yatırılmış Kontör Yükleme Bedeline ait makbuzun aslı. 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2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Yapıya İlişkin Bilgi Formu (YİBF) Fesih İşlemi 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Noter Onaylı </a:t>
                      </a:r>
                      <a:r>
                        <a:rPr lang="tr-TR" sz="1000" dirty="0" err="1" smtClean="0"/>
                        <a:t>Fesihname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3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Denetçi İşe Başlama İşlemi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1-Denetçi Belgesi Fotokopisi </a:t>
                      </a:r>
                    </a:p>
                    <a:p>
                      <a:r>
                        <a:rPr lang="tr-TR" sz="1000" dirty="0" smtClean="0"/>
                        <a:t>2- T.C. Kimlik Numarası </a:t>
                      </a:r>
                    </a:p>
                    <a:p>
                      <a:r>
                        <a:rPr lang="tr-TR" sz="1000" dirty="0" smtClean="0"/>
                        <a:t>3- Sözleşme (Yönetmelik 16/2) (Çalışma saatleri, ücret, görev ve sorumlulukları içeren sözleşme) </a:t>
                      </a:r>
                    </a:p>
                    <a:p>
                      <a:r>
                        <a:rPr lang="tr-TR" sz="1000" dirty="0" smtClean="0"/>
                        <a:t>4- Denetçi Taahhütnamesi</a:t>
                      </a:r>
                    </a:p>
                    <a:p>
                      <a:r>
                        <a:rPr lang="tr-TR" sz="1000" dirty="0" smtClean="0"/>
                        <a:t>5- İmza Beyanı </a:t>
                      </a:r>
                    </a:p>
                    <a:p>
                      <a:r>
                        <a:rPr lang="tr-TR" sz="1000" dirty="0" smtClean="0"/>
                        <a:t>6-Sabıka kaydı olmadığına dair beyan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4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Denetçi İstifa İşlemi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Noterce düzenlenmiş istifaname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5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Kontrol İşe Başlama İşlemi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1- Kontrol Elemanı Taahhütnamesi </a:t>
                      </a:r>
                    </a:p>
                    <a:p>
                      <a:r>
                        <a:rPr lang="tr-TR" sz="1000" dirty="0" smtClean="0"/>
                        <a:t>2- T.C. Kimlik Numarası</a:t>
                      </a:r>
                    </a:p>
                    <a:p>
                      <a:r>
                        <a:rPr lang="tr-TR" sz="1000" dirty="0" smtClean="0"/>
                        <a:t>3- İlgili Meslek Odası Kayıt Belgesi  </a:t>
                      </a:r>
                    </a:p>
                    <a:p>
                      <a:r>
                        <a:rPr lang="tr-TR" sz="1000" dirty="0" smtClean="0"/>
                        <a:t>4- Sabıka kaydı olmadığına dair beyanı </a:t>
                      </a:r>
                    </a:p>
                    <a:p>
                      <a:r>
                        <a:rPr lang="tr-TR" sz="1000" dirty="0" smtClean="0"/>
                        <a:t>5- İdare tarafından tasdikli diploma sureti </a:t>
                      </a:r>
                    </a:p>
                    <a:p>
                      <a:r>
                        <a:rPr lang="tr-TR" sz="1000" dirty="0" smtClean="0"/>
                        <a:t>6-Sözleşme (Yönetmelik 16/2) (Çalışma saatleri, ücret, görev ve sorumlulukları içeren sözleşme) 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6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Kontrol Elemanı İstifa İşlemi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Noterce düzenlenmiş istifaname 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2400" cy="1143000"/>
          </a:xfrm>
        </p:spPr>
        <p:txBody>
          <a:bodyPr>
            <a:noAutofit/>
          </a:bodyPr>
          <a:lstStyle/>
          <a:p>
            <a:r>
              <a:rPr lang="tr-TR" sz="2400" dirty="0"/>
              <a:t>Kamu Hizmet Standartları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Kırklareli Çevre ve Şehircilik İl Müdürlüğü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8172400" y="188640"/>
            <a:ext cx="792088" cy="8640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6948264" y="230882"/>
            <a:ext cx="1224136" cy="7498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16" name="Picture 2" descr="C:\Users\bahadir.aydin.CSB\Desktop\cacsim\csb_logo_ye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3968"/>
            <a:ext cx="9681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 descr="F:\786e60e80c06a18f6724a9106a7ddbd1_400x400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648" y="116632"/>
            <a:ext cx="8413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308385"/>
              </p:ext>
            </p:extLst>
          </p:nvPr>
        </p:nvGraphicFramePr>
        <p:xfrm>
          <a:off x="791580" y="1556792"/>
          <a:ext cx="7776864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728192"/>
                <a:gridCol w="4536504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Sıra No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Hizmetin Adı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Başvuruda İstenen Belgeler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Hizmetin Tamamlanma Süresi(en Geç)</a:t>
                      </a:r>
                      <a:endParaRPr lang="tr-T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000" dirty="0" smtClean="0"/>
                        <a:t>7</a:t>
                      </a:r>
                    </a:p>
                    <a:p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Yapı Denetim Kuruluşlarının İzin Belgelerinin vize İşlemleri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1-Başvuru dilekçesi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2-Yapı Denetim İzin Belgesi (Aslı)</a:t>
                      </a:r>
                      <a:br>
                        <a:rPr lang="tr-TR" sz="1000" dirty="0" smtClean="0"/>
                      </a:br>
                      <a:r>
                        <a:rPr lang="tr-TR" sz="1000" dirty="0" smtClean="0"/>
                        <a:t>3-Ticaret Sicil Müdürlüğünden alınan son ortaklar listesi (Aslı) </a:t>
                      </a:r>
                      <a:br>
                        <a:rPr lang="tr-TR" sz="1000" dirty="0" smtClean="0"/>
                      </a:br>
                      <a:r>
                        <a:rPr lang="tr-TR" sz="1000" dirty="0" smtClean="0"/>
                        <a:t>4-Yapı Denetim İzin Belgesi vize ücret dekontu (Halk Bankası Bakanlık kurumsal hesabı 101 </a:t>
                      </a:r>
                      <a:r>
                        <a:rPr lang="tr-TR" sz="1000" dirty="0" err="1" smtClean="0"/>
                        <a:t>nolu</a:t>
                      </a:r>
                      <a:r>
                        <a:rPr lang="tr-TR" sz="1000" dirty="0" smtClean="0"/>
                        <a:t> ücret kodu)</a:t>
                      </a:r>
                      <a:br>
                        <a:rPr lang="tr-TR" sz="1000" dirty="0" smtClean="0"/>
                      </a:br>
                      <a:r>
                        <a:rPr lang="tr-TR" sz="1000" dirty="0" smtClean="0"/>
                        <a:t>5-Mevcut Ortakların Sabıka kaydı olmadığına dair Adli Sicil Kaydı                 6-Mevcut Ortakların İlgili Meslek Odası Kayıt Belgesi (Aslı)</a:t>
                      </a:r>
                      <a:br>
                        <a:rPr lang="tr-TR" sz="1000" dirty="0" smtClean="0"/>
                      </a:br>
                      <a:r>
                        <a:rPr lang="tr-TR" sz="1000" dirty="0" smtClean="0"/>
                        <a:t>7-Yönetmeliğin 12. Maddesi ikinci fıkrası Kanun 8 inci maddesinin son fıkrasında belirtilen şartlara uygun güncel teminat mektubu</a:t>
                      </a:r>
                    </a:p>
                    <a:p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4 Gün</a:t>
                      </a:r>
                      <a:endParaRPr lang="tr-TR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8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Denetçi Belgesi vize işlemleri 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1-Başvuru dilekçesi </a:t>
                      </a:r>
                    </a:p>
                    <a:p>
                      <a:r>
                        <a:rPr lang="tr-TR" sz="1000" dirty="0" smtClean="0"/>
                        <a:t>2- Denetçi Belgesi </a:t>
                      </a:r>
                    </a:p>
                    <a:p>
                      <a:r>
                        <a:rPr lang="tr-TR" sz="1000" dirty="0" smtClean="0"/>
                        <a:t>3- Şantiyelerde iş görebileceklerine ilişkin, görevini devamlı olarak yapmaya engel bir durumu olmadığına dair sağlık raporu </a:t>
                      </a:r>
                    </a:p>
                    <a:p>
                      <a:r>
                        <a:rPr lang="tr-TR" sz="1000" dirty="0" smtClean="0"/>
                        <a:t>4- Adli Sicil Beyanı </a:t>
                      </a:r>
                    </a:p>
                    <a:p>
                      <a:r>
                        <a:rPr lang="tr-TR" sz="1000" dirty="0" smtClean="0"/>
                        <a:t>5- İlgili Meslek Odasına Kayıt Belgesi </a:t>
                      </a:r>
                    </a:p>
                    <a:p>
                      <a:r>
                        <a:rPr lang="tr-TR" sz="1000" dirty="0" smtClean="0"/>
                        <a:t>6- </a:t>
                      </a:r>
                      <a:r>
                        <a:rPr lang="tr-TR" sz="1000" dirty="0" err="1" smtClean="0"/>
                        <a:t>Halkbankası</a:t>
                      </a:r>
                      <a:r>
                        <a:rPr lang="tr-TR" sz="1000" dirty="0" smtClean="0"/>
                        <a:t>, Çevre ve Şehircilik Bakanlığı kurumsal tahsilat hesabı, 101 </a:t>
                      </a:r>
                      <a:r>
                        <a:rPr lang="tr-TR" sz="1000" dirty="0" err="1" smtClean="0"/>
                        <a:t>nolu</a:t>
                      </a:r>
                      <a:r>
                        <a:rPr lang="tr-TR" sz="1000" dirty="0" smtClean="0"/>
                        <a:t> ücret koduna yatırılmış ve ilgili denetçi adına düzenlenmiş,</a:t>
                      </a:r>
                      <a:r>
                        <a:rPr lang="tr-TR" sz="1000" baseline="0" dirty="0" smtClean="0"/>
                        <a:t> </a:t>
                      </a:r>
                      <a:r>
                        <a:rPr lang="tr-TR" sz="1000" dirty="0" smtClean="0"/>
                        <a:t>vize işlemi banka dekontu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9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Denetçi, Kontrol Elemanı</a:t>
                      </a:r>
                      <a:r>
                        <a:rPr lang="tr-TR" sz="1000" baseline="0" dirty="0" smtClean="0"/>
                        <a:t> </a:t>
                      </a:r>
                      <a:r>
                        <a:rPr lang="tr-TR" sz="1000" dirty="0" smtClean="0"/>
                        <a:t>vefat işlemi 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Çalıştığı firma tarafından hazırlanmış dilekçe ve ölüm raporu.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10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Denetçi adres değişikliği işlemleri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1-Başvuru dilekçesi </a:t>
                      </a:r>
                    </a:p>
                    <a:p>
                      <a:r>
                        <a:rPr lang="tr-TR" sz="1000" dirty="0" smtClean="0"/>
                        <a:t>2-Denetçi belgesi </a:t>
                      </a:r>
                    </a:p>
                    <a:p>
                      <a:r>
                        <a:rPr lang="tr-TR" sz="1000" dirty="0" smtClean="0"/>
                        <a:t>3-İkametgah belgesi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53597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2400" cy="1143000"/>
          </a:xfrm>
        </p:spPr>
        <p:txBody>
          <a:bodyPr>
            <a:noAutofit/>
          </a:bodyPr>
          <a:lstStyle/>
          <a:p>
            <a:r>
              <a:rPr lang="tr-TR" sz="2400" dirty="0"/>
              <a:t>Kamu Hizmet Standartları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Kırklareli Çevre ve Şehircilik İl Müdürlüğü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C0E1-0E26-41B8-98D2-68F78789635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8172400" y="188640"/>
            <a:ext cx="792088" cy="8640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6948264" y="230882"/>
            <a:ext cx="1224136" cy="7498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16" name="Picture 2" descr="C:\Users\bahadir.aydin.CSB\Desktop\cacsim\csb_logo_ye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3968"/>
            <a:ext cx="96819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 descr="F:\786e60e80c06a18f6724a9106a7ddbd1_400x400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648" y="116632"/>
            <a:ext cx="8413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271858"/>
              </p:ext>
            </p:extLst>
          </p:nvPr>
        </p:nvGraphicFramePr>
        <p:xfrm>
          <a:off x="791580" y="1556792"/>
          <a:ext cx="7776864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728192"/>
                <a:gridCol w="4536504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Sıra No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Hizmetin Adı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Başvuruda İstenen Belgeler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Hizmetin Tamamlanma Süresi(en Geç)</a:t>
                      </a:r>
                      <a:endParaRPr lang="tr-T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11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Şantiye şefi adres değişikliği işlemleri 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1-Başvuru dilekçesi </a:t>
                      </a:r>
                    </a:p>
                    <a:p>
                      <a:r>
                        <a:rPr lang="tr-TR" sz="1000" dirty="0" smtClean="0"/>
                        <a:t>2-İkametgah belgesi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000" dirty="0" smtClean="0"/>
                        <a:t>12</a:t>
                      </a:r>
                    </a:p>
                    <a:p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Sistemde kullanıcı hesabı bulunmayan denetçi</a:t>
                      </a:r>
                      <a:r>
                        <a:rPr lang="tr-TR" sz="1000" baseline="0" dirty="0" smtClean="0"/>
                        <a:t> ve </a:t>
                      </a:r>
                      <a:r>
                        <a:rPr lang="tr-TR" sz="1000" dirty="0" smtClean="0"/>
                        <a:t>kontrol elemanlarının YDS de kullanıcı hesaplarının oluşturulması 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1-Başvuru dilekçesi </a:t>
                      </a:r>
                    </a:p>
                    <a:p>
                      <a:r>
                        <a:rPr lang="tr-TR" sz="1000" dirty="0" smtClean="0"/>
                        <a:t>2-Denetçi ise denetçi belgesi ve TC kimlik belgesi </a:t>
                      </a:r>
                    </a:p>
                    <a:p>
                      <a:r>
                        <a:rPr lang="tr-TR" sz="1000" dirty="0" smtClean="0"/>
                        <a:t>3-Kontrol elemanı ise oda kayıt belgesi ve TC kimlik belgesi 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13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Proje müellifi bilgilerini güncelleme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1-Başvuru dilekçesi </a:t>
                      </a:r>
                    </a:p>
                    <a:p>
                      <a:r>
                        <a:rPr lang="tr-TR" sz="1000" dirty="0" smtClean="0"/>
                        <a:t>2-Oda kayıt belgesi </a:t>
                      </a:r>
                    </a:p>
                    <a:p>
                      <a:r>
                        <a:rPr lang="tr-TR" sz="1000" dirty="0" smtClean="0"/>
                        <a:t>3-Diploma sureti </a:t>
                      </a:r>
                    </a:p>
                    <a:p>
                      <a:r>
                        <a:rPr lang="tr-TR" sz="1000" dirty="0" smtClean="0"/>
                        <a:t>4-Tc kimlik belgesi</a:t>
                      </a:r>
                      <a:endParaRPr lang="tr-T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14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Yapı Müteahhidi Yetki Belge Numarası verilmesi </a:t>
                      </a:r>
                      <a:endParaRPr lang="tr-T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 smtClean="0"/>
                        <a:t>1-Başvuru Dilekçesi </a:t>
                      </a:r>
                    </a:p>
                    <a:p>
                      <a:r>
                        <a:rPr lang="tr-TR" sz="1000" dirty="0" smtClean="0"/>
                        <a:t>2-Başvuru Formu </a:t>
                      </a:r>
                    </a:p>
                    <a:p>
                      <a:r>
                        <a:rPr lang="tr-TR" sz="1000" dirty="0" smtClean="0"/>
                        <a:t>3-Ticaret Odası Kaydı </a:t>
                      </a:r>
                    </a:p>
                    <a:p>
                      <a:r>
                        <a:rPr lang="tr-TR" sz="1000" dirty="0" smtClean="0"/>
                        <a:t>4-Ticaret Sicil Gazetesi(Tüzel kişi başvurusu ise) </a:t>
                      </a:r>
                    </a:p>
                    <a:p>
                      <a:r>
                        <a:rPr lang="tr-TR" sz="1000" dirty="0" smtClean="0"/>
                        <a:t>5-Dekont </a:t>
                      </a:r>
                    </a:p>
                    <a:p>
                      <a:r>
                        <a:rPr lang="tr-TR" sz="1000" dirty="0" smtClean="0"/>
                        <a:t>6-Vergi</a:t>
                      </a:r>
                      <a:r>
                        <a:rPr lang="tr-TR" sz="1000" baseline="0" dirty="0" smtClean="0"/>
                        <a:t> Levhası Örneği</a:t>
                      </a:r>
                    </a:p>
                    <a:p>
                      <a:r>
                        <a:rPr lang="tr-TR" sz="1000" baseline="0" dirty="0" smtClean="0"/>
                        <a:t>7-Nüfus Cüzdanı Örneği (Geçici Müteahhit ise)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aseline="0" dirty="0" smtClean="0"/>
                        <a:t>8-Tapu (Geçici Müteahhit ise)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aseline="0" dirty="0" smtClean="0"/>
                        <a:t>9-Taahhütname (Geçici Müteahhit ise)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/>
                        <a:t>1 Gün</a:t>
                      </a:r>
                      <a:endParaRPr lang="tr-TR" sz="1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8982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Mavi ve yeşil toplar tasarım şablonu</Template>
  <TotalTime>14537</TotalTime>
  <Words>467</Words>
  <Application>Microsoft Office PowerPoint</Application>
  <PresentationFormat>Ekran Gösterisi (4:3)</PresentationFormat>
  <Paragraphs>136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Hisse Senedi</vt:lpstr>
      <vt:lpstr>1_Hisse Senedi</vt:lpstr>
      <vt:lpstr>YAPI DENETİMİ VE YAPI MALZEMELERİ ŞUBE MÜDÜRLÜĞÜ</vt:lpstr>
      <vt:lpstr>Kamu Hizmet Standartları</vt:lpstr>
      <vt:lpstr>Kamu Hizmet Standartları</vt:lpstr>
      <vt:lpstr>Kamu Hizmet Standartları</vt:lpstr>
    </vt:vector>
  </TitlesOfParts>
  <Company>Burak ESER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YILI FAALİYET RAPORU</dc:title>
  <dc:creator>mutluluk</dc:creator>
  <cp:lastModifiedBy>Serdar Benli</cp:lastModifiedBy>
  <cp:revision>457</cp:revision>
  <cp:lastPrinted>2015-10-18T13:01:04Z</cp:lastPrinted>
  <dcterms:created xsi:type="dcterms:W3CDTF">2013-02-12T19:38:12Z</dcterms:created>
  <dcterms:modified xsi:type="dcterms:W3CDTF">2018-07-27T12:29:35Z</dcterms:modified>
</cp:coreProperties>
</file>