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76" r:id="rId1"/>
    <p:sldMasterId id="2147485088" r:id="rId2"/>
  </p:sldMasterIdLst>
  <p:notesMasterIdLst>
    <p:notesMasterId r:id="rId7"/>
  </p:notesMasterIdLst>
  <p:handoutMasterIdLst>
    <p:handoutMasterId r:id="rId8"/>
  </p:handoutMasterIdLst>
  <p:sldIdLst>
    <p:sldId id="591" r:id="rId3"/>
    <p:sldId id="275" r:id="rId4"/>
    <p:sldId id="607" r:id="rId5"/>
    <p:sldId id="608" r:id="rId6"/>
  </p:sldIdLst>
  <p:sldSz cx="9144000" cy="6858000" type="screen4x3"/>
  <p:notesSz cx="9929813" cy="67992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63" autoAdjust="0"/>
    <p:restoredTop sz="94660"/>
  </p:normalViewPr>
  <p:slideViewPr>
    <p:cSldViewPr>
      <p:cViewPr varScale="1">
        <p:scale>
          <a:sx n="111" d="100"/>
          <a:sy n="111" d="100"/>
        </p:scale>
        <p:origin x="-18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85539-499E-45CA-AF37-3809FBE33F53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2503E-2C30-4474-88E8-3AC724508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96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4BD4C-8596-498D-994C-8D2A4E66EDA8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5B492-B0D9-40C5-AD07-8C553F4EACF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69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E8CB-E70E-4305-93FF-EF881F071150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0539-E05C-48D3-B583-62FB1D5D8398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C788-1FAD-4F33-BCA0-0D7BE301E3E5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E8CB-E70E-4305-93FF-EF881F071150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54497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B9B7-0EA8-4E4A-8EE0-F5DDE82B567F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43900" y="6215082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7" name="6 Dikdörtgen"/>
          <p:cNvSpPr/>
          <p:nvPr userDrawn="1"/>
        </p:nvSpPr>
        <p:spPr>
          <a:xfrm flipV="1">
            <a:off x="69412" y="1357298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3" descr="C:\Users\mutluluk\Desktop\974e2ba396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1356324" cy="702282"/>
          </a:xfrm>
          <a:prstGeom prst="rect">
            <a:avLst/>
          </a:prstGeom>
          <a:noFill/>
        </p:spPr>
      </p:pic>
      <p:pic>
        <p:nvPicPr>
          <p:cNvPr id="10" name="Picture 2" descr="C:\Users\mutluluk\Desktop\val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0368" y="216333"/>
            <a:ext cx="725663" cy="712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64496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A33D-7B92-4293-A539-60C56D3AEDE9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857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5F0-857E-495F-BFDF-C9B9BD14F53A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82989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0A96-BA68-4926-B2E6-DC193C7D03B0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5721544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C9C1-AEF3-477D-8BC9-DF070A653FF2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107889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0B37-0AF9-45E9-9961-E9C04F635CAB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675302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B740-C1F8-458D-B9A0-502238DC10FC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227082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B9B7-0EA8-4E4A-8EE0-F5DDE82B567F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43900" y="6215082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7" name="6 Dikdörtgen"/>
          <p:cNvSpPr/>
          <p:nvPr userDrawn="1"/>
        </p:nvSpPr>
        <p:spPr>
          <a:xfrm flipV="1">
            <a:off x="69412" y="1357298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9" name="Picture 3" descr="C:\Users\mutluluk\Desktop\974e2ba396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1356324" cy="702282"/>
          </a:xfrm>
          <a:prstGeom prst="rect">
            <a:avLst/>
          </a:prstGeom>
          <a:noFill/>
        </p:spPr>
      </p:pic>
      <p:pic>
        <p:nvPicPr>
          <p:cNvPr id="10" name="Picture 2" descr="C:\Users\mutluluk\Desktop\val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0368" y="216333"/>
            <a:ext cx="725663" cy="71233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7620-8A64-4AD8-ACDD-38B0E01098A7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1092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0539-E05C-48D3-B583-62FB1D5D8398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1842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C788-1FAD-4F33-BCA0-0D7BE301E3E5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4451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A33D-7B92-4293-A539-60C56D3AEDE9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5F0-857E-495F-BFDF-C9B9BD14F53A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0A96-BA68-4926-B2E6-DC193C7D03B0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C9C1-AEF3-477D-8BC9-DF070A653FF2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0B37-0AF9-45E9-9961-E9C04F635CAB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B740-C1F8-458D-B9A0-502238DC10FC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7620-8A64-4AD8-ACDD-38B0E01098A7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 smtClean="0"/>
              <a:t>İkinci düzey</a:t>
            </a:r>
          </a:p>
          <a:p>
            <a:pPr lvl="2" eaLnBrk="1" latinLnBrk="0" hangingPunct="1"/>
            <a:r>
              <a:rPr kumimoji="0" lang="tr-TR" dirty="0" smtClean="0"/>
              <a:t>Üçüncü düzey</a:t>
            </a:r>
          </a:p>
          <a:p>
            <a:pPr lvl="3" eaLnBrk="1" latinLnBrk="0" hangingPunct="1"/>
            <a:r>
              <a:rPr kumimoji="0" lang="tr-TR" dirty="0" smtClean="0"/>
              <a:t>Dördüncü düzey</a:t>
            </a:r>
          </a:p>
          <a:p>
            <a:pPr lvl="4" eaLnBrk="1" latinLnBrk="0" hangingPunct="1"/>
            <a:r>
              <a:rPr kumimoji="0" lang="tr-TR" dirty="0" smtClean="0"/>
              <a:t>Beşinci düzey</a:t>
            </a:r>
            <a:endParaRPr kumimoji="0" lang="en-US" dirty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26CE97-A195-4B69-893B-4C19077C75D1}" type="datetime1">
              <a:rPr lang="tr-TR" smtClean="0"/>
              <a:pPr/>
              <a:t>24.07.2018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2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r-TR" dirty="0" smtClean="0"/>
              <a:t>Kastamonu Çevre ve Şehircilik İl Müdürlüğü</a:t>
            </a:r>
            <a:endParaRPr lang="tr-TR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7" r:id="rId1"/>
    <p:sldLayoutId id="2147485078" r:id="rId2"/>
    <p:sldLayoutId id="2147485079" r:id="rId3"/>
    <p:sldLayoutId id="2147485080" r:id="rId4"/>
    <p:sldLayoutId id="2147485081" r:id="rId5"/>
    <p:sldLayoutId id="2147485082" r:id="rId6"/>
    <p:sldLayoutId id="2147485083" r:id="rId7"/>
    <p:sldLayoutId id="2147485084" r:id="rId8"/>
    <p:sldLayoutId id="2147485085" r:id="rId9"/>
    <p:sldLayoutId id="2147485086" r:id="rId10"/>
    <p:sldLayoutId id="2147485087" r:id="rId11"/>
  </p:sldLayoutIdLst>
  <p:transition>
    <p:wipe dir="d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 smtClean="0"/>
              <a:t>İkinci düzey</a:t>
            </a:r>
          </a:p>
          <a:p>
            <a:pPr lvl="2" eaLnBrk="1" latinLnBrk="0" hangingPunct="1"/>
            <a:r>
              <a:rPr kumimoji="0" lang="tr-TR" dirty="0" smtClean="0"/>
              <a:t>Üçüncü düzey</a:t>
            </a:r>
          </a:p>
          <a:p>
            <a:pPr lvl="3" eaLnBrk="1" latinLnBrk="0" hangingPunct="1"/>
            <a:r>
              <a:rPr kumimoji="0" lang="tr-TR" dirty="0" smtClean="0"/>
              <a:t>Dördüncü düzey</a:t>
            </a:r>
          </a:p>
          <a:p>
            <a:pPr lvl="4" eaLnBrk="1" latinLnBrk="0" hangingPunct="1"/>
            <a:r>
              <a:rPr kumimoji="0" lang="tr-TR" dirty="0" smtClean="0"/>
              <a:t>Beşinci düzey</a:t>
            </a:r>
            <a:endParaRPr kumimoji="0" lang="en-US" dirty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26CE97-A195-4B69-893B-4C19077C75D1}" type="datetime1">
              <a:rPr lang="tr-TR" smtClean="0">
                <a:solidFill>
                  <a:srgbClr val="696464"/>
                </a:solidFill>
              </a:rPr>
              <a:pPr/>
              <a:t>24.07.2018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2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r-TR" dirty="0" smtClean="0">
                <a:solidFill>
                  <a:srgbClr val="696464"/>
                </a:solidFill>
              </a:rPr>
              <a:t>Kastamonu Çevre ve Şehircilik İl Müdürlüğü</a:t>
            </a: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3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9" r:id="rId1"/>
    <p:sldLayoutId id="2147485090" r:id="rId2"/>
    <p:sldLayoutId id="2147485091" r:id="rId3"/>
    <p:sldLayoutId id="2147485092" r:id="rId4"/>
    <p:sldLayoutId id="2147485093" r:id="rId5"/>
    <p:sldLayoutId id="2147485094" r:id="rId6"/>
    <p:sldLayoutId id="2147485095" r:id="rId7"/>
    <p:sldLayoutId id="2147485096" r:id="rId8"/>
    <p:sldLayoutId id="2147485097" r:id="rId9"/>
    <p:sldLayoutId id="2147485098" r:id="rId10"/>
    <p:sldLayoutId id="2147485099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35496" y="1505930"/>
            <a:ext cx="9073008" cy="1470025"/>
          </a:xfrm>
        </p:spPr>
        <p:txBody>
          <a:bodyPr>
            <a:normAutofit/>
          </a:bodyPr>
          <a:lstStyle/>
          <a:p>
            <a:r>
              <a:rPr lang="tr-TR" sz="3600" dirty="0"/>
              <a:t>YAPI DENETİMİ VE YAPI MALZEMELERİ ŞUBE MÜDÜRLÜĞÜ</a:t>
            </a:r>
            <a:endParaRPr lang="tr-TR" sz="3600" dirty="0"/>
          </a:p>
        </p:txBody>
      </p:sp>
      <p:pic>
        <p:nvPicPr>
          <p:cNvPr id="4" name="Picture 3" descr="C:\Users\mutluluk\Desktop\974e2ba3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586" y="3912206"/>
            <a:ext cx="4171624" cy="2160000"/>
          </a:xfrm>
          <a:prstGeom prst="rect">
            <a:avLst/>
          </a:prstGeom>
          <a:noFill/>
        </p:spPr>
      </p:pic>
      <p:pic>
        <p:nvPicPr>
          <p:cNvPr id="6" name="Picture 2" descr="C:\Users\emre.kivanc.CSB\Desktop\EMRE KIVANÇ (ÇŞB)\SUNUM\görsel\bakanlık logo 1 (2)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37451"/>
            <a:ext cx="3648075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F:\786e60e80c06a18f6724a9106a7ddbd1_400x40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205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51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1143000"/>
          </a:xfrm>
        </p:spPr>
        <p:txBody>
          <a:bodyPr>
            <a:noAutofit/>
          </a:bodyPr>
          <a:lstStyle/>
          <a:p>
            <a:r>
              <a:rPr lang="tr-TR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Görevleri ve Faaliyetleri</a:t>
            </a:r>
            <a:endParaRPr lang="tr-TR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Kırklareli Çevre ve Şehircilik İl Müdürlüğü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1-) 4708 sayılı Yapı Denetimi Hakkında Kanun ve ilgili mevzuat çerçevesinde belirlenmiş olan iş ve işlemleri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2-) Yapı laboratuvarlarının ara denetimlerini yapmak, kısmi denetim ve kapsam genişletme incelemeleri yapmak,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3-) Yapı denetim kuruluşu, yapı laboratuvarı vizelerinin yapılması işlemlerini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4-) Yapı denetim kuruluşlarına Ulusal Yapı Denetim Sistemi üzerinden kontör yüklemek,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5-) Ulusal Yapı Denetim Sistemi üzerinde denetçi, kontrol elemanı ve şantiye şefi adresleri ile pro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müelliflerinin bilgilerini güncellemek,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6-) Yapı Denetimi Hakkında Kanun kapsamında şikayetlerin değerlendirilerek, sorumluları hakkında gereğinin yapılması ve/veya ilgilisinin bilgilendirilmesi işlemlerini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7-) Proje ve uygulama denetçisi, uygulama denetçisi, kontrol elemanı ve laboratuvar denetçisinin Ulusal Yapı Denetim Sistemine giriş işlemleri, iş başlama işlemleri, istifa işlemleri, bilgi güncelleme işlemlerini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8-) Proje ve uygulama denetçisi, uygulama denetçisi ve laboratuvar denetçi belgeleri vize işlemlerini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9-) Yapı denetim kuruluşlarının büro ve şantiye denetimlerini yapmak,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10-) Yapı denetim kuruluşu ve yapı laboratuvarı hakkında bildirilen şikayet konularını incelemek,</a:t>
            </a: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172400" y="188640"/>
            <a:ext cx="792088" cy="86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7020272" y="230882"/>
            <a:ext cx="1152128" cy="965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7020272" y="230882"/>
            <a:ext cx="1199860" cy="965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6" name="Picture 2" descr="C:\Users\bahadir.aydin.CSB\Desktop\cacsim\csb_logo_ye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968"/>
            <a:ext cx="9681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F:\786e60e80c06a18f6724a9106a7ddbd1_400x4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648" y="116632"/>
            <a:ext cx="8413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1143000"/>
          </a:xfrm>
        </p:spPr>
        <p:txBody>
          <a:bodyPr>
            <a:noAutofit/>
          </a:bodyPr>
          <a:lstStyle/>
          <a:p>
            <a:r>
              <a:rPr lang="tr-TR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Görevleri ve Faaliyetleri</a:t>
            </a:r>
            <a:endParaRPr lang="tr-TR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Kırklareli Çevre ve Şehircilik İl Müdürlüğü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11-) Yapı denetim kuruluşlarının üstlenmiş oldukları işlerde yapı denetim mevzuatı açısından sorun tespit edilmesi halinde, İl Yapı Denetim Komisyonunda konuların değerlendirilmesine ilişkin gerekli işlemleri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12-) İnceleme raporlarının oluşturulması aşamasında gerekli bilgi ve belgeleri temin etmek,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13-) Mevzuat uygulamalarında karşılaşılan sorunlara ilişkin görüş bildirmek,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14-)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 ve sorumluluklarını yerine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getirmeyen yapı denetim şirketi yetkilileri, denetçi, kontrol elemanı, müteahhit, proje müellifi ve laboratuvar çalışanları hakkında suç duyurusunda bulunmak, 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15-) Görev ve sorumluluklarını yerine getirmeyen idareler hakkında İl Mahalli İdareler Müdürlüğüne bildirimde bulunmak,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16-)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 ve sorumluluklarını yerine getirmeyen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müteahhitler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 idaresine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bildirimde bulunmak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17-) Yapı denetim hizmet sözleşmesi feshedilmesi sonrasında mevzuatta belirtilen işlemleri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18-) Yapı laboratuvarı izin belgesini askıya alma/indirme işlemlerini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19-) Müteahhitlere ‘‘Yapı Müteahhidi Yetki Belgesi Numarası’’ verilmesine ilişkin iş ve işlemleri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20-) Yapı ustalarının eğitimi ve belgelendirilmesine ilişkin konularda ilgili kurum ve kuruluşlarla işbirliğini geliştirmek ve koordinasyonu sağlamak,</a:t>
            </a: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172400" y="188640"/>
            <a:ext cx="792088" cy="86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7020272" y="230882"/>
            <a:ext cx="1152128" cy="965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7020272" y="230882"/>
            <a:ext cx="1199860" cy="965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6" name="Picture 2" descr="C:\Users\bahadir.aydin.CSB\Desktop\cacsim\csb_logo_ye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968"/>
            <a:ext cx="9681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F:\786e60e80c06a18f6724a9106a7ddbd1_400x4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648" y="116632"/>
            <a:ext cx="8413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5359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1143000"/>
          </a:xfrm>
        </p:spPr>
        <p:txBody>
          <a:bodyPr>
            <a:noAutofit/>
          </a:bodyPr>
          <a:lstStyle/>
          <a:p>
            <a:r>
              <a:rPr lang="tr-TR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Görevleri ve Faaliyetleri</a:t>
            </a:r>
            <a:endParaRPr lang="tr-TR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Kırklareli Çevre ve Şehircilik İl Müdürlüğü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21-) Yapı malzemeleri ile ilgili mevzuat çerçevesinde Yıllık Denetim Programı ve gelen şikayetler doğrultusunda yapı malzemelerinin piyasa gözetimi ve denetimi faaliyetlerini gerçekleştirmek,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22-) Denetim faaliyetleri neticesinde uygunsuz ve güvensiz olduğu tespit edilen yapı malzemeleri ile ilgili olarak 4703 sayılı Kanun kapsamında öngörülen yaptırım kararlarını uygulamak,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23-) Üretici, dağıtıcı ve ilgili tüm tarafları yapı malzemeleri ile ilgili mevzuat kapsamında bilgilendirmek,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24-) Enerji Kimlik Belgesi (EKB) uzmanlarının düzenledikleri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EKB’leri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gelen şikayetleri denetleme ve inceleme yapmak,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25-) İl Müdürlüğü bünyesinde bulunan yapı malzemeleri laboratuvarının faaliyetlerini yürütmek,</a:t>
            </a: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26-) Bakanlık ve İl Müdürlüğü tarafından verilecek diğer görevleri yapmak. 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172400" y="188640"/>
            <a:ext cx="792088" cy="86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7020272" y="230882"/>
            <a:ext cx="1152128" cy="965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7020272" y="230882"/>
            <a:ext cx="1199860" cy="965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6" name="Picture 2" descr="C:\Users\bahadir.aydin.CSB\Desktop\cacsim\csb_logo_ye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968"/>
            <a:ext cx="9681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F:\786e60e80c06a18f6724a9106a7ddbd1_400x4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648" y="116632"/>
            <a:ext cx="8413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104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Mavi ve yeşil toplar tasarım şablonu</Template>
  <TotalTime>14430</TotalTime>
  <Words>498</Words>
  <Application>Microsoft Office PowerPoint</Application>
  <PresentationFormat>Ekran Gösterisi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Hisse Senedi</vt:lpstr>
      <vt:lpstr>1_Hisse Senedi</vt:lpstr>
      <vt:lpstr>YAPI DENETİMİ VE YAPI MALZEMELERİ ŞUBE MÜDÜRLÜĞÜ</vt:lpstr>
      <vt:lpstr>Görevleri ve Faaliyetleri</vt:lpstr>
      <vt:lpstr>Görevleri ve Faaliyetleri</vt:lpstr>
      <vt:lpstr>Görevleri ve Faaliyetleri</vt:lpstr>
    </vt:vector>
  </TitlesOfParts>
  <Company>Burak ESER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YILI FAALİYET RAPORU</dc:title>
  <dc:creator>mutluluk</dc:creator>
  <cp:lastModifiedBy>Serdar Benli</cp:lastModifiedBy>
  <cp:revision>446</cp:revision>
  <cp:lastPrinted>2015-10-18T13:01:04Z</cp:lastPrinted>
  <dcterms:created xsi:type="dcterms:W3CDTF">2013-02-12T19:38:12Z</dcterms:created>
  <dcterms:modified xsi:type="dcterms:W3CDTF">2018-07-24T14:32:21Z</dcterms:modified>
</cp:coreProperties>
</file>