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8" r:id="rId2"/>
    <p:sldId id="259" r:id="rId3"/>
    <p:sldId id="261" r:id="rId4"/>
    <p:sldId id="262"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C9FB7539-2EB0-43C3-90FD-AF071222C5F3}" type="datetimeFigureOut">
              <a:rPr lang="tr-TR" smtClean="0"/>
              <a:pPr/>
              <a:t>21.10.2014</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39736A93-FF1A-4C4E-9B16-2486B630C176}" type="slidenum">
              <a:rPr lang="tr-TR" smtClean="0"/>
              <a:pPr/>
              <a:t>‹#›</a:t>
            </a:fld>
            <a:endParaRPr lang="tr-TR" dirty="0"/>
          </a:p>
        </p:txBody>
      </p:sp>
    </p:spTree>
  </p:cSld>
  <p:clrMapOvr>
    <a:masterClrMapping/>
  </p:clrMapOvr>
  <p:transition>
    <p:zoom/>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C9FB7539-2EB0-43C3-90FD-AF071222C5F3}" type="datetimeFigureOut">
              <a:rPr lang="tr-TR" smtClean="0"/>
              <a:pPr/>
              <a:t>21.10.2014</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39736A93-FF1A-4C4E-9B16-2486B630C176}" type="slidenum">
              <a:rPr lang="tr-TR" smtClean="0"/>
              <a:pPr/>
              <a:t>‹#›</a:t>
            </a:fld>
            <a:endParaRPr lang="tr-TR" dirty="0"/>
          </a:p>
        </p:txBody>
      </p:sp>
    </p:spTree>
  </p:cSld>
  <p:clrMapOvr>
    <a:masterClrMapping/>
  </p:clrMapOvr>
  <p:transition>
    <p:zoom/>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C9FB7539-2EB0-43C3-90FD-AF071222C5F3}" type="datetimeFigureOut">
              <a:rPr lang="tr-TR" smtClean="0"/>
              <a:pPr/>
              <a:t>21.10.2014</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39736A93-FF1A-4C4E-9B16-2486B630C176}" type="slidenum">
              <a:rPr lang="tr-TR" smtClean="0"/>
              <a:pPr/>
              <a:t>‹#›</a:t>
            </a:fld>
            <a:endParaRPr lang="tr-TR"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zoom/>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C9FB7539-2EB0-43C3-90FD-AF071222C5F3}" type="datetimeFigureOut">
              <a:rPr lang="tr-TR" smtClean="0"/>
              <a:pPr/>
              <a:t>21.10.2014</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39736A93-FF1A-4C4E-9B16-2486B630C176}" type="slidenum">
              <a:rPr lang="tr-TR" smtClean="0"/>
              <a:pPr/>
              <a:t>‹#›</a:t>
            </a:fld>
            <a:endParaRPr lang="tr-TR" dirty="0"/>
          </a:p>
        </p:txBody>
      </p:sp>
      <p:sp>
        <p:nvSpPr>
          <p:cNvPr id="7" name="Title 6"/>
          <p:cNvSpPr>
            <a:spLocks noGrp="1"/>
          </p:cNvSpPr>
          <p:nvPr>
            <p:ph type="title"/>
          </p:nvPr>
        </p:nvSpPr>
        <p:spPr/>
        <p:txBody>
          <a:bodyPr/>
          <a:lstStyle/>
          <a:p>
            <a:r>
              <a:rPr lang="tr-TR" smtClean="0"/>
              <a:t>Asıl başlık stili için tıklatın</a:t>
            </a:r>
            <a:endParaRPr lang="en-US"/>
          </a:p>
        </p:txBody>
      </p:sp>
    </p:spTree>
  </p:cSld>
  <p:clrMapOvr>
    <a:masterClrMapping/>
  </p:clrMapOvr>
  <p:transition>
    <p:zoom/>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9FB7539-2EB0-43C3-90FD-AF071222C5F3}" type="datetimeFigureOut">
              <a:rPr lang="tr-TR" smtClean="0"/>
              <a:pPr/>
              <a:t>21.10.2014</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39736A93-FF1A-4C4E-9B16-2486B630C176}" type="slidenum">
              <a:rPr lang="tr-TR" smtClean="0"/>
              <a:pPr/>
              <a:t>‹#›</a:t>
            </a:fld>
            <a:endParaRPr lang="tr-TR" dirty="0"/>
          </a:p>
        </p:txBody>
      </p:sp>
    </p:spTree>
  </p:cSld>
  <p:clrMapOvr>
    <a:masterClrMapping/>
  </p:clrMapOvr>
  <p:transition>
    <p:zoom/>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C9FB7539-2EB0-43C3-90FD-AF071222C5F3}" type="datetimeFigureOut">
              <a:rPr lang="tr-TR" smtClean="0"/>
              <a:pPr/>
              <a:t>21.10.2014</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39736A93-FF1A-4C4E-9B16-2486B630C176}" type="slidenum">
              <a:rPr lang="tr-TR" smtClean="0"/>
              <a:pPr/>
              <a:t>‹#›</a:t>
            </a:fld>
            <a:endParaRPr lang="tr-TR" dirty="0"/>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transition>
    <p:zoom/>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C9FB7539-2EB0-43C3-90FD-AF071222C5F3}" type="datetimeFigureOut">
              <a:rPr lang="tr-TR" smtClean="0"/>
              <a:pPr/>
              <a:t>21.10.2014</a:t>
            </a:fld>
            <a:endParaRPr lang="tr-TR" dirty="0"/>
          </a:p>
        </p:txBody>
      </p:sp>
      <p:sp>
        <p:nvSpPr>
          <p:cNvPr id="8" name="Footer Placeholder 7"/>
          <p:cNvSpPr>
            <a:spLocks noGrp="1"/>
          </p:cNvSpPr>
          <p:nvPr>
            <p:ph type="ftr" sz="quarter" idx="11"/>
          </p:nvPr>
        </p:nvSpPr>
        <p:spPr/>
        <p:txBody>
          <a:bodyPr/>
          <a:lstStyle/>
          <a:p>
            <a:endParaRPr lang="tr-TR" dirty="0"/>
          </a:p>
        </p:txBody>
      </p:sp>
      <p:sp>
        <p:nvSpPr>
          <p:cNvPr id="9" name="Slide Number Placeholder 8"/>
          <p:cNvSpPr>
            <a:spLocks noGrp="1"/>
          </p:cNvSpPr>
          <p:nvPr>
            <p:ph type="sldNum" sz="quarter" idx="12"/>
          </p:nvPr>
        </p:nvSpPr>
        <p:spPr/>
        <p:txBody>
          <a:bodyPr/>
          <a:lstStyle/>
          <a:p>
            <a:fld id="{39736A93-FF1A-4C4E-9B16-2486B630C176}" type="slidenum">
              <a:rPr lang="tr-TR" smtClean="0"/>
              <a:pPr/>
              <a:t>‹#›</a:t>
            </a:fld>
            <a:endParaRPr lang="tr-TR" dirty="0"/>
          </a:p>
        </p:txBody>
      </p:sp>
    </p:spTree>
  </p:cSld>
  <p:clrMapOvr>
    <a:masterClrMapping/>
  </p:clrMapOvr>
  <p:transition>
    <p:zoom/>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C9FB7539-2EB0-43C3-90FD-AF071222C5F3}" type="datetimeFigureOut">
              <a:rPr lang="tr-TR" smtClean="0"/>
              <a:pPr/>
              <a:t>21.10.2014</a:t>
            </a:fld>
            <a:endParaRPr lang="tr-TR" dirty="0"/>
          </a:p>
        </p:txBody>
      </p:sp>
      <p:sp>
        <p:nvSpPr>
          <p:cNvPr id="4" name="Footer Placeholder 3"/>
          <p:cNvSpPr>
            <a:spLocks noGrp="1"/>
          </p:cNvSpPr>
          <p:nvPr>
            <p:ph type="ftr" sz="quarter" idx="11"/>
          </p:nvPr>
        </p:nvSpPr>
        <p:spPr/>
        <p:txBody>
          <a:bodyPr/>
          <a:lstStyle/>
          <a:p>
            <a:endParaRPr lang="tr-TR" dirty="0"/>
          </a:p>
        </p:txBody>
      </p:sp>
      <p:sp>
        <p:nvSpPr>
          <p:cNvPr id="5" name="Slide Number Placeholder 4"/>
          <p:cNvSpPr>
            <a:spLocks noGrp="1"/>
          </p:cNvSpPr>
          <p:nvPr>
            <p:ph type="sldNum" sz="quarter" idx="12"/>
          </p:nvPr>
        </p:nvSpPr>
        <p:spPr/>
        <p:txBody>
          <a:bodyPr/>
          <a:lstStyle/>
          <a:p>
            <a:fld id="{39736A93-FF1A-4C4E-9B16-2486B630C176}" type="slidenum">
              <a:rPr lang="tr-TR" smtClean="0"/>
              <a:pPr/>
              <a:t>‹#›</a:t>
            </a:fld>
            <a:endParaRPr lang="tr-TR" dirty="0"/>
          </a:p>
        </p:txBody>
      </p:sp>
    </p:spTree>
  </p:cSld>
  <p:clrMapOvr>
    <a:masterClrMapping/>
  </p:clrMapOvr>
  <p:transition>
    <p:zoom/>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C9FB7539-2EB0-43C3-90FD-AF071222C5F3}" type="datetimeFigureOut">
              <a:rPr lang="tr-TR" smtClean="0"/>
              <a:pPr/>
              <a:t>21.10.2014</a:t>
            </a:fld>
            <a:endParaRPr lang="tr-TR" dirty="0"/>
          </a:p>
        </p:txBody>
      </p:sp>
      <p:sp>
        <p:nvSpPr>
          <p:cNvPr id="3" name="Footer Placeholder 2"/>
          <p:cNvSpPr>
            <a:spLocks noGrp="1"/>
          </p:cNvSpPr>
          <p:nvPr>
            <p:ph type="ftr" sz="quarter" idx="11"/>
          </p:nvPr>
        </p:nvSpPr>
        <p:spPr/>
        <p:txBody>
          <a:bodyPr/>
          <a:lstStyle/>
          <a:p>
            <a:endParaRPr lang="tr-TR" dirty="0"/>
          </a:p>
        </p:txBody>
      </p:sp>
      <p:sp>
        <p:nvSpPr>
          <p:cNvPr id="4" name="Slide Number Placeholder 3"/>
          <p:cNvSpPr>
            <a:spLocks noGrp="1"/>
          </p:cNvSpPr>
          <p:nvPr>
            <p:ph type="sldNum" sz="quarter" idx="12"/>
          </p:nvPr>
        </p:nvSpPr>
        <p:spPr/>
        <p:txBody>
          <a:bodyPr/>
          <a:lstStyle/>
          <a:p>
            <a:fld id="{39736A93-FF1A-4C4E-9B16-2486B630C176}" type="slidenum">
              <a:rPr lang="tr-TR" smtClean="0"/>
              <a:pPr/>
              <a:t>‹#›</a:t>
            </a:fld>
            <a:endParaRPr lang="tr-TR" dirty="0"/>
          </a:p>
        </p:txBody>
      </p:sp>
    </p:spTree>
  </p:cSld>
  <p:clrMapOvr>
    <a:masterClrMapping/>
  </p:clrMapOvr>
  <p:transition>
    <p:zoom/>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9FB7539-2EB0-43C3-90FD-AF071222C5F3}" type="datetimeFigureOut">
              <a:rPr lang="tr-TR" smtClean="0"/>
              <a:pPr/>
              <a:t>21.10.2014</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39736A93-FF1A-4C4E-9B16-2486B630C176}" type="slidenum">
              <a:rPr lang="tr-TR" smtClean="0"/>
              <a:pPr/>
              <a:t>‹#›</a:t>
            </a:fld>
            <a:endParaRPr lang="tr-TR"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zoom/>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9FB7539-2EB0-43C3-90FD-AF071222C5F3}" type="datetimeFigureOut">
              <a:rPr lang="tr-TR" smtClean="0"/>
              <a:pPr/>
              <a:t>21.10.2014</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39736A93-FF1A-4C4E-9B16-2486B630C176}" type="slidenum">
              <a:rPr lang="tr-TR" smtClean="0"/>
              <a:pPr/>
              <a:t>‹#›</a:t>
            </a:fld>
            <a:endParaRPr lang="tr-TR"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cSld>
  <p:clrMapOvr>
    <a:masterClrMapping/>
  </p:clrMapOvr>
  <p:transition>
    <p:zoom/>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C9FB7539-2EB0-43C3-90FD-AF071222C5F3}" type="datetimeFigureOut">
              <a:rPr lang="tr-TR" smtClean="0"/>
              <a:pPr/>
              <a:t>21.10.2014</a:t>
            </a:fld>
            <a:endParaRPr lang="tr-TR"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39736A93-FF1A-4C4E-9B16-2486B630C176}" type="slidenum">
              <a:rPr lang="tr-TR" smtClean="0"/>
              <a:pPr/>
              <a:t>‹#›</a:t>
            </a:fld>
            <a:endParaRPr lang="tr-TR"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ransition>
    <p:zoom/>
  </p:transition>
  <p:timing>
    <p:tnLst>
      <p:par>
        <p:cTn id="1" dur="indefinite" restart="never" nodeType="tmRoot"/>
      </p:par>
    </p:tnLst>
  </p:timing>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Dikdörtgen"/>
          <p:cNvSpPr/>
          <p:nvPr/>
        </p:nvSpPr>
        <p:spPr>
          <a:xfrm>
            <a:off x="858934" y="1928802"/>
            <a:ext cx="7500990" cy="3539430"/>
          </a:xfrm>
          <a:prstGeom prst="rect">
            <a:avLst/>
          </a:prstGeom>
        </p:spPr>
        <p:txBody>
          <a:bodyPr wrap="square">
            <a:spAutoFit/>
            <a:scene3d>
              <a:camera prst="orthographicFront"/>
              <a:lightRig rig="threePt" dir="t"/>
            </a:scene3d>
            <a:sp3d prstMaterial="flat"/>
          </a:bodyPr>
          <a:lstStyle/>
          <a:p>
            <a:pPr algn="just"/>
            <a:r>
              <a:rPr lang="tr-TR" sz="1600" b="1" dirty="0" smtClean="0">
                <a:solidFill>
                  <a:srgbClr val="FF0000"/>
                </a:solidFill>
                <a:latin typeface="Comic Sans MS" pitchFamily="66" charset="0"/>
              </a:rPr>
              <a:t> </a:t>
            </a:r>
            <a:endParaRPr lang="tr-TR" sz="1600" dirty="0" smtClean="0">
              <a:solidFill>
                <a:srgbClr val="FF0000"/>
              </a:solidFill>
              <a:latin typeface="Comic Sans MS" pitchFamily="66" charset="0"/>
            </a:endParaRPr>
          </a:p>
          <a:p>
            <a:pPr algn="just"/>
            <a:r>
              <a:rPr lang="tr-TR" sz="1600" b="1" dirty="0" smtClean="0">
                <a:latin typeface="Comic Sans MS" pitchFamily="66" charset="0"/>
              </a:rPr>
              <a:t>1</a:t>
            </a:r>
            <a:r>
              <a:rPr lang="tr-TR" sz="1600" dirty="0" smtClean="0">
                <a:latin typeface="Comic Sans MS" pitchFamily="66" charset="0"/>
              </a:rPr>
              <a:t>.</a:t>
            </a:r>
            <a:r>
              <a:rPr lang="tr-TR" sz="1600" i="1" dirty="0" smtClean="0">
                <a:latin typeface="Comic Sans MS" pitchFamily="66" charset="0"/>
              </a:rPr>
              <a:t>Kooperatifin kuruluş işlemlerinin tamamlanıp  tamamlanmadığı, </a:t>
            </a:r>
            <a:endParaRPr lang="tr-TR" sz="1600" dirty="0" smtClean="0">
              <a:latin typeface="Comic Sans MS" pitchFamily="66" charset="0"/>
            </a:endParaRPr>
          </a:p>
          <a:p>
            <a:pPr algn="just"/>
            <a:r>
              <a:rPr lang="tr-TR" sz="1600" b="1" dirty="0" smtClean="0">
                <a:latin typeface="Comic Sans MS" pitchFamily="66" charset="0"/>
              </a:rPr>
              <a:t> </a:t>
            </a:r>
            <a:endParaRPr lang="tr-TR" sz="1600" dirty="0" smtClean="0">
              <a:latin typeface="Comic Sans MS" pitchFamily="66" charset="0"/>
            </a:endParaRPr>
          </a:p>
          <a:p>
            <a:pPr algn="just"/>
            <a:r>
              <a:rPr lang="tr-TR" sz="1600" b="1" dirty="0" smtClean="0">
                <a:latin typeface="Comic Sans MS" pitchFamily="66" charset="0"/>
              </a:rPr>
              <a:t>2</a:t>
            </a:r>
            <a:r>
              <a:rPr lang="tr-TR" sz="1600" dirty="0" smtClean="0">
                <a:latin typeface="Comic Sans MS" pitchFamily="66" charset="0"/>
              </a:rPr>
              <a:t>.</a:t>
            </a:r>
            <a:r>
              <a:rPr lang="tr-TR" sz="1600" i="1" dirty="0" smtClean="0">
                <a:latin typeface="Comic Sans MS" pitchFamily="66" charset="0"/>
              </a:rPr>
              <a:t>Mevcut Yönetim Kurulu üyeleri ile denetçilerin adı soyadı ve mesleklerini, </a:t>
            </a:r>
            <a:endParaRPr lang="tr-TR" sz="1600" dirty="0" smtClean="0">
              <a:latin typeface="Comic Sans MS" pitchFamily="66" charset="0"/>
            </a:endParaRPr>
          </a:p>
          <a:p>
            <a:pPr algn="just"/>
            <a:r>
              <a:rPr lang="tr-TR" sz="1600" b="1" dirty="0" smtClean="0">
                <a:latin typeface="Comic Sans MS" pitchFamily="66" charset="0"/>
              </a:rPr>
              <a:t> </a:t>
            </a:r>
            <a:endParaRPr lang="tr-TR" sz="1600" dirty="0" smtClean="0">
              <a:latin typeface="Comic Sans MS" pitchFamily="66" charset="0"/>
            </a:endParaRPr>
          </a:p>
          <a:p>
            <a:pPr algn="just"/>
            <a:r>
              <a:rPr lang="tr-TR" sz="1600" b="1" dirty="0" smtClean="0">
                <a:latin typeface="Comic Sans MS" pitchFamily="66" charset="0"/>
              </a:rPr>
              <a:t>3</a:t>
            </a:r>
            <a:r>
              <a:rPr lang="tr-TR" sz="1600" dirty="0" smtClean="0">
                <a:latin typeface="Comic Sans MS" pitchFamily="66" charset="0"/>
              </a:rPr>
              <a:t>.</a:t>
            </a:r>
            <a:r>
              <a:rPr lang="tr-TR" sz="1600" i="1" dirty="0" smtClean="0">
                <a:latin typeface="Comic Sans MS" pitchFamily="66" charset="0"/>
              </a:rPr>
              <a:t>Kooperatif ortaklarının sosyal kültürel yapılarını ve ödeme güçlerini. </a:t>
            </a:r>
            <a:endParaRPr lang="tr-TR" sz="1600" dirty="0" smtClean="0">
              <a:latin typeface="Comic Sans MS" pitchFamily="66" charset="0"/>
            </a:endParaRPr>
          </a:p>
          <a:p>
            <a:pPr algn="just"/>
            <a:r>
              <a:rPr lang="tr-TR" sz="1600" b="1" dirty="0" smtClean="0">
                <a:latin typeface="Comic Sans MS" pitchFamily="66" charset="0"/>
              </a:rPr>
              <a:t> </a:t>
            </a:r>
            <a:endParaRPr lang="tr-TR" sz="1600" dirty="0" smtClean="0">
              <a:latin typeface="Comic Sans MS" pitchFamily="66" charset="0"/>
            </a:endParaRPr>
          </a:p>
          <a:p>
            <a:pPr algn="just"/>
            <a:r>
              <a:rPr lang="tr-TR" sz="1600" b="1" dirty="0" smtClean="0">
                <a:latin typeface="Comic Sans MS" pitchFamily="66" charset="0"/>
              </a:rPr>
              <a:t>4</a:t>
            </a:r>
            <a:r>
              <a:rPr lang="tr-TR" sz="1600" dirty="0" smtClean="0">
                <a:latin typeface="Comic Sans MS" pitchFamily="66" charset="0"/>
              </a:rPr>
              <a:t>.</a:t>
            </a:r>
            <a:r>
              <a:rPr lang="tr-TR" sz="1600" i="1" dirty="0" smtClean="0">
                <a:latin typeface="Comic Sans MS" pitchFamily="66" charset="0"/>
              </a:rPr>
              <a:t>Arsa alınıp alınmadığını, alındı ise arsa alımı için Genel Kurul kararının bulunup  bulunmadığını arsanın tapu devri veya tapuya şerh verilen bir satış sözleşmesi ile alınıp alınmadığını,</a:t>
            </a:r>
            <a:endParaRPr lang="tr-TR" sz="1600" dirty="0" smtClean="0">
              <a:latin typeface="Comic Sans MS" pitchFamily="66" charset="0"/>
            </a:endParaRPr>
          </a:p>
          <a:p>
            <a:pPr algn="just"/>
            <a:r>
              <a:rPr lang="tr-TR" sz="1600" dirty="0" smtClean="0">
                <a:latin typeface="Comic Sans MS" pitchFamily="66" charset="0"/>
              </a:rPr>
              <a:t> </a:t>
            </a:r>
          </a:p>
          <a:p>
            <a:pPr algn="just"/>
            <a:r>
              <a:rPr lang="tr-TR" sz="1600" b="1" dirty="0" smtClean="0">
                <a:latin typeface="Comic Sans MS" pitchFamily="66" charset="0"/>
              </a:rPr>
              <a:t>5</a:t>
            </a:r>
            <a:r>
              <a:rPr lang="tr-TR" sz="1600" dirty="0" smtClean="0">
                <a:latin typeface="Comic Sans MS" pitchFamily="66" charset="0"/>
              </a:rPr>
              <a:t>.</a:t>
            </a:r>
            <a:r>
              <a:rPr lang="tr-TR" sz="1600" i="1" dirty="0" smtClean="0">
                <a:latin typeface="Comic Sans MS" pitchFamily="66" charset="0"/>
              </a:rPr>
              <a:t>Alınan arsanın metre karesini,toplam bedelini,yerini konut yapmaya uygun olup olmadığını alış tarihini ve kimden alındığını, </a:t>
            </a:r>
            <a:endParaRPr lang="tr-TR" sz="1600" dirty="0" smtClean="0">
              <a:latin typeface="Comic Sans MS" pitchFamily="66" charset="0"/>
            </a:endParaRPr>
          </a:p>
          <a:p>
            <a:pPr algn="just"/>
            <a:r>
              <a:rPr lang="tr-TR" sz="1600" dirty="0" smtClean="0">
                <a:latin typeface="Comic Sans MS" pitchFamily="66" charset="0"/>
              </a:rPr>
              <a:t> </a:t>
            </a:r>
          </a:p>
        </p:txBody>
      </p:sp>
      <p:sp>
        <p:nvSpPr>
          <p:cNvPr id="8" name="7 Dikdörtgen"/>
          <p:cNvSpPr/>
          <p:nvPr/>
        </p:nvSpPr>
        <p:spPr>
          <a:xfrm>
            <a:off x="857224" y="785794"/>
            <a:ext cx="6286544" cy="923330"/>
          </a:xfrm>
          <a:prstGeom prst="rect">
            <a:avLst/>
          </a:prstGeom>
          <a:noFill/>
        </p:spPr>
        <p:txBody>
          <a:bodyPr wrap="square" lIns="91440" tIns="45720" rIns="91440" bIns="45720">
            <a:spAutoFit/>
            <a:scene3d>
              <a:camera prst="isometricOffAxis1Right">
                <a:rot lat="1080000" lon="20039998" rev="0"/>
              </a:camera>
              <a:lightRig rig="threePt" dir="t"/>
            </a:scene3d>
            <a:flatTx/>
          </a:bodyPr>
          <a:lstStyle/>
          <a:p>
            <a:pPr algn="ctr"/>
            <a:r>
              <a:rPr lang="tr-TR" b="1" spc="300" dirty="0" smtClean="0">
                <a:ln w="18000">
                  <a:solidFill>
                    <a:schemeClr val="accent2">
                      <a:satMod val="140000"/>
                    </a:schemeClr>
                  </a:solidFill>
                  <a:prstDash val="solid"/>
                  <a:miter lim="800000"/>
                </a:ln>
                <a:solidFill>
                  <a:schemeClr val="tx1">
                    <a:lumMod val="95000"/>
                    <a:lumOff val="5000"/>
                  </a:schemeClr>
                </a:solidFill>
                <a:effectLst>
                  <a:outerShdw blurRad="25500" dist="23000" dir="7020000" algn="tl">
                    <a:srgbClr val="000000">
                      <a:alpha val="50000"/>
                    </a:srgbClr>
                  </a:outerShdw>
                </a:effectLst>
                <a:latin typeface="Comic Sans MS" pitchFamily="66" charset="0"/>
              </a:rPr>
              <a:t>KOOPERATİFE ORTAK OLMADAN</a:t>
            </a:r>
          </a:p>
          <a:p>
            <a:pPr algn="ctr"/>
            <a:r>
              <a:rPr lang="tr-TR" b="1" spc="300" dirty="0" smtClean="0">
                <a:ln w="18000">
                  <a:solidFill>
                    <a:schemeClr val="accent2">
                      <a:satMod val="140000"/>
                    </a:schemeClr>
                  </a:solidFill>
                  <a:prstDash val="solid"/>
                  <a:miter lim="800000"/>
                </a:ln>
                <a:solidFill>
                  <a:schemeClr val="tx1">
                    <a:lumMod val="95000"/>
                    <a:lumOff val="5000"/>
                  </a:schemeClr>
                </a:solidFill>
                <a:effectLst>
                  <a:outerShdw blurRad="25500" dist="23000" dir="7020000" algn="tl">
                    <a:srgbClr val="000000">
                      <a:alpha val="50000"/>
                    </a:srgbClr>
                  </a:outerShdw>
                </a:effectLst>
                <a:latin typeface="Comic Sans MS" pitchFamily="66" charset="0"/>
              </a:rPr>
              <a:t> YAPILACAK İNCELEMELER VE DİKKAT</a:t>
            </a:r>
          </a:p>
          <a:p>
            <a:pPr algn="ctr"/>
            <a:r>
              <a:rPr lang="tr-TR" b="1" spc="300" dirty="0" smtClean="0">
                <a:ln w="18000">
                  <a:solidFill>
                    <a:schemeClr val="accent2">
                      <a:satMod val="140000"/>
                    </a:schemeClr>
                  </a:solidFill>
                  <a:prstDash val="solid"/>
                  <a:miter lim="800000"/>
                </a:ln>
                <a:solidFill>
                  <a:schemeClr val="tx1">
                    <a:lumMod val="95000"/>
                    <a:lumOff val="5000"/>
                  </a:schemeClr>
                </a:solidFill>
                <a:effectLst>
                  <a:outerShdw blurRad="25500" dist="23000" dir="7020000" algn="tl">
                    <a:srgbClr val="000000">
                      <a:alpha val="50000"/>
                    </a:srgbClr>
                  </a:outerShdw>
                </a:effectLst>
                <a:latin typeface="Comic Sans MS" pitchFamily="66" charset="0"/>
              </a:rPr>
              <a:t>EDİLECEK </a:t>
            </a:r>
            <a:r>
              <a:rPr lang="tr-TR" b="1" spc="300" dirty="0" smtClean="0">
                <a:ln w="18000">
                  <a:solidFill>
                    <a:schemeClr val="accent2">
                      <a:satMod val="140000"/>
                    </a:schemeClr>
                  </a:solidFill>
                  <a:prstDash val="solid"/>
                  <a:miter lim="800000"/>
                </a:ln>
                <a:solidFill>
                  <a:schemeClr val="tx1">
                    <a:lumMod val="95000"/>
                    <a:lumOff val="5000"/>
                  </a:schemeClr>
                </a:solidFill>
                <a:effectLst>
                  <a:outerShdw blurRad="25500" dist="23000" dir="7020000" algn="tl">
                    <a:srgbClr val="000000">
                      <a:alpha val="50000"/>
                    </a:srgbClr>
                  </a:outerShdw>
                </a:effectLst>
                <a:latin typeface="Comic Sans MS" pitchFamily="66" charset="0"/>
              </a:rPr>
              <a:t>HUSUSLAR </a:t>
            </a:r>
            <a:endParaRPr lang="tr-TR" cap="none" spc="300" dirty="0">
              <a:ln w="11430" cmpd="sng">
                <a:solidFill>
                  <a:schemeClr val="accent1">
                    <a:tint val="10000"/>
                  </a:schemeClr>
                </a:solidFill>
                <a:prstDash val="solid"/>
                <a:miter lim="800000"/>
              </a:ln>
              <a:solidFill>
                <a:schemeClr val="tx1">
                  <a:lumMod val="95000"/>
                  <a:lumOff val="5000"/>
                </a:schemeClr>
              </a:solidFill>
              <a:effectLst>
                <a:glow rad="45500">
                  <a:schemeClr val="accent1">
                    <a:satMod val="220000"/>
                    <a:alpha val="35000"/>
                  </a:schemeClr>
                </a:glow>
              </a:effectLst>
              <a:latin typeface="Comic Sans MS" pitchFamily="66" charset="0"/>
            </a:endParaRPr>
          </a:p>
        </p:txBody>
      </p:sp>
    </p:spTree>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İçerik Yer Tutucusu"/>
          <p:cNvSpPr>
            <a:spLocks noGrp="1"/>
          </p:cNvSpPr>
          <p:nvPr>
            <p:ph sz="quarter" idx="13"/>
          </p:nvPr>
        </p:nvSpPr>
        <p:spPr>
          <a:xfrm>
            <a:off x="611560" y="1374755"/>
            <a:ext cx="7543824" cy="5483245"/>
          </a:xfrm>
        </p:spPr>
        <p:txBody>
          <a:bodyPr>
            <a:noAutofit/>
          </a:bodyPr>
          <a:lstStyle/>
          <a:p>
            <a:pPr algn="just">
              <a:buNone/>
            </a:pPr>
            <a:r>
              <a:rPr lang="tr-TR" sz="1600" b="1" dirty="0" smtClean="0">
                <a:solidFill>
                  <a:schemeClr val="tx1"/>
                </a:solidFill>
                <a:latin typeface="Comic Sans MS" pitchFamily="66" charset="0"/>
              </a:rPr>
              <a:t>6</a:t>
            </a:r>
            <a:r>
              <a:rPr lang="tr-TR" sz="1600" dirty="0" smtClean="0">
                <a:solidFill>
                  <a:schemeClr val="tx1"/>
                </a:solidFill>
                <a:latin typeface="Comic Sans MS" pitchFamily="66" charset="0"/>
              </a:rPr>
              <a:t>.  </a:t>
            </a:r>
            <a:r>
              <a:rPr lang="tr-TR" sz="1600" i="1" dirty="0" smtClean="0">
                <a:solidFill>
                  <a:schemeClr val="tx1"/>
                </a:solidFill>
                <a:latin typeface="Comic Sans MS" pitchFamily="66" charset="0"/>
              </a:rPr>
              <a:t>Arsa alındığı söyleniyorsa, arsanın tapu devri yada tapuya şerh verdirilecek bir satış vaadi sözleşmesi ile alınıp alınmadığına (KK</a:t>
            </a:r>
            <a:r>
              <a:rPr lang="tr-TR" sz="1600" b="1" i="1" dirty="0" smtClean="0">
                <a:solidFill>
                  <a:schemeClr val="tx1"/>
                </a:solidFill>
                <a:latin typeface="Comic Sans MS" pitchFamily="66" charset="0"/>
              </a:rPr>
              <a:t>.</a:t>
            </a:r>
            <a:r>
              <a:rPr lang="tr-TR" sz="1600" i="1" dirty="0" smtClean="0">
                <a:solidFill>
                  <a:schemeClr val="tx1"/>
                </a:solidFill>
                <a:latin typeface="Comic Sans MS" pitchFamily="66" charset="0"/>
              </a:rPr>
              <a:t>m. 59, f. 4),bu arsanın kooperatifin amacına uygun olup olmadığına, (KK.m. 59. f. 5) bakılmalıdır.</a:t>
            </a:r>
            <a:endParaRPr lang="tr-TR" sz="1600" dirty="0" smtClean="0">
              <a:solidFill>
                <a:schemeClr val="tx1"/>
              </a:solidFill>
              <a:latin typeface="Comic Sans MS" pitchFamily="66" charset="0"/>
            </a:endParaRPr>
          </a:p>
          <a:p>
            <a:pPr algn="just">
              <a:buNone/>
            </a:pPr>
            <a:endParaRPr lang="tr-TR" sz="1600" b="1" dirty="0" smtClean="0">
              <a:solidFill>
                <a:schemeClr val="tx1"/>
              </a:solidFill>
              <a:latin typeface="Comic Sans MS" pitchFamily="66" charset="0"/>
            </a:endParaRPr>
          </a:p>
          <a:p>
            <a:pPr algn="just">
              <a:buNone/>
            </a:pPr>
            <a:r>
              <a:rPr lang="tr-TR" sz="1600" b="1" dirty="0" smtClean="0">
                <a:solidFill>
                  <a:schemeClr val="tx1"/>
                </a:solidFill>
                <a:latin typeface="Comic Sans MS" pitchFamily="66" charset="0"/>
              </a:rPr>
              <a:t>7</a:t>
            </a:r>
            <a:r>
              <a:rPr lang="tr-TR" sz="1600" i="1" dirty="0" smtClean="0">
                <a:solidFill>
                  <a:schemeClr val="tx1"/>
                </a:solidFill>
                <a:latin typeface="Comic Sans MS" pitchFamily="66" charset="0"/>
              </a:rPr>
              <a:t>. İnşaata başlandı ise belediyeden ruhsat alınıp alınmadığını, </a:t>
            </a:r>
            <a:endParaRPr lang="tr-TR" sz="1600" dirty="0" smtClean="0">
              <a:solidFill>
                <a:schemeClr val="tx1"/>
              </a:solidFill>
              <a:latin typeface="Comic Sans MS" pitchFamily="66" charset="0"/>
            </a:endParaRPr>
          </a:p>
          <a:p>
            <a:pPr algn="just">
              <a:buNone/>
            </a:pPr>
            <a:endParaRPr lang="tr-TR" sz="1600" b="1" dirty="0" smtClean="0">
              <a:solidFill>
                <a:schemeClr val="tx1"/>
              </a:solidFill>
              <a:latin typeface="Comic Sans MS" pitchFamily="66" charset="0"/>
            </a:endParaRPr>
          </a:p>
          <a:p>
            <a:pPr algn="just">
              <a:buNone/>
            </a:pPr>
            <a:r>
              <a:rPr lang="tr-TR" sz="1600" b="1" dirty="0" smtClean="0">
                <a:solidFill>
                  <a:schemeClr val="tx1"/>
                </a:solidFill>
                <a:latin typeface="Comic Sans MS" pitchFamily="66" charset="0"/>
              </a:rPr>
              <a:t>8</a:t>
            </a:r>
            <a:r>
              <a:rPr lang="tr-TR" sz="1600" dirty="0" smtClean="0">
                <a:solidFill>
                  <a:schemeClr val="tx1"/>
                </a:solidFill>
                <a:latin typeface="Comic Sans MS" pitchFamily="66" charset="0"/>
              </a:rPr>
              <a:t>.   </a:t>
            </a:r>
            <a:r>
              <a:rPr lang="tr-TR" sz="1600" i="1" dirty="0" smtClean="0">
                <a:solidFill>
                  <a:schemeClr val="tx1"/>
                </a:solidFill>
                <a:latin typeface="Comic Sans MS" pitchFamily="66" charset="0"/>
              </a:rPr>
              <a:t>Kooperatifin ortak sayısı ile yapılacak, konut ve iş yeri sayısının Genel Kurul kararıyla tespit edilip edilmediğini,</a:t>
            </a:r>
            <a:r>
              <a:rPr lang="tr-TR" sz="1600" b="1" dirty="0" smtClean="0">
                <a:solidFill>
                  <a:schemeClr val="tx1"/>
                </a:solidFill>
                <a:latin typeface="Comic Sans MS" pitchFamily="66" charset="0"/>
              </a:rPr>
              <a:t> </a:t>
            </a:r>
          </a:p>
          <a:p>
            <a:pPr algn="just">
              <a:buNone/>
            </a:pPr>
            <a:endParaRPr lang="tr-TR" sz="1600" b="1" dirty="0" smtClean="0">
              <a:solidFill>
                <a:schemeClr val="tx1"/>
              </a:solidFill>
              <a:latin typeface="Comic Sans MS" pitchFamily="66" charset="0"/>
            </a:endParaRPr>
          </a:p>
          <a:p>
            <a:pPr algn="just">
              <a:buNone/>
            </a:pPr>
            <a:r>
              <a:rPr lang="tr-TR" sz="1600" b="1" dirty="0" smtClean="0">
                <a:solidFill>
                  <a:schemeClr val="tx1"/>
                </a:solidFill>
                <a:latin typeface="Comic Sans MS" pitchFamily="66" charset="0"/>
              </a:rPr>
              <a:t>9</a:t>
            </a:r>
            <a:r>
              <a:rPr lang="tr-TR" sz="1600" dirty="0" smtClean="0">
                <a:solidFill>
                  <a:schemeClr val="tx1"/>
                </a:solidFill>
                <a:latin typeface="Comic Sans MS" pitchFamily="66" charset="0"/>
              </a:rPr>
              <a:t>. </a:t>
            </a:r>
            <a:r>
              <a:rPr lang="tr-TR" sz="1600" i="1" dirty="0" smtClean="0">
                <a:solidFill>
                  <a:schemeClr val="tx1"/>
                </a:solidFill>
                <a:latin typeface="Comic Sans MS" pitchFamily="66" charset="0"/>
              </a:rPr>
              <a:t>Konut ve işyeri sayısının üzerinde ortak bulunup bulunmadığını,</a:t>
            </a:r>
            <a:endParaRPr lang="tr-TR" sz="1600" dirty="0" smtClean="0">
              <a:solidFill>
                <a:schemeClr val="tx1"/>
              </a:solidFill>
              <a:latin typeface="Comic Sans MS" pitchFamily="66" charset="0"/>
            </a:endParaRPr>
          </a:p>
          <a:p>
            <a:pPr algn="just">
              <a:buNone/>
            </a:pPr>
            <a:endParaRPr lang="tr-TR" sz="1600" dirty="0" smtClean="0">
              <a:solidFill>
                <a:schemeClr val="tx1"/>
              </a:solidFill>
              <a:latin typeface="Comic Sans MS" pitchFamily="66" charset="0"/>
            </a:endParaRPr>
          </a:p>
          <a:p>
            <a:pPr algn="just">
              <a:buNone/>
            </a:pPr>
            <a:r>
              <a:rPr lang="tr-TR" sz="1600" b="1" dirty="0" smtClean="0">
                <a:solidFill>
                  <a:schemeClr val="tx1"/>
                </a:solidFill>
                <a:latin typeface="Comic Sans MS" pitchFamily="66" charset="0"/>
              </a:rPr>
              <a:t>10</a:t>
            </a:r>
            <a:r>
              <a:rPr lang="tr-TR" sz="1600" dirty="0" smtClean="0">
                <a:solidFill>
                  <a:schemeClr val="tx1"/>
                </a:solidFill>
                <a:latin typeface="Comic Sans MS" pitchFamily="66" charset="0"/>
              </a:rPr>
              <a:t>. </a:t>
            </a:r>
            <a:r>
              <a:rPr lang="tr-TR" sz="1600" i="1" dirty="0" smtClean="0">
                <a:solidFill>
                  <a:schemeClr val="tx1"/>
                </a:solidFill>
                <a:latin typeface="Comic Sans MS" pitchFamily="66" charset="0"/>
              </a:rPr>
              <a:t>Ortaklık payı devir yoluyla değil de doğrudan kooperatiften alınacaksa, boş konut ve işyerinin bulunup bulunmadığını bugüne kadar diğer ortakların yaptığı  ödeme miktarını bu miktarın üzerinde bir para talep edilmesi halinde konuya ilişkin Genel Kurul kararının bulunup bulunmadığının, </a:t>
            </a:r>
            <a:endParaRPr lang="tr-TR" sz="1600" dirty="0" smtClean="0">
              <a:solidFill>
                <a:schemeClr val="tx1"/>
              </a:solidFill>
              <a:latin typeface="Comic Sans MS" pitchFamily="66" charset="0"/>
            </a:endParaRPr>
          </a:p>
          <a:p>
            <a:pPr algn="just">
              <a:buNone/>
            </a:pPr>
            <a:r>
              <a:rPr lang="tr-TR" sz="1600" i="1" dirty="0" smtClean="0">
                <a:solidFill>
                  <a:schemeClr val="tx1"/>
                </a:solidFill>
                <a:latin typeface="Comic Sans MS" pitchFamily="66" charset="0"/>
              </a:rPr>
              <a:t> </a:t>
            </a:r>
            <a:endParaRPr lang="tr-TR" sz="1600" dirty="0" smtClean="0">
              <a:solidFill>
                <a:schemeClr val="tx1"/>
              </a:solidFill>
              <a:latin typeface="Comic Sans MS" pitchFamily="66" charset="0"/>
            </a:endParaRPr>
          </a:p>
          <a:p>
            <a:pPr algn="just">
              <a:buNone/>
            </a:pPr>
            <a:endParaRPr lang="tr-TR" sz="1600" dirty="0">
              <a:solidFill>
                <a:schemeClr val="tx1"/>
              </a:solidFill>
              <a:latin typeface="Comic Sans MS" pitchFamily="66" charset="0"/>
            </a:endParaRPr>
          </a:p>
        </p:txBody>
      </p:sp>
    </p:spTree>
  </p:cSld>
  <p:clrMapOvr>
    <a:masterClrMapping/>
  </p:clrMapOvr>
  <p:transition>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İçerik Yer Tutucusu"/>
          <p:cNvSpPr>
            <a:spLocks noGrp="1"/>
          </p:cNvSpPr>
          <p:nvPr>
            <p:ph sz="quarter" idx="13"/>
          </p:nvPr>
        </p:nvSpPr>
        <p:spPr>
          <a:xfrm>
            <a:off x="539552" y="1556792"/>
            <a:ext cx="7324748" cy="5697559"/>
          </a:xfrm>
        </p:spPr>
        <p:txBody>
          <a:bodyPr>
            <a:normAutofit/>
          </a:bodyPr>
          <a:lstStyle/>
          <a:p>
            <a:pPr algn="just">
              <a:buNone/>
            </a:pPr>
            <a:endParaRPr lang="tr-TR" sz="1600" b="1" dirty="0" smtClean="0">
              <a:solidFill>
                <a:schemeClr val="tx1"/>
              </a:solidFill>
              <a:latin typeface="Comic Sans MS" pitchFamily="66" charset="0"/>
            </a:endParaRPr>
          </a:p>
          <a:p>
            <a:pPr algn="just">
              <a:buNone/>
            </a:pPr>
            <a:r>
              <a:rPr lang="tr-TR" sz="1600" b="1" dirty="0" smtClean="0">
                <a:solidFill>
                  <a:schemeClr val="tx1"/>
                </a:solidFill>
                <a:latin typeface="Comic Sans MS" pitchFamily="66" charset="0"/>
              </a:rPr>
              <a:t>11</a:t>
            </a:r>
            <a:r>
              <a:rPr lang="tr-TR" sz="1600" dirty="0" smtClean="0">
                <a:solidFill>
                  <a:schemeClr val="tx1"/>
                </a:solidFill>
                <a:latin typeface="Comic Sans MS" pitchFamily="66" charset="0"/>
              </a:rPr>
              <a:t>.</a:t>
            </a:r>
            <a:r>
              <a:rPr lang="tr-TR" sz="1600" i="1" dirty="0" smtClean="0">
                <a:solidFill>
                  <a:schemeClr val="tx1"/>
                </a:solidFill>
                <a:latin typeface="Comic Sans MS" pitchFamily="66" charset="0"/>
              </a:rPr>
              <a:t>Kooperatif ortaklığı bir kimseden </a:t>
            </a:r>
            <a:r>
              <a:rPr lang="tr-TR" sz="1600" i="1" dirty="0" err="1" smtClean="0">
                <a:solidFill>
                  <a:schemeClr val="tx1"/>
                </a:solidFill>
                <a:latin typeface="Comic Sans MS" pitchFamily="66" charset="0"/>
              </a:rPr>
              <a:t>devranılacaksa</a:t>
            </a:r>
            <a:r>
              <a:rPr lang="tr-TR" sz="1600" i="1" dirty="0" smtClean="0">
                <a:solidFill>
                  <a:schemeClr val="tx1"/>
                </a:solidFill>
                <a:latin typeface="Comic Sans MS" pitchFamily="66" charset="0"/>
              </a:rPr>
              <a:t>, bu kişinin halen kooperatifin  ortağı olup olmadığını yoksa kooperatife borcu bulunup bulunmadığını,</a:t>
            </a:r>
            <a:endParaRPr lang="tr-TR" sz="1600" dirty="0" smtClean="0">
              <a:solidFill>
                <a:schemeClr val="tx1"/>
              </a:solidFill>
              <a:latin typeface="Comic Sans MS" pitchFamily="66" charset="0"/>
            </a:endParaRPr>
          </a:p>
          <a:p>
            <a:pPr algn="just">
              <a:buNone/>
            </a:pPr>
            <a:r>
              <a:rPr lang="tr-TR" sz="1600" b="1" dirty="0" smtClean="0">
                <a:solidFill>
                  <a:schemeClr val="tx1"/>
                </a:solidFill>
                <a:latin typeface="Comic Sans MS" pitchFamily="66" charset="0"/>
              </a:rPr>
              <a:t> </a:t>
            </a:r>
            <a:endParaRPr lang="tr-TR" sz="1600" dirty="0" smtClean="0">
              <a:solidFill>
                <a:schemeClr val="tx1"/>
              </a:solidFill>
              <a:latin typeface="Comic Sans MS" pitchFamily="66" charset="0"/>
            </a:endParaRPr>
          </a:p>
          <a:p>
            <a:pPr algn="just">
              <a:buNone/>
            </a:pPr>
            <a:r>
              <a:rPr lang="tr-TR" sz="1600" b="1" dirty="0" smtClean="0">
                <a:solidFill>
                  <a:schemeClr val="tx1"/>
                </a:solidFill>
                <a:latin typeface="Comic Sans MS" pitchFamily="66" charset="0"/>
              </a:rPr>
              <a:t>12</a:t>
            </a:r>
            <a:r>
              <a:rPr lang="tr-TR" sz="1600" dirty="0" smtClean="0">
                <a:solidFill>
                  <a:schemeClr val="tx1"/>
                </a:solidFill>
                <a:latin typeface="Comic Sans MS" pitchFamily="66" charset="0"/>
              </a:rPr>
              <a:t>.</a:t>
            </a:r>
            <a:r>
              <a:rPr lang="tr-TR" sz="1600" i="1" dirty="0" smtClean="0">
                <a:solidFill>
                  <a:schemeClr val="tx1"/>
                </a:solidFill>
                <a:latin typeface="Comic Sans MS" pitchFamily="66" charset="0"/>
              </a:rPr>
              <a:t>Kooperatifin ortak kaydetmek amacı ile yaptığı ilan, reklam ve açıklamaların  eksik,gerçeğe aykırı yanıltıcı bilgi ve unsurları taşıyıp taşımadığını,</a:t>
            </a:r>
            <a:endParaRPr lang="tr-TR" sz="1600" dirty="0" smtClean="0">
              <a:solidFill>
                <a:schemeClr val="tx1"/>
              </a:solidFill>
              <a:latin typeface="Comic Sans MS" pitchFamily="66" charset="0"/>
            </a:endParaRPr>
          </a:p>
          <a:p>
            <a:pPr algn="just">
              <a:buNone/>
            </a:pPr>
            <a:r>
              <a:rPr lang="tr-TR" sz="1600" i="1" dirty="0" smtClean="0">
                <a:solidFill>
                  <a:schemeClr val="tx1"/>
                </a:solidFill>
                <a:latin typeface="Comic Sans MS" pitchFamily="66" charset="0"/>
              </a:rPr>
              <a:t> </a:t>
            </a:r>
            <a:endParaRPr lang="tr-TR" sz="1600" dirty="0" smtClean="0">
              <a:solidFill>
                <a:schemeClr val="tx1"/>
              </a:solidFill>
              <a:latin typeface="Comic Sans MS" pitchFamily="66" charset="0"/>
            </a:endParaRPr>
          </a:p>
          <a:p>
            <a:pPr algn="just">
              <a:buNone/>
            </a:pPr>
            <a:r>
              <a:rPr lang="tr-TR" sz="1600" b="1" dirty="0" smtClean="0">
                <a:solidFill>
                  <a:schemeClr val="tx1"/>
                </a:solidFill>
                <a:latin typeface="Comic Sans MS" pitchFamily="66" charset="0"/>
              </a:rPr>
              <a:t>13</a:t>
            </a:r>
            <a:r>
              <a:rPr lang="tr-TR" sz="1600" dirty="0" smtClean="0">
                <a:solidFill>
                  <a:schemeClr val="tx1"/>
                </a:solidFill>
                <a:latin typeface="Comic Sans MS" pitchFamily="66" charset="0"/>
              </a:rPr>
              <a:t>.</a:t>
            </a:r>
            <a:r>
              <a:rPr lang="tr-TR" sz="1600" i="1" dirty="0" smtClean="0">
                <a:solidFill>
                  <a:schemeClr val="tx1"/>
                </a:solidFill>
                <a:latin typeface="Comic Sans MS" pitchFamily="66" charset="0"/>
              </a:rPr>
              <a:t>Kooperatife ortak olmak istenilen tarihte inşaata başlandı ise inşaatların hangi  seviyede ol</a:t>
            </a:r>
            <a:r>
              <a:rPr lang="tr-TR" sz="1600" b="1" i="1" dirty="0" smtClean="0">
                <a:solidFill>
                  <a:schemeClr val="tx1"/>
                </a:solidFill>
                <a:latin typeface="Comic Sans MS" pitchFamily="66" charset="0"/>
              </a:rPr>
              <a:t>du</a:t>
            </a:r>
            <a:r>
              <a:rPr lang="tr-TR" sz="1600" i="1" dirty="0" smtClean="0">
                <a:solidFill>
                  <a:schemeClr val="tx1"/>
                </a:solidFill>
                <a:latin typeface="Comic Sans MS" pitchFamily="66" charset="0"/>
              </a:rPr>
              <a:t>ğunu,</a:t>
            </a:r>
            <a:endParaRPr lang="tr-TR" sz="1600" i="1" dirty="0">
              <a:solidFill>
                <a:schemeClr val="tx1"/>
              </a:solidFill>
              <a:latin typeface="Comic Sans MS" pitchFamily="66" charset="0"/>
            </a:endParaRPr>
          </a:p>
          <a:p>
            <a:pPr algn="just">
              <a:buNone/>
            </a:pPr>
            <a:r>
              <a:rPr lang="tr-TR" sz="1600" b="1" dirty="0" smtClean="0">
                <a:solidFill>
                  <a:schemeClr val="tx1"/>
                </a:solidFill>
                <a:latin typeface="Comic Sans MS" pitchFamily="66" charset="0"/>
              </a:rPr>
              <a:t>14</a:t>
            </a:r>
            <a:r>
              <a:rPr lang="tr-TR" sz="1600" dirty="0" smtClean="0">
                <a:solidFill>
                  <a:schemeClr val="tx1"/>
                </a:solidFill>
                <a:latin typeface="Comic Sans MS" pitchFamily="66" charset="0"/>
              </a:rPr>
              <a:t>. </a:t>
            </a:r>
            <a:r>
              <a:rPr lang="tr-TR" sz="1600" i="1" dirty="0" smtClean="0">
                <a:solidFill>
                  <a:schemeClr val="tx1"/>
                </a:solidFill>
                <a:latin typeface="Comic Sans MS" pitchFamily="66" charset="0"/>
              </a:rPr>
              <a:t>Kooperatif tarafından istenen taksit ara ödemelerin ne olduğunu ve inşaatların tamamlanması için ne kadar paraya daha ihtiyacı olduğunu ve bunun kaç yıl içerisinde isteneceğini, diğer bir ifadeyle inşaatın ne zaman bitirileceğinin planlandığını,</a:t>
            </a:r>
            <a:endParaRPr lang="tr-TR" sz="1600" dirty="0" smtClean="0">
              <a:solidFill>
                <a:schemeClr val="tx1"/>
              </a:solidFill>
              <a:latin typeface="Comic Sans MS" pitchFamily="66" charset="0"/>
            </a:endParaRPr>
          </a:p>
          <a:p>
            <a:pPr algn="just"/>
            <a:endParaRPr lang="tr-TR" sz="1600" dirty="0">
              <a:solidFill>
                <a:schemeClr val="tx1"/>
              </a:solidFill>
              <a:latin typeface="Comic Sans MS" pitchFamily="66" charset="0"/>
            </a:endParaRPr>
          </a:p>
        </p:txBody>
      </p:sp>
    </p:spTree>
  </p:cSld>
  <p:clrMapOvr>
    <a:masterClrMapping/>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İçerik Yer Tutucusu"/>
          <p:cNvSpPr>
            <a:spLocks noGrp="1"/>
          </p:cNvSpPr>
          <p:nvPr>
            <p:ph sz="quarter" idx="13"/>
          </p:nvPr>
        </p:nvSpPr>
        <p:spPr>
          <a:xfrm>
            <a:off x="1115616" y="1988840"/>
            <a:ext cx="7186634" cy="5411807"/>
          </a:xfrm>
        </p:spPr>
        <p:txBody>
          <a:bodyPr>
            <a:normAutofit/>
          </a:bodyPr>
          <a:lstStyle/>
          <a:p>
            <a:pPr algn="just">
              <a:buNone/>
            </a:pPr>
            <a:r>
              <a:rPr lang="tr-TR" b="1" dirty="0" smtClean="0">
                <a:solidFill>
                  <a:schemeClr val="tx1"/>
                </a:solidFill>
              </a:rPr>
              <a:t>15</a:t>
            </a:r>
            <a:r>
              <a:rPr lang="tr-TR" sz="1900" b="1" dirty="0" smtClean="0">
                <a:solidFill>
                  <a:schemeClr val="tx1"/>
                </a:solidFill>
                <a:latin typeface="Comic Sans MS" pitchFamily="66" charset="0"/>
              </a:rPr>
              <a:t>.</a:t>
            </a:r>
            <a:r>
              <a:rPr lang="tr-TR" sz="1900" dirty="0" smtClean="0">
                <a:solidFill>
                  <a:schemeClr val="tx1"/>
                </a:solidFill>
                <a:latin typeface="Comic Sans MS" pitchFamily="66" charset="0"/>
              </a:rPr>
              <a:t>  </a:t>
            </a:r>
            <a:r>
              <a:rPr lang="tr-TR" sz="1600" i="1" dirty="0" smtClean="0">
                <a:solidFill>
                  <a:schemeClr val="tx1"/>
                </a:solidFill>
                <a:latin typeface="Comic Sans MS" pitchFamily="66" charset="0"/>
              </a:rPr>
              <a:t>Aylık aidatların sabit olduğu, hiç artmayacağı, ara ödeme olmayacağı, iki üç dört  sene gibi bir sürede inşaatların bitirileceği gibi sözlere, ilanlara kesinlikle kuşkuyla yaklaşılmalıdır. Çünkü,aylık </a:t>
            </a:r>
            <a:r>
              <a:rPr lang="tr-TR" sz="1600" b="1" dirty="0" smtClean="0">
                <a:solidFill>
                  <a:schemeClr val="tx1"/>
                </a:solidFill>
                <a:latin typeface="Comic Sans MS" pitchFamily="66" charset="0"/>
              </a:rPr>
              <a:t>aidatlar</a:t>
            </a:r>
            <a:r>
              <a:rPr lang="tr-TR" sz="1600" i="1" dirty="0" smtClean="0">
                <a:solidFill>
                  <a:schemeClr val="tx1"/>
                </a:solidFill>
                <a:latin typeface="Comic Sans MS" pitchFamily="66" charset="0"/>
              </a:rPr>
              <a:t> ve ara ödemeler her yıl yapılan Genel Kurulda belirlenmekte, fazla olan ve düzenli ödenen aidatlarla inşaat daha hızlı yürümekte, aksi halde yavaşlamaktadır. İnşaatların bitirilmesi süresi aidatlarla ters orantılıdır.Aidatlar fazla olduğu müddetçe inşaatların bitirilme süresi de azalmaktadır.  İyi incelemek gerekir ve bu şartlar ve durumlar olumlu ise üye olmak gerekir.</a:t>
            </a:r>
            <a:endParaRPr lang="tr-TR" sz="1600" dirty="0" smtClean="0">
              <a:solidFill>
                <a:schemeClr val="tx1"/>
              </a:solidFill>
              <a:latin typeface="Comic Sans MS" pitchFamily="66" charset="0"/>
            </a:endParaRPr>
          </a:p>
          <a:p>
            <a:pPr>
              <a:buNone/>
            </a:pPr>
            <a:r>
              <a:rPr lang="tr-TR" sz="1600" dirty="0" smtClean="0">
                <a:solidFill>
                  <a:schemeClr val="tx1"/>
                </a:solidFill>
                <a:latin typeface="Comic Sans MS" pitchFamily="66" charset="0"/>
              </a:rPr>
              <a:t>  </a:t>
            </a:r>
          </a:p>
          <a:p>
            <a:endParaRPr lang="tr-TR" sz="1600" dirty="0"/>
          </a:p>
        </p:txBody>
      </p:sp>
    </p:spTree>
  </p:cSld>
  <p:clrMapOvr>
    <a:masterClrMapping/>
  </p:clrMapOvr>
  <p:transition>
    <p:zoom/>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Raptiye">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175</TotalTime>
  <Words>247</Words>
  <Application>Microsoft Office PowerPoint</Application>
  <PresentationFormat>Ekran Gösterisi (4:3)</PresentationFormat>
  <Paragraphs>33</Paragraphs>
  <Slides>4</Slides>
  <Notes>0</Notes>
  <HiddenSlides>0</HiddenSlides>
  <MMClips>0</MMClips>
  <ScaleCrop>false</ScaleCrop>
  <HeadingPairs>
    <vt:vector size="4" baseType="variant">
      <vt:variant>
        <vt:lpstr>Tema</vt:lpstr>
      </vt:variant>
      <vt:variant>
        <vt:i4>1</vt:i4>
      </vt:variant>
      <vt:variant>
        <vt:lpstr>Slayt Başlıkları</vt:lpstr>
      </vt:variant>
      <vt:variant>
        <vt:i4>4</vt:i4>
      </vt:variant>
    </vt:vector>
  </HeadingPairs>
  <TitlesOfParts>
    <vt:vector size="5" baseType="lpstr">
      <vt:lpstr>Dalga Biçimi</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dc:creator>
  <cp:lastModifiedBy>Banu Ozlem Turk</cp:lastModifiedBy>
  <cp:revision>43</cp:revision>
  <dcterms:created xsi:type="dcterms:W3CDTF">2011-01-22T22:51:22Z</dcterms:created>
  <dcterms:modified xsi:type="dcterms:W3CDTF">2014-10-21T13:13:41Z</dcterms:modified>
</cp:coreProperties>
</file>