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sldIdLst>
    <p:sldId id="256" r:id="rId15"/>
    <p:sldId id="258" r:id="rId16"/>
    <p:sldId id="260" r:id="rId17"/>
    <p:sldId id="262" r:id="rId18"/>
    <p:sldId id="263" r:id="rId19"/>
    <p:sldId id="264" r:id="rId20"/>
    <p:sldId id="265" r:id="rId21"/>
    <p:sldId id="269" r:id="rId22"/>
    <p:sldId id="266" r:id="rId23"/>
    <p:sldId id="268" r:id="rId24"/>
    <p:sldId id="270" r:id="rId25"/>
    <p:sldId id="272" r:id="rId26"/>
    <p:sldId id="273" r:id="rId27"/>
    <p:sldId id="274" r:id="rId28"/>
    <p:sldId id="261" r:id="rId29"/>
  </p:sldIdLst>
  <p:sldSz cx="13004800" cy="9753600"/>
  <p:notesSz cx="7099300" cy="102346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角ゴ ProN W3" pitchFamily="-84" charset="-128"/>
        <a:cs typeface="+mn-cs"/>
        <a:sym typeface="Gill Sans" pitchFamily="-8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118F0"/>
    <a:srgbClr val="3D0FB1"/>
    <a:srgbClr val="0000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21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167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>
              <a:sym typeface="Gill Sans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-8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pitchFamily="-84" charset="0"/>
              </a:rPr>
              <a:t>Second level</a:t>
            </a:r>
          </a:p>
          <a:p>
            <a:pPr lvl="2"/>
            <a:r>
              <a:rPr lang="en-US" smtClean="0">
                <a:sym typeface="Gill Sans" pitchFamily="-84" charset="0"/>
              </a:rPr>
              <a:t>Third level</a:t>
            </a:r>
          </a:p>
          <a:p>
            <a:pPr lvl="3"/>
            <a:r>
              <a:rPr lang="en-US" smtClean="0">
                <a:sym typeface="Gill Sans" pitchFamily="-84" charset="0"/>
              </a:rPr>
              <a:t>Fourth level</a:t>
            </a:r>
          </a:p>
          <a:p>
            <a:pPr lvl="4"/>
            <a:r>
              <a:rPr lang="en-US" smtClean="0">
                <a:sym typeface="Gill Sans" pitchFamily="-84" charset="0"/>
              </a:rPr>
              <a:t>Fifth level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-8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/>
          </p:cNvSpPr>
          <p:nvPr/>
        </p:nvSpPr>
        <p:spPr bwMode="auto">
          <a:xfrm>
            <a:off x="814388" y="3221038"/>
            <a:ext cx="11163300" cy="3425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Eşleştirme</a:t>
            </a:r>
            <a:r>
              <a:rPr lang="en-US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sz="4800" dirty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IPPC</a:t>
            </a:r>
          </a:p>
          <a:p>
            <a:pPr algn="r"/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Büyük Yakma Tesisi Eğitimi</a:t>
            </a:r>
            <a:endParaRPr lang="en-US" sz="4800" dirty="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algn="r"/>
            <a:endParaRPr lang="en-US" sz="4800" dirty="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algn="r"/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Görev</a:t>
            </a:r>
            <a:r>
              <a:rPr lang="en-US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sz="4800" dirty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2 </a:t>
            </a:r>
          </a:p>
          <a:p>
            <a:pPr algn="r"/>
            <a:endParaRPr lang="en-US" sz="4800" dirty="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sp>
        <p:nvSpPr>
          <p:cNvPr id="14339" name="Rectangle 4"/>
          <p:cNvSpPr>
            <a:spLocks/>
          </p:cNvSpPr>
          <p:nvPr/>
        </p:nvSpPr>
        <p:spPr bwMode="auto">
          <a:xfrm>
            <a:off x="2755900" y="8153400"/>
            <a:ext cx="927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Tarih</a:t>
            </a:r>
            <a:r>
              <a:rPr lang="en-US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: </a:t>
            </a:r>
            <a:r>
              <a:rPr lang="tr-TR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Aralık</a:t>
            </a:r>
            <a:r>
              <a:rPr lang="en-US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sz="1400" dirty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2012</a:t>
            </a:r>
          </a:p>
        </p:txBody>
      </p:sp>
      <p:sp>
        <p:nvSpPr>
          <p:cNvPr id="14340" name="AutoShape 7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4341" name="AutoShape 9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14342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98025" y="1347788"/>
            <a:ext cx="2232025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9738" y="1276350"/>
            <a:ext cx="2338387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Rectángulo 4"/>
          <p:cNvSpPr>
            <a:spLocks noChangeArrowheads="1"/>
          </p:cNvSpPr>
          <p:nvPr/>
        </p:nvSpPr>
        <p:spPr bwMode="auto">
          <a:xfrm>
            <a:off x="814388" y="1563688"/>
            <a:ext cx="52673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" sz="2000" b="1" dirty="0">
                <a:solidFill>
                  <a:srgbClr val="000090"/>
                </a:solidFill>
              </a:rPr>
              <a:t>E</a:t>
            </a:r>
            <a:r>
              <a:rPr lang="tr-TR" sz="2000" b="1" dirty="0" err="1">
                <a:solidFill>
                  <a:srgbClr val="000090"/>
                </a:solidFill>
              </a:rPr>
              <a:t>şleştirme</a:t>
            </a:r>
            <a:r>
              <a:rPr lang="es-ES" sz="2000" b="1" dirty="0">
                <a:solidFill>
                  <a:srgbClr val="000090"/>
                </a:solidFill>
              </a:rPr>
              <a:t> Projesi TR 08 IB EN 03</a:t>
            </a:r>
            <a:endParaRPr lang="es-ES_tradnl" sz="2000" dirty="0">
              <a:solidFill>
                <a:srgbClr val="000090"/>
              </a:solidFill>
            </a:endParaRPr>
          </a:p>
          <a:p>
            <a:pPr algn="l"/>
            <a:r>
              <a:rPr lang="es-ES" sz="2000" dirty="0">
                <a:solidFill>
                  <a:srgbClr val="000090"/>
                </a:solidFill>
              </a:rPr>
              <a:t>IPPC – Entegre Kirlilik Önleme ve Kontrol</a:t>
            </a:r>
            <a:endParaRPr lang="es-ES_tradnl" sz="2000" dirty="0">
              <a:solidFill>
                <a:srgbClr val="000090"/>
              </a:solidFill>
            </a:endParaRPr>
          </a:p>
          <a:p>
            <a:pPr algn="l"/>
            <a:r>
              <a:rPr lang="es-ES" sz="2000" dirty="0">
                <a:solidFill>
                  <a:srgbClr val="000090"/>
                </a:solidFill>
              </a:rPr>
              <a:t>T.C. Çevre ve Şehircilik Bakanlığı</a:t>
            </a:r>
            <a:endParaRPr lang="es-ES_tradnl" sz="2000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Uzman 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tavsiyesi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533525" y="2644775"/>
            <a:ext cx="1029811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İşletmecinin verdiği iyi bilgi şu anlamlara gelir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: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İzin kullanımı için daha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az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bürokrasi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ve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zaman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Şirket işletmecilerinin gerçeklerine uygun izin kalitesi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İdare ve işletmeci için daha düşük maliyet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</a:p>
        </p:txBody>
      </p:sp>
      <p:pic>
        <p:nvPicPr>
          <p:cNvPr id="23556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ln w="9525"/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lIns="130046" rIns="65023"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tr-TR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İşletmeciden alınan kısmi bilgi</a:t>
            </a:r>
            <a:r>
              <a:rPr lang="es-MX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 </a:t>
            </a:r>
            <a:r>
              <a:rPr lang="es-MX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/>
            </a:r>
            <a:br>
              <a:rPr lang="es-MX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</a:br>
            <a:r>
              <a:rPr lang="es-MX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(</a:t>
            </a:r>
            <a:r>
              <a:rPr lang="tr-TR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deneyimlerimizden çıkardığımız dersler</a:t>
            </a:r>
            <a:r>
              <a:rPr lang="es-MX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Gill Sans" charset="0"/>
              </a:rPr>
              <a:t>)</a:t>
            </a:r>
            <a:endParaRPr lang="es-MX" sz="3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sym typeface="Gill Sans" charset="0"/>
            </a:endParaRPr>
          </a:p>
        </p:txBody>
      </p:sp>
      <p:grpSp>
        <p:nvGrpSpPr>
          <p:cNvPr id="24579" name="18 Grupo"/>
          <p:cNvGrpSpPr>
            <a:grpSpLocks/>
          </p:cNvGrpSpPr>
          <p:nvPr/>
        </p:nvGrpSpPr>
        <p:grpSpPr bwMode="auto">
          <a:xfrm>
            <a:off x="0" y="3544888"/>
            <a:ext cx="13004800" cy="5540376"/>
            <a:chOff x="0" y="2492896"/>
            <a:chExt cx="9144000" cy="2952328"/>
          </a:xfrm>
        </p:grpSpPr>
        <p:grpSp>
          <p:nvGrpSpPr>
            <p:cNvPr id="24580" name="17 Grupo"/>
            <p:cNvGrpSpPr>
              <a:grpSpLocks/>
            </p:cNvGrpSpPr>
            <p:nvPr/>
          </p:nvGrpSpPr>
          <p:grpSpPr bwMode="auto">
            <a:xfrm>
              <a:off x="0" y="2492896"/>
              <a:ext cx="9144000" cy="2952328"/>
              <a:chOff x="0" y="2132856"/>
              <a:chExt cx="9144000" cy="2952328"/>
            </a:xfrm>
          </p:grpSpPr>
          <p:sp>
            <p:nvSpPr>
              <p:cNvPr id="11" name="10 Rectángulo"/>
              <p:cNvSpPr/>
              <p:nvPr/>
            </p:nvSpPr>
            <p:spPr>
              <a:xfrm>
                <a:off x="0" y="2132856"/>
                <a:ext cx="9144000" cy="2952328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s-MX">
                  <a:sym typeface="Gill Sans" charset="0"/>
                </a:endParaRPr>
              </a:p>
            </p:txBody>
          </p:sp>
          <p:grpSp>
            <p:nvGrpSpPr>
              <p:cNvPr id="24583" name="10 Grupo"/>
              <p:cNvGrpSpPr>
                <a:grpSpLocks/>
              </p:cNvGrpSpPr>
              <p:nvPr/>
            </p:nvGrpSpPr>
            <p:grpSpPr bwMode="auto">
              <a:xfrm>
                <a:off x="107156" y="2385792"/>
                <a:ext cx="8928572" cy="2504065"/>
                <a:chOff x="173672" y="2563419"/>
                <a:chExt cx="8625406" cy="2504065"/>
              </a:xfrm>
            </p:grpSpPr>
            <p:sp>
              <p:nvSpPr>
                <p:cNvPr id="6" name="5 CuadroTexto"/>
                <p:cNvSpPr txBox="1"/>
                <p:nvPr/>
              </p:nvSpPr>
              <p:spPr>
                <a:xfrm>
                  <a:off x="173672" y="3137812"/>
                  <a:ext cx="1867634" cy="9254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tr-TR" sz="2400" b="1" dirty="0" smtClean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808080"/>
                        </a:outerShdw>
                      </a:effectLst>
                    </a:rPr>
                    <a:t>Tesis, proses ve saha ile ilgili kötü çevresel bilgi</a:t>
                  </a:r>
                  <a:endParaRPr lang="es-MX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808080"/>
                      </a:outerShdw>
                    </a:effectLst>
                  </a:endParaRPr>
                </a:p>
              </p:txBody>
            </p:sp>
            <p:sp>
              <p:nvSpPr>
                <p:cNvPr id="7" name="6 CuadroTexto"/>
                <p:cNvSpPr>
                  <a:spLocks noChangeArrowheads="1"/>
                </p:cNvSpPr>
                <p:nvPr/>
              </p:nvSpPr>
              <p:spPr bwMode="auto">
                <a:xfrm>
                  <a:off x="2824159" y="2645475"/>
                  <a:ext cx="2786354" cy="221237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EDEDED"/>
                    </a:gs>
                    <a:gs pos="64999">
                      <a:srgbClr val="D0D0D0"/>
                    </a:gs>
                    <a:gs pos="100000">
                      <a:srgbClr val="BCBCBC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386075" indent="-386075" algn="l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Net olmayan izin kapsamı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386075" indent="-386075" algn="l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Uygun olmayan </a:t>
                  </a:r>
                  <a:r>
                    <a:rPr lang="tr-TR" sz="2000" dirty="0" err="1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ESD’ler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386075" indent="-386075" algn="l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Yüksek düzeyde işletme ve çevre riski</a:t>
                  </a:r>
                  <a:endParaRPr lang="es-MX" sz="2000" dirty="0" smtClean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386075" indent="-386075" algn="l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Sağlık ve çevre riskleriyle Kötü İzleme Planları</a:t>
                  </a:r>
                  <a:endParaRPr lang="es-MX" sz="2000" dirty="0" smtClean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386075" indent="-386075" algn="l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İşletmeciye yüksek izleme maliyeti ve sıklığı</a:t>
                  </a:r>
                  <a:r>
                    <a:rPr lang="es-MX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 (</a:t>
                  </a:r>
                  <a:r>
                    <a:rPr lang="tr-TR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koruyucu yönelim</a:t>
                  </a:r>
                  <a:r>
                    <a:rPr lang="es-MX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)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386075" indent="-386075" algn="l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Gelecekte AB Direktiflerine uyum sağlaması için işletmeciye ek maliyet</a:t>
                  </a:r>
                  <a:endParaRPr lang="es-MX" sz="2000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</p:txBody>
            </p:sp>
            <p:sp>
              <p:nvSpPr>
                <p:cNvPr id="8" name="7 CuadroTexto"/>
                <p:cNvSpPr>
                  <a:spLocks noChangeArrowheads="1"/>
                </p:cNvSpPr>
                <p:nvPr/>
              </p:nvSpPr>
              <p:spPr bwMode="auto">
                <a:xfrm>
                  <a:off x="6434343" y="2563419"/>
                  <a:ext cx="2364735" cy="2504065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EDEDED"/>
                    </a:gs>
                    <a:gs pos="64999">
                      <a:srgbClr val="D0D0D0"/>
                    </a:gs>
                    <a:gs pos="100000">
                      <a:srgbClr val="BCBCBC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marL="264157" indent="-264157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Gerçek bilgi olmaksızın yetersiz izinler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264157" indent="-264157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Devlet ve işletmeciler arasında işbirliği eksikliği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264157" indent="-264157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İki taraf için de yüksek maliyet</a:t>
                  </a:r>
                  <a:r>
                    <a:rPr lang="es-MX" sz="2000" b="1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 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264157" indent="-264157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İyi çevre denetimlerinin yapılmasının olanaksız olması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  <a:p>
                  <a:pPr marL="264157" indent="-264157">
                    <a:buFontTx/>
                    <a:buBlip>
                      <a:blip r:embed="rId2"/>
                    </a:buBlip>
                    <a:defRPr/>
                  </a:pPr>
                  <a:r>
                    <a:rPr lang="tr-TR" sz="2000" b="1" dirty="0" smtClean="0">
                      <a:solidFill>
                        <a:srgbClr val="C00000"/>
                      </a:solidFill>
                      <a:latin typeface="+mn-lt"/>
                      <a:ea typeface="+mn-ea"/>
                      <a:sym typeface="Gill Sans" charset="0"/>
                    </a:rPr>
                    <a:t>Sisteme karşı düşük güven</a:t>
                  </a:r>
                  <a:endParaRPr lang="es-MX" sz="2000" b="1" dirty="0">
                    <a:solidFill>
                      <a:srgbClr val="C00000"/>
                    </a:solidFill>
                    <a:latin typeface="+mn-lt"/>
                    <a:ea typeface="+mn-ea"/>
                    <a:sym typeface="Gill Sans" charset="0"/>
                  </a:endParaRPr>
                </a:p>
              </p:txBody>
            </p:sp>
            <p:sp>
              <p:nvSpPr>
                <p:cNvPr id="9" name="8 Flecha derecha"/>
                <p:cNvSpPr>
                  <a:spLocks noChangeArrowheads="1"/>
                </p:cNvSpPr>
                <p:nvPr/>
              </p:nvSpPr>
              <p:spPr bwMode="auto">
                <a:xfrm>
                  <a:off x="2122179" y="3475341"/>
                  <a:ext cx="648064" cy="432275"/>
                </a:xfrm>
                <a:prstGeom prst="rightArrow">
                  <a:avLst>
                    <a:gd name="adj1" fmla="val 50000"/>
                    <a:gd name="adj2" fmla="val 50000"/>
                  </a:avLst>
                </a:prstGeom>
                <a:solidFill>
                  <a:srgbClr val="FFFF00"/>
                </a:solidFill>
                <a:ln w="38100">
                  <a:solidFill>
                    <a:srgbClr val="FFFF00"/>
                  </a:solidFill>
                  <a:miter lim="800000"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>
                    <a:defRPr/>
                  </a:pPr>
                  <a:endParaRPr lang="es-MX">
                    <a:solidFill>
                      <a:schemeClr val="lt1"/>
                    </a:solidFill>
                    <a:latin typeface="+mn-lt"/>
                    <a:ea typeface="+mn-ea"/>
                    <a:sym typeface="Gill Sans" charset="0"/>
                  </a:endParaRPr>
                </a:p>
              </p:txBody>
            </p:sp>
            <p:sp>
              <p:nvSpPr>
                <p:cNvPr id="10" name="9 Flecha derecha"/>
                <p:cNvSpPr/>
                <p:nvPr/>
              </p:nvSpPr>
              <p:spPr>
                <a:xfrm>
                  <a:off x="5717266" y="3475341"/>
                  <a:ext cx="648064" cy="432275"/>
                </a:xfrm>
                <a:prstGeom prst="rightArrow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s-MX">
                    <a:sym typeface="Gill Sans" charset="0"/>
                  </a:endParaRPr>
                </a:p>
              </p:txBody>
            </p:sp>
          </p:grpSp>
        </p:grpSp>
        <p:pic>
          <p:nvPicPr>
            <p:cNvPr id="24581" name="Picture 2" descr="Traffic Light Clip Art"/>
            <p:cNvPicPr>
              <a:picLocks noChangeAspect="1" noChangeArrowheads="1"/>
            </p:cNvPicPr>
            <p:nvPr/>
          </p:nvPicPr>
          <p:blipFill>
            <a:blip r:embed="rId3"/>
            <a:srcRect b="59158"/>
            <a:stretch>
              <a:fillRect/>
            </a:stretch>
          </p:blipFill>
          <p:spPr bwMode="auto">
            <a:xfrm>
              <a:off x="323528" y="2564904"/>
              <a:ext cx="1348755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25 Grupo"/>
          <p:cNvGrpSpPr>
            <a:grpSpLocks/>
          </p:cNvGrpSpPr>
          <p:nvPr/>
        </p:nvGrpSpPr>
        <p:grpSpPr bwMode="auto">
          <a:xfrm>
            <a:off x="0" y="3340100"/>
            <a:ext cx="13004800" cy="4813300"/>
            <a:chOff x="0" y="1844824"/>
            <a:chExt cx="9144000" cy="3384376"/>
          </a:xfrm>
        </p:grpSpPr>
        <p:sp>
          <p:nvSpPr>
            <p:cNvPr id="22" name="21 Rectángulo"/>
            <p:cNvSpPr/>
            <p:nvPr/>
          </p:nvSpPr>
          <p:spPr>
            <a:xfrm>
              <a:off x="0" y="1844824"/>
              <a:ext cx="9144000" cy="33843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s-MX">
                <a:sym typeface="Gill Sans" charset="0"/>
              </a:endParaRPr>
            </a:p>
          </p:txBody>
        </p:sp>
        <p:grpSp>
          <p:nvGrpSpPr>
            <p:cNvPr id="25605" name="10 Grupo"/>
            <p:cNvGrpSpPr>
              <a:grpSpLocks/>
            </p:cNvGrpSpPr>
            <p:nvPr/>
          </p:nvGrpSpPr>
          <p:grpSpPr bwMode="auto">
            <a:xfrm>
              <a:off x="179711" y="1970957"/>
              <a:ext cx="8783462" cy="3073502"/>
              <a:chOff x="174200" y="2403005"/>
              <a:chExt cx="8485223" cy="3073502"/>
            </a:xfrm>
          </p:grpSpPr>
          <p:sp>
            <p:nvSpPr>
              <p:cNvPr id="14" name="13 CuadroTexto"/>
              <p:cNvSpPr>
                <a:spLocks noChangeArrowheads="1"/>
              </p:cNvSpPr>
              <p:nvPr/>
            </p:nvSpPr>
            <p:spPr bwMode="auto">
              <a:xfrm>
                <a:off x="174200" y="3319421"/>
                <a:ext cx="1846067" cy="1221088"/>
              </a:xfrm>
              <a:prstGeom prst="roundRect">
                <a:avLst>
                  <a:gd name="adj" fmla="val 16667"/>
                </a:avLst>
              </a:prstGeom>
              <a:solidFill>
                <a:srgbClr val="0000FF"/>
              </a:solidFill>
              <a:ln w="9525">
                <a:solidFill>
                  <a:srgbClr val="19194D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tr-TR" sz="2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Tam, doğru ve güvenilir saha ile ilgili çevresel bilgi</a:t>
                </a:r>
                <a:endParaRPr lang="es-MX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5" name="14 CuadroTexto"/>
              <p:cNvSpPr>
                <a:spLocks noChangeArrowheads="1"/>
              </p:cNvSpPr>
              <p:nvPr/>
            </p:nvSpPr>
            <p:spPr bwMode="auto">
              <a:xfrm>
                <a:off x="2743813" y="2403005"/>
                <a:ext cx="2716264" cy="307350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EDEDED"/>
                  </a:gs>
                  <a:gs pos="64999">
                    <a:srgbClr val="D0D0D0"/>
                  </a:gs>
                  <a:gs pos="100000">
                    <a:srgbClr val="BCBCB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marL="386075" indent="-386075" algn="l">
                  <a:buFontTx/>
                  <a:buBlip>
                    <a:blip r:embed="rId2"/>
                  </a:buBlip>
                  <a:defRPr/>
                </a:pPr>
                <a:r>
                  <a:rPr lang="tr-TR" sz="2300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Net izin kapsamı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386075" indent="-386075" algn="l">
                  <a:buFontTx/>
                  <a:buBlip>
                    <a:blip r:embed="rId2"/>
                  </a:buBlip>
                  <a:defRPr/>
                </a:pPr>
                <a:r>
                  <a:rPr lang="tr-TR" sz="2300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Yönetmelik kadar izin verilebilir uygun </a:t>
                </a:r>
                <a:r>
                  <a:rPr lang="tr-TR" sz="2300" dirty="0" err="1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ESD’ler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386075" indent="-386075" algn="l">
                  <a:buFontTx/>
                  <a:buBlip>
                    <a:blip r:embed="rId2"/>
                  </a:buBlip>
                  <a:defRPr/>
                </a:pPr>
                <a:r>
                  <a:rPr lang="tr-TR" sz="2300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Düşük düzeyde işletme ve çevre ile ilgili riskler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386075" indent="-386075" algn="l">
                  <a:buFontTx/>
                  <a:buBlip>
                    <a:blip r:embed="rId2"/>
                  </a:buBlip>
                  <a:defRPr/>
                </a:pPr>
                <a:r>
                  <a:rPr lang="tr-TR" sz="2300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Düşük maliyet ve sıklıkla Düzenlenmiş İzleme Planları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386075" indent="-386075" algn="l">
                  <a:buFontTx/>
                  <a:buBlip>
                    <a:blip r:embed="rId2"/>
                  </a:buBlip>
                  <a:defRPr/>
                </a:pPr>
                <a:r>
                  <a:rPr lang="tr-TR" sz="2300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Net bir program ve maliyet</a:t>
                </a:r>
                <a:endParaRPr lang="es-MX" sz="2300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16" name="15 CuadroTexto"/>
              <p:cNvSpPr>
                <a:spLocks noChangeArrowheads="1"/>
              </p:cNvSpPr>
              <p:nvPr/>
            </p:nvSpPr>
            <p:spPr bwMode="auto">
              <a:xfrm>
                <a:off x="6295767" y="2708849"/>
                <a:ext cx="2363656" cy="2563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EDEDED"/>
                  </a:gs>
                  <a:gs pos="64999">
                    <a:srgbClr val="D0D0D0"/>
                  </a:gs>
                  <a:gs pos="100000">
                    <a:srgbClr val="BCBCB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marL="264157" indent="-264157" algn="l">
                  <a:buFontTx/>
                  <a:buBlip>
                    <a:blip r:embed="rId2"/>
                  </a:buBlip>
                  <a:defRPr/>
                </a:pP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İznin hızlı çıkması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264157" indent="-264157" algn="l">
                  <a:buFontTx/>
                  <a:buBlip>
                    <a:blip r:embed="rId2"/>
                  </a:buBlip>
                  <a:defRPr/>
                </a:pP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Güçlü bi</a:t>
                </a: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r güven</a:t>
                </a:r>
                <a:r>
                  <a:rPr lang="es-MX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 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264157" indent="-264157" algn="l">
                  <a:buFontTx/>
                  <a:buBlip>
                    <a:blip r:embed="rId2"/>
                  </a:buBlip>
                  <a:defRPr/>
                </a:pP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İşletmeci ve Bakanlık arasında akıcı bir iletişim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264157" indent="-264157" algn="l">
                  <a:buFontTx/>
                  <a:buBlip>
                    <a:blip r:embed="rId2"/>
                  </a:buBlip>
                  <a:defRPr/>
                </a:pP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Az iş yükü</a:t>
                </a:r>
                <a:r>
                  <a:rPr lang="es-MX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 </a:t>
                </a:r>
                <a:r>
                  <a:rPr lang="es-MX" sz="2100" b="1" dirty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&amp; </a:t>
                </a: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maliyet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264157" indent="-264157" algn="l">
                  <a:buFontTx/>
                  <a:buBlip>
                    <a:blip r:embed="rId2"/>
                  </a:buBlip>
                  <a:defRPr/>
                </a:pP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Çok düşük düzeyde denetim gerekir </a:t>
                </a:r>
              </a:p>
              <a:p>
                <a:pPr marL="264157" indent="-264157" algn="l">
                  <a:defRPr/>
                </a:pPr>
                <a:r>
                  <a:rPr lang="es-MX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(</a:t>
                </a: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öz</a:t>
                </a: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 </a:t>
                </a: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denetim</a:t>
                </a:r>
                <a:r>
                  <a:rPr lang="es-MX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) 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  <a:p>
                <a:pPr marL="264157" indent="-264157" algn="l">
                  <a:buFontTx/>
                  <a:buBlip>
                    <a:blip r:embed="rId2"/>
                  </a:buBlip>
                  <a:defRPr/>
                </a:pPr>
                <a:r>
                  <a:rPr lang="tr-TR" sz="2100" b="1" dirty="0" smtClean="0">
                    <a:solidFill>
                      <a:srgbClr val="0000FF"/>
                    </a:solidFill>
                    <a:latin typeface="+mn-lt"/>
                    <a:ea typeface="+mn-ea"/>
                    <a:sym typeface="Gill Sans" charset="0"/>
                  </a:rPr>
                  <a:t>Güvenilir sistem</a:t>
                </a:r>
                <a:endParaRPr lang="es-MX" sz="2100" b="1" dirty="0">
                  <a:solidFill>
                    <a:srgbClr val="0000FF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17" name="16 Flecha derecha"/>
              <p:cNvSpPr/>
              <p:nvPr/>
            </p:nvSpPr>
            <p:spPr>
              <a:xfrm>
                <a:off x="2029971" y="3789349"/>
                <a:ext cx="648065" cy="431976"/>
              </a:xfrm>
              <a:prstGeom prst="rightArrow">
                <a:avLst/>
              </a:pr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s-MX">
                  <a:sym typeface="Gill Sans" charset="0"/>
                </a:endParaRPr>
              </a:p>
            </p:txBody>
          </p:sp>
          <p:sp>
            <p:nvSpPr>
              <p:cNvPr id="18" name="17 Flecha derecha"/>
              <p:cNvSpPr/>
              <p:nvPr/>
            </p:nvSpPr>
            <p:spPr>
              <a:xfrm>
                <a:off x="5599179" y="3716794"/>
                <a:ext cx="648065" cy="431977"/>
              </a:xfrm>
              <a:prstGeom prst="rightArrow">
                <a:avLst/>
              </a:pr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s-MX">
                  <a:sym typeface="Gill Sans" charset="0"/>
                </a:endParaRPr>
              </a:p>
            </p:txBody>
          </p:sp>
        </p:grpSp>
        <p:grpSp>
          <p:nvGrpSpPr>
            <p:cNvPr id="25606" name="24 Grupo"/>
            <p:cNvGrpSpPr>
              <a:grpSpLocks/>
            </p:cNvGrpSpPr>
            <p:nvPr/>
          </p:nvGrpSpPr>
          <p:grpSpPr bwMode="auto">
            <a:xfrm>
              <a:off x="395536" y="1988840"/>
              <a:ext cx="1348755" cy="650667"/>
              <a:chOff x="1763688" y="5805264"/>
              <a:chExt cx="1348755" cy="650667"/>
            </a:xfrm>
          </p:grpSpPr>
          <p:pic>
            <p:nvPicPr>
              <p:cNvPr id="25607" name="Picture 2" descr="Traffic Light Clip Art"/>
              <p:cNvPicPr>
                <a:picLocks noChangeAspect="1" noChangeArrowheads="1"/>
              </p:cNvPicPr>
              <p:nvPr/>
            </p:nvPicPr>
            <p:blipFill>
              <a:blip r:embed="rId3"/>
              <a:srcRect b="63696"/>
              <a:stretch>
                <a:fillRect/>
              </a:stretch>
            </p:blipFill>
            <p:spPr bwMode="auto">
              <a:xfrm>
                <a:off x="1763688" y="5805264"/>
                <a:ext cx="1348755" cy="576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08" name="Picture 2" descr="Traffic Light Clip Art"/>
              <p:cNvPicPr>
                <a:picLocks noChangeAspect="1" noChangeArrowheads="1"/>
              </p:cNvPicPr>
              <p:nvPr/>
            </p:nvPicPr>
            <p:blipFill>
              <a:blip r:embed="rId3"/>
              <a:srcRect t="68069"/>
              <a:stretch>
                <a:fillRect/>
              </a:stretch>
            </p:blipFill>
            <p:spPr bwMode="auto">
              <a:xfrm>
                <a:off x="1763688" y="5949280"/>
                <a:ext cx="1348755" cy="506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9" name="3 Título"/>
          <p:cNvSpPr>
            <a:spLocks noGrp="1"/>
          </p:cNvSpPr>
          <p:nvPr>
            <p:ph type="title"/>
          </p:nvPr>
        </p:nvSpPr>
        <p:spPr>
          <a:ln w="9525"/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lIns="130046" rIns="65023" rtlCol="0">
            <a:noAutofit/>
          </a:bodyPr>
          <a:lstStyle/>
          <a:p>
            <a:pPr>
              <a:defRPr/>
            </a:pP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İşletmeciden alınan güvenilir bilgi</a:t>
            </a:r>
            <a:b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</a:br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 </a:t>
            </a:r>
            <a:r>
              <a:rPr lang="es-MX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(</a:t>
            </a:r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Son 8 yılda edindiğimiz gerçek deneyimlerimiz</a:t>
            </a:r>
            <a:r>
              <a:rPr lang="es-MX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Gill Sans" charset="0"/>
              </a:rPr>
              <a:t>)</a:t>
            </a:r>
            <a:endParaRPr lang="es-MX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/>
          </p:cNvSpPr>
          <p:nvPr/>
        </p:nvSpPr>
        <p:spPr bwMode="auto">
          <a:xfrm>
            <a:off x="814388" y="3221038"/>
            <a:ext cx="11163300" cy="3425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Kontrol listesi sunumu</a:t>
            </a:r>
            <a:endParaRPr lang="en-US" sz="4800" dirty="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algn="r"/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Boş</a:t>
            </a:r>
            <a:r>
              <a:rPr lang="en-US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sz="4800" dirty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&amp; </a:t>
            </a:r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D</a:t>
            </a:r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olu</a:t>
            </a:r>
            <a:endParaRPr lang="en-US" sz="4800" dirty="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sp>
        <p:nvSpPr>
          <p:cNvPr id="26627" name="Rectangle 4"/>
          <p:cNvSpPr>
            <a:spLocks/>
          </p:cNvSpPr>
          <p:nvPr/>
        </p:nvSpPr>
        <p:spPr bwMode="auto">
          <a:xfrm>
            <a:off x="2755900" y="8153400"/>
            <a:ext cx="927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Tarih</a:t>
            </a:r>
            <a:r>
              <a:rPr lang="en-US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: </a:t>
            </a:r>
            <a:r>
              <a:rPr lang="tr-TR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Aralık</a:t>
            </a:r>
            <a:r>
              <a:rPr lang="en-US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sz="1400" dirty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2012</a:t>
            </a:r>
          </a:p>
        </p:txBody>
      </p:sp>
      <p:sp>
        <p:nvSpPr>
          <p:cNvPr id="26628" name="AutoShape 7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6629" name="AutoShape 9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26630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98025" y="1347788"/>
            <a:ext cx="2232025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9738" y="1276350"/>
            <a:ext cx="2338387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Rectángulo 4"/>
          <p:cNvSpPr>
            <a:spLocks noChangeArrowheads="1"/>
          </p:cNvSpPr>
          <p:nvPr/>
        </p:nvSpPr>
        <p:spPr bwMode="auto">
          <a:xfrm>
            <a:off x="814388" y="1563688"/>
            <a:ext cx="52673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" sz="2000" b="1">
                <a:solidFill>
                  <a:srgbClr val="000090"/>
                </a:solidFill>
              </a:rPr>
              <a:t>E</a:t>
            </a:r>
            <a:r>
              <a:rPr lang="tr-TR" sz="2000" b="1">
                <a:solidFill>
                  <a:srgbClr val="000090"/>
                </a:solidFill>
              </a:rPr>
              <a:t>şleştirme</a:t>
            </a:r>
            <a:r>
              <a:rPr lang="es-ES" sz="2000" b="1">
                <a:solidFill>
                  <a:srgbClr val="000090"/>
                </a:solidFill>
              </a:rPr>
              <a:t> Projesi TR 08 IB EN 03</a:t>
            </a:r>
            <a:endParaRPr lang="es-ES_tradnl" sz="2000">
              <a:solidFill>
                <a:srgbClr val="000090"/>
              </a:solidFill>
            </a:endParaRPr>
          </a:p>
          <a:p>
            <a:pPr algn="l"/>
            <a:r>
              <a:rPr lang="es-ES" sz="2000">
                <a:solidFill>
                  <a:srgbClr val="000090"/>
                </a:solidFill>
              </a:rPr>
              <a:t>IPPC – Entegre Kirlilik Önleme ve Kontrol</a:t>
            </a:r>
            <a:endParaRPr lang="es-ES_tradnl" sz="2000">
              <a:solidFill>
                <a:srgbClr val="000090"/>
              </a:solidFill>
            </a:endParaRPr>
          </a:p>
          <a:p>
            <a:pPr algn="l"/>
            <a:r>
              <a:rPr lang="es-ES" sz="2000">
                <a:solidFill>
                  <a:srgbClr val="000090"/>
                </a:solidFill>
              </a:rPr>
              <a:t>T.C. Çevre ve Şehircilik Bakanlığı</a:t>
            </a:r>
            <a:endParaRPr lang="es-ES_tradnl" sz="2000">
              <a:solidFill>
                <a:srgbClr val="00009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/>
          </p:cNvSpPr>
          <p:nvPr/>
        </p:nvSpPr>
        <p:spPr bwMode="auto">
          <a:xfrm>
            <a:off x="814388" y="3221038"/>
            <a:ext cx="11163300" cy="3425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Kontrol Listesi analizi</a:t>
            </a:r>
            <a:endParaRPr lang="en-US" sz="4800" dirty="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algn="r"/>
            <a:r>
              <a:rPr lang="tr-TR" sz="4800" dirty="0" smtClean="0">
                <a:solidFill>
                  <a:srgbClr val="4D4D4D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Adım adım</a:t>
            </a:r>
            <a:endParaRPr lang="en-US" sz="4800" dirty="0">
              <a:solidFill>
                <a:srgbClr val="4D4D4D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sp>
        <p:nvSpPr>
          <p:cNvPr id="27651" name="Rectangle 4"/>
          <p:cNvSpPr>
            <a:spLocks/>
          </p:cNvSpPr>
          <p:nvPr/>
        </p:nvSpPr>
        <p:spPr bwMode="auto">
          <a:xfrm>
            <a:off x="2755900" y="8153400"/>
            <a:ext cx="927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tr-TR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Tarih</a:t>
            </a:r>
            <a:r>
              <a:rPr lang="en-US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: </a:t>
            </a:r>
            <a:r>
              <a:rPr lang="tr-TR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Aralık</a:t>
            </a:r>
            <a:r>
              <a:rPr lang="en-US" sz="1400" dirty="0" smtClean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2012</a:t>
            </a:r>
            <a:endParaRPr lang="en-US" sz="1400" dirty="0">
              <a:solidFill>
                <a:srgbClr val="40404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sp>
        <p:nvSpPr>
          <p:cNvPr id="27652" name="AutoShape 7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7653" name="AutoShape 9" descr="data:image/jpeg;base64,/9j/4AAQSkZJRgABAQAAAQABAAD/2wCEAAkGBggGBRQUExQWFBUWEyAYFxgVFhceHhkhHxkhIh0cICceJzIqHCUlIBwaIS8sJScuLDgwHR4xNTAqNSo3LCkBCQoKDQsNGQ4OGTUkHiQ1NTUqNDU1NTU0NTE1NTU1LzQ1NTUwLzQ1NDUwKSwpNTQsNSwvNC8vNTUsNC81MjU1LP/AABEIADAAggMBIgACEQEDEQH/xAAcAAACAwEBAQEAAAAAAAAAAAAABQQGBwMCCAH/xAA5EAACAQIFAQYDBQYHAAAAAAABAgMAEQQFBhIhMQcTIkFRYXGBkRQjMkJSFSRyc7HBFjM0Q2Kh0f/EABoBAAIDAQEAAAAAAAAAAAAAAAABAgMEBgX/xAAsEQABAwEFBwMFAAAAAAAAAAABAAIRAwQSITFREyJBYbHB8DJxgSMzNDXh/9oADAMBAAIRAxEAPwDcL0uxWdQQz7FIZ/S/At1JPkBVa7QtYfsGHYOu3c3z4A/res70xnuLzjCYx2P5Y0HPQFiT9dq1sbZXbE1nZBVGoL10LRcbrPDrIQJ5L+scaFfoxufnapuX6wjjg+/ZSCLxyRg2kA6gqeUZbi4J8wQazOuedYiSDRspH5J4XA97sD9Rwaps/wBWoKbuKk43RK07MtXrhZbFwh/Ts3kfxeIc+wqdpzUYzhmRgBIgDXUna6tcB1vyOVZSDyCLehObJEdSM0+G+9RzuaxF4yeSrj8pHPJ4IFwas2gsLK+Y96CGiSExhx+F2aXc20+aptC36ElrXHNF128HiIROULQKKVah1Hg9M5esku8hpBGAi7iWa9hb5GlsXaFlDZhDE/ewvMSEE0ZTkG1jfpc9L8Gk2lUcLwGCZcBgrPRVex+uMqyzM3ifeDG8SO23wqZh4CTfp6nyqe+f4RdRjC+IymIykAXCqDa5Plc9KRpPHBOQmVFJso1bled5vPBExMkDWcW9yLr6gEEVxh1pl+Jz84dFma0hjMqwuYg4Fyhb1A+XvRsnyRGSLwT+iqtge0bKMersFmWNFdmlaFhGAn4vF0+VMdP6mg1CrbYp49tj9/Eybg3RlvwQbGm6jUYCXBIOByTiiiiqlJFFFFCFh/bSxGoj/KT+9I9BG2S4z+KL+r077aeNQt/LT097fHn4Uj0Fzk2MHvCT8LuL/UgV0Lv1x9h2WIfeTiuOdIJNHzgmw72G5PkN7C/y612qNn3Oi8R7yQj4+NuK8Ox/kM9wtNT0lNsWzZZiDDFeOOJiqKpI6HqbfiJ6knrf0qzaExUn7dI8pYDI6gcb0lCbwOgLKbG1rlL9areWumX5ekeMHfzKoBZSFMYA4RiP84qOCTbpa7W3Va9BSwHHyKeZWQOJALB4wxUKq/7fdtdSouLndc7uJRDn709+fnRGildqGVY3NtPRLDG8rLikcrGQG2qGuQSRY8j61XE0dJn+coJoMSsJw0qFsTIryI5dChBBPpcfA1YO1GOObJsMrmyNjolfxW8JDXufIVRdWjC5SMZBg5C0H2RHlQSF0jf7THtsbnaWUm4v5Vus18sa1pg48PjXsoPgEkp1kujs6xzZjFjRu76GONJuLP3YIR+t7iyk396m6Zy7UOW6fxeKmiL46RQiICL2jXannbk3c8/+UowUUWV5pl52QwKcZdu6xJkU/u7csWPh+FWrtInjOjkZWFjioPEp4t3y35HlRUc9zwzCHRw0w1OcCUNAiVXcm0nqLTGZ4OYd3KEJimESsHKSEs7OWNn2sb8fAcVMfAZtDr1Xw2Hnw4OJ3YktIhglT9YAPDmw6Ac0yzuSDMu0LAqGDxtBiFba1wbqotx7Gq1luAOS6fzabCo3fQzyRREFmKoFjNgCTci7G/WmHufvOiSNNSRjj85JQBgF60rkWY5dgZI5sHi3JEvgM0YgcMDZdu7gm9r262p/2f4XN8HmUwZZ48HtUQx4llZ1b8wBBPhHufT40iznK9PZRpEYrBzXxXhMUqzM0k7kjwsL+PdexBHF6RxJPidcOoDQSPmj7cV3rgDabtAFHBJ8txselTcDWa4znqNOU/3klN0hbpei9Y9rrUOJxer3eEzfuG3uhHG7I8u4NKHI4ACWXmrEuf4XGdo+EnDhYpMtdhuYAcyDg3NrjofgaxGyODQ7UT36K3aCYWgUV5DbhRWKVYsO7cUmg1MpI8EkIseOqtyP6fWqTpnPhkOYkspeN02SoDYkXuCp8mVgGHlxY8Gvo7VWlcBqzKu6mUmxurKbMhta4/uDway9uwjEDE/6obL9e6O76brf910FmtlnNn2VbDzksj6b795qipi8nmi3LjIAvX7zvEcexXaef4Sfaq7qfU+HxCJDh7mNJBI0jLYyOBZePJVBawPJ3E1o+N7GcsbTBjiuJ77hM/JJ/SbdFPoB781QIeybU8mYbDEqi9jIXXbb145P0qFjZYmONQOy1RUNUiIT05nl2dEzJNEm87nSWVEaMn8QO8jcATYFb3FuAeKuegMI8uKMwB7tYu7jYhh3hZw7uoP5QQqgkc2J6V+6U7LMoyCzMvfy/rkHAP8AxXoPnc+/lV4hgEdeZV2LHHYzjr51V7Q4+pcczyrBZxhdk0aSre+2RVYX9bHz5P1qHHpbKYsuaEQQiJuWjEaBWsbi4tY8gH5U4oqgPcBAKnASH/BOQ/Z9n2XD7d27b3Mdr2te1utuKmyZBls2UiBoYjEOkZjXYLHiy2sOfamNFMvccyiAleC03lmXspjgij2X2bI0G3dbdaw4vYXt1sKlYbLcNgy2xFTe5d9qgbmPVjbqTYcn0qVRSLicynCTQaSybC5j3qYeFZP1rGoPuenBrpLprK5omVoYmDyd4wMa2Z/1njlvc801op33HGUoCg4bKMLg42EaIgZizBFADE9SbDkn1NQJdGZDNEqthcOyoLKDDGQoJuQLji5JPHrT2ikHuGIKIXNI9iADgAWAAHFFdKKimv/Z"/>
          <p:cNvSpPr>
            <a:spLocks noChangeAspect="1" noChangeArrowheads="1"/>
          </p:cNvSpPr>
          <p:nvPr/>
        </p:nvSpPr>
        <p:spPr bwMode="auto">
          <a:xfrm>
            <a:off x="6469063" y="-319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27654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98025" y="1347788"/>
            <a:ext cx="2232025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9738" y="1276350"/>
            <a:ext cx="2338387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Rectángulo 4"/>
          <p:cNvSpPr>
            <a:spLocks noChangeArrowheads="1"/>
          </p:cNvSpPr>
          <p:nvPr/>
        </p:nvSpPr>
        <p:spPr bwMode="auto">
          <a:xfrm>
            <a:off x="814388" y="1563688"/>
            <a:ext cx="52673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" sz="2000" b="1">
                <a:solidFill>
                  <a:srgbClr val="000090"/>
                </a:solidFill>
              </a:rPr>
              <a:t>E</a:t>
            </a:r>
            <a:r>
              <a:rPr lang="tr-TR" sz="2000" b="1">
                <a:solidFill>
                  <a:srgbClr val="000090"/>
                </a:solidFill>
              </a:rPr>
              <a:t>şleştirme</a:t>
            </a:r>
            <a:r>
              <a:rPr lang="es-ES" sz="2000" b="1">
                <a:solidFill>
                  <a:srgbClr val="000090"/>
                </a:solidFill>
              </a:rPr>
              <a:t> Projesi TR 08 IB EN 03</a:t>
            </a:r>
            <a:endParaRPr lang="es-ES_tradnl" sz="2000">
              <a:solidFill>
                <a:srgbClr val="000090"/>
              </a:solidFill>
            </a:endParaRPr>
          </a:p>
          <a:p>
            <a:pPr algn="l"/>
            <a:r>
              <a:rPr lang="es-ES" sz="2000">
                <a:solidFill>
                  <a:srgbClr val="000090"/>
                </a:solidFill>
              </a:rPr>
              <a:t>IPPC – Entegre Kirlilik Önleme ve Kontrol</a:t>
            </a:r>
            <a:endParaRPr lang="es-ES_tradnl" sz="2000">
              <a:solidFill>
                <a:srgbClr val="000090"/>
              </a:solidFill>
            </a:endParaRPr>
          </a:p>
          <a:p>
            <a:pPr algn="l"/>
            <a:r>
              <a:rPr lang="es-ES" sz="2000">
                <a:solidFill>
                  <a:srgbClr val="000090"/>
                </a:solidFill>
              </a:rPr>
              <a:t>T.C. Çevre ve Şehircilik Bakanlığı</a:t>
            </a:r>
            <a:endParaRPr lang="es-ES_tradnl" sz="2000">
              <a:solidFill>
                <a:srgbClr val="00009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ChangeArrowheads="1"/>
          </p:cNvSpPr>
          <p:nvPr>
            <p:ph type="title"/>
          </p:nvPr>
        </p:nvSpPr>
        <p:spPr>
          <a:xfrm>
            <a:off x="1101725" y="339725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Oyun kuralları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606550" y="2090738"/>
            <a:ext cx="10298113" cy="69278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- 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Zaman tutması için bir kişinin seçimi</a:t>
            </a: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.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Alıştırmanın bitirilmesi için belirli bir zaman</a:t>
            </a: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.</a:t>
            </a:r>
            <a:endParaRPr lang="es-ES_tradnl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Cevapların açıklanması için belirli bir zaman</a:t>
            </a: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.</a:t>
            </a:r>
            <a:endParaRPr lang="en-US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Kural ihlali yapanlar cezalandırılacak</a:t>
            </a: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.</a:t>
            </a:r>
            <a:endParaRPr lang="es-ES_tradnl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Öğretici amaçlı basitleştirilmiş formüller</a:t>
            </a: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.</a:t>
            </a:r>
            <a:endParaRPr lang="en-US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Ayrıntısı verilmemiş sistemler </a:t>
            </a: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(</a:t>
            </a: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örnekler</a:t>
            </a: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).</a:t>
            </a:r>
            <a:endParaRPr lang="en-US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marL="571500" indent="-571500" algn="l">
              <a:buFontTx/>
              <a:buChar char="-"/>
              <a:defRPr/>
            </a:pPr>
            <a:r>
              <a:rPr lang="tr-TR" sz="4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Görüş alışverişini artırmak için karışık gruplarda (sanayi &amp; ÇŞB) çalışmalar.</a:t>
            </a:r>
            <a:endParaRPr lang="es-ES_tradnl" sz="40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</p:txBody>
      </p:sp>
      <p:pic>
        <p:nvPicPr>
          <p:cNvPr id="28676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1101725" y="339725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Eğitim içeriği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5363" name="Rectangle 3"/>
          <p:cNvSpPr>
            <a:spLocks/>
          </p:cNvSpPr>
          <p:nvPr/>
        </p:nvSpPr>
        <p:spPr bwMode="auto">
          <a:xfrm>
            <a:off x="1533525" y="1981200"/>
            <a:ext cx="10298113" cy="692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Genel çalışma metodolojisi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Her Görevin kendi hedefleri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s-ES" sz="2000" dirty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(M1, M2 &amp; M3) 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Uzmanlar tarafından hazırlanan 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belgelerin 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sunumu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IPPC uygulamasına başlanması 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için önerilerimiz 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&amp;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Önemli 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noktalar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Güncellenmiş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Kontrol Listesi 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(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çalışma grubunun açıklamalarıyla boş şekildedir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)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Doldurulmuş Kontrol Listesi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(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ilk hızlı inceleme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)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Başvuran tarafından sunulan resmi belgenin gösterilmesi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(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Görev</a:t>
            </a:r>
            <a:r>
              <a:rPr lang="es-ES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s-ES" sz="2000" dirty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2)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Eğitim oturumları &amp; grup çalışmaları kuralları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ADIM ADIM kontrol listesinin analizi ve her bir adım ve alıştırma için ayrıntılı bilgi ve önemli hususlar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es-ES" sz="2000" dirty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Nihai Sonuç ve önemli sorular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tr-TR" sz="2000" dirty="0" smtClean="0">
                <a:solidFill>
                  <a:srgbClr val="606060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Görev 3 &amp; Görev Raporu için alan ve görev tanımlanmasının hazırlanması</a:t>
            </a:r>
            <a:endParaRPr lang="es-ES" sz="2000" dirty="0">
              <a:solidFill>
                <a:srgbClr val="606060"/>
              </a:solidFill>
              <a:latin typeface="Tahoma" pitchFamily="34" charset="0"/>
              <a:cs typeface="Tahoma" pitchFamily="34" charset="0"/>
              <a:sym typeface="Tahoma" pitchFamily="34" charset="0"/>
            </a:endParaRPr>
          </a:p>
        </p:txBody>
      </p:sp>
      <p:pic>
        <p:nvPicPr>
          <p:cNvPr id="15364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>
          <a:xfrm>
            <a:off x="1101725" y="339725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Görev hedefleri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101725" y="2355850"/>
            <a:ext cx="10802938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>
              <a:defRPr/>
            </a:pPr>
            <a:r>
              <a:rPr lang="tr-TR" sz="5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ÇŞB endüstriyel işletmecisinin </a:t>
            </a:r>
            <a:r>
              <a:rPr lang="tr-TR" sz="60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belge</a:t>
            </a:r>
            <a:r>
              <a:rPr lang="tr-TR" sz="5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tr-TR" sz="5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sunumuna dair pratik örneklerle eğitim</a:t>
            </a:r>
          </a:p>
          <a:p>
            <a:pPr>
              <a:defRPr/>
            </a:pPr>
            <a:endParaRPr lang="en-US" sz="5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>
              <a:defRPr/>
            </a:pPr>
            <a:r>
              <a:rPr lang="tr-TR" sz="5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Büyük Yakma Tesislerinde IPPC&amp;EED ’in anlamının katılımcılar tarafından doğru anlaşılmasını sağlamalıyız</a:t>
            </a:r>
            <a:endParaRPr lang="en-US" sz="5400" b="1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</p:txBody>
      </p:sp>
      <p:pic>
        <p:nvPicPr>
          <p:cNvPr id="16388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48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r>
              <a:rPr lang="tr-TR" sz="48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Uzmanlar tarafından hazırlanan belgeler</a:t>
            </a:r>
            <a:endParaRPr lang="en-US" sz="48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1" name="Rectangle 3"/>
          <p:cNvSpPr>
            <a:spLocks/>
          </p:cNvSpPr>
          <p:nvPr/>
        </p:nvSpPr>
        <p:spPr bwMode="auto">
          <a:xfrm>
            <a:off x="1606550" y="2212975"/>
            <a:ext cx="10298113" cy="692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lang="en-US" sz="4400" dirty="0">
                <a:solidFill>
                  <a:srgbClr val="606060"/>
                </a:solidFill>
              </a:rPr>
              <a:t>1. </a:t>
            </a:r>
            <a:r>
              <a:rPr lang="tr-TR" sz="4400" dirty="0" smtClean="0">
                <a:solidFill>
                  <a:srgbClr val="606060"/>
                </a:solidFill>
              </a:rPr>
              <a:t>Son görev açıklamaları ve </a:t>
            </a:r>
            <a:r>
              <a:rPr lang="tr-TR" sz="4400" dirty="0" smtClean="0">
                <a:solidFill>
                  <a:srgbClr val="606060"/>
                </a:solidFill>
              </a:rPr>
              <a:t>önerilere </a:t>
            </a:r>
            <a:r>
              <a:rPr lang="tr-TR" sz="4400" dirty="0" smtClean="0">
                <a:solidFill>
                  <a:srgbClr val="606060"/>
                </a:solidFill>
              </a:rPr>
              <a:t>göre boş kontrol </a:t>
            </a:r>
            <a:r>
              <a:rPr lang="tr-TR" sz="4400" dirty="0" smtClean="0">
                <a:solidFill>
                  <a:srgbClr val="606060"/>
                </a:solidFill>
              </a:rPr>
              <a:t>listesi</a:t>
            </a:r>
            <a:endParaRPr lang="en-US" sz="4400" dirty="0">
              <a:solidFill>
                <a:srgbClr val="606060"/>
              </a:solidFill>
            </a:endParaRPr>
          </a:p>
          <a:p>
            <a:pPr algn="l"/>
            <a:endParaRPr lang="en-US" sz="4400" dirty="0">
              <a:solidFill>
                <a:srgbClr val="606060"/>
              </a:solidFill>
            </a:endParaRPr>
          </a:p>
          <a:p>
            <a:pPr algn="l"/>
            <a:r>
              <a:rPr lang="en-US" sz="4400" dirty="0">
                <a:solidFill>
                  <a:srgbClr val="606060"/>
                </a:solidFill>
              </a:rPr>
              <a:t>2. </a:t>
            </a:r>
            <a:r>
              <a:rPr lang="tr-TR" sz="4400" dirty="0" smtClean="0">
                <a:solidFill>
                  <a:srgbClr val="606060"/>
                </a:solidFill>
              </a:rPr>
              <a:t>Çan Enerji Santrali ile ilgili mevcut verilerle ve LCP deneyimlerine göre doldurulmuş kontrol listesi </a:t>
            </a:r>
            <a:r>
              <a:rPr lang="en-US" sz="4400" dirty="0" smtClean="0">
                <a:solidFill>
                  <a:srgbClr val="606060"/>
                </a:solidFill>
              </a:rPr>
              <a:t>(</a:t>
            </a:r>
            <a:r>
              <a:rPr lang="tr-TR" sz="4400" dirty="0" smtClean="0">
                <a:solidFill>
                  <a:srgbClr val="606060"/>
                </a:solidFill>
              </a:rPr>
              <a:t>veri eksikliği)</a:t>
            </a:r>
            <a:endParaRPr lang="en-US" sz="4400" dirty="0">
              <a:solidFill>
                <a:srgbClr val="606060"/>
              </a:solidFill>
            </a:endParaRPr>
          </a:p>
          <a:p>
            <a:pPr algn="l"/>
            <a:endParaRPr lang="en-US" sz="4400" dirty="0">
              <a:solidFill>
                <a:srgbClr val="606060"/>
              </a:solidFill>
            </a:endParaRPr>
          </a:p>
          <a:p>
            <a:pPr algn="l"/>
            <a:r>
              <a:rPr lang="en-US" sz="4400" dirty="0">
                <a:solidFill>
                  <a:srgbClr val="606060"/>
                </a:solidFill>
              </a:rPr>
              <a:t>3. </a:t>
            </a:r>
            <a:r>
              <a:rPr lang="tr-TR" sz="4400" dirty="0" smtClean="0">
                <a:solidFill>
                  <a:srgbClr val="606060"/>
                </a:solidFill>
              </a:rPr>
              <a:t>Katılımcılara verilecek bazı bilgi </a:t>
            </a:r>
            <a:r>
              <a:rPr lang="tr-TR" sz="4400" dirty="0" err="1" smtClean="0">
                <a:solidFill>
                  <a:srgbClr val="606060"/>
                </a:solidFill>
              </a:rPr>
              <a:t>föyleri</a:t>
            </a:r>
            <a:r>
              <a:rPr lang="tr-TR" sz="4400" dirty="0" smtClean="0">
                <a:solidFill>
                  <a:srgbClr val="606060"/>
                </a:solidFill>
              </a:rPr>
              <a:t> ve açıklayıcı örnekler</a:t>
            </a:r>
            <a:r>
              <a:rPr lang="en-US" sz="4400" dirty="0" smtClean="0">
                <a:solidFill>
                  <a:srgbClr val="606060"/>
                </a:solidFill>
              </a:rPr>
              <a:t> (</a:t>
            </a:r>
            <a:r>
              <a:rPr lang="tr-TR" sz="4400" dirty="0" smtClean="0">
                <a:solidFill>
                  <a:srgbClr val="606060"/>
                </a:solidFill>
              </a:rPr>
              <a:t>kontrol listesi ile birlikte)</a:t>
            </a:r>
            <a:endParaRPr lang="en-US" sz="4400" dirty="0">
              <a:solidFill>
                <a:srgbClr val="606060"/>
              </a:solidFill>
            </a:endParaRPr>
          </a:p>
        </p:txBody>
      </p:sp>
      <p:pic>
        <p:nvPicPr>
          <p:cNvPr id="17412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Görevle ilgili düşüncelerimiz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533525" y="2644775"/>
            <a:ext cx="10298113" cy="69278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4400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Görev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2'nin </a:t>
            </a:r>
            <a:r>
              <a:rPr lang="en-US" sz="4400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ana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hedefi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,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sanayi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alanından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başvuranlar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(</a:t>
            </a:r>
            <a:r>
              <a:rPr lang="en-US" sz="4400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Termik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Santrali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Sahipleri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) 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tarafından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hazırlanması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gerekecek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tr-TR" sz="4400" b="1" u="sng" dirty="0" smtClean="0">
                <a:solidFill>
                  <a:srgbClr val="4118F0"/>
                </a:solidFill>
                <a:latin typeface="Gill Sans" charset="0"/>
                <a:ea typeface="ヒラギノ角ゴ ProN W3" charset="0"/>
                <a:sym typeface="Gill Sans" charset="0"/>
              </a:rPr>
              <a:t>belgelerle ilgili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orta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yüksek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düzeyde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bir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u="sng" dirty="0" err="1" smtClean="0">
                <a:solidFill>
                  <a:srgbClr val="4118F0"/>
                </a:solidFill>
                <a:latin typeface="Gill Sans" charset="0"/>
                <a:ea typeface="ヒラギノ角ゴ ProN W3" charset="0"/>
                <a:sym typeface="Gill Sans" charset="0"/>
              </a:rPr>
              <a:t>anlayışa</a:t>
            </a:r>
            <a:r>
              <a:rPr lang="en-US" sz="4400" b="1" u="sng" dirty="0" smtClean="0">
                <a:solidFill>
                  <a:srgbClr val="4118F0"/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  <a:r>
              <a:rPr lang="en-US" sz="4400" b="1" dirty="0" err="1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ulaşmak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ve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bunları 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Bakanlığa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(ÇŞB) 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sunmaktır.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</p:txBody>
      </p:sp>
      <p:pic>
        <p:nvPicPr>
          <p:cNvPr id="18436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en-US" sz="600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       </a:t>
            </a:r>
            <a:endParaRPr lang="en-US" sz="600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533525" y="3076575"/>
            <a:ext cx="1029811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GERÇEK bir enerji santraline ait veriler bulunmadığından dolayı, İspanya’daki LCP tesislerinde edinilen deneyimlerden elde edilen </a:t>
            </a:r>
            <a:r>
              <a:rPr lang="tr-TR" sz="4400" b="1" dirty="0" smtClean="0">
                <a:solidFill>
                  <a:srgbClr val="0000FF"/>
                </a:solidFill>
                <a:latin typeface="Gill Sans" charset="0"/>
                <a:ea typeface="ヒラギノ角ゴ ProN W3" charset="0"/>
                <a:sym typeface="Gill Sans" charset="0"/>
              </a:rPr>
              <a:t>verileri uyumlu hale getirmeliyiz.</a:t>
            </a: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</a:p>
        </p:txBody>
      </p:sp>
      <p:pic>
        <p:nvPicPr>
          <p:cNvPr id="19460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1"/>
          <p:cNvSpPr txBox="1">
            <a:spLocks noChangeArrowheads="1"/>
          </p:cNvSpPr>
          <p:nvPr/>
        </p:nvSpPr>
        <p:spPr bwMode="auto">
          <a:xfrm>
            <a:off x="1758950" y="925513"/>
            <a:ext cx="10664825" cy="1714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50800" tIns="50800" rIns="50800" bIns="50800" anchor="ctr"/>
          <a:lstStyle/>
          <a:p>
            <a:pPr algn="r"/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S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orunlar</a:t>
            </a:r>
            <a:r>
              <a:rPr lang="en-US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sz="6000" dirty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&amp; 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S</a:t>
            </a:r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ınırlamalar</a:t>
            </a:r>
            <a:endParaRPr lang="en-US" sz="6000" dirty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Önemli noktalar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533525" y="2644775"/>
            <a:ext cx="1029811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tr-TR" sz="4400" i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Belgeleri dikkatle ve özenle hazırlamak için saatler harcadık</a:t>
            </a:r>
            <a:r>
              <a:rPr lang="en-US" sz="4400" i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. </a:t>
            </a:r>
            <a:endParaRPr lang="en-US" sz="4400" i="1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Takımımızın bu yoğun 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çabaları </a:t>
            </a:r>
            <a:r>
              <a:rPr lang="tr-TR" sz="4400" b="1" dirty="0" smtClean="0">
                <a:solidFill>
                  <a:srgbClr val="4118F0"/>
                </a:solidFill>
                <a:latin typeface="Gill Sans" charset="0"/>
                <a:ea typeface="ヒラギノ角ゴ ProN W3" charset="0"/>
                <a:sym typeface="Gill Sans" charset="0"/>
              </a:rPr>
              <a:t>IPPC&amp;EED </a:t>
            </a:r>
            <a:r>
              <a:rPr lang="tr-TR" sz="4400" b="1" dirty="0" smtClean="0">
                <a:solidFill>
                  <a:srgbClr val="4118F0"/>
                </a:solidFill>
                <a:latin typeface="Gill Sans" charset="0"/>
                <a:ea typeface="ヒラギノ角ゴ ProN W3" charset="0"/>
                <a:sym typeface="Gill Sans" charset="0"/>
              </a:rPr>
              <a:t>iznini 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almak için başvuru formlarını </a:t>
            </a:r>
            <a:r>
              <a:rPr lang="tr-TR" sz="4400" b="1" dirty="0" smtClean="0">
                <a:solidFill>
                  <a:srgbClr val="4118F0"/>
                </a:solidFill>
                <a:latin typeface="Gill Sans" charset="0"/>
                <a:ea typeface="ヒラギノ角ゴ ProN W3" charset="0"/>
                <a:sym typeface="Gill Sans" charset="0"/>
              </a:rPr>
              <a:t>ilk kez 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sunacak şirket işletmecileri ve Türk </a:t>
            </a:r>
            <a:r>
              <a:rPr lang="tr-TR" sz="4400" b="1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yetkililerine ışık tutmak içindir.</a:t>
            </a:r>
            <a:endParaRPr lang="en-US" sz="4400" b="1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</a:p>
        </p:txBody>
      </p:sp>
      <p:pic>
        <p:nvPicPr>
          <p:cNvPr id="2048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773113"/>
            <a:ext cx="10664825" cy="1714500"/>
          </a:xfrm>
        </p:spPr>
        <p:txBody>
          <a:bodyPr/>
          <a:lstStyle/>
          <a:p>
            <a:pPr algn="r" eaLnBrk="1" hangingPunct="1"/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Önemli noktalar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17410" name="Rectangle 3"/>
          <p:cNvSpPr>
            <a:spLocks/>
          </p:cNvSpPr>
          <p:nvPr/>
        </p:nvSpPr>
        <p:spPr bwMode="auto">
          <a:xfrm>
            <a:off x="1533525" y="2644775"/>
            <a:ext cx="1029811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/>
          <a:p>
            <a:pPr algn="l">
              <a:defRPr/>
            </a:pPr>
            <a:endParaRPr lang="en-US" sz="4400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Diğer Üye Ülkelerinin uzun adaptasyon süreleri vardır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.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Ancak Türkiye gibi yeni üye ülkeler </a:t>
            </a:r>
            <a:r>
              <a:rPr lang="tr-TR" sz="4400" b="1" dirty="0" smtClean="0">
                <a:solidFill>
                  <a:srgbClr val="0000FF"/>
                </a:solidFill>
                <a:latin typeface="Gill Sans" charset="0"/>
                <a:ea typeface="ヒラギノ角ゴ ProN W3" charset="0"/>
                <a:sym typeface="Gill Sans" charset="0"/>
              </a:rPr>
              <a:t>adaptasyon sürecini kısaltmalı ve doğrudan Endüstriyel Emisyonlar Direktifine (EED) uymalıdır</a:t>
            </a:r>
            <a:r>
              <a:rPr lang="en-US" sz="4400" b="1" dirty="0" smtClean="0">
                <a:solidFill>
                  <a:srgbClr val="0000FF"/>
                </a:solidFill>
                <a:latin typeface="Gill Sans" charset="0"/>
                <a:ea typeface="ヒラギノ角ゴ ProN W3" charset="0"/>
                <a:sym typeface="Gill Sans" charset="0"/>
              </a:rPr>
              <a:t>. </a:t>
            </a:r>
            <a:endParaRPr lang="en-US" sz="4400" b="1" dirty="0">
              <a:solidFill>
                <a:srgbClr val="0000FF"/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endParaRPr lang="en-US" sz="4400" b="1" dirty="0">
              <a:solidFill>
                <a:schemeClr val="bg2">
                  <a:lumMod val="75000"/>
                </a:schemeClr>
              </a:solidFill>
              <a:latin typeface="Gill Sans" charset="0"/>
              <a:ea typeface="ヒラギノ角ゴ ProN W3" charset="0"/>
              <a:sym typeface="Gill Sans" charset="0"/>
            </a:endParaRPr>
          </a:p>
          <a:p>
            <a:pPr algn="l">
              <a:defRPr/>
            </a:pP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Gill Sans" charset="0"/>
                <a:ea typeface="ヒラギノ角ゴ ProN W3" charset="0"/>
                <a:sym typeface="Gill Sans" charset="0"/>
              </a:rPr>
              <a:t> </a:t>
            </a:r>
          </a:p>
        </p:txBody>
      </p:sp>
      <p:pic>
        <p:nvPicPr>
          <p:cNvPr id="21508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>
          <a:xfrm>
            <a:off x="1606550" y="233363"/>
            <a:ext cx="10664825" cy="1714500"/>
          </a:xfrm>
        </p:spPr>
        <p:txBody>
          <a:bodyPr/>
          <a:lstStyle/>
          <a:p>
            <a:pPr algn="r" eaLnBrk="1" hangingPunct="1"/>
            <a:r>
              <a:rPr lang="tr-TR" sz="6000" dirty="0" smtClean="0">
                <a:solidFill>
                  <a:srgbClr val="343434"/>
                </a:solidFill>
                <a:latin typeface="Tahoma" pitchFamily="34" charset="0"/>
                <a:cs typeface="Tahoma" pitchFamily="34" charset="0"/>
                <a:sym typeface="Tahoma" pitchFamily="34" charset="0"/>
              </a:rPr>
              <a:t>Önemli noktalar</a:t>
            </a:r>
            <a:endParaRPr lang="en-US" sz="6000" dirty="0" smtClean="0">
              <a:solidFill>
                <a:srgbClr val="343434"/>
              </a:solidFill>
              <a:latin typeface="Tahoma" pitchFamily="34" charset="0"/>
              <a:sym typeface="Tahoma" pitchFamily="34" charset="0"/>
            </a:endParaRPr>
          </a:p>
        </p:txBody>
      </p:sp>
      <p:sp>
        <p:nvSpPr>
          <p:cNvPr id="22531" name="Rectangle 3"/>
          <p:cNvSpPr>
            <a:spLocks/>
          </p:cNvSpPr>
          <p:nvPr/>
        </p:nvSpPr>
        <p:spPr bwMode="auto">
          <a:xfrm>
            <a:off x="1533525" y="2105025"/>
            <a:ext cx="102981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lang="tr-TR" sz="4400" dirty="0" err="1" smtClean="0">
                <a:solidFill>
                  <a:srgbClr val="606060"/>
                </a:solidFill>
              </a:rPr>
              <a:t>EED’e</a:t>
            </a:r>
            <a:r>
              <a:rPr lang="tr-TR" sz="4400" dirty="0" smtClean="0">
                <a:solidFill>
                  <a:srgbClr val="606060"/>
                </a:solidFill>
              </a:rPr>
              <a:t> </a:t>
            </a:r>
            <a:r>
              <a:rPr lang="tr-TR" sz="4400" dirty="0" smtClean="0">
                <a:solidFill>
                  <a:srgbClr val="606060"/>
                </a:solidFill>
              </a:rPr>
              <a:t>göre, çevre bilgisi şu şekilde olmalıdır</a:t>
            </a:r>
            <a:r>
              <a:rPr lang="en-US" sz="4400" dirty="0" smtClean="0">
                <a:solidFill>
                  <a:srgbClr val="606060"/>
                </a:solidFill>
              </a:rPr>
              <a:t>:</a:t>
            </a:r>
            <a:endParaRPr lang="en-US" sz="4400" dirty="0">
              <a:solidFill>
                <a:srgbClr val="606060"/>
              </a:solidFill>
            </a:endParaRPr>
          </a:p>
          <a:p>
            <a:pPr algn="l">
              <a:buFontTx/>
              <a:buChar char="-"/>
            </a:pPr>
            <a:r>
              <a:rPr lang="tr-TR" sz="4400" dirty="0" smtClean="0">
                <a:solidFill>
                  <a:srgbClr val="606060"/>
                </a:solidFill>
              </a:rPr>
              <a:t>Kapsamlı</a:t>
            </a:r>
            <a:r>
              <a:rPr lang="en-US" sz="4400" dirty="0" smtClean="0">
                <a:solidFill>
                  <a:srgbClr val="606060"/>
                </a:solidFill>
              </a:rPr>
              <a:t>, </a:t>
            </a:r>
            <a:r>
              <a:rPr lang="tr-TR" sz="4400" dirty="0" smtClean="0">
                <a:solidFill>
                  <a:srgbClr val="606060"/>
                </a:solidFill>
              </a:rPr>
              <a:t>spesifik</a:t>
            </a:r>
            <a:r>
              <a:rPr lang="en-US" sz="4400" dirty="0" smtClean="0">
                <a:solidFill>
                  <a:srgbClr val="606060"/>
                </a:solidFill>
              </a:rPr>
              <a:t> </a:t>
            </a:r>
            <a:r>
              <a:rPr lang="tr-TR" sz="4400" dirty="0" smtClean="0">
                <a:solidFill>
                  <a:srgbClr val="606060"/>
                </a:solidFill>
              </a:rPr>
              <a:t>ve</a:t>
            </a:r>
            <a:r>
              <a:rPr lang="en-US" sz="4400" dirty="0" smtClean="0">
                <a:solidFill>
                  <a:srgbClr val="606060"/>
                </a:solidFill>
              </a:rPr>
              <a:t> </a:t>
            </a:r>
            <a:r>
              <a:rPr lang="en-US" sz="4400" dirty="0" smtClean="0">
                <a:solidFill>
                  <a:srgbClr val="0000FF"/>
                </a:solidFill>
              </a:rPr>
              <a:t>t</a:t>
            </a:r>
            <a:r>
              <a:rPr lang="tr-TR" sz="4400" dirty="0" err="1" smtClean="0">
                <a:solidFill>
                  <a:srgbClr val="0000FF"/>
                </a:solidFill>
              </a:rPr>
              <a:t>eknik</a:t>
            </a:r>
            <a:endParaRPr lang="en-US" sz="4400" dirty="0">
              <a:solidFill>
                <a:srgbClr val="0000FF"/>
              </a:solidFill>
            </a:endParaRPr>
          </a:p>
          <a:p>
            <a:pPr algn="l">
              <a:buFontTx/>
              <a:buChar char="-"/>
            </a:pPr>
            <a:r>
              <a:rPr lang="tr-TR" sz="4400" dirty="0" smtClean="0">
                <a:solidFill>
                  <a:srgbClr val="4118F0"/>
                </a:solidFill>
              </a:rPr>
              <a:t>Bakanlığın farklı </a:t>
            </a:r>
            <a:r>
              <a:rPr lang="tr-TR" sz="4400" dirty="0" smtClean="0">
                <a:solidFill>
                  <a:srgbClr val="4118F0"/>
                </a:solidFill>
              </a:rPr>
              <a:t>dairelerine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</a:rPr>
              <a:t>birçok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</a:rPr>
              <a:t>belge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</a:rPr>
              <a:t>gönderilse de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</a:rPr>
              <a:t>tüm bunlar </a:t>
            </a:r>
            <a:r>
              <a:rPr lang="tr-TR" sz="4400" dirty="0" smtClean="0">
                <a:solidFill>
                  <a:srgbClr val="4118F0"/>
                </a:solidFill>
              </a:rPr>
              <a:t>nihai bir izin yazarı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</a:rPr>
              <a:t>tarafından işleme tabi </a:t>
            </a:r>
            <a:r>
              <a:rPr lang="tr-TR" sz="4400" dirty="0" smtClean="0">
                <a:solidFill>
                  <a:schemeClr val="bg2">
                    <a:lumMod val="75000"/>
                  </a:schemeClr>
                </a:solidFill>
              </a:rPr>
              <a:t>tutulur</a:t>
            </a:r>
          </a:p>
          <a:p>
            <a:pPr algn="l">
              <a:buFontTx/>
              <a:buChar char="-"/>
            </a:pPr>
            <a:r>
              <a:rPr lang="tr-TR" sz="4400" dirty="0" smtClean="0">
                <a:solidFill>
                  <a:srgbClr val="0000FF"/>
                </a:solidFill>
              </a:rPr>
              <a:t>çok </a:t>
            </a:r>
            <a:r>
              <a:rPr lang="tr-TR" sz="4400" dirty="0" smtClean="0">
                <a:solidFill>
                  <a:srgbClr val="0000FF"/>
                </a:solidFill>
              </a:rPr>
              <a:t>sayıda </a:t>
            </a:r>
            <a:r>
              <a:rPr lang="tr-TR" sz="4400" dirty="0" smtClean="0">
                <a:solidFill>
                  <a:srgbClr val="0000FF"/>
                </a:solidFill>
              </a:rPr>
              <a:t>veri </a:t>
            </a:r>
            <a:r>
              <a:rPr lang="en-US" sz="4400" dirty="0" smtClean="0">
                <a:solidFill>
                  <a:srgbClr val="606060"/>
                </a:solidFill>
              </a:rPr>
              <a:t>(</a:t>
            </a:r>
            <a:r>
              <a:rPr lang="tr-TR" sz="4400" dirty="0" smtClean="0">
                <a:solidFill>
                  <a:srgbClr val="606060"/>
                </a:solidFill>
              </a:rPr>
              <a:t>emisyonlar</a:t>
            </a:r>
            <a:r>
              <a:rPr lang="en-US" sz="4400" dirty="0" smtClean="0">
                <a:solidFill>
                  <a:srgbClr val="606060"/>
                </a:solidFill>
              </a:rPr>
              <a:t>, </a:t>
            </a:r>
            <a:r>
              <a:rPr lang="tr-TR" sz="4400" dirty="0" smtClean="0">
                <a:solidFill>
                  <a:srgbClr val="606060"/>
                </a:solidFill>
              </a:rPr>
              <a:t>hava kalitesi</a:t>
            </a:r>
            <a:r>
              <a:rPr lang="en-US" sz="4400" dirty="0" smtClean="0">
                <a:solidFill>
                  <a:srgbClr val="606060"/>
                </a:solidFill>
              </a:rPr>
              <a:t>, </a:t>
            </a:r>
            <a:r>
              <a:rPr lang="tr-TR" sz="4400" dirty="0" smtClean="0">
                <a:solidFill>
                  <a:srgbClr val="606060"/>
                </a:solidFill>
              </a:rPr>
              <a:t>su boşaltımı,</a:t>
            </a:r>
            <a:r>
              <a:rPr lang="en-US" sz="4400" dirty="0" smtClean="0">
                <a:solidFill>
                  <a:srgbClr val="606060"/>
                </a:solidFill>
              </a:rPr>
              <a:t> </a:t>
            </a:r>
            <a:r>
              <a:rPr lang="tr-TR" sz="4400" dirty="0" smtClean="0">
                <a:solidFill>
                  <a:srgbClr val="606060"/>
                </a:solidFill>
              </a:rPr>
              <a:t>atık yönetimi</a:t>
            </a:r>
            <a:r>
              <a:rPr lang="en-US" sz="4400" dirty="0" smtClean="0">
                <a:solidFill>
                  <a:srgbClr val="606060"/>
                </a:solidFill>
              </a:rPr>
              <a:t>, </a:t>
            </a:r>
            <a:r>
              <a:rPr lang="tr-TR" sz="4400" dirty="0" smtClean="0">
                <a:solidFill>
                  <a:srgbClr val="606060"/>
                </a:solidFill>
              </a:rPr>
              <a:t>toprak koruma</a:t>
            </a:r>
            <a:r>
              <a:rPr lang="en-US" sz="4400" dirty="0" smtClean="0">
                <a:solidFill>
                  <a:srgbClr val="606060"/>
                </a:solidFill>
              </a:rPr>
              <a:t>, </a:t>
            </a:r>
            <a:r>
              <a:rPr lang="tr-TR" sz="4400" dirty="0" smtClean="0">
                <a:solidFill>
                  <a:srgbClr val="606060"/>
                </a:solidFill>
              </a:rPr>
              <a:t>gürültü</a:t>
            </a:r>
            <a:r>
              <a:rPr lang="en-US" sz="4400" dirty="0" smtClean="0">
                <a:solidFill>
                  <a:srgbClr val="606060"/>
                </a:solidFill>
              </a:rPr>
              <a:t>, </a:t>
            </a:r>
            <a:r>
              <a:rPr lang="tr-TR" sz="4400" dirty="0" smtClean="0">
                <a:solidFill>
                  <a:srgbClr val="606060"/>
                </a:solidFill>
              </a:rPr>
              <a:t>güvenlik</a:t>
            </a:r>
            <a:r>
              <a:rPr lang="en-US" sz="4400" dirty="0" smtClean="0">
                <a:solidFill>
                  <a:srgbClr val="606060"/>
                </a:solidFill>
              </a:rPr>
              <a:t>, </a:t>
            </a:r>
            <a:r>
              <a:rPr lang="en-US" sz="4400" dirty="0" smtClean="0">
                <a:solidFill>
                  <a:srgbClr val="606060"/>
                </a:solidFill>
              </a:rPr>
              <a:t>…)</a:t>
            </a:r>
            <a:r>
              <a:rPr lang="tr-TR" sz="4400" dirty="0" smtClean="0">
                <a:solidFill>
                  <a:srgbClr val="606060"/>
                </a:solidFill>
              </a:rPr>
              <a:t> içermelidir.</a:t>
            </a:r>
            <a:endParaRPr lang="en-US" sz="4400" dirty="0">
              <a:solidFill>
                <a:srgbClr val="606060"/>
              </a:solidFill>
            </a:endParaRPr>
          </a:p>
          <a:p>
            <a:pPr algn="l">
              <a:buFontTx/>
              <a:buChar char="-"/>
            </a:pPr>
            <a:endParaRPr lang="en-US" sz="4400" dirty="0">
              <a:solidFill>
                <a:srgbClr val="606060"/>
              </a:solidFill>
            </a:endParaRPr>
          </a:p>
          <a:p>
            <a:pPr algn="l"/>
            <a:r>
              <a:rPr lang="en-US" sz="4400" dirty="0">
                <a:solidFill>
                  <a:srgbClr val="606060"/>
                </a:solidFill>
              </a:rPr>
              <a:t> </a:t>
            </a:r>
          </a:p>
        </p:txBody>
      </p:sp>
      <p:pic>
        <p:nvPicPr>
          <p:cNvPr id="22532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00088"/>
            <a:ext cx="172878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ítulo y viñetas (izquierda)">
  <a:themeElements>
    <a:clrScheme name="Título y viñetas (izquierda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 (izquierda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(izquierda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En blanco">
  <a:themeElements>
    <a:clrScheme name="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n blanc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Viñetas">
  <a:themeElements>
    <a:clrScheme name="Viñeta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iñeta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Viñeta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ítulo y viñetas">
  <a:themeElements>
    <a:clrScheme name="Título y viñeta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ítulo y viñetas (derecha)">
  <a:themeElements>
    <a:clrScheme name="Título y viñetas (derecha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 (derecha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(derecha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ítulo, viñetas y foto">
  <a:themeElements>
    <a:clrScheme name="Título, viñetas y f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, viñetas y f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, viñetas y f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ítulo y viñetas (2 columnas)">
  <a:themeElements>
    <a:clrScheme name="Título y viñetas (2 column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viñetas (2 columnas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viñetas (2 column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ítulo (centro)">
  <a:themeElements>
    <a:clrScheme name="Título (centro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(centro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(centro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ítulo y subtítulo">
  <a:themeElements>
    <a:clrScheme name="Título y subtítul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y subtítul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y subtítul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Foto (horizontal)">
  <a:themeElements>
    <a:clrScheme name="Foto (horizont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horizont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horizont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Foto (reflejo horizontal)">
  <a:themeElements>
    <a:clrScheme name="Foto (reflejo horizont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reflejo horizont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reflejo horizont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Foto (vertical)">
  <a:themeElements>
    <a:clrScheme name="Foto (vertic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vertic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vertic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Foto (reflejo vertical)">
  <a:themeElements>
    <a:clrScheme name="Foto (reflejo vertic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(reflejo vertical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Foto (reflejo vertic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ítulo (arriba)">
  <a:themeElements>
    <a:clrScheme name="Título (arriba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ítulo (arriba)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ítulo (arriba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5540</TotalTime>
  <Pages>0</Pages>
  <Words>692</Words>
  <Characters>0</Characters>
  <Application>Microsoft Office PowerPoint</Application>
  <PresentationFormat>Özel</PresentationFormat>
  <Lines>0</Lines>
  <Paragraphs>108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14</vt:i4>
      </vt:variant>
      <vt:variant>
        <vt:lpstr>Slayt Başlıkları</vt:lpstr>
      </vt:variant>
      <vt:variant>
        <vt:i4>15</vt:i4>
      </vt:variant>
    </vt:vector>
  </HeadingPairs>
  <TitlesOfParts>
    <vt:vector size="29" baseType="lpstr">
      <vt:lpstr>Título y viñetas (izquierda)</vt:lpstr>
      <vt:lpstr>Título y viñetas (2 columnas)</vt:lpstr>
      <vt:lpstr>Título (centro)</vt:lpstr>
      <vt:lpstr>Título y subtítulo</vt:lpstr>
      <vt:lpstr>Foto (horizontal)</vt:lpstr>
      <vt:lpstr>Foto (reflejo horizontal)</vt:lpstr>
      <vt:lpstr>Foto (vertical)</vt:lpstr>
      <vt:lpstr>Foto (reflejo vertical)</vt:lpstr>
      <vt:lpstr>Título (arriba)</vt:lpstr>
      <vt:lpstr>En blanco</vt:lpstr>
      <vt:lpstr>Viñetas</vt:lpstr>
      <vt:lpstr>Título y viñetas</vt:lpstr>
      <vt:lpstr>Título y viñetas (derecha)</vt:lpstr>
      <vt:lpstr>Título, viñetas y foto</vt:lpstr>
      <vt:lpstr>Slayt 1</vt:lpstr>
      <vt:lpstr>        Eğitim içeriği</vt:lpstr>
      <vt:lpstr>        Görev hedefleri</vt:lpstr>
      <vt:lpstr>        Uzmanlar tarafından hazırlanan belgeler</vt:lpstr>
      <vt:lpstr>Görevle ilgili düşüncelerimiz</vt:lpstr>
      <vt:lpstr>        </vt:lpstr>
      <vt:lpstr>Önemli noktalar</vt:lpstr>
      <vt:lpstr>Önemli noktalar</vt:lpstr>
      <vt:lpstr>Önemli noktalar</vt:lpstr>
      <vt:lpstr>        Uzman tavsiyesi</vt:lpstr>
      <vt:lpstr>İşletmeciden alınan kısmi bilgi  (deneyimlerimizden çıkardığımız dersler)</vt:lpstr>
      <vt:lpstr>İşletmeciden alınan güvenilir bilgi  (Son 8 yılda edindiğimiz gerçek deneyimlerimiz)</vt:lpstr>
      <vt:lpstr>Slayt 13</vt:lpstr>
      <vt:lpstr>Slayt 14</vt:lpstr>
      <vt:lpstr>        Oyun kuralları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Quico</dc:creator>
  <cp:lastModifiedBy>serifahmet</cp:lastModifiedBy>
  <cp:revision>151</cp:revision>
  <cp:lastPrinted>2011-02-08T09:59:36Z</cp:lastPrinted>
  <dcterms:created xsi:type="dcterms:W3CDTF">2011-02-08T09:44:32Z</dcterms:created>
  <dcterms:modified xsi:type="dcterms:W3CDTF">2012-12-07T10:27:12Z</dcterms:modified>
</cp:coreProperties>
</file>