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258" r:id="rId2"/>
    <p:sldId id="259" r:id="rId3"/>
    <p:sldId id="421" r:id="rId4"/>
    <p:sldId id="409" r:id="rId5"/>
    <p:sldId id="393" r:id="rId6"/>
    <p:sldId id="394" r:id="rId7"/>
    <p:sldId id="406" r:id="rId8"/>
    <p:sldId id="420" r:id="rId9"/>
    <p:sldId id="407" r:id="rId10"/>
    <p:sldId id="397" r:id="rId11"/>
    <p:sldId id="398" r:id="rId12"/>
    <p:sldId id="399" r:id="rId13"/>
    <p:sldId id="360" r:id="rId14"/>
    <p:sldId id="410" r:id="rId15"/>
    <p:sldId id="411" r:id="rId16"/>
    <p:sldId id="422" r:id="rId17"/>
    <p:sldId id="424" r:id="rId18"/>
    <p:sldId id="425" r:id="rId19"/>
    <p:sldId id="426" r:id="rId20"/>
    <p:sldId id="427" r:id="rId21"/>
    <p:sldId id="363" r:id="rId22"/>
    <p:sldId id="369" r:id="rId23"/>
    <p:sldId id="377" r:id="rId24"/>
    <p:sldId id="378" r:id="rId25"/>
    <p:sldId id="364" r:id="rId26"/>
    <p:sldId id="416" r:id="rId27"/>
    <p:sldId id="428" r:id="rId28"/>
    <p:sldId id="429" r:id="rId29"/>
    <p:sldId id="430" r:id="rId30"/>
    <p:sldId id="380" r:id="rId31"/>
    <p:sldId id="306" r:id="rId32"/>
  </p:sldIdLst>
  <p:sldSz cx="9144000" cy="6858000" type="screen4x3"/>
  <p:notesSz cx="6797675" cy="9926638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ED82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5230" autoAdjust="0"/>
    <p:restoredTop sz="94660"/>
  </p:normalViewPr>
  <p:slideViewPr>
    <p:cSldViewPr>
      <p:cViewPr>
        <p:scale>
          <a:sx n="66" d="100"/>
          <a:sy n="66" d="100"/>
        </p:scale>
        <p:origin x="-2136" y="-5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AF55F2B-FEB5-4D05-B777-C325F1F6F491}" type="datetimeFigureOut">
              <a:rPr lang="es-ES"/>
              <a:pPr>
                <a:defRPr/>
              </a:pPr>
              <a:t>26/02/2013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1882845-E952-4CB8-AA71-A3E735BAC90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09FBA2-1521-4997-A4F0-4EBCBA279632}" type="datetimeFigureOut">
              <a:rPr lang="es-ES" smtClean="0"/>
              <a:pPr/>
              <a:t>26/02/2013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F3C9E6-A948-42D0-9D75-CC40C3C4EBA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CCDD3D-B2C9-402D-8A5E-F83A93123E3A}" type="datetimeFigureOut">
              <a:rPr lang="es-ES" smtClean="0"/>
              <a:pPr>
                <a:defRPr/>
              </a:pPr>
              <a:t>26/02/2013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D72C48-AE4A-493D-A690-9C1483D8922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02A0F3-F510-47D3-9B0C-AB9B94545465}" type="datetimeFigureOut">
              <a:rPr lang="es-ES" smtClean="0"/>
              <a:pPr>
                <a:defRPr/>
              </a:pPr>
              <a:t>26/02/2013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634AD-F2DE-4A5F-95D0-FCC49CF7180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E34FC7-9612-4C94-A9FE-A896356BCEF0}" type="datetimeFigureOut">
              <a:rPr lang="es-ES" smtClean="0"/>
              <a:pPr>
                <a:defRPr/>
              </a:pPr>
              <a:t>26/02/2013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71F150-C69D-4393-8557-D8637989FAB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9F584-6EE7-4CF1-817F-D326C515DBEE}" type="datetimeFigureOut">
              <a:rPr lang="es-ES" smtClean="0"/>
              <a:pPr>
                <a:defRPr/>
              </a:pPr>
              <a:t>26/02/2013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AE142-F42E-4E21-9A3A-8E1711EE025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D4DD5-8750-46EF-AE66-E6FDDF6E1FCD}" type="datetimeFigureOut">
              <a:rPr lang="es-ES" smtClean="0"/>
              <a:pPr>
                <a:defRPr/>
              </a:pPr>
              <a:t>26/02/2013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286B81-E2BB-4846-A007-C94BDF4589E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179D9F-B689-4B81-BA2A-4C6A5B619B7D}" type="datetimeFigureOut">
              <a:rPr lang="es-ES" smtClean="0"/>
              <a:pPr>
                <a:defRPr/>
              </a:pPr>
              <a:t>26/02/2013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E6DCB-D511-4144-BCCF-075D4DD0706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60B1B-CBF4-4E52-9740-641DFFA91A70}" type="datetimeFigureOut">
              <a:rPr lang="es-ES" smtClean="0"/>
              <a:pPr>
                <a:defRPr/>
              </a:pPr>
              <a:t>26/02/2013</a:t>
            </a:fld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16B48-89E0-46EF-AC81-300C0D3E441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F649C-FA8C-4327-A67A-8D8F28357F18}" type="datetimeFigureOut">
              <a:rPr lang="es-ES" smtClean="0"/>
              <a:pPr>
                <a:defRPr/>
              </a:pPr>
              <a:t>26/02/2013</a:t>
            </a:fld>
            <a:endParaRPr lang="es-E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73978-A456-4D68-9075-DA2E48C7474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7AB0E-DFC9-4FA8-BDA7-D4AAF664B196}" type="datetimeFigureOut">
              <a:rPr lang="es-ES" smtClean="0"/>
              <a:pPr>
                <a:defRPr/>
              </a:pPr>
              <a:t>26/02/2013</a:t>
            </a:fld>
            <a:endParaRPr lang="es-E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0E064E-AF5F-4070-AECB-687545D8355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51698-07DF-4A99-80BC-DC90DD81B372}" type="datetimeFigureOut">
              <a:rPr lang="es-ES" smtClean="0"/>
              <a:pPr>
                <a:defRPr/>
              </a:pPr>
              <a:t>26/02/2013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837FE-CBFD-420D-A305-FB51927F870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E47FE-D45F-4CF9-80B2-FF306F26DDE1}" type="datetimeFigureOut">
              <a:rPr lang="es-ES" smtClean="0"/>
              <a:pPr>
                <a:defRPr/>
              </a:pPr>
              <a:t>26/02/2013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E6443-9C55-4409-92EB-DFEC5655170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100000">
              <a:srgbClr val="3366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A14B3A1-3C3C-4115-91BB-13D8BD5EE121}" type="datetimeFigureOut">
              <a:rPr lang="es-ES" smtClean="0"/>
              <a:pPr>
                <a:defRPr/>
              </a:pPr>
              <a:t>26/02/2013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F6C60A3-3DF0-4549-9B73-56E70765D3D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wmf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w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3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3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3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3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3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w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3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3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3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3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3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3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3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w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openxmlformats.org/officeDocument/2006/relationships/image" Target="../media/image3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eg"/><Relationship Id="rId4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36 Rectángulo redondeado"/>
          <p:cNvSpPr/>
          <p:nvPr/>
        </p:nvSpPr>
        <p:spPr>
          <a:xfrm>
            <a:off x="1404938" y="1375959"/>
            <a:ext cx="6215063" cy="1571624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3366FF"/>
              </a:gs>
            </a:gsLst>
            <a:lin ang="2700000" scaled="1"/>
            <a:tileRect/>
          </a:gradFill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2800"/>
              </a:lnSpc>
              <a:defRPr/>
            </a:pPr>
            <a:endParaRPr lang="es-ES" dirty="0"/>
          </a:p>
        </p:txBody>
      </p:sp>
      <p:sp>
        <p:nvSpPr>
          <p:cNvPr id="2051" name="Rectangle 7"/>
          <p:cNvSpPr>
            <a:spLocks noChangeArrowheads="1"/>
          </p:cNvSpPr>
          <p:nvPr/>
        </p:nvSpPr>
        <p:spPr bwMode="auto">
          <a:xfrm>
            <a:off x="2286001" y="500063"/>
            <a:ext cx="47863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GB" dirty="0"/>
              <a:t>Twinning Project TR 08 IB EN 03</a:t>
            </a:r>
          </a:p>
        </p:txBody>
      </p:sp>
      <p:grpSp>
        <p:nvGrpSpPr>
          <p:cNvPr id="2053" name="27 Grupo"/>
          <p:cNvGrpSpPr>
            <a:grpSpLocks/>
          </p:cNvGrpSpPr>
          <p:nvPr/>
        </p:nvGrpSpPr>
        <p:grpSpPr bwMode="auto">
          <a:xfrm>
            <a:off x="6786563" y="428626"/>
            <a:ext cx="1992312" cy="714375"/>
            <a:chOff x="6286512" y="285728"/>
            <a:chExt cx="2493060" cy="790573"/>
          </a:xfrm>
        </p:grpSpPr>
        <p:pic>
          <p:nvPicPr>
            <p:cNvPr id="2060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61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5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90" y="357189"/>
            <a:ext cx="230028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9" descr="E:\Mis documentos\Turquia\Activities\0.1\Outputs\cooling-towers-of-a-nuclear-power-statio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500" y="3129623"/>
            <a:ext cx="3071813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Picture 17" descr="E:\Mis documentos\Turquia\Activities\0.1\Outputs\GIOS logo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86626" y="3763036"/>
            <a:ext cx="862013" cy="87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13 Rectángulo redondeado"/>
          <p:cNvSpPr/>
          <p:nvPr/>
        </p:nvSpPr>
        <p:spPr>
          <a:xfrm>
            <a:off x="1714480" y="4844450"/>
            <a:ext cx="5500726" cy="1846558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3366FF"/>
              </a:gs>
            </a:gsLst>
            <a:lin ang="2700000" scaled="1"/>
            <a:tileRect/>
          </a:gradFill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2800"/>
              </a:lnSpc>
              <a:defRPr/>
            </a:pPr>
            <a:endParaRPr lang="es-ES" dirty="0"/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3286116" y="6143644"/>
            <a:ext cx="230755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sz="2000" dirty="0" smtClean="0">
                <a:solidFill>
                  <a:prstClr val="white"/>
                </a:solidFill>
                <a:latin typeface="Calibri"/>
              </a:rPr>
              <a:t>Luis Suarez</a:t>
            </a:r>
            <a:r>
              <a:rPr lang="en-US" sz="2000" dirty="0" smtClean="0">
                <a:solidFill>
                  <a:schemeClr val="bg1"/>
                </a:solidFill>
                <a:latin typeface="+mn-lt"/>
              </a:rPr>
              <a:t> – </a:t>
            </a:r>
            <a:r>
              <a:rPr lang="es-ES_tradnl" sz="2000" dirty="0" err="1" smtClean="0">
                <a:solidFill>
                  <a:schemeClr val="bg1"/>
                </a:solidFill>
                <a:latin typeface="+mn-lt"/>
              </a:rPr>
              <a:t>Uzman</a:t>
            </a:r>
            <a:endParaRPr lang="tr-TR" sz="2000" dirty="0" smtClean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2355950" y="1413281"/>
            <a:ext cx="414487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tr-TR" sz="2400" dirty="0" smtClean="0">
                <a:solidFill>
                  <a:schemeClr val="bg1"/>
                </a:solidFill>
                <a:latin typeface="+mn-lt"/>
              </a:rPr>
              <a:t>Petrol Rafinerilerinin</a:t>
            </a:r>
          </a:p>
          <a:p>
            <a:pPr algn="ctr">
              <a:defRPr/>
            </a:pPr>
            <a:r>
              <a:rPr lang="tr-TR" sz="2400" dirty="0" smtClean="0">
                <a:solidFill>
                  <a:schemeClr val="bg1"/>
                </a:solidFill>
                <a:latin typeface="+mn-lt"/>
              </a:rPr>
              <a:t>Entegre Çevre İzinleri</a:t>
            </a:r>
            <a:endParaRPr lang="es-ES" sz="2400" dirty="0"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18" name="16 Grupo"/>
          <p:cNvGrpSpPr>
            <a:grpSpLocks/>
          </p:cNvGrpSpPr>
          <p:nvPr/>
        </p:nvGrpSpPr>
        <p:grpSpPr bwMode="auto">
          <a:xfrm>
            <a:off x="6800850" y="3071810"/>
            <a:ext cx="1914525" cy="635000"/>
            <a:chOff x="6429388" y="4071938"/>
            <a:chExt cx="1914525" cy="635000"/>
          </a:xfrm>
        </p:grpSpPr>
        <p:pic>
          <p:nvPicPr>
            <p:cNvPr id="19" name="Picture 8" descr="E:\Mis documentos\Turquia\Visibility\logos\logo_MARM_small_2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429388" y="4071938"/>
              <a:ext cx="1914525" cy="635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Picture 2" descr="E:\Mis documentos\Turquia\Visibility\logos\MAAMA_logo_short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839809" y="4090714"/>
              <a:ext cx="1485900" cy="600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2053487" y="5421610"/>
            <a:ext cx="501477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sz="2000" dirty="0" smtClean="0">
                <a:solidFill>
                  <a:schemeClr val="bg1"/>
                </a:solidFill>
                <a:latin typeface="+mn-lt"/>
              </a:rPr>
              <a:t>Cesar </a:t>
            </a:r>
            <a:r>
              <a:rPr lang="en-US" sz="2000" dirty="0" err="1" smtClean="0">
                <a:solidFill>
                  <a:schemeClr val="bg1"/>
                </a:solidFill>
                <a:latin typeface="+mn-lt"/>
              </a:rPr>
              <a:t>Seoanez</a:t>
            </a:r>
            <a:r>
              <a:rPr lang="en-US" sz="200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2000" dirty="0">
                <a:solidFill>
                  <a:schemeClr val="bg1"/>
                </a:solidFill>
                <a:latin typeface="+mn-lt"/>
              </a:rPr>
              <a:t>– </a:t>
            </a:r>
            <a:r>
              <a:rPr lang="es-ES_tradnl" sz="2000" dirty="0" smtClean="0">
                <a:solidFill>
                  <a:schemeClr val="bg1"/>
                </a:solidFill>
                <a:latin typeface="+mn-lt"/>
              </a:rPr>
              <a:t>Yerleşik Eşleştirme Danışmanı</a:t>
            </a:r>
            <a:endParaRPr lang="tr-TR" sz="2000" dirty="0" smtClean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3071802" y="5786454"/>
            <a:ext cx="257609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sz="2000" dirty="0" smtClean="0">
                <a:solidFill>
                  <a:prstClr val="white"/>
                </a:solidFill>
                <a:latin typeface="Calibri"/>
              </a:rPr>
              <a:t>Marta </a:t>
            </a:r>
            <a:r>
              <a:rPr lang="en-US" sz="2000" dirty="0" err="1" smtClean="0">
                <a:solidFill>
                  <a:prstClr val="white"/>
                </a:solidFill>
                <a:latin typeface="Calibri"/>
              </a:rPr>
              <a:t>Tejedor</a:t>
            </a:r>
            <a:r>
              <a:rPr lang="en-US" sz="2000" dirty="0" smtClean="0">
                <a:solidFill>
                  <a:schemeClr val="bg1"/>
                </a:solidFill>
                <a:latin typeface="+mn-lt"/>
              </a:rPr>
              <a:t>– </a:t>
            </a:r>
            <a:r>
              <a:rPr lang="es-ES_tradnl" sz="2000" dirty="0" err="1" smtClean="0">
                <a:solidFill>
                  <a:schemeClr val="bg1"/>
                </a:solidFill>
                <a:latin typeface="+mn-lt"/>
              </a:rPr>
              <a:t>Uzman</a:t>
            </a:r>
            <a:endParaRPr lang="tr-TR" sz="2000" dirty="0" smtClean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23" name="Picture 3" descr="E:\Mis documentos\Turquia\Visibility\logos\Cevre_ve_Sehircilik_logo_121010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0063" y="3556421"/>
            <a:ext cx="1479550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Rectangle 8"/>
          <p:cNvSpPr>
            <a:spLocks noChangeArrowheads="1"/>
          </p:cNvSpPr>
          <p:nvPr/>
        </p:nvSpPr>
        <p:spPr bwMode="auto">
          <a:xfrm>
            <a:off x="2714612" y="2324393"/>
            <a:ext cx="326640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s-ES_tradnl" sz="2400" dirty="0" smtClean="0">
                <a:solidFill>
                  <a:schemeClr val="bg1"/>
                </a:solidFill>
                <a:latin typeface="+mn-lt"/>
              </a:rPr>
              <a:t>1</a:t>
            </a:r>
            <a:r>
              <a:rPr lang="tr-TR" sz="2400" dirty="0" smtClean="0">
                <a:solidFill>
                  <a:schemeClr val="bg1"/>
                </a:solidFill>
                <a:latin typeface="+mn-lt"/>
              </a:rPr>
              <a:t>. Görev</a:t>
            </a:r>
            <a:r>
              <a:rPr lang="es-ES_tradnl" sz="2400" dirty="0" smtClean="0">
                <a:solidFill>
                  <a:schemeClr val="bg1"/>
                </a:solidFill>
                <a:latin typeface="+mn-lt"/>
              </a:rPr>
              <a:t>: </a:t>
            </a:r>
            <a:r>
              <a:rPr lang="tr-TR" sz="2400" dirty="0" smtClean="0">
                <a:solidFill>
                  <a:schemeClr val="bg1"/>
                </a:solidFill>
                <a:latin typeface="+mn-lt"/>
              </a:rPr>
              <a:t>Eğitimin temeli</a:t>
            </a:r>
            <a:endParaRPr lang="es-ES" sz="2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5" name="Rectangle 8"/>
          <p:cNvSpPr>
            <a:spLocks noChangeArrowheads="1"/>
          </p:cNvSpPr>
          <p:nvPr/>
        </p:nvSpPr>
        <p:spPr bwMode="auto">
          <a:xfrm>
            <a:off x="1928794" y="5056308"/>
            <a:ext cx="513044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sz="2000" dirty="0" err="1" smtClean="0">
                <a:solidFill>
                  <a:schemeClr val="bg1"/>
                </a:solidFill>
                <a:latin typeface="+mn-lt"/>
              </a:rPr>
              <a:t>Ece</a:t>
            </a:r>
            <a:r>
              <a:rPr lang="en-US" sz="200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+mn-lt"/>
              </a:rPr>
              <a:t>Tok</a:t>
            </a:r>
            <a:r>
              <a:rPr lang="en-US" sz="200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2000" dirty="0" smtClean="0">
                <a:solidFill>
                  <a:schemeClr val="bg1"/>
                </a:solidFill>
                <a:latin typeface="+mj-lt"/>
              </a:rPr>
              <a:t>– </a:t>
            </a:r>
            <a:r>
              <a:rPr lang="es-ES_tradnl" sz="2000" dirty="0" smtClean="0">
                <a:solidFill>
                  <a:schemeClr val="bg1"/>
                </a:solidFill>
                <a:latin typeface="+mj-lt"/>
              </a:rPr>
              <a:t>Yerleşik Eşleştirme Danışmanı</a:t>
            </a:r>
            <a:r>
              <a:rPr lang="tr-TR" sz="2000" dirty="0" smtClean="0">
                <a:solidFill>
                  <a:schemeClr val="bg1"/>
                </a:solidFill>
                <a:latin typeface="+mj-lt"/>
              </a:rPr>
              <a:t> Muadili</a:t>
            </a:r>
            <a:endParaRPr lang="en-US" sz="2000" dirty="0" smtClean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25 Rectángulo redondeado"/>
          <p:cNvSpPr/>
          <p:nvPr/>
        </p:nvSpPr>
        <p:spPr>
          <a:xfrm>
            <a:off x="2466668" y="260648"/>
            <a:ext cx="4248472" cy="928687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3366FF"/>
              </a:gs>
            </a:gsLst>
            <a:lin ang="2700000" scaled="1"/>
            <a:tileRect/>
          </a:gradFill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2800"/>
              </a:lnSpc>
              <a:defRPr/>
            </a:pPr>
            <a:endParaRPr lang="es-ES"/>
          </a:p>
        </p:txBody>
      </p:sp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8" y="357188"/>
            <a:ext cx="1420812" cy="500062"/>
            <a:chOff x="6286512" y="285728"/>
            <a:chExt cx="2493060" cy="790573"/>
          </a:xfrm>
        </p:grpSpPr>
        <p:pic>
          <p:nvPicPr>
            <p:cNvPr id="3081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2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6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3" y="285750"/>
            <a:ext cx="16430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3563888" y="1340768"/>
            <a:ext cx="13131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tr-TR" sz="2400" b="1" dirty="0" smtClean="0"/>
              <a:t>İÇERİK</a:t>
            </a:r>
            <a:r>
              <a:rPr lang="tr-TR" sz="2400" dirty="0" smtClean="0"/>
              <a:t> </a:t>
            </a:r>
            <a:endParaRPr lang="es-ES" sz="2400" dirty="0"/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827584" y="1916832"/>
            <a:ext cx="7825275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2400" b="1" i="1" dirty="0" smtClean="0"/>
              <a:t>-Amaç</a:t>
            </a:r>
            <a:r>
              <a:rPr lang="tr-TR" sz="2400" b="1" i="1" dirty="0"/>
              <a:t>, Kapsam, Dayanak, </a:t>
            </a:r>
            <a:r>
              <a:rPr lang="tr-TR" sz="2400" b="1" i="1" dirty="0" smtClean="0"/>
              <a:t>Tanımlar</a:t>
            </a:r>
          </a:p>
          <a:p>
            <a:r>
              <a:rPr lang="tr-TR" sz="2400" b="1" i="1" dirty="0" smtClean="0"/>
              <a:t>-Entegre </a:t>
            </a:r>
            <a:r>
              <a:rPr lang="tr-TR" sz="2400" b="1" i="1" dirty="0"/>
              <a:t>Çevre İznine İlişkin Genel </a:t>
            </a:r>
            <a:r>
              <a:rPr lang="tr-TR" sz="2400" b="1" i="1" dirty="0" smtClean="0"/>
              <a:t>Esaslar</a:t>
            </a:r>
          </a:p>
          <a:p>
            <a:r>
              <a:rPr lang="tr-TR" sz="2400" b="1" i="1" dirty="0" smtClean="0"/>
              <a:t>-Entegre </a:t>
            </a:r>
            <a:r>
              <a:rPr lang="tr-TR" sz="2400" b="1" i="1" dirty="0"/>
              <a:t>Çevre İznine İlişkin Yasal Prosedür</a:t>
            </a:r>
            <a:endParaRPr lang="tr-TR" sz="2400" dirty="0"/>
          </a:p>
          <a:p>
            <a:r>
              <a:rPr lang="tr-TR" sz="2400" dirty="0" smtClean="0"/>
              <a:t>	--</a:t>
            </a:r>
            <a:r>
              <a:rPr lang="tr-TR" sz="2400" b="1" i="1" dirty="0" smtClean="0"/>
              <a:t>Amaç </a:t>
            </a:r>
            <a:r>
              <a:rPr lang="tr-TR" sz="2400" b="1" i="1" dirty="0"/>
              <a:t>ve </a:t>
            </a:r>
            <a:r>
              <a:rPr lang="tr-TR" sz="2400" b="1" i="1" dirty="0" smtClean="0"/>
              <a:t>Uygulama</a:t>
            </a:r>
          </a:p>
          <a:p>
            <a:r>
              <a:rPr lang="tr-TR" sz="2400" b="1" i="1" dirty="0"/>
              <a:t>	</a:t>
            </a:r>
            <a:r>
              <a:rPr lang="tr-TR" sz="2400" b="1" i="1" dirty="0" smtClean="0"/>
              <a:t>--Entegre </a:t>
            </a:r>
            <a:r>
              <a:rPr lang="tr-TR" sz="2400" b="1" i="1" dirty="0"/>
              <a:t>Çevre İzni Başvurusu ve İznin </a:t>
            </a:r>
            <a:r>
              <a:rPr lang="tr-TR" sz="2400" b="1" i="1" dirty="0" smtClean="0"/>
              <a:t>Verilmesi</a:t>
            </a:r>
          </a:p>
          <a:p>
            <a:r>
              <a:rPr lang="tr-TR" sz="2400" b="1" i="1" dirty="0"/>
              <a:t>	</a:t>
            </a:r>
            <a:r>
              <a:rPr lang="tr-TR" sz="2400" b="1" i="1" dirty="0" smtClean="0"/>
              <a:t>--Denetim </a:t>
            </a:r>
            <a:r>
              <a:rPr lang="tr-TR" sz="2400" b="1" i="1" dirty="0"/>
              <a:t>ve </a:t>
            </a:r>
            <a:r>
              <a:rPr lang="tr-TR" sz="2400" b="1" i="1" dirty="0" smtClean="0"/>
              <a:t>yaptırımlar</a:t>
            </a:r>
          </a:p>
          <a:p>
            <a:r>
              <a:rPr lang="tr-TR" sz="2400" b="1" i="1" dirty="0" smtClean="0"/>
              <a:t>-Geçici Maddeler</a:t>
            </a:r>
          </a:p>
          <a:p>
            <a:r>
              <a:rPr lang="tr-TR" sz="2400" b="1" dirty="0" smtClean="0"/>
              <a:t>-Yürürlük</a:t>
            </a:r>
            <a:endParaRPr lang="tr-TR" sz="2400" b="1" dirty="0"/>
          </a:p>
          <a:p>
            <a:r>
              <a:rPr lang="tr-TR" sz="2400" b="1" dirty="0" smtClean="0"/>
              <a:t>-Yürütme </a:t>
            </a:r>
          </a:p>
          <a:p>
            <a:r>
              <a:rPr lang="tr-TR" sz="2400" b="1" dirty="0" smtClean="0"/>
              <a:t>38 Madde 5 Ek </a:t>
            </a:r>
            <a:endParaRPr lang="tr-TR" sz="2400" dirty="0"/>
          </a:p>
        </p:txBody>
      </p:sp>
      <p:sp>
        <p:nvSpPr>
          <p:cNvPr id="3080" name="Rectangle 7"/>
          <p:cNvSpPr>
            <a:spLocks noChangeArrowheads="1"/>
          </p:cNvSpPr>
          <p:nvPr/>
        </p:nvSpPr>
        <p:spPr bwMode="auto">
          <a:xfrm>
            <a:off x="2195736" y="490259"/>
            <a:ext cx="4968552" cy="451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3200" dirty="0" smtClean="0">
                <a:solidFill>
                  <a:schemeClr val="bg1"/>
                </a:solidFill>
                <a:latin typeface="Book Antiqua" pitchFamily="18" charset="0"/>
              </a:rPr>
              <a:t>Taslak Yönetmelik</a:t>
            </a:r>
            <a:endParaRPr lang="en-GB" sz="3200" dirty="0">
              <a:solidFill>
                <a:schemeClr val="bg1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87 Conector recto de flecha"/>
          <p:cNvCxnSpPr>
            <a:cxnSpLocks noChangeShapeType="1"/>
            <a:stCxn id="127" idx="1"/>
            <a:endCxn id="82" idx="3"/>
          </p:cNvCxnSpPr>
          <p:nvPr/>
        </p:nvCxnSpPr>
        <p:spPr bwMode="auto">
          <a:xfrm rot="10800000">
            <a:off x="4578368" y="931886"/>
            <a:ext cx="482600" cy="39687"/>
          </a:xfrm>
          <a:prstGeom prst="straightConnector1">
            <a:avLst/>
          </a:prstGeom>
          <a:noFill/>
          <a:ln w="17780" algn="ctr">
            <a:solidFill>
              <a:srgbClr val="002060"/>
            </a:solidFill>
            <a:round/>
            <a:headEnd/>
            <a:tailEnd type="arrow" w="med" len="med"/>
          </a:ln>
        </p:spPr>
      </p:cxnSp>
      <p:sp>
        <p:nvSpPr>
          <p:cNvPr id="81" name="Line 114"/>
          <p:cNvSpPr>
            <a:spLocks noChangeShapeType="1"/>
          </p:cNvSpPr>
          <p:nvPr/>
        </p:nvSpPr>
        <p:spPr bwMode="auto">
          <a:xfrm>
            <a:off x="3349643" y="1062061"/>
            <a:ext cx="0" cy="295275"/>
          </a:xfrm>
          <a:prstGeom prst="line">
            <a:avLst/>
          </a:prstGeom>
          <a:noFill/>
          <a:ln w="17780">
            <a:solidFill>
              <a:srgbClr val="000080"/>
            </a:solidFill>
            <a:round/>
            <a:headEnd/>
            <a:tailEnd type="triangle" w="med" len="med"/>
          </a:ln>
        </p:spPr>
        <p:txBody>
          <a:bodyPr wrap="none" lIns="90000" tIns="46800" rIns="90000" bIns="46800" anchor="ctr"/>
          <a:lstStyle/>
          <a:p>
            <a:pPr algn="ctr"/>
            <a:endParaRPr lang="es-ES"/>
          </a:p>
        </p:txBody>
      </p:sp>
      <p:sp>
        <p:nvSpPr>
          <p:cNvPr id="82" name="Text Box 95"/>
          <p:cNvSpPr txBox="1">
            <a:spLocks noChangeArrowheads="1"/>
          </p:cNvSpPr>
          <p:nvPr/>
        </p:nvSpPr>
        <p:spPr bwMode="auto">
          <a:xfrm>
            <a:off x="1935180" y="668361"/>
            <a:ext cx="2643188" cy="525462"/>
          </a:xfrm>
          <a:prstGeom prst="rect">
            <a:avLst/>
          </a:prstGeom>
          <a:solidFill>
            <a:srgbClr val="3366FF"/>
          </a:solidFill>
          <a:ln w="17780">
            <a:solidFill>
              <a:srgbClr val="0000FF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_tradnl" sz="800" b="1">
                <a:solidFill>
                  <a:schemeClr val="bg1"/>
                </a:solidFill>
              </a:rPr>
              <a:t>Madde 14: </a:t>
            </a:r>
            <a:r>
              <a:rPr lang="tr-TR" sz="800" b="1">
                <a:solidFill>
                  <a:schemeClr val="bg1"/>
                </a:solidFill>
              </a:rPr>
              <a:t>Başvuru formu</a:t>
            </a:r>
            <a:endParaRPr lang="en-US" sz="800" b="1">
              <a:solidFill>
                <a:schemeClr val="bg1"/>
              </a:solidFill>
            </a:endParaRPr>
          </a:p>
          <a:p>
            <a:pPr algn="ctr" eaLnBrk="0" hangingPunct="0"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</a:rPr>
              <a:t>(</a:t>
            </a:r>
            <a:r>
              <a:rPr lang="tr-TR" sz="800" b="1">
                <a:solidFill>
                  <a:schemeClr val="bg1"/>
                </a:solidFill>
              </a:rPr>
              <a:t>izinle ilgili bilgiler</a:t>
            </a:r>
            <a:r>
              <a:rPr lang="en-US" sz="800" b="1">
                <a:solidFill>
                  <a:schemeClr val="bg1"/>
                </a:solidFill>
              </a:rPr>
              <a:t> + </a:t>
            </a:r>
            <a:r>
              <a:rPr lang="tr-TR" sz="800" b="1">
                <a:solidFill>
                  <a:schemeClr val="bg1"/>
                </a:solidFill>
              </a:rPr>
              <a:t>ÇED</a:t>
            </a:r>
            <a:r>
              <a:rPr lang="en-US" sz="800" b="1">
                <a:solidFill>
                  <a:schemeClr val="bg1"/>
                </a:solidFill>
              </a:rPr>
              <a:t> r</a:t>
            </a:r>
            <a:r>
              <a:rPr lang="tr-TR" sz="800" b="1">
                <a:solidFill>
                  <a:schemeClr val="bg1"/>
                </a:solidFill>
              </a:rPr>
              <a:t>aporu</a:t>
            </a:r>
            <a:r>
              <a:rPr lang="en-US" sz="800" b="1">
                <a:solidFill>
                  <a:schemeClr val="bg1"/>
                </a:solidFill>
              </a:rPr>
              <a:t> + Seveso  bildirimi)</a:t>
            </a:r>
          </a:p>
        </p:txBody>
      </p:sp>
      <p:sp>
        <p:nvSpPr>
          <p:cNvPr id="83" name="Text Box 100"/>
          <p:cNvSpPr txBox="1">
            <a:spLocks noChangeArrowheads="1"/>
          </p:cNvSpPr>
          <p:nvPr/>
        </p:nvSpPr>
        <p:spPr bwMode="auto">
          <a:xfrm>
            <a:off x="2578118" y="1376386"/>
            <a:ext cx="1387475" cy="217487"/>
          </a:xfrm>
          <a:prstGeom prst="rect">
            <a:avLst/>
          </a:prstGeom>
          <a:solidFill>
            <a:srgbClr val="FF6600"/>
          </a:solidFill>
          <a:ln w="17780">
            <a:solidFill>
              <a:schemeClr val="tx2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_tradnl" sz="800" b="1">
                <a:solidFill>
                  <a:schemeClr val="bg1"/>
                </a:solidFill>
              </a:rPr>
              <a:t>Madde 15: </a:t>
            </a:r>
            <a:r>
              <a:rPr lang="tr-TR" sz="800" b="1">
                <a:solidFill>
                  <a:schemeClr val="bg1"/>
                </a:solidFill>
              </a:rPr>
              <a:t>Yetkili </a:t>
            </a:r>
            <a:r>
              <a:rPr lang="es-ES_tradnl" sz="800" b="1">
                <a:solidFill>
                  <a:schemeClr val="bg1"/>
                </a:solidFill>
              </a:rPr>
              <a:t>merci</a:t>
            </a:r>
            <a:endParaRPr lang="en-US" sz="800" b="1">
              <a:solidFill>
                <a:schemeClr val="bg1"/>
              </a:solidFill>
            </a:endParaRPr>
          </a:p>
        </p:txBody>
      </p:sp>
      <p:sp>
        <p:nvSpPr>
          <p:cNvPr id="84" name="Text Box 101"/>
          <p:cNvSpPr txBox="1">
            <a:spLocks noChangeArrowheads="1"/>
          </p:cNvSpPr>
          <p:nvPr/>
        </p:nvSpPr>
        <p:spPr bwMode="auto">
          <a:xfrm>
            <a:off x="2506680" y="2005036"/>
            <a:ext cx="1430338" cy="341312"/>
          </a:xfrm>
          <a:prstGeom prst="rect">
            <a:avLst/>
          </a:prstGeom>
          <a:solidFill>
            <a:srgbClr val="FF6600"/>
          </a:solidFill>
          <a:ln w="17780" algn="ctr">
            <a:solidFill>
              <a:schemeClr val="tx2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_tradnl" sz="800" b="1">
                <a:solidFill>
                  <a:schemeClr val="bg1"/>
                </a:solidFill>
              </a:rPr>
              <a:t>Madde 16: </a:t>
            </a:r>
            <a:r>
              <a:rPr lang="tr-TR" sz="800" b="1">
                <a:solidFill>
                  <a:schemeClr val="bg1"/>
                </a:solidFill>
              </a:rPr>
              <a:t>Halkın bilgilendirilmesi süreci</a:t>
            </a:r>
            <a:endParaRPr lang="en-US" sz="800" b="1">
              <a:solidFill>
                <a:schemeClr val="bg1"/>
              </a:solidFill>
            </a:endParaRPr>
          </a:p>
        </p:txBody>
      </p:sp>
      <p:sp>
        <p:nvSpPr>
          <p:cNvPr id="85" name="Text Box 113"/>
          <p:cNvSpPr txBox="1">
            <a:spLocks noChangeArrowheads="1"/>
          </p:cNvSpPr>
          <p:nvPr/>
        </p:nvSpPr>
        <p:spPr bwMode="auto">
          <a:xfrm>
            <a:off x="3992580" y="2495573"/>
            <a:ext cx="804863" cy="341313"/>
          </a:xfrm>
          <a:prstGeom prst="rect">
            <a:avLst/>
          </a:prstGeom>
          <a:noFill/>
          <a:ln w="17780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eaLnBrk="0" hangingPunct="0"/>
            <a:r>
              <a:rPr lang="en-US" sz="800">
                <a:solidFill>
                  <a:srgbClr val="294800"/>
                </a:solidFill>
              </a:rPr>
              <a:t>120 </a:t>
            </a:r>
            <a:r>
              <a:rPr lang="tr-TR" sz="800">
                <a:solidFill>
                  <a:srgbClr val="294800"/>
                </a:solidFill>
              </a:rPr>
              <a:t>iş</a:t>
            </a:r>
          </a:p>
          <a:p>
            <a:pPr algn="ctr" eaLnBrk="0" hangingPunct="0"/>
            <a:r>
              <a:rPr lang="tr-TR" sz="800">
                <a:solidFill>
                  <a:srgbClr val="294800"/>
                </a:solidFill>
              </a:rPr>
              <a:t> günü</a:t>
            </a:r>
            <a:endParaRPr lang="en-US" sz="800">
              <a:solidFill>
                <a:srgbClr val="294800"/>
              </a:solidFill>
            </a:endParaRPr>
          </a:p>
        </p:txBody>
      </p:sp>
      <p:sp>
        <p:nvSpPr>
          <p:cNvPr id="86" name="Line 115"/>
          <p:cNvSpPr>
            <a:spLocks noChangeShapeType="1"/>
          </p:cNvSpPr>
          <p:nvPr/>
        </p:nvSpPr>
        <p:spPr bwMode="auto">
          <a:xfrm>
            <a:off x="3349643" y="1638323"/>
            <a:ext cx="0" cy="323850"/>
          </a:xfrm>
          <a:prstGeom prst="line">
            <a:avLst/>
          </a:prstGeom>
          <a:noFill/>
          <a:ln w="17780">
            <a:solidFill>
              <a:srgbClr val="000080"/>
            </a:solidFill>
            <a:round/>
            <a:headEnd/>
            <a:tailEnd type="triangle" w="med" len="med"/>
          </a:ln>
        </p:spPr>
        <p:txBody>
          <a:bodyPr wrap="none" lIns="90000" tIns="46800" rIns="90000" bIns="46800" anchor="ctr"/>
          <a:lstStyle/>
          <a:p>
            <a:pPr algn="ctr"/>
            <a:endParaRPr lang="es-ES"/>
          </a:p>
        </p:txBody>
      </p:sp>
      <p:sp>
        <p:nvSpPr>
          <p:cNvPr id="87" name="Text Box 135"/>
          <p:cNvSpPr txBox="1">
            <a:spLocks noChangeArrowheads="1"/>
          </p:cNvSpPr>
          <p:nvPr/>
        </p:nvSpPr>
        <p:spPr bwMode="auto">
          <a:xfrm>
            <a:off x="1649430" y="1573236"/>
            <a:ext cx="969963" cy="463550"/>
          </a:xfrm>
          <a:prstGeom prst="rect">
            <a:avLst/>
          </a:prstGeom>
          <a:noFill/>
          <a:ln w="17780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eaLnBrk="0" hangingPunct="0"/>
            <a:r>
              <a:rPr lang="tr-TR" sz="800">
                <a:solidFill>
                  <a:srgbClr val="294800"/>
                </a:solidFill>
              </a:rPr>
              <a:t>Bilgi eksikliğinin giderilmesi</a:t>
            </a:r>
          </a:p>
          <a:p>
            <a:pPr algn="ctr" eaLnBrk="0" hangingPunct="0"/>
            <a:r>
              <a:rPr lang="es-ES_tradnl" sz="800">
                <a:solidFill>
                  <a:srgbClr val="294800"/>
                </a:solidFill>
              </a:rPr>
              <a:t>10</a:t>
            </a:r>
            <a:r>
              <a:rPr lang="tr-TR" sz="800">
                <a:solidFill>
                  <a:srgbClr val="294800"/>
                </a:solidFill>
              </a:rPr>
              <a:t> iş günü</a:t>
            </a:r>
            <a:endParaRPr lang="en-US" sz="800">
              <a:solidFill>
                <a:srgbClr val="294800"/>
              </a:solidFill>
            </a:endParaRPr>
          </a:p>
        </p:txBody>
      </p:sp>
      <p:sp>
        <p:nvSpPr>
          <p:cNvPr id="88" name="Line 137"/>
          <p:cNvSpPr>
            <a:spLocks noChangeShapeType="1"/>
          </p:cNvSpPr>
          <p:nvPr/>
        </p:nvSpPr>
        <p:spPr bwMode="auto">
          <a:xfrm flipH="1">
            <a:off x="2508268" y="1801836"/>
            <a:ext cx="804862" cy="0"/>
          </a:xfrm>
          <a:prstGeom prst="line">
            <a:avLst/>
          </a:prstGeom>
          <a:noFill/>
          <a:ln w="17780">
            <a:solidFill>
              <a:srgbClr val="000080"/>
            </a:solidFill>
            <a:prstDash val="dash"/>
            <a:round/>
            <a:headEnd/>
            <a:tailEnd type="triangle" w="med" len="med"/>
          </a:ln>
        </p:spPr>
        <p:txBody>
          <a:bodyPr wrap="none" lIns="90000" tIns="46800" rIns="90000" bIns="46800" anchor="ctr"/>
          <a:lstStyle/>
          <a:p>
            <a:pPr algn="ctr"/>
            <a:endParaRPr lang="es-ES"/>
          </a:p>
        </p:txBody>
      </p:sp>
      <p:sp>
        <p:nvSpPr>
          <p:cNvPr id="89" name="Text Box 103"/>
          <p:cNvSpPr txBox="1">
            <a:spLocks noChangeArrowheads="1"/>
          </p:cNvSpPr>
          <p:nvPr/>
        </p:nvSpPr>
        <p:spPr bwMode="auto">
          <a:xfrm>
            <a:off x="4718068" y="2398736"/>
            <a:ext cx="2003425" cy="1495425"/>
          </a:xfrm>
          <a:prstGeom prst="rect">
            <a:avLst/>
          </a:prstGeom>
          <a:solidFill>
            <a:srgbClr val="FFFF00"/>
          </a:solidFill>
          <a:ln w="17780" algn="ctr">
            <a:solidFill>
              <a:schemeClr val="tx1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l" eaLnBrk="0" hangingPunct="0">
              <a:buFont typeface="Arial" charset="0"/>
              <a:buChar char="-"/>
            </a:pPr>
            <a:r>
              <a:rPr lang="es-ES_tradnl" sz="700" b="1">
                <a:solidFill>
                  <a:srgbClr val="800000"/>
                </a:solidFill>
              </a:rPr>
              <a:t> </a:t>
            </a:r>
            <a:r>
              <a:rPr lang="tr-TR" sz="700" b="1">
                <a:solidFill>
                  <a:srgbClr val="800000"/>
                </a:solidFill>
              </a:rPr>
              <a:t>Belediyeden raporlar</a:t>
            </a:r>
            <a:endParaRPr lang="es-ES_tradnl" sz="700" b="1">
              <a:solidFill>
                <a:srgbClr val="800000"/>
              </a:solidFill>
            </a:endParaRPr>
          </a:p>
          <a:p>
            <a:pPr algn="l" eaLnBrk="0" hangingPunct="0">
              <a:buFont typeface="Arial" charset="0"/>
              <a:buChar char="-"/>
            </a:pPr>
            <a:r>
              <a:rPr lang="es-ES_tradnl" sz="700" b="1">
                <a:solidFill>
                  <a:srgbClr val="294800"/>
                </a:solidFill>
              </a:rPr>
              <a:t> </a:t>
            </a:r>
            <a:r>
              <a:rPr lang="tr-TR" sz="700" b="1">
                <a:solidFill>
                  <a:srgbClr val="800000"/>
                </a:solidFill>
              </a:rPr>
              <a:t>Şu konularda nihai raporlar</a:t>
            </a:r>
            <a:r>
              <a:rPr lang="es-ES_tradnl" sz="700" b="1">
                <a:solidFill>
                  <a:srgbClr val="800000"/>
                </a:solidFill>
              </a:rPr>
              <a:t>:</a:t>
            </a:r>
          </a:p>
          <a:p>
            <a:pPr marL="357188" lvl="1" algn="l" eaLnBrk="0" hangingPunct="0">
              <a:buFontTx/>
              <a:buChar char="•"/>
            </a:pPr>
            <a:r>
              <a:rPr lang="es-ES_tradnl" sz="700" b="1">
                <a:solidFill>
                  <a:srgbClr val="800000"/>
                </a:solidFill>
              </a:rPr>
              <a:t> </a:t>
            </a:r>
            <a:r>
              <a:rPr lang="tr-TR" sz="700" b="1">
                <a:solidFill>
                  <a:srgbClr val="800000"/>
                </a:solidFill>
              </a:rPr>
              <a:t>farklı atık su deşarjları</a:t>
            </a:r>
            <a:endParaRPr lang="es-ES_tradnl" sz="700" b="1">
              <a:solidFill>
                <a:srgbClr val="800000"/>
              </a:solidFill>
            </a:endParaRPr>
          </a:p>
          <a:p>
            <a:pPr marL="357188" lvl="1" algn="l" eaLnBrk="0" hangingPunct="0">
              <a:buFontTx/>
              <a:buChar char="•"/>
            </a:pPr>
            <a:r>
              <a:rPr lang="es-ES_tradnl" sz="700" b="1">
                <a:solidFill>
                  <a:srgbClr val="800000"/>
                </a:solidFill>
              </a:rPr>
              <a:t> </a:t>
            </a:r>
            <a:r>
              <a:rPr lang="tr-TR" sz="700" b="1">
                <a:solidFill>
                  <a:srgbClr val="800000"/>
                </a:solidFill>
              </a:rPr>
              <a:t>atıklar</a:t>
            </a:r>
            <a:endParaRPr lang="es-ES_tradnl" sz="700" b="1">
              <a:solidFill>
                <a:srgbClr val="800000"/>
              </a:solidFill>
            </a:endParaRPr>
          </a:p>
          <a:p>
            <a:pPr marL="357188" lvl="1" algn="l" eaLnBrk="0" hangingPunct="0">
              <a:buFontTx/>
              <a:buChar char="•"/>
            </a:pPr>
            <a:r>
              <a:rPr lang="es-ES_tradnl" sz="700" b="1">
                <a:solidFill>
                  <a:srgbClr val="800000"/>
                </a:solidFill>
              </a:rPr>
              <a:t> </a:t>
            </a:r>
            <a:r>
              <a:rPr lang="tr-TR" sz="700" b="1">
                <a:solidFill>
                  <a:srgbClr val="800000"/>
                </a:solidFill>
              </a:rPr>
              <a:t>gürültü kontrolü</a:t>
            </a:r>
            <a:endParaRPr lang="es-ES_tradnl" sz="700" b="1">
              <a:solidFill>
                <a:srgbClr val="800000"/>
              </a:solidFill>
            </a:endParaRPr>
          </a:p>
          <a:p>
            <a:pPr marL="357188" lvl="1" algn="l" eaLnBrk="0" hangingPunct="0">
              <a:buFontTx/>
              <a:buChar char="•"/>
            </a:pPr>
            <a:r>
              <a:rPr lang="es-ES_tradnl" sz="700" b="1">
                <a:solidFill>
                  <a:srgbClr val="800000"/>
                </a:solidFill>
              </a:rPr>
              <a:t> </a:t>
            </a:r>
            <a:r>
              <a:rPr lang="tr-TR" sz="700" b="1">
                <a:solidFill>
                  <a:srgbClr val="800000"/>
                </a:solidFill>
              </a:rPr>
              <a:t>havaya emisyonlar</a:t>
            </a:r>
            <a:endParaRPr lang="es-ES_tradnl" sz="700" b="1">
              <a:solidFill>
                <a:srgbClr val="800000"/>
              </a:solidFill>
            </a:endParaRPr>
          </a:p>
          <a:p>
            <a:pPr marL="357188" lvl="1" algn="l" eaLnBrk="0" hangingPunct="0">
              <a:buFontTx/>
              <a:buChar char="•"/>
            </a:pPr>
            <a:r>
              <a:rPr lang="es-ES_tradnl" sz="700" b="1">
                <a:solidFill>
                  <a:srgbClr val="800000"/>
                </a:solidFill>
              </a:rPr>
              <a:t> </a:t>
            </a:r>
            <a:r>
              <a:rPr lang="tr-TR" sz="700" b="1">
                <a:solidFill>
                  <a:srgbClr val="800000"/>
                </a:solidFill>
              </a:rPr>
              <a:t>yeraltı suları ve toprak</a:t>
            </a:r>
            <a:endParaRPr lang="es-ES_tradnl" sz="700" b="1">
              <a:solidFill>
                <a:srgbClr val="800000"/>
              </a:solidFill>
            </a:endParaRPr>
          </a:p>
          <a:p>
            <a:pPr marL="357188" lvl="1" algn="l" eaLnBrk="0" hangingPunct="0">
              <a:buFontTx/>
              <a:buChar char="•"/>
            </a:pPr>
            <a:r>
              <a:rPr lang="es-ES_tradnl" sz="700" b="1">
                <a:solidFill>
                  <a:srgbClr val="800000"/>
                </a:solidFill>
              </a:rPr>
              <a:t> </a:t>
            </a:r>
            <a:r>
              <a:rPr lang="tr-TR" sz="700" b="1">
                <a:solidFill>
                  <a:srgbClr val="800000"/>
                </a:solidFill>
              </a:rPr>
              <a:t>Nihai ÇED</a:t>
            </a:r>
            <a:r>
              <a:rPr lang="es-ES_tradnl" sz="700" b="1">
                <a:solidFill>
                  <a:srgbClr val="800000"/>
                </a:solidFill>
              </a:rPr>
              <a:t> </a:t>
            </a:r>
            <a:r>
              <a:rPr lang="tr-TR" sz="700" b="1">
                <a:solidFill>
                  <a:srgbClr val="800000"/>
                </a:solidFill>
              </a:rPr>
              <a:t>raporu ve kararı (GEREKLİ İSE)</a:t>
            </a:r>
            <a:endParaRPr lang="es-ES_tradnl" sz="700" b="1">
              <a:solidFill>
                <a:srgbClr val="800000"/>
              </a:solidFill>
            </a:endParaRPr>
          </a:p>
          <a:p>
            <a:pPr algn="l" eaLnBrk="0" hangingPunct="0">
              <a:buFont typeface="Arial" charset="0"/>
              <a:buChar char="­"/>
            </a:pPr>
            <a:r>
              <a:rPr lang="es-ES_tradnl" sz="700" b="1">
                <a:solidFill>
                  <a:srgbClr val="800000"/>
                </a:solidFill>
              </a:rPr>
              <a:t> </a:t>
            </a:r>
            <a:r>
              <a:rPr lang="tr-TR" sz="700" b="1">
                <a:solidFill>
                  <a:srgbClr val="800000"/>
                </a:solidFill>
              </a:rPr>
              <a:t>Sağlık koruma bandı (GEREKLİ İSE)</a:t>
            </a:r>
          </a:p>
          <a:p>
            <a:pPr algn="l" eaLnBrk="0" hangingPunct="0">
              <a:buFont typeface="Arial" charset="0"/>
              <a:buChar char="­"/>
            </a:pPr>
            <a:r>
              <a:rPr lang="es-ES_tradnl" sz="700">
                <a:solidFill>
                  <a:srgbClr val="294800"/>
                </a:solidFill>
              </a:rPr>
              <a:t> </a:t>
            </a:r>
            <a:r>
              <a:rPr lang="tr-TR" sz="700" b="1">
                <a:solidFill>
                  <a:srgbClr val="294800"/>
                </a:solidFill>
              </a:rPr>
              <a:t>Atık su arıtma tesisi dizaynı onayı</a:t>
            </a:r>
            <a:endParaRPr lang="es-ES_tradnl" sz="700" b="1">
              <a:solidFill>
                <a:srgbClr val="336600"/>
              </a:solidFill>
            </a:endParaRPr>
          </a:p>
          <a:p>
            <a:pPr algn="l" eaLnBrk="0" hangingPunct="0">
              <a:buFont typeface="Arial" charset="0"/>
              <a:buChar char="­"/>
            </a:pPr>
            <a:r>
              <a:rPr lang="es-ES_tradnl" sz="700" b="1">
                <a:solidFill>
                  <a:srgbClr val="336600"/>
                </a:solidFill>
              </a:rPr>
              <a:t> </a:t>
            </a:r>
            <a:r>
              <a:rPr lang="tr-TR" sz="700" b="1">
                <a:solidFill>
                  <a:srgbClr val="336600"/>
                </a:solidFill>
              </a:rPr>
              <a:t>Yeraltı suyu arama ve kullanım izni</a:t>
            </a:r>
            <a:endParaRPr lang="es-ES_tradnl" sz="700" b="1">
              <a:solidFill>
                <a:srgbClr val="336600"/>
              </a:solidFill>
            </a:endParaRPr>
          </a:p>
          <a:p>
            <a:pPr algn="l" eaLnBrk="0" hangingPunct="0">
              <a:buFont typeface="Arial" charset="0"/>
              <a:buChar char="­"/>
            </a:pPr>
            <a:r>
              <a:rPr lang="tr-TR" sz="700" b="1">
                <a:solidFill>
                  <a:srgbClr val="336600"/>
                </a:solidFill>
              </a:rPr>
              <a:t>Kurulum izni</a:t>
            </a:r>
            <a:r>
              <a:rPr lang="es-ES_tradnl" sz="700" b="1">
                <a:solidFill>
                  <a:srgbClr val="336600"/>
                </a:solidFill>
              </a:rPr>
              <a:t> (GEREKL</a:t>
            </a:r>
            <a:r>
              <a:rPr lang="tr-TR" sz="700" b="1">
                <a:solidFill>
                  <a:srgbClr val="336600"/>
                </a:solidFill>
              </a:rPr>
              <a:t>İ İSE)</a:t>
            </a:r>
            <a:endParaRPr lang="es-ES_tradnl" sz="700" b="1">
              <a:solidFill>
                <a:srgbClr val="336600"/>
              </a:solidFill>
            </a:endParaRPr>
          </a:p>
        </p:txBody>
      </p:sp>
      <p:sp>
        <p:nvSpPr>
          <p:cNvPr id="90" name="Line 119"/>
          <p:cNvSpPr>
            <a:spLocks noChangeShapeType="1"/>
          </p:cNvSpPr>
          <p:nvPr/>
        </p:nvSpPr>
        <p:spPr bwMode="auto">
          <a:xfrm>
            <a:off x="3352818" y="2351111"/>
            <a:ext cx="0" cy="277812"/>
          </a:xfrm>
          <a:prstGeom prst="line">
            <a:avLst/>
          </a:prstGeom>
          <a:noFill/>
          <a:ln w="17780">
            <a:solidFill>
              <a:srgbClr val="000080"/>
            </a:solidFill>
            <a:round/>
            <a:headEnd/>
            <a:tailEnd type="triangle" w="med" len="med"/>
          </a:ln>
        </p:spPr>
        <p:txBody>
          <a:bodyPr wrap="none" lIns="90000" tIns="46800" rIns="90000" bIns="46800" anchor="ctr"/>
          <a:lstStyle/>
          <a:p>
            <a:pPr algn="ctr"/>
            <a:endParaRPr lang="es-ES"/>
          </a:p>
        </p:txBody>
      </p:sp>
      <p:sp>
        <p:nvSpPr>
          <p:cNvPr id="91" name="Line 139"/>
          <p:cNvSpPr>
            <a:spLocks noChangeShapeType="1"/>
          </p:cNvSpPr>
          <p:nvPr/>
        </p:nvSpPr>
        <p:spPr bwMode="auto">
          <a:xfrm>
            <a:off x="4197368" y="2832123"/>
            <a:ext cx="482600" cy="0"/>
          </a:xfrm>
          <a:prstGeom prst="line">
            <a:avLst/>
          </a:prstGeom>
          <a:noFill/>
          <a:ln w="17780">
            <a:solidFill>
              <a:srgbClr val="000080"/>
            </a:solidFill>
            <a:round/>
            <a:headEnd/>
            <a:tailEnd type="triangle" w="med" len="med"/>
          </a:ln>
        </p:spPr>
        <p:txBody>
          <a:bodyPr wrap="none" lIns="90000" tIns="46800" rIns="90000" bIns="46800" anchor="ctr"/>
          <a:lstStyle/>
          <a:p>
            <a:pPr algn="ctr"/>
            <a:endParaRPr lang="es-ES"/>
          </a:p>
        </p:txBody>
      </p:sp>
      <p:sp>
        <p:nvSpPr>
          <p:cNvPr id="92" name="Line 164"/>
          <p:cNvSpPr>
            <a:spLocks noChangeShapeType="1"/>
          </p:cNvSpPr>
          <p:nvPr/>
        </p:nvSpPr>
        <p:spPr bwMode="auto">
          <a:xfrm>
            <a:off x="3343293" y="3000398"/>
            <a:ext cx="0" cy="252413"/>
          </a:xfrm>
          <a:prstGeom prst="line">
            <a:avLst/>
          </a:prstGeom>
          <a:noFill/>
          <a:ln w="17780">
            <a:solidFill>
              <a:srgbClr val="000080"/>
            </a:solidFill>
            <a:round/>
            <a:headEnd/>
            <a:tailEnd type="triangle" w="med" len="med"/>
          </a:ln>
        </p:spPr>
        <p:txBody>
          <a:bodyPr wrap="none" lIns="90000" tIns="46800" rIns="90000" bIns="46800" anchor="ctr"/>
          <a:lstStyle/>
          <a:p>
            <a:pPr algn="ctr"/>
            <a:endParaRPr lang="es-ES"/>
          </a:p>
        </p:txBody>
      </p:sp>
      <p:sp>
        <p:nvSpPr>
          <p:cNvPr id="93" name="Line 169"/>
          <p:cNvSpPr>
            <a:spLocks noChangeShapeType="1"/>
          </p:cNvSpPr>
          <p:nvPr/>
        </p:nvSpPr>
        <p:spPr bwMode="auto">
          <a:xfrm flipH="1">
            <a:off x="995380" y="2212998"/>
            <a:ext cx="1439863" cy="0"/>
          </a:xfrm>
          <a:prstGeom prst="line">
            <a:avLst/>
          </a:prstGeom>
          <a:noFill/>
          <a:ln w="17780">
            <a:solidFill>
              <a:srgbClr val="000080"/>
            </a:solidFill>
            <a:prstDash val="dash"/>
            <a:round/>
            <a:headEnd/>
            <a:tailEnd type="triangle" w="med" len="med"/>
          </a:ln>
        </p:spPr>
        <p:txBody>
          <a:bodyPr wrap="none" lIns="90000" tIns="46800" rIns="90000" bIns="46800" anchor="ctr"/>
          <a:lstStyle/>
          <a:p>
            <a:pPr algn="ctr"/>
            <a:endParaRPr lang="es-ES"/>
          </a:p>
        </p:txBody>
      </p:sp>
      <p:sp>
        <p:nvSpPr>
          <p:cNvPr id="94" name="Line 170"/>
          <p:cNvSpPr>
            <a:spLocks noChangeShapeType="1"/>
          </p:cNvSpPr>
          <p:nvPr/>
        </p:nvSpPr>
        <p:spPr bwMode="auto">
          <a:xfrm flipH="1">
            <a:off x="996968" y="2273323"/>
            <a:ext cx="0" cy="1692275"/>
          </a:xfrm>
          <a:prstGeom prst="line">
            <a:avLst/>
          </a:prstGeom>
          <a:noFill/>
          <a:ln w="17780">
            <a:solidFill>
              <a:srgbClr val="000080"/>
            </a:solidFill>
            <a:prstDash val="dash"/>
            <a:round/>
            <a:headEnd/>
            <a:tailEnd type="triangle" w="med" len="med"/>
          </a:ln>
        </p:spPr>
        <p:txBody>
          <a:bodyPr wrap="none" lIns="90000" tIns="46800" rIns="90000" bIns="46800" anchor="ctr"/>
          <a:lstStyle/>
          <a:p>
            <a:pPr algn="ctr"/>
            <a:endParaRPr lang="es-ES"/>
          </a:p>
        </p:txBody>
      </p:sp>
      <p:sp>
        <p:nvSpPr>
          <p:cNvPr id="95" name="Rectangle 172"/>
          <p:cNvSpPr>
            <a:spLocks noChangeArrowheads="1"/>
          </p:cNvSpPr>
          <p:nvPr/>
        </p:nvSpPr>
        <p:spPr bwMode="auto">
          <a:xfrm rot="10800000">
            <a:off x="522305" y="2212998"/>
            <a:ext cx="428625" cy="1763713"/>
          </a:xfrm>
          <a:prstGeom prst="rect">
            <a:avLst/>
          </a:prstGeom>
          <a:solidFill>
            <a:srgbClr val="FFFF00"/>
          </a:solidFill>
          <a:ln w="17780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lIns="90000" tIns="46800" rIns="90000" bIns="46800" anchor="ctr"/>
          <a:lstStyle/>
          <a:p>
            <a:pPr algn="ctr"/>
            <a:r>
              <a:rPr lang="tr-TR" sz="800" b="1"/>
              <a:t>Tüm süreç boyunca  halk</a:t>
            </a:r>
          </a:p>
          <a:p>
            <a:pPr algn="ctr"/>
            <a:r>
              <a:rPr lang="tr-TR" sz="800" b="1"/>
              <a:t> görüş / itiraz bildirebilir</a:t>
            </a:r>
            <a:endParaRPr lang="es-ES" sz="800" b="1"/>
          </a:p>
        </p:txBody>
      </p:sp>
      <p:sp>
        <p:nvSpPr>
          <p:cNvPr id="96" name="Line 175"/>
          <p:cNvSpPr>
            <a:spLocks noChangeShapeType="1"/>
          </p:cNvSpPr>
          <p:nvPr/>
        </p:nvSpPr>
        <p:spPr bwMode="auto">
          <a:xfrm>
            <a:off x="3322655" y="3832248"/>
            <a:ext cx="0" cy="209550"/>
          </a:xfrm>
          <a:prstGeom prst="line">
            <a:avLst/>
          </a:prstGeom>
          <a:noFill/>
          <a:ln w="17780">
            <a:solidFill>
              <a:srgbClr val="000080"/>
            </a:solidFill>
            <a:round/>
            <a:headEnd/>
            <a:tailEnd type="triangle" w="med" len="med"/>
          </a:ln>
        </p:spPr>
        <p:txBody>
          <a:bodyPr wrap="none" lIns="90000" tIns="46800" rIns="90000" bIns="46800" anchor="ctr"/>
          <a:lstStyle/>
          <a:p>
            <a:pPr algn="ctr"/>
            <a:endParaRPr lang="es-ES"/>
          </a:p>
        </p:txBody>
      </p:sp>
      <p:sp>
        <p:nvSpPr>
          <p:cNvPr id="97" name="Text Box 176"/>
          <p:cNvSpPr txBox="1">
            <a:spLocks noChangeArrowheads="1"/>
          </p:cNvSpPr>
          <p:nvPr/>
        </p:nvSpPr>
        <p:spPr bwMode="auto">
          <a:xfrm>
            <a:off x="2649555" y="4095773"/>
            <a:ext cx="1500188" cy="341313"/>
          </a:xfrm>
          <a:prstGeom prst="rect">
            <a:avLst/>
          </a:prstGeom>
          <a:solidFill>
            <a:srgbClr val="FF6600"/>
          </a:solidFill>
          <a:ln w="17780" algn="ctr">
            <a:solidFill>
              <a:schemeClr val="tx2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_tradnl" sz="800" b="1">
                <a:solidFill>
                  <a:schemeClr val="bg1"/>
                </a:solidFill>
              </a:rPr>
              <a:t>Madde 18: </a:t>
            </a:r>
            <a:r>
              <a:rPr lang="tr-TR" sz="800" b="1">
                <a:solidFill>
                  <a:schemeClr val="bg1"/>
                </a:solidFill>
              </a:rPr>
              <a:t>Entegre Çevre İzni kararı taslağı</a:t>
            </a:r>
          </a:p>
        </p:txBody>
      </p:sp>
      <p:sp>
        <p:nvSpPr>
          <p:cNvPr id="98" name="Rectangle 184"/>
          <p:cNvSpPr>
            <a:spLocks noChangeArrowheads="1"/>
          </p:cNvSpPr>
          <p:nvPr/>
        </p:nvSpPr>
        <p:spPr bwMode="auto">
          <a:xfrm>
            <a:off x="458805" y="355623"/>
            <a:ext cx="92075" cy="217625"/>
          </a:xfrm>
          <a:prstGeom prst="rect">
            <a:avLst/>
          </a:prstGeom>
          <a:solidFill>
            <a:srgbClr val="3366FF"/>
          </a:solidFill>
          <a:ln w="17780" algn="ctr">
            <a:solidFill>
              <a:schemeClr val="tx1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/>
            <a:endParaRPr lang="es-ES" sz="800"/>
          </a:p>
        </p:txBody>
      </p:sp>
      <p:sp>
        <p:nvSpPr>
          <p:cNvPr id="99" name="Text Box 185"/>
          <p:cNvSpPr txBox="1">
            <a:spLocks noChangeArrowheads="1"/>
          </p:cNvSpPr>
          <p:nvPr/>
        </p:nvSpPr>
        <p:spPr bwMode="auto">
          <a:xfrm>
            <a:off x="398480" y="349273"/>
            <a:ext cx="909638" cy="217488"/>
          </a:xfrm>
          <a:prstGeom prst="rect">
            <a:avLst/>
          </a:prstGeom>
          <a:noFill/>
          <a:ln w="17780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tr-TR" sz="800">
                <a:solidFill>
                  <a:srgbClr val="294800"/>
                </a:solidFill>
              </a:rPr>
              <a:t>İşletmeci</a:t>
            </a:r>
            <a:r>
              <a:rPr lang="en-US" sz="800">
                <a:solidFill>
                  <a:srgbClr val="294800"/>
                </a:solidFill>
              </a:rPr>
              <a:t> </a:t>
            </a:r>
          </a:p>
        </p:txBody>
      </p:sp>
      <p:sp>
        <p:nvSpPr>
          <p:cNvPr id="100" name="Text Box 187"/>
          <p:cNvSpPr txBox="1">
            <a:spLocks noChangeArrowheads="1"/>
          </p:cNvSpPr>
          <p:nvPr/>
        </p:nvSpPr>
        <p:spPr bwMode="auto">
          <a:xfrm>
            <a:off x="531830" y="1154136"/>
            <a:ext cx="1182688" cy="341312"/>
          </a:xfrm>
          <a:prstGeom prst="rect">
            <a:avLst/>
          </a:prstGeom>
          <a:noFill/>
          <a:ln w="17780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tr-TR" sz="800">
                <a:solidFill>
                  <a:srgbClr val="294800"/>
                </a:solidFill>
              </a:rPr>
              <a:t>Paydaşlar</a:t>
            </a:r>
            <a:r>
              <a:rPr lang="es-ES_tradnl" sz="800">
                <a:solidFill>
                  <a:srgbClr val="294800"/>
                </a:solidFill>
              </a:rPr>
              <a:t> / gene</a:t>
            </a:r>
            <a:r>
              <a:rPr lang="tr-TR" sz="800">
                <a:solidFill>
                  <a:srgbClr val="294800"/>
                </a:solidFill>
              </a:rPr>
              <a:t>l halk</a:t>
            </a:r>
            <a:endParaRPr lang="en-US" sz="800">
              <a:solidFill>
                <a:srgbClr val="294800"/>
              </a:solidFill>
            </a:endParaRPr>
          </a:p>
        </p:txBody>
      </p:sp>
      <p:sp>
        <p:nvSpPr>
          <p:cNvPr id="101" name="Rectangle 190"/>
          <p:cNvSpPr>
            <a:spLocks noChangeArrowheads="1"/>
          </p:cNvSpPr>
          <p:nvPr/>
        </p:nvSpPr>
        <p:spPr bwMode="auto">
          <a:xfrm>
            <a:off x="465155" y="1211286"/>
            <a:ext cx="92075" cy="217625"/>
          </a:xfrm>
          <a:prstGeom prst="rect">
            <a:avLst/>
          </a:prstGeom>
          <a:solidFill>
            <a:srgbClr val="FFFF00"/>
          </a:solidFill>
          <a:ln w="17780" algn="ctr">
            <a:solidFill>
              <a:schemeClr val="tx1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/>
            <a:endParaRPr lang="es-ES" sz="800"/>
          </a:p>
        </p:txBody>
      </p:sp>
      <p:sp>
        <p:nvSpPr>
          <p:cNvPr id="102" name="Text Box 191"/>
          <p:cNvSpPr txBox="1">
            <a:spLocks noChangeArrowheads="1"/>
          </p:cNvSpPr>
          <p:nvPr/>
        </p:nvSpPr>
        <p:spPr bwMode="auto">
          <a:xfrm>
            <a:off x="320692" y="619148"/>
            <a:ext cx="1431926" cy="217488"/>
          </a:xfrm>
          <a:prstGeom prst="rect">
            <a:avLst/>
          </a:prstGeom>
          <a:noFill/>
          <a:ln w="17780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tr-TR" sz="800">
                <a:solidFill>
                  <a:srgbClr val="294800"/>
                </a:solidFill>
              </a:rPr>
              <a:t>ÇŞB </a:t>
            </a:r>
            <a:r>
              <a:rPr lang="es-ES_tradnl" sz="800">
                <a:solidFill>
                  <a:srgbClr val="294800"/>
                </a:solidFill>
              </a:rPr>
              <a:t>/</a:t>
            </a:r>
            <a:r>
              <a:rPr lang="tr-TR" sz="800">
                <a:solidFill>
                  <a:srgbClr val="294800"/>
                </a:solidFill>
              </a:rPr>
              <a:t> izin</a:t>
            </a:r>
            <a:r>
              <a:rPr lang="es-ES_tradnl" sz="800">
                <a:solidFill>
                  <a:srgbClr val="294800"/>
                </a:solidFill>
              </a:rPr>
              <a:t> </a:t>
            </a:r>
            <a:r>
              <a:rPr lang="tr-TR" sz="800">
                <a:solidFill>
                  <a:srgbClr val="294800"/>
                </a:solidFill>
              </a:rPr>
              <a:t>Dairesi</a:t>
            </a:r>
            <a:endParaRPr lang="en-US" sz="800">
              <a:solidFill>
                <a:srgbClr val="294800"/>
              </a:solidFill>
            </a:endParaRPr>
          </a:p>
        </p:txBody>
      </p:sp>
      <p:sp>
        <p:nvSpPr>
          <p:cNvPr id="103" name="Line 193"/>
          <p:cNvSpPr>
            <a:spLocks noChangeShapeType="1"/>
          </p:cNvSpPr>
          <p:nvPr/>
        </p:nvSpPr>
        <p:spPr bwMode="auto">
          <a:xfrm>
            <a:off x="1038243" y="3976711"/>
            <a:ext cx="2281237" cy="0"/>
          </a:xfrm>
          <a:prstGeom prst="line">
            <a:avLst/>
          </a:prstGeom>
          <a:noFill/>
          <a:ln w="17780">
            <a:solidFill>
              <a:srgbClr val="002060"/>
            </a:solidFill>
            <a:prstDash val="dash"/>
            <a:round/>
            <a:headEnd/>
            <a:tailEnd type="triangle" w="med" len="med"/>
          </a:ln>
        </p:spPr>
        <p:txBody>
          <a:bodyPr wrap="none" lIns="90000" tIns="46800" rIns="90000" bIns="46800" anchor="ctr"/>
          <a:lstStyle/>
          <a:p>
            <a:pPr algn="ctr"/>
            <a:endParaRPr lang="es-ES"/>
          </a:p>
        </p:txBody>
      </p:sp>
      <p:sp>
        <p:nvSpPr>
          <p:cNvPr id="104" name="Text Box 194"/>
          <p:cNvSpPr txBox="1">
            <a:spLocks noChangeArrowheads="1"/>
          </p:cNvSpPr>
          <p:nvPr/>
        </p:nvSpPr>
        <p:spPr bwMode="auto">
          <a:xfrm>
            <a:off x="1538305" y="130198"/>
            <a:ext cx="3624263" cy="217488"/>
          </a:xfrm>
          <a:prstGeom prst="rect">
            <a:avLst/>
          </a:prstGeom>
          <a:solidFill>
            <a:srgbClr val="DDDDDD"/>
          </a:solidFill>
          <a:ln w="17780" algn="ctr">
            <a:solidFill>
              <a:schemeClr val="tx2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tr-TR" sz="800" b="1">
                <a:solidFill>
                  <a:srgbClr val="294800"/>
                </a:solidFill>
              </a:rPr>
              <a:t>ENTEGRE ÇEVRE İZNİ PROSEDÜRÜ</a:t>
            </a:r>
            <a:endParaRPr lang="en-US" sz="800" b="1">
              <a:solidFill>
                <a:srgbClr val="294800"/>
              </a:solidFill>
            </a:endParaRPr>
          </a:p>
        </p:txBody>
      </p:sp>
      <p:sp>
        <p:nvSpPr>
          <p:cNvPr id="105" name="Text Box 195"/>
          <p:cNvSpPr txBox="1">
            <a:spLocks noChangeArrowheads="1"/>
          </p:cNvSpPr>
          <p:nvPr/>
        </p:nvSpPr>
        <p:spPr bwMode="auto">
          <a:xfrm>
            <a:off x="1531955" y="2657498"/>
            <a:ext cx="2579688" cy="341313"/>
          </a:xfrm>
          <a:prstGeom prst="rect">
            <a:avLst/>
          </a:prstGeom>
          <a:solidFill>
            <a:srgbClr val="FF6600"/>
          </a:solidFill>
          <a:ln w="17780" algn="ctr">
            <a:solidFill>
              <a:schemeClr val="tx2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_tradnl" sz="800" b="1">
                <a:solidFill>
                  <a:schemeClr val="bg1"/>
                </a:solidFill>
              </a:rPr>
              <a:t>Madde 17: </a:t>
            </a:r>
            <a:r>
              <a:rPr lang="tr-TR" sz="800" b="1">
                <a:solidFill>
                  <a:schemeClr val="bg1"/>
                </a:solidFill>
              </a:rPr>
              <a:t>Farklı yetkili </a:t>
            </a:r>
            <a:r>
              <a:rPr lang="es-ES_tradnl" sz="800" b="1">
                <a:solidFill>
                  <a:schemeClr val="bg1"/>
                </a:solidFill>
              </a:rPr>
              <a:t>idare </a:t>
            </a:r>
            <a:r>
              <a:rPr lang="tr-TR" sz="800" b="1">
                <a:solidFill>
                  <a:schemeClr val="bg1"/>
                </a:solidFill>
              </a:rPr>
              <a:t>veya daireler tarafından verilen raporların temin edilmesi</a:t>
            </a:r>
            <a:endParaRPr lang="en-US" sz="800" b="1">
              <a:solidFill>
                <a:schemeClr val="bg1"/>
              </a:solidFill>
            </a:endParaRPr>
          </a:p>
        </p:txBody>
      </p:sp>
      <p:sp>
        <p:nvSpPr>
          <p:cNvPr id="106" name="Text Box 196"/>
          <p:cNvSpPr txBox="1">
            <a:spLocks noChangeArrowheads="1"/>
          </p:cNvSpPr>
          <p:nvPr/>
        </p:nvSpPr>
        <p:spPr bwMode="auto">
          <a:xfrm>
            <a:off x="1649430" y="3286148"/>
            <a:ext cx="2501900" cy="525463"/>
          </a:xfrm>
          <a:prstGeom prst="rect">
            <a:avLst/>
          </a:prstGeom>
          <a:solidFill>
            <a:srgbClr val="FF6600"/>
          </a:solidFill>
          <a:ln w="17780" algn="ctr">
            <a:solidFill>
              <a:schemeClr val="tx2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_tradnl" sz="800" b="1">
                <a:solidFill>
                  <a:schemeClr val="bg1"/>
                </a:solidFill>
              </a:rPr>
              <a:t>Madde 18: </a:t>
            </a:r>
            <a:r>
              <a:rPr lang="tr-TR" sz="800" b="1">
                <a:solidFill>
                  <a:schemeClr val="bg1"/>
                </a:solidFill>
              </a:rPr>
              <a:t>Projenin bir bütün olarak değerlendirilmesi</a:t>
            </a:r>
            <a:r>
              <a:rPr lang="en-US" sz="800" b="1">
                <a:solidFill>
                  <a:schemeClr val="bg1"/>
                </a:solidFill>
              </a:rPr>
              <a:t> </a:t>
            </a:r>
          </a:p>
          <a:p>
            <a:pPr algn="ctr" eaLnBrk="0" hangingPunct="0">
              <a:spcBef>
                <a:spcPct val="50000"/>
              </a:spcBef>
            </a:pPr>
            <a:r>
              <a:rPr lang="tr-TR" sz="800" b="1">
                <a:solidFill>
                  <a:schemeClr val="bg1"/>
                </a:solidFill>
              </a:rPr>
              <a:t>ÇED</a:t>
            </a:r>
            <a:r>
              <a:rPr lang="es-ES_tradnl" sz="800" b="1">
                <a:solidFill>
                  <a:schemeClr val="bg1"/>
                </a:solidFill>
              </a:rPr>
              <a:t> + Çevre </a:t>
            </a:r>
            <a:r>
              <a:rPr lang="tr-TR" sz="800" b="1">
                <a:solidFill>
                  <a:schemeClr val="bg1"/>
                </a:solidFill>
              </a:rPr>
              <a:t>İzni</a:t>
            </a:r>
            <a:endParaRPr lang="en-US" sz="800" b="1">
              <a:solidFill>
                <a:schemeClr val="bg1"/>
              </a:solidFill>
            </a:endParaRPr>
          </a:p>
        </p:txBody>
      </p:sp>
      <p:sp>
        <p:nvSpPr>
          <p:cNvPr id="107" name="Rectangle 200"/>
          <p:cNvSpPr>
            <a:spLocks noChangeArrowheads="1"/>
          </p:cNvSpPr>
          <p:nvPr/>
        </p:nvSpPr>
        <p:spPr bwMode="auto">
          <a:xfrm>
            <a:off x="458805" y="638198"/>
            <a:ext cx="92075" cy="217625"/>
          </a:xfrm>
          <a:prstGeom prst="rect">
            <a:avLst/>
          </a:prstGeom>
          <a:solidFill>
            <a:srgbClr val="FD7813"/>
          </a:solidFill>
          <a:ln w="17780" algn="ctr">
            <a:solidFill>
              <a:schemeClr val="tx1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/>
            <a:endParaRPr lang="es-ES" sz="800"/>
          </a:p>
        </p:txBody>
      </p:sp>
      <p:sp>
        <p:nvSpPr>
          <p:cNvPr id="108" name="Rectangle 202"/>
          <p:cNvSpPr>
            <a:spLocks noChangeArrowheads="1"/>
          </p:cNvSpPr>
          <p:nvPr/>
        </p:nvSpPr>
        <p:spPr bwMode="auto">
          <a:xfrm>
            <a:off x="465155" y="927123"/>
            <a:ext cx="90488" cy="217625"/>
          </a:xfrm>
          <a:prstGeom prst="rect">
            <a:avLst/>
          </a:prstGeom>
          <a:solidFill>
            <a:srgbClr val="FFCCCC"/>
          </a:solidFill>
          <a:ln w="17780" algn="ctr">
            <a:solidFill>
              <a:schemeClr val="tx1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/>
            <a:endParaRPr lang="es-ES" sz="800"/>
          </a:p>
        </p:txBody>
      </p:sp>
      <p:sp>
        <p:nvSpPr>
          <p:cNvPr id="109" name="Text Box 203"/>
          <p:cNvSpPr txBox="1">
            <a:spLocks noChangeArrowheads="1"/>
          </p:cNvSpPr>
          <p:nvPr/>
        </p:nvSpPr>
        <p:spPr bwMode="auto">
          <a:xfrm>
            <a:off x="334980" y="904898"/>
            <a:ext cx="1585913" cy="217488"/>
          </a:xfrm>
          <a:prstGeom prst="rect">
            <a:avLst/>
          </a:prstGeom>
          <a:noFill/>
          <a:ln w="17780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tr-TR" sz="800">
                <a:solidFill>
                  <a:srgbClr val="294800"/>
                </a:solidFill>
              </a:rPr>
              <a:t>ÇŞB </a:t>
            </a:r>
            <a:r>
              <a:rPr lang="es-ES_tradnl" sz="800">
                <a:solidFill>
                  <a:srgbClr val="294800"/>
                </a:solidFill>
              </a:rPr>
              <a:t>/</a:t>
            </a:r>
            <a:r>
              <a:rPr lang="tr-TR" sz="800">
                <a:solidFill>
                  <a:srgbClr val="294800"/>
                </a:solidFill>
              </a:rPr>
              <a:t> Denetim dairesi</a:t>
            </a:r>
            <a:endParaRPr lang="en-US" sz="800">
              <a:solidFill>
                <a:srgbClr val="294800"/>
              </a:solidFill>
            </a:endParaRPr>
          </a:p>
        </p:txBody>
      </p:sp>
      <p:sp>
        <p:nvSpPr>
          <p:cNvPr id="110" name="Text Box 5"/>
          <p:cNvSpPr txBox="1">
            <a:spLocks noChangeArrowheads="1"/>
          </p:cNvSpPr>
          <p:nvPr/>
        </p:nvSpPr>
        <p:spPr bwMode="auto">
          <a:xfrm>
            <a:off x="1476393" y="5184798"/>
            <a:ext cx="4010025" cy="217488"/>
          </a:xfrm>
          <a:prstGeom prst="rect">
            <a:avLst/>
          </a:prstGeom>
          <a:solidFill>
            <a:srgbClr val="FF6600"/>
          </a:solidFill>
          <a:ln w="17780" algn="ctr">
            <a:solidFill>
              <a:schemeClr val="tx2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_tradnl" sz="800" b="1">
                <a:solidFill>
                  <a:schemeClr val="bg1"/>
                </a:solidFill>
              </a:rPr>
              <a:t>Madde 20: </a:t>
            </a:r>
            <a:r>
              <a:rPr lang="tr-TR" sz="800" b="1">
                <a:solidFill>
                  <a:schemeClr val="bg1"/>
                </a:solidFill>
              </a:rPr>
              <a:t>Görüş/itirazların yetkili </a:t>
            </a:r>
            <a:r>
              <a:rPr lang="es-ES_tradnl" sz="800" b="1">
                <a:solidFill>
                  <a:schemeClr val="bg1"/>
                </a:solidFill>
              </a:rPr>
              <a:t>merci</a:t>
            </a:r>
            <a:r>
              <a:rPr lang="tr-TR" sz="800" b="1">
                <a:solidFill>
                  <a:schemeClr val="bg1"/>
                </a:solidFill>
              </a:rPr>
              <a:t> tarafından değerlendirilmesi</a:t>
            </a:r>
            <a:endParaRPr lang="en-US" sz="800" b="1">
              <a:solidFill>
                <a:schemeClr val="bg1"/>
              </a:solidFill>
            </a:endParaRPr>
          </a:p>
        </p:txBody>
      </p:sp>
      <p:sp>
        <p:nvSpPr>
          <p:cNvPr id="111" name="Line 12"/>
          <p:cNvSpPr>
            <a:spLocks noChangeShapeType="1"/>
          </p:cNvSpPr>
          <p:nvPr/>
        </p:nvSpPr>
        <p:spPr bwMode="auto">
          <a:xfrm>
            <a:off x="1989155" y="5589611"/>
            <a:ext cx="3857625" cy="0"/>
          </a:xfrm>
          <a:prstGeom prst="line">
            <a:avLst/>
          </a:prstGeom>
          <a:noFill/>
          <a:ln w="17780">
            <a:solidFill>
              <a:srgbClr val="000080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/>
            <a:endParaRPr lang="es-ES"/>
          </a:p>
        </p:txBody>
      </p:sp>
      <p:sp>
        <p:nvSpPr>
          <p:cNvPr id="112" name="Line 6"/>
          <p:cNvSpPr>
            <a:spLocks noChangeShapeType="1"/>
          </p:cNvSpPr>
          <p:nvPr/>
        </p:nvSpPr>
        <p:spPr bwMode="auto">
          <a:xfrm>
            <a:off x="1989155" y="5580086"/>
            <a:ext cx="0" cy="174625"/>
          </a:xfrm>
          <a:prstGeom prst="line">
            <a:avLst/>
          </a:prstGeom>
          <a:noFill/>
          <a:ln w="17780">
            <a:solidFill>
              <a:srgbClr val="000080"/>
            </a:solidFill>
            <a:round/>
            <a:headEnd/>
            <a:tailEnd type="triangle" w="med" len="med"/>
          </a:ln>
        </p:spPr>
        <p:txBody>
          <a:bodyPr wrap="none" lIns="90000" tIns="46800" rIns="90000" bIns="46800" anchor="ctr"/>
          <a:lstStyle/>
          <a:p>
            <a:pPr algn="ctr"/>
            <a:endParaRPr lang="es-ES"/>
          </a:p>
        </p:txBody>
      </p:sp>
      <p:sp>
        <p:nvSpPr>
          <p:cNvPr id="113" name="Text Box 7"/>
          <p:cNvSpPr txBox="1">
            <a:spLocks noChangeArrowheads="1"/>
          </p:cNvSpPr>
          <p:nvPr/>
        </p:nvSpPr>
        <p:spPr bwMode="auto">
          <a:xfrm>
            <a:off x="506430" y="5742011"/>
            <a:ext cx="4357688" cy="341312"/>
          </a:xfrm>
          <a:prstGeom prst="rect">
            <a:avLst/>
          </a:prstGeom>
          <a:solidFill>
            <a:srgbClr val="FF6600"/>
          </a:solidFill>
          <a:ln w="17780" algn="ctr">
            <a:solidFill>
              <a:schemeClr val="tx2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_tradnl" sz="800" b="1">
                <a:solidFill>
                  <a:schemeClr val="bg1"/>
                </a:solidFill>
              </a:rPr>
              <a:t>Madde 20: </a:t>
            </a:r>
            <a:r>
              <a:rPr lang="tr-TR" sz="800" b="1">
                <a:solidFill>
                  <a:schemeClr val="bg1"/>
                </a:solidFill>
              </a:rPr>
              <a:t>Yetkili </a:t>
            </a:r>
            <a:r>
              <a:rPr lang="es-ES_tradnl" sz="800" b="1">
                <a:solidFill>
                  <a:schemeClr val="bg1"/>
                </a:solidFill>
              </a:rPr>
              <a:t>merci</a:t>
            </a:r>
            <a:r>
              <a:rPr lang="tr-TR" sz="800" b="1">
                <a:solidFill>
                  <a:schemeClr val="bg1"/>
                </a:solidFill>
              </a:rPr>
              <a:t> tarafından Entegre Çevre İzni (uygunluğun kontrolü sonrasında geçerliliğin korunabilmesi için yerine getirilmesi gereken koşulları içeren)</a:t>
            </a:r>
            <a:endParaRPr lang="en-US" sz="800" b="1">
              <a:solidFill>
                <a:schemeClr val="bg1"/>
              </a:solidFill>
            </a:endParaRPr>
          </a:p>
        </p:txBody>
      </p:sp>
      <p:sp>
        <p:nvSpPr>
          <p:cNvPr id="114" name="Text Box 8"/>
          <p:cNvSpPr txBox="1">
            <a:spLocks noChangeArrowheads="1"/>
          </p:cNvSpPr>
          <p:nvPr/>
        </p:nvSpPr>
        <p:spPr bwMode="auto">
          <a:xfrm rot="16200000">
            <a:off x="5856305" y="3260748"/>
            <a:ext cx="2357438" cy="217488"/>
          </a:xfrm>
          <a:prstGeom prst="rect">
            <a:avLst/>
          </a:prstGeom>
          <a:noFill/>
          <a:ln w="17780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tr-TR" sz="800" b="1">
                <a:solidFill>
                  <a:srgbClr val="294800"/>
                </a:solidFill>
              </a:rPr>
              <a:t>Prosedürün bu kısmı </a:t>
            </a:r>
            <a:r>
              <a:rPr lang="es-ES_tradnl" sz="800" b="1">
                <a:solidFill>
                  <a:srgbClr val="294800"/>
                </a:solidFill>
              </a:rPr>
              <a:t>240</a:t>
            </a:r>
            <a:r>
              <a:rPr lang="en-US" sz="800" b="1">
                <a:solidFill>
                  <a:srgbClr val="294800"/>
                </a:solidFill>
              </a:rPr>
              <a:t> </a:t>
            </a:r>
            <a:r>
              <a:rPr lang="tr-TR" sz="800" b="1">
                <a:solidFill>
                  <a:srgbClr val="294800"/>
                </a:solidFill>
              </a:rPr>
              <a:t>iş günü</a:t>
            </a:r>
            <a:endParaRPr lang="en-US" sz="800" b="1">
              <a:solidFill>
                <a:srgbClr val="294800"/>
              </a:solidFill>
            </a:endParaRPr>
          </a:p>
        </p:txBody>
      </p:sp>
      <p:sp>
        <p:nvSpPr>
          <p:cNvPr id="115" name="Text Box 9"/>
          <p:cNvSpPr txBox="1">
            <a:spLocks noChangeArrowheads="1"/>
          </p:cNvSpPr>
          <p:nvPr/>
        </p:nvSpPr>
        <p:spPr bwMode="auto">
          <a:xfrm>
            <a:off x="5364180" y="5792811"/>
            <a:ext cx="1000125" cy="217487"/>
          </a:xfrm>
          <a:prstGeom prst="rect">
            <a:avLst/>
          </a:prstGeom>
          <a:solidFill>
            <a:srgbClr val="FF6600"/>
          </a:solidFill>
          <a:ln w="17780" algn="ctr">
            <a:solidFill>
              <a:schemeClr val="tx2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_tradnl" sz="800" b="1">
                <a:solidFill>
                  <a:schemeClr val="bg1"/>
                </a:solidFill>
              </a:rPr>
              <a:t>Madde 20: </a:t>
            </a:r>
            <a:r>
              <a:rPr lang="tr-TR" sz="800" b="1">
                <a:solidFill>
                  <a:schemeClr val="bg1"/>
                </a:solidFill>
              </a:rPr>
              <a:t>Iptal</a:t>
            </a:r>
            <a:endParaRPr lang="en-US" sz="800" b="1">
              <a:solidFill>
                <a:schemeClr val="bg1"/>
              </a:solidFill>
            </a:endParaRPr>
          </a:p>
        </p:txBody>
      </p:sp>
      <p:sp>
        <p:nvSpPr>
          <p:cNvPr id="116" name="Line 11"/>
          <p:cNvSpPr>
            <a:spLocks noChangeShapeType="1"/>
          </p:cNvSpPr>
          <p:nvPr/>
        </p:nvSpPr>
        <p:spPr bwMode="auto">
          <a:xfrm>
            <a:off x="5843605" y="5589611"/>
            <a:ext cx="0" cy="211137"/>
          </a:xfrm>
          <a:prstGeom prst="line">
            <a:avLst/>
          </a:prstGeom>
          <a:noFill/>
          <a:ln w="17780">
            <a:solidFill>
              <a:srgbClr val="000080"/>
            </a:solidFill>
            <a:round/>
            <a:headEnd/>
            <a:tailEnd type="triangle" w="med" len="med"/>
          </a:ln>
        </p:spPr>
        <p:txBody>
          <a:bodyPr wrap="none" lIns="90000" tIns="46800" rIns="90000" bIns="46800" anchor="ctr"/>
          <a:lstStyle/>
          <a:p>
            <a:pPr algn="ctr"/>
            <a:endParaRPr lang="es-ES"/>
          </a:p>
        </p:txBody>
      </p:sp>
      <p:sp>
        <p:nvSpPr>
          <p:cNvPr id="117" name="Text Box 16"/>
          <p:cNvSpPr txBox="1">
            <a:spLocks noChangeArrowheads="1"/>
          </p:cNvSpPr>
          <p:nvPr/>
        </p:nvSpPr>
        <p:spPr bwMode="auto">
          <a:xfrm>
            <a:off x="434993" y="6259536"/>
            <a:ext cx="1785937" cy="217487"/>
          </a:xfrm>
          <a:prstGeom prst="rect">
            <a:avLst/>
          </a:prstGeom>
          <a:solidFill>
            <a:srgbClr val="FF6600"/>
          </a:solidFill>
          <a:ln w="17780" algn="ctr">
            <a:solidFill>
              <a:schemeClr val="tx2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_tradnl" sz="800" b="1">
                <a:solidFill>
                  <a:schemeClr val="bg1"/>
                </a:solidFill>
              </a:rPr>
              <a:t>Madde 22: </a:t>
            </a:r>
            <a:r>
              <a:rPr lang="tr-TR" sz="800" b="1">
                <a:solidFill>
                  <a:schemeClr val="bg1"/>
                </a:solidFill>
              </a:rPr>
              <a:t>İşletmeciye bildirim</a:t>
            </a:r>
            <a:endParaRPr lang="en-US" sz="800" b="1">
              <a:solidFill>
                <a:schemeClr val="bg1"/>
              </a:solidFill>
            </a:endParaRPr>
          </a:p>
        </p:txBody>
      </p:sp>
      <p:sp>
        <p:nvSpPr>
          <p:cNvPr id="118" name="Line 17"/>
          <p:cNvSpPr>
            <a:spLocks noChangeShapeType="1"/>
          </p:cNvSpPr>
          <p:nvPr/>
        </p:nvSpPr>
        <p:spPr bwMode="auto">
          <a:xfrm>
            <a:off x="1617680" y="6083323"/>
            <a:ext cx="0" cy="176213"/>
          </a:xfrm>
          <a:prstGeom prst="line">
            <a:avLst/>
          </a:prstGeom>
          <a:noFill/>
          <a:ln w="17780">
            <a:solidFill>
              <a:srgbClr val="000080"/>
            </a:solidFill>
            <a:round/>
            <a:headEnd/>
            <a:tailEnd type="triangle" w="med" len="med"/>
          </a:ln>
        </p:spPr>
        <p:txBody>
          <a:bodyPr wrap="none" lIns="90000" tIns="46800" rIns="90000" bIns="46800" anchor="ctr"/>
          <a:lstStyle/>
          <a:p>
            <a:pPr algn="ctr"/>
            <a:endParaRPr lang="es-ES"/>
          </a:p>
        </p:txBody>
      </p:sp>
      <p:sp>
        <p:nvSpPr>
          <p:cNvPr id="119" name="Text Box 18"/>
          <p:cNvSpPr txBox="1">
            <a:spLocks noChangeArrowheads="1"/>
          </p:cNvSpPr>
          <p:nvPr/>
        </p:nvSpPr>
        <p:spPr bwMode="auto">
          <a:xfrm>
            <a:off x="2365393" y="6242073"/>
            <a:ext cx="1439862" cy="217488"/>
          </a:xfrm>
          <a:prstGeom prst="rect">
            <a:avLst/>
          </a:prstGeom>
          <a:solidFill>
            <a:srgbClr val="FF6600"/>
          </a:solidFill>
          <a:ln w="17780" algn="ctr">
            <a:solidFill>
              <a:schemeClr val="tx2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_tradnl" sz="800" b="1">
                <a:solidFill>
                  <a:schemeClr val="bg1"/>
                </a:solidFill>
              </a:rPr>
              <a:t>Madde 22: </a:t>
            </a:r>
            <a:r>
              <a:rPr lang="tr-TR" sz="800" b="1">
                <a:solidFill>
                  <a:schemeClr val="bg1"/>
                </a:solidFill>
              </a:rPr>
              <a:t>Yayımlanır</a:t>
            </a:r>
            <a:endParaRPr lang="en-US" sz="800" b="1">
              <a:solidFill>
                <a:schemeClr val="bg1"/>
              </a:solidFill>
            </a:endParaRPr>
          </a:p>
        </p:txBody>
      </p:sp>
      <p:sp>
        <p:nvSpPr>
          <p:cNvPr id="120" name="Line 29"/>
          <p:cNvSpPr>
            <a:spLocks noChangeShapeType="1"/>
          </p:cNvSpPr>
          <p:nvPr/>
        </p:nvSpPr>
        <p:spPr bwMode="auto">
          <a:xfrm>
            <a:off x="3078180" y="6486548"/>
            <a:ext cx="0" cy="96838"/>
          </a:xfrm>
          <a:prstGeom prst="line">
            <a:avLst/>
          </a:prstGeom>
          <a:noFill/>
          <a:ln w="17780">
            <a:solidFill>
              <a:srgbClr val="000080"/>
            </a:solidFill>
            <a:round/>
            <a:headEnd/>
            <a:tailEnd type="triangle" w="med" len="med"/>
          </a:ln>
        </p:spPr>
        <p:txBody>
          <a:bodyPr wrap="none" lIns="90000" tIns="46800" rIns="90000" bIns="46800" anchor="ctr"/>
          <a:lstStyle/>
          <a:p>
            <a:pPr algn="ctr"/>
            <a:endParaRPr lang="es-ES"/>
          </a:p>
        </p:txBody>
      </p:sp>
      <p:sp>
        <p:nvSpPr>
          <p:cNvPr id="121" name="Line 46"/>
          <p:cNvSpPr>
            <a:spLocks noChangeShapeType="1"/>
          </p:cNvSpPr>
          <p:nvPr/>
        </p:nvSpPr>
        <p:spPr bwMode="auto">
          <a:xfrm>
            <a:off x="3752868" y="5434036"/>
            <a:ext cx="0" cy="155575"/>
          </a:xfrm>
          <a:prstGeom prst="line">
            <a:avLst/>
          </a:prstGeom>
          <a:noFill/>
          <a:ln w="17780">
            <a:solidFill>
              <a:srgbClr val="000080"/>
            </a:solidFill>
            <a:round/>
            <a:headEnd/>
            <a:tailEnd type="triangle" w="med" len="med"/>
          </a:ln>
        </p:spPr>
        <p:txBody>
          <a:bodyPr wrap="none" lIns="90000" tIns="46800" rIns="90000" bIns="46800" anchor="ctr"/>
          <a:lstStyle/>
          <a:p>
            <a:pPr algn="ctr"/>
            <a:endParaRPr lang="es-ES"/>
          </a:p>
        </p:txBody>
      </p:sp>
      <p:sp>
        <p:nvSpPr>
          <p:cNvPr id="122" name="Line 52"/>
          <p:cNvSpPr>
            <a:spLocks noChangeShapeType="1"/>
          </p:cNvSpPr>
          <p:nvPr/>
        </p:nvSpPr>
        <p:spPr bwMode="auto">
          <a:xfrm>
            <a:off x="2416193" y="6107136"/>
            <a:ext cx="376237" cy="96837"/>
          </a:xfrm>
          <a:prstGeom prst="line">
            <a:avLst/>
          </a:prstGeom>
          <a:noFill/>
          <a:ln w="17780">
            <a:solidFill>
              <a:srgbClr val="002060"/>
            </a:solidFill>
            <a:round/>
            <a:headEnd/>
            <a:tailEnd type="triangle" w="med" len="med"/>
          </a:ln>
        </p:spPr>
        <p:txBody>
          <a:bodyPr wrap="none" lIns="90000" tIns="46800" rIns="90000" bIns="46800" anchor="ctr"/>
          <a:lstStyle/>
          <a:p>
            <a:pPr algn="ctr"/>
            <a:endParaRPr lang="es-ES"/>
          </a:p>
        </p:txBody>
      </p:sp>
      <p:sp>
        <p:nvSpPr>
          <p:cNvPr id="123" name="Line 29"/>
          <p:cNvSpPr>
            <a:spLocks noChangeShapeType="1"/>
          </p:cNvSpPr>
          <p:nvPr/>
        </p:nvSpPr>
        <p:spPr bwMode="auto">
          <a:xfrm>
            <a:off x="3349643" y="4500586"/>
            <a:ext cx="0" cy="684212"/>
          </a:xfrm>
          <a:prstGeom prst="line">
            <a:avLst/>
          </a:prstGeom>
          <a:noFill/>
          <a:ln w="17780">
            <a:solidFill>
              <a:srgbClr val="000080"/>
            </a:solidFill>
            <a:round/>
            <a:headEnd/>
            <a:tailEnd type="triangle" w="med" len="med"/>
          </a:ln>
        </p:spPr>
        <p:txBody>
          <a:bodyPr wrap="none" lIns="90000" tIns="46800" rIns="90000" bIns="46800" anchor="ctr"/>
          <a:lstStyle/>
          <a:p>
            <a:pPr algn="ctr"/>
            <a:endParaRPr lang="es-ES"/>
          </a:p>
        </p:txBody>
      </p:sp>
      <p:sp>
        <p:nvSpPr>
          <p:cNvPr id="124" name="Text Box 100"/>
          <p:cNvSpPr txBox="1">
            <a:spLocks noChangeArrowheads="1"/>
          </p:cNvSpPr>
          <p:nvPr/>
        </p:nvSpPr>
        <p:spPr bwMode="auto">
          <a:xfrm>
            <a:off x="5060968" y="1220811"/>
            <a:ext cx="1716087" cy="341312"/>
          </a:xfrm>
          <a:prstGeom prst="rect">
            <a:avLst/>
          </a:prstGeom>
          <a:solidFill>
            <a:srgbClr val="FF6600"/>
          </a:solidFill>
          <a:ln w="17780">
            <a:solidFill>
              <a:schemeClr val="tx2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tr-TR" sz="800" b="1">
                <a:solidFill>
                  <a:schemeClr val="bg1"/>
                </a:solidFill>
              </a:rPr>
              <a:t>GEREKLİ İSE- ÇED raporunun alınması için ilk basamaklar</a:t>
            </a:r>
            <a:endParaRPr lang="en-US" sz="800" b="1">
              <a:solidFill>
                <a:schemeClr val="bg1"/>
              </a:solidFill>
            </a:endParaRPr>
          </a:p>
        </p:txBody>
      </p:sp>
      <p:sp>
        <p:nvSpPr>
          <p:cNvPr id="125" name="Line 201"/>
          <p:cNvSpPr>
            <a:spLocks noChangeShapeType="1"/>
          </p:cNvSpPr>
          <p:nvPr/>
        </p:nvSpPr>
        <p:spPr bwMode="auto">
          <a:xfrm flipH="1">
            <a:off x="4197368" y="2925786"/>
            <a:ext cx="482600" cy="0"/>
          </a:xfrm>
          <a:prstGeom prst="line">
            <a:avLst/>
          </a:prstGeom>
          <a:noFill/>
          <a:ln w="17780">
            <a:solidFill>
              <a:srgbClr val="000080"/>
            </a:solidFill>
            <a:round/>
            <a:headEnd/>
            <a:tailEnd type="triangle" w="med" len="med"/>
          </a:ln>
        </p:spPr>
        <p:txBody>
          <a:bodyPr wrap="none" lIns="90000" tIns="46800" rIns="90000" bIns="46800" anchor="ctr"/>
          <a:lstStyle/>
          <a:p>
            <a:pPr algn="ctr"/>
            <a:endParaRPr lang="es-ES"/>
          </a:p>
        </p:txBody>
      </p:sp>
      <p:sp>
        <p:nvSpPr>
          <p:cNvPr id="126" name="99 Cerrar llave"/>
          <p:cNvSpPr>
            <a:spLocks/>
          </p:cNvSpPr>
          <p:nvPr/>
        </p:nvSpPr>
        <p:spPr bwMode="auto">
          <a:xfrm>
            <a:off x="6792930" y="874736"/>
            <a:ext cx="142875" cy="5030787"/>
          </a:xfrm>
          <a:prstGeom prst="rightBrace">
            <a:avLst>
              <a:gd name="adj1" fmla="val 8314"/>
              <a:gd name="adj2" fmla="val 50000"/>
            </a:avLst>
          </a:prstGeom>
          <a:solidFill>
            <a:schemeClr val="bg1"/>
          </a:solidFill>
          <a:ln w="17780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/>
            <a:endParaRPr lang="es-ES"/>
          </a:p>
        </p:txBody>
      </p:sp>
      <p:sp>
        <p:nvSpPr>
          <p:cNvPr id="127" name="Text Box 100"/>
          <p:cNvSpPr txBox="1">
            <a:spLocks noChangeArrowheads="1"/>
          </p:cNvSpPr>
          <p:nvPr/>
        </p:nvSpPr>
        <p:spPr bwMode="auto">
          <a:xfrm>
            <a:off x="5060968" y="801711"/>
            <a:ext cx="1731962" cy="341312"/>
          </a:xfrm>
          <a:prstGeom prst="rect">
            <a:avLst/>
          </a:prstGeom>
          <a:solidFill>
            <a:srgbClr val="FF6600"/>
          </a:solidFill>
          <a:ln w="17780">
            <a:solidFill>
              <a:schemeClr val="tx2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</a:rPr>
              <a:t>Seveso</a:t>
            </a:r>
            <a:r>
              <a:rPr lang="tr-TR" sz="800" b="1">
                <a:solidFill>
                  <a:schemeClr val="bg1"/>
                </a:solidFill>
              </a:rPr>
              <a:t> kategorisini gösteren Seveso b</a:t>
            </a:r>
            <a:r>
              <a:rPr lang="es-ES_tradnl" sz="800" b="1">
                <a:solidFill>
                  <a:schemeClr val="bg1"/>
                </a:solidFill>
              </a:rPr>
              <a:t>ildirim</a:t>
            </a:r>
            <a:r>
              <a:rPr lang="tr-TR" sz="800" b="1">
                <a:solidFill>
                  <a:schemeClr val="bg1"/>
                </a:solidFill>
              </a:rPr>
              <a:t>i – GEREKLİ İSE</a:t>
            </a:r>
            <a:endParaRPr lang="en-US" sz="800" b="1">
              <a:solidFill>
                <a:schemeClr val="bg1"/>
              </a:solidFill>
            </a:endParaRPr>
          </a:p>
        </p:txBody>
      </p:sp>
      <p:cxnSp>
        <p:nvCxnSpPr>
          <p:cNvPr id="128" name="128 Conector recto de flecha"/>
          <p:cNvCxnSpPr>
            <a:cxnSpLocks noChangeShapeType="1"/>
            <a:stCxn id="124" idx="1"/>
            <a:endCxn id="82" idx="3"/>
          </p:cNvCxnSpPr>
          <p:nvPr/>
        </p:nvCxnSpPr>
        <p:spPr bwMode="auto">
          <a:xfrm rot="10800000">
            <a:off x="4578368" y="931886"/>
            <a:ext cx="482600" cy="458787"/>
          </a:xfrm>
          <a:prstGeom prst="straightConnector1">
            <a:avLst/>
          </a:prstGeom>
          <a:noFill/>
          <a:ln w="17780" algn="ctr">
            <a:solidFill>
              <a:srgbClr val="002060"/>
            </a:solidFill>
            <a:round/>
            <a:headEnd/>
            <a:tailEnd type="arrow" w="med" len="med"/>
          </a:ln>
        </p:spPr>
      </p:cxnSp>
      <p:sp>
        <p:nvSpPr>
          <p:cNvPr id="129" name="Text Box 113"/>
          <p:cNvSpPr txBox="1">
            <a:spLocks noChangeArrowheads="1"/>
          </p:cNvSpPr>
          <p:nvPr/>
        </p:nvSpPr>
        <p:spPr bwMode="auto">
          <a:xfrm>
            <a:off x="3935430" y="1392261"/>
            <a:ext cx="655638" cy="217487"/>
          </a:xfrm>
          <a:prstGeom prst="rect">
            <a:avLst/>
          </a:prstGeom>
          <a:noFill/>
          <a:ln w="17780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800">
                <a:solidFill>
                  <a:srgbClr val="294800"/>
                </a:solidFill>
              </a:rPr>
              <a:t>10 </a:t>
            </a:r>
            <a:r>
              <a:rPr lang="tr-TR" sz="800">
                <a:solidFill>
                  <a:srgbClr val="294800"/>
                </a:solidFill>
              </a:rPr>
              <a:t>iş günü</a:t>
            </a:r>
            <a:endParaRPr lang="en-US" sz="800">
              <a:solidFill>
                <a:srgbClr val="294800"/>
              </a:solidFill>
            </a:endParaRPr>
          </a:p>
        </p:txBody>
      </p:sp>
      <p:sp>
        <p:nvSpPr>
          <p:cNvPr id="130" name="Text Box 113"/>
          <p:cNvSpPr txBox="1">
            <a:spLocks noChangeArrowheads="1"/>
          </p:cNvSpPr>
          <p:nvPr/>
        </p:nvSpPr>
        <p:spPr bwMode="auto">
          <a:xfrm>
            <a:off x="4076718" y="3348061"/>
            <a:ext cx="661987" cy="341312"/>
          </a:xfrm>
          <a:prstGeom prst="rect">
            <a:avLst/>
          </a:prstGeom>
          <a:noFill/>
          <a:ln w="17780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eaLnBrk="0" hangingPunct="0"/>
            <a:r>
              <a:rPr lang="en-US" sz="800">
                <a:solidFill>
                  <a:srgbClr val="294800"/>
                </a:solidFill>
              </a:rPr>
              <a:t>2</a:t>
            </a:r>
            <a:r>
              <a:rPr lang="tr-TR" sz="800">
                <a:solidFill>
                  <a:srgbClr val="294800"/>
                </a:solidFill>
              </a:rPr>
              <a:t>0 iş</a:t>
            </a:r>
          </a:p>
          <a:p>
            <a:pPr algn="ctr" eaLnBrk="0" hangingPunct="0"/>
            <a:r>
              <a:rPr lang="tr-TR" sz="800">
                <a:solidFill>
                  <a:srgbClr val="294800"/>
                </a:solidFill>
              </a:rPr>
              <a:t> günü</a:t>
            </a:r>
            <a:endParaRPr lang="en-US" sz="800">
              <a:solidFill>
                <a:srgbClr val="294800"/>
              </a:solidFill>
            </a:endParaRPr>
          </a:p>
        </p:txBody>
      </p:sp>
      <p:sp>
        <p:nvSpPr>
          <p:cNvPr id="131" name="Text Box 113"/>
          <p:cNvSpPr txBox="1">
            <a:spLocks noChangeArrowheads="1"/>
          </p:cNvSpPr>
          <p:nvPr/>
        </p:nvSpPr>
        <p:spPr bwMode="auto">
          <a:xfrm>
            <a:off x="5319730" y="5176861"/>
            <a:ext cx="1019175" cy="217487"/>
          </a:xfrm>
          <a:prstGeom prst="rect">
            <a:avLst/>
          </a:prstGeom>
          <a:noFill/>
          <a:ln w="17780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800">
                <a:solidFill>
                  <a:srgbClr val="294800"/>
                </a:solidFill>
              </a:rPr>
              <a:t>20 </a:t>
            </a:r>
            <a:r>
              <a:rPr lang="tr-TR" sz="800">
                <a:solidFill>
                  <a:srgbClr val="294800"/>
                </a:solidFill>
              </a:rPr>
              <a:t>iş günü</a:t>
            </a:r>
            <a:endParaRPr lang="en-US" sz="800">
              <a:solidFill>
                <a:srgbClr val="294800"/>
              </a:solidFill>
            </a:endParaRPr>
          </a:p>
        </p:txBody>
      </p:sp>
      <p:sp>
        <p:nvSpPr>
          <p:cNvPr id="132" name="Text Box 113"/>
          <p:cNvSpPr txBox="1">
            <a:spLocks noChangeArrowheads="1"/>
          </p:cNvSpPr>
          <p:nvPr/>
        </p:nvSpPr>
        <p:spPr bwMode="auto">
          <a:xfrm>
            <a:off x="3863993" y="1962173"/>
            <a:ext cx="1019175" cy="463550"/>
          </a:xfrm>
          <a:prstGeom prst="rect">
            <a:avLst/>
          </a:prstGeom>
          <a:noFill/>
          <a:ln w="17780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tr-TR" sz="800">
                <a:solidFill>
                  <a:srgbClr val="294800"/>
                </a:solidFill>
              </a:rPr>
              <a:t>Dosya 15 iş günü boyunca erişilebilir durumda</a:t>
            </a:r>
            <a:endParaRPr lang="en-US" sz="800">
              <a:solidFill>
                <a:srgbClr val="294800"/>
              </a:solidFill>
            </a:endParaRPr>
          </a:p>
        </p:txBody>
      </p:sp>
      <p:sp>
        <p:nvSpPr>
          <p:cNvPr id="133" name="Text Box 113"/>
          <p:cNvSpPr txBox="1">
            <a:spLocks noChangeArrowheads="1"/>
          </p:cNvSpPr>
          <p:nvPr/>
        </p:nvSpPr>
        <p:spPr bwMode="auto">
          <a:xfrm>
            <a:off x="3649680" y="4956198"/>
            <a:ext cx="714375" cy="217488"/>
          </a:xfrm>
          <a:prstGeom prst="rect">
            <a:avLst/>
          </a:prstGeom>
          <a:noFill/>
          <a:ln w="17780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_tradnl" sz="800">
                <a:solidFill>
                  <a:srgbClr val="294800"/>
                </a:solidFill>
              </a:rPr>
              <a:t>15</a:t>
            </a:r>
            <a:r>
              <a:rPr lang="en-US" sz="800">
                <a:solidFill>
                  <a:srgbClr val="294800"/>
                </a:solidFill>
              </a:rPr>
              <a:t> </a:t>
            </a:r>
            <a:r>
              <a:rPr lang="tr-TR" sz="800">
                <a:solidFill>
                  <a:srgbClr val="294800"/>
                </a:solidFill>
              </a:rPr>
              <a:t>iş günü</a:t>
            </a:r>
            <a:endParaRPr lang="en-US" sz="800">
              <a:solidFill>
                <a:srgbClr val="294800"/>
              </a:solidFill>
            </a:endParaRPr>
          </a:p>
        </p:txBody>
      </p:sp>
      <p:sp>
        <p:nvSpPr>
          <p:cNvPr id="134" name="Text Box 165"/>
          <p:cNvSpPr txBox="1">
            <a:spLocks noChangeArrowheads="1"/>
          </p:cNvSpPr>
          <p:nvPr/>
        </p:nvSpPr>
        <p:spPr bwMode="auto">
          <a:xfrm>
            <a:off x="4578368" y="4619648"/>
            <a:ext cx="2062162" cy="463550"/>
          </a:xfrm>
          <a:prstGeom prst="rect">
            <a:avLst/>
          </a:prstGeom>
          <a:solidFill>
            <a:srgbClr val="FFFF00"/>
          </a:solidFill>
          <a:ln w="17780" algn="ctr">
            <a:solidFill>
              <a:schemeClr val="tx1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eaLnBrk="0" hangingPunct="0"/>
            <a:r>
              <a:rPr lang="es-ES_tradnl" sz="800" b="1">
                <a:solidFill>
                  <a:srgbClr val="8A0000"/>
                </a:solidFill>
              </a:rPr>
              <a:t>Madde 19: </a:t>
            </a:r>
            <a:r>
              <a:rPr lang="tr-TR" sz="800" b="1">
                <a:solidFill>
                  <a:srgbClr val="8A0000"/>
                </a:solidFill>
              </a:rPr>
              <a:t>Görüşlerin/itirazların yetkili </a:t>
            </a:r>
            <a:r>
              <a:rPr lang="es-ES_tradnl" sz="800" b="1">
                <a:solidFill>
                  <a:srgbClr val="8A0000"/>
                </a:solidFill>
              </a:rPr>
              <a:t>idareye </a:t>
            </a:r>
            <a:r>
              <a:rPr lang="tr-TR" sz="800" b="1">
                <a:solidFill>
                  <a:srgbClr val="8A0000"/>
                </a:solidFill>
              </a:rPr>
              <a:t> gönderilmesi ve bu merciiler tarafından cevapların hazırlanması</a:t>
            </a:r>
            <a:endParaRPr lang="en-US" sz="800" b="1">
              <a:solidFill>
                <a:srgbClr val="8A0000"/>
              </a:solidFill>
            </a:endParaRPr>
          </a:p>
        </p:txBody>
      </p:sp>
      <p:sp>
        <p:nvSpPr>
          <p:cNvPr id="135" name="Line 192"/>
          <p:cNvSpPr>
            <a:spLocks noChangeShapeType="1"/>
          </p:cNvSpPr>
          <p:nvPr/>
        </p:nvSpPr>
        <p:spPr bwMode="auto">
          <a:xfrm rot="10800000" flipH="1" flipV="1">
            <a:off x="3351230" y="4968898"/>
            <a:ext cx="1216025" cy="0"/>
          </a:xfrm>
          <a:prstGeom prst="line">
            <a:avLst/>
          </a:prstGeom>
          <a:noFill/>
          <a:ln w="17780">
            <a:solidFill>
              <a:srgbClr val="000080"/>
            </a:solidFill>
            <a:prstDash val="dash"/>
            <a:round/>
            <a:headEnd/>
            <a:tailEnd type="triangle" w="med" len="med"/>
          </a:ln>
        </p:spPr>
        <p:txBody>
          <a:bodyPr wrap="none" lIns="90000" tIns="46800" rIns="90000" bIns="46800" anchor="ctr"/>
          <a:lstStyle/>
          <a:p>
            <a:pPr algn="ctr"/>
            <a:endParaRPr lang="es-ES"/>
          </a:p>
        </p:txBody>
      </p:sp>
      <p:sp>
        <p:nvSpPr>
          <p:cNvPr id="136" name="Text Box 28"/>
          <p:cNvSpPr txBox="1">
            <a:spLocks noChangeArrowheads="1"/>
          </p:cNvSpPr>
          <p:nvPr/>
        </p:nvSpPr>
        <p:spPr bwMode="auto">
          <a:xfrm>
            <a:off x="4816493" y="6405586"/>
            <a:ext cx="2036762" cy="309562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_tradnl" sz="700" b="1">
                <a:solidFill>
                  <a:srgbClr val="294800"/>
                </a:solidFill>
              </a:rPr>
              <a:t>Madde 12: </a:t>
            </a:r>
            <a:r>
              <a:rPr lang="tr-TR" sz="700" b="1">
                <a:solidFill>
                  <a:srgbClr val="294800"/>
                </a:solidFill>
              </a:rPr>
              <a:t>İnşaat aşamasından önce </a:t>
            </a:r>
            <a:r>
              <a:rPr lang="es-ES_tradnl" sz="700" b="1">
                <a:solidFill>
                  <a:srgbClr val="294800"/>
                </a:solidFill>
              </a:rPr>
              <a:t/>
            </a:r>
            <a:br>
              <a:rPr lang="es-ES_tradnl" sz="700" b="1">
                <a:solidFill>
                  <a:srgbClr val="294800"/>
                </a:solidFill>
              </a:rPr>
            </a:br>
            <a:r>
              <a:rPr lang="tr-TR" sz="700" b="1">
                <a:solidFill>
                  <a:srgbClr val="294800"/>
                </a:solidFill>
              </a:rPr>
              <a:t>gerekli diğer yapı izinleri</a:t>
            </a:r>
            <a:r>
              <a:rPr lang="es-ES_tradnl" sz="700" b="1">
                <a:solidFill>
                  <a:srgbClr val="294800"/>
                </a:solidFill>
              </a:rPr>
              <a:t> (</a:t>
            </a:r>
            <a:r>
              <a:rPr lang="tr-TR" sz="700" b="1">
                <a:solidFill>
                  <a:srgbClr val="294800"/>
                </a:solidFill>
              </a:rPr>
              <a:t>inşaat gerekli ise</a:t>
            </a:r>
            <a:r>
              <a:rPr lang="es-ES_tradnl" sz="700" b="1">
                <a:solidFill>
                  <a:srgbClr val="294800"/>
                </a:solidFill>
              </a:rPr>
              <a:t>)</a:t>
            </a:r>
            <a:endParaRPr lang="en-US" sz="700" b="1">
              <a:solidFill>
                <a:srgbClr val="294800"/>
              </a:solidFill>
            </a:endParaRPr>
          </a:p>
        </p:txBody>
      </p:sp>
      <p:sp>
        <p:nvSpPr>
          <p:cNvPr id="137" name="Line 193"/>
          <p:cNvSpPr>
            <a:spLocks noChangeShapeType="1"/>
          </p:cNvSpPr>
          <p:nvPr/>
        </p:nvSpPr>
        <p:spPr bwMode="auto">
          <a:xfrm rot="10800000" flipV="1">
            <a:off x="3171843" y="6527823"/>
            <a:ext cx="1644650" cy="0"/>
          </a:xfrm>
          <a:prstGeom prst="line">
            <a:avLst/>
          </a:prstGeom>
          <a:noFill/>
          <a:ln w="17780">
            <a:solidFill>
              <a:srgbClr val="002060"/>
            </a:solidFill>
            <a:prstDash val="dash"/>
            <a:round/>
            <a:headEnd/>
            <a:tailEnd type="triangle" w="med" len="med"/>
          </a:ln>
        </p:spPr>
        <p:txBody>
          <a:bodyPr wrap="none" lIns="90000" tIns="46800" rIns="90000" bIns="46800" anchor="ctr"/>
          <a:lstStyle/>
          <a:p>
            <a:pPr algn="ctr"/>
            <a:endParaRPr lang="es-ES"/>
          </a:p>
        </p:txBody>
      </p:sp>
      <p:sp>
        <p:nvSpPr>
          <p:cNvPr id="138" name="Text Box 113"/>
          <p:cNvSpPr txBox="1">
            <a:spLocks noChangeArrowheads="1"/>
          </p:cNvSpPr>
          <p:nvPr/>
        </p:nvSpPr>
        <p:spPr bwMode="auto">
          <a:xfrm>
            <a:off x="3248043" y="2370161"/>
            <a:ext cx="804862" cy="217487"/>
          </a:xfrm>
          <a:prstGeom prst="rect">
            <a:avLst/>
          </a:prstGeom>
          <a:noFill/>
          <a:ln w="17780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eaLnBrk="0" hangingPunct="0"/>
            <a:r>
              <a:rPr lang="en-US" sz="800">
                <a:solidFill>
                  <a:srgbClr val="294800"/>
                </a:solidFill>
              </a:rPr>
              <a:t>10 </a:t>
            </a:r>
            <a:r>
              <a:rPr lang="tr-TR" sz="800">
                <a:solidFill>
                  <a:srgbClr val="294800"/>
                </a:solidFill>
              </a:rPr>
              <a:t>iş günü</a:t>
            </a:r>
            <a:endParaRPr lang="en-US" sz="800">
              <a:solidFill>
                <a:srgbClr val="294800"/>
              </a:solidFill>
            </a:endParaRPr>
          </a:p>
        </p:txBody>
      </p:sp>
      <p:sp>
        <p:nvSpPr>
          <p:cNvPr id="139" name="Text Box 165"/>
          <p:cNvSpPr txBox="1">
            <a:spLocks noChangeArrowheads="1"/>
          </p:cNvSpPr>
          <p:nvPr/>
        </p:nvSpPr>
        <p:spPr bwMode="auto">
          <a:xfrm>
            <a:off x="387368" y="4410098"/>
            <a:ext cx="1654175" cy="341313"/>
          </a:xfrm>
          <a:prstGeom prst="rect">
            <a:avLst/>
          </a:prstGeom>
          <a:solidFill>
            <a:srgbClr val="FFFF00"/>
          </a:solidFill>
          <a:ln w="17780" algn="ctr">
            <a:solidFill>
              <a:schemeClr val="tx1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eaLnBrk="0" hangingPunct="0"/>
            <a:r>
              <a:rPr lang="es-ES_tradnl" sz="800" b="1">
                <a:solidFill>
                  <a:srgbClr val="294800"/>
                </a:solidFill>
              </a:rPr>
              <a:t>Madde 19: </a:t>
            </a:r>
            <a:r>
              <a:rPr lang="tr-TR" sz="800" b="1">
                <a:solidFill>
                  <a:srgbClr val="294800"/>
                </a:solidFill>
              </a:rPr>
              <a:t>Görüş/itiraz süreci</a:t>
            </a:r>
          </a:p>
          <a:p>
            <a:pPr algn="ctr" eaLnBrk="0" hangingPunct="0"/>
            <a:r>
              <a:rPr lang="tr-TR" sz="800" b="1">
                <a:solidFill>
                  <a:srgbClr val="294800"/>
                </a:solidFill>
              </a:rPr>
              <a:t>Yetkili İdareler</a:t>
            </a:r>
            <a:r>
              <a:rPr lang="es-ES_tradnl" sz="800" b="1">
                <a:solidFill>
                  <a:srgbClr val="294800"/>
                </a:solidFill>
              </a:rPr>
              <a:t> &amp; </a:t>
            </a:r>
            <a:r>
              <a:rPr lang="tr-TR" sz="800" b="1">
                <a:solidFill>
                  <a:srgbClr val="294800"/>
                </a:solidFill>
              </a:rPr>
              <a:t>Halk</a:t>
            </a:r>
            <a:endParaRPr lang="en-US" sz="800" b="1">
              <a:solidFill>
                <a:srgbClr val="294800"/>
              </a:solidFill>
            </a:endParaRPr>
          </a:p>
        </p:txBody>
      </p:sp>
      <p:sp>
        <p:nvSpPr>
          <p:cNvPr id="140" name="Line 192"/>
          <p:cNvSpPr>
            <a:spLocks noChangeShapeType="1"/>
          </p:cNvSpPr>
          <p:nvPr/>
        </p:nvSpPr>
        <p:spPr bwMode="auto">
          <a:xfrm flipH="1" flipV="1">
            <a:off x="2020905" y="4568848"/>
            <a:ext cx="1325563" cy="0"/>
          </a:xfrm>
          <a:prstGeom prst="line">
            <a:avLst/>
          </a:prstGeom>
          <a:noFill/>
          <a:ln w="17780">
            <a:solidFill>
              <a:srgbClr val="000080"/>
            </a:solidFill>
            <a:prstDash val="dash"/>
            <a:round/>
            <a:headEnd/>
            <a:tailEnd type="triangle" w="med" len="med"/>
          </a:ln>
        </p:spPr>
        <p:txBody>
          <a:bodyPr wrap="none" lIns="90000" tIns="46800" rIns="90000" bIns="46800" anchor="ctr"/>
          <a:lstStyle/>
          <a:p>
            <a:pPr algn="ctr"/>
            <a:endParaRPr lang="es-ES"/>
          </a:p>
        </p:txBody>
      </p:sp>
      <p:sp>
        <p:nvSpPr>
          <p:cNvPr id="141" name="Text Box 113"/>
          <p:cNvSpPr txBox="1">
            <a:spLocks noChangeArrowheads="1"/>
          </p:cNvSpPr>
          <p:nvPr/>
        </p:nvSpPr>
        <p:spPr bwMode="auto">
          <a:xfrm>
            <a:off x="2279668" y="4545036"/>
            <a:ext cx="714375" cy="217487"/>
          </a:xfrm>
          <a:prstGeom prst="rect">
            <a:avLst/>
          </a:prstGeom>
          <a:noFill/>
          <a:ln w="17780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800">
                <a:solidFill>
                  <a:srgbClr val="294800"/>
                </a:solidFill>
              </a:rPr>
              <a:t>15 </a:t>
            </a:r>
            <a:r>
              <a:rPr lang="tr-TR" sz="800">
                <a:solidFill>
                  <a:srgbClr val="294800"/>
                </a:solidFill>
              </a:rPr>
              <a:t>iş günü</a:t>
            </a:r>
            <a:endParaRPr lang="en-US" sz="800">
              <a:solidFill>
                <a:srgbClr val="294800"/>
              </a:solidFill>
            </a:endParaRPr>
          </a:p>
        </p:txBody>
      </p:sp>
      <p:sp>
        <p:nvSpPr>
          <p:cNvPr id="142" name="Line 192"/>
          <p:cNvSpPr>
            <a:spLocks noChangeShapeType="1"/>
          </p:cNvSpPr>
          <p:nvPr/>
        </p:nvSpPr>
        <p:spPr bwMode="auto">
          <a:xfrm flipH="1" flipV="1">
            <a:off x="2487630" y="4859361"/>
            <a:ext cx="855663" cy="0"/>
          </a:xfrm>
          <a:prstGeom prst="line">
            <a:avLst/>
          </a:prstGeom>
          <a:noFill/>
          <a:ln w="17780">
            <a:solidFill>
              <a:srgbClr val="000080"/>
            </a:solidFill>
            <a:prstDash val="dash"/>
            <a:round/>
            <a:headEnd/>
            <a:tailEnd type="triangle" w="med" len="med"/>
          </a:ln>
        </p:spPr>
        <p:txBody>
          <a:bodyPr wrap="none" lIns="90000" tIns="46800" rIns="90000" bIns="46800" anchor="ctr"/>
          <a:lstStyle/>
          <a:p>
            <a:pPr algn="ctr"/>
            <a:endParaRPr lang="es-ES"/>
          </a:p>
        </p:txBody>
      </p:sp>
      <p:sp>
        <p:nvSpPr>
          <p:cNvPr id="143" name="Text Box 113"/>
          <p:cNvSpPr txBox="1">
            <a:spLocks noChangeArrowheads="1"/>
          </p:cNvSpPr>
          <p:nvPr/>
        </p:nvSpPr>
        <p:spPr bwMode="auto">
          <a:xfrm>
            <a:off x="2649555" y="4833961"/>
            <a:ext cx="714375" cy="217487"/>
          </a:xfrm>
          <a:prstGeom prst="rect">
            <a:avLst/>
          </a:prstGeom>
          <a:noFill/>
          <a:ln w="17780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800">
                <a:solidFill>
                  <a:srgbClr val="294800"/>
                </a:solidFill>
              </a:rPr>
              <a:t>5 </a:t>
            </a:r>
            <a:r>
              <a:rPr lang="tr-TR" sz="800">
                <a:solidFill>
                  <a:srgbClr val="294800"/>
                </a:solidFill>
              </a:rPr>
              <a:t>iş günü</a:t>
            </a:r>
            <a:endParaRPr lang="en-US" sz="800">
              <a:solidFill>
                <a:srgbClr val="294800"/>
              </a:solidFill>
            </a:endParaRPr>
          </a:p>
        </p:txBody>
      </p:sp>
      <p:sp>
        <p:nvSpPr>
          <p:cNvPr id="195" name="Text Box 176"/>
          <p:cNvSpPr txBox="1">
            <a:spLocks noChangeArrowheads="1"/>
          </p:cNvSpPr>
          <p:nvPr/>
        </p:nvSpPr>
        <p:spPr bwMode="auto">
          <a:xfrm>
            <a:off x="600093" y="4802211"/>
            <a:ext cx="1874837" cy="341312"/>
          </a:xfrm>
          <a:prstGeom prst="rect">
            <a:avLst/>
          </a:prstGeom>
          <a:solidFill>
            <a:srgbClr val="FF6600"/>
          </a:solidFill>
          <a:ln w="17780" algn="ctr">
            <a:solidFill>
              <a:schemeClr val="tx2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_tradnl" sz="800" b="1">
                <a:solidFill>
                  <a:schemeClr val="bg1"/>
                </a:solidFill>
              </a:rPr>
              <a:t>Madde 19: </a:t>
            </a:r>
            <a:r>
              <a:rPr lang="tr-TR" sz="800" b="1">
                <a:solidFill>
                  <a:schemeClr val="bg1"/>
                </a:solidFill>
              </a:rPr>
              <a:t>İddiaların konuyla ilgili yetkili makamlara  iletilmesi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67" name="Line 29"/>
          <p:cNvSpPr>
            <a:spLocks noChangeShapeType="1"/>
          </p:cNvSpPr>
          <p:nvPr/>
        </p:nvSpPr>
        <p:spPr bwMode="auto">
          <a:xfrm>
            <a:off x="4000489" y="652444"/>
            <a:ext cx="0" cy="96838"/>
          </a:xfrm>
          <a:prstGeom prst="line">
            <a:avLst/>
          </a:prstGeom>
          <a:noFill/>
          <a:ln w="17780">
            <a:solidFill>
              <a:srgbClr val="000080"/>
            </a:solidFill>
            <a:round/>
            <a:headEnd/>
            <a:tailEnd type="triangle" w="med" len="med"/>
          </a:ln>
        </p:spPr>
        <p:txBody>
          <a:bodyPr wrap="none" lIns="90000" tIns="46800" rIns="90000" bIns="46800" anchor="ctr"/>
          <a:lstStyle/>
          <a:p>
            <a:endParaRPr lang="es-ES"/>
          </a:p>
        </p:txBody>
      </p:sp>
      <p:sp>
        <p:nvSpPr>
          <p:cNvPr id="68" name="Text Box 31"/>
          <p:cNvSpPr txBox="1">
            <a:spLocks noChangeArrowheads="1"/>
          </p:cNvSpPr>
          <p:nvPr/>
        </p:nvSpPr>
        <p:spPr bwMode="auto">
          <a:xfrm>
            <a:off x="1978014" y="3481369"/>
            <a:ext cx="5329238" cy="217488"/>
          </a:xfrm>
          <a:prstGeom prst="rect">
            <a:avLst/>
          </a:prstGeom>
          <a:solidFill>
            <a:schemeClr val="bg1"/>
          </a:solidFill>
          <a:ln w="17780" algn="ctr">
            <a:solidFill>
              <a:schemeClr val="tx2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r-TR" sz="800" b="1"/>
              <a:t>Faaliyetin başlayabilmesi için yapı kullanım izni</a:t>
            </a:r>
            <a:r>
              <a:rPr lang="es-ES_tradnl" sz="800" b="1"/>
              <a:t> &amp;</a:t>
            </a:r>
            <a:r>
              <a:rPr lang="tr-TR" sz="800" b="1"/>
              <a:t> diğer çevre-dışı konulara ilişkin izinler – GEREKLİ İSE</a:t>
            </a:r>
            <a:endParaRPr lang="en-US" sz="800" b="1"/>
          </a:p>
        </p:txBody>
      </p:sp>
      <p:sp>
        <p:nvSpPr>
          <p:cNvPr id="69" name="Text Box 38"/>
          <p:cNvSpPr txBox="1">
            <a:spLocks noChangeArrowheads="1"/>
          </p:cNvSpPr>
          <p:nvPr/>
        </p:nvSpPr>
        <p:spPr bwMode="auto">
          <a:xfrm>
            <a:off x="2824152" y="1438257"/>
            <a:ext cx="3417887" cy="217487"/>
          </a:xfrm>
          <a:prstGeom prst="rect">
            <a:avLst/>
          </a:prstGeom>
          <a:solidFill>
            <a:srgbClr val="FFCCCC"/>
          </a:solidFill>
          <a:ln w="17780" algn="ctr">
            <a:solidFill>
              <a:schemeClr val="tx2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ES_tradnl" sz="800" b="1"/>
              <a:t>Entegre Çevre İzni </a:t>
            </a:r>
            <a:r>
              <a:rPr lang="tr-TR" sz="800" b="1"/>
              <a:t>ile uygunluğun kontrolü</a:t>
            </a:r>
            <a:endParaRPr lang="en-US" sz="800"/>
          </a:p>
        </p:txBody>
      </p:sp>
      <p:sp>
        <p:nvSpPr>
          <p:cNvPr id="70" name="Line 44"/>
          <p:cNvSpPr>
            <a:spLocks noChangeShapeType="1"/>
          </p:cNvSpPr>
          <p:nvPr/>
        </p:nvSpPr>
        <p:spPr bwMode="auto">
          <a:xfrm>
            <a:off x="3925877" y="3309919"/>
            <a:ext cx="0" cy="149225"/>
          </a:xfrm>
          <a:prstGeom prst="line">
            <a:avLst/>
          </a:prstGeom>
          <a:noFill/>
          <a:ln w="17780">
            <a:solidFill>
              <a:srgbClr val="000080"/>
            </a:solidFill>
            <a:round/>
            <a:headEnd/>
            <a:tailEnd type="triangle" w="med" len="med"/>
          </a:ln>
        </p:spPr>
        <p:txBody>
          <a:bodyPr wrap="none" lIns="90000" tIns="46800" rIns="90000" bIns="46800" anchor="ctr"/>
          <a:lstStyle/>
          <a:p>
            <a:endParaRPr lang="es-ES"/>
          </a:p>
        </p:txBody>
      </p:sp>
      <p:sp>
        <p:nvSpPr>
          <p:cNvPr id="71" name="Line 48"/>
          <p:cNvSpPr>
            <a:spLocks noChangeShapeType="1"/>
          </p:cNvSpPr>
          <p:nvPr/>
        </p:nvSpPr>
        <p:spPr bwMode="auto">
          <a:xfrm>
            <a:off x="5051414" y="1693844"/>
            <a:ext cx="481013" cy="82550"/>
          </a:xfrm>
          <a:prstGeom prst="line">
            <a:avLst/>
          </a:prstGeom>
          <a:noFill/>
          <a:ln w="17780">
            <a:solidFill>
              <a:srgbClr val="002060"/>
            </a:solidFill>
            <a:round/>
            <a:headEnd/>
            <a:tailEnd type="triangle" w="med" len="med"/>
          </a:ln>
        </p:spPr>
        <p:txBody>
          <a:bodyPr wrap="none" lIns="90000" tIns="46800" rIns="90000" bIns="46800" anchor="ctr"/>
          <a:lstStyle/>
          <a:p>
            <a:endParaRPr lang="es-ES"/>
          </a:p>
        </p:txBody>
      </p:sp>
      <p:sp>
        <p:nvSpPr>
          <p:cNvPr id="72" name="Text Box 55"/>
          <p:cNvSpPr txBox="1">
            <a:spLocks noChangeArrowheads="1"/>
          </p:cNvSpPr>
          <p:nvPr/>
        </p:nvSpPr>
        <p:spPr bwMode="auto">
          <a:xfrm>
            <a:off x="4859327" y="1831957"/>
            <a:ext cx="1320800" cy="217487"/>
          </a:xfrm>
          <a:prstGeom prst="rect">
            <a:avLst/>
          </a:prstGeom>
          <a:solidFill>
            <a:srgbClr val="FFCCCC"/>
          </a:solidFill>
          <a:ln w="17780" algn="ctr">
            <a:solidFill>
              <a:srgbClr val="294800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r-TR" sz="800" b="1"/>
              <a:t>Olumsuz (uygun değil)</a:t>
            </a:r>
            <a:endParaRPr lang="en-US" sz="800" b="1"/>
          </a:p>
        </p:txBody>
      </p:sp>
      <p:sp>
        <p:nvSpPr>
          <p:cNvPr id="73" name="Text Box 57"/>
          <p:cNvSpPr txBox="1">
            <a:spLocks noChangeArrowheads="1"/>
          </p:cNvSpPr>
          <p:nvPr/>
        </p:nvSpPr>
        <p:spPr bwMode="auto">
          <a:xfrm>
            <a:off x="6750039" y="1938319"/>
            <a:ext cx="1108075" cy="463550"/>
          </a:xfrm>
          <a:prstGeom prst="rect">
            <a:avLst/>
          </a:prstGeom>
          <a:solidFill>
            <a:schemeClr val="bg1"/>
          </a:solidFill>
          <a:ln w="17780">
            <a:solidFill>
              <a:schemeClr val="tx1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r-TR" sz="800">
                <a:solidFill>
                  <a:srgbClr val="294800"/>
                </a:solidFill>
              </a:rPr>
              <a:t>Gerekli değişiklikler için </a:t>
            </a:r>
            <a:r>
              <a:rPr lang="es-ES_tradnl" sz="800">
                <a:solidFill>
                  <a:srgbClr val="294800"/>
                </a:solidFill>
              </a:rPr>
              <a:t>4 ay (yeni) / 1 y</a:t>
            </a:r>
            <a:r>
              <a:rPr lang="tr-TR" sz="800">
                <a:solidFill>
                  <a:srgbClr val="294800"/>
                </a:solidFill>
              </a:rPr>
              <a:t>ıl (mevcut işletme)</a:t>
            </a:r>
            <a:endParaRPr lang="en-US" sz="800">
              <a:solidFill>
                <a:srgbClr val="294800"/>
              </a:solidFill>
            </a:endParaRPr>
          </a:p>
        </p:txBody>
      </p:sp>
      <p:sp>
        <p:nvSpPr>
          <p:cNvPr id="74" name="Text Box 63"/>
          <p:cNvSpPr txBox="1">
            <a:spLocks noChangeArrowheads="1"/>
          </p:cNvSpPr>
          <p:nvPr/>
        </p:nvSpPr>
        <p:spPr bwMode="auto">
          <a:xfrm rot="16200000">
            <a:off x="2101046" y="1566050"/>
            <a:ext cx="850900" cy="217487"/>
          </a:xfrm>
          <a:prstGeom prst="rect">
            <a:avLst/>
          </a:prstGeom>
          <a:noFill/>
          <a:ln w="17780" algn="ctr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r>
              <a:rPr lang="es-ES_tradnl" sz="800"/>
              <a:t>30 </a:t>
            </a:r>
            <a:r>
              <a:rPr lang="tr-TR" sz="800"/>
              <a:t>iş günü</a:t>
            </a:r>
            <a:endParaRPr lang="en-US" sz="800"/>
          </a:p>
        </p:txBody>
      </p:sp>
      <p:sp>
        <p:nvSpPr>
          <p:cNvPr id="75" name="Text Box 51"/>
          <p:cNvSpPr txBox="1">
            <a:spLocks noChangeArrowheads="1"/>
          </p:cNvSpPr>
          <p:nvPr/>
        </p:nvSpPr>
        <p:spPr bwMode="auto">
          <a:xfrm>
            <a:off x="4348152" y="2271694"/>
            <a:ext cx="965200" cy="217488"/>
          </a:xfrm>
          <a:prstGeom prst="rect">
            <a:avLst/>
          </a:prstGeom>
          <a:solidFill>
            <a:srgbClr val="FFCCCC"/>
          </a:solidFill>
          <a:ln w="17780" algn="ctr">
            <a:solidFill>
              <a:srgbClr val="294800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r-TR" sz="800" b="1"/>
              <a:t>Olumlu</a:t>
            </a:r>
            <a:endParaRPr lang="en-US" sz="800" b="1"/>
          </a:p>
        </p:txBody>
      </p:sp>
      <p:sp>
        <p:nvSpPr>
          <p:cNvPr id="76" name="Line 53"/>
          <p:cNvSpPr>
            <a:spLocks noChangeShapeType="1"/>
          </p:cNvSpPr>
          <p:nvPr/>
        </p:nvSpPr>
        <p:spPr bwMode="auto">
          <a:xfrm flipH="1">
            <a:off x="4989502" y="2058969"/>
            <a:ext cx="587375" cy="152400"/>
          </a:xfrm>
          <a:prstGeom prst="line">
            <a:avLst/>
          </a:prstGeom>
          <a:noFill/>
          <a:ln w="17780">
            <a:solidFill>
              <a:srgbClr val="002060"/>
            </a:solidFill>
            <a:round/>
            <a:headEnd/>
            <a:tailEnd type="triangle" w="med" len="med"/>
          </a:ln>
        </p:spPr>
        <p:txBody>
          <a:bodyPr wrap="none" lIns="90000" tIns="46800" rIns="90000" bIns="46800" anchor="ctr"/>
          <a:lstStyle/>
          <a:p>
            <a:endParaRPr lang="es-ES"/>
          </a:p>
        </p:txBody>
      </p:sp>
      <p:sp>
        <p:nvSpPr>
          <p:cNvPr id="77" name="Line 48"/>
          <p:cNvSpPr>
            <a:spLocks noChangeShapeType="1"/>
          </p:cNvSpPr>
          <p:nvPr/>
        </p:nvSpPr>
        <p:spPr bwMode="auto">
          <a:xfrm>
            <a:off x="5678477" y="2068494"/>
            <a:ext cx="481012" cy="152400"/>
          </a:xfrm>
          <a:prstGeom prst="line">
            <a:avLst/>
          </a:prstGeom>
          <a:noFill/>
          <a:ln w="17780">
            <a:solidFill>
              <a:srgbClr val="002060"/>
            </a:solidFill>
            <a:round/>
            <a:headEnd/>
            <a:tailEnd type="triangle" w="med" len="med"/>
          </a:ln>
        </p:spPr>
        <p:txBody>
          <a:bodyPr wrap="none" lIns="90000" tIns="46800" rIns="90000" bIns="46800" anchor="ctr"/>
          <a:lstStyle/>
          <a:p>
            <a:endParaRPr lang="es-ES"/>
          </a:p>
        </p:txBody>
      </p:sp>
      <p:sp>
        <p:nvSpPr>
          <p:cNvPr id="78" name="Text Box 55"/>
          <p:cNvSpPr txBox="1">
            <a:spLocks noChangeArrowheads="1"/>
          </p:cNvSpPr>
          <p:nvPr/>
        </p:nvSpPr>
        <p:spPr bwMode="auto">
          <a:xfrm>
            <a:off x="5519727" y="2271694"/>
            <a:ext cx="1092200" cy="217488"/>
          </a:xfrm>
          <a:prstGeom prst="rect">
            <a:avLst/>
          </a:prstGeom>
          <a:solidFill>
            <a:srgbClr val="FFCCCC"/>
          </a:solidFill>
          <a:ln w="17780" algn="ctr">
            <a:solidFill>
              <a:srgbClr val="294800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r-TR" sz="800" b="1"/>
              <a:t>Olumsuz</a:t>
            </a:r>
            <a:endParaRPr lang="en-US" sz="800" b="1"/>
          </a:p>
        </p:txBody>
      </p:sp>
      <p:sp>
        <p:nvSpPr>
          <p:cNvPr id="79" name="Line 193"/>
          <p:cNvSpPr>
            <a:spLocks noChangeShapeType="1"/>
          </p:cNvSpPr>
          <p:nvPr/>
        </p:nvSpPr>
        <p:spPr bwMode="auto">
          <a:xfrm flipV="1">
            <a:off x="6142027" y="2085957"/>
            <a:ext cx="600075" cy="0"/>
          </a:xfrm>
          <a:prstGeom prst="line">
            <a:avLst/>
          </a:prstGeom>
          <a:noFill/>
          <a:ln w="17780">
            <a:solidFill>
              <a:srgbClr val="002060"/>
            </a:solidFill>
            <a:prstDash val="dash"/>
            <a:round/>
            <a:headEnd/>
            <a:tailEnd type="triangle" w="med" len="med"/>
          </a:ln>
        </p:spPr>
        <p:txBody>
          <a:bodyPr wrap="none" lIns="90000" tIns="46800" rIns="90000" bIns="46800" anchor="ctr"/>
          <a:lstStyle/>
          <a:p>
            <a:endParaRPr lang="es-ES"/>
          </a:p>
        </p:txBody>
      </p:sp>
      <p:sp>
        <p:nvSpPr>
          <p:cNvPr id="80" name="Text Box 7"/>
          <p:cNvSpPr txBox="1">
            <a:spLocks noChangeArrowheads="1"/>
          </p:cNvSpPr>
          <p:nvPr/>
        </p:nvSpPr>
        <p:spPr bwMode="auto">
          <a:xfrm>
            <a:off x="2771764" y="2647932"/>
            <a:ext cx="2298700" cy="217487"/>
          </a:xfrm>
          <a:prstGeom prst="rect">
            <a:avLst/>
          </a:prstGeom>
          <a:solidFill>
            <a:srgbClr val="FF6600"/>
          </a:solidFill>
          <a:ln w="17780" algn="ctr">
            <a:solidFill>
              <a:schemeClr val="tx2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ES_tradnl" sz="800" b="1">
                <a:solidFill>
                  <a:schemeClr val="bg1"/>
                </a:solidFill>
              </a:rPr>
              <a:t>Uygunluk </a:t>
            </a:r>
            <a:r>
              <a:rPr lang="tr-TR" sz="800" b="1">
                <a:solidFill>
                  <a:schemeClr val="bg1"/>
                </a:solidFill>
              </a:rPr>
              <a:t>Yazısı</a:t>
            </a:r>
            <a:endParaRPr lang="en-US" sz="800" b="1">
              <a:solidFill>
                <a:schemeClr val="bg1"/>
              </a:solidFill>
            </a:endParaRPr>
          </a:p>
        </p:txBody>
      </p:sp>
      <p:sp>
        <p:nvSpPr>
          <p:cNvPr id="81" name="Text Box 16"/>
          <p:cNvSpPr txBox="1">
            <a:spLocks noChangeArrowheads="1"/>
          </p:cNvSpPr>
          <p:nvPr/>
        </p:nvSpPr>
        <p:spPr bwMode="auto">
          <a:xfrm>
            <a:off x="2908289" y="3074969"/>
            <a:ext cx="1947863" cy="217488"/>
          </a:xfrm>
          <a:prstGeom prst="rect">
            <a:avLst/>
          </a:prstGeom>
          <a:solidFill>
            <a:srgbClr val="FF6600"/>
          </a:solidFill>
          <a:ln w="17780" algn="ctr">
            <a:solidFill>
              <a:schemeClr val="tx2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r-TR" sz="800" b="1">
                <a:solidFill>
                  <a:schemeClr val="bg1"/>
                </a:solidFill>
              </a:rPr>
              <a:t>İşletmeciye bildirim</a:t>
            </a:r>
            <a:endParaRPr lang="en-US" sz="800" b="1">
              <a:solidFill>
                <a:schemeClr val="bg1"/>
              </a:solidFill>
            </a:endParaRPr>
          </a:p>
        </p:txBody>
      </p:sp>
      <p:sp>
        <p:nvSpPr>
          <p:cNvPr id="82" name="Line 17"/>
          <p:cNvSpPr>
            <a:spLocks noChangeShapeType="1"/>
          </p:cNvSpPr>
          <p:nvPr/>
        </p:nvSpPr>
        <p:spPr bwMode="auto">
          <a:xfrm>
            <a:off x="3927464" y="2895582"/>
            <a:ext cx="0" cy="176212"/>
          </a:xfrm>
          <a:prstGeom prst="line">
            <a:avLst/>
          </a:prstGeom>
          <a:noFill/>
          <a:ln w="17780">
            <a:solidFill>
              <a:srgbClr val="000080"/>
            </a:solidFill>
            <a:round/>
            <a:headEnd/>
            <a:tailEnd type="triangle" w="med" len="med"/>
          </a:ln>
        </p:spPr>
        <p:txBody>
          <a:bodyPr wrap="none" lIns="90000" tIns="46800" rIns="90000" bIns="46800" anchor="ctr"/>
          <a:lstStyle/>
          <a:p>
            <a:endParaRPr lang="es-ES"/>
          </a:p>
        </p:txBody>
      </p:sp>
      <p:sp>
        <p:nvSpPr>
          <p:cNvPr id="83" name="Line 53"/>
          <p:cNvSpPr>
            <a:spLocks noChangeShapeType="1"/>
          </p:cNvSpPr>
          <p:nvPr/>
        </p:nvSpPr>
        <p:spPr bwMode="auto">
          <a:xfrm flipH="1">
            <a:off x="4213214" y="2503469"/>
            <a:ext cx="633413" cy="107950"/>
          </a:xfrm>
          <a:prstGeom prst="line">
            <a:avLst/>
          </a:prstGeom>
          <a:noFill/>
          <a:ln w="17780">
            <a:solidFill>
              <a:srgbClr val="002060"/>
            </a:solidFill>
            <a:round/>
            <a:headEnd/>
            <a:tailEnd type="triangle" w="med" len="med"/>
          </a:ln>
        </p:spPr>
        <p:txBody>
          <a:bodyPr wrap="none" lIns="90000" tIns="46800" rIns="90000" bIns="46800" anchor="ctr"/>
          <a:lstStyle/>
          <a:p>
            <a:endParaRPr lang="es-ES"/>
          </a:p>
        </p:txBody>
      </p:sp>
      <p:sp>
        <p:nvSpPr>
          <p:cNvPr id="84" name="103 CuadroTexto"/>
          <p:cNvSpPr txBox="1">
            <a:spLocks noChangeArrowheads="1"/>
          </p:cNvSpPr>
          <p:nvPr/>
        </p:nvSpPr>
        <p:spPr bwMode="auto">
          <a:xfrm>
            <a:off x="3000364" y="785794"/>
            <a:ext cx="2428875" cy="2159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800" b="1">
                <a:solidFill>
                  <a:schemeClr val="bg1"/>
                </a:solidFill>
              </a:rPr>
              <a:t>İşletmenin inşaası / k</a:t>
            </a:r>
            <a:r>
              <a:rPr lang="es-ES_tradnl" sz="800" b="1">
                <a:solidFill>
                  <a:schemeClr val="bg1"/>
                </a:solidFill>
              </a:rPr>
              <a:t>urulumu</a:t>
            </a:r>
            <a:r>
              <a:rPr lang="tr-TR" sz="800" b="1">
                <a:solidFill>
                  <a:schemeClr val="bg1"/>
                </a:solidFill>
              </a:rPr>
              <a:t> / yenilenmesi</a:t>
            </a:r>
            <a:endParaRPr lang="es-ES" sz="800" b="1">
              <a:solidFill>
                <a:schemeClr val="bg1"/>
              </a:solidFill>
            </a:endParaRPr>
          </a:p>
        </p:txBody>
      </p:sp>
      <p:sp>
        <p:nvSpPr>
          <p:cNvPr id="85" name="105 CuadroTexto"/>
          <p:cNvSpPr txBox="1">
            <a:spLocks noChangeArrowheads="1"/>
          </p:cNvSpPr>
          <p:nvPr/>
        </p:nvSpPr>
        <p:spPr bwMode="auto">
          <a:xfrm>
            <a:off x="3000364" y="1114407"/>
            <a:ext cx="2714625" cy="2159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800" b="1">
                <a:solidFill>
                  <a:schemeClr val="bg1"/>
                </a:solidFill>
              </a:rPr>
              <a:t>Uygunluk incelemesi için </a:t>
            </a:r>
            <a:r>
              <a:rPr lang="tr-TR" sz="800" b="1">
                <a:solidFill>
                  <a:schemeClr val="bg1"/>
                </a:solidFill>
              </a:rPr>
              <a:t>yetkili otoriteye bildiri</a:t>
            </a:r>
            <a:r>
              <a:rPr lang="es-ES_tradnl" sz="800" b="1">
                <a:solidFill>
                  <a:schemeClr val="bg1"/>
                </a:solidFill>
              </a:rPr>
              <a:t>m</a:t>
            </a:r>
            <a:endParaRPr lang="es-ES" sz="800" b="1">
              <a:solidFill>
                <a:schemeClr val="bg1"/>
              </a:solidFill>
            </a:endParaRPr>
          </a:p>
        </p:txBody>
      </p:sp>
      <p:sp>
        <p:nvSpPr>
          <p:cNvPr id="86" name="Text Box 42"/>
          <p:cNvSpPr txBox="1">
            <a:spLocks noChangeArrowheads="1"/>
          </p:cNvSpPr>
          <p:nvPr/>
        </p:nvSpPr>
        <p:spPr bwMode="auto">
          <a:xfrm>
            <a:off x="2857489" y="3768707"/>
            <a:ext cx="2071688" cy="217487"/>
          </a:xfrm>
          <a:prstGeom prst="rect">
            <a:avLst/>
          </a:prstGeom>
          <a:solidFill>
            <a:srgbClr val="DDDDDD"/>
          </a:solidFill>
          <a:ln w="17780" algn="ctr">
            <a:solidFill>
              <a:schemeClr val="tx2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r-TR" sz="800" b="1">
                <a:solidFill>
                  <a:srgbClr val="294800"/>
                </a:solidFill>
              </a:rPr>
              <a:t>FAALİYET BAŞLAR</a:t>
            </a:r>
            <a:endParaRPr lang="en-US" sz="800" b="1">
              <a:solidFill>
                <a:srgbClr val="294800"/>
              </a:solidFill>
            </a:endParaRPr>
          </a:p>
        </p:txBody>
      </p:sp>
      <p:sp>
        <p:nvSpPr>
          <p:cNvPr id="87" name="Text Box 113"/>
          <p:cNvSpPr txBox="1">
            <a:spLocks noChangeArrowheads="1"/>
          </p:cNvSpPr>
          <p:nvPr/>
        </p:nvSpPr>
        <p:spPr bwMode="auto">
          <a:xfrm>
            <a:off x="2714614" y="2285982"/>
            <a:ext cx="947738" cy="217487"/>
          </a:xfrm>
          <a:prstGeom prst="rect">
            <a:avLst/>
          </a:prstGeom>
          <a:noFill/>
          <a:ln w="17780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800">
                <a:solidFill>
                  <a:srgbClr val="294800"/>
                </a:solidFill>
              </a:rPr>
              <a:t>5 </a:t>
            </a:r>
            <a:r>
              <a:rPr lang="tr-TR" sz="800">
                <a:solidFill>
                  <a:srgbClr val="294800"/>
                </a:solidFill>
              </a:rPr>
              <a:t>iş günü</a:t>
            </a:r>
            <a:endParaRPr lang="en-US" sz="800">
              <a:solidFill>
                <a:srgbClr val="294800"/>
              </a:solidFill>
            </a:endParaRPr>
          </a:p>
        </p:txBody>
      </p:sp>
      <p:sp>
        <p:nvSpPr>
          <p:cNvPr id="88" name="Text Box 113"/>
          <p:cNvSpPr txBox="1">
            <a:spLocks noChangeArrowheads="1"/>
          </p:cNvSpPr>
          <p:nvPr/>
        </p:nvSpPr>
        <p:spPr bwMode="auto">
          <a:xfrm>
            <a:off x="4608502" y="2465369"/>
            <a:ext cx="947737" cy="217488"/>
          </a:xfrm>
          <a:prstGeom prst="rect">
            <a:avLst/>
          </a:prstGeom>
          <a:noFill/>
          <a:ln w="17780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800">
                <a:solidFill>
                  <a:srgbClr val="294800"/>
                </a:solidFill>
              </a:rPr>
              <a:t>5 </a:t>
            </a:r>
            <a:r>
              <a:rPr lang="tr-TR" sz="800">
                <a:solidFill>
                  <a:srgbClr val="294800"/>
                </a:solidFill>
              </a:rPr>
              <a:t>iş günü</a:t>
            </a:r>
            <a:endParaRPr lang="en-US" sz="800">
              <a:solidFill>
                <a:srgbClr val="294800"/>
              </a:solidFill>
            </a:endParaRPr>
          </a:p>
        </p:txBody>
      </p:sp>
      <p:sp>
        <p:nvSpPr>
          <p:cNvPr id="89" name="Text Box 51"/>
          <p:cNvSpPr txBox="1">
            <a:spLocks noChangeArrowheads="1"/>
          </p:cNvSpPr>
          <p:nvPr/>
        </p:nvSpPr>
        <p:spPr bwMode="auto">
          <a:xfrm>
            <a:off x="2724139" y="1846244"/>
            <a:ext cx="1203325" cy="217488"/>
          </a:xfrm>
          <a:prstGeom prst="rect">
            <a:avLst/>
          </a:prstGeom>
          <a:solidFill>
            <a:srgbClr val="FFCCCC"/>
          </a:solidFill>
          <a:ln w="17780" algn="ctr">
            <a:solidFill>
              <a:srgbClr val="294800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r-TR" sz="800" b="1"/>
              <a:t>Olumlu (uygun)</a:t>
            </a:r>
            <a:endParaRPr lang="en-US" sz="800" b="1"/>
          </a:p>
        </p:txBody>
      </p:sp>
      <p:sp>
        <p:nvSpPr>
          <p:cNvPr id="90" name="Line 53"/>
          <p:cNvSpPr>
            <a:spLocks noChangeShapeType="1"/>
          </p:cNvSpPr>
          <p:nvPr/>
        </p:nvSpPr>
        <p:spPr bwMode="auto">
          <a:xfrm flipH="1">
            <a:off x="3286114" y="1693844"/>
            <a:ext cx="552450" cy="92075"/>
          </a:xfrm>
          <a:prstGeom prst="line">
            <a:avLst/>
          </a:prstGeom>
          <a:noFill/>
          <a:ln w="17780">
            <a:solidFill>
              <a:srgbClr val="002060"/>
            </a:solidFill>
            <a:round/>
            <a:headEnd/>
            <a:tailEnd type="triangle" w="med" len="med"/>
          </a:ln>
        </p:spPr>
        <p:txBody>
          <a:bodyPr wrap="none" lIns="90000" tIns="46800" rIns="90000" bIns="46800" anchor="ctr"/>
          <a:lstStyle/>
          <a:p>
            <a:endParaRPr lang="es-ES"/>
          </a:p>
        </p:txBody>
      </p:sp>
      <p:sp>
        <p:nvSpPr>
          <p:cNvPr id="91" name="Line 17"/>
          <p:cNvSpPr>
            <a:spLocks noChangeShapeType="1"/>
          </p:cNvSpPr>
          <p:nvPr/>
        </p:nvSpPr>
        <p:spPr bwMode="auto">
          <a:xfrm>
            <a:off x="3286114" y="2082782"/>
            <a:ext cx="498475" cy="500062"/>
          </a:xfrm>
          <a:prstGeom prst="line">
            <a:avLst/>
          </a:prstGeom>
          <a:noFill/>
          <a:ln w="17780">
            <a:solidFill>
              <a:srgbClr val="000080"/>
            </a:solidFill>
            <a:round/>
            <a:headEnd/>
            <a:tailEnd type="triangle" w="med" len="med"/>
          </a:ln>
        </p:spPr>
        <p:txBody>
          <a:bodyPr wrap="none" lIns="90000" tIns="46800" rIns="90000" bIns="46800" anchor="ctr"/>
          <a:lstStyle/>
          <a:p>
            <a:endParaRPr lang="es-ES"/>
          </a:p>
        </p:txBody>
      </p:sp>
      <p:sp>
        <p:nvSpPr>
          <p:cNvPr id="92" name="110 Abrir llave"/>
          <p:cNvSpPr>
            <a:spLocks/>
          </p:cNvSpPr>
          <p:nvPr/>
        </p:nvSpPr>
        <p:spPr bwMode="auto">
          <a:xfrm>
            <a:off x="2632064" y="1387457"/>
            <a:ext cx="82550" cy="541337"/>
          </a:xfrm>
          <a:prstGeom prst="leftBrace">
            <a:avLst>
              <a:gd name="adj1" fmla="val 8410"/>
              <a:gd name="adj2" fmla="val 50000"/>
            </a:avLst>
          </a:prstGeom>
          <a:solidFill>
            <a:schemeClr val="bg1"/>
          </a:solidFill>
          <a:ln w="17780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es-ES"/>
          </a:p>
        </p:txBody>
      </p:sp>
      <p:sp>
        <p:nvSpPr>
          <p:cNvPr id="93" name="Text Box 113"/>
          <p:cNvSpPr txBox="1">
            <a:spLocks noChangeArrowheads="1"/>
          </p:cNvSpPr>
          <p:nvPr/>
        </p:nvSpPr>
        <p:spPr bwMode="auto">
          <a:xfrm>
            <a:off x="6715114" y="2417744"/>
            <a:ext cx="1285875" cy="525463"/>
          </a:xfrm>
          <a:prstGeom prst="rect">
            <a:avLst/>
          </a:prstGeom>
          <a:noFill/>
          <a:ln w="17780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r-TR" sz="700">
                <a:solidFill>
                  <a:srgbClr val="294800"/>
                </a:solidFill>
              </a:rPr>
              <a:t>Daha fazla zaman gerektiren özel durumlar yönetmeliğin 2</a:t>
            </a:r>
            <a:r>
              <a:rPr lang="es-ES_tradnl" sz="700">
                <a:solidFill>
                  <a:srgbClr val="294800"/>
                </a:solidFill>
              </a:rPr>
              <a:t>3</a:t>
            </a:r>
            <a:r>
              <a:rPr lang="tr-TR" sz="700">
                <a:solidFill>
                  <a:srgbClr val="294800"/>
                </a:solidFill>
              </a:rPr>
              <a:t>.</a:t>
            </a:r>
            <a:r>
              <a:rPr lang="es-ES_tradnl" sz="700">
                <a:solidFill>
                  <a:srgbClr val="294800"/>
                </a:solidFill>
              </a:rPr>
              <a:t> ve 24.</a:t>
            </a:r>
            <a:r>
              <a:rPr lang="tr-TR" sz="700">
                <a:solidFill>
                  <a:srgbClr val="294800"/>
                </a:solidFill>
              </a:rPr>
              <a:t> maddesinde tanımlanmıştır</a:t>
            </a:r>
            <a:endParaRPr lang="en-US" sz="700">
              <a:solidFill>
                <a:srgbClr val="294800"/>
              </a:solidFill>
            </a:endParaRPr>
          </a:p>
        </p:txBody>
      </p:sp>
      <p:sp>
        <p:nvSpPr>
          <p:cNvPr id="94" name="Line 29"/>
          <p:cNvSpPr>
            <a:spLocks noChangeShapeType="1"/>
          </p:cNvSpPr>
          <p:nvPr/>
        </p:nvSpPr>
        <p:spPr bwMode="auto">
          <a:xfrm>
            <a:off x="4152889" y="1025507"/>
            <a:ext cx="0" cy="96837"/>
          </a:xfrm>
          <a:prstGeom prst="line">
            <a:avLst/>
          </a:prstGeom>
          <a:noFill/>
          <a:ln w="17780">
            <a:solidFill>
              <a:srgbClr val="000080"/>
            </a:solidFill>
            <a:round/>
            <a:headEnd/>
            <a:tailEnd type="triangle" w="med" len="med"/>
          </a:ln>
        </p:spPr>
        <p:txBody>
          <a:bodyPr wrap="none" lIns="90000" tIns="46800" rIns="90000" bIns="46800" anchor="ctr"/>
          <a:lstStyle/>
          <a:p>
            <a:endParaRPr lang="es-ES"/>
          </a:p>
        </p:txBody>
      </p:sp>
      <p:sp>
        <p:nvSpPr>
          <p:cNvPr id="95" name="Line 29"/>
          <p:cNvSpPr>
            <a:spLocks noChangeShapeType="1"/>
          </p:cNvSpPr>
          <p:nvPr/>
        </p:nvSpPr>
        <p:spPr bwMode="auto">
          <a:xfrm>
            <a:off x="4305289" y="1338244"/>
            <a:ext cx="0" cy="96838"/>
          </a:xfrm>
          <a:prstGeom prst="line">
            <a:avLst/>
          </a:prstGeom>
          <a:noFill/>
          <a:ln w="17780">
            <a:solidFill>
              <a:srgbClr val="000080"/>
            </a:solidFill>
            <a:round/>
            <a:headEnd/>
            <a:tailEnd type="triangle" w="med" len="med"/>
          </a:ln>
        </p:spPr>
        <p:txBody>
          <a:bodyPr wrap="none" lIns="90000" tIns="46800" rIns="90000" bIns="46800" anchor="ctr"/>
          <a:lstStyle/>
          <a:p>
            <a:endParaRPr lang="es-ES"/>
          </a:p>
        </p:txBody>
      </p:sp>
      <p:cxnSp>
        <p:nvCxnSpPr>
          <p:cNvPr id="96" name="106 Conector recto"/>
          <p:cNvCxnSpPr>
            <a:cxnSpLocks noChangeShapeType="1"/>
          </p:cNvCxnSpPr>
          <p:nvPr/>
        </p:nvCxnSpPr>
        <p:spPr bwMode="auto">
          <a:xfrm>
            <a:off x="2714614" y="1387457"/>
            <a:ext cx="500063" cy="1587"/>
          </a:xfrm>
          <a:prstGeom prst="line">
            <a:avLst/>
          </a:prstGeom>
          <a:noFill/>
          <a:ln w="17780" algn="ctr">
            <a:solidFill>
              <a:schemeClr val="tx1"/>
            </a:solidFill>
            <a:prstDash val="dash"/>
            <a:round/>
            <a:headEnd/>
            <a:tailEnd/>
          </a:ln>
        </p:spPr>
      </p:cxnSp>
      <p:sp>
        <p:nvSpPr>
          <p:cNvPr id="97" name="110 Abrir llave"/>
          <p:cNvSpPr>
            <a:spLocks/>
          </p:cNvSpPr>
          <p:nvPr/>
        </p:nvSpPr>
        <p:spPr bwMode="auto">
          <a:xfrm>
            <a:off x="1762114" y="1142982"/>
            <a:ext cx="71438" cy="2143125"/>
          </a:xfrm>
          <a:prstGeom prst="leftBrace">
            <a:avLst>
              <a:gd name="adj1" fmla="val 8333"/>
              <a:gd name="adj2" fmla="val 50000"/>
            </a:avLst>
          </a:prstGeom>
          <a:solidFill>
            <a:schemeClr val="bg1"/>
          </a:solidFill>
          <a:ln w="17780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es-ES"/>
          </a:p>
        </p:txBody>
      </p:sp>
      <p:sp>
        <p:nvSpPr>
          <p:cNvPr id="98" name="Text Box 51"/>
          <p:cNvSpPr txBox="1">
            <a:spLocks noChangeArrowheads="1"/>
          </p:cNvSpPr>
          <p:nvPr/>
        </p:nvSpPr>
        <p:spPr bwMode="auto">
          <a:xfrm rot="16200000">
            <a:off x="996145" y="2147076"/>
            <a:ext cx="1203325" cy="217488"/>
          </a:xfrm>
          <a:prstGeom prst="rect">
            <a:avLst/>
          </a:prstGeom>
          <a:noFill/>
          <a:ln w="17780" algn="ctr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800" b="1"/>
              <a:t>Maddeler 23 &amp; 24</a:t>
            </a:r>
          </a:p>
        </p:txBody>
      </p:sp>
      <p:sp>
        <p:nvSpPr>
          <p:cNvPr id="99" name="110 Abrir llave"/>
          <p:cNvSpPr>
            <a:spLocks/>
          </p:cNvSpPr>
          <p:nvPr/>
        </p:nvSpPr>
        <p:spPr bwMode="auto">
          <a:xfrm>
            <a:off x="1774814" y="3487719"/>
            <a:ext cx="71438" cy="501650"/>
          </a:xfrm>
          <a:prstGeom prst="leftBrace">
            <a:avLst>
              <a:gd name="adj1" fmla="val 8323"/>
              <a:gd name="adj2" fmla="val 50000"/>
            </a:avLst>
          </a:prstGeom>
          <a:solidFill>
            <a:schemeClr val="bg1"/>
          </a:solidFill>
          <a:ln w="17780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es-ES"/>
          </a:p>
        </p:txBody>
      </p:sp>
      <p:sp>
        <p:nvSpPr>
          <p:cNvPr id="100" name="Text Box 51"/>
          <p:cNvSpPr txBox="1">
            <a:spLocks noChangeArrowheads="1"/>
          </p:cNvSpPr>
          <p:nvPr/>
        </p:nvSpPr>
        <p:spPr bwMode="auto">
          <a:xfrm rot="16200000">
            <a:off x="1275546" y="3604400"/>
            <a:ext cx="738188" cy="219075"/>
          </a:xfrm>
          <a:prstGeom prst="rect">
            <a:avLst/>
          </a:prstGeom>
          <a:noFill/>
          <a:ln w="17780" algn="ctr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800" b="1"/>
              <a:t>Madde  25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9" y="357189"/>
            <a:ext cx="1420812" cy="500062"/>
            <a:chOff x="6286512" y="285728"/>
            <a:chExt cx="2493060" cy="790573"/>
          </a:xfrm>
        </p:grpSpPr>
        <p:pic>
          <p:nvPicPr>
            <p:cNvPr id="3082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3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7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2143108" y="190500"/>
            <a:ext cx="5091131" cy="80960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latin typeface="Arial" charset="0"/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2143125" y="388215"/>
            <a:ext cx="5072081" cy="451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800" dirty="0" smtClean="0">
                <a:solidFill>
                  <a:schemeClr val="bg1"/>
                </a:solidFill>
                <a:latin typeface="Book Antiqua" pitchFamily="18" charset="0"/>
              </a:rPr>
              <a:t>Refer</a:t>
            </a:r>
            <a:r>
              <a:rPr lang="tr-TR" sz="2800" dirty="0" smtClean="0">
                <a:solidFill>
                  <a:schemeClr val="bg1"/>
                </a:solidFill>
                <a:latin typeface="Book Antiqua" pitchFamily="18" charset="0"/>
              </a:rPr>
              <a:t>ans materyalleri</a:t>
            </a:r>
            <a:endParaRPr lang="en-GB" sz="2800" dirty="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173841" y="3181474"/>
            <a:ext cx="168911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 dirty="0"/>
              <a:t>  </a:t>
            </a:r>
            <a:r>
              <a:rPr lang="es-ES_tradnl" sz="2400" dirty="0" smtClean="0"/>
              <a:t>T</a:t>
            </a:r>
            <a:r>
              <a:rPr lang="tr-TR" sz="2400" dirty="0" err="1" smtClean="0"/>
              <a:t>ürkiye</a:t>
            </a:r>
            <a:r>
              <a:rPr lang="es-ES_tradnl" sz="2400" dirty="0" smtClean="0"/>
              <a:t>:</a:t>
            </a:r>
            <a:endParaRPr lang="es-ES" sz="2400" dirty="0" smtClean="0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1002555" y="3901554"/>
            <a:ext cx="664127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_tradnl" sz="2200" dirty="0" smtClean="0"/>
              <a:t>  </a:t>
            </a:r>
            <a:r>
              <a:rPr lang="tr-TR" sz="2200" dirty="0" smtClean="0"/>
              <a:t>Petrol rafinerilerine ilişkin ulusal MET kılavuzu</a:t>
            </a:r>
            <a:endParaRPr lang="es-ES" sz="2200" dirty="0"/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1958141" y="5541364"/>
            <a:ext cx="610455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s-ES" sz="2000" dirty="0"/>
              <a:t>  </a:t>
            </a:r>
            <a:r>
              <a:rPr lang="tr-TR" sz="2000" dirty="0" smtClean="0"/>
              <a:t>ÇŞB’na yönelik</a:t>
            </a:r>
            <a:r>
              <a:rPr lang="es-ES_tradnl" sz="2000" dirty="0" smtClean="0"/>
              <a:t>: </a:t>
            </a:r>
            <a:r>
              <a:rPr lang="tr-TR" sz="2000" dirty="0" smtClean="0"/>
              <a:t>başvurunun iyi değerlendirilmesi</a:t>
            </a:r>
            <a:endParaRPr lang="es-ES" sz="2000" dirty="0" smtClean="0"/>
          </a:p>
        </p:txBody>
      </p:sp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1958141" y="5041298"/>
            <a:ext cx="628409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s-ES" sz="2000" dirty="0"/>
              <a:t>  </a:t>
            </a:r>
            <a:r>
              <a:rPr lang="tr-TR" sz="2000" dirty="0" smtClean="0"/>
              <a:t>Endüstrilere yönelik</a:t>
            </a:r>
            <a:r>
              <a:rPr lang="es-ES_tradnl" sz="2000" dirty="0" smtClean="0"/>
              <a:t>: </a:t>
            </a:r>
            <a:r>
              <a:rPr lang="tr-TR" sz="2000" dirty="0" smtClean="0"/>
              <a:t>iyi hazırlanmış izin başvurusu</a:t>
            </a:r>
            <a:endParaRPr lang="es-ES" sz="2000" dirty="0" smtClean="0"/>
          </a:p>
        </p:txBody>
      </p:sp>
      <p:sp>
        <p:nvSpPr>
          <p:cNvPr id="23" name="Text Box 7"/>
          <p:cNvSpPr txBox="1">
            <a:spLocks noChangeArrowheads="1"/>
          </p:cNvSpPr>
          <p:nvPr/>
        </p:nvSpPr>
        <p:spPr bwMode="auto">
          <a:xfrm>
            <a:off x="1000100" y="4500570"/>
            <a:ext cx="266181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_tradnl" sz="2200" dirty="0" smtClean="0"/>
              <a:t>  </a:t>
            </a:r>
            <a:r>
              <a:rPr lang="tr-TR" sz="2200" dirty="0" smtClean="0"/>
              <a:t>Temel kılavuzlar</a:t>
            </a:r>
            <a:r>
              <a:rPr lang="es-ES_tradnl" sz="2200" dirty="0" smtClean="0"/>
              <a:t>:</a:t>
            </a:r>
            <a:endParaRPr lang="es-ES" sz="2200" dirty="0"/>
          </a:p>
        </p:txBody>
      </p:sp>
      <p:sp>
        <p:nvSpPr>
          <p:cNvPr id="17" name="24 Cerrar llave"/>
          <p:cNvSpPr/>
          <p:nvPr/>
        </p:nvSpPr>
        <p:spPr>
          <a:xfrm>
            <a:off x="5781316" y="1571612"/>
            <a:ext cx="648072" cy="857256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18 Metin kutusu"/>
          <p:cNvSpPr txBox="1"/>
          <p:nvPr/>
        </p:nvSpPr>
        <p:spPr>
          <a:xfrm>
            <a:off x="6357950" y="1711099"/>
            <a:ext cx="2123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Daha sonra açıklanacaktır</a:t>
            </a:r>
            <a:endParaRPr lang="tr-TR" dirty="0"/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142844" y="1071546"/>
            <a:ext cx="10781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/>
              <a:t>  </a:t>
            </a:r>
            <a:r>
              <a:rPr lang="es-ES_tradnl" sz="2400" smtClean="0"/>
              <a:t>AB:</a:t>
            </a:r>
            <a:endParaRPr lang="es-ES" sz="2400" dirty="0" smtClean="0"/>
          </a:p>
        </p:txBody>
      </p:sp>
      <p:sp>
        <p:nvSpPr>
          <p:cNvPr id="24" name="Text Box 7"/>
          <p:cNvSpPr txBox="1">
            <a:spLocks noChangeArrowheads="1"/>
          </p:cNvSpPr>
          <p:nvPr/>
        </p:nvSpPr>
        <p:spPr bwMode="auto">
          <a:xfrm>
            <a:off x="1002555" y="1571612"/>
            <a:ext cx="4578497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_tradnl" sz="2200" dirty="0" smtClean="0"/>
              <a:t> </a:t>
            </a:r>
            <a:r>
              <a:rPr lang="tr-TR" sz="2000" dirty="0" smtClean="0"/>
              <a:t>Petrol &amp; doğalgaz rafinerileri </a:t>
            </a:r>
            <a:r>
              <a:rPr lang="es-ES_tradnl" sz="2000" dirty="0" smtClean="0"/>
              <a:t>BREF</a:t>
            </a:r>
            <a:r>
              <a:rPr lang="tr-TR" sz="2000" dirty="0" smtClean="0"/>
              <a:t>’i</a:t>
            </a:r>
            <a:endParaRPr lang="es-ES" sz="2200" dirty="0"/>
          </a:p>
        </p:txBody>
      </p:sp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1142976" y="2000240"/>
            <a:ext cx="219803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_tradnl" sz="2200" dirty="0" smtClean="0"/>
              <a:t> </a:t>
            </a:r>
            <a:r>
              <a:rPr lang="tr-TR" sz="2000" dirty="0" smtClean="0"/>
              <a:t>Diğer </a:t>
            </a:r>
            <a:r>
              <a:rPr lang="es-ES_tradnl" sz="2000" dirty="0" smtClean="0"/>
              <a:t>BREF</a:t>
            </a:r>
            <a:r>
              <a:rPr lang="tr-TR" sz="2000" dirty="0" smtClean="0"/>
              <a:t>’ler</a:t>
            </a:r>
            <a:endParaRPr lang="es-ES" sz="2200" dirty="0"/>
          </a:p>
        </p:txBody>
      </p:sp>
      <p:sp>
        <p:nvSpPr>
          <p:cNvPr id="26" name="Text Box 7"/>
          <p:cNvSpPr txBox="1">
            <a:spLocks noChangeArrowheads="1"/>
          </p:cNvSpPr>
          <p:nvPr/>
        </p:nvSpPr>
        <p:spPr bwMode="auto">
          <a:xfrm>
            <a:off x="1000100" y="2111584"/>
            <a:ext cx="40588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endParaRPr lang="es-ES" sz="2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  <p:bldP spid="22" grpId="0"/>
      <p:bldP spid="23" grpId="0"/>
      <p:bldP spid="17" grpId="0" animBg="1"/>
      <p:bldP spid="19" grpId="0"/>
      <p:bldP spid="21" grpId="0"/>
      <p:bldP spid="24" grpId="0"/>
      <p:bldP spid="25" grpId="0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9" y="357189"/>
            <a:ext cx="1420812" cy="500062"/>
            <a:chOff x="6286512" y="285728"/>
            <a:chExt cx="2493060" cy="790573"/>
          </a:xfrm>
        </p:grpSpPr>
        <p:pic>
          <p:nvPicPr>
            <p:cNvPr id="3082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3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7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2143108" y="190500"/>
            <a:ext cx="5091131" cy="80960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latin typeface="Arial" charset="0"/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2143125" y="384175"/>
            <a:ext cx="5072081" cy="459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800" dirty="0" smtClean="0">
                <a:solidFill>
                  <a:schemeClr val="bg1"/>
                </a:solidFill>
                <a:latin typeface="Book Antiqua" pitchFamily="18" charset="0"/>
              </a:rPr>
              <a:t>Refer</a:t>
            </a:r>
            <a:r>
              <a:rPr lang="tr-TR" sz="2800" dirty="0" smtClean="0">
                <a:solidFill>
                  <a:schemeClr val="bg1"/>
                </a:solidFill>
                <a:latin typeface="Book Antiqua" pitchFamily="18" charset="0"/>
              </a:rPr>
              <a:t>ans materyalleri</a:t>
            </a:r>
            <a:endParaRPr lang="en-GB" sz="2800" dirty="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177144" y="1142984"/>
            <a:ext cx="715215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 dirty="0"/>
              <a:t>  </a:t>
            </a:r>
            <a:r>
              <a:rPr lang="tr-TR" sz="2400" dirty="0" smtClean="0"/>
              <a:t>Petrol rafinerilerine yönelik ulusal MET kılavuzu</a:t>
            </a:r>
            <a:r>
              <a:rPr lang="es-ES_tradnl" sz="2400" dirty="0" smtClean="0"/>
              <a:t>:</a:t>
            </a:r>
            <a:endParaRPr lang="es-ES" sz="2400" dirty="0" smtClean="0"/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2945674" y="3641055"/>
            <a:ext cx="414728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_tradnl" sz="2000" dirty="0" smtClean="0"/>
              <a:t>  </a:t>
            </a:r>
            <a:r>
              <a:rPr lang="tr-TR" sz="2000" dirty="0" smtClean="0"/>
              <a:t>Ekler</a:t>
            </a:r>
            <a:r>
              <a:rPr lang="es-ES_tradnl" sz="2000" dirty="0" smtClean="0"/>
              <a:t>: </a:t>
            </a:r>
            <a:r>
              <a:rPr lang="tr-TR" sz="2000" dirty="0" smtClean="0"/>
              <a:t> kontrol listelerini de içerir</a:t>
            </a:r>
            <a:endParaRPr lang="es-ES" sz="2000" dirty="0"/>
          </a:p>
        </p:txBody>
      </p:sp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2945674" y="4149080"/>
            <a:ext cx="555632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_tradnl" sz="2000" dirty="0" smtClean="0"/>
              <a:t>  </a:t>
            </a:r>
            <a:r>
              <a:rPr lang="tr-TR" sz="2000" dirty="0" smtClean="0"/>
              <a:t>Daha kısa</a:t>
            </a:r>
            <a:r>
              <a:rPr lang="es-ES_tradnl" sz="2000" dirty="0" smtClean="0"/>
              <a:t>, </a:t>
            </a:r>
            <a:r>
              <a:rPr lang="tr-TR" sz="2000" dirty="0" smtClean="0"/>
              <a:t>daha kolay </a:t>
            </a:r>
            <a:r>
              <a:rPr lang="es-ES_tradnl" sz="2000" dirty="0" smtClean="0"/>
              <a:t>&amp; </a:t>
            </a:r>
            <a:r>
              <a:rPr lang="tr-TR" sz="2000" dirty="0" smtClean="0"/>
              <a:t>“tüm ilgililere” göre </a:t>
            </a:r>
          </a:p>
          <a:p>
            <a:r>
              <a:rPr lang="tr-TR" sz="2000" dirty="0" smtClean="0"/>
              <a:t> uyarlanmış</a:t>
            </a:r>
            <a:endParaRPr lang="es-ES" sz="2000" dirty="0"/>
          </a:p>
        </p:txBody>
      </p:sp>
      <p:sp>
        <p:nvSpPr>
          <p:cNvPr id="25" name="Text Box 6"/>
          <p:cNvSpPr txBox="1">
            <a:spLocks noChangeArrowheads="1"/>
          </p:cNvSpPr>
          <p:nvPr/>
        </p:nvSpPr>
        <p:spPr bwMode="auto">
          <a:xfrm>
            <a:off x="2857488" y="4857760"/>
            <a:ext cx="617348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tr-TR" dirty="0" smtClean="0"/>
              <a:t>1. Başlangıç seviyesindekiler</a:t>
            </a:r>
            <a:r>
              <a:rPr lang="es-ES" dirty="0" smtClean="0"/>
              <a:t> </a:t>
            </a:r>
            <a:r>
              <a:rPr lang="es-ES" b="1" dirty="0" smtClean="0"/>
              <a:t>: </a:t>
            </a:r>
            <a:r>
              <a:rPr lang="tr-TR" b="1" dirty="0" smtClean="0"/>
              <a:t>EN BAŞINDAN İTİBAREN </a:t>
            </a:r>
          </a:p>
          <a:p>
            <a:pPr marL="342900" indent="-342900"/>
            <a:r>
              <a:rPr lang="tr-TR" b="1" dirty="0" smtClean="0"/>
              <a:t>                                                  OKUMALI</a:t>
            </a:r>
            <a:r>
              <a:rPr lang="es-ES" dirty="0" smtClean="0"/>
              <a:t>.</a:t>
            </a:r>
          </a:p>
        </p:txBody>
      </p:sp>
      <p:sp>
        <p:nvSpPr>
          <p:cNvPr id="26" name="Text Box 6"/>
          <p:cNvSpPr txBox="1">
            <a:spLocks noChangeArrowheads="1"/>
          </p:cNvSpPr>
          <p:nvPr/>
        </p:nvSpPr>
        <p:spPr bwMode="auto">
          <a:xfrm>
            <a:off x="2887337" y="5425875"/>
            <a:ext cx="640431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dirty="0" smtClean="0"/>
              <a:t>2.</a:t>
            </a:r>
            <a:r>
              <a:rPr lang="tr-TR" dirty="0" smtClean="0"/>
              <a:t> Petrol rafinerisi uzmanları</a:t>
            </a:r>
            <a:r>
              <a:rPr lang="es-ES_tradnl" dirty="0" smtClean="0"/>
              <a:t>:</a:t>
            </a:r>
            <a:r>
              <a:rPr lang="tr-TR" dirty="0" smtClean="0"/>
              <a:t> </a:t>
            </a:r>
            <a:r>
              <a:rPr lang="tr-TR" b="1" dirty="0" smtClean="0"/>
              <a:t>BÖLÜM </a:t>
            </a:r>
            <a:r>
              <a:rPr lang="es-ES_tradnl" b="1" dirty="0" smtClean="0"/>
              <a:t>4</a:t>
            </a:r>
            <a:r>
              <a:rPr lang="tr-TR" b="1" dirty="0" smtClean="0"/>
              <a:t>’TEN BAŞLAMALI</a:t>
            </a:r>
            <a:r>
              <a:rPr lang="es-ES_tradnl" smtClean="0"/>
              <a:t>,</a:t>
            </a:r>
            <a:r>
              <a:rPr lang="tr-TR" smtClean="0"/>
              <a:t> </a:t>
            </a:r>
            <a:endParaRPr lang="es-ES_tradnl" smtClean="0"/>
          </a:p>
          <a:p>
            <a:r>
              <a:rPr lang="es-ES_tradnl" smtClean="0"/>
              <a:t>v</a:t>
            </a:r>
            <a:r>
              <a:rPr lang="tr-TR" smtClean="0"/>
              <a:t>e</a:t>
            </a:r>
            <a:r>
              <a:rPr lang="es-ES_tradnl" smtClean="0"/>
              <a:t> </a:t>
            </a:r>
            <a:r>
              <a:rPr lang="tr-TR" smtClean="0"/>
              <a:t>şüpheleri </a:t>
            </a:r>
            <a:r>
              <a:rPr lang="tr-TR" dirty="0" smtClean="0"/>
              <a:t>varsa, 2. Bölüm’e ve diğer 2 </a:t>
            </a:r>
            <a:r>
              <a:rPr lang="tr-TR" dirty="0" err="1" smtClean="0"/>
              <a:t>BREF’e</a:t>
            </a:r>
            <a:r>
              <a:rPr lang="tr-TR" dirty="0" smtClean="0"/>
              <a:t> göz atmalı.</a:t>
            </a:r>
            <a:endParaRPr lang="es-ES_tradnl" dirty="0" smtClean="0"/>
          </a:p>
        </p:txBody>
      </p:sp>
      <p:sp>
        <p:nvSpPr>
          <p:cNvPr id="27" name="Text Box 7"/>
          <p:cNvSpPr txBox="1">
            <a:spLocks noChangeArrowheads="1"/>
          </p:cNvSpPr>
          <p:nvPr/>
        </p:nvSpPr>
        <p:spPr bwMode="auto">
          <a:xfrm>
            <a:off x="2945674" y="1794300"/>
            <a:ext cx="571868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_tradnl" sz="2000" dirty="0" smtClean="0"/>
              <a:t>  </a:t>
            </a:r>
            <a:r>
              <a:rPr lang="tr-TR" sz="2000" dirty="0" smtClean="0"/>
              <a:t>AB BREF’inin Türkiye’deki sektörü ilgilendiren</a:t>
            </a:r>
          </a:p>
          <a:p>
            <a:r>
              <a:rPr lang="tr-TR" sz="2000" dirty="0" smtClean="0"/>
              <a:t>     kısımlarına odaklanır</a:t>
            </a:r>
            <a:endParaRPr lang="es-ES" sz="2000" dirty="0"/>
          </a:p>
        </p:txBody>
      </p:sp>
      <p:sp>
        <p:nvSpPr>
          <p:cNvPr id="28" name="Text Box 7"/>
          <p:cNvSpPr txBox="1">
            <a:spLocks noChangeArrowheads="1"/>
          </p:cNvSpPr>
          <p:nvPr/>
        </p:nvSpPr>
        <p:spPr bwMode="auto">
          <a:xfrm>
            <a:off x="2945674" y="2566065"/>
            <a:ext cx="29081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tr-TR" sz="2000" dirty="0" smtClean="0"/>
              <a:t> </a:t>
            </a:r>
            <a:r>
              <a:rPr lang="es-ES_tradnl" sz="2000" dirty="0" smtClean="0"/>
              <a:t>BREF</a:t>
            </a:r>
            <a:r>
              <a:rPr lang="tr-TR" sz="2000" dirty="0" smtClean="0"/>
              <a:t>’e atıfta bulunur</a:t>
            </a:r>
            <a:endParaRPr lang="es-ES" sz="2000" dirty="0"/>
          </a:p>
        </p:txBody>
      </p:sp>
      <p:sp>
        <p:nvSpPr>
          <p:cNvPr id="29" name="Text Box 7"/>
          <p:cNvSpPr txBox="1">
            <a:spLocks noChangeArrowheads="1"/>
          </p:cNvSpPr>
          <p:nvPr/>
        </p:nvSpPr>
        <p:spPr bwMode="auto">
          <a:xfrm>
            <a:off x="2945674" y="3142129"/>
            <a:ext cx="343395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_tradnl" sz="2000" dirty="0" smtClean="0"/>
              <a:t>  </a:t>
            </a:r>
            <a:r>
              <a:rPr lang="tr-TR" sz="2000" dirty="0" smtClean="0"/>
              <a:t>Bölüm </a:t>
            </a:r>
            <a:r>
              <a:rPr lang="es-ES_tradnl" sz="2000" dirty="0" smtClean="0"/>
              <a:t>5: </a:t>
            </a:r>
            <a:r>
              <a:rPr lang="tr-TR" sz="2000" dirty="0" smtClean="0"/>
              <a:t>izleme </a:t>
            </a:r>
            <a:r>
              <a:rPr lang="es-ES_tradnl" sz="2000" dirty="0" smtClean="0"/>
              <a:t>&amp; </a:t>
            </a:r>
            <a:r>
              <a:rPr lang="tr-TR" sz="2000" dirty="0" smtClean="0"/>
              <a:t>k</a:t>
            </a:r>
            <a:r>
              <a:rPr lang="es-ES_tradnl" sz="2000" dirty="0" err="1" smtClean="0"/>
              <a:t>ontrol</a:t>
            </a:r>
            <a:endParaRPr lang="es-ES" sz="2000" dirty="0"/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5250" y="1928802"/>
            <a:ext cx="2739575" cy="3805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22" grpId="0"/>
      <p:bldP spid="25" grpId="0"/>
      <p:bldP spid="26" grpId="0"/>
      <p:bldP spid="27" grpId="0"/>
      <p:bldP spid="28" grpId="0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394015" y="5715016"/>
            <a:ext cx="76771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_tradnl" b="1" i="1" dirty="0" smtClean="0"/>
              <a:t> </a:t>
            </a:r>
            <a:r>
              <a:rPr lang="tr-TR" b="1" i="1" dirty="0" smtClean="0"/>
              <a:t> Bu kılavuz, Emisyon Sınır Değerleri’ni (ESD) belirleyecek olan bir </a:t>
            </a:r>
          </a:p>
          <a:p>
            <a:r>
              <a:rPr lang="tr-TR" b="1" i="1" dirty="0" smtClean="0"/>
              <a:t>    KANUN DEĞİLDİR.</a:t>
            </a:r>
            <a:endParaRPr lang="es-ES" dirty="0" smtClean="0"/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394015" y="4214818"/>
            <a:ext cx="733502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b="1" i="1" dirty="0" smtClean="0"/>
              <a:t> </a:t>
            </a:r>
            <a:r>
              <a:rPr lang="tr-TR" b="1" i="1" dirty="0" smtClean="0"/>
              <a:t>İlgili BREF’te yer alan MET’lerle ilgili bilgiler </a:t>
            </a:r>
            <a:r>
              <a:rPr lang="es-ES" b="1" i="1" dirty="0" smtClean="0"/>
              <a:t>4</a:t>
            </a:r>
            <a:r>
              <a:rPr lang="tr-TR" b="1" i="1" dirty="0" smtClean="0"/>
              <a:t>. bölümde yer alır</a:t>
            </a:r>
            <a:endParaRPr lang="es-ES" b="1" i="1" dirty="0" smtClean="0"/>
          </a:p>
        </p:txBody>
      </p:sp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9" y="357189"/>
            <a:ext cx="1420812" cy="500062"/>
            <a:chOff x="6286512" y="285728"/>
            <a:chExt cx="2493060" cy="790573"/>
          </a:xfrm>
        </p:grpSpPr>
        <p:pic>
          <p:nvPicPr>
            <p:cNvPr id="13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5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AutoShape 5"/>
          <p:cNvSpPr>
            <a:spLocks noChangeArrowheads="1"/>
          </p:cNvSpPr>
          <p:nvPr/>
        </p:nvSpPr>
        <p:spPr bwMode="auto">
          <a:xfrm>
            <a:off x="2143108" y="190500"/>
            <a:ext cx="5091131" cy="80960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latin typeface="Arial" charset="0"/>
            </a:endParaRP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2143125" y="384175"/>
            <a:ext cx="5072081" cy="459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800" dirty="0" smtClean="0">
                <a:solidFill>
                  <a:schemeClr val="bg1"/>
                </a:solidFill>
                <a:latin typeface="Book Antiqua" pitchFamily="18" charset="0"/>
              </a:rPr>
              <a:t>Petrol Rafinerileri  Kılavuzu</a:t>
            </a:r>
            <a:endParaRPr lang="en-GB" sz="2800" dirty="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394015" y="4857760"/>
            <a:ext cx="88440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_tradnl" b="1" i="1" dirty="0" smtClean="0"/>
              <a:t> </a:t>
            </a:r>
            <a:r>
              <a:rPr lang="tr-TR" b="1" i="1" dirty="0" smtClean="0"/>
              <a:t>Bu kılavuz, ÇŞB personeli ve petrol rafineri tesisleri temsilcileri açısından bir</a:t>
            </a:r>
          </a:p>
          <a:p>
            <a:r>
              <a:rPr lang="tr-TR" b="1" i="1" dirty="0" smtClean="0"/>
              <a:t>   referans niteliği taşıyacaktır. </a:t>
            </a:r>
            <a:endParaRPr lang="es-ES" b="1" i="1" dirty="0" smtClean="0"/>
          </a:p>
        </p:txBody>
      </p:sp>
      <p:sp>
        <p:nvSpPr>
          <p:cNvPr id="20" name="AutoShape 30"/>
          <p:cNvSpPr>
            <a:spLocks noChangeArrowheads="1"/>
          </p:cNvSpPr>
          <p:nvPr/>
        </p:nvSpPr>
        <p:spPr bwMode="auto">
          <a:xfrm>
            <a:off x="141894" y="1071546"/>
            <a:ext cx="2144090" cy="64294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C000"/>
              </a:gs>
            </a:gsLst>
            <a:lin ang="5400000" scaled="1"/>
          </a:gradFill>
          <a:ln w="63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142844" y="1142984"/>
            <a:ext cx="19447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2400" dirty="0"/>
              <a:t>  </a:t>
            </a:r>
            <a:r>
              <a:rPr lang="es-ES_tradnl" sz="2400" dirty="0" smtClean="0"/>
              <a:t>II. </a:t>
            </a:r>
            <a:r>
              <a:rPr lang="tr-TR" sz="2400" dirty="0" smtClean="0"/>
              <a:t>Hedefler</a:t>
            </a:r>
            <a:r>
              <a:rPr lang="es-ES_tradnl" sz="2400" dirty="0" smtClean="0"/>
              <a:t>:</a:t>
            </a:r>
            <a:endParaRPr lang="es-ES" sz="2400" dirty="0" smtClean="0"/>
          </a:p>
        </p:txBody>
      </p:sp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285720" y="1865738"/>
            <a:ext cx="81886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2000" dirty="0" smtClean="0"/>
              <a:t>1. </a:t>
            </a:r>
            <a:r>
              <a:rPr lang="tr-TR" sz="2000" dirty="0" smtClean="0"/>
              <a:t>Türkiye’deki sektörün durumunun gözden geçirilmesi </a:t>
            </a:r>
            <a:r>
              <a:rPr lang="es-ES" sz="1600" dirty="0" smtClean="0"/>
              <a:t>(1</a:t>
            </a:r>
            <a:r>
              <a:rPr lang="tr-TR" sz="1600" dirty="0" smtClean="0"/>
              <a:t>.</a:t>
            </a:r>
            <a:r>
              <a:rPr lang="es-ES" sz="1600" dirty="0" smtClean="0"/>
              <a:t> </a:t>
            </a:r>
            <a:r>
              <a:rPr lang="tr-TR" sz="1600" dirty="0" smtClean="0"/>
              <a:t>ve </a:t>
            </a:r>
            <a:r>
              <a:rPr lang="es-ES" sz="1600" dirty="0" smtClean="0"/>
              <a:t>3</a:t>
            </a:r>
            <a:r>
              <a:rPr lang="tr-TR" sz="1600" dirty="0" smtClean="0"/>
              <a:t>. Bölümler</a:t>
            </a:r>
            <a:r>
              <a:rPr lang="es-ES" sz="1600" dirty="0" smtClean="0"/>
              <a:t>).</a:t>
            </a:r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285720" y="2385948"/>
            <a:ext cx="624562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2000" dirty="0" smtClean="0"/>
              <a:t>2. </a:t>
            </a:r>
            <a:r>
              <a:rPr lang="tr-TR" sz="2000" dirty="0" smtClean="0"/>
              <a:t>Proses, teknoloji ve tekniklerin anlatılması </a:t>
            </a:r>
            <a:r>
              <a:rPr lang="es-ES" sz="1600" dirty="0" smtClean="0"/>
              <a:t>(2</a:t>
            </a:r>
            <a:r>
              <a:rPr lang="tr-TR" sz="1600" dirty="0" smtClean="0"/>
              <a:t>. Bölüm</a:t>
            </a:r>
            <a:r>
              <a:rPr lang="es-ES" sz="1600" dirty="0" smtClean="0"/>
              <a:t>)</a:t>
            </a:r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285720" y="3500438"/>
            <a:ext cx="894046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000" dirty="0" smtClean="0"/>
              <a:t>4. </a:t>
            </a:r>
            <a:r>
              <a:rPr lang="tr-TR" sz="2000" dirty="0" smtClean="0"/>
              <a:t>İzleme ve kontrole yönelik mevcut araç ve yöntemların tartışılması </a:t>
            </a:r>
            <a:r>
              <a:rPr lang="es-ES_tradnl" sz="1600" dirty="0" smtClean="0"/>
              <a:t>(5</a:t>
            </a:r>
            <a:r>
              <a:rPr lang="tr-TR" sz="1600" dirty="0" smtClean="0"/>
              <a:t>. Bölüm</a:t>
            </a:r>
            <a:r>
              <a:rPr lang="es-ES_tradnl" sz="1600" dirty="0" smtClean="0"/>
              <a:t>)</a:t>
            </a:r>
            <a:endParaRPr lang="es-ES" sz="1600" dirty="0" smtClean="0"/>
          </a:p>
        </p:txBody>
      </p:sp>
      <p:sp>
        <p:nvSpPr>
          <p:cNvPr id="25" name="Text Box 6"/>
          <p:cNvSpPr txBox="1">
            <a:spLocks noChangeArrowheads="1"/>
          </p:cNvSpPr>
          <p:nvPr/>
        </p:nvSpPr>
        <p:spPr bwMode="auto">
          <a:xfrm>
            <a:off x="285720" y="2928934"/>
            <a:ext cx="89297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_tradnl" sz="2000" dirty="0" smtClean="0"/>
              <a:t>3. </a:t>
            </a:r>
            <a:r>
              <a:rPr lang="tr-TR" sz="2000" dirty="0" smtClean="0"/>
              <a:t>MET’ler ve bazı yeni gelişmekte olan tekniklerin anlatılması </a:t>
            </a:r>
            <a:r>
              <a:rPr lang="es-ES_tradnl" sz="2000" dirty="0" smtClean="0"/>
              <a:t>(</a:t>
            </a:r>
            <a:r>
              <a:rPr lang="es-ES_tradnl" sz="1600" dirty="0" smtClean="0"/>
              <a:t>4 </a:t>
            </a:r>
            <a:r>
              <a:rPr lang="tr-TR" sz="1600" dirty="0" smtClean="0"/>
              <a:t>ve</a:t>
            </a:r>
            <a:r>
              <a:rPr lang="es-ES_tradnl" sz="1600" dirty="0" smtClean="0"/>
              <a:t> 6</a:t>
            </a:r>
            <a:r>
              <a:rPr lang="tr-TR" sz="1600" dirty="0" smtClean="0"/>
              <a:t>. Bölümler</a:t>
            </a:r>
            <a:r>
              <a:rPr lang="es-ES_tradnl" sz="1600" dirty="0" smtClean="0"/>
              <a:t>)</a:t>
            </a:r>
            <a:endParaRPr lang="es-ES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9" grpId="0"/>
      <p:bldP spid="22" grpId="0"/>
      <p:bldP spid="23" grpId="0"/>
      <p:bldP spid="24" grpId="0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9" y="357189"/>
            <a:ext cx="1420812" cy="500062"/>
            <a:chOff x="6286512" y="285728"/>
            <a:chExt cx="2493060" cy="790573"/>
          </a:xfrm>
        </p:grpSpPr>
        <p:pic>
          <p:nvPicPr>
            <p:cNvPr id="5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AutoShape 5"/>
          <p:cNvSpPr>
            <a:spLocks noChangeArrowheads="1"/>
          </p:cNvSpPr>
          <p:nvPr/>
        </p:nvSpPr>
        <p:spPr bwMode="auto">
          <a:xfrm>
            <a:off x="1962300" y="209113"/>
            <a:ext cx="5091131" cy="80960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latin typeface="Arial" charset="0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2143125" y="384175"/>
            <a:ext cx="5072081" cy="459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800" dirty="0" smtClean="0">
                <a:solidFill>
                  <a:schemeClr val="bg1"/>
                </a:solidFill>
                <a:latin typeface="Book Antiqua" pitchFamily="18" charset="0"/>
              </a:rPr>
              <a:t>Petrol Rafinerileri  Kılavuzu</a:t>
            </a:r>
            <a:endParaRPr lang="en-GB" sz="2800" dirty="0" smtClean="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177144" y="1079920"/>
            <a:ext cx="345960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000" dirty="0"/>
              <a:t> </a:t>
            </a:r>
            <a:r>
              <a:rPr lang="tr-TR" sz="2000" dirty="0" smtClean="0"/>
              <a:t>Bölüm</a:t>
            </a:r>
            <a:r>
              <a:rPr lang="es-ES_tradnl" sz="2000" dirty="0" smtClean="0"/>
              <a:t> 4: </a:t>
            </a:r>
            <a:r>
              <a:rPr lang="tr-TR" sz="2000" dirty="0" smtClean="0"/>
              <a:t>ME</a:t>
            </a:r>
            <a:r>
              <a:rPr lang="es-ES_tradnl" sz="2000" dirty="0" smtClean="0"/>
              <a:t>T</a:t>
            </a:r>
            <a:r>
              <a:rPr lang="tr-TR" sz="2000" dirty="0" smtClean="0"/>
              <a:t>’ler</a:t>
            </a:r>
            <a:r>
              <a:rPr lang="es-ES_tradnl" sz="2000" dirty="0" smtClean="0"/>
              <a:t> </a:t>
            </a:r>
          </a:p>
          <a:p>
            <a:r>
              <a:rPr lang="es-ES_tradnl" sz="2000" dirty="0" smtClean="0"/>
              <a:t>    &amp; </a:t>
            </a:r>
            <a:r>
              <a:rPr lang="tr-TR" sz="2000" dirty="0" smtClean="0"/>
              <a:t>MET’lerle ilişkili ESD’ler</a:t>
            </a:r>
            <a:endParaRPr lang="es-ES" sz="2000" dirty="0" smtClean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68" y="1157272"/>
            <a:ext cx="5042778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9" y="357189"/>
            <a:ext cx="1420812" cy="500062"/>
            <a:chOff x="6286512" y="285728"/>
            <a:chExt cx="2493060" cy="790573"/>
          </a:xfrm>
        </p:grpSpPr>
        <p:pic>
          <p:nvPicPr>
            <p:cNvPr id="5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AutoShape 5"/>
          <p:cNvSpPr>
            <a:spLocks noChangeArrowheads="1"/>
          </p:cNvSpPr>
          <p:nvPr/>
        </p:nvSpPr>
        <p:spPr bwMode="auto">
          <a:xfrm>
            <a:off x="1962300" y="209113"/>
            <a:ext cx="5091131" cy="80960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latin typeface="Arial" charset="0"/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177144" y="1079920"/>
            <a:ext cx="344838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000" dirty="0"/>
              <a:t>  </a:t>
            </a:r>
            <a:r>
              <a:rPr lang="tr-TR" sz="2000" dirty="0" smtClean="0"/>
              <a:t>Bölüm</a:t>
            </a:r>
            <a:r>
              <a:rPr lang="es-ES_tradnl" sz="2000" dirty="0" smtClean="0"/>
              <a:t> 5: </a:t>
            </a:r>
            <a:r>
              <a:rPr lang="tr-TR" sz="2000" dirty="0" smtClean="0"/>
              <a:t>İzleme </a:t>
            </a:r>
            <a:r>
              <a:rPr lang="es-ES_tradnl" sz="2000" dirty="0" smtClean="0"/>
              <a:t>&amp; </a:t>
            </a:r>
            <a:r>
              <a:rPr lang="tr-TR" sz="2000" dirty="0" smtClean="0"/>
              <a:t>k</a:t>
            </a:r>
            <a:r>
              <a:rPr lang="es-ES_tradnl" sz="2000" dirty="0" smtClean="0"/>
              <a:t>ontrol</a:t>
            </a:r>
            <a:endParaRPr lang="es-ES" sz="2000" dirty="0" smtClean="0"/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1000100" y="1500174"/>
            <a:ext cx="675216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_tradnl" dirty="0" smtClean="0"/>
              <a:t>  </a:t>
            </a:r>
            <a:r>
              <a:rPr lang="tr-TR" dirty="0" smtClean="0"/>
              <a:t>Örnek</a:t>
            </a:r>
            <a:r>
              <a:rPr lang="es-ES_tradnl" dirty="0" smtClean="0"/>
              <a:t>: </a:t>
            </a:r>
            <a:r>
              <a:rPr lang="tr-TR" dirty="0" smtClean="0"/>
              <a:t>Sıvı yakıtlar için baca gazı faktörlerinin hesaplanması</a:t>
            </a:r>
            <a:endParaRPr lang="es-ES" dirty="0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2143125" y="384175"/>
            <a:ext cx="5072081" cy="459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800" dirty="0" smtClean="0">
                <a:solidFill>
                  <a:schemeClr val="bg1"/>
                </a:solidFill>
                <a:latin typeface="Book Antiqua" pitchFamily="18" charset="0"/>
              </a:rPr>
              <a:t>Petrol Rafinerileri  Kılavuzu</a:t>
            </a:r>
            <a:endParaRPr lang="en-GB" sz="2800" dirty="0">
              <a:solidFill>
                <a:schemeClr val="bg1"/>
              </a:solidFill>
              <a:latin typeface="Book Antiqua" pitchFamily="18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2357430"/>
            <a:ext cx="8162925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9" y="357189"/>
            <a:ext cx="1420812" cy="500062"/>
            <a:chOff x="6286512" y="285728"/>
            <a:chExt cx="2493060" cy="790573"/>
          </a:xfrm>
        </p:grpSpPr>
        <p:pic>
          <p:nvPicPr>
            <p:cNvPr id="5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AutoShape 5"/>
          <p:cNvSpPr>
            <a:spLocks noChangeArrowheads="1"/>
          </p:cNvSpPr>
          <p:nvPr/>
        </p:nvSpPr>
        <p:spPr bwMode="auto">
          <a:xfrm>
            <a:off x="1962300" y="209113"/>
            <a:ext cx="5091131" cy="80960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latin typeface="Arial" charset="0"/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177144" y="1079920"/>
            <a:ext cx="344838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000" dirty="0"/>
              <a:t>  </a:t>
            </a:r>
            <a:r>
              <a:rPr lang="tr-TR" sz="2000" dirty="0" smtClean="0"/>
              <a:t>Bölüm</a:t>
            </a:r>
            <a:r>
              <a:rPr lang="es-ES_tradnl" sz="2000" dirty="0" smtClean="0"/>
              <a:t> 5: </a:t>
            </a:r>
            <a:r>
              <a:rPr lang="tr-TR" sz="2000" dirty="0" smtClean="0"/>
              <a:t>İzleme </a:t>
            </a:r>
            <a:r>
              <a:rPr lang="es-ES_tradnl" sz="2000" dirty="0" smtClean="0"/>
              <a:t>&amp; </a:t>
            </a:r>
            <a:r>
              <a:rPr lang="tr-TR" sz="2000" dirty="0" smtClean="0"/>
              <a:t>k</a:t>
            </a:r>
            <a:r>
              <a:rPr lang="es-ES_tradnl" sz="2000" dirty="0" smtClean="0"/>
              <a:t>ontrol</a:t>
            </a:r>
            <a:endParaRPr lang="es-ES" sz="2000" dirty="0" smtClean="0"/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1000100" y="1500174"/>
            <a:ext cx="443102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_tradnl" dirty="0" smtClean="0"/>
              <a:t>  </a:t>
            </a:r>
            <a:r>
              <a:rPr lang="tr-TR" dirty="0" smtClean="0"/>
              <a:t>Örnek</a:t>
            </a:r>
            <a:r>
              <a:rPr lang="es-ES_tradnl" dirty="0" smtClean="0"/>
              <a:t>: </a:t>
            </a:r>
            <a:r>
              <a:rPr lang="tr-TR" dirty="0" smtClean="0"/>
              <a:t>LDAR Programı ve açıklamalar</a:t>
            </a:r>
            <a:endParaRPr lang="es-ES" dirty="0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2143125" y="384175"/>
            <a:ext cx="5072081" cy="459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800" dirty="0" smtClean="0">
                <a:solidFill>
                  <a:schemeClr val="bg1"/>
                </a:solidFill>
                <a:latin typeface="Book Antiqua" pitchFamily="18" charset="0"/>
              </a:rPr>
              <a:t>Petrol Rafinerileri  Kılavuzu</a:t>
            </a:r>
            <a:endParaRPr lang="en-GB" sz="2800" dirty="0">
              <a:solidFill>
                <a:schemeClr val="bg1"/>
              </a:solidFill>
              <a:latin typeface="Book Antiqua" pitchFamily="18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08" y="1928802"/>
            <a:ext cx="6286544" cy="4527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9" y="357189"/>
            <a:ext cx="1420812" cy="500062"/>
            <a:chOff x="6286512" y="285728"/>
            <a:chExt cx="2493060" cy="790573"/>
          </a:xfrm>
        </p:grpSpPr>
        <p:pic>
          <p:nvPicPr>
            <p:cNvPr id="5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AutoShape 5"/>
          <p:cNvSpPr>
            <a:spLocks noChangeArrowheads="1"/>
          </p:cNvSpPr>
          <p:nvPr/>
        </p:nvSpPr>
        <p:spPr bwMode="auto">
          <a:xfrm>
            <a:off x="1962300" y="209113"/>
            <a:ext cx="5091131" cy="80960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latin typeface="Arial" charset="0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177144" y="1079920"/>
            <a:ext cx="118494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000" dirty="0"/>
              <a:t>  </a:t>
            </a:r>
            <a:r>
              <a:rPr lang="tr-TR" sz="2000" dirty="0" smtClean="0"/>
              <a:t>Ekler</a:t>
            </a:r>
            <a:r>
              <a:rPr lang="es-ES_tradnl" sz="2000" dirty="0" smtClean="0"/>
              <a:t>:</a:t>
            </a:r>
            <a:endParaRPr lang="es-ES" sz="2000" dirty="0" smtClean="0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2143125" y="384175"/>
            <a:ext cx="5072081" cy="459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800" dirty="0" smtClean="0">
                <a:solidFill>
                  <a:schemeClr val="bg1"/>
                </a:solidFill>
                <a:latin typeface="Book Antiqua" pitchFamily="18" charset="0"/>
              </a:rPr>
              <a:t>Petrol Rafinerileri  Kılavuzu</a:t>
            </a:r>
            <a:endParaRPr lang="en-GB" sz="2800" dirty="0">
              <a:solidFill>
                <a:schemeClr val="bg1"/>
              </a:solidFill>
              <a:latin typeface="Book Antiqua" pitchFamily="18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57356" y="1357470"/>
            <a:ext cx="6715143" cy="5124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6" name="14 Grupo"/>
          <p:cNvGrpSpPr>
            <a:grpSpLocks/>
          </p:cNvGrpSpPr>
          <p:nvPr/>
        </p:nvGrpSpPr>
        <p:grpSpPr bwMode="auto">
          <a:xfrm>
            <a:off x="7437439" y="357189"/>
            <a:ext cx="1420812" cy="500062"/>
            <a:chOff x="6286512" y="285728"/>
            <a:chExt cx="2493060" cy="790573"/>
          </a:xfrm>
        </p:grpSpPr>
        <p:pic>
          <p:nvPicPr>
            <p:cNvPr id="3082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3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7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1" name="Text Box 6"/>
          <p:cNvSpPr txBox="1">
            <a:spLocks noChangeArrowheads="1"/>
          </p:cNvSpPr>
          <p:nvPr/>
        </p:nvSpPr>
        <p:spPr bwMode="auto">
          <a:xfrm>
            <a:off x="539552" y="2928934"/>
            <a:ext cx="36471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_tradnl" sz="2400" dirty="0" smtClean="0"/>
              <a:t>  </a:t>
            </a:r>
            <a:r>
              <a:rPr lang="tr-TR" sz="2400" dirty="0" smtClean="0"/>
              <a:t>EÇİ </a:t>
            </a:r>
            <a:r>
              <a:rPr lang="tr-TR" sz="2400" smtClean="0"/>
              <a:t>taslak </a:t>
            </a:r>
            <a:r>
              <a:rPr lang="tr-TR" sz="2400" smtClean="0"/>
              <a:t>yönetmeliği</a:t>
            </a:r>
            <a:endParaRPr lang="es-ES" sz="2400" dirty="0" smtClean="0"/>
          </a:p>
        </p:txBody>
      </p:sp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542754" y="3896029"/>
            <a:ext cx="50834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 dirty="0"/>
              <a:t>  </a:t>
            </a:r>
            <a:r>
              <a:rPr lang="es-ES_tradnl" sz="2400" dirty="0" err="1" smtClean="0"/>
              <a:t>Refer</a:t>
            </a:r>
            <a:r>
              <a:rPr lang="tr-TR" sz="2400" dirty="0" smtClean="0"/>
              <a:t>ans materyalleri</a:t>
            </a:r>
            <a:r>
              <a:rPr lang="es-ES_tradnl" sz="2400" smtClean="0"/>
              <a:t>, </a:t>
            </a:r>
            <a:r>
              <a:rPr lang="tr-TR" sz="2400" smtClean="0"/>
              <a:t>yatırımlar</a:t>
            </a:r>
            <a:endParaRPr lang="es-ES" sz="2400" dirty="0" smtClean="0"/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2195513" y="190500"/>
            <a:ext cx="4535487" cy="7381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latin typeface="Arial" charset="0"/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2143125" y="384175"/>
            <a:ext cx="4714875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3200" dirty="0" smtClean="0">
                <a:solidFill>
                  <a:schemeClr val="bg1"/>
                </a:solidFill>
                <a:latin typeface="Book Antiqua" pitchFamily="18" charset="0"/>
              </a:rPr>
              <a:t>Ana hatlar</a:t>
            </a:r>
            <a:endParaRPr lang="en-GB" sz="3200" dirty="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539552" y="1928803"/>
            <a:ext cx="31508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 dirty="0"/>
              <a:t>  </a:t>
            </a:r>
            <a:r>
              <a:rPr lang="tr-TR" sz="2400" dirty="0" smtClean="0"/>
              <a:t>Hedefler</a:t>
            </a:r>
            <a:r>
              <a:rPr lang="es-ES" sz="2400" dirty="0" smtClean="0"/>
              <a:t>, </a:t>
            </a:r>
            <a:r>
              <a:rPr lang="es-ES" sz="2400" err="1" smtClean="0"/>
              <a:t>program</a:t>
            </a:r>
            <a:r>
              <a:rPr lang="es-ES_tradnl" sz="2400" smtClean="0"/>
              <a:t> </a:t>
            </a:r>
            <a:endParaRPr lang="es-E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1" grpId="0"/>
      <p:bldP spid="19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9" y="357189"/>
            <a:ext cx="1420812" cy="500062"/>
            <a:chOff x="6286512" y="285728"/>
            <a:chExt cx="2493060" cy="790573"/>
          </a:xfrm>
        </p:grpSpPr>
        <p:pic>
          <p:nvPicPr>
            <p:cNvPr id="5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AutoShape 5"/>
          <p:cNvSpPr>
            <a:spLocks noChangeArrowheads="1"/>
          </p:cNvSpPr>
          <p:nvPr/>
        </p:nvSpPr>
        <p:spPr bwMode="auto">
          <a:xfrm>
            <a:off x="1907704" y="188640"/>
            <a:ext cx="5091131" cy="80960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latin typeface="Arial" charset="0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177144" y="1079920"/>
            <a:ext cx="118494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000" dirty="0"/>
              <a:t>  </a:t>
            </a:r>
            <a:r>
              <a:rPr lang="tr-TR" sz="2000" dirty="0" smtClean="0"/>
              <a:t>Ekler</a:t>
            </a:r>
            <a:r>
              <a:rPr lang="es-ES_tradnl" sz="2000" dirty="0" smtClean="0"/>
              <a:t>:</a:t>
            </a:r>
            <a:endParaRPr lang="es-ES" sz="2000" dirty="0" smtClean="0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2143125" y="388215"/>
            <a:ext cx="5072081" cy="459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800" dirty="0" smtClean="0">
                <a:solidFill>
                  <a:schemeClr val="bg1"/>
                </a:solidFill>
                <a:latin typeface="Book Antiqua" pitchFamily="18" charset="0"/>
              </a:rPr>
              <a:t>Petrol Rafinerileri  Kılavuzu</a:t>
            </a:r>
            <a:endParaRPr lang="en-GB" sz="2800" dirty="0">
              <a:solidFill>
                <a:schemeClr val="bg1"/>
              </a:solidFill>
              <a:latin typeface="Book Antiqua" pitchFamily="18" charset="0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53558" y="1176322"/>
            <a:ext cx="6027926" cy="557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utoShape 29"/>
          <p:cNvSpPr>
            <a:spLocks noChangeArrowheads="1"/>
          </p:cNvSpPr>
          <p:nvPr/>
        </p:nvSpPr>
        <p:spPr bwMode="auto">
          <a:xfrm>
            <a:off x="3476814" y="2928934"/>
            <a:ext cx="2970071" cy="628649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AFC9E"/>
              </a:gs>
              <a:gs pos="100000">
                <a:srgbClr val="FFFF00"/>
              </a:gs>
            </a:gsLst>
            <a:lin ang="5400000" scaled="1"/>
          </a:gradFill>
          <a:ln w="63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9" y="357189"/>
            <a:ext cx="1420812" cy="500062"/>
            <a:chOff x="6286512" y="285728"/>
            <a:chExt cx="2493060" cy="790573"/>
          </a:xfrm>
        </p:grpSpPr>
        <p:pic>
          <p:nvPicPr>
            <p:cNvPr id="3082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3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7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2143108" y="190500"/>
            <a:ext cx="5091131" cy="80960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latin typeface="Arial" charset="0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3595390" y="3687598"/>
            <a:ext cx="483177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s-ES" sz="2000" dirty="0"/>
              <a:t> </a:t>
            </a:r>
            <a:r>
              <a:rPr lang="tr-TR" sz="2000" dirty="0" smtClean="0"/>
              <a:t> İzin koşullarının gözden geçirilmesi ve </a:t>
            </a:r>
          </a:p>
          <a:p>
            <a:r>
              <a:rPr lang="tr-TR" sz="2000" dirty="0" smtClean="0"/>
              <a:t>güncellenmesi</a:t>
            </a:r>
            <a:endParaRPr lang="es-ES" sz="2000" dirty="0" smtClean="0"/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3595390" y="5721510"/>
            <a:ext cx="451437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s-ES_tradnl" sz="2000" dirty="0" smtClean="0"/>
              <a:t> </a:t>
            </a:r>
            <a:r>
              <a:rPr lang="tr-TR" sz="2000" dirty="0" smtClean="0"/>
              <a:t>Ekler</a:t>
            </a:r>
            <a:r>
              <a:rPr lang="es-ES_tradnl" sz="2000" dirty="0" smtClean="0"/>
              <a:t>: </a:t>
            </a:r>
            <a:r>
              <a:rPr lang="tr-TR" sz="2000" dirty="0" smtClean="0"/>
              <a:t>EÇİ içeriği </a:t>
            </a:r>
            <a:r>
              <a:rPr lang="es-ES_tradnl" sz="2000" dirty="0" smtClean="0"/>
              <a:t>&amp; </a:t>
            </a:r>
            <a:r>
              <a:rPr lang="tr-TR" sz="2000" dirty="0" smtClean="0"/>
              <a:t>EÇİ yönetmeliği </a:t>
            </a:r>
          </a:p>
          <a:p>
            <a:r>
              <a:rPr lang="tr-TR" sz="2000" dirty="0" smtClean="0"/>
              <a:t> kapsamına giren tesisler</a:t>
            </a:r>
            <a:endParaRPr lang="es-ES" sz="2000" dirty="0" smtClean="0"/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3595390" y="3038773"/>
            <a:ext cx="283763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s-ES" sz="2000" smtClean="0"/>
              <a:t> </a:t>
            </a:r>
            <a:r>
              <a:rPr lang="tr-TR" sz="2000" smtClean="0"/>
              <a:t> İzin başvurusu içeriği</a:t>
            </a:r>
            <a:endParaRPr lang="es-ES" sz="2000" dirty="0" smtClean="0"/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-35084" y="1142984"/>
            <a:ext cx="917911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 dirty="0"/>
              <a:t> </a:t>
            </a:r>
            <a:r>
              <a:rPr lang="tr-TR" sz="2400" dirty="0" smtClean="0"/>
              <a:t>Hedef</a:t>
            </a:r>
            <a:r>
              <a:rPr lang="es-ES_tradnl" sz="2400" dirty="0" smtClean="0"/>
              <a:t>: </a:t>
            </a:r>
            <a:r>
              <a:rPr lang="tr-TR" sz="2400" dirty="0" smtClean="0"/>
              <a:t>İyi bir başvuru hazırlamak için yeterli bilginin sağlanması</a:t>
            </a:r>
            <a:endParaRPr lang="es-ES" sz="2400" dirty="0" smtClean="0"/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3595390" y="2395831"/>
            <a:ext cx="268214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s-ES" sz="2000" dirty="0"/>
              <a:t>  </a:t>
            </a:r>
            <a:r>
              <a:rPr lang="tr-TR" sz="2000" dirty="0" smtClean="0"/>
              <a:t>EÇİ ve EED’ye giriş</a:t>
            </a:r>
            <a:endParaRPr lang="es-ES" sz="2000" dirty="0" smtClean="0"/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3595390" y="4341928"/>
            <a:ext cx="20665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s-ES_tradnl" sz="2000" smtClean="0"/>
              <a:t> </a:t>
            </a:r>
            <a:r>
              <a:rPr lang="tr-TR" sz="2000" smtClean="0"/>
              <a:t> İzin prosedürü</a:t>
            </a:r>
            <a:endParaRPr lang="es-ES" sz="2000" dirty="0" smtClean="0"/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3444282" y="1714488"/>
            <a:ext cx="207300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/>
              <a:t> </a:t>
            </a:r>
            <a:r>
              <a:rPr lang="tr-TR" sz="2400" smtClean="0"/>
              <a:t>İçindekiler</a:t>
            </a:r>
            <a:r>
              <a:rPr lang="es-ES_tradnl" sz="2400" smtClean="0"/>
              <a:t>: </a:t>
            </a:r>
            <a:endParaRPr lang="es-ES" sz="2400" dirty="0" smtClean="0"/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3595390" y="4960730"/>
            <a:ext cx="488787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s-ES_tradnl" sz="2000" dirty="0" smtClean="0"/>
              <a:t>  </a:t>
            </a:r>
            <a:r>
              <a:rPr lang="tr-TR" sz="2000" dirty="0" smtClean="0"/>
              <a:t>EÇİ yönetmeliğindeki bazı kavramların </a:t>
            </a:r>
          </a:p>
          <a:p>
            <a:r>
              <a:rPr lang="tr-TR" sz="2000" dirty="0" smtClean="0"/>
              <a:t>açıklanması</a:t>
            </a:r>
            <a:endParaRPr lang="es-ES" sz="20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6201" y="1869718"/>
            <a:ext cx="3287963" cy="4559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2143125" y="204639"/>
            <a:ext cx="5072081" cy="818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800" dirty="0" smtClean="0">
                <a:solidFill>
                  <a:schemeClr val="bg1"/>
                </a:solidFill>
                <a:latin typeface="Book Antiqua" pitchFamily="18" charset="0"/>
              </a:rPr>
              <a:t>Sektörlere yönelik </a:t>
            </a:r>
          </a:p>
          <a:p>
            <a:pPr algn="ctr">
              <a:lnSpc>
                <a:spcPts val="2800"/>
              </a:lnSpc>
            </a:pPr>
            <a:r>
              <a:rPr lang="tr-TR" sz="2800" dirty="0" smtClean="0">
                <a:solidFill>
                  <a:schemeClr val="bg1"/>
                </a:solidFill>
                <a:latin typeface="Book Antiqua" pitchFamily="18" charset="0"/>
              </a:rPr>
              <a:t>temel kılavuz</a:t>
            </a:r>
            <a:endParaRPr lang="en-GB" sz="2800" dirty="0">
              <a:solidFill>
                <a:schemeClr val="bg1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9" grpId="0"/>
      <p:bldP spid="10" grpId="0"/>
      <p:bldP spid="11" grpId="0"/>
      <p:bldP spid="12" grpId="0"/>
      <p:bldP spid="13" grpId="0"/>
      <p:bldP spid="14" grpId="0"/>
      <p:bldP spid="16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AutoShape 29"/>
          <p:cNvSpPr>
            <a:spLocks noChangeArrowheads="1"/>
          </p:cNvSpPr>
          <p:nvPr/>
        </p:nvSpPr>
        <p:spPr bwMode="auto">
          <a:xfrm>
            <a:off x="71406" y="1313756"/>
            <a:ext cx="4643470" cy="571504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AFC9E"/>
              </a:gs>
              <a:gs pos="100000">
                <a:srgbClr val="FFFF00"/>
              </a:gs>
            </a:gsLst>
            <a:lin ang="5400000" scaled="1"/>
          </a:gradFill>
          <a:ln w="63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9" y="357189"/>
            <a:ext cx="1420812" cy="500062"/>
            <a:chOff x="6286512" y="285728"/>
            <a:chExt cx="2493060" cy="790573"/>
          </a:xfrm>
        </p:grpSpPr>
        <p:pic>
          <p:nvPicPr>
            <p:cNvPr id="3082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3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7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2143108" y="190500"/>
            <a:ext cx="5091131" cy="80960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latin typeface="Arial" charset="0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-300298" y="1357298"/>
            <a:ext cx="478631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>
              <a:buFont typeface="Wingdings" pitchFamily="2" charset="2"/>
              <a:buChar char="Ø"/>
            </a:pPr>
            <a:r>
              <a:rPr lang="es-ES" sz="2400" dirty="0"/>
              <a:t>  </a:t>
            </a:r>
            <a:r>
              <a:rPr lang="tr-TR" sz="2400" smtClean="0"/>
              <a:t>İzin başvurusunun içeriği</a:t>
            </a:r>
            <a:r>
              <a:rPr lang="es-ES_tradnl" sz="2400" dirty="0" smtClean="0"/>
              <a:t>:</a:t>
            </a:r>
            <a:endParaRPr lang="es-ES" sz="2400" dirty="0" smtClean="0"/>
          </a:p>
          <a:p>
            <a:pPr>
              <a:buFont typeface="Wingdings" pitchFamily="2" charset="2"/>
              <a:buChar char="Ø"/>
            </a:pPr>
            <a:endParaRPr lang="es-ES" sz="2400" dirty="0" smtClean="0"/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500034" y="2508680"/>
            <a:ext cx="739497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000" dirty="0"/>
              <a:t>  </a:t>
            </a:r>
            <a:r>
              <a:rPr lang="tr-TR" sz="2000" dirty="0" smtClean="0"/>
              <a:t>Perşembe günü</a:t>
            </a:r>
            <a:r>
              <a:rPr lang="es-ES_tradnl" sz="2000" dirty="0" smtClean="0"/>
              <a:t>: </a:t>
            </a:r>
            <a:r>
              <a:rPr lang="tr-TR" sz="2000" dirty="0" smtClean="0"/>
              <a:t>Petrol rafinerilerine uyarlanmış bir kılavuzun</a:t>
            </a:r>
          </a:p>
          <a:p>
            <a:r>
              <a:rPr lang="tr-TR" sz="2000" dirty="0" smtClean="0"/>
              <a:t>     ayrıntılı olarak incelenmesi</a:t>
            </a:r>
            <a:endParaRPr lang="es-ES" sz="2000" dirty="0" smtClean="0"/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500034" y="2000240"/>
            <a:ext cx="434445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000" dirty="0"/>
              <a:t>  </a:t>
            </a:r>
            <a:r>
              <a:rPr lang="es-ES_tradnl" sz="2000" dirty="0" smtClean="0"/>
              <a:t>Gene</a:t>
            </a:r>
            <a:r>
              <a:rPr lang="tr-TR" sz="2000" dirty="0" smtClean="0"/>
              <a:t>l</a:t>
            </a:r>
            <a:r>
              <a:rPr lang="es-ES_tradnl" sz="2000" dirty="0" smtClean="0"/>
              <a:t>, </a:t>
            </a:r>
            <a:r>
              <a:rPr lang="tr-TR" sz="2000" dirty="0" smtClean="0"/>
              <a:t>her türdeki sektöre yönelik</a:t>
            </a:r>
            <a:endParaRPr lang="es-ES" sz="2000" dirty="0" smtClean="0"/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500034" y="3986854"/>
            <a:ext cx="591219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2000" dirty="0" smtClean="0"/>
              <a:t>1. </a:t>
            </a:r>
            <a:r>
              <a:rPr lang="tr-TR" sz="2000" dirty="0" smtClean="0"/>
              <a:t>İznin geçerlik süresi</a:t>
            </a:r>
            <a:r>
              <a:rPr lang="es-ES_tradnl" sz="2000" dirty="0" smtClean="0"/>
              <a:t> (</a:t>
            </a:r>
            <a:r>
              <a:rPr lang="tr-TR" sz="2000" dirty="0" smtClean="0"/>
              <a:t>Yönetmeliğin 28. maddesi</a:t>
            </a:r>
            <a:r>
              <a:rPr lang="es-ES_tradnl" sz="2000" dirty="0" smtClean="0"/>
              <a:t>)</a:t>
            </a:r>
            <a:endParaRPr lang="es-ES" sz="2000" dirty="0" smtClean="0"/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500034" y="4607020"/>
            <a:ext cx="58544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2000" dirty="0" smtClean="0"/>
              <a:t>2. </a:t>
            </a:r>
            <a:r>
              <a:rPr lang="tr-TR" sz="2000" dirty="0" smtClean="0"/>
              <a:t>“Önemli değişiklik” kavramını belirleyen kriterler</a:t>
            </a:r>
            <a:endParaRPr lang="es-ES" sz="2000" dirty="0" smtClean="0"/>
          </a:p>
        </p:txBody>
      </p:sp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1213034" y="5150006"/>
            <a:ext cx="727154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s-ES_tradnl" sz="2000" dirty="0" smtClean="0"/>
              <a:t>  </a:t>
            </a:r>
            <a:r>
              <a:rPr lang="tr-TR" sz="2000" dirty="0" smtClean="0"/>
              <a:t>Önemli olmayan değişikliklerin üst üste eklenmesi önemli bir</a:t>
            </a:r>
          </a:p>
          <a:p>
            <a:r>
              <a:rPr lang="tr-TR" sz="2000" dirty="0" smtClean="0"/>
              <a:t>   değişikliğe götürebilir</a:t>
            </a:r>
            <a:endParaRPr lang="es-ES" sz="2000" dirty="0" smtClean="0"/>
          </a:p>
        </p:txBody>
      </p:sp>
      <p:sp>
        <p:nvSpPr>
          <p:cNvPr id="25" name="Text Box 6"/>
          <p:cNvSpPr txBox="1">
            <a:spLocks noChangeArrowheads="1"/>
          </p:cNvSpPr>
          <p:nvPr/>
        </p:nvSpPr>
        <p:spPr bwMode="auto">
          <a:xfrm>
            <a:off x="142844" y="3415350"/>
            <a:ext cx="80153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 dirty="0"/>
              <a:t>  </a:t>
            </a:r>
            <a:r>
              <a:rPr lang="tr-TR" sz="2400" dirty="0" smtClean="0"/>
              <a:t>İzin koşullarının gözden geçirilmesi ve güncellenmesi:</a:t>
            </a:r>
            <a:endParaRPr lang="es-ES" sz="2400" dirty="0" smtClean="0"/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2143125" y="208678"/>
            <a:ext cx="5072081" cy="810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800" dirty="0" smtClean="0">
                <a:solidFill>
                  <a:schemeClr val="bg1"/>
                </a:solidFill>
                <a:latin typeface="Book Antiqua" pitchFamily="18" charset="0"/>
              </a:rPr>
              <a:t>Sektörlere yönelik </a:t>
            </a:r>
          </a:p>
          <a:p>
            <a:pPr algn="ctr">
              <a:lnSpc>
                <a:spcPts val="2800"/>
              </a:lnSpc>
            </a:pPr>
            <a:r>
              <a:rPr lang="tr-TR" sz="2800" dirty="0" smtClean="0">
                <a:solidFill>
                  <a:schemeClr val="bg1"/>
                </a:solidFill>
                <a:latin typeface="Book Antiqua" pitchFamily="18" charset="0"/>
              </a:rPr>
              <a:t>temel kılavuz</a:t>
            </a:r>
            <a:endParaRPr lang="en-GB" sz="2800" dirty="0">
              <a:solidFill>
                <a:schemeClr val="bg1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1" grpId="0"/>
      <p:bldP spid="17" grpId="0"/>
      <p:bldP spid="19" grpId="0"/>
      <p:bldP spid="22" grpId="0"/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9" y="357189"/>
            <a:ext cx="1420812" cy="500062"/>
            <a:chOff x="6286512" y="285728"/>
            <a:chExt cx="2493060" cy="790573"/>
          </a:xfrm>
        </p:grpSpPr>
        <p:pic>
          <p:nvPicPr>
            <p:cNvPr id="3082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3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7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2143108" y="190500"/>
            <a:ext cx="5091131" cy="80960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latin typeface="Arial" charset="0"/>
            </a:endParaRP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2143125" y="208678"/>
            <a:ext cx="5072081" cy="810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800" dirty="0" smtClean="0">
                <a:solidFill>
                  <a:schemeClr val="bg1"/>
                </a:solidFill>
                <a:latin typeface="Book Antiqua" pitchFamily="18" charset="0"/>
              </a:rPr>
              <a:t>Sektörlere yönelik </a:t>
            </a:r>
          </a:p>
          <a:p>
            <a:pPr algn="ctr">
              <a:lnSpc>
                <a:spcPts val="2800"/>
              </a:lnSpc>
            </a:pPr>
            <a:r>
              <a:rPr lang="tr-TR" sz="2800" dirty="0" smtClean="0">
                <a:solidFill>
                  <a:schemeClr val="bg1"/>
                </a:solidFill>
                <a:latin typeface="Book Antiqua" pitchFamily="18" charset="0"/>
              </a:rPr>
              <a:t>temel kılavuz</a:t>
            </a:r>
            <a:endParaRPr lang="en-GB" sz="2800" dirty="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142844" y="1290287"/>
            <a:ext cx="789350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_tradnl" sz="2400" dirty="0" smtClean="0"/>
              <a:t>  </a:t>
            </a:r>
            <a:r>
              <a:rPr lang="tr-TR" sz="2400" dirty="0" smtClean="0"/>
              <a:t>Entegre Çevre İzni Yönetmeliği’ndeki bazı kavramların açıklanması:</a:t>
            </a:r>
            <a:endParaRPr lang="es-ES" sz="2400" dirty="0" smtClean="0"/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500034" y="2151490"/>
            <a:ext cx="506901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2000" dirty="0" smtClean="0"/>
              <a:t>1. </a:t>
            </a:r>
            <a:r>
              <a:rPr lang="tr-TR" sz="2000" dirty="0" smtClean="0"/>
              <a:t>Eşdeğer parametreler ve teknik ölçümler</a:t>
            </a:r>
            <a:endParaRPr lang="es-ES" sz="2000" dirty="0" smtClean="0"/>
          </a:p>
        </p:txBody>
      </p:sp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500034" y="2671700"/>
            <a:ext cx="323357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2000" dirty="0" smtClean="0"/>
              <a:t>2. </a:t>
            </a:r>
            <a:r>
              <a:rPr lang="es-ES_tradnl" sz="2000" dirty="0" smtClean="0"/>
              <a:t>Gene</a:t>
            </a:r>
            <a:r>
              <a:rPr lang="tr-TR" sz="2000" dirty="0" smtClean="0"/>
              <a:t>l Bağlayıcı Kurallar</a:t>
            </a:r>
            <a:endParaRPr lang="es-ES" sz="2000" dirty="0" smtClean="0"/>
          </a:p>
        </p:txBody>
      </p:sp>
      <p:sp>
        <p:nvSpPr>
          <p:cNvPr id="29" name="Text Box 6"/>
          <p:cNvSpPr txBox="1">
            <a:spLocks noChangeArrowheads="1"/>
          </p:cNvSpPr>
          <p:nvPr/>
        </p:nvSpPr>
        <p:spPr bwMode="auto">
          <a:xfrm>
            <a:off x="500034" y="3214686"/>
            <a:ext cx="35894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000" dirty="0" smtClean="0"/>
              <a:t>3. </a:t>
            </a:r>
            <a:r>
              <a:rPr lang="tr-TR" sz="2000" dirty="0" smtClean="0"/>
              <a:t>Çevresel Kalite Standartları</a:t>
            </a:r>
            <a:endParaRPr lang="es-ES" sz="2000" dirty="0" smtClean="0"/>
          </a:p>
        </p:txBody>
      </p:sp>
      <p:sp>
        <p:nvSpPr>
          <p:cNvPr id="30" name="Text Box 6"/>
          <p:cNvSpPr txBox="1">
            <a:spLocks noChangeArrowheads="1"/>
          </p:cNvSpPr>
          <p:nvPr/>
        </p:nvSpPr>
        <p:spPr bwMode="auto">
          <a:xfrm>
            <a:off x="500034" y="3786190"/>
            <a:ext cx="239200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000" dirty="0" smtClean="0"/>
              <a:t>4. </a:t>
            </a:r>
            <a:r>
              <a:rPr lang="tr-TR" sz="2000" dirty="0" smtClean="0"/>
              <a:t>Mülkiyet konuları</a:t>
            </a:r>
            <a:endParaRPr lang="es-ES" sz="2000" dirty="0" smtClean="0"/>
          </a:p>
        </p:txBody>
      </p:sp>
      <p:sp>
        <p:nvSpPr>
          <p:cNvPr id="31" name="Text Box 6"/>
          <p:cNvSpPr txBox="1">
            <a:spLocks noChangeArrowheads="1"/>
          </p:cNvSpPr>
          <p:nvPr/>
        </p:nvSpPr>
        <p:spPr bwMode="auto">
          <a:xfrm>
            <a:off x="500034" y="4357694"/>
            <a:ext cx="587532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000" dirty="0" smtClean="0"/>
              <a:t>5. </a:t>
            </a:r>
            <a:r>
              <a:rPr lang="tr-TR" sz="2000" dirty="0" smtClean="0"/>
              <a:t>ESD’lerin modifiye edilmesi konusunda esneklik</a:t>
            </a:r>
            <a:endParaRPr lang="es-ES" sz="2000" dirty="0" smtClean="0"/>
          </a:p>
        </p:txBody>
      </p:sp>
      <p:sp>
        <p:nvSpPr>
          <p:cNvPr id="32" name="Text Box 6"/>
          <p:cNvSpPr txBox="1">
            <a:spLocks noChangeArrowheads="1"/>
          </p:cNvSpPr>
          <p:nvPr/>
        </p:nvSpPr>
        <p:spPr bwMode="auto">
          <a:xfrm>
            <a:off x="500034" y="4902044"/>
            <a:ext cx="628569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000" dirty="0" smtClean="0"/>
              <a:t>6. </a:t>
            </a:r>
            <a:r>
              <a:rPr lang="tr-TR" sz="2000" dirty="0" smtClean="0"/>
              <a:t>Çevresel etkilerin bir bütün olarak değerlendirilmesi</a:t>
            </a:r>
            <a:endParaRPr lang="es-ES" sz="2000" dirty="0" smtClean="0"/>
          </a:p>
        </p:txBody>
      </p:sp>
      <p:sp>
        <p:nvSpPr>
          <p:cNvPr id="34" name="Text Box 6"/>
          <p:cNvSpPr txBox="1">
            <a:spLocks noChangeArrowheads="1"/>
          </p:cNvSpPr>
          <p:nvPr/>
        </p:nvSpPr>
        <p:spPr bwMode="auto">
          <a:xfrm>
            <a:off x="500034" y="5457782"/>
            <a:ext cx="286328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000" dirty="0" smtClean="0"/>
              <a:t>7. </a:t>
            </a:r>
            <a:r>
              <a:rPr lang="tr-TR" sz="2000" dirty="0" smtClean="0"/>
              <a:t>Ek II’deki “Bileşikler”</a:t>
            </a:r>
            <a:endParaRPr lang="es-E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7" grpId="0"/>
      <p:bldP spid="28" grpId="0"/>
      <p:bldP spid="29" grpId="0"/>
      <p:bldP spid="30" grpId="0"/>
      <p:bldP spid="31" grpId="0"/>
      <p:bldP spid="32" grpId="0"/>
      <p:bldP spid="3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9" y="357189"/>
            <a:ext cx="1420812" cy="500062"/>
            <a:chOff x="6286512" y="285728"/>
            <a:chExt cx="2493060" cy="790573"/>
          </a:xfrm>
        </p:grpSpPr>
        <p:pic>
          <p:nvPicPr>
            <p:cNvPr id="3082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3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7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2143108" y="190500"/>
            <a:ext cx="5091131" cy="80960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latin typeface="Arial" charset="0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295829" y="4896161"/>
            <a:ext cx="81075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_tradnl" sz="2400" dirty="0" smtClean="0"/>
              <a:t> </a:t>
            </a:r>
            <a:r>
              <a:rPr lang="tr-TR" sz="2400" dirty="0" smtClean="0"/>
              <a:t>Ek</a:t>
            </a:r>
            <a:r>
              <a:rPr lang="es-ES_tradnl" sz="2400" dirty="0" smtClean="0"/>
              <a:t> II: </a:t>
            </a:r>
            <a:r>
              <a:rPr lang="tr-TR" sz="2400" dirty="0" smtClean="0"/>
              <a:t>Yönetmelik kapsamına giren tesisler </a:t>
            </a:r>
            <a:r>
              <a:rPr lang="es-ES_tradnl" sz="2400" dirty="0" smtClean="0"/>
              <a:t>(</a:t>
            </a:r>
            <a:r>
              <a:rPr lang="tr-TR" sz="2400" dirty="0" smtClean="0"/>
              <a:t>açıklamalar</a:t>
            </a:r>
            <a:r>
              <a:rPr lang="es-ES_tradnl" sz="2400" dirty="0" smtClean="0"/>
              <a:t>)</a:t>
            </a:r>
            <a:endParaRPr lang="es-ES" sz="2400" dirty="0" smtClean="0"/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295829" y="1324261"/>
            <a:ext cx="27703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_tradnl" sz="2400" smtClean="0"/>
              <a:t> </a:t>
            </a:r>
            <a:r>
              <a:rPr lang="tr-TR" sz="2400" smtClean="0"/>
              <a:t>Ek</a:t>
            </a:r>
            <a:r>
              <a:rPr lang="es-ES_tradnl" sz="2400" smtClean="0"/>
              <a:t> I: </a:t>
            </a:r>
            <a:r>
              <a:rPr lang="tr-TR" sz="2400" smtClean="0"/>
              <a:t>İznin yapısı</a:t>
            </a:r>
            <a:endParaRPr lang="es-ES" sz="24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1538" y="1857364"/>
            <a:ext cx="5753100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2143125" y="208678"/>
            <a:ext cx="5072081" cy="810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800" dirty="0" smtClean="0">
                <a:solidFill>
                  <a:schemeClr val="bg1"/>
                </a:solidFill>
                <a:latin typeface="Book Antiqua" pitchFamily="18" charset="0"/>
              </a:rPr>
              <a:t>Sektörlere yönelik </a:t>
            </a:r>
          </a:p>
          <a:p>
            <a:pPr algn="ctr">
              <a:lnSpc>
                <a:spcPts val="2800"/>
              </a:lnSpc>
            </a:pPr>
            <a:r>
              <a:rPr lang="tr-TR" sz="2800" dirty="0" smtClean="0">
                <a:solidFill>
                  <a:schemeClr val="bg1"/>
                </a:solidFill>
                <a:latin typeface="Book Antiqua" pitchFamily="18" charset="0"/>
              </a:rPr>
              <a:t>temel kılavuz</a:t>
            </a:r>
            <a:endParaRPr lang="en-GB" sz="2800" dirty="0">
              <a:solidFill>
                <a:schemeClr val="bg1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9" y="357189"/>
            <a:ext cx="1420812" cy="500062"/>
            <a:chOff x="6286512" y="285728"/>
            <a:chExt cx="2493060" cy="790573"/>
          </a:xfrm>
        </p:grpSpPr>
        <p:pic>
          <p:nvPicPr>
            <p:cNvPr id="3082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3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7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2143108" y="190500"/>
            <a:ext cx="5091131" cy="80960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latin typeface="Arial" charset="0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-36512" y="2093947"/>
            <a:ext cx="610871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 dirty="0"/>
              <a:t> </a:t>
            </a:r>
            <a:r>
              <a:rPr lang="tr-TR" sz="2400" dirty="0" smtClean="0"/>
              <a:t>Sektörler için hazırlanan kılavuzla örtüşen unsurlar mevcut</a:t>
            </a:r>
            <a:endParaRPr lang="es-ES" sz="2400" dirty="0" smtClean="0"/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-32" y="1142984"/>
            <a:ext cx="93041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 dirty="0"/>
              <a:t> </a:t>
            </a:r>
            <a:r>
              <a:rPr lang="tr-TR" sz="2400" dirty="0" smtClean="0"/>
              <a:t>Hedef</a:t>
            </a:r>
            <a:r>
              <a:rPr lang="es-ES_tradnl" sz="2400" dirty="0" smtClean="0"/>
              <a:t>: </a:t>
            </a:r>
            <a:r>
              <a:rPr lang="tr-TR" sz="2400" dirty="0" smtClean="0"/>
              <a:t>İzin başvurusunun en iyi şekilde değerlendirilebilmesi için</a:t>
            </a:r>
          </a:p>
          <a:p>
            <a:r>
              <a:rPr lang="tr-TR" sz="2400" dirty="0" smtClean="0"/>
              <a:t>    yeterli bilgi sağlanması</a:t>
            </a:r>
            <a:endParaRPr lang="es-ES" sz="2400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5031" y="1643050"/>
            <a:ext cx="2952717" cy="4221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2143125" y="204640"/>
            <a:ext cx="5072081" cy="818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800" dirty="0" smtClean="0">
                <a:solidFill>
                  <a:schemeClr val="bg1"/>
                </a:solidFill>
                <a:latin typeface="Book Antiqua" pitchFamily="18" charset="0"/>
              </a:rPr>
              <a:t>ÇŞB personeline yönelik </a:t>
            </a:r>
          </a:p>
          <a:p>
            <a:pPr algn="ctr">
              <a:lnSpc>
                <a:spcPts val="2800"/>
              </a:lnSpc>
            </a:pPr>
            <a:r>
              <a:rPr lang="tr-TR" sz="2800" dirty="0" smtClean="0">
                <a:solidFill>
                  <a:schemeClr val="bg1"/>
                </a:solidFill>
                <a:latin typeface="Book Antiqua" pitchFamily="18" charset="0"/>
              </a:rPr>
              <a:t>temel kılavuz </a:t>
            </a:r>
            <a:endParaRPr lang="en-GB" sz="2800" dirty="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500034" y="4221312"/>
            <a:ext cx="48301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s-ES" sz="2000" dirty="0"/>
              <a:t>  </a:t>
            </a:r>
            <a:r>
              <a:rPr lang="tr-TR" sz="2000" dirty="0" smtClean="0"/>
              <a:t>Ek II yerine, bu içerik için kontrol listesi</a:t>
            </a:r>
            <a:endParaRPr lang="es-ES" sz="2000" dirty="0" smtClean="0"/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500034" y="3616771"/>
            <a:ext cx="43751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s-ES" sz="2000" dirty="0"/>
              <a:t>  </a:t>
            </a:r>
            <a:r>
              <a:rPr lang="tr-TR" sz="2000" dirty="0" smtClean="0"/>
              <a:t>İzin başvurusu içeriği bulunmuyor</a:t>
            </a:r>
            <a:r>
              <a:rPr lang="en-US" sz="2000" dirty="0" smtClean="0"/>
              <a:t>, </a:t>
            </a:r>
            <a:endParaRPr lang="es-ES" sz="2000" dirty="0" smtClean="0"/>
          </a:p>
        </p:txBody>
      </p:sp>
      <p:sp>
        <p:nvSpPr>
          <p:cNvPr id="25" name="Text Box 6"/>
          <p:cNvSpPr txBox="1">
            <a:spLocks noChangeArrowheads="1"/>
          </p:cNvSpPr>
          <p:nvPr/>
        </p:nvSpPr>
        <p:spPr bwMode="auto">
          <a:xfrm>
            <a:off x="500034" y="4792816"/>
            <a:ext cx="541045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s-ES_tradnl" sz="2000" dirty="0" smtClean="0"/>
              <a:t>  3.2 </a:t>
            </a:r>
            <a:r>
              <a:rPr lang="tr-TR" sz="2000" dirty="0" smtClean="0"/>
              <a:t>İşletmeci tarafından sunulması gereken </a:t>
            </a:r>
          </a:p>
          <a:p>
            <a:r>
              <a:rPr lang="tr-TR" sz="2000" dirty="0" smtClean="0"/>
              <a:t>                             belgelere ilişkin açıklamalar</a:t>
            </a:r>
            <a:endParaRPr lang="es-ES" sz="2000" dirty="0" smtClean="0"/>
          </a:p>
        </p:txBody>
      </p:sp>
      <p:sp>
        <p:nvSpPr>
          <p:cNvPr id="26" name="Text Box 6"/>
          <p:cNvSpPr txBox="1">
            <a:spLocks noChangeArrowheads="1"/>
          </p:cNvSpPr>
          <p:nvPr/>
        </p:nvSpPr>
        <p:spPr bwMode="auto">
          <a:xfrm>
            <a:off x="-32" y="5753417"/>
            <a:ext cx="58897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 dirty="0"/>
              <a:t>  </a:t>
            </a:r>
            <a:r>
              <a:rPr lang="tr-TR" sz="2400" dirty="0" smtClean="0"/>
              <a:t>Geliştirilmesi için önerilerinize açığız ...</a:t>
            </a:r>
            <a:endParaRPr lang="es-ES" sz="2400" dirty="0" smtClean="0"/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-32" y="3045267"/>
            <a:ext cx="172835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 dirty="0"/>
              <a:t>  </a:t>
            </a:r>
            <a:r>
              <a:rPr lang="tr-TR" sz="2400" dirty="0" smtClean="0"/>
              <a:t>Farklar</a:t>
            </a:r>
            <a:r>
              <a:rPr lang="es-ES_tradnl" sz="2400" dirty="0" smtClean="0"/>
              <a:t>: </a:t>
            </a:r>
            <a:endParaRPr lang="es-E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9" grpId="0"/>
      <p:bldP spid="23" grpId="0"/>
      <p:bldP spid="24" grpId="0"/>
      <p:bldP spid="25" grpId="0"/>
      <p:bldP spid="26" grpId="0"/>
      <p:bldP spid="2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9" y="357189"/>
            <a:ext cx="1420812" cy="500062"/>
            <a:chOff x="6286512" y="285728"/>
            <a:chExt cx="2493060" cy="790573"/>
          </a:xfrm>
        </p:grpSpPr>
        <p:pic>
          <p:nvPicPr>
            <p:cNvPr id="3082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3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7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2143108" y="190500"/>
            <a:ext cx="5091131" cy="80960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latin typeface="Arial" charset="0"/>
            </a:endParaRPr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1941011" y="2743138"/>
            <a:ext cx="645080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s-ES" sz="2000" dirty="0"/>
              <a:t>  </a:t>
            </a:r>
            <a:r>
              <a:rPr lang="tr-TR" sz="2000" dirty="0" smtClean="0"/>
              <a:t>10</a:t>
            </a:r>
            <a:r>
              <a:rPr lang="es-ES_tradnl" sz="2000" dirty="0" smtClean="0"/>
              <a:t> </a:t>
            </a:r>
            <a:r>
              <a:rPr lang="tr-TR" sz="2000" dirty="0" smtClean="0"/>
              <a:t>tesisten 8</a:t>
            </a:r>
            <a:r>
              <a:rPr lang="es-ES_tradnl" sz="2000" dirty="0" smtClean="0"/>
              <a:t> </a:t>
            </a:r>
            <a:r>
              <a:rPr lang="tr-TR" sz="2000" dirty="0" smtClean="0"/>
              <a:t>tanesi yanıtladı</a:t>
            </a:r>
            <a:r>
              <a:rPr lang="es-ES_tradnl" sz="2000" dirty="0" smtClean="0"/>
              <a:t>, </a:t>
            </a:r>
            <a:r>
              <a:rPr lang="tr-TR" sz="2000" dirty="0" smtClean="0"/>
              <a:t>ortalama 107</a:t>
            </a:r>
            <a:r>
              <a:rPr lang="es-ES_tradnl" sz="2000" dirty="0" smtClean="0"/>
              <a:t> mil</a:t>
            </a:r>
            <a:r>
              <a:rPr lang="tr-TR" sz="2000" dirty="0" smtClean="0"/>
              <a:t>y</a:t>
            </a:r>
            <a:r>
              <a:rPr lang="es-ES_tradnl" sz="2000" dirty="0" err="1" smtClean="0"/>
              <a:t>on</a:t>
            </a:r>
            <a:r>
              <a:rPr lang="es-ES_tradnl" sz="2000" dirty="0" smtClean="0"/>
              <a:t> €</a:t>
            </a:r>
            <a:endParaRPr lang="es-ES" sz="2000" dirty="0" smtClean="0"/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541202" y="1714488"/>
            <a:ext cx="167866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 dirty="0"/>
              <a:t>  </a:t>
            </a:r>
            <a:r>
              <a:rPr lang="tr-TR" sz="2400" dirty="0" smtClean="0"/>
              <a:t>İspanya</a:t>
            </a:r>
            <a:endParaRPr lang="es-ES" sz="2400" dirty="0" smtClean="0"/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1110092" y="2243072"/>
            <a:ext cx="787747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000" dirty="0"/>
              <a:t>  </a:t>
            </a:r>
            <a:r>
              <a:rPr lang="es-ES_tradnl" sz="2000" dirty="0" smtClean="0"/>
              <a:t>IPPC</a:t>
            </a:r>
            <a:r>
              <a:rPr lang="tr-TR" sz="2000" dirty="0" smtClean="0"/>
              <a:t> uygulamaları sonrasına dair çalışma yapılması</a:t>
            </a:r>
            <a:r>
              <a:rPr lang="es-ES_tradnl" sz="2000" dirty="0" smtClean="0"/>
              <a:t> (2008-2009)</a:t>
            </a:r>
            <a:endParaRPr lang="es-ES" sz="2000" dirty="0" smtClean="0"/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2143125" y="226291"/>
            <a:ext cx="5072081" cy="810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800" dirty="0" smtClean="0">
                <a:solidFill>
                  <a:schemeClr val="bg1"/>
                </a:solidFill>
                <a:latin typeface="Book Antiqua" pitchFamily="18" charset="0"/>
              </a:rPr>
              <a:t>Petrol rafinerilerine ilişkin yatırımlar</a:t>
            </a:r>
            <a:endParaRPr lang="en-GB" sz="2800" dirty="0">
              <a:solidFill>
                <a:schemeClr val="bg1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4" grpId="0"/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9" y="357189"/>
            <a:ext cx="1420812" cy="500062"/>
            <a:chOff x="6286512" y="285728"/>
            <a:chExt cx="2493060" cy="790573"/>
          </a:xfrm>
        </p:grpSpPr>
        <p:pic>
          <p:nvPicPr>
            <p:cNvPr id="6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8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AutoShape 5"/>
          <p:cNvSpPr>
            <a:spLocks noChangeArrowheads="1"/>
          </p:cNvSpPr>
          <p:nvPr/>
        </p:nvSpPr>
        <p:spPr bwMode="auto">
          <a:xfrm>
            <a:off x="2143108" y="190500"/>
            <a:ext cx="5091131" cy="80960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latin typeface="Arial" charset="0"/>
            </a:endParaRPr>
          </a:p>
        </p:txBody>
      </p:sp>
      <p:sp>
        <p:nvSpPr>
          <p:cNvPr id="11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2143125" y="205916"/>
            <a:ext cx="5072081" cy="818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800" dirty="0" smtClean="0">
                <a:solidFill>
                  <a:schemeClr val="bg1"/>
                </a:solidFill>
                <a:latin typeface="Book Antiqua" pitchFamily="18" charset="0"/>
              </a:rPr>
              <a:t>Petrol rafinerilerine ilişkin yatırımlar</a:t>
            </a:r>
            <a:endParaRPr lang="en-GB" sz="2800" dirty="0">
              <a:solidFill>
                <a:schemeClr val="bg1"/>
              </a:solidFill>
              <a:latin typeface="Book Antiqua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1420" y="1214422"/>
            <a:ext cx="4710120" cy="5109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5143504" y="2285992"/>
            <a:ext cx="328614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 dirty="0"/>
              <a:t>  </a:t>
            </a:r>
            <a:r>
              <a:rPr lang="tr-TR" sz="2400" dirty="0" smtClean="0"/>
              <a:t>Rafinerilerde MET uygulamalarının maliyetine ilişkin </a:t>
            </a:r>
            <a:r>
              <a:rPr lang="es-ES_tradnl" sz="2400" dirty="0" smtClean="0"/>
              <a:t>CONCAWE</a:t>
            </a:r>
            <a:r>
              <a:rPr lang="tr-TR" sz="2400" dirty="0" smtClean="0"/>
              <a:t> kılavuzu</a:t>
            </a:r>
            <a:endParaRPr lang="es-E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9" y="357189"/>
            <a:ext cx="1420812" cy="500062"/>
            <a:chOff x="6286512" y="285728"/>
            <a:chExt cx="2493060" cy="790573"/>
          </a:xfrm>
        </p:grpSpPr>
        <p:pic>
          <p:nvPicPr>
            <p:cNvPr id="6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8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AutoShape 5"/>
          <p:cNvSpPr>
            <a:spLocks noChangeArrowheads="1"/>
          </p:cNvSpPr>
          <p:nvPr/>
        </p:nvSpPr>
        <p:spPr bwMode="auto">
          <a:xfrm>
            <a:off x="2143108" y="190500"/>
            <a:ext cx="5091131" cy="80960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latin typeface="Arial" charset="0"/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2143125" y="205916"/>
            <a:ext cx="5072081" cy="818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800" dirty="0" smtClean="0">
                <a:solidFill>
                  <a:schemeClr val="bg1"/>
                </a:solidFill>
                <a:latin typeface="Book Antiqua" pitchFamily="18" charset="0"/>
              </a:rPr>
              <a:t>Petrol rafinerilerine ilişkin yatırımlar</a:t>
            </a:r>
            <a:endParaRPr lang="en-GB" sz="2800" dirty="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285720" y="1071547"/>
            <a:ext cx="88582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 dirty="0"/>
              <a:t> </a:t>
            </a:r>
            <a:r>
              <a:rPr lang="tr-TR" sz="2000" dirty="0" smtClean="0"/>
              <a:t>Rafinerilerde MET uygulamalarının maliyetine ilişkin </a:t>
            </a:r>
            <a:r>
              <a:rPr lang="es-ES_tradnl" sz="2000" dirty="0" smtClean="0"/>
              <a:t>CONCAWE</a:t>
            </a:r>
            <a:r>
              <a:rPr lang="tr-TR" sz="2000" dirty="0" smtClean="0"/>
              <a:t> kılavuzu</a:t>
            </a:r>
            <a:endParaRPr lang="es-ES" sz="2000" dirty="0" smtClean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7675" y="1571612"/>
            <a:ext cx="6482826" cy="510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9" y="357189"/>
            <a:ext cx="1420812" cy="500062"/>
            <a:chOff x="6286512" y="285728"/>
            <a:chExt cx="2493060" cy="790573"/>
          </a:xfrm>
        </p:grpSpPr>
        <p:pic>
          <p:nvPicPr>
            <p:cNvPr id="6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8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AutoShape 5"/>
          <p:cNvSpPr>
            <a:spLocks noChangeArrowheads="1"/>
          </p:cNvSpPr>
          <p:nvPr/>
        </p:nvSpPr>
        <p:spPr bwMode="auto">
          <a:xfrm>
            <a:off x="2143108" y="190500"/>
            <a:ext cx="5091131" cy="80960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latin typeface="Arial" charset="0"/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2143125" y="205916"/>
            <a:ext cx="5072081" cy="818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800" dirty="0" smtClean="0">
                <a:solidFill>
                  <a:schemeClr val="bg1"/>
                </a:solidFill>
                <a:latin typeface="Book Antiqua" pitchFamily="18" charset="0"/>
              </a:rPr>
              <a:t>Petrol rafinerilerine ilişkin yatırımlar</a:t>
            </a:r>
            <a:endParaRPr lang="en-GB" sz="2800" dirty="0">
              <a:solidFill>
                <a:schemeClr val="bg1"/>
              </a:solidFill>
              <a:latin typeface="Book Antiqua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00232" y="1071546"/>
            <a:ext cx="5000660" cy="5536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9" y="357189"/>
            <a:ext cx="1420812" cy="500062"/>
            <a:chOff x="6286512" y="285728"/>
            <a:chExt cx="2493060" cy="790573"/>
          </a:xfrm>
        </p:grpSpPr>
        <p:pic>
          <p:nvPicPr>
            <p:cNvPr id="3082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3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7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1" name="Text Box 6"/>
          <p:cNvSpPr txBox="1">
            <a:spLocks noChangeArrowheads="1"/>
          </p:cNvSpPr>
          <p:nvPr/>
        </p:nvSpPr>
        <p:spPr bwMode="auto">
          <a:xfrm>
            <a:off x="896390" y="1928803"/>
            <a:ext cx="645381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 dirty="0"/>
              <a:t>  </a:t>
            </a:r>
            <a:r>
              <a:rPr lang="es-ES_tradnl" sz="2400" dirty="0" err="1" smtClean="0"/>
              <a:t>Yeni</a:t>
            </a:r>
            <a:r>
              <a:rPr lang="es-ES_tradnl" sz="2400" dirty="0" smtClean="0"/>
              <a:t> </a:t>
            </a:r>
            <a:r>
              <a:rPr lang="tr-TR" sz="2400" dirty="0" smtClean="0"/>
              <a:t>(ek) mevzuat ve referans dökümanları</a:t>
            </a:r>
            <a:endParaRPr lang="es-ES" sz="2400" dirty="0" smtClean="0"/>
          </a:p>
        </p:txBody>
      </p:sp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896389" y="3896029"/>
            <a:ext cx="628409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 dirty="0"/>
              <a:t>  </a:t>
            </a:r>
            <a:r>
              <a:rPr lang="tr-TR" sz="2400" dirty="0" smtClean="0"/>
              <a:t>Modernizasyon/adaptasyon için yatırımlar</a:t>
            </a:r>
            <a:endParaRPr lang="es-ES" sz="2400" dirty="0"/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899592" y="2895897"/>
            <a:ext cx="467307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 dirty="0"/>
              <a:t>  </a:t>
            </a:r>
            <a:r>
              <a:rPr lang="tr-TR" sz="2400" dirty="0" smtClean="0"/>
              <a:t>Daha sıkı çevresel standartlar</a:t>
            </a:r>
            <a:endParaRPr lang="es-ES" sz="2400" dirty="0" smtClean="0"/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2143108" y="190500"/>
            <a:ext cx="5091131" cy="116679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latin typeface="Arial" charset="0"/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2143125" y="200600"/>
            <a:ext cx="5072081" cy="1177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800" dirty="0" err="1" smtClean="0">
                <a:solidFill>
                  <a:schemeClr val="bg1"/>
                </a:solidFill>
                <a:latin typeface="Book Antiqua" pitchFamily="18" charset="0"/>
              </a:rPr>
              <a:t>Motiv</a:t>
            </a:r>
            <a:r>
              <a:rPr lang="tr-TR" sz="2800" dirty="0" smtClean="0">
                <a:solidFill>
                  <a:schemeClr val="bg1"/>
                </a:solidFill>
                <a:latin typeface="Book Antiqua" pitchFamily="18" charset="0"/>
              </a:rPr>
              <a:t>asyon</a:t>
            </a:r>
            <a:r>
              <a:rPr lang="en-GB" sz="2800" dirty="0" smtClean="0">
                <a:solidFill>
                  <a:schemeClr val="bg1"/>
                </a:solidFill>
                <a:latin typeface="Book Antiqua" pitchFamily="18" charset="0"/>
              </a:rPr>
              <a:t>:</a:t>
            </a:r>
          </a:p>
          <a:p>
            <a:pPr algn="ctr">
              <a:lnSpc>
                <a:spcPts val="2800"/>
              </a:lnSpc>
            </a:pPr>
            <a:r>
              <a:rPr lang="tr-TR" sz="2800" dirty="0" smtClean="0">
                <a:solidFill>
                  <a:schemeClr val="bg1"/>
                </a:solidFill>
                <a:latin typeface="Book Antiqua" pitchFamily="18" charset="0"/>
              </a:rPr>
              <a:t>EED’nin</a:t>
            </a:r>
            <a:r>
              <a:rPr lang="en-GB" sz="2800" dirty="0" smtClean="0">
                <a:solidFill>
                  <a:schemeClr val="bg1"/>
                </a:solidFill>
                <a:latin typeface="Book Antiqua" pitchFamily="18" charset="0"/>
              </a:rPr>
              <a:t> </a:t>
            </a:r>
            <a:r>
              <a:rPr lang="tr-TR" sz="2800" dirty="0" smtClean="0">
                <a:solidFill>
                  <a:schemeClr val="bg1"/>
                </a:solidFill>
                <a:latin typeface="Book Antiqua" pitchFamily="18" charset="0"/>
              </a:rPr>
              <a:t>uygulanması kolay değildir</a:t>
            </a:r>
            <a:r>
              <a:rPr lang="en-GB" sz="2800" dirty="0" smtClean="0">
                <a:solidFill>
                  <a:schemeClr val="bg1"/>
                </a:solidFill>
                <a:latin typeface="Book Antiqua" pitchFamily="18" charset="0"/>
              </a:rPr>
              <a:t>!</a:t>
            </a:r>
            <a:endParaRPr lang="en-GB" sz="2800" dirty="0">
              <a:solidFill>
                <a:schemeClr val="bg1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1" grpId="0"/>
      <p:bldP spid="17" grpId="0"/>
      <p:bldP spid="1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grpSp>
        <p:nvGrpSpPr>
          <p:cNvPr id="3" name="3 Grupo"/>
          <p:cNvGrpSpPr>
            <a:grpSpLocks/>
          </p:cNvGrpSpPr>
          <p:nvPr/>
        </p:nvGrpSpPr>
        <p:grpSpPr bwMode="auto">
          <a:xfrm>
            <a:off x="7437439" y="357189"/>
            <a:ext cx="1420812" cy="500062"/>
            <a:chOff x="6286512" y="285728"/>
            <a:chExt cx="2493060" cy="790573"/>
          </a:xfrm>
        </p:grpSpPr>
        <p:pic>
          <p:nvPicPr>
            <p:cNvPr id="4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6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Rectángulo redondeado"/>
          <p:cNvSpPr/>
          <p:nvPr/>
        </p:nvSpPr>
        <p:spPr>
          <a:xfrm>
            <a:off x="2500298" y="285728"/>
            <a:ext cx="4071966" cy="107157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2050693" y="613448"/>
            <a:ext cx="5000644" cy="459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800" smtClean="0">
                <a:latin typeface="Book Antiqua" pitchFamily="18" charset="0"/>
              </a:rPr>
              <a:t>Sorular</a:t>
            </a:r>
            <a:r>
              <a:rPr lang="en-GB" sz="2800" smtClean="0">
                <a:latin typeface="Book Antiqua" pitchFamily="18" charset="0"/>
              </a:rPr>
              <a:t>?</a:t>
            </a:r>
            <a:endParaRPr lang="en-GB" sz="2800">
              <a:latin typeface="Book Antiqua" pitchFamily="18" charset="0"/>
            </a:endParaRPr>
          </a:p>
        </p:txBody>
      </p:sp>
      <p:pic>
        <p:nvPicPr>
          <p:cNvPr id="12" name="Picture 2" descr="E:\Mis documentos\Turquia\Activities\4.2.a.1\Outputs\interrogacio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4678" y="2000240"/>
            <a:ext cx="2571768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3 Grupo"/>
          <p:cNvGrpSpPr>
            <a:grpSpLocks/>
          </p:cNvGrpSpPr>
          <p:nvPr/>
        </p:nvGrpSpPr>
        <p:grpSpPr bwMode="auto">
          <a:xfrm>
            <a:off x="7437439" y="357189"/>
            <a:ext cx="1420812" cy="500062"/>
            <a:chOff x="6286512" y="285728"/>
            <a:chExt cx="2493060" cy="790573"/>
          </a:xfrm>
        </p:grpSpPr>
        <p:pic>
          <p:nvPicPr>
            <p:cNvPr id="13325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6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3317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3214678" y="3857628"/>
            <a:ext cx="25779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3200" b="1">
                <a:latin typeface="Book Antiqua" pitchFamily="18" charset="0"/>
              </a:rPr>
              <a:t>Teşekkürler</a:t>
            </a:r>
            <a:r>
              <a:rPr lang="es-ES" sz="3200" b="1">
                <a:latin typeface="Book Antiqua" pitchFamily="18" charset="0"/>
              </a:rPr>
              <a:t>!</a:t>
            </a: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2172606" y="4572008"/>
            <a:ext cx="447109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ES_tradnl" sz="2400" smtClean="0"/>
              <a:t>ece.tok@csb.gov.tr</a:t>
            </a:r>
            <a:endParaRPr lang="es-ES_tradnl" sz="2400" dirty="0" smtClean="0"/>
          </a:p>
          <a:p>
            <a:pPr algn="ctr"/>
            <a:r>
              <a:rPr lang="es-ES_tradnl" sz="2400" smtClean="0"/>
              <a:t>cesarseoanez.ippc@gmail.com</a:t>
            </a:r>
          </a:p>
        </p:txBody>
      </p:sp>
      <p:sp>
        <p:nvSpPr>
          <p:cNvPr id="11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pic>
        <p:nvPicPr>
          <p:cNvPr id="1027" name="Picture 3" descr="E:\Mis documentos\Turquia\Activities\Stakeholders\Meeting 110705\110705 Cover image_mediu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14613" y="571480"/>
            <a:ext cx="3450142" cy="30748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9" y="357189"/>
            <a:ext cx="1420812" cy="500062"/>
            <a:chOff x="6286512" y="285728"/>
            <a:chExt cx="2493060" cy="790573"/>
          </a:xfrm>
        </p:grpSpPr>
        <p:pic>
          <p:nvPicPr>
            <p:cNvPr id="3082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3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7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1" name="Text Box 6"/>
          <p:cNvSpPr txBox="1">
            <a:spLocks noChangeArrowheads="1"/>
          </p:cNvSpPr>
          <p:nvPr/>
        </p:nvSpPr>
        <p:spPr bwMode="auto">
          <a:xfrm>
            <a:off x="928662" y="1428736"/>
            <a:ext cx="53517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/>
              <a:t>  </a:t>
            </a:r>
            <a:r>
              <a:rPr lang="es-ES_tradnl" sz="2400" smtClean="0"/>
              <a:t>AB: EED 2010/75/EU , Bölüm I &amp; II</a:t>
            </a:r>
            <a:endParaRPr lang="es-ES" sz="2400" dirty="0" smtClean="0"/>
          </a:p>
        </p:txBody>
      </p:sp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899592" y="2571744"/>
            <a:ext cx="168911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/>
              <a:t>  </a:t>
            </a:r>
            <a:r>
              <a:rPr lang="es-ES_tradnl" sz="2400" smtClean="0"/>
              <a:t>T</a:t>
            </a:r>
            <a:r>
              <a:rPr lang="tr-TR" sz="2400" smtClean="0"/>
              <a:t>ürkiye</a:t>
            </a:r>
            <a:r>
              <a:rPr lang="es-ES_tradnl" sz="2400" smtClean="0"/>
              <a:t>:</a:t>
            </a:r>
            <a:endParaRPr lang="es-ES" sz="2400" dirty="0" smtClean="0"/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2143108" y="190500"/>
            <a:ext cx="5091131" cy="80960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latin typeface="Arial" charset="0"/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2143125" y="384175"/>
            <a:ext cx="5072081" cy="459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800" smtClean="0">
                <a:solidFill>
                  <a:schemeClr val="bg1"/>
                </a:solidFill>
                <a:latin typeface="Book Antiqua" pitchFamily="18" charset="0"/>
              </a:rPr>
              <a:t>Referans mevzuat</a:t>
            </a:r>
            <a:endParaRPr lang="en-GB" sz="280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2500298" y="2571744"/>
            <a:ext cx="521860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2200" dirty="0" smtClean="0"/>
              <a:t> </a:t>
            </a:r>
            <a:r>
              <a:rPr lang="tr-TR" sz="2200" dirty="0" smtClean="0"/>
              <a:t>Entegre Çevre İzni (Taslak) Yönetmeliği</a:t>
            </a:r>
            <a:endParaRPr lang="tr-TR" sz="2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1" grpId="0"/>
      <p:bldP spid="19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9" y="357189"/>
            <a:ext cx="1420812" cy="500062"/>
            <a:chOff x="6286512" y="285728"/>
            <a:chExt cx="2493060" cy="790573"/>
          </a:xfrm>
        </p:grpSpPr>
        <p:pic>
          <p:nvPicPr>
            <p:cNvPr id="3082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3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7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2143108" y="190500"/>
            <a:ext cx="5091131" cy="80960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latin typeface="Arial" charset="0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904363" y="3600394"/>
            <a:ext cx="874951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000" dirty="0"/>
              <a:t>  </a:t>
            </a:r>
            <a:r>
              <a:rPr lang="tr-TR" sz="2000" dirty="0" smtClean="0"/>
              <a:t>G</a:t>
            </a:r>
            <a:r>
              <a:rPr lang="es-ES_tradnl" sz="2000" dirty="0" smtClean="0"/>
              <a:t> 3 (1</a:t>
            </a:r>
            <a:r>
              <a:rPr lang="tr-TR" sz="2000" dirty="0" smtClean="0"/>
              <a:t>7-20</a:t>
            </a:r>
            <a:r>
              <a:rPr lang="es-ES_tradnl" sz="2000" dirty="0" smtClean="0"/>
              <a:t> </a:t>
            </a:r>
            <a:r>
              <a:rPr lang="tr-TR" sz="2000" dirty="0" smtClean="0"/>
              <a:t>Haziran </a:t>
            </a:r>
            <a:r>
              <a:rPr lang="es-ES_tradnl" sz="2000" dirty="0" smtClean="0"/>
              <a:t>):</a:t>
            </a:r>
            <a:r>
              <a:rPr lang="tr-TR" sz="2000" dirty="0" smtClean="0"/>
              <a:t> Değerlendirme</a:t>
            </a:r>
            <a:r>
              <a:rPr lang="es-ES_tradnl" sz="2000" dirty="0" smtClean="0"/>
              <a:t> &amp; </a:t>
            </a:r>
            <a:r>
              <a:rPr lang="tr-TR" sz="2000" dirty="0" smtClean="0"/>
              <a:t>iyi bir izin belgesinin </a:t>
            </a:r>
          </a:p>
          <a:p>
            <a:r>
              <a:rPr lang="tr-TR" sz="2000" dirty="0" smtClean="0"/>
              <a:t>hazırlanması</a:t>
            </a:r>
            <a:endParaRPr lang="es-ES" sz="2000" dirty="0" smtClean="0"/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904363" y="2824459"/>
            <a:ext cx="673293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000" dirty="0"/>
              <a:t>  </a:t>
            </a:r>
            <a:r>
              <a:rPr lang="tr-TR" sz="2000" dirty="0" smtClean="0"/>
              <a:t>G</a:t>
            </a:r>
            <a:r>
              <a:rPr lang="es-ES_tradnl" sz="2000" dirty="0" smtClean="0"/>
              <a:t> 2 (</a:t>
            </a:r>
            <a:r>
              <a:rPr lang="tr-TR" sz="2000" dirty="0" smtClean="0"/>
              <a:t>6-8 Mayıs</a:t>
            </a:r>
            <a:r>
              <a:rPr lang="es-ES_tradnl" sz="2000" dirty="0" smtClean="0"/>
              <a:t>): </a:t>
            </a:r>
            <a:r>
              <a:rPr lang="tr-TR" sz="2000" dirty="0" smtClean="0"/>
              <a:t>İyi bir izin başvurusunun hazırlanması</a:t>
            </a:r>
            <a:endParaRPr lang="es-ES" sz="2000" dirty="0" smtClean="0"/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285720" y="4500570"/>
            <a:ext cx="48734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 dirty="0"/>
              <a:t>  </a:t>
            </a:r>
            <a:r>
              <a:rPr lang="tr-TR" sz="2400" dirty="0" smtClean="0"/>
              <a:t>G</a:t>
            </a:r>
            <a:r>
              <a:rPr lang="es-ES_tradnl" sz="2400" dirty="0" smtClean="0"/>
              <a:t>1 </a:t>
            </a:r>
            <a:r>
              <a:rPr lang="tr-TR" sz="2400" dirty="0" smtClean="0"/>
              <a:t>öğretici</a:t>
            </a:r>
            <a:r>
              <a:rPr lang="es-ES_tradnl" sz="2400" dirty="0" smtClean="0"/>
              <a:t> , </a:t>
            </a:r>
            <a:r>
              <a:rPr lang="tr-TR" sz="2400" dirty="0" smtClean="0"/>
              <a:t>G</a:t>
            </a:r>
            <a:r>
              <a:rPr lang="es-ES_tradnl" sz="2400" dirty="0" smtClean="0"/>
              <a:t>2 &amp; </a:t>
            </a:r>
            <a:r>
              <a:rPr lang="tr-TR" sz="2400" dirty="0" smtClean="0"/>
              <a:t>G</a:t>
            </a:r>
            <a:r>
              <a:rPr lang="es-ES_tradnl" sz="2400" dirty="0" smtClean="0"/>
              <a:t>3 </a:t>
            </a:r>
            <a:r>
              <a:rPr lang="tr-TR" sz="2400" dirty="0" smtClean="0"/>
              <a:t>interaktif</a:t>
            </a:r>
            <a:r>
              <a:rPr lang="es-ES_tradnl" sz="2400" dirty="0" smtClean="0"/>
              <a:t> </a:t>
            </a:r>
            <a:endParaRPr lang="es-ES" sz="2400" dirty="0" smtClean="0"/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904363" y="2038641"/>
            <a:ext cx="771583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000" dirty="0"/>
              <a:t>  </a:t>
            </a:r>
            <a:r>
              <a:rPr lang="tr-TR" sz="2000" dirty="0" smtClean="0"/>
              <a:t>G</a:t>
            </a:r>
            <a:r>
              <a:rPr lang="es-ES_tradnl" sz="2000" dirty="0" smtClean="0"/>
              <a:t> 1 (</a:t>
            </a:r>
            <a:r>
              <a:rPr lang="tr-TR" sz="2000" dirty="0" smtClean="0"/>
              <a:t>2</a:t>
            </a:r>
            <a:r>
              <a:rPr lang="es-ES_tradnl" sz="2000" dirty="0" smtClean="0"/>
              <a:t>6-</a:t>
            </a:r>
            <a:r>
              <a:rPr lang="tr-TR" sz="2000" dirty="0" smtClean="0"/>
              <a:t>2</a:t>
            </a:r>
            <a:r>
              <a:rPr lang="es-ES_tradnl" sz="2000" dirty="0" smtClean="0"/>
              <a:t>8 </a:t>
            </a:r>
            <a:r>
              <a:rPr lang="tr-TR" sz="2000" dirty="0" smtClean="0"/>
              <a:t>Şubat</a:t>
            </a:r>
            <a:r>
              <a:rPr lang="es-ES_tradnl" sz="2000" dirty="0" smtClean="0"/>
              <a:t>): </a:t>
            </a:r>
            <a:r>
              <a:rPr lang="tr-TR" sz="2000" dirty="0" smtClean="0"/>
              <a:t>giriş</a:t>
            </a:r>
            <a:r>
              <a:rPr lang="es-ES_tradnl" sz="2000" dirty="0" smtClean="0"/>
              <a:t>, mate</a:t>
            </a:r>
            <a:r>
              <a:rPr lang="tr-TR" sz="2000" dirty="0" smtClean="0"/>
              <a:t>ryaller</a:t>
            </a:r>
            <a:r>
              <a:rPr lang="es-ES_tradnl" sz="2000" dirty="0" smtClean="0"/>
              <a:t>, 2 &amp; 3</a:t>
            </a:r>
            <a:r>
              <a:rPr lang="tr-TR" sz="2000" dirty="0" smtClean="0"/>
              <a:t>. görevlerin dayanağı</a:t>
            </a:r>
            <a:endParaRPr lang="es-ES" sz="2000" dirty="0" smtClean="0"/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285720" y="1357298"/>
            <a:ext cx="17972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 dirty="0"/>
              <a:t>  </a:t>
            </a:r>
            <a:r>
              <a:rPr lang="es-ES_tradnl" sz="2400" dirty="0" smtClean="0"/>
              <a:t>3 </a:t>
            </a:r>
            <a:r>
              <a:rPr lang="tr-TR" sz="2400" dirty="0" smtClean="0"/>
              <a:t>görev</a:t>
            </a:r>
            <a:r>
              <a:rPr lang="es-ES_tradnl" sz="2400" dirty="0" smtClean="0"/>
              <a:t>: </a:t>
            </a:r>
            <a:endParaRPr lang="es-ES" sz="2400" dirty="0" smtClean="0"/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2143125" y="384175"/>
            <a:ext cx="5072081" cy="459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800" dirty="0" smtClean="0">
                <a:solidFill>
                  <a:schemeClr val="bg1"/>
                </a:solidFill>
                <a:latin typeface="Book Antiqua" pitchFamily="18" charset="0"/>
              </a:rPr>
              <a:t>Eğitim</a:t>
            </a:r>
            <a:r>
              <a:rPr lang="en-GB" sz="2800" dirty="0" smtClean="0">
                <a:solidFill>
                  <a:schemeClr val="bg1"/>
                </a:solidFill>
                <a:latin typeface="Book Antiqua" pitchFamily="18" charset="0"/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  <a:latin typeface="Book Antiqua" pitchFamily="18" charset="0"/>
              </a:rPr>
              <a:t>prog</a:t>
            </a:r>
            <a:r>
              <a:rPr lang="tr-TR" sz="2800" dirty="0" smtClean="0">
                <a:solidFill>
                  <a:schemeClr val="bg1"/>
                </a:solidFill>
                <a:latin typeface="Book Antiqua" pitchFamily="18" charset="0"/>
              </a:rPr>
              <a:t>ramı</a:t>
            </a:r>
            <a:endParaRPr lang="en-GB" sz="2800" dirty="0">
              <a:solidFill>
                <a:schemeClr val="bg1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4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9" y="357189"/>
            <a:ext cx="1420812" cy="500062"/>
            <a:chOff x="6286512" y="285728"/>
            <a:chExt cx="2493060" cy="790573"/>
          </a:xfrm>
        </p:grpSpPr>
        <p:pic>
          <p:nvPicPr>
            <p:cNvPr id="3082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3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7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2143108" y="190500"/>
            <a:ext cx="5091131" cy="80960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latin typeface="Arial" charset="0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761487" y="3301835"/>
            <a:ext cx="847058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000" dirty="0"/>
              <a:t>  </a:t>
            </a:r>
            <a:r>
              <a:rPr lang="tr-TR" sz="2000" dirty="0" smtClean="0"/>
              <a:t>İzmit Rafinerisi ziyareti</a:t>
            </a:r>
            <a:r>
              <a:rPr lang="es-ES_tradnl" sz="2000" dirty="0" smtClean="0"/>
              <a:t>, </a:t>
            </a:r>
            <a:r>
              <a:rPr lang="tr-TR" sz="2000" dirty="0" smtClean="0"/>
              <a:t>iznin hangi bölümlerinin tamamlanabileceğinin</a:t>
            </a:r>
          </a:p>
          <a:p>
            <a:r>
              <a:rPr lang="tr-TR" sz="2000" dirty="0" smtClean="0"/>
              <a:t>     / tamamlanamayacağının gözlemlenmesi</a:t>
            </a:r>
            <a:endParaRPr lang="es-ES" sz="2000" dirty="0" smtClean="0"/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1730386" y="5814972"/>
            <a:ext cx="634019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s-ES_tradnl" sz="2000" dirty="0" smtClean="0"/>
              <a:t> </a:t>
            </a:r>
            <a:r>
              <a:rPr lang="tr-TR" sz="2000" dirty="0" smtClean="0"/>
              <a:t>2. görev için materyallerin hazırlanmaya başlanması</a:t>
            </a:r>
            <a:endParaRPr lang="es-ES" sz="2000" dirty="0" smtClean="0"/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761487" y="2653010"/>
            <a:ext cx="827527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000" dirty="0"/>
              <a:t>  </a:t>
            </a:r>
            <a:r>
              <a:rPr lang="tr-TR" sz="2000" dirty="0" smtClean="0"/>
              <a:t>Referans materyallerin tartışılması</a:t>
            </a:r>
            <a:r>
              <a:rPr lang="es-ES_tradnl" sz="2000" dirty="0" smtClean="0"/>
              <a:t> (</a:t>
            </a:r>
            <a:r>
              <a:rPr lang="tr-TR" sz="2000" dirty="0" smtClean="0"/>
              <a:t>yönetmelik</a:t>
            </a:r>
            <a:r>
              <a:rPr lang="es-ES_tradnl" sz="2000" dirty="0" smtClean="0"/>
              <a:t>, </a:t>
            </a:r>
            <a:r>
              <a:rPr lang="tr-TR" sz="2000" dirty="0" smtClean="0"/>
              <a:t>kılavuzlar</a:t>
            </a:r>
            <a:r>
              <a:rPr lang="es-ES_tradnl" sz="2000" dirty="0" smtClean="0"/>
              <a:t>, BREF</a:t>
            </a:r>
            <a:r>
              <a:rPr lang="tr-TR" sz="2000" dirty="0" smtClean="0"/>
              <a:t>’ler</a:t>
            </a:r>
            <a:r>
              <a:rPr lang="es-ES_tradnl" sz="2000" dirty="0" smtClean="0"/>
              <a:t>)</a:t>
            </a:r>
            <a:endParaRPr lang="es-ES" sz="2000" dirty="0" smtClean="0"/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142844" y="1357298"/>
            <a:ext cx="339067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 dirty="0"/>
              <a:t> </a:t>
            </a:r>
            <a:r>
              <a:rPr lang="es-ES_tradnl" sz="2400" dirty="0" smtClean="0"/>
              <a:t>1</a:t>
            </a:r>
            <a:r>
              <a:rPr lang="tr-TR" sz="2400" dirty="0" smtClean="0"/>
              <a:t>. görevin hedefleri </a:t>
            </a:r>
            <a:r>
              <a:rPr lang="es-ES_tradnl" sz="2400" dirty="0" smtClean="0"/>
              <a:t>: </a:t>
            </a:r>
            <a:endParaRPr lang="es-ES" sz="2400" dirty="0" smtClean="0"/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761487" y="2010068"/>
            <a:ext cx="400141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000" dirty="0"/>
              <a:t>  </a:t>
            </a:r>
            <a:r>
              <a:rPr lang="tr-TR" sz="2000" dirty="0" smtClean="0"/>
              <a:t>Eğitim programının anlatılması</a:t>
            </a:r>
            <a:endParaRPr lang="es-ES" sz="2000" dirty="0" smtClean="0"/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761487" y="3955602"/>
            <a:ext cx="600356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_tradnl" sz="2000" dirty="0" smtClean="0"/>
              <a:t>  </a:t>
            </a:r>
            <a:r>
              <a:rPr lang="tr-TR" sz="2000" dirty="0" smtClean="0"/>
              <a:t>İzin başvuru içeriğinin birlikte gözden geçirilmesi</a:t>
            </a:r>
            <a:endParaRPr lang="es-ES" sz="2000" dirty="0" smtClean="0"/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1730386" y="5172030"/>
            <a:ext cx="525977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s-ES_tradnl" sz="2000" dirty="0" smtClean="0"/>
              <a:t>  </a:t>
            </a:r>
            <a:r>
              <a:rPr lang="tr-TR" sz="2000" dirty="0" smtClean="0"/>
              <a:t>2. görevin hedefleri </a:t>
            </a:r>
            <a:r>
              <a:rPr lang="es-ES_tradnl" sz="2000" dirty="0" smtClean="0"/>
              <a:t>&amp; </a:t>
            </a:r>
            <a:r>
              <a:rPr lang="tr-TR" sz="2000" dirty="0" smtClean="0"/>
              <a:t>içeriğinin anlatılması</a:t>
            </a:r>
            <a:endParaRPr lang="es-ES" sz="2000" dirty="0" smtClean="0"/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761487" y="4627680"/>
            <a:ext cx="205242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_tradnl" sz="2000" dirty="0" smtClean="0"/>
              <a:t> </a:t>
            </a:r>
            <a:r>
              <a:rPr lang="tr-TR" sz="2000" dirty="0" smtClean="0"/>
              <a:t>AB</a:t>
            </a:r>
            <a:r>
              <a:rPr lang="es-ES_tradnl" sz="2000" dirty="0" smtClean="0"/>
              <a:t> </a:t>
            </a:r>
            <a:r>
              <a:rPr lang="tr-TR" sz="2000" dirty="0" smtClean="0"/>
              <a:t>uzmanları</a:t>
            </a:r>
            <a:r>
              <a:rPr lang="es-ES_tradnl" sz="2000" dirty="0" smtClean="0"/>
              <a:t>:</a:t>
            </a:r>
            <a:endParaRPr lang="es-ES" sz="2000" dirty="0" smtClean="0"/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2143125" y="384175"/>
            <a:ext cx="5072081" cy="459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800" dirty="0" smtClean="0">
                <a:solidFill>
                  <a:schemeClr val="bg1"/>
                </a:solidFill>
                <a:latin typeface="Book Antiqua" pitchFamily="18" charset="0"/>
              </a:rPr>
              <a:t>Eğitim</a:t>
            </a:r>
            <a:r>
              <a:rPr lang="en-GB" sz="2800" dirty="0" smtClean="0">
                <a:solidFill>
                  <a:schemeClr val="bg1"/>
                </a:solidFill>
                <a:latin typeface="Book Antiqua" pitchFamily="18" charset="0"/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  <a:latin typeface="Book Antiqua" pitchFamily="18" charset="0"/>
              </a:rPr>
              <a:t>prog</a:t>
            </a:r>
            <a:r>
              <a:rPr lang="tr-TR" sz="2800" dirty="0" smtClean="0">
                <a:solidFill>
                  <a:schemeClr val="bg1"/>
                </a:solidFill>
                <a:latin typeface="Book Antiqua" pitchFamily="18" charset="0"/>
              </a:rPr>
              <a:t>ramı</a:t>
            </a:r>
            <a:endParaRPr lang="en-GB" sz="2800" dirty="0">
              <a:solidFill>
                <a:schemeClr val="bg1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4" grpId="0"/>
      <p:bldP spid="16" grpId="0"/>
      <p:bldP spid="17" grpId="0"/>
      <p:bldP spid="19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9" y="357189"/>
            <a:ext cx="1420812" cy="500062"/>
            <a:chOff x="6286512" y="285728"/>
            <a:chExt cx="2493060" cy="790573"/>
          </a:xfrm>
        </p:grpSpPr>
        <p:pic>
          <p:nvPicPr>
            <p:cNvPr id="3082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3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7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2143108" y="190500"/>
            <a:ext cx="5091131" cy="80960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latin typeface="Arial" charset="0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761487" y="3792073"/>
            <a:ext cx="471956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000" dirty="0"/>
              <a:t>  </a:t>
            </a:r>
            <a:r>
              <a:rPr lang="tr-TR" sz="2000" dirty="0" smtClean="0"/>
              <a:t>İzin başvuru örneklerinin kullanılması</a:t>
            </a:r>
            <a:endParaRPr lang="es-ES" sz="2000" dirty="0" smtClean="0"/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761487" y="3143248"/>
            <a:ext cx="445506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000" dirty="0"/>
              <a:t>  </a:t>
            </a:r>
            <a:r>
              <a:rPr lang="tr-TR" sz="2000" dirty="0" err="1" smtClean="0"/>
              <a:t>İ</a:t>
            </a:r>
            <a:r>
              <a:rPr lang="es-ES_tradnl" sz="2000" dirty="0" err="1" smtClean="0"/>
              <a:t>ntera</a:t>
            </a:r>
            <a:r>
              <a:rPr lang="tr-TR" sz="2000" dirty="0" smtClean="0"/>
              <a:t>ktif</a:t>
            </a:r>
            <a:r>
              <a:rPr lang="es-ES_tradnl" sz="2000" dirty="0" smtClean="0"/>
              <a:t>, </a:t>
            </a:r>
            <a:r>
              <a:rPr lang="tr-TR" sz="2000" dirty="0" smtClean="0"/>
              <a:t>egzersizler</a:t>
            </a:r>
            <a:r>
              <a:rPr lang="es-ES_tradnl" sz="2000" dirty="0" smtClean="0"/>
              <a:t> &amp; </a:t>
            </a:r>
            <a:r>
              <a:rPr lang="tr-TR" sz="2000" dirty="0" smtClean="0"/>
              <a:t>tartışma ile</a:t>
            </a:r>
            <a:endParaRPr lang="es-ES" sz="2000" dirty="0" smtClean="0"/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142844" y="2467269"/>
            <a:ext cx="182537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 dirty="0"/>
              <a:t>  </a:t>
            </a:r>
            <a:r>
              <a:rPr lang="tr-TR" sz="2400" dirty="0" smtClean="0"/>
              <a:t>Yöntem</a:t>
            </a:r>
            <a:r>
              <a:rPr lang="es-ES_tradnl" sz="2400" dirty="0" smtClean="0"/>
              <a:t>: </a:t>
            </a:r>
            <a:endParaRPr lang="es-ES" sz="2400" dirty="0" smtClean="0"/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761487" y="1895765"/>
            <a:ext cx="533351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000" dirty="0"/>
              <a:t>  </a:t>
            </a:r>
            <a:r>
              <a:rPr lang="tr-TR" sz="2000" dirty="0" smtClean="0"/>
              <a:t>İzin başvurularının kalitesinin iyileştirilmesi</a:t>
            </a:r>
            <a:endParaRPr lang="es-ES" sz="2000" dirty="0" smtClean="0"/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761487" y="4445840"/>
            <a:ext cx="680372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_tradnl" sz="2000" dirty="0" smtClean="0"/>
              <a:t>  </a:t>
            </a:r>
            <a:r>
              <a:rPr lang="tr-TR" sz="2000" dirty="0" smtClean="0"/>
              <a:t>Pilot tesis ve AB’deki diğer tesislerin özelliklerine dayalı </a:t>
            </a:r>
            <a:endParaRPr lang="es-ES" sz="2000" dirty="0" smtClean="0"/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761487" y="5117918"/>
            <a:ext cx="63376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_tradnl" sz="2000" dirty="0" smtClean="0"/>
              <a:t>  </a:t>
            </a:r>
            <a:r>
              <a:rPr lang="tr-TR" sz="2000" dirty="0" smtClean="0"/>
              <a:t>Tamamlanmış bir izin başvurusu örneği sağlanacak</a:t>
            </a:r>
            <a:endParaRPr lang="es-ES" sz="2000" dirty="0" smtClean="0"/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142844" y="1285860"/>
            <a:ext cx="287771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 dirty="0"/>
              <a:t> </a:t>
            </a:r>
            <a:r>
              <a:rPr lang="tr-TR" sz="2400" dirty="0" smtClean="0"/>
              <a:t>2. görevin hedefi:</a:t>
            </a:r>
            <a:endParaRPr lang="es-ES" sz="2400" dirty="0" smtClean="0"/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2143125" y="384175"/>
            <a:ext cx="5072081" cy="459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800" dirty="0" smtClean="0">
                <a:solidFill>
                  <a:schemeClr val="bg1"/>
                </a:solidFill>
                <a:latin typeface="Book Antiqua" pitchFamily="18" charset="0"/>
              </a:rPr>
              <a:t>Eğitim</a:t>
            </a:r>
            <a:r>
              <a:rPr lang="en-GB" sz="2800" dirty="0" smtClean="0">
                <a:solidFill>
                  <a:schemeClr val="bg1"/>
                </a:solidFill>
                <a:latin typeface="Book Antiqua" pitchFamily="18" charset="0"/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  <a:latin typeface="Book Antiqua" pitchFamily="18" charset="0"/>
              </a:rPr>
              <a:t>prog</a:t>
            </a:r>
            <a:r>
              <a:rPr lang="tr-TR" sz="2800" dirty="0" smtClean="0">
                <a:solidFill>
                  <a:schemeClr val="bg1"/>
                </a:solidFill>
                <a:latin typeface="Book Antiqua" pitchFamily="18" charset="0"/>
              </a:rPr>
              <a:t>ramı</a:t>
            </a:r>
            <a:endParaRPr lang="en-GB" sz="2800" dirty="0">
              <a:solidFill>
                <a:schemeClr val="bg1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4" grpId="0"/>
      <p:bldP spid="16" grpId="0"/>
      <p:bldP spid="17" grpId="0"/>
      <p:bldP spid="19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9" y="357189"/>
            <a:ext cx="1420812" cy="500062"/>
            <a:chOff x="6286512" y="285728"/>
            <a:chExt cx="2493060" cy="790573"/>
          </a:xfrm>
        </p:grpSpPr>
        <p:pic>
          <p:nvPicPr>
            <p:cNvPr id="3082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3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7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2143108" y="190500"/>
            <a:ext cx="5091131" cy="80960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latin typeface="Arial" charset="0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761487" y="3792073"/>
            <a:ext cx="69669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000" dirty="0"/>
              <a:t>  </a:t>
            </a:r>
            <a:r>
              <a:rPr lang="tr-TR" sz="2000" dirty="0" smtClean="0"/>
              <a:t>Prosedürün yeni/sorunlu ksımları üzerine yoğunlaşılması</a:t>
            </a:r>
            <a:endParaRPr lang="es-ES" sz="2000" dirty="0" smtClean="0"/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761487" y="3143248"/>
            <a:ext cx="441178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000" dirty="0"/>
              <a:t> </a:t>
            </a:r>
            <a:r>
              <a:rPr lang="tr-TR" sz="2000" dirty="0" smtClean="0"/>
              <a:t> İ</a:t>
            </a:r>
            <a:r>
              <a:rPr lang="es-ES_tradnl" sz="2000" dirty="0" err="1" smtClean="0"/>
              <a:t>ntera</a:t>
            </a:r>
            <a:r>
              <a:rPr lang="tr-TR" sz="2000" dirty="0" smtClean="0"/>
              <a:t>ktif</a:t>
            </a:r>
            <a:r>
              <a:rPr lang="es-ES_tradnl" sz="2000" dirty="0" smtClean="0"/>
              <a:t>, </a:t>
            </a:r>
            <a:r>
              <a:rPr lang="tr-TR" sz="2000" dirty="0" smtClean="0"/>
              <a:t>egzersizler</a:t>
            </a:r>
            <a:r>
              <a:rPr lang="es-ES_tradnl" sz="2000" dirty="0" smtClean="0"/>
              <a:t> &amp; </a:t>
            </a:r>
            <a:r>
              <a:rPr lang="tr-TR" sz="2000" dirty="0" smtClean="0"/>
              <a:t>tartışmalar</a:t>
            </a:r>
            <a:endParaRPr lang="es-ES" sz="2000" dirty="0" smtClean="0"/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142844" y="2467269"/>
            <a:ext cx="182537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 dirty="0"/>
              <a:t>  </a:t>
            </a:r>
            <a:r>
              <a:rPr lang="tr-TR" sz="2400" dirty="0" smtClean="0"/>
              <a:t>Yöntem</a:t>
            </a:r>
            <a:r>
              <a:rPr lang="es-ES_tradnl" sz="2400" dirty="0" smtClean="0"/>
              <a:t>: </a:t>
            </a:r>
            <a:endParaRPr lang="es-ES" sz="2400" dirty="0" smtClean="0"/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761487" y="1895765"/>
            <a:ext cx="68050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000" dirty="0"/>
              <a:t>  </a:t>
            </a:r>
            <a:r>
              <a:rPr lang="tr-TR" sz="2000" dirty="0" smtClean="0"/>
              <a:t>İzin başvuruları ile ilgili değerlendirmelerin iyileştirilmesi</a:t>
            </a:r>
            <a:endParaRPr lang="es-ES" sz="2000" dirty="0" smtClean="0"/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761487" y="4445840"/>
            <a:ext cx="698967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tr-TR" sz="2000" dirty="0" smtClean="0"/>
              <a:t>  Pilot tesisin ve AB’deki diğer tesislerin özelliklerine dayalı</a:t>
            </a:r>
            <a:endParaRPr lang="es-ES" sz="2000" dirty="0" smtClean="0"/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761487" y="5117918"/>
            <a:ext cx="663899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tr-TR" sz="2000" dirty="0" smtClean="0"/>
              <a:t>  Tamamlanmış bir IPPC izin belgesi örneği sağlanacak</a:t>
            </a:r>
            <a:endParaRPr lang="es-ES" sz="2000" dirty="0" smtClean="0"/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142844" y="1285860"/>
            <a:ext cx="313258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 dirty="0"/>
              <a:t>  </a:t>
            </a:r>
            <a:r>
              <a:rPr lang="tr-TR" sz="2400" dirty="0" smtClean="0"/>
              <a:t>3. görevin hedefi </a:t>
            </a:r>
            <a:r>
              <a:rPr lang="es-ES_tradnl" sz="2400" dirty="0" smtClean="0"/>
              <a:t>: </a:t>
            </a:r>
            <a:endParaRPr lang="es-ES" sz="2400" dirty="0" smtClean="0"/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2143125" y="384175"/>
            <a:ext cx="5072081" cy="459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800" dirty="0" smtClean="0">
                <a:solidFill>
                  <a:schemeClr val="bg1"/>
                </a:solidFill>
                <a:latin typeface="Book Antiqua" pitchFamily="18" charset="0"/>
              </a:rPr>
              <a:t>Eğitim</a:t>
            </a:r>
            <a:r>
              <a:rPr lang="en-GB" sz="2800" dirty="0" smtClean="0">
                <a:solidFill>
                  <a:schemeClr val="bg1"/>
                </a:solidFill>
                <a:latin typeface="Book Antiqua" pitchFamily="18" charset="0"/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  <a:latin typeface="Book Antiqua" pitchFamily="18" charset="0"/>
              </a:rPr>
              <a:t>prog</a:t>
            </a:r>
            <a:r>
              <a:rPr lang="tr-TR" sz="2800" dirty="0" smtClean="0">
                <a:solidFill>
                  <a:schemeClr val="bg1"/>
                </a:solidFill>
                <a:latin typeface="Book Antiqua" pitchFamily="18" charset="0"/>
              </a:rPr>
              <a:t>ramı</a:t>
            </a:r>
            <a:endParaRPr lang="en-GB" sz="2800" dirty="0">
              <a:solidFill>
                <a:schemeClr val="bg1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4" grpId="0"/>
      <p:bldP spid="16" grpId="0"/>
      <p:bldP spid="17" grpId="0"/>
      <p:bldP spid="19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9" y="357189"/>
            <a:ext cx="1420812" cy="500062"/>
            <a:chOff x="6286512" y="285728"/>
            <a:chExt cx="2493060" cy="790573"/>
          </a:xfrm>
        </p:grpSpPr>
        <p:pic>
          <p:nvPicPr>
            <p:cNvPr id="3082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3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7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2143108" y="190500"/>
            <a:ext cx="5091131" cy="80960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latin typeface="Arial" charset="0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761487" y="5189130"/>
            <a:ext cx="176683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000" dirty="0"/>
              <a:t>  </a:t>
            </a:r>
            <a:r>
              <a:rPr lang="tr-TR" sz="2000" dirty="0" smtClean="0"/>
              <a:t>Perşembe</a:t>
            </a:r>
            <a:r>
              <a:rPr lang="es-ES_tradnl" sz="2000" dirty="0" smtClean="0"/>
              <a:t>:</a:t>
            </a:r>
            <a:endParaRPr lang="es-ES" sz="2000" dirty="0" smtClean="0"/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761487" y="3643314"/>
            <a:ext cx="11869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000" dirty="0"/>
              <a:t>  </a:t>
            </a:r>
            <a:r>
              <a:rPr lang="tr-TR" sz="2000" dirty="0" smtClean="0"/>
              <a:t>Yarın</a:t>
            </a:r>
            <a:r>
              <a:rPr lang="es-ES_tradnl" sz="2000" dirty="0" smtClean="0"/>
              <a:t>:</a:t>
            </a:r>
            <a:endParaRPr lang="es-ES" sz="2000" dirty="0" smtClean="0"/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761487" y="1571612"/>
            <a:ext cx="13404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000" dirty="0"/>
              <a:t>  </a:t>
            </a:r>
            <a:r>
              <a:rPr lang="tr-TR" sz="2000" dirty="0" smtClean="0"/>
              <a:t>Bugün</a:t>
            </a:r>
            <a:r>
              <a:rPr lang="es-ES_tradnl" sz="2000" dirty="0" smtClean="0"/>
              <a:t>:</a:t>
            </a:r>
            <a:endParaRPr lang="es-ES" sz="2000" dirty="0" smtClean="0"/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142844" y="1071546"/>
            <a:ext cx="448231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 dirty="0"/>
              <a:t>  </a:t>
            </a:r>
            <a:r>
              <a:rPr lang="tr-TR" sz="2400" dirty="0" smtClean="0"/>
              <a:t>İzmit’teki 1. görev programı</a:t>
            </a:r>
            <a:r>
              <a:rPr lang="es-ES_tradnl" sz="2400" dirty="0" smtClean="0"/>
              <a:t>: </a:t>
            </a:r>
            <a:endParaRPr lang="es-ES" sz="2400" dirty="0" smtClean="0"/>
          </a:p>
        </p:txBody>
      </p:sp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1571604" y="5621178"/>
            <a:ext cx="416171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s-ES_tradnl" sz="2000" dirty="0" smtClean="0"/>
              <a:t>  </a:t>
            </a:r>
            <a:r>
              <a:rPr lang="tr-TR" sz="2000" dirty="0" smtClean="0"/>
              <a:t>İzin başvuru belgesi</a:t>
            </a:r>
            <a:r>
              <a:rPr lang="es-ES_tradnl" sz="2000" dirty="0" smtClean="0"/>
              <a:t>: </a:t>
            </a:r>
            <a:r>
              <a:rPr lang="tr-TR" sz="2000" dirty="0" smtClean="0"/>
              <a:t>açıklamalar</a:t>
            </a:r>
            <a:endParaRPr lang="es-ES" sz="2000" dirty="0" smtClean="0"/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1571604" y="4075362"/>
            <a:ext cx="565892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s-ES_tradnl" sz="2000" dirty="0" smtClean="0"/>
              <a:t>  </a:t>
            </a:r>
            <a:r>
              <a:rPr lang="tr-TR" sz="2000" dirty="0" smtClean="0"/>
              <a:t>Sunum  ve İzmit Rafinerisi’nin ziyaret edilmesi</a:t>
            </a:r>
            <a:endParaRPr lang="es-ES" sz="2000" dirty="0" smtClean="0"/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1571604" y="2633299"/>
            <a:ext cx="746922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s-ES_tradnl" sz="2000" dirty="0" smtClean="0"/>
              <a:t>  R</a:t>
            </a:r>
            <a:r>
              <a:rPr lang="tr-TR" sz="2000" dirty="0" smtClean="0"/>
              <a:t>eferans materyalleri </a:t>
            </a:r>
            <a:r>
              <a:rPr lang="es-ES_tradnl" sz="2000" dirty="0" smtClean="0"/>
              <a:t>&amp; </a:t>
            </a:r>
            <a:r>
              <a:rPr lang="tr-TR" sz="2000" dirty="0" smtClean="0"/>
              <a:t>kavramlara genel bakış </a:t>
            </a:r>
            <a:r>
              <a:rPr lang="es-ES_tradnl" sz="2000" dirty="0" smtClean="0"/>
              <a:t>(</a:t>
            </a:r>
            <a:r>
              <a:rPr lang="tr-TR" sz="2000" dirty="0" smtClean="0"/>
              <a:t>mevzuat</a:t>
            </a:r>
            <a:r>
              <a:rPr lang="es-ES_tradnl" sz="2000" dirty="0" smtClean="0"/>
              <a:t>, </a:t>
            </a:r>
            <a:endParaRPr lang="tr-TR" sz="2000" dirty="0" smtClean="0"/>
          </a:p>
          <a:p>
            <a:r>
              <a:rPr lang="tr-TR" sz="2000" dirty="0" smtClean="0"/>
              <a:t>kılavuzlar</a:t>
            </a:r>
            <a:r>
              <a:rPr lang="es-ES_tradnl" sz="2000" dirty="0" smtClean="0"/>
              <a:t>,</a:t>
            </a:r>
            <a:r>
              <a:rPr lang="tr-TR" sz="2000" dirty="0" smtClean="0"/>
              <a:t> </a:t>
            </a:r>
            <a:r>
              <a:rPr lang="es-ES_tradnl" sz="2000" dirty="0" smtClean="0"/>
              <a:t>BREF</a:t>
            </a:r>
            <a:r>
              <a:rPr lang="tr-TR" sz="2000" dirty="0" smtClean="0"/>
              <a:t>’ler, EÇİ uygulamasına ilişkin bazı kilit hususlar</a:t>
            </a:r>
            <a:r>
              <a:rPr lang="es-ES_tradnl" sz="2000" dirty="0" smtClean="0"/>
              <a:t>)</a:t>
            </a:r>
            <a:endParaRPr lang="es-ES" sz="2000" dirty="0" smtClean="0"/>
          </a:p>
        </p:txBody>
      </p:sp>
      <p:sp>
        <p:nvSpPr>
          <p:cNvPr id="25" name="Text Box 6"/>
          <p:cNvSpPr txBox="1">
            <a:spLocks noChangeArrowheads="1"/>
          </p:cNvSpPr>
          <p:nvPr/>
        </p:nvSpPr>
        <p:spPr bwMode="auto">
          <a:xfrm>
            <a:off x="1571604" y="2104715"/>
            <a:ext cx="268054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s-ES_tradnl" sz="2000" dirty="0" smtClean="0"/>
              <a:t>  </a:t>
            </a:r>
            <a:r>
              <a:rPr lang="tr-TR" sz="2000" dirty="0" smtClean="0"/>
              <a:t>Eğitime genel bakış</a:t>
            </a:r>
            <a:endParaRPr lang="es-ES" sz="2000" dirty="0" smtClean="0"/>
          </a:p>
        </p:txBody>
      </p:sp>
      <p:sp>
        <p:nvSpPr>
          <p:cNvPr id="26" name="Text Box 6"/>
          <p:cNvSpPr txBox="1">
            <a:spLocks noChangeArrowheads="1"/>
          </p:cNvSpPr>
          <p:nvPr/>
        </p:nvSpPr>
        <p:spPr bwMode="auto">
          <a:xfrm>
            <a:off x="1571604" y="4507410"/>
            <a:ext cx="738080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s-ES_tradnl" sz="2000" dirty="0" smtClean="0"/>
              <a:t>  </a:t>
            </a:r>
            <a:r>
              <a:rPr lang="tr-TR" sz="2000" dirty="0" smtClean="0"/>
              <a:t>İlk sonuçlar</a:t>
            </a:r>
            <a:r>
              <a:rPr lang="es-ES_tradnl" sz="2000" dirty="0" smtClean="0"/>
              <a:t>. 2</a:t>
            </a:r>
            <a:r>
              <a:rPr lang="tr-TR" sz="2000" dirty="0" smtClean="0"/>
              <a:t>.</a:t>
            </a:r>
            <a:r>
              <a:rPr lang="es-ES_tradnl" sz="2000" dirty="0" smtClean="0"/>
              <a:t> &amp; 3</a:t>
            </a:r>
            <a:r>
              <a:rPr lang="tr-TR" sz="2000" dirty="0" smtClean="0"/>
              <a:t>. görevlerin hazırlanmasına yönelik bilgiler</a:t>
            </a:r>
            <a:endParaRPr lang="es-ES" sz="2000" dirty="0" smtClean="0"/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2143125" y="384175"/>
            <a:ext cx="5072081" cy="459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800" dirty="0" smtClean="0">
                <a:solidFill>
                  <a:schemeClr val="bg1"/>
                </a:solidFill>
                <a:latin typeface="Book Antiqua" pitchFamily="18" charset="0"/>
              </a:rPr>
              <a:t>Eğitim</a:t>
            </a:r>
            <a:r>
              <a:rPr lang="en-GB" sz="2800" dirty="0" smtClean="0">
                <a:solidFill>
                  <a:schemeClr val="bg1"/>
                </a:solidFill>
                <a:latin typeface="Book Antiqua" pitchFamily="18" charset="0"/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  <a:latin typeface="Book Antiqua" pitchFamily="18" charset="0"/>
              </a:rPr>
              <a:t>prog</a:t>
            </a:r>
            <a:r>
              <a:rPr lang="tr-TR" sz="2800" dirty="0" smtClean="0">
                <a:solidFill>
                  <a:schemeClr val="bg1"/>
                </a:solidFill>
                <a:latin typeface="Book Antiqua" pitchFamily="18" charset="0"/>
              </a:rPr>
              <a:t>ramı</a:t>
            </a:r>
            <a:endParaRPr lang="en-GB" sz="2800" dirty="0">
              <a:solidFill>
                <a:schemeClr val="bg1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6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7500</TotalTime>
  <Words>1566</Words>
  <Application>Microsoft Office PowerPoint</Application>
  <PresentationFormat>Presentación en pantalla (4:3)</PresentationFormat>
  <Paragraphs>279</Paragraphs>
  <Slides>31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31</vt:i4>
      </vt:variant>
    </vt:vector>
  </HeadingPairs>
  <TitlesOfParts>
    <vt:vector size="32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Cesar</dc:creator>
  <cp:lastModifiedBy>Cesar</cp:lastModifiedBy>
  <cp:revision>543</cp:revision>
  <dcterms:created xsi:type="dcterms:W3CDTF">2008-11-07T08:49:28Z</dcterms:created>
  <dcterms:modified xsi:type="dcterms:W3CDTF">2013-02-26T07:22:53Z</dcterms:modified>
</cp:coreProperties>
</file>