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58" r:id="rId2"/>
    <p:sldId id="259" r:id="rId3"/>
    <p:sldId id="336" r:id="rId4"/>
    <p:sldId id="308" r:id="rId5"/>
    <p:sldId id="334" r:id="rId6"/>
    <p:sldId id="335" r:id="rId7"/>
    <p:sldId id="309" r:id="rId8"/>
    <p:sldId id="337" r:id="rId9"/>
    <p:sldId id="320" r:id="rId10"/>
    <p:sldId id="354" r:id="rId11"/>
    <p:sldId id="357" r:id="rId12"/>
    <p:sldId id="355" r:id="rId13"/>
    <p:sldId id="345" r:id="rId14"/>
    <p:sldId id="342" r:id="rId15"/>
    <p:sldId id="321" r:id="rId16"/>
    <p:sldId id="328" r:id="rId17"/>
    <p:sldId id="313" r:id="rId18"/>
    <p:sldId id="338" r:id="rId19"/>
    <p:sldId id="314" r:id="rId20"/>
    <p:sldId id="343" r:id="rId21"/>
    <p:sldId id="339" r:id="rId22"/>
    <p:sldId id="316" r:id="rId23"/>
    <p:sldId id="347" r:id="rId24"/>
    <p:sldId id="346" r:id="rId25"/>
    <p:sldId id="315" r:id="rId26"/>
    <p:sldId id="317" r:id="rId27"/>
    <p:sldId id="318" r:id="rId28"/>
    <p:sldId id="341" r:id="rId29"/>
    <p:sldId id="351" r:id="rId30"/>
    <p:sldId id="358" r:id="rId31"/>
    <p:sldId id="352" r:id="rId32"/>
    <p:sldId id="322" r:id="rId33"/>
    <p:sldId id="348" r:id="rId34"/>
    <p:sldId id="356" r:id="rId35"/>
    <p:sldId id="332" r:id="rId36"/>
    <p:sldId id="331" r:id="rId37"/>
    <p:sldId id="350" r:id="rId38"/>
    <p:sldId id="324" r:id="rId39"/>
    <p:sldId id="306" r:id="rId40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00"/>
    <a:srgbClr val="69ED8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5230" autoAdjust="0"/>
    <p:restoredTop sz="93103" autoAdjust="0"/>
  </p:normalViewPr>
  <p:slideViewPr>
    <p:cSldViewPr>
      <p:cViewPr varScale="1">
        <p:scale>
          <a:sx n="86" d="100"/>
          <a:sy n="86" d="100"/>
        </p:scale>
        <p:origin x="-153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265BEA93-4EC2-4CA1-B35F-A9E4A27D968A}" type="datetimeFigureOut">
              <a:rPr lang="es-ES"/>
              <a:pPr>
                <a:defRPr/>
              </a:pPr>
              <a:t>21/02/2013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7A9AC5CB-C9C7-4A2C-8EE6-8DE09D32D91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4DC41E49-B613-4CA2-94FB-4C591600CACC}" type="datetimeFigureOut">
              <a:rPr lang="es-ES"/>
              <a:pPr>
                <a:defRPr/>
              </a:pPr>
              <a:t>21/02/2013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055CE3B8-A66E-4284-A713-28F2F96AB8D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 Yer Tutucusu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47C6A6-DA3A-46DE-9BA5-E769E8ED65A3}" type="slidenum">
              <a:rPr lang="es-ES" smtClean="0"/>
              <a:pPr>
                <a:defRPr/>
              </a:pPr>
              <a:t>10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0B429-4548-4FBA-B431-B8F1B56797BE}" type="datetimeFigureOut">
              <a:rPr lang="es-ES"/>
              <a:pPr>
                <a:defRPr/>
              </a:pPr>
              <a:t>21/02/2013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4C726-4198-4AE0-BD7A-4B0725660D8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E4135-7757-4922-A5A7-B2775E48E6A8}" type="datetimeFigureOut">
              <a:rPr lang="es-ES"/>
              <a:pPr>
                <a:defRPr/>
              </a:pPr>
              <a:t>21/02/2013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AB658-110A-4DBC-9FFC-09AF7932C7C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7E57A-AB92-4665-A73F-60196E9FCBDC}" type="datetimeFigureOut">
              <a:rPr lang="es-ES"/>
              <a:pPr>
                <a:defRPr/>
              </a:pPr>
              <a:t>21/02/2013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CD081-34B1-4797-B966-0C662D75539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02464-B888-4ECA-8DA4-28B519F24C45}" type="datetimeFigureOut">
              <a:rPr lang="es-ES"/>
              <a:pPr>
                <a:defRPr/>
              </a:pPr>
              <a:t>21/02/2013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15280-DC74-4421-B42E-B2F273EB26F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28B4F-E252-4B7D-A8F4-BF4F4C39573E}" type="datetimeFigureOut">
              <a:rPr lang="es-ES"/>
              <a:pPr>
                <a:defRPr/>
              </a:pPr>
              <a:t>21/02/2013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BD877-C331-46AC-86B5-E206B3A1557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22D48-E6CB-4337-8A84-A98FBB646AA6}" type="datetimeFigureOut">
              <a:rPr lang="es-ES"/>
              <a:pPr>
                <a:defRPr/>
              </a:pPr>
              <a:t>21/02/2013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05B43-28D8-426F-B850-7C509D4F01F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EB2EA-BF60-4EF5-A2F3-D24BE9243641}" type="datetimeFigureOut">
              <a:rPr lang="es-ES"/>
              <a:pPr>
                <a:defRPr/>
              </a:pPr>
              <a:t>21/02/2013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16A80-9EE9-4B99-8BB5-15494349200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3DE3F-3DF9-4FA3-AD93-B6D9434DAE91}" type="datetimeFigureOut">
              <a:rPr lang="es-ES"/>
              <a:pPr>
                <a:defRPr/>
              </a:pPr>
              <a:t>21/02/2013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C2E61-D43F-477E-B775-7F8BA063E42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BD5F2-3B31-4890-BBFD-02F1017BA457}" type="datetimeFigureOut">
              <a:rPr lang="es-ES"/>
              <a:pPr>
                <a:defRPr/>
              </a:pPr>
              <a:t>21/02/2013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F427-B775-4B60-BEA4-3EDD6DC8DF0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EDF54-41BF-4334-8563-5AFFEB5A92AD}" type="datetimeFigureOut">
              <a:rPr lang="es-ES"/>
              <a:pPr>
                <a:defRPr/>
              </a:pPr>
              <a:t>21/02/2013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51E1B-76B3-40DC-818C-A23B1E5EB23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00F41-5F18-4136-9C55-19B085FC55F1}" type="datetimeFigureOut">
              <a:rPr lang="es-ES"/>
              <a:pPr>
                <a:defRPr/>
              </a:pPr>
              <a:t>21/02/2013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FE9B5-A99D-432F-B5D5-6EB6AC054CD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3598A1-B111-41AC-83E4-6BF7D1DA4E72}" type="datetimeFigureOut">
              <a:rPr lang="es-ES"/>
              <a:pPr>
                <a:defRPr/>
              </a:pPr>
              <a:t>21/02/2013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EE8E10-F565-452C-BC66-F43348DBC0E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wmf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3.wmf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3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impel.eu/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ec.europa.eu/environment/eia/home.htm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pa.ie/downloads" TargetMode="External"/><Relationship Id="rId5" Type="http://schemas.openxmlformats.org/officeDocument/2006/relationships/hyperlink" Target="http://eippcb.jrc.es/" TargetMode="External"/><Relationship Id="rId4" Type="http://schemas.openxmlformats.org/officeDocument/2006/relationships/image" Target="../media/image3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7"/>
          <p:cNvSpPr>
            <a:spLocks noChangeArrowheads="1"/>
          </p:cNvSpPr>
          <p:nvPr/>
        </p:nvSpPr>
        <p:spPr bwMode="auto">
          <a:xfrm>
            <a:off x="2124075" y="269875"/>
            <a:ext cx="48958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sz="2400" b="1"/>
              <a:t>Eşleştirme Projesi </a:t>
            </a:r>
          </a:p>
          <a:p>
            <a:pPr algn="ctr"/>
            <a:r>
              <a:rPr lang="en-US" sz="2400" b="1"/>
              <a:t>TR 08 IB EN 03</a:t>
            </a:r>
          </a:p>
        </p:txBody>
      </p:sp>
      <p:grpSp>
        <p:nvGrpSpPr>
          <p:cNvPr id="2051" name="27 Grupo"/>
          <p:cNvGrpSpPr>
            <a:grpSpLocks/>
          </p:cNvGrpSpPr>
          <p:nvPr/>
        </p:nvGrpSpPr>
        <p:grpSpPr bwMode="auto">
          <a:xfrm>
            <a:off x="7308850" y="333375"/>
            <a:ext cx="1655763" cy="647700"/>
            <a:chOff x="6286512" y="285728"/>
            <a:chExt cx="2493060" cy="790573"/>
          </a:xfrm>
        </p:grpSpPr>
        <p:pic>
          <p:nvPicPr>
            <p:cNvPr id="206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2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33375"/>
            <a:ext cx="16049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2801938" y="2181225"/>
            <a:ext cx="3533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tr-TR" sz="2400" dirty="0">
                <a:latin typeface="+mn-lt"/>
                <a:cs typeface="+mn-cs"/>
              </a:rPr>
              <a:t>Görev</a:t>
            </a:r>
            <a:r>
              <a:rPr lang="en-US" sz="2400" dirty="0">
                <a:latin typeface="+mn-lt"/>
                <a:cs typeface="+mn-cs"/>
              </a:rPr>
              <a:t> 1: </a:t>
            </a:r>
            <a:r>
              <a:rPr lang="tr-TR" sz="2400" dirty="0">
                <a:latin typeface="+mn-lt"/>
                <a:cs typeface="+mn-cs"/>
              </a:rPr>
              <a:t>Eğitimin Dayanağı</a:t>
            </a:r>
            <a:endParaRPr lang="en-US" sz="2400" dirty="0">
              <a:latin typeface="+mn-lt"/>
              <a:cs typeface="+mn-cs"/>
            </a:endParaRPr>
          </a:p>
        </p:txBody>
      </p:sp>
      <p:pic>
        <p:nvPicPr>
          <p:cNvPr id="2054" name="Picture 17" descr="E:\Mis documentos\Turquia\Activities\0.1\Outputs\GIOS 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25" y="3762375"/>
            <a:ext cx="862013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2673350" y="6086475"/>
            <a:ext cx="3024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2000" dirty="0">
                <a:latin typeface="+mn-lt"/>
                <a:cs typeface="+mn-cs"/>
              </a:rPr>
              <a:t>Marta Tejedor– </a:t>
            </a:r>
            <a:r>
              <a:rPr lang="tr-TR" sz="2000" dirty="0">
                <a:latin typeface="+mn-lt"/>
                <a:cs typeface="+mn-cs"/>
              </a:rPr>
              <a:t>ÜÜ Uzmanı</a:t>
            </a:r>
            <a:endParaRPr lang="en-US" sz="2000" dirty="0">
              <a:latin typeface="+mn-lt"/>
              <a:cs typeface="+mn-cs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401888" y="1571625"/>
            <a:ext cx="4244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tr-TR" sz="2400" b="1" dirty="0">
                <a:latin typeface="+mn-lt"/>
                <a:cs typeface="+mn-cs"/>
              </a:rPr>
              <a:t>Rafinerilerin Entegre Çevre İzni</a:t>
            </a:r>
            <a:endParaRPr lang="en-US" sz="2400" b="1" dirty="0">
              <a:latin typeface="+mn-lt"/>
              <a:cs typeface="+mn-cs"/>
            </a:endParaRPr>
          </a:p>
        </p:txBody>
      </p:sp>
      <p:sp>
        <p:nvSpPr>
          <p:cNvPr id="2057" name="Rectangle 8"/>
          <p:cNvSpPr>
            <a:spLocks noChangeArrowheads="1"/>
          </p:cNvSpPr>
          <p:nvPr/>
        </p:nvSpPr>
        <p:spPr bwMode="auto">
          <a:xfrm>
            <a:off x="1781175" y="5062538"/>
            <a:ext cx="5305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sz="2000">
                <a:latin typeface="Calibri" pitchFamily="34" charset="0"/>
              </a:rPr>
              <a:t>Ece Tok – </a:t>
            </a:r>
            <a:r>
              <a:rPr lang="tr-TR" sz="2000">
                <a:latin typeface="Calibri" pitchFamily="34" charset="0"/>
              </a:rPr>
              <a:t>Yerleşik Eşleştirme Danışmanı Muadili</a:t>
            </a:r>
            <a:endParaRPr lang="en-US" sz="2000">
              <a:latin typeface="Calibri" pitchFamily="34" charset="0"/>
            </a:endParaRPr>
          </a:p>
        </p:txBody>
      </p:sp>
      <p:pic>
        <p:nvPicPr>
          <p:cNvPr id="2058" name="Resim 3" descr="Cevre_ve_Sehircilik_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5" y="3475038"/>
            <a:ext cx="1230313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59" name="16 Grupo"/>
          <p:cNvGrpSpPr>
            <a:grpSpLocks/>
          </p:cNvGrpSpPr>
          <p:nvPr/>
        </p:nvGrpSpPr>
        <p:grpSpPr bwMode="auto">
          <a:xfrm>
            <a:off x="6800850" y="3071813"/>
            <a:ext cx="1914525" cy="635000"/>
            <a:chOff x="6429388" y="4071938"/>
            <a:chExt cx="1914525" cy="635000"/>
          </a:xfrm>
        </p:grpSpPr>
        <p:pic>
          <p:nvPicPr>
            <p:cNvPr id="2063" name="Picture 8" descr="E:\Mis documentos\Turquia\Visibility\logos\logo_MARM_small_2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429388" y="4071938"/>
              <a:ext cx="1914525" cy="63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4" name="Picture 2" descr="E:\Mis documentos\Turquia\Visibility\logos\MAAMA_logo_shor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839809" y="4090714"/>
              <a:ext cx="1485900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60" name="Rectangle 8"/>
          <p:cNvSpPr>
            <a:spLocks noChangeArrowheads="1"/>
          </p:cNvSpPr>
          <p:nvPr/>
        </p:nvSpPr>
        <p:spPr bwMode="auto">
          <a:xfrm>
            <a:off x="1912938" y="5380038"/>
            <a:ext cx="501491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sz="2000">
                <a:latin typeface="Calibri" pitchFamily="34" charset="0"/>
              </a:rPr>
              <a:t>César Seoánez – </a:t>
            </a:r>
            <a:r>
              <a:rPr lang="tr-TR" sz="2000">
                <a:latin typeface="Calibri" pitchFamily="34" charset="0"/>
              </a:rPr>
              <a:t>Yerleşik Eşleştirme Danışmanı</a:t>
            </a:r>
            <a:endParaRPr lang="en-US" sz="2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2811463" y="5729288"/>
            <a:ext cx="26971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2000" dirty="0">
                <a:latin typeface="+mn-lt"/>
                <a:cs typeface="+mn-cs"/>
              </a:rPr>
              <a:t>Luis Suárez– </a:t>
            </a:r>
            <a:r>
              <a:rPr lang="tr-TR" sz="2000" dirty="0">
                <a:latin typeface="+mn-lt"/>
                <a:cs typeface="+mn-cs"/>
              </a:rPr>
              <a:t>ÜÜ Uzmanı</a:t>
            </a:r>
            <a:endParaRPr lang="en-US" sz="2000" dirty="0">
              <a:latin typeface="+mn-lt"/>
              <a:cs typeface="+mn-cs"/>
            </a:endParaRPr>
          </a:p>
        </p:txBody>
      </p:sp>
      <p:pic>
        <p:nvPicPr>
          <p:cNvPr id="2062" name="Picture 2" descr="http://faaliyetraporu2009.tupras.com.tr/Uploads/ContentImagesEng/IzmitRefinery0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95513" y="3217863"/>
            <a:ext cx="4392612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11267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11273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4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268" name="Picture 8" descr="turkey-e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2. </a:t>
            </a:r>
            <a:r>
              <a:rPr lang="tr-TR" sz="2400" b="1">
                <a:latin typeface="Book Antiqua" pitchFamily="18" charset="0"/>
              </a:rPr>
              <a:t>İlgili Mevzuat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68313" y="765175"/>
            <a:ext cx="8458200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defRPr/>
            </a:pPr>
            <a:r>
              <a:rPr lang="en-US" sz="2000" b="1" dirty="0">
                <a:latin typeface="Arial" pitchFamily="34" charset="0"/>
                <a:cs typeface="Arial" pitchFamily="34" charset="0"/>
              </a:rPr>
              <a:t>BAT</a:t>
            </a:r>
            <a:r>
              <a:rPr lang="tr-TR" sz="2000" b="1" dirty="0">
                <a:latin typeface="Arial" pitchFamily="34" charset="0"/>
                <a:cs typeface="Arial" pitchFamily="34" charset="0"/>
              </a:rPr>
              <a:t> Sonuçları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dirty="0">
                <a:latin typeface="Arial" pitchFamily="34" charset="0"/>
                <a:cs typeface="Arial" pitchFamily="34" charset="0"/>
              </a:rPr>
              <a:t>Bir BAT referans dokümanının </a:t>
            </a:r>
            <a:r>
              <a:rPr lang="tr-TR" sz="1400" b="1" dirty="0">
                <a:latin typeface="Arial" pitchFamily="34" charset="0"/>
                <a:cs typeface="Arial" pitchFamily="34" charset="0"/>
              </a:rPr>
              <a:t>mevcut en iyi tekniklerine</a:t>
            </a:r>
            <a:r>
              <a:rPr lang="tr-TR" sz="1400" dirty="0">
                <a:latin typeface="Arial" pitchFamily="34" charset="0"/>
                <a:cs typeface="Arial" pitchFamily="34" charset="0"/>
              </a:rPr>
              <a:t>, bunların </a:t>
            </a:r>
            <a:r>
              <a:rPr lang="tr-TR" sz="1400" b="1" dirty="0">
                <a:latin typeface="Arial" pitchFamily="34" charset="0"/>
                <a:cs typeface="Arial" pitchFamily="34" charset="0"/>
              </a:rPr>
              <a:t>tanımlarına, uygulanabilirliklerine </a:t>
            </a:r>
            <a:r>
              <a:rPr lang="tr-TR" sz="1400" dirty="0">
                <a:latin typeface="Arial" pitchFamily="34" charset="0"/>
                <a:cs typeface="Arial" pitchFamily="34" charset="0"/>
              </a:rPr>
              <a:t>ilişkin bilgiye, mevcut en iyi tekniklere dayanan emisyon seviyelerine (BAT-AEL), bunlara ilişkin izlemeye ve tüketim seviyelerine ve uygun olduğu durumlarda, saha iyileştirme önlemlerine dair kısımları içeren belgedir. </a:t>
            </a:r>
            <a:endParaRPr lang="en-US" sz="1600" b="1" dirty="0">
              <a:cs typeface="+mn-cs"/>
            </a:endParaRPr>
          </a:p>
          <a:p>
            <a:pPr marL="342900" lvl="2" indent="-342900" eaLnBrk="0" hangingPunct="0">
              <a:lnSpc>
                <a:spcPct val="200000"/>
              </a:lnSpc>
              <a:spcBef>
                <a:spcPct val="20000"/>
              </a:spcBef>
              <a:defRPr/>
            </a:pPr>
            <a:endParaRPr lang="en-US" sz="1600" b="1" dirty="0">
              <a:cs typeface="+mn-cs"/>
            </a:endParaRPr>
          </a:p>
          <a:p>
            <a:pPr marL="342900" lvl="2" indent="-342900" eaLnBrk="0" hangingPunct="0">
              <a:lnSpc>
                <a:spcPct val="200000"/>
              </a:lnSpc>
              <a:spcBef>
                <a:spcPct val="20000"/>
              </a:spcBef>
              <a:defRPr/>
            </a:pPr>
            <a:endParaRPr lang="en-US" sz="1600" b="1" dirty="0">
              <a:cs typeface="+mn-cs"/>
            </a:endParaRP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sz="1600" dirty="0">
              <a:cs typeface="+mn-cs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s-ES_tradnl" b="1" dirty="0">
              <a:latin typeface="Arial Narrow" pitchFamily="34" charset="0"/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s-ES_tradnl" dirty="0">
              <a:latin typeface="+mn-lt"/>
              <a:cs typeface="+mn-cs"/>
            </a:endParaRPr>
          </a:p>
        </p:txBody>
      </p:sp>
      <p:pic>
        <p:nvPicPr>
          <p:cNvPr id="11271" name="Picture 2"/>
          <p:cNvPicPr>
            <a:picLocks noChangeAspect="1" noChangeArrowheads="1"/>
          </p:cNvPicPr>
          <p:nvPr/>
        </p:nvPicPr>
        <p:blipFill>
          <a:blip r:embed="rId6" cstate="print"/>
          <a:srcRect l="40672" t="12422" r="20586" b="8681"/>
          <a:stretch>
            <a:fillRect/>
          </a:stretch>
        </p:blipFill>
        <p:spPr bwMode="auto">
          <a:xfrm>
            <a:off x="755650" y="3860800"/>
            <a:ext cx="226377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3276600" y="3716338"/>
            <a:ext cx="4967288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lvl="2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>
                <a:cs typeface="+mn-cs"/>
              </a:rPr>
              <a:t>Madeni Yağ ve </a:t>
            </a:r>
            <a:r>
              <a:rPr lang="tr-TR" sz="1400" b="1">
                <a:cs typeface="+mn-cs"/>
              </a:rPr>
              <a:t>Gazın Rafinasyonu </a:t>
            </a:r>
            <a:r>
              <a:rPr lang="tr-TR" sz="1400" b="1" dirty="0">
                <a:cs typeface="+mn-cs"/>
              </a:rPr>
              <a:t>için </a:t>
            </a:r>
            <a:r>
              <a:rPr lang="en-US" sz="1400" b="1" dirty="0">
                <a:cs typeface="+mn-cs"/>
              </a:rPr>
              <a:t>BREF</a:t>
            </a:r>
          </a:p>
          <a:p>
            <a:pPr marL="800100" lvl="3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tr-TR" sz="1400" b="1" dirty="0">
                <a:cs typeface="+mn-cs"/>
              </a:rPr>
              <a:t>Bölüm</a:t>
            </a:r>
            <a:r>
              <a:rPr lang="en-US" sz="1400" b="1" dirty="0">
                <a:cs typeface="+mn-cs"/>
              </a:rPr>
              <a:t> 5: BAT </a:t>
            </a:r>
            <a:r>
              <a:rPr lang="tr-TR" sz="1400" b="1" dirty="0">
                <a:cs typeface="+mn-cs"/>
              </a:rPr>
              <a:t>ve</a:t>
            </a:r>
            <a:r>
              <a:rPr lang="en-US" sz="1400" b="1" dirty="0">
                <a:cs typeface="+mn-cs"/>
              </a:rPr>
              <a:t> BAT-AEL</a:t>
            </a:r>
            <a:r>
              <a:rPr lang="tr-TR" sz="1400" b="1" dirty="0">
                <a:cs typeface="+mn-cs"/>
              </a:rPr>
              <a:t>’ler</a:t>
            </a:r>
            <a:endParaRPr lang="en-US" sz="1400" b="1" dirty="0">
              <a:cs typeface="+mn-cs"/>
            </a:endParaRPr>
          </a:p>
          <a:p>
            <a:pPr marL="342900" lvl="2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>
                <a:cs typeface="+mn-cs"/>
              </a:rPr>
              <a:t>Madeni Yağ ve Gazın rafine edilmesi için BAT Sonuçlarını oluşturan Kararı Uygulayan Komisyon </a:t>
            </a:r>
            <a:r>
              <a:rPr lang="en-US" sz="1400" b="1" dirty="0">
                <a:cs typeface="+mn-cs"/>
              </a:rPr>
              <a:t>(2013</a:t>
            </a:r>
            <a:r>
              <a:rPr lang="tr-TR" sz="1400" b="1" dirty="0">
                <a:cs typeface="+mn-cs"/>
              </a:rPr>
              <a:t> yılı için öngörülmüştür</a:t>
            </a:r>
            <a:r>
              <a:rPr lang="en-US" sz="1400" b="1" dirty="0">
                <a:cs typeface="+mn-cs"/>
              </a:rPr>
              <a:t>)</a:t>
            </a:r>
          </a:p>
          <a:p>
            <a:pPr marL="342900" lvl="2" indent="-342900" eaLnBrk="0" hangingPunct="0">
              <a:lnSpc>
                <a:spcPct val="200000"/>
              </a:lnSpc>
              <a:spcBef>
                <a:spcPct val="20000"/>
              </a:spcBef>
              <a:defRPr/>
            </a:pPr>
            <a:endParaRPr lang="en-US" sz="1600" b="1" dirty="0">
              <a:cs typeface="+mn-cs"/>
            </a:endParaRPr>
          </a:p>
          <a:p>
            <a:pPr marL="342900" lvl="2" indent="-342900" eaLnBrk="0" hangingPunct="0">
              <a:lnSpc>
                <a:spcPct val="200000"/>
              </a:lnSpc>
              <a:spcBef>
                <a:spcPct val="20000"/>
              </a:spcBef>
              <a:defRPr/>
            </a:pPr>
            <a:endParaRPr lang="en-US" sz="1600" b="1" dirty="0">
              <a:cs typeface="+mn-cs"/>
            </a:endParaRP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sz="1600" dirty="0">
              <a:cs typeface="+mn-cs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s-ES_tradnl" b="1" dirty="0">
              <a:latin typeface="Arial Narrow" pitchFamily="34" charset="0"/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s-ES_tradnl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12291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1229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292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2. </a:t>
            </a:r>
            <a:r>
              <a:rPr lang="tr-TR" sz="2400" b="1">
                <a:latin typeface="Book Antiqua" pitchFamily="18" charset="0"/>
              </a:rPr>
              <a:t>İlgili Mevzuat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68313" y="549275"/>
            <a:ext cx="8458200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defRPr/>
            </a:pPr>
            <a:r>
              <a:rPr lang="tr-TR" sz="2000" b="1" dirty="0">
                <a:latin typeface="Arial" pitchFamily="34" charset="0"/>
                <a:cs typeface="Arial" pitchFamily="34" charset="0"/>
              </a:rPr>
              <a:t>Madeni </a:t>
            </a:r>
            <a:r>
              <a:rPr lang="tr-TR" sz="2000" b="1">
                <a:latin typeface="Arial" pitchFamily="34" charset="0"/>
                <a:cs typeface="Arial" pitchFamily="34" charset="0"/>
              </a:rPr>
              <a:t>Yağın Rafinasyonuna </a:t>
            </a:r>
            <a:r>
              <a:rPr lang="tr-TR" sz="2000" b="1" dirty="0">
                <a:latin typeface="Arial" pitchFamily="34" charset="0"/>
                <a:cs typeface="Arial" pitchFamily="34" charset="0"/>
              </a:rPr>
              <a:t>ilişkin BAT Sonuçları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400" b="1" dirty="0">
                <a:latin typeface="Arial" pitchFamily="34" charset="0"/>
                <a:cs typeface="Arial" pitchFamily="34" charset="0"/>
              </a:rPr>
              <a:t>BREF </a:t>
            </a:r>
            <a:r>
              <a:rPr lang="tr-TR" sz="1400" b="1" dirty="0">
                <a:latin typeface="Arial" pitchFamily="34" charset="0"/>
                <a:cs typeface="Arial" pitchFamily="34" charset="0"/>
              </a:rPr>
              <a:t>Dokümanı Belge 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5: </a:t>
            </a:r>
            <a:r>
              <a:rPr lang="tr-TR" sz="1400" b="1" dirty="0">
                <a:latin typeface="Arial" pitchFamily="34" charset="0"/>
                <a:cs typeface="Arial" pitchFamily="34" charset="0"/>
              </a:rPr>
              <a:t>Mevcut En İyi Teknikler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>
                <a:latin typeface="Arial" pitchFamily="34" charset="0"/>
                <a:cs typeface="Arial" pitchFamily="34" charset="0"/>
              </a:rPr>
              <a:t>Petrol Rafinerileri için Mevcut En iyi Teknikler Kılavuzu (Bölüm 4)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>
                <a:latin typeface="Arial" pitchFamily="34" charset="0"/>
                <a:cs typeface="Arial" pitchFamily="34" charset="0"/>
              </a:rPr>
              <a:t>Örnek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: </a:t>
            </a:r>
            <a:r>
              <a:rPr lang="tr-TR" sz="1400" b="1" dirty="0">
                <a:latin typeface="Arial" pitchFamily="34" charset="0"/>
                <a:cs typeface="Arial" pitchFamily="34" charset="0"/>
              </a:rPr>
              <a:t>Katalitik dönüşüm prosesi için BAT Sonucu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sz="1600" b="1" dirty="0">
              <a:cs typeface="+mn-cs"/>
            </a:endParaRPr>
          </a:p>
          <a:p>
            <a:pPr marL="342900" lvl="2" indent="-342900" eaLnBrk="0" hangingPunct="0">
              <a:lnSpc>
                <a:spcPct val="200000"/>
              </a:lnSpc>
              <a:spcBef>
                <a:spcPct val="20000"/>
              </a:spcBef>
              <a:defRPr/>
            </a:pPr>
            <a:endParaRPr lang="en-US" sz="1600" b="1" dirty="0">
              <a:cs typeface="+mn-cs"/>
            </a:endParaRPr>
          </a:p>
          <a:p>
            <a:pPr marL="342900" lvl="2" indent="-342900" eaLnBrk="0" hangingPunct="0">
              <a:lnSpc>
                <a:spcPct val="200000"/>
              </a:lnSpc>
              <a:spcBef>
                <a:spcPct val="20000"/>
              </a:spcBef>
              <a:defRPr/>
            </a:pPr>
            <a:endParaRPr lang="en-US" sz="1600" b="1" dirty="0">
              <a:cs typeface="+mn-cs"/>
            </a:endParaRP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sz="1600" dirty="0">
              <a:cs typeface="+mn-cs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s-ES_tradnl" b="1" dirty="0">
              <a:latin typeface="Arial Narrow" pitchFamily="34" charset="0"/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s-ES_tradnl" dirty="0">
              <a:latin typeface="+mn-lt"/>
              <a:cs typeface="+mn-cs"/>
            </a:endParaRPr>
          </a:p>
        </p:txBody>
      </p:sp>
      <p:pic>
        <p:nvPicPr>
          <p:cNvPr id="12295" name="Picture 2"/>
          <p:cNvPicPr>
            <a:picLocks noChangeAspect="1" noChangeArrowheads="1"/>
          </p:cNvPicPr>
          <p:nvPr/>
        </p:nvPicPr>
        <p:blipFill>
          <a:blip r:embed="rId5" cstate="print"/>
          <a:srcRect l="27255" t="19522" r="29018" b="13464"/>
          <a:stretch>
            <a:fillRect/>
          </a:stretch>
        </p:blipFill>
        <p:spPr bwMode="auto">
          <a:xfrm>
            <a:off x="755650" y="2859088"/>
            <a:ext cx="4338638" cy="373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5259388" y="3357563"/>
            <a:ext cx="32734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>
                <a:latin typeface="Arial" pitchFamily="34" charset="0"/>
                <a:cs typeface="Arial" pitchFamily="34" charset="0"/>
              </a:rPr>
              <a:t>Bu tekniklerin uygulanması zorunlu değildir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>
                <a:latin typeface="Arial" pitchFamily="34" charset="0"/>
                <a:cs typeface="Arial" pitchFamily="34" charset="0"/>
              </a:rPr>
              <a:t>BAT-</a:t>
            </a:r>
            <a:r>
              <a:rPr lang="tr-TR" sz="1400" b="1" dirty="0" err="1">
                <a:latin typeface="Arial" pitchFamily="34" charset="0"/>
                <a:cs typeface="Arial" pitchFamily="34" charset="0"/>
              </a:rPr>
              <a:t>AEL’in</a:t>
            </a:r>
            <a:r>
              <a:rPr lang="tr-TR" sz="1400" b="1" dirty="0">
                <a:latin typeface="Arial" pitchFamily="34" charset="0"/>
                <a:cs typeface="Arial" pitchFamily="34" charset="0"/>
              </a:rPr>
              <a:t> yerine getirilmesi zorunludur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sz="1600" b="1" dirty="0">
              <a:cs typeface="+mn-cs"/>
            </a:endParaRPr>
          </a:p>
          <a:p>
            <a:pPr marL="342900" lvl="2" indent="-342900" eaLnBrk="0" hangingPunct="0">
              <a:lnSpc>
                <a:spcPct val="200000"/>
              </a:lnSpc>
              <a:spcBef>
                <a:spcPct val="20000"/>
              </a:spcBef>
              <a:defRPr/>
            </a:pPr>
            <a:endParaRPr lang="en-US" sz="1600" b="1" dirty="0">
              <a:cs typeface="+mn-cs"/>
            </a:endParaRPr>
          </a:p>
          <a:p>
            <a:pPr marL="342900" lvl="2" indent="-342900" eaLnBrk="0" hangingPunct="0">
              <a:lnSpc>
                <a:spcPct val="200000"/>
              </a:lnSpc>
              <a:spcBef>
                <a:spcPct val="20000"/>
              </a:spcBef>
              <a:defRPr/>
            </a:pPr>
            <a:endParaRPr lang="en-US" sz="1600" b="1" dirty="0">
              <a:cs typeface="+mn-cs"/>
            </a:endParaRP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sz="1600" dirty="0">
              <a:cs typeface="+mn-cs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s-ES_tradnl" b="1" dirty="0">
              <a:latin typeface="Arial Narrow" pitchFamily="34" charset="0"/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s-ES_tradnl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13315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13319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0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316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2. </a:t>
            </a:r>
            <a:r>
              <a:rPr lang="tr-TR" sz="2400" b="1">
                <a:latin typeface="Book Antiqua" pitchFamily="18" charset="0"/>
              </a:rPr>
              <a:t>İlgili Mevzuat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13318" name="Rectangle 3"/>
          <p:cNvSpPr txBox="1">
            <a:spLocks noChangeArrowheads="1"/>
          </p:cNvSpPr>
          <p:nvPr/>
        </p:nvSpPr>
        <p:spPr bwMode="auto">
          <a:xfrm>
            <a:off x="468313" y="765175"/>
            <a:ext cx="84582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</a:pPr>
            <a:r>
              <a:rPr lang="tr-TR" sz="2000" b="1"/>
              <a:t>Rafineri endüstrisi için ilgili BREF’ler</a:t>
            </a:r>
            <a:endParaRPr lang="en-US" sz="2000" b="1"/>
          </a:p>
          <a:p>
            <a:pPr marL="3429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Madeni Yağ ve Gazın rafinasyonuna ilişkin </a:t>
            </a:r>
            <a:r>
              <a:rPr lang="en-US" sz="1400" b="1"/>
              <a:t>BREF Do</a:t>
            </a:r>
            <a:r>
              <a:rPr lang="tr-TR" sz="1400" b="1"/>
              <a:t>kümanı </a:t>
            </a:r>
            <a:r>
              <a:rPr lang="en-US" sz="1400"/>
              <a:t>(</a:t>
            </a:r>
            <a:r>
              <a:rPr lang="tr-TR" sz="1400"/>
              <a:t>Nihai BREF Taslağının 2013 yılında sunulması öngörülmektedir</a:t>
            </a:r>
            <a:r>
              <a:rPr lang="en-US" sz="1400"/>
              <a:t>)</a:t>
            </a:r>
          </a:p>
          <a:p>
            <a:pPr marL="3429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Genel İzleme Prensipleri </a:t>
            </a:r>
            <a:r>
              <a:rPr lang="en-US" sz="1400"/>
              <a:t>(</a:t>
            </a:r>
            <a:r>
              <a:rPr lang="tr-TR" sz="1400"/>
              <a:t>IPP</a:t>
            </a:r>
            <a:r>
              <a:rPr lang="en-US" sz="1400"/>
              <a:t>C B</a:t>
            </a:r>
            <a:r>
              <a:rPr lang="tr-TR" sz="1400"/>
              <a:t>ürosu, İzlemeye ilişkin bir JRC Raporu üzerinde çalışmaktadır</a:t>
            </a:r>
            <a:r>
              <a:rPr lang="en-US" sz="1400"/>
              <a:t>)</a:t>
            </a:r>
          </a:p>
          <a:p>
            <a:pPr marL="3429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Kimyasal Sektöründe Ortak Atık Su ve Atık Gaz Arıtımı</a:t>
            </a:r>
            <a:r>
              <a:rPr lang="en-US" sz="1400" b="1"/>
              <a:t> </a:t>
            </a:r>
            <a:r>
              <a:rPr lang="tr-TR" sz="1400" b="1"/>
              <a:t>(</a:t>
            </a:r>
            <a:r>
              <a:rPr lang="tr-TR" sz="1400"/>
              <a:t>Nihai BREF Taslağının 2013 yılında sunulması öngörülmektedir</a:t>
            </a:r>
            <a:r>
              <a:rPr lang="en-US" sz="1400"/>
              <a:t>)</a:t>
            </a:r>
            <a:endParaRPr lang="en-US" sz="1400">
              <a:solidFill>
                <a:srgbClr val="FFFF00"/>
              </a:solidFill>
            </a:endParaRPr>
          </a:p>
          <a:p>
            <a:pPr marL="3429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Büyük Yakma Tesisleri</a:t>
            </a:r>
            <a:r>
              <a:rPr lang="en-US" sz="1400" b="1"/>
              <a:t> </a:t>
            </a:r>
            <a:r>
              <a:rPr lang="en-US" sz="1400"/>
              <a:t>(</a:t>
            </a:r>
            <a:r>
              <a:rPr lang="tr-TR" sz="1400"/>
              <a:t>Nihai BREF Taslağının 2014 yılında sunulması öngörülmektedir</a:t>
            </a:r>
            <a:r>
              <a:rPr lang="en-US" sz="1400"/>
              <a:t>)</a:t>
            </a:r>
          </a:p>
          <a:p>
            <a:pPr marL="3429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Enerji verimliliği</a:t>
            </a:r>
            <a:r>
              <a:rPr lang="tr-TR" sz="1400" b="1">
                <a:solidFill>
                  <a:srgbClr val="FFFF00"/>
                </a:solidFill>
              </a:rPr>
              <a:t> </a:t>
            </a:r>
            <a:r>
              <a:rPr lang="en-US" sz="1400"/>
              <a:t>(</a:t>
            </a:r>
            <a:r>
              <a:rPr lang="tr-TR" sz="1400"/>
              <a:t>Nihai BREF Taslağının 2017 yılında sunulması öngörülmektedir</a:t>
            </a:r>
            <a:r>
              <a:rPr lang="en-US" sz="1400"/>
              <a:t>)</a:t>
            </a:r>
          </a:p>
          <a:p>
            <a:pPr marL="3429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Endüstriyel Soğutma Sistemleri </a:t>
            </a:r>
            <a:r>
              <a:rPr lang="en-US" sz="1400"/>
              <a:t>(</a:t>
            </a:r>
            <a:r>
              <a:rPr lang="tr-TR" sz="1400"/>
              <a:t>Nihai BREF Taslağının 2017 yılında sunulması öngörülmektedir</a:t>
            </a:r>
            <a:r>
              <a:rPr lang="en-US" sz="1400"/>
              <a:t>)</a:t>
            </a:r>
          </a:p>
          <a:p>
            <a:pPr marL="3429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Depolamadan Kaynaklanan Emisyonlar </a:t>
            </a:r>
            <a:r>
              <a:rPr lang="en-US" sz="1400"/>
              <a:t>(</a:t>
            </a:r>
            <a:r>
              <a:rPr lang="tr-TR" sz="1400"/>
              <a:t>Nihai BREF Taslağının 2019 yılında sunulması öngörülmektedir</a:t>
            </a:r>
            <a:r>
              <a:rPr lang="en-US" sz="1400"/>
              <a:t>)</a:t>
            </a:r>
          </a:p>
          <a:p>
            <a:pPr marL="3429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Ekonomi ve Çapraz Medya Etkileşimleri</a:t>
            </a:r>
            <a:endParaRPr lang="en-US" sz="1400" b="1">
              <a:solidFill>
                <a:srgbClr val="FFFF00"/>
              </a:solidFill>
            </a:endParaRP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</a:pPr>
            <a:endParaRPr lang="pl-PL" sz="1400" b="1"/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</a:pPr>
            <a:endParaRPr lang="en-US" sz="1600" b="1"/>
          </a:p>
          <a:p>
            <a:pPr marL="342900" lvl="2" indent="-342900" eaLnBrk="0" hangingPunct="0">
              <a:lnSpc>
                <a:spcPct val="200000"/>
              </a:lnSpc>
              <a:spcBef>
                <a:spcPct val="20000"/>
              </a:spcBef>
            </a:pPr>
            <a:endParaRPr lang="en-US" sz="1600" b="1"/>
          </a:p>
          <a:p>
            <a:pPr marL="342900" lvl="2" indent="-342900" eaLnBrk="0" hangingPunct="0">
              <a:lnSpc>
                <a:spcPct val="200000"/>
              </a:lnSpc>
              <a:spcBef>
                <a:spcPct val="20000"/>
              </a:spcBef>
            </a:pPr>
            <a:endParaRPr lang="en-US" sz="1600" b="1"/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</a:pPr>
            <a:endParaRPr lang="en-U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b="1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4339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2. </a:t>
            </a:r>
            <a:r>
              <a:rPr lang="tr-TR" sz="2400" b="1">
                <a:latin typeface="Book Antiqua" pitchFamily="18" charset="0"/>
              </a:rPr>
              <a:t>İlgili Mevzuat</a:t>
            </a:r>
            <a:endParaRPr lang="en-GB" sz="2400" b="1">
              <a:latin typeface="Book Antiqua" pitchFamily="18" charset="0"/>
            </a:endParaRPr>
          </a:p>
        </p:txBody>
      </p:sp>
      <p:grpSp>
        <p:nvGrpSpPr>
          <p:cNvPr id="14340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14343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4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341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Rectangle 3"/>
          <p:cNvSpPr txBox="1">
            <a:spLocks noChangeArrowheads="1"/>
          </p:cNvSpPr>
          <p:nvPr/>
        </p:nvSpPr>
        <p:spPr bwMode="auto">
          <a:xfrm>
            <a:off x="468313" y="1052513"/>
            <a:ext cx="8458200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b="1"/>
              <a:t>Mevcut Durum Raporu</a:t>
            </a:r>
            <a:endParaRPr lang="en-US" b="1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Faaliyetin, </a:t>
            </a:r>
            <a:r>
              <a:rPr lang="tr-TR" sz="1400" b="1"/>
              <a:t>toprak ve yer altı suyunun kirlenme olasılığına </a:t>
            </a:r>
            <a:r>
              <a:rPr lang="tr-TR" sz="1400"/>
              <a:t>ilişkin olarak ne zaman ilgili </a:t>
            </a:r>
            <a:r>
              <a:rPr lang="tr-TR" sz="1400" b="1"/>
              <a:t>tehlikeli maddelerin </a:t>
            </a:r>
            <a:r>
              <a:rPr lang="tr-TR" sz="1400"/>
              <a:t>kullanımını, üretimini veya salınımını içerdiği </a:t>
            </a:r>
            <a:endParaRPr lang="en-US" sz="14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Faaliyetlerin tam olarak sona erdirilmesinin ardından nicel bir karşılaştırma yapabilmek amacıyla, toprak ve yer altı suyunun kirliliğini belirlemek için gerekli bilgi</a:t>
            </a:r>
            <a:endParaRPr lang="en-US" sz="14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Komisyon, mevcut durum raporunun içeriğine göre rehberlik oluşturacaktır (2013 yılının Mart ayı öngörülmektedir)</a:t>
            </a:r>
            <a:endParaRPr lang="en-US" sz="14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b="1"/>
              <a:t>Kontrol ve İzleme gereklilikleri</a:t>
            </a:r>
            <a:endParaRPr lang="en-US" b="1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BAT Sonuçlarında tanımlandığı şekliyle izlemeye ilişkin sonuçlara dayanmaktadır. </a:t>
            </a:r>
            <a:endParaRPr lang="en-US" sz="14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Yöntem, sıklık ve değerlendirme prosedürü belirtilir.</a:t>
            </a:r>
            <a:r>
              <a:rPr lang="en-US" sz="1400"/>
              <a:t> </a:t>
            </a: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Her yıl kontrollerin sonuçları ile diğer veriler raporlanır.</a:t>
            </a:r>
            <a:endParaRPr lang="en-US" sz="14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Bu tür bir izlemenin bu tür bir kirlenme riskinin sistematik olarak değerlendirilmesine dayanmaması durumunda, en az her 5 yılda bir yer altı suyu ve her 10 yılda bir toprak kontrolü yapılır. </a:t>
            </a:r>
            <a:endParaRPr lang="en-US" sz="14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es-ES_tradnl" sz="14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en-US" sz="16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s-ES" sz="14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b="1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363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2. </a:t>
            </a:r>
            <a:r>
              <a:rPr lang="tr-TR" sz="2400" b="1">
                <a:latin typeface="Book Antiqua" pitchFamily="18" charset="0"/>
              </a:rPr>
              <a:t>İlgili Mevzuat</a:t>
            </a:r>
            <a:endParaRPr lang="en-GB" sz="2400" b="1">
              <a:latin typeface="Book Antiqua" pitchFamily="18" charset="0"/>
            </a:endParaRPr>
          </a:p>
        </p:txBody>
      </p:sp>
      <p:grpSp>
        <p:nvGrpSpPr>
          <p:cNvPr id="15364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1536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36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3"/>
          <p:cNvSpPr txBox="1">
            <a:spLocks noChangeArrowheads="1"/>
          </p:cNvSpPr>
          <p:nvPr/>
        </p:nvSpPr>
        <p:spPr bwMode="auto">
          <a:xfrm>
            <a:off x="468313" y="981075"/>
            <a:ext cx="84582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b="1" dirty="0"/>
              <a:t>Kamunun bilgilendirilmesi</a:t>
            </a:r>
            <a:endParaRPr lang="es-ES_tradnl" dirty="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 dirty="0"/>
              <a:t>İzin başvuruları ve önceden verilmiş olan izinler</a:t>
            </a:r>
            <a:endParaRPr lang="en-US" sz="1600" dirty="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 dirty="0" smtClean="0"/>
              <a:t>Salım </a:t>
            </a:r>
            <a:r>
              <a:rPr lang="tr-TR" sz="1600" dirty="0"/>
              <a:t>izleme sonuçları</a:t>
            </a:r>
            <a:endParaRPr lang="en-US" sz="1600" dirty="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 dirty="0"/>
              <a:t>Çevresel </a:t>
            </a:r>
            <a:r>
              <a:rPr lang="tr-TR" sz="1600" dirty="0" smtClean="0"/>
              <a:t>denetim </a:t>
            </a:r>
            <a:r>
              <a:rPr lang="tr-TR" sz="1600" dirty="0"/>
              <a:t>raporları</a:t>
            </a:r>
            <a:endParaRPr lang="en-US" sz="1600" dirty="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 dirty="0"/>
              <a:t>Avrupa Kirletici </a:t>
            </a:r>
            <a:r>
              <a:rPr lang="tr-TR" sz="1600" dirty="0" smtClean="0"/>
              <a:t>Salım </a:t>
            </a:r>
            <a:r>
              <a:rPr lang="tr-TR" sz="1600" dirty="0"/>
              <a:t>ve Taşınım </a:t>
            </a:r>
            <a:r>
              <a:rPr lang="tr-TR" sz="1600" dirty="0" smtClean="0"/>
              <a:t>Kaydı </a:t>
            </a:r>
            <a:r>
              <a:rPr lang="tr-TR" sz="1600" dirty="0"/>
              <a:t>(E-PRTR</a:t>
            </a:r>
            <a:r>
              <a:rPr lang="en-US" sz="1600" dirty="0"/>
              <a:t>)</a:t>
            </a:r>
            <a:endParaRPr lang="en-US" b="1" dirty="0"/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b="1" dirty="0"/>
              <a:t>Çevresel Teftişler</a:t>
            </a:r>
            <a:endParaRPr lang="en-US" b="1" dirty="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 dirty="0"/>
              <a:t>Yetkili Makamlar, </a:t>
            </a:r>
            <a:r>
              <a:rPr lang="tr-TR" sz="1600" b="1" dirty="0"/>
              <a:t>Çevresel Risklerin Değerlerinin Sistematik olarak değerlendirilmesi </a:t>
            </a:r>
            <a:r>
              <a:rPr lang="tr-TR" sz="1600" dirty="0"/>
              <a:t>temeline dayanan ayrıntılı </a:t>
            </a:r>
            <a:r>
              <a:rPr lang="tr-TR" sz="1600" b="1" dirty="0" smtClean="0"/>
              <a:t>Denetim </a:t>
            </a:r>
            <a:r>
              <a:rPr lang="tr-TR" sz="1600" b="1" dirty="0"/>
              <a:t>Planları</a:t>
            </a:r>
            <a:r>
              <a:rPr lang="tr-TR" sz="1600" dirty="0"/>
              <a:t> oluştururlar. </a:t>
            </a:r>
            <a:endParaRPr lang="en-US" sz="1600" b="1" dirty="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 dirty="0"/>
              <a:t>Saha ziyaretlerinin sıklığı, bu risk değerlendirmelerine dayanır (en yüksek riski barındıran tesisler için yılda 1, en düşük riski barındıranlar için ise her 3 yılda bir)</a:t>
            </a:r>
            <a:endParaRPr lang="en-US" sz="1600" dirty="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 dirty="0"/>
              <a:t>Saha ziyaretlerinin </a:t>
            </a:r>
            <a:r>
              <a:rPr lang="tr-TR" sz="1600" dirty="0" smtClean="0"/>
              <a:t>denetim </a:t>
            </a:r>
            <a:r>
              <a:rPr lang="tr-TR" sz="1600" dirty="0"/>
              <a:t>raporları, izin şartlarına uygunluk ve gerekli eylemlere yönelik kararlar açısından ilgili bulguları tanımlar. </a:t>
            </a:r>
            <a:endParaRPr lang="es-ES" sz="1600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 dirty="0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b="1" dirty="0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16387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16393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4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388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3"/>
          <p:cNvSpPr txBox="1">
            <a:spLocks noChangeArrowheads="1"/>
          </p:cNvSpPr>
          <p:nvPr/>
        </p:nvSpPr>
        <p:spPr bwMode="auto">
          <a:xfrm>
            <a:off x="468313" y="765175"/>
            <a:ext cx="8458200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</a:pPr>
            <a:r>
              <a:rPr lang="tr-TR" b="1" dirty="0"/>
              <a:t>Çevresel </a:t>
            </a:r>
            <a:r>
              <a:rPr lang="tr-TR" b="1" dirty="0" smtClean="0"/>
              <a:t>Denetim: </a:t>
            </a:r>
            <a:r>
              <a:rPr lang="tr-TR" b="1" dirty="0"/>
              <a:t>Çevresel Risklerinin Değerlerlendirilmesi</a:t>
            </a:r>
            <a:endParaRPr lang="en-US" b="1" dirty="0">
              <a:solidFill>
                <a:srgbClr val="FFFF00"/>
              </a:solidFill>
            </a:endParaRP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 dirty="0"/>
              <a:t>Riske Dayalı Yaklaşım’ı temel alan farklı yöntemler</a:t>
            </a:r>
            <a:endParaRPr lang="en-US" sz="1600" dirty="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1600" b="1" dirty="0"/>
              <a:t>Risk</a:t>
            </a:r>
            <a:r>
              <a:rPr lang="en-US" sz="1600" dirty="0"/>
              <a:t> = </a:t>
            </a:r>
            <a:r>
              <a:rPr lang="tr-TR" sz="1600" dirty="0"/>
              <a:t>etki sonuçlarının (etkilerin) ciddiyetlerinin fonksiyonu ve bu sonucun meydana gelme olasılığı </a:t>
            </a: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 b="1" dirty="0"/>
              <a:t>Etki</a:t>
            </a:r>
            <a:r>
              <a:rPr lang="en-US" sz="1600" b="1" dirty="0"/>
              <a:t>: </a:t>
            </a:r>
            <a:r>
              <a:rPr lang="tr-TR" sz="1600" dirty="0"/>
              <a:t>kaynağa ve alıcıya bağlıdır			</a:t>
            </a:r>
            <a:r>
              <a:rPr lang="tr-TR" sz="1600" b="1" dirty="0"/>
              <a:t>Etki Kriterleri (EK)</a:t>
            </a:r>
            <a:endParaRPr lang="en-US" sz="1600" b="1" dirty="0"/>
          </a:p>
          <a:p>
            <a:pPr marL="1257300" lvl="3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q"/>
            </a:pPr>
            <a:r>
              <a:rPr lang="tr-TR" sz="1600" b="1" dirty="0"/>
              <a:t>Olasılık</a:t>
            </a:r>
            <a:r>
              <a:rPr lang="en-US" sz="1600" dirty="0"/>
              <a:t>: </a:t>
            </a:r>
            <a:r>
              <a:rPr lang="tr-TR" sz="1600" dirty="0"/>
              <a:t>yönetim performansının fonksiyonu, mevzuata uygunluk, tesisin yaşı, vb.		     </a:t>
            </a:r>
            <a:r>
              <a:rPr lang="tr-TR" sz="1600" b="1" dirty="0"/>
              <a:t>İşletmeci Performans Kriterleri </a:t>
            </a:r>
            <a:r>
              <a:rPr lang="en-US" sz="1600" b="1" dirty="0"/>
              <a:t>(</a:t>
            </a:r>
            <a:r>
              <a:rPr lang="tr-TR" sz="1600" b="1" dirty="0"/>
              <a:t>İPK</a:t>
            </a:r>
            <a:r>
              <a:rPr lang="en-US" sz="1600" b="1" dirty="0"/>
              <a:t>)</a:t>
            </a: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 dirty="0"/>
              <a:t>Farklı kriterlerin birbirlerine göre değerlendirilmesi (EK ve İPK’ye önem verilmesi ve böylece hesaplamada bir kriterin diğerinden ağır olmasının sağlanması)</a:t>
            </a:r>
            <a:endParaRPr lang="en-US" sz="1600" dirty="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 dirty="0"/>
              <a:t>Riski etkileyen farklı faktörlerin değerlendirilmesi (farklı risk değerlendirme yöntemleri) </a:t>
            </a:r>
            <a:endParaRPr lang="en-US" sz="1600" dirty="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 dirty="0"/>
              <a:t>Risk Kategorilerinin oluşturulması</a:t>
            </a:r>
            <a:r>
              <a:rPr lang="en-US" sz="1600" dirty="0"/>
              <a:t>: </a:t>
            </a:r>
            <a:r>
              <a:rPr lang="tr-TR" sz="1600" dirty="0"/>
              <a:t>teftiş sıklığı en yüksek değere göre belirlenecektir</a:t>
            </a:r>
            <a:endParaRPr lang="en-US" sz="1600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 dirty="0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b="1" dirty="0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dirty="0">
              <a:latin typeface="Calibri" pitchFamily="34" charset="0"/>
            </a:endParaRPr>
          </a:p>
        </p:txBody>
      </p:sp>
      <p:sp>
        <p:nvSpPr>
          <p:cNvPr id="16390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2. </a:t>
            </a:r>
            <a:r>
              <a:rPr lang="tr-TR" sz="2400" b="1">
                <a:latin typeface="Book Antiqua" pitchFamily="18" charset="0"/>
              </a:rPr>
              <a:t>İlgili Mevzuat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11" name="10 Flecha derecha"/>
          <p:cNvSpPr/>
          <p:nvPr/>
        </p:nvSpPr>
        <p:spPr>
          <a:xfrm flipV="1">
            <a:off x="6516688" y="2781300"/>
            <a:ext cx="358775" cy="4603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2" name="11 Flecha derecha"/>
          <p:cNvSpPr/>
          <p:nvPr/>
        </p:nvSpPr>
        <p:spPr>
          <a:xfrm flipV="1">
            <a:off x="3132138" y="3573463"/>
            <a:ext cx="360362" cy="460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17411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1741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412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68313" y="765175"/>
            <a:ext cx="8458200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tr-TR" b="1" dirty="0">
                <a:latin typeface="Arial" pitchFamily="34" charset="0"/>
                <a:cs typeface="Arial" pitchFamily="34" charset="0"/>
              </a:rPr>
              <a:t>Çevresel </a:t>
            </a:r>
            <a:r>
              <a:rPr lang="tr-TR" b="1" dirty="0" smtClean="0">
                <a:latin typeface="Arial" pitchFamily="34" charset="0"/>
                <a:cs typeface="Arial" pitchFamily="34" charset="0"/>
              </a:rPr>
              <a:t>Denetimler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tr-TR" b="1" dirty="0">
                <a:latin typeface="Arial" pitchFamily="34" charset="0"/>
                <a:cs typeface="Arial" pitchFamily="34" charset="0"/>
              </a:rPr>
              <a:t>Avrupa </a:t>
            </a:r>
            <a:r>
              <a:rPr lang="tr-TR" sz="1600" b="1" dirty="0">
                <a:cs typeface="+mn-cs"/>
              </a:rPr>
              <a:t>Çevre</a:t>
            </a:r>
            <a:r>
              <a:rPr lang="tr-TR" sz="1600" dirty="0">
                <a:cs typeface="+mn-cs"/>
              </a:rPr>
              <a:t> </a:t>
            </a:r>
            <a:r>
              <a:rPr lang="tr-TR" sz="1600" b="1" dirty="0">
                <a:cs typeface="+mn-cs"/>
              </a:rPr>
              <a:t>Mevzuatı Uygulama</a:t>
            </a:r>
            <a:r>
              <a:rPr lang="tr-TR" sz="1600" dirty="0">
                <a:cs typeface="+mn-cs"/>
              </a:rPr>
              <a:t> </a:t>
            </a:r>
            <a:r>
              <a:rPr lang="tr-TR" sz="1600" b="1" dirty="0">
                <a:cs typeface="+mn-cs"/>
              </a:rPr>
              <a:t>ve Yaptırım Ağı</a:t>
            </a:r>
            <a:r>
              <a:rPr lang="tr-TR" sz="1600" dirty="0">
                <a:cs typeface="+mn-cs"/>
              </a:rPr>
              <a:t> (</a:t>
            </a:r>
            <a:r>
              <a:rPr lang="tr-TR" sz="1600" b="1" dirty="0">
                <a:cs typeface="+mn-cs"/>
              </a:rPr>
              <a:t>IMPEL) tarafından geliştirilen Etkin Araçlar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b="1" dirty="0">
                <a:latin typeface="Arial" pitchFamily="34" charset="0"/>
                <a:cs typeface="Arial" pitchFamily="34" charset="0"/>
              </a:rPr>
              <a:t>Doing the Right Things</a:t>
            </a:r>
            <a:r>
              <a:rPr lang="tr-TR" sz="1400" b="1" dirty="0">
                <a:latin typeface="Arial" pitchFamily="34" charset="0"/>
                <a:cs typeface="Arial" pitchFamily="34" charset="0"/>
              </a:rPr>
              <a:t> (Doğru Şeylerin Yapılması)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: </a:t>
            </a:r>
            <a:r>
              <a:rPr lang="tr-TR" sz="1400" dirty="0">
                <a:latin typeface="Arial" pitchFamily="34" charset="0"/>
                <a:cs typeface="Arial" pitchFamily="34" charset="0"/>
              </a:rPr>
              <a:t>Avrupa Parlamentosu ve Konseyi’nin </a:t>
            </a:r>
            <a:r>
              <a:rPr lang="tr-TR" sz="1400" b="1" dirty="0">
                <a:cs typeface="+mn-cs"/>
              </a:rPr>
              <a:t>Çevresel Denetimlerde</a:t>
            </a:r>
            <a:r>
              <a:rPr lang="tr-TR" sz="1400" dirty="0">
                <a:cs typeface="+mn-cs"/>
              </a:rPr>
              <a:t> </a:t>
            </a:r>
            <a:r>
              <a:rPr lang="tr-TR" sz="1400" b="1" dirty="0">
                <a:cs typeface="+mn-cs"/>
              </a:rPr>
              <a:t>Kullanılacak Minimum Kriterleri</a:t>
            </a:r>
            <a:r>
              <a:rPr lang="tr-TR" sz="1400" dirty="0">
                <a:cs typeface="+mn-cs"/>
              </a:rPr>
              <a:t> </a:t>
            </a:r>
            <a:r>
              <a:rPr lang="tr-TR" sz="1400" dirty="0"/>
              <a:t>(</a:t>
            </a:r>
            <a:r>
              <a:rPr lang="tr-TR" sz="1400" b="1" dirty="0"/>
              <a:t>RMCEI</a:t>
            </a:r>
            <a:r>
              <a:rPr lang="tr-TR" sz="1400" dirty="0"/>
              <a:t>) </a:t>
            </a:r>
            <a:r>
              <a:rPr lang="tr-TR" sz="1400" dirty="0">
                <a:cs typeface="+mn-cs"/>
              </a:rPr>
              <a:t>belirleyen 2001/331/EC sayılı Tavsiye Kararına dayanan ve çevre </a:t>
            </a:r>
            <a:r>
              <a:rPr lang="tr-TR" sz="1400" dirty="0" smtClean="0">
                <a:cs typeface="+mn-cs"/>
              </a:rPr>
              <a:t>denetimlerinin </a:t>
            </a:r>
            <a:r>
              <a:rPr lang="tr-TR" sz="1400" dirty="0">
                <a:cs typeface="+mn-cs"/>
              </a:rPr>
              <a:t>planlanmasına yönelik adım adım rehberlik sunan bir araçtır. 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b="1" dirty="0" err="1">
                <a:latin typeface="Arial" pitchFamily="34" charset="0"/>
                <a:cs typeface="Arial" pitchFamily="34" charset="0"/>
              </a:rPr>
              <a:t>EasyTools</a:t>
            </a:r>
            <a:r>
              <a:rPr lang="tr-TR" sz="1400" b="1" dirty="0">
                <a:latin typeface="Arial" pitchFamily="34" charset="0"/>
                <a:cs typeface="Arial" pitchFamily="34" charset="0"/>
              </a:rPr>
              <a:t> (Kolay Araçlar)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: </a:t>
            </a:r>
            <a:r>
              <a:rPr lang="tr-TR" sz="1400" b="1" dirty="0">
                <a:latin typeface="Arial" pitchFamily="34" charset="0"/>
                <a:cs typeface="Arial" pitchFamily="34" charset="0"/>
              </a:rPr>
              <a:t>Risk Değerlendirmesi 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Kullanılarak Denetim </a:t>
            </a:r>
            <a:r>
              <a:rPr lang="tr-TR" sz="1400" b="1" dirty="0">
                <a:latin typeface="Arial" pitchFamily="34" charset="0"/>
                <a:cs typeface="Arial" pitchFamily="34" charset="0"/>
              </a:rPr>
              <a:t>Planlaması </a:t>
            </a:r>
            <a:r>
              <a:rPr lang="tr-TR" sz="1400" dirty="0">
                <a:latin typeface="Arial" pitchFamily="34" charset="0"/>
                <a:cs typeface="Arial" pitchFamily="34" charset="0"/>
              </a:rPr>
              <a:t>için internet tabanlı program ve metodolojinin tüm adımlarını kapsayan kılavuz kitap.</a:t>
            </a:r>
            <a:endParaRPr lang="es-ES_tradnl" sz="1600" dirty="0">
              <a:latin typeface="Arial Narrow" pitchFamily="34" charset="0"/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s-ES_tradnl" dirty="0">
              <a:latin typeface="+mn-lt"/>
              <a:cs typeface="+mn-cs"/>
            </a:endParaRPr>
          </a:p>
        </p:txBody>
      </p:sp>
      <p:sp>
        <p:nvSpPr>
          <p:cNvPr id="17414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2. </a:t>
            </a:r>
            <a:r>
              <a:rPr lang="tr-TR" sz="2400" b="1">
                <a:latin typeface="Book Antiqua" pitchFamily="18" charset="0"/>
              </a:rPr>
              <a:t>İlgili Mevzuat</a:t>
            </a:r>
            <a:endParaRPr lang="en-GB" sz="2400" b="1">
              <a:latin typeface="Book Antiqua" pitchFamily="18" charset="0"/>
            </a:endParaRPr>
          </a:p>
        </p:txBody>
      </p:sp>
      <p:pic>
        <p:nvPicPr>
          <p:cNvPr id="17415" name="Picture 3"/>
          <p:cNvPicPr>
            <a:picLocks noChangeAspect="1" noChangeArrowheads="1"/>
          </p:cNvPicPr>
          <p:nvPr/>
        </p:nvPicPr>
        <p:blipFill>
          <a:blip r:embed="rId5" cstate="print"/>
          <a:srcRect l="26756" t="8656" r="28969" b="6688"/>
          <a:stretch>
            <a:fillRect/>
          </a:stretch>
        </p:blipFill>
        <p:spPr bwMode="auto">
          <a:xfrm>
            <a:off x="3851275" y="4052888"/>
            <a:ext cx="2233613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4"/>
          <p:cNvPicPr>
            <a:picLocks noChangeAspect="1" noChangeArrowheads="1"/>
          </p:cNvPicPr>
          <p:nvPr/>
        </p:nvPicPr>
        <p:blipFill>
          <a:blip r:embed="rId6" cstate="print"/>
          <a:srcRect l="27943" t="14391" r="29723" b="6250"/>
          <a:stretch>
            <a:fillRect/>
          </a:stretch>
        </p:blipFill>
        <p:spPr bwMode="auto">
          <a:xfrm>
            <a:off x="1331913" y="4046538"/>
            <a:ext cx="2282825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18435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18439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0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436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2. </a:t>
            </a:r>
            <a:r>
              <a:rPr lang="tr-TR" sz="2400" b="1">
                <a:latin typeface="Book Antiqua" pitchFamily="18" charset="0"/>
              </a:rPr>
              <a:t>İlgili Mevzuat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18438" name="Rectangle 3"/>
          <p:cNvSpPr txBox="1">
            <a:spLocks noChangeArrowheads="1"/>
          </p:cNvSpPr>
          <p:nvPr/>
        </p:nvSpPr>
        <p:spPr bwMode="auto">
          <a:xfrm>
            <a:off x="468313" y="908050"/>
            <a:ext cx="8458200" cy="583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Çevre Kanunu doğrultusunda gerekli görülen İzin ve Ruhsat Yönetmeliği</a:t>
            </a:r>
            <a:endParaRPr lang="en-US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Endüstriyel Emisyonlar Direktifinin uygulanmasındaki ana boşluklar</a:t>
            </a:r>
            <a:endParaRPr lang="en-US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BAT Sonuçlarına atıfta bulunulmamaktadır</a:t>
            </a:r>
            <a:r>
              <a:rPr lang="en-US" sz="1600"/>
              <a:t> 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Emisyon Sınır Değerleri, BAT-AEL’lerdeki ile örtüşmemektedir</a:t>
            </a:r>
            <a:endParaRPr lang="es-E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Halkın katılımı ve çevresel bilgilere erişim yetersizdir</a:t>
            </a:r>
            <a:endParaRPr lang="es-E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27214 sayılı Yönetmeliğin Ekleri, Endüstriyel Emisyonlar Direktifi’ndekilerden farklıdır (</a:t>
            </a:r>
            <a:r>
              <a:rPr lang="tr-TR" sz="1600">
                <a:solidFill>
                  <a:srgbClr val="FFFF00"/>
                </a:solidFill>
              </a:rPr>
              <a:t>2. </a:t>
            </a:r>
            <a:r>
              <a:rPr lang="tr-TR" sz="1600"/>
              <a:t>Bölüm ile ilgili olarak) </a:t>
            </a:r>
            <a:endParaRPr lang="es-E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ÇED ile entegrasyon: İzinler, ÇED’in alınmasından ve tesisin inşa edilmesinden sonra verilmektedir (kirlilik azaltma teknikleri ve ESD ile ilgili değerlendirilmeler yeterli değildir)</a:t>
            </a:r>
            <a:endParaRPr lang="es-E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Endüstriyel Emisyonlar Direktifinin 23. maddesi doğrultusunda çevresel teftişlerin gereklilikleri</a:t>
            </a:r>
            <a:endParaRPr lang="es-E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Bir ortamdan diğerine geçen kirliliğin dolaylı etkileri dikkate alınmamıştır</a:t>
            </a:r>
            <a:endParaRPr lang="es-E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1600"/>
              <a:t>E</a:t>
            </a:r>
            <a:r>
              <a:rPr lang="tr-TR" sz="1600"/>
              <a:t>nerji verimliliğine dikkat edilmemiştir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Tesisin kapatılması ile ilgili koşullar belirtilmemiştir</a:t>
            </a:r>
            <a:endParaRPr lang="es-ES" sz="1600"/>
          </a:p>
          <a:p>
            <a:pPr marL="342900" indent="-342900" eaLnBrk="0" hangingPunct="0">
              <a:spcBef>
                <a:spcPct val="20000"/>
              </a:spcBef>
            </a:pPr>
            <a:endParaRPr lang="en-US" sz="1600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endParaRPr lang="en-US" sz="1600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b="1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27 Grupo"/>
          <p:cNvGrpSpPr>
            <a:grpSpLocks/>
          </p:cNvGrpSpPr>
          <p:nvPr/>
        </p:nvGrpSpPr>
        <p:grpSpPr bwMode="auto">
          <a:xfrm>
            <a:off x="7308850" y="333375"/>
            <a:ext cx="1655763" cy="647700"/>
            <a:chOff x="6286512" y="285728"/>
            <a:chExt cx="2493060" cy="790573"/>
          </a:xfrm>
        </p:grpSpPr>
        <p:pic>
          <p:nvPicPr>
            <p:cNvPr id="1946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459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33375"/>
            <a:ext cx="16049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7"/>
          <p:cNvSpPr>
            <a:spLocks noChangeArrowheads="1"/>
          </p:cNvSpPr>
          <p:nvPr/>
        </p:nvSpPr>
        <p:spPr bwMode="auto">
          <a:xfrm>
            <a:off x="827088" y="2284413"/>
            <a:ext cx="7416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4000" b="1">
                <a:latin typeface="Book Antiqua" pitchFamily="18" charset="0"/>
              </a:rPr>
              <a:t>3. </a:t>
            </a:r>
            <a:r>
              <a:rPr lang="tr-TR" sz="4000" b="1">
                <a:latin typeface="Book Antiqua" pitchFamily="18" charset="0"/>
              </a:rPr>
              <a:t>Entegre Çevre İzni</a:t>
            </a:r>
            <a:r>
              <a:rPr lang="en-GB" sz="4000" b="1">
                <a:latin typeface="Book Antiqua" pitchFamily="18" charset="0"/>
              </a:rPr>
              <a:t>(IEP)</a:t>
            </a:r>
          </a:p>
        </p:txBody>
      </p:sp>
      <p:sp>
        <p:nvSpPr>
          <p:cNvPr id="10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20483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204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484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68313" y="692150"/>
            <a:ext cx="8458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lvl="1" indent="-342900" algn="ctr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tr-TR" b="1" dirty="0">
                <a:cs typeface="+mn-cs"/>
              </a:rPr>
              <a:t>Entegre Çevre İzninin Dayanağı</a:t>
            </a:r>
            <a:endParaRPr lang="en-US" b="1" dirty="0">
              <a:cs typeface="+mn-cs"/>
            </a:endParaRPr>
          </a:p>
          <a:p>
            <a:pPr marL="342900" lvl="1" indent="-342900" algn="ctr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600" dirty="0">
              <a:cs typeface="+mn-cs"/>
            </a:endParaRPr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dirty="0">
                <a:cs typeface="+mn-cs"/>
              </a:rPr>
              <a:t>Entegre Çevre İzni Yönetmeliğinin Ek 1’inde tanımlanan tesisler için yeni çevre izni sistemi (örn</a:t>
            </a:r>
            <a:r>
              <a:rPr lang="en-US" sz="1600" dirty="0">
                <a:cs typeface="+mn-cs"/>
              </a:rPr>
              <a:t>. </a:t>
            </a:r>
            <a:r>
              <a:rPr lang="en-US" sz="1600" i="1" dirty="0">
                <a:cs typeface="+mn-cs"/>
              </a:rPr>
              <a:t>1.2. </a:t>
            </a:r>
            <a:r>
              <a:rPr lang="tr-TR" sz="1600" i="1" dirty="0">
                <a:cs typeface="+mn-cs"/>
              </a:rPr>
              <a:t>Madeni yağ ve </a:t>
            </a:r>
            <a:r>
              <a:rPr lang="tr-TR" sz="1600" i="1">
                <a:cs typeface="+mn-cs"/>
              </a:rPr>
              <a:t>gazın rafinasyonu</a:t>
            </a:r>
            <a:r>
              <a:rPr lang="en-US" sz="1600">
                <a:cs typeface="+mn-cs"/>
              </a:rPr>
              <a:t>)</a:t>
            </a:r>
            <a:endParaRPr lang="en-US" sz="1600" dirty="0">
              <a:cs typeface="+mn-cs"/>
            </a:endParaRPr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dirty="0">
                <a:cs typeface="+mn-cs"/>
              </a:rPr>
              <a:t>Tek prosedür çatısı altında tüm mevcut çevre izinleri birleştirilmektedir</a:t>
            </a:r>
            <a:r>
              <a:rPr lang="es-ES_tradnl" sz="1600" dirty="0">
                <a:cs typeface="+mn-cs"/>
              </a:rPr>
              <a:t>:</a:t>
            </a:r>
            <a:r>
              <a:rPr lang="tr-TR" sz="1600" dirty="0">
                <a:cs typeface="+mn-cs"/>
              </a:rPr>
              <a:t>  </a:t>
            </a:r>
            <a:endParaRPr lang="es-ES_tradnl" sz="1600" dirty="0">
              <a:cs typeface="+mn-cs"/>
            </a:endParaRP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>
                <a:cs typeface="+mn-cs"/>
              </a:rPr>
              <a:t>Atık üretimi ve yönetimi</a:t>
            </a:r>
            <a:endParaRPr lang="es-ES_tradnl" sz="1400" dirty="0">
              <a:cs typeface="+mn-cs"/>
            </a:endParaRP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>
                <a:cs typeface="+mn-cs"/>
              </a:rPr>
              <a:t>Atık su tahliyesi</a:t>
            </a:r>
            <a:endParaRPr lang="es-ES_tradnl" sz="1400" dirty="0">
              <a:cs typeface="+mn-cs"/>
            </a:endParaRP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>
                <a:cs typeface="+mn-cs"/>
              </a:rPr>
              <a:t>Hava ve gürültü kirliliği</a:t>
            </a:r>
            <a:endParaRPr lang="en-US" dirty="0">
              <a:cs typeface="+mn-cs"/>
            </a:endParaRPr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dirty="0">
                <a:cs typeface="+mn-cs"/>
              </a:rPr>
              <a:t>Entegre Çevre İzni Yönetmeliği, 2010/75/EU sayılı Endüstriyel Emisyonlar Direktifinin 1. ve 2. Bölümlerinin şartlarını mevzuata aktarmaktadır.</a:t>
            </a:r>
            <a:endParaRPr lang="es-ES_tradnl" sz="1600" b="1" dirty="0">
              <a:cs typeface="+mn-cs"/>
            </a:endParaRPr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dirty="0">
                <a:cs typeface="+mn-cs"/>
              </a:rPr>
              <a:t>Ek 1’de belirtilen faaliyetler ile ilgili </a:t>
            </a:r>
            <a:r>
              <a:rPr lang="tr-TR" sz="1600" b="1" dirty="0">
                <a:cs typeface="+mn-cs"/>
              </a:rPr>
              <a:t>inşa, işletme, büyük değişiklikler yapma ve devreden çıkarma </a:t>
            </a:r>
            <a:r>
              <a:rPr lang="tr-TR" sz="1600" dirty="0">
                <a:cs typeface="+mn-cs"/>
              </a:rPr>
              <a:t>işlemleri</a:t>
            </a:r>
            <a:r>
              <a:rPr lang="tr-TR" sz="1600" b="1" dirty="0">
                <a:cs typeface="+mn-cs"/>
              </a:rPr>
              <a:t> </a:t>
            </a:r>
            <a:r>
              <a:rPr lang="tr-TR" sz="1600" dirty="0">
                <a:cs typeface="+mn-cs"/>
              </a:rPr>
              <a:t>için gereklidir</a:t>
            </a:r>
            <a:endParaRPr lang="en-US" sz="1600" dirty="0">
              <a:cs typeface="+mn-cs"/>
            </a:endParaRPr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dirty="0">
                <a:cs typeface="+mn-cs"/>
              </a:rPr>
              <a:t>2014’te yayımlanması öngörülmektedir. </a:t>
            </a:r>
            <a:endParaRPr lang="en-US" sz="1600" dirty="0">
              <a:cs typeface="+mn-cs"/>
            </a:endParaRPr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600" dirty="0">
              <a:cs typeface="+mn-cs"/>
            </a:endParaRPr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600" b="1" dirty="0">
              <a:cs typeface="+mn-cs"/>
            </a:endParaRPr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s-ES_tradnl" b="1" dirty="0">
              <a:latin typeface="Arial Narrow" pitchFamily="34" charset="0"/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s-ES_tradnl" dirty="0">
              <a:latin typeface="+mn-lt"/>
              <a:cs typeface="+mn-cs"/>
            </a:endParaRPr>
          </a:p>
        </p:txBody>
      </p:sp>
      <p:sp>
        <p:nvSpPr>
          <p:cNvPr id="20486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3. </a:t>
            </a:r>
            <a:r>
              <a:rPr lang="tr-TR" sz="2400" b="1">
                <a:latin typeface="Book Antiqua" pitchFamily="18" charset="0"/>
              </a:rPr>
              <a:t>Entegre Çevre İzni</a:t>
            </a:r>
            <a:endParaRPr lang="en-GB" sz="2400" b="1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tr-TR" dirty="0" smtClean="0">
                <a:solidFill>
                  <a:srgbClr val="A7D872"/>
                </a:solidFill>
              </a:rPr>
              <a:t>Eşleştirme projesi</a:t>
            </a:r>
            <a:r>
              <a:rPr lang="nl-NL" smtClean="0">
                <a:solidFill>
                  <a:srgbClr val="A7D872"/>
                </a:solidFill>
              </a:rPr>
              <a:t>- </a:t>
            </a:r>
            <a:r>
              <a:rPr lang="nl-NL" dirty="0" smtClean="0">
                <a:solidFill>
                  <a:srgbClr val="A7D872"/>
                </a:solidFill>
              </a:rPr>
              <a:t>TR/2008/IB/EN/03 </a:t>
            </a:r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2143125" y="384175"/>
            <a:ext cx="47148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 b="1">
                <a:latin typeface="Book Antiqua" pitchFamily="18" charset="0"/>
              </a:rPr>
              <a:t>Ana Başlıklar</a:t>
            </a:r>
            <a:endParaRPr lang="en-GB" sz="3200" b="1">
              <a:latin typeface="Book Antiqua" pitchFamily="18" charset="0"/>
            </a:endParaRPr>
          </a:p>
        </p:txBody>
      </p:sp>
      <p:sp>
        <p:nvSpPr>
          <p:cNvPr id="3076" name="11 Rectángulo"/>
          <p:cNvSpPr>
            <a:spLocks noChangeArrowheads="1"/>
          </p:cNvSpPr>
          <p:nvPr/>
        </p:nvSpPr>
        <p:spPr bwMode="auto">
          <a:xfrm>
            <a:off x="971550" y="1322388"/>
            <a:ext cx="7200900" cy="477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200000"/>
              </a:lnSpc>
              <a:buFont typeface="Calibri" pitchFamily="34" charset="0"/>
              <a:buAutoNum type="arabicPeriod"/>
            </a:pPr>
            <a:r>
              <a:rPr lang="tr-TR" sz="2000" b="1"/>
              <a:t>Eğitimin Amacı ve Dayanağı</a:t>
            </a:r>
            <a:endParaRPr lang="en-US" sz="2000" b="1"/>
          </a:p>
          <a:p>
            <a:pPr marL="457200" indent="-457200">
              <a:lnSpc>
                <a:spcPct val="200000"/>
              </a:lnSpc>
              <a:buFont typeface="Calibri" pitchFamily="34" charset="0"/>
              <a:buAutoNum type="arabicPeriod"/>
            </a:pPr>
            <a:r>
              <a:rPr lang="en-US" sz="2000" b="1"/>
              <a:t> </a:t>
            </a:r>
            <a:r>
              <a:rPr lang="tr-TR" sz="2000" b="1"/>
              <a:t>İlgili Mevzuat</a:t>
            </a:r>
            <a:endParaRPr lang="en-US" sz="2000" b="1"/>
          </a:p>
          <a:p>
            <a:pPr marL="457200" indent="-457200">
              <a:lnSpc>
                <a:spcPct val="200000"/>
              </a:lnSpc>
              <a:buFont typeface="Calibri" pitchFamily="34" charset="0"/>
              <a:buAutoNum type="arabicPeriod"/>
            </a:pPr>
            <a:r>
              <a:rPr lang="tr-TR" sz="2000" b="1"/>
              <a:t>Entegre Çevre İzni</a:t>
            </a:r>
            <a:r>
              <a:rPr lang="en-US" sz="2000" b="1"/>
              <a:t> </a:t>
            </a:r>
          </a:p>
          <a:p>
            <a:pPr marL="800100" lvl="1" indent="-342900">
              <a:lnSpc>
                <a:spcPct val="200000"/>
              </a:lnSpc>
              <a:buFont typeface="Wingdings" pitchFamily="2" charset="2"/>
              <a:buChar char="Ø"/>
            </a:pPr>
            <a:r>
              <a:rPr lang="tr-TR"/>
              <a:t>Entegre çevre izninin dayanağı</a:t>
            </a:r>
            <a:endParaRPr lang="en-US"/>
          </a:p>
          <a:p>
            <a:pPr marL="800100" lvl="1" indent="-342900">
              <a:lnSpc>
                <a:spcPct val="200000"/>
              </a:lnSpc>
              <a:buFont typeface="Wingdings" pitchFamily="2" charset="2"/>
              <a:buChar char="Ø"/>
            </a:pPr>
            <a:r>
              <a:rPr lang="tr-TR"/>
              <a:t>Entegre çevre izninin içeriği</a:t>
            </a:r>
            <a:endParaRPr lang="en-US"/>
          </a:p>
          <a:p>
            <a:pPr marL="800100" lvl="1" indent="-342900">
              <a:lnSpc>
                <a:spcPct val="200000"/>
              </a:lnSpc>
              <a:buFont typeface="Wingdings" pitchFamily="2" charset="2"/>
              <a:buChar char="Ø"/>
            </a:pPr>
            <a:r>
              <a:rPr lang="tr-TR"/>
              <a:t>Kilit hususlar ve sıklıkla rastlanan sorunlar</a:t>
            </a:r>
            <a:endParaRPr lang="en-US"/>
          </a:p>
          <a:p>
            <a:pPr marL="800100" lvl="1" indent="-342900">
              <a:lnSpc>
                <a:spcPct val="200000"/>
              </a:lnSpc>
              <a:buFont typeface="Wingdings" pitchFamily="2" charset="2"/>
              <a:buChar char="Ø"/>
            </a:pPr>
            <a:r>
              <a:rPr lang="tr-TR"/>
              <a:t>Entegre çevre izninin uygulanması</a:t>
            </a:r>
            <a:endParaRPr lang="en-US"/>
          </a:p>
          <a:p>
            <a:pPr marL="800100" lvl="1" indent="-342900">
              <a:lnSpc>
                <a:spcPct val="200000"/>
              </a:lnSpc>
              <a:buFont typeface="Calibri" pitchFamily="34" charset="0"/>
              <a:buAutoNum type="arabicPeriod" startAt="4"/>
            </a:pPr>
            <a:r>
              <a:rPr lang="tr-TR" sz="2000" b="1"/>
              <a:t>Rafinerideki kilit ögelere genel bir bakış</a:t>
            </a:r>
            <a:endParaRPr lang="en-US"/>
          </a:p>
        </p:txBody>
      </p:sp>
      <p:grpSp>
        <p:nvGrpSpPr>
          <p:cNvPr id="3077" name="27 Grupo"/>
          <p:cNvGrpSpPr>
            <a:grpSpLocks/>
          </p:cNvGrpSpPr>
          <p:nvPr/>
        </p:nvGrpSpPr>
        <p:grpSpPr bwMode="auto">
          <a:xfrm>
            <a:off x="7308850" y="333375"/>
            <a:ext cx="1655763" cy="647700"/>
            <a:chOff x="6286512" y="285728"/>
            <a:chExt cx="2493060" cy="790573"/>
          </a:xfrm>
        </p:grpSpPr>
        <p:pic>
          <p:nvPicPr>
            <p:cNvPr id="3079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0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8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33375"/>
            <a:ext cx="16049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21507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21511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2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508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Rectangle 3"/>
          <p:cNvSpPr txBox="1">
            <a:spLocks noChangeArrowheads="1"/>
          </p:cNvSpPr>
          <p:nvPr/>
        </p:nvSpPr>
        <p:spPr bwMode="auto">
          <a:xfrm>
            <a:off x="468313" y="692150"/>
            <a:ext cx="8458200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lvl="1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Entegre Çevre İzninin Dayanağı</a:t>
            </a:r>
            <a:endParaRPr lang="en-US" b="1"/>
          </a:p>
          <a:p>
            <a:pPr marL="342900" lvl="1" indent="-342900" algn="ctr" eaLnBrk="0" hangingPunct="0">
              <a:lnSpc>
                <a:spcPct val="150000"/>
              </a:lnSpc>
              <a:spcBef>
                <a:spcPct val="20000"/>
              </a:spcBef>
            </a:pPr>
            <a:endParaRPr lang="en-US" b="1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b="1"/>
              <a:t>İzin koşulları BAT Sonuçlarına dayalıdır</a:t>
            </a:r>
            <a:endParaRPr lang="en-US" b="1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1600" b="1"/>
              <a:t>BAT-AEL</a:t>
            </a:r>
            <a:r>
              <a:rPr lang="tr-TR" sz="1600" b="1"/>
              <a:t>’ler zorunludur; </a:t>
            </a:r>
            <a:r>
              <a:rPr lang="tr-TR" sz="1600"/>
              <a:t>BAT sonuçlarında belirtilen bir BAT’ın uygulanması zorunlu değildir. </a:t>
            </a:r>
            <a:endParaRPr lang="en-US" sz="1600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Uyum için ek süre ya da BAT-AEL’lerdeki kadar kısıtlayıcı olmayan emisyon sınır değerleri</a:t>
            </a:r>
            <a:r>
              <a:rPr lang="tr-TR" sz="1600">
                <a:solidFill>
                  <a:srgbClr val="FFFF00"/>
                </a:solidFill>
              </a:rPr>
              <a:t> </a:t>
            </a:r>
            <a:r>
              <a:rPr lang="tr-TR" sz="1600"/>
              <a:t>için </a:t>
            </a:r>
            <a:r>
              <a:rPr lang="tr-TR" sz="1600" b="1"/>
              <a:t>özel durumlar: </a:t>
            </a:r>
            <a:r>
              <a:rPr lang="tr-TR" sz="1600"/>
              <a:t>İşletmeci, aşağıdaki nedenlerden dolayı, BAT-AEL’lerin yerine getirilmesinin elde edilecek çevresel yararlarla karşılaştırıldığında orantısız derecede yüksek maliyete yol açacağını</a:t>
            </a:r>
            <a:r>
              <a:rPr lang="tr-TR" sz="1600" b="1"/>
              <a:t> gerekçelendiren bir değerlendirme </a:t>
            </a:r>
            <a:r>
              <a:rPr lang="tr-TR" sz="1600"/>
              <a:t>sunmalıdır:</a:t>
            </a:r>
            <a:endParaRPr lang="es-ES_tradnl" sz="16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/>
              <a:t> Tesisin coğrafi konumu veya yerel çevresel koşullar</a:t>
            </a:r>
            <a:endParaRPr lang="es-ES_tradnl" sz="16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/>
              <a:t>Tesisin teknik özellikleri</a:t>
            </a:r>
            <a:endParaRPr lang="en-US" sz="1600" b="1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endParaRPr lang="en-U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b="1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>
              <a:latin typeface="Calibri" pitchFamily="34" charset="0"/>
            </a:endParaRPr>
          </a:p>
        </p:txBody>
      </p:sp>
      <p:sp>
        <p:nvSpPr>
          <p:cNvPr id="21510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3. </a:t>
            </a:r>
            <a:r>
              <a:rPr lang="tr-TR" sz="2400" b="1">
                <a:latin typeface="Book Antiqua" pitchFamily="18" charset="0"/>
              </a:rPr>
              <a:t>Entegre Çevre İzni</a:t>
            </a:r>
            <a:endParaRPr lang="en-GB" sz="2400" b="1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22531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2253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2532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3. </a:t>
            </a:r>
            <a:r>
              <a:rPr lang="tr-TR" sz="2400" b="1">
                <a:latin typeface="Book Antiqua" pitchFamily="18" charset="0"/>
              </a:rPr>
              <a:t>Entegre Çevre İzni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22534" name="Rectangle 3"/>
          <p:cNvSpPr txBox="1">
            <a:spLocks noChangeArrowheads="1"/>
          </p:cNvSpPr>
          <p:nvPr/>
        </p:nvSpPr>
        <p:spPr bwMode="auto">
          <a:xfrm>
            <a:off x="468313" y="692150"/>
            <a:ext cx="8458200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lvl="1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Entegre Çevre İzninin Dayanağı</a:t>
            </a:r>
            <a:endParaRPr lang="en-US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Emisyon Sınır Değerleri</a:t>
            </a:r>
            <a:endParaRPr lang="en-US" b="1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/>
              <a:t>Emisyon Sınır Değerleri, </a:t>
            </a:r>
            <a:r>
              <a:rPr lang="tr-TR" sz="1400" b="1"/>
              <a:t>Mevcut En İyi Tekniklere</a:t>
            </a:r>
            <a:r>
              <a:rPr lang="tr-TR" sz="1400"/>
              <a:t> dayanmaktadır; belirli bir tekniğin kullanımını zorunlu kılmaz; tesisin</a:t>
            </a:r>
            <a:r>
              <a:rPr lang="tr-TR" sz="1400" b="1"/>
              <a:t> teknik detayları, coğrafi konumu ve yerel çevre koşulları </a:t>
            </a:r>
            <a:r>
              <a:rPr lang="tr-TR" sz="1400"/>
              <a:t>dikkate alınır. </a:t>
            </a:r>
            <a:endParaRPr lang="en-US" sz="140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tr-TR" sz="1400"/>
              <a:t>Emisyon Sınır Değerleri, emisyonların </a:t>
            </a:r>
            <a:r>
              <a:rPr lang="tr-TR" sz="1400" b="1"/>
              <a:t>normal faaliyet koşulları altında BAT-AEL’leri aşmamasını</a:t>
            </a:r>
            <a:r>
              <a:rPr lang="tr-TR" sz="1400"/>
              <a:t> sağlamalıdır (yerel mevzuat daha sınırlayıcı ise, ilgili mevzuatta belirtilen sınırlar geçerli olacaktır).</a:t>
            </a:r>
            <a:endParaRPr lang="en-US" sz="1400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Maliyet/çevresel fayda değerlendirmesinde </a:t>
            </a:r>
            <a:r>
              <a:rPr lang="tr-TR" sz="1400"/>
              <a:t>geçerli gerekçeler görülüyorsa ve ilgili mevzuatın sınır değerleri aşılmayacaksa, kısıtlayıcılığı daha az olan emisyon sınır değerleri oluşturulabilir. Bu koşul, Yetkili Makam tarafından tekrar değerlendirmeye alınacaktır.</a:t>
            </a:r>
            <a:endParaRPr lang="en-US" sz="1400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/>
              <a:t>Emisyon sınır değerleri, eşdeğer düzeyde çevre koruma sağlayacak olan </a:t>
            </a:r>
            <a:r>
              <a:rPr lang="tr-TR" sz="1400" b="1"/>
              <a:t>denk parametreler </a:t>
            </a:r>
            <a:r>
              <a:rPr lang="tr-TR" sz="1400"/>
              <a:t>veya teknik önlemlerle değiştirilebilir veya desteklenebilir.  </a:t>
            </a:r>
            <a:endParaRPr lang="en-US" sz="14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Genel Bağlayıcı Kurallar</a:t>
            </a:r>
            <a:r>
              <a:rPr lang="en-US" sz="1400" b="1"/>
              <a:t>:</a:t>
            </a:r>
            <a:r>
              <a:rPr lang="tr-TR" sz="1400" b="1"/>
              <a:t> </a:t>
            </a:r>
            <a:r>
              <a:rPr lang="tr-TR" sz="1400"/>
              <a:t>Tüm sektöre uygulanabilecek emisyon sınır değerleri ya da diğer izin koşulları</a:t>
            </a:r>
            <a:endParaRPr lang="en-US" sz="14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b="1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23555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23559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0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556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3. </a:t>
            </a:r>
            <a:r>
              <a:rPr lang="tr-TR" sz="2400" b="1">
                <a:latin typeface="Book Antiqua" pitchFamily="18" charset="0"/>
              </a:rPr>
              <a:t>Entegre Çevre İzni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23558" name="Rectangle 3"/>
          <p:cNvSpPr txBox="1">
            <a:spLocks noChangeArrowheads="1"/>
          </p:cNvSpPr>
          <p:nvPr/>
        </p:nvSpPr>
        <p:spPr bwMode="auto">
          <a:xfrm>
            <a:off x="468313" y="692150"/>
            <a:ext cx="8458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lvl="1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 dirty="0"/>
              <a:t>Entegre Çevre İzninin Dayanağı</a:t>
            </a:r>
            <a:endParaRPr lang="en-US" b="1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 dirty="0" smtClean="0"/>
              <a:t>Halkın </a:t>
            </a:r>
            <a:r>
              <a:rPr lang="tr-TR" b="1" dirty="0"/>
              <a:t>Katılımı</a:t>
            </a:r>
            <a:endParaRPr lang="en-US" b="1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 dirty="0"/>
              <a:t>Aşağıdaki prosedürlere </a:t>
            </a:r>
            <a:r>
              <a:rPr lang="tr-TR" sz="1600" b="1" dirty="0"/>
              <a:t>halkın katılımı:</a:t>
            </a:r>
            <a:endParaRPr lang="en-US" sz="1600" dirty="0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Yeni tesisler ile ilgili izin çıkarılması</a:t>
            </a:r>
            <a:endParaRPr lang="es-ES_tradnl" sz="1400" dirty="0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Mevcut tesislerde büyük değişikliğe gidilmesi durumunda izin çıkarılması</a:t>
            </a:r>
            <a:endParaRPr lang="es-ES_tradnl" sz="1400" dirty="0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Bir iznin veya izin koşullarının güncellenmesi </a:t>
            </a:r>
            <a:endParaRPr lang="en-US" sz="1400" dirty="0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4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dirty="0"/>
              <a:t> </a:t>
            </a:r>
            <a:r>
              <a:rPr lang="tr-TR" sz="1600" b="1" dirty="0" smtClean="0"/>
              <a:t>Halkın </a:t>
            </a:r>
            <a:r>
              <a:rPr lang="tr-TR" sz="1600" b="1" dirty="0"/>
              <a:t>açık bilgiler</a:t>
            </a:r>
            <a:r>
              <a:rPr lang="en-US" sz="1600" b="1" dirty="0"/>
              <a:t>: </a:t>
            </a:r>
            <a:endParaRPr lang="es-ES" sz="1600" b="1" dirty="0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Güncellemeler de dâhil olmak üzere, kararın içeriği ve iznin bir nüshası</a:t>
            </a:r>
            <a:endParaRPr lang="es-ES_tradnl" sz="1400" dirty="0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Kararın dayandığı nedenler</a:t>
            </a:r>
            <a:endParaRPr lang="es-ES_tradnl" sz="1400" dirty="0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Muafiyet ve düşük emisyon sınır değerleri belirleme durumunda ilgili açıklama</a:t>
            </a:r>
            <a:endParaRPr lang="es-ES_tradnl" sz="1400" dirty="0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İşletmeci tarafından, faaliyetlerin tam olarak bitirilmesi üzerine alınan önlemlere ilişkin bilgiler</a:t>
            </a:r>
            <a:endParaRPr lang="es-ES_tradnl" sz="1400" dirty="0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İzin koşullarına göre istenen emisyon izleme sonuçları</a:t>
            </a:r>
            <a:endParaRPr lang="es-ES" sz="1400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s-ES" sz="1600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 dirty="0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endParaRPr lang="en-US" sz="1600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 dirty="0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b="1" dirty="0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24579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24583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4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4580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3. </a:t>
            </a:r>
            <a:r>
              <a:rPr lang="tr-TR" sz="2400" b="1">
                <a:latin typeface="Book Antiqua" pitchFamily="18" charset="0"/>
              </a:rPr>
              <a:t>Entegre Çevre İzni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24582" name="Rectangle 3"/>
          <p:cNvSpPr txBox="1">
            <a:spLocks noChangeArrowheads="1"/>
          </p:cNvSpPr>
          <p:nvPr/>
        </p:nvSpPr>
        <p:spPr bwMode="auto">
          <a:xfrm>
            <a:off x="468313" y="692150"/>
            <a:ext cx="8458200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lvl="1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Entegre Çevre İzninin Dayanağı</a:t>
            </a:r>
            <a:endParaRPr lang="en-US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İzin koşullarının gözden geçirilmesi ve güncellenmesi</a:t>
            </a:r>
            <a:endParaRPr lang="en-US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 b="1"/>
              <a:t>BAT Sonuçları kararlarının yayınlanmasından sonraki 4 yıl içerisinde</a:t>
            </a:r>
            <a:r>
              <a:rPr lang="tr-TR" sz="1600"/>
              <a:t>, izin gözden geçirilecek ve uygulanabilir durumdaki yeni BAT sonuçları da bu iznin kapsamına alınacaktır. </a:t>
            </a:r>
            <a:endParaRPr lang="en-U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sz="1600" b="1"/>
              <a:t>Önemli Değişiklikler</a:t>
            </a:r>
            <a:r>
              <a:rPr lang="en-US" sz="1600" b="1"/>
              <a:t>: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Bir değişikliğin önemli olarak sayılması için dikkate alınacak kriterler, Ek V’te tanımlanmaktadır (örn. Üretim kapasitesinde artış, su veya enerji üretiminde artış, yeni tehlikeli maddelerin oluşumu, tahliye akışlarında artış, vb.)</a:t>
            </a:r>
            <a:endParaRPr lang="en-U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Değişikliğin etki değerlendirmesi</a:t>
            </a:r>
            <a:r>
              <a:rPr lang="en-US" sz="1600"/>
              <a:t>:</a:t>
            </a:r>
            <a:endParaRPr lang="es-ES" sz="1600"/>
          </a:p>
          <a:p>
            <a:pPr marL="342900" lvl="1" indent="-342900">
              <a:lnSpc>
                <a:spcPct val="150000"/>
              </a:lnSpc>
              <a:buFont typeface="Arial" charset="0"/>
              <a:buChar char="•"/>
            </a:pPr>
            <a:r>
              <a:rPr lang="en-US" sz="1400"/>
              <a:t> </a:t>
            </a:r>
            <a:r>
              <a:rPr lang="tr-TR" sz="1400"/>
              <a:t>Doğal kaynakların kalitesi ve yenilenme kapasitesi</a:t>
            </a:r>
            <a:endParaRPr lang="es-ES" sz="1400"/>
          </a:p>
          <a:p>
            <a:pPr marL="342900" lvl="1" indent="-342900">
              <a:lnSpc>
                <a:spcPct val="150000"/>
              </a:lnSpc>
              <a:buFont typeface="Arial" charset="0"/>
              <a:buChar char="•"/>
            </a:pPr>
            <a:r>
              <a:rPr lang="en-US" sz="1400"/>
              <a:t> </a:t>
            </a:r>
            <a:r>
              <a:rPr lang="tr-TR" sz="1400"/>
              <a:t>Kaza riski</a:t>
            </a:r>
            <a:endParaRPr lang="es-ES" sz="1400"/>
          </a:p>
          <a:p>
            <a:pPr marL="342900" lvl="1" indent="-342900">
              <a:lnSpc>
                <a:spcPct val="150000"/>
              </a:lnSpc>
              <a:buFont typeface="Arial" charset="0"/>
              <a:buChar char="•"/>
            </a:pPr>
            <a:r>
              <a:rPr lang="en-US" sz="1400"/>
              <a:t> </a:t>
            </a:r>
            <a:r>
              <a:rPr lang="tr-TR" sz="1400"/>
              <a:t>İşletmenin konumunun değişmesi</a:t>
            </a:r>
            <a:endParaRPr lang="es-ES" sz="1400"/>
          </a:p>
          <a:p>
            <a:pPr marL="342900" lvl="1" indent="-342900">
              <a:lnSpc>
                <a:spcPct val="150000"/>
              </a:lnSpc>
              <a:buFont typeface="Arial" charset="0"/>
              <a:buChar char="•"/>
            </a:pPr>
            <a:r>
              <a:rPr lang="en-US" sz="1400"/>
              <a:t> </a:t>
            </a:r>
            <a:r>
              <a:rPr lang="tr-TR" sz="1400"/>
              <a:t>İşletmenin yakıt ve/veya ateşleme sistemini değiştirmesi</a:t>
            </a:r>
            <a:endParaRPr lang="en-US" sz="1400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İşletmeci, yeni/gözden geçirilmiş izin çıkarılana dek önemli değişikliği gerçekleştiremez</a:t>
            </a:r>
            <a:endParaRPr lang="en-U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b="1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25603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2560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604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3. </a:t>
            </a:r>
            <a:r>
              <a:rPr lang="tr-TR" sz="2400" b="1">
                <a:latin typeface="Book Antiqua" pitchFamily="18" charset="0"/>
              </a:rPr>
              <a:t>Entegre Çevre İzni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25606" name="Rectangle 3"/>
          <p:cNvSpPr txBox="1">
            <a:spLocks noChangeArrowheads="1"/>
          </p:cNvSpPr>
          <p:nvPr/>
        </p:nvSpPr>
        <p:spPr bwMode="auto">
          <a:xfrm>
            <a:off x="468313" y="620713"/>
            <a:ext cx="8458200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Entegre Çevre İzninin İçeriği</a:t>
            </a:r>
            <a:endParaRPr lang="es-ES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Ek-2’de belirtilen kirletici maddelere ait </a:t>
            </a:r>
            <a:r>
              <a:rPr lang="tr-TR" sz="1600" b="1"/>
              <a:t>Emisyon Sınır Değerleri</a:t>
            </a:r>
            <a:endParaRPr lang="es-ES" sz="16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 b="1"/>
              <a:t>Toprak ve yer altı suyunun korunmasına </a:t>
            </a:r>
            <a:r>
              <a:rPr lang="tr-TR" sz="1600"/>
              <a:t>yönelik önlemler ve tesis alanında bulunması muhtemel tehlikeli maddelerin belirli aralıklarla izlenmesine yönelik isterler</a:t>
            </a:r>
            <a:endParaRPr lang="es-ES" sz="16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Oluşan </a:t>
            </a:r>
            <a:r>
              <a:rPr lang="tr-TR" sz="1600" b="1"/>
              <a:t>atığın kontrol ve yönetimine </a:t>
            </a:r>
            <a:r>
              <a:rPr lang="tr-TR" sz="1600"/>
              <a:t>ilişkin önlemler</a:t>
            </a:r>
            <a:endParaRPr lang="es-ES" sz="16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Uzun mesafeli </a:t>
            </a:r>
            <a:r>
              <a:rPr lang="tr-TR" sz="1600" b="1"/>
              <a:t>kirliliğin</a:t>
            </a:r>
            <a:r>
              <a:rPr lang="tr-TR" sz="1600"/>
              <a:t> en aza indirgenmesine yönelik tedbirler</a:t>
            </a:r>
            <a:endParaRPr lang="es-ES" sz="1600" b="1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 b="1"/>
              <a:t>İzleme isterleri</a:t>
            </a:r>
            <a:r>
              <a:rPr lang="en-US" sz="1600" b="1"/>
              <a:t>: </a:t>
            </a:r>
            <a:r>
              <a:rPr lang="tr-TR" sz="1600"/>
              <a:t>ölçüm metodolojisi, sıklığı ve değerlendirme prosedürü </a:t>
            </a:r>
            <a:endParaRPr lang="es-ES" sz="16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 b="1"/>
              <a:t>Normal dışı işlem koşulları </a:t>
            </a:r>
            <a:r>
              <a:rPr lang="tr-TR" sz="1600"/>
              <a:t>için önlemler (örn. açılış ve kapanış işlemleri, sızıntılar, arızalar, anlık durdurmalar ve faaliyetin kesin olarak sona erdirilmesi)</a:t>
            </a:r>
            <a:endParaRPr lang="es-ES" sz="16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 b="1"/>
              <a:t>İlgili çevre mevzuatında </a:t>
            </a:r>
            <a:r>
              <a:rPr lang="tr-TR" sz="1600"/>
              <a:t>tesis edilmiş olan koşullar (emisyon sınır değerleri de dâhil olmak üzere)</a:t>
            </a:r>
            <a:endParaRPr lang="es-ES" sz="16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 b="1"/>
              <a:t>Faaliyetlerin sona erdirilmesi veya tesisin kapatılmasına </a:t>
            </a:r>
            <a:r>
              <a:rPr lang="tr-TR" sz="1600"/>
              <a:t>ilişkin isterler</a:t>
            </a:r>
            <a:endParaRPr lang="es-ES" sz="1600" b="1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 b="1"/>
              <a:t>Emisyon sınır değerlerine uyum ile ilgili değerlendirilme </a:t>
            </a:r>
            <a:r>
              <a:rPr lang="tr-TR" sz="1600"/>
              <a:t>koşulları</a:t>
            </a:r>
            <a:endParaRPr lang="es-ES" sz="1600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s-E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b="1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26627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26631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2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6628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3. </a:t>
            </a:r>
            <a:r>
              <a:rPr lang="tr-TR" sz="2400" b="1">
                <a:latin typeface="Book Antiqua" pitchFamily="18" charset="0"/>
              </a:rPr>
              <a:t>Entegre Çevre İzni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26630" name="Rectangle 3"/>
          <p:cNvSpPr txBox="1">
            <a:spLocks noChangeArrowheads="1"/>
          </p:cNvSpPr>
          <p:nvPr/>
        </p:nvSpPr>
        <p:spPr bwMode="auto">
          <a:xfrm>
            <a:off x="468313" y="620713"/>
            <a:ext cx="8458200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Entegre Çevre İzninin İçeriği</a:t>
            </a:r>
            <a:r>
              <a:rPr lang="en-US" b="1"/>
              <a:t>: </a:t>
            </a:r>
            <a:r>
              <a:rPr lang="tr-TR" b="1"/>
              <a:t>Çevresel koşullar</a:t>
            </a:r>
            <a:endParaRPr lang="es-ES"/>
          </a:p>
          <a:p>
            <a:pPr marL="342900" indent="-342900"/>
            <a:endParaRPr lang="en-US" sz="1600" b="1"/>
          </a:p>
          <a:p>
            <a:pPr marL="342900" indent="-342900"/>
            <a:r>
              <a:rPr lang="en-US" b="1"/>
              <a:t>1. Atmo</a:t>
            </a:r>
            <a:r>
              <a:rPr lang="tr-TR" b="1"/>
              <a:t>sfer</a:t>
            </a:r>
            <a:endParaRPr lang="es-ES"/>
          </a:p>
          <a:p>
            <a:pPr marL="342900" indent="-342900">
              <a:buFont typeface="Wingdings" pitchFamily="2" charset="2"/>
              <a:buChar char="q"/>
            </a:pPr>
            <a:r>
              <a:rPr lang="en-US" sz="1600" b="1"/>
              <a:t> </a:t>
            </a:r>
            <a:r>
              <a:rPr lang="tr-TR" sz="1600" b="1"/>
              <a:t>Hava Kalitesi</a:t>
            </a:r>
            <a:r>
              <a:rPr lang="en-US" sz="1600" b="1"/>
              <a:t> </a:t>
            </a:r>
            <a:r>
              <a:rPr lang="en-US" sz="1400"/>
              <a:t>(</a:t>
            </a:r>
            <a:r>
              <a:rPr lang="tr-TR" sz="1400"/>
              <a:t>İmisyon Sınır Değerleri, İzleme ve modelleme</a:t>
            </a:r>
            <a:r>
              <a:rPr lang="en-US" sz="1400"/>
              <a:t>)</a:t>
            </a:r>
            <a:endParaRPr lang="es-ES" sz="1400"/>
          </a:p>
          <a:p>
            <a:pPr marL="342900" indent="-342900">
              <a:buFont typeface="Wingdings" pitchFamily="2" charset="2"/>
              <a:buChar char="q"/>
            </a:pPr>
            <a:r>
              <a:rPr lang="en-US" sz="1600" b="1"/>
              <a:t> Emis</a:t>
            </a:r>
            <a:r>
              <a:rPr lang="tr-TR" sz="1600" b="1"/>
              <a:t>y</a:t>
            </a:r>
            <a:r>
              <a:rPr lang="en-US" sz="1600" b="1"/>
              <a:t>on</a:t>
            </a:r>
            <a:r>
              <a:rPr lang="tr-TR" sz="1600" b="1"/>
              <a:t>lar</a:t>
            </a:r>
            <a:endParaRPr lang="es-ES" sz="1600"/>
          </a:p>
          <a:p>
            <a:pPr marL="342900" indent="-342900"/>
            <a:r>
              <a:rPr lang="en-US" sz="1600" b="1"/>
              <a:t>	</a:t>
            </a:r>
            <a:r>
              <a:rPr lang="tr-TR" sz="1400" b="1"/>
              <a:t>Kanalize  edilen emisyonlar</a:t>
            </a:r>
            <a:endParaRPr lang="es-ES" sz="140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Emisyon noktalarının özelliklerinin belirlenmesi</a:t>
            </a:r>
            <a:endParaRPr lang="es-ES" sz="140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Odağın şartları ve teknik koşulları</a:t>
            </a:r>
            <a:endParaRPr lang="es-ES" sz="140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Emisyon Sınır Değerleri veya denk parametreler (BAT Uygulamasının tanımı</a:t>
            </a:r>
            <a:r>
              <a:rPr lang="en-GB" sz="1400"/>
              <a:t>)</a:t>
            </a:r>
            <a:endParaRPr lang="es-ES" sz="140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İzleme ve kontrol</a:t>
            </a:r>
            <a:r>
              <a:rPr lang="en-GB" sz="1400"/>
              <a:t> (</a:t>
            </a:r>
            <a:r>
              <a:rPr lang="tr-TR" sz="1400"/>
              <a:t>Normal faaliyet koşulları ve normal olmayan faaliyet koşulları ölçümleri, Ölçüm metodolojisi, Sıklığı, Emisyon sınır değeri değerlendirme prosedürü)</a:t>
            </a:r>
            <a:endParaRPr lang="es-ES" sz="1400"/>
          </a:p>
          <a:p>
            <a:pPr marL="342900" indent="-342900"/>
            <a:r>
              <a:rPr lang="en-US" sz="1600" b="1"/>
              <a:t>	</a:t>
            </a:r>
            <a:r>
              <a:rPr lang="tr-TR" sz="1400" b="1"/>
              <a:t>Dağılan emisyonlar</a:t>
            </a:r>
            <a:endParaRPr lang="es-ES" sz="140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Emisyon noktalarının tanımlanması</a:t>
            </a:r>
            <a:endParaRPr lang="es-ES" sz="140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Emisyon Sınır Değerleri veya denk parametreler</a:t>
            </a:r>
            <a:r>
              <a:rPr lang="en-US" sz="1400"/>
              <a:t> </a:t>
            </a:r>
            <a:r>
              <a:rPr lang="tr-TR" sz="1400"/>
              <a:t>(BAT Uygulamasının tanımı</a:t>
            </a:r>
            <a:r>
              <a:rPr lang="en-GB" sz="1400"/>
              <a:t>)</a:t>
            </a:r>
            <a:endParaRPr lang="es-ES" sz="140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İzleme ve kontrol </a:t>
            </a:r>
            <a:r>
              <a:rPr lang="en-GB" sz="1400"/>
              <a:t>(</a:t>
            </a:r>
            <a:r>
              <a:rPr lang="tr-TR" sz="1400"/>
              <a:t>Ölçüm metodolojisi, Sıklığı, Emisyon Sınır Değeri değerlendirme prosedürü</a:t>
            </a:r>
            <a:r>
              <a:rPr lang="en-GB" sz="1400"/>
              <a:t>)</a:t>
            </a:r>
          </a:p>
          <a:p>
            <a:pPr marL="800100" lvl="2" indent="-342900"/>
            <a:endParaRPr lang="es-ES" sz="1400"/>
          </a:p>
          <a:p>
            <a:pPr marL="342900" indent="-342900"/>
            <a:r>
              <a:rPr lang="en-US" b="1"/>
              <a:t>2. </a:t>
            </a:r>
            <a:r>
              <a:rPr lang="tr-TR" b="1"/>
              <a:t>Atık su tahliyeleri</a:t>
            </a:r>
            <a:endParaRPr lang="es-ES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Atık su akışlarının tanımlanması</a:t>
            </a:r>
            <a:endParaRPr lang="es-ES" sz="140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Tahliye noktaları ile ilgili isterler ve teknik koşullar</a:t>
            </a:r>
            <a:endParaRPr lang="es-ES" sz="140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Kirleticilerin tanımlanması </a:t>
            </a:r>
            <a:r>
              <a:rPr lang="en-US" sz="1400"/>
              <a:t>(</a:t>
            </a:r>
            <a:r>
              <a:rPr lang="tr-TR" sz="1400"/>
              <a:t>Emisyon Sınır Değerleri veya denk parametreler, BAT Uygulamasının tanımı)</a:t>
            </a:r>
            <a:endParaRPr lang="es-ES" sz="140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İzleme ve kontrol</a:t>
            </a:r>
            <a:r>
              <a:rPr lang="en-US" sz="1400"/>
              <a:t> </a:t>
            </a:r>
            <a:r>
              <a:rPr lang="en-GB" sz="1400"/>
              <a:t>(</a:t>
            </a:r>
            <a:r>
              <a:rPr lang="tr-TR" sz="1400"/>
              <a:t>Normal faaliyet koşulları ve normal olmayan faaliyet koşulları ölçümleri, Ölçüm metodolojisi, Sıklığı, Emisyon sınır değeri değerlendirme prosedürü)</a:t>
            </a:r>
            <a:endParaRPr lang="es-E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b="1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27651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2765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7652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3. </a:t>
            </a:r>
            <a:r>
              <a:rPr lang="tr-TR" sz="2400" b="1">
                <a:latin typeface="Book Antiqua" pitchFamily="18" charset="0"/>
              </a:rPr>
              <a:t>Entegre Çevre İzni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27654" name="Rectangle 3"/>
          <p:cNvSpPr txBox="1">
            <a:spLocks noChangeArrowheads="1"/>
          </p:cNvSpPr>
          <p:nvPr/>
        </p:nvSpPr>
        <p:spPr bwMode="auto">
          <a:xfrm>
            <a:off x="468313" y="620713"/>
            <a:ext cx="8458200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 dirty="0"/>
              <a:t>Entegre Çevre İzninin İçeriği</a:t>
            </a:r>
            <a:r>
              <a:rPr lang="en-US" b="1" dirty="0"/>
              <a:t>: </a:t>
            </a:r>
            <a:r>
              <a:rPr lang="tr-TR" b="1" dirty="0"/>
              <a:t>Çevresel Koşullar</a:t>
            </a:r>
            <a:endParaRPr lang="es-ES" dirty="0"/>
          </a:p>
          <a:p>
            <a:pPr marL="342900" indent="-342900"/>
            <a:endParaRPr lang="en-US" sz="1600" b="1" dirty="0"/>
          </a:p>
          <a:p>
            <a:pPr marL="342900" indent="-342900"/>
            <a:r>
              <a:rPr lang="en-US" b="1" dirty="0"/>
              <a:t>3. </a:t>
            </a:r>
            <a:r>
              <a:rPr lang="tr-TR" b="1" dirty="0"/>
              <a:t>Atık</a:t>
            </a:r>
            <a:endParaRPr lang="es-ES" dirty="0"/>
          </a:p>
          <a:p>
            <a:pPr marL="342900" indent="-342900">
              <a:buFont typeface="Wingdings" pitchFamily="2" charset="2"/>
              <a:buChar char="q"/>
            </a:pPr>
            <a:r>
              <a:rPr lang="en-US" sz="1400" b="1" dirty="0"/>
              <a:t> </a:t>
            </a:r>
            <a:r>
              <a:rPr lang="tr-TR" sz="1400" b="1" dirty="0"/>
              <a:t>Üretim proseslerinden kaynaklanan atıklar </a:t>
            </a:r>
            <a:r>
              <a:rPr lang="es-ES" sz="1600" dirty="0"/>
              <a:t>(</a:t>
            </a:r>
            <a:r>
              <a:rPr lang="tr-TR" sz="1600" dirty="0"/>
              <a:t>Tehlikeli ve tehlikeli olmayan atıklar)</a:t>
            </a:r>
            <a:endParaRPr lang="es-ES" sz="1400" dirty="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Atık üretimi </a:t>
            </a:r>
            <a:r>
              <a:rPr lang="en-US" sz="1400" dirty="0"/>
              <a:t>(</a:t>
            </a:r>
            <a:r>
              <a:rPr lang="tr-TR" sz="1400" dirty="0"/>
              <a:t>Özelliklerinin belirlenmesi, en aza indirgemeye yönelik plan, depolama koşulları, BAT Uygulamasının tanımı)</a:t>
            </a:r>
            <a:endParaRPr lang="es-ES" sz="1400" dirty="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Atık yönetimi </a:t>
            </a:r>
            <a:r>
              <a:rPr lang="en-US" sz="1400" dirty="0"/>
              <a:t>(</a:t>
            </a:r>
            <a:r>
              <a:rPr lang="tr-TR" sz="1400" dirty="0"/>
              <a:t>Saha dışında ve içinde</a:t>
            </a:r>
            <a:r>
              <a:rPr lang="en-US" sz="1400" dirty="0"/>
              <a:t>; </a:t>
            </a:r>
            <a:r>
              <a:rPr lang="tr-TR" sz="1400" dirty="0"/>
              <a:t>Arıtma işlemleri, bertarafa yönelik teknik isterler)</a:t>
            </a:r>
            <a:endParaRPr lang="es-ES" sz="1400" dirty="0"/>
          </a:p>
          <a:p>
            <a:pPr marL="342900" indent="-342900">
              <a:buFont typeface="Wingdings" pitchFamily="2" charset="2"/>
              <a:buChar char="q"/>
            </a:pPr>
            <a:r>
              <a:rPr lang="en-US" sz="1400" b="1" dirty="0"/>
              <a:t> </a:t>
            </a:r>
            <a:r>
              <a:rPr lang="tr-TR" sz="1400" b="1" dirty="0"/>
              <a:t>Üretim prosesleri ile ilgili olmayan diğer atıklar</a:t>
            </a:r>
            <a:endParaRPr lang="es-ES" sz="1400" dirty="0"/>
          </a:p>
          <a:p>
            <a:pPr marL="342900" indent="-342900"/>
            <a:r>
              <a:rPr lang="en-US" sz="1600" b="1" dirty="0"/>
              <a:t> </a:t>
            </a:r>
            <a:endParaRPr lang="es-ES" sz="1600" dirty="0"/>
          </a:p>
          <a:p>
            <a:pPr marL="342900" indent="-342900"/>
            <a:r>
              <a:rPr lang="en-US" b="1" dirty="0"/>
              <a:t>4. </a:t>
            </a:r>
            <a:r>
              <a:rPr lang="tr-TR" b="1" dirty="0"/>
              <a:t>Toprak ve yer altı suyunun korunması</a:t>
            </a:r>
            <a:endParaRPr lang="es-ES" dirty="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Toprağın özellikleri ve kompozisyonu</a:t>
            </a:r>
            <a:endParaRPr lang="es-ES" sz="1400" dirty="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Daha düşük çevresel etki oluşmasına yönelik önleyici eylemler (Depolar için güvenlik önlemleri, potansiyel olarak kirlenmiş suların drenajı ve toplanması için sistemler)</a:t>
            </a:r>
            <a:endParaRPr lang="es-ES" sz="1400" dirty="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Yer altı suyunun izlenmesi ve kontrolü (Ölçüm metodolojisi, sıklık)</a:t>
            </a:r>
            <a:endParaRPr lang="es-ES" sz="1400" dirty="0"/>
          </a:p>
          <a:p>
            <a:pPr marL="342900" indent="-342900"/>
            <a:endParaRPr lang="en-US" sz="1600" b="1" dirty="0"/>
          </a:p>
          <a:p>
            <a:pPr marL="342900" indent="-342900"/>
            <a:r>
              <a:rPr lang="en-US" b="1" dirty="0"/>
              <a:t>5. </a:t>
            </a:r>
            <a:r>
              <a:rPr lang="tr-TR" b="1" dirty="0"/>
              <a:t>Gürültü emisyonları</a:t>
            </a:r>
            <a:endParaRPr lang="es-ES" dirty="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Başlıca kaynakların özellikleri</a:t>
            </a:r>
            <a:endParaRPr lang="es-ES" sz="1400" dirty="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Emisyon Sınır Değerleri veya denk parametreler (BAT Uygulamasının tanımı)</a:t>
            </a:r>
            <a:endParaRPr lang="es-ES" sz="1400" dirty="0"/>
          </a:p>
          <a:p>
            <a:pPr marL="800100" lvl="2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İzleme ve kontrol </a:t>
            </a:r>
            <a:r>
              <a:rPr lang="en-GB" sz="1400" dirty="0"/>
              <a:t>(</a:t>
            </a:r>
            <a:r>
              <a:rPr lang="tr-TR" sz="1400" dirty="0"/>
              <a:t>Ölçüm metodolojisi, Sıklığı, Emisyon Sınır Değeri değerlendirme4 prosedürü)</a:t>
            </a:r>
            <a:endParaRPr lang="es-ES" sz="1400" dirty="0"/>
          </a:p>
          <a:p>
            <a:pPr marL="342900" indent="-342900"/>
            <a:r>
              <a:rPr lang="en-GB" sz="1600" dirty="0"/>
              <a:t> </a:t>
            </a:r>
            <a:endParaRPr lang="es-ES" sz="1600" dirty="0"/>
          </a:p>
          <a:p>
            <a:pPr marL="342900" indent="-342900"/>
            <a:r>
              <a:rPr lang="en-US" b="1" dirty="0"/>
              <a:t>6. </a:t>
            </a:r>
            <a:r>
              <a:rPr lang="tr-TR" b="1" dirty="0" smtClean="0"/>
              <a:t>Denetimler</a:t>
            </a:r>
            <a:r>
              <a:rPr lang="en-US" b="1" dirty="0" smtClean="0"/>
              <a:t> </a:t>
            </a:r>
            <a:r>
              <a:rPr lang="en-US" sz="1400" dirty="0"/>
              <a:t>(</a:t>
            </a:r>
            <a:r>
              <a:rPr lang="tr-TR" sz="1400" dirty="0"/>
              <a:t>İşletmeci tarafından teftişleri kolaylaştırma amacıyla yerine getirilmesi gereken genel gereklilikler)</a:t>
            </a:r>
            <a:endParaRPr lang="en-US" sz="1400" dirty="0"/>
          </a:p>
          <a:p>
            <a:pPr marL="342900" indent="-342900"/>
            <a:endParaRPr lang="es-ES" sz="1400" b="1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s-ES" sz="1600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 dirty="0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b="1" dirty="0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28675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28679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0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8676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3. </a:t>
            </a:r>
            <a:r>
              <a:rPr lang="tr-TR" sz="2400" b="1">
                <a:latin typeface="Book Antiqua" pitchFamily="18" charset="0"/>
              </a:rPr>
              <a:t>Entegre Çevre İzni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28678" name="Rectangle 3"/>
          <p:cNvSpPr txBox="1">
            <a:spLocks noChangeArrowheads="1"/>
          </p:cNvSpPr>
          <p:nvPr/>
        </p:nvSpPr>
        <p:spPr bwMode="auto">
          <a:xfrm>
            <a:off x="468313" y="620713"/>
            <a:ext cx="8458200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Entegre Çevre İzni İçeriği: Ekler</a:t>
            </a:r>
            <a:endParaRPr lang="es-ES"/>
          </a:p>
          <a:p>
            <a:pPr marL="342900" indent="-342900"/>
            <a:endParaRPr lang="en-US" sz="1600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b="1"/>
              <a:t>Teknik Ekler</a:t>
            </a:r>
            <a:r>
              <a:rPr lang="en-US" b="1"/>
              <a:t>: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400"/>
              <a:t> </a:t>
            </a:r>
            <a:r>
              <a:rPr lang="tr-TR" sz="1400"/>
              <a:t>Çevresel etkisi olabilecek normalin dışındaki faaliyet koşulları </a:t>
            </a:r>
            <a:r>
              <a:rPr lang="en-US" sz="1400"/>
              <a:t> </a:t>
            </a: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Emisyon Sınır Değerlerinin aşılması</a:t>
            </a:r>
            <a:endParaRPr lang="en-US" sz="14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Açılış ve kapanış koşulları</a:t>
            </a:r>
            <a:endParaRPr lang="en-US" sz="14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Kazalar ve sızıntılara, arızalara ve anlık durmalara ilişkin olaylar</a:t>
            </a:r>
            <a:endParaRPr lang="es-ES" sz="1400"/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400"/>
              <a:t> </a:t>
            </a:r>
            <a:r>
              <a:rPr lang="tr-TR" sz="1400"/>
              <a:t>Yetkili Makama sunulacak çevresel bilgiler</a:t>
            </a:r>
            <a:endParaRPr lang="en-US" sz="14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İzleme ve kontrole ilişkin raporlama </a:t>
            </a:r>
            <a:endParaRPr lang="en-US" sz="1400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Uygunluk değerlendirmesi</a:t>
            </a:r>
            <a:endParaRPr lang="es-ES" sz="1400"/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400"/>
              <a:t> </a:t>
            </a:r>
            <a:r>
              <a:rPr lang="tr-TR" sz="1400"/>
              <a:t>Bakım ve kalibrasyon planı</a:t>
            </a:r>
            <a:endParaRPr lang="en-U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b="1"/>
              <a:t>Diğer Ekler</a:t>
            </a:r>
            <a:r>
              <a:rPr lang="en-US" b="1"/>
              <a:t>: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tr-TR" sz="1400" b="1"/>
              <a:t> Nihai ÇED Raporu</a:t>
            </a:r>
            <a:endParaRPr lang="es-ES" sz="1400" b="1"/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400" b="1"/>
              <a:t> SEVESO r</a:t>
            </a:r>
            <a:r>
              <a:rPr lang="tr-TR" sz="1400" b="1"/>
              <a:t>aporu</a:t>
            </a:r>
            <a:r>
              <a:rPr lang="en-US" sz="1400" b="1"/>
              <a:t> </a:t>
            </a:r>
            <a:r>
              <a:rPr lang="en-US" sz="1400"/>
              <a:t>(</a:t>
            </a:r>
            <a:r>
              <a:rPr lang="tr-TR" sz="1400"/>
              <a:t>tesisin, tehlikeli maddeler içeren büyük kaza tehlikelerinin kontrolü ile ilgili mevzuata göre sınıflandırılması)</a:t>
            </a:r>
            <a:endParaRPr lang="es-ES" sz="14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n-US" b="1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29699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29703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4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700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3. </a:t>
            </a:r>
            <a:r>
              <a:rPr lang="tr-TR" sz="2400" b="1">
                <a:latin typeface="Book Antiqua" pitchFamily="18" charset="0"/>
              </a:rPr>
              <a:t>Entegre Çevre İzni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29702" name="Rectangle 3"/>
          <p:cNvSpPr txBox="1">
            <a:spLocks noChangeArrowheads="1"/>
          </p:cNvSpPr>
          <p:nvPr/>
        </p:nvSpPr>
        <p:spPr bwMode="auto">
          <a:xfrm>
            <a:off x="468313" y="620713"/>
            <a:ext cx="845820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Mevcut Durum Raporu </a:t>
            </a:r>
            <a:endParaRPr lang="en-US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İlgili </a:t>
            </a:r>
            <a:r>
              <a:rPr lang="tr-TR" sz="1600" b="1"/>
              <a:t>tehlikeli maddelerin </a:t>
            </a:r>
            <a:r>
              <a:rPr lang="tr-TR" sz="1600"/>
              <a:t>kullanımı, üretimi veya salınımı ile </a:t>
            </a:r>
            <a:r>
              <a:rPr lang="tr-TR" sz="1600" b="1"/>
              <a:t>toprak ve yer altı suyunun kirlenme </a:t>
            </a:r>
            <a:r>
              <a:rPr lang="tr-TR" sz="1600"/>
              <a:t>olasılığı bulunduğunda, işletmeci aşağıda belirtilenleri içeren bir mevcut durum raporu hazırlayacaktır:</a:t>
            </a:r>
            <a:endParaRPr lang="en-US" sz="160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/>
              <a:t>Tesis alanının mevcut kullanımı ile geçmişteki kullanımlarına ilişkin bilgiler</a:t>
            </a:r>
            <a:endParaRPr lang="en-US" sz="160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/>
              <a:t>Kullanılan, üretilen veya salınan tehlikeli maddelerle toprağın ve yer altı suyunun kirlenmesi olasılığına ilişkin olarak raporun hazırlandığı sırada mevcut bulunan toprak ve yer altı suyu ölçümlerinin bilgileri</a:t>
            </a:r>
            <a:endParaRPr lang="es-ES" sz="1600"/>
          </a:p>
          <a:p>
            <a:pPr marL="342900" indent="-342900"/>
            <a:endParaRPr lang="en-US" b="1"/>
          </a:p>
          <a:p>
            <a:pPr marL="342900" indent="-342900"/>
            <a:r>
              <a:rPr lang="tr-TR" b="1"/>
              <a:t>Sahanın kapanışı</a:t>
            </a:r>
            <a:endParaRPr lang="en-US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Tesis alanının kapanış sonrasında eski haline getirilmesine ilişkin isterler</a:t>
            </a:r>
            <a:endParaRPr lang="en-U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Kirliliğin insan sağlığına veya çevreye önemli bir risk oluşturması durumunda, işletmeci ilgili tehlikeli maddelerin giderilmesi, kontrolü, muhafazaya alınması ya da azaltılmasına yönelik gerekli harekete geçecektir. </a:t>
            </a:r>
            <a:endParaRPr lang="pl-PL" sz="1600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endParaRPr lang="es-ES_tradnl" b="1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0723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3072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24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3. </a:t>
            </a:r>
            <a:r>
              <a:rPr lang="tr-TR" sz="2400" b="1">
                <a:latin typeface="Book Antiqua" pitchFamily="18" charset="0"/>
              </a:rPr>
              <a:t>Entegre Çevre İzni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30726" name="Rectangle 3"/>
          <p:cNvSpPr txBox="1">
            <a:spLocks noChangeArrowheads="1"/>
          </p:cNvSpPr>
          <p:nvPr/>
        </p:nvSpPr>
        <p:spPr bwMode="auto">
          <a:xfrm>
            <a:off x="468313" y="620713"/>
            <a:ext cx="8458200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 dirty="0" err="1"/>
              <a:t>Kilit</a:t>
            </a:r>
            <a:r>
              <a:rPr lang="en-US" b="1" dirty="0"/>
              <a:t> </a:t>
            </a:r>
            <a:r>
              <a:rPr lang="en-US" b="1" dirty="0" err="1"/>
              <a:t>hususlar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tr-TR" b="1" dirty="0"/>
              <a:t>sıklıkla </a:t>
            </a:r>
            <a:r>
              <a:rPr lang="en-US" b="1" dirty="0" err="1"/>
              <a:t>rastlanan</a:t>
            </a:r>
            <a:r>
              <a:rPr lang="en-US" b="1" dirty="0"/>
              <a:t> </a:t>
            </a:r>
            <a:r>
              <a:rPr lang="en-US" b="1" dirty="0" err="1"/>
              <a:t>sorunlar</a:t>
            </a:r>
            <a:endParaRPr lang="en-US" b="1" dirty="0"/>
          </a:p>
          <a:p>
            <a:pPr marL="342900" indent="-342900"/>
            <a:endParaRPr lang="en-US" sz="1600" b="1" dirty="0"/>
          </a:p>
          <a:p>
            <a:pPr marL="342900" indent="-342900"/>
            <a:r>
              <a:rPr lang="tr-TR" b="1" dirty="0"/>
              <a:t>Zaman sınırına uyulması</a:t>
            </a:r>
            <a:endParaRPr lang="en-US" b="1" dirty="0">
              <a:latin typeface="Arial Narrow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 dirty="0"/>
              <a:t>Birçok ülke iznin verilmesi ile alakalı olarak son teslim tarihlerine uygunluk göstermekte zorlanmıştır. Bu durumu önlemek için, dikkate alınması gerekenler aşağıda belirtilmiştir:</a:t>
            </a:r>
            <a:endParaRPr lang="en-US" sz="1600" dirty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Sektörler için farklı termin tarihlerinin belirlenmesi: Öncelikli olan sektörlere entegre çevre izni 2021 yılına kadar verilecek şekilde ayarlanabilir (BAT-AEL’ler Üye Ülkelerde o zaman zaten zorunlu olacaktır)</a:t>
            </a:r>
            <a:endParaRPr lang="en-US" sz="1400" dirty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Endüstriler ve makamlar için eğitim faaliyetleri</a:t>
            </a:r>
            <a:endParaRPr lang="en-US" sz="1400" dirty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Prosedürlerin mümkün olan en otomatik şekilde planlanması</a:t>
            </a:r>
            <a:endParaRPr lang="en-US" sz="1400" dirty="0"/>
          </a:p>
          <a:p>
            <a:pPr marL="1257300" lvl="2" indent="-342900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sz="1400" dirty="0"/>
              <a:t>Standart başvurular</a:t>
            </a:r>
            <a:endParaRPr lang="en-US" sz="1400" dirty="0"/>
          </a:p>
          <a:p>
            <a:pPr marL="1257300" lvl="2" indent="-342900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sz="1400" dirty="0"/>
              <a:t>Mümkünse elektronik başvuru</a:t>
            </a:r>
            <a:endParaRPr lang="en-US" sz="1400" dirty="0"/>
          </a:p>
          <a:p>
            <a:pPr marL="1257300" lvl="2" indent="-342900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sz="1400" dirty="0"/>
              <a:t>İşlemleri otomatikleştirecek elektronik araçlar (örn. Kirletici </a:t>
            </a:r>
            <a:r>
              <a:rPr lang="tr-TR" sz="1400" dirty="0" smtClean="0"/>
              <a:t>Salım ve Taşınım Kaydı veritabanı</a:t>
            </a:r>
            <a:r>
              <a:rPr lang="tr-TR" sz="1400" dirty="0"/>
              <a:t>, otomatik onay süreci, teftiş raporlarının elektronik olarak sunulması)</a:t>
            </a:r>
            <a:endParaRPr lang="en-US" sz="1400" dirty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İşletmelerde yapılacak değişiklikler için idari prosedürün hazırlanması</a:t>
            </a:r>
            <a:endParaRPr lang="en-US" sz="1400" dirty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dirty="0"/>
              <a:t>Farklı sektörler için kılavuz belgelerin benimsenmesi (örn. Petrol Rafinerileri için Mevcut En İyi Teknikler Kılavuzu)</a:t>
            </a:r>
            <a:endParaRPr lang="es-ES" sz="1400" dirty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en-US" sz="14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27 Grupo"/>
          <p:cNvGrpSpPr>
            <a:grpSpLocks/>
          </p:cNvGrpSpPr>
          <p:nvPr/>
        </p:nvGrpSpPr>
        <p:grpSpPr bwMode="auto">
          <a:xfrm>
            <a:off x="7308850" y="333375"/>
            <a:ext cx="1655763" cy="647700"/>
            <a:chOff x="6286512" y="285728"/>
            <a:chExt cx="2493060" cy="790573"/>
          </a:xfrm>
        </p:grpSpPr>
        <p:pic>
          <p:nvPicPr>
            <p:cNvPr id="410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099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33375"/>
            <a:ext cx="16049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7"/>
          <p:cNvSpPr>
            <a:spLocks noChangeArrowheads="1"/>
          </p:cNvSpPr>
          <p:nvPr/>
        </p:nvSpPr>
        <p:spPr bwMode="auto">
          <a:xfrm>
            <a:off x="900113" y="1879600"/>
            <a:ext cx="7416800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4000" b="1">
                <a:latin typeface="Book Antiqua" pitchFamily="18" charset="0"/>
              </a:rPr>
              <a:t>1. </a:t>
            </a:r>
            <a:r>
              <a:rPr lang="tr-TR" sz="4000" b="1"/>
              <a:t>Eğitimin Amacı ve Dayanağı</a:t>
            </a:r>
            <a:endParaRPr lang="en-US" sz="4000" b="1"/>
          </a:p>
        </p:txBody>
      </p:sp>
      <p:sp>
        <p:nvSpPr>
          <p:cNvPr id="9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tr-TR" dirty="0" smtClean="0">
                <a:solidFill>
                  <a:srgbClr val="A7D872"/>
                </a:solidFill>
              </a:rPr>
              <a:t>Eşleştirme projesi </a:t>
            </a:r>
            <a:r>
              <a:rPr lang="nl-NL" smtClean="0">
                <a:solidFill>
                  <a:srgbClr val="A7D872"/>
                </a:solidFill>
              </a:rPr>
              <a:t>- </a:t>
            </a:r>
            <a:r>
              <a:rPr lang="nl-NL" dirty="0" smtClean="0">
                <a:solidFill>
                  <a:srgbClr val="A7D872"/>
                </a:solidFill>
              </a:rPr>
              <a:t>TR/2008/IB/EN/03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1747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31751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2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1748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3. </a:t>
            </a:r>
            <a:r>
              <a:rPr lang="tr-TR" sz="2400" b="1">
                <a:latin typeface="Book Antiqua" pitchFamily="18" charset="0"/>
              </a:rPr>
              <a:t>Entegre Çevre İzni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31750" name="Rectangle 3"/>
          <p:cNvSpPr txBox="1">
            <a:spLocks noChangeArrowheads="1"/>
          </p:cNvSpPr>
          <p:nvPr/>
        </p:nvSpPr>
        <p:spPr bwMode="auto">
          <a:xfrm>
            <a:off x="468313" y="620713"/>
            <a:ext cx="8458200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/>
              <a:t>Kilit hususlar ve </a:t>
            </a:r>
            <a:r>
              <a:rPr lang="tr-TR" b="1"/>
              <a:t>sıklıkla </a:t>
            </a:r>
            <a:r>
              <a:rPr lang="en-US" b="1"/>
              <a:t>rastlanan sorunlar</a:t>
            </a:r>
          </a:p>
          <a:p>
            <a:pPr marL="342900" indent="-342900"/>
            <a:endParaRPr lang="en-US" sz="1600" b="1"/>
          </a:p>
          <a:p>
            <a:pPr marL="342900" indent="-342900"/>
            <a:r>
              <a:rPr lang="tr-TR" b="1"/>
              <a:t>Ulusal ve bölgesel düzeyde uygulama için gerekli kaynak tahmini</a:t>
            </a:r>
            <a:endParaRPr lang="en-US" b="1">
              <a:latin typeface="Arial Narrow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Farklı idari seviyeler arasında (ve aynı seviyede) faaliyetlerin koordinasyonu şarttır</a:t>
            </a:r>
            <a:endParaRPr lang="en-U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Çevre ile ilgili makamlar arasında bilgi ve deneyim alışverişi (örn. Çalışma gruplarının oluşturulması)</a:t>
            </a:r>
            <a:endParaRPr lang="en-U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 b="1"/>
              <a:t>İyi uygulama örneği</a:t>
            </a:r>
            <a:r>
              <a:rPr lang="en-US" sz="1600" b="1"/>
              <a:t>: </a:t>
            </a:r>
            <a:r>
              <a:rPr lang="tr-TR" sz="1600"/>
              <a:t>İspanya Çevre Teftişleri Ağı</a:t>
            </a:r>
            <a:r>
              <a:rPr lang="en-US" sz="1600"/>
              <a:t> (REDIA)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Üyeler</a:t>
            </a:r>
            <a:r>
              <a:rPr lang="en-US" sz="1400"/>
              <a:t>: </a:t>
            </a:r>
            <a:r>
              <a:rPr lang="tr-TR" sz="1400"/>
              <a:t>Tüm Bölgelerde Çevresel Teftişten Sorumlu Çevre Makamları ve Tarım, Gıda ve Çevre İşleri Bakanlığı</a:t>
            </a:r>
            <a:endParaRPr lang="en-US" sz="140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Ortak çıkarları ilgilendiren projelerin geliştirilmesi:</a:t>
            </a:r>
            <a:endParaRPr lang="en-US" sz="1400"/>
          </a:p>
          <a:p>
            <a:pPr marL="1257300" lvl="2" indent="-342900" eaLnBrk="0" hangingPunct="0">
              <a:spcBef>
                <a:spcPct val="20000"/>
              </a:spcBef>
              <a:buFont typeface="Wingdings" pitchFamily="2" charset="2"/>
              <a:buChar char="q"/>
            </a:pPr>
            <a:r>
              <a:rPr lang="tr-TR" sz="1400"/>
              <a:t>“Doing the Right Things II” (Doğru Şeylerin Yapılması II) isimli IMPEL kılavuzuna göre Teftiş Planlarının geliştirilmesine yönelik eğitim kursu </a:t>
            </a:r>
            <a:r>
              <a:rPr lang="en-US" sz="1400"/>
              <a:t> </a:t>
            </a:r>
          </a:p>
          <a:p>
            <a:pPr marL="1257300" lvl="2" indent="-342900" eaLnBrk="0" hangingPunct="0">
              <a:spcBef>
                <a:spcPct val="20000"/>
              </a:spcBef>
              <a:buFont typeface="Wingdings" pitchFamily="2" charset="2"/>
              <a:buChar char="q"/>
            </a:pPr>
            <a:r>
              <a:rPr lang="tr-TR" sz="1400"/>
              <a:t>Bölgelerdeki çevre teftişlerinin mevcut durum analizi</a:t>
            </a:r>
            <a:endParaRPr lang="en-US" sz="1400"/>
          </a:p>
          <a:p>
            <a:pPr marL="1257300" lvl="2" indent="-342900" eaLnBrk="0" hangingPunct="0">
              <a:spcBef>
                <a:spcPct val="20000"/>
              </a:spcBef>
              <a:buFont typeface="Wingdings" pitchFamily="2" charset="2"/>
              <a:buChar char="q"/>
            </a:pPr>
            <a:r>
              <a:rPr lang="tr-TR" sz="1400"/>
              <a:t>Farklı sektörlerde ortak teftişler ve ortak kriterlerin geliştirilmesi (Rafineriler ve Yüzey İşleme)</a:t>
            </a:r>
            <a:endParaRPr lang="en-US" sz="1400"/>
          </a:p>
          <a:p>
            <a:pPr marL="1257300" lvl="2" indent="-342900" eaLnBrk="0" hangingPunct="0">
              <a:spcBef>
                <a:spcPct val="20000"/>
              </a:spcBef>
              <a:buFont typeface="Wingdings" pitchFamily="2" charset="2"/>
              <a:buChar char="q"/>
            </a:pPr>
            <a:r>
              <a:rPr lang="tr-TR" sz="1400"/>
              <a:t>Endüstriyel Emisyonlar Direktifi madde 23’ün İspanyol mevzuatına uygulanması</a:t>
            </a:r>
            <a:endParaRPr lang="en-US" sz="1400"/>
          </a:p>
          <a:p>
            <a:pPr marL="1257300" lvl="2" indent="-342900" eaLnBrk="0" hangingPunct="0">
              <a:spcBef>
                <a:spcPct val="20000"/>
              </a:spcBef>
              <a:buFont typeface="Wingdings" pitchFamily="2" charset="2"/>
              <a:buChar char="q"/>
            </a:pPr>
            <a:r>
              <a:rPr lang="tr-TR" sz="1400"/>
              <a:t>Birçok IMPEL projesine katılım</a:t>
            </a:r>
            <a:endParaRPr lang="en-US" sz="140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en-US" sz="1400"/>
          </a:p>
          <a:p>
            <a:pPr marL="1257300" lvl="2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40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2771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3277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772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3. </a:t>
            </a:r>
            <a:r>
              <a:rPr lang="tr-TR" sz="2400" b="1">
                <a:latin typeface="Book Antiqua" pitchFamily="18" charset="0"/>
              </a:rPr>
              <a:t>Entegre Çevre İzni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32774" name="Rectangle 3"/>
          <p:cNvSpPr txBox="1">
            <a:spLocks noChangeArrowheads="1"/>
          </p:cNvSpPr>
          <p:nvPr/>
        </p:nvSpPr>
        <p:spPr bwMode="auto">
          <a:xfrm>
            <a:off x="468313" y="620713"/>
            <a:ext cx="84582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Kilit hususlar ve sıklıkla rastlanan sorunlar</a:t>
            </a:r>
            <a:endParaRPr lang="en-US" sz="1600" b="1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endParaRPr lang="en-US" b="1">
              <a:latin typeface="Arial Narrow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endParaRPr lang="en-US" b="1">
              <a:latin typeface="Arial Narrow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BAT ve BAT Sonuçlarının anlaşılması </a:t>
            </a:r>
            <a:endParaRPr lang="en-U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Tesisin bakımı ve günlük operasyonundan sorumlu personelin eğitilmesi </a:t>
            </a:r>
            <a:endParaRPr lang="en-U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BAT uygulaması</a:t>
            </a:r>
            <a:endParaRPr lang="en-US" sz="160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/>
              <a:t>Teknolojinin veya yeni çıkan tekniklerin yüksek maliyetli olması</a:t>
            </a:r>
            <a:endParaRPr lang="en-US" sz="160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/>
              <a:t>Eski tesislerde BAT uygulanmasının güçlüğü </a:t>
            </a:r>
            <a:endParaRPr lang="en-US" sz="160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BAT-AEL’lere ulaşmakta yaşanan güçlükler</a:t>
            </a:r>
            <a:endParaRPr lang="en-US" sz="160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/>
              <a:t>Tekniğin uygulanmasına rağmen ilgili emisyon düzeyinin BAT-AEL’i aşması (BREF’in revizyonu sürecinde bilgi gönderilmesinin önemi)</a:t>
            </a:r>
            <a:endParaRPr lang="en-US" sz="160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3795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33799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00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3796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3. </a:t>
            </a:r>
            <a:r>
              <a:rPr lang="tr-TR" sz="2400" b="1">
                <a:latin typeface="Book Antiqua" pitchFamily="18" charset="0"/>
              </a:rPr>
              <a:t>Entegre Çevre İzni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33798" name="Rectangle 3"/>
          <p:cNvSpPr txBox="1">
            <a:spLocks noChangeArrowheads="1"/>
          </p:cNvSpPr>
          <p:nvPr/>
        </p:nvSpPr>
        <p:spPr bwMode="auto">
          <a:xfrm>
            <a:off x="434975" y="620713"/>
            <a:ext cx="8458200" cy="623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Kilit hususlar ve sıklıkla rastlanan sorunlar</a:t>
            </a:r>
            <a:endParaRPr lang="en-US" sz="1600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Farklı proseslerde/birimlerde uygulanan BAT’ların tanımlanması</a:t>
            </a:r>
            <a:endParaRPr lang="en-US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İşletmeci hangi BAT’lar için başvurulacağı ve hangi BAT’ların uygulanmasının öngörüleceğini değerlendirmek durumundadır.  </a:t>
            </a:r>
            <a:endParaRPr lang="en-U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 b="1"/>
              <a:t>Örnek</a:t>
            </a:r>
            <a:r>
              <a:rPr lang="en-US" sz="1600" b="1"/>
              <a:t>: </a:t>
            </a:r>
            <a:r>
              <a:rPr lang="tr-TR" sz="1600" b="1"/>
              <a:t>Yakma Ünitelerinde uygulanabilen BAT’lar</a:t>
            </a:r>
            <a:endParaRPr lang="en-US" sz="1600" b="1" u="sng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1400" b="1"/>
              <a:t>SOx</a:t>
            </a:r>
            <a:r>
              <a:rPr lang="en-US" sz="1400"/>
              <a:t> </a:t>
            </a:r>
            <a:r>
              <a:rPr lang="tr-TR" sz="1400"/>
              <a:t>emisyonlarının azaltılması</a:t>
            </a:r>
            <a:r>
              <a:rPr lang="en-US" sz="1400"/>
              <a:t>: </a:t>
            </a:r>
            <a:r>
              <a:rPr lang="tr-TR" sz="1400"/>
              <a:t>Yakıtın seçilmesi/arıtılması (sıvı yakıtların ikamesi, rafineri yakıt gazının arıtılması, hidroarıtma)</a:t>
            </a:r>
            <a:endParaRPr lang="es-ES" sz="140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1400" b="1"/>
              <a:t>NOx</a:t>
            </a:r>
            <a:r>
              <a:rPr lang="en-US" sz="1400"/>
              <a:t> </a:t>
            </a:r>
            <a:r>
              <a:rPr lang="tr-TR" sz="1400"/>
              <a:t>emisyonlarının azaltılması</a:t>
            </a:r>
            <a:r>
              <a:rPr lang="en-US" sz="1400"/>
              <a:t>: </a:t>
            </a:r>
            <a:r>
              <a:rPr lang="tr-TR" sz="1400"/>
              <a:t>Yakıtın seçilmesi/arıtılması (sıvı yakıtların ikamesi, hidroarıtma)</a:t>
            </a:r>
            <a:r>
              <a:rPr lang="en-US" sz="1400"/>
              <a:t>; </a:t>
            </a:r>
            <a:r>
              <a:rPr lang="tr-TR" sz="1400"/>
              <a:t>Yakmanın kontrol edilmesi ve değişiklikler yapılması (aşamalı yakma, optimizasyon teknikleri, Düşük NOx brülörleri, baca gazının devridaimi, dilüent enjeksiyonu); İkincil teknikler </a:t>
            </a:r>
            <a:r>
              <a:rPr lang="en-US" sz="1400"/>
              <a:t>(S</a:t>
            </a:r>
            <a:r>
              <a:rPr lang="tr-TR" sz="1400"/>
              <a:t>eçici Katalitik İndirgeme, Seçici Katalitik Olmayan İndirgeme, düşük sıcaklık oksidasyonu)</a:t>
            </a:r>
            <a:endParaRPr lang="es-ES" sz="140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 b="1"/>
              <a:t>Toz</a:t>
            </a:r>
            <a:r>
              <a:rPr lang="en-US" sz="1400"/>
              <a:t> </a:t>
            </a:r>
            <a:r>
              <a:rPr lang="tr-TR" sz="1400"/>
              <a:t>emisyonlarının azaltılması</a:t>
            </a:r>
            <a:r>
              <a:rPr lang="en-US" sz="1400"/>
              <a:t>: </a:t>
            </a:r>
            <a:r>
              <a:rPr lang="tr-TR" sz="1400"/>
              <a:t>Yakıtın seçilmesi/arıtılması (sıvı yakıtların ikamesi, hidroarıtma)</a:t>
            </a:r>
            <a:r>
              <a:rPr lang="en-US" sz="1400"/>
              <a:t>; </a:t>
            </a:r>
            <a:r>
              <a:rPr lang="tr-TR" sz="1400"/>
              <a:t>Yakmanın kontrol edilmesi ve değişiklikler yapılması (diğer bir deyişle optimizasyon teknikleri ve sıvı yakıtın atomizasyonu); İkincil teknikler (elektrostatik  çökelticiler, kumaş filtre, sulu yıkama, santrifüjlü yıkayıcılar)</a:t>
            </a:r>
            <a:endParaRPr lang="es-ES" sz="140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1400" b="1"/>
              <a:t>CO </a:t>
            </a:r>
            <a:r>
              <a:rPr lang="tr-TR" sz="1400"/>
              <a:t>emisyonlarının azaltılması</a:t>
            </a:r>
            <a:r>
              <a:rPr lang="en-US" sz="1400"/>
              <a:t>: </a:t>
            </a:r>
            <a:r>
              <a:rPr lang="tr-TR" sz="1400"/>
              <a:t>Yakma işlemi kontrol teknikleri</a:t>
            </a:r>
            <a:endParaRPr lang="es-ES_tradnl" sz="1400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endParaRPr lang="es-ES_tradnl" b="1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4819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34823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4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4820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3. </a:t>
            </a:r>
            <a:r>
              <a:rPr lang="tr-TR" sz="2400" b="1">
                <a:latin typeface="Book Antiqua" pitchFamily="18" charset="0"/>
              </a:rPr>
              <a:t>Entegre Çevre İzni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34822" name="Rectangle 3"/>
          <p:cNvSpPr txBox="1">
            <a:spLocks noChangeArrowheads="1"/>
          </p:cNvSpPr>
          <p:nvPr/>
        </p:nvSpPr>
        <p:spPr bwMode="auto">
          <a:xfrm>
            <a:off x="434975" y="620713"/>
            <a:ext cx="8458200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Kilit hususlar ve sıklıkla rastlanan sorunlar</a:t>
            </a:r>
            <a:endParaRPr lang="en-US" sz="1600" b="1"/>
          </a:p>
          <a:p>
            <a:pPr marL="342900" indent="-342900"/>
            <a:endParaRPr lang="en-US" sz="1600" b="1"/>
          </a:p>
          <a:p>
            <a:pPr marL="342900" indent="-342900"/>
            <a:r>
              <a:rPr lang="tr-TR" b="1"/>
              <a:t>Uygunluğun değerlendirilmesi</a:t>
            </a:r>
            <a:endParaRPr lang="en-US" b="1">
              <a:latin typeface="Arial Narrow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İzin izleme isterlerinde, emisyon sınır değerlerine uygunluğun değerlendirilmesi için gerekli bilgiler açık ve net olarak tanımlanmalıdır. </a:t>
            </a:r>
            <a:endParaRPr lang="en-US" sz="160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Referans koşullar</a:t>
            </a:r>
            <a:r>
              <a:rPr lang="en-US" sz="1400"/>
              <a:t>(e.g. </a:t>
            </a:r>
            <a:r>
              <a:rPr lang="tr-TR" sz="1400"/>
              <a:t>baca gazı rutubeti, sıcaklığı, basıncı, akışı, </a:t>
            </a:r>
            <a:r>
              <a:rPr lang="en-US" sz="1400"/>
              <a:t>O</a:t>
            </a:r>
            <a:r>
              <a:rPr lang="en-US" sz="1400" baseline="-25000"/>
              <a:t>2</a:t>
            </a:r>
            <a:r>
              <a:rPr lang="tr-TR" sz="1400" baseline="-25000"/>
              <a:t> </a:t>
            </a:r>
            <a:r>
              <a:rPr lang="tr-TR" sz="1400"/>
              <a:t>yüzdesi)</a:t>
            </a:r>
            <a:endParaRPr lang="en-US" sz="140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Ölçüm metodolojisi </a:t>
            </a:r>
            <a:r>
              <a:rPr lang="en-US" sz="1400"/>
              <a:t>(</a:t>
            </a:r>
            <a:r>
              <a:rPr lang="tr-TR" sz="1400"/>
              <a:t>ortalama zaman aralıkları, ulusal veya uluslar arası standartlar)</a:t>
            </a:r>
            <a:endParaRPr lang="en-US" sz="14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 b="1"/>
              <a:t>Örnek: Hava emisyonlarına ilişkin olarak BAT-AEL’lerin referans koşulları</a:t>
            </a:r>
            <a:r>
              <a:rPr lang="en-US" sz="1600"/>
              <a:t>:</a:t>
            </a:r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Günlük ortalama değerler</a:t>
            </a:r>
            <a:endParaRPr lang="en-US" sz="140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Üniteler</a:t>
            </a:r>
            <a:r>
              <a:rPr lang="en-US" sz="1400"/>
              <a:t> = </a:t>
            </a:r>
            <a:r>
              <a:rPr lang="tr-TR" sz="1400"/>
              <a:t>konsantrasyonlar</a:t>
            </a:r>
            <a:r>
              <a:rPr lang="en-US" sz="1400"/>
              <a:t> (</a:t>
            </a:r>
            <a:r>
              <a:rPr lang="tr-TR" sz="1400"/>
              <a:t>suya tahliyeler söz konusu olduğunda emisyon faktörleri ve konsantrasyonlar</a:t>
            </a:r>
            <a:r>
              <a:rPr lang="en-US" sz="1400"/>
              <a:t>)</a:t>
            </a:r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1400"/>
              <a:t>Standar</a:t>
            </a:r>
            <a:r>
              <a:rPr lang="tr-TR" sz="1400"/>
              <a:t>t koşullar</a:t>
            </a:r>
            <a:r>
              <a:rPr lang="en-US" sz="1400"/>
              <a:t> (</a:t>
            </a:r>
            <a:r>
              <a:rPr lang="tr-TR" sz="1400"/>
              <a:t>kuru gaz</a:t>
            </a:r>
            <a:r>
              <a:rPr lang="en-US" sz="1400"/>
              <a:t>, 273.15 K, 101.3 kPa)</a:t>
            </a:r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Periyodik ölçümler</a:t>
            </a:r>
            <a:r>
              <a:rPr lang="en-US" sz="1400"/>
              <a:t>: </a:t>
            </a:r>
            <a:r>
              <a:rPr lang="tr-TR" sz="1400"/>
              <a:t>her biri en az 30 dakika olmak üzere üç noktalı ölçümün ortalama değeri</a:t>
            </a:r>
            <a:endParaRPr lang="en-US" sz="140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400"/>
              <a:t>Sürekli ölçümler</a:t>
            </a:r>
            <a:r>
              <a:rPr lang="en-US" sz="1400"/>
              <a:t>: </a:t>
            </a:r>
            <a:r>
              <a:rPr lang="tr-TR" sz="1400"/>
              <a:t>günlük ortalama değerler</a:t>
            </a:r>
            <a:endParaRPr lang="en-US" sz="140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1400"/>
              <a:t>Refe</a:t>
            </a:r>
            <a:r>
              <a:rPr lang="tr-TR" sz="1400"/>
              <a:t>rans</a:t>
            </a:r>
            <a:r>
              <a:rPr lang="en-US" sz="1400"/>
              <a:t> O</a:t>
            </a:r>
            <a:r>
              <a:rPr lang="en-US" sz="1400" baseline="-25000"/>
              <a:t>2 </a:t>
            </a:r>
            <a:r>
              <a:rPr lang="tr-TR" sz="1400"/>
              <a:t>yüzdesi </a:t>
            </a:r>
            <a:endParaRPr lang="en-US" sz="1400"/>
          </a:p>
          <a:p>
            <a:pPr marL="1257300" lvl="2" indent="-342900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sz="1400"/>
              <a:t>Yakma prosesi </a:t>
            </a:r>
            <a:r>
              <a:rPr lang="en-US" sz="1400"/>
              <a:t>(</a:t>
            </a:r>
            <a:r>
              <a:rPr lang="tr-TR" sz="1400"/>
              <a:t>sıvı veya gaz yakıt kullanarak</a:t>
            </a:r>
            <a:r>
              <a:rPr lang="en-US" sz="1400"/>
              <a:t>) </a:t>
            </a:r>
            <a:r>
              <a:rPr lang="tr-TR" sz="1400"/>
              <a:t>ve katalitik kırma  = %</a:t>
            </a:r>
            <a:r>
              <a:rPr lang="en-US" sz="1400"/>
              <a:t>3 O</a:t>
            </a:r>
            <a:r>
              <a:rPr lang="en-US" sz="1400" baseline="-25000"/>
              <a:t>2</a:t>
            </a:r>
            <a:r>
              <a:rPr lang="en-US" sz="1400"/>
              <a:t> </a:t>
            </a:r>
          </a:p>
          <a:p>
            <a:pPr marL="1257300" lvl="2" indent="-342900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1400"/>
              <a:t> </a:t>
            </a:r>
            <a:r>
              <a:rPr lang="tr-TR" sz="1400"/>
              <a:t>Gaz türbinleri ve motorlar</a:t>
            </a:r>
            <a:r>
              <a:rPr lang="en-US" sz="1400"/>
              <a:t>= </a:t>
            </a:r>
            <a:r>
              <a:rPr lang="tr-TR" sz="1400"/>
              <a:t>%</a:t>
            </a:r>
            <a:r>
              <a:rPr lang="en-US" sz="1400"/>
              <a:t>15 O</a:t>
            </a:r>
            <a:r>
              <a:rPr lang="en-US" sz="1400" baseline="-25000"/>
              <a:t>2</a:t>
            </a:r>
            <a:r>
              <a:rPr lang="en-US" sz="1400"/>
              <a:t> 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5843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3584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4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5844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3. </a:t>
            </a:r>
            <a:r>
              <a:rPr lang="tr-TR" sz="2400" b="1">
                <a:latin typeface="Book Antiqua" pitchFamily="18" charset="0"/>
              </a:rPr>
              <a:t>Entegre Çevre İzni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68313" y="620713"/>
            <a:ext cx="8458200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tr-TR" b="1" dirty="0"/>
              <a:t>Kilit hususlar ve sıklıkla rastlanan sorunlar</a:t>
            </a:r>
            <a:endParaRPr lang="en-US" sz="2000" b="1" dirty="0">
              <a:cs typeface="+mn-cs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tr-TR" sz="2000" b="1" dirty="0">
                <a:cs typeface="+mn-cs"/>
              </a:rPr>
              <a:t>Kontrol edilmesi gereken yeni kirleticiler ve parametreler</a:t>
            </a:r>
            <a:endParaRPr lang="en-US" sz="2000" b="1" dirty="0">
              <a:cs typeface="+mn-cs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1600" b="1" dirty="0">
                <a:cs typeface="+mn-cs"/>
              </a:rPr>
              <a:t>	</a:t>
            </a:r>
            <a:r>
              <a:rPr lang="tr-TR" b="1" dirty="0">
                <a:cs typeface="+mn-cs"/>
              </a:rPr>
              <a:t>Örnek</a:t>
            </a:r>
            <a:r>
              <a:rPr lang="en-US" b="1" dirty="0">
                <a:cs typeface="+mn-cs"/>
              </a:rPr>
              <a:t>: </a:t>
            </a:r>
            <a:r>
              <a:rPr lang="tr-TR" b="1" dirty="0">
                <a:cs typeface="+mn-cs"/>
              </a:rPr>
              <a:t>Atık su tahliyeleri</a:t>
            </a:r>
            <a:endParaRPr lang="en-US" b="1" dirty="0">
              <a:cs typeface="+mn-cs"/>
            </a:endParaRPr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>
                <a:cs typeface="+mn-cs"/>
              </a:rPr>
              <a:t>Türkiye’deki mevcut yasal düzenlemeler doğrultusunda rafineri sektöründe </a:t>
            </a:r>
            <a:r>
              <a:rPr lang="tr-TR" sz="1600" b="1" dirty="0" err="1">
                <a:cs typeface="+mn-cs"/>
              </a:rPr>
              <a:t>kontrolu</a:t>
            </a:r>
            <a:r>
              <a:rPr lang="tr-TR" sz="1600" b="1" dirty="0">
                <a:cs typeface="+mn-cs"/>
              </a:rPr>
              <a:t> yapılan kirleticiler</a:t>
            </a:r>
            <a:endParaRPr lang="en-US" sz="1600" dirty="0">
              <a:cs typeface="+mn-cs"/>
            </a:endParaRPr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>
                <a:cs typeface="+mn-cs"/>
              </a:rPr>
              <a:t>Kimyasal Oksijen İhtiyacı</a:t>
            </a:r>
            <a:r>
              <a:rPr lang="en-US" sz="1400" dirty="0">
                <a:cs typeface="+mn-cs"/>
              </a:rPr>
              <a:t>, </a:t>
            </a:r>
            <a:r>
              <a:rPr lang="tr-TR" sz="1400" dirty="0">
                <a:cs typeface="+mn-cs"/>
              </a:rPr>
              <a:t>İletkenlik</a:t>
            </a:r>
            <a:r>
              <a:rPr lang="en-US" sz="1400" dirty="0">
                <a:cs typeface="+mn-cs"/>
              </a:rPr>
              <a:t>, </a:t>
            </a:r>
            <a:r>
              <a:rPr lang="tr-TR" sz="1400" dirty="0" smtClean="0">
                <a:cs typeface="+mn-cs"/>
              </a:rPr>
              <a:t>Askıda katı madde</a:t>
            </a:r>
            <a:r>
              <a:rPr lang="en-US" sz="1400" dirty="0" smtClean="0">
                <a:cs typeface="+mn-cs"/>
              </a:rPr>
              <a:t>, </a:t>
            </a:r>
            <a:r>
              <a:rPr lang="en-US" sz="1400" dirty="0">
                <a:cs typeface="+mn-cs"/>
              </a:rPr>
              <a:t>To</a:t>
            </a:r>
            <a:r>
              <a:rPr lang="tr-TR" sz="1400" dirty="0">
                <a:cs typeface="+mn-cs"/>
              </a:rPr>
              <a:t>plam</a:t>
            </a:r>
            <a:r>
              <a:rPr lang="en-US" sz="1400" dirty="0">
                <a:cs typeface="+mn-cs"/>
              </a:rPr>
              <a:t> CN, S</a:t>
            </a:r>
            <a:r>
              <a:rPr lang="tr-TR" sz="1400" dirty="0">
                <a:cs typeface="+mn-cs"/>
              </a:rPr>
              <a:t>ülfitler</a:t>
            </a:r>
            <a:r>
              <a:rPr lang="en-US" sz="1400" dirty="0">
                <a:cs typeface="+mn-cs"/>
              </a:rPr>
              <a:t>, </a:t>
            </a:r>
            <a:r>
              <a:rPr lang="tr-TR" sz="1400" dirty="0">
                <a:cs typeface="+mn-cs"/>
              </a:rPr>
              <a:t>Yağ-Gres</a:t>
            </a:r>
            <a:r>
              <a:rPr lang="en-US" sz="1400" dirty="0">
                <a:cs typeface="+mn-cs"/>
              </a:rPr>
              <a:t>, H</a:t>
            </a:r>
            <a:r>
              <a:rPr lang="tr-TR" sz="1400" dirty="0">
                <a:cs typeface="+mn-cs"/>
              </a:rPr>
              <a:t>idrokarbon</a:t>
            </a:r>
            <a:r>
              <a:rPr lang="en-US" sz="1400" dirty="0">
                <a:cs typeface="+mn-cs"/>
              </a:rPr>
              <a:t>, NH4-N, </a:t>
            </a:r>
            <a:r>
              <a:rPr lang="tr-TR" sz="1400" dirty="0">
                <a:cs typeface="+mn-cs"/>
              </a:rPr>
              <a:t>F</a:t>
            </a:r>
            <a:r>
              <a:rPr lang="en-US" sz="1400" dirty="0">
                <a:cs typeface="+mn-cs"/>
              </a:rPr>
              <a:t>enol </a:t>
            </a:r>
            <a:r>
              <a:rPr lang="tr-TR" sz="1400" dirty="0">
                <a:cs typeface="+mn-cs"/>
              </a:rPr>
              <a:t>ve</a:t>
            </a:r>
            <a:r>
              <a:rPr lang="en-US" sz="1400" dirty="0">
                <a:cs typeface="+mn-cs"/>
              </a:rPr>
              <a:t> Cr+6</a:t>
            </a:r>
            <a:endParaRPr lang="es-ES" sz="1400" dirty="0">
              <a:cs typeface="+mn-cs"/>
            </a:endParaRPr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>
                <a:cs typeface="+mn-cs"/>
              </a:rPr>
              <a:t>Entegre Çevre İzni Yönetmeliği ile uyum doğrultusunda kontrol edilmesi gerekecek olan kirleticiler</a:t>
            </a:r>
            <a:endParaRPr lang="en-US" sz="1600" b="1" dirty="0">
              <a:cs typeface="+mn-cs"/>
            </a:endParaRPr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>
                <a:cs typeface="+mn-cs"/>
              </a:rPr>
              <a:t>Toplam Hidrokarbon içeriği</a:t>
            </a:r>
            <a:r>
              <a:rPr lang="en-US" sz="1400" dirty="0">
                <a:cs typeface="+mn-cs"/>
              </a:rPr>
              <a:t>(THC), </a:t>
            </a:r>
            <a:r>
              <a:rPr lang="tr-TR" sz="1400" dirty="0">
                <a:cs typeface="+mn-cs"/>
              </a:rPr>
              <a:t>Toplam </a:t>
            </a:r>
            <a:r>
              <a:rPr lang="tr-TR" sz="1400" dirty="0" smtClean="0">
                <a:cs typeface="+mn-cs"/>
              </a:rPr>
              <a:t>askıda katı maddeler</a:t>
            </a:r>
            <a:r>
              <a:rPr lang="en-US" sz="1400" dirty="0" smtClean="0">
                <a:cs typeface="+mn-cs"/>
              </a:rPr>
              <a:t>(TSS</a:t>
            </a:r>
            <a:r>
              <a:rPr lang="en-US" sz="1400" dirty="0">
                <a:cs typeface="+mn-cs"/>
              </a:rPr>
              <a:t>), </a:t>
            </a:r>
            <a:r>
              <a:rPr lang="tr-TR" sz="1400" dirty="0">
                <a:cs typeface="+mn-cs"/>
              </a:rPr>
              <a:t>Kimyasal oksijen ihtiyacı </a:t>
            </a:r>
            <a:r>
              <a:rPr lang="en-US" sz="1400" dirty="0">
                <a:cs typeface="+mn-cs"/>
              </a:rPr>
              <a:t>(COD), BOD5; Am</a:t>
            </a:r>
            <a:r>
              <a:rPr lang="tr-TR" sz="1400" dirty="0">
                <a:cs typeface="+mn-cs"/>
              </a:rPr>
              <a:t>onyak azotu</a:t>
            </a:r>
            <a:r>
              <a:rPr lang="en-US" sz="1400" dirty="0">
                <a:cs typeface="+mn-cs"/>
              </a:rPr>
              <a:t> (</a:t>
            </a:r>
            <a:r>
              <a:rPr lang="tr-TR" sz="1400" dirty="0">
                <a:cs typeface="+mn-cs"/>
              </a:rPr>
              <a:t>N olarak ifade edilir</a:t>
            </a:r>
            <a:r>
              <a:rPr lang="en-US" sz="1400" dirty="0">
                <a:cs typeface="+mn-cs"/>
              </a:rPr>
              <a:t>), To</a:t>
            </a:r>
            <a:r>
              <a:rPr lang="tr-TR" sz="1400" dirty="0">
                <a:cs typeface="+mn-cs"/>
              </a:rPr>
              <a:t>plam azot</a:t>
            </a:r>
            <a:r>
              <a:rPr lang="en-US" sz="1400" dirty="0">
                <a:cs typeface="+mn-cs"/>
              </a:rPr>
              <a:t> (</a:t>
            </a:r>
            <a:r>
              <a:rPr lang="tr-TR" sz="1400" dirty="0">
                <a:cs typeface="+mn-cs"/>
              </a:rPr>
              <a:t>N olarak ifade edilir</a:t>
            </a:r>
            <a:r>
              <a:rPr lang="en-US" sz="1400" dirty="0">
                <a:cs typeface="+mn-cs"/>
              </a:rPr>
              <a:t>), </a:t>
            </a:r>
            <a:r>
              <a:rPr lang="tr-TR" sz="1400" dirty="0">
                <a:cs typeface="+mn-cs"/>
              </a:rPr>
              <a:t>Kurşun </a:t>
            </a:r>
            <a:r>
              <a:rPr lang="en-US" sz="1400" dirty="0">
                <a:cs typeface="+mn-cs"/>
              </a:rPr>
              <a:t> </a:t>
            </a:r>
            <a:r>
              <a:rPr lang="tr-TR" sz="1400" dirty="0">
                <a:cs typeface="+mn-cs"/>
              </a:rPr>
              <a:t>(Pb olarak ifade edilir)</a:t>
            </a:r>
            <a:r>
              <a:rPr lang="en-US" sz="1400" dirty="0">
                <a:cs typeface="+mn-cs"/>
              </a:rPr>
              <a:t>, </a:t>
            </a:r>
            <a:r>
              <a:rPr lang="tr-TR" sz="1400" dirty="0">
                <a:cs typeface="+mn-cs"/>
              </a:rPr>
              <a:t>K</a:t>
            </a:r>
            <a:r>
              <a:rPr lang="en-US" sz="1400" dirty="0">
                <a:cs typeface="+mn-cs"/>
              </a:rPr>
              <a:t>admi</a:t>
            </a:r>
            <a:r>
              <a:rPr lang="tr-TR" sz="1400" dirty="0" err="1">
                <a:cs typeface="+mn-cs"/>
              </a:rPr>
              <a:t>yu</a:t>
            </a:r>
            <a:r>
              <a:rPr lang="en-US" sz="1400" dirty="0">
                <a:cs typeface="+mn-cs"/>
              </a:rPr>
              <a:t>m</a:t>
            </a:r>
            <a:r>
              <a:rPr lang="tr-TR" sz="1400" dirty="0">
                <a:cs typeface="+mn-cs"/>
              </a:rPr>
              <a:t> (</a:t>
            </a:r>
            <a:r>
              <a:rPr lang="tr-TR" sz="1400" dirty="0" err="1">
                <a:cs typeface="+mn-cs"/>
              </a:rPr>
              <a:t>Cd</a:t>
            </a:r>
            <a:r>
              <a:rPr lang="tr-TR" sz="1400" dirty="0">
                <a:cs typeface="+mn-cs"/>
              </a:rPr>
              <a:t> olarak ifade edilir)</a:t>
            </a:r>
            <a:r>
              <a:rPr lang="en-US" sz="1400" dirty="0">
                <a:cs typeface="+mn-cs"/>
              </a:rPr>
              <a:t>, </a:t>
            </a:r>
            <a:r>
              <a:rPr lang="tr-TR" sz="1400" dirty="0">
                <a:cs typeface="+mn-cs"/>
              </a:rPr>
              <a:t>Nikel (</a:t>
            </a:r>
            <a:r>
              <a:rPr lang="tr-TR" sz="1400" dirty="0" err="1">
                <a:cs typeface="+mn-cs"/>
              </a:rPr>
              <a:t>Ni</a:t>
            </a:r>
            <a:r>
              <a:rPr lang="tr-TR" sz="1400" dirty="0">
                <a:cs typeface="+mn-cs"/>
              </a:rPr>
              <a:t> olarak ifade edilir), Cıva (Hg olarak ifade edilir), Fenol, BTEX (Benzen,</a:t>
            </a:r>
            <a:r>
              <a:rPr lang="en-US" sz="1400" dirty="0" err="1">
                <a:cs typeface="+mn-cs"/>
              </a:rPr>
              <a:t>Toluen</a:t>
            </a:r>
            <a:r>
              <a:rPr lang="en-US" sz="1400" dirty="0">
                <a:cs typeface="+mn-cs"/>
              </a:rPr>
              <a:t>, Et</a:t>
            </a:r>
            <a:r>
              <a:rPr lang="tr-TR" sz="1400" dirty="0">
                <a:cs typeface="+mn-cs"/>
              </a:rPr>
              <a:t>il-benzen, </a:t>
            </a:r>
            <a:r>
              <a:rPr lang="tr-TR" sz="1400" dirty="0" err="1">
                <a:cs typeface="+mn-cs"/>
              </a:rPr>
              <a:t>Ksilen</a:t>
            </a:r>
            <a:r>
              <a:rPr lang="tr-TR" sz="1400" dirty="0">
                <a:cs typeface="+mn-cs"/>
              </a:rPr>
              <a:t>)</a:t>
            </a:r>
            <a:endParaRPr lang="es-ES" sz="1400" dirty="0">
              <a:cs typeface="+mn-cs"/>
            </a:endParaRPr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sz="1600" b="1" dirty="0">
              <a:cs typeface="+mn-cs"/>
            </a:endParaRPr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en-US" sz="1400" dirty="0"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s-ES_tradnl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27 Grupo"/>
          <p:cNvGrpSpPr>
            <a:grpSpLocks/>
          </p:cNvGrpSpPr>
          <p:nvPr/>
        </p:nvGrpSpPr>
        <p:grpSpPr bwMode="auto">
          <a:xfrm>
            <a:off x="7308850" y="333375"/>
            <a:ext cx="1655763" cy="647700"/>
            <a:chOff x="6286512" y="285728"/>
            <a:chExt cx="2493060" cy="790573"/>
          </a:xfrm>
        </p:grpSpPr>
        <p:pic>
          <p:nvPicPr>
            <p:cNvPr id="3687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686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33375"/>
            <a:ext cx="16049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Rectangle 7"/>
          <p:cNvSpPr>
            <a:spLocks noChangeArrowheads="1"/>
          </p:cNvSpPr>
          <p:nvPr/>
        </p:nvSpPr>
        <p:spPr bwMode="auto">
          <a:xfrm>
            <a:off x="827088" y="1824038"/>
            <a:ext cx="74168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en-GB" sz="4000" b="1">
                <a:latin typeface="Book Antiqua" pitchFamily="18" charset="0"/>
              </a:rPr>
              <a:t>4. Rafinerideki kilit ö</a:t>
            </a:r>
            <a:r>
              <a:rPr lang="tr-TR" sz="4000" b="1">
                <a:latin typeface="Book Antiqua" pitchFamily="18" charset="0"/>
              </a:rPr>
              <a:t>g</a:t>
            </a:r>
            <a:r>
              <a:rPr lang="en-GB" sz="4000" b="1">
                <a:latin typeface="Book Antiqua" pitchFamily="18" charset="0"/>
              </a:rPr>
              <a:t>elere genel bir bakış</a:t>
            </a:r>
          </a:p>
        </p:txBody>
      </p:sp>
      <p:sp>
        <p:nvSpPr>
          <p:cNvPr id="19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7891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3789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89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7892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Rectangle 3"/>
          <p:cNvSpPr txBox="1">
            <a:spLocks noChangeArrowheads="1"/>
          </p:cNvSpPr>
          <p:nvPr/>
        </p:nvSpPr>
        <p:spPr bwMode="auto">
          <a:xfrm>
            <a:off x="395288" y="908050"/>
            <a:ext cx="8458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/>
              <a:t>BAT’ların uygulanabilir olduğu rafineri prosesleri/üniteleri</a:t>
            </a:r>
            <a:endParaRPr lang="en-US" sz="160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Yakma Üniteleri </a:t>
            </a:r>
            <a:r>
              <a:rPr lang="en-US" sz="1400"/>
              <a:t>(NOx, SOx, </a:t>
            </a:r>
            <a:r>
              <a:rPr lang="tr-TR" sz="1400"/>
              <a:t>Toz</a:t>
            </a:r>
            <a:r>
              <a:rPr lang="en-US" sz="1400"/>
              <a:t>, metal</a:t>
            </a:r>
            <a:r>
              <a:rPr lang="tr-TR" sz="1400"/>
              <a:t>ler</a:t>
            </a:r>
            <a:r>
              <a:rPr lang="en-US" sz="1400"/>
              <a:t> </a:t>
            </a:r>
            <a:r>
              <a:rPr lang="tr-TR" sz="1400"/>
              <a:t>ve</a:t>
            </a:r>
            <a:r>
              <a:rPr lang="en-US" sz="1400"/>
              <a:t> CO</a:t>
            </a:r>
            <a:r>
              <a:rPr lang="tr-TR" sz="1400"/>
              <a:t> için BAT-AEL’ler</a:t>
            </a:r>
            <a:r>
              <a:rPr lang="en-US" sz="1400"/>
              <a:t>)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Akışkanlaştırılmış Katalitik Kraking</a:t>
            </a:r>
            <a:r>
              <a:rPr lang="en-US" sz="1400" b="1"/>
              <a:t>– </a:t>
            </a:r>
            <a:r>
              <a:rPr lang="tr-TR" sz="1400" b="1"/>
              <a:t>katalizörün rejenerasyonu</a:t>
            </a:r>
            <a:r>
              <a:rPr lang="en-US" sz="1400" b="1"/>
              <a:t> </a:t>
            </a:r>
            <a:r>
              <a:rPr lang="en-US" sz="1400"/>
              <a:t>(NOx, SOx, Dust, metal</a:t>
            </a:r>
            <a:r>
              <a:rPr lang="tr-TR" sz="1400"/>
              <a:t>ler ve</a:t>
            </a:r>
            <a:r>
              <a:rPr lang="en-US" sz="1400"/>
              <a:t> CO</a:t>
            </a:r>
            <a:r>
              <a:rPr lang="tr-TR" sz="1400"/>
              <a:t> için BAT-AEL’ler</a:t>
            </a:r>
            <a:r>
              <a:rPr lang="en-US" sz="1400"/>
              <a:t>)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Katalitik Dönüşüm</a:t>
            </a:r>
            <a:endParaRPr lang="en-US" sz="1400" b="1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Atık Gaz Arıtma Sistemleri</a:t>
            </a:r>
            <a:r>
              <a:rPr lang="en-US" sz="1400" b="1"/>
              <a:t> </a:t>
            </a:r>
            <a:r>
              <a:rPr lang="en-US" sz="1400"/>
              <a:t>(</a:t>
            </a:r>
            <a:r>
              <a:rPr lang="tr-TR" sz="1400"/>
              <a:t>Baca gazının kükürtsüzleştirilmesi (FGD) için BAT’a ilişkin SOx giderme verimi ve atık gaz sülfürüyle alakalı olarak BAT’a ilişkin kükürt geri kazanım verimi)</a:t>
            </a:r>
            <a:endParaRPr lang="en-US" sz="140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Atık Su Arıtma Tesisi </a:t>
            </a:r>
            <a:r>
              <a:rPr lang="en-US" sz="1400"/>
              <a:t>(</a:t>
            </a:r>
            <a:r>
              <a:rPr lang="tr-TR" sz="1400"/>
              <a:t>doğrudan atıksu tahliyeleri için </a:t>
            </a:r>
            <a:r>
              <a:rPr lang="en-US" sz="1400"/>
              <a:t>BAT-AEL</a:t>
            </a:r>
            <a:r>
              <a:rPr lang="tr-TR" sz="1400"/>
              <a:t>’ler)</a:t>
            </a:r>
            <a:endParaRPr lang="en-US" sz="140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Koklaştırma prosesleri </a:t>
            </a:r>
            <a:r>
              <a:rPr lang="en-US" sz="1400"/>
              <a:t>(</a:t>
            </a:r>
            <a:r>
              <a:rPr lang="tr-TR" sz="1400"/>
              <a:t>Toz, metaller ve SOx için </a:t>
            </a:r>
            <a:r>
              <a:rPr lang="en-US" sz="1400"/>
              <a:t>BAT-AEL</a:t>
            </a:r>
            <a:r>
              <a:rPr lang="tr-TR" sz="1400"/>
              <a:t>’ler</a:t>
            </a:r>
            <a:r>
              <a:rPr lang="en-US" sz="1400"/>
              <a:t>)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Hidrokraking</a:t>
            </a:r>
            <a:endParaRPr lang="en-US" sz="1400" b="1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Fleyr Sistemi</a:t>
            </a:r>
            <a:endParaRPr lang="en-US" sz="1400" b="1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Distilasyon Kolonu</a:t>
            </a:r>
            <a:endParaRPr lang="en-US" sz="1400" b="1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Çevresel Yönetim Sistemi</a:t>
            </a:r>
            <a:endParaRPr lang="en-US" sz="1400" b="1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1400" b="1"/>
              <a:t>Ener</a:t>
            </a:r>
            <a:r>
              <a:rPr lang="tr-TR" sz="1400" b="1"/>
              <a:t>jinin Verimli Kullanımı</a:t>
            </a:r>
            <a:endParaRPr lang="en-US" sz="1400" b="1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Depolama ve Muamele Faaliyetleri </a:t>
            </a:r>
            <a:r>
              <a:rPr lang="tr-TR" sz="1400"/>
              <a:t>(metan olmayan uçucu organik bileşenlerin ve benzenin havaya emisyonlarına ilişkin BAT-AEL’ler)</a:t>
            </a:r>
            <a:endParaRPr lang="en-US" sz="140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Atış oluşumu ve yönetimi</a:t>
            </a:r>
            <a:endParaRPr lang="en-US" sz="1400" b="1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Doğal Gaz Tesisi</a:t>
            </a:r>
            <a:endParaRPr lang="en-US" sz="1400" b="1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İzomerleştirme Tesisi</a:t>
            </a:r>
            <a:endParaRPr lang="en-US" sz="1400" b="1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400" b="1"/>
              <a:t>Diğerleri</a:t>
            </a:r>
            <a:endParaRPr lang="en-US" sz="1400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/>
          </a:p>
        </p:txBody>
      </p:sp>
      <p:sp>
        <p:nvSpPr>
          <p:cNvPr id="37894" name="Rectangle 7"/>
          <p:cNvSpPr>
            <a:spLocks noChangeArrowheads="1"/>
          </p:cNvSpPr>
          <p:nvPr/>
        </p:nvSpPr>
        <p:spPr bwMode="auto">
          <a:xfrm>
            <a:off x="1331913" y="9525"/>
            <a:ext cx="64801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0" lvl="1"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4. Rafinerideki kilit ö</a:t>
            </a:r>
            <a:r>
              <a:rPr lang="tr-TR" sz="2400" b="1">
                <a:latin typeface="Book Antiqua" pitchFamily="18" charset="0"/>
              </a:rPr>
              <a:t>g</a:t>
            </a:r>
            <a:r>
              <a:rPr lang="en-GB" sz="2400" b="1">
                <a:latin typeface="Book Antiqua" pitchFamily="18" charset="0"/>
              </a:rPr>
              <a:t>elere genel bir bakış</a:t>
            </a:r>
          </a:p>
          <a:p>
            <a:pPr marL="0" lvl="1" algn="ctr">
              <a:lnSpc>
                <a:spcPts val="2800"/>
              </a:lnSpc>
            </a:pPr>
            <a:endParaRPr lang="en-GB" sz="2400" b="1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5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38919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20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8916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7"/>
          <p:cNvSpPr>
            <a:spLocks noChangeArrowheads="1"/>
          </p:cNvSpPr>
          <p:nvPr/>
        </p:nvSpPr>
        <p:spPr bwMode="auto">
          <a:xfrm>
            <a:off x="1331913" y="188913"/>
            <a:ext cx="648017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4. Rafinerideki kilit ö</a:t>
            </a:r>
            <a:r>
              <a:rPr lang="tr-TR" sz="2400" b="1">
                <a:latin typeface="Book Antiqua" pitchFamily="18" charset="0"/>
              </a:rPr>
              <a:t>g</a:t>
            </a:r>
            <a:r>
              <a:rPr lang="en-GB" sz="2400" b="1">
                <a:latin typeface="Book Antiqua" pitchFamily="18" charset="0"/>
              </a:rPr>
              <a:t>elere genel bir bakış</a:t>
            </a:r>
          </a:p>
        </p:txBody>
      </p:sp>
      <p:pic>
        <p:nvPicPr>
          <p:cNvPr id="9" name="Picture 7" descr="RefineryFlow (1)"/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873885" y="714356"/>
            <a:ext cx="5396230" cy="598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9939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39943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44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9940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68313" y="620713"/>
            <a:ext cx="84582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tr-TR" sz="2400" b="1">
                <a:cs typeface="+mn-cs"/>
              </a:rPr>
              <a:t>Yararlı Dokümanlar</a:t>
            </a:r>
            <a:endParaRPr lang="en-US" sz="1400" dirty="0">
              <a:cs typeface="+mn-cs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2000" b="1">
                <a:latin typeface="Arial Narrow" pitchFamily="34" charset="0"/>
                <a:cs typeface="+mn-cs"/>
              </a:rPr>
              <a:t>Rafineri İzin Başvurusu</a:t>
            </a:r>
            <a:r>
              <a:rPr lang="en-US" sz="2000" b="1">
                <a:latin typeface="Arial Narrow" pitchFamily="34" charset="0"/>
                <a:cs typeface="+mn-cs"/>
              </a:rPr>
              <a:t> (</a:t>
            </a:r>
            <a:r>
              <a:rPr lang="tr-TR" sz="2000" b="1">
                <a:latin typeface="Arial Narrow" pitchFamily="34" charset="0"/>
                <a:cs typeface="+mn-cs"/>
              </a:rPr>
              <a:t>izin başvurusu içeriği</a:t>
            </a:r>
            <a:r>
              <a:rPr lang="en-US" sz="2000" b="1">
                <a:latin typeface="Arial Narrow" pitchFamily="34" charset="0"/>
                <a:cs typeface="+mn-cs"/>
              </a:rPr>
              <a:t>)</a:t>
            </a:r>
            <a:endParaRPr lang="en-US" sz="2000" b="1" dirty="0">
              <a:latin typeface="Arial Narrow" pitchFamily="34" charset="0"/>
              <a:cs typeface="+mn-cs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2000" b="1">
                <a:latin typeface="Arial Narrow" pitchFamily="34" charset="0"/>
                <a:cs typeface="+mn-cs"/>
              </a:rPr>
              <a:t>Entegre Çevre İzinleri</a:t>
            </a:r>
            <a:r>
              <a:rPr lang="it-IT" sz="2000" b="1">
                <a:latin typeface="Arial Narrow" pitchFamily="34" charset="0"/>
                <a:cs typeface="+mn-cs"/>
              </a:rPr>
              <a:t>: </a:t>
            </a:r>
            <a:r>
              <a:rPr lang="tr-TR" sz="2000" b="1">
                <a:latin typeface="Arial Narrow" pitchFamily="34" charset="0"/>
                <a:cs typeface="+mn-cs"/>
              </a:rPr>
              <a:t>Başvuru Sahipleri için Destekleyici Kılavuz</a:t>
            </a:r>
            <a:endParaRPr lang="it-IT" sz="2000" b="1" dirty="0">
              <a:latin typeface="Arial Narrow" pitchFamily="34" charset="0"/>
              <a:cs typeface="+mn-cs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2000" b="1">
                <a:latin typeface="Arial Narrow" pitchFamily="34" charset="0"/>
                <a:cs typeface="+mn-cs"/>
              </a:rPr>
              <a:t>Petrol Rafinerileri için Mevcut En İyi Teknikler Kılavuzu</a:t>
            </a:r>
            <a:endParaRPr lang="en-US" b="1" dirty="0">
              <a:latin typeface="Arial Narrow" pitchFamily="34" charset="0"/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68313" y="3068638"/>
            <a:ext cx="845820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tr-TR" sz="2400" b="1">
                <a:cs typeface="+mn-cs"/>
              </a:rPr>
              <a:t>Yararlı Linkler</a:t>
            </a:r>
            <a:endParaRPr lang="en-US" sz="1400" dirty="0">
              <a:cs typeface="+mn-cs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2000" b="1">
                <a:latin typeface="Arial Narrow" pitchFamily="34" charset="0"/>
                <a:cs typeface="+mn-cs"/>
              </a:rPr>
              <a:t>IPPC B</a:t>
            </a:r>
            <a:r>
              <a:rPr lang="tr-TR" sz="2000" b="1">
                <a:latin typeface="Arial Narrow" pitchFamily="34" charset="0"/>
                <a:cs typeface="+mn-cs"/>
              </a:rPr>
              <a:t>ürosu</a:t>
            </a:r>
            <a:r>
              <a:rPr lang="en-US" sz="2000" b="1">
                <a:latin typeface="Arial Narrow" pitchFamily="34" charset="0"/>
                <a:cs typeface="+mn-cs"/>
              </a:rPr>
              <a:t>: </a:t>
            </a:r>
            <a:r>
              <a:rPr lang="pl-PL" sz="2000" i="1" u="sng" dirty="0">
                <a:cs typeface="+mn-cs"/>
                <a:hlinkClick r:id="rId5"/>
              </a:rPr>
              <a:t>http://eippcb.jrc.es</a:t>
            </a:r>
            <a:endParaRPr lang="es-ES_tradnl" sz="2000" i="1" u="sng" dirty="0">
              <a:cs typeface="+mn-cs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2000" b="1">
                <a:latin typeface="Arial Narrow" pitchFamily="34" charset="0"/>
                <a:cs typeface="+mn-cs"/>
              </a:rPr>
              <a:t>ÇED internet sitesi</a:t>
            </a:r>
            <a:r>
              <a:rPr lang="en-US" sz="2000" b="1">
                <a:latin typeface="Arial Narrow" pitchFamily="34" charset="0"/>
                <a:cs typeface="+mn-cs"/>
                <a:hlinkClick r:id="rId6"/>
              </a:rPr>
              <a:t>: </a:t>
            </a:r>
            <a:r>
              <a:rPr lang="pl-PL" sz="2000" i="1" u="sng" dirty="0">
                <a:cs typeface="+mn-cs"/>
                <a:hlinkClick r:id="rId7"/>
              </a:rPr>
              <a:t>http://ec.europa.eu/environment/eia/home.htm</a:t>
            </a:r>
            <a:endParaRPr lang="es-ES_tradnl" sz="2000" i="1" u="sng" dirty="0">
              <a:cs typeface="+mn-cs"/>
              <a:hlinkClick r:id="rId6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s-ES_tradnl" sz="2000" b="1">
                <a:latin typeface="Arial Narrow" pitchFamily="34" charset="0"/>
                <a:cs typeface="+mn-cs"/>
              </a:rPr>
              <a:t>SEVESO </a:t>
            </a:r>
            <a:r>
              <a:rPr lang="tr-TR" sz="2000" b="1">
                <a:latin typeface="Arial Narrow" pitchFamily="34" charset="0"/>
              </a:rPr>
              <a:t>internet sitesi</a:t>
            </a:r>
            <a:r>
              <a:rPr lang="es-ES_tradnl" sz="2000" b="1">
                <a:latin typeface="Arial Narrow" pitchFamily="34" charset="0"/>
                <a:cs typeface="+mn-cs"/>
              </a:rPr>
              <a:t>: </a:t>
            </a:r>
            <a:r>
              <a:rPr lang="pl-PL" sz="2000" i="1" u="sng" dirty="0">
                <a:cs typeface="+mn-cs"/>
                <a:hlinkClick r:id="rId6"/>
              </a:rPr>
              <a:t>http://ec.europa.eu/environment/seveso/index.htm</a:t>
            </a:r>
            <a:endParaRPr lang="es-ES_tradnl" sz="2000" i="1" u="sng" dirty="0">
              <a:cs typeface="+mn-cs"/>
              <a:hlinkClick r:id="rId6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s-ES_tradnl" sz="2000" b="1">
                <a:latin typeface="Arial Narrow" pitchFamily="34" charset="0"/>
                <a:cs typeface="+mn-cs"/>
              </a:rPr>
              <a:t>IMPEL </a:t>
            </a:r>
            <a:r>
              <a:rPr lang="tr-TR" sz="2000" b="1">
                <a:latin typeface="Arial Narrow" pitchFamily="34" charset="0"/>
              </a:rPr>
              <a:t>internet sitesi </a:t>
            </a:r>
            <a:r>
              <a:rPr lang="en-US" sz="2000" b="1">
                <a:latin typeface="Arial Narrow" pitchFamily="34" charset="0"/>
                <a:cs typeface="+mn-cs"/>
              </a:rPr>
              <a:t>: </a:t>
            </a:r>
            <a:r>
              <a:rPr lang="en-US" sz="2000" i="1" u="sng" dirty="0">
                <a:cs typeface="+mn-cs"/>
                <a:hlinkClick r:id="rId8"/>
              </a:rPr>
              <a:t>http://impel.eu/</a:t>
            </a:r>
            <a:r>
              <a:rPr lang="en-US" sz="2000" i="1" u="sng" dirty="0">
                <a:cs typeface="+mn-cs"/>
              </a:rPr>
              <a:t> </a:t>
            </a:r>
            <a:endParaRPr lang="es-ES_tradnl" sz="2000" i="1" u="sng" dirty="0">
              <a:cs typeface="+mn-cs"/>
              <a:hlinkClick r:id="rId6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2000" b="1">
                <a:latin typeface="Arial Narrow" pitchFamily="34" charset="0"/>
                <a:cs typeface="+mn-cs"/>
              </a:rPr>
              <a:t>EPA</a:t>
            </a:r>
            <a:r>
              <a:rPr lang="tr-TR" sz="2000" b="1">
                <a:latin typeface="Arial Narrow" pitchFamily="34" charset="0"/>
                <a:cs typeface="+mn-cs"/>
              </a:rPr>
              <a:t> (ÇKA)</a:t>
            </a:r>
            <a:r>
              <a:rPr lang="en-US" sz="2000" b="1">
                <a:latin typeface="Arial Narrow" pitchFamily="34" charset="0"/>
                <a:cs typeface="+mn-cs"/>
              </a:rPr>
              <a:t> </a:t>
            </a:r>
            <a:r>
              <a:rPr lang="tr-TR" sz="2000" b="1">
                <a:latin typeface="Arial Narrow" pitchFamily="34" charset="0"/>
                <a:cs typeface="+mn-cs"/>
              </a:rPr>
              <a:t>indirme merkezi</a:t>
            </a:r>
            <a:r>
              <a:rPr lang="en-US" sz="2000" b="1">
                <a:latin typeface="Arial Narrow" pitchFamily="34" charset="0"/>
                <a:cs typeface="+mn-cs"/>
              </a:rPr>
              <a:t>: </a:t>
            </a:r>
            <a:r>
              <a:rPr lang="pl-PL" sz="2000" i="1" u="sng" dirty="0">
                <a:cs typeface="+mn-cs"/>
                <a:hlinkClick r:id="rId6"/>
              </a:rPr>
              <a:t>www.epa.ie/downloads</a:t>
            </a:r>
            <a:endParaRPr lang="pl-PL" sz="2000" i="1" u="sng" dirty="0">
              <a:cs typeface="+mn-cs"/>
              <a:hlinkClick r:id="rId8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s-ES_tradnl" sz="2000" i="1" u="sng" dirty="0">
              <a:cs typeface="+mn-cs"/>
              <a:hlinkClick r:id="rId6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sz="2000" i="1" u="sng" dirty="0">
              <a:cs typeface="+mn-cs"/>
              <a:hlinkClick r:id="rId6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b="1" dirty="0">
              <a:latin typeface="Arial Narrow" pitchFamily="34" charset="0"/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3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40968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69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0963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214688" y="3857625"/>
            <a:ext cx="25781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200" b="1">
                <a:latin typeface="Book Antiqua" pitchFamily="18" charset="0"/>
              </a:rPr>
              <a:t>Teşekkürler</a:t>
            </a:r>
            <a:r>
              <a:rPr lang="es-ES" sz="3200" b="1">
                <a:latin typeface="Book Antiqua" pitchFamily="18" charset="0"/>
              </a:rPr>
              <a:t>!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2259013" y="4572000"/>
            <a:ext cx="45577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sz="2400"/>
              <a:t>cesarseoanez.ippc@gmail.com</a:t>
            </a:r>
          </a:p>
          <a:p>
            <a:pPr algn="ctr"/>
            <a:r>
              <a:rPr lang="es-ES" sz="2400"/>
              <a:t>lsuarez@jccm.es</a:t>
            </a:r>
          </a:p>
          <a:p>
            <a:pPr algn="ctr"/>
            <a:r>
              <a:rPr lang="es-ES" sz="2400"/>
              <a:t>mtejedordevega@gmail.com</a:t>
            </a:r>
          </a:p>
        </p:txBody>
      </p:sp>
      <p:sp>
        <p:nvSpPr>
          <p:cNvPr id="11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pic>
        <p:nvPicPr>
          <p:cNvPr id="40967" name="Picture 2" descr="Isla Oi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4888" y="1125538"/>
            <a:ext cx="4537075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tr-TR" dirty="0" smtClean="0">
                <a:solidFill>
                  <a:srgbClr val="A7D872"/>
                </a:solidFill>
              </a:rPr>
              <a:t>Eşleştirme projesi </a:t>
            </a:r>
            <a:r>
              <a:rPr lang="nl-NL" smtClean="0">
                <a:solidFill>
                  <a:srgbClr val="A7D872"/>
                </a:solidFill>
              </a:rPr>
              <a:t>- </a:t>
            </a:r>
            <a:r>
              <a:rPr lang="nl-NL" dirty="0" smtClean="0">
                <a:solidFill>
                  <a:srgbClr val="A7D872"/>
                </a:solidFill>
              </a:rPr>
              <a:t>TR/2008/IB/EN/03 </a:t>
            </a:r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468313" y="271463"/>
            <a:ext cx="80645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800" b="1">
                <a:latin typeface="Book Antiqua" pitchFamily="18" charset="0"/>
              </a:rPr>
              <a:t>1. </a:t>
            </a:r>
            <a:r>
              <a:rPr lang="tr-TR" sz="2800" b="1"/>
              <a:t>Eğitimin Amacı ve Dayanağı</a:t>
            </a:r>
            <a:endParaRPr lang="en-GB" sz="2800" b="1">
              <a:latin typeface="Book Antiqua" pitchFamily="18" charset="0"/>
            </a:endParaRPr>
          </a:p>
        </p:txBody>
      </p:sp>
      <p:sp>
        <p:nvSpPr>
          <p:cNvPr id="5124" name="Rectangle 3"/>
          <p:cNvSpPr txBox="1">
            <a:spLocks noChangeArrowheads="1"/>
          </p:cNvSpPr>
          <p:nvPr/>
        </p:nvSpPr>
        <p:spPr bwMode="auto">
          <a:xfrm>
            <a:off x="539750" y="1341438"/>
            <a:ext cx="828040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endParaRPr lang="en-US" sz="2000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b="1"/>
              <a:t>Türkiye</a:t>
            </a:r>
            <a:r>
              <a:rPr lang="en-US" b="1"/>
              <a:t>’dek</a:t>
            </a:r>
            <a:r>
              <a:rPr lang="tr-TR" b="1"/>
              <a:t>i rafineriler için Entegre Çevre İzni hazırlanmasına ve izin başvurularına yönelik tavsiyede bulunmak</a:t>
            </a:r>
            <a:endParaRPr lang="en-US" b="1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/>
              <a:t>İzin başvurusu aşamasında yaygın olarak görülen problem ve tereddütlerin aşılması</a:t>
            </a:r>
            <a:endParaRPr lang="en-US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/>
              <a:t>Rafinerilere ait olan ve başvuruda değerlendirilmesi gerekecek kilit unsurların tanımlanması</a:t>
            </a:r>
            <a:endParaRPr lang="en-US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/>
              <a:t>Pilot bir tesisle entegre çevre izni başvurusu örneği</a:t>
            </a:r>
            <a:endParaRPr lang="en-US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" sz="2000">
              <a:latin typeface="Calibri" pitchFamily="34" charset="0"/>
            </a:endParaRPr>
          </a:p>
        </p:txBody>
      </p:sp>
      <p:grpSp>
        <p:nvGrpSpPr>
          <p:cNvPr id="5125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512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26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tr-TR" dirty="0" smtClean="0">
                <a:solidFill>
                  <a:srgbClr val="A7D872"/>
                </a:solidFill>
              </a:rPr>
              <a:t>Eşleştirme projesi </a:t>
            </a:r>
            <a:r>
              <a:rPr lang="nl-NL" smtClean="0">
                <a:solidFill>
                  <a:srgbClr val="A7D872"/>
                </a:solidFill>
              </a:rPr>
              <a:t>- </a:t>
            </a:r>
            <a:r>
              <a:rPr lang="nl-NL" dirty="0" smtClean="0">
                <a:solidFill>
                  <a:srgbClr val="A7D872"/>
                </a:solidFill>
              </a:rPr>
              <a:t>TR/2008/IB/EN/03 </a:t>
            </a:r>
          </a:p>
        </p:txBody>
      </p:sp>
      <p:sp>
        <p:nvSpPr>
          <p:cNvPr id="6147" name="Rectangle 3"/>
          <p:cNvSpPr txBox="1">
            <a:spLocks noChangeArrowheads="1"/>
          </p:cNvSpPr>
          <p:nvPr/>
        </p:nvSpPr>
        <p:spPr bwMode="auto">
          <a:xfrm>
            <a:off x="539750" y="836613"/>
            <a:ext cx="828040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r-TR" sz="2400" b="1"/>
              <a:t>Eğitimi gerçekleştirecek İspanyol Ekip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endParaRPr lang="tr-TR" sz="2000" b="1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/>
              <a:t>Luis Suárez Lasierra (</a:t>
            </a:r>
            <a:r>
              <a:rPr lang="tr-TR" i="1"/>
              <a:t>1., 2. ve 3. misyon</a:t>
            </a:r>
            <a:r>
              <a:rPr lang="tr-TR"/>
              <a:t>)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1400"/>
              <a:t>Endüstri Mühendisi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1400"/>
              <a:t>Castilla La Mancha Bölgesi Yetkili Çevre Makamı</a:t>
            </a:r>
            <a:endParaRPr lang="tr-TR" sz="1400">
              <a:solidFill>
                <a:srgbClr val="FFFF00"/>
              </a:solidFill>
            </a:endParaRP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1400"/>
              <a:t>Kıdemli çevre izni yazarı 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1400"/>
              <a:t>Çevre  alanında 21 yıl deneyim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–"/>
            </a:pPr>
            <a:endParaRPr lang="tr-TR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/>
              <a:t>Joan Ramón Cabello Rimbau (</a:t>
            </a:r>
            <a:r>
              <a:rPr lang="tr-TR" i="1"/>
              <a:t>2. ve 3. misyon</a:t>
            </a:r>
            <a:r>
              <a:rPr lang="tr-TR"/>
              <a:t>)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1400"/>
              <a:t>Endüstri Mühendisi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1400"/>
              <a:t>Catalonia Bölgesi Yetkili Çevre Makamı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1400"/>
              <a:t>Kıdemli çevre izni yazarı 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1400"/>
              <a:t>Çevre  alanında 10 yıl deneyim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tr-TR" sz="2000"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/>
              <a:t>Marta Tejedor de Vega (</a:t>
            </a:r>
            <a:r>
              <a:rPr lang="tr-TR" i="1"/>
              <a:t>1. Misyon</a:t>
            </a:r>
            <a:r>
              <a:rPr lang="tr-TR"/>
              <a:t>)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1400"/>
              <a:t>Çevre danışmanı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1400"/>
              <a:t>Tarım, Gıda ve Çevre Bakanlığı. Endüstriyel Çevre Dairesi </a:t>
            </a:r>
            <a:endParaRPr lang="tr-TR" sz="1400">
              <a:solidFill>
                <a:srgbClr val="FFFF00"/>
              </a:solidFill>
            </a:endParaRP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1400"/>
              <a:t>Merkezi düzeyde IPPC uygulamasına Teknik Destek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1400"/>
              <a:t>Çevre  alanında 6 yıl deneyim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tr-TR" sz="2000">
              <a:latin typeface="Calibri" pitchFamily="34" charset="0"/>
            </a:endParaRPr>
          </a:p>
        </p:txBody>
      </p:sp>
      <p:grpSp>
        <p:nvGrpSpPr>
          <p:cNvPr id="6148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6151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2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149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Rectangle 7"/>
          <p:cNvSpPr>
            <a:spLocks noChangeArrowheads="1"/>
          </p:cNvSpPr>
          <p:nvPr/>
        </p:nvSpPr>
        <p:spPr bwMode="auto">
          <a:xfrm>
            <a:off x="468313" y="268288"/>
            <a:ext cx="80645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800" b="1">
                <a:latin typeface="Book Antiqua" pitchFamily="18" charset="0"/>
              </a:rPr>
              <a:t>1. </a:t>
            </a:r>
            <a:r>
              <a:rPr lang="tr-TR" sz="2800" b="1"/>
              <a:t>Eğitimin Amacı ve Dayanağı </a:t>
            </a:r>
            <a:endParaRPr lang="tr-TR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27 Grupo"/>
          <p:cNvGrpSpPr>
            <a:grpSpLocks/>
          </p:cNvGrpSpPr>
          <p:nvPr/>
        </p:nvGrpSpPr>
        <p:grpSpPr bwMode="auto">
          <a:xfrm>
            <a:off x="7308850" y="333375"/>
            <a:ext cx="1655763" cy="647700"/>
            <a:chOff x="6286512" y="285728"/>
            <a:chExt cx="2493060" cy="790573"/>
          </a:xfrm>
        </p:grpSpPr>
        <p:pic>
          <p:nvPicPr>
            <p:cNvPr id="7174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5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171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33375"/>
            <a:ext cx="16049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827088" y="2284413"/>
            <a:ext cx="7416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4000" b="1">
                <a:latin typeface="Book Antiqua" pitchFamily="18" charset="0"/>
              </a:rPr>
              <a:t>2. </a:t>
            </a:r>
            <a:r>
              <a:rPr lang="tr-TR" sz="4000" b="1">
                <a:latin typeface="Book Antiqua" pitchFamily="18" charset="0"/>
              </a:rPr>
              <a:t>İlgili Mevzuat</a:t>
            </a:r>
            <a:endParaRPr lang="en-GB" sz="4000" b="1">
              <a:latin typeface="Book Antiqua" pitchFamily="18" charset="0"/>
            </a:endParaRPr>
          </a:p>
        </p:txBody>
      </p:sp>
      <p:sp>
        <p:nvSpPr>
          <p:cNvPr id="9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tr-TR" dirty="0" smtClean="0">
                <a:solidFill>
                  <a:srgbClr val="A7D872"/>
                </a:solidFill>
              </a:rPr>
              <a:t>Eşleştirme projesi </a:t>
            </a:r>
            <a:r>
              <a:rPr lang="nl-NL" smtClean="0">
                <a:solidFill>
                  <a:srgbClr val="A7D872"/>
                </a:solidFill>
              </a:rPr>
              <a:t>- </a:t>
            </a:r>
            <a:r>
              <a:rPr lang="nl-NL" dirty="0" smtClean="0">
                <a:solidFill>
                  <a:srgbClr val="A7D872"/>
                </a:solidFill>
              </a:rPr>
              <a:t>TR/2008/IB/EN/03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8195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2. </a:t>
            </a:r>
            <a:r>
              <a:rPr lang="tr-TR" sz="2400" b="1">
                <a:latin typeface="Book Antiqua" pitchFamily="18" charset="0"/>
              </a:rPr>
              <a:t>İlgili Mevzuat</a:t>
            </a:r>
            <a:endParaRPr lang="en-GB" sz="2400" b="1">
              <a:latin typeface="Book Antiqua" pitchFamily="18" charset="0"/>
            </a:endParaRPr>
          </a:p>
        </p:txBody>
      </p:sp>
      <p:grpSp>
        <p:nvGrpSpPr>
          <p:cNvPr id="8196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8199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0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19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Rectangle 3"/>
          <p:cNvSpPr txBox="1">
            <a:spLocks noChangeArrowheads="1"/>
          </p:cNvSpPr>
          <p:nvPr/>
        </p:nvSpPr>
        <p:spPr bwMode="auto">
          <a:xfrm>
            <a:off x="468313" y="908050"/>
            <a:ext cx="84582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sz="2000" b="1" dirty="0"/>
              <a:t>Avrupa Çevre Mevzuatı</a:t>
            </a:r>
            <a:endParaRPr lang="en-US" sz="2000" b="1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b="1" dirty="0"/>
              <a:t>24 Kasım 2010 tarihli ve 2</a:t>
            </a:r>
            <a:r>
              <a:rPr lang="en-US" b="1" dirty="0"/>
              <a:t>010/75/UE</a:t>
            </a:r>
            <a:r>
              <a:rPr lang="tr-TR" b="1" dirty="0"/>
              <a:t> sayılı Endüstriyel Emisyonlara ilişkin Direktif</a:t>
            </a:r>
            <a:endParaRPr lang="en-US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sz="1600" dirty="0"/>
              <a:t>	</a:t>
            </a:r>
            <a:r>
              <a:rPr lang="tr-TR" sz="1600" dirty="0"/>
              <a:t>Yedi ayrı direktifin değişiklik yapılmış hallerinden oluşmaktadır</a:t>
            </a:r>
            <a:r>
              <a:rPr lang="en-US" sz="1600" dirty="0"/>
              <a:t>:</a:t>
            </a: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 b="1" dirty="0"/>
              <a:t>IPPC Direktifi </a:t>
            </a:r>
            <a:r>
              <a:rPr lang="en-US" sz="1600" b="1" dirty="0"/>
              <a:t>(</a:t>
            </a:r>
            <a:r>
              <a:rPr lang="tr-TR" sz="1600" b="1" dirty="0"/>
              <a:t>Bölüm</a:t>
            </a:r>
            <a:r>
              <a:rPr lang="en-US" sz="1600" b="1" dirty="0"/>
              <a:t> I &amp; II) </a:t>
            </a: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 dirty="0"/>
              <a:t>Büyük Yakma Tesisleri</a:t>
            </a:r>
            <a:r>
              <a:rPr lang="en-US" sz="1600" dirty="0"/>
              <a:t> (</a:t>
            </a:r>
            <a:r>
              <a:rPr lang="tr-TR" sz="1600" dirty="0"/>
              <a:t>Bölüm</a:t>
            </a:r>
            <a:r>
              <a:rPr lang="en-US" sz="1600" dirty="0"/>
              <a:t> III)</a:t>
            </a: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 dirty="0"/>
              <a:t>Atık Yakma </a:t>
            </a:r>
            <a:r>
              <a:rPr lang="en-US" sz="1600" dirty="0"/>
              <a:t>(</a:t>
            </a:r>
            <a:r>
              <a:rPr lang="tr-TR" sz="1600" dirty="0"/>
              <a:t>Bölüm</a:t>
            </a:r>
            <a:r>
              <a:rPr lang="en-US" sz="1600" dirty="0"/>
              <a:t> IV)</a:t>
            </a: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1600" dirty="0"/>
              <a:t>Solvent</a:t>
            </a:r>
            <a:r>
              <a:rPr lang="tr-TR" sz="1600" dirty="0"/>
              <a:t> emisyonları</a:t>
            </a:r>
            <a:r>
              <a:rPr lang="en-US" sz="1600" dirty="0"/>
              <a:t> (</a:t>
            </a:r>
            <a:r>
              <a:rPr lang="tr-TR" sz="1600" dirty="0"/>
              <a:t>Bölüm</a:t>
            </a:r>
            <a:r>
              <a:rPr lang="en-US" sz="1600" dirty="0"/>
              <a:t> V)</a:t>
            </a: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tr-TR" sz="1600" dirty="0"/>
              <a:t>Titanyum Oksit üzerine </a:t>
            </a:r>
            <a:r>
              <a:rPr lang="en-US" sz="1600" dirty="0"/>
              <a:t>3 Dire</a:t>
            </a:r>
            <a:r>
              <a:rPr lang="tr-TR" sz="1600" dirty="0"/>
              <a:t>ktif</a:t>
            </a:r>
            <a:r>
              <a:rPr lang="en-US" sz="1600" dirty="0"/>
              <a:t> (</a:t>
            </a:r>
            <a:r>
              <a:rPr lang="tr-TR" sz="1600" dirty="0"/>
              <a:t>Bölüm</a:t>
            </a:r>
            <a:r>
              <a:rPr lang="en-US" sz="1600" dirty="0"/>
              <a:t> VI)</a:t>
            </a:r>
          </a:p>
          <a:p>
            <a:pPr marL="800100" lvl="2" indent="-342900" eaLnBrk="0" hangingPunct="0">
              <a:spcBef>
                <a:spcPct val="20000"/>
              </a:spcBef>
            </a:pPr>
            <a:endParaRPr lang="en-US" sz="1400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 dirty="0"/>
              <a:t>Uygulanabilir diğer çevre mevzuatı: Su Çerçevesi Direktifi, Hava Kalitesi Direktifi, 166/2006 sayılı Avrupa Kirletici </a:t>
            </a:r>
            <a:r>
              <a:rPr lang="tr-TR" sz="1600" dirty="0" smtClean="0"/>
              <a:t>Salım </a:t>
            </a:r>
            <a:r>
              <a:rPr lang="tr-TR" sz="1600" dirty="0"/>
              <a:t>ve Taşınım </a:t>
            </a:r>
            <a:r>
              <a:rPr lang="tr-TR" sz="1600" dirty="0" smtClean="0"/>
              <a:t>Kaydı ile </a:t>
            </a:r>
            <a:r>
              <a:rPr lang="tr-TR" sz="1600" dirty="0"/>
              <a:t>ilgili Yönetmelik</a:t>
            </a:r>
            <a:r>
              <a:rPr lang="en-US" sz="1600" dirty="0"/>
              <a:t>, </a:t>
            </a:r>
            <a:r>
              <a:rPr lang="tr-TR" sz="1600" dirty="0"/>
              <a:t>Atık Direktifi</a:t>
            </a:r>
            <a:r>
              <a:rPr lang="en-US" sz="1600" dirty="0"/>
              <a:t>, </a:t>
            </a:r>
            <a:r>
              <a:rPr lang="tr-TR" sz="1600" dirty="0"/>
              <a:t> Çevresel Yükümlülük Direktifi</a:t>
            </a:r>
            <a:r>
              <a:rPr lang="en-US" sz="1600" dirty="0"/>
              <a:t>, </a:t>
            </a:r>
            <a:r>
              <a:rPr lang="tr-TR" sz="1600" dirty="0"/>
              <a:t>Çevresel Konularda Bilgiye Erişim Direktifi, vb.</a:t>
            </a:r>
            <a:endParaRPr lang="en-US" sz="1600" dirty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 dirty="0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b="1" dirty="0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9219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2. </a:t>
            </a:r>
            <a:r>
              <a:rPr lang="tr-TR" sz="2400" b="1">
                <a:latin typeface="Book Antiqua" pitchFamily="18" charset="0"/>
              </a:rPr>
              <a:t>İlgili mevzuat</a:t>
            </a:r>
            <a:endParaRPr lang="en-GB" sz="2400" b="1">
              <a:latin typeface="Book Antiqua" pitchFamily="18" charset="0"/>
            </a:endParaRPr>
          </a:p>
        </p:txBody>
      </p:sp>
      <p:grpSp>
        <p:nvGrpSpPr>
          <p:cNvPr id="9220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9224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5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21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68313" y="765175"/>
            <a:ext cx="8458200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defRPr/>
            </a:pPr>
            <a:r>
              <a:rPr lang="en-US" sz="1600" b="1" dirty="0">
                <a:latin typeface="Arial" pitchFamily="34" charset="0"/>
                <a:cs typeface="Arial" pitchFamily="34" charset="0"/>
              </a:rPr>
              <a:t>2010/75/UE </a:t>
            </a:r>
            <a:r>
              <a:rPr lang="tr-TR" sz="1600" b="1" dirty="0">
                <a:latin typeface="Arial" pitchFamily="34" charset="0"/>
                <a:cs typeface="Arial" pitchFamily="34" charset="0"/>
              </a:rPr>
              <a:t>Endüstriyel Emisyonlar Direktifinin yeni gereklilikleri (Bölüm II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)</a:t>
            </a: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b="1" dirty="0">
                <a:latin typeface="Arial" pitchFamily="34" charset="0"/>
                <a:cs typeface="Arial" pitchFamily="34" charset="0"/>
              </a:rPr>
              <a:t>İzin koşulları</a:t>
            </a:r>
            <a:endParaRPr lang="en-US" sz="1600" b="1" dirty="0">
              <a:cs typeface="+mn-cs"/>
            </a:endParaRP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600" dirty="0">
                <a:cs typeface="+mn-cs"/>
              </a:rPr>
              <a:t>Tesisin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1600" b="1" dirty="0">
                <a:latin typeface="Arial" pitchFamily="34" charset="0"/>
                <a:cs typeface="Arial" pitchFamily="34" charset="0"/>
              </a:rPr>
              <a:t>tüm çevresel performansı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latin typeface="Arial" pitchFamily="34" charset="0"/>
                <a:cs typeface="Arial" pitchFamily="34" charset="0"/>
              </a:rPr>
              <a:t>i</a:t>
            </a:r>
            <a:r>
              <a:rPr lang="tr-TR" sz="1600" dirty="0" err="1">
                <a:latin typeface="Arial" pitchFamily="34" charset="0"/>
                <a:cs typeface="Arial" pitchFamily="34" charset="0"/>
              </a:rPr>
              <a:t>çindir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:</a:t>
            </a:r>
          </a:p>
          <a:p>
            <a:pPr marL="1257300" lvl="3" indent="-342900" eaLnBrk="0" hangingPunct="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tr-TR" sz="1400" dirty="0">
                <a:latin typeface="Arial" pitchFamily="34" charset="0"/>
                <a:cs typeface="Arial" pitchFamily="34" charset="0"/>
              </a:rPr>
              <a:t>Hava, su ve havaya emisyonlar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marL="1257300" lvl="3" indent="-342900" eaLnBrk="0" hangingPunct="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tr-TR" sz="1400" dirty="0">
                <a:latin typeface="Arial" pitchFamily="34" charset="0"/>
                <a:cs typeface="Arial" pitchFamily="34" charset="0"/>
              </a:rPr>
              <a:t>Atık oluşumu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marL="1257300" lvl="3" indent="-342900" eaLnBrk="0" hangingPunct="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tr-TR" sz="1400" dirty="0">
                <a:latin typeface="Arial" pitchFamily="34" charset="0"/>
                <a:cs typeface="Arial" pitchFamily="34" charset="0"/>
              </a:rPr>
              <a:t>Ham madde kullanımı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marL="1257300" lvl="3" indent="-342900" eaLnBrk="0" hangingPunct="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tr-TR" sz="1400">
                <a:latin typeface="Arial" pitchFamily="34" charset="0"/>
                <a:cs typeface="Arial" pitchFamily="34" charset="0"/>
              </a:rPr>
              <a:t>Enerji verimliliği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marL="1257300" lvl="3" indent="-342900" eaLnBrk="0" hangingPunct="0">
              <a:spcBef>
                <a:spcPct val="20000"/>
              </a:spcBef>
              <a:defRPr/>
            </a:pP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600" b="1" dirty="0">
                <a:latin typeface="Arial" pitchFamily="34" charset="0"/>
                <a:cs typeface="Arial" pitchFamily="34" charset="0"/>
              </a:rPr>
              <a:t>Mevcut En İyi Tekniklere dayalıdır:</a:t>
            </a:r>
            <a:endParaRPr lang="en-US" sz="1600" dirty="0">
              <a:cs typeface="+mn-cs"/>
            </a:endParaRPr>
          </a:p>
          <a:p>
            <a:pPr marL="1257300" lvl="3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tr-TR" sz="1400" b="1" dirty="0">
                <a:latin typeface="Arial" pitchFamily="34" charset="0"/>
                <a:cs typeface="Arial" pitchFamily="34" charset="0"/>
              </a:rPr>
              <a:t>En İyi</a:t>
            </a:r>
            <a:r>
              <a:rPr lang="es-ES_tradnl" sz="1400" b="1" dirty="0">
                <a:latin typeface="Arial" pitchFamily="34" charset="0"/>
                <a:cs typeface="Arial" pitchFamily="34" charset="0"/>
              </a:rPr>
              <a:t>:</a:t>
            </a:r>
            <a:r>
              <a:rPr lang="pl-PL" sz="1400" b="1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1400" dirty="0">
                <a:latin typeface="Arial" pitchFamily="34" charset="0"/>
                <a:cs typeface="Arial" pitchFamily="34" charset="0"/>
              </a:rPr>
              <a:t>çevreye bir bütün olarak yüksek düzeyde koruma sağlamada en etkili</a:t>
            </a:r>
            <a:endParaRPr lang="pl-PL" sz="1400" dirty="0">
              <a:latin typeface="Arial" pitchFamily="34" charset="0"/>
              <a:cs typeface="Arial" pitchFamily="34" charset="0"/>
            </a:endParaRPr>
          </a:p>
          <a:p>
            <a:pPr marL="1257300" lvl="3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tr-TR" sz="1400" b="1" dirty="0">
                <a:latin typeface="Arial" pitchFamily="34" charset="0"/>
                <a:cs typeface="Arial" pitchFamily="34" charset="0"/>
              </a:rPr>
              <a:t>Mevcut</a:t>
            </a:r>
            <a:r>
              <a:rPr lang="es-ES_tradnl" sz="1400" b="1" dirty="0">
                <a:latin typeface="Arial" pitchFamily="34" charset="0"/>
                <a:cs typeface="Arial" pitchFamily="34" charset="0"/>
              </a:rPr>
              <a:t>: </a:t>
            </a:r>
            <a:r>
              <a:rPr lang="tr-TR" sz="1400" dirty="0">
                <a:latin typeface="Arial" pitchFamily="34" charset="0"/>
                <a:cs typeface="Arial" pitchFamily="34" charset="0"/>
              </a:rPr>
              <a:t>maliyet ve faydalar dikkate alınarak ekonomik ve teknik açıdan gerçekleştirilebilirliği olan koşullar altında uygulamaya imkan tanıyacak şekilde geliştirilen ölçek</a:t>
            </a:r>
            <a:br>
              <a:rPr lang="tr-TR" sz="1400" dirty="0">
                <a:latin typeface="Arial" pitchFamily="34" charset="0"/>
                <a:cs typeface="Arial" pitchFamily="34" charset="0"/>
              </a:rPr>
            </a:br>
            <a:r>
              <a:rPr lang="pl-PL" sz="1400" b="1" dirty="0">
                <a:latin typeface="Arial" pitchFamily="34" charset="0"/>
                <a:cs typeface="Arial" pitchFamily="34" charset="0"/>
              </a:rPr>
              <a:t>Te</a:t>
            </a:r>
            <a:r>
              <a:rPr lang="tr-TR" sz="1400" b="1" dirty="0">
                <a:latin typeface="Arial" pitchFamily="34" charset="0"/>
                <a:cs typeface="Arial" pitchFamily="34" charset="0"/>
              </a:rPr>
              <a:t>knikler</a:t>
            </a:r>
            <a:r>
              <a:rPr lang="es-ES_tradnl" sz="1400" b="1" dirty="0">
                <a:latin typeface="Arial" pitchFamily="34" charset="0"/>
                <a:cs typeface="Arial" pitchFamily="34" charset="0"/>
              </a:rPr>
              <a:t>:</a:t>
            </a:r>
            <a:r>
              <a:rPr lang="pl-PL" sz="1400" b="1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1400" dirty="0">
                <a:latin typeface="Arial" pitchFamily="34" charset="0"/>
                <a:cs typeface="Arial" pitchFamily="34" charset="0"/>
              </a:rPr>
              <a:t>hem kullanılan teknolojiyi hem de tesisin tasarımı, inşası,</a:t>
            </a:r>
            <a:r>
              <a:rPr lang="tr-TR" sz="14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400" dirty="0">
                <a:latin typeface="Arial" pitchFamily="34" charset="0"/>
                <a:cs typeface="Arial" pitchFamily="34" charset="0"/>
              </a:rPr>
              <a:t>yönetimi, bakımı, işletilmesi ve devreden çıkarılmasının nasıl yapıldığını içerir</a:t>
            </a:r>
            <a:endParaRPr lang="en-US" sz="1600" dirty="0">
              <a:cs typeface="+mn-cs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s-ES_tradnl" b="1" dirty="0">
              <a:latin typeface="Arial Narrow" pitchFamily="34" charset="0"/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s-ES_tradnl" dirty="0">
              <a:latin typeface="+mn-lt"/>
              <a:cs typeface="+mn-cs"/>
            </a:endParaRPr>
          </a:p>
        </p:txBody>
      </p:sp>
      <p:sp>
        <p:nvSpPr>
          <p:cNvPr id="9223" name="Rectangle 3"/>
          <p:cNvSpPr txBox="1">
            <a:spLocks noChangeArrowheads="1"/>
          </p:cNvSpPr>
          <p:nvPr/>
        </p:nvSpPr>
        <p:spPr bwMode="auto">
          <a:xfrm>
            <a:off x="4787900" y="2276475"/>
            <a:ext cx="41052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257300" lvl="3" indent="-342900" eaLnBrk="0" hangingPunct="0">
              <a:spcBef>
                <a:spcPct val="20000"/>
              </a:spcBef>
              <a:buFont typeface="Wingdings" pitchFamily="2" charset="2"/>
              <a:buChar char="q"/>
            </a:pPr>
            <a:r>
              <a:rPr lang="tr-TR" sz="1400"/>
              <a:t>Gürültü</a:t>
            </a:r>
            <a:endParaRPr lang="en-US" sz="1400"/>
          </a:p>
          <a:p>
            <a:pPr marL="1257300" lvl="3" indent="-342900" eaLnBrk="0" hangingPunct="0">
              <a:spcBef>
                <a:spcPct val="20000"/>
              </a:spcBef>
              <a:buFont typeface="Wingdings" pitchFamily="2" charset="2"/>
              <a:buChar char="q"/>
            </a:pPr>
            <a:r>
              <a:rPr lang="tr-TR" sz="1400"/>
              <a:t>Kazaların önlenmesi</a:t>
            </a:r>
            <a:endParaRPr lang="en-US" sz="1400"/>
          </a:p>
          <a:p>
            <a:pPr marL="1257300" lvl="3" indent="-342900" eaLnBrk="0" hangingPunct="0">
              <a:spcBef>
                <a:spcPct val="20000"/>
              </a:spcBef>
              <a:buFont typeface="Wingdings" pitchFamily="2" charset="2"/>
              <a:buChar char="q"/>
            </a:pPr>
            <a:r>
              <a:rPr lang="tr-TR" sz="1400"/>
              <a:t>Toprağın korunması</a:t>
            </a:r>
            <a:endParaRPr lang="en-US" sz="1400"/>
          </a:p>
          <a:p>
            <a:pPr marL="1257300" lvl="3" indent="-342900" eaLnBrk="0" hangingPunct="0">
              <a:spcBef>
                <a:spcPct val="20000"/>
              </a:spcBef>
              <a:buFont typeface="Wingdings" pitchFamily="2" charset="2"/>
              <a:buChar char="q"/>
            </a:pPr>
            <a:r>
              <a:rPr lang="tr-TR" sz="1400" b="1"/>
              <a:t>Kapanışın ardından </a:t>
            </a:r>
            <a:r>
              <a:rPr lang="tr-TR" sz="1400"/>
              <a:t>sahanın restore edilmesi</a:t>
            </a:r>
            <a:endParaRPr lang="en-US" sz="1600" b="1"/>
          </a:p>
          <a:p>
            <a:pPr marL="800100" lvl="2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endParaRPr lang="es-ES_tradnl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10243" name="27 Grupo"/>
          <p:cNvGrpSpPr>
            <a:grpSpLocks/>
          </p:cNvGrpSpPr>
          <p:nvPr/>
        </p:nvGrpSpPr>
        <p:grpSpPr bwMode="auto">
          <a:xfrm>
            <a:off x="8101013" y="188913"/>
            <a:ext cx="863600" cy="287337"/>
            <a:chOff x="6286512" y="285728"/>
            <a:chExt cx="2493060" cy="790573"/>
          </a:xfrm>
        </p:grpSpPr>
        <p:pic>
          <p:nvPicPr>
            <p:cNvPr id="1024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44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92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7"/>
          <p:cNvSpPr>
            <a:spLocks noChangeArrowheads="1"/>
          </p:cNvSpPr>
          <p:nvPr/>
        </p:nvSpPr>
        <p:spPr bwMode="auto">
          <a:xfrm>
            <a:off x="900113" y="188913"/>
            <a:ext cx="7416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400" b="1">
                <a:latin typeface="Book Antiqua" pitchFamily="18" charset="0"/>
              </a:rPr>
              <a:t>2. </a:t>
            </a:r>
            <a:r>
              <a:rPr lang="tr-TR" sz="2400" b="1">
                <a:latin typeface="Book Antiqua" pitchFamily="18" charset="0"/>
              </a:rPr>
              <a:t>İlgili Mevzuat</a:t>
            </a:r>
            <a:endParaRPr lang="en-GB" sz="2400" b="1">
              <a:latin typeface="Book Antiqua" pitchFamily="18" charset="0"/>
            </a:endParaRPr>
          </a:p>
        </p:txBody>
      </p:sp>
      <p:sp>
        <p:nvSpPr>
          <p:cNvPr id="10246" name="Rectangle 3"/>
          <p:cNvSpPr txBox="1">
            <a:spLocks noChangeArrowheads="1"/>
          </p:cNvSpPr>
          <p:nvPr/>
        </p:nvSpPr>
        <p:spPr bwMode="auto">
          <a:xfrm>
            <a:off x="468313" y="1341438"/>
            <a:ext cx="8458200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 b="1"/>
              <a:t>Emisyon Sınır Değerleri normal işleyiş koşulları altında BAT’a Dayalı Emisyon Seviyelerini (BAT-AEL’leri) aşamaz. </a:t>
            </a:r>
            <a:endParaRPr lang="en-US" sz="1600" b="1"/>
          </a:p>
          <a:p>
            <a:pPr marL="342900" lvl="2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1600" b="1"/>
              <a:t>BAT </a:t>
            </a:r>
            <a:r>
              <a:rPr lang="tr-TR" sz="1600" b="1"/>
              <a:t>Sonuçları ve</a:t>
            </a:r>
            <a:r>
              <a:rPr lang="en-US" sz="1600" b="1"/>
              <a:t> BAT-AEL</a:t>
            </a:r>
            <a:r>
              <a:rPr lang="tr-TR" sz="1600" b="1"/>
              <a:t>’ler,</a:t>
            </a:r>
            <a:r>
              <a:rPr lang="en-US" sz="1600"/>
              <a:t> </a:t>
            </a:r>
            <a:r>
              <a:rPr lang="en-US" sz="1600" b="1"/>
              <a:t>BAT refer</a:t>
            </a:r>
            <a:r>
              <a:rPr lang="tr-TR" sz="1600" b="1"/>
              <a:t>ans dokümanlarında (BREF’lerde)</a:t>
            </a:r>
            <a:r>
              <a:rPr lang="tr-TR" sz="1600"/>
              <a:t> bulunan teknik bilgilere dayanarak oluşturulmaktadır.</a:t>
            </a:r>
            <a:endParaRPr lang="es-ES" sz="1600" b="1"/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1600"/>
              <a:t>Komisyon, </a:t>
            </a:r>
            <a:r>
              <a:rPr lang="en-US" sz="1600" b="1"/>
              <a:t>BAT refer</a:t>
            </a:r>
            <a:r>
              <a:rPr lang="tr-TR" sz="1600" b="1"/>
              <a:t>ans dokümanlarının oluşturulması, gözden geçirilmesi ve güncellenmesi için,</a:t>
            </a:r>
            <a:r>
              <a:rPr lang="en-US" sz="1600" b="1"/>
              <a:t> </a:t>
            </a:r>
            <a:r>
              <a:rPr lang="tr-TR" sz="1600"/>
              <a:t>Üye Ülkeler, ilgili sanayiler, çevrenin korunmasını teşvik eden sivil toplum örgütleri ile Komisyon arasında bir </a:t>
            </a:r>
            <a:r>
              <a:rPr lang="tr-TR" sz="1600" b="1"/>
              <a:t>bilgi alışverişi </a:t>
            </a:r>
            <a:r>
              <a:rPr lang="tr-TR" sz="1600"/>
              <a:t>organize edecektir</a:t>
            </a:r>
            <a:r>
              <a:rPr lang="tr-TR" sz="1600" b="1"/>
              <a:t>.</a:t>
            </a:r>
            <a:endParaRPr lang="en-US" sz="1600"/>
          </a:p>
          <a:p>
            <a:pPr marL="342900" lvl="2" indent="-342900" eaLnBrk="0" hangingPunct="0">
              <a:lnSpc>
                <a:spcPct val="200000"/>
              </a:lnSpc>
              <a:spcBef>
                <a:spcPct val="20000"/>
              </a:spcBef>
            </a:pPr>
            <a:endParaRPr lang="en-US" sz="1600" b="1"/>
          </a:p>
          <a:p>
            <a:pPr marL="342900" lvl="2" indent="-342900" eaLnBrk="0" hangingPunct="0">
              <a:lnSpc>
                <a:spcPct val="200000"/>
              </a:lnSpc>
              <a:spcBef>
                <a:spcPct val="20000"/>
              </a:spcBef>
            </a:pPr>
            <a:endParaRPr lang="en-US" sz="1600" b="1"/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</a:pPr>
            <a:endParaRPr lang="en-US" sz="160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/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 b="1">
              <a:latin typeface="Arial Narrow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s-ES_tradnl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8828</TotalTime>
  <Words>3029</Words>
  <Application>Microsoft Office PowerPoint</Application>
  <PresentationFormat>Presentación en pantalla (4:3)</PresentationFormat>
  <Paragraphs>525</Paragraphs>
  <Slides>39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39</vt:i4>
      </vt:variant>
    </vt:vector>
  </HeadingPairs>
  <TitlesOfParts>
    <vt:vector size="40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Cesar</dc:creator>
  <cp:lastModifiedBy>Cesar</cp:lastModifiedBy>
  <cp:revision>956</cp:revision>
  <dcterms:created xsi:type="dcterms:W3CDTF">2008-11-07T08:49:28Z</dcterms:created>
  <dcterms:modified xsi:type="dcterms:W3CDTF">2013-02-21T13:35:21Z</dcterms:modified>
</cp:coreProperties>
</file>