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8" r:id="rId2"/>
    <p:sldId id="325" r:id="rId3"/>
    <p:sldId id="319" r:id="rId4"/>
    <p:sldId id="320" r:id="rId5"/>
    <p:sldId id="321" r:id="rId6"/>
    <p:sldId id="322" r:id="rId7"/>
    <p:sldId id="348" r:id="rId8"/>
    <p:sldId id="323" r:id="rId9"/>
    <p:sldId id="326" r:id="rId10"/>
    <p:sldId id="327" r:id="rId11"/>
    <p:sldId id="351" r:id="rId12"/>
    <p:sldId id="349" r:id="rId13"/>
    <p:sldId id="328" r:id="rId14"/>
    <p:sldId id="329" r:id="rId15"/>
    <p:sldId id="330" r:id="rId16"/>
    <p:sldId id="352" r:id="rId17"/>
    <p:sldId id="331" r:id="rId18"/>
    <p:sldId id="332" r:id="rId19"/>
    <p:sldId id="350" r:id="rId20"/>
    <p:sldId id="324" r:id="rId21"/>
    <p:sldId id="306" r:id="rId22"/>
  </p:sldIdLst>
  <p:sldSz cx="9144000" cy="6858000" type="screen4x3"/>
  <p:notesSz cx="6797675" cy="99266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69ED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30" autoAdjust="0"/>
    <p:restoredTop sz="94660"/>
  </p:normalViewPr>
  <p:slideViewPr>
    <p:cSldViewPr>
      <p:cViewPr>
        <p:scale>
          <a:sx n="86" d="100"/>
          <a:sy n="86" d="100"/>
        </p:scale>
        <p:origin x="-132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AF55F2B-FEB5-4D05-B777-C325F1F6F491}" type="datetimeFigureOut">
              <a:rPr lang="es-ES"/>
              <a:pPr>
                <a:defRPr/>
              </a:pPr>
              <a:t>24/02/2013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1882845-E952-4CB8-AA71-A3E735BAC90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01516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9FBA2-1521-4997-A4F0-4EBCBA279632}" type="datetimeFigureOut">
              <a:rPr lang="es-ES" smtClean="0"/>
              <a:pPr/>
              <a:t>24/02/2013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F3C9E6-A948-42D0-9D75-CC40C3C4EBAB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00094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CDD3D-B2C9-402D-8A5E-F83A93123E3A}" type="datetimeFigureOut">
              <a:rPr lang="es-ES" smtClean="0"/>
              <a:pPr>
                <a:defRPr/>
              </a:pPr>
              <a:t>24/02/2013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72C48-AE4A-493D-A690-9C1483D8922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2A0F3-F510-47D3-9B0C-AB9B94545465}" type="datetimeFigureOut">
              <a:rPr lang="es-ES" smtClean="0"/>
              <a:pPr>
                <a:defRPr/>
              </a:pPr>
              <a:t>24/02/2013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634AD-F2DE-4A5F-95D0-FCC49CF7180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34FC7-9612-4C94-A9FE-A896356BCEF0}" type="datetimeFigureOut">
              <a:rPr lang="es-ES" smtClean="0"/>
              <a:pPr>
                <a:defRPr/>
              </a:pPr>
              <a:t>24/02/2013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1F150-C69D-4393-8557-D8637989FAB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9F584-6EE7-4CF1-817F-D326C515DBEE}" type="datetimeFigureOut">
              <a:rPr lang="es-ES" smtClean="0"/>
              <a:pPr>
                <a:defRPr/>
              </a:pPr>
              <a:t>24/02/2013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AE142-F42E-4E21-9A3A-8E1711EE025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D4DD5-8750-46EF-AE66-E6FDDF6E1FCD}" type="datetimeFigureOut">
              <a:rPr lang="es-ES" smtClean="0"/>
              <a:pPr>
                <a:defRPr/>
              </a:pPr>
              <a:t>24/02/2013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86B81-E2BB-4846-A007-C94BDF4589E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79D9F-B689-4B81-BA2A-4C6A5B619B7D}" type="datetimeFigureOut">
              <a:rPr lang="es-ES" smtClean="0"/>
              <a:pPr>
                <a:defRPr/>
              </a:pPr>
              <a:t>24/02/2013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E6DCB-D511-4144-BCCF-075D4DD0706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60B1B-CBF4-4E52-9740-641DFFA91A70}" type="datetimeFigureOut">
              <a:rPr lang="es-ES" smtClean="0"/>
              <a:pPr>
                <a:defRPr/>
              </a:pPr>
              <a:t>24/02/2013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16B48-89E0-46EF-AC81-300C0D3E441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F649C-FA8C-4327-A67A-8D8F28357F18}" type="datetimeFigureOut">
              <a:rPr lang="es-ES" smtClean="0"/>
              <a:pPr>
                <a:defRPr/>
              </a:pPr>
              <a:t>24/02/2013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73978-A456-4D68-9075-DA2E48C7474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7AB0E-DFC9-4FA8-BDA7-D4AAF664B196}" type="datetimeFigureOut">
              <a:rPr lang="es-ES" smtClean="0"/>
              <a:pPr>
                <a:defRPr/>
              </a:pPr>
              <a:t>24/02/2013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E064E-AF5F-4070-AECB-687545D8355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51698-07DF-4A99-80BC-DC90DD81B372}" type="datetimeFigureOut">
              <a:rPr lang="es-ES" smtClean="0"/>
              <a:pPr>
                <a:defRPr/>
              </a:pPr>
              <a:t>24/02/2013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837FE-CBFD-420D-A305-FB51927F870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E47FE-D45F-4CF9-80B2-FF306F26DDE1}" type="datetimeFigureOut">
              <a:rPr lang="es-ES" smtClean="0"/>
              <a:pPr>
                <a:defRPr/>
              </a:pPr>
              <a:t>24/02/2013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E6443-9C55-4409-92EB-DFEC5655170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100000">
              <a:srgbClr val="3366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14B3A1-3C3C-4115-91BB-13D8BD5EE121}" type="datetimeFigureOut">
              <a:rPr lang="es-ES" smtClean="0"/>
              <a:pPr>
                <a:defRPr/>
              </a:pPr>
              <a:t>24/02/2013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6C60A3-3DF0-4549-9B73-56E70765D3D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wmf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3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2123728" y="453896"/>
            <a:ext cx="48965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2400" b="1" dirty="0" smtClean="0"/>
              <a:t>Twinning Project TR 08 IB EN 03</a:t>
            </a:r>
            <a:endParaRPr lang="en-US" sz="2400" b="1" dirty="0"/>
          </a:p>
        </p:txBody>
      </p:sp>
      <p:grpSp>
        <p:nvGrpSpPr>
          <p:cNvPr id="2053" name="27 Grupo"/>
          <p:cNvGrpSpPr>
            <a:grpSpLocks/>
          </p:cNvGrpSpPr>
          <p:nvPr/>
        </p:nvGrpSpPr>
        <p:grpSpPr bwMode="auto">
          <a:xfrm>
            <a:off x="7308304" y="332656"/>
            <a:ext cx="1656184" cy="648071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32656"/>
            <a:ext cx="1605223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2522267" y="2181220"/>
            <a:ext cx="34470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tr-TR" sz="2400" dirty="0" smtClean="0">
                <a:latin typeface="+mn-lt"/>
              </a:rPr>
              <a:t>1. </a:t>
            </a:r>
            <a:r>
              <a:rPr lang="en-US" sz="2400" dirty="0" err="1" smtClean="0">
                <a:latin typeface="+mn-lt"/>
              </a:rPr>
              <a:t>Mis</a:t>
            </a:r>
            <a:r>
              <a:rPr lang="tr-TR" sz="2400" dirty="0" smtClean="0">
                <a:latin typeface="+mn-lt"/>
              </a:rPr>
              <a:t>yon</a:t>
            </a:r>
            <a:r>
              <a:rPr lang="en-US" sz="2400" dirty="0" smtClean="0">
                <a:latin typeface="+mn-lt"/>
              </a:rPr>
              <a:t>: </a:t>
            </a:r>
            <a:r>
              <a:rPr lang="tr-TR" sz="2400" dirty="0" smtClean="0">
                <a:latin typeface="+mn-lt"/>
              </a:rPr>
              <a:t>Eğitimin Temeli</a:t>
            </a:r>
            <a:endParaRPr lang="en-US" sz="2400" dirty="0">
              <a:latin typeface="+mn-lt"/>
            </a:endParaRPr>
          </a:p>
        </p:txBody>
      </p:sp>
      <p:pic>
        <p:nvPicPr>
          <p:cNvPr id="2059" name="Picture 17" descr="E:\Mis documentos\Turquia\Activities\0.1\Outputs\GIOS 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6626" y="3763036"/>
            <a:ext cx="862013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2726411" y="6087098"/>
            <a:ext cx="398269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sz="2000" dirty="0" smtClean="0">
                <a:latin typeface="+mn-lt"/>
              </a:rPr>
              <a:t>Marta </a:t>
            </a:r>
            <a:r>
              <a:rPr lang="en-US" sz="2000" dirty="0" err="1" smtClean="0">
                <a:latin typeface="+mn-lt"/>
              </a:rPr>
              <a:t>Tejedor</a:t>
            </a:r>
            <a:r>
              <a:rPr lang="en-US" sz="2000" dirty="0" smtClean="0">
                <a:latin typeface="+mn-lt"/>
              </a:rPr>
              <a:t>– </a:t>
            </a:r>
            <a:r>
              <a:rPr lang="tr-TR" sz="2000" dirty="0" smtClean="0">
                <a:latin typeface="+mn-lt"/>
              </a:rPr>
              <a:t>Kısa Dönemli Uzman</a:t>
            </a:r>
            <a:endParaRPr lang="en-US" sz="2000" dirty="0" smtClean="0">
              <a:latin typeface="+mn-lt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1928794" y="1571623"/>
            <a:ext cx="56436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tr-TR" sz="2400" b="1" dirty="0" smtClean="0">
                <a:latin typeface="+mn-lt"/>
              </a:rPr>
              <a:t>Rafinerilerin Entegre Çevre İzni Süreci</a:t>
            </a:r>
            <a:endParaRPr lang="en-US" sz="2400" b="1" dirty="0">
              <a:latin typeface="+mn-lt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1796354" y="5063215"/>
            <a:ext cx="513044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sz="2000" dirty="0" err="1" smtClean="0">
                <a:latin typeface="+mn-lt"/>
              </a:rPr>
              <a:t>Ece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Tok</a:t>
            </a:r>
            <a:r>
              <a:rPr lang="en-US" sz="2000" dirty="0" smtClean="0">
                <a:latin typeface="+mn-lt"/>
              </a:rPr>
              <a:t> – </a:t>
            </a:r>
            <a:r>
              <a:rPr lang="tr-TR" sz="2000" dirty="0" smtClean="0">
                <a:latin typeface="+mn-lt"/>
              </a:rPr>
              <a:t>Yerleşik Eşleştirme Danışmanı Muadili</a:t>
            </a:r>
            <a:endParaRPr lang="en-US" sz="2000" dirty="0">
              <a:latin typeface="+mn-lt"/>
            </a:endParaRPr>
          </a:p>
        </p:txBody>
      </p:sp>
      <p:pic>
        <p:nvPicPr>
          <p:cNvPr id="2" name="Resim 3" descr="Cevre_ve_Sehircilik_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3475705"/>
            <a:ext cx="1229892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16 Grupo"/>
          <p:cNvGrpSpPr>
            <a:grpSpLocks/>
          </p:cNvGrpSpPr>
          <p:nvPr/>
        </p:nvGrpSpPr>
        <p:grpSpPr bwMode="auto">
          <a:xfrm>
            <a:off x="6800850" y="3071810"/>
            <a:ext cx="1914525" cy="635000"/>
            <a:chOff x="6429388" y="4071938"/>
            <a:chExt cx="1914525" cy="635000"/>
          </a:xfrm>
        </p:grpSpPr>
        <p:pic>
          <p:nvPicPr>
            <p:cNvPr id="19" name="Picture 8" descr="E:\Mis documentos\Turquia\Visibility\logos\logo_MARM_small_2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429388" y="4071938"/>
              <a:ext cx="1914525" cy="63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2" descr="E:\Mis documentos\Turquia\Visibility\logos\MAAMA_logo_shor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839809" y="4090714"/>
              <a:ext cx="1485900" cy="600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2053487" y="5380818"/>
            <a:ext cx="51158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sz="2000" dirty="0" smtClean="0">
                <a:latin typeface="+mn-lt"/>
              </a:rPr>
              <a:t>César </a:t>
            </a:r>
            <a:r>
              <a:rPr lang="en-US" sz="2000" dirty="0" err="1" smtClean="0">
                <a:latin typeface="+mn-lt"/>
              </a:rPr>
              <a:t>Seoánez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>
                <a:latin typeface="+mn-lt"/>
              </a:rPr>
              <a:t>– </a:t>
            </a:r>
            <a:r>
              <a:rPr lang="tr-TR" dirty="0" smtClean="0"/>
              <a:t>Yerleşik Eşleştirme Danışmanı </a:t>
            </a:r>
            <a:endParaRPr lang="en-US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2864657" y="5729908"/>
            <a:ext cx="36564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sz="2000" dirty="0" smtClean="0">
                <a:latin typeface="+mn-lt"/>
              </a:rPr>
              <a:t>Luis </a:t>
            </a:r>
            <a:r>
              <a:rPr lang="en-US" sz="2000" dirty="0" err="1" smtClean="0">
                <a:latin typeface="+mn-lt"/>
              </a:rPr>
              <a:t>Suárez</a:t>
            </a:r>
            <a:r>
              <a:rPr lang="en-US" sz="2000" dirty="0" smtClean="0">
                <a:latin typeface="+mn-lt"/>
              </a:rPr>
              <a:t>– </a:t>
            </a:r>
            <a:r>
              <a:rPr lang="tr-TR" sz="2000" dirty="0" smtClean="0">
                <a:latin typeface="+mn-lt"/>
              </a:rPr>
              <a:t>Kısa Dönemli Uzman</a:t>
            </a:r>
            <a:endParaRPr lang="en-US" sz="2000" dirty="0" smtClean="0">
              <a:latin typeface="+mn-lt"/>
            </a:endParaRPr>
          </a:p>
        </p:txBody>
      </p:sp>
      <p:pic>
        <p:nvPicPr>
          <p:cNvPr id="4098" name="Picture 2" descr="http://faaliyetraporu2009.tupras.com.tr/Uploads/ContentImagesEng/IzmitRefinery0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95736" y="3217269"/>
            <a:ext cx="4392488" cy="14839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" name="27 Grupo"/>
          <p:cNvGrpSpPr>
            <a:grpSpLocks/>
          </p:cNvGrpSpPr>
          <p:nvPr/>
        </p:nvGrpSpPr>
        <p:grpSpPr bwMode="auto">
          <a:xfrm>
            <a:off x="8100392" y="188640"/>
            <a:ext cx="864096" cy="288031"/>
            <a:chOff x="6286512" y="285728"/>
            <a:chExt cx="2493060" cy="790573"/>
          </a:xfrm>
        </p:grpSpPr>
        <p:pic>
          <p:nvPicPr>
            <p:cNvPr id="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9179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99592" y="188640"/>
            <a:ext cx="7416824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b="1" dirty="0" smtClean="0">
                <a:latin typeface="Book Antiqua" pitchFamily="18" charset="0"/>
              </a:rPr>
              <a:t>Rafineriler için EÇİ Başvurusu</a:t>
            </a:r>
            <a:endParaRPr lang="en-GB" sz="2400" b="1" dirty="0">
              <a:latin typeface="Book Antiqua" pitchFamily="18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67544" y="620688"/>
            <a:ext cx="845820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b="1" dirty="0" err="1" smtClean="0"/>
              <a:t>Proje</a:t>
            </a:r>
            <a:r>
              <a:rPr lang="en-US" b="1" dirty="0" smtClean="0"/>
              <a:t> R</a:t>
            </a:r>
            <a:r>
              <a:rPr lang="tr-TR" b="1" dirty="0" smtClean="0"/>
              <a:t>aporu</a:t>
            </a:r>
            <a:r>
              <a:rPr lang="en-US" b="1" dirty="0" smtClean="0"/>
              <a:t>: </a:t>
            </a:r>
            <a:r>
              <a:rPr lang="tr-TR" b="1" dirty="0" smtClean="0"/>
              <a:t>Hava emisyonları</a:t>
            </a:r>
            <a:endParaRPr lang="en-US" b="1" dirty="0" smtClean="0"/>
          </a:p>
          <a:p>
            <a:r>
              <a:rPr lang="en-US" b="1" dirty="0" smtClean="0"/>
              <a:t>Dif</a:t>
            </a:r>
            <a:r>
              <a:rPr lang="tr-TR" b="1" dirty="0" smtClean="0"/>
              <a:t>üz emisyonlar</a:t>
            </a:r>
            <a:endParaRPr lang="en-US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smtClean="0"/>
              <a:t>Kaynakların tanımlanması ve maddelerin belirlenmesi</a:t>
            </a:r>
            <a:endParaRPr lang="en-US" sz="1400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smtClean="0"/>
              <a:t>Difüz emisyonların hesaplanması veya tahmin edilmesi</a:t>
            </a:r>
            <a:r>
              <a:rPr lang="en-US" sz="1400" b="1" dirty="0" smtClean="0"/>
              <a:t> (</a:t>
            </a:r>
            <a:r>
              <a:rPr lang="tr-TR" sz="1400" b="1" dirty="0" smtClean="0"/>
              <a:t>herbir kirletici için kütlesel debi</a:t>
            </a:r>
            <a:r>
              <a:rPr lang="en-US" sz="1400" b="1" dirty="0" smtClean="0"/>
              <a:t>). 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smtClean="0"/>
              <a:t>Gerçek ölçümler için ilgili sertifika ve bir analitik plan eklenmelidir</a:t>
            </a:r>
            <a:r>
              <a:rPr lang="en-US" sz="1400" b="1" dirty="0" smtClean="0"/>
              <a:t> </a:t>
            </a:r>
            <a:r>
              <a:rPr lang="en-GB" sz="1400" dirty="0" smtClean="0"/>
              <a:t>(</a:t>
            </a:r>
            <a:r>
              <a:rPr lang="tr-TR" sz="1400" dirty="0" smtClean="0"/>
              <a:t>VOClerin ölçümü için </a:t>
            </a:r>
            <a:r>
              <a:rPr lang="en-GB" sz="1400" dirty="0" smtClean="0"/>
              <a:t>EN-13528-2 </a:t>
            </a:r>
            <a:r>
              <a:rPr lang="tr-TR" sz="1400" dirty="0" smtClean="0"/>
              <a:t>ve</a:t>
            </a:r>
            <a:r>
              <a:rPr lang="en-GB" sz="1400" dirty="0" smtClean="0"/>
              <a:t>EN-13528-3</a:t>
            </a:r>
            <a:r>
              <a:rPr lang="tr-TR" sz="1400" dirty="0" smtClean="0"/>
              <a:t> </a:t>
            </a:r>
            <a:r>
              <a:rPr lang="en-GB" sz="1400" dirty="0" err="1" smtClean="0"/>
              <a:t>standar</a:t>
            </a:r>
            <a:r>
              <a:rPr lang="tr-TR" sz="1400" dirty="0" err="1" smtClean="0"/>
              <a:t>tları</a:t>
            </a:r>
            <a:r>
              <a:rPr lang="tr-TR" sz="1400" dirty="0" smtClean="0"/>
              <a:t> </a:t>
            </a:r>
            <a:r>
              <a:rPr lang="tr-TR" sz="1400" dirty="0" smtClean="0"/>
              <a:t>kullanılabilir ayrıca </a:t>
            </a:r>
            <a:r>
              <a:rPr lang="en-GB" sz="1400" dirty="0" smtClean="0"/>
              <a:t>BTEX EN-14662-5 standard</a:t>
            </a:r>
            <a:r>
              <a:rPr lang="tr-TR" sz="1400" dirty="0" smtClean="0"/>
              <a:t>ı da aynı şekilde kullanılabilir</a:t>
            </a:r>
            <a:r>
              <a:rPr lang="en-GB" sz="1400" dirty="0" smtClean="0"/>
              <a:t>)</a:t>
            </a:r>
            <a:endParaRPr lang="en-U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smtClean="0"/>
              <a:t>Ek 0’ın haritasında emisyon noktaları gösterilmelidir</a:t>
            </a:r>
            <a:r>
              <a:rPr lang="en-US" sz="1400" b="1" dirty="0" smtClean="0"/>
              <a:t> </a:t>
            </a:r>
            <a:endParaRPr lang="en-U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400" b="1" dirty="0" smtClean="0"/>
              <a:t>VOC </a:t>
            </a:r>
            <a:r>
              <a:rPr lang="en-US" sz="1400" b="1" dirty="0" err="1" smtClean="0"/>
              <a:t>Emis</a:t>
            </a:r>
            <a:r>
              <a:rPr lang="tr-TR" sz="1400" b="1" dirty="0" smtClean="0"/>
              <a:t>yonları</a:t>
            </a:r>
            <a:r>
              <a:rPr lang="en-US" sz="1400" b="1" dirty="0" smtClean="0"/>
              <a:t>: </a:t>
            </a:r>
            <a:r>
              <a:rPr lang="tr-TR" sz="1400" b="1" dirty="0" smtClean="0"/>
              <a:t>Sızıntı tesbit ve onarım </a:t>
            </a:r>
            <a:r>
              <a:rPr lang="en-US" sz="1400" dirty="0" smtClean="0"/>
              <a:t>(LDAR) program</a:t>
            </a:r>
            <a:r>
              <a:rPr lang="tr-TR" sz="1400" dirty="0" smtClean="0"/>
              <a:t>ı, Ek</a:t>
            </a:r>
            <a:r>
              <a:rPr lang="en-US" sz="1400" dirty="0" smtClean="0"/>
              <a:t> IV. </a:t>
            </a:r>
            <a:r>
              <a:rPr lang="tr-TR" sz="1400" dirty="0" smtClean="0"/>
              <a:t>Temel içerik</a:t>
            </a:r>
            <a:r>
              <a:rPr lang="en-US" sz="1400" dirty="0" smtClean="0"/>
              <a:t>:</a:t>
            </a:r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Belirleyici bileşenler</a:t>
            </a:r>
            <a:endParaRPr lang="en-U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Sızıntı tanımlaması</a:t>
            </a:r>
            <a:endParaRPr lang="en-U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İzleme bileşenleri</a:t>
            </a:r>
            <a:endParaRPr lang="en-U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Onarım bileşenleri</a:t>
            </a:r>
            <a:endParaRPr lang="en-U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Kayıt tutma</a:t>
            </a:r>
            <a:endParaRPr lang="en-U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400" dirty="0" smtClean="0"/>
              <a:t>EN 15446 </a:t>
            </a:r>
            <a:r>
              <a:rPr lang="tr-TR" sz="1400" dirty="0" smtClean="0"/>
              <a:t>ve </a:t>
            </a:r>
            <a:r>
              <a:rPr lang="en-US" sz="1400" dirty="0" smtClean="0"/>
              <a:t>EPA21</a:t>
            </a:r>
            <a:r>
              <a:rPr lang="tr-TR" sz="1400" dirty="0" smtClean="0"/>
              <a:t> standartlarının kullanımı</a:t>
            </a:r>
            <a:endParaRPr lang="en-U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smtClean="0"/>
              <a:t>Koku kontrolü</a:t>
            </a:r>
            <a:r>
              <a:rPr lang="en-US" sz="1400" b="1" dirty="0" smtClean="0"/>
              <a:t>: </a:t>
            </a:r>
            <a:r>
              <a:rPr lang="tr-TR" sz="1400" b="1" dirty="0" smtClean="0"/>
              <a:t>Rafineri çevresinde kokular ve VOCler için izleme programı</a:t>
            </a:r>
            <a:r>
              <a:rPr lang="en-US" sz="1400" b="1" dirty="0" smtClean="0"/>
              <a:t> </a:t>
            </a:r>
            <a:r>
              <a:rPr lang="en-GB" sz="1400" dirty="0" smtClean="0"/>
              <a:t>“</a:t>
            </a:r>
            <a:r>
              <a:rPr lang="tr-TR" sz="1400" dirty="0" smtClean="0"/>
              <a:t>Dinamik olfaktometre ile koku konsantrasyonunun tanımlanması</a:t>
            </a:r>
            <a:r>
              <a:rPr lang="en-GB" sz="1400" dirty="0" smtClean="0"/>
              <a:t>”</a:t>
            </a:r>
            <a:r>
              <a:rPr lang="tr-TR" sz="1400" dirty="0" smtClean="0"/>
              <a:t> isimli </a:t>
            </a:r>
            <a:r>
              <a:rPr lang="en-GB" sz="1400" dirty="0" smtClean="0"/>
              <a:t>EN 13725 Standard</a:t>
            </a:r>
            <a:r>
              <a:rPr lang="tr-TR" sz="1400" dirty="0" smtClean="0"/>
              <a:t>ına dayandırılabilir)</a:t>
            </a:r>
            <a:endParaRPr lang="en-US" sz="1400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s-ES" sz="1400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s-ES" sz="1400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s-ES" sz="1400" b="1" dirty="0" smtClean="0"/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s-ES_tradnl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5" name="27 Grupo"/>
          <p:cNvGrpSpPr>
            <a:grpSpLocks/>
          </p:cNvGrpSpPr>
          <p:nvPr/>
        </p:nvGrpSpPr>
        <p:grpSpPr bwMode="auto">
          <a:xfrm>
            <a:off x="8100392" y="188640"/>
            <a:ext cx="864096" cy="288031"/>
            <a:chOff x="6286512" y="285728"/>
            <a:chExt cx="2493060" cy="790573"/>
          </a:xfrm>
        </p:grpSpPr>
        <p:pic>
          <p:nvPicPr>
            <p:cNvPr id="6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9179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899592" y="188640"/>
            <a:ext cx="7416824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b="1" dirty="0" smtClean="0">
                <a:latin typeface="Book Antiqua" pitchFamily="18" charset="0"/>
              </a:rPr>
              <a:t>Rafineriler için EÇİ Başvurusu</a:t>
            </a:r>
            <a:endParaRPr lang="en-GB" sz="2400" b="1" dirty="0">
              <a:latin typeface="Book Antiqua" pitchFamily="18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67544" y="620688"/>
            <a:ext cx="845820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b="1" dirty="0" err="1" smtClean="0"/>
              <a:t>Proje</a:t>
            </a:r>
            <a:r>
              <a:rPr lang="en-US" b="1" dirty="0" smtClean="0"/>
              <a:t> R</a:t>
            </a:r>
            <a:r>
              <a:rPr lang="tr-TR" b="1" dirty="0" err="1" smtClean="0"/>
              <a:t>aporu</a:t>
            </a:r>
            <a:r>
              <a:rPr lang="en-US" b="1" dirty="0" smtClean="0"/>
              <a:t>: </a:t>
            </a:r>
            <a:r>
              <a:rPr lang="tr-TR" b="1" dirty="0" smtClean="0"/>
              <a:t>Hava </a:t>
            </a:r>
            <a:r>
              <a:rPr lang="en-US" b="1" dirty="0" err="1" smtClean="0"/>
              <a:t>Emis</a:t>
            </a:r>
            <a:r>
              <a:rPr lang="tr-TR" b="1" dirty="0" err="1" smtClean="0"/>
              <a:t>yonları</a:t>
            </a:r>
            <a:endParaRPr lang="en-U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tr-TR" b="1" dirty="0" smtClean="0"/>
              <a:t>Uygulanan </a:t>
            </a:r>
            <a:r>
              <a:rPr lang="tr-TR" b="1" dirty="0" err="1" smtClean="0"/>
              <a:t>METlerin</a:t>
            </a:r>
            <a:r>
              <a:rPr lang="tr-TR" b="1" dirty="0" smtClean="0"/>
              <a:t> tanımlanması</a:t>
            </a:r>
            <a:r>
              <a:rPr lang="en-US" b="1" dirty="0" smtClean="0"/>
              <a:t> (</a:t>
            </a:r>
            <a:r>
              <a:rPr lang="tr-TR" b="1" dirty="0" smtClean="0"/>
              <a:t>veya uygulamak üzere planlanmış</a:t>
            </a:r>
            <a:r>
              <a:rPr lang="en-US" b="1" dirty="0" smtClean="0"/>
              <a:t>)</a:t>
            </a:r>
            <a:endParaRPr lang="en-US" sz="1400" u="sng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smtClean="0"/>
              <a:t>Örnek</a:t>
            </a:r>
            <a:r>
              <a:rPr lang="en-US" sz="1400" b="1" dirty="0" smtClean="0"/>
              <a:t>: </a:t>
            </a:r>
            <a:r>
              <a:rPr lang="tr-TR" sz="1400" b="1" dirty="0" smtClean="0"/>
              <a:t>Yakma üniteleri</a:t>
            </a:r>
            <a:r>
              <a:rPr lang="en-US" sz="1400" b="1" dirty="0" smtClean="0"/>
              <a:t> (</a:t>
            </a:r>
            <a:r>
              <a:rPr lang="tr-TR" sz="1400" b="1" dirty="0" smtClean="0"/>
              <a:t>emisyon kaynağının karakteristiği ve etiket</a:t>
            </a:r>
            <a:r>
              <a:rPr lang="en-US" sz="1400" b="1" dirty="0" smtClean="0"/>
              <a:t>)</a:t>
            </a:r>
            <a:endParaRPr lang="en-US" sz="1400" u="sng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400" b="1" dirty="0" err="1" smtClean="0"/>
              <a:t>SOx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emis</a:t>
            </a:r>
            <a:r>
              <a:rPr lang="tr-TR" sz="1400" b="1" dirty="0" err="1" smtClean="0"/>
              <a:t>yonlarının</a:t>
            </a:r>
            <a:r>
              <a:rPr lang="tr-TR" sz="1400" b="1" dirty="0" smtClean="0"/>
              <a:t> azaltılması için teknikler</a:t>
            </a:r>
            <a:r>
              <a:rPr lang="en-US" sz="1400" dirty="0" smtClean="0"/>
              <a:t>: </a:t>
            </a:r>
            <a:r>
              <a:rPr lang="tr-TR" sz="1400" dirty="0" smtClean="0"/>
              <a:t>yakıt seçimi/işlemesi</a:t>
            </a:r>
            <a:r>
              <a:rPr lang="en-US" sz="1400" dirty="0" smtClean="0"/>
              <a:t> (</a:t>
            </a:r>
            <a:r>
              <a:rPr lang="tr-TR" sz="1400" dirty="0" smtClean="0"/>
              <a:t>sıvı yakıtların ikame edilmesi</a:t>
            </a:r>
            <a:r>
              <a:rPr lang="en-US" sz="1400" dirty="0" smtClean="0"/>
              <a:t>, </a:t>
            </a:r>
            <a:r>
              <a:rPr lang="tr-TR" sz="1400" dirty="0" smtClean="0"/>
              <a:t>rafineri </a:t>
            </a:r>
            <a:r>
              <a:rPr lang="tr-TR" sz="1400" dirty="0" err="1" smtClean="0"/>
              <a:t>fuel</a:t>
            </a:r>
            <a:r>
              <a:rPr lang="tr-TR" sz="1400" dirty="0" smtClean="0"/>
              <a:t> gazının arıtılması</a:t>
            </a:r>
            <a:r>
              <a:rPr lang="en-US" sz="1400" dirty="0" smtClean="0"/>
              <a:t>,  h</a:t>
            </a:r>
            <a:r>
              <a:rPr lang="tr-TR" sz="1400" dirty="0" err="1" smtClean="0"/>
              <a:t>idro</a:t>
            </a:r>
            <a:r>
              <a:rPr lang="tr-TR" sz="1400" dirty="0" smtClean="0"/>
              <a:t> işleme</a:t>
            </a:r>
            <a:r>
              <a:rPr lang="en-US" sz="1400" dirty="0" smtClean="0"/>
              <a:t>)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400" b="1" dirty="0" err="1" smtClean="0"/>
              <a:t>NOx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emis</a:t>
            </a:r>
            <a:r>
              <a:rPr lang="tr-TR" sz="1400" b="1" dirty="0" err="1" smtClean="0"/>
              <a:t>yonlarının</a:t>
            </a:r>
            <a:r>
              <a:rPr lang="tr-TR" sz="1400" b="1" dirty="0" smtClean="0"/>
              <a:t> azaltılması için teknikler</a:t>
            </a:r>
            <a:r>
              <a:rPr lang="en-US" sz="1400" dirty="0" smtClean="0"/>
              <a:t>: </a:t>
            </a:r>
            <a:r>
              <a:rPr lang="tr-TR" sz="1400" dirty="0"/>
              <a:t>yakıt seçimi/işlemesi</a:t>
            </a:r>
            <a:r>
              <a:rPr lang="en-US" sz="1400" dirty="0" smtClean="0"/>
              <a:t> (</a:t>
            </a:r>
            <a:r>
              <a:rPr lang="tr-TR" sz="1400" dirty="0" smtClean="0"/>
              <a:t>sıvı yakıtların ikame edilmesi</a:t>
            </a:r>
            <a:r>
              <a:rPr lang="en-US" sz="1400" dirty="0" smtClean="0"/>
              <a:t>, h</a:t>
            </a:r>
            <a:r>
              <a:rPr lang="tr-TR" sz="1400" dirty="0" err="1" smtClean="0"/>
              <a:t>idro</a:t>
            </a:r>
            <a:r>
              <a:rPr lang="tr-TR" sz="1400" dirty="0" smtClean="0"/>
              <a:t> işleme</a:t>
            </a:r>
            <a:r>
              <a:rPr lang="en-US" sz="1400" dirty="0" smtClean="0"/>
              <a:t>); </a:t>
            </a:r>
            <a:r>
              <a:rPr lang="tr-TR" sz="1400" dirty="0" smtClean="0"/>
              <a:t>yakma kontrolü ve modifikasyonlar</a:t>
            </a:r>
            <a:r>
              <a:rPr lang="en-US" sz="1400" dirty="0" smtClean="0"/>
              <a:t> (</a:t>
            </a:r>
            <a:r>
              <a:rPr lang="tr-TR" sz="1400" dirty="0" smtClean="0"/>
              <a:t>basamaklı yakma</a:t>
            </a:r>
            <a:r>
              <a:rPr lang="en-US" sz="1400" dirty="0" smtClean="0"/>
              <a:t>, </a:t>
            </a:r>
            <a:r>
              <a:rPr lang="en-US" sz="1400" dirty="0" err="1" smtClean="0"/>
              <a:t>optimiza</a:t>
            </a:r>
            <a:r>
              <a:rPr lang="tr-TR" sz="1400" dirty="0" err="1" smtClean="0"/>
              <a:t>syon</a:t>
            </a:r>
            <a:r>
              <a:rPr lang="tr-TR" sz="1400" dirty="0" smtClean="0"/>
              <a:t> teknikleri</a:t>
            </a:r>
            <a:r>
              <a:rPr lang="en-US" sz="1400" dirty="0" smtClean="0"/>
              <a:t>, </a:t>
            </a:r>
            <a:r>
              <a:rPr lang="tr-TR" sz="1400" dirty="0" smtClean="0"/>
              <a:t>düşük</a:t>
            </a:r>
            <a:r>
              <a:rPr lang="en-US" sz="1400" dirty="0" smtClean="0"/>
              <a:t>-</a:t>
            </a:r>
            <a:r>
              <a:rPr lang="en-US" sz="1400" dirty="0" err="1" smtClean="0"/>
              <a:t>NOx</a:t>
            </a:r>
            <a:r>
              <a:rPr lang="en-US" sz="1400" dirty="0" smtClean="0"/>
              <a:t> burner</a:t>
            </a:r>
            <a:r>
              <a:rPr lang="tr-TR" sz="1400" dirty="0" err="1" smtClean="0"/>
              <a:t>ları</a:t>
            </a:r>
            <a:r>
              <a:rPr lang="en-US" sz="1400" dirty="0" smtClean="0"/>
              <a:t>, flue-gas </a:t>
            </a:r>
            <a:r>
              <a:rPr lang="tr-TR" sz="1400" dirty="0" smtClean="0"/>
              <a:t>sirkülasyonu</a:t>
            </a:r>
            <a:r>
              <a:rPr lang="en-US" sz="1400" dirty="0" smtClean="0"/>
              <a:t>, </a:t>
            </a:r>
            <a:r>
              <a:rPr lang="tr-TR" sz="1400" dirty="0" smtClean="0"/>
              <a:t>seyreltici enjeksiyonu</a:t>
            </a:r>
            <a:r>
              <a:rPr lang="en-US" sz="1400" dirty="0" smtClean="0"/>
              <a:t>); </a:t>
            </a:r>
            <a:r>
              <a:rPr lang="tr-TR" sz="1400" dirty="0" smtClean="0"/>
              <a:t>ikincil teknikler</a:t>
            </a:r>
            <a:r>
              <a:rPr lang="en-US" sz="1400" dirty="0" smtClean="0"/>
              <a:t> (SCR, SNCR, </a:t>
            </a:r>
            <a:r>
              <a:rPr lang="tr-TR" sz="1400" dirty="0" smtClean="0"/>
              <a:t>düşük ısıda </a:t>
            </a:r>
            <a:r>
              <a:rPr lang="tr-TR" sz="1400" dirty="0" err="1" smtClean="0"/>
              <a:t>oksidasyon</a:t>
            </a:r>
            <a:r>
              <a:rPr lang="en-US" sz="1400" dirty="0" smtClean="0"/>
              <a:t>)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b="1" dirty="0" smtClean="0"/>
              <a:t>Toz emisyonlarının azaltılması için teknikler</a:t>
            </a:r>
            <a:r>
              <a:rPr lang="en-US" sz="1400" dirty="0" smtClean="0"/>
              <a:t>: </a:t>
            </a:r>
            <a:r>
              <a:rPr lang="tr-TR" sz="1400" dirty="0"/>
              <a:t>yakıt seçimi/işlemesi</a:t>
            </a:r>
            <a:r>
              <a:rPr lang="en-US" sz="1400" dirty="0"/>
              <a:t> (</a:t>
            </a:r>
            <a:r>
              <a:rPr lang="tr-TR" sz="1400" dirty="0"/>
              <a:t>sıvı yakıtların ikame edilmesi</a:t>
            </a:r>
            <a:r>
              <a:rPr lang="en-US" sz="1400" dirty="0"/>
              <a:t>, h</a:t>
            </a:r>
            <a:r>
              <a:rPr lang="tr-TR" sz="1400" dirty="0" err="1"/>
              <a:t>idro</a:t>
            </a:r>
            <a:r>
              <a:rPr lang="tr-TR" sz="1400" dirty="0"/>
              <a:t> işleme</a:t>
            </a:r>
            <a:r>
              <a:rPr lang="en-US" sz="1400" dirty="0" smtClean="0"/>
              <a:t>); </a:t>
            </a:r>
            <a:r>
              <a:rPr lang="tr-TR" sz="1400" dirty="0" smtClean="0"/>
              <a:t>yakma kontrolü ve modifikasyonlar</a:t>
            </a:r>
            <a:r>
              <a:rPr lang="en-US" sz="1400" dirty="0" smtClean="0"/>
              <a:t> (</a:t>
            </a:r>
            <a:r>
              <a:rPr lang="tr-TR" sz="1400" dirty="0" smtClean="0"/>
              <a:t>örneğin</a:t>
            </a:r>
            <a:r>
              <a:rPr lang="en-US" sz="1400" dirty="0" smtClean="0"/>
              <a:t> </a:t>
            </a:r>
            <a:r>
              <a:rPr lang="en-US" sz="1400" dirty="0" err="1" smtClean="0"/>
              <a:t>optimiza</a:t>
            </a:r>
            <a:r>
              <a:rPr lang="tr-TR" sz="1400" dirty="0" err="1" smtClean="0"/>
              <a:t>syon</a:t>
            </a:r>
            <a:r>
              <a:rPr lang="tr-TR" sz="1400" dirty="0" smtClean="0"/>
              <a:t> teknikleri</a:t>
            </a:r>
            <a:r>
              <a:rPr lang="en-US" sz="1400" dirty="0" smtClean="0"/>
              <a:t>, </a:t>
            </a:r>
            <a:r>
              <a:rPr lang="tr-TR" sz="1400" dirty="0" smtClean="0"/>
              <a:t>sıvı yakıtın </a:t>
            </a:r>
            <a:r>
              <a:rPr lang="tr-TR" sz="1400" dirty="0" err="1" smtClean="0"/>
              <a:t>atomizasyonu</a:t>
            </a:r>
            <a:r>
              <a:rPr lang="en-US" sz="1400" dirty="0" smtClean="0"/>
              <a:t>); </a:t>
            </a:r>
            <a:r>
              <a:rPr lang="tr-TR" sz="1400" dirty="0" smtClean="0"/>
              <a:t>ikincil teknikler</a:t>
            </a:r>
            <a:r>
              <a:rPr lang="en-US" sz="1400" dirty="0" smtClean="0"/>
              <a:t> (ESP, </a:t>
            </a:r>
            <a:r>
              <a:rPr lang="tr-TR" sz="1400" dirty="0" smtClean="0"/>
              <a:t>kumaş </a:t>
            </a:r>
            <a:r>
              <a:rPr lang="en-US" sz="1400" dirty="0" err="1" smtClean="0"/>
              <a:t>filt</a:t>
            </a:r>
            <a:r>
              <a:rPr lang="tr-TR" sz="1400" dirty="0" smtClean="0"/>
              <a:t>re</a:t>
            </a:r>
            <a:r>
              <a:rPr lang="en-US" sz="1400" dirty="0" smtClean="0"/>
              <a:t>, wet scrubbing, </a:t>
            </a:r>
            <a:r>
              <a:rPr lang="tr-TR" sz="1400" dirty="0" err="1" smtClean="0"/>
              <a:t>sentrifüjlü</a:t>
            </a:r>
            <a:r>
              <a:rPr lang="tr-TR" sz="1400" dirty="0" smtClean="0"/>
              <a:t> yıkayıcılar</a:t>
            </a:r>
            <a:r>
              <a:rPr lang="en-US" sz="1400" dirty="0" smtClean="0"/>
              <a:t>)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400" b="1" dirty="0" smtClean="0"/>
              <a:t>CO </a:t>
            </a:r>
            <a:r>
              <a:rPr lang="en-US" sz="1400" b="1" dirty="0" err="1" smtClean="0"/>
              <a:t>emis</a:t>
            </a:r>
            <a:r>
              <a:rPr lang="tr-TR" sz="1400" b="1" dirty="0" err="1" smtClean="0"/>
              <a:t>yonlarının</a:t>
            </a:r>
            <a:r>
              <a:rPr lang="tr-TR" sz="1400" b="1" dirty="0" smtClean="0"/>
              <a:t> azaltılması için teknikler</a:t>
            </a:r>
            <a:r>
              <a:rPr lang="en-US" sz="1400" dirty="0" smtClean="0"/>
              <a:t>: </a:t>
            </a:r>
            <a:r>
              <a:rPr lang="tr-TR" sz="1400" dirty="0" smtClean="0"/>
              <a:t>yakma işlemini kontrol teknikleri</a:t>
            </a:r>
            <a:endParaRPr lang="en-US" sz="1400" dirty="0" smtClean="0"/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s-ES" sz="1400" b="1" dirty="0" smtClean="0"/>
          </a:p>
          <a:p>
            <a:pPr marL="342900" lvl="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err="1" smtClean="0"/>
              <a:t>METlerin</a:t>
            </a:r>
            <a:r>
              <a:rPr lang="tr-TR" sz="1400" b="1" dirty="0" smtClean="0"/>
              <a:t> belirlenmesi gereken diğer birimler/prosesler</a:t>
            </a:r>
            <a:r>
              <a:rPr lang="en-US" sz="1400" b="1" dirty="0" smtClean="0"/>
              <a:t>: FCC, </a:t>
            </a:r>
            <a:r>
              <a:rPr lang="tr-TR" sz="1400" b="1" dirty="0" smtClean="0"/>
              <a:t>Katalitik </a:t>
            </a:r>
            <a:r>
              <a:rPr lang="en-US" sz="1400" b="1" dirty="0" smtClean="0"/>
              <a:t>Reforming, </a:t>
            </a:r>
            <a:r>
              <a:rPr lang="tr-TR" sz="1400" b="1" dirty="0" smtClean="0"/>
              <a:t>Atık gaz arıtma sistemi</a:t>
            </a:r>
            <a:r>
              <a:rPr lang="en-US" sz="1400" b="1" dirty="0" smtClean="0"/>
              <a:t>, </a:t>
            </a:r>
            <a:r>
              <a:rPr lang="tr-TR" sz="1400" b="1" dirty="0" smtClean="0"/>
              <a:t>Koklaştırma </a:t>
            </a:r>
            <a:r>
              <a:rPr lang="en-US" sz="1400" b="1" dirty="0" smtClean="0"/>
              <a:t>pro</a:t>
            </a:r>
            <a:r>
              <a:rPr lang="tr-TR" sz="1400" b="1" dirty="0" smtClean="0"/>
              <a:t>sesi</a:t>
            </a:r>
            <a:r>
              <a:rPr lang="en-US" sz="1400" b="1" dirty="0" smtClean="0"/>
              <a:t>, Hydrocracking, Flaring system, Distillation Column, EMS, </a:t>
            </a:r>
            <a:r>
              <a:rPr lang="en-US" sz="1400" b="1" dirty="0" err="1" smtClean="0"/>
              <a:t>Ener</a:t>
            </a:r>
            <a:r>
              <a:rPr lang="tr-TR" sz="1400" b="1" dirty="0" err="1" smtClean="0"/>
              <a:t>ji</a:t>
            </a:r>
            <a:r>
              <a:rPr lang="tr-TR" sz="1400" b="1" dirty="0" smtClean="0"/>
              <a:t> verimliliği</a:t>
            </a:r>
            <a:r>
              <a:rPr lang="en-US" sz="1400" b="1" dirty="0" smtClean="0"/>
              <a:t>, </a:t>
            </a:r>
            <a:r>
              <a:rPr lang="tr-TR" sz="1400" b="1" dirty="0" smtClean="0"/>
              <a:t>Depolama ve İşleme faaliyetleri</a:t>
            </a:r>
            <a:r>
              <a:rPr lang="en-US" sz="1400" b="1" dirty="0" smtClean="0"/>
              <a:t>,  </a:t>
            </a:r>
            <a:r>
              <a:rPr lang="tr-TR" sz="1400" b="1" dirty="0" smtClean="0"/>
              <a:t>İzleme</a:t>
            </a:r>
            <a:r>
              <a:rPr lang="en-US" sz="1400" b="1" dirty="0" smtClean="0"/>
              <a:t>, </a:t>
            </a:r>
            <a:r>
              <a:rPr lang="tr-TR" sz="1400" b="1" dirty="0" smtClean="0"/>
              <a:t>Doğal gaz tesisi</a:t>
            </a:r>
            <a:r>
              <a:rPr lang="en-US" sz="1400" b="1" dirty="0" smtClean="0"/>
              <a:t>, I</a:t>
            </a:r>
            <a:r>
              <a:rPr lang="tr-TR" sz="1400" b="1" dirty="0" err="1" smtClean="0"/>
              <a:t>zomerizasyon</a:t>
            </a:r>
            <a:r>
              <a:rPr lang="tr-TR" sz="1400" b="1" dirty="0" smtClean="0"/>
              <a:t> tesisi</a:t>
            </a:r>
            <a:r>
              <a:rPr lang="en-US" sz="1400" b="1" dirty="0" smtClean="0"/>
              <a:t>, </a:t>
            </a:r>
            <a:r>
              <a:rPr lang="tr-TR" sz="1400" b="1" dirty="0" err="1" smtClean="0"/>
              <a:t>v.b</a:t>
            </a:r>
            <a:r>
              <a:rPr lang="tr-TR" sz="1400" b="1" dirty="0" smtClean="0"/>
              <a:t>.</a:t>
            </a:r>
            <a:endParaRPr lang="es-E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n-US" sz="1400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400" b="1" dirty="0" smtClean="0"/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s-ES_tradnl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5" name="27 Grupo"/>
          <p:cNvGrpSpPr>
            <a:grpSpLocks/>
          </p:cNvGrpSpPr>
          <p:nvPr/>
        </p:nvGrpSpPr>
        <p:grpSpPr bwMode="auto">
          <a:xfrm>
            <a:off x="8100392" y="188640"/>
            <a:ext cx="864096" cy="288031"/>
            <a:chOff x="6286512" y="285728"/>
            <a:chExt cx="2493060" cy="790573"/>
          </a:xfrm>
        </p:grpSpPr>
        <p:pic>
          <p:nvPicPr>
            <p:cNvPr id="6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9179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899592" y="188640"/>
            <a:ext cx="7416824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b="1" dirty="0" smtClean="0">
                <a:latin typeface="Book Antiqua" pitchFamily="18" charset="0"/>
              </a:rPr>
              <a:t>Rafineriler için EÇİ Başvurusu</a:t>
            </a:r>
            <a:endParaRPr lang="en-GB" sz="2400" b="1" dirty="0">
              <a:latin typeface="Book Antiqua" pitchFamily="18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67544" y="620688"/>
            <a:ext cx="845820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b="1" dirty="0" err="1" smtClean="0"/>
              <a:t>Proje</a:t>
            </a:r>
            <a:r>
              <a:rPr lang="en-US" b="1" dirty="0" smtClean="0"/>
              <a:t> R</a:t>
            </a:r>
            <a:r>
              <a:rPr lang="tr-TR" b="1" dirty="0" err="1" smtClean="0"/>
              <a:t>aporu</a:t>
            </a:r>
            <a:r>
              <a:rPr lang="en-US" b="1" dirty="0" smtClean="0"/>
              <a:t>: </a:t>
            </a:r>
            <a:r>
              <a:rPr lang="tr-TR" b="1" dirty="0" smtClean="0"/>
              <a:t>Hava </a:t>
            </a:r>
            <a:r>
              <a:rPr lang="en-US" b="1" dirty="0" err="1" smtClean="0"/>
              <a:t>Emis</a:t>
            </a:r>
            <a:r>
              <a:rPr lang="tr-TR" b="1" dirty="0" err="1" smtClean="0"/>
              <a:t>yonları</a:t>
            </a:r>
            <a:endParaRPr lang="en-U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tr-TR" b="1" dirty="0" smtClean="0"/>
              <a:t>Ölçümlerin sağlanması gereken kilit prosesler/birimler</a:t>
            </a:r>
            <a:endParaRPr lang="en-US" b="1" dirty="0" smtClean="0"/>
          </a:p>
          <a:p>
            <a:pPr marL="342900" lvl="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smtClean="0"/>
              <a:t>Yakma birimleri</a:t>
            </a:r>
            <a:r>
              <a:rPr lang="en-US" sz="1400" dirty="0" smtClean="0"/>
              <a:t>: </a:t>
            </a:r>
            <a:r>
              <a:rPr lang="en-US" sz="1400" dirty="0" err="1" smtClean="0"/>
              <a:t>NOx</a:t>
            </a:r>
            <a:r>
              <a:rPr lang="en-US" sz="1400" dirty="0" smtClean="0"/>
              <a:t>, </a:t>
            </a:r>
            <a:r>
              <a:rPr lang="en-US" sz="1400" dirty="0" err="1" smtClean="0"/>
              <a:t>SOx</a:t>
            </a:r>
            <a:r>
              <a:rPr lang="en-US" sz="1400" dirty="0" smtClean="0"/>
              <a:t>, </a:t>
            </a:r>
            <a:r>
              <a:rPr lang="tr-TR" sz="1400" dirty="0" smtClean="0"/>
              <a:t>Toz</a:t>
            </a:r>
            <a:r>
              <a:rPr lang="en-US" sz="1400" dirty="0" smtClean="0"/>
              <a:t>, metal</a:t>
            </a:r>
            <a:r>
              <a:rPr lang="tr-TR" sz="1400" dirty="0" err="1" smtClean="0"/>
              <a:t>ler</a:t>
            </a:r>
            <a:r>
              <a:rPr lang="tr-TR" sz="1400" dirty="0" smtClean="0"/>
              <a:t> ve</a:t>
            </a:r>
            <a:r>
              <a:rPr lang="en-US" sz="1400" dirty="0" smtClean="0"/>
              <a:t> CO</a:t>
            </a:r>
          </a:p>
          <a:p>
            <a:pPr marL="342900" lvl="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smtClean="0"/>
              <a:t>Katalitik </a:t>
            </a:r>
            <a:r>
              <a:rPr lang="en-US" sz="1400" b="1" dirty="0" smtClean="0"/>
              <a:t>Cracking pro</a:t>
            </a:r>
            <a:r>
              <a:rPr lang="tr-TR" sz="1400" b="1" dirty="0" smtClean="0"/>
              <a:t>sesi</a:t>
            </a:r>
            <a:r>
              <a:rPr lang="en-US" sz="1400" b="1" dirty="0" smtClean="0"/>
              <a:t> (</a:t>
            </a:r>
            <a:r>
              <a:rPr lang="tr-TR" sz="1400" b="1" dirty="0" smtClean="0"/>
              <a:t>katalizörün </a:t>
            </a:r>
            <a:r>
              <a:rPr lang="tr-TR" sz="1400" b="1" dirty="0" err="1" smtClean="0"/>
              <a:t>rejenerasyonu</a:t>
            </a:r>
            <a:r>
              <a:rPr lang="en-US" sz="1400" b="1" dirty="0" smtClean="0"/>
              <a:t>): </a:t>
            </a:r>
            <a:r>
              <a:rPr lang="en-US" sz="1400" dirty="0" err="1" smtClean="0"/>
              <a:t>NOx</a:t>
            </a:r>
            <a:r>
              <a:rPr lang="en-US" sz="1400" dirty="0" smtClean="0"/>
              <a:t>, </a:t>
            </a:r>
            <a:r>
              <a:rPr lang="en-US" sz="1400" dirty="0" err="1" smtClean="0"/>
              <a:t>SOx</a:t>
            </a:r>
            <a:r>
              <a:rPr lang="en-US" sz="1400" dirty="0" smtClean="0"/>
              <a:t>, </a:t>
            </a:r>
            <a:r>
              <a:rPr lang="tr-TR" sz="1400" dirty="0" smtClean="0"/>
              <a:t>Toz</a:t>
            </a:r>
            <a:r>
              <a:rPr lang="en-US" sz="1400" dirty="0" smtClean="0"/>
              <a:t>, metal</a:t>
            </a:r>
            <a:r>
              <a:rPr lang="tr-TR" sz="1400" dirty="0" err="1" smtClean="0"/>
              <a:t>ler</a:t>
            </a:r>
            <a:r>
              <a:rPr lang="tr-TR" sz="1400" dirty="0" smtClean="0"/>
              <a:t> ve</a:t>
            </a:r>
            <a:r>
              <a:rPr lang="en-US" sz="1400" dirty="0" smtClean="0"/>
              <a:t> CO</a:t>
            </a:r>
          </a:p>
          <a:p>
            <a:pPr marL="342900" lvl="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smtClean="0"/>
              <a:t>Koklaştırma </a:t>
            </a:r>
            <a:r>
              <a:rPr lang="en-US" sz="1400" b="1" dirty="0" smtClean="0"/>
              <a:t>pro</a:t>
            </a:r>
            <a:r>
              <a:rPr lang="tr-TR" sz="1400" b="1" dirty="0" smtClean="0"/>
              <a:t>sesi</a:t>
            </a:r>
            <a:r>
              <a:rPr lang="en-US" sz="1400" b="1" dirty="0" smtClean="0"/>
              <a:t> (</a:t>
            </a:r>
            <a:r>
              <a:rPr lang="tr-TR" sz="1400" b="1" dirty="0" err="1" smtClean="0"/>
              <a:t>kalsinasyon</a:t>
            </a:r>
            <a:r>
              <a:rPr lang="tr-TR" sz="1400" b="1" dirty="0" smtClean="0"/>
              <a:t> dahil</a:t>
            </a:r>
            <a:r>
              <a:rPr lang="en-US" sz="1400" b="1" dirty="0" smtClean="0"/>
              <a:t>): </a:t>
            </a:r>
            <a:r>
              <a:rPr lang="tr-TR" sz="1400" b="1" dirty="0" smtClean="0"/>
              <a:t>Toz</a:t>
            </a:r>
            <a:r>
              <a:rPr lang="en-US" sz="1400" dirty="0" smtClean="0"/>
              <a:t>, metal</a:t>
            </a:r>
            <a:r>
              <a:rPr lang="tr-TR" sz="1400" dirty="0" err="1" smtClean="0"/>
              <a:t>ler</a:t>
            </a:r>
            <a:r>
              <a:rPr lang="tr-TR" sz="1400" dirty="0" smtClean="0"/>
              <a:t> ve </a:t>
            </a:r>
            <a:r>
              <a:rPr lang="en-US" sz="1400" dirty="0" err="1" smtClean="0"/>
              <a:t>SOx</a:t>
            </a:r>
            <a:endParaRPr lang="en-US" sz="1400" dirty="0" smtClean="0"/>
          </a:p>
          <a:p>
            <a:pPr marL="342900" lvl="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smtClean="0"/>
              <a:t>Atık </a:t>
            </a:r>
            <a:r>
              <a:rPr lang="en-US" sz="1400" b="1" dirty="0" err="1" smtClean="0"/>
              <a:t>ga</a:t>
            </a:r>
            <a:r>
              <a:rPr lang="tr-TR" sz="1400" b="1" dirty="0" smtClean="0"/>
              <a:t>z</a:t>
            </a:r>
            <a:r>
              <a:rPr lang="en-US" sz="1400" b="1" dirty="0" smtClean="0"/>
              <a:t> </a:t>
            </a:r>
            <a:r>
              <a:rPr lang="tr-TR" sz="1400" b="1" dirty="0" smtClean="0"/>
              <a:t>arıtma sistemleri</a:t>
            </a:r>
            <a:r>
              <a:rPr lang="en-US" sz="1400" b="1" dirty="0" smtClean="0"/>
              <a:t>: </a:t>
            </a:r>
            <a:r>
              <a:rPr lang="tr-TR" sz="1400" dirty="0" smtClean="0"/>
              <a:t>Baca gazı </a:t>
            </a:r>
            <a:r>
              <a:rPr lang="tr-TR" sz="1400" dirty="0" err="1" smtClean="0"/>
              <a:t>desülfürizasyonu</a:t>
            </a:r>
            <a:r>
              <a:rPr lang="tr-TR" sz="1400" dirty="0" smtClean="0"/>
              <a:t> için </a:t>
            </a:r>
            <a:r>
              <a:rPr lang="en-US" sz="1400" dirty="0" err="1" smtClean="0"/>
              <a:t>SOx</a:t>
            </a:r>
            <a:r>
              <a:rPr lang="en-US" sz="1400" dirty="0" smtClean="0"/>
              <a:t> </a:t>
            </a:r>
            <a:r>
              <a:rPr lang="tr-TR" sz="1400" dirty="0" smtClean="0"/>
              <a:t>uzaklaştırma verimliliği</a:t>
            </a:r>
            <a:r>
              <a:rPr lang="en-US" sz="1400" dirty="0" smtClean="0"/>
              <a:t> (</a:t>
            </a:r>
            <a:r>
              <a:rPr lang="en-US" sz="1400" dirty="0" smtClean="0"/>
              <a:t>FGD</a:t>
            </a:r>
            <a:r>
              <a:rPr lang="en-US" sz="1400" dirty="0" smtClean="0"/>
              <a:t>)</a:t>
            </a:r>
            <a:r>
              <a:rPr lang="tr-TR" sz="1400" dirty="0" smtClean="0"/>
              <a:t> ve atık gaz için sülfür geri kazanım verimliliği </a:t>
            </a:r>
            <a:r>
              <a:rPr lang="en-US" sz="1400" dirty="0" smtClean="0"/>
              <a:t>(</a:t>
            </a:r>
            <a:r>
              <a:rPr lang="en-US" sz="1400" dirty="0" smtClean="0"/>
              <a:t>H</a:t>
            </a:r>
            <a:r>
              <a:rPr lang="en-US" sz="1400" baseline="-25000" dirty="0" smtClean="0"/>
              <a:t>2</a:t>
            </a:r>
            <a:r>
              <a:rPr lang="en-US" sz="1400" dirty="0" smtClean="0"/>
              <a:t>S </a:t>
            </a:r>
            <a:r>
              <a:rPr lang="en-US" sz="1400" dirty="0" smtClean="0"/>
              <a:t>form</a:t>
            </a:r>
            <a:r>
              <a:rPr lang="tr-TR" sz="1400" dirty="0" smtClean="0"/>
              <a:t>unda</a:t>
            </a:r>
            <a:r>
              <a:rPr lang="en-US" sz="1400" dirty="0" smtClean="0"/>
              <a:t>) </a:t>
            </a:r>
            <a:endParaRPr lang="en-U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smtClean="0"/>
              <a:t>Yükleme ve Boşaltma operasyonları</a:t>
            </a:r>
            <a:r>
              <a:rPr lang="en-US" sz="1400" b="1" dirty="0" smtClean="0"/>
              <a:t>:</a:t>
            </a:r>
            <a:r>
              <a:rPr lang="en-US" sz="1400" dirty="0" smtClean="0"/>
              <a:t> </a:t>
            </a:r>
            <a:r>
              <a:rPr lang="tr-TR" sz="1400" dirty="0" smtClean="0"/>
              <a:t>VOC geri kazanım yüzdesi ve </a:t>
            </a:r>
            <a:r>
              <a:rPr lang="tr-TR" sz="1400" dirty="0" err="1" smtClean="0"/>
              <a:t>methan</a:t>
            </a:r>
            <a:r>
              <a:rPr lang="tr-TR" sz="1400" dirty="0" smtClean="0"/>
              <a:t> içermeyen VOC ve benzen için emisyon değerleri</a:t>
            </a:r>
            <a:endParaRPr lang="en-U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tr-TR" sz="1600" dirty="0" smtClean="0"/>
              <a:t>Bu kirleticiler için </a:t>
            </a:r>
            <a:r>
              <a:rPr lang="tr-TR" sz="1600" dirty="0" err="1" smtClean="0"/>
              <a:t>ESDleri</a:t>
            </a:r>
            <a:r>
              <a:rPr lang="tr-TR" sz="1600" dirty="0" smtClean="0"/>
              <a:t> </a:t>
            </a:r>
            <a:r>
              <a:rPr lang="tr-TR" sz="1600" dirty="0" err="1" smtClean="0"/>
              <a:t>METlerle</a:t>
            </a:r>
            <a:r>
              <a:rPr lang="tr-TR" sz="1600" dirty="0" smtClean="0"/>
              <a:t> ilintili emisyon sınır değerlerini aşmamalıdır</a:t>
            </a:r>
            <a:endParaRPr lang="en-US" sz="16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tr-TR" sz="1600" dirty="0" smtClean="0"/>
              <a:t>Mevcut tesisler için bu bilgi gerçek ölçümlerden elde edilir</a:t>
            </a:r>
            <a:r>
              <a:rPr lang="en-US" sz="1600" dirty="0" smtClean="0"/>
              <a:t>. </a:t>
            </a:r>
            <a:r>
              <a:rPr lang="tr-TR" sz="1600" dirty="0" smtClean="0"/>
              <a:t>Yeni tesisler için ise öngörülen emisyonların tahmini ve bu tahminlerin elde edilmesi için uygulanan yöntemler belirtilmelidir</a:t>
            </a:r>
            <a:endParaRPr lang="en-US" sz="16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tr-TR" sz="1600" dirty="0" smtClean="0"/>
              <a:t> Eğer </a:t>
            </a:r>
            <a:r>
              <a:rPr lang="tr-TR" sz="1600" dirty="0" err="1" smtClean="0"/>
              <a:t>türk</a:t>
            </a:r>
            <a:r>
              <a:rPr lang="tr-TR" sz="1600" dirty="0" smtClean="0"/>
              <a:t> çevre mevzuatı daha sıkı emisyon sınır değerleri getiriyorsa ulusal sınır değerler uygulanır</a:t>
            </a:r>
            <a:endParaRPr lang="en-US" sz="16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q"/>
              <a:defRPr/>
            </a:pPr>
            <a:endParaRPr lang="en-U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400" b="1" dirty="0" smtClean="0"/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s-ES_tradnl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" name="27 Grupo"/>
          <p:cNvGrpSpPr>
            <a:grpSpLocks/>
          </p:cNvGrpSpPr>
          <p:nvPr/>
        </p:nvGrpSpPr>
        <p:grpSpPr bwMode="auto">
          <a:xfrm>
            <a:off x="8100392" y="188640"/>
            <a:ext cx="864096" cy="288031"/>
            <a:chOff x="6286512" y="285728"/>
            <a:chExt cx="2493060" cy="790573"/>
          </a:xfrm>
        </p:grpSpPr>
        <p:pic>
          <p:nvPicPr>
            <p:cNvPr id="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9179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99592" y="188640"/>
            <a:ext cx="7416824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b="1" dirty="0" smtClean="0">
                <a:latin typeface="Book Antiqua" pitchFamily="18" charset="0"/>
              </a:rPr>
              <a:t>Rafineriler için EÇİ Başvurusu</a:t>
            </a:r>
            <a:endParaRPr lang="en-GB" sz="2400" b="1" dirty="0">
              <a:latin typeface="Book Antiqua" pitchFamily="18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67544" y="620688"/>
            <a:ext cx="845820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b="1" dirty="0" err="1" smtClean="0"/>
              <a:t>Proje</a:t>
            </a:r>
            <a:r>
              <a:rPr lang="en-US" b="1" dirty="0" smtClean="0"/>
              <a:t> R</a:t>
            </a:r>
            <a:r>
              <a:rPr lang="tr-TR" b="1" dirty="0" smtClean="0"/>
              <a:t>aporu</a:t>
            </a:r>
            <a:r>
              <a:rPr lang="en-US" b="1" dirty="0" smtClean="0"/>
              <a:t>: </a:t>
            </a:r>
            <a:r>
              <a:rPr lang="tr-TR" b="1" dirty="0" smtClean="0"/>
              <a:t>Atıksu deşarjları</a:t>
            </a:r>
            <a:endParaRPr lang="es-E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smtClean="0"/>
              <a:t>Atık su akımlarının tanımlanması</a:t>
            </a:r>
            <a:r>
              <a:rPr lang="en-GB" sz="1400" b="1" dirty="0" smtClean="0"/>
              <a:t>: </a:t>
            </a:r>
            <a:r>
              <a:rPr lang="tr-TR" sz="1400" b="1" dirty="0" smtClean="0"/>
              <a:t>endüstriyel atık sular</a:t>
            </a:r>
            <a:r>
              <a:rPr lang="en-GB" sz="1400" dirty="0" smtClean="0"/>
              <a:t>, </a:t>
            </a:r>
            <a:r>
              <a:rPr lang="tr-TR" sz="1400" dirty="0" smtClean="0"/>
              <a:t>evsel atık sular</a:t>
            </a:r>
            <a:r>
              <a:rPr lang="en-GB" sz="1400" dirty="0" smtClean="0"/>
              <a:t>, </a:t>
            </a:r>
            <a:r>
              <a:rPr lang="tr-TR" sz="1400" dirty="0" smtClean="0"/>
              <a:t>yağmur suyu deşarjları</a:t>
            </a:r>
            <a:r>
              <a:rPr lang="en-GB" sz="1400" dirty="0" smtClean="0"/>
              <a:t>, </a:t>
            </a:r>
            <a:r>
              <a:rPr lang="tr-TR" sz="1400" dirty="0" smtClean="0"/>
              <a:t>deniz deşarjları</a:t>
            </a:r>
            <a:r>
              <a:rPr lang="en-US" sz="1400" dirty="0" smtClean="0"/>
              <a:t> </a:t>
            </a:r>
            <a:r>
              <a:rPr lang="en-GB" sz="1400" dirty="0" smtClean="0"/>
              <a:t>(</a:t>
            </a:r>
            <a:r>
              <a:rPr lang="tr-TR" sz="1400" dirty="0" smtClean="0"/>
              <a:t>aynı zamanda Ek </a:t>
            </a:r>
            <a:r>
              <a:rPr lang="en-GB" sz="1400" dirty="0" smtClean="0"/>
              <a:t>0</a:t>
            </a:r>
            <a:r>
              <a:rPr lang="tr-TR" sz="1400" dirty="0" smtClean="0"/>
              <a:t>’da harita</a:t>
            </a:r>
            <a:r>
              <a:rPr lang="en-GB" sz="1400" dirty="0" smtClean="0"/>
              <a:t>)</a:t>
            </a:r>
            <a:r>
              <a:rPr lang="en-US" sz="1400" dirty="0" smtClean="0"/>
              <a:t> .</a:t>
            </a:r>
            <a:r>
              <a:rPr lang="en-GB" sz="1400" dirty="0" smtClean="0"/>
              <a:t> </a:t>
            </a:r>
            <a:r>
              <a:rPr lang="tr-TR" sz="1400" dirty="0" smtClean="0"/>
              <a:t>Tesisin su kütle dengesi</a:t>
            </a:r>
            <a:endParaRPr lang="es-E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smtClean="0"/>
              <a:t>Deşarj noktalarının şartları ve teknik koşulları</a:t>
            </a:r>
            <a:r>
              <a:rPr lang="en-GB" sz="1400" b="1" dirty="0" smtClean="0"/>
              <a:t>: </a:t>
            </a:r>
            <a:r>
              <a:rPr lang="tr-TR" sz="1400" dirty="0" smtClean="0"/>
              <a:t>tesis bünyesindeki numune alma notalarının tanımlanması</a:t>
            </a:r>
            <a:endParaRPr lang="es-ES" sz="1400" dirty="0" smtClean="0"/>
          </a:p>
          <a:p>
            <a:pPr marL="342900" lvl="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400" b="1" dirty="0" smtClean="0"/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s-ES_tradnl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 l="878" t="20660" r="14495" b="12847"/>
          <a:stretch>
            <a:fillRect/>
          </a:stretch>
        </p:blipFill>
        <p:spPr bwMode="auto">
          <a:xfrm>
            <a:off x="402332" y="2564904"/>
            <a:ext cx="8490148" cy="375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" name="27 Grupo"/>
          <p:cNvGrpSpPr>
            <a:grpSpLocks/>
          </p:cNvGrpSpPr>
          <p:nvPr/>
        </p:nvGrpSpPr>
        <p:grpSpPr bwMode="auto">
          <a:xfrm>
            <a:off x="8100392" y="188640"/>
            <a:ext cx="864096" cy="288031"/>
            <a:chOff x="6286512" y="285728"/>
            <a:chExt cx="2493060" cy="790573"/>
          </a:xfrm>
        </p:grpSpPr>
        <p:pic>
          <p:nvPicPr>
            <p:cNvPr id="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9179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99592" y="188640"/>
            <a:ext cx="7416824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b="1" dirty="0" smtClean="0">
                <a:latin typeface="Book Antiqua" pitchFamily="18" charset="0"/>
              </a:rPr>
              <a:t>Rafineriler için EÇİ Başvurusu</a:t>
            </a:r>
            <a:endParaRPr lang="en-GB" sz="2400" b="1" dirty="0">
              <a:latin typeface="Book Antiqua" pitchFamily="18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67544" y="620688"/>
            <a:ext cx="845820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b="1" dirty="0" err="1" smtClean="0"/>
              <a:t>Proje</a:t>
            </a:r>
            <a:r>
              <a:rPr lang="en-US" b="1" dirty="0" smtClean="0"/>
              <a:t> R</a:t>
            </a:r>
            <a:r>
              <a:rPr lang="tr-TR" b="1" dirty="0" smtClean="0"/>
              <a:t>aporu</a:t>
            </a:r>
            <a:r>
              <a:rPr lang="en-US" b="1" dirty="0" smtClean="0"/>
              <a:t>: </a:t>
            </a:r>
            <a:r>
              <a:rPr lang="tr-TR" b="1" dirty="0" smtClean="0"/>
              <a:t>Atık su deşarjları</a:t>
            </a:r>
            <a:endParaRPr lang="en-US" b="1" dirty="0" smtClean="0"/>
          </a:p>
          <a:p>
            <a:pPr marL="342900" lvl="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 dirty="0" smtClean="0"/>
              <a:t>Atık su arıtma tesisi</a:t>
            </a:r>
            <a:r>
              <a:rPr lang="en-US" b="1" dirty="0" smtClean="0"/>
              <a:t> (WWTP)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600" dirty="0" smtClean="0"/>
              <a:t>WWTP </a:t>
            </a:r>
            <a:r>
              <a:rPr lang="tr-TR" sz="1600" dirty="0" smtClean="0"/>
              <a:t>işletme verileri</a:t>
            </a:r>
            <a:r>
              <a:rPr lang="en-US" sz="1600" b="1" dirty="0" smtClean="0"/>
              <a:t> </a:t>
            </a:r>
            <a:r>
              <a:rPr lang="en-US" sz="1600" dirty="0" smtClean="0"/>
              <a:t>(</a:t>
            </a:r>
            <a:r>
              <a:rPr lang="en-US" sz="1600" dirty="0" err="1" smtClean="0"/>
              <a:t>te</a:t>
            </a:r>
            <a:r>
              <a:rPr lang="tr-TR" sz="1600" dirty="0" smtClean="0"/>
              <a:t>knoloji</a:t>
            </a:r>
            <a:r>
              <a:rPr lang="en-US" sz="1600" dirty="0" smtClean="0"/>
              <a:t>/pro</a:t>
            </a:r>
            <a:r>
              <a:rPr lang="tr-TR" sz="1600" dirty="0" smtClean="0"/>
              <a:t>ses</a:t>
            </a:r>
            <a:r>
              <a:rPr lang="en-US" sz="1600" dirty="0" smtClean="0"/>
              <a:t> </a:t>
            </a:r>
            <a:r>
              <a:rPr lang="tr-TR" sz="1600" dirty="0" smtClean="0"/>
              <a:t>tanımlaması</a:t>
            </a:r>
            <a:r>
              <a:rPr lang="en-US" sz="1600" dirty="0" smtClean="0"/>
              <a:t>, </a:t>
            </a:r>
            <a:r>
              <a:rPr lang="tr-TR" sz="1600" dirty="0" smtClean="0"/>
              <a:t>tesis verimliliği</a:t>
            </a:r>
            <a:r>
              <a:rPr lang="en-US" sz="1600" dirty="0" smtClean="0"/>
              <a:t>)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dirty="0" smtClean="0"/>
              <a:t>Atık su </a:t>
            </a:r>
            <a:r>
              <a:rPr lang="tr-TR" sz="1600" dirty="0" err="1" smtClean="0"/>
              <a:t>aırtma</a:t>
            </a:r>
            <a:r>
              <a:rPr lang="tr-TR" sz="1600" dirty="0" smtClean="0"/>
              <a:t> tesisini besleyen endüstriyel su hatlarında ve çeşitli atık su </a:t>
            </a:r>
            <a:r>
              <a:rPr lang="tr-TR" sz="1600" dirty="0" err="1" smtClean="0"/>
              <a:t>aıtma</a:t>
            </a:r>
            <a:r>
              <a:rPr lang="tr-TR" sz="1600" dirty="0" smtClean="0"/>
              <a:t> aşamalarında </a:t>
            </a:r>
            <a:r>
              <a:rPr lang="tr-TR" sz="1600" b="1" dirty="0" smtClean="0"/>
              <a:t>kullanılan maddeler</a:t>
            </a:r>
            <a:endParaRPr lang="en-US" sz="16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Arıtma teknikleri ve % olarak kirlilik azaltma</a:t>
            </a:r>
            <a:endParaRPr lang="en-US" sz="16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600" b="1" dirty="0" smtClean="0"/>
              <a:t>A</a:t>
            </a:r>
            <a:r>
              <a:rPr lang="tr-TR" sz="1600" b="1" dirty="0" err="1" smtClean="0"/>
              <a:t>rıtma</a:t>
            </a:r>
            <a:r>
              <a:rPr lang="tr-TR" sz="1600" b="1" dirty="0" smtClean="0"/>
              <a:t> sonrası ortalama emisyon değeri</a:t>
            </a:r>
            <a:r>
              <a:rPr lang="en-US" sz="1600" dirty="0" smtClean="0"/>
              <a:t> (Kg/ton product with flow associated and average period)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Arıtma sonrası çamurların yönetimi</a:t>
            </a:r>
            <a:r>
              <a:rPr lang="en-US" sz="1600" b="1" dirty="0" smtClean="0"/>
              <a:t> </a:t>
            </a:r>
            <a:r>
              <a:rPr lang="en-US" sz="1600" dirty="0" smtClean="0"/>
              <a:t>(</a:t>
            </a:r>
            <a:r>
              <a:rPr lang="tr-TR" sz="1600" dirty="0" smtClean="0"/>
              <a:t>katı veya sıvı</a:t>
            </a:r>
            <a:r>
              <a:rPr lang="en-US" sz="1600" dirty="0" smtClean="0"/>
              <a:t>).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İşletim ve onarım prosedürü</a:t>
            </a:r>
            <a:endParaRPr lang="en-US" sz="16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Kontrol ve izleme </a:t>
            </a:r>
            <a:r>
              <a:rPr lang="tr-TR" sz="1600" dirty="0" smtClean="0"/>
              <a:t>sistemi prosedürü</a:t>
            </a:r>
            <a:r>
              <a:rPr lang="en-US" sz="1600" dirty="0" smtClean="0"/>
              <a:t>: </a:t>
            </a:r>
            <a:r>
              <a:rPr lang="tr-TR" sz="1600" dirty="0" smtClean="0"/>
              <a:t>ölçümlerin sıklığı ve 24 saatlik periyotlar halinde akımdan alınan numuneler</a:t>
            </a:r>
            <a:endParaRPr lang="en-US" sz="16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dirty="0" smtClean="0"/>
              <a:t>Tehlikeli olayların ardından düzeltmeye yönelik faaliyetler</a:t>
            </a:r>
            <a:endParaRPr lang="en-US" sz="1600" dirty="0" smtClean="0"/>
          </a:p>
          <a:p>
            <a:pPr marL="342900" lvl="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b="1" dirty="0" smtClean="0"/>
          </a:p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endParaRPr lang="en-U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400" b="1" dirty="0" smtClean="0"/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s-ES_tradnl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" name="27 Grupo"/>
          <p:cNvGrpSpPr>
            <a:grpSpLocks/>
          </p:cNvGrpSpPr>
          <p:nvPr/>
        </p:nvGrpSpPr>
        <p:grpSpPr bwMode="auto">
          <a:xfrm>
            <a:off x="8100392" y="188640"/>
            <a:ext cx="864096" cy="288031"/>
            <a:chOff x="6286512" y="285728"/>
            <a:chExt cx="2493060" cy="790573"/>
          </a:xfrm>
        </p:grpSpPr>
        <p:pic>
          <p:nvPicPr>
            <p:cNvPr id="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9179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99592" y="188640"/>
            <a:ext cx="7416824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b="1" dirty="0" smtClean="0">
                <a:latin typeface="Book Antiqua" pitchFamily="18" charset="0"/>
              </a:rPr>
              <a:t>Rafineriler için EÇİ Başvurusu</a:t>
            </a:r>
            <a:endParaRPr lang="en-GB" sz="2400" b="1" dirty="0">
              <a:latin typeface="Book Antiqua" pitchFamily="18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67544" y="620688"/>
            <a:ext cx="845820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b="1" dirty="0" err="1" smtClean="0"/>
              <a:t>Proje</a:t>
            </a:r>
            <a:r>
              <a:rPr lang="en-US" b="1" dirty="0" smtClean="0"/>
              <a:t> R</a:t>
            </a:r>
            <a:r>
              <a:rPr lang="tr-TR" b="1" dirty="0" smtClean="0"/>
              <a:t>aporu</a:t>
            </a:r>
            <a:r>
              <a:rPr lang="en-US" b="1" dirty="0" smtClean="0"/>
              <a:t>: </a:t>
            </a:r>
            <a:r>
              <a:rPr lang="tr-TR" b="1" dirty="0" smtClean="0"/>
              <a:t>Atık su deşarjları</a:t>
            </a:r>
            <a:endParaRPr lang="en-US" b="1" dirty="0" smtClean="0"/>
          </a:p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endParaRPr lang="en-US" b="1" dirty="0" smtClean="0"/>
          </a:p>
          <a:p>
            <a:r>
              <a:rPr lang="tr-TR" b="1" dirty="0" smtClean="0"/>
              <a:t>İzleme ve kontrol planı</a:t>
            </a:r>
            <a:endParaRPr lang="es-ES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GB" sz="1600" dirty="0" err="1" smtClean="0"/>
              <a:t>Emis</a:t>
            </a:r>
            <a:r>
              <a:rPr lang="tr-TR" sz="1600" dirty="0" smtClean="0"/>
              <a:t>yon noktası</a:t>
            </a:r>
            <a:endParaRPr lang="es-ES" sz="16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dirty="0" smtClean="0"/>
              <a:t>Kirleticiler</a:t>
            </a:r>
            <a:endParaRPr lang="es-ES" sz="16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dirty="0" smtClean="0"/>
              <a:t>Numune alma yöntemi</a:t>
            </a:r>
            <a:r>
              <a:rPr lang="en-GB" sz="1600" dirty="0" smtClean="0"/>
              <a:t>, </a:t>
            </a:r>
            <a:r>
              <a:rPr lang="tr-TR" sz="1600" dirty="0" smtClean="0"/>
              <a:t>k</a:t>
            </a:r>
            <a:r>
              <a:rPr lang="en-GB" sz="1600" dirty="0" err="1" smtClean="0"/>
              <a:t>ontrol</a:t>
            </a:r>
            <a:r>
              <a:rPr lang="en-GB" sz="1600" dirty="0" smtClean="0"/>
              <a:t> </a:t>
            </a:r>
            <a:r>
              <a:rPr lang="tr-TR" sz="1600" dirty="0" smtClean="0"/>
              <a:t>ve veri toplama</a:t>
            </a:r>
            <a:endParaRPr lang="es-ES" sz="16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GB" sz="1600" dirty="0" smtClean="0"/>
              <a:t>T</a:t>
            </a:r>
            <a:r>
              <a:rPr lang="tr-TR" sz="1600" dirty="0" smtClean="0"/>
              <a:t>aşıma ve kayıt sistemi</a:t>
            </a:r>
            <a:endParaRPr lang="en-GB" sz="16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dirty="0" smtClean="0"/>
              <a:t>Sıvıların </a:t>
            </a:r>
            <a:r>
              <a:rPr lang="tr-TR" sz="1600" dirty="0" err="1" smtClean="0"/>
              <a:t>toksisitesinin</a:t>
            </a:r>
            <a:r>
              <a:rPr lang="tr-TR" sz="1600" dirty="0" smtClean="0"/>
              <a:t>, direncinin ve </a:t>
            </a:r>
            <a:r>
              <a:rPr lang="tr-TR" sz="1600" dirty="0" err="1" smtClean="0"/>
              <a:t>bio</a:t>
            </a:r>
            <a:r>
              <a:rPr lang="tr-TR" sz="1600" dirty="0" smtClean="0"/>
              <a:t> yığılmasının değerlendirme çalışması</a:t>
            </a:r>
            <a:endParaRPr lang="es-ES" sz="1600" dirty="0" smtClean="0"/>
          </a:p>
          <a:p>
            <a:pPr marL="342900" lvl="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b="1" dirty="0" smtClean="0"/>
          </a:p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endParaRPr lang="en-U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400" b="1" dirty="0" smtClean="0"/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s-ES_tradnl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 l="5690" t="49218" r="13111" b="18664"/>
          <a:stretch>
            <a:fillRect/>
          </a:stretch>
        </p:blipFill>
        <p:spPr bwMode="auto">
          <a:xfrm>
            <a:off x="611560" y="4293096"/>
            <a:ext cx="7972648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5" name="27 Grupo"/>
          <p:cNvGrpSpPr>
            <a:grpSpLocks/>
          </p:cNvGrpSpPr>
          <p:nvPr/>
        </p:nvGrpSpPr>
        <p:grpSpPr bwMode="auto">
          <a:xfrm>
            <a:off x="8100392" y="188640"/>
            <a:ext cx="864096" cy="288031"/>
            <a:chOff x="6286512" y="285728"/>
            <a:chExt cx="2493060" cy="790573"/>
          </a:xfrm>
        </p:grpSpPr>
        <p:pic>
          <p:nvPicPr>
            <p:cNvPr id="6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9179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899592" y="188640"/>
            <a:ext cx="7416824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b="1" dirty="0" smtClean="0">
                <a:latin typeface="Book Antiqua" pitchFamily="18" charset="0"/>
              </a:rPr>
              <a:t>Rafineriler için EÇİ Başvurusu</a:t>
            </a:r>
            <a:endParaRPr lang="en-GB" sz="2400" b="1" dirty="0">
              <a:latin typeface="Book Antiqua" pitchFamily="18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67544" y="620688"/>
            <a:ext cx="845820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b="1" dirty="0" err="1" smtClean="0"/>
              <a:t>Proje</a:t>
            </a:r>
            <a:r>
              <a:rPr lang="en-US" b="1" dirty="0" smtClean="0"/>
              <a:t> R</a:t>
            </a:r>
            <a:r>
              <a:rPr lang="tr-TR" b="1" dirty="0" err="1" smtClean="0"/>
              <a:t>aporu</a:t>
            </a:r>
            <a:r>
              <a:rPr lang="en-US" b="1" dirty="0" smtClean="0"/>
              <a:t>: </a:t>
            </a:r>
            <a:r>
              <a:rPr lang="tr-TR" b="1" dirty="0" err="1" smtClean="0"/>
              <a:t>Atıksu</a:t>
            </a:r>
            <a:r>
              <a:rPr lang="tr-TR" b="1" dirty="0" smtClean="0"/>
              <a:t> deşarjları</a:t>
            </a:r>
            <a:endParaRPr lang="en-US" b="1" dirty="0" smtClean="0"/>
          </a:p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endParaRPr lang="en-US" sz="1200" b="1" dirty="0" smtClean="0">
              <a:solidFill>
                <a:schemeClr val="bg1"/>
              </a:solidFill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 dirty="0" smtClean="0"/>
              <a:t>Uygulanan </a:t>
            </a:r>
            <a:r>
              <a:rPr lang="tr-TR" b="1" dirty="0" err="1" smtClean="0"/>
              <a:t>METlerin</a:t>
            </a:r>
            <a:r>
              <a:rPr lang="tr-TR" b="1" dirty="0" smtClean="0"/>
              <a:t> tanımlanması</a:t>
            </a:r>
            <a:r>
              <a:rPr lang="en-US" b="1" dirty="0" smtClean="0"/>
              <a:t> (</a:t>
            </a:r>
            <a:r>
              <a:rPr lang="tr-TR" b="1" dirty="0" smtClean="0"/>
              <a:t>veya uygulamak üzere planlanan</a:t>
            </a:r>
            <a:r>
              <a:rPr lang="en-US" b="1" dirty="0" smtClean="0"/>
              <a:t>)</a:t>
            </a:r>
            <a:endParaRPr lang="en-US" b="1" dirty="0" smtClean="0">
              <a:solidFill>
                <a:schemeClr val="bg1"/>
              </a:solidFill>
            </a:endParaRPr>
          </a:p>
          <a:p>
            <a:pPr marL="342900" lvl="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Su tüketiminin azaltılması için uygulanan teknikler</a:t>
            </a:r>
            <a:endParaRPr lang="en-US" sz="1600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600" dirty="0" smtClean="0"/>
              <a:t>Su akımı entegrasyonu</a:t>
            </a:r>
            <a:endParaRPr lang="en-US" sz="1600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600" dirty="0" err="1" smtClean="0"/>
              <a:t>Kontamine</a:t>
            </a:r>
            <a:r>
              <a:rPr lang="tr-TR" sz="1600" dirty="0" smtClean="0"/>
              <a:t> olmuş akımların ayrımı için su ve drenaj sistemi</a:t>
            </a:r>
            <a:endParaRPr lang="en-US" sz="1600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600" dirty="0" smtClean="0"/>
              <a:t>Taşmaların ve sızıntıların önlenmesi</a:t>
            </a:r>
            <a:endParaRPr lang="en-US" sz="1600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600" dirty="0" err="1" smtClean="0"/>
              <a:t>Kontamine</a:t>
            </a:r>
            <a:r>
              <a:rPr lang="tr-TR" sz="1600" dirty="0" smtClean="0"/>
              <a:t> olmamış akımların ayrımı</a:t>
            </a:r>
            <a:endParaRPr lang="en-US" sz="1600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endParaRPr lang="en-US" sz="1600" dirty="0" smtClean="0"/>
          </a:p>
          <a:p>
            <a:pPr marL="342900" lvl="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Su kirliliğinin </a:t>
            </a:r>
            <a:r>
              <a:rPr lang="tr-TR" sz="1600" b="1" dirty="0" err="1" smtClean="0"/>
              <a:t>minimizasyonu</a:t>
            </a:r>
            <a:r>
              <a:rPr lang="tr-TR" sz="1600" b="1" dirty="0" smtClean="0"/>
              <a:t> için teknikler</a:t>
            </a:r>
            <a:endParaRPr lang="en-US" sz="1600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600" dirty="0" smtClean="0"/>
              <a:t>Ayrıştırma, yüzme ve netleştirme teknikleri</a:t>
            </a:r>
            <a:endParaRPr lang="en-US" sz="1600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600" dirty="0" smtClean="0"/>
              <a:t>Bi</a:t>
            </a:r>
            <a:r>
              <a:rPr lang="tr-TR" sz="1600" dirty="0" smtClean="0"/>
              <a:t>y</a:t>
            </a:r>
            <a:r>
              <a:rPr lang="en-US" sz="1600" dirty="0" err="1" smtClean="0"/>
              <a:t>olo</a:t>
            </a:r>
            <a:r>
              <a:rPr lang="tr-TR" sz="1600" dirty="0" err="1" smtClean="0"/>
              <a:t>jik</a:t>
            </a:r>
            <a:r>
              <a:rPr lang="tr-TR" sz="1600" dirty="0" smtClean="0"/>
              <a:t> arıtma</a:t>
            </a:r>
            <a:endParaRPr lang="es-ES" sz="16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n-US" sz="1600" dirty="0" smtClean="0"/>
          </a:p>
          <a:p>
            <a:pPr marL="342900" lvl="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b="1" dirty="0" smtClean="0"/>
          </a:p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endParaRPr lang="en-U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400" b="1" dirty="0" smtClean="0"/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s-ES_tradnl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" name="27 Grupo"/>
          <p:cNvGrpSpPr>
            <a:grpSpLocks/>
          </p:cNvGrpSpPr>
          <p:nvPr/>
        </p:nvGrpSpPr>
        <p:grpSpPr bwMode="auto">
          <a:xfrm>
            <a:off x="8100392" y="188640"/>
            <a:ext cx="864096" cy="288031"/>
            <a:chOff x="6286512" y="285728"/>
            <a:chExt cx="2493060" cy="790573"/>
          </a:xfrm>
        </p:grpSpPr>
        <p:pic>
          <p:nvPicPr>
            <p:cNvPr id="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9179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99592" y="188640"/>
            <a:ext cx="7416824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b="1" dirty="0" smtClean="0">
                <a:latin typeface="Book Antiqua" pitchFamily="18" charset="0"/>
              </a:rPr>
              <a:t>Rafineriler için EÇİ Başvurusu</a:t>
            </a:r>
            <a:endParaRPr lang="en-GB" sz="2400" b="1" dirty="0">
              <a:latin typeface="Book Antiqua" pitchFamily="18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67544" y="620688"/>
            <a:ext cx="845820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b="1" dirty="0" err="1" smtClean="0"/>
              <a:t>Proje</a:t>
            </a:r>
            <a:r>
              <a:rPr lang="en-US" b="1" dirty="0" smtClean="0"/>
              <a:t> R</a:t>
            </a:r>
            <a:r>
              <a:rPr lang="tr-TR" b="1" dirty="0" err="1" smtClean="0"/>
              <a:t>aporu</a:t>
            </a:r>
            <a:r>
              <a:rPr lang="en-US" b="1" dirty="0" smtClean="0"/>
              <a:t>: </a:t>
            </a:r>
            <a:r>
              <a:rPr lang="tr-TR" b="1" dirty="0" err="1" smtClean="0"/>
              <a:t>Atıksu</a:t>
            </a:r>
            <a:r>
              <a:rPr lang="tr-TR" b="1" dirty="0" smtClean="0"/>
              <a:t> deşarjları</a:t>
            </a:r>
            <a:endParaRPr lang="en-US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 dirty="0" smtClean="0"/>
              <a:t>Aşağıdaki parametrelerin ölçümlerinin yapılması gerekir</a:t>
            </a:r>
            <a:endParaRPr lang="en-US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400" b="1" dirty="0" smtClean="0"/>
              <a:t>E</a:t>
            </a:r>
            <a:r>
              <a:rPr lang="tr-TR" sz="1400" b="1" dirty="0" err="1" smtClean="0"/>
              <a:t>SDleri</a:t>
            </a:r>
            <a:r>
              <a:rPr lang="tr-TR" sz="1400" b="1" dirty="0" smtClean="0"/>
              <a:t> aşağıdaki parametreler için  </a:t>
            </a:r>
            <a:r>
              <a:rPr lang="tr-TR" sz="1400" b="1" dirty="0" err="1" smtClean="0"/>
              <a:t>METlerle</a:t>
            </a:r>
            <a:r>
              <a:rPr lang="tr-TR" sz="1400" b="1" dirty="0" smtClean="0"/>
              <a:t> ilintili emisyon sınır değerlerini aşmamalıdır</a:t>
            </a:r>
            <a:r>
              <a:rPr lang="en-US" sz="1400" dirty="0" smtClean="0"/>
              <a:t> (</a:t>
            </a:r>
            <a:r>
              <a:rPr lang="tr-TR" sz="1400" dirty="0" smtClean="0"/>
              <a:t>bunlar konsantrasyon değerleri olarak verilmiştir</a:t>
            </a:r>
            <a:r>
              <a:rPr lang="en-US" sz="1400" dirty="0" smtClean="0"/>
              <a:t>) </a:t>
            </a:r>
            <a:r>
              <a:rPr lang="en-US" sz="1400" b="1" dirty="0" smtClean="0"/>
              <a:t>:</a:t>
            </a:r>
            <a:endParaRPr lang="en-US" sz="1400" b="1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400" dirty="0" smtClean="0"/>
              <a:t> Total H</a:t>
            </a:r>
            <a:r>
              <a:rPr lang="tr-TR" sz="1400" dirty="0" err="1" smtClean="0"/>
              <a:t>idrokarbon</a:t>
            </a:r>
            <a:r>
              <a:rPr lang="tr-TR" sz="1400" dirty="0" smtClean="0"/>
              <a:t> içeriği</a:t>
            </a:r>
            <a:r>
              <a:rPr lang="en-US" sz="1400" dirty="0" smtClean="0"/>
              <a:t> (THC)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400" dirty="0" smtClean="0"/>
              <a:t>Total </a:t>
            </a:r>
            <a:r>
              <a:rPr lang="tr-TR" sz="1400" dirty="0" smtClean="0"/>
              <a:t>askıda katı maddeler</a:t>
            </a:r>
            <a:r>
              <a:rPr lang="en-US" sz="1400" dirty="0" smtClean="0"/>
              <a:t> (TSS)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Kimyasal oksijen ihtiyacı</a:t>
            </a:r>
            <a:r>
              <a:rPr lang="en-US" sz="1400" dirty="0" smtClean="0"/>
              <a:t> (COD)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400" dirty="0" smtClean="0"/>
              <a:t>BOD5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400" dirty="0" smtClean="0"/>
              <a:t>Am</a:t>
            </a:r>
            <a:r>
              <a:rPr lang="tr-TR" sz="1400" dirty="0" err="1" smtClean="0"/>
              <a:t>onyak</a:t>
            </a:r>
            <a:r>
              <a:rPr lang="tr-TR" sz="1400" dirty="0" smtClean="0"/>
              <a:t> </a:t>
            </a:r>
            <a:r>
              <a:rPr lang="en-US" sz="1400" dirty="0" smtClean="0"/>
              <a:t>nitro</a:t>
            </a:r>
            <a:r>
              <a:rPr lang="tr-TR" sz="1400" dirty="0" smtClean="0"/>
              <a:t>j</a:t>
            </a:r>
            <a:r>
              <a:rPr lang="en-US" sz="1400" dirty="0" smtClean="0"/>
              <a:t>en (N</a:t>
            </a:r>
            <a:r>
              <a:rPr lang="tr-TR" sz="1400" dirty="0" smtClean="0"/>
              <a:t> olarak belirtilmiş</a:t>
            </a:r>
            <a:r>
              <a:rPr lang="en-US" sz="1400" dirty="0" smtClean="0"/>
              <a:t>)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400" dirty="0" smtClean="0"/>
              <a:t>Total nitro</a:t>
            </a:r>
            <a:r>
              <a:rPr lang="tr-TR" sz="1400" dirty="0" smtClean="0"/>
              <a:t>j</a:t>
            </a:r>
            <a:r>
              <a:rPr lang="en-US" sz="1400" dirty="0" smtClean="0"/>
              <a:t>en (N</a:t>
            </a:r>
            <a:r>
              <a:rPr lang="tr-TR" sz="1400" dirty="0" smtClean="0"/>
              <a:t> olarak belirtilmiş</a:t>
            </a:r>
            <a:r>
              <a:rPr lang="en-US" sz="1400" dirty="0" smtClean="0"/>
              <a:t>)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Kurşun</a:t>
            </a:r>
            <a:r>
              <a:rPr lang="en-US" sz="1400" dirty="0" smtClean="0"/>
              <a:t>, </a:t>
            </a:r>
            <a:r>
              <a:rPr lang="en-US" sz="1400" dirty="0" err="1" smtClean="0"/>
              <a:t>Pb</a:t>
            </a:r>
            <a:r>
              <a:rPr lang="tr-TR" sz="1400" dirty="0" smtClean="0"/>
              <a:t> olarak belirtilmiş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400" dirty="0" smtClean="0"/>
              <a:t> </a:t>
            </a:r>
            <a:r>
              <a:rPr lang="tr-TR" sz="1400" dirty="0" smtClean="0"/>
              <a:t>K</a:t>
            </a:r>
            <a:r>
              <a:rPr lang="en-US" sz="1400" dirty="0" err="1" smtClean="0"/>
              <a:t>admi</a:t>
            </a:r>
            <a:r>
              <a:rPr lang="tr-TR" sz="1400" dirty="0" smtClean="0"/>
              <a:t>y</a:t>
            </a:r>
            <a:r>
              <a:rPr lang="en-US" sz="1400" dirty="0" smtClean="0"/>
              <a:t>um, Cd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400" dirty="0" err="1" smtClean="0"/>
              <a:t>Nikel</a:t>
            </a:r>
            <a:r>
              <a:rPr lang="en-US" sz="1400" dirty="0" smtClean="0"/>
              <a:t>, Ni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err="1" smtClean="0"/>
              <a:t>Civa</a:t>
            </a:r>
            <a:r>
              <a:rPr lang="tr-TR" sz="1400" dirty="0" smtClean="0"/>
              <a:t>, </a:t>
            </a:r>
            <a:r>
              <a:rPr lang="en-US" sz="1400" dirty="0" smtClean="0"/>
              <a:t>Hg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F</a:t>
            </a:r>
            <a:r>
              <a:rPr lang="en-US" sz="1400" dirty="0" err="1" smtClean="0"/>
              <a:t>enol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400" dirty="0" err="1" smtClean="0"/>
              <a:t>Benzen</a:t>
            </a:r>
            <a:r>
              <a:rPr lang="en-US" sz="1400" dirty="0" smtClean="0"/>
              <a:t>, Toluene, Ethyl-benzene, Xylene (BTEX)</a:t>
            </a:r>
          </a:p>
          <a:p>
            <a:pPr marL="3429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400" b="1" dirty="0" smtClean="0"/>
              <a:t>D</a:t>
            </a:r>
            <a:r>
              <a:rPr lang="tr-TR" sz="1400" b="1" dirty="0" err="1" smtClean="0"/>
              <a:t>eşarj</a:t>
            </a:r>
            <a:r>
              <a:rPr lang="tr-TR" sz="1400" b="1" dirty="0" smtClean="0"/>
              <a:t> noktası</a:t>
            </a:r>
            <a:r>
              <a:rPr lang="en-US" sz="1400" b="1" dirty="0" smtClean="0"/>
              <a:t>: </a:t>
            </a:r>
            <a:r>
              <a:rPr lang="tr-TR" sz="1400" dirty="0" smtClean="0"/>
              <a:t>Endüstriyel suların analizi</a:t>
            </a:r>
            <a:r>
              <a:rPr lang="en-US" sz="1400" dirty="0" smtClean="0"/>
              <a:t>, </a:t>
            </a:r>
            <a:r>
              <a:rPr lang="tr-TR" sz="1400" dirty="0" smtClean="0"/>
              <a:t>ortalama akım</a:t>
            </a:r>
            <a:r>
              <a:rPr lang="en-US" sz="1400" dirty="0" smtClean="0"/>
              <a:t>, </a:t>
            </a:r>
            <a:r>
              <a:rPr lang="tr-TR" sz="1400" dirty="0" smtClean="0"/>
              <a:t>numune alma sıklığı ve metodolojisi</a:t>
            </a:r>
            <a:endParaRPr lang="es-E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tr-TR" sz="1400" dirty="0" smtClean="0"/>
              <a:t>Eğer Türk çevre mevzuatı daha sıkı emisyon sınır değerleri koyuyorsa</a:t>
            </a:r>
            <a:r>
              <a:rPr lang="en-US" sz="1400" dirty="0" smtClean="0"/>
              <a:t>, </a:t>
            </a:r>
            <a:r>
              <a:rPr lang="tr-TR" sz="1400" dirty="0" smtClean="0"/>
              <a:t>bu durumda ulusal sınır değerler uygulanır</a:t>
            </a:r>
            <a:endParaRPr lang="es-E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n-US" sz="1600" dirty="0" smtClean="0"/>
          </a:p>
          <a:p>
            <a:pPr marL="342900" lvl="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b="1" dirty="0" smtClean="0"/>
          </a:p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endParaRPr lang="en-U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400" b="1" dirty="0" smtClean="0"/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s-ES_tradnl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" name="27 Grupo"/>
          <p:cNvGrpSpPr>
            <a:grpSpLocks/>
          </p:cNvGrpSpPr>
          <p:nvPr/>
        </p:nvGrpSpPr>
        <p:grpSpPr bwMode="auto">
          <a:xfrm>
            <a:off x="8100392" y="188640"/>
            <a:ext cx="864096" cy="288031"/>
            <a:chOff x="6286512" y="285728"/>
            <a:chExt cx="2493060" cy="790573"/>
          </a:xfrm>
        </p:grpSpPr>
        <p:pic>
          <p:nvPicPr>
            <p:cNvPr id="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9179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99592" y="188640"/>
            <a:ext cx="7416824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b="1" dirty="0" smtClean="0">
                <a:latin typeface="Book Antiqua" pitchFamily="18" charset="0"/>
              </a:rPr>
              <a:t>Rafineriler için EÇİ Başvurusu</a:t>
            </a:r>
            <a:endParaRPr lang="en-GB" sz="2400" b="1" dirty="0">
              <a:latin typeface="Book Antiqua" pitchFamily="18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67544" y="620688"/>
            <a:ext cx="845820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b="1" dirty="0" err="1" smtClean="0"/>
              <a:t>Proje</a:t>
            </a:r>
            <a:r>
              <a:rPr lang="en-US" b="1" dirty="0" smtClean="0"/>
              <a:t> R</a:t>
            </a:r>
            <a:r>
              <a:rPr lang="tr-TR" b="1" dirty="0" err="1" smtClean="0"/>
              <a:t>aporu</a:t>
            </a:r>
            <a:r>
              <a:rPr lang="en-US" b="1" dirty="0" smtClean="0"/>
              <a:t>: </a:t>
            </a:r>
            <a:r>
              <a:rPr lang="tr-TR" b="1" dirty="0" smtClean="0"/>
              <a:t>Atık</a:t>
            </a:r>
            <a:endParaRPr lang="en-US" b="1" dirty="0" smtClean="0"/>
          </a:p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endParaRPr lang="en-US" sz="1600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Atık üretimi</a:t>
            </a:r>
            <a:endParaRPr lang="es-ES" sz="1600" b="1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600" dirty="0" smtClean="0"/>
              <a:t>Atık </a:t>
            </a:r>
            <a:r>
              <a:rPr lang="tr-TR" sz="1600" dirty="0" err="1" smtClean="0"/>
              <a:t>karakterizasyonu</a:t>
            </a:r>
            <a:r>
              <a:rPr lang="en-GB" sz="1600" dirty="0" smtClean="0"/>
              <a:t> (</a:t>
            </a:r>
            <a:r>
              <a:rPr lang="tr-TR" sz="1600" dirty="0" smtClean="0"/>
              <a:t>atığın sınıflandırılması</a:t>
            </a:r>
            <a:r>
              <a:rPr lang="en-GB" sz="1600" dirty="0" smtClean="0"/>
              <a:t>,</a:t>
            </a:r>
            <a:r>
              <a:rPr lang="tr-TR" sz="1600" dirty="0" smtClean="0"/>
              <a:t> etiketlenmesi ve depolanması</a:t>
            </a:r>
            <a:r>
              <a:rPr lang="en-GB" sz="1600" dirty="0" smtClean="0"/>
              <a:t>)</a:t>
            </a:r>
            <a:endParaRPr lang="es-ES" sz="1600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600" dirty="0" smtClean="0"/>
              <a:t>Depolama şartları</a:t>
            </a:r>
            <a:endParaRPr lang="es-ES" sz="16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Atık yönetimi</a:t>
            </a:r>
            <a:endParaRPr lang="es-ES" sz="1600" b="1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600" dirty="0" smtClean="0"/>
              <a:t>Yetkilendirilmiş atık işleme tesislerine (harici) transfer</a:t>
            </a:r>
            <a:endParaRPr lang="es-ES" sz="1600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600" dirty="0" smtClean="0"/>
              <a:t>Atığın tesis içi arıtılması</a:t>
            </a:r>
            <a:r>
              <a:rPr lang="en-GB" sz="1600" dirty="0" smtClean="0"/>
              <a:t>: </a:t>
            </a:r>
            <a:r>
              <a:rPr lang="tr-TR" sz="1600" dirty="0" smtClean="0"/>
              <a:t>kabul prosedürünün tanımlanması</a:t>
            </a:r>
            <a:r>
              <a:rPr lang="en-GB" sz="1600" dirty="0" smtClean="0"/>
              <a:t>, </a:t>
            </a:r>
            <a:r>
              <a:rPr lang="tr-TR" sz="1600" dirty="0" smtClean="0"/>
              <a:t>atık arıtma işlemleri</a:t>
            </a:r>
            <a:r>
              <a:rPr lang="en-GB" sz="1600" dirty="0" smtClean="0"/>
              <a:t> (</a:t>
            </a:r>
            <a:r>
              <a:rPr lang="tr-TR" sz="1600" dirty="0" smtClean="0"/>
              <a:t>Ek 0’da harita</a:t>
            </a:r>
            <a:r>
              <a:rPr lang="en-GB" sz="1600" dirty="0" smtClean="0"/>
              <a:t>) </a:t>
            </a:r>
            <a:r>
              <a:rPr lang="tr-TR" sz="1600" dirty="0" smtClean="0"/>
              <a:t>ve bertaraf için gerekli olan teknik şartlar</a:t>
            </a:r>
            <a:endParaRPr lang="es-ES" sz="16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Üretim prosesinde meydana gelen atıklar için </a:t>
            </a:r>
            <a:r>
              <a:rPr lang="tr-TR" sz="1600" b="1" dirty="0" err="1" smtClean="0"/>
              <a:t>minimizasyon</a:t>
            </a:r>
            <a:r>
              <a:rPr lang="tr-TR" sz="1600" b="1" dirty="0" smtClean="0"/>
              <a:t> planı</a:t>
            </a:r>
            <a:endParaRPr lang="en-GB" sz="1600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Atık üretimi ve yönetiminde uygulanan </a:t>
            </a:r>
            <a:r>
              <a:rPr lang="tr-TR" sz="1600" b="1" dirty="0" err="1" smtClean="0"/>
              <a:t>METlerin</a:t>
            </a:r>
            <a:r>
              <a:rPr lang="tr-TR" sz="1600" b="1" dirty="0" smtClean="0"/>
              <a:t> tanımlanması</a:t>
            </a:r>
            <a:r>
              <a:rPr lang="en-US" sz="1600" b="1" dirty="0" smtClean="0"/>
              <a:t> </a:t>
            </a:r>
            <a:r>
              <a:rPr lang="en-US" sz="1600" dirty="0" smtClean="0"/>
              <a:t>(</a:t>
            </a:r>
            <a:r>
              <a:rPr lang="tr-TR" sz="1600" dirty="0" smtClean="0"/>
              <a:t>örneğin</a:t>
            </a:r>
            <a:r>
              <a:rPr lang="en-US" sz="1600" dirty="0" smtClean="0"/>
              <a:t> </a:t>
            </a:r>
            <a:r>
              <a:rPr lang="tr-TR" sz="1600" dirty="0" smtClean="0"/>
              <a:t>çamurların ön arıtılması</a:t>
            </a:r>
            <a:r>
              <a:rPr lang="en-US" sz="1600" dirty="0" smtClean="0"/>
              <a:t>, </a:t>
            </a:r>
            <a:r>
              <a:rPr lang="tr-TR" sz="1600" dirty="0" smtClean="0"/>
              <a:t>proses birimlerinde çamurun tekrar kullanımı</a:t>
            </a:r>
            <a:r>
              <a:rPr lang="en-US" sz="1600" dirty="0" smtClean="0"/>
              <a:t>, </a:t>
            </a:r>
            <a:r>
              <a:rPr lang="tr-TR" sz="1600" dirty="0" smtClean="0"/>
              <a:t>atık katı katalizörlerin yönetimi</a:t>
            </a:r>
            <a:r>
              <a:rPr lang="en-US" sz="1600" dirty="0" smtClean="0"/>
              <a:t>, </a:t>
            </a:r>
            <a:r>
              <a:rPr lang="tr-TR" sz="1600" dirty="0" smtClean="0"/>
              <a:t>katalizörün çamurlu </a:t>
            </a:r>
            <a:r>
              <a:rPr lang="tr-TR" sz="1600" dirty="0" err="1" smtClean="0"/>
              <a:t>dekant</a:t>
            </a:r>
            <a:r>
              <a:rPr lang="tr-TR" sz="1600" dirty="0" smtClean="0"/>
              <a:t> yağından ayrıştırılması</a:t>
            </a:r>
            <a:r>
              <a:rPr lang="en-US" sz="1600" dirty="0" smtClean="0"/>
              <a:t>) </a:t>
            </a:r>
            <a:endParaRPr lang="en-US" sz="1600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n-US" sz="1600" dirty="0" smtClean="0"/>
          </a:p>
          <a:p>
            <a:pPr marL="342900" lvl="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b="1" dirty="0" smtClean="0"/>
          </a:p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endParaRPr lang="en-U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400" b="1" dirty="0" smtClean="0"/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s-ES_tradnl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5" name="27 Grupo"/>
          <p:cNvGrpSpPr>
            <a:grpSpLocks/>
          </p:cNvGrpSpPr>
          <p:nvPr/>
        </p:nvGrpSpPr>
        <p:grpSpPr bwMode="auto">
          <a:xfrm>
            <a:off x="8100392" y="188640"/>
            <a:ext cx="864096" cy="288031"/>
            <a:chOff x="6286512" y="285728"/>
            <a:chExt cx="2493060" cy="790573"/>
          </a:xfrm>
        </p:grpSpPr>
        <p:pic>
          <p:nvPicPr>
            <p:cNvPr id="6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9179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899592" y="188640"/>
            <a:ext cx="7416824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b="1" dirty="0" smtClean="0">
                <a:latin typeface="Book Antiqua" pitchFamily="18" charset="0"/>
              </a:rPr>
              <a:t>Rafineriler için EÇİ Başvurusu</a:t>
            </a:r>
            <a:endParaRPr lang="en-GB" sz="2400" b="1" dirty="0">
              <a:latin typeface="Book Antiqua" pitchFamily="18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67544" y="620688"/>
            <a:ext cx="845820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b="1" dirty="0" err="1" smtClean="0"/>
              <a:t>Proje</a:t>
            </a:r>
            <a:r>
              <a:rPr lang="en-US" b="1" dirty="0" smtClean="0"/>
              <a:t> R</a:t>
            </a:r>
            <a:r>
              <a:rPr lang="tr-TR" b="1" dirty="0" err="1" smtClean="0"/>
              <a:t>aporu</a:t>
            </a:r>
            <a:r>
              <a:rPr lang="en-US" b="1" dirty="0" smtClean="0"/>
              <a:t>: </a:t>
            </a:r>
            <a:r>
              <a:rPr lang="tr-TR" b="1" dirty="0" smtClean="0"/>
              <a:t>Toprak ve yeraltı suyunun korunması</a:t>
            </a:r>
            <a:endParaRPr lang="en-US" b="1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6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İzleme </a:t>
            </a:r>
            <a:r>
              <a:rPr lang="en-US" sz="1600" b="1" dirty="0" smtClean="0"/>
              <a:t>Program</a:t>
            </a:r>
            <a:r>
              <a:rPr lang="tr-TR" sz="1600" b="1" dirty="0" smtClean="0"/>
              <a:t>ı</a:t>
            </a:r>
            <a:r>
              <a:rPr lang="en-US" sz="1600" b="1" dirty="0" smtClean="0"/>
              <a:t> (</a:t>
            </a:r>
            <a:r>
              <a:rPr lang="tr-TR" sz="1600" b="1" dirty="0" smtClean="0"/>
              <a:t>Ek V</a:t>
            </a:r>
            <a:r>
              <a:rPr lang="en-US" sz="1600" b="1" dirty="0" smtClean="0"/>
              <a:t>) </a:t>
            </a:r>
            <a:r>
              <a:rPr lang="tr-TR" sz="1600" b="1" dirty="0" smtClean="0"/>
              <a:t>aşağıdaki aşamalara ayrılmıştır</a:t>
            </a:r>
            <a:r>
              <a:rPr lang="en-US" sz="1600" b="1" dirty="0" smtClean="0"/>
              <a:t>:</a:t>
            </a:r>
          </a:p>
          <a:p>
            <a:r>
              <a:rPr lang="en-US" sz="1600" dirty="0" smtClean="0"/>
              <a:t> </a:t>
            </a:r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600" dirty="0" smtClean="0"/>
              <a:t>1. Aşama</a:t>
            </a:r>
            <a:r>
              <a:rPr lang="en-US" sz="1600" dirty="0" smtClean="0"/>
              <a:t>: S</a:t>
            </a:r>
            <a:r>
              <a:rPr lang="tr-TR" sz="1600" dirty="0" smtClean="0"/>
              <a:t>aha incelemesi</a:t>
            </a:r>
            <a:r>
              <a:rPr lang="en-US" sz="1600" dirty="0" smtClean="0"/>
              <a:t>/ </a:t>
            </a:r>
            <a:r>
              <a:rPr lang="tr-TR" sz="1600" dirty="0" smtClean="0"/>
              <a:t>mevcut </a:t>
            </a:r>
            <a:r>
              <a:rPr lang="tr-TR" sz="1600" dirty="0" err="1" smtClean="0"/>
              <a:t>kontaminasyonun</a:t>
            </a:r>
            <a:r>
              <a:rPr lang="tr-TR" sz="1600" dirty="0" smtClean="0"/>
              <a:t> </a:t>
            </a:r>
            <a:r>
              <a:rPr lang="tr-TR" sz="1600" dirty="0" err="1" smtClean="0"/>
              <a:t>karakterizasyonu</a:t>
            </a:r>
            <a:endParaRPr lang="en-US" sz="1600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600" dirty="0" smtClean="0"/>
              <a:t>2. Aşama:</a:t>
            </a:r>
            <a:r>
              <a:rPr lang="en-US" sz="1600" dirty="0" smtClean="0"/>
              <a:t> </a:t>
            </a:r>
            <a:r>
              <a:rPr lang="tr-TR" sz="1600" dirty="0" smtClean="0"/>
              <a:t>İzleme</a:t>
            </a:r>
            <a:endParaRPr lang="en-US" sz="1600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600" dirty="0" smtClean="0"/>
              <a:t>3</a:t>
            </a:r>
            <a:r>
              <a:rPr lang="tr-TR" sz="1600" dirty="0" smtClean="0"/>
              <a:t>. Aşama</a:t>
            </a:r>
            <a:r>
              <a:rPr lang="en-US" sz="1600" dirty="0" smtClean="0"/>
              <a:t>: </a:t>
            </a:r>
            <a:r>
              <a:rPr lang="tr-TR" sz="1600" dirty="0" smtClean="0"/>
              <a:t>Onarım</a:t>
            </a:r>
            <a:endParaRPr lang="en-US" sz="16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600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Mevcut durum raporu</a:t>
            </a:r>
            <a:r>
              <a:rPr lang="en-US" sz="1600" b="1" dirty="0" smtClean="0"/>
              <a:t>: </a:t>
            </a:r>
            <a:r>
              <a:rPr lang="tr-TR" sz="1600" dirty="0" smtClean="0"/>
              <a:t>ilgili tehlikeli maddelerin üretimi, kullanımı veya salımı sonucu toprak ve yeraltı sularının </a:t>
            </a:r>
            <a:r>
              <a:rPr lang="tr-TR" sz="1600" dirty="0" err="1" smtClean="0"/>
              <a:t>kontaminasyonu</a:t>
            </a:r>
            <a:r>
              <a:rPr lang="tr-TR" sz="1600" dirty="0" smtClean="0"/>
              <a:t> olasılığı var ise</a:t>
            </a:r>
            <a:endParaRPr lang="en-US" sz="16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6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dirty="0" smtClean="0"/>
              <a:t>Sıvı hidrokarbon bileşiklerinin depolanmasından kaynaklanan emisyonların önlenmesi ve azaltılması için </a:t>
            </a:r>
            <a:r>
              <a:rPr lang="tr-TR" sz="1600" b="1" dirty="0" smtClean="0"/>
              <a:t>uygulanan </a:t>
            </a:r>
            <a:r>
              <a:rPr lang="tr-TR" sz="1600" b="1" dirty="0" err="1" smtClean="0"/>
              <a:t>METlerin</a:t>
            </a:r>
            <a:r>
              <a:rPr lang="tr-TR" sz="1600" b="1" dirty="0" smtClean="0"/>
              <a:t> tanımlanması</a:t>
            </a:r>
            <a:r>
              <a:rPr lang="en-US" sz="1600" dirty="0" smtClean="0"/>
              <a:t> (</a:t>
            </a:r>
            <a:r>
              <a:rPr lang="tr-TR" sz="1600" dirty="0" smtClean="0"/>
              <a:t>çift tabanlı tankların kullanımı</a:t>
            </a:r>
            <a:r>
              <a:rPr lang="en-US" sz="1600" dirty="0" smtClean="0"/>
              <a:t>, </a:t>
            </a:r>
            <a:r>
              <a:rPr lang="tr-TR" sz="1600" dirty="0" smtClean="0"/>
              <a:t>sızdırmaz </a:t>
            </a:r>
            <a:r>
              <a:rPr lang="tr-TR" sz="1600" dirty="0" err="1" smtClean="0"/>
              <a:t>membran</a:t>
            </a:r>
            <a:r>
              <a:rPr lang="tr-TR" sz="1600" dirty="0" smtClean="0"/>
              <a:t> </a:t>
            </a:r>
            <a:r>
              <a:rPr lang="en-US" sz="1600" dirty="0" smtClean="0"/>
              <a:t>liners, </a:t>
            </a:r>
            <a:r>
              <a:rPr lang="tr-TR" sz="1600" dirty="0" smtClean="0"/>
              <a:t>uygun kapasite dizaynları</a:t>
            </a:r>
            <a:r>
              <a:rPr lang="en-US" sz="1600" dirty="0" smtClean="0"/>
              <a:t>, </a:t>
            </a:r>
            <a:r>
              <a:rPr lang="tr-TR" sz="1600" dirty="0" smtClean="0"/>
              <a:t>bakım programları</a:t>
            </a:r>
            <a:r>
              <a:rPr lang="en-US" sz="1600" dirty="0" smtClean="0"/>
              <a:t>)</a:t>
            </a:r>
            <a:endParaRPr lang="es-ES" sz="16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n-US" sz="1600" dirty="0" smtClean="0"/>
          </a:p>
          <a:p>
            <a:pPr marL="342900" lvl="0" indent="-342900" eaLnBrk="0" hangingPunct="0">
              <a:lnSpc>
                <a:spcPct val="150000"/>
              </a:lnSpc>
              <a:spcBef>
                <a:spcPct val="20000"/>
              </a:spcBef>
            </a:pPr>
            <a:endParaRPr lang="en-US" b="1" dirty="0" smtClean="0"/>
          </a:p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endParaRPr lang="en-U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400" b="1" dirty="0" smtClean="0"/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s-ES_tradnl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27 Grupo"/>
          <p:cNvGrpSpPr>
            <a:grpSpLocks/>
          </p:cNvGrpSpPr>
          <p:nvPr/>
        </p:nvGrpSpPr>
        <p:grpSpPr bwMode="auto">
          <a:xfrm>
            <a:off x="7308304" y="332656"/>
            <a:ext cx="1656184" cy="648071"/>
            <a:chOff x="6286512" y="285728"/>
            <a:chExt cx="2493060" cy="790573"/>
          </a:xfrm>
        </p:grpSpPr>
        <p:pic>
          <p:nvPicPr>
            <p:cNvPr id="9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32656"/>
            <a:ext cx="1605223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827584" y="1823347"/>
            <a:ext cx="741682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sz="4000" b="1" dirty="0" smtClean="0">
                <a:latin typeface="Book Antiqua" pitchFamily="18" charset="0"/>
              </a:rPr>
              <a:t>Rafineriler için EÇİ Başvurusu</a:t>
            </a:r>
            <a:endParaRPr lang="en-GB" sz="4000" b="1" dirty="0">
              <a:latin typeface="Book Antiqua" pitchFamily="18" charset="0"/>
            </a:endParaRPr>
          </a:p>
        </p:txBody>
      </p:sp>
      <p:sp>
        <p:nvSpPr>
          <p:cNvPr id="13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" name="27 Grupo"/>
          <p:cNvGrpSpPr>
            <a:grpSpLocks/>
          </p:cNvGrpSpPr>
          <p:nvPr/>
        </p:nvGrpSpPr>
        <p:grpSpPr bwMode="auto">
          <a:xfrm>
            <a:off x="8100392" y="188640"/>
            <a:ext cx="864096" cy="288031"/>
            <a:chOff x="6286512" y="285728"/>
            <a:chExt cx="2493060" cy="790573"/>
          </a:xfrm>
        </p:grpSpPr>
        <p:pic>
          <p:nvPicPr>
            <p:cNvPr id="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9179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99592" y="188640"/>
            <a:ext cx="7416824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b="1" dirty="0" smtClean="0">
                <a:latin typeface="Book Antiqua" pitchFamily="18" charset="0"/>
              </a:rPr>
              <a:t>Rafineriler için EÇİ Başvurusu</a:t>
            </a:r>
            <a:endParaRPr lang="en-GB" sz="2400" b="1" dirty="0">
              <a:latin typeface="Book Antiqua" pitchFamily="18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67544" y="620688"/>
            <a:ext cx="845820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sz="2400" b="1" dirty="0" smtClean="0"/>
              <a:t>Faydalı Çalışma Dokümanları</a:t>
            </a:r>
            <a:endParaRPr lang="en-US" sz="2400" b="1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400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400" dirty="0" smtClean="0"/>
          </a:p>
          <a:p>
            <a:pPr marL="342900" marR="0" lvl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tr-TR" sz="2000" b="1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Rafineri İzin Başvurusu</a:t>
            </a:r>
            <a:r>
              <a:rPr kumimoji="0" lang="en-US" sz="2000" b="1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(</a:t>
            </a:r>
            <a:r>
              <a:rPr kumimoji="0" lang="tr-TR" sz="2000" b="1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izin başvurusu içeriği</a:t>
            </a:r>
            <a:r>
              <a:rPr kumimoji="0" lang="en-US" sz="2000" b="1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)</a:t>
            </a: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2000" b="1" dirty="0" smtClean="0">
                <a:latin typeface="Arial Narrow" pitchFamily="34" charset="0"/>
              </a:rPr>
              <a:t>Entegre Çevre İzinleri</a:t>
            </a:r>
            <a:r>
              <a:rPr lang="it-IT" sz="2000" b="1" dirty="0" smtClean="0">
                <a:latin typeface="Arial Narrow" pitchFamily="34" charset="0"/>
              </a:rPr>
              <a:t>: </a:t>
            </a:r>
            <a:r>
              <a:rPr lang="tr-TR" sz="2000" b="1" dirty="0" smtClean="0">
                <a:latin typeface="Arial Narrow" pitchFamily="34" charset="0"/>
              </a:rPr>
              <a:t>Başvuru sahibi </a:t>
            </a:r>
            <a:r>
              <a:rPr lang="tr-TR" sz="2000" b="1" dirty="0" err="1" smtClean="0">
                <a:latin typeface="Arial Narrow" pitchFamily="34" charset="0"/>
              </a:rPr>
              <a:t>içib</a:t>
            </a:r>
            <a:r>
              <a:rPr lang="tr-TR" sz="2000" b="1" dirty="0" smtClean="0">
                <a:latin typeface="Arial Narrow" pitchFamily="34" charset="0"/>
              </a:rPr>
              <a:t> destek kılavuz</a:t>
            </a:r>
            <a:endParaRPr lang="it-IT" sz="2000" b="1" dirty="0" smtClean="0">
              <a:latin typeface="Arial Narrow" pitchFamily="34" charset="0"/>
            </a:endParaRP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2000" b="1" dirty="0" smtClean="0">
                <a:latin typeface="Arial Narrow" pitchFamily="34" charset="0"/>
              </a:rPr>
              <a:t>Rafineriler için Mevcut En İyi Teknikler kılavuzu</a:t>
            </a:r>
            <a:endParaRPr lang="es-ES" sz="2000" b="1" dirty="0" smtClean="0">
              <a:latin typeface="Arial Narrow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800" b="1" i="0" u="none" strike="noStrike" kern="1200" cap="none" spc="0" normalizeH="0" baseline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1332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31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214678" y="3857628"/>
            <a:ext cx="25779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3200" b="1" dirty="0" err="1">
                <a:latin typeface="Book Antiqua" pitchFamily="18" charset="0"/>
              </a:rPr>
              <a:t>Teşekkürler</a:t>
            </a:r>
            <a:r>
              <a:rPr lang="es-ES" sz="3200" b="1" dirty="0">
                <a:latin typeface="Book Antiqua" pitchFamily="18" charset="0"/>
              </a:rPr>
              <a:t>!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2258908" y="4572008"/>
            <a:ext cx="455765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_tradnl" sz="2400" dirty="0" smtClean="0"/>
              <a:t>cesarseoanez.ippc@gmail.com</a:t>
            </a:r>
          </a:p>
          <a:p>
            <a:pPr algn="ctr"/>
            <a:r>
              <a:rPr lang="es-ES" sz="2400" dirty="0" smtClean="0"/>
              <a:t>lsuarez@jccm.es</a:t>
            </a:r>
          </a:p>
          <a:p>
            <a:pPr algn="ctr"/>
            <a:r>
              <a:rPr lang="es-ES" sz="2400" dirty="0" smtClean="0"/>
              <a:t>mtejedordevega@gmail.com</a:t>
            </a:r>
            <a:endParaRPr lang="es-ES" sz="2400" dirty="0"/>
          </a:p>
        </p:txBody>
      </p:sp>
      <p:sp>
        <p:nvSpPr>
          <p:cNvPr id="11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pic>
        <p:nvPicPr>
          <p:cNvPr id="2050" name="Picture 2" descr="Isla Oi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5474" y="1124744"/>
            <a:ext cx="4536504" cy="2642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" name="27 Grupo"/>
          <p:cNvGrpSpPr>
            <a:grpSpLocks/>
          </p:cNvGrpSpPr>
          <p:nvPr/>
        </p:nvGrpSpPr>
        <p:grpSpPr bwMode="auto">
          <a:xfrm>
            <a:off x="8100392" y="188640"/>
            <a:ext cx="864096" cy="288031"/>
            <a:chOff x="6286512" y="285728"/>
            <a:chExt cx="2493060" cy="790573"/>
          </a:xfrm>
        </p:grpSpPr>
        <p:pic>
          <p:nvPicPr>
            <p:cNvPr id="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9179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899592" y="188640"/>
            <a:ext cx="7416824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b="1" dirty="0" smtClean="0">
                <a:latin typeface="Book Antiqua" pitchFamily="18" charset="0"/>
              </a:rPr>
              <a:t>Rafineriler için EÇİ Başvurusu</a:t>
            </a:r>
            <a:endParaRPr lang="en-GB" sz="2400" b="1" dirty="0">
              <a:latin typeface="Book Antiqua" pitchFamily="18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67544" y="952798"/>
            <a:ext cx="8458200" cy="5047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 dirty="0" smtClean="0"/>
              <a:t>Temin edilmesi gereken bilgiler</a:t>
            </a:r>
            <a:endParaRPr lang="en-US" sz="1600" b="1" dirty="0" smtClean="0"/>
          </a:p>
          <a:p>
            <a:pPr marL="342900" lvl="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tr-TR" b="1" dirty="0" smtClean="0">
                <a:latin typeface="Arial" pitchFamily="34" charset="0"/>
                <a:cs typeface="Arial" pitchFamily="34" charset="0"/>
              </a:rPr>
              <a:t>EÇİ’ni almak için gerekli olan dokümanlar</a:t>
            </a: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Yeni tesisler</a:t>
            </a:r>
            <a:r>
              <a:rPr lang="en-US" sz="1600" b="1" dirty="0" smtClean="0"/>
              <a:t>: </a:t>
            </a:r>
            <a:r>
              <a:rPr lang="tr-TR" sz="1600" dirty="0" smtClean="0"/>
              <a:t>EÇİ </a:t>
            </a:r>
            <a:r>
              <a:rPr lang="tr-TR" sz="1600" dirty="0" smtClean="0"/>
              <a:t>inşaat sürecini </a:t>
            </a:r>
            <a:r>
              <a:rPr lang="tr-TR" sz="1600" dirty="0" smtClean="0"/>
              <a:t>başlatmak için gerekli olan koşullardan biridir</a:t>
            </a:r>
            <a:endParaRPr lang="en-US" sz="1600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EÇİ başvuru formu</a:t>
            </a:r>
            <a:r>
              <a:rPr lang="en-US" sz="1400" dirty="0" smtClean="0"/>
              <a:t> (</a:t>
            </a:r>
            <a:r>
              <a:rPr lang="tr-TR" sz="1400" dirty="0" smtClean="0"/>
              <a:t>EÇİ yönetmeliğinde gerekli görülen dokümanlarla birlikte</a:t>
            </a:r>
            <a:r>
              <a:rPr lang="en-US" sz="1400" dirty="0" smtClean="0"/>
              <a:t>)</a:t>
            </a:r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ÇED raporu</a:t>
            </a:r>
            <a:r>
              <a:rPr lang="en-US" sz="1400" dirty="0" smtClean="0"/>
              <a:t> (</a:t>
            </a:r>
            <a:r>
              <a:rPr lang="en-GB" sz="1400" dirty="0" smtClean="0"/>
              <a:t>26939</a:t>
            </a:r>
            <a:r>
              <a:rPr lang="tr-TR" sz="1400" dirty="0" smtClean="0"/>
              <a:t> sayılı yönetmeliğin 11. maddesi</a:t>
            </a:r>
            <a:r>
              <a:rPr lang="en-GB" sz="1400" dirty="0" smtClean="0"/>
              <a:t>)</a:t>
            </a:r>
            <a:endParaRPr lang="en-US" sz="1400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400" dirty="0" smtClean="0"/>
              <a:t>SEVESO </a:t>
            </a:r>
            <a:r>
              <a:rPr lang="tr-TR" sz="1400" dirty="0" smtClean="0"/>
              <a:t>kategori bildirimi</a:t>
            </a:r>
            <a:r>
              <a:rPr lang="en-US" sz="1400" dirty="0" smtClean="0"/>
              <a:t> (</a:t>
            </a:r>
            <a:r>
              <a:rPr lang="tr-TR" sz="1400" dirty="0" smtClean="0"/>
              <a:t>tehlikeli maddeler içeren büyük kazaların kontrolü</a:t>
            </a:r>
            <a:r>
              <a:rPr lang="en-US" sz="1400" dirty="0" smtClean="0"/>
              <a:t>)</a:t>
            </a:r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Şehir planları ile uygunluk raporu</a:t>
            </a:r>
            <a:endParaRPr lang="en-US" sz="1400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Mevcut tesisler</a:t>
            </a:r>
            <a:r>
              <a:rPr lang="en-US" sz="1600" b="1" dirty="0" smtClean="0"/>
              <a:t>: </a:t>
            </a:r>
            <a:r>
              <a:rPr lang="tr-TR" sz="1600" b="1" dirty="0" smtClean="0"/>
              <a:t>EÇİ düzenlenmesi prosedürü esnasında faaliyeti devam edebilir</a:t>
            </a:r>
            <a:endParaRPr lang="en-US" sz="1600" b="1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EÇİ başvuru formu</a:t>
            </a:r>
            <a:r>
              <a:rPr lang="en-US" sz="1400" dirty="0" smtClean="0"/>
              <a:t> (</a:t>
            </a:r>
            <a:r>
              <a:rPr lang="tr-TR" sz="1400" dirty="0" smtClean="0"/>
              <a:t>gerçek emisyon ölçümleri, hammaddelerin tüketimi, v.b. Dahil olmak üzere EÇİ yönetmeliği uyarınca gerekli görülen dokümanlar</a:t>
            </a:r>
            <a:r>
              <a:rPr lang="en-US" sz="1400" dirty="0" smtClean="0"/>
              <a:t>)</a:t>
            </a:r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Nihai ÇED raporu ve </a:t>
            </a:r>
            <a:r>
              <a:rPr lang="en-US" sz="1400" dirty="0" smtClean="0"/>
              <a:t>SEVESO </a:t>
            </a:r>
            <a:r>
              <a:rPr lang="tr-TR" sz="1400" dirty="0" smtClean="0"/>
              <a:t>kategori bildirimi</a:t>
            </a:r>
            <a:endParaRPr lang="en-US" sz="1400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400" dirty="0" smtClean="0"/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s-ES_tradnl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" name="27 Grupo"/>
          <p:cNvGrpSpPr>
            <a:grpSpLocks/>
          </p:cNvGrpSpPr>
          <p:nvPr/>
        </p:nvGrpSpPr>
        <p:grpSpPr bwMode="auto">
          <a:xfrm>
            <a:off x="8100392" y="188640"/>
            <a:ext cx="864096" cy="288031"/>
            <a:chOff x="6286512" y="285728"/>
            <a:chExt cx="2493060" cy="790573"/>
          </a:xfrm>
        </p:grpSpPr>
        <p:pic>
          <p:nvPicPr>
            <p:cNvPr id="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9179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899592" y="188640"/>
            <a:ext cx="7416824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b="1" dirty="0" smtClean="0">
                <a:latin typeface="Book Antiqua" pitchFamily="18" charset="0"/>
              </a:rPr>
              <a:t>Rafineriler için EÇİ Başvurusu</a:t>
            </a:r>
            <a:endParaRPr lang="en-GB" sz="2400" b="1" dirty="0">
              <a:latin typeface="Book Antiqua" pitchFamily="18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67544" y="620688"/>
            <a:ext cx="845820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b="1" dirty="0" smtClean="0"/>
              <a:t>İzin Başvurusu İçeriği</a:t>
            </a:r>
            <a:endParaRPr lang="en-US" sz="1600" b="1" dirty="0" smtClean="0"/>
          </a:p>
          <a:p>
            <a:pPr>
              <a:lnSpc>
                <a:spcPct val="150000"/>
              </a:lnSpc>
            </a:pPr>
            <a:endParaRPr lang="en-US" b="1" dirty="0" smtClean="0"/>
          </a:p>
          <a:p>
            <a:pPr>
              <a:lnSpc>
                <a:spcPct val="150000"/>
              </a:lnSpc>
            </a:pPr>
            <a:r>
              <a:rPr lang="en-US" b="1" dirty="0" smtClean="0"/>
              <a:t>1. </a:t>
            </a:r>
            <a:r>
              <a:rPr lang="tr-TR" b="1" dirty="0" smtClean="0"/>
              <a:t>Teknik olmayan özet</a:t>
            </a:r>
            <a:r>
              <a:rPr lang="en-US" b="1" dirty="0" smtClean="0"/>
              <a:t>: </a:t>
            </a:r>
            <a:r>
              <a:rPr lang="tr-TR" dirty="0"/>
              <a:t>H</a:t>
            </a:r>
            <a:r>
              <a:rPr lang="tr-TR" dirty="0" smtClean="0"/>
              <a:t>alkın </a:t>
            </a:r>
            <a:r>
              <a:rPr lang="tr-TR" dirty="0" smtClean="0"/>
              <a:t>bilgilendirilmesi aşamasında kabul görmesini sağlamak amacıyla izin başvurusunun geri kalan kısmında belirtilmiş olan detayların bir özeti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b="1" dirty="0" smtClean="0"/>
              <a:t>2. </a:t>
            </a:r>
            <a:r>
              <a:rPr lang="en-US" b="1" dirty="0" err="1" smtClean="0"/>
              <a:t>Proje</a:t>
            </a:r>
            <a:r>
              <a:rPr lang="en-US" b="1" dirty="0" smtClean="0"/>
              <a:t> R</a:t>
            </a:r>
            <a:r>
              <a:rPr lang="tr-TR" b="1" dirty="0" smtClean="0"/>
              <a:t>aporu</a:t>
            </a:r>
            <a:endParaRPr lang="es-ES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600" b="1" dirty="0" err="1" smtClean="0"/>
              <a:t>Genel</a:t>
            </a:r>
            <a:r>
              <a:rPr lang="en-US" sz="1600" b="1" dirty="0" smtClean="0"/>
              <a:t> </a:t>
            </a:r>
            <a:r>
              <a:rPr lang="tr-TR" sz="1600" b="1" dirty="0" smtClean="0"/>
              <a:t>veriler</a:t>
            </a:r>
            <a:endParaRPr lang="es-ES" sz="1600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Tesisin tanımlanması</a:t>
            </a:r>
            <a:endParaRPr lang="es-ES" sz="1600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600" b="1" dirty="0" smtClean="0"/>
              <a:t>Te</a:t>
            </a:r>
            <a:r>
              <a:rPr lang="tr-TR" sz="1600" b="1" dirty="0" err="1" smtClean="0"/>
              <a:t>knik</a:t>
            </a:r>
            <a:r>
              <a:rPr lang="tr-TR" sz="1600" b="1" dirty="0" smtClean="0"/>
              <a:t> </a:t>
            </a:r>
            <a:r>
              <a:rPr lang="tr-TR" sz="1600" b="1" dirty="0" smtClean="0"/>
              <a:t>karakteristik</a:t>
            </a:r>
            <a:r>
              <a:rPr lang="en-US" sz="1600" b="1" dirty="0" smtClean="0"/>
              <a:t> </a:t>
            </a:r>
            <a:r>
              <a:rPr lang="en-US" sz="1600" b="1" dirty="0" smtClean="0"/>
              <a:t>(</a:t>
            </a:r>
            <a:r>
              <a:rPr lang="tr-TR" sz="1600" b="1" dirty="0" smtClean="0"/>
              <a:t>kapasiteler</a:t>
            </a:r>
            <a:r>
              <a:rPr lang="en-US" sz="1600" b="1" dirty="0" smtClean="0"/>
              <a:t>, pro</a:t>
            </a:r>
            <a:r>
              <a:rPr lang="tr-TR" sz="1600" b="1" dirty="0" smtClean="0"/>
              <a:t>sesler ve rafinerideki birimler</a:t>
            </a:r>
            <a:r>
              <a:rPr lang="en-US" sz="1600" b="1" dirty="0" smtClean="0"/>
              <a:t>)</a:t>
            </a:r>
            <a:endParaRPr lang="es-E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Üretim proseslerinin/birimlerinin özeti</a:t>
            </a:r>
            <a:r>
              <a:rPr lang="en-US" sz="1600" b="1" dirty="0" smtClean="0"/>
              <a:t> (</a:t>
            </a:r>
            <a:r>
              <a:rPr lang="tr-TR" sz="1600" b="1" dirty="0" smtClean="0"/>
              <a:t>hammaddeler, ürünler ve diğer birimlerle bağlantılar dahil olmak üzere herbir birimin tanımlanması</a:t>
            </a:r>
            <a:r>
              <a:rPr lang="en-US" sz="1600" b="1" dirty="0" smtClean="0"/>
              <a:t>)</a:t>
            </a:r>
            <a:endParaRPr lang="es-ES" sz="1600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Doğal kaynaklar</a:t>
            </a:r>
            <a:r>
              <a:rPr lang="en-US" sz="1600" b="1" dirty="0" smtClean="0"/>
              <a:t>, </a:t>
            </a:r>
            <a:r>
              <a:rPr lang="tr-TR" sz="1600" b="1" dirty="0" smtClean="0"/>
              <a:t>ham ve yardımcı materyaller ile ürünler</a:t>
            </a:r>
            <a:endParaRPr lang="es-ES" sz="1600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Çevresel emisyonlar ve kontroller</a:t>
            </a:r>
            <a:endParaRPr lang="en-US" sz="1600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Ekler</a:t>
            </a:r>
            <a:endParaRPr lang="en-US" sz="1600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b="1" dirty="0" smtClean="0"/>
              <a:t>3. </a:t>
            </a:r>
            <a:r>
              <a:rPr lang="tr-TR" b="1" dirty="0" smtClean="0"/>
              <a:t>Gizli verilerin belirlenmesi</a:t>
            </a:r>
            <a:endParaRPr lang="es-ES" b="1" dirty="0" smtClean="0"/>
          </a:p>
          <a:p>
            <a:endParaRPr lang="es-ES" sz="1600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400" dirty="0" smtClean="0"/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s-ES_tradnl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" name="27 Grupo"/>
          <p:cNvGrpSpPr>
            <a:grpSpLocks/>
          </p:cNvGrpSpPr>
          <p:nvPr/>
        </p:nvGrpSpPr>
        <p:grpSpPr bwMode="auto">
          <a:xfrm>
            <a:off x="8100392" y="188640"/>
            <a:ext cx="864096" cy="288031"/>
            <a:chOff x="6286512" y="285728"/>
            <a:chExt cx="2493060" cy="790573"/>
          </a:xfrm>
        </p:grpSpPr>
        <p:pic>
          <p:nvPicPr>
            <p:cNvPr id="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9179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899592" y="188640"/>
            <a:ext cx="7416824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b="1" dirty="0" smtClean="0">
                <a:latin typeface="Book Antiqua" pitchFamily="18" charset="0"/>
              </a:rPr>
              <a:t>Rafineriler için EÇİ Başvurusu</a:t>
            </a:r>
            <a:endParaRPr lang="en-GB" sz="2400" b="1" dirty="0">
              <a:latin typeface="Book Antiqua" pitchFamily="18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67544" y="620688"/>
            <a:ext cx="845820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b="1" dirty="0" err="1" smtClean="0"/>
              <a:t>Proje</a:t>
            </a:r>
            <a:r>
              <a:rPr lang="en-US" b="1" dirty="0" smtClean="0"/>
              <a:t> R</a:t>
            </a:r>
            <a:r>
              <a:rPr lang="tr-TR" b="1" dirty="0" smtClean="0"/>
              <a:t>aporu</a:t>
            </a:r>
            <a:r>
              <a:rPr lang="en-US" b="1" dirty="0" smtClean="0"/>
              <a:t>: </a:t>
            </a:r>
            <a:r>
              <a:rPr lang="tr-TR" b="1" dirty="0" smtClean="0"/>
              <a:t>Ekler</a:t>
            </a:r>
            <a:endParaRPr lang="en-US" sz="1600" b="1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400" dirty="0" smtClean="0"/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s-ES_tradnl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67544" y="620688"/>
            <a:ext cx="8458200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en-US" sz="1600" b="1" dirty="0" smtClean="0"/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Ek </a:t>
            </a:r>
            <a:r>
              <a:rPr lang="en-US" sz="1600" b="1" dirty="0" smtClean="0"/>
              <a:t>0: </a:t>
            </a:r>
            <a:r>
              <a:rPr lang="tr-TR" sz="1600" b="1" dirty="0" smtClean="0"/>
              <a:t>Rafinerinin haritaları</a:t>
            </a:r>
            <a:endParaRPr lang="es-ES" sz="1600" b="1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Rafinerideki birimler</a:t>
            </a:r>
            <a:r>
              <a:rPr lang="en-US" sz="1400" dirty="0" smtClean="0"/>
              <a:t>. 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Noktasal emisyon kaynakları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400" dirty="0" smtClean="0"/>
              <a:t>Dif</a:t>
            </a:r>
            <a:r>
              <a:rPr lang="tr-TR" sz="1400" dirty="0" smtClean="0"/>
              <a:t>üz emisyonlar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Yağmur sularını toplama ağı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Sızıntı noktalarını belirleme ve onarım programı</a:t>
            </a:r>
            <a:r>
              <a:rPr lang="en-US" sz="1400" dirty="0" smtClean="0"/>
              <a:t> (LDAR)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Hava kalitesi izleme ağı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Atık depolama ve /veya işleme noktaları</a:t>
            </a:r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Toprak izleme programının saha </a:t>
            </a:r>
            <a:r>
              <a:rPr lang="tr-TR" sz="1400" dirty="0" smtClean="0"/>
              <a:t>denetimi</a:t>
            </a:r>
            <a:endParaRPr lang="en-US" sz="1400" dirty="0" smtClean="0"/>
          </a:p>
          <a:p>
            <a:pPr marL="800100" lvl="1" indent="-342900" eaLnBrk="0" hangingPunct="0">
              <a:spcBef>
                <a:spcPct val="20000"/>
              </a:spcBef>
              <a:defRPr/>
            </a:pPr>
            <a:endParaRPr lang="en-US" sz="1600" b="1" dirty="0" smtClean="0"/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Ek </a:t>
            </a:r>
            <a:r>
              <a:rPr lang="en-US" sz="1600" b="1" dirty="0" smtClean="0"/>
              <a:t>I: Mater</a:t>
            </a:r>
            <a:r>
              <a:rPr lang="tr-TR" sz="1600" b="1" dirty="0" smtClean="0"/>
              <a:t>yal güvenliği veri formu</a:t>
            </a:r>
            <a:r>
              <a:rPr lang="en-US" sz="1600" b="1" dirty="0" smtClean="0"/>
              <a:t> (MSDS) </a:t>
            </a:r>
            <a:r>
              <a:rPr lang="tr-TR" sz="1600" b="1" dirty="0" smtClean="0"/>
              <a:t>ve üretim güvenliği veri formu</a:t>
            </a:r>
            <a:r>
              <a:rPr lang="en-US" sz="1600" b="1" dirty="0" smtClean="0"/>
              <a:t> (PSDS)</a:t>
            </a: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s-ES" sz="1600" b="1" dirty="0" smtClean="0"/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Ek </a:t>
            </a:r>
            <a:r>
              <a:rPr lang="en-US" sz="1600" b="1" dirty="0" smtClean="0"/>
              <a:t>II: </a:t>
            </a:r>
            <a:r>
              <a:rPr lang="en-US" sz="1600" b="1" dirty="0" err="1" smtClean="0"/>
              <a:t>Atmos</a:t>
            </a:r>
            <a:r>
              <a:rPr lang="tr-TR" sz="1600" b="1" dirty="0" smtClean="0"/>
              <a:t>ferik </a:t>
            </a:r>
            <a:r>
              <a:rPr lang="en-US" sz="1600" b="1" dirty="0" smtClean="0"/>
              <a:t>D</a:t>
            </a:r>
            <a:r>
              <a:rPr lang="tr-TR" sz="1600" b="1" dirty="0" smtClean="0"/>
              <a:t>ağılım </a:t>
            </a:r>
            <a:r>
              <a:rPr lang="en-US" sz="1600" b="1" dirty="0" smtClean="0"/>
              <a:t>Model</a:t>
            </a:r>
            <a:r>
              <a:rPr lang="tr-TR" sz="1600" b="1" dirty="0" smtClean="0"/>
              <a:t>i</a:t>
            </a:r>
            <a:endParaRPr lang="es-ES" sz="1600" b="1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400" dirty="0" err="1" smtClean="0"/>
              <a:t>Meteorolo</a:t>
            </a:r>
            <a:r>
              <a:rPr lang="tr-TR" sz="1400" dirty="0" smtClean="0"/>
              <a:t>jik veriler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Yükseklikleri ve karakteristikleri ile emisyon kaynakları</a:t>
            </a:r>
            <a:endParaRPr lang="en-U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s-ES_tradnl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" name="27 Grupo"/>
          <p:cNvGrpSpPr>
            <a:grpSpLocks/>
          </p:cNvGrpSpPr>
          <p:nvPr/>
        </p:nvGrpSpPr>
        <p:grpSpPr bwMode="auto">
          <a:xfrm>
            <a:off x="8100392" y="188640"/>
            <a:ext cx="864096" cy="288031"/>
            <a:chOff x="6286512" y="285728"/>
            <a:chExt cx="2493060" cy="790573"/>
          </a:xfrm>
        </p:grpSpPr>
        <p:pic>
          <p:nvPicPr>
            <p:cNvPr id="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9179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899592" y="188640"/>
            <a:ext cx="7416824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b="1" dirty="0" smtClean="0">
                <a:latin typeface="Book Antiqua" pitchFamily="18" charset="0"/>
              </a:rPr>
              <a:t>Rafineriler için EÇİ Başvurusu</a:t>
            </a:r>
            <a:endParaRPr lang="en-GB" sz="2400" b="1" dirty="0">
              <a:latin typeface="Book Antiqua" pitchFamily="18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67544" y="620688"/>
            <a:ext cx="845820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b="1" dirty="0" err="1" smtClean="0"/>
              <a:t>Proje</a:t>
            </a:r>
            <a:r>
              <a:rPr lang="en-US" b="1" dirty="0" smtClean="0"/>
              <a:t> R</a:t>
            </a:r>
            <a:r>
              <a:rPr lang="tr-TR" b="1" dirty="0" smtClean="0"/>
              <a:t>aporu</a:t>
            </a:r>
            <a:r>
              <a:rPr lang="en-US" b="1" dirty="0" smtClean="0"/>
              <a:t>: </a:t>
            </a:r>
            <a:r>
              <a:rPr lang="tr-TR" b="1" dirty="0" smtClean="0"/>
              <a:t>Ekler</a:t>
            </a: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sz="1400" dirty="0" smtClean="0"/>
              <a:t> </a:t>
            </a:r>
            <a:endParaRPr lang="es-ES" sz="1400" dirty="0" smtClean="0"/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Ek </a:t>
            </a:r>
            <a:r>
              <a:rPr lang="en-US" sz="1600" b="1" dirty="0" smtClean="0"/>
              <a:t>III: </a:t>
            </a:r>
            <a:r>
              <a:rPr lang="tr-TR" sz="1600" b="1" dirty="0" smtClean="0"/>
              <a:t>Hava Kalitesi Ağı</a:t>
            </a:r>
            <a:endParaRPr lang="es-ES" sz="1600" b="1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Hava kalitesi ağı tasarımı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Hava kalitesi ağının tanımlanması</a:t>
            </a:r>
            <a:endParaRPr lang="en-U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endParaRPr lang="es-ES" sz="1400" dirty="0" smtClean="0"/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Ek </a:t>
            </a:r>
            <a:r>
              <a:rPr lang="en-US" sz="1600" b="1" dirty="0" smtClean="0"/>
              <a:t>IV: </a:t>
            </a:r>
            <a:r>
              <a:rPr lang="tr-TR" sz="1600" b="1" dirty="0" smtClean="0"/>
              <a:t>Sızıntı tesbit ve onarım</a:t>
            </a:r>
            <a:r>
              <a:rPr lang="en-US" sz="1600" b="1" dirty="0" smtClean="0"/>
              <a:t> (LDAR) program</a:t>
            </a:r>
            <a:r>
              <a:rPr lang="tr-TR" sz="1600" b="1" dirty="0" smtClean="0"/>
              <a:t>ı</a:t>
            </a:r>
            <a:endParaRPr lang="en-US" sz="1600" b="1" dirty="0" smtClean="0"/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s-ES" sz="1600" b="1" dirty="0" smtClean="0"/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Ek </a:t>
            </a:r>
            <a:r>
              <a:rPr lang="en-US" sz="1600" b="1" dirty="0" smtClean="0"/>
              <a:t>V: </a:t>
            </a:r>
            <a:r>
              <a:rPr lang="tr-TR" sz="1600" b="1" dirty="0" smtClean="0"/>
              <a:t>Toprak izleme programı</a:t>
            </a:r>
            <a:endParaRPr lang="es-ES" sz="1600" b="1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400" dirty="0" smtClean="0"/>
              <a:t>S</a:t>
            </a:r>
            <a:r>
              <a:rPr lang="tr-TR" sz="1400" dirty="0" smtClean="0"/>
              <a:t>aha denetimi</a:t>
            </a:r>
            <a:r>
              <a:rPr lang="en-US" sz="1400" dirty="0" smtClean="0"/>
              <a:t>/</a:t>
            </a:r>
            <a:r>
              <a:rPr lang="tr-TR" sz="1400" dirty="0" smtClean="0"/>
              <a:t> mevcut kirliliğin karakterizasyonu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400" dirty="0" smtClean="0"/>
              <a:t>2</a:t>
            </a:r>
            <a:r>
              <a:rPr lang="tr-TR" sz="1400" dirty="0" smtClean="0"/>
              <a:t>. aşama</a:t>
            </a:r>
            <a:r>
              <a:rPr lang="en-US" sz="1400" dirty="0" smtClean="0"/>
              <a:t>: </a:t>
            </a:r>
            <a:r>
              <a:rPr lang="tr-TR" sz="1400" dirty="0" smtClean="0"/>
              <a:t>İzleme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400" dirty="0" smtClean="0"/>
              <a:t>3</a:t>
            </a:r>
            <a:r>
              <a:rPr lang="tr-TR" sz="1400" dirty="0" smtClean="0"/>
              <a:t>. aşama</a:t>
            </a:r>
            <a:r>
              <a:rPr lang="en-US" sz="1400" dirty="0" smtClean="0"/>
              <a:t>: </a:t>
            </a:r>
            <a:r>
              <a:rPr lang="tr-TR" sz="1400" dirty="0" smtClean="0"/>
              <a:t>Islah</a:t>
            </a:r>
            <a:endParaRPr lang="en-U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endParaRPr lang="es-ES" sz="1400" dirty="0" smtClean="0"/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Ek </a:t>
            </a:r>
            <a:r>
              <a:rPr lang="en-US" sz="1600" b="1" dirty="0" smtClean="0"/>
              <a:t>VI: </a:t>
            </a:r>
            <a:r>
              <a:rPr lang="tr-TR" sz="1600" b="1" dirty="0" smtClean="0"/>
              <a:t>Çevresel İzleme ve Uygulama Planı</a:t>
            </a:r>
            <a:endParaRPr lang="es-ES" sz="1600" b="1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ESD’lerinin uygunluğunun değerlendirilmesi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Numune alma ve denetim sıklıkları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Sıklık </a:t>
            </a:r>
            <a:r>
              <a:rPr lang="tr-TR" sz="1400" dirty="0" smtClean="0"/>
              <a:t>ve Çevreden sorumlu yetkili mercii’ye raporlama sistemleri</a:t>
            </a:r>
            <a:endParaRPr lang="en-U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endParaRPr lang="es-ES" sz="1400" dirty="0" smtClean="0"/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Ek </a:t>
            </a:r>
            <a:r>
              <a:rPr lang="en-US" sz="1600" b="1" dirty="0" smtClean="0"/>
              <a:t>VII: </a:t>
            </a:r>
            <a:r>
              <a:rPr lang="tr-TR" sz="1600" b="1" dirty="0" smtClean="0"/>
              <a:t>Proses birimleri için METlerin özeti</a:t>
            </a:r>
            <a:endParaRPr lang="es-ES" sz="1600" b="1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Uygulanan METler</a:t>
            </a:r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400" dirty="0" smtClean="0"/>
              <a:t>Plan</a:t>
            </a:r>
            <a:r>
              <a:rPr lang="tr-TR" sz="1400" dirty="0" smtClean="0"/>
              <a:t>lanan  METler </a:t>
            </a:r>
            <a:r>
              <a:rPr lang="en-US" sz="1400" dirty="0" smtClean="0"/>
              <a:t>(</a:t>
            </a:r>
            <a:r>
              <a:rPr lang="tr-TR" sz="1400" dirty="0" smtClean="0"/>
              <a:t>beklenen uygulama takvimi</a:t>
            </a:r>
            <a:r>
              <a:rPr lang="en-US" sz="1400" dirty="0" smtClean="0"/>
              <a:t>)</a:t>
            </a:r>
            <a:endParaRPr lang="es-E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s-ES_tradnl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6" name="27 Grupo"/>
          <p:cNvGrpSpPr>
            <a:grpSpLocks/>
          </p:cNvGrpSpPr>
          <p:nvPr/>
        </p:nvGrpSpPr>
        <p:grpSpPr bwMode="auto">
          <a:xfrm>
            <a:off x="8100392" y="188640"/>
            <a:ext cx="864096" cy="288031"/>
            <a:chOff x="6286512" y="285728"/>
            <a:chExt cx="2493060" cy="790573"/>
          </a:xfrm>
        </p:grpSpPr>
        <p:pic>
          <p:nvPicPr>
            <p:cNvPr id="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9179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899592" y="188640"/>
            <a:ext cx="7416824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b="1" dirty="0" smtClean="0">
                <a:latin typeface="Book Antiqua" pitchFamily="18" charset="0"/>
              </a:rPr>
              <a:t>Rafineriler için EÇİ Başvurusu</a:t>
            </a:r>
            <a:endParaRPr lang="en-GB" sz="2400" b="1" dirty="0">
              <a:latin typeface="Book Antiqua" pitchFamily="18" charset="0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67544" y="620688"/>
            <a:ext cx="845820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b="1" dirty="0" err="1" smtClean="0"/>
              <a:t>Proje</a:t>
            </a:r>
            <a:r>
              <a:rPr lang="en-US" b="1" dirty="0" smtClean="0"/>
              <a:t> R</a:t>
            </a:r>
            <a:r>
              <a:rPr lang="tr-TR" b="1" dirty="0" smtClean="0"/>
              <a:t>aporu</a:t>
            </a:r>
            <a:r>
              <a:rPr lang="en-US" b="1" dirty="0" smtClean="0"/>
              <a:t>: </a:t>
            </a:r>
            <a:r>
              <a:rPr lang="tr-TR" b="1" dirty="0" smtClean="0"/>
              <a:t>Çevresel Emisyonlar ve Kontroller</a:t>
            </a:r>
            <a:endParaRPr lang="en-US" b="1" dirty="0" smtClean="0"/>
          </a:p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endParaRPr lang="en-US" sz="1100" b="1" dirty="0" smtClean="0"/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Hava kalitesi</a:t>
            </a:r>
            <a:endParaRPr lang="en-US" sz="1600" b="1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1400" dirty="0" smtClean="0"/>
              <a:t>D</a:t>
            </a:r>
            <a:r>
              <a:rPr lang="tr-TR" sz="1400" dirty="0" smtClean="0"/>
              <a:t>ağılım modeli</a:t>
            </a:r>
            <a:r>
              <a:rPr lang="en-US" sz="1400" dirty="0" smtClean="0"/>
              <a:t> (</a:t>
            </a:r>
            <a:r>
              <a:rPr lang="tr-TR" sz="1400" dirty="0" smtClean="0"/>
              <a:t>Ek II’ye dahil edilmiş</a:t>
            </a:r>
            <a:r>
              <a:rPr lang="en-US" sz="1400" dirty="0" smtClean="0"/>
              <a:t>)</a:t>
            </a:r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Hava kalitesi kontrol ağı</a:t>
            </a:r>
            <a:endParaRPr lang="en-US" sz="1400" dirty="0" smtClean="0"/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Hava </a:t>
            </a:r>
            <a:r>
              <a:rPr lang="en-US" sz="1600" b="1" dirty="0" err="1" smtClean="0"/>
              <a:t>emis</a:t>
            </a:r>
            <a:r>
              <a:rPr lang="tr-TR" sz="1600" b="1" dirty="0" err="1" smtClean="0"/>
              <a:t>yonları</a:t>
            </a:r>
            <a:endParaRPr lang="en-US" sz="1600" b="1" dirty="0" smtClean="0"/>
          </a:p>
          <a:p>
            <a:r>
              <a:rPr lang="en-US" sz="1600" b="1" dirty="0" smtClean="0"/>
              <a:t>	</a:t>
            </a:r>
            <a:r>
              <a:rPr lang="tr-TR" sz="1600" b="1" dirty="0" smtClean="0"/>
              <a:t>Bacalı emisyonlar</a:t>
            </a:r>
            <a:endParaRPr lang="en-US" sz="1600" dirty="0" smtClean="0"/>
          </a:p>
          <a:p>
            <a:pPr marL="1257300" lvl="2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Üfleme operasyonları</a:t>
            </a:r>
            <a:endParaRPr lang="en-US" sz="1400" dirty="0" smtClean="0"/>
          </a:p>
          <a:p>
            <a:pPr lvl="1"/>
            <a:r>
              <a:rPr lang="en-US" sz="1600" b="1" dirty="0" smtClean="0"/>
              <a:t>	Dif</a:t>
            </a:r>
            <a:r>
              <a:rPr lang="tr-TR" sz="1600" b="1" dirty="0" smtClean="0"/>
              <a:t>üz emisyonlar</a:t>
            </a:r>
            <a:endParaRPr lang="en-US" sz="1600" dirty="0" smtClean="0"/>
          </a:p>
          <a:p>
            <a:pPr marL="1257300" lvl="2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Koku kontrolü ve </a:t>
            </a:r>
            <a:r>
              <a:rPr lang="en-US" sz="1400" dirty="0" smtClean="0"/>
              <a:t>VOC </a:t>
            </a:r>
            <a:r>
              <a:rPr lang="en-US" sz="1400" dirty="0" err="1" smtClean="0"/>
              <a:t>emis</a:t>
            </a:r>
            <a:r>
              <a:rPr lang="tr-TR" sz="1400" dirty="0" smtClean="0"/>
              <a:t>yonları</a:t>
            </a:r>
            <a:endParaRPr lang="en-US" sz="1400" dirty="0" smtClean="0"/>
          </a:p>
          <a:p>
            <a:pPr marL="1257300" lvl="2" indent="-342900" eaLnBrk="0" hangingPunct="0">
              <a:spcBef>
                <a:spcPct val="20000"/>
              </a:spcBef>
              <a:defRPr/>
            </a:pPr>
            <a:r>
              <a:rPr lang="en-US" sz="1400" dirty="0" smtClean="0"/>
              <a:t>		- VOC </a:t>
            </a:r>
            <a:r>
              <a:rPr lang="en-US" sz="1400" dirty="0" err="1" smtClean="0"/>
              <a:t>emis</a:t>
            </a:r>
            <a:r>
              <a:rPr lang="tr-TR" sz="1400" dirty="0" smtClean="0"/>
              <a:t>yonları</a:t>
            </a:r>
            <a:r>
              <a:rPr lang="en-US" sz="1400" dirty="0" smtClean="0"/>
              <a:t> (LDAR Program</a:t>
            </a:r>
            <a:r>
              <a:rPr lang="tr-TR" sz="1400" dirty="0" smtClean="0"/>
              <a:t>ı</a:t>
            </a:r>
            <a:r>
              <a:rPr lang="en-US" sz="1400" dirty="0" smtClean="0"/>
              <a:t>)</a:t>
            </a:r>
          </a:p>
          <a:p>
            <a:pPr marL="1257300" lvl="2" indent="-342900" eaLnBrk="0" hangingPunct="0">
              <a:spcBef>
                <a:spcPct val="20000"/>
              </a:spcBef>
              <a:defRPr/>
            </a:pPr>
            <a:r>
              <a:rPr lang="en-US" sz="1400" dirty="0" smtClean="0"/>
              <a:t>		- </a:t>
            </a:r>
            <a:r>
              <a:rPr lang="tr-TR" sz="1400" dirty="0" smtClean="0"/>
              <a:t>Koku kontrolü</a:t>
            </a:r>
            <a:endParaRPr lang="en-US" sz="1400" dirty="0" smtClean="0"/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Gürültü emisyonları</a:t>
            </a:r>
            <a:endParaRPr lang="en-US" sz="1600" b="1" dirty="0" smtClean="0"/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Atık su deşarjları</a:t>
            </a:r>
            <a:endParaRPr lang="en-US" sz="1600" b="1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err="1" smtClean="0"/>
              <a:t>Toksisite</a:t>
            </a:r>
            <a:r>
              <a:rPr lang="tr-TR" sz="1400" dirty="0" smtClean="0"/>
              <a:t>, </a:t>
            </a:r>
            <a:r>
              <a:rPr lang="tr-TR" sz="1400" dirty="0" smtClean="0"/>
              <a:t>direnç ve atık suların bio yığılmasının değerlendirilmesi</a:t>
            </a:r>
            <a:endParaRPr lang="en-US" sz="1400" dirty="0" smtClean="0"/>
          </a:p>
          <a:p>
            <a:pPr marL="342900" lvl="1" indent="-3429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Atık</a:t>
            </a:r>
            <a:endParaRPr lang="en-US" sz="1600" b="1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Atık üretimi</a:t>
            </a:r>
            <a:endParaRPr lang="en-U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Atık yönetimi</a:t>
            </a:r>
            <a:endParaRPr lang="en-US" sz="1400" dirty="0" smtClean="0"/>
          </a:p>
          <a:p>
            <a:pPr marL="342900" lvl="1" indent="-3429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Toprağın ve yeraltı sularının korunması</a:t>
            </a:r>
            <a:endParaRPr lang="en-US" sz="1600" b="1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İzleme programı</a:t>
            </a:r>
            <a:endParaRPr lang="en-US" sz="1400" dirty="0" smtClean="0"/>
          </a:p>
          <a:p>
            <a:pPr marL="342900" lvl="1" indent="-3429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600" b="1" dirty="0" smtClean="0"/>
              <a:t>Normal olmayan koşullarda çalışma</a:t>
            </a:r>
            <a:endParaRPr lang="en-US" sz="1600" b="1" dirty="0" smtClean="0"/>
          </a:p>
          <a:p>
            <a:pPr marL="800100" lvl="1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endParaRPr lang="en-US" sz="1400" dirty="0" smtClean="0"/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s-ES_tradnl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" name="27 Grupo"/>
          <p:cNvGrpSpPr>
            <a:grpSpLocks/>
          </p:cNvGrpSpPr>
          <p:nvPr/>
        </p:nvGrpSpPr>
        <p:grpSpPr bwMode="auto">
          <a:xfrm>
            <a:off x="8100392" y="188640"/>
            <a:ext cx="864096" cy="288031"/>
            <a:chOff x="6286512" y="285728"/>
            <a:chExt cx="2493060" cy="790573"/>
          </a:xfrm>
        </p:grpSpPr>
        <p:pic>
          <p:nvPicPr>
            <p:cNvPr id="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9179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899592" y="188640"/>
            <a:ext cx="7416824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b="1" dirty="0" smtClean="0">
                <a:latin typeface="Book Antiqua" pitchFamily="18" charset="0"/>
              </a:rPr>
              <a:t>Rafineriler için EÇİ Başvurusu</a:t>
            </a:r>
            <a:endParaRPr lang="en-GB" sz="2400" b="1" dirty="0">
              <a:latin typeface="Book Antiqua" pitchFamily="18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67544" y="620688"/>
            <a:ext cx="845820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b="1" dirty="0" smtClean="0"/>
              <a:t>Project Report: </a:t>
            </a:r>
            <a:r>
              <a:rPr lang="tr-TR" b="1" dirty="0" smtClean="0"/>
              <a:t>Hava Emisyonları</a:t>
            </a:r>
            <a:endParaRPr lang="en-US" b="1" dirty="0" smtClean="0"/>
          </a:p>
          <a:p>
            <a:pPr marL="342900" lvl="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tr-TR" sz="1600" b="1" dirty="0" smtClean="0"/>
              <a:t>Bacalı </a:t>
            </a:r>
            <a:r>
              <a:rPr lang="en-US" sz="1600" b="1" dirty="0" err="1" smtClean="0"/>
              <a:t>Emis</a:t>
            </a:r>
            <a:r>
              <a:rPr lang="tr-TR" sz="1600" b="1" dirty="0" err="1" smtClean="0"/>
              <a:t>yonlar</a:t>
            </a:r>
            <a:endParaRPr lang="en-US" sz="16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smtClean="0"/>
              <a:t>Emisyon noktalarının tanımlanması</a:t>
            </a:r>
            <a:endParaRPr lang="es-ES" sz="1400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smtClean="0"/>
              <a:t>Odak noktasının şartları ve teknik koşulları</a:t>
            </a:r>
            <a:endParaRPr lang="es-E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smtClean="0"/>
              <a:t>Üretilen gaz içeren atık suların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Yayılan kirleticilere dair kütlesel debi</a:t>
            </a:r>
            <a:r>
              <a:rPr lang="en-GB" sz="1400" dirty="0" smtClean="0"/>
              <a:t> [</a:t>
            </a:r>
            <a:r>
              <a:rPr lang="en-GB" sz="1400" dirty="0" smtClean="0"/>
              <a:t>kg/h] </a:t>
            </a:r>
            <a:r>
              <a:rPr lang="tr-TR" sz="1400" dirty="0" smtClean="0"/>
              <a:t>ve konsantrasyon</a:t>
            </a:r>
            <a:r>
              <a:rPr lang="en-GB" sz="1400" dirty="0" smtClean="0"/>
              <a:t> [</a:t>
            </a:r>
            <a:r>
              <a:rPr lang="en-GB" sz="1400" dirty="0" smtClean="0"/>
              <a:t>mg/m³]. </a:t>
            </a:r>
            <a:r>
              <a:rPr lang="tr-TR" sz="1400" dirty="0" smtClean="0"/>
              <a:t>Mevcut rafineriler için ise gerçek ölçümlerden elde edilen veriler temin edilmelidir</a:t>
            </a:r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Hava akımı</a:t>
            </a:r>
            <a:r>
              <a:rPr lang="en-GB" sz="1400" dirty="0" smtClean="0"/>
              <a:t> [</a:t>
            </a:r>
            <a:r>
              <a:rPr lang="en-GB" sz="1400" dirty="0" smtClean="0"/>
              <a:t>m3/h, dry gas, </a:t>
            </a:r>
            <a:r>
              <a:rPr lang="tr-TR" sz="1400" dirty="0" smtClean="0"/>
              <a:t>ısı </a:t>
            </a:r>
            <a:r>
              <a:rPr lang="en-GB" sz="1400" dirty="0" smtClean="0"/>
              <a:t>273.15K </a:t>
            </a:r>
            <a:r>
              <a:rPr lang="en-GB" sz="1400" dirty="0" smtClean="0"/>
              <a:t>, </a:t>
            </a:r>
            <a:r>
              <a:rPr lang="tr-TR" sz="1400" dirty="0" smtClean="0"/>
              <a:t>basınç </a:t>
            </a:r>
            <a:r>
              <a:rPr lang="en-GB" sz="1400" dirty="0" smtClean="0"/>
              <a:t>101.3 </a:t>
            </a:r>
            <a:r>
              <a:rPr lang="en-GB" sz="1400" dirty="0" err="1" smtClean="0"/>
              <a:t>kPa</a:t>
            </a:r>
            <a:r>
              <a:rPr lang="en-GB" sz="1400" dirty="0" smtClean="0"/>
              <a:t> </a:t>
            </a:r>
            <a:r>
              <a:rPr lang="tr-TR" sz="1400" dirty="0" smtClean="0"/>
              <a:t>ve</a:t>
            </a:r>
            <a:r>
              <a:rPr lang="en-GB" sz="1400" dirty="0" smtClean="0"/>
              <a:t> </a:t>
            </a:r>
            <a:r>
              <a:rPr lang="en-GB" sz="1400" dirty="0" smtClean="0"/>
              <a:t>% O2]</a:t>
            </a:r>
            <a:endParaRPr lang="es-ES" sz="1400" dirty="0" smtClean="0"/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tr-TR" sz="1400" dirty="0" smtClean="0"/>
              <a:t>Isı</a:t>
            </a:r>
            <a:endParaRPr lang="es-E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smtClean="0"/>
              <a:t>İndirgeme ekipmanı</a:t>
            </a:r>
            <a:r>
              <a:rPr lang="en-GB" sz="1400" b="1" dirty="0" smtClean="0"/>
              <a:t>: </a:t>
            </a:r>
            <a:r>
              <a:rPr lang="tr-TR" sz="1400" dirty="0" err="1" smtClean="0"/>
              <a:t>herbir</a:t>
            </a:r>
            <a:r>
              <a:rPr lang="tr-TR" sz="1400" dirty="0" smtClean="0"/>
              <a:t> aşamadan kaynaklanan emisyonların arıtılması için uyarlanan teknikler</a:t>
            </a:r>
            <a:endParaRPr lang="es-ES" sz="1400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err="1" smtClean="0"/>
              <a:t>Herbir</a:t>
            </a:r>
            <a:r>
              <a:rPr lang="tr-TR" sz="1400" b="1" dirty="0" smtClean="0"/>
              <a:t> baca noktasının pozisyonu</a:t>
            </a:r>
            <a:r>
              <a:rPr lang="en-GB" sz="1400" b="1" dirty="0" smtClean="0"/>
              <a:t> (</a:t>
            </a:r>
            <a:r>
              <a:rPr lang="tr-TR" sz="1400" b="1" dirty="0" smtClean="0"/>
              <a:t>Ek </a:t>
            </a:r>
            <a:r>
              <a:rPr lang="en-GB" sz="1400" b="1" dirty="0" smtClean="0"/>
              <a:t>0</a:t>
            </a:r>
            <a:r>
              <a:rPr lang="tr-TR" sz="1400" b="1" dirty="0" smtClean="0"/>
              <a:t>’</a:t>
            </a:r>
            <a:r>
              <a:rPr lang="tr-TR" sz="1400" b="1" dirty="0" err="1" smtClean="0"/>
              <a:t>daki</a:t>
            </a:r>
            <a:r>
              <a:rPr lang="tr-TR" sz="1400" b="1" dirty="0" smtClean="0"/>
              <a:t> harita</a:t>
            </a:r>
            <a:r>
              <a:rPr lang="en-GB" sz="1400" b="1" dirty="0" smtClean="0"/>
              <a:t>), </a:t>
            </a:r>
            <a:r>
              <a:rPr lang="tr-TR" sz="1400" b="1" dirty="0" smtClean="0"/>
              <a:t>etiket kodlarını belirterek</a:t>
            </a:r>
            <a:endParaRPr lang="es-ES" sz="1400" b="1" dirty="0" smtClean="0"/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s-ES_tradnl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 l="15146" t="45690" r="16999" b="29741"/>
          <a:stretch>
            <a:fillRect/>
          </a:stretch>
        </p:blipFill>
        <p:spPr bwMode="auto">
          <a:xfrm>
            <a:off x="187577" y="4559865"/>
            <a:ext cx="8828689" cy="1797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" name="27 Grupo"/>
          <p:cNvGrpSpPr>
            <a:grpSpLocks/>
          </p:cNvGrpSpPr>
          <p:nvPr/>
        </p:nvGrpSpPr>
        <p:grpSpPr bwMode="auto">
          <a:xfrm>
            <a:off x="8100392" y="188640"/>
            <a:ext cx="864096" cy="288031"/>
            <a:chOff x="6286512" y="285728"/>
            <a:chExt cx="2493060" cy="790573"/>
          </a:xfrm>
        </p:grpSpPr>
        <p:pic>
          <p:nvPicPr>
            <p:cNvPr id="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9179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99592" y="188640"/>
            <a:ext cx="7416824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b="1" dirty="0" smtClean="0">
                <a:latin typeface="Book Antiqua" pitchFamily="18" charset="0"/>
              </a:rPr>
              <a:t>Rafineriler için EÇİ Başvurusu</a:t>
            </a:r>
            <a:endParaRPr lang="en-GB" sz="2400" b="1" dirty="0">
              <a:latin typeface="Book Antiqu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l="13395" t="29531" r="29601" b="37370"/>
          <a:stretch>
            <a:fillRect/>
          </a:stretch>
        </p:blipFill>
        <p:spPr bwMode="auto">
          <a:xfrm>
            <a:off x="1619672" y="4077072"/>
            <a:ext cx="6120680" cy="1998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67544" y="620688"/>
            <a:ext cx="845820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b="1" dirty="0" err="1" smtClean="0"/>
              <a:t>Proje</a:t>
            </a:r>
            <a:r>
              <a:rPr lang="en-US" b="1" dirty="0" smtClean="0"/>
              <a:t> R</a:t>
            </a:r>
            <a:r>
              <a:rPr lang="tr-TR" b="1" dirty="0" smtClean="0"/>
              <a:t>aporu</a:t>
            </a:r>
            <a:r>
              <a:rPr lang="en-US" b="1" dirty="0" smtClean="0"/>
              <a:t>:</a:t>
            </a:r>
            <a:r>
              <a:rPr lang="tr-TR" b="1" dirty="0" smtClean="0"/>
              <a:t>Hava Emisyonları</a:t>
            </a:r>
            <a:endParaRPr lang="en-US" b="1" dirty="0" smtClean="0"/>
          </a:p>
          <a:p>
            <a:pPr marL="342900" lvl="0" indent="-342900" algn="ctr" eaLnBrk="0" hangingPunct="0">
              <a:lnSpc>
                <a:spcPct val="150000"/>
              </a:lnSpc>
              <a:spcBef>
                <a:spcPct val="20000"/>
              </a:spcBef>
            </a:pPr>
            <a:endParaRPr lang="en-US" sz="1400" dirty="0" smtClean="0"/>
          </a:p>
          <a:p>
            <a:pPr>
              <a:lnSpc>
                <a:spcPct val="150000"/>
              </a:lnSpc>
            </a:pPr>
            <a:r>
              <a:rPr lang="tr-TR" b="1" dirty="0" smtClean="0"/>
              <a:t>İzleme ve kontrol planı</a:t>
            </a:r>
            <a:endParaRPr lang="es-ES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GB" sz="1400" b="1" dirty="0" err="1" smtClean="0"/>
              <a:t>Emis</a:t>
            </a:r>
            <a:r>
              <a:rPr lang="tr-TR" sz="1400" b="1" dirty="0" smtClean="0"/>
              <a:t>yon noktaları</a:t>
            </a:r>
            <a:endParaRPr lang="es-ES" sz="1400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smtClean="0"/>
              <a:t>Kirleticiler</a:t>
            </a:r>
            <a:endParaRPr lang="es-ES" sz="1400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smtClean="0"/>
              <a:t>Numune alma</a:t>
            </a:r>
            <a:r>
              <a:rPr lang="en-GB" sz="1400" b="1" dirty="0" smtClean="0"/>
              <a:t>, </a:t>
            </a:r>
            <a:r>
              <a:rPr lang="tr-TR" sz="1400" b="1" dirty="0" smtClean="0"/>
              <a:t>kontrol ve veri toplama</a:t>
            </a:r>
            <a:endParaRPr lang="es-ES" sz="1400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smtClean="0"/>
              <a:t>Taşıma ve kayıt sistemleri</a:t>
            </a:r>
            <a:endParaRPr lang="en-GB" sz="1400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tr-TR" sz="1400" b="1" dirty="0" smtClean="0"/>
              <a:t>Üfleme operasyonlarının programları</a:t>
            </a:r>
            <a:r>
              <a:rPr lang="en-GB" sz="1400" b="1" dirty="0" smtClean="0"/>
              <a:t> (</a:t>
            </a:r>
            <a:r>
              <a:rPr lang="tr-TR" sz="1400" b="1" dirty="0" smtClean="0"/>
              <a:t>birimler</a:t>
            </a:r>
            <a:r>
              <a:rPr lang="en-GB" sz="1400" b="1" dirty="0" smtClean="0"/>
              <a:t>, </a:t>
            </a:r>
            <a:r>
              <a:rPr lang="tr-TR" sz="1400" b="1" dirty="0" smtClean="0"/>
              <a:t>sıklık ve bu operasyonların ortalama süreleri</a:t>
            </a:r>
            <a:r>
              <a:rPr lang="en-GB" sz="1400" b="1" dirty="0" smtClean="0"/>
              <a:t>)</a:t>
            </a:r>
            <a:endParaRPr lang="es-ES" sz="1400" b="1" dirty="0" smtClean="0"/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s-ES" sz="1400" b="1" dirty="0" smtClean="0"/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s-ES_tradnl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7418</TotalTime>
  <Words>1672</Words>
  <Application>Microsoft Office PowerPoint</Application>
  <PresentationFormat>Ekran Gösterisi (4:3)</PresentationFormat>
  <Paragraphs>300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Tema de Office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Cesar</dc:creator>
  <cp:lastModifiedBy>toshiba</cp:lastModifiedBy>
  <cp:revision>647</cp:revision>
  <dcterms:created xsi:type="dcterms:W3CDTF">2008-11-07T08:49:28Z</dcterms:created>
  <dcterms:modified xsi:type="dcterms:W3CDTF">2013-02-25T07:58:32Z</dcterms:modified>
</cp:coreProperties>
</file>